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38"/>
  </p:notesMasterIdLst>
  <p:sldIdLst>
    <p:sldId id="361" r:id="rId3"/>
    <p:sldId id="362" r:id="rId4"/>
    <p:sldId id="378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28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77" r:id="rId33"/>
    <p:sldId id="379" r:id="rId34"/>
    <p:sldId id="285" r:id="rId35"/>
    <p:sldId id="286" r:id="rId36"/>
    <p:sldId id="310" r:id="rId37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5" Type="http://schemas.openxmlformats.org/officeDocument/2006/relationships/image" Target="../media/image36.wmf"/><Relationship Id="rId4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D6584-74A8-4794-AC35-B0CA64E7067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E522-BC90-4B79-A844-D8B0E38D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E522-BC90-4B79-A844-D8B0E38D7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3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302F4F-2F8B-4385-809A-8789D5DC1B1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77863"/>
            <a:ext cx="4722813" cy="3541712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46588"/>
            <a:ext cx="5065713" cy="4144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317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2A3F32-DC2F-42C3-8EFB-69B16B6CBC0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61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F08C26-D7A2-40B9-B52D-4A79D7B05A5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77863"/>
            <a:ext cx="4722813" cy="3541712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46588"/>
            <a:ext cx="5065713" cy="4144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670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35D9C-602E-471D-A11C-A2FA03FC1C3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Redraw the boxplot!  Yes, we need a more real boxplot graph!</a:t>
            </a:r>
          </a:p>
        </p:txBody>
      </p:sp>
    </p:spTree>
    <p:extLst>
      <p:ext uri="{BB962C8B-B14F-4D97-AF65-F5344CB8AC3E}">
        <p14:creationId xmlns:p14="http://schemas.microsoft.com/office/powerpoint/2010/main" val="1880227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282B7-2807-4F22-8474-69902882490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4850"/>
            <a:ext cx="4629150" cy="3471863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48250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4100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C974EB-2214-43A1-ABA5-64BE3F206CB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316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66B37-DF11-41B1-8A74-4C59E76E77E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419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72355-FD01-4C6C-8CC0-4F1A2A3E48B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MK: I tried to change equations so as to match notation in book, but each time I try to install the equation editor, it fails!  Agh!</a:t>
            </a:r>
          </a:p>
        </p:txBody>
      </p:sp>
    </p:spTree>
    <p:extLst>
      <p:ext uri="{BB962C8B-B14F-4D97-AF65-F5344CB8AC3E}">
        <p14:creationId xmlns:p14="http://schemas.microsoft.com/office/powerpoint/2010/main" val="3790463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9EC5A-BA37-4096-B2D5-18E14E32E31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47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F9593-3EC6-4760-9591-06563E0D76C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24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50D09-52D8-47A2-92B4-B2D13809C6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9892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259DD-B700-421E-AB08-52081D7755B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4850"/>
            <a:ext cx="4629150" cy="3471863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48250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312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60BBCE-1ACE-4022-BE94-47E7925F8D7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502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2ED6E-9C88-4DB7-90E6-92586D383E0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165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338EE-DEAD-4D8D-98C0-8A1D9C71D5C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4850"/>
            <a:ext cx="4629150" cy="3471863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48250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81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D355A-D145-4F9C-8945-A4A2B427C6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54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DB7960-70B5-47FA-AFAC-B2993E50867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115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E522-BC90-4B79-A844-D8B0E38D7F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8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971158-D10E-44FE-9F76-E8993A2A3A0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3482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A6BC6-8C50-45C7-878E-D267B4FA77A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09/09/25MK: New example (previous one was from Tan’s book).</a:t>
            </a:r>
          </a:p>
          <a:p>
            <a:endParaRPr lang="en-US" altLang="en-US"/>
          </a:p>
          <a:p>
            <a:r>
              <a:rPr lang="en-US" altLang="en-US"/>
              <a:t>Chapter 3: Statistics Methods</a:t>
            </a:r>
          </a:p>
          <a:p>
            <a:endParaRPr lang="en-US" altLang="en-US"/>
          </a:p>
          <a:p>
            <a:r>
              <a:rPr lang="en-US" altLang="en-US"/>
              <a:t>Co-variance distance</a:t>
            </a:r>
          </a:p>
          <a:p>
            <a:endParaRPr lang="en-US" altLang="en-US"/>
          </a:p>
          <a:p>
            <a:r>
              <a:rPr lang="en-US" altLang="en-US"/>
              <a:t>K-L divergence</a:t>
            </a:r>
          </a:p>
        </p:txBody>
      </p:sp>
    </p:spTree>
    <p:extLst>
      <p:ext uri="{BB962C8B-B14F-4D97-AF65-F5344CB8AC3E}">
        <p14:creationId xmlns:p14="http://schemas.microsoft.com/office/powerpoint/2010/main" val="300049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189437-E806-4CE8-A91E-C4554A4E75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00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04BFC-7CDC-4544-B74B-91E2B63AB99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749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8F49E4-BE5A-489F-BB5A-13873A6A098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53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49EF5-7310-44A3-924A-E504247AF64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52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BC922-CDA6-44F9-8464-DD286D4243C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23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88733-E1AA-43FF-845E-A4C95CC91E8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237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BA1564-5E2D-46C1-ACDD-9107D68FDCD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77863"/>
            <a:ext cx="4722813" cy="3541712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46588"/>
            <a:ext cx="5065713" cy="4144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r>
              <a:rPr lang="en-US" altLang="en-US"/>
              <a:t>Note to self (MK): last part of slide does not clearly match slides that follow</a:t>
            </a:r>
          </a:p>
          <a:p>
            <a:r>
              <a:rPr lang="en-US" altLang="en-US"/>
              <a:t>Introduction slides: </a:t>
            </a:r>
          </a:p>
          <a:p>
            <a:r>
              <a:rPr lang="en-US" altLang="en-US"/>
              <a:t>In the current version, we only talk about numeric data.  Can we add some materials about non-numeric data.</a:t>
            </a:r>
          </a:p>
          <a:p>
            <a:endParaRPr lang="en-US" altLang="en-US"/>
          </a:p>
          <a:p>
            <a:r>
              <a:rPr lang="en-US" altLang="en-US"/>
              <a:t>   - text statistics, TF/IDF</a:t>
            </a:r>
          </a:p>
          <a:p>
            <a:r>
              <a:rPr lang="en-US" altLang="en-US"/>
              <a:t>   - visualization of text statistics such as word cloud</a:t>
            </a:r>
          </a:p>
          <a:p>
            <a:r>
              <a:rPr lang="en-US" altLang="en-US"/>
              <a:t>   - distribution of Internet (IN, SCC, OUT, …)</a:t>
            </a:r>
          </a:p>
          <a:p>
            <a:r>
              <a:rPr lang="en-US" altLang="en-US"/>
              <a:t>   - visualization of social relationship (e.g., http://renlifang.msra.cn/)</a:t>
            </a:r>
          </a:p>
        </p:txBody>
      </p:sp>
    </p:spTree>
    <p:extLst>
      <p:ext uri="{BB962C8B-B14F-4D97-AF65-F5344CB8AC3E}">
        <p14:creationId xmlns:p14="http://schemas.microsoft.com/office/powerpoint/2010/main" val="126696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0D98-DB92-48E1-B380-3127ED9E581E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51F-422B-465F-8C9F-5775590107D3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1E76-D35C-4E3B-9B13-84B5217CF8A1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5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1"/>
            <a:ext cx="2209800" cy="651821"/>
            <a:chOff x="76200" y="2209800"/>
            <a:chExt cx="2209800" cy="651821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584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56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97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35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1"/>
            <a:ext cx="2209800" cy="651821"/>
            <a:chOff x="76200" y="2209800"/>
            <a:chExt cx="2209800" cy="651821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82405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pPr>
              <a:defRPr/>
            </a:pPr>
            <a:fld id="{649AB6AE-DC6C-4C19-AD98-A8BE141DCE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771800" y="6307676"/>
            <a:ext cx="3672408" cy="332656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Data Mining</a:t>
            </a:r>
            <a:endParaRPr lang="en-US" sz="105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10" name="Picture 9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623449"/>
            <a:ext cx="586740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b="1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825" dirty="0" err="1">
                <a:solidFill>
                  <a:srgbClr val="101141"/>
                </a:solidFill>
                <a:ea typeface="+mn-ea"/>
              </a:rPr>
              <a:t>Pilani</a:t>
            </a:r>
            <a:r>
              <a:rPr lang="en-US" sz="825" dirty="0">
                <a:solidFill>
                  <a:srgbClr val="101141"/>
                </a:solidFill>
                <a:ea typeface="+mn-ea"/>
              </a:rPr>
              <a:t>, Deemed to be University under Section 3 of UGC Act, 1956</a:t>
            </a:r>
          </a:p>
        </p:txBody>
      </p: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44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D23D-3D82-4DE5-9BDA-98EC3587FF43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5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8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9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9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6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4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5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3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4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58-A874-44B9-952C-9B673B90E5E2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0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655680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EC1F0-819D-423E-952C-4D14151BB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151211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1484D-D071-4A56-98E1-E99019882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6538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8C79-CEB6-4A9F-8A64-F4A01485A66B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F9DB-B7AE-4450-B80B-EAAD6D53D0B6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178-0794-4C7C-B1E4-90A48159ADAC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42B-94D1-478A-A77B-B09DBF9F3DA3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E0A-1F77-40CC-A28B-CF4D80BB2AF5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E5B-B60E-4A85-9390-C3D9B386932E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51B-F43C-4ABF-94B8-46380872C69F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120" y="6583680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0EB9-5FBF-4E1A-9216-A25F9898D72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wmf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S2-19_DSECLZC415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9415B-5A05-4D2C-B3B9-AFE2001A6675}"/>
              </a:ext>
            </a:extLst>
          </p:cNvPr>
          <p:cNvSpPr txBox="1"/>
          <p:nvPr/>
        </p:nvSpPr>
        <p:spPr>
          <a:xfrm>
            <a:off x="6225466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Courtesy: Prof. T.V. Rao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12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Attribute Types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24464" y="1372864"/>
            <a:ext cx="7886700" cy="4351338"/>
          </a:xfrm>
        </p:spPr>
        <p:txBody>
          <a:bodyPr>
            <a:normAutofit/>
          </a:bodyPr>
          <a:lstStyle/>
          <a:p>
            <a:pPr marL="219075" indent="-219075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(integer or real-valued)</a:t>
            </a:r>
          </a:p>
          <a:p>
            <a:pPr marL="219075" indent="-219075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</a:p>
          <a:p>
            <a:pPr marL="942975" lvl="2" indent="-295275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on a scale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equal-sized units</a:t>
            </a:r>
          </a:p>
          <a:p>
            <a:pPr marL="942975" lvl="2" indent="-295275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have order</a:t>
            </a:r>
          </a:p>
          <a:p>
            <a:pPr marL="1285875" lvl="3" indent="-295275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in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C˚or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F˚, calendar dates</a:t>
            </a:r>
          </a:p>
          <a:p>
            <a:pPr marL="942975" lvl="2" indent="-295275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true zero-point</a:t>
            </a:r>
          </a:p>
          <a:p>
            <a:pPr marL="219075" indent="-219075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</a:p>
          <a:p>
            <a:pPr marL="942975" lvl="2" indent="-295275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zero-point</a:t>
            </a:r>
          </a:p>
          <a:p>
            <a:pPr marL="942975" lvl="2" indent="-295275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speak of values as being an order of magnitude larger than the unit of measurement (10 K˚ is twice as high as 5 K˚).</a:t>
            </a:r>
          </a:p>
          <a:p>
            <a:pPr marL="1285875" lvl="3" indent="-295275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in Kelvin, length, counts, monetary quantities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69EB2868-1BCE-4EE1-B143-4DE610C2219B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10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1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vs. Continuous Attributes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359294" y="1372296"/>
            <a:ext cx="7886700" cy="412298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only a finite or countably infinite set of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zip codes, profession, or the set of words in a collection of documents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represented as integer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Binary attributes are a special case of discrete attributes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real numbers as attribute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temperature, height, or 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Practically, real values can only be measured and represented using a finite number of digits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attributes are typically represented as floating-point variables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1BAF5107-DFAB-46C1-841D-A992CF05EDBB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11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2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Statistical Descriptions of Data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53442" y="1372863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buSzPct val="80000"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1" eaLnBrk="1" hangingPunct="1">
              <a:buSzPct val="80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the data: central tendency, variation and spread</a:t>
            </a:r>
          </a:p>
          <a:p>
            <a:pPr eaLnBrk="1" hangingPunct="1">
              <a:buSzPct val="80000"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dispersion characteristics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buSzPct val="80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median, max, min, quantiles, outliers, variance, etc.</a:t>
            </a:r>
          </a:p>
          <a:p>
            <a:pPr eaLnBrk="1" hangingPunct="1">
              <a:buSzPct val="80000"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dimensions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sorted intervals</a:t>
            </a:r>
          </a:p>
          <a:p>
            <a:pPr lvl="1" eaLnBrk="1" hangingPunct="1">
              <a:buSzPct val="80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dispersion: analyzed with multiple granularities of precision</a:t>
            </a:r>
          </a:p>
          <a:p>
            <a:pPr lvl="1" eaLnBrk="1" hangingPunct="1">
              <a:buSzPct val="80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or quantile analysis on sorted intervals</a:t>
            </a:r>
          </a:p>
          <a:p>
            <a:pPr eaLnBrk="1" hangingPunct="1">
              <a:buSzPct val="80000"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 analysis on computed measures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SzPct val="80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Folding measures into numerical dimensions</a:t>
            </a:r>
          </a:p>
          <a:p>
            <a:pPr lvl="1" eaLnBrk="1" hangingPunct="1">
              <a:buSzPct val="80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or quantile analysis on the transformed cube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074FDB6A-1904-4C30-AF0C-DC3F7F627BC5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12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9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TextBox 3"/>
          <p:cNvSpPr txBox="1">
            <a:spLocks noChangeArrowheads="1"/>
          </p:cNvSpPr>
          <p:nvPr/>
        </p:nvSpPr>
        <p:spPr bwMode="auto">
          <a:xfrm>
            <a:off x="6356412" y="2512381"/>
            <a:ext cx="6488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750" b="1" dirty="0">
                <a:solidFill>
                  <a:prstClr val="black"/>
                </a:solidFill>
              </a:rPr>
              <a:t>Median interval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34" y="626763"/>
            <a:ext cx="7886700" cy="9941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Central Tendency</a:t>
            </a:r>
          </a:p>
        </p:txBody>
      </p:sp>
      <p:graphicFrame>
        <p:nvGraphicFramePr>
          <p:cNvPr id="18441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870933"/>
              </p:ext>
            </p:extLst>
          </p:nvPr>
        </p:nvGraphicFramePr>
        <p:xfrm>
          <a:off x="5365059" y="2221160"/>
          <a:ext cx="4476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6" name="Equation" r:id="rId4" imgW="596900" imgH="431800" progId="Equation.3">
                  <p:embed/>
                </p:oleObj>
              </mc:Choice>
              <mc:Fallback>
                <p:oleObj name="Equation" r:id="rId4" imgW="596900" imgH="431800" progId="Equation.3">
                  <p:embed/>
                  <p:pic>
                    <p:nvPicPr>
                      <p:cNvPr id="1844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059" y="2221160"/>
                        <a:ext cx="4476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7931" y="5564814"/>
            <a:ext cx="2133600" cy="2738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F36A91DE-A4BE-48A9-83E9-0AAB7996388C}" type="slidenum">
              <a:rPr lang="en-US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13</a:t>
            </a:fld>
            <a:endParaRPr lang="en-US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9494" y="1383407"/>
            <a:ext cx="5131293" cy="5203824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(algebraic measure) (sample vs. population):</a:t>
            </a:r>
          </a:p>
          <a:p>
            <a:pPr lvl="1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sample size and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population size.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arithmetic mean: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Trimmed mean: chopping extreme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value if odd number of values, or average of the middle two values otherwise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by interpolation (for </a:t>
            </a:r>
            <a:r>
              <a:rPr lang="en-US" altLang="en-US" sz="14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 data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lvl="1" indent="0" eaLnBrk="1" hangingPunct="1">
              <a:lnSpc>
                <a:spcPct val="130000"/>
              </a:lnSpc>
              <a:buSzPct val="80000"/>
              <a:buNone/>
            </a:pPr>
            <a:endParaRPr lang="en-US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that occurs most frequently in the data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Unimodal, bimodal,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trimodal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formula: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112694"/>
              </p:ext>
            </p:extLst>
          </p:nvPr>
        </p:nvGraphicFramePr>
        <p:xfrm>
          <a:off x="4507535" y="1475411"/>
          <a:ext cx="917050" cy="55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7" name="Microsoft Equation 3.0" r:id="rId6" imgW="710891" imgH="431613" progId="Equation.3">
                  <p:embed/>
                </p:oleObj>
              </mc:Choice>
              <mc:Fallback>
                <p:oleObj name="Microsoft Equation 3.0" r:id="rId6" imgW="710891" imgH="431613" progId="Equation.3">
                  <p:embed/>
                  <p:pic>
                    <p:nvPicPr>
                      <p:cNvPr id="18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535" y="1475411"/>
                        <a:ext cx="917050" cy="55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31788"/>
              </p:ext>
            </p:extLst>
          </p:nvPr>
        </p:nvGraphicFramePr>
        <p:xfrm>
          <a:off x="4363467" y="1971983"/>
          <a:ext cx="646271" cy="7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" name="Equation" r:id="rId8" imgW="749300" imgH="838200" progId="Equation.3">
                  <p:embed/>
                </p:oleObj>
              </mc:Choice>
              <mc:Fallback>
                <p:oleObj name="Equation" r:id="rId8" imgW="749300" imgH="838200" progId="Equation.3">
                  <p:embed/>
                  <p:pic>
                    <p:nvPicPr>
                      <p:cNvPr id="184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467" y="1971983"/>
                        <a:ext cx="646271" cy="722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95361"/>
              </p:ext>
            </p:extLst>
          </p:nvPr>
        </p:nvGraphicFramePr>
        <p:xfrm>
          <a:off x="4378355" y="3635429"/>
          <a:ext cx="2345817" cy="461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" name="Equation" r:id="rId10" imgW="2387600" imgH="469900" progId="Equation.3">
                  <p:embed/>
                </p:oleObj>
              </mc:Choice>
              <mc:Fallback>
                <p:oleObj name="Equation" r:id="rId10" imgW="2387600" imgH="469900" progId="Equation.3">
                  <p:embed/>
                  <p:pic>
                    <p:nvPicPr>
                      <p:cNvPr id="184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55" y="3635429"/>
                        <a:ext cx="2345817" cy="461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055429"/>
              </p:ext>
            </p:extLst>
          </p:nvPr>
        </p:nvGraphicFramePr>
        <p:xfrm>
          <a:off x="3099408" y="5468150"/>
          <a:ext cx="24717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0" name="Equation" r:id="rId12" imgW="2197100" imgH="203200" progId="Equation.3">
                  <p:embed/>
                </p:oleObj>
              </mc:Choice>
              <mc:Fallback>
                <p:oleObj name="Equation" r:id="rId12" imgW="2197100" imgH="203200" progId="Equation.3">
                  <p:embed/>
                  <p:pic>
                    <p:nvPicPr>
                      <p:cNvPr id="1844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408" y="5468150"/>
                        <a:ext cx="247173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2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15" y="2535405"/>
            <a:ext cx="1737122" cy="15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3" name="Straight Arrow Connector 2"/>
          <p:cNvCxnSpPr>
            <a:cxnSpLocks noChangeShapeType="1"/>
          </p:cNvCxnSpPr>
          <p:nvPr/>
        </p:nvCxnSpPr>
        <p:spPr bwMode="auto">
          <a:xfrm>
            <a:off x="6905687" y="2692046"/>
            <a:ext cx="342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6893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054" y="628095"/>
            <a:ext cx="7886700" cy="889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Symmetric vs. Skewed Data</a:t>
            </a:r>
          </a:p>
        </p:txBody>
      </p:sp>
      <p:pic>
        <p:nvPicPr>
          <p:cNvPr id="19463" name="Picture 6" descr="rightskewe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60" y="2780717"/>
            <a:ext cx="3418185" cy="2563640"/>
          </a:xfrm>
          <a:noFill/>
        </p:spPr>
      </p:pic>
      <p:sp>
        <p:nvSpPr>
          <p:cNvPr id="1946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7BE2AC7C-4951-4070-86C6-36DCC8E64DC7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14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19458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5715000"/>
            <a:ext cx="1428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CF27C2B7-8BB4-4849-9AFA-7FB90391BB06}" type="datetime4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May 5, 2020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5409" y="1278386"/>
            <a:ext cx="7989903" cy="8522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Median, mean and mode of symmetric, positively and negatively skewed data</a:t>
            </a:r>
          </a:p>
        </p:txBody>
      </p:sp>
      <p:pic>
        <p:nvPicPr>
          <p:cNvPr id="19464" name="Picture 8" descr="leftskewed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09" y="2776970"/>
            <a:ext cx="3657600" cy="2828925"/>
          </a:xfrm>
          <a:noFill/>
        </p:spPr>
      </p:pic>
      <p:pic>
        <p:nvPicPr>
          <p:cNvPr id="19465" name="Picture 10" descr="ha02ske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21" y="2179620"/>
            <a:ext cx="2857500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805699" y="5342289"/>
            <a:ext cx="1485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57175" indent="-257175" defTabSz="685800" eaLnBrk="1" hangingPunct="1">
              <a:lnSpc>
                <a:spcPct val="120000"/>
              </a:lnSpc>
              <a:buClr>
                <a:srgbClr val="954F72"/>
              </a:buClr>
              <a:buNone/>
            </a:pPr>
            <a:r>
              <a:rPr lang="en-US" altLang="en-US" sz="1200" dirty="0">
                <a:solidFill>
                  <a:srgbClr val="44546A"/>
                </a:solidFill>
              </a:rPr>
              <a:t>positively skewed</a:t>
            </a: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7133359" y="5096741"/>
            <a:ext cx="1485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57175" indent="-257175" defTabSz="685800" eaLnBrk="1" hangingPunct="1">
              <a:lnSpc>
                <a:spcPct val="120000"/>
              </a:lnSpc>
              <a:buClr>
                <a:srgbClr val="954F72"/>
              </a:buClr>
              <a:buNone/>
            </a:pPr>
            <a:r>
              <a:rPr lang="en-US" altLang="en-US" sz="1200" dirty="0">
                <a:solidFill>
                  <a:srgbClr val="44546A"/>
                </a:solidFill>
              </a:rPr>
              <a:t>negatively skewed</a:t>
            </a: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4177146" y="4572000"/>
            <a:ext cx="1485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57175" indent="-257175" defTabSz="685800" eaLnBrk="1" hangingPunct="1">
              <a:lnSpc>
                <a:spcPct val="120000"/>
              </a:lnSpc>
              <a:buClr>
                <a:srgbClr val="954F72"/>
              </a:buClr>
              <a:buNone/>
            </a:pPr>
            <a:r>
              <a:rPr lang="en-US" altLang="en-US" sz="1200" dirty="0">
                <a:solidFill>
                  <a:srgbClr val="44546A"/>
                </a:solidFill>
              </a:rPr>
              <a:t>symmetric</a:t>
            </a:r>
          </a:p>
        </p:txBody>
      </p:sp>
    </p:spTree>
    <p:extLst>
      <p:ext uri="{BB962C8B-B14F-4D97-AF65-F5344CB8AC3E}">
        <p14:creationId xmlns:p14="http://schemas.microsoft.com/office/powerpoint/2010/main" val="35599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3165" y="1380577"/>
            <a:ext cx="8500318" cy="431000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Quartiles, outliers and boxplots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Quartiles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(25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percentile), Q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(75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percentile)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Inter-quartile range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IQR = Q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number summary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min, Q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median,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ends of the box are the quartiles; median is marked; add whiskers, and plot outliers individually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usually, a value higher/lower than 1.5 x IQR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and standard deviation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population: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(algebraic, scalable computation)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(or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square root of variance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67" y="382881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Dispersion of Data</a:t>
            </a:r>
          </a:p>
        </p:txBody>
      </p:sp>
      <p:graphicFrame>
        <p:nvGraphicFramePr>
          <p:cNvPr id="20486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4746592" y="4637428"/>
          <a:ext cx="201168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4" imgW="2235200" imgH="431800" progId="Equation.3">
                  <p:embed/>
                </p:oleObj>
              </mc:Choice>
              <mc:Fallback>
                <p:oleObj name="Equation" r:id="rId4" imgW="2235200" imgH="431800" progId="Equation.3">
                  <p:embed/>
                  <p:pic>
                    <p:nvPicPr>
                      <p:cNvPr id="2048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592" y="4637428"/>
                        <a:ext cx="2011680" cy="388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7103E42A-517E-4332-AE26-BE02D1DA43A0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15</a:t>
            </a:fld>
            <a:endParaRPr lang="en-US" altLang="en-US" sz="900">
              <a:solidFill>
                <a:prstClr val="black"/>
              </a:solidFill>
            </a:endParaRPr>
          </a:p>
        </p:txBody>
      </p:sp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848857" y="4702766"/>
          <a:ext cx="266319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6" imgW="2959100" imgH="431800" progId="Equation.3">
                  <p:embed/>
                </p:oleObj>
              </mc:Choice>
              <mc:Fallback>
                <p:oleObj name="Equation" r:id="rId6" imgW="2959100" imgH="431800" progId="Equation.3">
                  <p:embed/>
                  <p:pic>
                    <p:nvPicPr>
                      <p:cNvPr id="2048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57" y="4702766"/>
                        <a:ext cx="2663190" cy="388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23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2881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Boxplot Analysis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326810" y="1435008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Five-number summary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distribution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Minimum, Q1, Median, Q3, Maximum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represented with a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ends of the box are at the first and third quartiles, i.e., the height of the box is IQR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is marked by a line within the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Whiskers: two lines outside the box extended to Minimum and Maximum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Outliers: points beyond a specified outlier threshold, plotted individually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8E1A1AEF-8392-45F8-85DF-0412512F291D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16</a:t>
            </a:fld>
            <a:endParaRPr lang="en-US" altLang="en-US" sz="900">
              <a:solidFill>
                <a:prstClr val="black"/>
              </a:solidFill>
            </a:endParaRPr>
          </a:p>
        </p:txBody>
      </p:sp>
      <p:pic>
        <p:nvPicPr>
          <p:cNvPr id="21510" name="Picture 1038" descr="th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67" y="1654803"/>
            <a:ext cx="2950369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36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99F6-745C-4ECD-A141-2E7458C3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872C-C008-4B1E-A32D-433EFEAF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5" y="1514907"/>
            <a:ext cx="7379009" cy="4351338"/>
          </a:xfrm>
        </p:spPr>
        <p:txBody>
          <a:bodyPr/>
          <a:lstStyle/>
          <a:p>
            <a:pPr marL="3429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an ordered list of observations of a variable. Compute 5 point summary.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13, 15, 16, 16, 19, 20, 20, 21, 22, 22, 25, 25, 25, 25, 30, 33, 33, 35, 35, 35, 35, 36, 40, 45, 46, 52, 70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13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20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Median: 25 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35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70</a:t>
            </a:r>
          </a:p>
          <a:p>
            <a:pPr marL="3429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91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DFDB151-562B-4FB8-9407-BEA18B4959EA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7886700" cy="197167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Similarity/Dissimilarity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32" y="3118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and Dissimilarity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369281" y="1376633"/>
            <a:ext cx="8419612" cy="4234054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</a:p>
          <a:p>
            <a:pPr lvl="1">
              <a:spcBef>
                <a:spcPts val="9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measure of how alike two data objects are</a:t>
            </a:r>
          </a:p>
          <a:p>
            <a:pPr lvl="1">
              <a:spcBef>
                <a:spcPts val="9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is higher when objects are more alike</a:t>
            </a:r>
          </a:p>
          <a:p>
            <a:pPr lvl="1">
              <a:spcBef>
                <a:spcPts val="9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falls in the range [0,1]</a:t>
            </a:r>
          </a:p>
          <a:p>
            <a:pPr>
              <a:spcBef>
                <a:spcPts val="900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Dissimilarity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distance)</a:t>
            </a:r>
          </a:p>
          <a:p>
            <a:pPr lvl="1">
              <a:spcBef>
                <a:spcPts val="9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measure of how different two data objects are</a:t>
            </a:r>
          </a:p>
          <a:p>
            <a:pPr lvl="1">
              <a:spcBef>
                <a:spcPts val="9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when objects are more alike</a:t>
            </a:r>
          </a:p>
          <a:p>
            <a:pPr lvl="1">
              <a:spcBef>
                <a:spcPts val="9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dissimilarity is often 0</a:t>
            </a:r>
          </a:p>
          <a:p>
            <a:pPr lvl="1">
              <a:spcBef>
                <a:spcPts val="9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limit varies</a:t>
            </a:r>
          </a:p>
          <a:p>
            <a:pPr>
              <a:spcBef>
                <a:spcPts val="900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a similarity or dissimilarity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8909817F-5932-4890-A5F1-9C8ED0E10C88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19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3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02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95" y="545168"/>
            <a:ext cx="7886700" cy="9941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Matrix and Dissimilarity Matrix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330539" y="1498501"/>
            <a:ext cx="7886700" cy="3263504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matrix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data points with p dimensions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modes</a:t>
            </a:r>
          </a:p>
          <a:p>
            <a:pPr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Dissimilarity matrix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data points, but registers only the distance 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triangular matrix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mode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E7CCACFD-7CD1-437B-BD52-1A2CAE29C9A6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20</a:t>
            </a:fld>
            <a:endParaRPr lang="en-US" altLang="en-US" sz="900">
              <a:solidFill>
                <a:prstClr val="black"/>
              </a:solidFill>
            </a:endParaRPr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313279"/>
              </p:ext>
            </p:extLst>
          </p:nvPr>
        </p:nvGraphicFramePr>
        <p:xfrm>
          <a:off x="5132406" y="1470364"/>
          <a:ext cx="2343150" cy="154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Equation" r:id="rId4" imgW="1778000" imgH="1244600" progId="Equation.3">
                  <p:embed/>
                </p:oleObj>
              </mc:Choice>
              <mc:Fallback>
                <p:oleObj name="Equation" r:id="rId4" imgW="1778000" imgH="1244600" progId="Equation.3">
                  <p:embed/>
                  <p:pic>
                    <p:nvPicPr>
                      <p:cNvPr id="563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406" y="1470364"/>
                        <a:ext cx="2343150" cy="1544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5278582" y="3948545"/>
          <a:ext cx="2571750" cy="147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Equation" r:id="rId6" imgW="1828800" imgH="1143000" progId="Equation.3">
                  <p:embed/>
                </p:oleObj>
              </mc:Choice>
              <mc:Fallback>
                <p:oleObj name="Equation" r:id="rId6" imgW="1828800" imgH="1143000" progId="Equation.3">
                  <p:embed/>
                  <p:pic>
                    <p:nvPicPr>
                      <p:cNvPr id="563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582" y="3948545"/>
                        <a:ext cx="2571750" cy="1477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638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50" y="607312"/>
            <a:ext cx="7886700" cy="994172"/>
          </a:xfrm>
          <a:noFill/>
        </p:spPr>
        <p:txBody>
          <a:bodyPr vert="horz" lIns="69056" tIns="34529" rIns="69056" bIns="34529" rtlCol="0" anchor="ctr"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Measure for Nominal Attributes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388146" y="1387025"/>
            <a:ext cx="7886700" cy="3263504"/>
          </a:xfrm>
          <a:noFill/>
        </p:spPr>
        <p:txBody>
          <a:bodyPr vert="horz" lIns="69056" tIns="34529" rIns="69056" bIns="34529" rtlCol="0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take 2 or more states, e.g., red, yellow, blue, green (generalization of a binary attribute)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matching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of matches,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# of variables</a:t>
            </a:r>
          </a:p>
          <a:p>
            <a:pPr eaLnBrk="1" hangingPunct="1">
              <a:lnSpc>
                <a:spcPct val="12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a large number of binary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binary attribute for each of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nominal states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67958C36-E555-419B-95FC-7ACC50C6D9D0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21</a:t>
            </a:fld>
            <a:endParaRPr lang="en-US" altLang="en-US" sz="900">
              <a:solidFill>
                <a:prstClr val="black"/>
              </a:solidFill>
            </a:endParaRP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759589"/>
              </p:ext>
            </p:extLst>
          </p:nvPr>
        </p:nvGraphicFramePr>
        <p:xfrm>
          <a:off x="4862190" y="2462998"/>
          <a:ext cx="2000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4" imgW="1384300" imgH="469900" progId="Equation.3">
                  <p:embed/>
                </p:oleObj>
              </mc:Choice>
              <mc:Fallback>
                <p:oleObj name="Equation" r:id="rId4" imgW="1384300" imgH="469900" progId="Equation.3">
                  <p:embed/>
                  <p:pic>
                    <p:nvPicPr>
                      <p:cNvPr id="573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190" y="2462998"/>
                        <a:ext cx="2000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34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44" y="580679"/>
            <a:ext cx="7886700" cy="994172"/>
          </a:xfrm>
          <a:noFill/>
        </p:spPr>
        <p:txBody>
          <a:bodyPr vert="horz" lIns="69056" tIns="34529" rIns="69056" bIns="34529" rtlCol="0" anchor="ctr"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Measure for Binary Attributes</a:t>
            </a:r>
          </a:p>
        </p:txBody>
      </p:sp>
      <p:sp>
        <p:nvSpPr>
          <p:cNvPr id="102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13B94054-0B34-4061-A2DF-192F6FA7061F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22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5206" y="1500325"/>
            <a:ext cx="4181383" cy="3320249"/>
          </a:xfrm>
          <a:noFill/>
        </p:spPr>
        <p:txBody>
          <a:bodyPr vert="horz" lIns="69056" tIns="34529" rIns="69056" bIns="34529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contingency table for binary data</a:t>
            </a:r>
          </a:p>
          <a:p>
            <a:pPr eaLnBrk="1" hangingPunct="1">
              <a:lnSpc>
                <a:spcPct val="130000"/>
              </a:lnSpc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 for symmetric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 for asymmetric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 (</a:t>
            </a:r>
            <a:r>
              <a:rPr lang="en-US" altLang="en-US" sz="16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for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variables): </a:t>
            </a:r>
          </a:p>
        </p:txBody>
      </p:sp>
      <p:pic>
        <p:nvPicPr>
          <p:cNvPr id="1035" name="Picture 35" descr="eqcoherenc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086350"/>
            <a:ext cx="6229350" cy="548879"/>
          </a:xfrm>
          <a:noFill/>
        </p:spPr>
      </p:pic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1305572" y="4557019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57175" indent="-257175" defTabSz="685800" eaLnBrk="1" hangingPunct="1">
              <a:lnSpc>
                <a:spcPct val="130000"/>
              </a:lnSpc>
              <a:buClr>
                <a:srgbClr val="954F72"/>
              </a:buClr>
            </a:pPr>
            <a:r>
              <a:rPr lang="en-US" altLang="en-US" sz="1500" dirty="0">
                <a:solidFill>
                  <a:prstClr val="black"/>
                </a:solidFill>
                <a:latin typeface="Calibri" panose="020F0502020204030204" pitchFamily="34" charset="0"/>
              </a:rPr>
              <a:t>Note: Jaccard coefficient is the same as “coherence”:</a:t>
            </a:r>
          </a:p>
        </p:txBody>
      </p:sp>
      <p:pic>
        <p:nvPicPr>
          <p:cNvPr id="1032" name="Picture 18" descr="eqjac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703" y="3870521"/>
            <a:ext cx="3257550" cy="50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0" descr="eqbinarysy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75" y="2609337"/>
            <a:ext cx="2571750" cy="56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1" descr="eqbinaryasy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3" y="3325655"/>
            <a:ext cx="2228850" cy="4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36" descr="eqcontingency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48" y="1621531"/>
            <a:ext cx="29718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Text Box 37"/>
          <p:cNvSpPr txBox="1">
            <a:spLocks noChangeArrowheads="1"/>
          </p:cNvSpPr>
          <p:nvPr/>
        </p:nvSpPr>
        <p:spPr bwMode="auto">
          <a:xfrm>
            <a:off x="3915053" y="1961965"/>
            <a:ext cx="807868" cy="31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350" dirty="0">
                <a:solidFill>
                  <a:prstClr val="black"/>
                </a:solidFill>
              </a:rPr>
              <a:t>Object </a:t>
            </a:r>
            <a:r>
              <a:rPr lang="en-US" altLang="en-US" sz="1350" i="1" dirty="0" err="1">
                <a:solidFill>
                  <a:prstClr val="black"/>
                </a:solidFill>
              </a:rPr>
              <a:t>i</a:t>
            </a:r>
            <a:endParaRPr lang="en-US" altLang="en-US" sz="1350" dirty="0">
              <a:solidFill>
                <a:prstClr val="black"/>
              </a:solidFill>
            </a:endParaRPr>
          </a:p>
        </p:txBody>
      </p:sp>
      <p:sp>
        <p:nvSpPr>
          <p:cNvPr id="1038" name="Text Box 38"/>
          <p:cNvSpPr txBox="1">
            <a:spLocks noChangeArrowheads="1"/>
          </p:cNvSpPr>
          <p:nvPr/>
        </p:nvSpPr>
        <p:spPr bwMode="auto">
          <a:xfrm>
            <a:off x="5784612" y="1331126"/>
            <a:ext cx="78258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350" dirty="0">
                <a:solidFill>
                  <a:prstClr val="black"/>
                </a:solidFill>
              </a:rPr>
              <a:t>Object </a:t>
            </a:r>
            <a:r>
              <a:rPr lang="en-US" altLang="en-US" sz="1350" i="1" dirty="0">
                <a:solidFill>
                  <a:prstClr val="black"/>
                </a:solidFill>
              </a:rPr>
              <a:t>j</a:t>
            </a:r>
            <a:endParaRPr lang="en-US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98" y="562923"/>
            <a:ext cx="7886700" cy="9941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Dissimilarity between Binary Variables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560251" y="1353229"/>
            <a:ext cx="7886700" cy="32635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is a symmetric attribute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attributes are asymmetric binary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values Y and P be 1, and the value N 0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1D2BE39E-5B9B-4210-9E02-7CF4C6C7A5C1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23</a:t>
            </a:fld>
            <a:endParaRPr lang="en-US" altLang="en-US" sz="900">
              <a:solidFill>
                <a:prstClr val="black"/>
              </a:solidFill>
            </a:endParaRPr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205706"/>
              </p:ext>
            </p:extLst>
          </p:nvPr>
        </p:nvGraphicFramePr>
        <p:xfrm>
          <a:off x="2195560" y="1641814"/>
          <a:ext cx="519946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Document" r:id="rId4" imgW="6819900" imgH="1475232" progId="Word.Document.8">
                  <p:embed/>
                </p:oleObj>
              </mc:Choice>
              <mc:Fallback>
                <p:oleObj name="Document" r:id="rId4" imgW="6819900" imgH="1475232" progId="Word.Document.8">
                  <p:embed/>
                  <p:pic>
                    <p:nvPicPr>
                      <p:cNvPr id="583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60" y="1641814"/>
                        <a:ext cx="519946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97167"/>
              </p:ext>
            </p:extLst>
          </p:nvPr>
        </p:nvGraphicFramePr>
        <p:xfrm>
          <a:off x="3291245" y="4029856"/>
          <a:ext cx="3143250" cy="126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Equation" r:id="rId6" imgW="2019300" imgH="1219200" progId="Equation.3">
                  <p:embed/>
                </p:oleObj>
              </mc:Choice>
              <mc:Fallback>
                <p:oleObj name="Equation" r:id="rId6" imgW="2019300" imgH="1219200" progId="Equation.3">
                  <p:embed/>
                  <p:pic>
                    <p:nvPicPr>
                      <p:cNvPr id="583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245" y="4029856"/>
                        <a:ext cx="3143250" cy="1269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114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7351" y="1362168"/>
            <a:ext cx="8558074" cy="4186376"/>
          </a:xfrm>
          <a:noFill/>
        </p:spPr>
        <p:txBody>
          <a:bodyPr vert="horz" lIns="69056" tIns="34529" rIns="69056" bIns="34529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Z-score: </a:t>
            </a:r>
          </a:p>
          <a:p>
            <a:pPr lvl="1">
              <a:lnSpc>
                <a:spcPct val="110000"/>
              </a:lnSpc>
              <a:spcBef>
                <a:spcPts val="1350"/>
              </a:spcBef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raw score to be standardized, </a:t>
            </a:r>
            <a:r>
              <a:rPr lang="el-G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mean of the population, </a:t>
            </a:r>
            <a:r>
              <a:rPr lang="el-G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 deviation</a:t>
            </a:r>
            <a:endParaRPr lang="el-G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the raw score and the population mean in units of the standard deviation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when the raw score is below the mean, “+” when above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way: Calculate the mean absolute deviation</a:t>
            </a:r>
          </a:p>
          <a:p>
            <a:pPr eaLnBrk="1" hangingPunct="1">
              <a:lnSpc>
                <a:spcPct val="110000"/>
              </a:lnSpc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measure (</a:t>
            </a:r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mean absolute deviation is more robust than using standard deviation 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09" y="838744"/>
            <a:ext cx="7886700" cy="443129"/>
          </a:xfrm>
          <a:noFill/>
        </p:spPr>
        <p:txBody>
          <a:bodyPr vert="horz" lIns="69056" tIns="34529" rIns="69056" bIns="34529" rtlCol="0" anchor="ctr">
            <a:no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Numeric Data</a:t>
            </a:r>
          </a:p>
        </p:txBody>
      </p:sp>
      <p:graphicFrame>
        <p:nvGraphicFramePr>
          <p:cNvPr id="59400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419153"/>
              </p:ext>
            </p:extLst>
          </p:nvPr>
        </p:nvGraphicFramePr>
        <p:xfrm>
          <a:off x="1620555" y="1465491"/>
          <a:ext cx="714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4" name="Equation" r:id="rId4" imgW="952087" imgH="406224" progId="Equation.3">
                  <p:embed/>
                </p:oleObj>
              </mc:Choice>
              <mc:Fallback>
                <p:oleObj name="Equation" r:id="rId4" imgW="952087" imgH="406224" progId="Equation.3">
                  <p:embed/>
                  <p:pic>
                    <p:nvPicPr>
                      <p:cNvPr id="594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555" y="1465491"/>
                        <a:ext cx="7143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7145E8D7-6790-44B8-8145-A7CC18F5CC8A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24</a:t>
            </a:fld>
            <a:endParaRPr lang="en-US" altLang="en-US" sz="900">
              <a:solidFill>
                <a:prstClr val="black"/>
              </a:solidFill>
            </a:endParaRPr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881288"/>
              </p:ext>
            </p:extLst>
          </p:nvPr>
        </p:nvGraphicFramePr>
        <p:xfrm>
          <a:off x="1694546" y="3555743"/>
          <a:ext cx="2114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5" name="Equation" r:id="rId6" imgW="2374900" imgH="419100" progId="Equation.3">
                  <p:embed/>
                </p:oleObj>
              </mc:Choice>
              <mc:Fallback>
                <p:oleObj name="Equation" r:id="rId6" imgW="2374900" imgH="419100" progId="Equation.3">
                  <p:embed/>
                  <p:pic>
                    <p:nvPicPr>
                      <p:cNvPr id="593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546" y="3555743"/>
                        <a:ext cx="21145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79199"/>
              </p:ext>
            </p:extLst>
          </p:nvPr>
        </p:nvGraphicFramePr>
        <p:xfrm>
          <a:off x="1264332" y="3045784"/>
          <a:ext cx="4000500" cy="37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6" name="Equation" r:id="rId8" imgW="4343400" imgH="406400" progId="Equation.3">
                  <p:embed/>
                </p:oleObj>
              </mc:Choice>
              <mc:Fallback>
                <p:oleObj name="Equation" r:id="rId8" imgW="4343400" imgH="406400" progId="Equation.3">
                  <p:embed/>
                  <p:pic>
                    <p:nvPicPr>
                      <p:cNvPr id="593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332" y="3045784"/>
                        <a:ext cx="4000500" cy="372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079673"/>
              </p:ext>
            </p:extLst>
          </p:nvPr>
        </p:nvGraphicFramePr>
        <p:xfrm>
          <a:off x="4282252" y="3510473"/>
          <a:ext cx="1215338" cy="56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7" name="Equation" r:id="rId10" imgW="1409088" imgH="660113" progId="Equation.3">
                  <p:embed/>
                </p:oleObj>
              </mc:Choice>
              <mc:Fallback>
                <p:oleObj name="Equation" r:id="rId10" imgW="1409088" imgH="660113" progId="Equation.3">
                  <p:embed/>
                  <p:pic>
                    <p:nvPicPr>
                      <p:cNvPr id="593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252" y="3510473"/>
                        <a:ext cx="1215338" cy="56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654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523" y="372863"/>
            <a:ext cx="8608369" cy="12162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Data Matrix and Dissimilarity Matrix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E9DC506B-8518-44EF-B8F6-303AB714B5F3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25</a:t>
            </a:fld>
            <a:endParaRPr lang="en-US" altLang="en-US" sz="900">
              <a:solidFill>
                <a:prstClr val="black"/>
              </a:solidFill>
            </a:endParaRP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4802875" y="2322368"/>
          <a:ext cx="221099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" name="Worksheet" r:id="rId4" imgW="1838249" imgH="857402" progId="Excel.Sheet.8">
                  <p:embed/>
                </p:oleObj>
              </mc:Choice>
              <mc:Fallback>
                <p:oleObj name="Worksheet" r:id="rId4" imgW="1838249" imgH="857402" progId="Excel.Sheet.8">
                  <p:embed/>
                  <p:pic>
                    <p:nvPicPr>
                      <p:cNvPr id="60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875" y="2322368"/>
                        <a:ext cx="221099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4057650" y="3829051"/>
            <a:ext cx="3600450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685800">
              <a:spcBef>
                <a:spcPct val="50000"/>
              </a:spcBef>
              <a:buClrTx/>
              <a:buSzTx/>
              <a:buNone/>
            </a:pPr>
            <a:r>
              <a:rPr lang="en-US" altLang="en-US" sz="1500" b="1">
                <a:solidFill>
                  <a:prstClr val="black"/>
                </a:solidFill>
              </a:rPr>
              <a:t>Dissimilarity Matrix </a:t>
            </a:r>
          </a:p>
          <a:p>
            <a:pPr algn="ctr" defTabSz="685800">
              <a:spcBef>
                <a:spcPct val="50000"/>
              </a:spcBef>
              <a:buClrTx/>
              <a:buSzTx/>
              <a:buNone/>
            </a:pPr>
            <a:r>
              <a:rPr lang="en-US" altLang="en-US" sz="1500" b="1">
                <a:solidFill>
                  <a:prstClr val="black"/>
                </a:solidFill>
              </a:rPr>
              <a:t>(with </a:t>
            </a:r>
            <a:r>
              <a:rPr lang="en-US" altLang="en-US" sz="1500" b="1">
                <a:solidFill>
                  <a:srgbClr val="44546A"/>
                </a:solidFill>
              </a:rPr>
              <a:t>Euclidean Distance)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4138937" y="4483678"/>
          <a:ext cx="368022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" name="Worksheet" r:id="rId6" imgW="3057441" imgH="866747" progId="Excel.Sheet.8">
                  <p:embed/>
                </p:oleObj>
              </mc:Choice>
              <mc:Fallback>
                <p:oleObj name="Worksheet" r:id="rId6" imgW="3057441" imgH="866747" progId="Excel.Sheet.8">
                  <p:embed/>
                  <p:pic>
                    <p:nvPicPr>
                      <p:cNvPr id="60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937" y="4483678"/>
                        <a:ext cx="368022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629150" y="1943101"/>
            <a:ext cx="24574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685800">
              <a:spcBef>
                <a:spcPct val="50000"/>
              </a:spcBef>
              <a:buClrTx/>
              <a:buSzTx/>
              <a:buNone/>
            </a:pPr>
            <a:r>
              <a:rPr lang="en-US" altLang="en-US" sz="1500" b="1">
                <a:solidFill>
                  <a:prstClr val="black"/>
                </a:solidFill>
                <a:latin typeface="Arial" panose="020B0604020202020204" pitchFamily="34" charset="0"/>
              </a:rPr>
              <a:t>Data Matrix</a:t>
            </a:r>
          </a:p>
        </p:txBody>
      </p:sp>
      <p:graphicFrame>
        <p:nvGraphicFramePr>
          <p:cNvPr id="60424" name="Object 12"/>
          <p:cNvGraphicFramePr>
            <a:graphicFrameLocks noChangeAspect="1"/>
          </p:cNvGraphicFramePr>
          <p:nvPr/>
        </p:nvGraphicFramePr>
        <p:xfrm>
          <a:off x="767087" y="2052204"/>
          <a:ext cx="2480072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0" name="SmartDraw" r:id="rId8" imgW="4379976" imgH="5551932" progId="SmartDraw.2">
                  <p:embed/>
                </p:oleObj>
              </mc:Choice>
              <mc:Fallback>
                <p:oleObj name="SmartDraw" r:id="rId8" imgW="4379976" imgH="5551932" progId="SmartDraw.2">
                  <p:embed/>
                  <p:pic>
                    <p:nvPicPr>
                      <p:cNvPr id="604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7" y="2052204"/>
                        <a:ext cx="2480072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845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02" y="376491"/>
            <a:ext cx="8978198" cy="12214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on Numeric Data: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486607" y="1355108"/>
            <a:ext cx="7886700" cy="4351338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sz="1800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18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popular distance measure</a:t>
            </a:r>
          </a:p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two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data objects,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order (the distance so defined is also called L-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norm)</a:t>
            </a:r>
          </a:p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if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≠ 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(Positive definiteness)</a:t>
            </a: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d(j,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(Symmetry)</a:t>
            </a: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d(k, j)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(Triangle Inequality)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that satisfies these properties is a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36D644AB-E39F-4C78-9986-D66EE2B8E8D9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26</a:t>
            </a:fld>
            <a:endParaRPr lang="en-US" altLang="en-US" sz="900">
              <a:solidFill>
                <a:prstClr val="black"/>
              </a:solidFill>
            </a:endParaRPr>
          </a:p>
        </p:txBody>
      </p:sp>
      <p:pic>
        <p:nvPicPr>
          <p:cNvPr id="61445" name="Picture 7" descr="eqminkows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85" y="1870010"/>
            <a:ext cx="480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58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482771"/>
            <a:ext cx="8566951" cy="4083527"/>
          </a:xfrm>
        </p:spPr>
        <p:txBody>
          <a:bodyPr/>
          <a:lstStyle/>
          <a:p>
            <a:pPr eaLnBrk="1" hangingPunct="1"/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 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Manhattan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(city block, L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norm)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the Hamming distance: the number of bits that are different between two binary vectors</a:t>
            </a:r>
          </a:p>
          <a:p>
            <a:pPr lvl="1" eaLnBrk="1" hangingPunct="1"/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2:  (L</a:t>
            </a:r>
            <a:r>
              <a:rPr lang="en-US" alt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norm) 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</a:p>
          <a:p>
            <a:pPr lvl="4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“supremum”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5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norm, L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norm) distance. </a:t>
            </a:r>
          </a:p>
          <a:p>
            <a:pPr lvl="1" eaLnBrk="1" hangingPunct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maximum difference between any component (attribute) of the vectors</a:t>
            </a:r>
          </a:p>
          <a:p>
            <a:pPr lvl="1" eaLnBrk="1" hangingPunct="1"/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8133" y="356248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Cases of </a:t>
            </a:r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70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14895"/>
              </p:ext>
            </p:extLst>
          </p:nvPr>
        </p:nvGraphicFramePr>
        <p:xfrm>
          <a:off x="2610296" y="2211091"/>
          <a:ext cx="3219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Microsoft Equation 3.0" r:id="rId4" imgW="4292600" imgH="431800" progId="Equation.3">
                  <p:embed/>
                </p:oleObj>
              </mc:Choice>
              <mc:Fallback>
                <p:oleObj name="Microsoft Equation 3.0" r:id="rId4" imgW="4292600" imgH="431800" progId="Equation.3">
                  <p:embed/>
                  <p:pic>
                    <p:nvPicPr>
                      <p:cNvPr id="624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296" y="2211091"/>
                        <a:ext cx="32194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90F997E8-5A52-43AE-A148-F37C87DD8774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27</a:t>
            </a:fld>
            <a:endParaRPr lang="en-US" altLang="en-US" sz="900">
              <a:solidFill>
                <a:prstClr val="black"/>
              </a:solidFill>
            </a:endParaRP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67271"/>
              </p:ext>
            </p:extLst>
          </p:nvPr>
        </p:nvGraphicFramePr>
        <p:xfrm>
          <a:off x="2547877" y="2987767"/>
          <a:ext cx="37544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3" name="Equation" r:id="rId6" imgW="5003800" imgH="584200" progId="Equation.3">
                  <p:embed/>
                </p:oleObj>
              </mc:Choice>
              <mc:Fallback>
                <p:oleObj name="Equation" r:id="rId6" imgW="5003800" imgH="584200" progId="Equation.3">
                  <p:embed/>
                  <p:pic>
                    <p:nvPicPr>
                      <p:cNvPr id="624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877" y="2987767"/>
                        <a:ext cx="37544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02" y="4162517"/>
            <a:ext cx="45148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545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081" y="515307"/>
            <a:ext cx="7886700" cy="9941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AFFDC76E-0E85-441D-B1A4-50BB4AC098B2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28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4977245" y="1433947"/>
            <a:ext cx="229639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>
              <a:spcBef>
                <a:spcPct val="50000"/>
              </a:spcBef>
              <a:buClrTx/>
              <a:buSzTx/>
              <a:buNone/>
            </a:pPr>
            <a:r>
              <a:rPr lang="en-US" altLang="en-US" sz="1500" b="1" dirty="0">
                <a:solidFill>
                  <a:prstClr val="black"/>
                </a:solidFill>
                <a:latin typeface="Arial" panose="020B0604020202020204" pitchFamily="34" charset="0"/>
              </a:rPr>
              <a:t>(Dissimilarity Matrices)</a:t>
            </a:r>
          </a:p>
        </p:txBody>
      </p:sp>
      <p:graphicFrame>
        <p:nvGraphicFramePr>
          <p:cNvPr id="63493" name="Object 4"/>
          <p:cNvGraphicFramePr>
            <a:graphicFrameLocks noChangeAspect="1"/>
          </p:cNvGraphicFramePr>
          <p:nvPr/>
        </p:nvGraphicFramePr>
        <p:xfrm>
          <a:off x="955965" y="1948297"/>
          <a:ext cx="2221706" cy="102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6" name="Worksheet" r:id="rId4" imgW="1838249" imgH="819302" progId="Excel.Sheet.8">
                  <p:embed/>
                </p:oleObj>
              </mc:Choice>
              <mc:Fallback>
                <p:oleObj name="Worksheet" r:id="rId4" imgW="1838249" imgH="819302" progId="Excel.Sheet.8">
                  <p:embed/>
                  <p:pic>
                    <p:nvPicPr>
                      <p:cNvPr id="634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65" y="1948297"/>
                        <a:ext cx="2221706" cy="1022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5"/>
          <p:cNvGraphicFramePr>
            <a:graphicFrameLocks noChangeAspect="1"/>
          </p:cNvGraphicFramePr>
          <p:nvPr/>
        </p:nvGraphicFramePr>
        <p:xfrm>
          <a:off x="4457713" y="2069869"/>
          <a:ext cx="3416699" cy="91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7" name="Worksheet" r:id="rId6" imgW="3057449" imgH="819302" progId="Excel.Sheet.8">
                  <p:embed/>
                </p:oleObj>
              </mc:Choice>
              <mc:Fallback>
                <p:oleObj name="Worksheet" r:id="rId6" imgW="3057449" imgH="819302" progId="Excel.Sheet.8">
                  <p:embed/>
                  <p:pic>
                    <p:nvPicPr>
                      <p:cNvPr id="634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13" y="2069869"/>
                        <a:ext cx="3416699" cy="915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6"/>
          <p:cNvGraphicFramePr>
            <a:graphicFrameLocks noChangeAspect="1"/>
          </p:cNvGraphicFramePr>
          <p:nvPr/>
        </p:nvGraphicFramePr>
        <p:xfrm>
          <a:off x="4453554" y="3325092"/>
          <a:ext cx="3439631" cy="9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8" name="Worksheet" r:id="rId8" imgW="3057449" imgH="819302" progId="Excel.Sheet.8">
                  <p:embed/>
                </p:oleObj>
              </mc:Choice>
              <mc:Fallback>
                <p:oleObj name="Worksheet" r:id="rId8" imgW="3057449" imgH="819302" progId="Excel.Sheet.8">
                  <p:embed/>
                  <p:pic>
                    <p:nvPicPr>
                      <p:cNvPr id="634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554" y="3325092"/>
                        <a:ext cx="3439631" cy="92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7"/>
          <p:cNvGraphicFramePr>
            <a:graphicFrameLocks noChangeAspect="1"/>
          </p:cNvGraphicFramePr>
          <p:nvPr/>
        </p:nvGraphicFramePr>
        <p:xfrm>
          <a:off x="4384978" y="4609100"/>
          <a:ext cx="3439631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" name="Worksheet" r:id="rId10" imgW="3057449" imgH="838200" progId="Excel.Sheet.8">
                  <p:embed/>
                </p:oleObj>
              </mc:Choice>
              <mc:Fallback>
                <p:oleObj name="Worksheet" r:id="rId10" imgW="3057449" imgH="838200" progId="Excel.Sheet.8">
                  <p:embed/>
                  <p:pic>
                    <p:nvPicPr>
                      <p:cNvPr id="634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978" y="4609100"/>
                        <a:ext cx="3439631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Rectangle 16"/>
          <p:cNvSpPr>
            <a:spLocks noChangeArrowheads="1"/>
          </p:cNvSpPr>
          <p:nvPr/>
        </p:nvSpPr>
        <p:spPr bwMode="auto">
          <a:xfrm>
            <a:off x="3226685" y="2041826"/>
            <a:ext cx="193238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050" b="1" dirty="0">
                <a:solidFill>
                  <a:prstClr val="black"/>
                </a:solidFill>
              </a:rPr>
              <a:t>Manhattan (L</a:t>
            </a:r>
            <a:r>
              <a:rPr lang="en-US" altLang="en-US" sz="1050" b="1" baseline="-25000" dirty="0">
                <a:solidFill>
                  <a:prstClr val="black"/>
                </a:solidFill>
              </a:rPr>
              <a:t>1</a:t>
            </a:r>
            <a:r>
              <a:rPr lang="en-US" altLang="en-US" sz="1050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3498" name="Rectangle 17"/>
          <p:cNvSpPr>
            <a:spLocks noChangeArrowheads="1"/>
          </p:cNvSpPr>
          <p:nvPr/>
        </p:nvSpPr>
        <p:spPr bwMode="auto">
          <a:xfrm>
            <a:off x="3392619" y="3319905"/>
            <a:ext cx="11336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050" b="1" dirty="0">
                <a:solidFill>
                  <a:prstClr val="black"/>
                </a:solidFill>
              </a:rPr>
              <a:t>Euclidean (L</a:t>
            </a:r>
            <a:r>
              <a:rPr lang="en-US" altLang="en-US" sz="1050" b="1" baseline="-25000" dirty="0">
                <a:solidFill>
                  <a:prstClr val="black"/>
                </a:solidFill>
              </a:rPr>
              <a:t>2</a:t>
            </a:r>
            <a:r>
              <a:rPr lang="en-US" altLang="en-US" sz="1050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3499" name="Rectangle 18"/>
          <p:cNvSpPr>
            <a:spLocks noChangeArrowheads="1"/>
          </p:cNvSpPr>
          <p:nvPr/>
        </p:nvSpPr>
        <p:spPr bwMode="auto">
          <a:xfrm>
            <a:off x="3512116" y="4644743"/>
            <a:ext cx="96212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050" b="1" dirty="0">
                <a:solidFill>
                  <a:prstClr val="black"/>
                </a:solidFill>
              </a:rPr>
              <a:t>Supremum </a:t>
            </a:r>
          </a:p>
        </p:txBody>
      </p:sp>
      <p:graphicFrame>
        <p:nvGraphicFramePr>
          <p:cNvPr id="63500" name="Object 19"/>
          <p:cNvGraphicFramePr>
            <a:graphicFrameLocks noChangeAspect="1"/>
          </p:cNvGraphicFramePr>
          <p:nvPr/>
        </p:nvGraphicFramePr>
        <p:xfrm>
          <a:off x="791117" y="3065319"/>
          <a:ext cx="2135238" cy="270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0" name="SmartDraw" r:id="rId12" imgW="4379976" imgH="5551932" progId="SmartDraw.2">
                  <p:embed/>
                </p:oleObj>
              </mc:Choice>
              <mc:Fallback>
                <p:oleObj name="SmartDraw" r:id="rId12" imgW="4379976" imgH="5551932" progId="SmartDraw.2">
                  <p:embed/>
                  <p:pic>
                    <p:nvPicPr>
                      <p:cNvPr id="6350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17" y="3065319"/>
                        <a:ext cx="2135238" cy="2706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533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9155" y="382881"/>
            <a:ext cx="7886700" cy="1325563"/>
          </a:xfrm>
          <a:noFill/>
        </p:spPr>
        <p:txBody>
          <a:bodyPr vert="horz" lIns="69056" tIns="34529" rIns="69056" bIns="34529" rtlCol="0" anchor="ctr"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Variables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522118" y="1399497"/>
            <a:ext cx="7886700" cy="4351338"/>
          </a:xfrm>
          <a:noFill/>
        </p:spPr>
        <p:txBody>
          <a:bodyPr vert="horz" lIns="69056" tIns="34529" rIns="69056" bIns="34529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ordinal variable can be discrete or continuous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is important, e.g., rank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treated like interval-scaled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their rank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the range of each variable onto [0, 1] by replacing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in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by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dissimilarity using methods for interval-scaled variables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034AEA5D-933E-43EF-BC68-49402D6D3A82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29</a:t>
            </a:fld>
            <a:endParaRPr lang="en-US" altLang="en-US" sz="900">
              <a:solidFill>
                <a:prstClr val="black"/>
              </a:solidFill>
            </a:endParaRPr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69121"/>
              </p:ext>
            </p:extLst>
          </p:nvPr>
        </p:nvGraphicFramePr>
        <p:xfrm>
          <a:off x="2681057" y="3337449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Equation" r:id="rId4" imgW="1168400" imgH="711200" progId="Equation.3">
                  <p:embed/>
                </p:oleObj>
              </mc:Choice>
              <mc:Fallback>
                <p:oleObj name="Equation" r:id="rId4" imgW="1168400" imgH="711200" progId="Equation.3">
                  <p:embed/>
                  <p:pic>
                    <p:nvPicPr>
                      <p:cNvPr id="645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057" y="3337449"/>
                        <a:ext cx="182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983504"/>
              </p:ext>
            </p:extLst>
          </p:nvPr>
        </p:nvGraphicFramePr>
        <p:xfrm>
          <a:off x="3758028" y="2602962"/>
          <a:ext cx="1657350" cy="33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1" name="Equation" r:id="rId6" imgW="1397000" imgH="368300" progId="Equation.3">
                  <p:embed/>
                </p:oleObj>
              </mc:Choice>
              <mc:Fallback>
                <p:oleObj name="Equation" r:id="rId6" imgW="1397000" imgH="368300" progId="Equation.3">
                  <p:embed/>
                  <p:pic>
                    <p:nvPicPr>
                      <p:cNvPr id="645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028" y="2602962"/>
                        <a:ext cx="1657350" cy="332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47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12EF81-5957-405E-86F4-D3703A3C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objects and Attributes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Statistical Descriptions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Data Similarity and Dissimilarity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09E6-DC8A-42CA-B128-ED475B34DE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0412" y="436485"/>
            <a:ext cx="6324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33DCE-A99D-4974-8032-A6F37E846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1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6027" y="1328182"/>
            <a:ext cx="7812349" cy="443342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may contain all attribute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Nominal, symmetric binary, asymmetric binary, numeric, ordinal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may use a weighted formula to combine their effects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binary or nominal: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if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or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numeric: use the normalized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ordinal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ranks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interval-scaled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86570" y="509657"/>
            <a:ext cx="7886700" cy="9941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Mixed Type</a:t>
            </a:r>
          </a:p>
        </p:txBody>
      </p:sp>
      <p:graphicFrame>
        <p:nvGraphicFramePr>
          <p:cNvPr id="6554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017622"/>
              </p:ext>
            </p:extLst>
          </p:nvPr>
        </p:nvGraphicFramePr>
        <p:xfrm>
          <a:off x="3078147" y="2700789"/>
          <a:ext cx="1581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4" name="Equation" r:id="rId4" imgW="2108200" imgH="736600" progId="Equation.3">
                  <p:embed/>
                </p:oleObj>
              </mc:Choice>
              <mc:Fallback>
                <p:oleObj name="Equation" r:id="rId4" imgW="2108200" imgH="736600" progId="Equation.3">
                  <p:embed/>
                  <p:pic>
                    <p:nvPicPr>
                      <p:cNvPr id="655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47" y="2700789"/>
                        <a:ext cx="15811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6A80B94E-DA0E-4AAD-BF5E-0379C86A413C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30</a:t>
            </a:fld>
            <a:endParaRPr lang="en-US" altLang="en-US" sz="900">
              <a:solidFill>
                <a:prstClr val="black"/>
              </a:solidFill>
            </a:endParaRPr>
          </a:p>
        </p:txBody>
      </p:sp>
      <p:graphicFrame>
        <p:nvGraphicFramePr>
          <p:cNvPr id="65542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34428126"/>
              </p:ext>
            </p:extLst>
          </p:nvPr>
        </p:nvGraphicFramePr>
        <p:xfrm>
          <a:off x="4468242" y="4545124"/>
          <a:ext cx="1028700" cy="54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Equation" r:id="rId6" imgW="1002865" imgH="533169" progId="Equation.3">
                  <p:embed/>
                </p:oleObj>
              </mc:Choice>
              <mc:Fallback>
                <p:oleObj name="Equation" r:id="rId6" imgW="1002865" imgH="533169" progId="Equation.3">
                  <p:embed/>
                  <p:pic>
                    <p:nvPicPr>
                      <p:cNvPr id="655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242" y="4545124"/>
                        <a:ext cx="1028700" cy="546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83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7C04-9E42-4937-9164-D46AEB05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D0ED-36AF-4B4C-8B77-052E4C08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52" y="1399497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information given in the table below, find most similar and most dissimilar persons among them. Apply min-max normalization on income to obtain [0,1] range. Consider profession and mother tongue as nominal. Consider native place as ordinal variable with ranking order of [Village, Small Town, Suburban, Metropolitan]. Give equal weight to each attribute.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A134A3-5DF6-432E-BFD2-D8E01180A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46504"/>
              </p:ext>
            </p:extLst>
          </p:nvPr>
        </p:nvGraphicFramePr>
        <p:xfrm>
          <a:off x="2001837" y="3572668"/>
          <a:ext cx="5801635" cy="1549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609">
                  <a:extLst>
                    <a:ext uri="{9D8B030D-6E8A-4147-A177-3AD203B41FA5}">
                      <a16:colId xmlns:a16="http://schemas.microsoft.com/office/drawing/2014/main" val="3836640505"/>
                    </a:ext>
                  </a:extLst>
                </a:gridCol>
                <a:gridCol w="876516">
                  <a:extLst>
                    <a:ext uri="{9D8B030D-6E8A-4147-A177-3AD203B41FA5}">
                      <a16:colId xmlns:a16="http://schemas.microsoft.com/office/drawing/2014/main" val="2561429889"/>
                    </a:ext>
                  </a:extLst>
                </a:gridCol>
                <a:gridCol w="1096541">
                  <a:extLst>
                    <a:ext uri="{9D8B030D-6E8A-4147-A177-3AD203B41FA5}">
                      <a16:colId xmlns:a16="http://schemas.microsoft.com/office/drawing/2014/main" val="3883004127"/>
                    </a:ext>
                  </a:extLst>
                </a:gridCol>
                <a:gridCol w="1161044">
                  <a:extLst>
                    <a:ext uri="{9D8B030D-6E8A-4147-A177-3AD203B41FA5}">
                      <a16:colId xmlns:a16="http://schemas.microsoft.com/office/drawing/2014/main" val="2699022826"/>
                    </a:ext>
                  </a:extLst>
                </a:gridCol>
                <a:gridCol w="1550925">
                  <a:extLst>
                    <a:ext uri="{9D8B030D-6E8A-4147-A177-3AD203B41FA5}">
                      <a16:colId xmlns:a16="http://schemas.microsoft.com/office/drawing/2014/main" val="1057411333"/>
                    </a:ext>
                  </a:extLst>
                </a:gridCol>
              </a:tblGrid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Mother tongue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Native Place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05461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Bengali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Village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752178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Balram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Scientist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Small Town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004585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Bharat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Carpenter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Suburban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786227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Kishan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Bhojpuri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Metropolitan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24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16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7C04-9E42-4937-9164-D46AEB05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9755A26-E76E-41EA-8CF7-F5B988F19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63359"/>
              </p:ext>
            </p:extLst>
          </p:nvPr>
        </p:nvGraphicFramePr>
        <p:xfrm>
          <a:off x="1655069" y="1948733"/>
          <a:ext cx="5526966" cy="125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3745">
                  <a:extLst>
                    <a:ext uri="{9D8B030D-6E8A-4147-A177-3AD203B41FA5}">
                      <a16:colId xmlns:a16="http://schemas.microsoft.com/office/drawing/2014/main" val="2603509844"/>
                    </a:ext>
                  </a:extLst>
                </a:gridCol>
                <a:gridCol w="835019">
                  <a:extLst>
                    <a:ext uri="{9D8B030D-6E8A-4147-A177-3AD203B41FA5}">
                      <a16:colId xmlns:a16="http://schemas.microsoft.com/office/drawing/2014/main" val="1177106146"/>
                    </a:ext>
                  </a:extLst>
                </a:gridCol>
                <a:gridCol w="1044627">
                  <a:extLst>
                    <a:ext uri="{9D8B030D-6E8A-4147-A177-3AD203B41FA5}">
                      <a16:colId xmlns:a16="http://schemas.microsoft.com/office/drawing/2014/main" val="1733210678"/>
                    </a:ext>
                  </a:extLst>
                </a:gridCol>
                <a:gridCol w="1106076">
                  <a:extLst>
                    <a:ext uri="{9D8B030D-6E8A-4147-A177-3AD203B41FA5}">
                      <a16:colId xmlns:a16="http://schemas.microsoft.com/office/drawing/2014/main" val="2804155753"/>
                    </a:ext>
                  </a:extLst>
                </a:gridCol>
                <a:gridCol w="1477499">
                  <a:extLst>
                    <a:ext uri="{9D8B030D-6E8A-4147-A177-3AD203B41FA5}">
                      <a16:colId xmlns:a16="http://schemas.microsoft.com/office/drawing/2014/main" val="1195929603"/>
                    </a:ext>
                  </a:extLst>
                </a:gridCol>
              </a:tblGrid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Mother tongue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Native Place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2071919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Bengali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460792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Balram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Scientist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645081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Bharat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Carpenter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249619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Kishan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Bhojpuri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22528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7706F34-DF0D-4AEB-A814-0B57AB947CBE}"/>
              </a:ext>
            </a:extLst>
          </p:cNvPr>
          <p:cNvSpPr/>
          <p:nvPr/>
        </p:nvSpPr>
        <p:spPr>
          <a:xfrm>
            <a:off x="625875" y="1392445"/>
            <a:ext cx="838496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normalizing income and quantifying native place, we get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d(Ram, Balram) = 0.67+1+1+(2-1)/(4-1)=3      d(Ram, Bharat) = 0.33+1+1+(3-1)/(4-1)=3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d(Ram,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0.33+0+1+(4-1)/(4-1) = 2.33  d(Balram, Bharat) = 0.33+1+0+(3-2)/(4-1)=1.67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d(Balram,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1+1+1+(4-2)/(4-1) = 3.67  d(Bharat,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0.67+1+1+(4-3)/(4-1) = 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similar – Balram and Bharat;    Most dissimilar – Balram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23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44565" y="382881"/>
            <a:ext cx="7886700" cy="1325563"/>
          </a:xfrm>
          <a:noFill/>
        </p:spPr>
        <p:txBody>
          <a:bodyPr vert="horz" lIns="69056" tIns="34529" rIns="69056" bIns="34529" rtlCol="0" anchor="ctr"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Cosine Similarity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332913" y="1405007"/>
            <a:ext cx="7886700" cy="3263504"/>
          </a:xfrm>
          <a:noFill/>
        </p:spPr>
        <p:txBody>
          <a:bodyPr vert="horz" lIns="69056" tIns="34529" rIns="69056" bIns="34529" rtlCol="0"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represented by thousands of attributes, each recording the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particular word (such as keywords) or phrase in the document.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vector objects: gene features in micro-arrays, …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information retrieval, biologic taxonomy, gene feature mapping, ...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measure: If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two vectors (e.g., term-frequency vectors), then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cos(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/||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,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||: the length of vector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CB2851DB-7828-4C45-AC56-B260555ECA06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33</a:t>
            </a:fld>
            <a:endParaRPr lang="en-US" altLang="en-US" sz="900">
              <a:solidFill>
                <a:prstClr val="black"/>
              </a:solidFill>
            </a:endParaRPr>
          </a:p>
        </p:txBody>
      </p:sp>
      <p:pic>
        <p:nvPicPr>
          <p:cNvPr id="66565" name="Picture 4" descr="eq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40" y="2369922"/>
            <a:ext cx="61722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142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66456" y="571801"/>
            <a:ext cx="7886700" cy="994172"/>
          </a:xfrm>
          <a:noFill/>
        </p:spPr>
        <p:txBody>
          <a:bodyPr vert="horz" lIns="69056" tIns="34529" rIns="69056" bIns="34529" rtlCol="0" anchor="ctr"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 Cosine Similarity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539874" y="1124289"/>
            <a:ext cx="7886700" cy="4351338"/>
          </a:xfrm>
          <a:noFill/>
        </p:spPr>
        <p:txBody>
          <a:bodyPr vert="horz" lIns="69056" tIns="34529" rIns="69056" bIns="34529" rtlCol="0"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/||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|: the length of vector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Find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documents 1 and 2.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(3, 0, 2, 0, 1, 1, 0, 1, 0, 1)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5*3+0*0+3*2+0*0+2*1+0*1+0*1+2*1+0*0+0*1 = 25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||= (5*5+0*0+3*3+0*0+2*2+0*0+0*0+2*2+0*0+0*0)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=(42)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6.481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||= (3*3+0*0+2*2+0*0+1*1+1*1+0*0+1*1+0*0+1*1)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=(17)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4.12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altLang="en-US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0.94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761D3BA7-9A18-4E2C-97F7-1B60304A3EFC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34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9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9075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091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2FF6066-5D2B-4B97-97B5-0EC9ACD7CC30}" type="datetime1">
              <a:rPr lang="en-US" smtClean="0"/>
              <a:t>5/5/2020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7886700" cy="188912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0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67" y="320738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Sets </a:t>
            </a:r>
          </a:p>
        </p:txBody>
      </p:sp>
      <p:graphicFrame>
        <p:nvGraphicFramePr>
          <p:cNvPr id="922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768468"/>
              </p:ext>
            </p:extLst>
          </p:nvPr>
        </p:nvGraphicFramePr>
        <p:xfrm>
          <a:off x="4397424" y="1875970"/>
          <a:ext cx="4444603" cy="2020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Visio" r:id="rId4" imgW="5925718" imgH="2693902" progId="Visio.Drawing.6">
                  <p:embed/>
                </p:oleObj>
              </mc:Choice>
              <mc:Fallback>
                <p:oleObj name="Visio" r:id="rId4" imgW="5925718" imgH="2693902" progId="Visio.Drawing.6">
                  <p:embed/>
                  <p:pic>
                    <p:nvPicPr>
                      <p:cNvPr id="92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424" y="1875970"/>
                        <a:ext cx="4444603" cy="2020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D965EE8C-212F-4D28-A416-611404D35DA1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5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9898" y="1367161"/>
            <a:ext cx="4225771" cy="3886200"/>
          </a:xfrm>
          <a:noFill/>
        </p:spPr>
        <p:txBody>
          <a:bodyPr vert="horz" lIns="67866" tIns="33338" rIns="67866" bIns="33338" rtlCol="0">
            <a:noAutofit/>
          </a:bodyPr>
          <a:lstStyle/>
          <a:p>
            <a:pPr marL="214313" indent="-214313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records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matrix, e.g., numerical matrix, crosstabs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data: text documents: term-frequency vector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data</a:t>
            </a:r>
          </a:p>
          <a:p>
            <a:pPr marL="214313" indent="-214313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and network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or information networks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Structures</a:t>
            </a:r>
          </a:p>
          <a:p>
            <a:pPr marL="214313" indent="-214313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data: sequence of images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data: time-series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Data: transaction sequences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sequence data</a:t>
            </a:r>
          </a:p>
          <a:p>
            <a:pPr marL="214313" indent="-214313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Spatial, image and multimedia: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data: maps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data: </a:t>
            </a:r>
          </a:p>
          <a:p>
            <a:pPr marL="600075" lvl="1" indent="-257175">
              <a:lnSpc>
                <a:spcPct val="105000"/>
              </a:lnSpc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data:</a:t>
            </a:r>
          </a:p>
        </p:txBody>
      </p:sp>
      <p:graphicFrame>
        <p:nvGraphicFramePr>
          <p:cNvPr id="9222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76775950"/>
              </p:ext>
            </p:extLst>
          </p:nvPr>
        </p:nvGraphicFramePr>
        <p:xfrm>
          <a:off x="5976346" y="4058509"/>
          <a:ext cx="2867025" cy="149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Document" r:id="rId6" imgW="3823716" imgH="1999488" progId="Word.Document.8">
                  <p:embed/>
                </p:oleObj>
              </mc:Choice>
              <mc:Fallback>
                <p:oleObj name="Document" r:id="rId6" imgW="3823716" imgH="1999488" progId="Word.Document.8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346" y="4058509"/>
                        <a:ext cx="2867025" cy="1498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5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5115" y="500780"/>
            <a:ext cx="8688268" cy="10705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Characteristics of Structured Data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4791" y="1408916"/>
            <a:ext cx="7886700" cy="3263504"/>
          </a:xfrm>
          <a:noFill/>
        </p:spPr>
        <p:txBody>
          <a:bodyPr vert="horz" lIns="67866" tIns="33338" rIns="67866" bIns="33338" rtlCol="0">
            <a:noAutofit/>
          </a:bodyPr>
          <a:lstStyle/>
          <a:p>
            <a:pPr marL="214313" indent="-214313">
              <a:lnSpc>
                <a:spcPct val="115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  <a:p>
            <a:pPr marL="214313" indent="-214313">
              <a:lnSpc>
                <a:spcPct val="115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presence counts</a:t>
            </a:r>
          </a:p>
          <a:p>
            <a:pPr marL="214313" indent="-214313">
              <a:lnSpc>
                <a:spcPct val="115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depend on the scale </a:t>
            </a:r>
          </a:p>
          <a:p>
            <a:pPr marL="214313" indent="-214313">
              <a:lnSpc>
                <a:spcPct val="115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Centrality and dispersion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338DC05F-7E52-474E-8EA8-078B0EFA739C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6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4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5116" y="607311"/>
            <a:ext cx="7886700" cy="9941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Objects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270112" y="1397210"/>
            <a:ext cx="7886700" cy="370744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sets are made up of data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object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an entity.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database:  customers, store items, sales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database: patients, treatments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database: students, professors, courses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, examples, instances, data points, objects, tuples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objects are described by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rows -&gt; data objects; columns -&gt;attributes.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DAC7C52C-01F6-45C8-A164-26B263EB6992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7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64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9974" y="1363986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(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dimensions, features, variables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a data field, representing a characteristic or feature of a data object.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customer _ID, name, address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Numeric: quantitative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Interval-scaled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Ratio-scaled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193E305F-36F4-4073-BAF2-4159794A9EE0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8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3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Types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358282"/>
            <a:ext cx="8435451" cy="5149049"/>
          </a:xfrm>
        </p:spPr>
        <p:txBody>
          <a:bodyPr>
            <a:normAutofit fontScale="85000" lnSpcReduction="10000"/>
          </a:bodyPr>
          <a:lstStyle/>
          <a:p>
            <a:pPr marL="219075" indent="-219075">
              <a:lnSpc>
                <a:spcPct val="15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categories, states, or “names of things”</a:t>
            </a:r>
          </a:p>
          <a:p>
            <a:pPr marL="561975" lvl="1" indent="-257175">
              <a:lnSpc>
                <a:spcPct val="150000"/>
              </a:lnSpc>
            </a:pP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Hair_color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auburn, black, blond, brown, grey, red, white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61975" lvl="1" indent="-257175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status, occupation, ID numbers, zip codes</a:t>
            </a:r>
          </a:p>
          <a:p>
            <a:pPr marL="219075" indent="-219075">
              <a:lnSpc>
                <a:spcPct val="15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pPr marL="561975" lvl="1" indent="-257175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attribute with only 2 states (0 and 1)</a:t>
            </a:r>
          </a:p>
          <a:p>
            <a:pPr marL="561975" lvl="1" indent="-257175">
              <a:lnSpc>
                <a:spcPct val="150000"/>
              </a:lnSpc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binary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both outcomes equally important</a:t>
            </a:r>
          </a:p>
          <a:p>
            <a:pPr marL="942975" lvl="2" indent="-295275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gender</a:t>
            </a:r>
          </a:p>
          <a:p>
            <a:pPr marL="561975" lvl="1" indent="-257175">
              <a:lnSpc>
                <a:spcPct val="150000"/>
              </a:lnSpc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binary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outcomes not equally important.  </a:t>
            </a:r>
          </a:p>
          <a:p>
            <a:pPr marL="942975" lvl="2" indent="-295275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medical test (positive vs. negative)</a:t>
            </a:r>
          </a:p>
          <a:p>
            <a:pPr marL="942975" lvl="2" indent="-295275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Convention: assign 1 to most important outcome (e.g., HIV positive)</a:t>
            </a:r>
          </a:p>
          <a:p>
            <a:pPr marL="219075" indent="-219075">
              <a:lnSpc>
                <a:spcPct val="15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</a:t>
            </a:r>
          </a:p>
          <a:p>
            <a:pPr marL="561975" lvl="1" indent="-257175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have a meaningful order (ranking) but magnitude between successive values is not known.</a:t>
            </a:r>
          </a:p>
          <a:p>
            <a:pPr marL="561975" lvl="1" indent="-257175">
              <a:lnSpc>
                <a:spcPct val="15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small, medium, large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grades, army rankings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AC8E8DC5-E964-4897-89B3-CEA9021BBD26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9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36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</TotalTime>
  <Words>2485</Words>
  <Application>Microsoft Office PowerPoint</Application>
  <PresentationFormat>On-screen Show (4:3)</PresentationFormat>
  <Paragraphs>435</Paragraphs>
  <Slides>35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1_Office Theme</vt:lpstr>
      <vt:lpstr>Equation</vt:lpstr>
      <vt:lpstr>Visio</vt:lpstr>
      <vt:lpstr>Document</vt:lpstr>
      <vt:lpstr>Microsoft Equation 3.0</vt:lpstr>
      <vt:lpstr>Worksheet</vt:lpstr>
      <vt:lpstr>SmartDraw</vt:lpstr>
      <vt:lpstr>S2-19_DSECLZC415 Data Exploration</vt:lpstr>
      <vt:lpstr>PowerPoint Presentation</vt:lpstr>
      <vt:lpstr>PowerPoint Presentation</vt:lpstr>
      <vt:lpstr>Data Description</vt:lpstr>
      <vt:lpstr>Types of Data Sets </vt:lpstr>
      <vt:lpstr>Important Characteristics of Structured Data</vt:lpstr>
      <vt:lpstr>Data Objects</vt:lpstr>
      <vt:lpstr>Attributes</vt:lpstr>
      <vt:lpstr>Attribute Types </vt:lpstr>
      <vt:lpstr>Numeric Attribute Types </vt:lpstr>
      <vt:lpstr>Discrete vs. Continuous Attributes </vt:lpstr>
      <vt:lpstr>Basic Statistical Descriptions of Data</vt:lpstr>
      <vt:lpstr>Measuring the Central Tendency</vt:lpstr>
      <vt:lpstr> Symmetric vs. Skewed Data</vt:lpstr>
      <vt:lpstr>Measuring the Dispersion of Data</vt:lpstr>
      <vt:lpstr> Boxplot Analysis</vt:lpstr>
      <vt:lpstr>Example</vt:lpstr>
      <vt:lpstr>Data Similarity/Dissimilarity</vt:lpstr>
      <vt:lpstr>Similarity and Dissimilarity</vt:lpstr>
      <vt:lpstr>Data Matrix and Dissimilarity Matrix</vt:lpstr>
      <vt:lpstr>Proximity Measure for Nominal Attributes</vt:lpstr>
      <vt:lpstr>Proximity Measure for Binary Attributes</vt:lpstr>
      <vt:lpstr>Dissimilarity between Binary Variables</vt:lpstr>
      <vt:lpstr>Standardizing Numeric Data</vt:lpstr>
      <vt:lpstr>Example: Data Matrix and Dissimilarity Matrix</vt:lpstr>
      <vt:lpstr>Distance on Numeric Data: Minkowski Distance</vt:lpstr>
      <vt:lpstr>Special Cases of Minkowski Distance</vt:lpstr>
      <vt:lpstr>Example: Minkowski Distance</vt:lpstr>
      <vt:lpstr>Ordinal Variables</vt:lpstr>
      <vt:lpstr>Attributes of Mixed Type</vt:lpstr>
      <vt:lpstr>Example</vt:lpstr>
      <vt:lpstr>Solution</vt:lpstr>
      <vt:lpstr> Cosine Similarity</vt:lpstr>
      <vt:lpstr> Example: Cosine Similarity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 V Rao</dc:creator>
  <cp:lastModifiedBy>Siddhartha Singh</cp:lastModifiedBy>
  <cp:revision>142</cp:revision>
  <cp:lastPrinted>2020-04-24T15:32:34Z</cp:lastPrinted>
  <dcterms:created xsi:type="dcterms:W3CDTF">2016-08-27T05:22:31Z</dcterms:created>
  <dcterms:modified xsi:type="dcterms:W3CDTF">2020-05-06T13:42:49Z</dcterms:modified>
</cp:coreProperties>
</file>