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711" r:id="rId2"/>
  </p:sldMasterIdLst>
  <p:notesMasterIdLst>
    <p:notesMasterId r:id="rId29"/>
  </p:notesMasterIdLst>
  <p:sldIdLst>
    <p:sldId id="265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663" r:id="rId21"/>
    <p:sldId id="673" r:id="rId22"/>
    <p:sldId id="667" r:id="rId23"/>
    <p:sldId id="668" r:id="rId24"/>
    <p:sldId id="670" r:id="rId25"/>
    <p:sldId id="672" r:id="rId26"/>
    <p:sldId id="674" r:id="rId27"/>
    <p:sldId id="26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8CB9E8-4810-4ACD-8A5A-3A0D720E50B6}">
          <p14:sldIdLst>
            <p14:sldId id="265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663"/>
            <p14:sldId id="673"/>
            <p14:sldId id="667"/>
            <p14:sldId id="668"/>
            <p14:sldId id="670"/>
            <p14:sldId id="672"/>
            <p14:sldId id="674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3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6090C-904A-4F7C-83C2-763948AD2A75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48AAB-AE88-4B9B-B7DA-601485A5B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81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2313"/>
            <a:ext cx="4799013" cy="3598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19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35" tIns="47517" rIns="95035" bIns="47517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7682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295D465-94BD-406E-A304-54E78930ED49}" type="slidenum">
              <a:rPr lang="en-US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3831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DBA1564-5E2D-46C1-ACDD-9107D68FDCD1}" type="slidenum">
              <a:rPr lang="en-US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22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77863"/>
            <a:ext cx="4722813" cy="3541712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446588"/>
            <a:ext cx="5065713" cy="4144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r>
              <a:rPr lang="en-US" altLang="en-US"/>
              <a:t>Note to self (MK): last part of slide does not clearly match slides that follow</a:t>
            </a:r>
          </a:p>
          <a:p>
            <a:r>
              <a:rPr lang="en-US" altLang="en-US"/>
              <a:t>Introduction slides: </a:t>
            </a:r>
          </a:p>
          <a:p>
            <a:r>
              <a:rPr lang="en-US" altLang="en-US"/>
              <a:t>In the current version, we only talk about numeric data.  Can we add some materials about non-numeric data.</a:t>
            </a:r>
          </a:p>
          <a:p>
            <a:endParaRPr lang="en-US" altLang="en-US"/>
          </a:p>
          <a:p>
            <a:r>
              <a:rPr lang="en-US" altLang="en-US"/>
              <a:t>   - text statistics, TF/IDF</a:t>
            </a:r>
          </a:p>
          <a:p>
            <a:r>
              <a:rPr lang="en-US" altLang="en-US"/>
              <a:t>   - visualization of text statistics such as word cloud</a:t>
            </a:r>
          </a:p>
          <a:p>
            <a:r>
              <a:rPr lang="en-US" altLang="en-US"/>
              <a:t>   - distribution of Internet (IN, SCC, OUT, …)</a:t>
            </a:r>
          </a:p>
          <a:p>
            <a:r>
              <a:rPr lang="en-US" altLang="en-US"/>
              <a:t>   - visualization of social relationship (e.g., http://renlifang.msra.cn/)</a:t>
            </a:r>
          </a:p>
        </p:txBody>
      </p:sp>
    </p:spTree>
    <p:extLst>
      <p:ext uri="{BB962C8B-B14F-4D97-AF65-F5344CB8AC3E}">
        <p14:creationId xmlns:p14="http://schemas.microsoft.com/office/powerpoint/2010/main" val="407388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ln/>
        </p:spPr>
        <p:txBody>
          <a:bodyPr/>
          <a:lstStyle/>
          <a:p>
            <a:fld id="{AF5B61D1-4B38-42EE-90A3-F254593ACE7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6013" y="703263"/>
            <a:ext cx="4630737" cy="347345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4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348" tIns="43673" rIns="87348" bIns="436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14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8ADE-D425-4B91-98F6-1EB0799D4563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January 11,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75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2C08-9B92-4E4B-BA5B-710CC555794C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January 11,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76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5B3C-8A7D-45AF-85AB-20451E139927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January 11,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293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712742" y="4031566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148" y="2051539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9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9087-731E-4CEF-A0EE-C1CC4EF38728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January 11,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613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6F6E-0B02-4A8C-BDAD-CE4F82521BBE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January 11,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05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AE7-C723-4F09-8A99-7E056463ABB6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January 11,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015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AA69-3B70-488A-9EB5-18FB6D70658B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January 11,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888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DF53-5C89-4173-95BC-C79498E093B7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January 11,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639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0A64-3066-49C4-A9C7-CBDA852B6AB2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January 11,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703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85C4-C0F4-4994-9E96-06D5AA1B4A30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January 11,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76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1433"/>
            <a:ext cx="7886700" cy="353331"/>
          </a:xfrm>
        </p:spPr>
        <p:txBody>
          <a:bodyPr>
            <a:noAutofit/>
          </a:bodyPr>
          <a:lstStyle>
            <a:lvl1pPr algn="ctr">
              <a:defRPr sz="36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067" y="6531429"/>
            <a:ext cx="2057400" cy="255362"/>
          </a:xfrm>
        </p:spPr>
        <p:txBody>
          <a:bodyPr/>
          <a:lstStyle/>
          <a:p>
            <a:fld id="{7F7C4929-7E37-41C8-A78A-31A750091A2D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January 11,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32719" y="6583681"/>
            <a:ext cx="2057400" cy="229236"/>
          </a:xfrm>
        </p:spPr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9046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A465-FA53-4047-8D03-4B3F757C70A6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January 11,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121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EE5B-083C-423C-8B7B-B9343A9A6122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January 11,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1929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3175-15BC-4635-A333-1CCB3634937E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January 11,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5226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BC72-CF1B-48B4-AFC2-39DBCFA5600C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January 11,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0936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4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-76200" y="5257803"/>
            <a:ext cx="2209800" cy="651821"/>
            <a:chOff x="76200" y="2209800"/>
            <a:chExt cx="2209800" cy="651821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4270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175" b="1" spc="-113" dirty="0">
                  <a:solidFill>
                    <a:prstClr val="white"/>
                  </a:solidFill>
                  <a:latin typeface="Arial"/>
                  <a:cs typeface="Arial"/>
                </a:rPr>
                <a:t>BITS</a:t>
              </a:r>
              <a:r>
                <a:rPr lang="en-US" sz="2175" spc="-113" dirty="0">
                  <a:solidFill>
                    <a:prstClr val="white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5413"/>
              <a:ext cx="1905000" cy="1962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675" spc="-113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350"/>
              </a:lnSpc>
              <a:spcBef>
                <a:spcPts val="0"/>
              </a:spcBef>
              <a:buNone/>
              <a:defRPr sz="13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3000"/>
              </a:lnSpc>
              <a:defRPr sz="3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53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2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6858000" y="762003"/>
            <a:ext cx="2209800" cy="651821"/>
            <a:chOff x="76200" y="2209800"/>
            <a:chExt cx="2209800" cy="651821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6200" y="2209800"/>
              <a:ext cx="2209800" cy="4270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175" b="1" spc="-113" dirty="0">
                  <a:solidFill>
                    <a:prstClr val="white"/>
                  </a:solidFill>
                  <a:latin typeface="Arial"/>
                  <a:cs typeface="Arial"/>
                </a:rPr>
                <a:t>BITS</a:t>
              </a:r>
              <a:r>
                <a:rPr lang="en-US" sz="2175" spc="-113" dirty="0">
                  <a:solidFill>
                    <a:prstClr val="white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28600" y="2665413"/>
              <a:ext cx="1905000" cy="1962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675" spc="-113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3150"/>
              </a:lnSpc>
              <a:spcBef>
                <a:spcPts val="0"/>
              </a:spcBef>
              <a:buNone/>
              <a:defRPr sz="3000" b="1" spc="-113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6032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A83-06B9-4B89-A03C-25FB173DC3CA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January 11,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09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FA31-E87C-4547-ADDC-78578B1B9567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January 11,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74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B500-BFEB-4E0B-9E55-FDB1C86C10CE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January 11,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97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C571-67F3-4638-B877-B051F6C0A5F2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January 11,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48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E7C0-F848-43B0-BBEF-4BC311CD68FF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January 11,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60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9E38-CBA5-4A67-86D4-C5AEF307584C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January 11,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28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8103-CB96-4F06-84C0-C08DD565A548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January 11,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93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C87F2-C9EC-4885-B31E-1374F6B48195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January 11,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86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B4A50-286C-4956-9145-551E735C98A8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January 11,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97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681" r:id="rId12"/>
    <p:sldLayoutId id="2147483682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973746" y="3420930"/>
            <a:ext cx="4632154" cy="533400"/>
          </a:xfrm>
        </p:spPr>
        <p:txBody>
          <a:bodyPr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Association Analysis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74769" y="2059614"/>
            <a:ext cx="5073748" cy="1524000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+mn-lt"/>
              </a:rPr>
              <a:t>Data Mining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CAF36982-AE81-4513-A077-039F6EB80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416" y="6292999"/>
            <a:ext cx="82612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prstClr val="black"/>
                </a:solidFill>
                <a:latin typeface="Arial Narrow" panose="020B0606020202030204" pitchFamily="34" charset="0"/>
              </a:rPr>
              <a:t>Source Courtesy</a:t>
            </a:r>
            <a:r>
              <a:rPr lang="en-US" altLang="en-US" sz="1400" dirty="0">
                <a:solidFill>
                  <a:prstClr val="black"/>
                </a:solidFill>
                <a:latin typeface="Arial Narrow" panose="020B0606020202030204" pitchFamily="34" charset="0"/>
              </a:rPr>
              <a:t>: Some of the contents of this PPT are sourced from materials provided by publishers of prescribed books</a:t>
            </a:r>
            <a:endParaRPr lang="en-IN" altLang="en-US" sz="14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50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Pattern Evaluation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33648" y="1377427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Association rule algorithms tend to produce too many rules </a:t>
            </a:r>
          </a:p>
          <a:p>
            <a:pPr lvl="1"/>
            <a:r>
              <a:rPr lang="en-US" altLang="en-US" dirty="0"/>
              <a:t>many of them are uninteresting or redundant</a:t>
            </a:r>
          </a:p>
          <a:p>
            <a:pPr lvl="1"/>
            <a:r>
              <a:rPr lang="en-US" altLang="en-US" dirty="0"/>
              <a:t>Redundant if {A,B,C} </a:t>
            </a:r>
            <a:r>
              <a:rPr lang="en-US" altLang="en-US" dirty="0">
                <a:sym typeface="Symbol" panose="05050102010706020507" pitchFamily="18" charset="2"/>
              </a:rPr>
              <a:t> {D} and </a:t>
            </a:r>
            <a:r>
              <a:rPr lang="en-US" altLang="en-US" dirty="0"/>
              <a:t>{A,B} </a:t>
            </a:r>
            <a:r>
              <a:rPr lang="en-US" altLang="en-US" dirty="0">
                <a:sym typeface="Symbol" panose="05050102010706020507" pitchFamily="18" charset="2"/>
              </a:rPr>
              <a:t> {D}  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have same support &amp; confidence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 dirty="0"/>
          </a:p>
          <a:p>
            <a:r>
              <a:rPr lang="en-US" altLang="en-US" dirty="0"/>
              <a:t>Interestingness measures can be used to prune/rank the derived patterns</a:t>
            </a:r>
          </a:p>
          <a:p>
            <a:endParaRPr lang="en-US" altLang="en-US" dirty="0"/>
          </a:p>
          <a:p>
            <a:r>
              <a:rPr lang="en-US" altLang="en-US" dirty="0"/>
              <a:t>In the original formulation of association rules, support &amp; confidence are the only measures used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0681-2BF3-4C80-B6F4-93CB3A68C21A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January 11,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000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45849"/>
            <a:ext cx="7886700" cy="549274"/>
          </a:xfrm>
        </p:spPr>
        <p:txBody>
          <a:bodyPr/>
          <a:lstStyle/>
          <a:p>
            <a:r>
              <a:rPr lang="en-US" altLang="en-US" b="1" dirty="0"/>
              <a:t>Computing Interestingness Measure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7886700" cy="4351338"/>
          </a:xfrm>
        </p:spPr>
        <p:txBody>
          <a:bodyPr/>
          <a:lstStyle/>
          <a:p>
            <a:pPr marL="284163" indent="-284163"/>
            <a:r>
              <a:rPr lang="en-US" altLang="en-US" sz="2400" dirty="0"/>
              <a:t>Given a rule X </a:t>
            </a:r>
            <a:r>
              <a:rPr lang="en-US" altLang="en-US" sz="2400" dirty="0">
                <a:sym typeface="Symbol" panose="05050102010706020507" pitchFamily="18" charset="2"/>
              </a:rPr>
              <a:t> Y, i</a:t>
            </a:r>
            <a:r>
              <a:rPr lang="en-US" altLang="en-US" sz="2400" dirty="0"/>
              <a:t>nformation needed to compute rule interestingness can be obtained from a contingency table</a:t>
            </a:r>
          </a:p>
        </p:txBody>
      </p:sp>
      <p:graphicFrame>
        <p:nvGraphicFramePr>
          <p:cNvPr id="1290244" name="Group 4"/>
          <p:cNvGraphicFramePr>
            <a:graphicFrameLocks noGrp="1"/>
          </p:cNvGraphicFramePr>
          <p:nvPr/>
        </p:nvGraphicFramePr>
        <p:xfrm>
          <a:off x="533400" y="2595563"/>
          <a:ext cx="3581400" cy="1676400"/>
        </p:xfrm>
        <a:graphic>
          <a:graphicData uri="http://schemas.openxmlformats.org/drawingml/2006/table">
            <a:tbl>
              <a:tblPr/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|T|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381000" y="21336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2000" b="0"/>
              <a:t>Contingency table</a:t>
            </a:r>
            <a:r>
              <a:rPr lang="en-US" altLang="en-US" sz="2000" b="0">
                <a:sym typeface="Symbol" panose="05050102010706020507" pitchFamily="18" charset="2"/>
              </a:rPr>
              <a:t> for </a:t>
            </a:r>
            <a:r>
              <a:rPr lang="en-US" altLang="en-US" sz="2400" b="0"/>
              <a:t>X </a:t>
            </a:r>
            <a:r>
              <a:rPr lang="en-US" altLang="en-US" sz="2400" b="0">
                <a:sym typeface="Symbol" panose="05050102010706020507" pitchFamily="18" charset="2"/>
              </a:rPr>
              <a:t> Y</a:t>
            </a:r>
          </a:p>
        </p:txBody>
      </p:sp>
      <p:grpSp>
        <p:nvGrpSpPr>
          <p:cNvPr id="19488" name="Group 32"/>
          <p:cNvGrpSpPr>
            <a:grpSpLocks/>
          </p:cNvGrpSpPr>
          <p:nvPr/>
        </p:nvGrpSpPr>
        <p:grpSpPr bwMode="auto">
          <a:xfrm>
            <a:off x="4800600" y="2590800"/>
            <a:ext cx="4114800" cy="1552575"/>
            <a:chOff x="1152" y="3024"/>
            <a:chExt cx="2592" cy="978"/>
          </a:xfrm>
        </p:grpSpPr>
        <p:sp>
          <p:nvSpPr>
            <p:cNvPr id="19493" name="Text Box 33"/>
            <p:cNvSpPr txBox="1">
              <a:spLocks noChangeArrowheads="1"/>
            </p:cNvSpPr>
            <p:nvPr/>
          </p:nvSpPr>
          <p:spPr bwMode="auto">
            <a:xfrm>
              <a:off x="1152" y="3024"/>
              <a:ext cx="2592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2400" b="0"/>
                <a:t>f</a:t>
              </a:r>
              <a:r>
                <a:rPr lang="en-US" altLang="en-US" sz="2000" b="0" baseline="-25000"/>
                <a:t>11</a:t>
              </a:r>
              <a:r>
                <a:rPr lang="en-US" altLang="en-US" sz="2400" b="0"/>
                <a:t>: support of X and Y</a:t>
              </a:r>
              <a:br>
                <a:rPr lang="en-US" altLang="en-US" sz="2400" b="0"/>
              </a:br>
              <a:r>
                <a:rPr lang="en-US" altLang="en-US" sz="2400" b="0"/>
                <a:t>f</a:t>
              </a:r>
              <a:r>
                <a:rPr lang="en-US" altLang="en-US" sz="2000" b="0" baseline="-25000"/>
                <a:t>10</a:t>
              </a:r>
              <a:r>
                <a:rPr lang="en-US" altLang="en-US" sz="2400" b="0"/>
                <a:t>: support of X and Y</a:t>
              </a:r>
              <a:br>
                <a:rPr lang="en-US" altLang="en-US" sz="2400" b="0"/>
              </a:br>
              <a:r>
                <a:rPr lang="en-US" altLang="en-US" sz="2400" b="0"/>
                <a:t>f</a:t>
              </a:r>
              <a:r>
                <a:rPr lang="en-US" altLang="en-US" sz="2000" b="0" baseline="-25000"/>
                <a:t>01</a:t>
              </a:r>
              <a:r>
                <a:rPr lang="en-US" altLang="en-US" sz="2400" b="0"/>
                <a:t>: support of X and Y</a:t>
              </a:r>
              <a:br>
                <a:rPr lang="en-US" altLang="en-US" sz="2400" b="0"/>
              </a:br>
              <a:r>
                <a:rPr lang="en-US" altLang="en-US" sz="2400" b="0"/>
                <a:t>f</a:t>
              </a:r>
              <a:r>
                <a:rPr lang="en-US" altLang="en-US" sz="2000" b="0" baseline="-25000"/>
                <a:t>00</a:t>
              </a:r>
              <a:r>
                <a:rPr lang="en-US" altLang="en-US" sz="2400" b="0"/>
                <a:t>: support of X and Y</a:t>
              </a:r>
            </a:p>
          </p:txBody>
        </p:sp>
        <p:sp>
          <p:nvSpPr>
            <p:cNvPr id="19494" name="Line 34"/>
            <p:cNvSpPr>
              <a:spLocks noChangeShapeType="1"/>
            </p:cNvSpPr>
            <p:nvPr/>
          </p:nvSpPr>
          <p:spPr bwMode="auto">
            <a:xfrm>
              <a:off x="2928" y="33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5" name="Line 35"/>
            <p:cNvSpPr>
              <a:spLocks noChangeShapeType="1"/>
            </p:cNvSpPr>
            <p:nvPr/>
          </p:nvSpPr>
          <p:spPr bwMode="auto">
            <a:xfrm>
              <a:off x="2400" y="37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6" name="Line 36"/>
            <p:cNvSpPr>
              <a:spLocks noChangeShapeType="1"/>
            </p:cNvSpPr>
            <p:nvPr/>
          </p:nvSpPr>
          <p:spPr bwMode="auto">
            <a:xfrm>
              <a:off x="2389" y="35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7" name="Line 37"/>
            <p:cNvSpPr>
              <a:spLocks noChangeShapeType="1"/>
            </p:cNvSpPr>
            <p:nvPr/>
          </p:nvSpPr>
          <p:spPr bwMode="auto">
            <a:xfrm>
              <a:off x="2928" y="37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89" name="Text Box 38"/>
          <p:cNvSpPr txBox="1">
            <a:spLocks noChangeArrowheads="1"/>
          </p:cNvSpPr>
          <p:nvPr/>
        </p:nvSpPr>
        <p:spPr bwMode="auto">
          <a:xfrm>
            <a:off x="4038600" y="4724400"/>
            <a:ext cx="4876800" cy="1382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2400" b="0"/>
              <a:t>Used to define various measures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en-US" sz="2400" b="0"/>
              <a:t> support, confidence, lift, Gini,</a:t>
            </a:r>
            <a:br>
              <a:rPr lang="en-US" altLang="en-US" sz="2400" b="0"/>
            </a:br>
            <a:r>
              <a:rPr lang="en-US" altLang="en-US" sz="2400" b="0"/>
              <a:t>   J-measure, etc.</a:t>
            </a:r>
          </a:p>
        </p:txBody>
      </p:sp>
      <p:sp>
        <p:nvSpPr>
          <p:cNvPr id="19490" name="Line 39"/>
          <p:cNvSpPr>
            <a:spLocks noChangeShapeType="1"/>
          </p:cNvSpPr>
          <p:nvPr/>
        </p:nvSpPr>
        <p:spPr bwMode="auto">
          <a:xfrm flipH="1" flipV="1">
            <a:off x="2743200" y="4271963"/>
            <a:ext cx="12954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1" name="Line 40"/>
          <p:cNvSpPr>
            <a:spLocks noChangeShapeType="1"/>
          </p:cNvSpPr>
          <p:nvPr/>
        </p:nvSpPr>
        <p:spPr bwMode="auto">
          <a:xfrm flipH="1">
            <a:off x="2667000" y="2667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2" name="Line 41"/>
          <p:cNvSpPr>
            <a:spLocks noChangeShapeType="1"/>
          </p:cNvSpPr>
          <p:nvPr/>
        </p:nvSpPr>
        <p:spPr bwMode="auto">
          <a:xfrm>
            <a:off x="914400" y="35052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FBE0-AED9-42E9-90D9-1E75C7CE1275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January 11,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76096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886700" cy="473074"/>
          </a:xfrm>
        </p:spPr>
        <p:txBody>
          <a:bodyPr>
            <a:noAutofit/>
          </a:bodyPr>
          <a:lstStyle/>
          <a:p>
            <a:r>
              <a:rPr lang="en-US" altLang="en-US" sz="3200" b="1"/>
              <a:t>Drawback of Confidence</a:t>
            </a:r>
          </a:p>
        </p:txBody>
      </p:sp>
      <p:graphicFrame>
        <p:nvGraphicFramePr>
          <p:cNvPr id="1291267" name="Group 3"/>
          <p:cNvGraphicFramePr>
            <a:graphicFrameLocks noGrp="1"/>
          </p:cNvGraphicFramePr>
          <p:nvPr/>
        </p:nvGraphicFramePr>
        <p:xfrm>
          <a:off x="1066800" y="1443037"/>
          <a:ext cx="4038600" cy="1971676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2572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6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6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6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510" name="Line 30"/>
          <p:cNvSpPr>
            <a:spLocks noChangeShapeType="1"/>
          </p:cNvSpPr>
          <p:nvPr/>
        </p:nvSpPr>
        <p:spPr bwMode="auto">
          <a:xfrm>
            <a:off x="3200400" y="1824037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1" name="Line 31"/>
          <p:cNvSpPr>
            <a:spLocks noChangeShapeType="1"/>
          </p:cNvSpPr>
          <p:nvPr/>
        </p:nvSpPr>
        <p:spPr bwMode="auto">
          <a:xfrm>
            <a:off x="1371600" y="2662237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512" name="Group 32"/>
          <p:cNvGrpSpPr>
            <a:grpSpLocks/>
          </p:cNvGrpSpPr>
          <p:nvPr/>
        </p:nvGrpSpPr>
        <p:grpSpPr bwMode="auto">
          <a:xfrm>
            <a:off x="685800" y="3668712"/>
            <a:ext cx="7391400" cy="2651125"/>
            <a:chOff x="432" y="2170"/>
            <a:chExt cx="4656" cy="1670"/>
          </a:xfrm>
        </p:grpSpPr>
        <p:sp>
          <p:nvSpPr>
            <p:cNvPr id="20513" name="Text Box 33"/>
            <p:cNvSpPr txBox="1">
              <a:spLocks noChangeArrowheads="1"/>
            </p:cNvSpPr>
            <p:nvPr/>
          </p:nvSpPr>
          <p:spPr bwMode="auto">
            <a:xfrm>
              <a:off x="432" y="2170"/>
              <a:ext cx="4656" cy="16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0">
                  <a:latin typeface="Tahoma" panose="020B0604030504040204" pitchFamily="34" charset="0"/>
                </a:rPr>
                <a:t>           </a:t>
              </a:r>
              <a:r>
                <a:rPr lang="en-US" altLang="en-US" sz="2400" b="0">
                  <a:solidFill>
                    <a:srgbClr val="CC3300"/>
                  </a:solidFill>
                  <a:latin typeface="Tahoma" panose="020B0604030504040204" pitchFamily="34" charset="0"/>
                </a:rPr>
                <a:t>Association Rule: Tea </a:t>
              </a:r>
              <a:r>
                <a:rPr lang="en-US" altLang="en-US" sz="2400" b="0">
                  <a:solidFill>
                    <a:srgbClr val="CC3300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 Coffee</a:t>
              </a:r>
              <a:br>
                <a:rPr lang="en-US" altLang="en-US" sz="2400" b="0">
                  <a:solidFill>
                    <a:srgbClr val="CC3300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</a:br>
              <a:endParaRPr lang="en-US" altLang="en-US" sz="2400" b="0">
                <a:solidFill>
                  <a:srgbClr val="CC3300"/>
                </a:solidFill>
                <a:latin typeface="Tahoma" panose="020B0604030504040204" pitchFamily="34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 b="0">
                  <a:latin typeface="Tahoma" panose="020B0604030504040204" pitchFamily="34" charset="0"/>
                </a:rPr>
                <a:t>Confidence= P(Coffee|Tea) = </a:t>
              </a:r>
              <a:r>
                <a:rPr lang="en-US" altLang="en-US" sz="2000" b="0">
                  <a:solidFill>
                    <a:srgbClr val="FF0000"/>
                  </a:solidFill>
                  <a:latin typeface="Tahoma" panose="020B0604030504040204" pitchFamily="34" charset="0"/>
                </a:rPr>
                <a:t>0.75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000" b="0">
                  <a:latin typeface="Tahoma" panose="020B0604030504040204" pitchFamily="34" charset="0"/>
                </a:rPr>
                <a:t>but P(Coffee) = </a:t>
              </a:r>
              <a:r>
                <a:rPr lang="en-US" altLang="en-US" sz="2000" b="0">
                  <a:solidFill>
                    <a:srgbClr val="FF0000"/>
                  </a:solidFill>
                  <a:latin typeface="Tahoma" panose="020B0604030504040204" pitchFamily="34" charset="0"/>
                </a:rPr>
                <a:t>0.9</a:t>
              </a:r>
            </a:p>
            <a:p>
              <a:pPr eaLnBrk="1" hangingPunct="1">
                <a:spcBef>
                  <a:spcPct val="50000"/>
                </a:spcBef>
                <a:buFont typeface="Symbol" panose="05050102010706020507" pitchFamily="18" charset="2"/>
                <a:buChar char="Þ"/>
              </a:pPr>
              <a:r>
                <a:rPr lang="en-US" altLang="en-US" sz="2000" b="0">
                  <a:latin typeface="Tahoma" panose="020B0604030504040204" pitchFamily="34" charset="0"/>
                  <a:sym typeface="Symbol" panose="05050102010706020507" pitchFamily="18" charset="2"/>
                </a:rPr>
                <a:t> Although confidence is high, rule is misleading</a:t>
              </a:r>
            </a:p>
            <a:p>
              <a:pPr eaLnBrk="1" hangingPunct="1">
                <a:spcBef>
                  <a:spcPct val="50000"/>
                </a:spcBef>
                <a:buFont typeface="Symbol" panose="05050102010706020507" pitchFamily="18" charset="2"/>
                <a:buChar char="Þ"/>
              </a:pPr>
              <a:r>
                <a:rPr lang="en-US" altLang="en-US" sz="2000" b="0">
                  <a:latin typeface="Tahoma" panose="020B0604030504040204" pitchFamily="34" charset="0"/>
                </a:rPr>
                <a:t> P(Coffee|Tea) = 0.9375</a:t>
              </a:r>
            </a:p>
          </p:txBody>
        </p:sp>
        <p:sp>
          <p:nvSpPr>
            <p:cNvPr id="20514" name="Line 34"/>
            <p:cNvSpPr>
              <a:spLocks noChangeShapeType="1"/>
            </p:cNvSpPr>
            <p:nvPr/>
          </p:nvSpPr>
          <p:spPr bwMode="auto">
            <a:xfrm>
              <a:off x="1392" y="360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4FBE-544B-40A1-A326-872809D2FA45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January 11,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155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2822"/>
            <a:ext cx="7886700" cy="755331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Statistical Independence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53142" y="1318161"/>
            <a:ext cx="7690757" cy="4709577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Population of 1000 students</a:t>
            </a:r>
          </a:p>
          <a:p>
            <a:pPr lvl="1"/>
            <a:r>
              <a:rPr lang="en-US" altLang="en-US" sz="2000" dirty="0"/>
              <a:t>600 students know how to swim (S)</a:t>
            </a:r>
          </a:p>
          <a:p>
            <a:pPr lvl="1"/>
            <a:r>
              <a:rPr lang="en-US" altLang="en-US" sz="2000" dirty="0"/>
              <a:t>700 students know how to bike (B)</a:t>
            </a:r>
          </a:p>
          <a:p>
            <a:pPr lvl="1"/>
            <a:r>
              <a:rPr lang="en-US" altLang="en-US" sz="2000" dirty="0"/>
              <a:t>420 students know how to swim and bike (S,B)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P(S</a:t>
            </a:r>
            <a:r>
              <a:rPr lang="en-US" altLang="en-US" sz="2000" dirty="0">
                <a:sym typeface="Symbol" panose="05050102010706020507" pitchFamily="18" charset="2"/>
              </a:rPr>
              <a:t>B) = 420/1000 = 0.42</a:t>
            </a:r>
          </a:p>
          <a:p>
            <a:pPr lvl="1"/>
            <a:r>
              <a:rPr lang="en-US" altLang="en-US" sz="2000" dirty="0">
                <a:sym typeface="Symbol" panose="05050102010706020507" pitchFamily="18" charset="2"/>
              </a:rPr>
              <a:t>P(S)  P(B) = 0.6  0.7 = 0.42</a:t>
            </a:r>
          </a:p>
          <a:p>
            <a:pPr lvl="1"/>
            <a:endParaRPr lang="en-US" altLang="en-US" sz="2000" dirty="0"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sym typeface="Symbol" panose="05050102010706020507" pitchFamily="18" charset="2"/>
              </a:rPr>
              <a:t>P(SB) = P(S)  P(B) =&gt; Statistical independence</a:t>
            </a:r>
          </a:p>
          <a:p>
            <a:pPr lvl="1"/>
            <a:r>
              <a:rPr lang="en-US" altLang="en-US" sz="2000" dirty="0">
                <a:sym typeface="Symbol" panose="05050102010706020507" pitchFamily="18" charset="2"/>
              </a:rPr>
              <a:t>P(SB) &gt; P(S)  P(B) =&gt; Positively correlated</a:t>
            </a:r>
          </a:p>
          <a:p>
            <a:pPr lvl="1"/>
            <a:r>
              <a:rPr lang="en-US" altLang="en-US" sz="2000" dirty="0">
                <a:sym typeface="Symbol" panose="05050102010706020507" pitchFamily="18" charset="2"/>
              </a:rPr>
              <a:t>P(SB) &lt; P(S)  P(B) =&gt; Negatively correlated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F739-3E88-4333-BB95-71F5E2DB0E0F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January 11,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63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52427"/>
            <a:ext cx="7886700" cy="625474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Statistical-based Measures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Measures that take into account statistical dependence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52781"/>
              </p:ext>
            </p:extLst>
          </p:nvPr>
        </p:nvGraphicFramePr>
        <p:xfrm>
          <a:off x="2028702" y="2690264"/>
          <a:ext cx="4000500" cy="262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3" imgW="1143000" imgH="749160" progId="Equation.3">
                  <p:embed/>
                </p:oleObj>
              </mc:Choice>
              <mc:Fallback>
                <p:oleObj name="Equation" r:id="rId3" imgW="1143000" imgH="749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702" y="2690264"/>
                        <a:ext cx="4000500" cy="2622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7CE3-259D-48FF-8246-B7F8094953A6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January 11,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522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1326"/>
            <a:ext cx="7886700" cy="396874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Example: Lift/Interest</a:t>
            </a:r>
          </a:p>
        </p:txBody>
      </p:sp>
      <p:graphicFrame>
        <p:nvGraphicFramePr>
          <p:cNvPr id="129433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758724"/>
              </p:ext>
            </p:extLst>
          </p:nvPr>
        </p:nvGraphicFramePr>
        <p:xfrm>
          <a:off x="1411181" y="1552700"/>
          <a:ext cx="4038600" cy="1971676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2572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6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6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6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582" name="Line 30"/>
          <p:cNvSpPr>
            <a:spLocks noChangeShapeType="1"/>
          </p:cNvSpPr>
          <p:nvPr/>
        </p:nvSpPr>
        <p:spPr bwMode="auto">
          <a:xfrm>
            <a:off x="3544781" y="19337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>
            <a:off x="1715981" y="27719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4" name="Text Box 32"/>
          <p:cNvSpPr txBox="1">
            <a:spLocks noChangeArrowheads="1"/>
          </p:cNvSpPr>
          <p:nvPr/>
        </p:nvSpPr>
        <p:spPr bwMode="auto">
          <a:xfrm>
            <a:off x="662050" y="3825875"/>
            <a:ext cx="8077200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0" dirty="0">
                <a:latin typeface="Tahoma" panose="020B0604030504040204" pitchFamily="34" charset="0"/>
              </a:rPr>
              <a:t>           </a:t>
            </a:r>
            <a:r>
              <a:rPr lang="en-US" altLang="en-US" sz="2400" b="0" dirty="0">
                <a:solidFill>
                  <a:srgbClr val="CC3300"/>
                </a:solidFill>
                <a:latin typeface="Tahoma" panose="020B0604030504040204" pitchFamily="34" charset="0"/>
              </a:rPr>
              <a:t>Association Rule: Tea </a:t>
            </a:r>
            <a:r>
              <a:rPr lang="en-US" altLang="en-US" sz="2400" b="0" dirty="0">
                <a:solidFill>
                  <a:srgbClr val="CC33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 Coffee</a:t>
            </a:r>
            <a:br>
              <a:rPr lang="en-US" altLang="en-US" sz="2400" b="0" dirty="0">
                <a:solidFill>
                  <a:srgbClr val="CC3300"/>
                </a:solidFill>
                <a:latin typeface="Tahoma" panose="020B0604030504040204" pitchFamily="34" charset="0"/>
                <a:sym typeface="Symbol" panose="05050102010706020507" pitchFamily="18" charset="2"/>
              </a:rPr>
            </a:br>
            <a:endParaRPr lang="en-US" altLang="en-US" sz="2400" b="0" dirty="0">
              <a:solidFill>
                <a:srgbClr val="CC33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000" b="0" dirty="0">
                <a:latin typeface="Tahoma" panose="020B0604030504040204" pitchFamily="34" charset="0"/>
              </a:rPr>
              <a:t>Confidence= P(</a:t>
            </a:r>
            <a:r>
              <a:rPr lang="en-US" altLang="en-US" sz="2000" b="0" dirty="0" err="1">
                <a:latin typeface="Tahoma" panose="020B0604030504040204" pitchFamily="34" charset="0"/>
              </a:rPr>
              <a:t>Coffee|Tea</a:t>
            </a:r>
            <a:r>
              <a:rPr lang="en-US" altLang="en-US" sz="2000" b="0" dirty="0">
                <a:latin typeface="Tahoma" panose="020B0604030504040204" pitchFamily="34" charset="0"/>
              </a:rPr>
              <a:t>) = </a:t>
            </a:r>
            <a:r>
              <a:rPr lang="en-US" altLang="en-US" sz="2000" b="0" dirty="0">
                <a:solidFill>
                  <a:srgbClr val="FF0000"/>
                </a:solidFill>
                <a:latin typeface="Tahoma" panose="020B0604030504040204" pitchFamily="34" charset="0"/>
              </a:rPr>
              <a:t>0.75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0" dirty="0">
                <a:latin typeface="Tahoma" panose="020B0604030504040204" pitchFamily="34" charset="0"/>
              </a:rPr>
              <a:t>but P(Coffee) = </a:t>
            </a:r>
            <a:r>
              <a:rPr lang="en-US" altLang="en-US" sz="2000" b="0" dirty="0">
                <a:solidFill>
                  <a:srgbClr val="FF0000"/>
                </a:solidFill>
                <a:latin typeface="Tahoma" panose="020B0604030504040204" pitchFamily="34" charset="0"/>
              </a:rPr>
              <a:t>0.9</a:t>
            </a: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Char char="Þ"/>
            </a:pPr>
            <a:r>
              <a:rPr lang="en-US" altLang="en-US" sz="2000" b="0" dirty="0">
                <a:latin typeface="Tahoma" panose="020B0604030504040204" pitchFamily="34" charset="0"/>
                <a:sym typeface="Symbol" panose="05050102010706020507" pitchFamily="18" charset="2"/>
              </a:rPr>
              <a:t> Lift =</a:t>
            </a:r>
            <a:r>
              <a:rPr lang="en-US" altLang="en-US" sz="2000" b="0" dirty="0">
                <a:latin typeface="Tahoma" panose="020B0604030504040204" pitchFamily="34" charset="0"/>
              </a:rPr>
              <a:t> 0.75/0.9= 0.8333 (&lt; 1, therefore is negatively associated)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EF7B-C8CD-4BB5-A72D-44C70D74CADE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January 11,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453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00040"/>
            <a:ext cx="7886700" cy="625474"/>
          </a:xfrm>
        </p:spPr>
        <p:txBody>
          <a:bodyPr/>
          <a:lstStyle/>
          <a:p>
            <a:r>
              <a:rPr lang="en-US" altLang="en-US" b="1" dirty="0"/>
              <a:t>Drawback of Lift &amp; Interest</a:t>
            </a:r>
          </a:p>
        </p:txBody>
      </p:sp>
      <p:graphicFrame>
        <p:nvGraphicFramePr>
          <p:cNvPr id="1295363" name="Group 3"/>
          <p:cNvGraphicFramePr>
            <a:graphicFrameLocks noGrp="1"/>
          </p:cNvGraphicFramePr>
          <p:nvPr/>
        </p:nvGraphicFramePr>
        <p:xfrm>
          <a:off x="457200" y="1676400"/>
          <a:ext cx="3581400" cy="1584816"/>
        </p:xfrm>
        <a:graphic>
          <a:graphicData uri="http://schemas.openxmlformats.org/drawingml/2006/table">
            <a:tbl>
              <a:tblPr/>
              <a:tblGrid>
                <a:gridCol w="92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95390" name="Group 30"/>
          <p:cNvGraphicFramePr>
            <a:graphicFrameLocks noGrp="1"/>
          </p:cNvGraphicFramePr>
          <p:nvPr/>
        </p:nvGraphicFramePr>
        <p:xfrm>
          <a:off x="4800600" y="1676400"/>
          <a:ext cx="3581400" cy="1589087"/>
        </p:xfrm>
        <a:graphic>
          <a:graphicData uri="http://schemas.openxmlformats.org/drawingml/2006/table">
            <a:tbl>
              <a:tblPr/>
              <a:tblGrid>
                <a:gridCol w="92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13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9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9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19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633" name="Object 57"/>
          <p:cNvGraphicFramePr>
            <a:graphicFrameLocks noChangeAspect="1"/>
          </p:cNvGraphicFramePr>
          <p:nvPr/>
        </p:nvGraphicFramePr>
        <p:xfrm>
          <a:off x="596900" y="3657600"/>
          <a:ext cx="3071813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3" imgW="2527300" imgH="787400" progId="Equation.3">
                  <p:embed/>
                </p:oleObj>
              </mc:Choice>
              <mc:Fallback>
                <p:oleObj name="Equation" r:id="rId3" imgW="25273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3657600"/>
                        <a:ext cx="3071813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34" name="Object 58"/>
          <p:cNvGraphicFramePr>
            <a:graphicFrameLocks noChangeAspect="1"/>
          </p:cNvGraphicFramePr>
          <p:nvPr/>
        </p:nvGraphicFramePr>
        <p:xfrm>
          <a:off x="4787900" y="3733800"/>
          <a:ext cx="338137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Equation" r:id="rId5" imgW="2781300" imgH="787400" progId="Equation.3">
                  <p:embed/>
                </p:oleObj>
              </mc:Choice>
              <mc:Fallback>
                <p:oleObj name="Equation" r:id="rId5" imgW="27813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733800"/>
                        <a:ext cx="3381375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35" name="Text Box 59"/>
          <p:cNvSpPr txBox="1">
            <a:spLocks noChangeArrowheads="1"/>
          </p:cNvSpPr>
          <p:nvPr/>
        </p:nvSpPr>
        <p:spPr bwMode="auto">
          <a:xfrm>
            <a:off x="4572000" y="5105400"/>
            <a:ext cx="4419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Statistical independence: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If P(X,Y)=P(X)P(Y)  =&gt; Lift = 1</a:t>
            </a:r>
          </a:p>
        </p:txBody>
      </p:sp>
      <p:sp>
        <p:nvSpPr>
          <p:cNvPr id="24636" name="Line 60"/>
          <p:cNvSpPr>
            <a:spLocks noChangeShapeType="1"/>
          </p:cNvSpPr>
          <p:nvPr/>
        </p:nvSpPr>
        <p:spPr bwMode="auto">
          <a:xfrm>
            <a:off x="2667000" y="17526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7" name="Line 61"/>
          <p:cNvSpPr>
            <a:spLocks noChangeShapeType="1"/>
          </p:cNvSpPr>
          <p:nvPr/>
        </p:nvSpPr>
        <p:spPr bwMode="auto">
          <a:xfrm>
            <a:off x="838200" y="25146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8" name="Line 62"/>
          <p:cNvSpPr>
            <a:spLocks noChangeShapeType="1"/>
          </p:cNvSpPr>
          <p:nvPr/>
        </p:nvSpPr>
        <p:spPr bwMode="auto">
          <a:xfrm>
            <a:off x="7010400" y="17526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9" name="Line 63"/>
          <p:cNvSpPr>
            <a:spLocks noChangeShapeType="1"/>
          </p:cNvSpPr>
          <p:nvPr/>
        </p:nvSpPr>
        <p:spPr bwMode="auto">
          <a:xfrm>
            <a:off x="5181600" y="25146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7402-303D-4651-80CB-4E46F06DCF66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January 11,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568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1158" y="294864"/>
            <a:ext cx="7886700" cy="396874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Subjective Interestingness Measure</a:t>
            </a: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104405"/>
            <a:ext cx="7886700" cy="484713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Objective measure: </a:t>
            </a:r>
          </a:p>
          <a:p>
            <a:pPr lvl="1"/>
            <a:r>
              <a:rPr lang="en-US" altLang="en-US" sz="2400" dirty="0"/>
              <a:t>Rank patterns based on statistics computed from data</a:t>
            </a:r>
          </a:p>
          <a:p>
            <a:pPr lvl="1"/>
            <a:r>
              <a:rPr lang="en-US" altLang="en-US" sz="2400" dirty="0"/>
              <a:t>e.g., many measures of association (support, confidence, Laplace, Gini, mutual information, Jaccard, </a:t>
            </a:r>
            <a:r>
              <a:rPr lang="en-US" altLang="en-US" sz="2400" dirty="0" err="1"/>
              <a:t>etc</a:t>
            </a:r>
            <a:r>
              <a:rPr lang="en-US" altLang="en-US" sz="2400" dirty="0"/>
              <a:t>).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 sz="2400" dirty="0"/>
          </a:p>
          <a:p>
            <a:r>
              <a:rPr lang="en-US" altLang="en-US" sz="2800" dirty="0"/>
              <a:t>Subjective measure:</a:t>
            </a:r>
          </a:p>
          <a:p>
            <a:pPr lvl="1"/>
            <a:r>
              <a:rPr lang="en-US" altLang="en-US" sz="2400" dirty="0"/>
              <a:t>Rank patterns according to user’s interpretation</a:t>
            </a:r>
          </a:p>
          <a:p>
            <a:pPr lvl="2"/>
            <a:r>
              <a:rPr lang="en-US" altLang="en-US" sz="1800" dirty="0"/>
              <a:t> A pattern is subjectively interesting if it contradicts the</a:t>
            </a:r>
            <a:br>
              <a:rPr lang="en-US" altLang="en-US" sz="1800" dirty="0"/>
            </a:br>
            <a:r>
              <a:rPr lang="en-US" altLang="en-US" sz="1800" dirty="0"/>
              <a:t>   expectation of a user</a:t>
            </a:r>
          </a:p>
          <a:p>
            <a:pPr lvl="2"/>
            <a:r>
              <a:rPr lang="en-US" altLang="en-US" sz="1800" dirty="0"/>
              <a:t> A pattern is subjectively interesting if it is actionable</a:t>
            </a:r>
            <a:br>
              <a:rPr lang="en-US" altLang="en-US" sz="1800" dirty="0"/>
            </a:br>
            <a:endParaRPr lang="en-US" alt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8CFB-DB2D-4444-827A-3B94AF4037E1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January 11,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40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Interestingness via Unexpectedness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886700" cy="4724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Need to model expectation of users (domain knowledge)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Need to combine expectation of users with evidence from data (i.e., extracted patterns)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5222875" y="1947863"/>
            <a:ext cx="350838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600" b="0">
                <a:solidFill>
                  <a:srgbClr val="000000"/>
                </a:solidFill>
              </a:rPr>
              <a:t>+</a:t>
            </a:r>
            <a:endParaRPr lang="en-US" alt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5545138" y="2033588"/>
            <a:ext cx="274637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 b="0">
                <a:solidFill>
                  <a:srgbClr val="000000"/>
                </a:solidFill>
              </a:rPr>
              <a:t>Pattern expected to be frequent</a:t>
            </a:r>
            <a:endParaRPr lang="en-US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5243513" y="2368550"/>
            <a:ext cx="2651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600" b="0">
                <a:solidFill>
                  <a:srgbClr val="000000"/>
                </a:solidFill>
              </a:rPr>
              <a:t>-</a:t>
            </a:r>
            <a:endParaRPr lang="en-US" alt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5545138" y="2473325"/>
            <a:ext cx="289560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 b="0">
                <a:solidFill>
                  <a:srgbClr val="000000"/>
                </a:solidFill>
              </a:rPr>
              <a:t>Pattern expected to be infrequent</a:t>
            </a:r>
            <a:endParaRPr lang="en-US" alt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5545138" y="2840038"/>
            <a:ext cx="24511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 b="0">
                <a:solidFill>
                  <a:srgbClr val="000000"/>
                </a:solidFill>
              </a:rPr>
              <a:t>Pattern found to be frequent</a:t>
            </a:r>
            <a:endParaRPr lang="en-US" alt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5173663" y="2824163"/>
            <a:ext cx="250825" cy="252412"/>
          </a:xfrm>
          <a:prstGeom prst="rect">
            <a:avLst/>
          </a:prstGeom>
          <a:noFill/>
          <a:ln w="15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5545138" y="3284538"/>
            <a:ext cx="260032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 b="0">
                <a:solidFill>
                  <a:srgbClr val="000000"/>
                </a:solidFill>
              </a:rPr>
              <a:t>Pattern found to be infrequent</a:t>
            </a:r>
            <a:endParaRPr lang="en-US" alt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5202238" y="3971925"/>
            <a:ext cx="35083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600" b="0">
                <a:solidFill>
                  <a:srgbClr val="000000"/>
                </a:solidFill>
              </a:rPr>
              <a:t>+</a:t>
            </a:r>
            <a:endParaRPr lang="en-US" altLang="en-US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5243513" y="4456113"/>
            <a:ext cx="2651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600" b="0">
                <a:solidFill>
                  <a:srgbClr val="000000"/>
                </a:solidFill>
              </a:rPr>
              <a:t>-</a:t>
            </a:r>
            <a:endParaRPr lang="en-US" altLang="en-US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5173663" y="4014788"/>
            <a:ext cx="250825" cy="254000"/>
          </a:xfrm>
          <a:prstGeom prst="rect">
            <a:avLst/>
          </a:prstGeom>
          <a:noFill/>
          <a:ln w="15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5173663" y="4554538"/>
            <a:ext cx="250825" cy="250825"/>
          </a:xfrm>
          <a:prstGeom prst="rect">
            <a:avLst/>
          </a:prstGeom>
          <a:noFill/>
          <a:ln w="15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6005513" y="4051300"/>
            <a:ext cx="16351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 b="0">
                <a:solidFill>
                  <a:srgbClr val="000000"/>
                </a:solidFill>
              </a:rPr>
              <a:t>Expected Patterns</a:t>
            </a:r>
            <a:endParaRPr lang="en-US" altLang="en-US"/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5661025" y="3952875"/>
            <a:ext cx="2651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600" b="0">
                <a:solidFill>
                  <a:srgbClr val="000000"/>
                </a:solidFill>
              </a:rPr>
              <a:t>-</a:t>
            </a:r>
            <a:endParaRPr lang="en-US" altLang="en-US"/>
          </a:p>
        </p:txBody>
      </p:sp>
      <p:sp>
        <p:nvSpPr>
          <p:cNvPr id="26641" name="Freeform 17"/>
          <p:cNvSpPr>
            <a:spLocks/>
          </p:cNvSpPr>
          <p:nvPr/>
        </p:nvSpPr>
        <p:spPr bwMode="auto">
          <a:xfrm>
            <a:off x="5597525" y="4016375"/>
            <a:ext cx="250825" cy="250825"/>
          </a:xfrm>
          <a:custGeom>
            <a:avLst/>
            <a:gdLst>
              <a:gd name="T0" fmla="*/ 0 w 316"/>
              <a:gd name="T1" fmla="*/ 125413 h 316"/>
              <a:gd name="T2" fmla="*/ 2381 w 316"/>
              <a:gd name="T3" fmla="*/ 101600 h 316"/>
              <a:gd name="T4" fmla="*/ 7938 w 316"/>
              <a:gd name="T5" fmla="*/ 79375 h 316"/>
              <a:gd name="T6" fmla="*/ 19050 w 316"/>
              <a:gd name="T7" fmla="*/ 59531 h 316"/>
              <a:gd name="T8" fmla="*/ 32544 w 316"/>
              <a:gd name="T9" fmla="*/ 40481 h 316"/>
              <a:gd name="T10" fmla="*/ 49213 w 316"/>
              <a:gd name="T11" fmla="*/ 24606 h 316"/>
              <a:gd name="T12" fmla="*/ 69056 w 316"/>
              <a:gd name="T13" fmla="*/ 12700 h 316"/>
              <a:gd name="T14" fmla="*/ 90488 w 316"/>
              <a:gd name="T15" fmla="*/ 4763 h 316"/>
              <a:gd name="T16" fmla="*/ 113506 w 316"/>
              <a:gd name="T17" fmla="*/ 0 h 316"/>
              <a:gd name="T18" fmla="*/ 137319 w 316"/>
              <a:gd name="T19" fmla="*/ 0 h 316"/>
              <a:gd name="T20" fmla="*/ 159544 w 316"/>
              <a:gd name="T21" fmla="*/ 4763 h 316"/>
              <a:gd name="T22" fmla="*/ 180975 w 316"/>
              <a:gd name="T23" fmla="*/ 12700 h 316"/>
              <a:gd name="T24" fmla="*/ 200819 w 316"/>
              <a:gd name="T25" fmla="*/ 24606 h 316"/>
              <a:gd name="T26" fmla="*/ 217488 w 316"/>
              <a:gd name="T27" fmla="*/ 40481 h 316"/>
              <a:gd name="T28" fmla="*/ 231775 w 316"/>
              <a:gd name="T29" fmla="*/ 59531 h 316"/>
              <a:gd name="T30" fmla="*/ 242094 w 316"/>
              <a:gd name="T31" fmla="*/ 79375 h 316"/>
              <a:gd name="T32" fmla="*/ 249238 w 316"/>
              <a:gd name="T33" fmla="*/ 101600 h 316"/>
              <a:gd name="T34" fmla="*/ 250825 w 316"/>
              <a:gd name="T35" fmla="*/ 125413 h 316"/>
              <a:gd name="T36" fmla="*/ 249238 w 316"/>
              <a:gd name="T37" fmla="*/ 148431 h 316"/>
              <a:gd name="T38" fmla="*/ 242094 w 316"/>
              <a:gd name="T39" fmla="*/ 171450 h 316"/>
              <a:gd name="T40" fmla="*/ 231775 w 316"/>
              <a:gd name="T41" fmla="*/ 191294 h 316"/>
              <a:gd name="T42" fmla="*/ 217488 w 316"/>
              <a:gd name="T43" fmla="*/ 210344 h 316"/>
              <a:gd name="T44" fmla="*/ 200819 w 316"/>
              <a:gd name="T45" fmla="*/ 226219 h 316"/>
              <a:gd name="T46" fmla="*/ 180975 w 316"/>
              <a:gd name="T47" fmla="*/ 238125 h 316"/>
              <a:gd name="T48" fmla="*/ 159544 w 316"/>
              <a:gd name="T49" fmla="*/ 246063 h 316"/>
              <a:gd name="T50" fmla="*/ 137319 w 316"/>
              <a:gd name="T51" fmla="*/ 250825 h 316"/>
              <a:gd name="T52" fmla="*/ 113506 w 316"/>
              <a:gd name="T53" fmla="*/ 250825 h 316"/>
              <a:gd name="T54" fmla="*/ 90488 w 316"/>
              <a:gd name="T55" fmla="*/ 246063 h 316"/>
              <a:gd name="T56" fmla="*/ 69056 w 316"/>
              <a:gd name="T57" fmla="*/ 238125 h 316"/>
              <a:gd name="T58" fmla="*/ 49213 w 316"/>
              <a:gd name="T59" fmla="*/ 226219 h 316"/>
              <a:gd name="T60" fmla="*/ 32544 w 316"/>
              <a:gd name="T61" fmla="*/ 210344 h 316"/>
              <a:gd name="T62" fmla="*/ 19050 w 316"/>
              <a:gd name="T63" fmla="*/ 191294 h 316"/>
              <a:gd name="T64" fmla="*/ 7938 w 316"/>
              <a:gd name="T65" fmla="*/ 171450 h 316"/>
              <a:gd name="T66" fmla="*/ 2381 w 316"/>
              <a:gd name="T67" fmla="*/ 148431 h 316"/>
              <a:gd name="T68" fmla="*/ 0 w 316"/>
              <a:gd name="T69" fmla="*/ 125413 h 31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16" h="316">
                <a:moveTo>
                  <a:pt x="0" y="158"/>
                </a:moveTo>
                <a:lnTo>
                  <a:pt x="3" y="128"/>
                </a:lnTo>
                <a:lnTo>
                  <a:pt x="10" y="100"/>
                </a:lnTo>
                <a:lnTo>
                  <a:pt x="24" y="75"/>
                </a:lnTo>
                <a:lnTo>
                  <a:pt x="41" y="51"/>
                </a:lnTo>
                <a:lnTo>
                  <a:pt x="62" y="31"/>
                </a:lnTo>
                <a:lnTo>
                  <a:pt x="87" y="16"/>
                </a:lnTo>
                <a:lnTo>
                  <a:pt x="114" y="6"/>
                </a:lnTo>
                <a:lnTo>
                  <a:pt x="143" y="0"/>
                </a:lnTo>
                <a:lnTo>
                  <a:pt x="173" y="0"/>
                </a:lnTo>
                <a:lnTo>
                  <a:pt x="201" y="6"/>
                </a:lnTo>
                <a:lnTo>
                  <a:pt x="228" y="16"/>
                </a:lnTo>
                <a:lnTo>
                  <a:pt x="253" y="31"/>
                </a:lnTo>
                <a:lnTo>
                  <a:pt x="274" y="51"/>
                </a:lnTo>
                <a:lnTo>
                  <a:pt x="292" y="75"/>
                </a:lnTo>
                <a:lnTo>
                  <a:pt x="305" y="100"/>
                </a:lnTo>
                <a:lnTo>
                  <a:pt x="314" y="128"/>
                </a:lnTo>
                <a:lnTo>
                  <a:pt x="316" y="158"/>
                </a:lnTo>
                <a:lnTo>
                  <a:pt x="314" y="187"/>
                </a:lnTo>
                <a:lnTo>
                  <a:pt x="305" y="216"/>
                </a:lnTo>
                <a:lnTo>
                  <a:pt x="292" y="241"/>
                </a:lnTo>
                <a:lnTo>
                  <a:pt x="274" y="265"/>
                </a:lnTo>
                <a:lnTo>
                  <a:pt x="253" y="285"/>
                </a:lnTo>
                <a:lnTo>
                  <a:pt x="228" y="300"/>
                </a:lnTo>
                <a:lnTo>
                  <a:pt x="201" y="310"/>
                </a:lnTo>
                <a:lnTo>
                  <a:pt x="173" y="316"/>
                </a:lnTo>
                <a:lnTo>
                  <a:pt x="143" y="316"/>
                </a:lnTo>
                <a:lnTo>
                  <a:pt x="114" y="310"/>
                </a:lnTo>
                <a:lnTo>
                  <a:pt x="87" y="300"/>
                </a:lnTo>
                <a:lnTo>
                  <a:pt x="62" y="285"/>
                </a:lnTo>
                <a:lnTo>
                  <a:pt x="41" y="265"/>
                </a:lnTo>
                <a:lnTo>
                  <a:pt x="24" y="241"/>
                </a:lnTo>
                <a:lnTo>
                  <a:pt x="10" y="216"/>
                </a:lnTo>
                <a:lnTo>
                  <a:pt x="3" y="187"/>
                </a:lnTo>
                <a:lnTo>
                  <a:pt x="0" y="158"/>
                </a:lnTo>
              </a:path>
            </a:pathLst>
          </a:custGeom>
          <a:noFill/>
          <a:ln w="15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5619750" y="4456113"/>
            <a:ext cx="350838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600" b="0">
                <a:solidFill>
                  <a:srgbClr val="000000"/>
                </a:solidFill>
              </a:rPr>
              <a:t>+</a:t>
            </a:r>
            <a:endParaRPr lang="en-US" altLang="en-US"/>
          </a:p>
        </p:txBody>
      </p:sp>
      <p:sp>
        <p:nvSpPr>
          <p:cNvPr id="26643" name="Freeform 19"/>
          <p:cNvSpPr>
            <a:spLocks/>
          </p:cNvSpPr>
          <p:nvPr/>
        </p:nvSpPr>
        <p:spPr bwMode="auto">
          <a:xfrm>
            <a:off x="5592763" y="4540250"/>
            <a:ext cx="250825" cy="250825"/>
          </a:xfrm>
          <a:custGeom>
            <a:avLst/>
            <a:gdLst>
              <a:gd name="T0" fmla="*/ 0 w 316"/>
              <a:gd name="T1" fmla="*/ 125413 h 316"/>
              <a:gd name="T2" fmla="*/ 2381 w 316"/>
              <a:gd name="T3" fmla="*/ 101600 h 316"/>
              <a:gd name="T4" fmla="*/ 8731 w 316"/>
              <a:gd name="T5" fmla="*/ 79375 h 316"/>
              <a:gd name="T6" fmla="*/ 19050 w 316"/>
              <a:gd name="T7" fmla="*/ 59531 h 316"/>
              <a:gd name="T8" fmla="*/ 32544 w 316"/>
              <a:gd name="T9" fmla="*/ 40481 h 316"/>
              <a:gd name="T10" fmla="*/ 50006 w 316"/>
              <a:gd name="T11" fmla="*/ 24606 h 316"/>
              <a:gd name="T12" fmla="*/ 69056 w 316"/>
              <a:gd name="T13" fmla="*/ 11906 h 316"/>
              <a:gd name="T14" fmla="*/ 91281 w 316"/>
              <a:gd name="T15" fmla="*/ 4763 h 316"/>
              <a:gd name="T16" fmla="*/ 113506 w 316"/>
              <a:gd name="T17" fmla="*/ 0 h 316"/>
              <a:gd name="T18" fmla="*/ 137319 w 316"/>
              <a:gd name="T19" fmla="*/ 0 h 316"/>
              <a:gd name="T20" fmla="*/ 159544 w 316"/>
              <a:gd name="T21" fmla="*/ 4763 h 316"/>
              <a:gd name="T22" fmla="*/ 181769 w 316"/>
              <a:gd name="T23" fmla="*/ 11906 h 316"/>
              <a:gd name="T24" fmla="*/ 200819 w 316"/>
              <a:gd name="T25" fmla="*/ 24606 h 316"/>
              <a:gd name="T26" fmla="*/ 219075 w 316"/>
              <a:gd name="T27" fmla="*/ 40481 h 316"/>
              <a:gd name="T28" fmla="*/ 231775 w 316"/>
              <a:gd name="T29" fmla="*/ 59531 h 316"/>
              <a:gd name="T30" fmla="*/ 242094 w 316"/>
              <a:gd name="T31" fmla="*/ 79375 h 316"/>
              <a:gd name="T32" fmla="*/ 249238 w 316"/>
              <a:gd name="T33" fmla="*/ 101600 h 316"/>
              <a:gd name="T34" fmla="*/ 250825 w 316"/>
              <a:gd name="T35" fmla="*/ 125413 h 316"/>
              <a:gd name="T36" fmla="*/ 249238 w 316"/>
              <a:gd name="T37" fmla="*/ 148431 h 316"/>
              <a:gd name="T38" fmla="*/ 242094 w 316"/>
              <a:gd name="T39" fmla="*/ 169863 h 316"/>
              <a:gd name="T40" fmla="*/ 231775 w 316"/>
              <a:gd name="T41" fmla="*/ 191294 h 316"/>
              <a:gd name="T42" fmla="*/ 219075 w 316"/>
              <a:gd name="T43" fmla="*/ 210344 h 316"/>
              <a:gd name="T44" fmla="*/ 200819 w 316"/>
              <a:gd name="T45" fmla="*/ 226219 h 316"/>
              <a:gd name="T46" fmla="*/ 181769 w 316"/>
              <a:gd name="T47" fmla="*/ 238125 h 316"/>
              <a:gd name="T48" fmla="*/ 159544 w 316"/>
              <a:gd name="T49" fmla="*/ 246063 h 316"/>
              <a:gd name="T50" fmla="*/ 137319 w 316"/>
              <a:gd name="T51" fmla="*/ 250825 h 316"/>
              <a:gd name="T52" fmla="*/ 113506 w 316"/>
              <a:gd name="T53" fmla="*/ 250825 h 316"/>
              <a:gd name="T54" fmla="*/ 91281 w 316"/>
              <a:gd name="T55" fmla="*/ 246063 h 316"/>
              <a:gd name="T56" fmla="*/ 69056 w 316"/>
              <a:gd name="T57" fmla="*/ 238125 h 316"/>
              <a:gd name="T58" fmla="*/ 50006 w 316"/>
              <a:gd name="T59" fmla="*/ 226219 h 316"/>
              <a:gd name="T60" fmla="*/ 32544 w 316"/>
              <a:gd name="T61" fmla="*/ 210344 h 316"/>
              <a:gd name="T62" fmla="*/ 19050 w 316"/>
              <a:gd name="T63" fmla="*/ 191294 h 316"/>
              <a:gd name="T64" fmla="*/ 8731 w 316"/>
              <a:gd name="T65" fmla="*/ 169863 h 316"/>
              <a:gd name="T66" fmla="*/ 2381 w 316"/>
              <a:gd name="T67" fmla="*/ 148431 h 316"/>
              <a:gd name="T68" fmla="*/ 0 w 316"/>
              <a:gd name="T69" fmla="*/ 125413 h 31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16" h="316">
                <a:moveTo>
                  <a:pt x="0" y="158"/>
                </a:moveTo>
                <a:lnTo>
                  <a:pt x="3" y="128"/>
                </a:lnTo>
                <a:lnTo>
                  <a:pt x="11" y="100"/>
                </a:lnTo>
                <a:lnTo>
                  <a:pt x="24" y="75"/>
                </a:lnTo>
                <a:lnTo>
                  <a:pt x="41" y="51"/>
                </a:lnTo>
                <a:lnTo>
                  <a:pt x="63" y="31"/>
                </a:lnTo>
                <a:lnTo>
                  <a:pt x="87" y="15"/>
                </a:lnTo>
                <a:lnTo>
                  <a:pt x="115" y="6"/>
                </a:lnTo>
                <a:lnTo>
                  <a:pt x="143" y="0"/>
                </a:lnTo>
                <a:lnTo>
                  <a:pt x="173" y="0"/>
                </a:lnTo>
                <a:lnTo>
                  <a:pt x="201" y="6"/>
                </a:lnTo>
                <a:lnTo>
                  <a:pt x="229" y="15"/>
                </a:lnTo>
                <a:lnTo>
                  <a:pt x="253" y="31"/>
                </a:lnTo>
                <a:lnTo>
                  <a:pt x="276" y="51"/>
                </a:lnTo>
                <a:lnTo>
                  <a:pt x="292" y="75"/>
                </a:lnTo>
                <a:lnTo>
                  <a:pt x="305" y="100"/>
                </a:lnTo>
                <a:lnTo>
                  <a:pt x="314" y="128"/>
                </a:lnTo>
                <a:lnTo>
                  <a:pt x="316" y="158"/>
                </a:lnTo>
                <a:lnTo>
                  <a:pt x="314" y="187"/>
                </a:lnTo>
                <a:lnTo>
                  <a:pt x="305" y="214"/>
                </a:lnTo>
                <a:lnTo>
                  <a:pt x="292" y="241"/>
                </a:lnTo>
                <a:lnTo>
                  <a:pt x="276" y="265"/>
                </a:lnTo>
                <a:lnTo>
                  <a:pt x="253" y="285"/>
                </a:lnTo>
                <a:lnTo>
                  <a:pt x="229" y="300"/>
                </a:lnTo>
                <a:lnTo>
                  <a:pt x="201" y="310"/>
                </a:lnTo>
                <a:lnTo>
                  <a:pt x="173" y="316"/>
                </a:lnTo>
                <a:lnTo>
                  <a:pt x="143" y="316"/>
                </a:lnTo>
                <a:lnTo>
                  <a:pt x="115" y="310"/>
                </a:lnTo>
                <a:lnTo>
                  <a:pt x="87" y="300"/>
                </a:lnTo>
                <a:lnTo>
                  <a:pt x="63" y="285"/>
                </a:lnTo>
                <a:lnTo>
                  <a:pt x="41" y="265"/>
                </a:lnTo>
                <a:lnTo>
                  <a:pt x="24" y="241"/>
                </a:lnTo>
                <a:lnTo>
                  <a:pt x="11" y="214"/>
                </a:lnTo>
                <a:lnTo>
                  <a:pt x="3" y="187"/>
                </a:lnTo>
                <a:lnTo>
                  <a:pt x="0" y="158"/>
                </a:lnTo>
              </a:path>
            </a:pathLst>
          </a:custGeom>
          <a:noFill/>
          <a:ln w="15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6005513" y="4554538"/>
            <a:ext cx="18589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 b="0">
                <a:solidFill>
                  <a:srgbClr val="000000"/>
                </a:solidFill>
              </a:rPr>
              <a:t>Unexpected Patterns</a:t>
            </a:r>
            <a:endParaRPr lang="en-US" altLang="en-US"/>
          </a:p>
        </p:txBody>
      </p:sp>
      <p:sp>
        <p:nvSpPr>
          <p:cNvPr id="26645" name="Freeform 21"/>
          <p:cNvSpPr>
            <a:spLocks/>
          </p:cNvSpPr>
          <p:nvPr/>
        </p:nvSpPr>
        <p:spPr bwMode="auto">
          <a:xfrm>
            <a:off x="5181600" y="3276600"/>
            <a:ext cx="250825" cy="250825"/>
          </a:xfrm>
          <a:custGeom>
            <a:avLst/>
            <a:gdLst>
              <a:gd name="T0" fmla="*/ 0 w 316"/>
              <a:gd name="T1" fmla="*/ 125413 h 316"/>
              <a:gd name="T2" fmla="*/ 2381 w 316"/>
              <a:gd name="T3" fmla="*/ 101600 h 316"/>
              <a:gd name="T4" fmla="*/ 7938 w 316"/>
              <a:gd name="T5" fmla="*/ 79375 h 316"/>
              <a:gd name="T6" fmla="*/ 19050 w 316"/>
              <a:gd name="T7" fmla="*/ 59531 h 316"/>
              <a:gd name="T8" fmla="*/ 32544 w 316"/>
              <a:gd name="T9" fmla="*/ 40481 h 316"/>
              <a:gd name="T10" fmla="*/ 49213 w 316"/>
              <a:gd name="T11" fmla="*/ 24606 h 316"/>
              <a:gd name="T12" fmla="*/ 69056 w 316"/>
              <a:gd name="T13" fmla="*/ 12700 h 316"/>
              <a:gd name="T14" fmla="*/ 90488 w 316"/>
              <a:gd name="T15" fmla="*/ 4763 h 316"/>
              <a:gd name="T16" fmla="*/ 113506 w 316"/>
              <a:gd name="T17" fmla="*/ 0 h 316"/>
              <a:gd name="T18" fmla="*/ 137319 w 316"/>
              <a:gd name="T19" fmla="*/ 0 h 316"/>
              <a:gd name="T20" fmla="*/ 159544 w 316"/>
              <a:gd name="T21" fmla="*/ 4763 h 316"/>
              <a:gd name="T22" fmla="*/ 180975 w 316"/>
              <a:gd name="T23" fmla="*/ 12700 h 316"/>
              <a:gd name="T24" fmla="*/ 200819 w 316"/>
              <a:gd name="T25" fmla="*/ 24606 h 316"/>
              <a:gd name="T26" fmla="*/ 217488 w 316"/>
              <a:gd name="T27" fmla="*/ 40481 h 316"/>
              <a:gd name="T28" fmla="*/ 231775 w 316"/>
              <a:gd name="T29" fmla="*/ 59531 h 316"/>
              <a:gd name="T30" fmla="*/ 242094 w 316"/>
              <a:gd name="T31" fmla="*/ 79375 h 316"/>
              <a:gd name="T32" fmla="*/ 249238 w 316"/>
              <a:gd name="T33" fmla="*/ 101600 h 316"/>
              <a:gd name="T34" fmla="*/ 250825 w 316"/>
              <a:gd name="T35" fmla="*/ 125413 h 316"/>
              <a:gd name="T36" fmla="*/ 249238 w 316"/>
              <a:gd name="T37" fmla="*/ 148431 h 316"/>
              <a:gd name="T38" fmla="*/ 242094 w 316"/>
              <a:gd name="T39" fmla="*/ 171450 h 316"/>
              <a:gd name="T40" fmla="*/ 231775 w 316"/>
              <a:gd name="T41" fmla="*/ 191294 h 316"/>
              <a:gd name="T42" fmla="*/ 217488 w 316"/>
              <a:gd name="T43" fmla="*/ 210344 h 316"/>
              <a:gd name="T44" fmla="*/ 200819 w 316"/>
              <a:gd name="T45" fmla="*/ 226219 h 316"/>
              <a:gd name="T46" fmla="*/ 180975 w 316"/>
              <a:gd name="T47" fmla="*/ 238125 h 316"/>
              <a:gd name="T48" fmla="*/ 159544 w 316"/>
              <a:gd name="T49" fmla="*/ 246063 h 316"/>
              <a:gd name="T50" fmla="*/ 137319 w 316"/>
              <a:gd name="T51" fmla="*/ 250825 h 316"/>
              <a:gd name="T52" fmla="*/ 113506 w 316"/>
              <a:gd name="T53" fmla="*/ 250825 h 316"/>
              <a:gd name="T54" fmla="*/ 90488 w 316"/>
              <a:gd name="T55" fmla="*/ 246063 h 316"/>
              <a:gd name="T56" fmla="*/ 69056 w 316"/>
              <a:gd name="T57" fmla="*/ 238125 h 316"/>
              <a:gd name="T58" fmla="*/ 49213 w 316"/>
              <a:gd name="T59" fmla="*/ 226219 h 316"/>
              <a:gd name="T60" fmla="*/ 32544 w 316"/>
              <a:gd name="T61" fmla="*/ 210344 h 316"/>
              <a:gd name="T62" fmla="*/ 19050 w 316"/>
              <a:gd name="T63" fmla="*/ 191294 h 316"/>
              <a:gd name="T64" fmla="*/ 7938 w 316"/>
              <a:gd name="T65" fmla="*/ 171450 h 316"/>
              <a:gd name="T66" fmla="*/ 2381 w 316"/>
              <a:gd name="T67" fmla="*/ 148431 h 316"/>
              <a:gd name="T68" fmla="*/ 0 w 316"/>
              <a:gd name="T69" fmla="*/ 125413 h 31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16" h="316">
                <a:moveTo>
                  <a:pt x="0" y="158"/>
                </a:moveTo>
                <a:lnTo>
                  <a:pt x="3" y="128"/>
                </a:lnTo>
                <a:lnTo>
                  <a:pt x="10" y="100"/>
                </a:lnTo>
                <a:lnTo>
                  <a:pt x="24" y="75"/>
                </a:lnTo>
                <a:lnTo>
                  <a:pt x="41" y="51"/>
                </a:lnTo>
                <a:lnTo>
                  <a:pt x="62" y="31"/>
                </a:lnTo>
                <a:lnTo>
                  <a:pt x="87" y="16"/>
                </a:lnTo>
                <a:lnTo>
                  <a:pt x="114" y="6"/>
                </a:lnTo>
                <a:lnTo>
                  <a:pt x="143" y="0"/>
                </a:lnTo>
                <a:lnTo>
                  <a:pt x="173" y="0"/>
                </a:lnTo>
                <a:lnTo>
                  <a:pt x="201" y="6"/>
                </a:lnTo>
                <a:lnTo>
                  <a:pt x="228" y="16"/>
                </a:lnTo>
                <a:lnTo>
                  <a:pt x="253" y="31"/>
                </a:lnTo>
                <a:lnTo>
                  <a:pt x="274" y="51"/>
                </a:lnTo>
                <a:lnTo>
                  <a:pt x="292" y="75"/>
                </a:lnTo>
                <a:lnTo>
                  <a:pt x="305" y="100"/>
                </a:lnTo>
                <a:lnTo>
                  <a:pt x="314" y="128"/>
                </a:lnTo>
                <a:lnTo>
                  <a:pt x="316" y="158"/>
                </a:lnTo>
                <a:lnTo>
                  <a:pt x="314" y="187"/>
                </a:lnTo>
                <a:lnTo>
                  <a:pt x="305" y="216"/>
                </a:lnTo>
                <a:lnTo>
                  <a:pt x="292" y="241"/>
                </a:lnTo>
                <a:lnTo>
                  <a:pt x="274" y="265"/>
                </a:lnTo>
                <a:lnTo>
                  <a:pt x="253" y="285"/>
                </a:lnTo>
                <a:lnTo>
                  <a:pt x="228" y="300"/>
                </a:lnTo>
                <a:lnTo>
                  <a:pt x="201" y="310"/>
                </a:lnTo>
                <a:lnTo>
                  <a:pt x="173" y="316"/>
                </a:lnTo>
                <a:lnTo>
                  <a:pt x="143" y="316"/>
                </a:lnTo>
                <a:lnTo>
                  <a:pt x="114" y="310"/>
                </a:lnTo>
                <a:lnTo>
                  <a:pt x="87" y="300"/>
                </a:lnTo>
                <a:lnTo>
                  <a:pt x="62" y="285"/>
                </a:lnTo>
                <a:lnTo>
                  <a:pt x="41" y="265"/>
                </a:lnTo>
                <a:lnTo>
                  <a:pt x="24" y="241"/>
                </a:lnTo>
                <a:lnTo>
                  <a:pt x="10" y="216"/>
                </a:lnTo>
                <a:lnTo>
                  <a:pt x="3" y="187"/>
                </a:lnTo>
                <a:lnTo>
                  <a:pt x="0" y="158"/>
                </a:lnTo>
              </a:path>
            </a:pathLst>
          </a:custGeom>
          <a:noFill/>
          <a:ln w="15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6646" name="Object 22"/>
          <p:cNvGraphicFramePr>
            <a:graphicFrameLocks noChangeAspect="1"/>
          </p:cNvGraphicFramePr>
          <p:nvPr/>
        </p:nvGraphicFramePr>
        <p:xfrm>
          <a:off x="914400" y="1752600"/>
          <a:ext cx="3609975" cy="357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Bitmap Image" r:id="rId3" imgW="5695238" imgH="5638095" progId="Paint.Picture">
                  <p:embed/>
                </p:oleObj>
              </mc:Choice>
              <mc:Fallback>
                <p:oleObj name="Bitmap Image" r:id="rId3" imgW="5695238" imgH="563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2600"/>
                        <a:ext cx="3609975" cy="357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0C19-46EC-40C2-B9BF-963C7340872C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January 11,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974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+mn-lt"/>
              </a:rPr>
              <a:t>Review</a:t>
            </a:r>
            <a:endParaRPr lang="en-US" sz="36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FF073-322E-4E21-8AF9-59415A5EA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1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988903"/>
            <a:ext cx="7886700" cy="218805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D78C-CB97-4D3B-90A4-0A616CD69EB5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January 11,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23461" y="2859848"/>
            <a:ext cx="7886700" cy="549274"/>
          </a:xfrm>
        </p:spPr>
        <p:txBody>
          <a:bodyPr/>
          <a:lstStyle/>
          <a:p>
            <a:r>
              <a:rPr lang="en-US" altLang="en-US" b="1" dirty="0"/>
              <a:t>Association Rule Generation</a:t>
            </a:r>
          </a:p>
        </p:txBody>
      </p:sp>
    </p:spTree>
    <p:extLst>
      <p:ext uri="{BB962C8B-B14F-4D97-AF65-F5344CB8AC3E}">
        <p14:creationId xmlns:p14="http://schemas.microsoft.com/office/powerpoint/2010/main" val="2126648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7" name="Rectangle 5"/>
          <p:cNvSpPr>
            <a:spLocks noGrp="1" noChangeArrowheads="1"/>
          </p:cNvSpPr>
          <p:nvPr>
            <p:ph type="title"/>
          </p:nvPr>
        </p:nvSpPr>
        <p:spPr>
          <a:xfrm>
            <a:off x="383661" y="203777"/>
            <a:ext cx="7886700" cy="549274"/>
          </a:xfrm>
        </p:spPr>
        <p:txBody>
          <a:bodyPr vert="horz" lIns="0" tIns="34290" rIns="0" bIns="34290" rtlCol="0" anchor="ctr">
            <a:normAutofit/>
          </a:bodyPr>
          <a:lstStyle/>
          <a:p>
            <a:pPr algn="ctr"/>
            <a:r>
              <a:rPr lang="en-US" altLang="en-US" sz="3200" b="1" dirty="0"/>
              <a:t>Data Mining</a:t>
            </a:r>
          </a:p>
        </p:txBody>
      </p:sp>
      <p:sp>
        <p:nvSpPr>
          <p:cNvPr id="658434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235034"/>
            <a:ext cx="7886700" cy="47927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Draws ideas from machine learning/AI, pattern recognition, statistics, and database systems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Traditional Techniques</a:t>
            </a:r>
            <a:br>
              <a:rPr lang="en-US" altLang="en-US" dirty="0"/>
            </a:br>
            <a:r>
              <a:rPr lang="en-US" altLang="en-US" dirty="0"/>
              <a:t>may be unsuitable due to 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Enormity of data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High dimensionality </a:t>
            </a:r>
            <a:br>
              <a:rPr lang="en-US" altLang="en-US" dirty="0"/>
            </a:br>
            <a:r>
              <a:rPr lang="en-US" altLang="en-US" dirty="0"/>
              <a:t>of data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Heterogeneous, </a:t>
            </a:r>
            <a:br>
              <a:rPr lang="en-US" altLang="en-US" dirty="0"/>
            </a:br>
            <a:r>
              <a:rPr lang="en-US" altLang="en-US" dirty="0"/>
              <a:t>distributed nature </a:t>
            </a:r>
            <a:br>
              <a:rPr lang="en-US" altLang="en-US" dirty="0"/>
            </a:br>
            <a:r>
              <a:rPr lang="en-US" altLang="en-US" dirty="0"/>
              <a:t>of data</a:t>
            </a:r>
          </a:p>
        </p:txBody>
      </p:sp>
      <p:sp>
        <p:nvSpPr>
          <p:cNvPr id="658435" name="Oval 3"/>
          <p:cNvSpPr>
            <a:spLocks noChangeArrowheads="1"/>
          </p:cNvSpPr>
          <p:nvPr/>
        </p:nvSpPr>
        <p:spPr bwMode="auto">
          <a:xfrm>
            <a:off x="5372100" y="3829050"/>
            <a:ext cx="1543050" cy="158115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58436" name="Oval 4"/>
          <p:cNvSpPr>
            <a:spLocks noChangeArrowheads="1"/>
          </p:cNvSpPr>
          <p:nvPr/>
        </p:nvSpPr>
        <p:spPr bwMode="auto">
          <a:xfrm>
            <a:off x="4857750" y="2571750"/>
            <a:ext cx="1543050" cy="1581150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58441" name="Oval 9"/>
          <p:cNvSpPr>
            <a:spLocks noChangeArrowheads="1"/>
          </p:cNvSpPr>
          <p:nvPr/>
        </p:nvSpPr>
        <p:spPr bwMode="auto">
          <a:xfrm>
            <a:off x="6115050" y="2628900"/>
            <a:ext cx="1543050" cy="15811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58442" name="Text Box 10"/>
          <p:cNvSpPr txBox="1">
            <a:spLocks noChangeArrowheads="1"/>
          </p:cNvSpPr>
          <p:nvPr/>
        </p:nvSpPr>
        <p:spPr bwMode="auto">
          <a:xfrm>
            <a:off x="6181725" y="3027760"/>
            <a:ext cx="1600200" cy="746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Machine Learning/</a:t>
            </a:r>
          </a:p>
          <a:p>
            <a:pPr algn="ctr">
              <a:spcBef>
                <a:spcPct val="15000"/>
              </a:spcBef>
            </a:pPr>
            <a:r>
              <a:rPr lang="en-US" altLang="en-US" sz="1350"/>
              <a:t>Pattern </a:t>
            </a:r>
            <a:br>
              <a:rPr lang="en-US" altLang="en-US" sz="1350"/>
            </a:br>
            <a:r>
              <a:rPr lang="en-US" altLang="en-US" sz="1350"/>
              <a:t> Recognition</a:t>
            </a:r>
          </a:p>
        </p:txBody>
      </p:sp>
      <p:sp>
        <p:nvSpPr>
          <p:cNvPr id="658443" name="Text Box 11"/>
          <p:cNvSpPr txBox="1">
            <a:spLocks noChangeArrowheads="1"/>
          </p:cNvSpPr>
          <p:nvPr/>
        </p:nvSpPr>
        <p:spPr bwMode="auto">
          <a:xfrm>
            <a:off x="5029200" y="3017044"/>
            <a:ext cx="10287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350"/>
              <a:t>Statistics/</a:t>
            </a:r>
            <a:br>
              <a:rPr lang="en-US" altLang="en-US" sz="1350"/>
            </a:br>
            <a:r>
              <a:rPr lang="en-US" altLang="en-US" sz="1350"/>
              <a:t>AI</a:t>
            </a:r>
          </a:p>
        </p:txBody>
      </p:sp>
      <p:sp>
        <p:nvSpPr>
          <p:cNvPr id="658444" name="Oval 12"/>
          <p:cNvSpPr>
            <a:spLocks noChangeArrowheads="1"/>
          </p:cNvSpPr>
          <p:nvPr/>
        </p:nvSpPr>
        <p:spPr bwMode="auto">
          <a:xfrm>
            <a:off x="5600700" y="3486150"/>
            <a:ext cx="1128713" cy="1157288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/>
              <a:t>Data Mining</a:t>
            </a:r>
          </a:p>
        </p:txBody>
      </p:sp>
      <p:sp>
        <p:nvSpPr>
          <p:cNvPr id="658445" name="Text Box 13"/>
          <p:cNvSpPr txBox="1">
            <a:spLocks noChangeArrowheads="1"/>
          </p:cNvSpPr>
          <p:nvPr/>
        </p:nvSpPr>
        <p:spPr bwMode="auto">
          <a:xfrm>
            <a:off x="5715000" y="4686300"/>
            <a:ext cx="108585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Database systems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92877"/>
            <a:ext cx="2133600" cy="365125"/>
          </a:xfrm>
        </p:spPr>
        <p:txBody>
          <a:bodyPr/>
          <a:lstStyle/>
          <a:p>
            <a:pPr>
              <a:defRPr/>
            </a:pPr>
            <a:fld id="{649AB6AE-DC6C-4C19-AD98-A8BE141DCE93}" type="slidenum">
              <a:rPr lang="en-US" smtClean="0"/>
              <a:pPr>
                <a:defRPr/>
              </a:pPr>
              <a:t>20</a:t>
            </a:fld>
            <a:endParaRPr lang="en-US" sz="10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27045" y="6597352"/>
            <a:ext cx="2057400" cy="160189"/>
          </a:xfrm>
          <a:prstGeom prst="rect">
            <a:avLst/>
          </a:prstGeom>
        </p:spPr>
        <p:txBody>
          <a:bodyPr/>
          <a:lstStyle/>
          <a:p>
            <a:fld id="{794F0272-2F5E-4357-978F-A0C561E1363C}" type="datetime1">
              <a:rPr lang="en-US" sz="1050" b="0" smtClean="0"/>
              <a:t>1/11/2020</a:t>
            </a:fld>
            <a:endParaRPr lang="en-US" sz="1050" b="0" dirty="0"/>
          </a:p>
        </p:txBody>
      </p:sp>
    </p:spTree>
    <p:extLst>
      <p:ext uri="{BB962C8B-B14F-4D97-AF65-F5344CB8AC3E}">
        <p14:creationId xmlns:p14="http://schemas.microsoft.com/office/powerpoint/2010/main" val="415868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471586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200" b="1" dirty="0"/>
              <a:t>Major Tasks in Data Preprocessing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659308" y="1556792"/>
            <a:ext cx="7886700" cy="435133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1800" b="1" dirty="0"/>
              <a:t>Data cleaning</a:t>
            </a:r>
          </a:p>
          <a:p>
            <a:pPr lvl="1" eaLnBrk="1" hangingPunct="1"/>
            <a:r>
              <a:rPr lang="en-US" altLang="en-US" dirty="0"/>
              <a:t>Fill in missing values, smooth noisy data, identify or remove outliers, and resolve inconsistencies</a:t>
            </a:r>
          </a:p>
          <a:p>
            <a:pPr eaLnBrk="1" hangingPunct="1"/>
            <a:r>
              <a:rPr lang="en-US" altLang="en-US" sz="1800" b="1" dirty="0"/>
              <a:t>Data integration</a:t>
            </a:r>
          </a:p>
          <a:p>
            <a:pPr lvl="1" eaLnBrk="1" hangingPunct="1"/>
            <a:r>
              <a:rPr lang="en-US" altLang="en-US" dirty="0"/>
              <a:t>Integration of multiple databases, data cubes, or files</a:t>
            </a:r>
          </a:p>
          <a:p>
            <a:pPr eaLnBrk="1" hangingPunct="1"/>
            <a:r>
              <a:rPr lang="en-US" altLang="en-US" sz="1800" b="1" dirty="0"/>
              <a:t>Data reduction</a:t>
            </a:r>
          </a:p>
          <a:p>
            <a:pPr lvl="1" eaLnBrk="1" hangingPunct="1"/>
            <a:r>
              <a:rPr lang="en-US" altLang="en-US" dirty="0"/>
              <a:t>Dimensionality reduction</a:t>
            </a:r>
          </a:p>
          <a:p>
            <a:pPr lvl="1" eaLnBrk="1" hangingPunct="1"/>
            <a:r>
              <a:rPr lang="en-US" altLang="en-US" dirty="0"/>
              <a:t>Numerosity reduction</a:t>
            </a:r>
          </a:p>
          <a:p>
            <a:pPr lvl="1" eaLnBrk="1" hangingPunct="1"/>
            <a:r>
              <a:rPr lang="en-US" altLang="en-US" dirty="0"/>
              <a:t>Data compression</a:t>
            </a:r>
          </a:p>
          <a:p>
            <a:pPr eaLnBrk="1" hangingPunct="1"/>
            <a:r>
              <a:rPr lang="en-US" altLang="en-US" sz="1800" b="1" dirty="0"/>
              <a:t>Data transformation and data discretization</a:t>
            </a:r>
          </a:p>
          <a:p>
            <a:pPr lvl="1" eaLnBrk="1" hangingPunct="1"/>
            <a:r>
              <a:rPr lang="en-US" altLang="en-US" dirty="0"/>
              <a:t>Normalization </a:t>
            </a:r>
          </a:p>
          <a:p>
            <a:pPr lvl="1" eaLnBrk="1" hangingPunct="1"/>
            <a:r>
              <a:rPr lang="en-US" altLang="en-US" dirty="0"/>
              <a:t>Concept hierarchy generation</a:t>
            </a:r>
          </a:p>
        </p:txBody>
      </p:sp>
      <p:sp>
        <p:nvSpPr>
          <p:cNvPr id="9218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92877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4F28A1D-A59A-434D-98CE-A1D8929C7AF9}" type="slidenum">
              <a:rPr lang="en-US" altLang="en-US" sz="900"/>
              <a:pPr eaLnBrk="1" hangingPunct="1"/>
              <a:t>21</a:t>
            </a:fld>
            <a:endParaRPr lang="en-US" altLang="en-US" sz="9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152400" y="6248400"/>
            <a:ext cx="2057400" cy="365125"/>
          </a:xfrm>
          <a:prstGeom prst="rect">
            <a:avLst/>
          </a:prstGeom>
        </p:spPr>
        <p:txBody>
          <a:bodyPr/>
          <a:lstStyle/>
          <a:p>
            <a:fld id="{20A0B5B4-8BC5-462C-BFF2-64C2FDF37E3D}" type="datetime1">
              <a:rPr lang="en-US" smtClean="0"/>
              <a:pPr/>
              <a:t>1/11/2020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15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44475"/>
            <a:ext cx="7886700" cy="68761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b="1" dirty="0"/>
              <a:t>Basic Statistical Descriptions of Data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00000"/>
              </a:lnSpc>
              <a:spcAft>
                <a:spcPts val="600"/>
              </a:spcAft>
              <a:buSzPct val="80000"/>
            </a:pPr>
            <a:r>
              <a:rPr lang="en-US" altLang="en-US" sz="2000" u="sng" dirty="0"/>
              <a:t>Motivation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  <a:buSzPct val="80000"/>
            </a:pPr>
            <a:r>
              <a:rPr lang="en-US" altLang="en-US" sz="2000" dirty="0"/>
              <a:t>To better understand the data: central tendency, variation and spread</a:t>
            </a:r>
          </a:p>
          <a:p>
            <a:pPr eaLnBrk="1" hangingPunct="1">
              <a:lnSpc>
                <a:spcPct val="100000"/>
              </a:lnSpc>
              <a:spcAft>
                <a:spcPts val="600"/>
              </a:spcAft>
              <a:buSzPct val="80000"/>
            </a:pPr>
            <a:r>
              <a:rPr lang="en-US" altLang="en-US" sz="2000" u="sng" dirty="0"/>
              <a:t>Data dispersion characteristics</a:t>
            </a:r>
            <a:r>
              <a:rPr lang="en-US" altLang="en-US" sz="2000" dirty="0"/>
              <a:t> 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  <a:buSzPct val="80000"/>
            </a:pPr>
            <a:r>
              <a:rPr lang="en-US" altLang="en-US" sz="2000" dirty="0"/>
              <a:t>median, max, min, quantiles, outliers, variance, etc.</a:t>
            </a:r>
          </a:p>
          <a:p>
            <a:pPr eaLnBrk="1" hangingPunct="1">
              <a:lnSpc>
                <a:spcPct val="100000"/>
              </a:lnSpc>
              <a:spcAft>
                <a:spcPts val="600"/>
              </a:spcAft>
              <a:buSzPct val="80000"/>
            </a:pPr>
            <a:r>
              <a:rPr lang="en-US" altLang="en-US" sz="2000" u="sng" dirty="0"/>
              <a:t>Numerical dimensions</a:t>
            </a:r>
            <a:r>
              <a:rPr lang="en-US" altLang="en-US" sz="2000" dirty="0"/>
              <a:t> correspond to sorted intervals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  <a:buSzPct val="80000"/>
            </a:pPr>
            <a:r>
              <a:rPr lang="en-US" altLang="en-US" sz="2000" dirty="0"/>
              <a:t>Data dispersion: analyzed with multiple granularities of precision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  <a:buSzPct val="80000"/>
            </a:pPr>
            <a:r>
              <a:rPr lang="en-US" altLang="en-US" sz="2000" dirty="0"/>
              <a:t>Boxplot or quantile analysis on sorted intervals</a:t>
            </a:r>
          </a:p>
          <a:p>
            <a:pPr eaLnBrk="1" hangingPunct="1">
              <a:lnSpc>
                <a:spcPct val="100000"/>
              </a:lnSpc>
              <a:spcAft>
                <a:spcPts val="600"/>
              </a:spcAft>
              <a:buSzPct val="80000"/>
            </a:pPr>
            <a:r>
              <a:rPr lang="en-US" altLang="en-US" sz="2000" u="sng" dirty="0"/>
              <a:t>Dispersion analysis on computed measures</a:t>
            </a:r>
            <a:endParaRPr lang="en-US" altLang="en-US" sz="2000" dirty="0"/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  <a:buSzPct val="80000"/>
            </a:pPr>
            <a:r>
              <a:rPr lang="en-US" altLang="en-US" sz="2000" dirty="0"/>
              <a:t>Folding measures into numerical dimensions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  <a:buSzPct val="80000"/>
            </a:pPr>
            <a:r>
              <a:rPr lang="en-US" altLang="en-US" sz="2000" dirty="0"/>
              <a:t>Boxplot or quantile analysis on the transformed cube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7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74FDB6A-1904-4C30-AF0C-DC3F7F627BC5}" type="slidenum">
              <a:rPr lang="en-US" altLang="en-US" sz="90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900">
              <a:solidFill>
                <a:prstClr val="black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152400" y="6248400"/>
            <a:ext cx="2057400" cy="365125"/>
          </a:xfrm>
          <a:prstGeom prst="rect">
            <a:avLst/>
          </a:prstGeom>
        </p:spPr>
        <p:txBody>
          <a:bodyPr/>
          <a:lstStyle/>
          <a:p>
            <a:fld id="{572DBE7D-A733-4819-9C49-08CE9819C73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225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5" name="Rectangle 3"/>
          <p:cNvSpPr>
            <a:spLocks noGrp="1" noChangeArrowheads="1"/>
          </p:cNvSpPr>
          <p:nvPr>
            <p:ph type="title"/>
          </p:nvPr>
        </p:nvSpPr>
        <p:spPr>
          <a:xfrm>
            <a:off x="628650" y="224138"/>
            <a:ext cx="7886700" cy="636559"/>
          </a:xfrm>
          <a:noFill/>
          <a:ln/>
        </p:spPr>
        <p:txBody>
          <a:bodyPr vert="horz" lIns="69056" tIns="34529" rIns="69056" bIns="34529" rtlCol="0" anchor="ctr">
            <a:normAutofit/>
          </a:bodyPr>
          <a:lstStyle/>
          <a:p>
            <a:pPr algn="ctr"/>
            <a:r>
              <a:rPr lang="en-US" altLang="en-US" b="1" dirty="0"/>
              <a:t>Classification</a:t>
            </a:r>
          </a:p>
        </p:txBody>
      </p:sp>
      <p:sp>
        <p:nvSpPr>
          <p:cNvPr id="1272834" name="Rectangle 2"/>
          <p:cNvSpPr>
            <a:spLocks noGrp="1" noChangeArrowheads="1"/>
          </p:cNvSpPr>
          <p:nvPr>
            <p:ph idx="1"/>
          </p:nvPr>
        </p:nvSpPr>
        <p:spPr>
          <a:xfrm>
            <a:off x="500034" y="1235034"/>
            <a:ext cx="3371846" cy="4687916"/>
          </a:xfrm>
          <a:noFill/>
          <a:ln/>
        </p:spPr>
        <p:txBody>
          <a:bodyPr vert="horz" lIns="69056" tIns="34529" rIns="69056" bIns="34529" rtlCol="0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Classification</a:t>
            </a:r>
            <a:r>
              <a:rPr lang="en-US" altLang="en-US" sz="1800" dirty="0"/>
              <a:t>  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/>
              <a:t>predicts categorical class labels (discrete or nominal)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/>
              <a:t>classifies data (constructs a model) based on the training set and the values (class labels) in a classifying attribute and uses it in classifying new data</a:t>
            </a:r>
          </a:p>
          <a:p>
            <a:pPr lvl="1">
              <a:lnSpc>
                <a:spcPct val="90000"/>
              </a:lnSpc>
            </a:pPr>
            <a:endParaRPr lang="en-US" altLang="en-US" sz="2100" dirty="0"/>
          </a:p>
          <a:p>
            <a:pPr>
              <a:lnSpc>
                <a:spcPct val="90000"/>
              </a:lnSpc>
            </a:pPr>
            <a:r>
              <a:rPr lang="en-US" altLang="en-US" dirty="0"/>
              <a:t>Prediction  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/>
              <a:t>models continuous-valued functions, i.e., predicts unknown or missing values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7"/>
            <a:ext cx="2133600" cy="365125"/>
          </a:xfrm>
        </p:spPr>
        <p:txBody>
          <a:bodyPr/>
          <a:lstStyle/>
          <a:p>
            <a:fld id="{21CDE518-35A5-4D00-8751-059CF0A1DAC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52400" y="6248400"/>
            <a:ext cx="2057400" cy="365125"/>
          </a:xfrm>
          <a:prstGeom prst="rect">
            <a:avLst/>
          </a:prstGeom>
        </p:spPr>
        <p:txBody>
          <a:bodyPr/>
          <a:lstStyle/>
          <a:p>
            <a:fld id="{9607A544-FB8D-4029-95F0-98517C5CD081}" type="datetime1">
              <a:rPr lang="en-US" altLang="en-US" smtClean="0"/>
              <a:pPr/>
              <a:t>1/11/2020</a:t>
            </a:fld>
            <a:endParaRPr lang="en-US" altLang="en-US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4500562" y="1253331"/>
            <a:ext cx="41434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Decision Tree based Methods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Rule-based Methods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Neural Networks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computational networks that simulate the decision process in neurons (networks of nerve cell) 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Naïve Bayes and Bayesian Belief Networks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uses the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probability theory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find the most likely of the possible classifications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Support Vector Machines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fits a boundary to a region of points that are all alike;  uses the boundary to classify a new point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246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46160"/>
            <a:ext cx="7886700" cy="701674"/>
          </a:xfrm>
        </p:spPr>
        <p:txBody>
          <a:bodyPr/>
          <a:lstStyle/>
          <a:p>
            <a:pPr algn="ctr"/>
            <a:r>
              <a:rPr lang="en-US" altLang="en-US" sz="3200" b="1" dirty="0"/>
              <a:t>Better Frequent-pattern Mining</a:t>
            </a:r>
          </a:p>
        </p:txBody>
      </p:sp>
      <p:sp>
        <p:nvSpPr>
          <p:cNvPr id="1380355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571612"/>
            <a:ext cx="428628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Multiple database scans are costly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Mining long patterns needs many passes of scanning and generates lots of candidates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To find frequent </a:t>
            </a:r>
            <a:r>
              <a:rPr lang="en-US" altLang="en-US" sz="2000" dirty="0" err="1"/>
              <a:t>itemset</a:t>
            </a:r>
            <a:r>
              <a:rPr lang="en-US" altLang="en-US" sz="2000" dirty="0"/>
              <a:t> </a:t>
            </a:r>
            <a:r>
              <a:rPr lang="en-US" altLang="en-US" sz="2000" i="1" dirty="0"/>
              <a:t>i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i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…i</a:t>
            </a:r>
            <a:r>
              <a:rPr lang="en-US" altLang="en-US" sz="2000" i="1" baseline="-25000" dirty="0"/>
              <a:t>100</a:t>
            </a:r>
            <a:endParaRPr lang="en-US" altLang="en-US" sz="2000" i="1" dirty="0"/>
          </a:p>
          <a:p>
            <a:pPr lvl="2">
              <a:lnSpc>
                <a:spcPct val="110000"/>
              </a:lnSpc>
            </a:pPr>
            <a:r>
              <a:rPr lang="en-US" altLang="en-US" sz="1600" dirty="0"/>
              <a:t># of scans: 100</a:t>
            </a:r>
          </a:p>
          <a:p>
            <a:pPr lvl="2">
              <a:lnSpc>
                <a:spcPct val="110000"/>
              </a:lnSpc>
            </a:pPr>
            <a:r>
              <a:rPr lang="en-US" altLang="en-US" sz="1600" dirty="0"/>
              <a:t># of Candidates: (</a:t>
            </a:r>
            <a:r>
              <a:rPr lang="en-US" altLang="en-US" sz="1600" baseline="-25000" dirty="0"/>
              <a:t>100</a:t>
            </a:r>
            <a:r>
              <a:rPr lang="en-US" altLang="en-US" sz="1600" baseline="30000" dirty="0"/>
              <a:t>1</a:t>
            </a:r>
            <a:r>
              <a:rPr lang="en-US" altLang="en-US" sz="1600" dirty="0"/>
              <a:t>) + (</a:t>
            </a:r>
            <a:r>
              <a:rPr lang="en-US" altLang="en-US" sz="1600" baseline="-25000" dirty="0"/>
              <a:t>100</a:t>
            </a:r>
            <a:r>
              <a:rPr lang="en-US" altLang="en-US" sz="1600" baseline="30000" dirty="0"/>
              <a:t>2</a:t>
            </a:r>
            <a:r>
              <a:rPr lang="en-US" altLang="en-US" sz="1600" dirty="0"/>
              <a:t>) + … + (</a:t>
            </a:r>
            <a:r>
              <a:rPr lang="en-US" altLang="en-US" sz="1600" baseline="-25000" dirty="0"/>
              <a:t>1</a:t>
            </a:r>
            <a:r>
              <a:rPr lang="en-US" altLang="en-US" sz="1600" baseline="30000" dirty="0"/>
              <a:t>1</a:t>
            </a:r>
            <a:r>
              <a:rPr lang="en-US" altLang="en-US" sz="1600" baseline="-25000" dirty="0"/>
              <a:t>0</a:t>
            </a:r>
            <a:r>
              <a:rPr lang="en-US" altLang="en-US" sz="1600" baseline="30000" dirty="0"/>
              <a:t>0</a:t>
            </a:r>
            <a:r>
              <a:rPr lang="en-US" altLang="en-US" sz="1600" baseline="-25000" dirty="0"/>
              <a:t>0</a:t>
            </a:r>
            <a:r>
              <a:rPr lang="en-US" altLang="en-US" sz="1600" baseline="30000" dirty="0"/>
              <a:t>0</a:t>
            </a:r>
            <a:r>
              <a:rPr lang="en-US" altLang="en-US" sz="1600" dirty="0"/>
              <a:t>) = 2</a:t>
            </a:r>
            <a:r>
              <a:rPr lang="en-US" altLang="en-US" sz="1600" baseline="30000" dirty="0"/>
              <a:t>100</a:t>
            </a:r>
            <a:r>
              <a:rPr lang="en-US" altLang="en-US" sz="1600" dirty="0"/>
              <a:t>-1 = 1.27*10</a:t>
            </a:r>
            <a:r>
              <a:rPr lang="en-US" altLang="en-US" sz="1600" baseline="30000" dirty="0"/>
              <a:t>30 </a:t>
            </a:r>
            <a:r>
              <a:rPr lang="en-US" altLang="en-US" sz="1600" dirty="0"/>
              <a:t>!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Bottleneck: candidate-generation-and-test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Can we avoid candidate generation?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7"/>
            <a:ext cx="2133600" cy="365125"/>
          </a:xfrm>
        </p:spPr>
        <p:txBody>
          <a:bodyPr/>
          <a:lstStyle/>
          <a:p>
            <a:fld id="{65DB263F-FD73-403D-BDC2-5205DB89EEE3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fld id="{ABC3C246-7656-4F7D-8131-816ACA331795}" type="datetime4">
              <a:rPr lang="en-US" altLang="en-US"/>
              <a:pPr/>
              <a:t>January 11, 2020</a:t>
            </a:fld>
            <a:endParaRPr lang="en-US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214942" y="1571612"/>
            <a:ext cx="3357586" cy="2214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a compressed representation of the database using an FP-tree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Once an FP-tree has been constructed, it uses a recursive divide-and-conquer approach to mine the frequent </a:t>
            </a:r>
            <a:r>
              <a:rPr kumimoji="0" lang="en-US" alt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itemsets</a:t>
            </a:r>
            <a:endParaRPr kumimoji="0" lang="en-US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>
            <a:off x="5572132" y="3929066"/>
            <a:ext cx="3214710" cy="1722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en-US" sz="1600" b="0" dirty="0">
                <a:latin typeface="+mn-lt"/>
              </a:rPr>
              <a:t>Scan DB once, find frequent 1-itemset (single item pattern)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en-US" sz="1600" b="0" dirty="0">
                <a:latin typeface="+mn-lt"/>
              </a:rPr>
              <a:t>Sort frequent items in frequency descending order, f-list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en-US" sz="1600" b="0" dirty="0">
                <a:latin typeface="+mn-lt"/>
              </a:rPr>
              <a:t>Scan DB again, construct FP-tree</a:t>
            </a:r>
          </a:p>
        </p:txBody>
      </p:sp>
    </p:spTree>
    <p:extLst>
      <p:ext uri="{BB962C8B-B14F-4D97-AF65-F5344CB8AC3E}">
        <p14:creationId xmlns:p14="http://schemas.microsoft.com/office/powerpoint/2010/main" val="3290585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8A66-141A-4DD0-87E2-2E561047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F7A8F-6E7E-44FE-AA1C-676641D96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825625"/>
            <a:ext cx="668655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Problems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Concepts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9758C-02B0-4059-9305-205625B58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4929-7E37-41C8-A78A-31A750091A2D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January 11,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A6508-5859-43EA-AA1C-C4BFE1BF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95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181907"/>
              </p:ext>
            </p:extLst>
          </p:nvPr>
        </p:nvGraphicFramePr>
        <p:xfrm>
          <a:off x="1877592" y="2541960"/>
          <a:ext cx="5208100" cy="181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7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1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26194" marR="26194" marT="26194" marB="26194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 dirty="0">
                          <a:effectLst/>
                        </a:rPr>
                        <a:t>Author(s), Title, Edition, Publishing House</a:t>
                      </a:r>
                      <a:endParaRPr lang="en-US" sz="14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26194" marR="26194" marT="26194" marB="2619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4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 dirty="0">
                          <a:effectLst/>
                        </a:rPr>
                        <a:t>T1</a:t>
                      </a:r>
                      <a:endParaRPr lang="en-US" sz="14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26194" marR="26194" marT="26194" marB="26194"/>
                </a:tc>
                <a:tc>
                  <a:txBody>
                    <a:bodyPr/>
                    <a:lstStyle/>
                    <a:p>
                      <a:pPr marL="4572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effectLst/>
                        </a:rPr>
                        <a:t>Tan P. N., Steinbach M &amp; Kumar V. “Introduction to Data Mining” Pearson Education</a:t>
                      </a:r>
                      <a:r>
                        <a:rPr lang="en-IN" sz="900" kern="50" dirty="0">
                          <a:effectLst/>
                        </a:rPr>
                        <a:t> </a:t>
                      </a:r>
                      <a:endParaRPr lang="en-US" sz="14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26194" marR="26194" marT="26194" marB="2619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4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 dirty="0">
                          <a:effectLst/>
                        </a:rPr>
                        <a:t>T2</a:t>
                      </a:r>
                      <a:endParaRPr lang="en-US" sz="14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26194" marR="26194" marT="26194" marB="26194"/>
                </a:tc>
                <a:tc>
                  <a:txBody>
                    <a:bodyPr/>
                    <a:lstStyle/>
                    <a:p>
                      <a:pPr marL="4572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kern="50" dirty="0">
                          <a:effectLst/>
                        </a:rPr>
                        <a:t>Data Mining: Concepts and Techniques, Third Edition  by  </a:t>
                      </a:r>
                      <a:r>
                        <a:rPr lang="en-IN" sz="1100" kern="50" dirty="0" err="1">
                          <a:effectLst/>
                        </a:rPr>
                        <a:t>Jiawei</a:t>
                      </a:r>
                      <a:r>
                        <a:rPr lang="en-IN" sz="1100" kern="50" dirty="0">
                          <a:effectLst/>
                        </a:rPr>
                        <a:t> Han, </a:t>
                      </a:r>
                      <a:r>
                        <a:rPr lang="en-IN" sz="1100" kern="50" dirty="0" err="1">
                          <a:effectLst/>
                        </a:rPr>
                        <a:t>Micheline</a:t>
                      </a:r>
                      <a:r>
                        <a:rPr lang="en-IN" sz="1100" kern="50" dirty="0">
                          <a:effectLst/>
                        </a:rPr>
                        <a:t> </a:t>
                      </a:r>
                      <a:r>
                        <a:rPr lang="en-IN" sz="1100" kern="50" dirty="0" err="1">
                          <a:effectLst/>
                        </a:rPr>
                        <a:t>Kamber</a:t>
                      </a:r>
                      <a:r>
                        <a:rPr lang="en-IN" sz="1100" kern="50" dirty="0">
                          <a:effectLst/>
                        </a:rPr>
                        <a:t> and Jian Pei Morgan Kaufmann Publishers</a:t>
                      </a:r>
                      <a:endParaRPr lang="en-US" sz="15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26194" marR="26194" marT="26194" marB="2619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4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effectLst/>
                          <a:latin typeface="+mn-lt"/>
                          <a:ea typeface="WenQuanYi Micro Hei"/>
                          <a:cs typeface="Lohit Hindi"/>
                        </a:rPr>
                        <a:t>R1</a:t>
                      </a:r>
                    </a:p>
                  </a:txBody>
                  <a:tcPr marL="26194" marR="26194" marT="26194" marB="26194"/>
                </a:tc>
                <a:tc>
                  <a:txBody>
                    <a:bodyPr/>
                    <a:lstStyle/>
                    <a:p>
                      <a:pPr marL="457200" marR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Predictive Analytics and Data Mining: Concepts and Practice with </a:t>
                      </a:r>
                      <a:r>
                        <a:rPr lang="en-US" sz="1100" kern="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RapidMiner</a:t>
                      </a:r>
                      <a:r>
                        <a:rPr lang="en-US" sz="1100" kern="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457200" marR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 Vijay </a:t>
                      </a:r>
                      <a:r>
                        <a:rPr lang="en-US" sz="1100" kern="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Kotu</a:t>
                      </a:r>
                      <a:r>
                        <a:rPr lang="en-US" sz="1100" kern="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100" kern="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</a:t>
                      </a:r>
                      <a:r>
                        <a:rPr lang="en-US" sz="1100" kern="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Deshpande Morgan Kaufmann Publishers</a:t>
                      </a:r>
                    </a:p>
                  </a:txBody>
                  <a:tcPr marL="26194" marR="26194" marT="26194" marB="2619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4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effectLst/>
                          <a:latin typeface="+mn-lt"/>
                          <a:ea typeface="WenQuanYi Micro Hei"/>
                          <a:cs typeface="Lohit Hindi"/>
                        </a:rPr>
                        <a:t>R2</a:t>
                      </a:r>
                    </a:p>
                  </a:txBody>
                  <a:tcPr marL="26194" marR="26194" marT="26194" marB="26194"/>
                </a:tc>
                <a:tc>
                  <a:txBody>
                    <a:bodyPr/>
                    <a:lstStyle/>
                    <a:p>
                      <a:pPr marL="45720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Oracle Documentation (http://docs.oracle.com/cd/B28359_01/datamine.111/b28129/regress.htm)</a:t>
                      </a:r>
                    </a:p>
                  </a:txBody>
                  <a:tcPr marL="26194" marR="26194" marT="26194" marB="2619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1525659" y="1718326"/>
            <a:ext cx="2096728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WenQuanYi Micro Hei"/>
                <a:cs typeface="Times New Roman" panose="02020603050405020304" pitchFamily="18" charset="0"/>
              </a:rPr>
              <a:t>Prescribed Text Books</a:t>
            </a:r>
            <a:endParaRPr lang="en-US" altLang="zh-CN" sz="2400" b="1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6504" y="6533322"/>
            <a:ext cx="2057400" cy="280918"/>
          </a:xfrm>
        </p:spPr>
        <p:txBody>
          <a:bodyPr/>
          <a:lstStyle/>
          <a:p>
            <a:fld id="{2194A158-3D4F-444C-95A6-AD6E1C9BF206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January 11,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41044" y="6573078"/>
            <a:ext cx="2057400" cy="241162"/>
          </a:xfrm>
        </p:spPr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053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6713" y="209413"/>
            <a:ext cx="7886700" cy="549274"/>
          </a:xfrm>
        </p:spPr>
        <p:txBody>
          <a:bodyPr/>
          <a:lstStyle/>
          <a:p>
            <a:r>
              <a:rPr lang="en-US" altLang="en-US" b="1" dirty="0"/>
              <a:t>Rule Generation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9408"/>
            <a:ext cx="7886700" cy="5165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2800" dirty="0"/>
              <a:t>Given a frequent itemset L, find all non-empty subsets f </a:t>
            </a:r>
            <a:r>
              <a:rPr lang="en-US" altLang="en-US" sz="2800" dirty="0">
                <a:sym typeface="Symbol" panose="05050102010706020507" pitchFamily="18" charset="2"/>
              </a:rPr>
              <a:t> L such that f  L – f satisfies the minimum confidence requirement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>
                <a:sym typeface="Symbol" panose="05050102010706020507" pitchFamily="18" charset="2"/>
              </a:rPr>
              <a:t>If {A,B,C,D} is a frequent itemset, candidate rules:</a:t>
            </a:r>
          </a:p>
          <a:p>
            <a:pPr lvl="2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ABC D, 		ABD C, 		ACD B, 		BCD A, </a:t>
            </a:r>
            <a:br>
              <a:rPr lang="en-US" altLang="en-US" sz="1800" dirty="0">
                <a:sym typeface="Symbol" panose="05050102010706020507" pitchFamily="18" charset="2"/>
              </a:rPr>
            </a:br>
            <a:r>
              <a:rPr lang="en-US" altLang="en-US" sz="1800" dirty="0">
                <a:sym typeface="Symbol" panose="05050102010706020507" pitchFamily="18" charset="2"/>
              </a:rPr>
              <a:t>A BCD,	B ACD,		C ABD, 		D ABC</a:t>
            </a:r>
            <a:br>
              <a:rPr lang="en-US" altLang="en-US" sz="1800" dirty="0">
                <a:sym typeface="Symbol" panose="05050102010706020507" pitchFamily="18" charset="2"/>
              </a:rPr>
            </a:br>
            <a:r>
              <a:rPr lang="en-US" altLang="en-US" sz="1800" dirty="0">
                <a:sym typeface="Symbol" panose="05050102010706020507" pitchFamily="18" charset="2"/>
              </a:rPr>
              <a:t>AB CD,	AC  BD, 	AD  BC, 	BC AD, </a:t>
            </a:r>
            <a:br>
              <a:rPr lang="en-US" altLang="en-US" sz="1800" dirty="0">
                <a:sym typeface="Symbol" panose="05050102010706020507" pitchFamily="18" charset="2"/>
              </a:rPr>
            </a:br>
            <a:r>
              <a:rPr lang="en-US" altLang="en-US" sz="1800" dirty="0">
                <a:sym typeface="Symbol" panose="05050102010706020507" pitchFamily="18" charset="2"/>
              </a:rPr>
              <a:t>BD AC, 	CD AB,	</a:t>
            </a:r>
            <a:br>
              <a:rPr lang="en-US" altLang="en-US" sz="1800" dirty="0">
                <a:sym typeface="Symbol" panose="05050102010706020507" pitchFamily="18" charset="2"/>
              </a:rPr>
            </a:br>
            <a:endParaRPr lang="en-US" altLang="en-US" sz="1100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2800" dirty="0"/>
              <a:t>If |L| = k, then there are 2</a:t>
            </a:r>
            <a:r>
              <a:rPr lang="en-US" altLang="en-US" sz="2800" baseline="30000" dirty="0"/>
              <a:t>k</a:t>
            </a:r>
            <a:r>
              <a:rPr lang="en-US" altLang="en-US" sz="2800" dirty="0"/>
              <a:t> – 2 candidate association rules (ignoring L </a:t>
            </a:r>
            <a:r>
              <a:rPr lang="en-US" altLang="en-US" sz="2800" dirty="0">
                <a:sym typeface="Symbol" panose="05050102010706020507" pitchFamily="18" charset="2"/>
              </a:rPr>
              <a:t>  and   L)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53A7-ADBB-4829-B379-B6A79547389D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January 11,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4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80988"/>
            <a:ext cx="7886700" cy="549274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Rule Generation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89413"/>
            <a:ext cx="7886700" cy="46383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How to efficiently generate rules from frequent itemsets?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In general, confidence does not have an anti-monotone property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	c(ABC D) can be larger or smaller than c(AB D)</a:t>
            </a:r>
          </a:p>
          <a:p>
            <a:pPr lvl="4">
              <a:lnSpc>
                <a:spcPct val="90000"/>
              </a:lnSpc>
            </a:pPr>
            <a:endParaRPr lang="en-US" altLang="en-US" sz="16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But confidence of rules generated from the same itemset has an anti-monotone property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e.g., L = {A,B,C,D}: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c(ABC  D)  c(AB  CD)  c(A  BCD)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Confidence is anti-monotone w.r.t. number of items on the RHS of the rule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760C-6E4D-4F2D-9C0D-DA4A961AEA9F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January 11,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886700" cy="609600"/>
          </a:xfrm>
        </p:spPr>
        <p:txBody>
          <a:bodyPr/>
          <a:lstStyle/>
          <a:p>
            <a:r>
              <a:rPr lang="en-US" altLang="en-US" b="1" dirty="0"/>
              <a:t>Rule Generation for Apriori Algorithm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066800" y="1616075"/>
          <a:ext cx="76200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Visio" r:id="rId3" imgW="8671306" imgH="4782859" progId="Visio.Drawing.6">
                  <p:embed/>
                </p:oleObj>
              </mc:Choice>
              <mc:Fallback>
                <p:oleObj name="Visio" r:id="rId3" imgW="8671306" imgH="4782859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16075"/>
                        <a:ext cx="7620000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09600" y="1263650"/>
            <a:ext cx="202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0">
                <a:latin typeface="Times New Roman" panose="02020603050405020304" pitchFamily="18" charset="0"/>
              </a:rPr>
              <a:t>Lattice of rules</a:t>
            </a:r>
          </a:p>
        </p:txBody>
      </p:sp>
      <p:grpSp>
        <p:nvGrpSpPr>
          <p:cNvPr id="1278981" name="Group 5"/>
          <p:cNvGrpSpPr>
            <a:grpSpLocks/>
          </p:cNvGrpSpPr>
          <p:nvPr/>
        </p:nvGrpSpPr>
        <p:grpSpPr bwMode="auto">
          <a:xfrm>
            <a:off x="533400" y="1616075"/>
            <a:ext cx="8153400" cy="4784725"/>
            <a:chOff x="96" y="894"/>
            <a:chExt cx="5136" cy="3014"/>
          </a:xfrm>
        </p:grpSpPr>
        <p:graphicFrame>
          <p:nvGraphicFramePr>
            <p:cNvPr id="13320" name="Object 6"/>
            <p:cNvGraphicFramePr>
              <a:graphicFrameLocks noChangeAspect="1"/>
            </p:cNvGraphicFramePr>
            <p:nvPr/>
          </p:nvGraphicFramePr>
          <p:xfrm>
            <a:off x="432" y="894"/>
            <a:ext cx="4800" cy="2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1" name="Visio" r:id="rId5" imgW="8671306" imgH="4782859" progId="Visio.Drawing.6">
                    <p:embed/>
                  </p:oleObj>
                </mc:Choice>
                <mc:Fallback>
                  <p:oleObj name="Visio" r:id="rId5" imgW="8671306" imgH="4782859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94"/>
                          <a:ext cx="4800" cy="2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1" name="Freeform 7"/>
            <p:cNvSpPr>
              <a:spLocks/>
            </p:cNvSpPr>
            <p:nvPr/>
          </p:nvSpPr>
          <p:spPr bwMode="auto">
            <a:xfrm>
              <a:off x="320" y="1064"/>
              <a:ext cx="3712" cy="2808"/>
            </a:xfrm>
            <a:custGeom>
              <a:avLst/>
              <a:gdLst>
                <a:gd name="T0" fmla="*/ 256 w 3712"/>
                <a:gd name="T1" fmla="*/ 376 h 2808"/>
                <a:gd name="T2" fmla="*/ 736 w 3712"/>
                <a:gd name="T3" fmla="*/ 88 h 2808"/>
                <a:gd name="T4" fmla="*/ 2176 w 3712"/>
                <a:gd name="T5" fmla="*/ 904 h 2808"/>
                <a:gd name="T6" fmla="*/ 2656 w 3712"/>
                <a:gd name="T7" fmla="*/ 1768 h 2808"/>
                <a:gd name="T8" fmla="*/ 3520 w 3712"/>
                <a:gd name="T9" fmla="*/ 2296 h 2808"/>
                <a:gd name="T10" fmla="*/ 3376 w 3712"/>
                <a:gd name="T11" fmla="*/ 2584 h 2808"/>
                <a:gd name="T12" fmla="*/ 1504 w 3712"/>
                <a:gd name="T13" fmla="*/ 2776 h 2808"/>
                <a:gd name="T14" fmla="*/ 352 w 3712"/>
                <a:gd name="T15" fmla="*/ 2392 h 2808"/>
                <a:gd name="T16" fmla="*/ 16 w 3712"/>
                <a:gd name="T17" fmla="*/ 1288 h 2808"/>
                <a:gd name="T18" fmla="*/ 256 w 3712"/>
                <a:gd name="T19" fmla="*/ 376 h 28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Text Box 8"/>
            <p:cNvSpPr txBox="1">
              <a:spLocks noChangeArrowheads="1"/>
            </p:cNvSpPr>
            <p:nvPr/>
          </p:nvSpPr>
          <p:spPr bwMode="auto">
            <a:xfrm>
              <a:off x="96" y="3504"/>
              <a:ext cx="72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Pruned Rules</a:t>
              </a:r>
            </a:p>
          </p:txBody>
        </p:sp>
      </p:grpSp>
      <p:sp>
        <p:nvSpPr>
          <p:cNvPr id="13318" name="Line 9"/>
          <p:cNvSpPr>
            <a:spLocks noChangeShapeType="1"/>
          </p:cNvSpPr>
          <p:nvPr/>
        </p:nvSpPr>
        <p:spPr bwMode="auto">
          <a:xfrm>
            <a:off x="1219200" y="2482850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Text Box 10"/>
          <p:cNvSpPr txBox="1">
            <a:spLocks noChangeArrowheads="1"/>
          </p:cNvSpPr>
          <p:nvPr/>
        </p:nvSpPr>
        <p:spPr bwMode="auto">
          <a:xfrm>
            <a:off x="457200" y="1797050"/>
            <a:ext cx="1371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0"/>
              <a:t>Low Confidence Rule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786F-EB55-4192-B226-1500DEF8A649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January 11,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87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49105"/>
            <a:ext cx="7886700" cy="549274"/>
          </a:xfrm>
        </p:spPr>
        <p:txBody>
          <a:bodyPr/>
          <a:lstStyle/>
          <a:p>
            <a:r>
              <a:rPr lang="en-US" altLang="en-US" dirty="0"/>
              <a:t>Rule Generation with Apriori Algorithm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Candidate rule is generated by merging two rules that share the same prefix</a:t>
            </a:r>
            <a:br>
              <a:rPr lang="en-US" altLang="en-US"/>
            </a:br>
            <a:r>
              <a:rPr lang="en-US" altLang="en-US"/>
              <a:t>in the rule consequent</a:t>
            </a:r>
          </a:p>
          <a:p>
            <a:endParaRPr lang="en-US" altLang="en-US"/>
          </a:p>
          <a:p>
            <a:r>
              <a:rPr lang="en-US" altLang="en-US"/>
              <a:t>join(CD=&gt;AB,BD=&gt;AC)</a:t>
            </a:r>
            <a:br>
              <a:rPr lang="en-US" altLang="en-US"/>
            </a:br>
            <a:r>
              <a:rPr lang="en-US" altLang="en-US"/>
              <a:t>would produce the candidate</a:t>
            </a:r>
            <a:br>
              <a:rPr lang="en-US" altLang="en-US"/>
            </a:br>
            <a:r>
              <a:rPr lang="en-US" altLang="en-US"/>
              <a:t>rule D =&gt; ABC</a:t>
            </a:r>
          </a:p>
          <a:p>
            <a:endParaRPr lang="en-US" altLang="en-US"/>
          </a:p>
          <a:p>
            <a:r>
              <a:rPr lang="en-US" altLang="en-US"/>
              <a:t>Prune rule D=&gt;ABC if its</a:t>
            </a:r>
            <a:br>
              <a:rPr lang="en-US" altLang="en-US"/>
            </a:br>
            <a:r>
              <a:rPr lang="en-US" altLang="en-US"/>
              <a:t>subset AD=&gt;BC does not have</a:t>
            </a:r>
            <a:br>
              <a:rPr lang="en-US" altLang="en-US"/>
            </a:br>
            <a:r>
              <a:rPr lang="en-US" altLang="en-US"/>
              <a:t>high confidence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5334000" y="2362200"/>
          <a:ext cx="3429000" cy="286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VISIO" r:id="rId3" imgW="2773680" imgH="2321052" progId="Visio.Drawing.6">
                  <p:embed/>
                </p:oleObj>
              </mc:Choice>
              <mc:Fallback>
                <p:oleObj name="VISIO" r:id="rId3" imgW="2773680" imgH="232105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362200"/>
                        <a:ext cx="3429000" cy="286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96F2-C054-4FDD-B02A-B83E5DE6F47E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January 11,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595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Effect of Support Distribution</a:t>
            </a:r>
          </a:p>
        </p:txBody>
      </p:sp>
      <p:pic>
        <p:nvPicPr>
          <p:cNvPr id="1536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458" y="1978008"/>
            <a:ext cx="5121084" cy="4046571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51301"/>
            <a:ext cx="8210550" cy="4895119"/>
          </a:xfrm>
        </p:spPr>
        <p:txBody>
          <a:bodyPr/>
          <a:lstStyle/>
          <a:p>
            <a:r>
              <a:rPr lang="en-US" altLang="en-US" dirty="0"/>
              <a:t>Many real data sets have skewed support distribution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04800" y="3657600"/>
            <a:ext cx="1905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Support distribution of a retail data set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1CA-442F-4E84-A0D1-52923E28C4ED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January 11,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96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49342"/>
            <a:ext cx="7886700" cy="625474"/>
          </a:xfrm>
        </p:spPr>
        <p:txBody>
          <a:bodyPr/>
          <a:lstStyle/>
          <a:p>
            <a:r>
              <a:rPr lang="en-US" altLang="en-US" b="1" dirty="0"/>
              <a:t>Effect of Support Distribution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53787"/>
            <a:ext cx="7886700" cy="4823176"/>
          </a:xfrm>
        </p:spPr>
        <p:txBody>
          <a:bodyPr/>
          <a:lstStyle/>
          <a:p>
            <a:r>
              <a:rPr lang="en-US" altLang="en-US" dirty="0"/>
              <a:t>How to set the appropriate </a:t>
            </a:r>
            <a:r>
              <a:rPr lang="en-US" altLang="en-US" i="1" dirty="0"/>
              <a:t>minsup</a:t>
            </a:r>
            <a:r>
              <a:rPr lang="en-US" altLang="en-US" dirty="0"/>
              <a:t> threshold?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i="1" dirty="0"/>
              <a:t>minsup</a:t>
            </a:r>
            <a:r>
              <a:rPr lang="en-US" altLang="en-US" dirty="0"/>
              <a:t> is set too high, we could miss itemsets involving interesting rare items (e.g., expensive products)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 dirty="0"/>
          </a:p>
          <a:p>
            <a:pPr lvl="1"/>
            <a:r>
              <a:rPr lang="en-US" altLang="en-US" dirty="0"/>
              <a:t>If </a:t>
            </a:r>
            <a:r>
              <a:rPr lang="en-US" altLang="en-US" i="1" dirty="0"/>
              <a:t>minsup</a:t>
            </a:r>
            <a:r>
              <a:rPr lang="en-US" altLang="en-US" dirty="0"/>
              <a:t> is set too low, it is computationally expensive and the number of itemsets is very large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Using a single minimum support threshold may not be effective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636E-3E5E-4CB8-A0C3-9928CB72E159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January 11,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98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Minimum Support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03553"/>
            <a:ext cx="7886700" cy="4351338"/>
          </a:xfrm>
        </p:spPr>
        <p:txBody>
          <a:bodyPr/>
          <a:lstStyle/>
          <a:p>
            <a:r>
              <a:rPr lang="en-US" altLang="en-US" dirty="0"/>
              <a:t>How to apply multiple minimum supports?</a:t>
            </a:r>
          </a:p>
          <a:p>
            <a:pPr lvl="1"/>
            <a:r>
              <a:rPr lang="en-US" altLang="en-US" dirty="0"/>
              <a:t>MS(</a:t>
            </a:r>
            <a:r>
              <a:rPr lang="en-US" altLang="en-US" dirty="0" err="1"/>
              <a:t>i</a:t>
            </a:r>
            <a:r>
              <a:rPr lang="en-US" altLang="en-US" dirty="0"/>
              <a:t>): minimum support for item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e.g.:     MS(Milk)=5%,   	    MS(Coke) = 3%,</a:t>
            </a:r>
            <a:br>
              <a:rPr lang="en-US" altLang="en-US" dirty="0"/>
            </a:br>
            <a:r>
              <a:rPr lang="en-US" altLang="en-US" dirty="0"/>
              <a:t>            MS(Broccoli)=0.1%,	    MS(Salmon)=0.5%</a:t>
            </a:r>
          </a:p>
          <a:p>
            <a:pPr lvl="1"/>
            <a:r>
              <a:rPr lang="en-US" altLang="en-US" dirty="0"/>
              <a:t>MS({Milk, Broccoli}) = min (MS(Milk), MS(Broccoli))</a:t>
            </a:r>
            <a:br>
              <a:rPr lang="en-US" altLang="en-US" dirty="0"/>
            </a:br>
            <a:r>
              <a:rPr lang="en-US" altLang="en-US" dirty="0"/>
              <a:t>			          = 0.1%</a:t>
            </a:r>
          </a:p>
          <a:p>
            <a:pPr lvl="4"/>
            <a:endParaRPr lang="en-US" altLang="en-US" dirty="0"/>
          </a:p>
          <a:p>
            <a:pPr lvl="1"/>
            <a:r>
              <a:rPr lang="en-US" altLang="en-US" dirty="0"/>
              <a:t>Challenge: Support is no longer anti-monotone</a:t>
            </a:r>
          </a:p>
          <a:p>
            <a:pPr lvl="2"/>
            <a:r>
              <a:rPr lang="en-US" altLang="en-US" dirty="0"/>
              <a:t>  Suppose: 	Support(Milk, Coke) = 1.5% and</a:t>
            </a:r>
            <a:br>
              <a:rPr lang="en-US" altLang="en-US" dirty="0"/>
            </a:br>
            <a:r>
              <a:rPr lang="en-US" altLang="en-US" dirty="0"/>
              <a:t>		Support(Milk, Coke, Broccoli) = 0.5%</a:t>
            </a:r>
          </a:p>
          <a:p>
            <a:pPr lvl="2"/>
            <a:endParaRPr lang="en-US" altLang="en-US" dirty="0"/>
          </a:p>
          <a:p>
            <a:pPr lvl="2"/>
            <a:r>
              <a:rPr lang="en-US" altLang="en-US" dirty="0"/>
              <a:t> {</a:t>
            </a:r>
            <a:r>
              <a:rPr lang="en-US" altLang="en-US" dirty="0" err="1"/>
              <a:t>Milk,Coke</a:t>
            </a:r>
            <a:r>
              <a:rPr lang="en-US" altLang="en-US" dirty="0"/>
              <a:t>} is infrequent but {</a:t>
            </a:r>
            <a:r>
              <a:rPr lang="en-US" altLang="en-US" dirty="0" err="1"/>
              <a:t>Milk,Coke,Broccoli</a:t>
            </a:r>
            <a:r>
              <a:rPr lang="en-US" altLang="en-US" dirty="0"/>
              <a:t>} is frequent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5196-5301-4550-9076-924B1AD8026D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t>January 11, 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5654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2344</TotalTime>
  <Words>1855</Words>
  <Application>Microsoft Office PowerPoint</Application>
  <PresentationFormat>On-screen Show (4:3)</PresentationFormat>
  <Paragraphs>332</Paragraphs>
  <Slides>26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41" baseType="lpstr">
      <vt:lpstr>Arial</vt:lpstr>
      <vt:lpstr>Arial Narrow</vt:lpstr>
      <vt:lpstr>Calibri</vt:lpstr>
      <vt:lpstr>Calibri Light</vt:lpstr>
      <vt:lpstr>Monotype Sorts</vt:lpstr>
      <vt:lpstr>Symbol</vt:lpstr>
      <vt:lpstr>Tahoma</vt:lpstr>
      <vt:lpstr>Times New Roman</vt:lpstr>
      <vt:lpstr>Wingdings</vt:lpstr>
      <vt:lpstr>1_Office Theme</vt:lpstr>
      <vt:lpstr>Office Theme</vt:lpstr>
      <vt:lpstr>Visio</vt:lpstr>
      <vt:lpstr>VISIO</vt:lpstr>
      <vt:lpstr>Equation</vt:lpstr>
      <vt:lpstr>Bitmap Image</vt:lpstr>
      <vt:lpstr>Data Mining</vt:lpstr>
      <vt:lpstr>Association Rule Generation</vt:lpstr>
      <vt:lpstr>Rule Generation</vt:lpstr>
      <vt:lpstr>Rule Generation</vt:lpstr>
      <vt:lpstr>Rule Generation for Apriori Algorithm</vt:lpstr>
      <vt:lpstr>Rule Generation with Apriori Algorithm</vt:lpstr>
      <vt:lpstr>Effect of Support Distribution</vt:lpstr>
      <vt:lpstr>Effect of Support Distribution</vt:lpstr>
      <vt:lpstr>Multiple Minimum Support</vt:lpstr>
      <vt:lpstr>Pattern Evaluation</vt:lpstr>
      <vt:lpstr>Computing Interestingness Measure</vt:lpstr>
      <vt:lpstr>Drawback of Confidence</vt:lpstr>
      <vt:lpstr>Statistical Independence</vt:lpstr>
      <vt:lpstr>Statistical-based Measures</vt:lpstr>
      <vt:lpstr>Example: Lift/Interest</vt:lpstr>
      <vt:lpstr>Drawback of Lift &amp; Interest</vt:lpstr>
      <vt:lpstr>Subjective Interestingness Measure</vt:lpstr>
      <vt:lpstr>Interestingness via Unexpectedness</vt:lpstr>
      <vt:lpstr>Review</vt:lpstr>
      <vt:lpstr>Data Mining</vt:lpstr>
      <vt:lpstr>Major Tasks in Data Preprocessing</vt:lpstr>
      <vt:lpstr>Basic Statistical Descriptions of Data</vt:lpstr>
      <vt:lpstr>Classification</vt:lpstr>
      <vt:lpstr>Better Frequent-pattern Mining</vt:lpstr>
      <vt:lpstr>Discussions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 V Rao</dc:creator>
  <cp:lastModifiedBy>T V Rao</cp:lastModifiedBy>
  <cp:revision>35</cp:revision>
  <dcterms:created xsi:type="dcterms:W3CDTF">2015-09-10T16:29:24Z</dcterms:created>
  <dcterms:modified xsi:type="dcterms:W3CDTF">2020-01-11T16:01:45Z</dcterms:modified>
</cp:coreProperties>
</file>