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361" r:id="rId2"/>
    <p:sldId id="459" r:id="rId3"/>
    <p:sldId id="515" r:id="rId4"/>
    <p:sldId id="474" r:id="rId5"/>
    <p:sldId id="475" r:id="rId6"/>
    <p:sldId id="476" r:id="rId7"/>
    <p:sldId id="477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7" r:id="rId16"/>
    <p:sldId id="488" r:id="rId17"/>
    <p:sldId id="489" r:id="rId18"/>
    <p:sldId id="516" r:id="rId19"/>
    <p:sldId id="565" r:id="rId20"/>
    <p:sldId id="518" r:id="rId21"/>
    <p:sldId id="519" r:id="rId22"/>
    <p:sldId id="520" r:id="rId23"/>
    <p:sldId id="521" r:id="rId24"/>
    <p:sldId id="522" r:id="rId25"/>
    <p:sldId id="523" r:id="rId26"/>
    <p:sldId id="524" r:id="rId27"/>
    <p:sldId id="525" r:id="rId28"/>
    <p:sldId id="526" r:id="rId29"/>
    <p:sldId id="527" r:id="rId30"/>
    <p:sldId id="529" r:id="rId31"/>
    <p:sldId id="530" r:id="rId32"/>
    <p:sldId id="531" r:id="rId33"/>
    <p:sldId id="532" r:id="rId34"/>
    <p:sldId id="533" r:id="rId35"/>
    <p:sldId id="534" r:id="rId36"/>
    <p:sldId id="535" r:id="rId37"/>
    <p:sldId id="536" r:id="rId38"/>
    <p:sldId id="537" r:id="rId39"/>
    <p:sldId id="538" r:id="rId40"/>
    <p:sldId id="539" r:id="rId41"/>
    <p:sldId id="540" r:id="rId42"/>
    <p:sldId id="541" r:id="rId43"/>
    <p:sldId id="542" r:id="rId44"/>
    <p:sldId id="543" r:id="rId45"/>
    <p:sldId id="545" r:id="rId46"/>
    <p:sldId id="546" r:id="rId47"/>
    <p:sldId id="547" r:id="rId48"/>
    <p:sldId id="548" r:id="rId49"/>
    <p:sldId id="549" r:id="rId50"/>
    <p:sldId id="550" r:id="rId51"/>
    <p:sldId id="551" r:id="rId52"/>
    <p:sldId id="552" r:id="rId53"/>
    <p:sldId id="553" r:id="rId54"/>
    <p:sldId id="554" r:id="rId55"/>
    <p:sldId id="555" r:id="rId56"/>
    <p:sldId id="556" r:id="rId57"/>
    <p:sldId id="557" r:id="rId58"/>
    <p:sldId id="558" r:id="rId59"/>
    <p:sldId id="559" r:id="rId60"/>
    <p:sldId id="560" r:id="rId61"/>
    <p:sldId id="561" r:id="rId62"/>
    <p:sldId id="562" r:id="rId63"/>
    <p:sldId id="563" r:id="rId64"/>
    <p:sldId id="564" r:id="rId65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469" autoAdjust="0"/>
  </p:normalViewPr>
  <p:slideViewPr>
    <p:cSldViewPr snapToGrid="0">
      <p:cViewPr varScale="1">
        <p:scale>
          <a:sx n="77" d="100"/>
          <a:sy n="77" d="100"/>
        </p:scale>
        <p:origin x="161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C8CA1-8D4A-489F-B873-2BE3F90363A5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7138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CFAA9F-A6CE-413D-B528-D50B083F8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12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73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D6584-74A8-4794-AC35-B0CA64E70679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3500" y="1163638"/>
            <a:ext cx="4191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82296"/>
            <a:ext cx="5486400" cy="366733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4"/>
            <a:ext cx="2971800" cy="4673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2E522-BC90-4B79-A844-D8B0E38D7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5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72E522-BC90-4B79-A844-D8B0E38D7F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932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E4AB3B-C047-429F-94F2-A76812D7035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82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825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9020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837C8E-8DF4-4037-80F2-0E1A637C98D8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826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826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439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ED9051-82FC-4C24-AB96-AEA1ABC3AB2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82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827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6365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F673DF-A7D1-4088-AFEA-FAB0D3F86DB3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82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82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905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22484-7690-4F9B-AF2E-E205BA65AB0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831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83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6228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9472C9-C087-47F2-B784-C05032750FDA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29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29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9961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A0C897-9419-4523-BF78-3B5CCAA02AD3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30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30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7062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5D41FE-7D6B-47A4-BDFE-8E84648E288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30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30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876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579E3B-6881-4BBA-A37B-8623E7A7DAE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30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30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8387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F4C399-B106-4C90-8968-45ED6ABD5050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30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30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252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82588C-C103-4F09-BF2C-14A4C385AC0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59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59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</p:spPr>
        <p:txBody>
          <a:bodyPr/>
          <a:lstStyle/>
          <a:p>
            <a:r>
              <a:rPr lang="en-US" altLang="en-US"/>
              <a:t>Throughout this course we have been discussing Data Mining over a variety of data types.</a:t>
            </a:r>
          </a:p>
          <a:p>
            <a:r>
              <a:rPr lang="en-US" altLang="en-US"/>
              <a:t>Two former types we covered were Structured Data (relational) and multimedia data.</a:t>
            </a:r>
          </a:p>
          <a:p>
            <a:r>
              <a:rPr lang="en-US" altLang="en-US"/>
              <a:t>Today and in the last class we have been discussing Data Mining over free text,</a:t>
            </a:r>
          </a:p>
          <a:p>
            <a:r>
              <a:rPr lang="en-US" altLang="en-US"/>
              <a:t>and our next section will cover hypertext, such as web pages.</a:t>
            </a:r>
          </a:p>
          <a:p>
            <a:endParaRPr lang="en-US" altLang="en-US"/>
          </a:p>
          <a:p>
            <a:r>
              <a:rPr lang="en-US" altLang="en-US"/>
              <a:t>Text mining is well motivated, due to the fact that much of the world’s data can be</a:t>
            </a:r>
          </a:p>
          <a:p>
            <a:r>
              <a:rPr lang="en-US" altLang="en-US"/>
              <a:t>found in free text form (newspaper articles, emails, literature, etc.).  There is  a</a:t>
            </a:r>
          </a:p>
          <a:p>
            <a:r>
              <a:rPr lang="en-US" altLang="en-US"/>
              <a:t>lot of information available to mine.</a:t>
            </a:r>
          </a:p>
          <a:p>
            <a:endParaRPr lang="en-US" altLang="en-US"/>
          </a:p>
          <a:p>
            <a:r>
              <a:rPr lang="en-US" altLang="en-US"/>
              <a:t>While mining free text has the same goals as data mining in general</a:t>
            </a:r>
          </a:p>
          <a:p>
            <a:r>
              <a:rPr lang="en-US" altLang="en-US"/>
              <a:t>(extracting useful knowledge/stats/trends), text mining must overcome</a:t>
            </a:r>
          </a:p>
          <a:p>
            <a:r>
              <a:rPr lang="en-US" altLang="en-US"/>
              <a:t>a major difficulty – there is no explicit structure.</a:t>
            </a:r>
          </a:p>
          <a:p>
            <a:endParaRPr lang="en-US" altLang="en-US"/>
          </a:p>
          <a:p>
            <a:r>
              <a:rPr lang="en-US" altLang="en-US"/>
              <a:t>Machines can reason will relational data well since schemas are explicitly available.</a:t>
            </a:r>
          </a:p>
          <a:p>
            <a:r>
              <a:rPr lang="en-US" altLang="en-US"/>
              <a:t>Free text, however, encodes all semantic information within natural language.  Our</a:t>
            </a:r>
          </a:p>
          <a:p>
            <a:r>
              <a:rPr lang="en-US" altLang="en-US"/>
              <a:t>text mining algorithms, then, must make some sense out of this natural language</a:t>
            </a:r>
          </a:p>
          <a:p>
            <a:r>
              <a:rPr lang="en-US" altLang="en-US"/>
              <a:t>representation.  Humans are great at doing this, but this has proved to be a problem for machines.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775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7FD570-7005-4BE4-89CD-ABCB2013D519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30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6054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B2522A-21DB-46B4-A3E9-E7238CDFB64F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31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31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0794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B2522A-21DB-46B4-A3E9-E7238CDFB64F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31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31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44507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B2522A-21DB-46B4-A3E9-E7238CDFB64F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31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31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24137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984FDE-FF21-48BB-ADC1-8D6127F797EC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270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270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91050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0FF02B-D3CD-4FD3-978C-C71EED2E60C6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27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27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61075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9BAD05-8D2C-4910-A091-D85EA2CEA8A2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27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99567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AD67EA-AAAE-45E7-9685-7116A6801657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27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27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737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DC03CC-DEE7-4E7D-8E6F-5525E9F5CFB5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275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5230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3A2F34-2758-4F0E-8CE9-78433D4E172C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276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6476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C2FDE2-5815-48BC-925F-180DC3D3BBA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87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87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1855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7E37B7-A901-408D-A2DF-EF499D51AFDD}" type="slidenum">
              <a:rPr lang="en-US" altLang="en-US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7596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697B8D-3AE4-4FDD-8FED-5BB61DF1B89E}" type="slidenum">
              <a:rPr lang="en-US" altLang="en-US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07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718B0E-27FF-4DA8-A487-BAA40FF8EE94}" type="slidenum">
              <a:rPr lang="en-US" altLang="en-US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1890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1C1792-8FB3-4B33-9640-C79C6CF1F4D6}" type="slidenum">
              <a:rPr lang="en-US" altLang="en-US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6173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EBDFC-9EC1-4CB0-B418-061B50C09DCE}" type="slidenum">
              <a:rPr lang="en-US" altLang="en-US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57028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DA0FAC-840A-4B5A-8A48-55D5550E2D2C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26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26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98548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FA595A-7533-42DF-95C4-F7D360C0CCB0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29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29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65954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4E3C9A-98FB-4938-8B5C-BE95462F7752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13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13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2815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BA5007-1538-433F-A111-75E7B46C1D43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211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211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9579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ln/>
        </p:spPr>
        <p:txBody>
          <a:bodyPr/>
          <a:lstStyle/>
          <a:p>
            <a:fld id="{A3FFEAE7-CE0D-4F74-AF2E-A8B9F954145D}" type="slidenum">
              <a:rPr lang="ko-KR" altLang="en-US"/>
              <a:pPr/>
              <a:t>46</a:t>
            </a:fld>
            <a:endParaRPr lang="en-US" altLang="ko-KR"/>
          </a:p>
        </p:txBody>
      </p:sp>
      <p:sp>
        <p:nvSpPr>
          <p:cNvPr id="191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91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6775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836F9C-F523-4B67-9C93-F679715CB3A7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87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87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6192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261885-F4E4-4702-826B-2798B9A9CE77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211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211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86091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4E84B4-076E-47F8-8E40-5F908BFD4800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211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211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44059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28E827-9004-4EBA-8CA8-38C3B19B00D4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212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212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20048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652896-A64D-4EDF-B583-C5C7932788B6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212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212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02482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DB30C9-B540-4C99-85CC-B9EAB9EA58DE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212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212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00050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6FE0F0-FE5D-4A5C-9436-4005EF9D9916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909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90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000" dirty="0" err="1"/>
              <a:t>Apriori</a:t>
            </a:r>
            <a:r>
              <a:rPr lang="en-US" altLang="en-US" sz="1000" dirty="0"/>
              <a:t>: </a:t>
            </a:r>
          </a:p>
          <a:p>
            <a:r>
              <a:rPr lang="en-US" altLang="en-US" sz="1000" dirty="0"/>
              <a:t>    Step1: Join two k-1 edge graphs (these two graphs share a same k-2 edge subgraph) to generate a k-edge graph</a:t>
            </a:r>
          </a:p>
          <a:p>
            <a:r>
              <a:rPr lang="en-US" altLang="en-US" sz="1000" dirty="0"/>
              <a:t>    Step2:  Join the </a:t>
            </a:r>
            <a:r>
              <a:rPr lang="en-US" altLang="en-US" sz="1000" dirty="0" err="1"/>
              <a:t>tid</a:t>
            </a:r>
            <a:r>
              <a:rPr lang="en-US" altLang="en-US" sz="1000" dirty="0"/>
              <a:t>-list of these two k-1 edge graphs, then see whether its count is larger than the minimum support</a:t>
            </a:r>
          </a:p>
          <a:p>
            <a:r>
              <a:rPr lang="en-US" altLang="en-US" sz="1000" dirty="0"/>
              <a:t>    Step3:  Check all k-1 subgraph of this k-edge graph to see whether all of them are frequent</a:t>
            </a:r>
          </a:p>
          <a:p>
            <a:r>
              <a:rPr lang="en-US" altLang="en-US" sz="1000" dirty="0"/>
              <a:t>    Step4:  After G successfully pass Step1-3, do support computation of G in the graph dataset, See whether it is really frequent.</a:t>
            </a:r>
          </a:p>
          <a:p>
            <a:endParaRPr lang="en-US" altLang="en-US" sz="1000" dirty="0"/>
          </a:p>
          <a:p>
            <a:r>
              <a:rPr lang="en-US" altLang="en-US" sz="1000" dirty="0" err="1"/>
              <a:t>gSpan</a:t>
            </a:r>
            <a:r>
              <a:rPr lang="en-US" altLang="en-US" sz="1000" dirty="0"/>
              <a:t>:</a:t>
            </a:r>
          </a:p>
          <a:p>
            <a:r>
              <a:rPr lang="en-US" altLang="en-US" sz="1000" dirty="0"/>
              <a:t>    Step1: Right-most extend a k-1 edge graph to several k edge graphs.</a:t>
            </a:r>
          </a:p>
          <a:p>
            <a:r>
              <a:rPr lang="en-US" altLang="en-US" sz="1000" dirty="0"/>
              <a:t>    Step2: Enumerate the occurrence of this k-1 edge graph in the graph dataset, meanwhile, counting these k edge graphs.</a:t>
            </a:r>
          </a:p>
          <a:p>
            <a:r>
              <a:rPr lang="en-US" altLang="en-US" sz="1000" dirty="0"/>
              <a:t>    Step3: Output those k edge graphs whose support is larger than the minimum support.</a:t>
            </a:r>
          </a:p>
          <a:p>
            <a:endParaRPr lang="en-US" altLang="en-US" sz="1000" dirty="0"/>
          </a:p>
          <a:p>
            <a:r>
              <a:rPr lang="en-US" altLang="en-US" sz="1000" dirty="0"/>
              <a:t>Pros:</a:t>
            </a:r>
          </a:p>
          <a:p>
            <a:r>
              <a:rPr lang="en-US" altLang="en-US" sz="1000" dirty="0"/>
              <a:t>   1: </a:t>
            </a:r>
            <a:r>
              <a:rPr lang="en-US" altLang="en-US" sz="1000" dirty="0" err="1"/>
              <a:t>gSpan</a:t>
            </a:r>
            <a:r>
              <a:rPr lang="en-US" altLang="en-US" sz="1000" dirty="0"/>
              <a:t> avoid the costly candidate generation and testing some infrequent subgraphs.</a:t>
            </a:r>
          </a:p>
          <a:p>
            <a:r>
              <a:rPr lang="en-US" altLang="en-US" sz="1000" dirty="0"/>
              <a:t>   2: No complicated graph operations, like joining two graphs and calculating its k-1 subgraphs.</a:t>
            </a:r>
          </a:p>
          <a:p>
            <a:r>
              <a:rPr lang="en-US" altLang="en-US" sz="1000" dirty="0"/>
              <a:t>   3. </a:t>
            </a:r>
            <a:r>
              <a:rPr lang="en-US" altLang="en-US" sz="1000" dirty="0" err="1"/>
              <a:t>gSpan</a:t>
            </a:r>
            <a:r>
              <a:rPr lang="en-US" altLang="en-US" sz="1000" dirty="0"/>
              <a:t> is very simple</a:t>
            </a:r>
          </a:p>
          <a:p>
            <a:endParaRPr lang="en-US" altLang="en-US" sz="1000" dirty="0"/>
          </a:p>
          <a:p>
            <a:r>
              <a:rPr lang="en-US" altLang="en-US" sz="1000" dirty="0"/>
              <a:t>The key is how to do right most extension efficiently in graph. We invented DFS code for graph.</a:t>
            </a:r>
          </a:p>
        </p:txBody>
      </p:sp>
    </p:spTree>
    <p:extLst>
      <p:ext uri="{BB962C8B-B14F-4D97-AF65-F5344CB8AC3E}">
        <p14:creationId xmlns:p14="http://schemas.microsoft.com/office/powerpoint/2010/main" val="41418353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574762-83F1-4DB5-A20A-8377A8D6762C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213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213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5910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B7B0F0-CFBC-4C8D-B2AA-9BAF14E99AD8}" type="slidenum">
              <a:rPr lang="en-US" altLang="en-US"/>
              <a:pPr/>
              <a:t>55</a:t>
            </a:fld>
            <a:endParaRPr lang="en-US" altLang="en-US"/>
          </a:p>
        </p:txBody>
      </p:sp>
      <p:sp>
        <p:nvSpPr>
          <p:cNvPr id="213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213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030545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13E86-17A7-4C03-8BAE-5F93D97CBAF6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215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215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24055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3BC977-E8DA-4F61-8A7B-71A901A0E758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215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215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4837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96BBD7-3540-4B98-8E58-9101D9CE7E5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88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88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366408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1579FA-D988-4ED6-ADE6-85EF4B41281D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215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215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62900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9788" cy="3487738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23134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9788" cy="3487738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6967743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9788" cy="3487738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0233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ln/>
        </p:spPr>
        <p:txBody>
          <a:bodyPr/>
          <a:lstStyle/>
          <a:p>
            <a:fld id="{ADC454BB-58D2-446B-9D07-FFCA5C1D21D8}" type="slidenum">
              <a:rPr lang="ko-KR" altLang="en-US"/>
              <a:pPr/>
              <a:t>62</a:t>
            </a:fld>
            <a:endParaRPr lang="en-US" altLang="ko-KR"/>
          </a:p>
        </p:txBody>
      </p:sp>
      <p:sp>
        <p:nvSpPr>
          <p:cNvPr id="194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94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8102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ln/>
        </p:spPr>
        <p:txBody>
          <a:bodyPr/>
          <a:lstStyle/>
          <a:p>
            <a:fld id="{0703E04D-4F23-47D5-BA1A-AFBD0AD61775}" type="slidenum">
              <a:rPr lang="ko-KR" altLang="en-US"/>
              <a:pPr/>
              <a:t>63</a:t>
            </a:fld>
            <a:endParaRPr lang="en-US" altLang="ko-KR"/>
          </a:p>
        </p:txBody>
      </p:sp>
      <p:sp>
        <p:nvSpPr>
          <p:cNvPr id="191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91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248677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575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D4C155-8FF2-4ADA-A0F7-BD192BAE8276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88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88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9457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AF4684-F63E-4F3D-A0C0-00B0DCD19489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6096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2DCCE3-983E-4E0A-B63C-B4C0A932D2A8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82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82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2020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FC989C-8CAB-41C0-B4AA-A81D7786ABF4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824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70000" y="728663"/>
            <a:ext cx="4778375" cy="3584575"/>
          </a:xfrm>
          <a:ln/>
        </p:spPr>
      </p:sp>
      <p:sp>
        <p:nvSpPr>
          <p:cNvPr id="1824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1837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0D98-DB92-48E1-B380-3127ED9E581E}" type="datetime1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7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D651F-422B-465F-8C9F-5775590107D3}" type="datetime1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3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01E76-D35C-4E3B-9B13-84B5217CF8A1}" type="datetime1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44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 not remove" hidden="1">
            <a:extLst>
              <a:ext uri="{FF2B5EF4-FFF2-40B4-BE49-F238E27FC236}">
                <a16:creationId xmlns:a16="http://schemas.microsoft.com/office/drawing/2014/main" id="{879C74AE-7EDF-4868-B4E3-D2208B7B154E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350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2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1"/>
          <p:cNvGrpSpPr>
            <a:grpSpLocks/>
          </p:cNvGrpSpPr>
          <p:nvPr userDrawn="1"/>
        </p:nvGrpSpPr>
        <p:grpSpPr bwMode="auto">
          <a:xfrm>
            <a:off x="-76200" y="5257801"/>
            <a:ext cx="2209800" cy="651821"/>
            <a:chOff x="76200" y="2209800"/>
            <a:chExt cx="2209800" cy="651821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42704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175" b="1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BITS</a:t>
              </a:r>
              <a:r>
                <a:rPr lang="en-US" sz="2175" spc="-113" dirty="0">
                  <a:solidFill>
                    <a:prstClr val="white"/>
                  </a:solidFill>
                  <a:latin typeface="Arial"/>
                  <a:ea typeface="+mn-ea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5413"/>
              <a:ext cx="1905000" cy="19620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75" spc="-113" dirty="0">
                  <a:solidFill>
                    <a:srgbClr val="FFFFFF"/>
                  </a:solidFill>
                  <a:latin typeface="Arial"/>
                  <a:ea typeface="+mn-ea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350"/>
              </a:lnSpc>
              <a:spcBef>
                <a:spcPts val="0"/>
              </a:spcBef>
              <a:buNone/>
              <a:defRPr sz="135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3000"/>
              </a:lnSpc>
              <a:defRPr sz="3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355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 not remove" hidden="1">
            <a:extLst>
              <a:ext uri="{FF2B5EF4-FFF2-40B4-BE49-F238E27FC236}">
                <a16:creationId xmlns:a16="http://schemas.microsoft.com/office/drawing/2014/main" id="{768B3021-A1FE-4D86-8A9A-66C6C6BA6E83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11"/>
          <p:cNvGrpSpPr>
            <a:grpSpLocks/>
          </p:cNvGrpSpPr>
          <p:nvPr userDrawn="1"/>
        </p:nvGrpSpPr>
        <p:grpSpPr bwMode="auto"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76200" y="2209800"/>
              <a:ext cx="2209800" cy="55403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900" b="1" spc="-150" dirty="0">
                  <a:solidFill>
                    <a:prstClr val="white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prstClr val="white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228600" y="2665413"/>
              <a:ext cx="1905000" cy="2301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62243" y="2116015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0803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Do not remove" hidden="1">
            <a:extLst>
              <a:ext uri="{FF2B5EF4-FFF2-40B4-BE49-F238E27FC236}">
                <a16:creationId xmlns:a16="http://schemas.microsoft.com/office/drawing/2014/main" id="{0016E9BD-6B5C-4C55-B8C6-D500F4B0A48B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5D23D-3D82-4DE5-9BDA-98EC3587FF43}" type="datetime1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A58-A874-44B9-952C-9B673B90E5E2}" type="datetime1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00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A8C79-CEB6-4A9F-8A64-F4A01485A66B}" type="datetime1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8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4F9DB-B7AE-4450-B80B-EAAD6D53D0B6}" type="datetime1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8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CF178-0794-4C7C-B1E4-90A48159ADAC}" type="datetime1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4B42B-94D1-478A-A77B-B09DBF9F3DA3}" type="datetime1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99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2E0A-1F77-40CC-A28B-CF4D80BB2AF5}" type="datetime1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8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1E5B-B60E-4A85-9390-C3D9B386932E}" type="datetime1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6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644004"/>
            <a:ext cx="2057400" cy="213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F751B-F43C-4ABF-94B8-46380872C69F}" type="datetime1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56120" y="6583680"/>
            <a:ext cx="2057400" cy="2139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740DE-8293-487D-9531-1FF883CE0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2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8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9.emf"/><Relationship Id="rId4" Type="http://schemas.openxmlformats.org/officeDocument/2006/relationships/oleObject" Target="../embeddings/oleObject2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.bin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874982" y="3477491"/>
            <a:ext cx="6548581" cy="18523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S2-19_DSECLZC415</a:t>
            </a:r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/>
              <a:t>MULTI MEDIA MINING</a:t>
            </a:r>
            <a:r>
              <a:rPr lang="en-US" altLang="en-US" sz="2800" b="1" dirty="0" smtClean="0"/>
              <a:t> </a:t>
            </a:r>
            <a:r>
              <a:rPr lang="en-I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 </a:t>
            </a:r>
            <a:r>
              <a:rPr lang="en-IN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en-US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5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9415B-5A05-4D2C-B3B9-AFE2001A6675}"/>
              </a:ext>
            </a:extLst>
          </p:cNvPr>
          <p:cNvSpPr txBox="1"/>
          <p:nvPr/>
        </p:nvSpPr>
        <p:spPr>
          <a:xfrm>
            <a:off x="6225466" y="6488668"/>
            <a:ext cx="291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Slide Courtesy: Prof. T.V. Rao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C9415B-5A05-4D2C-B3B9-AFE2001A6675}"/>
              </a:ext>
            </a:extLst>
          </p:cNvPr>
          <p:cNvSpPr txBox="1"/>
          <p:nvPr/>
        </p:nvSpPr>
        <p:spPr>
          <a:xfrm>
            <a:off x="2299856" y="5482193"/>
            <a:ext cx="489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AUGUST </a:t>
            </a:r>
            <a:r>
              <a:rPr lang="en-US" b="1" dirty="0" smtClean="0">
                <a:solidFill>
                  <a:schemeClr val="bg1"/>
                </a:solidFill>
              </a:rPr>
              <a:t>29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</a:rPr>
              <a:t>2020 – </a:t>
            </a:r>
            <a:r>
              <a:rPr lang="en-US" b="1" dirty="0" err="1" smtClean="0">
                <a:solidFill>
                  <a:schemeClr val="bg1"/>
                </a:solidFill>
              </a:rPr>
              <a:t>Dr.D.VENKATA</a:t>
            </a:r>
            <a:r>
              <a:rPr lang="en-US" b="1" dirty="0" smtClean="0">
                <a:solidFill>
                  <a:schemeClr val="bg1"/>
                </a:solidFill>
              </a:rPr>
              <a:t> SUBRAMANIAN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23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42572"/>
            <a:ext cx="7886700" cy="701674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b="1" dirty="0">
                <a:ea typeface="SimSun" panose="02010600030101010101" pitchFamily="2" charset="-122"/>
              </a:rPr>
              <a:t>What VS Model Does Not Specify</a:t>
            </a:r>
          </a:p>
        </p:txBody>
      </p:sp>
      <p:sp>
        <p:nvSpPr>
          <p:cNvPr id="163123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8001000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How to select terms to capture “basic concepts” </a:t>
            </a:r>
          </a:p>
          <a:p>
            <a:pPr lvl="1">
              <a:lnSpc>
                <a:spcPct val="10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Word stopping</a:t>
            </a:r>
          </a:p>
          <a:p>
            <a:pPr lvl="2">
              <a:lnSpc>
                <a:spcPct val="100000"/>
              </a:lnSpc>
            </a:pPr>
            <a:r>
              <a:rPr lang="en-US" altLang="zh-CN" sz="1800" dirty="0">
                <a:ea typeface="SimSun" panose="02010600030101010101" pitchFamily="2" charset="-122"/>
              </a:rPr>
              <a:t>e.g. “a”, “the”, “always”, “along”</a:t>
            </a:r>
          </a:p>
          <a:p>
            <a:pPr lvl="1">
              <a:lnSpc>
                <a:spcPct val="10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Word stemming</a:t>
            </a:r>
          </a:p>
          <a:p>
            <a:pPr lvl="2">
              <a:lnSpc>
                <a:spcPct val="100000"/>
              </a:lnSpc>
            </a:pPr>
            <a:r>
              <a:rPr lang="en-US" altLang="zh-CN" sz="1800" dirty="0">
                <a:ea typeface="SimSun" panose="02010600030101010101" pitchFamily="2" charset="-122"/>
              </a:rPr>
              <a:t>e.g. “computer”, “computing”, “computerize” =&gt; “compute”</a:t>
            </a:r>
            <a:endParaRPr lang="en-US" altLang="zh-CN" dirty="0">
              <a:ea typeface="SimSun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Latent semantic indexing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How to assign weights</a:t>
            </a:r>
          </a:p>
          <a:p>
            <a:pPr lvl="1">
              <a:lnSpc>
                <a:spcPct val="10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Not all words are equally important: Some are more indicative than others</a:t>
            </a:r>
          </a:p>
          <a:p>
            <a:pPr lvl="2">
              <a:lnSpc>
                <a:spcPct val="100000"/>
              </a:lnSpc>
            </a:pPr>
            <a:r>
              <a:rPr lang="en-US" altLang="zh-CN" sz="1800" dirty="0">
                <a:ea typeface="SimSun" panose="02010600030101010101" pitchFamily="2" charset="-122"/>
              </a:rPr>
              <a:t>e.g. “algebra” vs. “science”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How to measure the similarity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19278-2689-4388-807D-612DDD02AF1E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266AD-8915-48D9-8991-AFF21A471F18}" type="datetime1">
              <a:rPr lang="en-US" altLang="en-US" smtClean="0"/>
              <a:t>8/29/2020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74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04403"/>
            <a:ext cx="7886700" cy="701674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b="1" dirty="0">
                <a:ea typeface="SimSun" panose="02010600030101010101" pitchFamily="2" charset="-122"/>
              </a:rPr>
              <a:t>How to Assign Weights</a:t>
            </a:r>
          </a:p>
        </p:txBody>
      </p:sp>
      <p:sp>
        <p:nvSpPr>
          <p:cNvPr id="163225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7886700" cy="45728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800" dirty="0">
                <a:ea typeface="SimSun" panose="02010600030101010101" pitchFamily="2" charset="-122"/>
              </a:rPr>
              <a:t>Two-fold heuristics based on frequency</a:t>
            </a:r>
          </a:p>
          <a:p>
            <a:pPr lvl="1">
              <a:lnSpc>
                <a:spcPct val="10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TF (Term frequency)			</a:t>
            </a:r>
          </a:p>
          <a:p>
            <a:pPr lvl="2">
              <a:lnSpc>
                <a:spcPct val="100000"/>
              </a:lnSpc>
            </a:pPr>
            <a:r>
              <a:rPr lang="en-US" altLang="zh-CN" sz="1800" dirty="0">
                <a:ea typeface="SimSun" panose="02010600030101010101" pitchFamily="2" charset="-122"/>
              </a:rPr>
              <a:t>More frequent </a:t>
            </a:r>
            <a:r>
              <a:rPr lang="en-US" altLang="zh-CN" sz="1800" b="1" i="1" dirty="0">
                <a:solidFill>
                  <a:srgbClr val="FF0000"/>
                </a:solidFill>
                <a:ea typeface="SimSun" panose="02010600030101010101" pitchFamily="2" charset="-122"/>
              </a:rPr>
              <a:t>within</a:t>
            </a:r>
            <a:r>
              <a:rPr lang="en-US" altLang="zh-CN" sz="1800" dirty="0">
                <a:ea typeface="SimSun" panose="02010600030101010101" pitchFamily="2" charset="-122"/>
              </a:rPr>
              <a:t> a document </a:t>
            </a:r>
            <a:r>
              <a:rPr lang="en-US" altLang="zh-CN" sz="1800" dirty="0">
                <a:ea typeface="SimSun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1800" dirty="0">
                <a:ea typeface="SimSun" panose="02010600030101010101" pitchFamily="2" charset="-122"/>
              </a:rPr>
              <a:t> more relevant to semantics</a:t>
            </a:r>
          </a:p>
          <a:p>
            <a:pPr lvl="2">
              <a:lnSpc>
                <a:spcPct val="100000"/>
              </a:lnSpc>
            </a:pPr>
            <a:endParaRPr lang="en-US" altLang="zh-CN" sz="1800" dirty="0">
              <a:ea typeface="SimSun" panose="02010600030101010101" pitchFamily="2" charset="-122"/>
            </a:endParaRPr>
          </a:p>
          <a:p>
            <a:pPr lvl="2">
              <a:lnSpc>
                <a:spcPct val="100000"/>
              </a:lnSpc>
            </a:pPr>
            <a:endParaRPr lang="en-US" altLang="zh-CN" sz="1800" dirty="0">
              <a:ea typeface="SimSun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IDF (Inverse document frequency)</a:t>
            </a:r>
          </a:p>
          <a:p>
            <a:pPr lvl="2">
              <a:lnSpc>
                <a:spcPct val="100000"/>
              </a:lnSpc>
            </a:pPr>
            <a:r>
              <a:rPr lang="en-US" altLang="zh-CN" sz="1800" dirty="0">
                <a:ea typeface="SimSun" panose="02010600030101010101" pitchFamily="2" charset="-122"/>
              </a:rPr>
              <a:t>Less frequent</a:t>
            </a:r>
            <a:r>
              <a:rPr lang="en-US" altLang="zh-CN" sz="1800" b="1" i="1" dirty="0">
                <a:solidFill>
                  <a:srgbClr val="FF0000"/>
                </a:solidFill>
                <a:ea typeface="SimSun" panose="02010600030101010101" pitchFamily="2" charset="-122"/>
              </a:rPr>
              <a:t> among</a:t>
            </a:r>
            <a:r>
              <a:rPr lang="en-US" altLang="zh-CN" sz="1800" dirty="0">
                <a:ea typeface="SimSun" panose="02010600030101010101" pitchFamily="2" charset="-122"/>
              </a:rPr>
              <a:t> documents </a:t>
            </a:r>
            <a:r>
              <a:rPr lang="en-US" altLang="zh-CN" sz="1800" dirty="0">
                <a:ea typeface="SimSun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1800" dirty="0">
                <a:ea typeface="SimSun" panose="02010600030101010101" pitchFamily="2" charset="-122"/>
              </a:rPr>
              <a:t> more discriminative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2911C-B7E1-4628-B277-49858E362A0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D133-54D1-43F3-B5DB-877F714159A8}" type="datetime1">
              <a:rPr lang="en-US" altLang="en-US" smtClean="0"/>
              <a:t>8/29/2020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42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47235" y="231447"/>
            <a:ext cx="7886700" cy="611186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b="1" dirty="0">
                <a:ea typeface="SimSun" panose="02010600030101010101" pitchFamily="2" charset="-122"/>
              </a:rPr>
              <a:t>TF Weighting</a:t>
            </a:r>
          </a:p>
        </p:txBody>
      </p:sp>
      <p:sp>
        <p:nvSpPr>
          <p:cNvPr id="163328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82395"/>
            <a:ext cx="7886700" cy="4544549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ja-JP" sz="2400" dirty="0">
                <a:ea typeface="ＭＳ Ｐゴシック" panose="020B0600070205080204" pitchFamily="34" charset="-128"/>
              </a:rPr>
              <a:t>Weighting:</a:t>
            </a:r>
          </a:p>
          <a:p>
            <a:pPr lvl="1">
              <a:lnSpc>
                <a:spcPct val="110000"/>
              </a:lnSpc>
            </a:pPr>
            <a:r>
              <a:rPr lang="en-US" altLang="ja-JP" sz="2400" dirty="0">
                <a:ea typeface="ＭＳ Ｐゴシック" panose="020B0600070205080204" pitchFamily="34" charset="-128"/>
              </a:rPr>
              <a:t>More frequent =&gt; more relevant to topic</a:t>
            </a:r>
          </a:p>
          <a:p>
            <a:pPr lvl="2">
              <a:lnSpc>
                <a:spcPct val="110000"/>
              </a:lnSpc>
            </a:pPr>
            <a:r>
              <a:rPr lang="en-US" altLang="ja-JP" sz="1800" dirty="0">
                <a:ea typeface="ＭＳ Ｐゴシック" panose="020B0600070205080204" pitchFamily="34" charset="-128"/>
              </a:rPr>
              <a:t>Raw TF= f(</a:t>
            </a:r>
            <a:r>
              <a:rPr lang="en-US" altLang="ja-JP" sz="1800" i="1" dirty="0" err="1">
                <a:ea typeface="ＭＳ Ｐゴシック" panose="020B0600070205080204" pitchFamily="34" charset="-128"/>
              </a:rPr>
              <a:t>t,d</a:t>
            </a:r>
            <a:r>
              <a:rPr lang="en-US" altLang="ja-JP" sz="1800" dirty="0">
                <a:ea typeface="ＭＳ Ｐゴシック" panose="020B0600070205080204" pitchFamily="34" charset="-128"/>
              </a:rPr>
              <a:t>): how many times term</a:t>
            </a:r>
            <a:r>
              <a:rPr lang="en-US" altLang="ja-JP" sz="1800" i="1" dirty="0">
                <a:ea typeface="ＭＳ Ｐゴシック" panose="020B0600070205080204" pitchFamily="34" charset="-128"/>
              </a:rPr>
              <a:t> t</a:t>
            </a:r>
            <a:r>
              <a:rPr lang="en-US" altLang="ja-JP" sz="1800" dirty="0">
                <a:ea typeface="ＭＳ Ｐゴシック" panose="020B0600070205080204" pitchFamily="34" charset="-128"/>
              </a:rPr>
              <a:t>  appears in doc </a:t>
            </a:r>
            <a:r>
              <a:rPr lang="en-US" altLang="ja-JP" sz="1800" i="1" dirty="0">
                <a:ea typeface="ＭＳ Ｐゴシック" panose="020B0600070205080204" pitchFamily="34" charset="-128"/>
              </a:rPr>
              <a:t>d</a:t>
            </a:r>
            <a:r>
              <a:rPr lang="en-US" altLang="ja-JP" sz="1800" dirty="0">
                <a:ea typeface="ＭＳ Ｐゴシック" panose="020B0600070205080204" pitchFamily="34" charset="-128"/>
              </a:rPr>
              <a:t> </a:t>
            </a:r>
            <a:endParaRPr lang="en-US" altLang="ja-JP" sz="2000" dirty="0">
              <a:ea typeface="ＭＳ Ｐゴシック" panose="020B0600070205080204" pitchFamily="34" charset="-128"/>
            </a:endParaRPr>
          </a:p>
          <a:p>
            <a:pPr>
              <a:lnSpc>
                <a:spcPct val="110000"/>
              </a:lnSpc>
            </a:pPr>
            <a:r>
              <a:rPr lang="en-US" altLang="ja-JP" sz="2400" dirty="0">
                <a:ea typeface="ＭＳ Ｐゴシック" panose="020B0600070205080204" pitchFamily="34" charset="-128"/>
              </a:rPr>
              <a:t>Normalization:</a:t>
            </a:r>
          </a:p>
          <a:p>
            <a:pPr lvl="1">
              <a:lnSpc>
                <a:spcPct val="110000"/>
              </a:lnSpc>
            </a:pPr>
            <a:r>
              <a:rPr lang="en-US" altLang="ja-JP" sz="2400" dirty="0">
                <a:ea typeface="ＭＳ Ｐゴシック" panose="020B0600070205080204" pitchFamily="34" charset="-128"/>
              </a:rPr>
              <a:t>Document length varies =&gt; relative frequency preferred</a:t>
            </a:r>
          </a:p>
          <a:p>
            <a:pPr lvl="2">
              <a:lnSpc>
                <a:spcPct val="110000"/>
              </a:lnSpc>
            </a:pPr>
            <a:r>
              <a:rPr lang="en-US" altLang="ja-JP" sz="1800" dirty="0">
                <a:ea typeface="ＭＳ Ｐゴシック" panose="020B0600070205080204" pitchFamily="34" charset="-128"/>
              </a:rPr>
              <a:t>e.g., Maximum frequency normalization</a:t>
            </a:r>
            <a:endParaRPr lang="en-US" altLang="zh-CN" sz="1800" dirty="0">
              <a:ea typeface="ＭＳ Ｐゴシック" panose="020B0600070205080204" pitchFamily="34" charset="-128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24604-86A7-4DEE-A88F-C6D0FC0185E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A4536-CD5D-42DA-9A92-1CECE41B44E9}" type="datetime1">
              <a:rPr lang="en-US" altLang="en-US" smtClean="0"/>
              <a:t>8/29/2020</a:t>
            </a:fld>
            <a:endParaRPr lang="en-US" altLang="en-US"/>
          </a:p>
        </p:txBody>
      </p:sp>
      <p:pic>
        <p:nvPicPr>
          <p:cNvPr id="16332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756150"/>
            <a:ext cx="4572000" cy="85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913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65127"/>
            <a:ext cx="7886700" cy="930274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b="1" dirty="0">
                <a:ea typeface="SimSun" panose="02010600030101010101" pitchFamily="2" charset="-122"/>
              </a:rPr>
              <a:t>IDF Weighting</a:t>
            </a:r>
          </a:p>
        </p:txBody>
      </p:sp>
      <p:sp>
        <p:nvSpPr>
          <p:cNvPr id="1634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Ideas: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ea typeface="SimSun" panose="02010600030101010101" pitchFamily="2" charset="-122"/>
              </a:rPr>
              <a:t>Less frequent</a:t>
            </a:r>
            <a:r>
              <a:rPr lang="en-US" altLang="zh-CN" sz="2000" b="1" i="1" dirty="0">
                <a:solidFill>
                  <a:srgbClr val="FF0000"/>
                </a:solidFill>
                <a:ea typeface="SimSun" panose="02010600030101010101" pitchFamily="2" charset="-122"/>
              </a:rPr>
              <a:t> among</a:t>
            </a:r>
            <a:r>
              <a:rPr lang="en-US" altLang="zh-CN" sz="2000" dirty="0">
                <a:ea typeface="SimSun" panose="02010600030101010101" pitchFamily="2" charset="-122"/>
              </a:rPr>
              <a:t> documents </a:t>
            </a:r>
            <a:r>
              <a:rPr lang="en-US" altLang="zh-CN" sz="2000" dirty="0">
                <a:ea typeface="SimSun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000" dirty="0">
                <a:ea typeface="SimSun" panose="02010600030101010101" pitchFamily="2" charset="-122"/>
              </a:rPr>
              <a:t> more discriminative</a:t>
            </a:r>
          </a:p>
          <a:p>
            <a:pPr lvl="1">
              <a:lnSpc>
                <a:spcPct val="100000"/>
              </a:lnSpc>
            </a:pPr>
            <a:endParaRPr lang="en-US" altLang="ja-JP" sz="2000" dirty="0">
              <a:ea typeface="ＭＳ Ｐゴシック" panose="020B0600070205080204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altLang="ja-JP" sz="2400" dirty="0">
                <a:ea typeface="ＭＳ Ｐゴシック" panose="020B0600070205080204" pitchFamily="34" charset="-128"/>
              </a:rPr>
              <a:t>Formula:								</a:t>
            </a:r>
          </a:p>
          <a:p>
            <a:pPr>
              <a:buFont typeface="Wingdings" panose="05000000000000000000" pitchFamily="2" charset="2"/>
              <a:buNone/>
            </a:pPr>
            <a:endParaRPr lang="en-US" altLang="ja-JP" sz="2400" dirty="0">
              <a:ea typeface="ＭＳ Ｐゴシック" panose="020B0600070205080204" pitchFamily="34" charset="-128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ea typeface="ＭＳ Ｐゴシック" panose="020B0600070205080204" pitchFamily="34" charset="-128"/>
              </a:rPr>
              <a:t>			n </a:t>
            </a:r>
            <a:r>
              <a:rPr lang="en-US" altLang="ja-JP" sz="2400" dirty="0">
                <a:ea typeface="ＭＳ Ｐゴシック" panose="020B0600070205080204" pitchFamily="34" charset="-128"/>
                <a:cs typeface="Tahoma" panose="020B0604030504040204" pitchFamily="34" charset="0"/>
              </a:rPr>
              <a:t>—</a:t>
            </a:r>
            <a:r>
              <a:rPr lang="en-US" altLang="ja-JP" sz="2400" dirty="0">
                <a:ea typeface="ＭＳ Ｐゴシック" panose="020B0600070205080204" pitchFamily="34" charset="-128"/>
              </a:rPr>
              <a:t> total number of docs                 		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ea typeface="ＭＳ Ｐゴシック" panose="020B0600070205080204" pitchFamily="34" charset="-128"/>
              </a:rPr>
              <a:t>                    k — # docs with term t appearing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ja-JP" sz="2400" dirty="0">
                <a:ea typeface="ＭＳ Ｐゴシック" panose="020B0600070205080204" pitchFamily="34" charset="-128"/>
              </a:rPr>
              <a:t>                     (the DF document frequency)</a:t>
            </a:r>
            <a:endParaRPr lang="en-US" altLang="zh-CN" sz="2400" dirty="0">
              <a:ea typeface="ＭＳ Ｐゴシック" panose="020B0600070205080204" pitchFamily="34" charset="-128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31D1-5019-4DF1-829D-DFB69344CFB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94A06-E8FE-463E-BC03-6F2E09426960}" type="datetime1">
              <a:rPr lang="en-US" altLang="en-US" smtClean="0"/>
              <a:t>8/29/2020</a:t>
            </a:fld>
            <a:endParaRPr lang="en-US" altLang="en-US"/>
          </a:p>
        </p:txBody>
      </p:sp>
      <p:pic>
        <p:nvPicPr>
          <p:cNvPr id="16343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026569"/>
            <a:ext cx="36576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512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7020" y="248192"/>
            <a:ext cx="7886700" cy="685915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b="1" dirty="0">
                <a:ea typeface="SimSun" panose="02010600030101010101" pitchFamily="2" charset="-122"/>
              </a:rPr>
              <a:t>TF-IDF Weighting</a:t>
            </a:r>
          </a:p>
        </p:txBody>
      </p:sp>
      <p:sp>
        <p:nvSpPr>
          <p:cNvPr id="163533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82000" cy="480059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ja-JP" sz="2400" dirty="0">
                <a:ea typeface="ＭＳ Ｐゴシック" panose="020B0600070205080204" pitchFamily="34" charset="-128"/>
              </a:rPr>
              <a:t>TF-IDF weighting : </a:t>
            </a:r>
            <a:r>
              <a:rPr lang="en-US" altLang="ja-JP" sz="2400" b="1" dirty="0">
                <a:ea typeface="ＭＳ Ｐゴシック" panose="020B0600070205080204" pitchFamily="34" charset="-128"/>
              </a:rPr>
              <a:t>weight(t, d) = TF(t, d) * IDF(t)</a:t>
            </a:r>
          </a:p>
          <a:p>
            <a:pPr lvl="1">
              <a:lnSpc>
                <a:spcPct val="110000"/>
              </a:lnSpc>
            </a:pPr>
            <a:r>
              <a:rPr lang="en-US" altLang="ja-JP" sz="2400" dirty="0" err="1">
                <a:ea typeface="ＭＳ Ｐゴシック" panose="020B0600070205080204" pitchFamily="34" charset="-128"/>
              </a:rPr>
              <a:t>Freqent</a:t>
            </a:r>
            <a:r>
              <a:rPr lang="en-US" altLang="ja-JP" sz="2400" dirty="0">
                <a:ea typeface="ＭＳ Ｐゴシック" panose="020B0600070205080204" pitchFamily="34" charset="-128"/>
              </a:rPr>
              <a:t> within doc </a:t>
            </a:r>
            <a:r>
              <a:rPr lang="en-US" altLang="ja-JP" sz="2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  <a:r>
              <a:rPr lang="en-US" altLang="ja-JP" sz="2400" dirty="0">
                <a:ea typeface="ＭＳ Ｐゴシック" panose="020B0600070205080204" pitchFamily="34" charset="-128"/>
              </a:rPr>
              <a:t> high </a:t>
            </a:r>
            <a:r>
              <a:rPr lang="en-US" altLang="ja-JP" sz="2400" dirty="0" err="1">
                <a:ea typeface="ＭＳ Ｐゴシック" panose="020B0600070205080204" pitchFamily="34" charset="-128"/>
              </a:rPr>
              <a:t>tf</a:t>
            </a:r>
            <a:r>
              <a:rPr lang="en-US" altLang="ja-JP" sz="2400" dirty="0">
                <a:ea typeface="ＭＳ Ｐゴシック" panose="020B0600070205080204" pitchFamily="34" charset="-128"/>
              </a:rPr>
              <a:t> </a:t>
            </a:r>
            <a:r>
              <a:rPr lang="en-US" altLang="ja-JP" sz="2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high weight</a:t>
            </a:r>
          </a:p>
          <a:p>
            <a:pPr lvl="1">
              <a:lnSpc>
                <a:spcPct val="110000"/>
              </a:lnSpc>
            </a:pPr>
            <a:r>
              <a:rPr lang="en-US" altLang="ja-JP" sz="2400" dirty="0">
                <a:ea typeface="ＭＳ Ｐゴシック" panose="020B0600070205080204" pitchFamily="34" charset="-128"/>
              </a:rPr>
              <a:t>Selective among docs </a:t>
            </a:r>
            <a:r>
              <a:rPr lang="en-US" altLang="ja-JP" sz="2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</a:t>
            </a:r>
            <a:r>
              <a:rPr lang="en-US" altLang="ja-JP" sz="2400" dirty="0">
                <a:ea typeface="ＭＳ Ｐゴシック" panose="020B0600070205080204" pitchFamily="34" charset="-128"/>
              </a:rPr>
              <a:t> high </a:t>
            </a:r>
            <a:r>
              <a:rPr lang="en-US" altLang="ja-JP" sz="2400" dirty="0" err="1">
                <a:ea typeface="ＭＳ Ｐゴシック" panose="020B0600070205080204" pitchFamily="34" charset="-128"/>
              </a:rPr>
              <a:t>idf</a:t>
            </a:r>
            <a:r>
              <a:rPr lang="en-US" altLang="ja-JP" sz="2400" dirty="0">
                <a:ea typeface="ＭＳ Ｐゴシック" panose="020B0600070205080204" pitchFamily="34" charset="-128"/>
              </a:rPr>
              <a:t> </a:t>
            </a:r>
            <a:r>
              <a:rPr lang="en-US" altLang="ja-JP" sz="2400" dirty="0">
                <a:ea typeface="ＭＳ Ｐゴシック" panose="020B0600070205080204" pitchFamily="34" charset="-128"/>
                <a:sym typeface="Wingdings" panose="05000000000000000000" pitchFamily="2" charset="2"/>
              </a:rPr>
              <a:t> high weight</a:t>
            </a:r>
            <a:endParaRPr lang="en-US" altLang="ja-JP" sz="2400" dirty="0">
              <a:ea typeface="ＭＳ Ｐゴシック" panose="020B0600070205080204" pitchFamily="34" charset="-128"/>
            </a:endParaRPr>
          </a:p>
          <a:p>
            <a:pPr>
              <a:lnSpc>
                <a:spcPct val="110000"/>
              </a:lnSpc>
            </a:pPr>
            <a:r>
              <a:rPr lang="en-US" altLang="ja-JP" sz="2400" dirty="0">
                <a:ea typeface="ＭＳ Ｐゴシック" panose="020B0600070205080204" pitchFamily="34" charset="-128"/>
              </a:rPr>
              <a:t>Recall VS model</a:t>
            </a:r>
          </a:p>
          <a:p>
            <a:pPr lvl="1">
              <a:lnSpc>
                <a:spcPct val="110000"/>
              </a:lnSpc>
            </a:pPr>
            <a:r>
              <a:rPr lang="en-US" altLang="ja-JP" sz="2400" dirty="0">
                <a:ea typeface="ＭＳ Ｐゴシック" panose="020B0600070205080204" pitchFamily="34" charset="-128"/>
              </a:rPr>
              <a:t>Each selected term represents one dimension</a:t>
            </a:r>
          </a:p>
          <a:p>
            <a:pPr lvl="1">
              <a:lnSpc>
                <a:spcPct val="110000"/>
              </a:lnSpc>
            </a:pPr>
            <a:r>
              <a:rPr lang="en-US" altLang="ja-JP" sz="2400" dirty="0">
                <a:ea typeface="ＭＳ Ｐゴシック" panose="020B0600070205080204" pitchFamily="34" charset="-128"/>
              </a:rPr>
              <a:t>Each doc is represented by a feature vector</a:t>
            </a:r>
          </a:p>
          <a:p>
            <a:pPr lvl="1">
              <a:lnSpc>
                <a:spcPct val="110000"/>
              </a:lnSpc>
            </a:pPr>
            <a:r>
              <a:rPr lang="en-US" altLang="ja-JP" sz="2400" dirty="0">
                <a:ea typeface="ＭＳ Ｐゴシック" panose="020B0600070205080204" pitchFamily="34" charset="-128"/>
              </a:rPr>
              <a:t>Its </a:t>
            </a:r>
            <a:r>
              <a:rPr lang="en-US" altLang="ja-JP" sz="2400" i="1" dirty="0">
                <a:ea typeface="ＭＳ Ｐゴシック" panose="020B0600070205080204" pitchFamily="34" charset="-128"/>
              </a:rPr>
              <a:t>t</a:t>
            </a:r>
            <a:r>
              <a:rPr lang="en-US" altLang="ja-JP" sz="2400" dirty="0">
                <a:ea typeface="ＭＳ Ｐゴシック" panose="020B0600070205080204" pitchFamily="34" charset="-128"/>
              </a:rPr>
              <a:t>-term coordinate of document </a:t>
            </a:r>
            <a:r>
              <a:rPr lang="en-US" altLang="ja-JP" sz="2400" i="1" dirty="0">
                <a:ea typeface="ＭＳ Ｐゴシック" panose="020B0600070205080204" pitchFamily="34" charset="-128"/>
              </a:rPr>
              <a:t>d</a:t>
            </a:r>
            <a:r>
              <a:rPr lang="en-US" altLang="ja-JP" sz="2400" dirty="0">
                <a:ea typeface="ＭＳ Ｐゴシック" panose="020B0600070205080204" pitchFamily="34" charset="-128"/>
              </a:rPr>
              <a:t>  is the TF-IDF weight</a:t>
            </a:r>
          </a:p>
          <a:p>
            <a:pPr lvl="1">
              <a:lnSpc>
                <a:spcPct val="110000"/>
              </a:lnSpc>
            </a:pPr>
            <a:r>
              <a:rPr lang="en-US" altLang="ja-JP" sz="2400" dirty="0">
                <a:ea typeface="ＭＳ Ｐゴシック" panose="020B0600070205080204" pitchFamily="34" charset="-128"/>
              </a:rPr>
              <a:t>This is more reasonable</a:t>
            </a:r>
          </a:p>
          <a:p>
            <a:pPr>
              <a:lnSpc>
                <a:spcPct val="110000"/>
              </a:lnSpc>
            </a:pPr>
            <a:r>
              <a:rPr lang="en-US" altLang="ja-JP" sz="2400" dirty="0">
                <a:ea typeface="ＭＳ Ｐゴシック" panose="020B0600070205080204" pitchFamily="34" charset="-128"/>
              </a:rPr>
              <a:t>Just for illustration </a:t>
            </a:r>
            <a:r>
              <a:rPr lang="en-US" altLang="ja-JP" sz="2400" dirty="0">
                <a:latin typeface="Lucida Sans"/>
                <a:ea typeface="ＭＳ Ｐゴシック" panose="020B0600070205080204" pitchFamily="34" charset="-128"/>
              </a:rPr>
              <a:t>…</a:t>
            </a:r>
            <a:endParaRPr lang="en-US" altLang="ja-JP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110000"/>
              </a:lnSpc>
            </a:pPr>
            <a:r>
              <a:rPr lang="en-US" altLang="ja-JP" sz="2400" dirty="0">
                <a:ea typeface="ＭＳ Ｐゴシック" panose="020B0600070205080204" pitchFamily="34" charset="-128"/>
              </a:rPr>
              <a:t>Many complex and more effective weighting variants exist in practice</a:t>
            </a:r>
            <a:endParaRPr lang="en-US" altLang="zh-CN" sz="2400" dirty="0">
              <a:ea typeface="SimSun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04B4D-CE4C-42CC-A495-353735170C0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91871-FF11-4E69-9EB6-C6CBD611FB31}" type="datetime1">
              <a:rPr lang="en-US" altLang="en-US" smtClean="0"/>
              <a:t>8/29/2020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657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5271"/>
            <a:ext cx="7886700" cy="701674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b="1" dirty="0">
                <a:ea typeface="SimSun" panose="02010600030101010101" pitchFamily="2" charset="-122"/>
              </a:rPr>
              <a:t>VS Model-Based Classifiers</a:t>
            </a:r>
          </a:p>
        </p:txBody>
      </p:sp>
      <p:sp>
        <p:nvSpPr>
          <p:cNvPr id="163840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588102"/>
            <a:ext cx="75819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What do we have so far?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ea typeface="SimSun" panose="02010600030101010101" pitchFamily="2" charset="-122"/>
              </a:rPr>
              <a:t>A feature space with similarity measure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ea typeface="SimSun" panose="02010600030101010101" pitchFamily="2" charset="-122"/>
              </a:rPr>
              <a:t>This is a classic supervised learning problem</a:t>
            </a:r>
          </a:p>
          <a:p>
            <a:pPr lvl="2">
              <a:lnSpc>
                <a:spcPct val="100000"/>
              </a:lnSpc>
            </a:pPr>
            <a:r>
              <a:rPr lang="en-US" altLang="zh-CN" sz="1600" dirty="0">
                <a:ea typeface="SimSun" panose="02010600030101010101" pitchFamily="2" charset="-122"/>
              </a:rPr>
              <a:t>Search for an approximation to classification hyper plane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VS model based classifiers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ea typeface="SimSun" panose="02010600030101010101" pitchFamily="2" charset="-122"/>
              </a:rPr>
              <a:t>K-NN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ea typeface="SimSun" panose="02010600030101010101" pitchFamily="2" charset="-122"/>
              </a:rPr>
              <a:t>Decision tree based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ea typeface="SimSun" panose="02010600030101010101" pitchFamily="2" charset="-122"/>
              </a:rPr>
              <a:t>Neural networks</a:t>
            </a:r>
          </a:p>
          <a:p>
            <a:pPr lvl="1">
              <a:lnSpc>
                <a:spcPct val="100000"/>
              </a:lnSpc>
            </a:pPr>
            <a:r>
              <a:rPr lang="en-US" altLang="zh-CN" sz="2000" dirty="0">
                <a:ea typeface="SimSun" panose="02010600030101010101" pitchFamily="2" charset="-122"/>
              </a:rPr>
              <a:t>Support vector machine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F5DDE-A94B-4BB3-9606-DB8C256C826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B389C-76B4-4D1E-96E5-4905F4104EFD}" type="datetime1">
              <a:rPr lang="en-US" altLang="en-US" smtClean="0"/>
              <a:t>8/29/2020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608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7A8C-41C1-417D-AEF0-55E7FEC86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927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Probabilistic Retrieval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83B90-6303-4766-B3E5-E53659CFE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The ranking function based on the probability that a given document d is relevant to a query q, 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sz="2000" dirty="0"/>
              <a:t>or p(R = 1| d, q) where R ∈ {0, 1} is a binary random variable denoting relevance.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In query likelihood retrieval model (one of the probabilistic models), we assume that this probability of relevance can be approximated by the probability of a query given a document and relevance,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sz="2000" dirty="0"/>
              <a:t>p(q | d, R = 1).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Intuitively, if a user likes document d, how likely would the user enter query q in order to retrieve document d?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788AA-5BD1-475A-A24D-96477EE2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AB6AE-DC6C-4C19-AD98-A8BE141DCE93}" type="slidenum">
              <a:rPr lang="en-US" smtClean="0"/>
              <a:pPr>
                <a:defRPr/>
              </a:pPr>
              <a:t>16</a:t>
            </a:fld>
            <a:endParaRPr lang="en-US" sz="100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C8402-531C-42E9-B67C-93B0795B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4A10-562A-4437-B1C3-B55B80AFD3E1}" type="datetime1">
              <a:rPr lang="en-US" smtClean="0"/>
              <a:t>8/29/2020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5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6D8A-5559-468E-8DD5-A412EA7E4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0" y="4199247"/>
            <a:ext cx="4800600" cy="90615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Clearly, </a:t>
            </a:r>
            <a:r>
              <a:rPr lang="en-US" i="1" dirty="0"/>
              <a:t>p(R </a:t>
            </a:r>
            <a:r>
              <a:rPr lang="en-US" dirty="0"/>
              <a:t>= 1 |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q) </a:t>
            </a:r>
            <a:r>
              <a:rPr lang="en-US" dirty="0"/>
              <a:t>+ </a:t>
            </a:r>
            <a:r>
              <a:rPr lang="en-US" i="1" dirty="0"/>
              <a:t>p(R </a:t>
            </a:r>
            <a:r>
              <a:rPr lang="en-US" dirty="0"/>
              <a:t>= 0 |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q) </a:t>
            </a:r>
            <a:r>
              <a:rPr lang="en-US" dirty="0"/>
              <a:t>= 1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20EDC-265D-449F-B529-24D40F1A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AB6AE-DC6C-4C19-AD98-A8BE141DCE93}" type="slidenum">
              <a:rPr lang="en-US" smtClean="0"/>
              <a:pPr>
                <a:defRPr/>
              </a:pPr>
              <a:t>17</a:t>
            </a:fld>
            <a:endParaRPr lang="en-US" sz="100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70D4C-FB8F-4069-9A75-80207A40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4A10-562A-4437-B1C3-B55B80AFD3E1}" type="datetime1">
              <a:rPr lang="en-US" smtClean="0"/>
              <a:t>8/29/2020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40C9BD-5E8D-4379-84E3-4C58249D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927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Probabilistic Retrieval Models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0ECD92-0B68-4E0A-A971-60D5F2926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94" y="1371600"/>
            <a:ext cx="2905125" cy="3943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A242D9-D0E8-42F9-B51E-052289980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447800"/>
            <a:ext cx="3505200" cy="144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059CAD-D3D3-4BB5-A0A0-F2CC6F5AC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3294139"/>
            <a:ext cx="30099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62E4-33FA-4F1A-A9B9-BE919C88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533400"/>
            <a:ext cx="7886700" cy="625474"/>
          </a:xfrm>
        </p:spPr>
        <p:txBody>
          <a:bodyPr>
            <a:normAutofit/>
          </a:bodyPr>
          <a:lstStyle/>
          <a:p>
            <a:r>
              <a:rPr lang="en-US" sz="3200" b="1" dirty="0"/>
              <a:t>Unstructured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88EC2-EA54-4656-8269-5215264F8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0" y="1825625"/>
            <a:ext cx="7067550" cy="282257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Can be</a:t>
            </a:r>
          </a:p>
          <a:p>
            <a:pPr lvl="1"/>
            <a:r>
              <a:rPr lang="en-US" sz="2400" dirty="0"/>
              <a:t>Text</a:t>
            </a:r>
          </a:p>
          <a:p>
            <a:pPr lvl="1"/>
            <a:r>
              <a:rPr lang="en-US" sz="2400" dirty="0"/>
              <a:t>www</a:t>
            </a:r>
          </a:p>
          <a:p>
            <a:pPr lvl="1"/>
            <a:r>
              <a:rPr lang="en-US" sz="2400" dirty="0"/>
              <a:t>Multimedia</a:t>
            </a:r>
          </a:p>
          <a:p>
            <a:pPr lvl="1"/>
            <a:r>
              <a:rPr lang="en-US" sz="2400" dirty="0"/>
              <a:t>Graph</a:t>
            </a:r>
          </a:p>
          <a:p>
            <a:pPr lvl="1"/>
            <a:r>
              <a:rPr lang="en-US" sz="2400" dirty="0"/>
              <a:t>Spatial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31EB6-D96A-4313-95D2-0B4566BF5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AB6AE-DC6C-4C19-AD98-A8BE141DCE93}" type="slidenum">
              <a:rPr lang="en-US" smtClean="0"/>
              <a:pPr>
                <a:defRPr/>
              </a:pPr>
              <a:t>18</a:t>
            </a:fld>
            <a:endParaRPr lang="en-US" sz="100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EBE60-B6C2-41CC-AD20-45BC3B44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4A10-562A-4437-B1C3-B55B80AFD3E1}" type="datetime1">
              <a:rPr lang="en-US" smtClean="0"/>
              <a:t>8/29/2020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8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7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4372" name="Picture 4" descr="sook04yd[1]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725816"/>
            <a:ext cx="2743199" cy="16192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D7D75-E353-444F-B7BA-25C1C592023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93A41-A454-4204-8035-9213931F58A4}" type="datetime1">
              <a:rPr lang="en-US" altLang="en-US" smtClean="0"/>
              <a:t>8/29/2020</a:t>
            </a:fld>
            <a:endParaRPr lang="en-US" altLang="en-US"/>
          </a:p>
        </p:txBody>
      </p:sp>
      <p:sp>
        <p:nvSpPr>
          <p:cNvPr id="1594370" name="Text Box 2"/>
          <p:cNvSpPr txBox="1">
            <a:spLocks noChangeArrowheads="1"/>
          </p:cNvSpPr>
          <p:nvPr/>
        </p:nvSpPr>
        <p:spPr bwMode="auto">
          <a:xfrm>
            <a:off x="0" y="1355725"/>
            <a:ext cx="914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b="1">
                <a:latin typeface="Arial" panose="020B0604020202020204" pitchFamily="34" charset="0"/>
              </a:rPr>
              <a:t>Data Mining / Knowledge Discovery</a:t>
            </a:r>
          </a:p>
        </p:txBody>
      </p:sp>
      <p:sp>
        <p:nvSpPr>
          <p:cNvPr id="1594371" name="Text Box 3"/>
          <p:cNvSpPr txBox="1">
            <a:spLocks noChangeArrowheads="1"/>
          </p:cNvSpPr>
          <p:nvPr/>
        </p:nvSpPr>
        <p:spPr bwMode="auto">
          <a:xfrm>
            <a:off x="0" y="3886200"/>
            <a:ext cx="914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b="1">
                <a:latin typeface="Arial" panose="020B0604020202020204" pitchFamily="34" charset="0"/>
              </a:rPr>
              <a:t>   Structured Data              Multimedia                    </a:t>
            </a:r>
            <a:r>
              <a:rPr lang="en-US" altLang="en-US" sz="1800" b="1">
                <a:solidFill>
                  <a:srgbClr val="CC0000"/>
                </a:solidFill>
                <a:latin typeface="Arial" panose="020B0604020202020204" pitchFamily="34" charset="0"/>
              </a:rPr>
              <a:t>Free Text</a:t>
            </a:r>
            <a:r>
              <a:rPr lang="en-US" altLang="en-US" sz="1800" b="1">
                <a:latin typeface="Arial" panose="020B0604020202020204" pitchFamily="34" charset="0"/>
              </a:rPr>
              <a:t>                   Hypertext</a:t>
            </a:r>
          </a:p>
        </p:txBody>
      </p:sp>
      <p:grpSp>
        <p:nvGrpSpPr>
          <p:cNvPr id="1594373" name="Group 5"/>
          <p:cNvGrpSpPr>
            <a:grpSpLocks/>
          </p:cNvGrpSpPr>
          <p:nvPr/>
        </p:nvGrpSpPr>
        <p:grpSpPr bwMode="auto">
          <a:xfrm>
            <a:off x="44450" y="4267200"/>
            <a:ext cx="9067800" cy="1905000"/>
            <a:chOff x="48" y="2928"/>
            <a:chExt cx="5712" cy="1200"/>
          </a:xfrm>
        </p:grpSpPr>
        <p:grpSp>
          <p:nvGrpSpPr>
            <p:cNvPr id="1594374" name="Group 6"/>
            <p:cNvGrpSpPr>
              <a:grpSpLocks/>
            </p:cNvGrpSpPr>
            <p:nvPr/>
          </p:nvGrpSpPr>
          <p:grpSpPr bwMode="auto">
            <a:xfrm>
              <a:off x="48" y="2928"/>
              <a:ext cx="1368" cy="1200"/>
              <a:chOff x="48" y="2544"/>
              <a:chExt cx="1368" cy="1200"/>
            </a:xfrm>
          </p:grpSpPr>
          <p:sp>
            <p:nvSpPr>
              <p:cNvPr id="1594375" name="Text Box 7"/>
              <p:cNvSpPr txBox="1">
                <a:spLocks noChangeArrowheads="1"/>
              </p:cNvSpPr>
              <p:nvPr/>
            </p:nvSpPr>
            <p:spPr bwMode="auto">
              <a:xfrm>
                <a:off x="48" y="2592"/>
                <a:ext cx="1368" cy="1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8001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2573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1717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6289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0861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5433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0005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600">
                    <a:solidFill>
                      <a:schemeClr val="hlink"/>
                    </a:solidFill>
                    <a:latin typeface="Arial" panose="020B0604020202020204" pitchFamily="34" charset="0"/>
                  </a:rPr>
                  <a:t>HomeLoan (</a:t>
                </a:r>
              </a:p>
              <a:p>
                <a:pPr eaLnBrk="1" hangingPunct="1"/>
                <a:r>
                  <a:rPr lang="en-US" altLang="en-US" sz="1600">
                    <a:solidFill>
                      <a:schemeClr val="hlink"/>
                    </a:solidFill>
                    <a:latin typeface="Arial" panose="020B0604020202020204" pitchFamily="34" charset="0"/>
                  </a:rPr>
                  <a:t> Loanee:</a:t>
                </a:r>
                <a:r>
                  <a:rPr lang="en-US" altLang="en-US" sz="1600" i="1">
                    <a:latin typeface="Arial" panose="020B0604020202020204" pitchFamily="34" charset="0"/>
                  </a:rPr>
                  <a:t>  Frank Rizzo</a:t>
                </a:r>
                <a:endParaRPr lang="en-US" altLang="en-US" sz="800" i="1">
                  <a:latin typeface="Arial" panose="020B0604020202020204" pitchFamily="34" charset="0"/>
                </a:endParaRPr>
              </a:p>
              <a:p>
                <a:pPr eaLnBrk="1" hangingPunct="1"/>
                <a:r>
                  <a:rPr lang="en-US" altLang="en-US" sz="1600">
                    <a:latin typeface="Arial" panose="020B0604020202020204" pitchFamily="34" charset="0"/>
                  </a:rPr>
                  <a:t> </a:t>
                </a:r>
                <a:r>
                  <a:rPr lang="en-US" altLang="en-US" sz="1600">
                    <a:solidFill>
                      <a:schemeClr val="hlink"/>
                    </a:solidFill>
                    <a:latin typeface="Arial" panose="020B0604020202020204" pitchFamily="34" charset="0"/>
                  </a:rPr>
                  <a:t>Lender:</a:t>
                </a:r>
                <a:r>
                  <a:rPr lang="en-US" altLang="en-US" sz="1600" i="1">
                    <a:latin typeface="Arial" panose="020B0604020202020204" pitchFamily="34" charset="0"/>
                  </a:rPr>
                  <a:t>   MWF</a:t>
                </a:r>
              </a:p>
              <a:p>
                <a:pPr eaLnBrk="1" hangingPunct="1"/>
                <a:r>
                  <a:rPr lang="en-US" altLang="en-US" sz="1600">
                    <a:latin typeface="Arial" panose="020B0604020202020204" pitchFamily="34" charset="0"/>
                  </a:rPr>
                  <a:t> </a:t>
                </a:r>
                <a:r>
                  <a:rPr lang="en-US" altLang="en-US" sz="1600">
                    <a:solidFill>
                      <a:schemeClr val="hlink"/>
                    </a:solidFill>
                    <a:latin typeface="Arial" panose="020B0604020202020204" pitchFamily="34" charset="0"/>
                  </a:rPr>
                  <a:t>Agency:</a:t>
                </a:r>
                <a:r>
                  <a:rPr lang="en-US" altLang="en-US" sz="1600" i="1">
                    <a:latin typeface="Arial" panose="020B0604020202020204" pitchFamily="34" charset="0"/>
                  </a:rPr>
                  <a:t>  Lake View</a:t>
                </a:r>
              </a:p>
              <a:p>
                <a:pPr eaLnBrk="1" hangingPunct="1"/>
                <a:r>
                  <a:rPr lang="en-US" altLang="en-US" sz="1600">
                    <a:latin typeface="Arial" panose="020B0604020202020204" pitchFamily="34" charset="0"/>
                  </a:rPr>
                  <a:t> </a:t>
                </a:r>
                <a:r>
                  <a:rPr lang="en-US" altLang="en-US" sz="1600">
                    <a:solidFill>
                      <a:schemeClr val="hlink"/>
                    </a:solidFill>
                    <a:latin typeface="Arial" panose="020B0604020202020204" pitchFamily="34" charset="0"/>
                  </a:rPr>
                  <a:t>Amount:</a:t>
                </a:r>
                <a:r>
                  <a:rPr lang="en-US" altLang="en-US" sz="1600" i="1">
                    <a:latin typeface="Arial" panose="020B0604020202020204" pitchFamily="34" charset="0"/>
                  </a:rPr>
                  <a:t> $200,000</a:t>
                </a:r>
              </a:p>
              <a:p>
                <a:pPr eaLnBrk="1" hangingPunct="1"/>
                <a:r>
                  <a:rPr lang="en-US" altLang="en-US" sz="1600">
                    <a:latin typeface="Arial" panose="020B0604020202020204" pitchFamily="34" charset="0"/>
                  </a:rPr>
                  <a:t> </a:t>
                </a:r>
                <a:r>
                  <a:rPr lang="en-US" altLang="en-US" sz="1600">
                    <a:solidFill>
                      <a:schemeClr val="hlink"/>
                    </a:solidFill>
                    <a:latin typeface="Arial" panose="020B0604020202020204" pitchFamily="34" charset="0"/>
                  </a:rPr>
                  <a:t>Term:</a:t>
                </a:r>
                <a:r>
                  <a:rPr lang="en-US" altLang="en-US" sz="1600" i="1">
                    <a:latin typeface="Arial" panose="020B0604020202020204" pitchFamily="34" charset="0"/>
                  </a:rPr>
                  <a:t>     15 years</a:t>
                </a:r>
              </a:p>
              <a:p>
                <a:pPr eaLnBrk="1" hangingPunct="1"/>
                <a:r>
                  <a:rPr lang="en-US" altLang="en-US" sz="1600">
                    <a:solidFill>
                      <a:schemeClr val="hlink"/>
                    </a:solidFill>
                    <a:latin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1594376" name="Rectangle 8"/>
              <p:cNvSpPr>
                <a:spLocks noChangeArrowheads="1"/>
              </p:cNvSpPr>
              <p:nvPr/>
            </p:nvSpPr>
            <p:spPr bwMode="auto">
              <a:xfrm>
                <a:off x="48" y="2544"/>
                <a:ext cx="1344" cy="12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94377" name="Group 9"/>
            <p:cNvGrpSpPr>
              <a:grpSpLocks/>
            </p:cNvGrpSpPr>
            <p:nvPr/>
          </p:nvGrpSpPr>
          <p:grpSpPr bwMode="auto">
            <a:xfrm>
              <a:off x="3024" y="2928"/>
              <a:ext cx="1297" cy="1200"/>
              <a:chOff x="3024" y="2544"/>
              <a:chExt cx="1297" cy="1200"/>
            </a:xfrm>
          </p:grpSpPr>
          <p:sp>
            <p:nvSpPr>
              <p:cNvPr id="1594378" name="Text Box 10"/>
              <p:cNvSpPr txBox="1">
                <a:spLocks noChangeArrowheads="1"/>
              </p:cNvSpPr>
              <p:nvPr/>
            </p:nvSpPr>
            <p:spPr bwMode="auto">
              <a:xfrm>
                <a:off x="3024" y="2561"/>
                <a:ext cx="1297" cy="1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8001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2573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1717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6289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0861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5433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0005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600" i="1">
                    <a:latin typeface="Arial" panose="020B0604020202020204" pitchFamily="34" charset="0"/>
                  </a:rPr>
                  <a:t>  Frank Rizzo bought</a:t>
                </a:r>
              </a:p>
              <a:p>
                <a:pPr eaLnBrk="1" hangingPunct="1"/>
                <a:r>
                  <a:rPr lang="en-US" altLang="en-US" sz="1600" i="1">
                    <a:latin typeface="Arial" panose="020B0604020202020204" pitchFamily="34" charset="0"/>
                  </a:rPr>
                  <a:t>his home from Lake</a:t>
                </a:r>
              </a:p>
              <a:p>
                <a:pPr eaLnBrk="1" hangingPunct="1"/>
                <a:r>
                  <a:rPr lang="en-US" altLang="en-US" sz="1600" i="1">
                    <a:latin typeface="Arial" panose="020B0604020202020204" pitchFamily="34" charset="0"/>
                  </a:rPr>
                  <a:t>View Real Estate in</a:t>
                </a:r>
              </a:p>
              <a:p>
                <a:pPr eaLnBrk="1" hangingPunct="1"/>
                <a:r>
                  <a:rPr lang="en-US" altLang="en-US" sz="1600" i="1">
                    <a:latin typeface="Arial" panose="020B0604020202020204" pitchFamily="34" charset="0"/>
                  </a:rPr>
                  <a:t>1992.</a:t>
                </a:r>
              </a:p>
              <a:p>
                <a:pPr eaLnBrk="1" hangingPunct="1"/>
                <a:r>
                  <a:rPr lang="en-US" altLang="en-US" sz="1600" i="1">
                    <a:latin typeface="Arial" panose="020B0604020202020204" pitchFamily="34" charset="0"/>
                  </a:rPr>
                  <a:t>  He paid $200,000</a:t>
                </a:r>
              </a:p>
              <a:p>
                <a:pPr eaLnBrk="1" hangingPunct="1"/>
                <a:r>
                  <a:rPr lang="en-US" altLang="en-US" sz="1600" i="1">
                    <a:latin typeface="Arial" panose="020B0604020202020204" pitchFamily="34" charset="0"/>
                  </a:rPr>
                  <a:t>under a15-year loan</a:t>
                </a:r>
              </a:p>
              <a:p>
                <a:pPr eaLnBrk="1" hangingPunct="1"/>
                <a:r>
                  <a:rPr lang="en-US" altLang="en-US" sz="1600" i="1">
                    <a:latin typeface="Arial" panose="020B0604020202020204" pitchFamily="34" charset="0"/>
                  </a:rPr>
                  <a:t>from MW Financial.</a:t>
                </a:r>
              </a:p>
            </p:txBody>
          </p:sp>
          <p:sp>
            <p:nvSpPr>
              <p:cNvPr id="1594379" name="Rectangle 11"/>
              <p:cNvSpPr>
                <a:spLocks noChangeArrowheads="1"/>
              </p:cNvSpPr>
              <p:nvPr/>
            </p:nvSpPr>
            <p:spPr bwMode="auto">
              <a:xfrm>
                <a:off x="3024" y="2544"/>
                <a:ext cx="1296" cy="1200"/>
              </a:xfrm>
              <a:prstGeom prst="rect">
                <a:avLst/>
              </a:prstGeom>
              <a:noFill/>
              <a:ln w="19050">
                <a:solidFill>
                  <a:srgbClr val="CC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94380" name="Group 12"/>
            <p:cNvGrpSpPr>
              <a:grpSpLocks/>
            </p:cNvGrpSpPr>
            <p:nvPr/>
          </p:nvGrpSpPr>
          <p:grpSpPr bwMode="auto">
            <a:xfrm>
              <a:off x="4397" y="2928"/>
              <a:ext cx="1363" cy="1200"/>
              <a:chOff x="4397" y="2544"/>
              <a:chExt cx="1363" cy="1200"/>
            </a:xfrm>
          </p:grpSpPr>
          <p:sp>
            <p:nvSpPr>
              <p:cNvPr id="1594381" name="Text Box 13"/>
              <p:cNvSpPr txBox="1">
                <a:spLocks noChangeArrowheads="1"/>
              </p:cNvSpPr>
              <p:nvPr/>
            </p:nvSpPr>
            <p:spPr bwMode="auto">
              <a:xfrm>
                <a:off x="4397" y="2544"/>
                <a:ext cx="1363" cy="113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marL="3429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8001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2573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7145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171700" indent="-3429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6289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0861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5433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0005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r>
                  <a:rPr lang="en-US" altLang="en-US" sz="1600" i="1">
                    <a:solidFill>
                      <a:schemeClr val="hlink"/>
                    </a:solidFill>
                    <a:latin typeface="Arial" panose="020B0604020202020204" pitchFamily="34" charset="0"/>
                  </a:rPr>
                  <a:t>&lt;a href&gt;</a:t>
                </a:r>
                <a:r>
                  <a:rPr lang="en-US" altLang="en-US" sz="1600" i="1">
                    <a:latin typeface="Arial" panose="020B0604020202020204" pitchFamily="34" charset="0"/>
                  </a:rPr>
                  <a:t>Frank Rizzo</a:t>
                </a:r>
              </a:p>
              <a:p>
                <a:pPr eaLnBrk="1" hangingPunct="1"/>
                <a:r>
                  <a:rPr lang="en-US" altLang="en-US" sz="1600" i="1">
                    <a:solidFill>
                      <a:schemeClr val="hlink"/>
                    </a:solidFill>
                    <a:latin typeface="Arial" panose="020B0604020202020204" pitchFamily="34" charset="0"/>
                  </a:rPr>
                  <a:t>&lt;/a&gt;</a:t>
                </a:r>
                <a:r>
                  <a:rPr lang="en-US" altLang="en-US" sz="1600" i="1">
                    <a:latin typeface="Arial" panose="020B0604020202020204" pitchFamily="34" charset="0"/>
                  </a:rPr>
                  <a:t> Bought</a:t>
                </a:r>
              </a:p>
              <a:p>
                <a:pPr eaLnBrk="1" hangingPunct="1"/>
                <a:r>
                  <a:rPr lang="en-US" altLang="en-US" sz="1600" i="1">
                    <a:solidFill>
                      <a:schemeClr val="hlink"/>
                    </a:solidFill>
                    <a:latin typeface="Arial" panose="020B0604020202020204" pitchFamily="34" charset="0"/>
                  </a:rPr>
                  <a:t>&lt;a hef&gt;</a:t>
                </a:r>
                <a:r>
                  <a:rPr lang="en-US" altLang="en-US" sz="1600" i="1">
                    <a:latin typeface="Arial" panose="020B0604020202020204" pitchFamily="34" charset="0"/>
                  </a:rPr>
                  <a:t>this home</a:t>
                </a:r>
                <a:r>
                  <a:rPr lang="en-US" altLang="en-US" sz="1600" i="1">
                    <a:solidFill>
                      <a:schemeClr val="hlink"/>
                    </a:solidFill>
                    <a:latin typeface="Arial" panose="020B0604020202020204" pitchFamily="34" charset="0"/>
                  </a:rPr>
                  <a:t>&lt;/a&gt;</a:t>
                </a:r>
              </a:p>
              <a:p>
                <a:pPr eaLnBrk="1" hangingPunct="1"/>
                <a:r>
                  <a:rPr lang="en-US" altLang="en-US" sz="1600" i="1">
                    <a:latin typeface="Arial" panose="020B0604020202020204" pitchFamily="34" charset="0"/>
                  </a:rPr>
                  <a:t>from </a:t>
                </a:r>
                <a:r>
                  <a:rPr lang="en-US" altLang="en-US" sz="1600" i="1">
                    <a:solidFill>
                      <a:schemeClr val="hlink"/>
                    </a:solidFill>
                    <a:latin typeface="Arial" panose="020B0604020202020204" pitchFamily="34" charset="0"/>
                  </a:rPr>
                  <a:t>&lt;a href&gt;</a:t>
                </a:r>
                <a:r>
                  <a:rPr lang="en-US" altLang="en-US" sz="1600" i="1">
                    <a:latin typeface="Arial" panose="020B0604020202020204" pitchFamily="34" charset="0"/>
                  </a:rPr>
                  <a:t>Lake</a:t>
                </a:r>
              </a:p>
              <a:p>
                <a:pPr eaLnBrk="1" hangingPunct="1"/>
                <a:r>
                  <a:rPr lang="en-US" altLang="en-US" sz="1600" i="1">
                    <a:latin typeface="Arial" panose="020B0604020202020204" pitchFamily="34" charset="0"/>
                  </a:rPr>
                  <a:t>View Real Estate</a:t>
                </a:r>
                <a:r>
                  <a:rPr lang="en-US" altLang="en-US" sz="1600" i="1">
                    <a:solidFill>
                      <a:schemeClr val="hlink"/>
                    </a:solidFill>
                    <a:latin typeface="Arial" panose="020B0604020202020204" pitchFamily="34" charset="0"/>
                  </a:rPr>
                  <a:t>&lt;/a&gt;</a:t>
                </a:r>
              </a:p>
              <a:p>
                <a:pPr eaLnBrk="1" hangingPunct="1"/>
                <a:r>
                  <a:rPr lang="en-US" altLang="en-US" sz="1600" i="1">
                    <a:latin typeface="Arial" panose="020B0604020202020204" pitchFamily="34" charset="0"/>
                  </a:rPr>
                  <a:t>In </a:t>
                </a:r>
                <a:r>
                  <a:rPr lang="en-US" altLang="en-US" sz="1600" i="1">
                    <a:solidFill>
                      <a:schemeClr val="hlink"/>
                    </a:solidFill>
                    <a:latin typeface="Arial" panose="020B0604020202020204" pitchFamily="34" charset="0"/>
                  </a:rPr>
                  <a:t>&lt;b&gt;</a:t>
                </a:r>
                <a:r>
                  <a:rPr lang="en-US" altLang="en-US" sz="1600" i="1">
                    <a:latin typeface="Arial" panose="020B0604020202020204" pitchFamily="34" charset="0"/>
                  </a:rPr>
                  <a:t>1992</a:t>
                </a:r>
                <a:r>
                  <a:rPr lang="en-US" altLang="en-US" sz="1600" i="1">
                    <a:solidFill>
                      <a:schemeClr val="hlink"/>
                    </a:solidFill>
                    <a:latin typeface="Arial" panose="020B0604020202020204" pitchFamily="34" charset="0"/>
                  </a:rPr>
                  <a:t>&lt;/b&gt;</a:t>
                </a:r>
                <a:r>
                  <a:rPr lang="en-US" altLang="en-US" sz="1600" i="1">
                    <a:latin typeface="Arial" panose="020B0604020202020204" pitchFamily="34" charset="0"/>
                  </a:rPr>
                  <a:t>.</a:t>
                </a:r>
              </a:p>
              <a:p>
                <a:pPr eaLnBrk="1" hangingPunct="1"/>
                <a:r>
                  <a:rPr lang="en-US" altLang="en-US" sz="1600" i="1">
                    <a:solidFill>
                      <a:schemeClr val="hlink"/>
                    </a:solidFill>
                    <a:latin typeface="Arial" panose="020B0604020202020204" pitchFamily="34" charset="0"/>
                  </a:rPr>
                  <a:t>&lt;p&gt;</a:t>
                </a:r>
                <a:r>
                  <a:rPr lang="en-US" altLang="en-US" sz="1600" i="1">
                    <a:latin typeface="Arial" panose="020B0604020202020204" pitchFamily="34" charset="0"/>
                  </a:rPr>
                  <a:t>...</a:t>
                </a:r>
              </a:p>
            </p:txBody>
          </p:sp>
          <p:sp>
            <p:nvSpPr>
              <p:cNvPr id="1594382" name="Rectangle 14"/>
              <p:cNvSpPr>
                <a:spLocks noChangeArrowheads="1"/>
              </p:cNvSpPr>
              <p:nvPr/>
            </p:nvSpPr>
            <p:spPr bwMode="auto">
              <a:xfrm>
                <a:off x="4408" y="2544"/>
                <a:ext cx="1344" cy="12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94383" name="Group 15"/>
            <p:cNvGrpSpPr>
              <a:grpSpLocks/>
            </p:cNvGrpSpPr>
            <p:nvPr/>
          </p:nvGrpSpPr>
          <p:grpSpPr bwMode="auto">
            <a:xfrm>
              <a:off x="1488" y="2928"/>
              <a:ext cx="1440" cy="1200"/>
              <a:chOff x="1488" y="2928"/>
              <a:chExt cx="1440" cy="1200"/>
            </a:xfrm>
          </p:grpSpPr>
          <p:sp>
            <p:nvSpPr>
              <p:cNvPr id="1594384" name="Rectangle 16"/>
              <p:cNvSpPr>
                <a:spLocks noChangeArrowheads="1"/>
              </p:cNvSpPr>
              <p:nvPr/>
            </p:nvSpPr>
            <p:spPr bwMode="auto">
              <a:xfrm>
                <a:off x="1488" y="2928"/>
                <a:ext cx="1440" cy="12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94385" name="Group 17"/>
              <p:cNvGrpSpPr>
                <a:grpSpLocks/>
              </p:cNvGrpSpPr>
              <p:nvPr/>
            </p:nvGrpSpPr>
            <p:grpSpPr bwMode="auto">
              <a:xfrm>
                <a:off x="1511" y="2976"/>
                <a:ext cx="1091" cy="1092"/>
                <a:chOff x="3629" y="1632"/>
                <a:chExt cx="1651" cy="1518"/>
              </a:xfrm>
            </p:grpSpPr>
            <p:pic>
              <p:nvPicPr>
                <p:cNvPr id="1594386" name="Picture 18" descr="d4xjnynk[1]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29" y="2137"/>
                  <a:ext cx="1085" cy="10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594387" name="AutoShape 19"/>
                <p:cNvSpPr>
                  <a:spLocks noChangeArrowheads="1"/>
                </p:cNvSpPr>
                <p:nvPr/>
              </p:nvSpPr>
              <p:spPr bwMode="auto">
                <a:xfrm>
                  <a:off x="4560" y="1632"/>
                  <a:ext cx="720" cy="672"/>
                </a:xfrm>
                <a:prstGeom prst="wedgeRectCallout">
                  <a:avLst>
                    <a:gd name="adj1" fmla="val -142778"/>
                    <a:gd name="adj2" fmla="val 37944"/>
                  </a:avLst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ctr"/>
                  <a:endParaRPr lang="en-US" altLang="en-US" sz="800" i="1">
                    <a:latin typeface="Arial" panose="020B0604020202020204" pitchFamily="34" charset="0"/>
                  </a:endParaRPr>
                </a:p>
              </p:txBody>
            </p:sp>
            <p:pic>
              <p:nvPicPr>
                <p:cNvPr id="1594388" name="Picture 20" descr="l4xa3fmy[1]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539" y="1739"/>
                  <a:ext cx="732" cy="75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594389" name="AutoShape 21"/>
                <p:cNvSpPr>
                  <a:spLocks noChangeArrowheads="1"/>
                </p:cNvSpPr>
                <p:nvPr/>
              </p:nvSpPr>
              <p:spPr bwMode="auto">
                <a:xfrm>
                  <a:off x="3840" y="2160"/>
                  <a:ext cx="144" cy="144"/>
                </a:xfrm>
                <a:prstGeom prst="star4">
                  <a:avLst>
                    <a:gd name="adj" fmla="val 22917"/>
                  </a:avLst>
                </a:prstGeom>
                <a:solidFill>
                  <a:schemeClr val="tx1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94390" name="Text Box 22"/>
              <p:cNvSpPr txBox="1">
                <a:spLocks noChangeArrowheads="1"/>
              </p:cNvSpPr>
              <p:nvPr/>
            </p:nvSpPr>
            <p:spPr bwMode="auto">
              <a:xfrm>
                <a:off x="1488" y="3840"/>
                <a:ext cx="144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en-US" sz="1600">
                    <a:solidFill>
                      <a:schemeClr val="hlink"/>
                    </a:solidFill>
                    <a:latin typeface="Arial" panose="020B0604020202020204" pitchFamily="34" charset="0"/>
                  </a:rPr>
                  <a:t>Loans(</a:t>
                </a:r>
                <a:r>
                  <a:rPr lang="en-US" altLang="en-US" sz="1600" i="1">
                    <a:latin typeface="Arial" panose="020B0604020202020204" pitchFamily="34" charset="0"/>
                  </a:rPr>
                  <a:t>$200K</a:t>
                </a:r>
                <a:r>
                  <a:rPr lang="en-US" altLang="en-US" sz="1600">
                    <a:latin typeface="Arial" panose="020B0604020202020204" pitchFamily="34" charset="0"/>
                  </a:rPr>
                  <a:t>,[</a:t>
                </a:r>
                <a:r>
                  <a:rPr lang="en-US" altLang="en-US" sz="1600" i="1">
                    <a:latin typeface="Arial" panose="020B0604020202020204" pitchFamily="34" charset="0"/>
                  </a:rPr>
                  <a:t>map</a:t>
                </a:r>
                <a:r>
                  <a:rPr lang="en-US" altLang="en-US" sz="1600">
                    <a:latin typeface="Arial" panose="020B0604020202020204" pitchFamily="34" charset="0"/>
                  </a:rPr>
                  <a:t>],...</a:t>
                </a:r>
                <a:r>
                  <a:rPr lang="en-US" altLang="en-US" sz="1600">
                    <a:solidFill>
                      <a:schemeClr val="hlink"/>
                    </a:solidFill>
                    <a:latin typeface="Arial" panose="020B0604020202020204" pitchFamily="34" charset="0"/>
                  </a:rPr>
                  <a:t>)</a:t>
                </a:r>
              </a:p>
            </p:txBody>
          </p:sp>
          <p:pic>
            <p:nvPicPr>
              <p:cNvPr id="1594391" name="Picture 23" descr="033izyed[1]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89" y="3324"/>
                <a:ext cx="385" cy="6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</p:grpSp>
      <p:sp>
        <p:nvSpPr>
          <p:cNvPr id="1594392" name="Rectangle 24"/>
          <p:cNvSpPr>
            <a:spLocks noChangeArrowheads="1"/>
          </p:cNvSpPr>
          <p:nvPr/>
        </p:nvSpPr>
        <p:spPr bwMode="auto">
          <a:xfrm>
            <a:off x="838200" y="254000"/>
            <a:ext cx="8043209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 b="1">
                <a:solidFill>
                  <a:schemeClr val="tx2"/>
                </a:solidFill>
                <a:latin typeface="Tahoma" panose="020B0604030504040204" pitchFamily="34" charset="0"/>
              </a:defRPr>
            </a:lvl1pPr>
            <a:lvl2pPr algn="ctr">
              <a:defRPr sz="3600" b="1">
                <a:solidFill>
                  <a:schemeClr val="tx2"/>
                </a:solidFill>
                <a:latin typeface="Tahoma" panose="020B0604030504040204" pitchFamily="34" charset="0"/>
              </a:defRPr>
            </a:lvl2pPr>
            <a:lvl3pPr algn="ctr">
              <a:defRPr sz="3600" b="1">
                <a:solidFill>
                  <a:schemeClr val="tx2"/>
                </a:solidFill>
                <a:latin typeface="Tahoma" panose="020B0604030504040204" pitchFamily="34" charset="0"/>
              </a:defRPr>
            </a:lvl3pPr>
            <a:lvl4pPr algn="ctr">
              <a:defRPr sz="3600" b="1">
                <a:solidFill>
                  <a:schemeClr val="tx2"/>
                </a:solidFill>
                <a:latin typeface="Tahoma" panose="020B0604030504040204" pitchFamily="34" charset="0"/>
              </a:defRPr>
            </a:lvl4pPr>
            <a:lvl5pPr algn="ctr">
              <a:defRPr sz="3600" b="1">
                <a:solidFill>
                  <a:schemeClr val="tx2"/>
                </a:solidFill>
                <a:latin typeface="Tahoma" panose="020B060403050404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anose="020B060403050404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anose="020B060403050404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anose="020B060403050404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anose="020B0604030504040204" pitchFamily="34" charset="0"/>
              </a:defRPr>
            </a:lvl9pPr>
          </a:lstStyle>
          <a:p>
            <a:pPr algn="l"/>
            <a:r>
              <a:rPr lang="en-US" altLang="en-US" dirty="0">
                <a:solidFill>
                  <a:schemeClr val="tx1"/>
                </a:solidFill>
                <a:latin typeface="+mn-lt"/>
              </a:rPr>
              <a:t>Mining Text Data: An Introduction</a:t>
            </a:r>
          </a:p>
        </p:txBody>
      </p:sp>
      <p:sp>
        <p:nvSpPr>
          <p:cNvPr id="1594393" name="Line 25"/>
          <p:cNvSpPr>
            <a:spLocks noChangeShapeType="1"/>
          </p:cNvSpPr>
          <p:nvPr/>
        </p:nvSpPr>
        <p:spPr bwMode="auto">
          <a:xfrm flipH="1">
            <a:off x="3733800" y="3512904"/>
            <a:ext cx="185738" cy="44949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394" name="Line 26"/>
          <p:cNvSpPr>
            <a:spLocks noChangeShapeType="1"/>
          </p:cNvSpPr>
          <p:nvPr/>
        </p:nvSpPr>
        <p:spPr bwMode="auto">
          <a:xfrm flipH="1">
            <a:off x="1600200" y="2971800"/>
            <a:ext cx="14478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395" name="Line 27"/>
          <p:cNvSpPr>
            <a:spLocks noChangeShapeType="1"/>
          </p:cNvSpPr>
          <p:nvPr/>
        </p:nvSpPr>
        <p:spPr bwMode="auto">
          <a:xfrm>
            <a:off x="5334000" y="3429000"/>
            <a:ext cx="304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94396" name="Line 28"/>
          <p:cNvSpPr>
            <a:spLocks noChangeShapeType="1"/>
          </p:cNvSpPr>
          <p:nvPr/>
        </p:nvSpPr>
        <p:spPr bwMode="auto">
          <a:xfrm>
            <a:off x="6095998" y="2971800"/>
            <a:ext cx="1524001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1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923" name="Rectangle 3"/>
          <p:cNvSpPr>
            <a:spLocks noGrp="1" noChangeArrowheads="1"/>
          </p:cNvSpPr>
          <p:nvPr>
            <p:ph type="title"/>
          </p:nvPr>
        </p:nvSpPr>
        <p:spPr>
          <a:xfrm>
            <a:off x="628650" y="273737"/>
            <a:ext cx="7886700" cy="777874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>
            <a:normAutofit/>
          </a:bodyPr>
          <a:lstStyle/>
          <a:p>
            <a:r>
              <a:rPr lang="en-GB" altLang="en-US" sz="3200" b="1" dirty="0"/>
              <a:t>Similarity Search in Multimedia Data</a:t>
            </a:r>
            <a:endParaRPr lang="en-US" altLang="en-US" sz="3600" b="1" dirty="0"/>
          </a:p>
        </p:txBody>
      </p:sp>
      <p:sp>
        <p:nvSpPr>
          <p:cNvPr id="977924" name="Rectangle 4"/>
          <p:cNvSpPr>
            <a:spLocks noGrp="1" noChangeArrowheads="1"/>
          </p:cNvSpPr>
          <p:nvPr>
            <p:ph idx="1"/>
          </p:nvPr>
        </p:nvSpPr>
        <p:spPr>
          <a:xfrm>
            <a:off x="630509" y="1313221"/>
            <a:ext cx="7886700" cy="4351338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lnSpcReduction="10000"/>
          </a:bodyPr>
          <a:lstStyle/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en-US" sz="2400" dirty="0"/>
              <a:t>Description-based retrieval systems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2400" dirty="0"/>
              <a:t>Build indices and perform object retrieval based on image descriptions, such as keywords, captions, size, and time of creation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2400" dirty="0"/>
              <a:t>Labor-intensive if performed manually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2400" dirty="0"/>
              <a:t>Results are typically of poor quality if automated</a:t>
            </a:r>
          </a:p>
          <a:p>
            <a:pPr>
              <a:lnSpc>
                <a:spcPct val="110000"/>
              </a:lnSpc>
              <a:spcBef>
                <a:spcPct val="30000"/>
              </a:spcBef>
            </a:pPr>
            <a:r>
              <a:rPr lang="en-US" altLang="en-US" sz="2400" dirty="0"/>
              <a:t>Content-based retrieval systems</a:t>
            </a:r>
          </a:p>
          <a:p>
            <a:pPr lvl="1">
              <a:lnSpc>
                <a:spcPct val="110000"/>
              </a:lnSpc>
              <a:spcBef>
                <a:spcPct val="30000"/>
              </a:spcBef>
            </a:pPr>
            <a:r>
              <a:rPr lang="en-US" altLang="en-US" sz="2400" dirty="0"/>
              <a:t>Support retrieval based on the image content, such as color histogram, texture, shape, objects, and wavelet transforms</a:t>
            </a:r>
            <a:endParaRPr lang="en-US" altLang="en-US" sz="2000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A00AA-1A7F-4DF5-A46C-B9695E0012C3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22C97-76A7-42B8-BDDA-59D86AC53216}" type="datetime1">
              <a:rPr lang="en-US" altLang="en-US" smtClean="0"/>
              <a:t>8/29/2020</a:t>
            </a:fld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EB1363-08F9-458F-BB2D-C4C6598FAE29}"/>
              </a:ext>
            </a:extLst>
          </p:cNvPr>
          <p:cNvSpPr/>
          <p:nvPr/>
        </p:nvSpPr>
        <p:spPr>
          <a:xfrm>
            <a:off x="1676400" y="6062990"/>
            <a:ext cx="6172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222222"/>
                </a:solidFill>
                <a:latin typeface="arial" panose="020B0604020202020204" pitchFamily="34" charset="0"/>
              </a:rPr>
              <a:t> texture is a repeated pattern of information or arrangement of the structure with regular intervals</a:t>
            </a:r>
            <a:endParaRPr lang="en-US" sz="1050" b="0" dirty="0"/>
          </a:p>
        </p:txBody>
      </p:sp>
    </p:spTree>
    <p:extLst>
      <p:ext uri="{BB962C8B-B14F-4D97-AF65-F5344CB8AC3E}">
        <p14:creationId xmlns:p14="http://schemas.microsoft.com/office/powerpoint/2010/main" val="421559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Queries in Content-Based Retrieval Systems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>
          <a:xfrm>
            <a:off x="624933" y="1600200"/>
            <a:ext cx="7886700" cy="4351338"/>
          </a:xfrm>
        </p:spPr>
        <p:txBody>
          <a:bodyPr>
            <a:normAutofit lnSpcReduction="10000"/>
          </a:bodyPr>
          <a:lstStyle/>
          <a:p>
            <a:pPr>
              <a:spcBef>
                <a:spcPct val="30000"/>
              </a:spcBef>
            </a:pPr>
            <a:r>
              <a:rPr lang="en-US" altLang="en-US" sz="2400" dirty="0"/>
              <a:t>Image sample-based queries</a:t>
            </a:r>
          </a:p>
          <a:p>
            <a:pPr lvl="1">
              <a:spcBef>
                <a:spcPct val="30000"/>
              </a:spcBef>
            </a:pPr>
            <a:r>
              <a:rPr lang="en-US" altLang="en-US" sz="2400" dirty="0"/>
              <a:t>Find all of the images that are similar to the given image sample</a:t>
            </a:r>
          </a:p>
          <a:p>
            <a:pPr lvl="1">
              <a:spcBef>
                <a:spcPct val="30000"/>
              </a:spcBef>
            </a:pPr>
            <a:r>
              <a:rPr lang="en-US" altLang="en-US" sz="2400" dirty="0"/>
              <a:t>Compare the feature vector (signature) extracted from the sample with the feature vectors of images that have already been extracted and indexed in the image database</a:t>
            </a:r>
          </a:p>
          <a:p>
            <a:pPr>
              <a:spcBef>
                <a:spcPct val="30000"/>
              </a:spcBef>
            </a:pPr>
            <a:r>
              <a:rPr lang="en-US" altLang="en-US" sz="2400" dirty="0"/>
              <a:t>Image feature specification queries</a:t>
            </a:r>
          </a:p>
          <a:p>
            <a:pPr lvl="1">
              <a:spcBef>
                <a:spcPct val="30000"/>
              </a:spcBef>
            </a:pPr>
            <a:r>
              <a:rPr lang="en-US" altLang="en-US" sz="2400" dirty="0"/>
              <a:t>Specify or sketch image features like color, texture, or shape, which are translated into a feature vector </a:t>
            </a:r>
          </a:p>
          <a:p>
            <a:pPr lvl="1">
              <a:spcBef>
                <a:spcPct val="30000"/>
              </a:spcBef>
            </a:pPr>
            <a:r>
              <a:rPr lang="en-US" altLang="en-US" sz="2400" dirty="0"/>
              <a:t>Match the feature vector with the feature vectors of the images in the database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6728-47F8-40A7-9A45-995564310B0A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9F4FD-2D32-4F0C-9664-9BE3DF3FAB41}" type="datetime1">
              <a:rPr lang="en-US" altLang="en-US" smtClean="0"/>
              <a:t>8/29/2020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78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11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57200" y="159679"/>
            <a:ext cx="7886700" cy="669884"/>
          </a:xfrm>
        </p:spPr>
        <p:txBody>
          <a:bodyPr/>
          <a:lstStyle/>
          <a:p>
            <a:r>
              <a:rPr lang="en-US" altLang="en-US" sz="3200" b="1" dirty="0"/>
              <a:t>Approaches Based on Image Signature</a:t>
            </a:r>
          </a:p>
        </p:txBody>
      </p:sp>
      <p:sp>
        <p:nvSpPr>
          <p:cNvPr id="1114115" name="Rectangle 2051"/>
          <p:cNvSpPr>
            <a:spLocks noGrp="1" noChangeArrowheads="1"/>
          </p:cNvSpPr>
          <p:nvPr>
            <p:ph idx="1"/>
          </p:nvPr>
        </p:nvSpPr>
        <p:spPr>
          <a:xfrm>
            <a:off x="623074" y="1126970"/>
            <a:ext cx="7886700" cy="512143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 dirty="0"/>
              <a:t>Color histogram-based signature</a:t>
            </a:r>
          </a:p>
          <a:p>
            <a:pPr lvl="1"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 dirty="0"/>
              <a:t>The signature includes color histograms based on color composition of an image regardless of its scale or orientation</a:t>
            </a:r>
          </a:p>
          <a:p>
            <a:pPr lvl="1"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 dirty="0"/>
              <a:t>No information about shape, location, or texture</a:t>
            </a:r>
          </a:p>
          <a:p>
            <a:pPr lvl="1"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 dirty="0"/>
              <a:t>Two images with similar color composition may contain very different shapes or textures, and thus could be completely unrelated in semantics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altLang="en-US" sz="2400" dirty="0" err="1"/>
              <a:t>Multifeature</a:t>
            </a:r>
            <a:r>
              <a:rPr lang="en-US" altLang="en-US" sz="2400" dirty="0"/>
              <a:t> composed signature</a:t>
            </a:r>
          </a:p>
          <a:p>
            <a:pPr lvl="1">
              <a:lnSpc>
                <a:spcPct val="105000"/>
              </a:lnSpc>
              <a:spcBef>
                <a:spcPct val="25000"/>
              </a:spcBef>
            </a:pPr>
            <a:r>
              <a:rPr lang="en-US" altLang="en-US" sz="2400" dirty="0"/>
              <a:t>Define different distance functions for color, shape, location, and texture, and subsequently combine them to derive the overall result</a:t>
            </a:r>
          </a:p>
          <a:p>
            <a:pPr>
              <a:lnSpc>
                <a:spcPct val="105000"/>
              </a:lnSpc>
              <a:spcBef>
                <a:spcPct val="25000"/>
              </a:spcBef>
            </a:pPr>
            <a:r>
              <a:rPr lang="en-US" sz="2400" dirty="0"/>
              <a:t>Wavelet-based signature </a:t>
            </a:r>
          </a:p>
          <a:p>
            <a:pPr lvl="1">
              <a:lnSpc>
                <a:spcPct val="105000"/>
              </a:lnSpc>
              <a:spcBef>
                <a:spcPct val="25000"/>
              </a:spcBef>
            </a:pPr>
            <a:r>
              <a:rPr lang="en-US" sz="2400" dirty="0"/>
              <a:t>Uses the dominant wavelet coefficients of an image as its signature. Wavelets capture shape, texture, and image topology information in a single unified framework</a:t>
            </a:r>
            <a:endParaRPr lang="en-US" altLang="en-US" sz="2400" dirty="0"/>
          </a:p>
          <a:p>
            <a:pPr>
              <a:lnSpc>
                <a:spcPct val="105000"/>
              </a:lnSpc>
              <a:spcBef>
                <a:spcPct val="25000"/>
              </a:spcBef>
            </a:pPr>
            <a:endParaRPr lang="en-US" altLang="en-US" sz="27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925AA-C8E9-42D2-BD8E-F04F22E677C0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83611-8902-48FB-85AF-95A24BA89E5E}" type="datetime1">
              <a:rPr lang="en-US" altLang="en-US" smtClean="0"/>
              <a:t>8/29/2020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541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FD351-EC68-4E6C-ACA4-8BF743AF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644314"/>
            <a:ext cx="7886700" cy="625474"/>
          </a:xfrm>
        </p:spPr>
        <p:txBody>
          <a:bodyPr>
            <a:normAutofit/>
          </a:bodyPr>
          <a:lstStyle/>
          <a:p>
            <a:r>
              <a:rPr lang="en-US" sz="3200" b="1" dirty="0"/>
              <a:t>Automatic indexing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05D5B-3F18-4A20-AF4E-997EA8CF8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59631"/>
            <a:ext cx="7886700" cy="4117332"/>
          </a:xfrm>
        </p:spPr>
        <p:txBody>
          <a:bodyPr/>
          <a:lstStyle/>
          <a:p>
            <a:r>
              <a:rPr lang="en-US" dirty="0"/>
              <a:t>Automatic indexing of images by means of their semantics is still an open challenge</a:t>
            </a:r>
          </a:p>
          <a:p>
            <a:r>
              <a:rPr lang="en-US" dirty="0"/>
              <a:t>images on the Web appear in a context within textual articles or explicit image captions that provide meaningful information to the semantics of the depicted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E36BA-36B8-44FA-9D42-2ADDAFD9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9AB6AE-DC6C-4C19-AD98-A8BE141DCE93}" type="slidenum">
              <a:rPr lang="en-US" smtClean="0"/>
              <a:pPr>
                <a:defRPr/>
              </a:pPr>
              <a:t>23</a:t>
            </a:fld>
            <a:endParaRPr lang="en-US" sz="100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4952F-F1E5-4007-AC88-E1E10CDE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4A10-562A-4437-B1C3-B55B80AFD3E1}" type="datetime1">
              <a:rPr lang="en-US" smtClean="0"/>
              <a:t>8/29/2020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4629D4-79F1-437C-BC6E-E22B9DECDC28}"/>
              </a:ext>
            </a:extLst>
          </p:cNvPr>
          <p:cNvSpPr/>
          <p:nvPr/>
        </p:nvSpPr>
        <p:spPr>
          <a:xfrm>
            <a:off x="628650" y="6166602"/>
            <a:ext cx="798195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altLang="en-US" sz="900" b="0" dirty="0"/>
              <a:t>Multimedia Data Mining and Analytics, Springer International Publishing Switzerland 2015</a:t>
            </a:r>
          </a:p>
        </p:txBody>
      </p:sp>
    </p:spTree>
    <p:extLst>
      <p:ext uri="{BB962C8B-B14F-4D97-AF65-F5344CB8AC3E}">
        <p14:creationId xmlns:p14="http://schemas.microsoft.com/office/powerpoint/2010/main" val="312188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68275"/>
            <a:ext cx="7886700" cy="701674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Multidimensional Analysis of Multimedia Data</a:t>
            </a:r>
          </a:p>
        </p:txBody>
      </p:sp>
      <p:sp>
        <p:nvSpPr>
          <p:cNvPr id="98816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066800"/>
            <a:ext cx="7886700" cy="51101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en-US" sz="2400" dirty="0"/>
              <a:t>Multimedia data cube</a:t>
            </a:r>
          </a:p>
          <a:p>
            <a:pPr lvl="1">
              <a:lnSpc>
                <a:spcPct val="100000"/>
              </a:lnSpc>
            </a:pPr>
            <a:r>
              <a:rPr lang="en-US" altLang="en-US" sz="2400" dirty="0"/>
              <a:t>Design and construction similar to that of traditional data cubes from relational data</a:t>
            </a:r>
          </a:p>
          <a:p>
            <a:pPr lvl="1">
              <a:lnSpc>
                <a:spcPct val="100000"/>
              </a:lnSpc>
            </a:pPr>
            <a:r>
              <a:rPr lang="en-US" altLang="en-US" sz="2400" dirty="0"/>
              <a:t>Contain additional dimensions and measures for multimedia information, such as color, texture, and shape</a:t>
            </a:r>
          </a:p>
          <a:p>
            <a:pPr>
              <a:lnSpc>
                <a:spcPct val="100000"/>
              </a:lnSpc>
            </a:pPr>
            <a:r>
              <a:rPr lang="en-US" altLang="en-US" sz="2400" dirty="0"/>
              <a:t>The database does not store images but their descriptors </a:t>
            </a:r>
          </a:p>
          <a:p>
            <a:pPr lvl="1">
              <a:lnSpc>
                <a:spcPct val="100000"/>
              </a:lnSpc>
            </a:pPr>
            <a:r>
              <a:rPr lang="en-US" altLang="en-US" sz="2400" dirty="0"/>
              <a:t>Feature descriptor: a set of vectors for each visual characteristic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/>
              <a:t>Color vector: contains the color histogram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/>
              <a:t>MFC (Most Frequent Color) vector: five color centroids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/>
              <a:t>MFO (Most Frequent Orientation) vector: five edge orientation centroids</a:t>
            </a:r>
          </a:p>
          <a:p>
            <a:pPr lvl="1">
              <a:lnSpc>
                <a:spcPct val="100000"/>
              </a:lnSpc>
            </a:pPr>
            <a:r>
              <a:rPr lang="en-US" altLang="en-US" sz="2400" dirty="0"/>
              <a:t>Layout descriptor: contains a color layout vector and an edge layout vector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3619B-B75A-4742-B92D-ABA36FA6BD5A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6272-58B4-4106-93AA-AE9D337592D7}" type="datetime1">
              <a:rPr lang="en-US" altLang="en-US" smtClean="0"/>
              <a:t>8/29/2020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09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145" name="Rectangle 9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Mining Multimedia Databases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533FC-5FBD-484D-A872-112473734164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E097-E73C-478B-8A8F-BB679D60E3BD}" type="datetime1">
              <a:rPr lang="en-US" altLang="en-US" smtClean="0"/>
              <a:t>8/29/2020</a:t>
            </a:fld>
            <a:endParaRPr lang="en-US" altLang="en-US"/>
          </a:p>
        </p:txBody>
      </p:sp>
      <p:pic>
        <p:nvPicPr>
          <p:cNvPr id="987138" name="Picture 2" descr="BLUESK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2362200"/>
            <a:ext cx="401955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7141" name="Text Box 5"/>
          <p:cNvSpPr txBox="1">
            <a:spLocks noChangeArrowheads="1"/>
          </p:cNvSpPr>
          <p:nvPr/>
        </p:nvSpPr>
        <p:spPr bwMode="auto">
          <a:xfrm>
            <a:off x="304800" y="16002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GB" altLang="en-US" sz="2400" b="1">
                <a:latin typeface="Times New Roman" panose="02020603050405020304" pitchFamily="18" charset="0"/>
              </a:rPr>
              <a:t>Refining or combining searches</a:t>
            </a:r>
          </a:p>
        </p:txBody>
      </p:sp>
      <p:sp>
        <p:nvSpPr>
          <p:cNvPr id="987142" name="Text Box 6"/>
          <p:cNvSpPr txBox="1">
            <a:spLocks noChangeArrowheads="1"/>
          </p:cNvSpPr>
          <p:nvPr/>
        </p:nvSpPr>
        <p:spPr bwMode="auto">
          <a:xfrm>
            <a:off x="838200" y="5029200"/>
            <a:ext cx="28146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2400">
                <a:latin typeface="Times New Roman" panose="02020603050405020304" pitchFamily="18" charset="0"/>
              </a:rPr>
              <a:t>Search for “blue sky”</a:t>
            </a:r>
          </a:p>
          <a:p>
            <a:pPr eaLnBrk="0" hangingPunct="0"/>
            <a:r>
              <a:rPr lang="en-GB" altLang="en-US" sz="2000">
                <a:latin typeface="Times New Roman" panose="02020603050405020304" pitchFamily="18" charset="0"/>
              </a:rPr>
              <a:t>(top layout grid is blue)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987143" name="Text Box 7"/>
          <p:cNvSpPr txBox="1">
            <a:spLocks noChangeArrowheads="1"/>
          </p:cNvSpPr>
          <p:nvPr/>
        </p:nvSpPr>
        <p:spPr bwMode="auto">
          <a:xfrm>
            <a:off x="5699125" y="4384675"/>
            <a:ext cx="3195638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2400">
                <a:latin typeface="Times New Roman" panose="02020603050405020304" pitchFamily="18" charset="0"/>
              </a:rPr>
              <a:t>Search for “blue sky and</a:t>
            </a:r>
          </a:p>
          <a:p>
            <a:pPr eaLnBrk="0" hangingPunct="0"/>
            <a:r>
              <a:rPr lang="en-GB" altLang="en-US" sz="2400">
                <a:latin typeface="Times New Roman" panose="02020603050405020304" pitchFamily="18" charset="0"/>
              </a:rPr>
              <a:t>green meadows”</a:t>
            </a:r>
          </a:p>
          <a:p>
            <a:pPr eaLnBrk="0" hangingPunct="0"/>
            <a:r>
              <a:rPr lang="en-GB" altLang="en-US" sz="2000">
                <a:latin typeface="Times New Roman" panose="02020603050405020304" pitchFamily="18" charset="0"/>
              </a:rPr>
              <a:t>(top layout grid is blue</a:t>
            </a:r>
          </a:p>
          <a:p>
            <a:pPr eaLnBrk="0" hangingPunct="0"/>
            <a:r>
              <a:rPr lang="en-GB" altLang="en-US" sz="2000">
                <a:latin typeface="Times New Roman" panose="02020603050405020304" pitchFamily="18" charset="0"/>
              </a:rPr>
              <a:t> and bottom is green)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sp>
        <p:nvSpPr>
          <p:cNvPr id="987144" name="Text Box 8"/>
          <p:cNvSpPr txBox="1">
            <a:spLocks noChangeArrowheads="1"/>
          </p:cNvSpPr>
          <p:nvPr/>
        </p:nvSpPr>
        <p:spPr bwMode="auto">
          <a:xfrm>
            <a:off x="4724400" y="2362200"/>
            <a:ext cx="418306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GB" altLang="en-US" sz="2400">
                <a:latin typeface="Times New Roman" panose="02020603050405020304" pitchFamily="18" charset="0"/>
              </a:rPr>
              <a:t>Search for “airplane in blue sky”</a:t>
            </a:r>
          </a:p>
          <a:p>
            <a:pPr eaLnBrk="0" hangingPunct="0"/>
            <a:r>
              <a:rPr lang="en-GB" altLang="en-US" sz="2000">
                <a:latin typeface="Times New Roman" panose="02020603050405020304" pitchFamily="18" charset="0"/>
              </a:rPr>
              <a:t>(top layout grid is blue and </a:t>
            </a:r>
          </a:p>
          <a:p>
            <a:pPr eaLnBrk="0" hangingPunct="0"/>
            <a:r>
              <a:rPr lang="en-GB" altLang="en-US" sz="2000">
                <a:latin typeface="Times New Roman" panose="02020603050405020304" pitchFamily="18" charset="0"/>
              </a:rPr>
              <a:t> keyword = “airplane”)</a:t>
            </a:r>
            <a:endParaRPr lang="en-GB" altLang="en-US" sz="2400">
              <a:latin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9A6C5D-4621-45B7-8064-6FFA83D93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8428" y="1295400"/>
            <a:ext cx="2486372" cy="9526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3FC708-D630-4A46-B2D8-567031DC8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9538" y="3733800"/>
            <a:ext cx="914400" cy="71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1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363" name="Rectangle 131"/>
          <p:cNvSpPr>
            <a:spLocks noGrp="1" noChangeArrowheads="1"/>
          </p:cNvSpPr>
          <p:nvPr>
            <p:ph type="title"/>
          </p:nvPr>
        </p:nvSpPr>
        <p:spPr>
          <a:xfrm>
            <a:off x="552450" y="365126"/>
            <a:ext cx="7886700" cy="719137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chemeClr val="tx1"/>
                </a:solidFill>
              </a:rPr>
              <a:t>Mining Multimedia Databases</a:t>
            </a:r>
          </a:p>
        </p:txBody>
      </p:sp>
      <p:sp>
        <p:nvSpPr>
          <p:cNvPr id="134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327D81C1-EBB3-417F-96C3-6E8258AC58A0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32" name="Date Placeholder 2"/>
          <p:cNvSpPr>
            <a:spLocks noGrp="1"/>
          </p:cNvSpPr>
          <p:nvPr>
            <p:ph type="dt" sz="half" idx="10"/>
          </p:nvPr>
        </p:nvSpPr>
        <p:spPr>
          <a:xfrm>
            <a:off x="152400" y="6416675"/>
            <a:ext cx="2057400" cy="365125"/>
          </a:xfrm>
        </p:spPr>
        <p:txBody>
          <a:bodyPr/>
          <a:lstStyle/>
          <a:p>
            <a:fld id="{FC8A089F-C09F-46B8-90BB-E235621ED9E1}" type="datetime1">
              <a:rPr lang="en-US" altLang="en-US" smtClean="0"/>
              <a:t>8/29/2020</a:t>
            </a:fld>
            <a:endParaRPr lang="en-US" altLang="en-US"/>
          </a:p>
        </p:txBody>
      </p:sp>
      <p:grpSp>
        <p:nvGrpSpPr>
          <p:cNvPr id="991234" name="Group 2"/>
          <p:cNvGrpSpPr>
            <a:grpSpLocks/>
          </p:cNvGrpSpPr>
          <p:nvPr/>
        </p:nvGrpSpPr>
        <p:grpSpPr bwMode="auto">
          <a:xfrm>
            <a:off x="2438400" y="3048000"/>
            <a:ext cx="2363788" cy="1530350"/>
            <a:chOff x="1728" y="1895"/>
            <a:chExt cx="1489" cy="964"/>
          </a:xfrm>
        </p:grpSpPr>
        <p:sp>
          <p:nvSpPr>
            <p:cNvPr id="991235" name="Rectangle 3"/>
            <p:cNvSpPr>
              <a:spLocks noChangeArrowheads="1"/>
            </p:cNvSpPr>
            <p:nvPr/>
          </p:nvSpPr>
          <p:spPr bwMode="auto">
            <a:xfrm>
              <a:off x="1949" y="2172"/>
              <a:ext cx="28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altLang="en-US" sz="1000" b="1">
                  <a:solidFill>
                    <a:schemeClr val="bg2"/>
                  </a:solidFill>
                  <a:latin typeface="Arial" panose="020B0604020202020204" pitchFamily="34" charset="0"/>
                </a:rPr>
                <a:t>RED</a:t>
              </a:r>
            </a:p>
          </p:txBody>
        </p:sp>
        <p:sp>
          <p:nvSpPr>
            <p:cNvPr id="991236" name="Rectangle 4"/>
            <p:cNvSpPr>
              <a:spLocks noChangeArrowheads="1"/>
            </p:cNvSpPr>
            <p:nvPr/>
          </p:nvSpPr>
          <p:spPr bwMode="auto">
            <a:xfrm>
              <a:off x="1869" y="2276"/>
              <a:ext cx="37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altLang="en-US" sz="1000" b="1">
                  <a:solidFill>
                    <a:schemeClr val="bg2"/>
                  </a:solidFill>
                  <a:latin typeface="Arial" panose="020B0604020202020204" pitchFamily="34" charset="0"/>
                </a:rPr>
                <a:t>WHITE</a:t>
              </a:r>
            </a:p>
          </p:txBody>
        </p:sp>
        <p:sp>
          <p:nvSpPr>
            <p:cNvPr id="991237" name="Rectangle 5"/>
            <p:cNvSpPr>
              <a:spLocks noChangeArrowheads="1"/>
            </p:cNvSpPr>
            <p:nvPr/>
          </p:nvSpPr>
          <p:spPr bwMode="auto">
            <a:xfrm>
              <a:off x="1901" y="2388"/>
              <a:ext cx="33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altLang="en-US" sz="1000" b="1">
                  <a:solidFill>
                    <a:schemeClr val="bg2"/>
                  </a:solidFill>
                  <a:latin typeface="Arial" panose="020B0604020202020204" pitchFamily="34" charset="0"/>
                </a:rPr>
                <a:t>BLUE</a:t>
              </a:r>
            </a:p>
          </p:txBody>
        </p:sp>
        <p:sp>
          <p:nvSpPr>
            <p:cNvPr id="991238" name="Rectangle 6"/>
            <p:cNvSpPr>
              <a:spLocks noChangeArrowheads="1"/>
            </p:cNvSpPr>
            <p:nvPr/>
          </p:nvSpPr>
          <p:spPr bwMode="auto">
            <a:xfrm>
              <a:off x="2487" y="2052"/>
              <a:ext cx="24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altLang="en-US" sz="1000" b="1">
                  <a:solidFill>
                    <a:schemeClr val="bg2"/>
                  </a:solidFill>
                  <a:latin typeface="Arial" panose="020B0604020202020204" pitchFamily="34" charset="0"/>
                </a:rPr>
                <a:t>GIF</a:t>
              </a:r>
            </a:p>
          </p:txBody>
        </p:sp>
        <p:sp>
          <p:nvSpPr>
            <p:cNvPr id="991239" name="Rectangle 7"/>
            <p:cNvSpPr>
              <a:spLocks noChangeArrowheads="1"/>
            </p:cNvSpPr>
            <p:nvPr/>
          </p:nvSpPr>
          <p:spPr bwMode="auto">
            <a:xfrm>
              <a:off x="2208" y="2052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altLang="en-US" sz="1000" b="1">
                  <a:solidFill>
                    <a:schemeClr val="bg2"/>
                  </a:solidFill>
                  <a:latin typeface="Arial" panose="020B0604020202020204" pitchFamily="34" charset="0"/>
                </a:rPr>
                <a:t>JPEG</a:t>
              </a:r>
            </a:p>
          </p:txBody>
        </p:sp>
        <p:sp>
          <p:nvSpPr>
            <p:cNvPr id="991240" name="Rectangle 8"/>
            <p:cNvSpPr>
              <a:spLocks noChangeArrowheads="1"/>
            </p:cNvSpPr>
            <p:nvPr/>
          </p:nvSpPr>
          <p:spPr bwMode="auto">
            <a:xfrm>
              <a:off x="2291" y="2205"/>
              <a:ext cx="194" cy="106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41" name="Rectangle 9"/>
            <p:cNvSpPr>
              <a:spLocks noChangeArrowheads="1"/>
            </p:cNvSpPr>
            <p:nvPr/>
          </p:nvSpPr>
          <p:spPr bwMode="auto">
            <a:xfrm>
              <a:off x="2491" y="2205"/>
              <a:ext cx="194" cy="106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42" name="Rectangle 10"/>
            <p:cNvSpPr>
              <a:spLocks noChangeArrowheads="1"/>
            </p:cNvSpPr>
            <p:nvPr/>
          </p:nvSpPr>
          <p:spPr bwMode="auto">
            <a:xfrm>
              <a:off x="2291" y="2317"/>
              <a:ext cx="194" cy="106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43" name="Rectangle 11"/>
            <p:cNvSpPr>
              <a:spLocks noChangeArrowheads="1"/>
            </p:cNvSpPr>
            <p:nvPr/>
          </p:nvSpPr>
          <p:spPr bwMode="auto">
            <a:xfrm>
              <a:off x="2491" y="2317"/>
              <a:ext cx="194" cy="106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44" name="Rectangle 12"/>
            <p:cNvSpPr>
              <a:spLocks noChangeArrowheads="1"/>
            </p:cNvSpPr>
            <p:nvPr/>
          </p:nvSpPr>
          <p:spPr bwMode="auto">
            <a:xfrm>
              <a:off x="2291" y="2429"/>
              <a:ext cx="194" cy="106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45" name="Rectangle 13"/>
            <p:cNvSpPr>
              <a:spLocks noChangeArrowheads="1"/>
            </p:cNvSpPr>
            <p:nvPr/>
          </p:nvSpPr>
          <p:spPr bwMode="auto">
            <a:xfrm>
              <a:off x="2491" y="2429"/>
              <a:ext cx="194" cy="106"/>
            </a:xfrm>
            <a:prstGeom prst="rect">
              <a:avLst/>
            </a:prstGeom>
            <a:solidFill>
              <a:srgbClr val="99FF99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46" name="Rectangle 14"/>
            <p:cNvSpPr>
              <a:spLocks noChangeArrowheads="1"/>
            </p:cNvSpPr>
            <p:nvPr/>
          </p:nvSpPr>
          <p:spPr bwMode="auto">
            <a:xfrm>
              <a:off x="2291" y="2597"/>
              <a:ext cx="194" cy="106"/>
            </a:xfrm>
            <a:prstGeom prst="rect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47" name="Rectangle 15"/>
            <p:cNvSpPr>
              <a:spLocks noChangeArrowheads="1"/>
            </p:cNvSpPr>
            <p:nvPr/>
          </p:nvSpPr>
          <p:spPr bwMode="auto">
            <a:xfrm>
              <a:off x="2491" y="2597"/>
              <a:ext cx="194" cy="106"/>
            </a:xfrm>
            <a:prstGeom prst="rect">
              <a:avLst/>
            </a:prstGeom>
            <a:solidFill>
              <a:srgbClr val="0000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48" name="Rectangle 16"/>
            <p:cNvSpPr>
              <a:spLocks noChangeArrowheads="1"/>
            </p:cNvSpPr>
            <p:nvPr/>
          </p:nvSpPr>
          <p:spPr bwMode="auto">
            <a:xfrm>
              <a:off x="2739" y="2205"/>
              <a:ext cx="194" cy="106"/>
            </a:xfrm>
            <a:prstGeom prst="rect">
              <a:avLst/>
            </a:prstGeom>
            <a:solidFill>
              <a:srgbClr val="00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49" name="Rectangle 17"/>
            <p:cNvSpPr>
              <a:spLocks noChangeArrowheads="1"/>
            </p:cNvSpPr>
            <p:nvPr/>
          </p:nvSpPr>
          <p:spPr bwMode="auto">
            <a:xfrm>
              <a:off x="2739" y="2317"/>
              <a:ext cx="194" cy="106"/>
            </a:xfrm>
            <a:prstGeom prst="rect">
              <a:avLst/>
            </a:prstGeom>
            <a:solidFill>
              <a:srgbClr val="00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50" name="Rectangle 18"/>
            <p:cNvSpPr>
              <a:spLocks noChangeArrowheads="1"/>
            </p:cNvSpPr>
            <p:nvPr/>
          </p:nvSpPr>
          <p:spPr bwMode="auto">
            <a:xfrm>
              <a:off x="2739" y="2429"/>
              <a:ext cx="194" cy="106"/>
            </a:xfrm>
            <a:prstGeom prst="rect">
              <a:avLst/>
            </a:prstGeom>
            <a:solidFill>
              <a:srgbClr val="00CC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51" name="Rectangle 19"/>
            <p:cNvSpPr>
              <a:spLocks noChangeArrowheads="1"/>
            </p:cNvSpPr>
            <p:nvPr/>
          </p:nvSpPr>
          <p:spPr bwMode="auto">
            <a:xfrm>
              <a:off x="2739" y="2597"/>
              <a:ext cx="194" cy="106"/>
            </a:xfrm>
            <a:prstGeom prst="rect">
              <a:avLst/>
            </a:prstGeom>
            <a:solidFill>
              <a:srgbClr val="0066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52" name="Rectangle 20"/>
            <p:cNvSpPr>
              <a:spLocks noChangeArrowheads="1"/>
            </p:cNvSpPr>
            <p:nvPr/>
          </p:nvSpPr>
          <p:spPr bwMode="auto">
            <a:xfrm>
              <a:off x="1728" y="2558"/>
              <a:ext cx="56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altLang="en-US" sz="1200" b="1">
                  <a:latin typeface="Times New Roman" panose="02020603050405020304" pitchFamily="18" charset="0"/>
                </a:rPr>
                <a:t>By Format</a:t>
              </a:r>
              <a:endParaRPr lang="en-GB" altLang="en-US" sz="12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91253" name="Rectangle 21"/>
            <p:cNvSpPr>
              <a:spLocks noChangeArrowheads="1"/>
            </p:cNvSpPr>
            <p:nvPr/>
          </p:nvSpPr>
          <p:spPr bwMode="auto">
            <a:xfrm>
              <a:off x="2677" y="2038"/>
              <a:ext cx="5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altLang="en-US" sz="1200" b="1">
                  <a:latin typeface="Times New Roman" panose="02020603050405020304" pitchFamily="18" charset="0"/>
                </a:rPr>
                <a:t>By Colour</a:t>
              </a:r>
            </a:p>
          </p:txBody>
        </p:sp>
        <p:sp>
          <p:nvSpPr>
            <p:cNvPr id="991254" name="Rectangle 22"/>
            <p:cNvSpPr>
              <a:spLocks noChangeArrowheads="1"/>
            </p:cNvSpPr>
            <p:nvPr/>
          </p:nvSpPr>
          <p:spPr bwMode="auto">
            <a:xfrm>
              <a:off x="2885" y="2686"/>
              <a:ext cx="30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altLang="en-US" sz="1200" b="1">
                  <a:latin typeface="Times New Roman" panose="02020603050405020304" pitchFamily="18" charset="0"/>
                </a:rPr>
                <a:t>Sum</a:t>
              </a:r>
              <a:endParaRPr lang="en-GB" altLang="en-US" sz="12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91255" name="Rectangle 23"/>
            <p:cNvSpPr>
              <a:spLocks noChangeArrowheads="1"/>
            </p:cNvSpPr>
            <p:nvPr/>
          </p:nvSpPr>
          <p:spPr bwMode="auto">
            <a:xfrm>
              <a:off x="2317" y="1895"/>
              <a:ext cx="61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altLang="en-US" sz="1400" b="1">
                  <a:latin typeface="Times New Roman" panose="02020603050405020304" pitchFamily="18" charset="0"/>
                </a:rPr>
                <a:t>Cross Tab</a:t>
              </a:r>
              <a:endParaRPr lang="en-GB" altLang="en-US" sz="14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91256" name="Group 24"/>
          <p:cNvGrpSpPr>
            <a:grpSpLocks/>
          </p:cNvGrpSpPr>
          <p:nvPr/>
        </p:nvGrpSpPr>
        <p:grpSpPr bwMode="auto">
          <a:xfrm>
            <a:off x="1066800" y="4191000"/>
            <a:ext cx="1416050" cy="1528763"/>
            <a:chOff x="750" y="1536"/>
            <a:chExt cx="892" cy="963"/>
          </a:xfrm>
        </p:grpSpPr>
        <p:sp>
          <p:nvSpPr>
            <p:cNvPr id="991257" name="Rectangle 25"/>
            <p:cNvSpPr>
              <a:spLocks noChangeArrowheads="1"/>
            </p:cNvSpPr>
            <p:nvPr/>
          </p:nvSpPr>
          <p:spPr bwMode="auto">
            <a:xfrm>
              <a:off x="830" y="1820"/>
              <a:ext cx="28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altLang="en-US" sz="1000" b="1">
                  <a:solidFill>
                    <a:schemeClr val="bg2"/>
                  </a:solidFill>
                  <a:latin typeface="Arial" panose="020B0604020202020204" pitchFamily="34" charset="0"/>
                </a:rPr>
                <a:t>RED</a:t>
              </a:r>
            </a:p>
          </p:txBody>
        </p:sp>
        <p:sp>
          <p:nvSpPr>
            <p:cNvPr id="991258" name="Rectangle 26"/>
            <p:cNvSpPr>
              <a:spLocks noChangeArrowheads="1"/>
            </p:cNvSpPr>
            <p:nvPr/>
          </p:nvSpPr>
          <p:spPr bwMode="auto">
            <a:xfrm>
              <a:off x="750" y="1924"/>
              <a:ext cx="37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altLang="en-US" sz="1000" b="1">
                  <a:solidFill>
                    <a:schemeClr val="bg2"/>
                  </a:solidFill>
                  <a:latin typeface="Arial" panose="020B0604020202020204" pitchFamily="34" charset="0"/>
                </a:rPr>
                <a:t>WHITE</a:t>
              </a:r>
            </a:p>
          </p:txBody>
        </p:sp>
        <p:sp>
          <p:nvSpPr>
            <p:cNvPr id="991259" name="Rectangle 27"/>
            <p:cNvSpPr>
              <a:spLocks noChangeArrowheads="1"/>
            </p:cNvSpPr>
            <p:nvPr/>
          </p:nvSpPr>
          <p:spPr bwMode="auto">
            <a:xfrm>
              <a:off x="790" y="2036"/>
              <a:ext cx="33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altLang="en-US" sz="1000" b="1">
                  <a:solidFill>
                    <a:schemeClr val="bg2"/>
                  </a:solidFill>
                  <a:latin typeface="Arial" panose="020B0604020202020204" pitchFamily="34" charset="0"/>
                </a:rPr>
                <a:t>BLUE</a:t>
              </a:r>
            </a:p>
          </p:txBody>
        </p:sp>
        <p:sp>
          <p:nvSpPr>
            <p:cNvPr id="991260" name="Rectangle 28"/>
            <p:cNvSpPr>
              <a:spLocks noChangeArrowheads="1"/>
            </p:cNvSpPr>
            <p:nvPr/>
          </p:nvSpPr>
          <p:spPr bwMode="auto">
            <a:xfrm>
              <a:off x="1172" y="1846"/>
              <a:ext cx="194" cy="105"/>
            </a:xfrm>
            <a:prstGeom prst="rect">
              <a:avLst/>
            </a:prstGeom>
            <a:solidFill>
              <a:srgbClr val="4CFF4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61" name="Rectangle 29"/>
            <p:cNvSpPr>
              <a:spLocks noChangeArrowheads="1"/>
            </p:cNvSpPr>
            <p:nvPr/>
          </p:nvSpPr>
          <p:spPr bwMode="auto">
            <a:xfrm>
              <a:off x="1172" y="1957"/>
              <a:ext cx="194" cy="106"/>
            </a:xfrm>
            <a:prstGeom prst="rect">
              <a:avLst/>
            </a:prstGeom>
            <a:solidFill>
              <a:srgbClr val="4CFF4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62" name="Rectangle 30"/>
            <p:cNvSpPr>
              <a:spLocks noChangeArrowheads="1"/>
            </p:cNvSpPr>
            <p:nvPr/>
          </p:nvSpPr>
          <p:spPr bwMode="auto">
            <a:xfrm>
              <a:off x="1172" y="2069"/>
              <a:ext cx="194" cy="106"/>
            </a:xfrm>
            <a:prstGeom prst="rect">
              <a:avLst/>
            </a:prstGeom>
            <a:solidFill>
              <a:srgbClr val="4CFF4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63" name="Rectangle 31"/>
            <p:cNvSpPr>
              <a:spLocks noChangeArrowheads="1"/>
            </p:cNvSpPr>
            <p:nvPr/>
          </p:nvSpPr>
          <p:spPr bwMode="auto">
            <a:xfrm>
              <a:off x="1172" y="2237"/>
              <a:ext cx="194" cy="106"/>
            </a:xfrm>
            <a:prstGeom prst="rect">
              <a:avLst/>
            </a:prstGeom>
            <a:solidFill>
              <a:srgbClr val="0066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64" name="Rectangle 32"/>
            <p:cNvSpPr>
              <a:spLocks noChangeArrowheads="1"/>
            </p:cNvSpPr>
            <p:nvPr/>
          </p:nvSpPr>
          <p:spPr bwMode="auto">
            <a:xfrm>
              <a:off x="1110" y="1679"/>
              <a:ext cx="40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altLang="en-US" sz="12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Colour</a:t>
              </a:r>
            </a:p>
          </p:txBody>
        </p:sp>
        <p:sp>
          <p:nvSpPr>
            <p:cNvPr id="991265" name="Rectangle 33"/>
            <p:cNvSpPr>
              <a:spLocks noChangeArrowheads="1"/>
            </p:cNvSpPr>
            <p:nvPr/>
          </p:nvSpPr>
          <p:spPr bwMode="auto">
            <a:xfrm>
              <a:off x="1104" y="2326"/>
              <a:ext cx="30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altLang="en-US" sz="1200" b="1">
                  <a:latin typeface="Times New Roman" panose="02020603050405020304" pitchFamily="18" charset="0"/>
                </a:rPr>
                <a:t>Sum</a:t>
              </a:r>
              <a:endParaRPr lang="en-GB" altLang="en-US" sz="12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91266" name="Rectangle 34"/>
            <p:cNvSpPr>
              <a:spLocks noChangeArrowheads="1"/>
            </p:cNvSpPr>
            <p:nvPr/>
          </p:nvSpPr>
          <p:spPr bwMode="auto">
            <a:xfrm>
              <a:off x="1022" y="1536"/>
              <a:ext cx="62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altLang="en-US" sz="1400" b="1">
                  <a:latin typeface="Times New Roman" panose="02020603050405020304" pitchFamily="18" charset="0"/>
                </a:rPr>
                <a:t>Group By </a:t>
              </a:r>
            </a:p>
          </p:txBody>
        </p:sp>
      </p:grpSp>
      <p:sp>
        <p:nvSpPr>
          <p:cNvPr id="991267" name="Rectangle 35"/>
          <p:cNvSpPr>
            <a:spLocks noChangeArrowheads="1"/>
          </p:cNvSpPr>
          <p:nvPr/>
        </p:nvSpPr>
        <p:spPr bwMode="auto">
          <a:xfrm>
            <a:off x="381000" y="5334000"/>
            <a:ext cx="1231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GB" altLang="en-US" sz="1400" b="1">
                <a:latin typeface="Times New Roman" panose="02020603050405020304" pitchFamily="18" charset="0"/>
              </a:rPr>
              <a:t>Measurement</a:t>
            </a:r>
            <a:endParaRPr lang="en-GB" altLang="en-US" sz="1400" b="1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91268" name="Group 36"/>
          <p:cNvGrpSpPr>
            <a:grpSpLocks/>
          </p:cNvGrpSpPr>
          <p:nvPr/>
        </p:nvGrpSpPr>
        <p:grpSpPr bwMode="auto">
          <a:xfrm>
            <a:off x="4495800" y="1295400"/>
            <a:ext cx="4230688" cy="2570163"/>
            <a:chOff x="2880" y="672"/>
            <a:chExt cx="2665" cy="1619"/>
          </a:xfrm>
        </p:grpSpPr>
        <p:sp>
          <p:nvSpPr>
            <p:cNvPr id="991269" name="Freeform 37"/>
            <p:cNvSpPr>
              <a:spLocks/>
            </p:cNvSpPr>
            <p:nvPr/>
          </p:nvSpPr>
          <p:spPr bwMode="auto">
            <a:xfrm>
              <a:off x="4247" y="1521"/>
              <a:ext cx="258" cy="361"/>
            </a:xfrm>
            <a:custGeom>
              <a:avLst/>
              <a:gdLst>
                <a:gd name="T0" fmla="*/ 2 w 258"/>
                <a:gd name="T1" fmla="*/ 360 h 361"/>
                <a:gd name="T2" fmla="*/ 0 w 258"/>
                <a:gd name="T3" fmla="*/ 80 h 361"/>
                <a:gd name="T4" fmla="*/ 257 w 258"/>
                <a:gd name="T5" fmla="*/ 0 h 361"/>
                <a:gd name="T6" fmla="*/ 257 w 258"/>
                <a:gd name="T7" fmla="*/ 248 h 361"/>
                <a:gd name="T8" fmla="*/ 2 w 258"/>
                <a:gd name="T9" fmla="*/ 36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361">
                  <a:moveTo>
                    <a:pt x="2" y="360"/>
                  </a:moveTo>
                  <a:lnTo>
                    <a:pt x="0" y="80"/>
                  </a:lnTo>
                  <a:lnTo>
                    <a:pt x="257" y="0"/>
                  </a:lnTo>
                  <a:lnTo>
                    <a:pt x="257" y="248"/>
                  </a:lnTo>
                  <a:lnTo>
                    <a:pt x="2" y="360"/>
                  </a:lnTo>
                </a:path>
              </a:pathLst>
            </a:custGeom>
            <a:solidFill>
              <a:schemeClr val="tx2"/>
            </a:solidFill>
            <a:ln w="952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270" name="Freeform 38"/>
            <p:cNvSpPr>
              <a:spLocks/>
            </p:cNvSpPr>
            <p:nvPr/>
          </p:nvSpPr>
          <p:spPr bwMode="auto">
            <a:xfrm>
              <a:off x="4033" y="1466"/>
              <a:ext cx="217" cy="415"/>
            </a:xfrm>
            <a:custGeom>
              <a:avLst/>
              <a:gdLst>
                <a:gd name="T0" fmla="*/ 0 w 217"/>
                <a:gd name="T1" fmla="*/ 0 h 415"/>
                <a:gd name="T2" fmla="*/ 1 w 217"/>
                <a:gd name="T3" fmla="*/ 247 h 415"/>
                <a:gd name="T4" fmla="*/ 216 w 217"/>
                <a:gd name="T5" fmla="*/ 414 h 415"/>
                <a:gd name="T6" fmla="*/ 214 w 217"/>
                <a:gd name="T7" fmla="*/ 133 h 415"/>
                <a:gd name="T8" fmla="*/ 0 w 217"/>
                <a:gd name="T9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415">
                  <a:moveTo>
                    <a:pt x="0" y="0"/>
                  </a:moveTo>
                  <a:lnTo>
                    <a:pt x="1" y="247"/>
                  </a:lnTo>
                  <a:lnTo>
                    <a:pt x="216" y="414"/>
                  </a:lnTo>
                  <a:lnTo>
                    <a:pt x="214" y="133"/>
                  </a:lnTo>
                  <a:lnTo>
                    <a:pt x="0" y="0"/>
                  </a:lnTo>
                </a:path>
              </a:pathLst>
            </a:custGeom>
            <a:solidFill>
              <a:srgbClr val="FF7511"/>
            </a:solidFill>
            <a:ln w="952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271" name="Freeform 39"/>
            <p:cNvSpPr>
              <a:spLocks/>
            </p:cNvSpPr>
            <p:nvPr/>
          </p:nvSpPr>
          <p:spPr bwMode="auto">
            <a:xfrm>
              <a:off x="4034" y="1404"/>
              <a:ext cx="472" cy="196"/>
            </a:xfrm>
            <a:custGeom>
              <a:avLst/>
              <a:gdLst>
                <a:gd name="T0" fmla="*/ 0 w 472"/>
                <a:gd name="T1" fmla="*/ 62 h 196"/>
                <a:gd name="T2" fmla="*/ 213 w 472"/>
                <a:gd name="T3" fmla="*/ 195 h 196"/>
                <a:gd name="T4" fmla="*/ 471 w 472"/>
                <a:gd name="T5" fmla="*/ 119 h 196"/>
                <a:gd name="T6" fmla="*/ 255 w 472"/>
                <a:gd name="T7" fmla="*/ 0 h 196"/>
                <a:gd name="T8" fmla="*/ 0 w 472"/>
                <a:gd name="T9" fmla="*/ 62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" h="196">
                  <a:moveTo>
                    <a:pt x="0" y="62"/>
                  </a:moveTo>
                  <a:lnTo>
                    <a:pt x="213" y="195"/>
                  </a:lnTo>
                  <a:lnTo>
                    <a:pt x="471" y="119"/>
                  </a:lnTo>
                  <a:lnTo>
                    <a:pt x="255" y="0"/>
                  </a:lnTo>
                  <a:lnTo>
                    <a:pt x="0" y="62"/>
                  </a:lnTo>
                </a:path>
              </a:pathLst>
            </a:custGeom>
            <a:solidFill>
              <a:srgbClr val="00AE00"/>
            </a:solidFill>
            <a:ln w="952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272" name="Freeform 40"/>
            <p:cNvSpPr>
              <a:spLocks/>
            </p:cNvSpPr>
            <p:nvPr/>
          </p:nvSpPr>
          <p:spPr bwMode="auto">
            <a:xfrm>
              <a:off x="4034" y="1466"/>
              <a:ext cx="216" cy="416"/>
            </a:xfrm>
            <a:custGeom>
              <a:avLst/>
              <a:gdLst>
                <a:gd name="T0" fmla="*/ 215 w 216"/>
                <a:gd name="T1" fmla="*/ 136 h 416"/>
                <a:gd name="T2" fmla="*/ 0 w 216"/>
                <a:gd name="T3" fmla="*/ 0 h 416"/>
                <a:gd name="T4" fmla="*/ 0 w 216"/>
                <a:gd name="T5" fmla="*/ 247 h 416"/>
                <a:gd name="T6" fmla="*/ 215 w 216"/>
                <a:gd name="T7" fmla="*/ 415 h 416"/>
                <a:gd name="T8" fmla="*/ 215 w 216"/>
                <a:gd name="T9" fmla="*/ 136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6" h="416">
                  <a:moveTo>
                    <a:pt x="215" y="136"/>
                  </a:moveTo>
                  <a:lnTo>
                    <a:pt x="0" y="0"/>
                  </a:lnTo>
                  <a:lnTo>
                    <a:pt x="0" y="247"/>
                  </a:lnTo>
                  <a:lnTo>
                    <a:pt x="215" y="415"/>
                  </a:lnTo>
                  <a:lnTo>
                    <a:pt x="215" y="13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273" name="Line 41"/>
            <p:cNvSpPr>
              <a:spLocks noChangeShapeType="1"/>
            </p:cNvSpPr>
            <p:nvPr/>
          </p:nvSpPr>
          <p:spPr bwMode="auto">
            <a:xfrm flipH="1" flipV="1">
              <a:off x="4034" y="1635"/>
              <a:ext cx="214" cy="1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74" name="Line 42"/>
            <p:cNvSpPr>
              <a:spLocks noChangeShapeType="1"/>
            </p:cNvSpPr>
            <p:nvPr/>
          </p:nvSpPr>
          <p:spPr bwMode="auto">
            <a:xfrm flipV="1">
              <a:off x="4069" y="1486"/>
              <a:ext cx="0" cy="2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75" name="Line 43"/>
            <p:cNvSpPr>
              <a:spLocks noChangeShapeType="1"/>
            </p:cNvSpPr>
            <p:nvPr/>
          </p:nvSpPr>
          <p:spPr bwMode="auto">
            <a:xfrm flipV="1">
              <a:off x="4105" y="1506"/>
              <a:ext cx="0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76" name="Line 44"/>
            <p:cNvSpPr>
              <a:spLocks noChangeShapeType="1"/>
            </p:cNvSpPr>
            <p:nvPr/>
          </p:nvSpPr>
          <p:spPr bwMode="auto">
            <a:xfrm flipV="1">
              <a:off x="4145" y="1538"/>
              <a:ext cx="0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77" name="Line 45"/>
            <p:cNvSpPr>
              <a:spLocks noChangeShapeType="1"/>
            </p:cNvSpPr>
            <p:nvPr/>
          </p:nvSpPr>
          <p:spPr bwMode="auto">
            <a:xfrm flipV="1">
              <a:off x="4193" y="1562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78" name="Freeform 46"/>
            <p:cNvSpPr>
              <a:spLocks/>
            </p:cNvSpPr>
            <p:nvPr/>
          </p:nvSpPr>
          <p:spPr bwMode="auto">
            <a:xfrm>
              <a:off x="4249" y="1522"/>
              <a:ext cx="257" cy="360"/>
            </a:xfrm>
            <a:custGeom>
              <a:avLst/>
              <a:gdLst>
                <a:gd name="T0" fmla="*/ 0 w 257"/>
                <a:gd name="T1" fmla="*/ 80 h 360"/>
                <a:gd name="T2" fmla="*/ 256 w 257"/>
                <a:gd name="T3" fmla="*/ 0 h 360"/>
                <a:gd name="T4" fmla="*/ 256 w 257"/>
                <a:gd name="T5" fmla="*/ 247 h 360"/>
                <a:gd name="T6" fmla="*/ 0 w 257"/>
                <a:gd name="T7" fmla="*/ 359 h 360"/>
                <a:gd name="T8" fmla="*/ 0 w 257"/>
                <a:gd name="T9" fmla="*/ 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360">
                  <a:moveTo>
                    <a:pt x="0" y="80"/>
                  </a:moveTo>
                  <a:lnTo>
                    <a:pt x="256" y="0"/>
                  </a:lnTo>
                  <a:lnTo>
                    <a:pt x="256" y="247"/>
                  </a:lnTo>
                  <a:lnTo>
                    <a:pt x="0" y="359"/>
                  </a:lnTo>
                  <a:lnTo>
                    <a:pt x="0" y="8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279" name="Line 47"/>
            <p:cNvSpPr>
              <a:spLocks noChangeShapeType="1"/>
            </p:cNvSpPr>
            <p:nvPr/>
          </p:nvSpPr>
          <p:spPr bwMode="auto">
            <a:xfrm flipV="1">
              <a:off x="4251" y="1602"/>
              <a:ext cx="246" cy="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80" name="Line 48"/>
            <p:cNvSpPr>
              <a:spLocks noChangeShapeType="1"/>
            </p:cNvSpPr>
            <p:nvPr/>
          </p:nvSpPr>
          <p:spPr bwMode="auto">
            <a:xfrm flipV="1">
              <a:off x="4251" y="1685"/>
              <a:ext cx="256" cy="1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81" name="Freeform 49"/>
            <p:cNvSpPr>
              <a:spLocks/>
            </p:cNvSpPr>
            <p:nvPr/>
          </p:nvSpPr>
          <p:spPr bwMode="auto">
            <a:xfrm>
              <a:off x="4034" y="1402"/>
              <a:ext cx="472" cy="201"/>
            </a:xfrm>
            <a:custGeom>
              <a:avLst/>
              <a:gdLst>
                <a:gd name="T0" fmla="*/ 215 w 472"/>
                <a:gd name="T1" fmla="*/ 200 h 201"/>
                <a:gd name="T2" fmla="*/ 471 w 472"/>
                <a:gd name="T3" fmla="*/ 120 h 201"/>
                <a:gd name="T4" fmla="*/ 255 w 472"/>
                <a:gd name="T5" fmla="*/ 0 h 201"/>
                <a:gd name="T6" fmla="*/ 0 w 472"/>
                <a:gd name="T7" fmla="*/ 64 h 201"/>
                <a:gd name="T8" fmla="*/ 215 w 472"/>
                <a:gd name="T9" fmla="*/ 200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" h="201">
                  <a:moveTo>
                    <a:pt x="215" y="200"/>
                  </a:moveTo>
                  <a:lnTo>
                    <a:pt x="471" y="120"/>
                  </a:lnTo>
                  <a:lnTo>
                    <a:pt x="255" y="0"/>
                  </a:lnTo>
                  <a:lnTo>
                    <a:pt x="0" y="64"/>
                  </a:lnTo>
                  <a:lnTo>
                    <a:pt x="215" y="20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282" name="Line 50"/>
            <p:cNvSpPr>
              <a:spLocks noChangeShapeType="1"/>
            </p:cNvSpPr>
            <p:nvPr/>
          </p:nvSpPr>
          <p:spPr bwMode="auto">
            <a:xfrm>
              <a:off x="4178" y="1431"/>
              <a:ext cx="206" cy="1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83" name="Line 51"/>
            <p:cNvSpPr>
              <a:spLocks noChangeShapeType="1"/>
            </p:cNvSpPr>
            <p:nvPr/>
          </p:nvSpPr>
          <p:spPr bwMode="auto">
            <a:xfrm>
              <a:off x="4385" y="1554"/>
              <a:ext cx="0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84" name="Line 52"/>
            <p:cNvSpPr>
              <a:spLocks noChangeShapeType="1"/>
            </p:cNvSpPr>
            <p:nvPr/>
          </p:nvSpPr>
          <p:spPr bwMode="auto">
            <a:xfrm flipV="1">
              <a:off x="4067" y="1419"/>
              <a:ext cx="245" cy="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85" name="Line 53"/>
            <p:cNvSpPr>
              <a:spLocks noChangeShapeType="1"/>
            </p:cNvSpPr>
            <p:nvPr/>
          </p:nvSpPr>
          <p:spPr bwMode="auto">
            <a:xfrm flipV="1">
              <a:off x="4193" y="1491"/>
              <a:ext cx="256" cy="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86" name="Line 54"/>
            <p:cNvSpPr>
              <a:spLocks noChangeShapeType="1"/>
            </p:cNvSpPr>
            <p:nvPr/>
          </p:nvSpPr>
          <p:spPr bwMode="auto">
            <a:xfrm flipV="1">
              <a:off x="4145" y="1467"/>
              <a:ext cx="254" cy="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87" name="Line 55"/>
            <p:cNvSpPr>
              <a:spLocks noChangeShapeType="1"/>
            </p:cNvSpPr>
            <p:nvPr/>
          </p:nvSpPr>
          <p:spPr bwMode="auto">
            <a:xfrm flipV="1">
              <a:off x="4106" y="1441"/>
              <a:ext cx="245" cy="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88" name="Freeform 56"/>
            <p:cNvSpPr>
              <a:spLocks/>
            </p:cNvSpPr>
            <p:nvPr/>
          </p:nvSpPr>
          <p:spPr bwMode="auto">
            <a:xfrm>
              <a:off x="4049" y="1194"/>
              <a:ext cx="473" cy="185"/>
            </a:xfrm>
            <a:custGeom>
              <a:avLst/>
              <a:gdLst>
                <a:gd name="T0" fmla="*/ 216 w 473"/>
                <a:gd name="T1" fmla="*/ 184 h 185"/>
                <a:gd name="T2" fmla="*/ 472 w 473"/>
                <a:gd name="T3" fmla="*/ 112 h 185"/>
                <a:gd name="T4" fmla="*/ 256 w 473"/>
                <a:gd name="T5" fmla="*/ 0 h 185"/>
                <a:gd name="T6" fmla="*/ 0 w 473"/>
                <a:gd name="T7" fmla="*/ 64 h 185"/>
                <a:gd name="T8" fmla="*/ 216 w 473"/>
                <a:gd name="T9" fmla="*/ 184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3" h="185">
                  <a:moveTo>
                    <a:pt x="216" y="184"/>
                  </a:moveTo>
                  <a:lnTo>
                    <a:pt x="472" y="112"/>
                  </a:lnTo>
                  <a:lnTo>
                    <a:pt x="256" y="0"/>
                  </a:lnTo>
                  <a:lnTo>
                    <a:pt x="0" y="64"/>
                  </a:lnTo>
                  <a:lnTo>
                    <a:pt x="216" y="184"/>
                  </a:lnTo>
                </a:path>
              </a:pathLst>
            </a:custGeom>
            <a:solidFill>
              <a:srgbClr val="CCCC00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289" name="Line 57"/>
            <p:cNvSpPr>
              <a:spLocks noChangeShapeType="1"/>
            </p:cNvSpPr>
            <p:nvPr/>
          </p:nvSpPr>
          <p:spPr bwMode="auto">
            <a:xfrm>
              <a:off x="4186" y="1226"/>
              <a:ext cx="215" cy="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90" name="Line 58"/>
            <p:cNvSpPr>
              <a:spLocks noChangeShapeType="1"/>
            </p:cNvSpPr>
            <p:nvPr/>
          </p:nvSpPr>
          <p:spPr bwMode="auto">
            <a:xfrm flipV="1">
              <a:off x="4084" y="1211"/>
              <a:ext cx="245" cy="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91" name="Line 59"/>
            <p:cNvSpPr>
              <a:spLocks noChangeShapeType="1"/>
            </p:cNvSpPr>
            <p:nvPr/>
          </p:nvSpPr>
          <p:spPr bwMode="auto">
            <a:xfrm flipV="1">
              <a:off x="4220" y="1275"/>
              <a:ext cx="245" cy="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92" name="Line 60"/>
            <p:cNvSpPr>
              <a:spLocks noChangeShapeType="1"/>
            </p:cNvSpPr>
            <p:nvPr/>
          </p:nvSpPr>
          <p:spPr bwMode="auto">
            <a:xfrm flipV="1">
              <a:off x="4172" y="1259"/>
              <a:ext cx="245" cy="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93" name="Line 61"/>
            <p:cNvSpPr>
              <a:spLocks noChangeShapeType="1"/>
            </p:cNvSpPr>
            <p:nvPr/>
          </p:nvSpPr>
          <p:spPr bwMode="auto">
            <a:xfrm flipV="1">
              <a:off x="4132" y="1235"/>
              <a:ext cx="245" cy="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94" name="Freeform 62"/>
            <p:cNvSpPr>
              <a:spLocks/>
            </p:cNvSpPr>
            <p:nvPr/>
          </p:nvSpPr>
          <p:spPr bwMode="auto">
            <a:xfrm>
              <a:off x="4465" y="1594"/>
              <a:ext cx="257" cy="392"/>
            </a:xfrm>
            <a:custGeom>
              <a:avLst/>
              <a:gdLst>
                <a:gd name="T0" fmla="*/ 0 w 257"/>
                <a:gd name="T1" fmla="*/ 87 h 392"/>
                <a:gd name="T2" fmla="*/ 256 w 257"/>
                <a:gd name="T3" fmla="*/ 0 h 392"/>
                <a:gd name="T4" fmla="*/ 256 w 257"/>
                <a:gd name="T5" fmla="*/ 263 h 392"/>
                <a:gd name="T6" fmla="*/ 0 w 257"/>
                <a:gd name="T7" fmla="*/ 391 h 392"/>
                <a:gd name="T8" fmla="*/ 0 w 257"/>
                <a:gd name="T9" fmla="*/ 8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7" h="392">
                  <a:moveTo>
                    <a:pt x="0" y="87"/>
                  </a:moveTo>
                  <a:lnTo>
                    <a:pt x="256" y="0"/>
                  </a:lnTo>
                  <a:lnTo>
                    <a:pt x="256" y="263"/>
                  </a:lnTo>
                  <a:lnTo>
                    <a:pt x="0" y="391"/>
                  </a:lnTo>
                  <a:lnTo>
                    <a:pt x="0" y="87"/>
                  </a:lnTo>
                </a:path>
              </a:pathLst>
            </a:custGeom>
            <a:solidFill>
              <a:srgbClr val="A2C1FE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295" name="Line 63"/>
            <p:cNvSpPr>
              <a:spLocks noChangeShapeType="1"/>
            </p:cNvSpPr>
            <p:nvPr/>
          </p:nvSpPr>
          <p:spPr bwMode="auto">
            <a:xfrm flipV="1">
              <a:off x="4467" y="1683"/>
              <a:ext cx="254" cy="9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96" name="Line 64"/>
            <p:cNvSpPr>
              <a:spLocks noChangeShapeType="1"/>
            </p:cNvSpPr>
            <p:nvPr/>
          </p:nvSpPr>
          <p:spPr bwMode="auto">
            <a:xfrm flipV="1">
              <a:off x="4465" y="1769"/>
              <a:ext cx="256" cy="1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97" name="Line 65"/>
            <p:cNvSpPr>
              <a:spLocks noChangeShapeType="1"/>
            </p:cNvSpPr>
            <p:nvPr/>
          </p:nvSpPr>
          <p:spPr bwMode="auto">
            <a:xfrm>
              <a:off x="4601" y="1633"/>
              <a:ext cx="0" cy="2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298" name="Freeform 66"/>
            <p:cNvSpPr>
              <a:spLocks/>
            </p:cNvSpPr>
            <p:nvPr/>
          </p:nvSpPr>
          <p:spPr bwMode="auto">
            <a:xfrm>
              <a:off x="3818" y="1522"/>
              <a:ext cx="217" cy="456"/>
            </a:xfrm>
            <a:custGeom>
              <a:avLst/>
              <a:gdLst>
                <a:gd name="T0" fmla="*/ 216 w 217"/>
                <a:gd name="T1" fmla="*/ 143 h 456"/>
                <a:gd name="T2" fmla="*/ 0 w 217"/>
                <a:gd name="T3" fmla="*/ 0 h 456"/>
                <a:gd name="T4" fmla="*/ 0 w 217"/>
                <a:gd name="T5" fmla="*/ 271 h 456"/>
                <a:gd name="T6" fmla="*/ 216 w 217"/>
                <a:gd name="T7" fmla="*/ 455 h 456"/>
                <a:gd name="T8" fmla="*/ 216 w 217"/>
                <a:gd name="T9" fmla="*/ 143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7" h="456">
                  <a:moveTo>
                    <a:pt x="216" y="143"/>
                  </a:moveTo>
                  <a:lnTo>
                    <a:pt x="0" y="0"/>
                  </a:lnTo>
                  <a:lnTo>
                    <a:pt x="0" y="271"/>
                  </a:lnTo>
                  <a:lnTo>
                    <a:pt x="216" y="455"/>
                  </a:lnTo>
                  <a:lnTo>
                    <a:pt x="216" y="143"/>
                  </a:lnTo>
                </a:path>
              </a:pathLst>
            </a:custGeom>
            <a:solidFill>
              <a:srgbClr val="FFB399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299" name="Line 67"/>
            <p:cNvSpPr>
              <a:spLocks noChangeShapeType="1"/>
            </p:cNvSpPr>
            <p:nvPr/>
          </p:nvSpPr>
          <p:spPr bwMode="auto">
            <a:xfrm flipH="1" flipV="1">
              <a:off x="3818" y="1618"/>
              <a:ext cx="215" cy="15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300" name="Line 68"/>
            <p:cNvSpPr>
              <a:spLocks noChangeShapeType="1"/>
            </p:cNvSpPr>
            <p:nvPr/>
          </p:nvSpPr>
          <p:spPr bwMode="auto">
            <a:xfrm flipH="1" flipV="1">
              <a:off x="3818" y="1714"/>
              <a:ext cx="215" cy="1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301" name="Line 69"/>
            <p:cNvSpPr>
              <a:spLocks noChangeShapeType="1"/>
            </p:cNvSpPr>
            <p:nvPr/>
          </p:nvSpPr>
          <p:spPr bwMode="auto">
            <a:xfrm flipV="1">
              <a:off x="3850" y="1546"/>
              <a:ext cx="0" cy="2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302" name="Line 70"/>
            <p:cNvSpPr>
              <a:spLocks noChangeShapeType="1"/>
            </p:cNvSpPr>
            <p:nvPr/>
          </p:nvSpPr>
          <p:spPr bwMode="auto">
            <a:xfrm flipV="1">
              <a:off x="3898" y="1570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303" name="Line 71"/>
            <p:cNvSpPr>
              <a:spLocks noChangeShapeType="1"/>
            </p:cNvSpPr>
            <p:nvPr/>
          </p:nvSpPr>
          <p:spPr bwMode="auto">
            <a:xfrm flipV="1">
              <a:off x="3938" y="1602"/>
              <a:ext cx="0" cy="2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304" name="Line 72"/>
            <p:cNvSpPr>
              <a:spLocks noChangeShapeType="1"/>
            </p:cNvSpPr>
            <p:nvPr/>
          </p:nvSpPr>
          <p:spPr bwMode="auto">
            <a:xfrm flipV="1">
              <a:off x="3986" y="1633"/>
              <a:ext cx="0" cy="2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305" name="Rectangle 73"/>
            <p:cNvSpPr>
              <a:spLocks noChangeArrowheads="1"/>
            </p:cNvSpPr>
            <p:nvPr/>
          </p:nvSpPr>
          <p:spPr bwMode="auto">
            <a:xfrm rot="1800000">
              <a:off x="3694" y="1019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altLang="en-US" sz="1000" b="1">
                  <a:solidFill>
                    <a:schemeClr val="bg2"/>
                  </a:solidFill>
                  <a:latin typeface="Arial" panose="020B0604020202020204" pitchFamily="34" charset="0"/>
                </a:rPr>
                <a:t>JPEG</a:t>
              </a:r>
            </a:p>
          </p:txBody>
        </p:sp>
        <p:sp>
          <p:nvSpPr>
            <p:cNvPr id="991306" name="Rectangle 74"/>
            <p:cNvSpPr>
              <a:spLocks noChangeArrowheads="1"/>
            </p:cNvSpPr>
            <p:nvPr/>
          </p:nvSpPr>
          <p:spPr bwMode="auto">
            <a:xfrm rot="1800000">
              <a:off x="3923" y="986"/>
              <a:ext cx="249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altLang="en-US" sz="1000" b="1">
                  <a:solidFill>
                    <a:schemeClr val="bg2"/>
                  </a:solidFill>
                  <a:latin typeface="Arial" panose="020B0604020202020204" pitchFamily="34" charset="0"/>
                </a:rPr>
                <a:t>GIF</a:t>
              </a:r>
            </a:p>
          </p:txBody>
        </p:sp>
        <p:sp>
          <p:nvSpPr>
            <p:cNvPr id="991307" name="Rectangle 75"/>
            <p:cNvSpPr>
              <a:spLocks noChangeArrowheads="1"/>
            </p:cNvSpPr>
            <p:nvPr/>
          </p:nvSpPr>
          <p:spPr bwMode="auto">
            <a:xfrm rot="20460000">
              <a:off x="4257" y="985"/>
              <a:ext cx="32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altLang="en-US" sz="1000" b="1">
                  <a:solidFill>
                    <a:schemeClr val="bg2"/>
                  </a:solidFill>
                  <a:latin typeface="Arial" panose="020B0604020202020204" pitchFamily="34" charset="0"/>
                </a:rPr>
                <a:t>Small</a:t>
              </a:r>
            </a:p>
          </p:txBody>
        </p:sp>
        <p:sp>
          <p:nvSpPr>
            <p:cNvPr id="991308" name="Rectangle 76"/>
            <p:cNvSpPr>
              <a:spLocks noChangeArrowheads="1"/>
            </p:cNvSpPr>
            <p:nvPr/>
          </p:nvSpPr>
          <p:spPr bwMode="auto">
            <a:xfrm rot="20160000">
              <a:off x="4538" y="1088"/>
              <a:ext cx="527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altLang="en-US" sz="1000" b="1">
                  <a:solidFill>
                    <a:schemeClr val="bg2"/>
                  </a:solidFill>
                  <a:latin typeface="Arial" panose="020B0604020202020204" pitchFamily="34" charset="0"/>
                </a:rPr>
                <a:t>Very Large</a:t>
              </a:r>
            </a:p>
          </p:txBody>
        </p:sp>
        <p:sp>
          <p:nvSpPr>
            <p:cNvPr id="991309" name="Rectangle 77"/>
            <p:cNvSpPr>
              <a:spLocks noChangeArrowheads="1"/>
            </p:cNvSpPr>
            <p:nvPr/>
          </p:nvSpPr>
          <p:spPr bwMode="auto">
            <a:xfrm>
              <a:off x="4760" y="1548"/>
              <a:ext cx="28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altLang="en-US" sz="1000" b="1">
                  <a:solidFill>
                    <a:schemeClr val="bg2"/>
                  </a:solidFill>
                  <a:latin typeface="Arial" panose="020B0604020202020204" pitchFamily="34" charset="0"/>
                </a:rPr>
                <a:t>RED</a:t>
              </a:r>
            </a:p>
          </p:txBody>
        </p:sp>
        <p:sp>
          <p:nvSpPr>
            <p:cNvPr id="991310" name="Rectangle 78"/>
            <p:cNvSpPr>
              <a:spLocks noChangeArrowheads="1"/>
            </p:cNvSpPr>
            <p:nvPr/>
          </p:nvSpPr>
          <p:spPr bwMode="auto">
            <a:xfrm>
              <a:off x="4752" y="1644"/>
              <a:ext cx="37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altLang="en-US" sz="1000" b="1">
                  <a:solidFill>
                    <a:schemeClr val="bg2"/>
                  </a:solidFill>
                  <a:latin typeface="Arial" panose="020B0604020202020204" pitchFamily="34" charset="0"/>
                </a:rPr>
                <a:t>WHITE</a:t>
              </a:r>
              <a:endParaRPr lang="en-GB" altLang="en-US" sz="1000" b="1">
                <a:solidFill>
                  <a:srgbClr val="FFFF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91311" name="Rectangle 79"/>
            <p:cNvSpPr>
              <a:spLocks noChangeArrowheads="1"/>
            </p:cNvSpPr>
            <p:nvPr/>
          </p:nvSpPr>
          <p:spPr bwMode="auto">
            <a:xfrm>
              <a:off x="4768" y="1748"/>
              <a:ext cx="334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altLang="en-US" sz="1000" b="1">
                  <a:solidFill>
                    <a:schemeClr val="bg2"/>
                  </a:solidFill>
                  <a:latin typeface="Arial" panose="020B0604020202020204" pitchFamily="34" charset="0"/>
                </a:rPr>
                <a:t>BLUE</a:t>
              </a:r>
            </a:p>
          </p:txBody>
        </p:sp>
        <p:sp>
          <p:nvSpPr>
            <p:cNvPr id="991312" name="Freeform 80"/>
            <p:cNvSpPr>
              <a:spLocks/>
            </p:cNvSpPr>
            <p:nvPr/>
          </p:nvSpPr>
          <p:spPr bwMode="auto">
            <a:xfrm>
              <a:off x="4217" y="1753"/>
              <a:ext cx="17" cy="361"/>
            </a:xfrm>
            <a:custGeom>
              <a:avLst/>
              <a:gdLst>
                <a:gd name="T0" fmla="*/ 16 w 17"/>
                <a:gd name="T1" fmla="*/ 352 h 361"/>
                <a:gd name="T2" fmla="*/ 0 w 17"/>
                <a:gd name="T3" fmla="*/ 360 h 361"/>
                <a:gd name="T4" fmla="*/ 0 w 17"/>
                <a:gd name="T5" fmla="*/ 8 h 361"/>
                <a:gd name="T6" fmla="*/ 16 w 17"/>
                <a:gd name="T7" fmla="*/ 0 h 361"/>
                <a:gd name="T8" fmla="*/ 16 w 17"/>
                <a:gd name="T9" fmla="*/ 352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61">
                  <a:moveTo>
                    <a:pt x="16" y="352"/>
                  </a:moveTo>
                  <a:lnTo>
                    <a:pt x="0" y="360"/>
                  </a:lnTo>
                  <a:lnTo>
                    <a:pt x="0" y="8"/>
                  </a:lnTo>
                  <a:lnTo>
                    <a:pt x="16" y="0"/>
                  </a:lnTo>
                  <a:lnTo>
                    <a:pt x="16" y="352"/>
                  </a:lnTo>
                </a:path>
              </a:pathLst>
            </a:custGeom>
            <a:solidFill>
              <a:srgbClr val="4C9900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313" name="Line 81"/>
            <p:cNvSpPr>
              <a:spLocks noChangeShapeType="1"/>
            </p:cNvSpPr>
            <p:nvPr/>
          </p:nvSpPr>
          <p:spPr bwMode="auto">
            <a:xfrm flipH="1">
              <a:off x="4217" y="1873"/>
              <a:ext cx="16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314" name="Line 82"/>
            <p:cNvSpPr>
              <a:spLocks noChangeShapeType="1"/>
            </p:cNvSpPr>
            <p:nvPr/>
          </p:nvSpPr>
          <p:spPr bwMode="auto">
            <a:xfrm flipH="1">
              <a:off x="4217" y="1993"/>
              <a:ext cx="16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315" name="Freeform 83"/>
            <p:cNvSpPr>
              <a:spLocks/>
            </p:cNvSpPr>
            <p:nvPr/>
          </p:nvSpPr>
          <p:spPr bwMode="auto">
            <a:xfrm>
              <a:off x="4201" y="1753"/>
              <a:ext cx="17" cy="361"/>
            </a:xfrm>
            <a:custGeom>
              <a:avLst/>
              <a:gdLst>
                <a:gd name="T0" fmla="*/ 0 w 17"/>
                <a:gd name="T1" fmla="*/ 344 h 361"/>
                <a:gd name="T2" fmla="*/ 16 w 17"/>
                <a:gd name="T3" fmla="*/ 360 h 361"/>
                <a:gd name="T4" fmla="*/ 16 w 17"/>
                <a:gd name="T5" fmla="*/ 8 h 361"/>
                <a:gd name="T6" fmla="*/ 0 w 17"/>
                <a:gd name="T7" fmla="*/ 0 h 361"/>
                <a:gd name="T8" fmla="*/ 0 w 17"/>
                <a:gd name="T9" fmla="*/ 344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361">
                  <a:moveTo>
                    <a:pt x="0" y="344"/>
                  </a:moveTo>
                  <a:lnTo>
                    <a:pt x="16" y="360"/>
                  </a:lnTo>
                  <a:lnTo>
                    <a:pt x="16" y="8"/>
                  </a:lnTo>
                  <a:lnTo>
                    <a:pt x="0" y="0"/>
                  </a:lnTo>
                  <a:lnTo>
                    <a:pt x="0" y="344"/>
                  </a:lnTo>
                </a:path>
              </a:pathLst>
            </a:custGeom>
            <a:solidFill>
              <a:srgbClr val="4C9900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316" name="Line 84"/>
            <p:cNvSpPr>
              <a:spLocks noChangeShapeType="1"/>
            </p:cNvSpPr>
            <p:nvPr/>
          </p:nvSpPr>
          <p:spPr bwMode="auto">
            <a:xfrm>
              <a:off x="4201" y="1873"/>
              <a:ext cx="16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317" name="Line 85"/>
            <p:cNvSpPr>
              <a:spLocks noChangeShapeType="1"/>
            </p:cNvSpPr>
            <p:nvPr/>
          </p:nvSpPr>
          <p:spPr bwMode="auto">
            <a:xfrm>
              <a:off x="4201" y="1993"/>
              <a:ext cx="16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318" name="Freeform 86"/>
            <p:cNvSpPr>
              <a:spLocks/>
            </p:cNvSpPr>
            <p:nvPr/>
          </p:nvSpPr>
          <p:spPr bwMode="auto">
            <a:xfrm>
              <a:off x="4201" y="1753"/>
              <a:ext cx="33" cy="17"/>
            </a:xfrm>
            <a:custGeom>
              <a:avLst/>
              <a:gdLst>
                <a:gd name="T0" fmla="*/ 0 w 33"/>
                <a:gd name="T1" fmla="*/ 0 h 17"/>
                <a:gd name="T2" fmla="*/ 16 w 33"/>
                <a:gd name="T3" fmla="*/ 16 h 17"/>
                <a:gd name="T4" fmla="*/ 32 w 33"/>
                <a:gd name="T5" fmla="*/ 0 h 17"/>
                <a:gd name="T6" fmla="*/ 16 w 33"/>
                <a:gd name="T7" fmla="*/ 0 h 17"/>
                <a:gd name="T8" fmla="*/ 0 w 3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7">
                  <a:moveTo>
                    <a:pt x="0" y="0"/>
                  </a:moveTo>
                  <a:lnTo>
                    <a:pt x="16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0" y="0"/>
                  </a:lnTo>
                </a:path>
              </a:pathLst>
            </a:custGeom>
            <a:solidFill>
              <a:srgbClr val="4C9900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319" name="Rectangle 87"/>
            <p:cNvSpPr>
              <a:spLocks noChangeArrowheads="1"/>
            </p:cNvSpPr>
            <p:nvPr/>
          </p:nvSpPr>
          <p:spPr bwMode="auto">
            <a:xfrm>
              <a:off x="4223" y="2118"/>
              <a:ext cx="54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altLang="en-US" sz="1200" b="1">
                  <a:latin typeface="Times New Roman" panose="02020603050405020304" pitchFamily="18" charset="0"/>
                </a:rPr>
                <a:t>By Colour</a:t>
              </a:r>
              <a:endParaRPr lang="en-GB" altLang="en-US" sz="12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91320" name="Rectangle 88"/>
            <p:cNvSpPr>
              <a:spLocks noChangeArrowheads="1"/>
            </p:cNvSpPr>
            <p:nvPr/>
          </p:nvSpPr>
          <p:spPr bwMode="auto">
            <a:xfrm>
              <a:off x="4567" y="1902"/>
              <a:ext cx="97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altLang="en-US" sz="1200" b="1">
                  <a:latin typeface="Times New Roman" panose="02020603050405020304" pitchFamily="18" charset="0"/>
                </a:rPr>
                <a:t>By Format &amp; Colour</a:t>
              </a:r>
            </a:p>
          </p:txBody>
        </p:sp>
        <p:sp>
          <p:nvSpPr>
            <p:cNvPr id="991321" name="Rectangle 89"/>
            <p:cNvSpPr>
              <a:spLocks noChangeArrowheads="1"/>
            </p:cNvSpPr>
            <p:nvPr/>
          </p:nvSpPr>
          <p:spPr bwMode="auto">
            <a:xfrm>
              <a:off x="2880" y="1399"/>
              <a:ext cx="85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altLang="en-US" sz="1200" b="1">
                  <a:latin typeface="Times New Roman" panose="02020603050405020304" pitchFamily="18" charset="0"/>
                </a:rPr>
                <a:t>By Format &amp; Size</a:t>
              </a:r>
              <a:endParaRPr lang="en-GB" altLang="en-US" sz="12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91322" name="Rectangle 90"/>
            <p:cNvSpPr>
              <a:spLocks noChangeArrowheads="1"/>
            </p:cNvSpPr>
            <p:nvPr/>
          </p:nvSpPr>
          <p:spPr bwMode="auto">
            <a:xfrm>
              <a:off x="3200" y="1846"/>
              <a:ext cx="8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altLang="en-US" sz="1200" b="1">
                  <a:latin typeface="Times New Roman" panose="02020603050405020304" pitchFamily="18" charset="0"/>
                </a:rPr>
                <a:t>By Colour &amp; Size</a:t>
              </a:r>
              <a:endParaRPr lang="en-GB" altLang="en-US" sz="12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91323" name="Freeform 91"/>
            <p:cNvSpPr>
              <a:spLocks/>
            </p:cNvSpPr>
            <p:nvPr/>
          </p:nvSpPr>
          <p:spPr bwMode="auto">
            <a:xfrm>
              <a:off x="4441" y="1394"/>
              <a:ext cx="281" cy="97"/>
            </a:xfrm>
            <a:custGeom>
              <a:avLst/>
              <a:gdLst>
                <a:gd name="T0" fmla="*/ 256 w 281"/>
                <a:gd name="T1" fmla="*/ 0 h 97"/>
                <a:gd name="T2" fmla="*/ 280 w 281"/>
                <a:gd name="T3" fmla="*/ 8 h 97"/>
                <a:gd name="T4" fmla="*/ 24 w 281"/>
                <a:gd name="T5" fmla="*/ 96 h 97"/>
                <a:gd name="T6" fmla="*/ 0 w 281"/>
                <a:gd name="T7" fmla="*/ 88 h 97"/>
                <a:gd name="T8" fmla="*/ 256 w 281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1" h="97">
                  <a:moveTo>
                    <a:pt x="256" y="0"/>
                  </a:moveTo>
                  <a:lnTo>
                    <a:pt x="280" y="8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256" y="0"/>
                  </a:lnTo>
                </a:path>
              </a:pathLst>
            </a:custGeom>
            <a:solidFill>
              <a:srgbClr val="4C4CFF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324" name="Line 92"/>
            <p:cNvSpPr>
              <a:spLocks noChangeShapeType="1"/>
            </p:cNvSpPr>
            <p:nvPr/>
          </p:nvSpPr>
          <p:spPr bwMode="auto">
            <a:xfrm>
              <a:off x="4585" y="1434"/>
              <a:ext cx="16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325" name="Freeform 93"/>
            <p:cNvSpPr>
              <a:spLocks/>
            </p:cNvSpPr>
            <p:nvPr/>
          </p:nvSpPr>
          <p:spPr bwMode="auto">
            <a:xfrm>
              <a:off x="4457" y="1402"/>
              <a:ext cx="265" cy="105"/>
            </a:xfrm>
            <a:custGeom>
              <a:avLst/>
              <a:gdLst>
                <a:gd name="T0" fmla="*/ 264 w 265"/>
                <a:gd name="T1" fmla="*/ 16 h 105"/>
                <a:gd name="T2" fmla="*/ 264 w 265"/>
                <a:gd name="T3" fmla="*/ 0 h 105"/>
                <a:gd name="T4" fmla="*/ 0 w 265"/>
                <a:gd name="T5" fmla="*/ 88 h 105"/>
                <a:gd name="T6" fmla="*/ 8 w 265"/>
                <a:gd name="T7" fmla="*/ 88 h 105"/>
                <a:gd name="T8" fmla="*/ 8 w 265"/>
                <a:gd name="T9" fmla="*/ 104 h 105"/>
                <a:gd name="T10" fmla="*/ 264 w 265"/>
                <a:gd name="T11" fmla="*/ 16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5" h="105">
                  <a:moveTo>
                    <a:pt x="264" y="16"/>
                  </a:moveTo>
                  <a:lnTo>
                    <a:pt x="264" y="0"/>
                  </a:lnTo>
                  <a:lnTo>
                    <a:pt x="0" y="88"/>
                  </a:lnTo>
                  <a:lnTo>
                    <a:pt x="8" y="88"/>
                  </a:lnTo>
                  <a:lnTo>
                    <a:pt x="8" y="104"/>
                  </a:lnTo>
                  <a:lnTo>
                    <a:pt x="264" y="16"/>
                  </a:lnTo>
                </a:path>
              </a:pathLst>
            </a:custGeom>
            <a:solidFill>
              <a:srgbClr val="4C4CFF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326" name="Line 94"/>
            <p:cNvSpPr>
              <a:spLocks noChangeShapeType="1"/>
            </p:cNvSpPr>
            <p:nvPr/>
          </p:nvSpPr>
          <p:spPr bwMode="auto">
            <a:xfrm flipV="1">
              <a:off x="4601" y="1442"/>
              <a:ext cx="0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327" name="Freeform 95"/>
            <p:cNvSpPr>
              <a:spLocks/>
            </p:cNvSpPr>
            <p:nvPr/>
          </p:nvSpPr>
          <p:spPr bwMode="auto">
            <a:xfrm>
              <a:off x="4441" y="1482"/>
              <a:ext cx="25" cy="25"/>
            </a:xfrm>
            <a:custGeom>
              <a:avLst/>
              <a:gdLst>
                <a:gd name="T0" fmla="*/ 24 w 25"/>
                <a:gd name="T1" fmla="*/ 24 h 25"/>
                <a:gd name="T2" fmla="*/ 24 w 25"/>
                <a:gd name="T3" fmla="*/ 8 h 25"/>
                <a:gd name="T4" fmla="*/ 0 w 25"/>
                <a:gd name="T5" fmla="*/ 0 h 25"/>
                <a:gd name="T6" fmla="*/ 0 w 25"/>
                <a:gd name="T7" fmla="*/ 16 h 25"/>
                <a:gd name="T8" fmla="*/ 24 w 25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5">
                  <a:moveTo>
                    <a:pt x="24" y="24"/>
                  </a:moveTo>
                  <a:lnTo>
                    <a:pt x="24" y="8"/>
                  </a:lnTo>
                  <a:lnTo>
                    <a:pt x="0" y="0"/>
                  </a:lnTo>
                  <a:lnTo>
                    <a:pt x="0" y="16"/>
                  </a:lnTo>
                  <a:lnTo>
                    <a:pt x="24" y="24"/>
                  </a:lnTo>
                </a:path>
              </a:pathLst>
            </a:custGeom>
            <a:solidFill>
              <a:srgbClr val="4C4CFF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328" name="Rectangle 96"/>
            <p:cNvSpPr>
              <a:spLocks noChangeArrowheads="1"/>
            </p:cNvSpPr>
            <p:nvPr/>
          </p:nvSpPr>
          <p:spPr bwMode="auto">
            <a:xfrm>
              <a:off x="4703" y="1303"/>
              <a:ext cx="56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altLang="en-US" sz="1200" b="1">
                  <a:latin typeface="Times New Roman" panose="02020603050405020304" pitchFamily="18" charset="0"/>
                </a:rPr>
                <a:t>By Format</a:t>
              </a:r>
              <a:endParaRPr lang="en-GB" altLang="en-US" sz="12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91329" name="Freeform 97"/>
            <p:cNvSpPr>
              <a:spLocks/>
            </p:cNvSpPr>
            <p:nvPr/>
          </p:nvSpPr>
          <p:spPr bwMode="auto">
            <a:xfrm>
              <a:off x="3802" y="1306"/>
              <a:ext cx="248" cy="153"/>
            </a:xfrm>
            <a:custGeom>
              <a:avLst/>
              <a:gdLst>
                <a:gd name="T0" fmla="*/ 24 w 248"/>
                <a:gd name="T1" fmla="*/ 0 h 153"/>
                <a:gd name="T2" fmla="*/ 0 w 248"/>
                <a:gd name="T3" fmla="*/ 8 h 153"/>
                <a:gd name="T4" fmla="*/ 232 w 248"/>
                <a:gd name="T5" fmla="*/ 152 h 153"/>
                <a:gd name="T6" fmla="*/ 247 w 248"/>
                <a:gd name="T7" fmla="*/ 144 h 153"/>
                <a:gd name="T8" fmla="*/ 24 w 248"/>
                <a:gd name="T9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8" h="153">
                  <a:moveTo>
                    <a:pt x="24" y="0"/>
                  </a:moveTo>
                  <a:lnTo>
                    <a:pt x="0" y="8"/>
                  </a:lnTo>
                  <a:lnTo>
                    <a:pt x="232" y="152"/>
                  </a:lnTo>
                  <a:lnTo>
                    <a:pt x="247" y="144"/>
                  </a:lnTo>
                  <a:lnTo>
                    <a:pt x="24" y="0"/>
                  </a:lnTo>
                </a:path>
              </a:pathLst>
            </a:custGeom>
            <a:solidFill>
              <a:srgbClr val="FF0000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330" name="Line 98"/>
            <p:cNvSpPr>
              <a:spLocks noChangeShapeType="1"/>
            </p:cNvSpPr>
            <p:nvPr/>
          </p:nvSpPr>
          <p:spPr bwMode="auto">
            <a:xfrm flipH="1">
              <a:off x="3906" y="1378"/>
              <a:ext cx="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331" name="Freeform 99"/>
            <p:cNvSpPr>
              <a:spLocks/>
            </p:cNvSpPr>
            <p:nvPr/>
          </p:nvSpPr>
          <p:spPr bwMode="auto">
            <a:xfrm>
              <a:off x="3810" y="1306"/>
              <a:ext cx="225" cy="169"/>
            </a:xfrm>
            <a:custGeom>
              <a:avLst/>
              <a:gdLst>
                <a:gd name="T0" fmla="*/ 0 w 225"/>
                <a:gd name="T1" fmla="*/ 24 h 169"/>
                <a:gd name="T2" fmla="*/ 0 w 225"/>
                <a:gd name="T3" fmla="*/ 0 h 169"/>
                <a:gd name="T4" fmla="*/ 216 w 225"/>
                <a:gd name="T5" fmla="*/ 152 h 169"/>
                <a:gd name="T6" fmla="*/ 224 w 225"/>
                <a:gd name="T7" fmla="*/ 152 h 169"/>
                <a:gd name="T8" fmla="*/ 216 w 225"/>
                <a:gd name="T9" fmla="*/ 168 h 169"/>
                <a:gd name="T10" fmla="*/ 0 w 225"/>
                <a:gd name="T11" fmla="*/ 2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5" h="169">
                  <a:moveTo>
                    <a:pt x="0" y="24"/>
                  </a:moveTo>
                  <a:lnTo>
                    <a:pt x="0" y="0"/>
                  </a:lnTo>
                  <a:lnTo>
                    <a:pt x="216" y="152"/>
                  </a:lnTo>
                  <a:lnTo>
                    <a:pt x="224" y="152"/>
                  </a:lnTo>
                  <a:lnTo>
                    <a:pt x="216" y="168"/>
                  </a:lnTo>
                  <a:lnTo>
                    <a:pt x="0" y="24"/>
                  </a:lnTo>
                </a:path>
              </a:pathLst>
            </a:custGeom>
            <a:solidFill>
              <a:srgbClr val="FF0000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332" name="Line 100"/>
            <p:cNvSpPr>
              <a:spLocks noChangeShapeType="1"/>
            </p:cNvSpPr>
            <p:nvPr/>
          </p:nvSpPr>
          <p:spPr bwMode="auto">
            <a:xfrm flipV="1">
              <a:off x="3906" y="1378"/>
              <a:ext cx="0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333" name="Line 101"/>
            <p:cNvSpPr>
              <a:spLocks noChangeShapeType="1"/>
            </p:cNvSpPr>
            <p:nvPr/>
          </p:nvSpPr>
          <p:spPr bwMode="auto">
            <a:xfrm flipV="1">
              <a:off x="3858" y="1346"/>
              <a:ext cx="0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334" name="Line 102"/>
            <p:cNvSpPr>
              <a:spLocks noChangeShapeType="1"/>
            </p:cNvSpPr>
            <p:nvPr/>
          </p:nvSpPr>
          <p:spPr bwMode="auto">
            <a:xfrm flipV="1">
              <a:off x="3978" y="1426"/>
              <a:ext cx="0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335" name="Line 103"/>
            <p:cNvSpPr>
              <a:spLocks noChangeShapeType="1"/>
            </p:cNvSpPr>
            <p:nvPr/>
          </p:nvSpPr>
          <p:spPr bwMode="auto">
            <a:xfrm flipH="1">
              <a:off x="3978" y="1418"/>
              <a:ext cx="1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336" name="Line 104"/>
            <p:cNvSpPr>
              <a:spLocks noChangeShapeType="1"/>
            </p:cNvSpPr>
            <p:nvPr/>
          </p:nvSpPr>
          <p:spPr bwMode="auto">
            <a:xfrm flipH="1">
              <a:off x="3858" y="1338"/>
              <a:ext cx="16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337" name="Line 105"/>
            <p:cNvSpPr>
              <a:spLocks noChangeShapeType="1"/>
            </p:cNvSpPr>
            <p:nvPr/>
          </p:nvSpPr>
          <p:spPr bwMode="auto">
            <a:xfrm flipH="1" flipV="1">
              <a:off x="4034" y="1555"/>
              <a:ext cx="206" cy="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338" name="Freeform 106"/>
            <p:cNvSpPr>
              <a:spLocks/>
            </p:cNvSpPr>
            <p:nvPr/>
          </p:nvSpPr>
          <p:spPr bwMode="auto">
            <a:xfrm>
              <a:off x="4233" y="1562"/>
              <a:ext cx="41" cy="64"/>
            </a:xfrm>
            <a:custGeom>
              <a:avLst/>
              <a:gdLst>
                <a:gd name="T0" fmla="*/ 0 w 41"/>
                <a:gd name="T1" fmla="*/ 16 h 64"/>
                <a:gd name="T2" fmla="*/ 40 w 41"/>
                <a:gd name="T3" fmla="*/ 0 h 64"/>
                <a:gd name="T4" fmla="*/ 40 w 41"/>
                <a:gd name="T5" fmla="*/ 48 h 64"/>
                <a:gd name="T6" fmla="*/ 0 w 41"/>
                <a:gd name="T7" fmla="*/ 63 h 64"/>
                <a:gd name="T8" fmla="*/ 0 w 41"/>
                <a:gd name="T9" fmla="*/ 16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4">
                  <a:moveTo>
                    <a:pt x="0" y="16"/>
                  </a:moveTo>
                  <a:lnTo>
                    <a:pt x="40" y="0"/>
                  </a:lnTo>
                  <a:lnTo>
                    <a:pt x="40" y="48"/>
                  </a:lnTo>
                  <a:lnTo>
                    <a:pt x="0" y="63"/>
                  </a:lnTo>
                  <a:lnTo>
                    <a:pt x="0" y="16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339" name="Freeform 107"/>
            <p:cNvSpPr>
              <a:spLocks/>
            </p:cNvSpPr>
            <p:nvPr/>
          </p:nvSpPr>
          <p:spPr bwMode="auto">
            <a:xfrm>
              <a:off x="4185" y="1554"/>
              <a:ext cx="49" cy="72"/>
            </a:xfrm>
            <a:custGeom>
              <a:avLst/>
              <a:gdLst>
                <a:gd name="T0" fmla="*/ 48 w 49"/>
                <a:gd name="T1" fmla="*/ 24 h 72"/>
                <a:gd name="T2" fmla="*/ 0 w 49"/>
                <a:gd name="T3" fmla="*/ 0 h 72"/>
                <a:gd name="T4" fmla="*/ 0 w 49"/>
                <a:gd name="T5" fmla="*/ 48 h 72"/>
                <a:gd name="T6" fmla="*/ 48 w 49"/>
                <a:gd name="T7" fmla="*/ 71 h 72"/>
                <a:gd name="T8" fmla="*/ 48 w 49"/>
                <a:gd name="T9" fmla="*/ 2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72">
                  <a:moveTo>
                    <a:pt x="48" y="24"/>
                  </a:moveTo>
                  <a:lnTo>
                    <a:pt x="0" y="0"/>
                  </a:lnTo>
                  <a:lnTo>
                    <a:pt x="0" y="48"/>
                  </a:lnTo>
                  <a:lnTo>
                    <a:pt x="48" y="71"/>
                  </a:lnTo>
                  <a:lnTo>
                    <a:pt x="48" y="24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340" name="Freeform 108"/>
            <p:cNvSpPr>
              <a:spLocks/>
            </p:cNvSpPr>
            <p:nvPr/>
          </p:nvSpPr>
          <p:spPr bwMode="auto">
            <a:xfrm>
              <a:off x="4185" y="1546"/>
              <a:ext cx="89" cy="33"/>
            </a:xfrm>
            <a:custGeom>
              <a:avLst/>
              <a:gdLst>
                <a:gd name="T0" fmla="*/ 88 w 89"/>
                <a:gd name="T1" fmla="*/ 16 h 33"/>
                <a:gd name="T2" fmla="*/ 40 w 89"/>
                <a:gd name="T3" fmla="*/ 32 h 33"/>
                <a:gd name="T4" fmla="*/ 0 w 89"/>
                <a:gd name="T5" fmla="*/ 8 h 33"/>
                <a:gd name="T6" fmla="*/ 48 w 89"/>
                <a:gd name="T7" fmla="*/ 0 h 33"/>
                <a:gd name="T8" fmla="*/ 88 w 89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33">
                  <a:moveTo>
                    <a:pt x="88" y="16"/>
                  </a:moveTo>
                  <a:lnTo>
                    <a:pt x="40" y="32"/>
                  </a:lnTo>
                  <a:lnTo>
                    <a:pt x="0" y="8"/>
                  </a:lnTo>
                  <a:lnTo>
                    <a:pt x="48" y="0"/>
                  </a:lnTo>
                  <a:lnTo>
                    <a:pt x="88" y="16"/>
                  </a:lnTo>
                </a:path>
              </a:pathLst>
            </a:custGeom>
            <a:solidFill>
              <a:srgbClr val="00FF00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341" name="Rectangle 109"/>
            <p:cNvSpPr>
              <a:spLocks noChangeArrowheads="1"/>
            </p:cNvSpPr>
            <p:nvPr/>
          </p:nvSpPr>
          <p:spPr bwMode="auto">
            <a:xfrm>
              <a:off x="3424" y="1215"/>
              <a:ext cx="41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altLang="en-US" sz="1200" b="1">
                  <a:latin typeface="Times New Roman" panose="02020603050405020304" pitchFamily="18" charset="0"/>
                </a:rPr>
                <a:t>By Size</a:t>
              </a:r>
              <a:endParaRPr lang="en-GB" altLang="en-US" sz="1200" b="1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91342" name="Rectangle 110"/>
            <p:cNvSpPr>
              <a:spLocks noChangeArrowheads="1"/>
            </p:cNvSpPr>
            <p:nvPr/>
          </p:nvSpPr>
          <p:spPr bwMode="auto">
            <a:xfrm>
              <a:off x="3760" y="2110"/>
              <a:ext cx="30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altLang="en-US" sz="1200" b="1">
                  <a:latin typeface="Times New Roman" panose="02020603050405020304" pitchFamily="18" charset="0"/>
                </a:rPr>
                <a:t>Sum</a:t>
              </a:r>
            </a:p>
          </p:txBody>
        </p:sp>
        <p:grpSp>
          <p:nvGrpSpPr>
            <p:cNvPr id="991343" name="Group 111"/>
            <p:cNvGrpSpPr>
              <a:grpSpLocks/>
            </p:cNvGrpSpPr>
            <p:nvPr/>
          </p:nvGrpSpPr>
          <p:grpSpPr bwMode="auto">
            <a:xfrm>
              <a:off x="4161" y="1625"/>
              <a:ext cx="43" cy="91"/>
              <a:chOff x="4294" y="3216"/>
              <a:chExt cx="43" cy="91"/>
            </a:xfrm>
          </p:grpSpPr>
          <p:sp>
            <p:nvSpPr>
              <p:cNvPr id="991344" name="Freeform 112"/>
              <p:cNvSpPr>
                <a:spLocks/>
              </p:cNvSpPr>
              <p:nvPr/>
            </p:nvSpPr>
            <p:spPr bwMode="auto">
              <a:xfrm>
                <a:off x="4294" y="3216"/>
                <a:ext cx="43" cy="91"/>
              </a:xfrm>
              <a:custGeom>
                <a:avLst/>
                <a:gdLst>
                  <a:gd name="T0" fmla="*/ 42 w 43"/>
                  <a:gd name="T1" fmla="*/ 0 h 91"/>
                  <a:gd name="T2" fmla="*/ 42 w 43"/>
                  <a:gd name="T3" fmla="*/ 90 h 91"/>
                  <a:gd name="T4" fmla="*/ 21 w 43"/>
                  <a:gd name="T5" fmla="*/ 83 h 91"/>
                  <a:gd name="T6" fmla="*/ 0 w 43"/>
                  <a:gd name="T7" fmla="*/ 75 h 91"/>
                  <a:gd name="T8" fmla="*/ 42 w 43"/>
                  <a:gd name="T9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91">
                    <a:moveTo>
                      <a:pt x="42" y="0"/>
                    </a:moveTo>
                    <a:lnTo>
                      <a:pt x="42" y="90"/>
                    </a:lnTo>
                    <a:lnTo>
                      <a:pt x="21" y="83"/>
                    </a:lnTo>
                    <a:lnTo>
                      <a:pt x="0" y="75"/>
                    </a:lnTo>
                    <a:lnTo>
                      <a:pt x="42" y="0"/>
                    </a:lnTo>
                  </a:path>
                </a:pathLst>
              </a:custGeom>
              <a:solidFill>
                <a:schemeClr val="tx1"/>
              </a:solidFill>
              <a:ln w="9525" cap="rnd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1345" name="Line 113"/>
              <p:cNvSpPr>
                <a:spLocks noChangeShapeType="1"/>
              </p:cNvSpPr>
              <p:nvPr/>
            </p:nvSpPr>
            <p:spPr bwMode="auto">
              <a:xfrm>
                <a:off x="4318" y="3296"/>
                <a:ext cx="0" cy="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91346" name="Freeform 114"/>
            <p:cNvSpPr>
              <a:spLocks/>
            </p:cNvSpPr>
            <p:nvPr/>
          </p:nvSpPr>
          <p:spPr bwMode="auto">
            <a:xfrm>
              <a:off x="4002" y="1617"/>
              <a:ext cx="200" cy="561"/>
            </a:xfrm>
            <a:custGeom>
              <a:avLst/>
              <a:gdLst>
                <a:gd name="T0" fmla="*/ 0 w 200"/>
                <a:gd name="T1" fmla="*/ 560 h 561"/>
                <a:gd name="T2" fmla="*/ 71 w 200"/>
                <a:gd name="T3" fmla="*/ 360 h 561"/>
                <a:gd name="T4" fmla="*/ 95 w 200"/>
                <a:gd name="T5" fmla="*/ 408 h 561"/>
                <a:gd name="T6" fmla="*/ 199 w 200"/>
                <a:gd name="T7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0" h="561">
                  <a:moveTo>
                    <a:pt x="0" y="560"/>
                  </a:moveTo>
                  <a:lnTo>
                    <a:pt x="71" y="360"/>
                  </a:lnTo>
                  <a:lnTo>
                    <a:pt x="95" y="408"/>
                  </a:lnTo>
                  <a:lnTo>
                    <a:pt x="199" y="0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347" name="Rectangle 115"/>
            <p:cNvSpPr>
              <a:spLocks noChangeArrowheads="1"/>
            </p:cNvSpPr>
            <p:nvPr/>
          </p:nvSpPr>
          <p:spPr bwMode="auto">
            <a:xfrm>
              <a:off x="3824" y="672"/>
              <a:ext cx="110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altLang="en-US" sz="1400" b="1">
                  <a:latin typeface="Times New Roman" panose="02020603050405020304" pitchFamily="18" charset="0"/>
                </a:rPr>
                <a:t>The Data Cube and</a:t>
              </a:r>
              <a:r>
                <a:rPr lang="en-GB" altLang="en-US" sz="1400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  </a:t>
              </a:r>
            </a:p>
          </p:txBody>
        </p:sp>
        <p:sp>
          <p:nvSpPr>
            <p:cNvPr id="991348" name="Rectangle 116"/>
            <p:cNvSpPr>
              <a:spLocks noChangeArrowheads="1"/>
            </p:cNvSpPr>
            <p:nvPr/>
          </p:nvSpPr>
          <p:spPr bwMode="auto">
            <a:xfrm>
              <a:off x="3648" y="792"/>
              <a:ext cx="15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altLang="en-US" sz="1400" b="1">
                  <a:latin typeface="Times New Roman" panose="02020603050405020304" pitchFamily="18" charset="0"/>
                </a:rPr>
                <a:t>the Sub-Space Measurements</a:t>
              </a:r>
            </a:p>
          </p:txBody>
        </p:sp>
        <p:sp>
          <p:nvSpPr>
            <p:cNvPr id="991349" name="Freeform 117"/>
            <p:cNvSpPr>
              <a:spLocks/>
            </p:cNvSpPr>
            <p:nvPr/>
          </p:nvSpPr>
          <p:spPr bwMode="auto">
            <a:xfrm>
              <a:off x="3554" y="1306"/>
              <a:ext cx="552" cy="145"/>
            </a:xfrm>
            <a:custGeom>
              <a:avLst/>
              <a:gdLst>
                <a:gd name="T0" fmla="*/ 551 w 552"/>
                <a:gd name="T1" fmla="*/ 0 h 145"/>
                <a:gd name="T2" fmla="*/ 208 w 552"/>
                <a:gd name="T3" fmla="*/ 72 h 145"/>
                <a:gd name="T4" fmla="*/ 256 w 552"/>
                <a:gd name="T5" fmla="*/ 72 h 145"/>
                <a:gd name="T6" fmla="*/ 0 w 552"/>
                <a:gd name="T7" fmla="*/ 144 h 145"/>
                <a:gd name="T8" fmla="*/ 0 w 552"/>
                <a:gd name="T9" fmla="*/ 136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2" h="145">
                  <a:moveTo>
                    <a:pt x="551" y="0"/>
                  </a:moveTo>
                  <a:lnTo>
                    <a:pt x="208" y="72"/>
                  </a:lnTo>
                  <a:lnTo>
                    <a:pt x="256" y="72"/>
                  </a:lnTo>
                  <a:lnTo>
                    <a:pt x="0" y="144"/>
                  </a:lnTo>
                  <a:lnTo>
                    <a:pt x="0" y="13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350" name="Freeform 118"/>
            <p:cNvSpPr>
              <a:spLocks/>
            </p:cNvSpPr>
            <p:nvPr/>
          </p:nvSpPr>
          <p:spPr bwMode="auto">
            <a:xfrm>
              <a:off x="4010" y="1298"/>
              <a:ext cx="90" cy="43"/>
            </a:xfrm>
            <a:custGeom>
              <a:avLst/>
              <a:gdLst>
                <a:gd name="T0" fmla="*/ 89 w 90"/>
                <a:gd name="T1" fmla="*/ 7 h 43"/>
                <a:gd name="T2" fmla="*/ 7 w 90"/>
                <a:gd name="T3" fmla="*/ 42 h 43"/>
                <a:gd name="T4" fmla="*/ 0 w 90"/>
                <a:gd name="T5" fmla="*/ 21 h 43"/>
                <a:gd name="T6" fmla="*/ 0 w 90"/>
                <a:gd name="T7" fmla="*/ 0 h 43"/>
                <a:gd name="T8" fmla="*/ 89 w 90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3">
                  <a:moveTo>
                    <a:pt x="89" y="7"/>
                  </a:moveTo>
                  <a:lnTo>
                    <a:pt x="7" y="42"/>
                  </a:lnTo>
                  <a:lnTo>
                    <a:pt x="0" y="21"/>
                  </a:lnTo>
                  <a:lnTo>
                    <a:pt x="0" y="0"/>
                  </a:lnTo>
                  <a:lnTo>
                    <a:pt x="89" y="7"/>
                  </a:lnTo>
                </a:path>
              </a:pathLst>
            </a:custGeom>
            <a:solidFill>
              <a:schemeClr val="tx1"/>
            </a:solidFill>
            <a:ln w="9525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1351" name="Rectangle 119"/>
            <p:cNvSpPr>
              <a:spLocks noChangeArrowheads="1"/>
            </p:cNvSpPr>
            <p:nvPr/>
          </p:nvSpPr>
          <p:spPr bwMode="auto">
            <a:xfrm rot="20460000">
              <a:off x="4336" y="1032"/>
              <a:ext cx="418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altLang="en-US" sz="1000" b="1">
                  <a:solidFill>
                    <a:schemeClr val="bg2"/>
                  </a:solidFill>
                  <a:latin typeface="Arial" panose="020B0604020202020204" pitchFamily="34" charset="0"/>
                </a:rPr>
                <a:t>Medium</a:t>
              </a:r>
            </a:p>
          </p:txBody>
        </p:sp>
        <p:sp>
          <p:nvSpPr>
            <p:cNvPr id="991352" name="Rectangle 120"/>
            <p:cNvSpPr>
              <a:spLocks noChangeArrowheads="1"/>
            </p:cNvSpPr>
            <p:nvPr/>
          </p:nvSpPr>
          <p:spPr bwMode="auto">
            <a:xfrm rot="20460000">
              <a:off x="4440" y="1087"/>
              <a:ext cx="33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GB" altLang="en-US" sz="1000" b="1">
                  <a:solidFill>
                    <a:schemeClr val="bg2"/>
                  </a:solidFill>
                  <a:latin typeface="Arial" panose="020B0604020202020204" pitchFamily="34" charset="0"/>
                </a:rPr>
                <a:t>Large</a:t>
              </a:r>
            </a:p>
          </p:txBody>
        </p:sp>
      </p:grpSp>
      <p:grpSp>
        <p:nvGrpSpPr>
          <p:cNvPr id="991353" name="Group 121"/>
          <p:cNvGrpSpPr>
            <a:grpSpLocks/>
          </p:cNvGrpSpPr>
          <p:nvPr/>
        </p:nvGrpSpPr>
        <p:grpSpPr bwMode="auto">
          <a:xfrm>
            <a:off x="381000" y="2286000"/>
            <a:ext cx="2209800" cy="1600200"/>
            <a:chOff x="384" y="1056"/>
            <a:chExt cx="1392" cy="1008"/>
          </a:xfrm>
        </p:grpSpPr>
        <p:sp>
          <p:nvSpPr>
            <p:cNvPr id="991354" name="WordArt 122"/>
            <p:cNvSpPr>
              <a:spLocks noChangeArrowheads="1" noChangeShapeType="1" noTextEdit="1"/>
            </p:cNvSpPr>
            <p:nvPr/>
          </p:nvSpPr>
          <p:spPr bwMode="auto">
            <a:xfrm>
              <a:off x="384" y="1056"/>
              <a:ext cx="1338" cy="48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SlantUp">
                <a:avLst>
                  <a:gd name="adj" fmla="val 55556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Arial Black" panose="020B0A04020102020204" pitchFamily="34" charset="0"/>
                </a:rPr>
                <a:t>Two Dimensions</a:t>
              </a:r>
            </a:p>
          </p:txBody>
        </p:sp>
        <p:sp>
          <p:nvSpPr>
            <p:cNvPr id="991355" name="Line 123"/>
            <p:cNvSpPr>
              <a:spLocks noChangeShapeType="1"/>
            </p:cNvSpPr>
            <p:nvPr/>
          </p:nvSpPr>
          <p:spPr bwMode="auto">
            <a:xfrm>
              <a:off x="1104" y="1584"/>
              <a:ext cx="672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91356" name="Group 124"/>
          <p:cNvGrpSpPr>
            <a:grpSpLocks/>
          </p:cNvGrpSpPr>
          <p:nvPr/>
        </p:nvGrpSpPr>
        <p:grpSpPr bwMode="auto">
          <a:xfrm>
            <a:off x="2819400" y="1371600"/>
            <a:ext cx="2514600" cy="1447800"/>
            <a:chOff x="1776" y="336"/>
            <a:chExt cx="1584" cy="912"/>
          </a:xfrm>
        </p:grpSpPr>
        <p:sp>
          <p:nvSpPr>
            <p:cNvPr id="991357" name="WordArt 125"/>
            <p:cNvSpPr>
              <a:spLocks noChangeArrowheads="1" noChangeShapeType="1" noTextEdit="1"/>
            </p:cNvSpPr>
            <p:nvPr/>
          </p:nvSpPr>
          <p:spPr bwMode="auto">
            <a:xfrm>
              <a:off x="1776" y="336"/>
              <a:ext cx="1338" cy="486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SlantUp">
                <a:avLst>
                  <a:gd name="adj" fmla="val 55556"/>
                </a:avLst>
              </a:prstTxWarp>
            </a:bodyPr>
            <a:lstStyle/>
            <a:p>
              <a:pPr algn="ctr"/>
              <a:r>
                <a:rPr lang="en-US" sz="36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chemeClr val="accent2"/>
                  </a:solidFill>
                  <a:latin typeface="Arial Black" panose="020B0A04020102020204" pitchFamily="34" charset="0"/>
                </a:rPr>
                <a:t>Three Dimensions</a:t>
              </a:r>
            </a:p>
          </p:txBody>
        </p:sp>
        <p:sp>
          <p:nvSpPr>
            <p:cNvPr id="991358" name="Line 126"/>
            <p:cNvSpPr>
              <a:spLocks noChangeShapeType="1"/>
            </p:cNvSpPr>
            <p:nvPr/>
          </p:nvSpPr>
          <p:spPr bwMode="auto">
            <a:xfrm>
              <a:off x="2688" y="768"/>
              <a:ext cx="672" cy="48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91359" name="Group 127"/>
          <p:cNvGrpSpPr>
            <a:grpSpLocks/>
          </p:cNvGrpSpPr>
          <p:nvPr/>
        </p:nvGrpSpPr>
        <p:grpSpPr bwMode="auto">
          <a:xfrm>
            <a:off x="5334000" y="3810000"/>
            <a:ext cx="3657600" cy="2781300"/>
            <a:chOff x="3120" y="2338"/>
            <a:chExt cx="1826" cy="1752"/>
          </a:xfrm>
        </p:grpSpPr>
        <p:sp>
          <p:nvSpPr>
            <p:cNvPr id="991360" name="Text Box 128"/>
            <p:cNvSpPr txBox="1">
              <a:spLocks noChangeArrowheads="1"/>
            </p:cNvSpPr>
            <p:nvPr/>
          </p:nvSpPr>
          <p:spPr bwMode="auto">
            <a:xfrm>
              <a:off x="3120" y="2338"/>
              <a:ext cx="1826" cy="1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99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buFontTx/>
                <a:buChar char="•"/>
              </a:pPr>
              <a:r>
                <a:rPr lang="en-US" altLang="en-US" sz="1600" b="1">
                  <a:latin typeface="Times New Roman" panose="02020603050405020304" pitchFamily="18" charset="0"/>
                </a:rPr>
                <a:t> Format of image</a:t>
              </a:r>
            </a:p>
            <a:p>
              <a:pPr eaLnBrk="0" hangingPunct="0">
                <a:buFontTx/>
                <a:buChar char="•"/>
              </a:pPr>
              <a:r>
                <a:rPr lang="en-US" altLang="en-US" sz="1600" b="1">
                  <a:latin typeface="Times New Roman" panose="02020603050405020304" pitchFamily="18" charset="0"/>
                </a:rPr>
                <a:t> Duration</a:t>
              </a:r>
            </a:p>
            <a:p>
              <a:pPr eaLnBrk="0" hangingPunct="0">
                <a:buFontTx/>
                <a:buChar char="•"/>
              </a:pPr>
              <a:r>
                <a:rPr lang="en-US" altLang="en-US" sz="1600" b="1">
                  <a:latin typeface="Times New Roman" panose="02020603050405020304" pitchFamily="18" charset="0"/>
                </a:rPr>
                <a:t> Colors</a:t>
              </a:r>
            </a:p>
            <a:p>
              <a:pPr eaLnBrk="0" hangingPunct="0">
                <a:buFontTx/>
                <a:buChar char="•"/>
              </a:pPr>
              <a:r>
                <a:rPr lang="en-US" altLang="en-US" sz="1600" b="1">
                  <a:latin typeface="Times New Roman" panose="02020603050405020304" pitchFamily="18" charset="0"/>
                </a:rPr>
                <a:t> Textures</a:t>
              </a:r>
            </a:p>
            <a:p>
              <a:pPr eaLnBrk="0" hangingPunct="0">
                <a:buFontTx/>
                <a:buChar char="•"/>
              </a:pPr>
              <a:r>
                <a:rPr lang="en-US" altLang="en-US" sz="1600" b="1">
                  <a:latin typeface="Times New Roman" panose="02020603050405020304" pitchFamily="18" charset="0"/>
                </a:rPr>
                <a:t> Keywords</a:t>
              </a:r>
            </a:p>
            <a:p>
              <a:pPr eaLnBrk="0" hangingPunct="0">
                <a:buFontTx/>
                <a:buChar char="•"/>
              </a:pPr>
              <a:r>
                <a:rPr lang="en-US" altLang="en-US" sz="1600" b="1">
                  <a:latin typeface="Times New Roman" panose="02020603050405020304" pitchFamily="18" charset="0"/>
                </a:rPr>
                <a:t> Size</a:t>
              </a:r>
            </a:p>
            <a:p>
              <a:pPr eaLnBrk="0" hangingPunct="0">
                <a:buFontTx/>
                <a:buChar char="•"/>
              </a:pPr>
              <a:r>
                <a:rPr lang="en-US" altLang="en-US" sz="1600" b="1">
                  <a:latin typeface="Times New Roman" panose="02020603050405020304" pitchFamily="18" charset="0"/>
                </a:rPr>
                <a:t> Width</a:t>
              </a:r>
            </a:p>
            <a:p>
              <a:pPr eaLnBrk="0" hangingPunct="0">
                <a:buFontTx/>
                <a:buChar char="•"/>
              </a:pPr>
              <a:r>
                <a:rPr lang="en-US" altLang="en-US" sz="1600" b="1">
                  <a:latin typeface="Times New Roman" panose="02020603050405020304" pitchFamily="18" charset="0"/>
                </a:rPr>
                <a:t> Height</a:t>
              </a:r>
            </a:p>
            <a:p>
              <a:pPr eaLnBrk="0" hangingPunct="0">
                <a:buFontTx/>
                <a:buChar char="•"/>
              </a:pPr>
              <a:r>
                <a:rPr lang="en-US" altLang="en-US" sz="1600" b="1">
                  <a:latin typeface="Times New Roman" panose="02020603050405020304" pitchFamily="18" charset="0"/>
                </a:rPr>
                <a:t> Internet domain of image</a:t>
              </a:r>
            </a:p>
            <a:p>
              <a:pPr eaLnBrk="0" hangingPunct="0">
                <a:buFontTx/>
                <a:buChar char="•"/>
              </a:pPr>
              <a:r>
                <a:rPr lang="en-US" altLang="en-US" sz="1600" b="1">
                  <a:latin typeface="Times New Roman" panose="02020603050405020304" pitchFamily="18" charset="0"/>
                </a:rPr>
                <a:t> Internet domain of parent pages</a:t>
              </a:r>
            </a:p>
            <a:p>
              <a:pPr eaLnBrk="0" hangingPunct="0">
                <a:buFontTx/>
                <a:buChar char="•"/>
              </a:pPr>
              <a:r>
                <a:rPr lang="en-US" altLang="en-US" sz="1600" b="1">
                  <a:latin typeface="Times New Roman" panose="02020603050405020304" pitchFamily="18" charset="0"/>
                </a:rPr>
                <a:t> Image popularity</a:t>
              </a:r>
              <a:endParaRPr lang="en-GB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991361" name="Rectangle 129"/>
            <p:cNvSpPr>
              <a:spLocks noChangeArrowheads="1"/>
            </p:cNvSpPr>
            <p:nvPr/>
          </p:nvSpPr>
          <p:spPr bwMode="auto">
            <a:xfrm>
              <a:off x="3120" y="2352"/>
              <a:ext cx="1776" cy="1728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99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1362" name="WordArt 130" descr="Newsprint"/>
            <p:cNvSpPr>
              <a:spLocks noChangeArrowheads="1" noChangeShapeType="1" noTextEdit="1"/>
            </p:cNvSpPr>
            <p:nvPr/>
          </p:nvSpPr>
          <p:spPr bwMode="auto">
            <a:xfrm rot="20760000">
              <a:off x="3794" y="3068"/>
              <a:ext cx="1052" cy="34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CascadeUp">
                <a:avLst>
                  <a:gd name="adj" fmla="val 44444"/>
                </a:avLst>
              </a:prstTxWarp>
              <a:scene3d>
                <a:camera prst="legacyPerspectiveTopLeft">
                  <a:rot lat="0" lon="20519999" rev="0"/>
                </a:camera>
                <a:lightRig rig="legacyHarsh3" dir="r"/>
              </a:scene3d>
              <a:sp3d extrusionH="430200" prstMaterial="legacyMatte">
                <a:extrusionClr>
                  <a:srgbClr val="006600"/>
                </a:extrusionClr>
                <a:contourClr>
                  <a:srgbClr val="F8F8F8"/>
                </a:contourClr>
              </a:sp3d>
            </a:bodyPr>
            <a:lstStyle/>
            <a:p>
              <a:pPr algn="ctr"/>
              <a:r>
                <a:rPr lang="en-US" sz="3600" i="1" kern="10">
                  <a:ln w="9525">
                    <a:round/>
                    <a:headEnd/>
                    <a:tailEnd/>
                  </a:ln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atin typeface="Arial Black" panose="020B0A04020102020204" pitchFamily="34" charset="0"/>
                </a:rPr>
                <a:t>Dimensions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253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066800"/>
            <a:ext cx="8305800" cy="5257800"/>
          </a:xfrm>
          <a:noFill/>
          <a:ln/>
        </p:spPr>
        <p:txBody>
          <a:bodyPr vert="horz" lIns="69056" tIns="34529" rIns="69056" bIns="34529" rtlCol="0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2400" dirty="0"/>
              <a:t>Three categories of Association rules can be observed involving multimedia objects in image and video databases.</a:t>
            </a:r>
            <a:r>
              <a:rPr lang="en-US" sz="28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2200" b="1" dirty="0"/>
              <a:t>Associations between image content and non-image content features:</a:t>
            </a:r>
            <a:r>
              <a:rPr lang="en-US" sz="2200" dirty="0"/>
              <a:t> A rule like "</a:t>
            </a:r>
            <a:r>
              <a:rPr lang="en-US" sz="2200" i="1" dirty="0"/>
              <a:t>If at</a:t>
            </a:r>
            <a:r>
              <a:rPr lang="en-US" sz="2200" dirty="0"/>
              <a:t> </a:t>
            </a:r>
            <a:r>
              <a:rPr lang="en-US" sz="2200" i="1" dirty="0"/>
              <a:t>least 50% of the upper part of the picture is blue, then it is likely to represent sky</a:t>
            </a:r>
            <a:r>
              <a:rPr lang="en-US" sz="2200" dirty="0"/>
              <a:t>" belongs to this category since it links the image content to the keyword </a:t>
            </a:r>
            <a:r>
              <a:rPr lang="en-US" sz="2200" i="1" dirty="0"/>
              <a:t>sky</a:t>
            </a:r>
            <a:r>
              <a:rPr lang="en-US" sz="22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2200" b="1" dirty="0"/>
              <a:t>Associations among image contents that are not related to spatial relationships:</a:t>
            </a:r>
            <a:r>
              <a:rPr lang="en-US" sz="2200" dirty="0"/>
              <a:t> A rule like "</a:t>
            </a:r>
            <a:r>
              <a:rPr lang="en-US" sz="2200" i="1" dirty="0"/>
              <a:t>If a picture contains two blue squares, then it is likely to contain one red circle</a:t>
            </a:r>
            <a:r>
              <a:rPr lang="en-US" sz="2200" dirty="0"/>
              <a:t> </a:t>
            </a:r>
            <a:r>
              <a:rPr lang="en-US" sz="2200" i="1" dirty="0"/>
              <a:t>as well</a:t>
            </a:r>
            <a:r>
              <a:rPr lang="en-US" sz="2200" dirty="0"/>
              <a:t>“</a:t>
            </a:r>
          </a:p>
          <a:p>
            <a:pPr lvl="1">
              <a:lnSpc>
                <a:spcPct val="100000"/>
              </a:lnSpc>
            </a:pPr>
            <a:r>
              <a:rPr lang="en-US" sz="2200" b="1" dirty="0"/>
              <a:t>Associations among image contents related to spatial relationships:</a:t>
            </a:r>
            <a:r>
              <a:rPr lang="en-US" sz="2200" dirty="0"/>
              <a:t> A rule like "</a:t>
            </a:r>
            <a:r>
              <a:rPr lang="en-US" sz="2200" i="1" dirty="0"/>
              <a:t>If</a:t>
            </a:r>
            <a:r>
              <a:rPr lang="en-US" sz="2200" dirty="0"/>
              <a:t> </a:t>
            </a:r>
            <a:r>
              <a:rPr lang="en-US" sz="2200" i="1" dirty="0"/>
              <a:t>a red triangle is between two yellow squares, then it is likely a big oval-shaped object</a:t>
            </a:r>
            <a:r>
              <a:rPr lang="en-US" sz="2200" dirty="0"/>
              <a:t> </a:t>
            </a:r>
            <a:r>
              <a:rPr lang="en-US" sz="2200" i="1" dirty="0"/>
              <a:t>is underneath</a:t>
            </a:r>
            <a:r>
              <a:rPr lang="en-US" sz="2200" dirty="0"/>
              <a:t>" belongs to this category since it associates objects in the image with spatial relationships.</a:t>
            </a:r>
          </a:p>
          <a:p>
            <a:pPr marL="257175" lvl="1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4B4B-5B64-42FB-AC35-623681E5724F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994307" name="Text Box 3"/>
          <p:cNvSpPr txBox="1">
            <a:spLocks noChangeArrowheads="1"/>
          </p:cNvSpPr>
          <p:nvPr/>
        </p:nvSpPr>
        <p:spPr bwMode="auto">
          <a:xfrm>
            <a:off x="354891" y="381000"/>
            <a:ext cx="6229350" cy="46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 dirty="0"/>
              <a:t>Mining Associations in Multimedia Data</a:t>
            </a:r>
          </a:p>
        </p:txBody>
      </p:sp>
    </p:spTree>
    <p:extLst>
      <p:ext uri="{BB962C8B-B14F-4D97-AF65-F5344CB8AC3E}">
        <p14:creationId xmlns:p14="http://schemas.microsoft.com/office/powerpoint/2010/main" val="426840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7720170" cy="4876800"/>
          </a:xfrm>
          <a:noFill/>
          <a:ln/>
        </p:spPr>
        <p:txBody>
          <a:bodyPr vert="horz" lIns="69056" tIns="34529" rIns="69056" bIns="34529" rtlCol="0"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Progressive resolution refinement: 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A feature may be considered as the same in two images at a certain level of resolution, but different at a finer resolution level.</a:t>
            </a:r>
          </a:p>
          <a:p>
            <a:pPr lvl="1"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800" dirty="0"/>
              <a:t>How to handle it?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first mine frequently occurring patterns at a relatively rough resolution level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then focus only on those that have passed the minimum support threshold when mining at a finer resolution level</a:t>
            </a:r>
          </a:p>
          <a:p>
            <a:pPr lvl="1"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Such a multiresolution mining strategy substantially reduces the overall data mining cost without loss of the quality and completeness of data mining results</a:t>
            </a:r>
            <a:endParaRPr lang="en-US" sz="2800" dirty="0"/>
          </a:p>
          <a:p>
            <a:pPr marL="257175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4B4B-5B64-42FB-AC35-623681E5724F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994307" name="Text Box 3"/>
          <p:cNvSpPr txBox="1">
            <a:spLocks noChangeArrowheads="1"/>
          </p:cNvSpPr>
          <p:nvPr/>
        </p:nvSpPr>
        <p:spPr bwMode="auto">
          <a:xfrm>
            <a:off x="533400" y="304800"/>
            <a:ext cx="6229350" cy="46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 dirty="0"/>
              <a:t>Mining Associations in Multimedia Data</a:t>
            </a:r>
          </a:p>
        </p:txBody>
      </p:sp>
    </p:spTree>
    <p:extLst>
      <p:ext uri="{BB962C8B-B14F-4D97-AF65-F5344CB8AC3E}">
        <p14:creationId xmlns:p14="http://schemas.microsoft.com/office/powerpoint/2010/main" val="149841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06" name="Rectangle 2"/>
          <p:cNvSpPr>
            <a:spLocks noGrp="1" noChangeArrowheads="1"/>
          </p:cNvSpPr>
          <p:nvPr>
            <p:ph idx="1"/>
          </p:nvPr>
        </p:nvSpPr>
        <p:spPr>
          <a:xfrm>
            <a:off x="762000" y="1143000"/>
            <a:ext cx="7772400" cy="4876800"/>
          </a:xfrm>
          <a:noFill/>
          <a:ln/>
        </p:spPr>
        <p:txBody>
          <a:bodyPr vert="horz" lIns="69056" tIns="34529" rIns="69056" bIns="34529" rtlCol="0">
            <a:normAutofit/>
          </a:bodyPr>
          <a:lstStyle/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400" dirty="0"/>
              <a:t>A picture containing multiple recurrent objects is an important feature in image analysis: 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For e.g., a picture containing two golden circles is treated quite differently from that containing only one. This is quite different from that in a transaction database, where the fact that a person buys one gallon of milk or two may often be treated the same as "</a:t>
            </a:r>
            <a:r>
              <a:rPr lang="en-US" sz="2000" i="1" dirty="0" err="1"/>
              <a:t>buys_milk</a:t>
            </a:r>
            <a:r>
              <a:rPr lang="en-US" sz="2000" dirty="0"/>
              <a:t>." </a:t>
            </a:r>
            <a:endParaRPr lang="en-US" dirty="0"/>
          </a:p>
          <a:p>
            <a:pPr>
              <a:lnSpc>
                <a:spcPct val="100000"/>
              </a:lnSpc>
              <a:spcBef>
                <a:spcPts val="900"/>
              </a:spcBef>
            </a:pPr>
            <a:r>
              <a:rPr lang="en-US" sz="2400" dirty="0"/>
              <a:t>Multimedia objects have important spatial relationships such as </a:t>
            </a:r>
            <a:r>
              <a:rPr lang="en-US" sz="2400" i="1" dirty="0"/>
              <a:t>above</a:t>
            </a:r>
            <a:r>
              <a:rPr lang="en-US" sz="2400" dirty="0"/>
              <a:t>, </a:t>
            </a:r>
            <a:r>
              <a:rPr lang="en-US" sz="2400" i="1" dirty="0"/>
              <a:t>beneath</a:t>
            </a:r>
            <a:r>
              <a:rPr lang="en-US" sz="2400" dirty="0"/>
              <a:t>, </a:t>
            </a:r>
            <a:r>
              <a:rPr lang="en-US" sz="2400" i="1" dirty="0"/>
              <a:t>between</a:t>
            </a:r>
            <a:r>
              <a:rPr lang="en-US" sz="2400" dirty="0"/>
              <a:t>, </a:t>
            </a:r>
            <a:r>
              <a:rPr lang="en-US" sz="2400" i="1" dirty="0"/>
              <a:t>nearby</a:t>
            </a:r>
            <a:r>
              <a:rPr lang="en-US" sz="2400" dirty="0"/>
              <a:t>, </a:t>
            </a:r>
            <a:r>
              <a:rPr lang="en-US" sz="2400" i="1" dirty="0"/>
              <a:t>left-of</a:t>
            </a:r>
            <a:r>
              <a:rPr lang="en-US" sz="2400" dirty="0"/>
              <a:t>, and so on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Spatial relationships together with other content-based multimedia features, such as color, shape, texture, and keywords form interesting associations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  <a:p>
            <a:pPr marL="257175" lvl="1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4B4B-5B64-42FB-AC35-623681E5724F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994307" name="Text Box 3"/>
          <p:cNvSpPr txBox="1">
            <a:spLocks noChangeArrowheads="1"/>
          </p:cNvSpPr>
          <p:nvPr/>
        </p:nvSpPr>
        <p:spPr bwMode="auto">
          <a:xfrm>
            <a:off x="389172" y="228600"/>
            <a:ext cx="6229350" cy="467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2400" dirty="0"/>
              <a:t>Mining Associations in Multimedia Data</a:t>
            </a:r>
          </a:p>
        </p:txBody>
      </p:sp>
    </p:spTree>
    <p:extLst>
      <p:ext uri="{BB962C8B-B14F-4D97-AF65-F5344CB8AC3E}">
        <p14:creationId xmlns:p14="http://schemas.microsoft.com/office/powerpoint/2010/main" val="28478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772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QUICK RECAP OF WHAT WAS  COVERED IN TEXT MINING/last 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54" y="1447938"/>
            <a:ext cx="7886700" cy="435133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BASICS OF TEXT MINING</a:t>
            </a:r>
          </a:p>
          <a:p>
            <a:r>
              <a:rPr lang="en-US" sz="2200" dirty="0" smtClean="0"/>
              <a:t>NATURAL LANGUAGE PROCESSING(NLP)</a:t>
            </a:r>
          </a:p>
          <a:p>
            <a:r>
              <a:rPr lang="en-US" sz="2200" dirty="0" smtClean="0"/>
              <a:t>WORD CLOUD</a:t>
            </a:r>
          </a:p>
          <a:p>
            <a:r>
              <a:rPr lang="en-US" sz="2200" dirty="0" smtClean="0"/>
              <a:t>LEMMATIZATION , STEMMING</a:t>
            </a:r>
          </a:p>
          <a:p>
            <a:r>
              <a:rPr lang="en-US" sz="2200" dirty="0" smtClean="0"/>
              <a:t>BAG OF WORDS</a:t>
            </a:r>
          </a:p>
          <a:p>
            <a:r>
              <a:rPr lang="en-US" sz="2200" dirty="0" smtClean="0"/>
              <a:t>TF, IDF AND TF-IDF</a:t>
            </a:r>
          </a:p>
          <a:p>
            <a:r>
              <a:rPr lang="en-US" sz="2200" dirty="0" smtClean="0"/>
              <a:t>COSINE SIMILARITY</a:t>
            </a:r>
          </a:p>
          <a:p>
            <a:r>
              <a:rPr lang="en-US" sz="2200" dirty="0" smtClean="0"/>
              <a:t>PARSE TREE</a:t>
            </a:r>
          </a:p>
          <a:p>
            <a:r>
              <a:rPr lang="en-US" sz="2200" dirty="0" smtClean="0"/>
              <a:t>MEASURES OF TEXT – PRECISION AND RECALL</a:t>
            </a:r>
          </a:p>
          <a:p>
            <a:r>
              <a:rPr lang="en-US" sz="2200" dirty="0"/>
              <a:t>INFORMATION RETRIEVAL(IR)</a:t>
            </a:r>
            <a:endParaRPr lang="en-US" sz="2200" dirty="0" smtClean="0"/>
          </a:p>
          <a:p>
            <a:endParaRPr lang="en-IN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40DE-8293-487D-9531-1FF883CE06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5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599"/>
            <a:ext cx="7886700" cy="541339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ko-KR" sz="3200" b="1" dirty="0">
                <a:ea typeface="굴림" panose="020B0600000101010101" pitchFamily="34" charset="-127"/>
              </a:rPr>
              <a:t>What Is a Spatial Database System?</a:t>
            </a:r>
            <a:endParaRPr lang="en-US" altLang="en-US" sz="3200" b="1" dirty="0"/>
          </a:p>
        </p:txBody>
      </p:sp>
      <p:sp>
        <p:nvSpPr>
          <p:cNvPr id="12339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7886700" cy="4351338"/>
          </a:xfrm>
          <a:noFill/>
          <a:ln/>
        </p:spPr>
        <p:txBody>
          <a:bodyPr lIns="92075" tIns="46038" rIns="92075" bIns="46038"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ko-KR" sz="2000" dirty="0">
                <a:ea typeface="굴림" panose="020B0600000101010101" pitchFamily="34" charset="-127"/>
              </a:rPr>
              <a:t>Geometric, geographic or spatial data: space-related data</a:t>
            </a:r>
          </a:p>
          <a:p>
            <a:pPr lvl="1">
              <a:lnSpc>
                <a:spcPct val="130000"/>
              </a:lnSpc>
            </a:pPr>
            <a:r>
              <a:rPr lang="en-US" altLang="ko-KR" sz="2000" dirty="0">
                <a:ea typeface="굴림" panose="020B0600000101010101" pitchFamily="34" charset="-127"/>
              </a:rPr>
              <a:t>Example: Geographic space (2-D abstraction of earth surface), VLSI design, model of human brain, 3-D space representing the arrangement of chains of protein molecule.</a:t>
            </a:r>
          </a:p>
          <a:p>
            <a:pPr>
              <a:lnSpc>
                <a:spcPct val="130000"/>
              </a:lnSpc>
            </a:pPr>
            <a:r>
              <a:rPr lang="en-US" altLang="ko-KR" sz="2000" dirty="0">
                <a:ea typeface="굴림" panose="020B0600000101010101" pitchFamily="34" charset="-127"/>
              </a:rPr>
              <a:t>Spatial database system vs. image database systems.</a:t>
            </a:r>
          </a:p>
          <a:p>
            <a:pPr lvl="1">
              <a:lnSpc>
                <a:spcPct val="130000"/>
              </a:lnSpc>
            </a:pPr>
            <a:r>
              <a:rPr lang="en-US" altLang="ko-KR" sz="2000" dirty="0">
                <a:ea typeface="굴림" panose="020B0600000101010101" pitchFamily="34" charset="-127"/>
              </a:rPr>
              <a:t>Image database system: handling digital raster image (e.g., satellite sensing, computer tomography), may also contain techniques for object analysis and extraction from images and some spatial database functionality.</a:t>
            </a:r>
          </a:p>
          <a:p>
            <a:pPr lvl="1">
              <a:lnSpc>
                <a:spcPct val="130000"/>
              </a:lnSpc>
            </a:pPr>
            <a:r>
              <a:rPr lang="en-US" altLang="ko-KR" sz="2000" dirty="0">
                <a:ea typeface="굴림" panose="020B0600000101010101" pitchFamily="34" charset="-127"/>
              </a:rPr>
              <a:t>Spatial (geometric, geographic) database system: handling objects in space that have identity and well-defined extents, locations, and relationships.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6EACD-38BA-49D9-B69A-51A818FAF971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3D4B8-3C38-44DF-A258-99F64572B40A}" type="datetime1">
              <a:rPr lang="en-US" altLang="en-US" smtClean="0"/>
              <a:t>8/29/2020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01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7886700" cy="777874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ko-KR" sz="2800" b="1" dirty="0">
                <a:latin typeface="Arial" panose="020B0604020202020204" pitchFamily="34" charset="0"/>
                <a:ea typeface="굴림" panose="020B0600000101010101" pitchFamily="34" charset="-127"/>
              </a:rPr>
              <a:t>GIS vs. SDBMS</a:t>
            </a:r>
            <a:endParaRPr lang="en-US" altLang="en-US" sz="2800" b="1" dirty="0">
              <a:latin typeface="Arial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2349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15184"/>
            <a:ext cx="4572000" cy="4480815"/>
          </a:xfrm>
          <a:noFill/>
          <a:ln/>
        </p:spPr>
        <p:txBody>
          <a:bodyPr lIns="92075" tIns="46038" rIns="92075" bIns="46038">
            <a:normAutofit fontScale="925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GIS (Geographic Information System)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34" charset="-127"/>
              </a:rPr>
              <a:t>Analysis and visualization of geographic data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Common analysis functions of GIS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ko-KR" sz="1800" dirty="0">
                <a:latin typeface="Arial" panose="020B0604020202020204" pitchFamily="34" charset="0"/>
                <a:ea typeface="굴림" panose="020B0600000101010101" pitchFamily="34" charset="-127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34" charset="-127"/>
              </a:rPr>
              <a:t>Search (thematic search, search by region)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34" charset="-127"/>
              </a:rPr>
              <a:t> Location analysis (buffer, corridor, overlay)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34" charset="-127"/>
              </a:rPr>
              <a:t> Terrain analysis (slope/aspect, drainage network)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34" charset="-127"/>
              </a:rPr>
              <a:t> Flow analysis (connectivity, shortest path)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34" charset="-127"/>
              </a:rPr>
              <a:t> Distribution (nearest neighbor, proximity,  change detection)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34" charset="-127"/>
              </a:rPr>
              <a:t> Spatial analysis/statistics (pattern, centrality, similarity, topology)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34" charset="-127"/>
              </a:rPr>
              <a:t> Measurements (distance, perimeter, shape, adjacency, direction)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68A4F-9F73-4C9B-B9B6-C6CAEAA1CE92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C654-7D08-4532-93D6-0830D842F29A}" type="datetime1">
              <a:rPr lang="en-US" altLang="en-US" smtClean="0"/>
              <a:t>8/29/2020</a:t>
            </a:fld>
            <a:endParaRPr lang="en-US" altLang="en-US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257800" y="1676400"/>
            <a:ext cx="37719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 altLang="ko-KR" sz="1800" b="0" dirty="0">
                <a:latin typeface="Arial" panose="020B0604020202020204" pitchFamily="34" charset="0"/>
                <a:ea typeface="굴림" panose="020B0600000101010101" pitchFamily="34" charset="-127"/>
              </a:rPr>
              <a:t> Spatial DBMS (SDBMS) is a software system that </a:t>
            </a:r>
          </a:p>
          <a:p>
            <a:pPr marL="457200" lvl="1" indent="0">
              <a:lnSpc>
                <a:spcPct val="100000"/>
              </a:lnSpc>
            </a:pPr>
            <a:r>
              <a:rPr lang="en-US" altLang="ko-KR" sz="1600" b="0" dirty="0">
                <a:latin typeface="Arial" panose="020B0604020202020204" pitchFamily="34" charset="0"/>
                <a:ea typeface="굴림" panose="020B0600000101010101" pitchFamily="34" charset="-127"/>
              </a:rPr>
              <a:t> supports spatial data models, spatial ADTs, and a query language supporting them</a:t>
            </a:r>
          </a:p>
          <a:p>
            <a:pPr marL="457200" lvl="1" indent="0">
              <a:lnSpc>
                <a:spcPct val="100000"/>
              </a:lnSpc>
            </a:pPr>
            <a:r>
              <a:rPr lang="en-US" altLang="ko-KR" sz="1600" b="0" dirty="0">
                <a:latin typeface="Arial" panose="020B0604020202020204" pitchFamily="34" charset="0"/>
                <a:ea typeface="굴림" panose="020B0600000101010101" pitchFamily="34" charset="-127"/>
              </a:rPr>
              <a:t> supports spatial indexing, spatial operations efficiently, and query optimization</a:t>
            </a:r>
          </a:p>
          <a:p>
            <a:pPr marL="457200" lvl="1" indent="0">
              <a:lnSpc>
                <a:spcPct val="100000"/>
              </a:lnSpc>
            </a:pPr>
            <a:r>
              <a:rPr lang="en-US" altLang="ko-KR" sz="1600" b="0" dirty="0">
                <a:latin typeface="Arial" panose="020B0604020202020204" pitchFamily="34" charset="0"/>
                <a:ea typeface="굴림" panose="020B0600000101010101" pitchFamily="34" charset="-127"/>
              </a:rPr>
              <a:t> can work with an underlying DBMS</a:t>
            </a:r>
          </a:p>
          <a:p>
            <a:pPr marL="0" indent="0">
              <a:lnSpc>
                <a:spcPct val="100000"/>
              </a:lnSpc>
            </a:pPr>
            <a:r>
              <a:rPr lang="en-US" altLang="ko-KR" sz="1800" b="0" dirty="0">
                <a:latin typeface="Arial" panose="020B0604020202020204" pitchFamily="34" charset="0"/>
                <a:ea typeface="굴림" panose="020B0600000101010101" pitchFamily="34" charset="-127"/>
              </a:rPr>
              <a:t> Examples</a:t>
            </a:r>
          </a:p>
          <a:p>
            <a:pPr marL="457200" lvl="1" indent="0">
              <a:lnSpc>
                <a:spcPct val="100000"/>
              </a:lnSpc>
            </a:pPr>
            <a:r>
              <a:rPr lang="en-US" altLang="ko-KR" sz="1600" b="0" dirty="0">
                <a:latin typeface="Arial" panose="020B0604020202020204" pitchFamily="34" charset="0"/>
                <a:ea typeface="굴림" panose="020B0600000101010101" pitchFamily="34" charset="-127"/>
              </a:rPr>
              <a:t> Oracle Spatial Data </a:t>
            </a:r>
            <a:r>
              <a:rPr lang="en-US" altLang="ko-KR" sz="1600" b="0" dirty="0" err="1">
                <a:latin typeface="Arial" panose="020B0604020202020204" pitchFamily="34" charset="0"/>
                <a:ea typeface="굴림" panose="020B0600000101010101" pitchFamily="34" charset="-127"/>
              </a:rPr>
              <a:t>Catridge</a:t>
            </a:r>
            <a:endParaRPr lang="en-US" altLang="ko-KR" sz="1600" b="0" dirty="0">
              <a:latin typeface="Arial" panose="020B0604020202020204" pitchFamily="34" charset="0"/>
              <a:ea typeface="굴림" panose="020B0600000101010101" pitchFamily="34" charset="-127"/>
            </a:endParaRPr>
          </a:p>
          <a:p>
            <a:pPr marL="457200" lvl="1" indent="0">
              <a:lnSpc>
                <a:spcPct val="100000"/>
              </a:lnSpc>
            </a:pPr>
            <a:r>
              <a:rPr lang="en-US" altLang="ko-KR" sz="1600" b="0" dirty="0">
                <a:latin typeface="Arial" panose="020B0604020202020204" pitchFamily="34" charset="0"/>
                <a:ea typeface="굴림" panose="020B0600000101010101" pitchFamily="34" charset="-127"/>
              </a:rPr>
              <a:t> ESRI Spatial Data Engine</a:t>
            </a:r>
          </a:p>
        </p:txBody>
      </p:sp>
    </p:spTree>
    <p:extLst>
      <p:ext uri="{BB962C8B-B14F-4D97-AF65-F5344CB8AC3E}">
        <p14:creationId xmlns:p14="http://schemas.microsoft.com/office/powerpoint/2010/main" val="130807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01674"/>
          </a:xfrm>
          <a:noFill/>
          <a:ln/>
        </p:spPr>
        <p:txBody>
          <a:bodyPr lIns="92075" tIns="46038" rIns="92075" bIns="46038" anchor="ctr">
            <a:normAutofit/>
          </a:bodyPr>
          <a:lstStyle/>
          <a:p>
            <a:r>
              <a:rPr lang="en-US" altLang="en-US" sz="3200" b="1" dirty="0"/>
              <a:t>Modeling Spatial Objects</a:t>
            </a:r>
            <a:endParaRPr lang="en-US" altLang="en-US" sz="3200" b="1" dirty="0">
              <a:ea typeface="新細明體" panose="02020500000000000000" pitchFamily="18" charset="-120"/>
            </a:endParaRPr>
          </a:p>
        </p:txBody>
      </p:sp>
      <p:sp>
        <p:nvSpPr>
          <p:cNvPr id="12359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2075" tIns="46038" rIns="92075" bIns="46038"/>
          <a:lstStyle/>
          <a:p>
            <a:pPr>
              <a:lnSpc>
                <a:spcPct val="130000"/>
              </a:lnSpc>
            </a:pPr>
            <a:r>
              <a:rPr lang="en-US" altLang="en-US" sz="2400"/>
              <a:t>What needs to be represented? </a:t>
            </a:r>
          </a:p>
          <a:p>
            <a:pPr>
              <a:lnSpc>
                <a:spcPct val="130000"/>
              </a:lnSpc>
            </a:pPr>
            <a:r>
              <a:rPr lang="en-US" altLang="en-US" sz="2400"/>
              <a:t>Two important alternative views</a:t>
            </a:r>
          </a:p>
          <a:p>
            <a:pPr lvl="1">
              <a:lnSpc>
                <a:spcPct val="130000"/>
              </a:lnSpc>
            </a:pPr>
            <a:r>
              <a:rPr lang="en-US" altLang="en-US" sz="2400"/>
              <a:t>Single objects: distinct entities arranged in space each of which has its own geometric description</a:t>
            </a:r>
          </a:p>
          <a:p>
            <a:pPr lvl="2">
              <a:lnSpc>
                <a:spcPct val="130000"/>
              </a:lnSpc>
            </a:pPr>
            <a:r>
              <a:rPr lang="en-US" altLang="en-US"/>
              <a:t>modeling cities, forests, rivers</a:t>
            </a:r>
          </a:p>
          <a:p>
            <a:pPr lvl="1">
              <a:lnSpc>
                <a:spcPct val="130000"/>
              </a:lnSpc>
            </a:pPr>
            <a:r>
              <a:rPr lang="en-US" altLang="en-US" sz="2400"/>
              <a:t>Spatially related collection of objects: describe space itself (about every point in space)</a:t>
            </a:r>
          </a:p>
          <a:p>
            <a:pPr lvl="2">
              <a:lnSpc>
                <a:spcPct val="130000"/>
              </a:lnSpc>
            </a:pPr>
            <a:r>
              <a:rPr lang="en-US" altLang="en-US"/>
              <a:t>modeling land use, partition of a country into districts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73708-8A97-4665-B039-5074D658C704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06578-E2FF-42EF-A99A-132F941BA99F}" type="datetime1">
              <a:rPr lang="en-US" altLang="en-US" smtClean="0"/>
              <a:t>8/29/2020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8134350" cy="777874"/>
          </a:xfrm>
          <a:noFill/>
          <a:ln/>
        </p:spPr>
        <p:txBody>
          <a:bodyPr lIns="92075" tIns="46038" rIns="92075" bIns="46038" anchor="ctr">
            <a:normAutofit/>
          </a:bodyPr>
          <a:lstStyle/>
          <a:p>
            <a:r>
              <a:rPr lang="en-US" altLang="en-US" sz="3200" b="1" dirty="0"/>
              <a:t>Modeling Single Objects: Point, Line and Region</a:t>
            </a:r>
          </a:p>
        </p:txBody>
      </p:sp>
      <p:sp>
        <p:nvSpPr>
          <p:cNvPr id="123699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31182"/>
            <a:ext cx="7886700" cy="4351338"/>
          </a:xfrm>
          <a:noFill/>
          <a:ln/>
        </p:spPr>
        <p:txBody>
          <a:bodyPr lIns="92075" tIns="46038" rIns="92075" bIns="46038">
            <a:normAutofit fontScale="92500"/>
          </a:bodyPr>
          <a:lstStyle/>
          <a:p>
            <a:pPr>
              <a:lnSpc>
                <a:spcPct val="130000"/>
              </a:lnSpc>
            </a:pPr>
            <a:r>
              <a:rPr lang="en-US" altLang="en-US" sz="2400" dirty="0"/>
              <a:t>Point: location only but not extent</a:t>
            </a:r>
          </a:p>
          <a:p>
            <a:pPr>
              <a:lnSpc>
                <a:spcPct val="130000"/>
              </a:lnSpc>
            </a:pPr>
            <a:r>
              <a:rPr lang="en-US" altLang="en-US" sz="2400" dirty="0"/>
              <a:t>Line (or a curve usually represented by a polyline, a sequence of line segment):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/>
              <a:t>moving through space, or connections in space (roads, rivers, cables, etc.)</a:t>
            </a:r>
          </a:p>
          <a:p>
            <a:pPr>
              <a:lnSpc>
                <a:spcPct val="130000"/>
              </a:lnSpc>
            </a:pPr>
            <a:r>
              <a:rPr lang="en-US" altLang="en-US" sz="2400" dirty="0"/>
              <a:t>Region: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/>
              <a:t>Something having extent in 2D-space (country, lake, park). It may have a hole or consist of several disjoint pieces.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48DC6-49DA-4F71-AFB1-9C8EFC086DA1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8B638-78C5-4D74-B4D1-8C447EFBCC9D}" type="datetime1">
              <a:rPr lang="en-US" altLang="en-US" smtClean="0"/>
              <a:t>8/29/2020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51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65127"/>
            <a:ext cx="8382000" cy="777874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altLang="en-US" sz="3600" b="1" dirty="0"/>
              <a:t>Modeling Spatially Related Collection of Objects</a:t>
            </a:r>
            <a:endParaRPr lang="en-US" altLang="en-US" sz="3600" b="1" dirty="0">
              <a:ea typeface="新細明體" panose="02020500000000000000" pitchFamily="18" charset="-120"/>
            </a:endParaRPr>
          </a:p>
        </p:txBody>
      </p:sp>
      <p:sp>
        <p:nvSpPr>
          <p:cNvPr id="123801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71600"/>
            <a:ext cx="7886700" cy="4351338"/>
          </a:xfrm>
          <a:noFill/>
          <a:ln/>
        </p:spPr>
        <p:txBody>
          <a:bodyPr lIns="92075" tIns="46038" rIns="92075" bIns="46038">
            <a:normAutofit fontScale="92500"/>
          </a:bodyPr>
          <a:lstStyle/>
          <a:p>
            <a:pPr>
              <a:lnSpc>
                <a:spcPct val="140000"/>
              </a:lnSpc>
            </a:pPr>
            <a:r>
              <a:rPr lang="en-US" altLang="en-US" sz="2000" dirty="0"/>
              <a:t>Modeling spatially related collection of objects: plane partitions and networks.</a:t>
            </a:r>
          </a:p>
          <a:p>
            <a:pPr lvl="1">
              <a:lnSpc>
                <a:spcPct val="140000"/>
              </a:lnSpc>
            </a:pPr>
            <a:r>
              <a:rPr lang="en-US" altLang="en-US" sz="2000" dirty="0"/>
              <a:t>A partition: a set of region objects that are required to be disjoint (e.g., a thematic map). There exist often pairs of objects with a common boundary (adjacency relationship).</a:t>
            </a:r>
          </a:p>
          <a:p>
            <a:pPr lvl="1">
              <a:lnSpc>
                <a:spcPct val="140000"/>
              </a:lnSpc>
            </a:pPr>
            <a:r>
              <a:rPr lang="en-US" altLang="en-US" sz="2000" dirty="0"/>
              <a:t>A network: a graph embedded into the plane, consisting of a set of point objects, forming its nodes, and a set of line objects describing the geometry of the edges, e.g., highways. rivers, power supply lines.</a:t>
            </a:r>
          </a:p>
          <a:p>
            <a:pPr lvl="1">
              <a:lnSpc>
                <a:spcPct val="140000"/>
              </a:lnSpc>
            </a:pPr>
            <a:r>
              <a:rPr lang="en-US" altLang="en-US" sz="2000" dirty="0"/>
              <a:t>Other interested spatially related collection of objects: nested partitions, or a digital terrain (elevation) model.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60FD5-D3BA-485B-8912-15E075CC43ED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67944-B15D-4987-8DB5-32D99FCB4622}" type="datetime1">
              <a:rPr lang="en-US" altLang="en-US" smtClean="0"/>
              <a:t>8/29/2020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190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549274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ea typeface="굴림" panose="020B0600000101010101" pitchFamily="34" charset="-127"/>
              </a:rPr>
              <a:t>Spatial Data Types and Models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667A0-61A0-47F9-A09C-90C328820324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D5BA-F7CE-4D3A-ADC5-34EF7C18F6A4}" type="datetime1">
              <a:rPr lang="en-US" altLang="en-US" smtClean="0"/>
              <a:t>8/29/2020</a:t>
            </a:fld>
            <a:endParaRPr lang="en-US" altLang="en-US"/>
          </a:p>
        </p:txBody>
      </p:sp>
      <p:pic>
        <p:nvPicPr>
          <p:cNvPr id="1180676" name="Picture 4" descr="Fig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447800"/>
            <a:ext cx="5562600" cy="515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06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65250"/>
            <a:ext cx="38100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600"/>
              </a:spcAft>
            </a:pPr>
            <a:r>
              <a:rPr lang="en-US" altLang="ko-KR" sz="2400" dirty="0">
                <a:ea typeface="굴림" panose="020B0600000101010101" pitchFamily="34" charset="-127"/>
              </a:rPr>
              <a:t> Field-based model: raster data </a:t>
            </a: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</a:pPr>
            <a:r>
              <a:rPr lang="en-US" altLang="ko-KR" sz="2400" dirty="0">
                <a:ea typeface="굴림" panose="020B0600000101010101" pitchFamily="34" charset="-127"/>
              </a:rPr>
              <a:t> framework: partitioning of space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</a:pPr>
            <a:r>
              <a:rPr lang="en-US" altLang="ko-KR" sz="2400" dirty="0">
                <a:ea typeface="굴림" panose="020B0600000101010101" pitchFamily="34" charset="-127"/>
              </a:rPr>
              <a:t> Object-based model: vector model</a:t>
            </a:r>
          </a:p>
          <a:p>
            <a:pPr marL="457200" lvl="1" indent="0">
              <a:lnSpc>
                <a:spcPct val="100000"/>
              </a:lnSpc>
              <a:spcAft>
                <a:spcPts val="600"/>
              </a:spcAft>
            </a:pPr>
            <a:r>
              <a:rPr lang="en-US" altLang="ko-KR" sz="2400" dirty="0">
                <a:ea typeface="굴림" panose="020B0600000101010101" pitchFamily="34" charset="-127"/>
              </a:rPr>
              <a:t> point, line, polygon, Objects, Attributes</a:t>
            </a:r>
          </a:p>
        </p:txBody>
      </p:sp>
    </p:spTree>
    <p:extLst>
      <p:ext uri="{BB962C8B-B14F-4D97-AF65-F5344CB8AC3E}">
        <p14:creationId xmlns:p14="http://schemas.microsoft.com/office/powerpoint/2010/main" val="296394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886700" cy="292212"/>
          </a:xfrm>
          <a:noFill/>
          <a:ln/>
        </p:spPr>
        <p:txBody>
          <a:bodyPr vert="horz" lIns="69056" tIns="34529" rIns="69056" bIns="34529" rtlCol="0" anchor="ctr">
            <a:noAutofit/>
          </a:bodyPr>
          <a:lstStyle/>
          <a:p>
            <a:r>
              <a:rPr lang="en-US" altLang="en-US" sz="2400" b="1" dirty="0"/>
              <a:t>Spatial-to-Spatial Generalization</a:t>
            </a:r>
          </a:p>
        </p:txBody>
      </p:sp>
      <p:sp>
        <p:nvSpPr>
          <p:cNvPr id="1137667" name="Rectangle 1027"/>
          <p:cNvSpPr>
            <a:spLocks noGrp="1" noChangeArrowheads="1"/>
          </p:cNvSpPr>
          <p:nvPr>
            <p:ph idx="1"/>
          </p:nvPr>
        </p:nvSpPr>
        <p:spPr>
          <a:xfrm>
            <a:off x="519793" y="1733550"/>
            <a:ext cx="3703865" cy="3829050"/>
          </a:xfrm>
          <a:noFill/>
          <a:ln/>
        </p:spPr>
        <p:txBody>
          <a:bodyPr vert="horz" lIns="69056" tIns="34529" rIns="69056" bIns="34529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1800" dirty="0"/>
              <a:t>Generalize detailed geographic points into clustered regions, such as businesses, residential, industrial, or agricultural areas, according to land usage</a:t>
            </a:r>
          </a:p>
          <a:p>
            <a:pPr>
              <a:lnSpc>
                <a:spcPct val="120000"/>
              </a:lnSpc>
            </a:pPr>
            <a:r>
              <a:rPr lang="en-US" altLang="en-US" sz="1800" dirty="0"/>
              <a:t>Requires the merging of a set of geographic areas by spatial operations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8977E-B034-44A5-B3FF-838D9E89C953}" type="slidenum">
              <a:rPr lang="en-US" altLang="en-US"/>
              <a:pPr/>
              <a:t>36</a:t>
            </a:fld>
            <a:endParaRPr lang="en-US" altLang="en-US"/>
          </a:p>
        </p:txBody>
      </p:sp>
      <p:pic>
        <p:nvPicPr>
          <p:cNvPr id="1137668" name="Picture 1028" descr="geoprocess_wi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928" y="1971675"/>
            <a:ext cx="1794272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7669" name="Rectangle 1029"/>
          <p:cNvSpPr>
            <a:spLocks noChangeArrowheads="1"/>
          </p:cNvSpPr>
          <p:nvPr/>
        </p:nvSpPr>
        <p:spPr bwMode="auto">
          <a:xfrm>
            <a:off x="4914900" y="2114550"/>
            <a:ext cx="12573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Dissolve</a:t>
            </a:r>
          </a:p>
          <a:p>
            <a:pPr algn="r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 sz="1800" dirty="0">
              <a:latin typeface="Tahoma" panose="020B0604030504040204" pitchFamily="34" charset="0"/>
            </a:endParaRPr>
          </a:p>
          <a:p>
            <a:pPr algn="r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Merge</a:t>
            </a:r>
          </a:p>
          <a:p>
            <a:pPr algn="r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 sz="1800" dirty="0">
              <a:latin typeface="Tahoma" panose="020B0604030504040204" pitchFamily="34" charset="0"/>
            </a:endParaRPr>
          </a:p>
          <a:p>
            <a:pPr algn="r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Clip</a:t>
            </a:r>
          </a:p>
          <a:p>
            <a:pPr algn="r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 sz="1800" dirty="0">
              <a:latin typeface="Tahoma" panose="020B0604030504040204" pitchFamily="34" charset="0"/>
            </a:endParaRPr>
          </a:p>
          <a:p>
            <a:pPr algn="r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Intersect</a:t>
            </a:r>
          </a:p>
          <a:p>
            <a:pPr algn="r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en-US" sz="1800" dirty="0">
              <a:latin typeface="Tahoma" panose="020B0604030504040204" pitchFamily="34" charset="0"/>
            </a:endParaRPr>
          </a:p>
          <a:p>
            <a:pPr algn="r"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en-US" sz="1800" dirty="0">
                <a:latin typeface="Tahoma" panose="020B0604030504040204" pitchFamily="34" charset="0"/>
              </a:rPr>
              <a:t>Union</a:t>
            </a:r>
          </a:p>
        </p:txBody>
      </p:sp>
    </p:spTree>
    <p:extLst>
      <p:ext uri="{BB962C8B-B14F-4D97-AF65-F5344CB8AC3E}">
        <p14:creationId xmlns:p14="http://schemas.microsoft.com/office/powerpoint/2010/main" val="18756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81000" y="365127"/>
            <a:ext cx="7886700" cy="625474"/>
          </a:xfrm>
          <a:noFill/>
          <a:ln/>
        </p:spPr>
        <p:txBody>
          <a:bodyPr lIns="92075" tIns="46038" rIns="92075" bIns="46038" anchor="ctr">
            <a:normAutofit fontScale="90000"/>
          </a:bodyPr>
          <a:lstStyle/>
          <a:p>
            <a:r>
              <a:rPr lang="en-US" altLang="en-US" b="1" dirty="0"/>
              <a:t>Spatial Association Analysis</a:t>
            </a:r>
            <a:r>
              <a:rPr lang="en-US" altLang="en-US" sz="2800" b="1" dirty="0"/>
              <a:t>  </a:t>
            </a:r>
          </a:p>
        </p:txBody>
      </p:sp>
      <p:sp>
        <p:nvSpPr>
          <p:cNvPr id="1125379" name="Rectangle 1027"/>
          <p:cNvSpPr>
            <a:spLocks noGrp="1" noChangeArrowheads="1"/>
          </p:cNvSpPr>
          <p:nvPr>
            <p:ph idx="1"/>
          </p:nvPr>
        </p:nvSpPr>
        <p:spPr>
          <a:xfrm>
            <a:off x="628650" y="1219200"/>
            <a:ext cx="7886700" cy="4957763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Spatial association rule:	</a:t>
            </a:r>
            <a:r>
              <a:rPr lang="en-US" altLang="en-US" sz="2400" i="1" dirty="0"/>
              <a:t>A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 </a:t>
            </a:r>
            <a:r>
              <a:rPr lang="en-US" altLang="en-US" sz="2400" i="1" dirty="0">
                <a:sym typeface="Symbol" panose="05050102010706020507" pitchFamily="18" charset="2"/>
              </a:rPr>
              <a:t>B</a:t>
            </a:r>
            <a:r>
              <a:rPr lang="en-US" altLang="en-US" sz="2400" dirty="0">
                <a:sym typeface="Symbol" panose="05050102010706020507" pitchFamily="18" charset="2"/>
              </a:rPr>
              <a:t> [</a:t>
            </a:r>
            <a:r>
              <a:rPr lang="en-US" altLang="en-US" sz="2400" i="1" dirty="0">
                <a:sym typeface="Symbol" panose="05050102010706020507" pitchFamily="18" charset="2"/>
              </a:rPr>
              <a:t>s%, c%</a:t>
            </a:r>
            <a:r>
              <a:rPr lang="en-US" altLang="en-US" sz="2400" dirty="0">
                <a:sym typeface="Symbol" panose="05050102010706020507" pitchFamily="18" charset="2"/>
              </a:rPr>
              <a:t>]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A and B are sets of spatial or non-spatial predicates</a:t>
            </a:r>
          </a:p>
          <a:p>
            <a:pPr lvl="2">
              <a:lnSpc>
                <a:spcPct val="110000"/>
              </a:lnSpc>
            </a:pPr>
            <a:r>
              <a:rPr lang="en-US" altLang="en-US" sz="2000" dirty="0"/>
              <a:t>Topological relations: </a:t>
            </a:r>
            <a:r>
              <a:rPr lang="en-US" altLang="en-US" sz="2000" i="1" dirty="0"/>
              <a:t>intersects, overlaps, disjoint, </a:t>
            </a:r>
            <a:r>
              <a:rPr lang="en-US" altLang="en-US" sz="2000" dirty="0"/>
              <a:t>etc.</a:t>
            </a:r>
          </a:p>
          <a:p>
            <a:pPr lvl="2">
              <a:lnSpc>
                <a:spcPct val="110000"/>
              </a:lnSpc>
            </a:pPr>
            <a:r>
              <a:rPr lang="en-US" altLang="en-US" sz="2000" dirty="0"/>
              <a:t>Spatial orientations: </a:t>
            </a:r>
            <a:r>
              <a:rPr lang="en-US" altLang="en-US" sz="2000" i="1" dirty="0" err="1"/>
              <a:t>left_of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west_of</a:t>
            </a:r>
            <a:r>
              <a:rPr lang="en-US" altLang="en-US" sz="2000" i="1" dirty="0"/>
              <a:t>, under,</a:t>
            </a:r>
            <a:r>
              <a:rPr lang="en-US" altLang="en-US" sz="2000" dirty="0"/>
              <a:t> etc.</a:t>
            </a:r>
          </a:p>
          <a:p>
            <a:pPr lvl="2">
              <a:lnSpc>
                <a:spcPct val="110000"/>
              </a:lnSpc>
            </a:pPr>
            <a:r>
              <a:rPr lang="en-US" altLang="en-US" sz="2000" dirty="0"/>
              <a:t>Distance information: </a:t>
            </a:r>
            <a:r>
              <a:rPr lang="en-US" altLang="en-US" sz="2000" i="1" dirty="0" err="1"/>
              <a:t>close_to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within_distance</a:t>
            </a:r>
            <a:r>
              <a:rPr lang="en-US" altLang="en-US" sz="2000" i="1" dirty="0"/>
              <a:t>, </a:t>
            </a:r>
            <a:r>
              <a:rPr lang="en-US" altLang="en-US" sz="2000" dirty="0"/>
              <a:t>etc.</a:t>
            </a:r>
          </a:p>
          <a:p>
            <a:pPr lvl="1">
              <a:lnSpc>
                <a:spcPct val="110000"/>
              </a:lnSpc>
            </a:pPr>
            <a:r>
              <a:rPr lang="en-US" altLang="en-US" sz="2400" i="1" dirty="0"/>
              <a:t>s%</a:t>
            </a:r>
            <a:r>
              <a:rPr lang="en-US" altLang="en-US" sz="2400" dirty="0"/>
              <a:t> is the support and </a:t>
            </a:r>
            <a:r>
              <a:rPr lang="en-US" altLang="en-US" sz="2400" i="1" dirty="0"/>
              <a:t>c%</a:t>
            </a:r>
            <a:r>
              <a:rPr lang="en-US" altLang="en-US" sz="2400" dirty="0"/>
              <a:t> is the confidence of the rule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Examples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1)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is_a</a:t>
            </a:r>
            <a:r>
              <a:rPr lang="en-US" altLang="en-US" sz="2000" i="1" dirty="0"/>
              <a:t>(x, </a:t>
            </a:r>
            <a:r>
              <a:rPr lang="en-US" altLang="en-US" sz="2000" i="1" dirty="0" err="1"/>
              <a:t>large_town</a:t>
            </a:r>
            <a:r>
              <a:rPr lang="en-US" altLang="en-US" sz="2000" i="1" dirty="0"/>
              <a:t>) ^ intersect(x,  highway) </a:t>
            </a:r>
            <a:r>
              <a:rPr lang="en-US" altLang="en-US" sz="2000" i="1" dirty="0">
                <a:latin typeface="Symbol" panose="05050102010706020507" pitchFamily="18" charset="2"/>
              </a:rPr>
              <a:t>®</a:t>
            </a:r>
            <a:r>
              <a:rPr lang="en-US" altLang="en-US" sz="2000" i="1" dirty="0"/>
              <a:t> </a:t>
            </a:r>
            <a:r>
              <a:rPr lang="en-US" altLang="en-US" sz="2000" i="1" dirty="0" err="1"/>
              <a:t>adjacent_to</a:t>
            </a:r>
            <a:r>
              <a:rPr lang="en-US" altLang="en-US" sz="2000" i="1" dirty="0"/>
              <a:t>(x, water)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i="1" dirty="0"/>
              <a:t>								[7%, 85%]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2)</a:t>
            </a:r>
            <a:r>
              <a:rPr lang="en-US" altLang="en-US" sz="2000" i="1" dirty="0"/>
              <a:t> </a:t>
            </a:r>
            <a:r>
              <a:rPr lang="en-US" altLang="en-US" sz="2000" dirty="0"/>
              <a:t>What kinds of objects are typically located close to golf courses?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55E68-494A-4A6D-83B2-4A727D0A538D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B0753-431F-494A-ACAC-AAEAE65F28C1}" type="datetime1">
              <a:rPr lang="en-US" altLang="en-US" smtClean="0"/>
              <a:t>8/29/2020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634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upload.wikimedia.org/wikipedia/commons/thumb/6/6f/R-tree.svg/800px-R-tre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58" y="2029993"/>
            <a:ext cx="4000500" cy="3425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257800" y="4748744"/>
            <a:ext cx="2497975" cy="727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25" dirty="0"/>
              <a:t>"R-tree" by </a:t>
            </a:r>
            <a:r>
              <a:rPr lang="en-US" sz="825" dirty="0" err="1"/>
              <a:t>Skinkie</a:t>
            </a:r>
            <a:r>
              <a:rPr lang="en-US" sz="825" dirty="0"/>
              <a:t>, w:en:Radim Baca - Own work. Licensed under Public Domain via Commons - https://commons.wikimedia.org/wiki/File:R-tree.svg#/media/File:R-tree.svg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4876800" y="1382134"/>
            <a:ext cx="4072049" cy="288744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1800" dirty="0"/>
              <a:t>Hierarchy of spatial relationship:</a:t>
            </a:r>
          </a:p>
          <a:p>
            <a:pPr lvl="1">
              <a:lnSpc>
                <a:spcPct val="110000"/>
              </a:lnSpc>
            </a:pPr>
            <a:r>
              <a:rPr lang="en-US" altLang="en-US" sz="1500" i="1" dirty="0" err="1"/>
              <a:t>g_close_to</a:t>
            </a:r>
            <a:r>
              <a:rPr lang="en-US" altLang="en-US" sz="1500" dirty="0"/>
              <a:t>: </a:t>
            </a:r>
            <a:r>
              <a:rPr lang="en-US" altLang="en-US" sz="1500" i="1" dirty="0" err="1"/>
              <a:t>near_by</a:t>
            </a:r>
            <a:r>
              <a:rPr lang="en-US" altLang="en-US" sz="1500" dirty="0"/>
              <a:t>,</a:t>
            </a:r>
            <a:r>
              <a:rPr lang="en-US" altLang="en-US" sz="1500" i="1" dirty="0"/>
              <a:t> touch</a:t>
            </a:r>
            <a:r>
              <a:rPr lang="en-US" altLang="en-US" sz="1500" dirty="0"/>
              <a:t>,</a:t>
            </a:r>
            <a:r>
              <a:rPr lang="en-US" altLang="en-US" sz="1500" i="1" dirty="0"/>
              <a:t> intersect</a:t>
            </a:r>
            <a:r>
              <a:rPr lang="en-US" altLang="en-US" sz="1500" dirty="0"/>
              <a:t>, </a:t>
            </a:r>
            <a:r>
              <a:rPr lang="en-US" altLang="en-US" sz="1500" i="1" dirty="0"/>
              <a:t>contain</a:t>
            </a:r>
            <a:r>
              <a:rPr lang="en-US" altLang="en-US" sz="1500" dirty="0"/>
              <a:t>, etc.</a:t>
            </a:r>
          </a:p>
          <a:p>
            <a:pPr lvl="1">
              <a:lnSpc>
                <a:spcPct val="110000"/>
              </a:lnSpc>
            </a:pPr>
            <a:r>
              <a:rPr lang="en-US" altLang="en-US" sz="1500" dirty="0"/>
              <a:t>First search for rough relationship and then refine it</a:t>
            </a:r>
          </a:p>
          <a:p>
            <a:pPr>
              <a:lnSpc>
                <a:spcPct val="110000"/>
              </a:lnSpc>
            </a:pPr>
            <a:r>
              <a:rPr lang="en-US" altLang="en-US" sz="1800" dirty="0"/>
              <a:t>Two-step mining of spatial association:</a:t>
            </a:r>
          </a:p>
          <a:p>
            <a:pPr lvl="1">
              <a:lnSpc>
                <a:spcPct val="110000"/>
              </a:lnSpc>
            </a:pPr>
            <a:r>
              <a:rPr lang="en-US" altLang="en-US" sz="1500" dirty="0"/>
              <a:t>Step 1: Rough spatial computation (as a filter) 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 Using MBR (Minimum bounding rectangle) or R-tree for rough estimation</a:t>
            </a:r>
          </a:p>
          <a:p>
            <a:pPr lvl="1">
              <a:lnSpc>
                <a:spcPct val="110000"/>
              </a:lnSpc>
            </a:pPr>
            <a:r>
              <a:rPr lang="en-US" altLang="en-US" sz="1500" dirty="0"/>
              <a:t>Step2: Detailed spatial algorithm (as refinement)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 Apply only to those objects which have passed the rough spatial association test (no less than </a:t>
            </a:r>
            <a:r>
              <a:rPr lang="en-US" altLang="en-US" i="1" dirty="0" err="1"/>
              <a:t>min_support</a:t>
            </a:r>
            <a:r>
              <a:rPr lang="en-US" altLang="en-US" dirty="0"/>
              <a:t>)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217170" y="500454"/>
            <a:ext cx="7886700" cy="370114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altLang="en-US" sz="2400" dirty="0"/>
              <a:t>Progressive Refinement Mining of Spatial 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4101811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549274"/>
          </a:xfrm>
          <a:noFill/>
          <a:ln/>
        </p:spPr>
        <p:txBody>
          <a:bodyPr lIns="92075" tIns="46038" rIns="92075" bIns="46038" anchor="ctr"/>
          <a:lstStyle/>
          <a:p>
            <a:r>
              <a:rPr lang="en-US" altLang="en-US" sz="3200" b="1" dirty="0"/>
              <a:t>Mining Spatial Co-location Rules</a:t>
            </a:r>
            <a:r>
              <a:rPr lang="en-US" altLang="en-US" sz="2400" b="1" dirty="0"/>
              <a:t>  </a:t>
            </a:r>
          </a:p>
        </p:txBody>
      </p:sp>
      <p:sp>
        <p:nvSpPr>
          <p:cNvPr id="1198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7886700" cy="4876800"/>
          </a:xfrm>
          <a:noFill/>
          <a:ln/>
        </p:spPr>
        <p:txBody>
          <a:bodyPr lIns="92075" tIns="46038" rIns="92075" bIns="46038">
            <a:normAutofit fontScale="85000" lnSpcReduction="20000"/>
          </a:bodyPr>
          <a:lstStyle/>
          <a:p>
            <a:pPr>
              <a:lnSpc>
                <a:spcPct val="120000"/>
              </a:lnSpc>
              <a:spcAft>
                <a:spcPts val="200"/>
              </a:spcAft>
            </a:pPr>
            <a:r>
              <a:rPr lang="en-US" altLang="en-US" sz="2000" dirty="0"/>
              <a:t>Co-location rule is similar to association rule but explore more relying spatial auto-correlation</a:t>
            </a:r>
          </a:p>
          <a:p>
            <a:pPr>
              <a:lnSpc>
                <a:spcPct val="120000"/>
              </a:lnSpc>
              <a:spcAft>
                <a:spcPts val="200"/>
              </a:spcAft>
            </a:pPr>
            <a:r>
              <a:rPr lang="en-US" altLang="en-US" sz="2000" dirty="0"/>
              <a:t>It can be integrated with progressive refinement to further improve its performance</a:t>
            </a:r>
          </a:p>
          <a:p>
            <a:pPr>
              <a:lnSpc>
                <a:spcPct val="120000"/>
              </a:lnSpc>
              <a:spcAft>
                <a:spcPts val="200"/>
              </a:spcAft>
            </a:pPr>
            <a:r>
              <a:rPr lang="en-US" altLang="en-US" sz="2000" dirty="0"/>
              <a:t>Spatial co-location mining idea can be applied to clustering, classification, outlier analysis and other potential mining tasks</a:t>
            </a:r>
          </a:p>
          <a:p>
            <a:pPr>
              <a:lnSpc>
                <a:spcPct val="120000"/>
              </a:lnSpc>
              <a:spcAft>
                <a:spcPts val="200"/>
              </a:spcAft>
            </a:pPr>
            <a:r>
              <a:rPr lang="en-US" altLang="en-US" sz="2000" dirty="0"/>
              <a:t>Spatial data tends to be highly self-correlated</a:t>
            </a:r>
          </a:p>
          <a:p>
            <a:pPr lvl="1">
              <a:lnSpc>
                <a:spcPct val="120000"/>
              </a:lnSpc>
              <a:spcAft>
                <a:spcPts val="200"/>
              </a:spcAft>
            </a:pPr>
            <a:r>
              <a:rPr lang="en-US" altLang="en-US" sz="2000" dirty="0"/>
              <a:t>Example: Neighborhood, Temperature</a:t>
            </a:r>
          </a:p>
          <a:p>
            <a:pPr lvl="1">
              <a:lnSpc>
                <a:spcPct val="120000"/>
              </a:lnSpc>
              <a:spcAft>
                <a:spcPts val="200"/>
              </a:spcAft>
            </a:pPr>
            <a:r>
              <a:rPr lang="en-US" altLang="en-US" sz="2000" dirty="0"/>
              <a:t>Items in a traditional data are independent of each other,  whereas properties of locations in a map are often “</a:t>
            </a:r>
            <a:r>
              <a:rPr lang="en-US" altLang="en-US" sz="2000" b="1" dirty="0"/>
              <a:t>auto-correlated</a:t>
            </a:r>
            <a:r>
              <a:rPr lang="en-US" altLang="en-US" sz="2000" dirty="0"/>
              <a:t>”.</a:t>
            </a:r>
          </a:p>
          <a:p>
            <a:pPr>
              <a:lnSpc>
                <a:spcPct val="120000"/>
              </a:lnSpc>
              <a:spcAft>
                <a:spcPts val="200"/>
              </a:spcAft>
            </a:pPr>
            <a:r>
              <a:rPr lang="en-US" altLang="en-US" sz="2000" dirty="0"/>
              <a:t>First law of geography: </a:t>
            </a:r>
          </a:p>
          <a:p>
            <a:pPr>
              <a:lnSpc>
                <a:spcPct val="120000"/>
              </a:lnSpc>
              <a:spcAft>
                <a:spcPts val="200"/>
              </a:spcAft>
              <a:buNone/>
            </a:pPr>
            <a:r>
              <a:rPr lang="en-US" altLang="en-US" sz="2000" dirty="0"/>
              <a:t>	“</a:t>
            </a:r>
            <a:r>
              <a:rPr lang="en-US" altLang="en-US" sz="2000" i="1" dirty="0"/>
              <a:t>Everything is related to everything, but nearby things are more related than distant things</a:t>
            </a:r>
            <a:r>
              <a:rPr lang="en-US" altLang="en-US" sz="2000" dirty="0" smtClean="0"/>
              <a:t>.”                   weight of the vehicle increase… </a:t>
            </a:r>
            <a:r>
              <a:rPr lang="en-US" altLang="en-US" sz="2000" dirty="0" err="1" smtClean="0"/>
              <a:t>milage</a:t>
            </a:r>
            <a:r>
              <a:rPr lang="en-US" altLang="en-US" sz="2000" dirty="0" smtClean="0"/>
              <a:t> will decrease</a:t>
            </a:r>
          </a:p>
          <a:p>
            <a:pPr>
              <a:lnSpc>
                <a:spcPct val="120000"/>
              </a:lnSpc>
              <a:spcAft>
                <a:spcPts val="200"/>
              </a:spcAft>
              <a:buNone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                                  GIS… lake full….. Crops… water level… increase…. autocorrelation</a:t>
            </a:r>
            <a:endParaRPr lang="en-US" altLang="en-US" sz="2000" dirty="0"/>
          </a:p>
          <a:p>
            <a:pPr>
              <a:lnSpc>
                <a:spcPct val="120000"/>
              </a:lnSpc>
              <a:spcAft>
                <a:spcPts val="200"/>
              </a:spcAft>
            </a:pPr>
            <a:endParaRPr lang="en-US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F105D-D3BA-448A-A34D-615CBF6FFC61}" type="slidenum">
              <a:rPr lang="en-US" altLang="en-US" sz="1100"/>
              <a:pPr/>
              <a:t>39</a:t>
            </a:fld>
            <a:endParaRPr lang="en-US" altLang="en-US" sz="11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E24F-9617-4CBA-872D-A48D736EBCFF}" type="datetime1">
              <a:rPr lang="en-US" altLang="en-US" smtClean="0"/>
              <a:t>8/29/2020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60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92100"/>
            <a:ext cx="8134350" cy="777874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b="1" dirty="0"/>
              <a:t>Information Retrieval Techniques</a:t>
            </a:r>
          </a:p>
        </p:txBody>
      </p:sp>
      <p:sp>
        <p:nvSpPr>
          <p:cNvPr id="1874947" name="Rectangle 3"/>
          <p:cNvSpPr>
            <a:spLocks noGrp="1" noChangeArrowheads="1"/>
          </p:cNvSpPr>
          <p:nvPr>
            <p:ph idx="1"/>
          </p:nvPr>
        </p:nvSpPr>
        <p:spPr>
          <a:xfrm>
            <a:off x="636084" y="1676400"/>
            <a:ext cx="78867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/>
              <a:t>Index Terms (Attribute) Selection: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Stop list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Word stem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Index terms weighting methods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Terms </a:t>
            </a:r>
            <a:r>
              <a:rPr lang="en-US" altLang="en-US" dirty="0">
                <a:sym typeface="Webdings" panose="05030102010509060703" pitchFamily="18" charset="2"/>
              </a:rPr>
              <a:t></a:t>
            </a:r>
            <a:r>
              <a:rPr lang="en-US" altLang="en-US" dirty="0"/>
              <a:t> Documents Frequency Matrices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Information Retrieval Models: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Boolean Model (simplistic)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Vector Space Model (Document Ranking considered)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Etc.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63454-88F6-4CD8-A1EE-EA1D1C3EDFE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C7556-B9E6-4103-AB27-9C38F47207A7}" type="datetime1">
              <a:rPr lang="en-US" altLang="en-US" smtClean="0"/>
              <a:t>8/29/2020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001787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7" name="Rectangle 2051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557212"/>
          </a:xfrm>
          <a:noFill/>
          <a:ln/>
        </p:spPr>
        <p:txBody>
          <a:bodyPr lIns="92075" tIns="46038" rIns="92075" bIns="46038" anchor="ctr">
            <a:normAutofit/>
          </a:bodyPr>
          <a:lstStyle/>
          <a:p>
            <a:r>
              <a:rPr lang="en-US" altLang="en-US" sz="3200" b="1" dirty="0"/>
              <a:t>Spatial Classification</a:t>
            </a:r>
          </a:p>
        </p:txBody>
      </p:sp>
      <p:sp>
        <p:nvSpPr>
          <p:cNvPr id="1127426" name="Rectangle 2050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886700" cy="46482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en-US" sz="2400" dirty="0"/>
              <a:t>Methods in classification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altLang="en-US" sz="2400" dirty="0"/>
              <a:t>Decision-tree classification, Naïve-Bayesian classifier + boosting, neural network, logistic regression, etc.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altLang="en-US" sz="2400" dirty="0"/>
              <a:t>Association-based multi-dimensional classification - Example: classifying house value based on proximity to lakes, highways, mountains, etc.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altLang="en-US" sz="2400" dirty="0"/>
              <a:t>Assuming learning samples are independent of each other</a:t>
            </a:r>
          </a:p>
          <a:p>
            <a:pPr lvl="1">
              <a:lnSpc>
                <a:spcPct val="110000"/>
              </a:lnSpc>
              <a:spcAft>
                <a:spcPts val="600"/>
              </a:spcAft>
            </a:pPr>
            <a:r>
              <a:rPr lang="en-US" altLang="en-US" sz="2400" dirty="0"/>
              <a:t>Spatial auto-correlation violates this assumption!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6E099-C6BD-42F3-9FC0-A671019A1D41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6B64C-3780-4DEF-B7A3-4BAA4719B683}" type="datetime1">
              <a:rPr lang="en-US" altLang="en-US" smtClean="0"/>
              <a:t>8/29/2020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04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5" name="Rectangle 2051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625474"/>
          </a:xfrm>
          <a:noFill/>
          <a:ln/>
        </p:spPr>
        <p:txBody>
          <a:bodyPr lIns="92075" tIns="46038" rIns="92075" bIns="46038" anchor="ctr">
            <a:normAutofit/>
          </a:bodyPr>
          <a:lstStyle/>
          <a:p>
            <a:r>
              <a:rPr lang="en-US" altLang="en-US" sz="3200" b="1" dirty="0"/>
              <a:t>Spatial Trend Analysis</a:t>
            </a:r>
          </a:p>
        </p:txBody>
      </p:sp>
      <p:sp>
        <p:nvSpPr>
          <p:cNvPr id="1129474" name="Rectangle 2050"/>
          <p:cNvSpPr>
            <a:spLocks noGrp="1" noChangeArrowheads="1"/>
          </p:cNvSpPr>
          <p:nvPr>
            <p:ph idx="1"/>
          </p:nvPr>
        </p:nvSpPr>
        <p:spPr>
          <a:xfrm>
            <a:off x="304800" y="1981625"/>
            <a:ext cx="7886700" cy="44196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40000"/>
              </a:lnSpc>
            </a:pPr>
            <a:r>
              <a:rPr lang="en-US" altLang="en-US" sz="2000" dirty="0"/>
              <a:t>Function</a:t>
            </a:r>
          </a:p>
          <a:p>
            <a:pPr lvl="1">
              <a:lnSpc>
                <a:spcPct val="140000"/>
              </a:lnSpc>
            </a:pPr>
            <a:r>
              <a:rPr lang="en-US" altLang="en-US" sz="2000" dirty="0"/>
              <a:t>Detect changes and trends along a spatial dimension</a:t>
            </a:r>
          </a:p>
          <a:p>
            <a:pPr lvl="1">
              <a:lnSpc>
                <a:spcPct val="140000"/>
              </a:lnSpc>
            </a:pPr>
            <a:r>
              <a:rPr lang="en-US" altLang="en-US" sz="2000" dirty="0"/>
              <a:t>Study the trend of non-spatial or spatial data changing with space</a:t>
            </a:r>
          </a:p>
          <a:p>
            <a:pPr>
              <a:lnSpc>
                <a:spcPct val="140000"/>
              </a:lnSpc>
            </a:pPr>
            <a:r>
              <a:rPr lang="en-US" altLang="en-US" sz="2000" dirty="0"/>
              <a:t>Application examples</a:t>
            </a:r>
          </a:p>
          <a:p>
            <a:pPr lvl="1">
              <a:lnSpc>
                <a:spcPct val="140000"/>
              </a:lnSpc>
            </a:pPr>
            <a:r>
              <a:rPr lang="en-US" altLang="en-US" sz="2000" dirty="0"/>
              <a:t>Observe the trend of changes of the climate or vegetation with increasing distance from an ocean</a:t>
            </a:r>
          </a:p>
          <a:p>
            <a:pPr lvl="1">
              <a:lnSpc>
                <a:spcPct val="140000"/>
              </a:lnSpc>
            </a:pPr>
            <a:r>
              <a:rPr lang="en-US" altLang="en-US" sz="2000" dirty="0"/>
              <a:t>Crime rate or unemployment rate change with regard to city geo-distribution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CCDB3-1C60-40D8-9CD5-58228B6CEFD2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F8A00-BBEB-414F-915B-4058C324FC3B}" type="datetime1">
              <a:rPr lang="en-US" altLang="en-US" smtClean="0"/>
              <a:t>8/29/2020</a:t>
            </a:fld>
            <a:endParaRPr lang="en-US" altLang="en-US"/>
          </a:p>
        </p:txBody>
      </p:sp>
      <p:pic>
        <p:nvPicPr>
          <p:cNvPr id="1129476" name="Picture 2052" descr="SpatialD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7288" y="0"/>
            <a:ext cx="3505200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7886700" cy="324869"/>
          </a:xfrm>
        </p:spPr>
        <p:txBody>
          <a:bodyPr>
            <a:noAutofit/>
          </a:bodyPr>
          <a:lstStyle/>
          <a:p>
            <a:r>
              <a:rPr lang="en-US" altLang="en-US" sz="2400" b="1" dirty="0"/>
              <a:t>Generalizing Spatial and Multimedia Data</a:t>
            </a:r>
          </a:p>
        </p:txBody>
      </p:sp>
      <p:sp>
        <p:nvSpPr>
          <p:cNvPr id="1243139" name="Rectangle 3"/>
          <p:cNvSpPr>
            <a:spLocks noGrp="1" noChangeArrowheads="1"/>
          </p:cNvSpPr>
          <p:nvPr>
            <p:ph idx="1"/>
          </p:nvPr>
        </p:nvSpPr>
        <p:spPr>
          <a:xfrm>
            <a:off x="594360" y="1219200"/>
            <a:ext cx="78867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Spatial data: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Generalize detailed geographic points into clustered regions, such as business, residential, industrial, or agricultural areas, according to land usage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Require the merge of a set of geographic areas by spatial operations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sz="2000" dirty="0"/>
              <a:t>Image data: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000" dirty="0"/>
              <a:t>Extracted by aggregation and/or approximation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000" dirty="0"/>
              <a:t>Size, color, shape, texture, orientation, and relative positions and structures of the contained objects or regions in the image 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sz="2000" dirty="0"/>
              <a:t>Music data: 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000" dirty="0"/>
              <a:t>Summarize its melody: based on the approximate patterns that repeatedly occur in the segment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000" dirty="0"/>
              <a:t>Summarized its style: based on its tone, tempo, or the major musical instruments played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88160-E78A-4E6D-9481-18EC524559CF}" type="slidenum">
              <a:rPr lang="en-US" altLang="en-US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42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244475"/>
            <a:ext cx="7886700" cy="617536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Constraints-Based Clustering</a:t>
            </a:r>
          </a:p>
        </p:txBody>
      </p:sp>
      <p:sp>
        <p:nvSpPr>
          <p:cNvPr id="1132547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658100" cy="4351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BD2309"/>
                </a:solidFill>
              </a14:hiddenFill>
            </a:ext>
          </a:extLst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600" dirty="0"/>
              <a:t>Constraints on individual objects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Simple selection of relevant objects before clustering</a:t>
            </a:r>
            <a:endParaRPr lang="en-US" altLang="en-US" sz="2600" dirty="0"/>
          </a:p>
          <a:p>
            <a:pPr>
              <a:lnSpc>
                <a:spcPct val="120000"/>
              </a:lnSpc>
            </a:pPr>
            <a:r>
              <a:rPr lang="en-US" altLang="en-US" sz="2600" dirty="0"/>
              <a:t>Clustering parameters as constraints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K-means, density-based: radius, min-# of points</a:t>
            </a:r>
            <a:endParaRPr lang="en-US" altLang="en-US" sz="2600" dirty="0"/>
          </a:p>
          <a:p>
            <a:pPr>
              <a:lnSpc>
                <a:spcPct val="120000"/>
              </a:lnSpc>
            </a:pPr>
            <a:r>
              <a:rPr lang="en-US" altLang="en-US" sz="2600" dirty="0"/>
              <a:t>Constraints specified on clusters using SQL aggregates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Sum of the profits in each cluster &gt; $1 million</a:t>
            </a:r>
          </a:p>
          <a:p>
            <a:pPr>
              <a:lnSpc>
                <a:spcPct val="120000"/>
              </a:lnSpc>
            </a:pPr>
            <a:r>
              <a:rPr lang="en-US" altLang="en-US" sz="2600" dirty="0"/>
              <a:t>Constraints imposed by physical obstacles</a:t>
            </a:r>
          </a:p>
          <a:p>
            <a:pPr lvl="1">
              <a:lnSpc>
                <a:spcPct val="120000"/>
              </a:lnSpc>
            </a:pPr>
            <a:r>
              <a:rPr lang="en-US" altLang="en-US" sz="2600" dirty="0"/>
              <a:t> </a:t>
            </a:r>
            <a:r>
              <a:rPr lang="en-US" altLang="en-US" sz="2400" dirty="0"/>
              <a:t>Clustering with obstructed distance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DF57C-2E82-4E78-B428-3693991A1B8C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6CF6B-F721-4439-B20C-29D18E994DA9}" type="datetime1">
              <a:rPr lang="en-US" altLang="en-US" smtClean="0"/>
              <a:t>8/29/2020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21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Rectangle 2050"/>
          <p:cNvSpPr>
            <a:spLocks noGrp="1" noChangeArrowheads="1"/>
          </p:cNvSpPr>
          <p:nvPr>
            <p:ph type="title"/>
          </p:nvPr>
        </p:nvSpPr>
        <p:spPr>
          <a:xfrm>
            <a:off x="304800" y="561976"/>
            <a:ext cx="8210550" cy="649287"/>
          </a:xfrm>
        </p:spPr>
        <p:txBody>
          <a:bodyPr/>
          <a:lstStyle/>
          <a:p>
            <a:r>
              <a:rPr lang="en-US" altLang="en-US" sz="3200" b="1" dirty="0"/>
              <a:t>Constrained Clustering: Planning ATM Locations</a:t>
            </a:r>
          </a:p>
        </p:txBody>
      </p:sp>
      <p:sp>
        <p:nvSpPr>
          <p:cNvPr id="20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0435C-B20C-44F5-A8F6-443B6A186870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20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E45A-7BAC-41B5-AB8F-A5685554FBA1}" type="datetime1">
              <a:rPr lang="en-US" altLang="en-US" smtClean="0"/>
              <a:t>8/29/2020</a:t>
            </a:fld>
            <a:endParaRPr lang="en-US" altLang="en-US"/>
          </a:p>
        </p:txBody>
      </p:sp>
      <p:sp>
        <p:nvSpPr>
          <p:cNvPr id="1133571" name="Oval 2051"/>
          <p:cNvSpPr>
            <a:spLocks noChangeArrowheads="1"/>
          </p:cNvSpPr>
          <p:nvPr/>
        </p:nvSpPr>
        <p:spPr bwMode="auto">
          <a:xfrm>
            <a:off x="3322638" y="23637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72" name="Oval 2052"/>
          <p:cNvSpPr>
            <a:spLocks noChangeArrowheads="1"/>
          </p:cNvSpPr>
          <p:nvPr/>
        </p:nvSpPr>
        <p:spPr bwMode="auto">
          <a:xfrm>
            <a:off x="3246438" y="24399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73" name="Oval 2053"/>
          <p:cNvSpPr>
            <a:spLocks noChangeArrowheads="1"/>
          </p:cNvSpPr>
          <p:nvPr/>
        </p:nvSpPr>
        <p:spPr bwMode="auto">
          <a:xfrm>
            <a:off x="3475038" y="23637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74" name="Oval 2054"/>
          <p:cNvSpPr>
            <a:spLocks noChangeArrowheads="1"/>
          </p:cNvSpPr>
          <p:nvPr/>
        </p:nvSpPr>
        <p:spPr bwMode="auto">
          <a:xfrm>
            <a:off x="2713038" y="35067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75" name="Oval 2055"/>
          <p:cNvSpPr>
            <a:spLocks noChangeArrowheads="1"/>
          </p:cNvSpPr>
          <p:nvPr/>
        </p:nvSpPr>
        <p:spPr bwMode="auto">
          <a:xfrm>
            <a:off x="2636838" y="36591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76" name="Oval 2056"/>
          <p:cNvSpPr>
            <a:spLocks noChangeArrowheads="1"/>
          </p:cNvSpPr>
          <p:nvPr/>
        </p:nvSpPr>
        <p:spPr bwMode="auto">
          <a:xfrm>
            <a:off x="3856038" y="32019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77" name="Oval 2057"/>
          <p:cNvSpPr>
            <a:spLocks noChangeArrowheads="1"/>
          </p:cNvSpPr>
          <p:nvPr/>
        </p:nvSpPr>
        <p:spPr bwMode="auto">
          <a:xfrm>
            <a:off x="3932238" y="33543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78" name="Oval 2058"/>
          <p:cNvSpPr>
            <a:spLocks noChangeArrowheads="1"/>
          </p:cNvSpPr>
          <p:nvPr/>
        </p:nvSpPr>
        <p:spPr bwMode="auto">
          <a:xfrm>
            <a:off x="4008438" y="32781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79" name="Oval 2059"/>
          <p:cNvSpPr>
            <a:spLocks noChangeArrowheads="1"/>
          </p:cNvSpPr>
          <p:nvPr/>
        </p:nvSpPr>
        <p:spPr bwMode="auto">
          <a:xfrm>
            <a:off x="4160838" y="34305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80" name="Oval 2060"/>
          <p:cNvSpPr>
            <a:spLocks noChangeArrowheads="1"/>
          </p:cNvSpPr>
          <p:nvPr/>
        </p:nvSpPr>
        <p:spPr bwMode="auto">
          <a:xfrm>
            <a:off x="4237038" y="28209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81" name="Oval 2061"/>
          <p:cNvSpPr>
            <a:spLocks noChangeArrowheads="1"/>
          </p:cNvSpPr>
          <p:nvPr/>
        </p:nvSpPr>
        <p:spPr bwMode="auto">
          <a:xfrm>
            <a:off x="4389438" y="31257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82" name="Oval 2062"/>
          <p:cNvSpPr>
            <a:spLocks noChangeArrowheads="1"/>
          </p:cNvSpPr>
          <p:nvPr/>
        </p:nvSpPr>
        <p:spPr bwMode="auto">
          <a:xfrm>
            <a:off x="3779838" y="29733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83" name="Oval 2063"/>
          <p:cNvSpPr>
            <a:spLocks noChangeArrowheads="1"/>
          </p:cNvSpPr>
          <p:nvPr/>
        </p:nvSpPr>
        <p:spPr bwMode="auto">
          <a:xfrm>
            <a:off x="4237038" y="32019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84" name="Oval 2064"/>
          <p:cNvSpPr>
            <a:spLocks noChangeArrowheads="1"/>
          </p:cNvSpPr>
          <p:nvPr/>
        </p:nvSpPr>
        <p:spPr bwMode="auto">
          <a:xfrm>
            <a:off x="4084638" y="44973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85" name="Oval 2065"/>
          <p:cNvSpPr>
            <a:spLocks noChangeArrowheads="1"/>
          </p:cNvSpPr>
          <p:nvPr/>
        </p:nvSpPr>
        <p:spPr bwMode="auto">
          <a:xfrm>
            <a:off x="4084638" y="28971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86" name="Oval 2066"/>
          <p:cNvSpPr>
            <a:spLocks noChangeArrowheads="1"/>
          </p:cNvSpPr>
          <p:nvPr/>
        </p:nvSpPr>
        <p:spPr bwMode="auto">
          <a:xfrm>
            <a:off x="3627438" y="31257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87" name="Oval 2067"/>
          <p:cNvSpPr>
            <a:spLocks noChangeArrowheads="1"/>
          </p:cNvSpPr>
          <p:nvPr/>
        </p:nvSpPr>
        <p:spPr bwMode="auto">
          <a:xfrm>
            <a:off x="3856038" y="43449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88" name="Oval 2068"/>
          <p:cNvSpPr>
            <a:spLocks noChangeArrowheads="1"/>
          </p:cNvSpPr>
          <p:nvPr/>
        </p:nvSpPr>
        <p:spPr bwMode="auto">
          <a:xfrm>
            <a:off x="3703638" y="44211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89" name="Oval 2069"/>
          <p:cNvSpPr>
            <a:spLocks noChangeArrowheads="1"/>
          </p:cNvSpPr>
          <p:nvPr/>
        </p:nvSpPr>
        <p:spPr bwMode="auto">
          <a:xfrm>
            <a:off x="3475038" y="44211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90" name="Oval 2070"/>
          <p:cNvSpPr>
            <a:spLocks noChangeArrowheads="1"/>
          </p:cNvSpPr>
          <p:nvPr/>
        </p:nvSpPr>
        <p:spPr bwMode="auto">
          <a:xfrm>
            <a:off x="3627438" y="45735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91" name="Oval 2071"/>
          <p:cNvSpPr>
            <a:spLocks noChangeArrowheads="1"/>
          </p:cNvSpPr>
          <p:nvPr/>
        </p:nvSpPr>
        <p:spPr bwMode="auto">
          <a:xfrm>
            <a:off x="3779838" y="47259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92" name="Oval 2072"/>
          <p:cNvSpPr>
            <a:spLocks noChangeArrowheads="1"/>
          </p:cNvSpPr>
          <p:nvPr/>
        </p:nvSpPr>
        <p:spPr bwMode="auto">
          <a:xfrm>
            <a:off x="3094038" y="44211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93" name="Oval 2073"/>
          <p:cNvSpPr>
            <a:spLocks noChangeArrowheads="1"/>
          </p:cNvSpPr>
          <p:nvPr/>
        </p:nvSpPr>
        <p:spPr bwMode="auto">
          <a:xfrm>
            <a:off x="2103438" y="43449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94" name="Oval 2074"/>
          <p:cNvSpPr>
            <a:spLocks noChangeArrowheads="1"/>
          </p:cNvSpPr>
          <p:nvPr/>
        </p:nvSpPr>
        <p:spPr bwMode="auto">
          <a:xfrm>
            <a:off x="2103438" y="41163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95" name="Oval 2075"/>
          <p:cNvSpPr>
            <a:spLocks noChangeArrowheads="1"/>
          </p:cNvSpPr>
          <p:nvPr/>
        </p:nvSpPr>
        <p:spPr bwMode="auto">
          <a:xfrm>
            <a:off x="2103438" y="39639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96" name="Oval 2076"/>
          <p:cNvSpPr>
            <a:spLocks noChangeArrowheads="1"/>
          </p:cNvSpPr>
          <p:nvPr/>
        </p:nvSpPr>
        <p:spPr bwMode="auto">
          <a:xfrm>
            <a:off x="3398838" y="46497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97" name="Oval 2077"/>
          <p:cNvSpPr>
            <a:spLocks noChangeArrowheads="1"/>
          </p:cNvSpPr>
          <p:nvPr/>
        </p:nvSpPr>
        <p:spPr bwMode="auto">
          <a:xfrm>
            <a:off x="3170238" y="45735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98" name="Oval 2078"/>
          <p:cNvSpPr>
            <a:spLocks noChangeArrowheads="1"/>
          </p:cNvSpPr>
          <p:nvPr/>
        </p:nvSpPr>
        <p:spPr bwMode="auto">
          <a:xfrm>
            <a:off x="2560638" y="28971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599" name="Oval 2079"/>
          <p:cNvSpPr>
            <a:spLocks noChangeArrowheads="1"/>
          </p:cNvSpPr>
          <p:nvPr/>
        </p:nvSpPr>
        <p:spPr bwMode="auto">
          <a:xfrm>
            <a:off x="2332038" y="32781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00" name="Oval 2080"/>
          <p:cNvSpPr>
            <a:spLocks noChangeArrowheads="1"/>
          </p:cNvSpPr>
          <p:nvPr/>
        </p:nvSpPr>
        <p:spPr bwMode="auto">
          <a:xfrm>
            <a:off x="1951038" y="47259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01" name="Oval 2081"/>
          <p:cNvSpPr>
            <a:spLocks noChangeArrowheads="1"/>
          </p:cNvSpPr>
          <p:nvPr/>
        </p:nvSpPr>
        <p:spPr bwMode="auto">
          <a:xfrm>
            <a:off x="2103438" y="43449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02" name="Oval 2082"/>
          <p:cNvSpPr>
            <a:spLocks noChangeArrowheads="1"/>
          </p:cNvSpPr>
          <p:nvPr/>
        </p:nvSpPr>
        <p:spPr bwMode="auto">
          <a:xfrm>
            <a:off x="1417638" y="44211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03" name="Oval 2083"/>
          <p:cNvSpPr>
            <a:spLocks noChangeArrowheads="1"/>
          </p:cNvSpPr>
          <p:nvPr/>
        </p:nvSpPr>
        <p:spPr bwMode="auto">
          <a:xfrm>
            <a:off x="1798638" y="44973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04" name="Oval 2084"/>
          <p:cNvSpPr>
            <a:spLocks noChangeArrowheads="1"/>
          </p:cNvSpPr>
          <p:nvPr/>
        </p:nvSpPr>
        <p:spPr bwMode="auto">
          <a:xfrm>
            <a:off x="1951038" y="42687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05" name="Oval 2085"/>
          <p:cNvSpPr>
            <a:spLocks noChangeArrowheads="1"/>
          </p:cNvSpPr>
          <p:nvPr/>
        </p:nvSpPr>
        <p:spPr bwMode="auto">
          <a:xfrm>
            <a:off x="1722438" y="41925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06" name="Oval 2086"/>
          <p:cNvSpPr>
            <a:spLocks noChangeArrowheads="1"/>
          </p:cNvSpPr>
          <p:nvPr/>
        </p:nvSpPr>
        <p:spPr bwMode="auto">
          <a:xfrm>
            <a:off x="2713038" y="31257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07" name="Oval 2087"/>
          <p:cNvSpPr>
            <a:spLocks noChangeArrowheads="1"/>
          </p:cNvSpPr>
          <p:nvPr/>
        </p:nvSpPr>
        <p:spPr bwMode="auto">
          <a:xfrm>
            <a:off x="2484438" y="32019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08" name="Oval 2088"/>
          <p:cNvSpPr>
            <a:spLocks noChangeArrowheads="1"/>
          </p:cNvSpPr>
          <p:nvPr/>
        </p:nvSpPr>
        <p:spPr bwMode="auto">
          <a:xfrm>
            <a:off x="2408238" y="27447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09" name="Oval 2089"/>
          <p:cNvSpPr>
            <a:spLocks noChangeArrowheads="1"/>
          </p:cNvSpPr>
          <p:nvPr/>
        </p:nvSpPr>
        <p:spPr bwMode="auto">
          <a:xfrm>
            <a:off x="2332038" y="31257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10" name="Oval 2090"/>
          <p:cNvSpPr>
            <a:spLocks noChangeArrowheads="1"/>
          </p:cNvSpPr>
          <p:nvPr/>
        </p:nvSpPr>
        <p:spPr bwMode="auto">
          <a:xfrm>
            <a:off x="2103438" y="30495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11" name="Oval 2091"/>
          <p:cNvSpPr>
            <a:spLocks noChangeArrowheads="1"/>
          </p:cNvSpPr>
          <p:nvPr/>
        </p:nvSpPr>
        <p:spPr bwMode="auto">
          <a:xfrm>
            <a:off x="2255838" y="27447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12" name="Oval 2092"/>
          <p:cNvSpPr>
            <a:spLocks noChangeArrowheads="1"/>
          </p:cNvSpPr>
          <p:nvPr/>
        </p:nvSpPr>
        <p:spPr bwMode="auto">
          <a:xfrm>
            <a:off x="2027238" y="25161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13" name="Oval 2093"/>
          <p:cNvSpPr>
            <a:spLocks noChangeArrowheads="1"/>
          </p:cNvSpPr>
          <p:nvPr/>
        </p:nvSpPr>
        <p:spPr bwMode="auto">
          <a:xfrm>
            <a:off x="1341438" y="33543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14" name="Oval 2094"/>
          <p:cNvSpPr>
            <a:spLocks noChangeArrowheads="1"/>
          </p:cNvSpPr>
          <p:nvPr/>
        </p:nvSpPr>
        <p:spPr bwMode="auto">
          <a:xfrm>
            <a:off x="1112838" y="35829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15" name="Oval 2095"/>
          <p:cNvSpPr>
            <a:spLocks noChangeArrowheads="1"/>
          </p:cNvSpPr>
          <p:nvPr/>
        </p:nvSpPr>
        <p:spPr bwMode="auto">
          <a:xfrm>
            <a:off x="1417638" y="36591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16" name="Oval 2096"/>
          <p:cNvSpPr>
            <a:spLocks noChangeArrowheads="1"/>
          </p:cNvSpPr>
          <p:nvPr/>
        </p:nvSpPr>
        <p:spPr bwMode="auto">
          <a:xfrm>
            <a:off x="1570038" y="34305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17" name="Oval 2097"/>
          <p:cNvSpPr>
            <a:spLocks noChangeArrowheads="1"/>
          </p:cNvSpPr>
          <p:nvPr/>
        </p:nvSpPr>
        <p:spPr bwMode="auto">
          <a:xfrm>
            <a:off x="1112838" y="38115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18" name="Oval 2098"/>
          <p:cNvSpPr>
            <a:spLocks noChangeArrowheads="1"/>
          </p:cNvSpPr>
          <p:nvPr/>
        </p:nvSpPr>
        <p:spPr bwMode="auto">
          <a:xfrm>
            <a:off x="1417638" y="38115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19" name="Freeform 2099"/>
          <p:cNvSpPr>
            <a:spLocks/>
          </p:cNvSpPr>
          <p:nvPr/>
        </p:nvSpPr>
        <p:spPr bwMode="auto">
          <a:xfrm>
            <a:off x="3017838" y="3659188"/>
            <a:ext cx="782637" cy="700087"/>
          </a:xfrm>
          <a:custGeom>
            <a:avLst/>
            <a:gdLst>
              <a:gd name="T0" fmla="*/ 457 w 493"/>
              <a:gd name="T1" fmla="*/ 0 h 441"/>
              <a:gd name="T2" fmla="*/ 0 w 493"/>
              <a:gd name="T3" fmla="*/ 128 h 441"/>
              <a:gd name="T4" fmla="*/ 99 w 493"/>
              <a:gd name="T5" fmla="*/ 383 h 441"/>
              <a:gd name="T6" fmla="*/ 362 w 493"/>
              <a:gd name="T7" fmla="*/ 441 h 441"/>
              <a:gd name="T8" fmla="*/ 493 w 493"/>
              <a:gd name="T9" fmla="*/ 252 h 441"/>
              <a:gd name="T10" fmla="*/ 457 w 493"/>
              <a:gd name="T11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3" h="441">
                <a:moveTo>
                  <a:pt x="457" y="0"/>
                </a:moveTo>
                <a:lnTo>
                  <a:pt x="0" y="128"/>
                </a:lnTo>
                <a:lnTo>
                  <a:pt x="99" y="383"/>
                </a:lnTo>
                <a:lnTo>
                  <a:pt x="362" y="441"/>
                </a:lnTo>
                <a:lnTo>
                  <a:pt x="493" y="252"/>
                </a:lnTo>
                <a:lnTo>
                  <a:pt x="457" y="0"/>
                </a:lnTo>
                <a:close/>
              </a:path>
            </a:pathLst>
          </a:cu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20" name="Freeform 2100"/>
          <p:cNvSpPr>
            <a:spLocks/>
          </p:cNvSpPr>
          <p:nvPr/>
        </p:nvSpPr>
        <p:spPr bwMode="auto">
          <a:xfrm>
            <a:off x="3094038" y="2217738"/>
            <a:ext cx="1206500" cy="931862"/>
          </a:xfrm>
          <a:custGeom>
            <a:avLst/>
            <a:gdLst>
              <a:gd name="T0" fmla="*/ 653 w 760"/>
              <a:gd name="T1" fmla="*/ 0 h 587"/>
              <a:gd name="T2" fmla="*/ 500 w 760"/>
              <a:gd name="T3" fmla="*/ 263 h 587"/>
              <a:gd name="T4" fmla="*/ 0 w 760"/>
              <a:gd name="T5" fmla="*/ 524 h 587"/>
              <a:gd name="T6" fmla="*/ 102 w 760"/>
              <a:gd name="T7" fmla="*/ 587 h 587"/>
              <a:gd name="T8" fmla="*/ 590 w 760"/>
              <a:gd name="T9" fmla="*/ 320 h 587"/>
              <a:gd name="T10" fmla="*/ 760 w 760"/>
              <a:gd name="T11" fmla="*/ 8 h 587"/>
              <a:gd name="T12" fmla="*/ 653 w 760"/>
              <a:gd name="T13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0" h="587">
                <a:moveTo>
                  <a:pt x="653" y="0"/>
                </a:moveTo>
                <a:lnTo>
                  <a:pt x="500" y="263"/>
                </a:lnTo>
                <a:lnTo>
                  <a:pt x="0" y="524"/>
                </a:lnTo>
                <a:lnTo>
                  <a:pt x="102" y="587"/>
                </a:lnTo>
                <a:lnTo>
                  <a:pt x="590" y="320"/>
                </a:lnTo>
                <a:lnTo>
                  <a:pt x="760" y="8"/>
                </a:lnTo>
                <a:lnTo>
                  <a:pt x="653" y="0"/>
                </a:lnTo>
                <a:close/>
              </a:path>
            </a:pathLst>
          </a:cu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21" name="Freeform 2101"/>
          <p:cNvSpPr>
            <a:spLocks/>
          </p:cNvSpPr>
          <p:nvPr/>
        </p:nvSpPr>
        <p:spPr bwMode="auto">
          <a:xfrm>
            <a:off x="172702" y="3092450"/>
            <a:ext cx="2979738" cy="1143000"/>
          </a:xfrm>
          <a:custGeom>
            <a:avLst/>
            <a:gdLst>
              <a:gd name="T0" fmla="*/ 1781 w 1877"/>
              <a:gd name="T1" fmla="*/ 0 h 720"/>
              <a:gd name="T2" fmla="*/ 1199 w 1877"/>
              <a:gd name="T3" fmla="*/ 268 h 720"/>
              <a:gd name="T4" fmla="*/ 789 w 1877"/>
              <a:gd name="T5" fmla="*/ 628 h 720"/>
              <a:gd name="T6" fmla="*/ 0 w 1877"/>
              <a:gd name="T7" fmla="*/ 595 h 720"/>
              <a:gd name="T8" fmla="*/ 74 w 1877"/>
              <a:gd name="T9" fmla="*/ 702 h 720"/>
              <a:gd name="T10" fmla="*/ 887 w 1877"/>
              <a:gd name="T11" fmla="*/ 720 h 720"/>
              <a:gd name="T12" fmla="*/ 1232 w 1877"/>
              <a:gd name="T13" fmla="*/ 358 h 720"/>
              <a:gd name="T14" fmla="*/ 1877 w 1877"/>
              <a:gd name="T15" fmla="*/ 48 h 720"/>
              <a:gd name="T16" fmla="*/ 1781 w 1877"/>
              <a:gd name="T17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7" h="720">
                <a:moveTo>
                  <a:pt x="1781" y="0"/>
                </a:moveTo>
                <a:lnTo>
                  <a:pt x="1199" y="268"/>
                </a:lnTo>
                <a:lnTo>
                  <a:pt x="789" y="628"/>
                </a:lnTo>
                <a:lnTo>
                  <a:pt x="0" y="595"/>
                </a:lnTo>
                <a:lnTo>
                  <a:pt x="74" y="702"/>
                </a:lnTo>
                <a:lnTo>
                  <a:pt x="887" y="720"/>
                </a:lnTo>
                <a:lnTo>
                  <a:pt x="1232" y="358"/>
                </a:lnTo>
                <a:lnTo>
                  <a:pt x="1877" y="48"/>
                </a:lnTo>
                <a:lnTo>
                  <a:pt x="1781" y="0"/>
                </a:lnTo>
                <a:close/>
              </a:path>
            </a:pathLst>
          </a:cu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22" name="Oval 2102"/>
          <p:cNvSpPr>
            <a:spLocks noChangeArrowheads="1"/>
          </p:cNvSpPr>
          <p:nvPr/>
        </p:nvSpPr>
        <p:spPr bwMode="auto">
          <a:xfrm>
            <a:off x="3398838" y="25923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23" name="Oval 2103"/>
          <p:cNvSpPr>
            <a:spLocks noChangeArrowheads="1"/>
          </p:cNvSpPr>
          <p:nvPr/>
        </p:nvSpPr>
        <p:spPr bwMode="auto">
          <a:xfrm>
            <a:off x="2865438" y="36591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24" name="Oval 2104"/>
          <p:cNvSpPr>
            <a:spLocks noChangeArrowheads="1"/>
          </p:cNvSpPr>
          <p:nvPr/>
        </p:nvSpPr>
        <p:spPr bwMode="auto">
          <a:xfrm>
            <a:off x="3856038" y="40401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25" name="Oval 2105"/>
          <p:cNvSpPr>
            <a:spLocks noChangeArrowheads="1"/>
          </p:cNvSpPr>
          <p:nvPr/>
        </p:nvSpPr>
        <p:spPr bwMode="auto">
          <a:xfrm>
            <a:off x="4160838" y="42687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26" name="Oval 2106"/>
          <p:cNvSpPr>
            <a:spLocks noChangeArrowheads="1"/>
          </p:cNvSpPr>
          <p:nvPr/>
        </p:nvSpPr>
        <p:spPr bwMode="auto">
          <a:xfrm>
            <a:off x="4084638" y="39639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27" name="Oval 2107"/>
          <p:cNvSpPr>
            <a:spLocks noChangeArrowheads="1"/>
          </p:cNvSpPr>
          <p:nvPr/>
        </p:nvSpPr>
        <p:spPr bwMode="auto">
          <a:xfrm>
            <a:off x="3932238" y="38115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28" name="Oval 2108"/>
          <p:cNvSpPr>
            <a:spLocks noChangeArrowheads="1"/>
          </p:cNvSpPr>
          <p:nvPr/>
        </p:nvSpPr>
        <p:spPr bwMode="auto">
          <a:xfrm>
            <a:off x="2865438" y="42687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29" name="Oval 2109"/>
          <p:cNvSpPr>
            <a:spLocks noChangeArrowheads="1"/>
          </p:cNvSpPr>
          <p:nvPr/>
        </p:nvSpPr>
        <p:spPr bwMode="auto">
          <a:xfrm>
            <a:off x="2484438" y="41925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30" name="Oval 2110"/>
          <p:cNvSpPr>
            <a:spLocks noChangeArrowheads="1"/>
          </p:cNvSpPr>
          <p:nvPr/>
        </p:nvSpPr>
        <p:spPr bwMode="auto">
          <a:xfrm>
            <a:off x="2332038" y="4649788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31" name="Text Box 2111"/>
          <p:cNvSpPr txBox="1">
            <a:spLocks noChangeArrowheads="1"/>
          </p:cNvSpPr>
          <p:nvPr/>
        </p:nvSpPr>
        <p:spPr bwMode="auto">
          <a:xfrm>
            <a:off x="2895600" y="4724400"/>
            <a:ext cx="1439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Arial" panose="020B0604020202020204" pitchFamily="34" charset="0"/>
              </a:rPr>
              <a:t>Mountain</a:t>
            </a:r>
          </a:p>
        </p:txBody>
      </p:sp>
      <p:sp>
        <p:nvSpPr>
          <p:cNvPr id="1133632" name="Text Box 2112"/>
          <p:cNvSpPr txBox="1">
            <a:spLocks noChangeArrowheads="1"/>
          </p:cNvSpPr>
          <p:nvPr/>
        </p:nvSpPr>
        <p:spPr bwMode="auto">
          <a:xfrm>
            <a:off x="198438" y="3657600"/>
            <a:ext cx="896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Arial" panose="020B0604020202020204" pitchFamily="34" charset="0"/>
              </a:rPr>
              <a:t>River</a:t>
            </a:r>
          </a:p>
        </p:txBody>
      </p:sp>
      <p:sp>
        <p:nvSpPr>
          <p:cNvPr id="1133633" name="Text Box 2113"/>
          <p:cNvSpPr txBox="1">
            <a:spLocks noChangeArrowheads="1"/>
          </p:cNvSpPr>
          <p:nvPr/>
        </p:nvSpPr>
        <p:spPr bwMode="auto">
          <a:xfrm rot="-1434367">
            <a:off x="2707128" y="3097873"/>
            <a:ext cx="12045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>
                <a:latin typeface="Arial" panose="020B0604020202020204" pitchFamily="34" charset="0"/>
              </a:rPr>
              <a:t>Bridge</a:t>
            </a:r>
          </a:p>
        </p:txBody>
      </p:sp>
      <p:sp>
        <p:nvSpPr>
          <p:cNvPr id="1133634" name="Text Box 2114"/>
          <p:cNvSpPr txBox="1">
            <a:spLocks noChangeArrowheads="1"/>
          </p:cNvSpPr>
          <p:nvPr/>
        </p:nvSpPr>
        <p:spPr bwMode="auto">
          <a:xfrm>
            <a:off x="441325" y="5715000"/>
            <a:ext cx="3795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Arial" panose="020B0604020202020204" pitchFamily="34" charset="0"/>
              </a:rPr>
              <a:t>Spatial data with obstacles</a:t>
            </a:r>
          </a:p>
        </p:txBody>
      </p:sp>
      <p:sp>
        <p:nvSpPr>
          <p:cNvPr id="1133635" name="Freeform 2115"/>
          <p:cNvSpPr>
            <a:spLocks/>
          </p:cNvSpPr>
          <p:nvPr/>
        </p:nvSpPr>
        <p:spPr bwMode="auto">
          <a:xfrm>
            <a:off x="7194550" y="2528888"/>
            <a:ext cx="965200" cy="744537"/>
          </a:xfrm>
          <a:custGeom>
            <a:avLst/>
            <a:gdLst>
              <a:gd name="T0" fmla="*/ 653 w 760"/>
              <a:gd name="T1" fmla="*/ 0 h 587"/>
              <a:gd name="T2" fmla="*/ 500 w 760"/>
              <a:gd name="T3" fmla="*/ 263 h 587"/>
              <a:gd name="T4" fmla="*/ 0 w 760"/>
              <a:gd name="T5" fmla="*/ 524 h 587"/>
              <a:gd name="T6" fmla="*/ 102 w 760"/>
              <a:gd name="T7" fmla="*/ 587 h 587"/>
              <a:gd name="T8" fmla="*/ 590 w 760"/>
              <a:gd name="T9" fmla="*/ 320 h 587"/>
              <a:gd name="T10" fmla="*/ 760 w 760"/>
              <a:gd name="T11" fmla="*/ 8 h 587"/>
              <a:gd name="T12" fmla="*/ 653 w 760"/>
              <a:gd name="T13" fmla="*/ 0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0" h="587">
                <a:moveTo>
                  <a:pt x="653" y="0"/>
                </a:moveTo>
                <a:lnTo>
                  <a:pt x="500" y="263"/>
                </a:lnTo>
                <a:lnTo>
                  <a:pt x="0" y="524"/>
                </a:lnTo>
                <a:lnTo>
                  <a:pt x="102" y="587"/>
                </a:lnTo>
                <a:lnTo>
                  <a:pt x="590" y="320"/>
                </a:lnTo>
                <a:lnTo>
                  <a:pt x="760" y="8"/>
                </a:lnTo>
                <a:lnTo>
                  <a:pt x="653" y="0"/>
                </a:lnTo>
                <a:close/>
              </a:path>
            </a:pathLst>
          </a:cu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36" name="Freeform 2116"/>
          <p:cNvSpPr>
            <a:spLocks/>
          </p:cNvSpPr>
          <p:nvPr/>
        </p:nvSpPr>
        <p:spPr bwMode="auto">
          <a:xfrm>
            <a:off x="4843463" y="3254375"/>
            <a:ext cx="2381250" cy="914400"/>
          </a:xfrm>
          <a:custGeom>
            <a:avLst/>
            <a:gdLst>
              <a:gd name="T0" fmla="*/ 1781 w 1877"/>
              <a:gd name="T1" fmla="*/ 0 h 720"/>
              <a:gd name="T2" fmla="*/ 1199 w 1877"/>
              <a:gd name="T3" fmla="*/ 268 h 720"/>
              <a:gd name="T4" fmla="*/ 789 w 1877"/>
              <a:gd name="T5" fmla="*/ 628 h 720"/>
              <a:gd name="T6" fmla="*/ 0 w 1877"/>
              <a:gd name="T7" fmla="*/ 595 h 720"/>
              <a:gd name="T8" fmla="*/ 74 w 1877"/>
              <a:gd name="T9" fmla="*/ 702 h 720"/>
              <a:gd name="T10" fmla="*/ 887 w 1877"/>
              <a:gd name="T11" fmla="*/ 720 h 720"/>
              <a:gd name="T12" fmla="*/ 1232 w 1877"/>
              <a:gd name="T13" fmla="*/ 358 h 720"/>
              <a:gd name="T14" fmla="*/ 1877 w 1877"/>
              <a:gd name="T15" fmla="*/ 48 h 720"/>
              <a:gd name="T16" fmla="*/ 1781 w 1877"/>
              <a:gd name="T17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77" h="720">
                <a:moveTo>
                  <a:pt x="1781" y="0"/>
                </a:moveTo>
                <a:lnTo>
                  <a:pt x="1199" y="268"/>
                </a:lnTo>
                <a:lnTo>
                  <a:pt x="789" y="628"/>
                </a:lnTo>
                <a:lnTo>
                  <a:pt x="0" y="595"/>
                </a:lnTo>
                <a:lnTo>
                  <a:pt x="74" y="702"/>
                </a:lnTo>
                <a:lnTo>
                  <a:pt x="887" y="720"/>
                </a:lnTo>
                <a:lnTo>
                  <a:pt x="1232" y="358"/>
                </a:lnTo>
                <a:lnTo>
                  <a:pt x="1877" y="48"/>
                </a:lnTo>
                <a:lnTo>
                  <a:pt x="1781" y="0"/>
                </a:lnTo>
                <a:close/>
              </a:path>
            </a:pathLst>
          </a:custGeom>
          <a:solidFill>
            <a:srgbClr val="00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37" name="Oval 2117"/>
          <p:cNvSpPr>
            <a:spLocks noChangeArrowheads="1"/>
          </p:cNvSpPr>
          <p:nvPr/>
        </p:nvSpPr>
        <p:spPr bwMode="auto">
          <a:xfrm>
            <a:off x="7367588" y="2651125"/>
            <a:ext cx="60325" cy="619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38" name="Oval 2118"/>
          <p:cNvSpPr>
            <a:spLocks noChangeArrowheads="1"/>
          </p:cNvSpPr>
          <p:nvPr/>
        </p:nvSpPr>
        <p:spPr bwMode="auto">
          <a:xfrm>
            <a:off x="7307263" y="2713038"/>
            <a:ext cx="60325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39" name="Oval 2119"/>
          <p:cNvSpPr>
            <a:spLocks noChangeArrowheads="1"/>
          </p:cNvSpPr>
          <p:nvPr/>
        </p:nvSpPr>
        <p:spPr bwMode="auto">
          <a:xfrm>
            <a:off x="7489825" y="2651125"/>
            <a:ext cx="60325" cy="619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40" name="Oval 2120"/>
          <p:cNvSpPr>
            <a:spLocks noChangeArrowheads="1"/>
          </p:cNvSpPr>
          <p:nvPr/>
        </p:nvSpPr>
        <p:spPr bwMode="auto">
          <a:xfrm>
            <a:off x="6880225" y="3565525"/>
            <a:ext cx="60325" cy="619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41" name="Oval 2121"/>
          <p:cNvSpPr>
            <a:spLocks noChangeArrowheads="1"/>
          </p:cNvSpPr>
          <p:nvPr/>
        </p:nvSpPr>
        <p:spPr bwMode="auto">
          <a:xfrm>
            <a:off x="6819900" y="3687763"/>
            <a:ext cx="60325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42" name="Oval 2122"/>
          <p:cNvSpPr>
            <a:spLocks noChangeArrowheads="1"/>
          </p:cNvSpPr>
          <p:nvPr/>
        </p:nvSpPr>
        <p:spPr bwMode="auto">
          <a:xfrm>
            <a:off x="7793038" y="3322638"/>
            <a:ext cx="61912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43" name="Oval 2123"/>
          <p:cNvSpPr>
            <a:spLocks noChangeArrowheads="1"/>
          </p:cNvSpPr>
          <p:nvPr/>
        </p:nvSpPr>
        <p:spPr bwMode="auto">
          <a:xfrm>
            <a:off x="7854950" y="3443288"/>
            <a:ext cx="60325" cy="619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44" name="Oval 2124"/>
          <p:cNvSpPr>
            <a:spLocks noChangeArrowheads="1"/>
          </p:cNvSpPr>
          <p:nvPr/>
        </p:nvSpPr>
        <p:spPr bwMode="auto">
          <a:xfrm>
            <a:off x="7915275" y="3382963"/>
            <a:ext cx="61913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45" name="Oval 2125"/>
          <p:cNvSpPr>
            <a:spLocks noChangeArrowheads="1"/>
          </p:cNvSpPr>
          <p:nvPr/>
        </p:nvSpPr>
        <p:spPr bwMode="auto">
          <a:xfrm>
            <a:off x="8037513" y="3505200"/>
            <a:ext cx="60325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46" name="Oval 2126"/>
          <p:cNvSpPr>
            <a:spLocks noChangeArrowheads="1"/>
          </p:cNvSpPr>
          <p:nvPr/>
        </p:nvSpPr>
        <p:spPr bwMode="auto">
          <a:xfrm>
            <a:off x="8097838" y="3017838"/>
            <a:ext cx="61912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47" name="Oval 2127"/>
          <p:cNvSpPr>
            <a:spLocks noChangeArrowheads="1"/>
          </p:cNvSpPr>
          <p:nvPr/>
        </p:nvSpPr>
        <p:spPr bwMode="auto">
          <a:xfrm>
            <a:off x="8220075" y="3260725"/>
            <a:ext cx="60325" cy="619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48" name="Oval 2128"/>
          <p:cNvSpPr>
            <a:spLocks noChangeArrowheads="1"/>
          </p:cNvSpPr>
          <p:nvPr/>
        </p:nvSpPr>
        <p:spPr bwMode="auto">
          <a:xfrm>
            <a:off x="7732713" y="3140075"/>
            <a:ext cx="60325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49" name="Oval 2129"/>
          <p:cNvSpPr>
            <a:spLocks noChangeArrowheads="1"/>
          </p:cNvSpPr>
          <p:nvPr/>
        </p:nvSpPr>
        <p:spPr bwMode="auto">
          <a:xfrm>
            <a:off x="8097838" y="3322638"/>
            <a:ext cx="61912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50" name="Oval 2130"/>
          <p:cNvSpPr>
            <a:spLocks noChangeArrowheads="1"/>
          </p:cNvSpPr>
          <p:nvPr/>
        </p:nvSpPr>
        <p:spPr bwMode="auto">
          <a:xfrm>
            <a:off x="7977188" y="4357688"/>
            <a:ext cx="60325" cy="619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51" name="Oval 2131"/>
          <p:cNvSpPr>
            <a:spLocks noChangeArrowheads="1"/>
          </p:cNvSpPr>
          <p:nvPr/>
        </p:nvSpPr>
        <p:spPr bwMode="auto">
          <a:xfrm>
            <a:off x="7977188" y="3078163"/>
            <a:ext cx="60325" cy="619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52" name="Oval 2132"/>
          <p:cNvSpPr>
            <a:spLocks noChangeArrowheads="1"/>
          </p:cNvSpPr>
          <p:nvPr/>
        </p:nvSpPr>
        <p:spPr bwMode="auto">
          <a:xfrm>
            <a:off x="7610475" y="3260725"/>
            <a:ext cx="61913" cy="619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53" name="Oval 2133"/>
          <p:cNvSpPr>
            <a:spLocks noChangeArrowheads="1"/>
          </p:cNvSpPr>
          <p:nvPr/>
        </p:nvSpPr>
        <p:spPr bwMode="auto">
          <a:xfrm>
            <a:off x="7793038" y="4235450"/>
            <a:ext cx="61912" cy="619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54" name="Oval 2134"/>
          <p:cNvSpPr>
            <a:spLocks noChangeArrowheads="1"/>
          </p:cNvSpPr>
          <p:nvPr/>
        </p:nvSpPr>
        <p:spPr bwMode="auto">
          <a:xfrm>
            <a:off x="7672388" y="4297363"/>
            <a:ext cx="60325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55" name="Oval 2135"/>
          <p:cNvSpPr>
            <a:spLocks noChangeArrowheads="1"/>
          </p:cNvSpPr>
          <p:nvPr/>
        </p:nvSpPr>
        <p:spPr bwMode="auto">
          <a:xfrm>
            <a:off x="7489825" y="4297363"/>
            <a:ext cx="60325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56" name="Oval 2136"/>
          <p:cNvSpPr>
            <a:spLocks noChangeArrowheads="1"/>
          </p:cNvSpPr>
          <p:nvPr/>
        </p:nvSpPr>
        <p:spPr bwMode="auto">
          <a:xfrm>
            <a:off x="7610475" y="4419600"/>
            <a:ext cx="61913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57" name="Oval 2137"/>
          <p:cNvSpPr>
            <a:spLocks noChangeArrowheads="1"/>
          </p:cNvSpPr>
          <p:nvPr/>
        </p:nvSpPr>
        <p:spPr bwMode="auto">
          <a:xfrm>
            <a:off x="7732713" y="4540250"/>
            <a:ext cx="60325" cy="619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58" name="Oval 2138"/>
          <p:cNvSpPr>
            <a:spLocks noChangeArrowheads="1"/>
          </p:cNvSpPr>
          <p:nvPr/>
        </p:nvSpPr>
        <p:spPr bwMode="auto">
          <a:xfrm>
            <a:off x="7185025" y="4297363"/>
            <a:ext cx="60325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59" name="Oval 2139"/>
          <p:cNvSpPr>
            <a:spLocks noChangeArrowheads="1"/>
          </p:cNvSpPr>
          <p:nvPr/>
        </p:nvSpPr>
        <p:spPr bwMode="auto">
          <a:xfrm>
            <a:off x="6392863" y="4235450"/>
            <a:ext cx="60325" cy="619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60" name="Oval 2140"/>
          <p:cNvSpPr>
            <a:spLocks noChangeArrowheads="1"/>
          </p:cNvSpPr>
          <p:nvPr/>
        </p:nvSpPr>
        <p:spPr bwMode="auto">
          <a:xfrm>
            <a:off x="6392863" y="4052888"/>
            <a:ext cx="60325" cy="619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61" name="Oval 2141"/>
          <p:cNvSpPr>
            <a:spLocks noChangeArrowheads="1"/>
          </p:cNvSpPr>
          <p:nvPr/>
        </p:nvSpPr>
        <p:spPr bwMode="auto">
          <a:xfrm>
            <a:off x="6392863" y="3932238"/>
            <a:ext cx="60325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62" name="Oval 2142"/>
          <p:cNvSpPr>
            <a:spLocks noChangeArrowheads="1"/>
          </p:cNvSpPr>
          <p:nvPr/>
        </p:nvSpPr>
        <p:spPr bwMode="auto">
          <a:xfrm>
            <a:off x="7427913" y="4479925"/>
            <a:ext cx="61912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63" name="Oval 2143"/>
          <p:cNvSpPr>
            <a:spLocks noChangeArrowheads="1"/>
          </p:cNvSpPr>
          <p:nvPr/>
        </p:nvSpPr>
        <p:spPr bwMode="auto">
          <a:xfrm>
            <a:off x="7245350" y="4419600"/>
            <a:ext cx="61913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64" name="Oval 2144"/>
          <p:cNvSpPr>
            <a:spLocks noChangeArrowheads="1"/>
          </p:cNvSpPr>
          <p:nvPr/>
        </p:nvSpPr>
        <p:spPr bwMode="auto">
          <a:xfrm>
            <a:off x="6757988" y="3078163"/>
            <a:ext cx="61912" cy="619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65" name="Oval 2145"/>
          <p:cNvSpPr>
            <a:spLocks noChangeArrowheads="1"/>
          </p:cNvSpPr>
          <p:nvPr/>
        </p:nvSpPr>
        <p:spPr bwMode="auto">
          <a:xfrm>
            <a:off x="6575425" y="3382963"/>
            <a:ext cx="60325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66" name="Oval 2146"/>
          <p:cNvSpPr>
            <a:spLocks noChangeArrowheads="1"/>
          </p:cNvSpPr>
          <p:nvPr/>
        </p:nvSpPr>
        <p:spPr bwMode="auto">
          <a:xfrm>
            <a:off x="6270625" y="4540250"/>
            <a:ext cx="61913" cy="619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67" name="Oval 2147"/>
          <p:cNvSpPr>
            <a:spLocks noChangeArrowheads="1"/>
          </p:cNvSpPr>
          <p:nvPr/>
        </p:nvSpPr>
        <p:spPr bwMode="auto">
          <a:xfrm>
            <a:off x="6392863" y="4235450"/>
            <a:ext cx="60325" cy="619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68" name="Oval 2148"/>
          <p:cNvSpPr>
            <a:spLocks noChangeArrowheads="1"/>
          </p:cNvSpPr>
          <p:nvPr/>
        </p:nvSpPr>
        <p:spPr bwMode="auto">
          <a:xfrm>
            <a:off x="5845175" y="4297363"/>
            <a:ext cx="60325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69" name="Oval 2149"/>
          <p:cNvSpPr>
            <a:spLocks noChangeArrowheads="1"/>
          </p:cNvSpPr>
          <p:nvPr/>
        </p:nvSpPr>
        <p:spPr bwMode="auto">
          <a:xfrm>
            <a:off x="6149975" y="4357688"/>
            <a:ext cx="60325" cy="619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70" name="Oval 2150"/>
          <p:cNvSpPr>
            <a:spLocks noChangeArrowheads="1"/>
          </p:cNvSpPr>
          <p:nvPr/>
        </p:nvSpPr>
        <p:spPr bwMode="auto">
          <a:xfrm>
            <a:off x="6270625" y="4175125"/>
            <a:ext cx="61913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71" name="Oval 2151"/>
          <p:cNvSpPr>
            <a:spLocks noChangeArrowheads="1"/>
          </p:cNvSpPr>
          <p:nvPr/>
        </p:nvSpPr>
        <p:spPr bwMode="auto">
          <a:xfrm>
            <a:off x="6088063" y="4114800"/>
            <a:ext cx="61912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72" name="Oval 2152"/>
          <p:cNvSpPr>
            <a:spLocks noChangeArrowheads="1"/>
          </p:cNvSpPr>
          <p:nvPr/>
        </p:nvSpPr>
        <p:spPr bwMode="auto">
          <a:xfrm>
            <a:off x="6880225" y="3260725"/>
            <a:ext cx="60325" cy="619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73" name="Oval 2153"/>
          <p:cNvSpPr>
            <a:spLocks noChangeArrowheads="1"/>
          </p:cNvSpPr>
          <p:nvPr/>
        </p:nvSpPr>
        <p:spPr bwMode="auto">
          <a:xfrm>
            <a:off x="6697663" y="3322638"/>
            <a:ext cx="60325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74" name="Oval 2154"/>
          <p:cNvSpPr>
            <a:spLocks noChangeArrowheads="1"/>
          </p:cNvSpPr>
          <p:nvPr/>
        </p:nvSpPr>
        <p:spPr bwMode="auto">
          <a:xfrm>
            <a:off x="6635750" y="2955925"/>
            <a:ext cx="61913" cy="619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75" name="Oval 2155"/>
          <p:cNvSpPr>
            <a:spLocks noChangeArrowheads="1"/>
          </p:cNvSpPr>
          <p:nvPr/>
        </p:nvSpPr>
        <p:spPr bwMode="auto">
          <a:xfrm>
            <a:off x="6575425" y="3260725"/>
            <a:ext cx="60325" cy="619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76" name="Oval 2156"/>
          <p:cNvSpPr>
            <a:spLocks noChangeArrowheads="1"/>
          </p:cNvSpPr>
          <p:nvPr/>
        </p:nvSpPr>
        <p:spPr bwMode="auto">
          <a:xfrm>
            <a:off x="6392863" y="3200400"/>
            <a:ext cx="60325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77" name="Oval 2157"/>
          <p:cNvSpPr>
            <a:spLocks noChangeArrowheads="1"/>
          </p:cNvSpPr>
          <p:nvPr/>
        </p:nvSpPr>
        <p:spPr bwMode="auto">
          <a:xfrm>
            <a:off x="6515100" y="2955925"/>
            <a:ext cx="60325" cy="6191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78" name="Oval 2158"/>
          <p:cNvSpPr>
            <a:spLocks noChangeArrowheads="1"/>
          </p:cNvSpPr>
          <p:nvPr/>
        </p:nvSpPr>
        <p:spPr bwMode="auto">
          <a:xfrm>
            <a:off x="6332538" y="2773363"/>
            <a:ext cx="60325" cy="619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79" name="Oval 2159"/>
          <p:cNvSpPr>
            <a:spLocks noChangeArrowheads="1"/>
          </p:cNvSpPr>
          <p:nvPr/>
        </p:nvSpPr>
        <p:spPr bwMode="auto">
          <a:xfrm>
            <a:off x="5783263" y="3443288"/>
            <a:ext cx="61912" cy="6191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80" name="Oval 2160"/>
          <p:cNvSpPr>
            <a:spLocks noChangeArrowheads="1"/>
          </p:cNvSpPr>
          <p:nvPr/>
        </p:nvSpPr>
        <p:spPr bwMode="auto">
          <a:xfrm>
            <a:off x="5600700" y="3627438"/>
            <a:ext cx="61913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81" name="Oval 2161"/>
          <p:cNvSpPr>
            <a:spLocks noChangeArrowheads="1"/>
          </p:cNvSpPr>
          <p:nvPr/>
        </p:nvSpPr>
        <p:spPr bwMode="auto">
          <a:xfrm>
            <a:off x="5845175" y="3687763"/>
            <a:ext cx="60325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82" name="Oval 2162"/>
          <p:cNvSpPr>
            <a:spLocks noChangeArrowheads="1"/>
          </p:cNvSpPr>
          <p:nvPr/>
        </p:nvSpPr>
        <p:spPr bwMode="auto">
          <a:xfrm>
            <a:off x="5965825" y="3505200"/>
            <a:ext cx="61913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83" name="Oval 2163"/>
          <p:cNvSpPr>
            <a:spLocks noChangeArrowheads="1"/>
          </p:cNvSpPr>
          <p:nvPr/>
        </p:nvSpPr>
        <p:spPr bwMode="auto">
          <a:xfrm>
            <a:off x="5600700" y="3810000"/>
            <a:ext cx="61913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84" name="Oval 2164"/>
          <p:cNvSpPr>
            <a:spLocks noChangeArrowheads="1"/>
          </p:cNvSpPr>
          <p:nvPr/>
        </p:nvSpPr>
        <p:spPr bwMode="auto">
          <a:xfrm>
            <a:off x="5845175" y="3810000"/>
            <a:ext cx="60325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85" name="Oval 2165"/>
          <p:cNvSpPr>
            <a:spLocks noChangeArrowheads="1"/>
          </p:cNvSpPr>
          <p:nvPr/>
        </p:nvSpPr>
        <p:spPr bwMode="auto">
          <a:xfrm>
            <a:off x="7427913" y="2835275"/>
            <a:ext cx="61912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86" name="Oval 2166"/>
          <p:cNvSpPr>
            <a:spLocks noChangeArrowheads="1"/>
          </p:cNvSpPr>
          <p:nvPr/>
        </p:nvSpPr>
        <p:spPr bwMode="auto">
          <a:xfrm>
            <a:off x="7002463" y="3687763"/>
            <a:ext cx="60325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87" name="Oval 2167"/>
          <p:cNvSpPr>
            <a:spLocks noChangeArrowheads="1"/>
          </p:cNvSpPr>
          <p:nvPr/>
        </p:nvSpPr>
        <p:spPr bwMode="auto">
          <a:xfrm>
            <a:off x="7793038" y="3992563"/>
            <a:ext cx="61912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88" name="Oval 2168"/>
          <p:cNvSpPr>
            <a:spLocks noChangeArrowheads="1"/>
          </p:cNvSpPr>
          <p:nvPr/>
        </p:nvSpPr>
        <p:spPr bwMode="auto">
          <a:xfrm>
            <a:off x="8037513" y="4175125"/>
            <a:ext cx="60325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89" name="Oval 2169"/>
          <p:cNvSpPr>
            <a:spLocks noChangeArrowheads="1"/>
          </p:cNvSpPr>
          <p:nvPr/>
        </p:nvSpPr>
        <p:spPr bwMode="auto">
          <a:xfrm>
            <a:off x="7977188" y="3932238"/>
            <a:ext cx="60325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90" name="Oval 2170"/>
          <p:cNvSpPr>
            <a:spLocks noChangeArrowheads="1"/>
          </p:cNvSpPr>
          <p:nvPr/>
        </p:nvSpPr>
        <p:spPr bwMode="auto">
          <a:xfrm>
            <a:off x="7854950" y="3810000"/>
            <a:ext cx="60325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91" name="Oval 2171"/>
          <p:cNvSpPr>
            <a:spLocks noChangeArrowheads="1"/>
          </p:cNvSpPr>
          <p:nvPr/>
        </p:nvSpPr>
        <p:spPr bwMode="auto">
          <a:xfrm>
            <a:off x="7002463" y="4175125"/>
            <a:ext cx="60325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92" name="Oval 2172"/>
          <p:cNvSpPr>
            <a:spLocks noChangeArrowheads="1"/>
          </p:cNvSpPr>
          <p:nvPr/>
        </p:nvSpPr>
        <p:spPr bwMode="auto">
          <a:xfrm>
            <a:off x="6697663" y="4114800"/>
            <a:ext cx="60325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93" name="Oval 2173"/>
          <p:cNvSpPr>
            <a:spLocks noChangeArrowheads="1"/>
          </p:cNvSpPr>
          <p:nvPr/>
        </p:nvSpPr>
        <p:spPr bwMode="auto">
          <a:xfrm>
            <a:off x="6575425" y="4479925"/>
            <a:ext cx="60325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94" name="Freeform 2174"/>
          <p:cNvSpPr>
            <a:spLocks/>
          </p:cNvSpPr>
          <p:nvPr/>
        </p:nvSpPr>
        <p:spPr bwMode="auto">
          <a:xfrm>
            <a:off x="5407025" y="3363913"/>
            <a:ext cx="1490663" cy="1387475"/>
          </a:xfrm>
          <a:custGeom>
            <a:avLst/>
            <a:gdLst>
              <a:gd name="T0" fmla="*/ 1158 w 1175"/>
              <a:gd name="T1" fmla="*/ 674 h 1093"/>
              <a:gd name="T2" fmla="*/ 994 w 1175"/>
              <a:gd name="T3" fmla="*/ 477 h 1093"/>
              <a:gd name="T4" fmla="*/ 813 w 1175"/>
              <a:gd name="T5" fmla="*/ 304 h 1093"/>
              <a:gd name="T6" fmla="*/ 542 w 1175"/>
              <a:gd name="T7" fmla="*/ 57 h 1093"/>
              <a:gd name="T8" fmla="*/ 452 w 1175"/>
              <a:gd name="T9" fmla="*/ 16 h 1093"/>
              <a:gd name="T10" fmla="*/ 386 w 1175"/>
              <a:gd name="T11" fmla="*/ 0 h 1093"/>
              <a:gd name="T12" fmla="*/ 279 w 1175"/>
              <a:gd name="T13" fmla="*/ 16 h 1093"/>
              <a:gd name="T14" fmla="*/ 49 w 1175"/>
              <a:gd name="T15" fmla="*/ 197 h 1093"/>
              <a:gd name="T16" fmla="*/ 24 w 1175"/>
              <a:gd name="T17" fmla="*/ 279 h 1093"/>
              <a:gd name="T18" fmla="*/ 82 w 1175"/>
              <a:gd name="T19" fmla="*/ 583 h 1093"/>
              <a:gd name="T20" fmla="*/ 123 w 1175"/>
              <a:gd name="T21" fmla="*/ 649 h 1093"/>
              <a:gd name="T22" fmla="*/ 345 w 1175"/>
              <a:gd name="T23" fmla="*/ 871 h 1093"/>
              <a:gd name="T24" fmla="*/ 443 w 1175"/>
              <a:gd name="T25" fmla="*/ 953 h 1093"/>
              <a:gd name="T26" fmla="*/ 501 w 1175"/>
              <a:gd name="T27" fmla="*/ 986 h 1093"/>
              <a:gd name="T28" fmla="*/ 591 w 1175"/>
              <a:gd name="T29" fmla="*/ 1044 h 1093"/>
              <a:gd name="T30" fmla="*/ 879 w 1175"/>
              <a:gd name="T31" fmla="*/ 1093 h 1093"/>
              <a:gd name="T32" fmla="*/ 978 w 1175"/>
              <a:gd name="T33" fmla="*/ 1085 h 1093"/>
              <a:gd name="T34" fmla="*/ 1052 w 1175"/>
              <a:gd name="T35" fmla="*/ 1035 h 1093"/>
              <a:gd name="T36" fmla="*/ 1175 w 1175"/>
              <a:gd name="T37" fmla="*/ 871 h 1093"/>
              <a:gd name="T38" fmla="*/ 1167 w 1175"/>
              <a:gd name="T39" fmla="*/ 715 h 1093"/>
              <a:gd name="T40" fmla="*/ 1158 w 1175"/>
              <a:gd name="T41" fmla="*/ 674 h 1093"/>
              <a:gd name="T42" fmla="*/ 1150 w 1175"/>
              <a:gd name="T43" fmla="*/ 649 h 1093"/>
              <a:gd name="T44" fmla="*/ 1158 w 1175"/>
              <a:gd name="T45" fmla="*/ 674 h 1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175" h="1093">
                <a:moveTo>
                  <a:pt x="1158" y="674"/>
                </a:moveTo>
                <a:cubicBezTo>
                  <a:pt x="1127" y="578"/>
                  <a:pt x="1099" y="510"/>
                  <a:pt x="994" y="477"/>
                </a:cubicBezTo>
                <a:cubicBezTo>
                  <a:pt x="924" y="429"/>
                  <a:pt x="883" y="349"/>
                  <a:pt x="813" y="304"/>
                </a:cubicBezTo>
                <a:cubicBezTo>
                  <a:pt x="744" y="202"/>
                  <a:pt x="657" y="107"/>
                  <a:pt x="542" y="57"/>
                </a:cubicBezTo>
                <a:cubicBezTo>
                  <a:pt x="512" y="44"/>
                  <a:pt x="484" y="25"/>
                  <a:pt x="452" y="16"/>
                </a:cubicBezTo>
                <a:cubicBezTo>
                  <a:pt x="430" y="10"/>
                  <a:pt x="386" y="0"/>
                  <a:pt x="386" y="0"/>
                </a:cubicBezTo>
                <a:cubicBezTo>
                  <a:pt x="374" y="1"/>
                  <a:pt x="303" y="6"/>
                  <a:pt x="279" y="16"/>
                </a:cubicBezTo>
                <a:cubicBezTo>
                  <a:pt x="206" y="48"/>
                  <a:pt x="94" y="130"/>
                  <a:pt x="49" y="197"/>
                </a:cubicBezTo>
                <a:cubicBezTo>
                  <a:pt x="42" y="225"/>
                  <a:pt x="34" y="252"/>
                  <a:pt x="24" y="279"/>
                </a:cubicBezTo>
                <a:cubicBezTo>
                  <a:pt x="7" y="382"/>
                  <a:pt x="0" y="506"/>
                  <a:pt x="82" y="583"/>
                </a:cubicBezTo>
                <a:cubicBezTo>
                  <a:pt x="91" y="611"/>
                  <a:pt x="106" y="625"/>
                  <a:pt x="123" y="649"/>
                </a:cubicBezTo>
                <a:cubicBezTo>
                  <a:pt x="153" y="743"/>
                  <a:pt x="270" y="814"/>
                  <a:pt x="345" y="871"/>
                </a:cubicBezTo>
                <a:cubicBezTo>
                  <a:pt x="379" y="897"/>
                  <a:pt x="407" y="930"/>
                  <a:pt x="443" y="953"/>
                </a:cubicBezTo>
                <a:cubicBezTo>
                  <a:pt x="471" y="970"/>
                  <a:pt x="477" y="967"/>
                  <a:pt x="501" y="986"/>
                </a:cubicBezTo>
                <a:cubicBezTo>
                  <a:pt x="527" y="1007"/>
                  <a:pt x="559" y="1032"/>
                  <a:pt x="591" y="1044"/>
                </a:cubicBezTo>
                <a:cubicBezTo>
                  <a:pt x="668" y="1074"/>
                  <a:pt x="797" y="1084"/>
                  <a:pt x="879" y="1093"/>
                </a:cubicBezTo>
                <a:cubicBezTo>
                  <a:pt x="912" y="1090"/>
                  <a:pt x="945" y="1091"/>
                  <a:pt x="978" y="1085"/>
                </a:cubicBezTo>
                <a:cubicBezTo>
                  <a:pt x="1008" y="1079"/>
                  <a:pt x="1030" y="1052"/>
                  <a:pt x="1052" y="1035"/>
                </a:cubicBezTo>
                <a:cubicBezTo>
                  <a:pt x="1119" y="983"/>
                  <a:pt x="1148" y="954"/>
                  <a:pt x="1175" y="871"/>
                </a:cubicBezTo>
                <a:cubicBezTo>
                  <a:pt x="1172" y="819"/>
                  <a:pt x="1174" y="767"/>
                  <a:pt x="1167" y="715"/>
                </a:cubicBezTo>
                <a:cubicBezTo>
                  <a:pt x="1158" y="651"/>
                  <a:pt x="1133" y="749"/>
                  <a:pt x="1158" y="674"/>
                </a:cubicBezTo>
                <a:cubicBezTo>
                  <a:pt x="1155" y="666"/>
                  <a:pt x="1150" y="649"/>
                  <a:pt x="1150" y="649"/>
                </a:cubicBezTo>
                <a:cubicBezTo>
                  <a:pt x="1150" y="649"/>
                  <a:pt x="1155" y="666"/>
                  <a:pt x="1158" y="674"/>
                </a:cubicBez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95" name="Freeform 2175"/>
          <p:cNvSpPr>
            <a:spLocks/>
          </p:cNvSpPr>
          <p:nvPr/>
        </p:nvSpPr>
        <p:spPr bwMode="auto">
          <a:xfrm>
            <a:off x="6094413" y="2698750"/>
            <a:ext cx="1127125" cy="1146175"/>
          </a:xfrm>
          <a:custGeom>
            <a:avLst/>
            <a:gdLst>
              <a:gd name="T0" fmla="*/ 649 w 888"/>
              <a:gd name="T1" fmla="*/ 245 h 903"/>
              <a:gd name="T2" fmla="*/ 469 w 888"/>
              <a:gd name="T3" fmla="*/ 105 h 903"/>
              <a:gd name="T4" fmla="*/ 444 w 888"/>
              <a:gd name="T5" fmla="*/ 97 h 903"/>
              <a:gd name="T6" fmla="*/ 411 w 888"/>
              <a:gd name="T7" fmla="*/ 80 h 903"/>
              <a:gd name="T8" fmla="*/ 362 w 888"/>
              <a:gd name="T9" fmla="*/ 55 h 903"/>
              <a:gd name="T10" fmla="*/ 296 w 888"/>
              <a:gd name="T11" fmla="*/ 39 h 903"/>
              <a:gd name="T12" fmla="*/ 41 w 888"/>
              <a:gd name="T13" fmla="*/ 80 h 903"/>
              <a:gd name="T14" fmla="*/ 0 w 888"/>
              <a:gd name="T15" fmla="*/ 195 h 903"/>
              <a:gd name="T16" fmla="*/ 74 w 888"/>
              <a:gd name="T17" fmla="*/ 401 h 903"/>
              <a:gd name="T18" fmla="*/ 173 w 888"/>
              <a:gd name="T19" fmla="*/ 524 h 903"/>
              <a:gd name="T20" fmla="*/ 230 w 888"/>
              <a:gd name="T21" fmla="*/ 581 h 903"/>
              <a:gd name="T22" fmla="*/ 271 w 888"/>
              <a:gd name="T23" fmla="*/ 623 h 903"/>
              <a:gd name="T24" fmla="*/ 510 w 888"/>
              <a:gd name="T25" fmla="*/ 844 h 903"/>
              <a:gd name="T26" fmla="*/ 608 w 888"/>
              <a:gd name="T27" fmla="*/ 886 h 903"/>
              <a:gd name="T28" fmla="*/ 658 w 888"/>
              <a:gd name="T29" fmla="*/ 902 h 903"/>
              <a:gd name="T30" fmla="*/ 863 w 888"/>
              <a:gd name="T31" fmla="*/ 820 h 903"/>
              <a:gd name="T32" fmla="*/ 814 w 888"/>
              <a:gd name="T33" fmla="*/ 483 h 903"/>
              <a:gd name="T34" fmla="*/ 789 w 888"/>
              <a:gd name="T35" fmla="*/ 409 h 903"/>
              <a:gd name="T36" fmla="*/ 756 w 888"/>
              <a:gd name="T37" fmla="*/ 368 h 903"/>
              <a:gd name="T38" fmla="*/ 682 w 888"/>
              <a:gd name="T39" fmla="*/ 261 h 903"/>
              <a:gd name="T40" fmla="*/ 649 w 888"/>
              <a:gd name="T41" fmla="*/ 245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88" h="903">
                <a:moveTo>
                  <a:pt x="649" y="245"/>
                </a:moveTo>
                <a:cubicBezTo>
                  <a:pt x="597" y="191"/>
                  <a:pt x="536" y="138"/>
                  <a:pt x="469" y="105"/>
                </a:cubicBezTo>
                <a:cubicBezTo>
                  <a:pt x="461" y="101"/>
                  <a:pt x="452" y="100"/>
                  <a:pt x="444" y="97"/>
                </a:cubicBezTo>
                <a:cubicBezTo>
                  <a:pt x="433" y="92"/>
                  <a:pt x="422" y="86"/>
                  <a:pt x="411" y="80"/>
                </a:cubicBezTo>
                <a:cubicBezTo>
                  <a:pt x="384" y="65"/>
                  <a:pt x="391" y="63"/>
                  <a:pt x="362" y="55"/>
                </a:cubicBezTo>
                <a:cubicBezTo>
                  <a:pt x="340" y="49"/>
                  <a:pt x="296" y="39"/>
                  <a:pt x="296" y="39"/>
                </a:cubicBezTo>
                <a:cubicBezTo>
                  <a:pt x="55" y="48"/>
                  <a:pt x="126" y="0"/>
                  <a:pt x="41" y="80"/>
                </a:cubicBezTo>
                <a:cubicBezTo>
                  <a:pt x="23" y="117"/>
                  <a:pt x="10" y="155"/>
                  <a:pt x="0" y="195"/>
                </a:cubicBezTo>
                <a:cubicBezTo>
                  <a:pt x="10" y="265"/>
                  <a:pt x="24" y="348"/>
                  <a:pt x="74" y="401"/>
                </a:cubicBezTo>
                <a:cubicBezTo>
                  <a:pt x="88" y="444"/>
                  <a:pt x="128" y="510"/>
                  <a:pt x="173" y="524"/>
                </a:cubicBezTo>
                <a:cubicBezTo>
                  <a:pt x="192" y="543"/>
                  <a:pt x="211" y="562"/>
                  <a:pt x="230" y="581"/>
                </a:cubicBezTo>
                <a:cubicBezTo>
                  <a:pt x="244" y="595"/>
                  <a:pt x="271" y="623"/>
                  <a:pt x="271" y="623"/>
                </a:cubicBezTo>
                <a:cubicBezTo>
                  <a:pt x="310" y="727"/>
                  <a:pt x="406" y="808"/>
                  <a:pt x="510" y="844"/>
                </a:cubicBezTo>
                <a:cubicBezTo>
                  <a:pt x="544" y="856"/>
                  <a:pt x="574" y="875"/>
                  <a:pt x="608" y="886"/>
                </a:cubicBezTo>
                <a:cubicBezTo>
                  <a:pt x="625" y="892"/>
                  <a:pt x="658" y="902"/>
                  <a:pt x="658" y="902"/>
                </a:cubicBezTo>
                <a:cubicBezTo>
                  <a:pt x="759" y="895"/>
                  <a:pt x="808" y="903"/>
                  <a:pt x="863" y="820"/>
                </a:cubicBezTo>
                <a:cubicBezTo>
                  <a:pt x="888" y="717"/>
                  <a:pt x="876" y="576"/>
                  <a:pt x="814" y="483"/>
                </a:cubicBezTo>
                <a:cubicBezTo>
                  <a:pt x="807" y="461"/>
                  <a:pt x="801" y="429"/>
                  <a:pt x="789" y="409"/>
                </a:cubicBezTo>
                <a:cubicBezTo>
                  <a:pt x="780" y="394"/>
                  <a:pt x="766" y="382"/>
                  <a:pt x="756" y="368"/>
                </a:cubicBezTo>
                <a:cubicBezTo>
                  <a:pt x="747" y="341"/>
                  <a:pt x="707" y="275"/>
                  <a:pt x="682" y="261"/>
                </a:cubicBezTo>
                <a:cubicBezTo>
                  <a:pt x="631" y="231"/>
                  <a:pt x="675" y="268"/>
                  <a:pt x="649" y="245"/>
                </a:cubicBez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96" name="Freeform 2176"/>
          <p:cNvSpPr>
            <a:spLocks/>
          </p:cNvSpPr>
          <p:nvPr/>
        </p:nvSpPr>
        <p:spPr bwMode="auto">
          <a:xfrm>
            <a:off x="7124700" y="2424113"/>
            <a:ext cx="1247775" cy="1222375"/>
          </a:xfrm>
          <a:custGeom>
            <a:avLst/>
            <a:gdLst>
              <a:gd name="T0" fmla="*/ 413 w 983"/>
              <a:gd name="T1" fmla="*/ 50 h 962"/>
              <a:gd name="T2" fmla="*/ 281 w 983"/>
              <a:gd name="T3" fmla="*/ 25 h 962"/>
              <a:gd name="T4" fmla="*/ 51 w 983"/>
              <a:gd name="T5" fmla="*/ 58 h 962"/>
              <a:gd name="T6" fmla="*/ 125 w 983"/>
              <a:gd name="T7" fmla="*/ 411 h 962"/>
              <a:gd name="T8" fmla="*/ 183 w 983"/>
              <a:gd name="T9" fmla="*/ 493 h 962"/>
              <a:gd name="T10" fmla="*/ 265 w 983"/>
              <a:gd name="T11" fmla="*/ 600 h 962"/>
              <a:gd name="T12" fmla="*/ 289 w 983"/>
              <a:gd name="T13" fmla="*/ 658 h 962"/>
              <a:gd name="T14" fmla="*/ 314 w 983"/>
              <a:gd name="T15" fmla="*/ 674 h 962"/>
              <a:gd name="T16" fmla="*/ 396 w 983"/>
              <a:gd name="T17" fmla="*/ 748 h 962"/>
              <a:gd name="T18" fmla="*/ 413 w 983"/>
              <a:gd name="T19" fmla="*/ 765 h 962"/>
              <a:gd name="T20" fmla="*/ 429 w 983"/>
              <a:gd name="T21" fmla="*/ 789 h 962"/>
              <a:gd name="T22" fmla="*/ 618 w 983"/>
              <a:gd name="T23" fmla="*/ 904 h 962"/>
              <a:gd name="T24" fmla="*/ 766 w 983"/>
              <a:gd name="T25" fmla="*/ 962 h 962"/>
              <a:gd name="T26" fmla="*/ 955 w 983"/>
              <a:gd name="T27" fmla="*/ 847 h 962"/>
              <a:gd name="T28" fmla="*/ 980 w 983"/>
              <a:gd name="T29" fmla="*/ 773 h 962"/>
              <a:gd name="T30" fmla="*/ 922 w 983"/>
              <a:gd name="T31" fmla="*/ 485 h 962"/>
              <a:gd name="T32" fmla="*/ 832 w 983"/>
              <a:gd name="T33" fmla="*/ 395 h 962"/>
              <a:gd name="T34" fmla="*/ 750 w 983"/>
              <a:gd name="T35" fmla="*/ 329 h 962"/>
              <a:gd name="T36" fmla="*/ 593 w 983"/>
              <a:gd name="T37" fmla="*/ 181 h 962"/>
              <a:gd name="T38" fmla="*/ 528 w 983"/>
              <a:gd name="T39" fmla="*/ 140 h 962"/>
              <a:gd name="T40" fmla="*/ 487 w 983"/>
              <a:gd name="T41" fmla="*/ 115 h 962"/>
              <a:gd name="T42" fmla="*/ 446 w 983"/>
              <a:gd name="T43" fmla="*/ 82 h 962"/>
              <a:gd name="T44" fmla="*/ 396 w 983"/>
              <a:gd name="T45" fmla="*/ 66 h 962"/>
              <a:gd name="T46" fmla="*/ 413 w 983"/>
              <a:gd name="T47" fmla="*/ 50 h 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83" h="962">
                <a:moveTo>
                  <a:pt x="413" y="50"/>
                </a:moveTo>
                <a:cubicBezTo>
                  <a:pt x="370" y="34"/>
                  <a:pt x="327" y="31"/>
                  <a:pt x="281" y="25"/>
                </a:cubicBezTo>
                <a:cubicBezTo>
                  <a:pt x="220" y="28"/>
                  <a:pt x="105" y="0"/>
                  <a:pt x="51" y="58"/>
                </a:cubicBezTo>
                <a:cubicBezTo>
                  <a:pt x="0" y="216"/>
                  <a:pt x="47" y="295"/>
                  <a:pt x="125" y="411"/>
                </a:cubicBezTo>
                <a:cubicBezTo>
                  <a:pt x="135" y="442"/>
                  <a:pt x="159" y="470"/>
                  <a:pt x="183" y="493"/>
                </a:cubicBezTo>
                <a:cubicBezTo>
                  <a:pt x="193" y="523"/>
                  <a:pt x="239" y="575"/>
                  <a:pt x="265" y="600"/>
                </a:cubicBezTo>
                <a:cubicBezTo>
                  <a:pt x="270" y="617"/>
                  <a:pt x="278" y="645"/>
                  <a:pt x="289" y="658"/>
                </a:cubicBezTo>
                <a:cubicBezTo>
                  <a:pt x="295" y="666"/>
                  <a:pt x="306" y="668"/>
                  <a:pt x="314" y="674"/>
                </a:cubicBezTo>
                <a:cubicBezTo>
                  <a:pt x="342" y="697"/>
                  <a:pt x="367" y="725"/>
                  <a:pt x="396" y="748"/>
                </a:cubicBezTo>
                <a:cubicBezTo>
                  <a:pt x="402" y="753"/>
                  <a:pt x="408" y="759"/>
                  <a:pt x="413" y="765"/>
                </a:cubicBezTo>
                <a:cubicBezTo>
                  <a:pt x="419" y="772"/>
                  <a:pt x="422" y="783"/>
                  <a:pt x="429" y="789"/>
                </a:cubicBezTo>
                <a:cubicBezTo>
                  <a:pt x="475" y="829"/>
                  <a:pt x="561" y="886"/>
                  <a:pt x="618" y="904"/>
                </a:cubicBezTo>
                <a:cubicBezTo>
                  <a:pt x="660" y="933"/>
                  <a:pt x="717" y="946"/>
                  <a:pt x="766" y="962"/>
                </a:cubicBezTo>
                <a:cubicBezTo>
                  <a:pt x="858" y="951"/>
                  <a:pt x="902" y="926"/>
                  <a:pt x="955" y="847"/>
                </a:cubicBezTo>
                <a:cubicBezTo>
                  <a:pt x="963" y="822"/>
                  <a:pt x="980" y="773"/>
                  <a:pt x="980" y="773"/>
                </a:cubicBezTo>
                <a:cubicBezTo>
                  <a:pt x="975" y="661"/>
                  <a:pt x="983" y="575"/>
                  <a:pt x="922" y="485"/>
                </a:cubicBezTo>
                <a:cubicBezTo>
                  <a:pt x="907" y="439"/>
                  <a:pt x="871" y="421"/>
                  <a:pt x="832" y="395"/>
                </a:cubicBezTo>
                <a:cubicBezTo>
                  <a:pt x="803" y="376"/>
                  <a:pt x="779" y="349"/>
                  <a:pt x="750" y="329"/>
                </a:cubicBezTo>
                <a:cubicBezTo>
                  <a:pt x="710" y="270"/>
                  <a:pt x="651" y="221"/>
                  <a:pt x="593" y="181"/>
                </a:cubicBezTo>
                <a:cubicBezTo>
                  <a:pt x="571" y="165"/>
                  <a:pt x="554" y="149"/>
                  <a:pt x="528" y="140"/>
                </a:cubicBezTo>
                <a:cubicBezTo>
                  <a:pt x="485" y="99"/>
                  <a:pt x="540" y="148"/>
                  <a:pt x="487" y="115"/>
                </a:cubicBezTo>
                <a:cubicBezTo>
                  <a:pt x="453" y="94"/>
                  <a:pt x="489" y="101"/>
                  <a:pt x="446" y="82"/>
                </a:cubicBezTo>
                <a:cubicBezTo>
                  <a:pt x="430" y="75"/>
                  <a:pt x="396" y="66"/>
                  <a:pt x="396" y="66"/>
                </a:cubicBezTo>
                <a:cubicBezTo>
                  <a:pt x="374" y="31"/>
                  <a:pt x="370" y="38"/>
                  <a:pt x="413" y="50"/>
                </a:cubicBez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697" name="Text Box 2177"/>
          <p:cNvSpPr txBox="1">
            <a:spLocks noChangeArrowheads="1"/>
          </p:cNvSpPr>
          <p:nvPr/>
        </p:nvSpPr>
        <p:spPr bwMode="auto">
          <a:xfrm>
            <a:off x="5175250" y="3198813"/>
            <a:ext cx="54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>
                <a:latin typeface="Arial" panose="020B0604020202020204" pitchFamily="34" charset="0"/>
              </a:rPr>
              <a:t>C</a:t>
            </a:r>
            <a:r>
              <a:rPr lang="en-US" altLang="en-US" sz="2000" b="1">
                <a:latin typeface="Arial" panose="020B0604020202020204" pitchFamily="34" charset="0"/>
              </a:rPr>
              <a:t>1</a:t>
            </a:r>
            <a:endParaRPr lang="en-US" altLang="en-US" sz="2400" b="1">
              <a:latin typeface="Arial" panose="020B0604020202020204" pitchFamily="34" charset="0"/>
            </a:endParaRPr>
          </a:p>
        </p:txBody>
      </p:sp>
      <p:sp>
        <p:nvSpPr>
          <p:cNvPr id="1133698" name="Text Box 2178"/>
          <p:cNvSpPr txBox="1">
            <a:spLocks noChangeArrowheads="1"/>
          </p:cNvSpPr>
          <p:nvPr/>
        </p:nvSpPr>
        <p:spPr bwMode="auto">
          <a:xfrm>
            <a:off x="5905500" y="2406650"/>
            <a:ext cx="54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>
                <a:latin typeface="Arial" panose="020B0604020202020204" pitchFamily="34" charset="0"/>
              </a:rPr>
              <a:t>C</a:t>
            </a:r>
            <a:r>
              <a:rPr lang="en-US" altLang="en-US" sz="2000" b="1">
                <a:latin typeface="Arial" panose="020B0604020202020204" pitchFamily="34" charset="0"/>
              </a:rPr>
              <a:t>2</a:t>
            </a:r>
            <a:endParaRPr lang="en-US" altLang="en-US" sz="2400" b="1">
              <a:latin typeface="Arial" panose="020B0604020202020204" pitchFamily="34" charset="0"/>
            </a:endParaRPr>
          </a:p>
        </p:txBody>
      </p:sp>
      <p:sp>
        <p:nvSpPr>
          <p:cNvPr id="1133699" name="Text Box 2179"/>
          <p:cNvSpPr txBox="1">
            <a:spLocks noChangeArrowheads="1"/>
          </p:cNvSpPr>
          <p:nvPr/>
        </p:nvSpPr>
        <p:spPr bwMode="auto">
          <a:xfrm>
            <a:off x="7793038" y="2224088"/>
            <a:ext cx="54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>
                <a:latin typeface="Arial" panose="020B0604020202020204" pitchFamily="34" charset="0"/>
              </a:rPr>
              <a:t>C</a:t>
            </a:r>
            <a:r>
              <a:rPr lang="en-US" altLang="en-US" sz="2000" b="1">
                <a:latin typeface="Arial" panose="020B0604020202020204" pitchFamily="34" charset="0"/>
              </a:rPr>
              <a:t>3</a:t>
            </a:r>
            <a:endParaRPr lang="en-US" altLang="en-US" sz="2400" b="1">
              <a:latin typeface="Arial" panose="020B0604020202020204" pitchFamily="34" charset="0"/>
            </a:endParaRPr>
          </a:p>
        </p:txBody>
      </p:sp>
      <p:sp>
        <p:nvSpPr>
          <p:cNvPr id="1133700" name="Text Box 2180"/>
          <p:cNvSpPr txBox="1">
            <a:spLocks noChangeArrowheads="1"/>
          </p:cNvSpPr>
          <p:nvPr/>
        </p:nvSpPr>
        <p:spPr bwMode="auto">
          <a:xfrm>
            <a:off x="7550150" y="4783138"/>
            <a:ext cx="546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>
                <a:latin typeface="Arial" panose="020B0604020202020204" pitchFamily="34" charset="0"/>
              </a:rPr>
              <a:t>C</a:t>
            </a:r>
            <a:r>
              <a:rPr lang="en-US" altLang="en-US" sz="2000" b="1">
                <a:latin typeface="Arial" panose="020B0604020202020204" pitchFamily="34" charset="0"/>
              </a:rPr>
              <a:t>4</a:t>
            </a:r>
            <a:endParaRPr lang="en-US" altLang="en-US" sz="2400" b="1">
              <a:latin typeface="Arial" panose="020B0604020202020204" pitchFamily="34" charset="0"/>
            </a:endParaRPr>
          </a:p>
        </p:txBody>
      </p:sp>
      <p:sp>
        <p:nvSpPr>
          <p:cNvPr id="1133701" name="Text Box 2181"/>
          <p:cNvSpPr txBox="1">
            <a:spLocks noChangeArrowheads="1"/>
          </p:cNvSpPr>
          <p:nvPr/>
        </p:nvSpPr>
        <p:spPr bwMode="auto">
          <a:xfrm>
            <a:off x="4737100" y="5730875"/>
            <a:ext cx="39497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>
                <a:latin typeface="Arial" panose="020B0604020202020204" pitchFamily="34" charset="0"/>
              </a:rPr>
              <a:t>Clustering </a:t>
            </a:r>
            <a:r>
              <a:rPr lang="en-US" altLang="en-US" sz="2400" i="1">
                <a:solidFill>
                  <a:srgbClr val="FF0000"/>
                </a:solidFill>
                <a:latin typeface="Arial" panose="020B0604020202020204" pitchFamily="34" charset="0"/>
              </a:rPr>
              <a:t>without</a:t>
            </a:r>
            <a:r>
              <a:rPr lang="en-US" altLang="en-US" sz="2400">
                <a:latin typeface="Arial" panose="020B0604020202020204" pitchFamily="34" charset="0"/>
              </a:rPr>
              <a:t> taking</a:t>
            </a:r>
          </a:p>
          <a:p>
            <a:pPr eaLnBrk="0" hangingPunct="0"/>
            <a:r>
              <a:rPr lang="en-US" altLang="en-US" sz="2400">
                <a:latin typeface="Arial" panose="020B0604020202020204" pitchFamily="34" charset="0"/>
              </a:rPr>
              <a:t>obstacles into consideration</a:t>
            </a:r>
          </a:p>
        </p:txBody>
      </p:sp>
      <p:sp>
        <p:nvSpPr>
          <p:cNvPr id="1133702" name="Freeform 2182"/>
          <p:cNvSpPr>
            <a:spLocks/>
          </p:cNvSpPr>
          <p:nvPr/>
        </p:nvSpPr>
        <p:spPr bwMode="auto">
          <a:xfrm>
            <a:off x="7134225" y="3681413"/>
            <a:ext cx="625475" cy="560387"/>
          </a:xfrm>
          <a:custGeom>
            <a:avLst/>
            <a:gdLst>
              <a:gd name="T0" fmla="*/ 457 w 493"/>
              <a:gd name="T1" fmla="*/ 0 h 441"/>
              <a:gd name="T2" fmla="*/ 0 w 493"/>
              <a:gd name="T3" fmla="*/ 128 h 441"/>
              <a:gd name="T4" fmla="*/ 99 w 493"/>
              <a:gd name="T5" fmla="*/ 383 h 441"/>
              <a:gd name="T6" fmla="*/ 362 w 493"/>
              <a:gd name="T7" fmla="*/ 441 h 441"/>
              <a:gd name="T8" fmla="*/ 493 w 493"/>
              <a:gd name="T9" fmla="*/ 252 h 441"/>
              <a:gd name="T10" fmla="*/ 457 w 493"/>
              <a:gd name="T11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3" h="441">
                <a:moveTo>
                  <a:pt x="457" y="0"/>
                </a:moveTo>
                <a:lnTo>
                  <a:pt x="0" y="128"/>
                </a:lnTo>
                <a:lnTo>
                  <a:pt x="99" y="383"/>
                </a:lnTo>
                <a:lnTo>
                  <a:pt x="362" y="441"/>
                </a:lnTo>
                <a:lnTo>
                  <a:pt x="493" y="252"/>
                </a:lnTo>
                <a:lnTo>
                  <a:pt x="457" y="0"/>
                </a:lnTo>
                <a:close/>
              </a:path>
            </a:pathLst>
          </a:cu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03" name="Freeform 2183"/>
          <p:cNvSpPr>
            <a:spLocks/>
          </p:cNvSpPr>
          <p:nvPr/>
        </p:nvSpPr>
        <p:spPr bwMode="auto">
          <a:xfrm>
            <a:off x="6959600" y="3773488"/>
            <a:ext cx="1293813" cy="915987"/>
          </a:xfrm>
          <a:custGeom>
            <a:avLst/>
            <a:gdLst>
              <a:gd name="T0" fmla="*/ 436 w 1019"/>
              <a:gd name="T1" fmla="*/ 286 h 722"/>
              <a:gd name="T2" fmla="*/ 173 w 1019"/>
              <a:gd name="T3" fmla="*/ 261 h 722"/>
              <a:gd name="T4" fmla="*/ 82 w 1019"/>
              <a:gd name="T5" fmla="*/ 270 h 722"/>
              <a:gd name="T6" fmla="*/ 33 w 1019"/>
              <a:gd name="T7" fmla="*/ 286 h 722"/>
              <a:gd name="T8" fmla="*/ 0 w 1019"/>
              <a:gd name="T9" fmla="*/ 352 h 722"/>
              <a:gd name="T10" fmla="*/ 8 w 1019"/>
              <a:gd name="T11" fmla="*/ 434 h 722"/>
              <a:gd name="T12" fmla="*/ 107 w 1019"/>
              <a:gd name="T13" fmla="*/ 557 h 722"/>
              <a:gd name="T14" fmla="*/ 189 w 1019"/>
              <a:gd name="T15" fmla="*/ 607 h 722"/>
              <a:gd name="T16" fmla="*/ 239 w 1019"/>
              <a:gd name="T17" fmla="*/ 623 h 722"/>
              <a:gd name="T18" fmla="*/ 436 w 1019"/>
              <a:gd name="T19" fmla="*/ 689 h 722"/>
              <a:gd name="T20" fmla="*/ 551 w 1019"/>
              <a:gd name="T21" fmla="*/ 722 h 722"/>
              <a:gd name="T22" fmla="*/ 748 w 1019"/>
              <a:gd name="T23" fmla="*/ 713 h 722"/>
              <a:gd name="T24" fmla="*/ 830 w 1019"/>
              <a:gd name="T25" fmla="*/ 689 h 722"/>
              <a:gd name="T26" fmla="*/ 970 w 1019"/>
              <a:gd name="T27" fmla="*/ 565 h 722"/>
              <a:gd name="T28" fmla="*/ 978 w 1019"/>
              <a:gd name="T29" fmla="*/ 541 h 722"/>
              <a:gd name="T30" fmla="*/ 995 w 1019"/>
              <a:gd name="T31" fmla="*/ 524 h 722"/>
              <a:gd name="T32" fmla="*/ 1019 w 1019"/>
              <a:gd name="T33" fmla="*/ 418 h 722"/>
              <a:gd name="T34" fmla="*/ 945 w 1019"/>
              <a:gd name="T35" fmla="*/ 146 h 722"/>
              <a:gd name="T36" fmla="*/ 806 w 1019"/>
              <a:gd name="T37" fmla="*/ 7 h 722"/>
              <a:gd name="T38" fmla="*/ 551 w 1019"/>
              <a:gd name="T39" fmla="*/ 89 h 722"/>
              <a:gd name="T40" fmla="*/ 543 w 1019"/>
              <a:gd name="T41" fmla="*/ 113 h 722"/>
              <a:gd name="T42" fmla="*/ 526 w 1019"/>
              <a:gd name="T43" fmla="*/ 130 h 722"/>
              <a:gd name="T44" fmla="*/ 493 w 1019"/>
              <a:gd name="T45" fmla="*/ 196 h 722"/>
              <a:gd name="T46" fmla="*/ 452 w 1019"/>
              <a:gd name="T47" fmla="*/ 261 h 722"/>
              <a:gd name="T48" fmla="*/ 436 w 1019"/>
              <a:gd name="T49" fmla="*/ 28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19" h="722">
                <a:moveTo>
                  <a:pt x="436" y="286"/>
                </a:moveTo>
                <a:cubicBezTo>
                  <a:pt x="345" y="281"/>
                  <a:pt x="262" y="277"/>
                  <a:pt x="173" y="261"/>
                </a:cubicBezTo>
                <a:cubicBezTo>
                  <a:pt x="143" y="264"/>
                  <a:pt x="112" y="265"/>
                  <a:pt x="82" y="270"/>
                </a:cubicBezTo>
                <a:cubicBezTo>
                  <a:pt x="65" y="273"/>
                  <a:pt x="33" y="286"/>
                  <a:pt x="33" y="286"/>
                </a:cubicBezTo>
                <a:cubicBezTo>
                  <a:pt x="14" y="307"/>
                  <a:pt x="9" y="325"/>
                  <a:pt x="0" y="352"/>
                </a:cubicBezTo>
                <a:cubicBezTo>
                  <a:pt x="3" y="379"/>
                  <a:pt x="3" y="407"/>
                  <a:pt x="8" y="434"/>
                </a:cubicBezTo>
                <a:cubicBezTo>
                  <a:pt x="20" y="498"/>
                  <a:pt x="55" y="522"/>
                  <a:pt x="107" y="557"/>
                </a:cubicBezTo>
                <a:cubicBezTo>
                  <a:pt x="133" y="574"/>
                  <a:pt x="161" y="595"/>
                  <a:pt x="189" y="607"/>
                </a:cubicBezTo>
                <a:cubicBezTo>
                  <a:pt x="205" y="614"/>
                  <a:pt x="239" y="623"/>
                  <a:pt x="239" y="623"/>
                </a:cubicBezTo>
                <a:cubicBezTo>
                  <a:pt x="298" y="662"/>
                  <a:pt x="370" y="670"/>
                  <a:pt x="436" y="689"/>
                </a:cubicBezTo>
                <a:cubicBezTo>
                  <a:pt x="476" y="701"/>
                  <a:pt x="511" y="713"/>
                  <a:pt x="551" y="722"/>
                </a:cubicBezTo>
                <a:cubicBezTo>
                  <a:pt x="617" y="719"/>
                  <a:pt x="682" y="718"/>
                  <a:pt x="748" y="713"/>
                </a:cubicBezTo>
                <a:cubicBezTo>
                  <a:pt x="776" y="711"/>
                  <a:pt x="830" y="689"/>
                  <a:pt x="830" y="689"/>
                </a:cubicBezTo>
                <a:cubicBezTo>
                  <a:pt x="884" y="653"/>
                  <a:pt x="925" y="612"/>
                  <a:pt x="970" y="565"/>
                </a:cubicBezTo>
                <a:cubicBezTo>
                  <a:pt x="973" y="557"/>
                  <a:pt x="974" y="548"/>
                  <a:pt x="978" y="541"/>
                </a:cubicBezTo>
                <a:cubicBezTo>
                  <a:pt x="982" y="534"/>
                  <a:pt x="991" y="531"/>
                  <a:pt x="995" y="524"/>
                </a:cubicBezTo>
                <a:cubicBezTo>
                  <a:pt x="1009" y="496"/>
                  <a:pt x="1014" y="447"/>
                  <a:pt x="1019" y="418"/>
                </a:cubicBezTo>
                <a:cubicBezTo>
                  <a:pt x="1010" y="328"/>
                  <a:pt x="1014" y="215"/>
                  <a:pt x="945" y="146"/>
                </a:cubicBezTo>
                <a:cubicBezTo>
                  <a:pt x="930" y="102"/>
                  <a:pt x="848" y="21"/>
                  <a:pt x="806" y="7"/>
                </a:cubicBezTo>
                <a:cubicBezTo>
                  <a:pt x="671" y="14"/>
                  <a:pt x="635" y="0"/>
                  <a:pt x="551" y="89"/>
                </a:cubicBezTo>
                <a:cubicBezTo>
                  <a:pt x="548" y="97"/>
                  <a:pt x="547" y="106"/>
                  <a:pt x="543" y="113"/>
                </a:cubicBezTo>
                <a:cubicBezTo>
                  <a:pt x="539" y="120"/>
                  <a:pt x="530" y="123"/>
                  <a:pt x="526" y="130"/>
                </a:cubicBezTo>
                <a:cubicBezTo>
                  <a:pt x="488" y="206"/>
                  <a:pt x="531" y="158"/>
                  <a:pt x="493" y="196"/>
                </a:cubicBezTo>
                <a:cubicBezTo>
                  <a:pt x="484" y="224"/>
                  <a:pt x="473" y="241"/>
                  <a:pt x="452" y="261"/>
                </a:cubicBezTo>
                <a:cubicBezTo>
                  <a:pt x="443" y="289"/>
                  <a:pt x="453" y="286"/>
                  <a:pt x="436" y="286"/>
                </a:cubicBezTo>
                <a:close/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04" name="Line 2184"/>
          <p:cNvSpPr>
            <a:spLocks noChangeShapeType="1"/>
          </p:cNvSpPr>
          <p:nvPr/>
        </p:nvSpPr>
        <p:spPr bwMode="auto">
          <a:xfrm>
            <a:off x="5816600" y="3467100"/>
            <a:ext cx="406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05" name="Line 2185"/>
          <p:cNvSpPr>
            <a:spLocks noChangeShapeType="1"/>
          </p:cNvSpPr>
          <p:nvPr/>
        </p:nvSpPr>
        <p:spPr bwMode="auto">
          <a:xfrm>
            <a:off x="6007100" y="3543300"/>
            <a:ext cx="2032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06" name="Line 2186"/>
          <p:cNvSpPr>
            <a:spLocks noChangeShapeType="1"/>
          </p:cNvSpPr>
          <p:nvPr/>
        </p:nvSpPr>
        <p:spPr bwMode="auto">
          <a:xfrm>
            <a:off x="5880100" y="3721100"/>
            <a:ext cx="3302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07" name="Line 2187"/>
          <p:cNvSpPr>
            <a:spLocks noChangeShapeType="1"/>
          </p:cNvSpPr>
          <p:nvPr/>
        </p:nvSpPr>
        <p:spPr bwMode="auto">
          <a:xfrm>
            <a:off x="5867400" y="3848100"/>
            <a:ext cx="3429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08" name="Line 2188"/>
          <p:cNvSpPr>
            <a:spLocks noChangeShapeType="1"/>
          </p:cNvSpPr>
          <p:nvPr/>
        </p:nvSpPr>
        <p:spPr bwMode="auto">
          <a:xfrm>
            <a:off x="5626100" y="3657600"/>
            <a:ext cx="5842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09" name="Line 2189"/>
          <p:cNvSpPr>
            <a:spLocks noChangeShapeType="1"/>
          </p:cNvSpPr>
          <p:nvPr/>
        </p:nvSpPr>
        <p:spPr bwMode="auto">
          <a:xfrm>
            <a:off x="5638800" y="3848100"/>
            <a:ext cx="571500" cy="13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10" name="Line 2190"/>
          <p:cNvSpPr>
            <a:spLocks noChangeShapeType="1"/>
          </p:cNvSpPr>
          <p:nvPr/>
        </p:nvSpPr>
        <p:spPr bwMode="auto">
          <a:xfrm flipH="1">
            <a:off x="6197600" y="3975100"/>
            <a:ext cx="215900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11" name="Line 2191"/>
          <p:cNvSpPr>
            <a:spLocks noChangeShapeType="1"/>
          </p:cNvSpPr>
          <p:nvPr/>
        </p:nvSpPr>
        <p:spPr bwMode="auto">
          <a:xfrm flipH="1" flipV="1">
            <a:off x="6210300" y="3975100"/>
            <a:ext cx="20320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12" name="Line 2192"/>
          <p:cNvSpPr>
            <a:spLocks noChangeShapeType="1"/>
          </p:cNvSpPr>
          <p:nvPr/>
        </p:nvSpPr>
        <p:spPr bwMode="auto">
          <a:xfrm flipV="1">
            <a:off x="6121400" y="3987800"/>
            <a:ext cx="8890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13" name="Line 2193"/>
          <p:cNvSpPr>
            <a:spLocks noChangeShapeType="1"/>
          </p:cNvSpPr>
          <p:nvPr/>
        </p:nvSpPr>
        <p:spPr bwMode="auto">
          <a:xfrm flipV="1">
            <a:off x="5867400" y="3987800"/>
            <a:ext cx="3429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14" name="Line 2194"/>
          <p:cNvSpPr>
            <a:spLocks noChangeShapeType="1"/>
          </p:cNvSpPr>
          <p:nvPr/>
        </p:nvSpPr>
        <p:spPr bwMode="auto">
          <a:xfrm flipV="1">
            <a:off x="6172200" y="3987800"/>
            <a:ext cx="381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15" name="Line 2195"/>
          <p:cNvSpPr>
            <a:spLocks noChangeShapeType="1"/>
          </p:cNvSpPr>
          <p:nvPr/>
        </p:nvSpPr>
        <p:spPr bwMode="auto">
          <a:xfrm flipH="1" flipV="1">
            <a:off x="6197600" y="3987800"/>
            <a:ext cx="1143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16" name="Line 2196"/>
          <p:cNvSpPr>
            <a:spLocks noChangeShapeType="1"/>
          </p:cNvSpPr>
          <p:nvPr/>
        </p:nvSpPr>
        <p:spPr bwMode="auto">
          <a:xfrm flipH="1" flipV="1">
            <a:off x="6197600" y="3987800"/>
            <a:ext cx="21590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17" name="Line 2197"/>
          <p:cNvSpPr>
            <a:spLocks noChangeShapeType="1"/>
          </p:cNvSpPr>
          <p:nvPr/>
        </p:nvSpPr>
        <p:spPr bwMode="auto">
          <a:xfrm flipH="1" flipV="1">
            <a:off x="6197600" y="3987800"/>
            <a:ext cx="4191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18" name="Line 2198"/>
          <p:cNvSpPr>
            <a:spLocks noChangeShapeType="1"/>
          </p:cNvSpPr>
          <p:nvPr/>
        </p:nvSpPr>
        <p:spPr bwMode="auto">
          <a:xfrm flipH="1" flipV="1">
            <a:off x="6184900" y="3987800"/>
            <a:ext cx="55880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19" name="Line 2199"/>
          <p:cNvSpPr>
            <a:spLocks noChangeShapeType="1"/>
          </p:cNvSpPr>
          <p:nvPr/>
        </p:nvSpPr>
        <p:spPr bwMode="auto">
          <a:xfrm flipH="1" flipV="1">
            <a:off x="6197600" y="3987800"/>
            <a:ext cx="1143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20" name="Line 2200"/>
          <p:cNvSpPr>
            <a:spLocks noChangeShapeType="1"/>
          </p:cNvSpPr>
          <p:nvPr/>
        </p:nvSpPr>
        <p:spPr bwMode="auto">
          <a:xfrm flipH="1">
            <a:off x="6692900" y="3124200"/>
            <a:ext cx="101600" cy="13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21" name="Line 2201"/>
          <p:cNvSpPr>
            <a:spLocks noChangeShapeType="1"/>
          </p:cNvSpPr>
          <p:nvPr/>
        </p:nvSpPr>
        <p:spPr bwMode="auto">
          <a:xfrm flipH="1" flipV="1">
            <a:off x="6680200" y="3251200"/>
            <a:ext cx="241300" cy="5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22" name="Line 2202"/>
          <p:cNvSpPr>
            <a:spLocks noChangeShapeType="1"/>
          </p:cNvSpPr>
          <p:nvPr/>
        </p:nvSpPr>
        <p:spPr bwMode="auto">
          <a:xfrm>
            <a:off x="6667500" y="3009900"/>
            <a:ext cx="381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23" name="Line 2203"/>
          <p:cNvSpPr>
            <a:spLocks noChangeShapeType="1"/>
          </p:cNvSpPr>
          <p:nvPr/>
        </p:nvSpPr>
        <p:spPr bwMode="auto">
          <a:xfrm>
            <a:off x="6540500" y="3009900"/>
            <a:ext cx="1651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24" name="Line 2204"/>
          <p:cNvSpPr>
            <a:spLocks noChangeShapeType="1"/>
          </p:cNvSpPr>
          <p:nvPr/>
        </p:nvSpPr>
        <p:spPr bwMode="auto">
          <a:xfrm>
            <a:off x="6388100" y="2819400"/>
            <a:ext cx="3048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25" name="Line 2205"/>
          <p:cNvSpPr>
            <a:spLocks noChangeShapeType="1"/>
          </p:cNvSpPr>
          <p:nvPr/>
        </p:nvSpPr>
        <p:spPr bwMode="auto">
          <a:xfrm>
            <a:off x="6426200" y="3251200"/>
            <a:ext cx="2794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26" name="Line 2206"/>
          <p:cNvSpPr>
            <a:spLocks noChangeShapeType="1"/>
          </p:cNvSpPr>
          <p:nvPr/>
        </p:nvSpPr>
        <p:spPr bwMode="auto">
          <a:xfrm flipV="1">
            <a:off x="6616700" y="3276600"/>
            <a:ext cx="12700" cy="13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27" name="Line 2207"/>
          <p:cNvSpPr>
            <a:spLocks noChangeShapeType="1"/>
          </p:cNvSpPr>
          <p:nvPr/>
        </p:nvSpPr>
        <p:spPr bwMode="auto">
          <a:xfrm flipH="1" flipV="1">
            <a:off x="6705600" y="3263900"/>
            <a:ext cx="25400" cy="88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28" name="Line 2208"/>
          <p:cNvSpPr>
            <a:spLocks noChangeShapeType="1"/>
          </p:cNvSpPr>
          <p:nvPr/>
        </p:nvSpPr>
        <p:spPr bwMode="auto">
          <a:xfrm flipV="1">
            <a:off x="6616700" y="3276600"/>
            <a:ext cx="88900" cy="2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29" name="Line 2209"/>
          <p:cNvSpPr>
            <a:spLocks noChangeShapeType="1"/>
          </p:cNvSpPr>
          <p:nvPr/>
        </p:nvSpPr>
        <p:spPr bwMode="auto">
          <a:xfrm flipH="1" flipV="1">
            <a:off x="6692900" y="3276600"/>
            <a:ext cx="2286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30" name="Line 2210"/>
          <p:cNvSpPr>
            <a:spLocks noChangeShapeType="1"/>
          </p:cNvSpPr>
          <p:nvPr/>
        </p:nvSpPr>
        <p:spPr bwMode="auto">
          <a:xfrm flipH="1" flipV="1">
            <a:off x="6705600" y="3289300"/>
            <a:ext cx="1524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31" name="Line 2211"/>
          <p:cNvSpPr>
            <a:spLocks noChangeShapeType="1"/>
          </p:cNvSpPr>
          <p:nvPr/>
        </p:nvSpPr>
        <p:spPr bwMode="auto">
          <a:xfrm flipH="1" flipV="1">
            <a:off x="6705600" y="3276600"/>
            <a:ext cx="3302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32" name="Line 2212"/>
          <p:cNvSpPr>
            <a:spLocks noChangeShapeType="1"/>
          </p:cNvSpPr>
          <p:nvPr/>
        </p:nvSpPr>
        <p:spPr bwMode="auto">
          <a:xfrm>
            <a:off x="7531100" y="2692400"/>
            <a:ext cx="3048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33" name="Line 2213"/>
          <p:cNvSpPr>
            <a:spLocks noChangeShapeType="1"/>
          </p:cNvSpPr>
          <p:nvPr/>
        </p:nvSpPr>
        <p:spPr bwMode="auto">
          <a:xfrm>
            <a:off x="7467600" y="2870200"/>
            <a:ext cx="3810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34" name="Line 2214"/>
          <p:cNvSpPr>
            <a:spLocks noChangeShapeType="1"/>
          </p:cNvSpPr>
          <p:nvPr/>
        </p:nvSpPr>
        <p:spPr bwMode="auto">
          <a:xfrm>
            <a:off x="7391400" y="2692400"/>
            <a:ext cx="45720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35" name="Line 2215"/>
          <p:cNvSpPr>
            <a:spLocks noChangeShapeType="1"/>
          </p:cNvSpPr>
          <p:nvPr/>
        </p:nvSpPr>
        <p:spPr bwMode="auto">
          <a:xfrm>
            <a:off x="7327900" y="2743200"/>
            <a:ext cx="5207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36" name="Line 2216"/>
          <p:cNvSpPr>
            <a:spLocks noChangeShapeType="1"/>
          </p:cNvSpPr>
          <p:nvPr/>
        </p:nvSpPr>
        <p:spPr bwMode="auto">
          <a:xfrm flipH="1">
            <a:off x="7835900" y="3111500"/>
            <a:ext cx="190500" cy="3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37" name="Line 2217"/>
          <p:cNvSpPr>
            <a:spLocks noChangeShapeType="1"/>
          </p:cNvSpPr>
          <p:nvPr/>
        </p:nvSpPr>
        <p:spPr bwMode="auto">
          <a:xfrm flipH="1">
            <a:off x="7835900" y="30734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38" name="Line 2218"/>
          <p:cNvSpPr>
            <a:spLocks noChangeShapeType="1"/>
          </p:cNvSpPr>
          <p:nvPr/>
        </p:nvSpPr>
        <p:spPr bwMode="auto">
          <a:xfrm flipV="1">
            <a:off x="7658100" y="3149600"/>
            <a:ext cx="20320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39" name="Line 2219"/>
          <p:cNvSpPr>
            <a:spLocks noChangeShapeType="1"/>
          </p:cNvSpPr>
          <p:nvPr/>
        </p:nvSpPr>
        <p:spPr bwMode="auto">
          <a:xfrm flipV="1">
            <a:off x="7835900" y="3136900"/>
            <a:ext cx="127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40" name="Line 2220"/>
          <p:cNvSpPr>
            <a:spLocks noChangeShapeType="1"/>
          </p:cNvSpPr>
          <p:nvPr/>
        </p:nvSpPr>
        <p:spPr bwMode="auto">
          <a:xfrm flipH="1" flipV="1">
            <a:off x="7823200" y="3136900"/>
            <a:ext cx="1270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41" name="Line 2221"/>
          <p:cNvSpPr>
            <a:spLocks noChangeShapeType="1"/>
          </p:cNvSpPr>
          <p:nvPr/>
        </p:nvSpPr>
        <p:spPr bwMode="auto">
          <a:xfrm flipH="1" flipV="1">
            <a:off x="7848600" y="3149600"/>
            <a:ext cx="381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42" name="Line 2222"/>
          <p:cNvSpPr>
            <a:spLocks noChangeShapeType="1"/>
          </p:cNvSpPr>
          <p:nvPr/>
        </p:nvSpPr>
        <p:spPr bwMode="auto">
          <a:xfrm flipH="1" flipV="1">
            <a:off x="7848600" y="3162300"/>
            <a:ext cx="3937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43" name="Line 2223"/>
          <p:cNvSpPr>
            <a:spLocks noChangeShapeType="1"/>
          </p:cNvSpPr>
          <p:nvPr/>
        </p:nvSpPr>
        <p:spPr bwMode="auto">
          <a:xfrm flipH="1" flipV="1">
            <a:off x="7848600" y="3136900"/>
            <a:ext cx="292100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44" name="Line 2224"/>
          <p:cNvSpPr>
            <a:spLocks noChangeShapeType="1"/>
          </p:cNvSpPr>
          <p:nvPr/>
        </p:nvSpPr>
        <p:spPr bwMode="auto">
          <a:xfrm flipH="1" flipV="1">
            <a:off x="7848600" y="3149600"/>
            <a:ext cx="2286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45" name="Line 2225"/>
          <p:cNvSpPr>
            <a:spLocks noChangeShapeType="1"/>
          </p:cNvSpPr>
          <p:nvPr/>
        </p:nvSpPr>
        <p:spPr bwMode="auto">
          <a:xfrm flipH="1">
            <a:off x="7594600" y="4038600"/>
            <a:ext cx="228600" cy="88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46" name="Line 2226"/>
          <p:cNvSpPr>
            <a:spLocks noChangeShapeType="1"/>
          </p:cNvSpPr>
          <p:nvPr/>
        </p:nvSpPr>
        <p:spPr bwMode="auto">
          <a:xfrm flipH="1">
            <a:off x="7607300" y="3848100"/>
            <a:ext cx="279400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47" name="Line 2227"/>
          <p:cNvSpPr>
            <a:spLocks noChangeShapeType="1"/>
          </p:cNvSpPr>
          <p:nvPr/>
        </p:nvSpPr>
        <p:spPr bwMode="auto">
          <a:xfrm flipH="1">
            <a:off x="7594600" y="3975100"/>
            <a:ext cx="406400" cy="13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48" name="Line 2228"/>
          <p:cNvSpPr>
            <a:spLocks noChangeShapeType="1"/>
          </p:cNvSpPr>
          <p:nvPr/>
        </p:nvSpPr>
        <p:spPr bwMode="auto">
          <a:xfrm flipV="1">
            <a:off x="7531100" y="4114800"/>
            <a:ext cx="635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49" name="Line 2229"/>
          <p:cNvSpPr>
            <a:spLocks noChangeShapeType="1"/>
          </p:cNvSpPr>
          <p:nvPr/>
        </p:nvSpPr>
        <p:spPr bwMode="auto">
          <a:xfrm flipH="1" flipV="1">
            <a:off x="7594600" y="4114800"/>
            <a:ext cx="1270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50" name="Line 2230"/>
          <p:cNvSpPr>
            <a:spLocks noChangeShapeType="1"/>
          </p:cNvSpPr>
          <p:nvPr/>
        </p:nvSpPr>
        <p:spPr bwMode="auto">
          <a:xfrm flipH="1" flipV="1">
            <a:off x="7607300" y="4102100"/>
            <a:ext cx="22860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51" name="Line 2231"/>
          <p:cNvSpPr>
            <a:spLocks noChangeShapeType="1"/>
          </p:cNvSpPr>
          <p:nvPr/>
        </p:nvSpPr>
        <p:spPr bwMode="auto">
          <a:xfrm flipV="1">
            <a:off x="7213600" y="4127500"/>
            <a:ext cx="3937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52" name="Line 2232"/>
          <p:cNvSpPr>
            <a:spLocks noChangeShapeType="1"/>
          </p:cNvSpPr>
          <p:nvPr/>
        </p:nvSpPr>
        <p:spPr bwMode="auto">
          <a:xfrm flipV="1">
            <a:off x="7023100" y="4102100"/>
            <a:ext cx="58420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53" name="Line 2233"/>
          <p:cNvSpPr>
            <a:spLocks noChangeShapeType="1"/>
          </p:cNvSpPr>
          <p:nvPr/>
        </p:nvSpPr>
        <p:spPr bwMode="auto">
          <a:xfrm flipV="1">
            <a:off x="7277100" y="4102100"/>
            <a:ext cx="330200" cy="35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54" name="Line 2234"/>
          <p:cNvSpPr>
            <a:spLocks noChangeShapeType="1"/>
          </p:cNvSpPr>
          <p:nvPr/>
        </p:nvSpPr>
        <p:spPr bwMode="auto">
          <a:xfrm flipV="1">
            <a:off x="7454900" y="4102100"/>
            <a:ext cx="1524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55" name="Line 2235"/>
          <p:cNvSpPr>
            <a:spLocks noChangeShapeType="1"/>
          </p:cNvSpPr>
          <p:nvPr/>
        </p:nvSpPr>
        <p:spPr bwMode="auto">
          <a:xfrm flipH="1" flipV="1">
            <a:off x="7581900" y="40894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56" name="Line 2236"/>
          <p:cNvSpPr>
            <a:spLocks noChangeShapeType="1"/>
          </p:cNvSpPr>
          <p:nvPr/>
        </p:nvSpPr>
        <p:spPr bwMode="auto">
          <a:xfrm flipH="1" flipV="1">
            <a:off x="7607300" y="4102100"/>
            <a:ext cx="15240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57" name="Line 2237"/>
          <p:cNvSpPr>
            <a:spLocks noChangeShapeType="1"/>
          </p:cNvSpPr>
          <p:nvPr/>
        </p:nvSpPr>
        <p:spPr bwMode="auto">
          <a:xfrm flipH="1" flipV="1">
            <a:off x="7620000" y="4102100"/>
            <a:ext cx="39370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3758" name="Line 2238"/>
          <p:cNvSpPr>
            <a:spLocks noChangeShapeType="1"/>
          </p:cNvSpPr>
          <p:nvPr/>
        </p:nvSpPr>
        <p:spPr bwMode="auto">
          <a:xfrm flipH="1" flipV="1">
            <a:off x="7620000" y="4114800"/>
            <a:ext cx="44450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33759" name="Group 2239"/>
          <p:cNvGrpSpPr>
            <a:grpSpLocks/>
          </p:cNvGrpSpPr>
          <p:nvPr/>
        </p:nvGrpSpPr>
        <p:grpSpPr bwMode="auto">
          <a:xfrm>
            <a:off x="6088063" y="3870325"/>
            <a:ext cx="244475" cy="244475"/>
            <a:chOff x="1824" y="3552"/>
            <a:chExt cx="192" cy="192"/>
          </a:xfrm>
        </p:grpSpPr>
        <p:sp>
          <p:nvSpPr>
            <p:cNvPr id="1133760" name="Line 2240"/>
            <p:cNvSpPr>
              <a:spLocks noChangeShapeType="1"/>
            </p:cNvSpPr>
            <p:nvPr/>
          </p:nvSpPr>
          <p:spPr bwMode="auto">
            <a:xfrm>
              <a:off x="1920" y="3552"/>
              <a:ext cx="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61" name="Line 2241"/>
            <p:cNvSpPr>
              <a:spLocks noChangeShapeType="1"/>
            </p:cNvSpPr>
            <p:nvPr/>
          </p:nvSpPr>
          <p:spPr bwMode="auto">
            <a:xfrm>
              <a:off x="1824" y="3648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3762" name="Group 2242"/>
          <p:cNvGrpSpPr>
            <a:grpSpLocks/>
          </p:cNvGrpSpPr>
          <p:nvPr/>
        </p:nvGrpSpPr>
        <p:grpSpPr bwMode="auto">
          <a:xfrm>
            <a:off x="7489825" y="3992563"/>
            <a:ext cx="242888" cy="242887"/>
            <a:chOff x="1824" y="3552"/>
            <a:chExt cx="192" cy="192"/>
          </a:xfrm>
        </p:grpSpPr>
        <p:sp>
          <p:nvSpPr>
            <p:cNvPr id="1133763" name="Line 2243"/>
            <p:cNvSpPr>
              <a:spLocks noChangeShapeType="1"/>
            </p:cNvSpPr>
            <p:nvPr/>
          </p:nvSpPr>
          <p:spPr bwMode="auto">
            <a:xfrm>
              <a:off x="1920" y="3552"/>
              <a:ext cx="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64" name="Line 2244"/>
            <p:cNvSpPr>
              <a:spLocks noChangeShapeType="1"/>
            </p:cNvSpPr>
            <p:nvPr/>
          </p:nvSpPr>
          <p:spPr bwMode="auto">
            <a:xfrm>
              <a:off x="1824" y="3648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3765" name="Group 2245"/>
          <p:cNvGrpSpPr>
            <a:grpSpLocks/>
          </p:cNvGrpSpPr>
          <p:nvPr/>
        </p:nvGrpSpPr>
        <p:grpSpPr bwMode="auto">
          <a:xfrm>
            <a:off x="6575425" y="3140075"/>
            <a:ext cx="244475" cy="242888"/>
            <a:chOff x="1824" y="3552"/>
            <a:chExt cx="192" cy="192"/>
          </a:xfrm>
        </p:grpSpPr>
        <p:sp>
          <p:nvSpPr>
            <p:cNvPr id="1133766" name="Line 2246"/>
            <p:cNvSpPr>
              <a:spLocks noChangeShapeType="1"/>
            </p:cNvSpPr>
            <p:nvPr/>
          </p:nvSpPr>
          <p:spPr bwMode="auto">
            <a:xfrm>
              <a:off x="1920" y="3552"/>
              <a:ext cx="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67" name="Line 2247"/>
            <p:cNvSpPr>
              <a:spLocks noChangeShapeType="1"/>
            </p:cNvSpPr>
            <p:nvPr/>
          </p:nvSpPr>
          <p:spPr bwMode="auto">
            <a:xfrm>
              <a:off x="1824" y="3648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33768" name="Group 2248"/>
          <p:cNvGrpSpPr>
            <a:grpSpLocks/>
          </p:cNvGrpSpPr>
          <p:nvPr/>
        </p:nvGrpSpPr>
        <p:grpSpPr bwMode="auto">
          <a:xfrm>
            <a:off x="7732713" y="3017838"/>
            <a:ext cx="244475" cy="242887"/>
            <a:chOff x="1824" y="3552"/>
            <a:chExt cx="192" cy="192"/>
          </a:xfrm>
        </p:grpSpPr>
        <p:sp>
          <p:nvSpPr>
            <p:cNvPr id="1133769" name="Line 2249"/>
            <p:cNvSpPr>
              <a:spLocks noChangeShapeType="1"/>
            </p:cNvSpPr>
            <p:nvPr/>
          </p:nvSpPr>
          <p:spPr bwMode="auto">
            <a:xfrm>
              <a:off x="1920" y="3552"/>
              <a:ext cx="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770" name="Line 2250"/>
            <p:cNvSpPr>
              <a:spLocks noChangeShapeType="1"/>
            </p:cNvSpPr>
            <p:nvPr/>
          </p:nvSpPr>
          <p:spPr bwMode="auto">
            <a:xfrm>
              <a:off x="1824" y="3648"/>
              <a:ext cx="19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612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01673"/>
          </a:xfrm>
        </p:spPr>
        <p:txBody>
          <a:bodyPr/>
          <a:lstStyle/>
          <a:p>
            <a:r>
              <a:rPr lang="en-US" altLang="en-US" b="1" dirty="0"/>
              <a:t>Why Graph Mining?</a:t>
            </a:r>
          </a:p>
        </p:txBody>
      </p:sp>
      <p:sp>
        <p:nvSpPr>
          <p:cNvPr id="1453059" name="Rectangle 3"/>
          <p:cNvSpPr>
            <a:spLocks noGrp="1" noChangeArrowheads="1"/>
          </p:cNvSpPr>
          <p:nvPr>
            <p:ph idx="1"/>
          </p:nvPr>
        </p:nvSpPr>
        <p:spPr>
          <a:xfrm>
            <a:off x="611207" y="1219200"/>
            <a:ext cx="7886700" cy="4732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Graphs are ubiquitous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Chemical compounds (Cheminformatics)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Protein structures, biological pathways/networks (</a:t>
            </a:r>
            <a:r>
              <a:rPr lang="en-US" altLang="en-US" sz="2000" dirty="0" err="1"/>
              <a:t>Bioinformactics</a:t>
            </a:r>
            <a:r>
              <a:rPr lang="en-US" altLang="en-US" sz="2000" dirty="0"/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Program control flow, traffic flow, and workflow analysis 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XML databases, Web, and social network analysis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Graph is a general model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Trees, lattices, sequences, and items are degenerated graphs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Diversity of graphs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Directed vs. undirected, labeled vs. unlabeled (edges &amp; vertices), weighted, with angles &amp; geometry (topological vs. 2-D/3-D) 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Complexity of algorithms: many problems are of high complexity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D62AA-294F-4A10-9040-9D43EA607C9D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9B81-57D8-4FBC-B15F-01D2F8B3CCAC}" type="datetime4">
              <a:rPr lang="en-US" altLang="en-US" smtClean="0"/>
              <a:t>August 29, 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560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1624" y="414803"/>
            <a:ext cx="7886700" cy="549274"/>
          </a:xfrm>
        </p:spPr>
        <p:txBody>
          <a:bodyPr/>
          <a:lstStyle/>
          <a:p>
            <a:r>
              <a:rPr lang="en-US" altLang="zh-CN" sz="3200" b="1" dirty="0">
                <a:ea typeface="SimSun" panose="02010600030101010101" pitchFamily="2" charset="-122"/>
              </a:rPr>
              <a:t>Information on a Network</a:t>
            </a:r>
            <a:endParaRPr lang="zh-CN" altLang="en-US" sz="3200" b="1" dirty="0">
              <a:ea typeface="SimSun" panose="02010600030101010101" pitchFamily="2" charset="-122"/>
            </a:endParaRPr>
          </a:p>
        </p:txBody>
      </p:sp>
      <p:sp>
        <p:nvSpPr>
          <p:cNvPr id="17879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7886700" cy="495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Heterogeneous, multi-relational data represented as a graph or network</a:t>
            </a:r>
          </a:p>
          <a:p>
            <a:pPr lvl="1">
              <a:lnSpc>
                <a:spcPct val="10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Nodes are objects</a:t>
            </a:r>
          </a:p>
          <a:p>
            <a:pPr lvl="2">
              <a:lnSpc>
                <a:spcPct val="100000"/>
              </a:lnSpc>
            </a:pPr>
            <a:r>
              <a:rPr lang="en-US" altLang="zh-CN" sz="1800" dirty="0">
                <a:ea typeface="SimSun" panose="02010600030101010101" pitchFamily="2" charset="-122"/>
              </a:rPr>
              <a:t>May have different kinds of objects</a:t>
            </a:r>
          </a:p>
          <a:p>
            <a:pPr lvl="2">
              <a:lnSpc>
                <a:spcPct val="100000"/>
              </a:lnSpc>
            </a:pPr>
            <a:r>
              <a:rPr lang="en-US" altLang="zh-CN" sz="1800" dirty="0">
                <a:ea typeface="SimSun" panose="02010600030101010101" pitchFamily="2" charset="-122"/>
              </a:rPr>
              <a:t>Objects have attributes</a:t>
            </a:r>
          </a:p>
          <a:p>
            <a:pPr lvl="2">
              <a:lnSpc>
                <a:spcPct val="100000"/>
              </a:lnSpc>
            </a:pPr>
            <a:r>
              <a:rPr lang="en-US" altLang="zh-CN" sz="1800" dirty="0">
                <a:ea typeface="SimSun" panose="02010600030101010101" pitchFamily="2" charset="-122"/>
              </a:rPr>
              <a:t>Objects may have labels or classes</a:t>
            </a:r>
          </a:p>
          <a:p>
            <a:pPr lvl="1">
              <a:lnSpc>
                <a:spcPct val="10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Edges are links</a:t>
            </a:r>
          </a:p>
          <a:p>
            <a:pPr lvl="2">
              <a:lnSpc>
                <a:spcPct val="100000"/>
              </a:lnSpc>
            </a:pPr>
            <a:r>
              <a:rPr lang="en-US" altLang="zh-CN" sz="1800" dirty="0">
                <a:ea typeface="SimSun" panose="02010600030101010101" pitchFamily="2" charset="-122"/>
              </a:rPr>
              <a:t>May have different kinds of links</a:t>
            </a:r>
          </a:p>
          <a:p>
            <a:pPr lvl="2">
              <a:lnSpc>
                <a:spcPct val="100000"/>
              </a:lnSpc>
            </a:pPr>
            <a:r>
              <a:rPr lang="en-US" altLang="zh-CN" sz="1800" dirty="0">
                <a:ea typeface="SimSun" panose="02010600030101010101" pitchFamily="2" charset="-122"/>
              </a:rPr>
              <a:t>Links may have attributes</a:t>
            </a:r>
          </a:p>
          <a:p>
            <a:pPr lvl="2">
              <a:lnSpc>
                <a:spcPct val="100000"/>
              </a:lnSpc>
            </a:pPr>
            <a:r>
              <a:rPr lang="en-US" altLang="zh-CN" sz="1800" dirty="0">
                <a:ea typeface="SimSun" panose="02010600030101010101" pitchFamily="2" charset="-122"/>
              </a:rPr>
              <a:t>Links may be directed, are not required to be binary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Links represent relationships and interactions between objects - rich content for mining</a:t>
            </a:r>
            <a:endParaRPr lang="zh-CN" altLang="en-US" sz="2400" dirty="0">
              <a:ea typeface="SimSun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9B2A6-96DE-4840-8D0B-39BA31BC8525}" type="slidenum">
              <a:rPr lang="ko-KR" altLang="en-US"/>
              <a:pPr/>
              <a:t>46</a:t>
            </a:fld>
            <a:endParaRPr lang="en-US" altLang="ko-K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fld id="{801EC66F-6D79-4F62-85F9-E0AF9C222FD7}" type="datetime4">
              <a:rPr lang="en-US" altLang="en-US"/>
              <a:pPr/>
              <a:t>August 29, 2020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635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r>
              <a:rPr lang="en-US" altLang="en-US" b="1" dirty="0"/>
              <a:t>Graph Pattern Mining</a:t>
            </a:r>
          </a:p>
        </p:txBody>
      </p:sp>
      <p:sp>
        <p:nvSpPr>
          <p:cNvPr id="152473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47800"/>
            <a:ext cx="7886700" cy="47291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en-US" sz="2400" i="1" dirty="0"/>
              <a:t>Frequent</a:t>
            </a:r>
            <a:r>
              <a:rPr lang="en-US" altLang="en-US" sz="2400" dirty="0"/>
              <a:t> subgraphs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A (sub)graph is </a:t>
            </a:r>
            <a:r>
              <a:rPr lang="en-US" altLang="en-US" b="1" i="1" dirty="0"/>
              <a:t>frequent</a:t>
            </a:r>
            <a:r>
              <a:rPr lang="en-US" altLang="en-US" dirty="0"/>
              <a:t> if its </a:t>
            </a:r>
            <a:r>
              <a:rPr lang="en-US" altLang="en-US" i="1" dirty="0"/>
              <a:t>support</a:t>
            </a:r>
            <a:r>
              <a:rPr lang="en-US" altLang="en-US" dirty="0"/>
              <a:t> (occurrence frequency) in a given dataset is no less than a </a:t>
            </a:r>
            <a:r>
              <a:rPr lang="en-US" altLang="en-US" i="1" dirty="0"/>
              <a:t>minimum support</a:t>
            </a:r>
            <a:r>
              <a:rPr lang="en-US" altLang="en-US" dirty="0"/>
              <a:t> threshold</a:t>
            </a:r>
          </a:p>
          <a:p>
            <a:pPr>
              <a:lnSpc>
                <a:spcPct val="130000"/>
              </a:lnSpc>
            </a:pPr>
            <a:r>
              <a:rPr lang="en-US" altLang="en-US" sz="2400" dirty="0"/>
              <a:t>Applications of graph pattern mining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Mining biochemical structures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Program control flow analysis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Mining XML structures or Web communities</a:t>
            </a:r>
          </a:p>
          <a:p>
            <a:pPr lvl="1">
              <a:lnSpc>
                <a:spcPct val="130000"/>
              </a:lnSpc>
            </a:pPr>
            <a:r>
              <a:rPr lang="en-US" altLang="en-US" dirty="0"/>
              <a:t>Building blocks for graph classification, clustering, compression, comparison, and correlation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47F9C-FD00-4640-955B-5E0C2307A0C1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90983-000A-4357-8AFA-F7C843C9A59E}" type="datetime4">
              <a:rPr lang="en-US" altLang="en-US" smtClean="0"/>
              <a:t>August 29, 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5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62707"/>
            <a:ext cx="7886700" cy="549274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Example: Frequent Subgraphs</a:t>
            </a:r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54A29-21F2-46FD-89E1-2A1DAF54E5F1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595FC-F87F-4436-AF03-AB6004ED81E3}" type="datetime4">
              <a:rPr lang="en-US" altLang="en-US" smtClean="0"/>
              <a:t>August 29, 2020</a:t>
            </a:fld>
            <a:endParaRPr lang="en-US" altLang="en-US"/>
          </a:p>
        </p:txBody>
      </p:sp>
      <p:sp>
        <p:nvSpPr>
          <p:cNvPr id="1458186" name="Text Box 10"/>
          <p:cNvSpPr txBox="1">
            <a:spLocks noChangeArrowheads="1"/>
          </p:cNvSpPr>
          <p:nvPr/>
        </p:nvSpPr>
        <p:spPr bwMode="auto">
          <a:xfrm>
            <a:off x="319881" y="1349872"/>
            <a:ext cx="23764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GRAPH DATASET</a:t>
            </a:r>
          </a:p>
        </p:txBody>
      </p:sp>
      <p:sp>
        <p:nvSpPr>
          <p:cNvPr id="1458187" name="Text Box 11"/>
          <p:cNvSpPr txBox="1">
            <a:spLocks noChangeArrowheads="1"/>
          </p:cNvSpPr>
          <p:nvPr/>
        </p:nvSpPr>
        <p:spPr bwMode="auto">
          <a:xfrm>
            <a:off x="381000" y="3857625"/>
            <a:ext cx="30273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FREQUENT PATTERNS</a:t>
            </a:r>
          </a:p>
          <a:p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(MIN SUPPORT IS 2)</a:t>
            </a:r>
          </a:p>
        </p:txBody>
      </p:sp>
      <p:pic>
        <p:nvPicPr>
          <p:cNvPr id="1458197" name="Picture 21" descr="mol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1887538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58198" name="Picture 22" descr="mol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752600"/>
            <a:ext cx="25908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8199" name="Picture 23" descr="mol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600200"/>
            <a:ext cx="2743200" cy="133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8200" name="Text Box 24"/>
          <p:cNvSpPr txBox="1">
            <a:spLocks noChangeArrowheads="1"/>
          </p:cNvSpPr>
          <p:nvPr/>
        </p:nvSpPr>
        <p:spPr bwMode="auto">
          <a:xfrm>
            <a:off x="1143000" y="32004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458201" name="Text Box 25"/>
          <p:cNvSpPr txBox="1">
            <a:spLocks noChangeArrowheads="1"/>
          </p:cNvSpPr>
          <p:nvPr/>
        </p:nvSpPr>
        <p:spPr bwMode="auto">
          <a:xfrm>
            <a:off x="3657600" y="320040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1458202" name="Text Box 26"/>
          <p:cNvSpPr txBox="1">
            <a:spLocks noChangeArrowheads="1"/>
          </p:cNvSpPr>
          <p:nvPr/>
        </p:nvSpPr>
        <p:spPr bwMode="auto">
          <a:xfrm>
            <a:off x="6935788" y="3200400"/>
            <a:ext cx="608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pic>
        <p:nvPicPr>
          <p:cNvPr id="1458204" name="Picture 28" descr="freq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13" y="5302250"/>
            <a:ext cx="129540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8205" name="Picture 29" descr="freq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513" y="4692650"/>
            <a:ext cx="979487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8206" name="Text Box 30"/>
          <p:cNvSpPr txBox="1">
            <a:spLocks noChangeArrowheads="1"/>
          </p:cNvSpPr>
          <p:nvPr/>
        </p:nvSpPr>
        <p:spPr bwMode="auto">
          <a:xfrm>
            <a:off x="2338388" y="4921250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1458207" name="Text Box 31"/>
          <p:cNvSpPr txBox="1">
            <a:spLocks noChangeArrowheads="1"/>
          </p:cNvSpPr>
          <p:nvPr/>
        </p:nvSpPr>
        <p:spPr bwMode="auto">
          <a:xfrm>
            <a:off x="5614988" y="4921250"/>
            <a:ext cx="557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49201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" y="228600"/>
            <a:ext cx="8972550" cy="244473"/>
          </a:xfrm>
        </p:spPr>
        <p:txBody>
          <a:bodyPr>
            <a:noAutofit/>
          </a:bodyPr>
          <a:lstStyle/>
          <a:p>
            <a:r>
              <a:rPr lang="en-US" sz="2800" b="1" dirty="0" err="1"/>
              <a:t>AprioriGraph</a:t>
            </a:r>
            <a:r>
              <a:rPr lang="en-US" sz="2800" b="1" dirty="0"/>
              <a:t>: </a:t>
            </a:r>
            <a:r>
              <a:rPr lang="en-US" sz="2800" b="1" dirty="0" err="1"/>
              <a:t>Apriori</a:t>
            </a:r>
            <a:r>
              <a:rPr lang="en-US" sz="2800" b="1" dirty="0"/>
              <a:t>-based frequent substructure mining.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1"/>
            <a:ext cx="7391400" cy="579120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800" dirty="0"/>
              <a:t>Input: D, a graph data set;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800" dirty="0" err="1"/>
              <a:t>min_sup</a:t>
            </a:r>
            <a:r>
              <a:rPr lang="en-US" sz="1800" dirty="0"/>
              <a:t>, the minimum support threshold.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800" dirty="0"/>
              <a:t>Output: </a:t>
            </a:r>
            <a:r>
              <a:rPr lang="en-US" sz="1800" dirty="0" err="1"/>
              <a:t>S</a:t>
            </a:r>
            <a:r>
              <a:rPr lang="en-US" sz="1800" baseline="-25000" dirty="0" err="1"/>
              <a:t>k</a:t>
            </a:r>
            <a:r>
              <a:rPr lang="en-US" sz="1800" dirty="0"/>
              <a:t>, the frequent substructure set.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800" dirty="0"/>
              <a:t>Method: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800" dirty="0"/>
              <a:t>S</a:t>
            </a:r>
            <a:r>
              <a:rPr lang="en-US" sz="1800" baseline="-25000" dirty="0"/>
              <a:t>1</a:t>
            </a:r>
            <a:r>
              <a:rPr lang="en-US" sz="1800" dirty="0"/>
              <a:t> ← frequent single-elements in the data set;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800" dirty="0"/>
              <a:t>Call </a:t>
            </a:r>
            <a:r>
              <a:rPr lang="en-US" sz="1800" dirty="0" err="1"/>
              <a:t>AprioriGraph</a:t>
            </a:r>
            <a:r>
              <a:rPr lang="en-US" sz="1800" dirty="0"/>
              <a:t>(D, </a:t>
            </a:r>
            <a:r>
              <a:rPr lang="en-US" sz="1800" dirty="0" err="1"/>
              <a:t>min_sup</a:t>
            </a:r>
            <a:r>
              <a:rPr lang="en-US" sz="1800" dirty="0"/>
              <a:t>, S</a:t>
            </a:r>
            <a:r>
              <a:rPr lang="en-US" sz="1800" baseline="-25000" dirty="0"/>
              <a:t>1</a:t>
            </a:r>
            <a:r>
              <a:rPr lang="en-US" sz="18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800" dirty="0"/>
              <a:t>procedure </a:t>
            </a:r>
            <a:r>
              <a:rPr lang="en-US" sz="1800" dirty="0" err="1"/>
              <a:t>AprioriGraph</a:t>
            </a:r>
            <a:r>
              <a:rPr lang="en-US" sz="1800" dirty="0"/>
              <a:t>(D, </a:t>
            </a:r>
            <a:r>
              <a:rPr lang="en-US" sz="1800" dirty="0" err="1"/>
              <a:t>min_sup</a:t>
            </a:r>
            <a:r>
              <a:rPr lang="en-US" sz="1800" dirty="0"/>
              <a:t>, </a:t>
            </a:r>
            <a:r>
              <a:rPr lang="en-US" sz="1800" dirty="0" err="1"/>
              <a:t>S</a:t>
            </a:r>
            <a:r>
              <a:rPr lang="en-US" sz="1800" baseline="-25000" dirty="0" err="1"/>
              <a:t>k</a:t>
            </a:r>
            <a:r>
              <a:rPr lang="en-US" sz="18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800" dirty="0"/>
              <a:t>(1) S</a:t>
            </a:r>
            <a:r>
              <a:rPr lang="en-US" sz="1800" baseline="-25000" dirty="0"/>
              <a:t>k+1</a:t>
            </a:r>
            <a:r>
              <a:rPr lang="en-US" sz="1800" dirty="0"/>
              <a:t> ← ∅;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800" dirty="0"/>
              <a:t>(2) for each frequent </a:t>
            </a:r>
            <a:r>
              <a:rPr lang="en-US" sz="1800" dirty="0" err="1"/>
              <a:t>g</a:t>
            </a:r>
            <a:r>
              <a:rPr lang="en-US" sz="1800" baseline="-25000" dirty="0" err="1"/>
              <a:t>i</a:t>
            </a:r>
            <a:r>
              <a:rPr lang="en-US" sz="1800" dirty="0"/>
              <a:t> ∈ </a:t>
            </a:r>
            <a:r>
              <a:rPr lang="en-US" sz="1800" dirty="0" err="1"/>
              <a:t>S</a:t>
            </a:r>
            <a:r>
              <a:rPr lang="en-US" sz="1800" baseline="-25000" dirty="0" err="1"/>
              <a:t>k</a:t>
            </a:r>
            <a:r>
              <a:rPr lang="en-US" sz="1800" dirty="0"/>
              <a:t> 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800" dirty="0"/>
              <a:t>(3)     for each frequent </a:t>
            </a:r>
            <a:r>
              <a:rPr lang="en-US" sz="1800" dirty="0" err="1"/>
              <a:t>g</a:t>
            </a:r>
            <a:r>
              <a:rPr lang="en-US" sz="1800" baseline="-25000" dirty="0" err="1"/>
              <a:t>j</a:t>
            </a:r>
            <a:r>
              <a:rPr lang="en-US" sz="1800" dirty="0"/>
              <a:t> ∈ </a:t>
            </a:r>
            <a:r>
              <a:rPr lang="en-US" sz="1800" dirty="0" err="1"/>
              <a:t>S</a:t>
            </a:r>
            <a:r>
              <a:rPr lang="en-US" sz="1800" baseline="-25000" dirty="0" err="1"/>
              <a:t>k</a:t>
            </a:r>
            <a:r>
              <a:rPr lang="en-US" sz="1800" dirty="0"/>
              <a:t> 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800" dirty="0"/>
              <a:t>(4)         for each size (k + 1) graph g formed by the merge of </a:t>
            </a:r>
            <a:r>
              <a:rPr lang="en-US" sz="1800" dirty="0" err="1"/>
              <a:t>g</a:t>
            </a:r>
            <a:r>
              <a:rPr lang="en-US" sz="1800" baseline="-25000" dirty="0" err="1"/>
              <a:t>i</a:t>
            </a:r>
            <a:r>
              <a:rPr lang="en-US" sz="1800" dirty="0"/>
              <a:t> and </a:t>
            </a:r>
            <a:r>
              <a:rPr lang="en-US" sz="1800" dirty="0" err="1"/>
              <a:t>g</a:t>
            </a:r>
            <a:r>
              <a:rPr lang="en-US" sz="1800" baseline="-25000" dirty="0" err="1"/>
              <a:t>j</a:t>
            </a:r>
            <a:r>
              <a:rPr lang="en-US" sz="1800" dirty="0"/>
              <a:t> 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800" dirty="0"/>
              <a:t>(5)              if g is frequent in D and g ∉ S</a:t>
            </a:r>
            <a:r>
              <a:rPr lang="en-US" sz="1800" baseline="-25000" dirty="0"/>
              <a:t>k+1</a:t>
            </a:r>
            <a:r>
              <a:rPr lang="en-US" sz="1800" dirty="0"/>
              <a:t> then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800" dirty="0"/>
              <a:t>(6)                  insert g into S</a:t>
            </a:r>
            <a:r>
              <a:rPr lang="en-US" sz="1800" baseline="-25000" dirty="0"/>
              <a:t>k+1</a:t>
            </a:r>
            <a:r>
              <a:rPr lang="en-US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800" dirty="0"/>
              <a:t>(7) if s</a:t>
            </a:r>
            <a:r>
              <a:rPr lang="en-US" sz="1800" baseline="-25000" dirty="0"/>
              <a:t>k+1</a:t>
            </a:r>
            <a:r>
              <a:rPr lang="en-US" sz="1800" dirty="0"/>
              <a:t> ≠ ∅ then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800" dirty="0"/>
              <a:t>(8)     </a:t>
            </a:r>
            <a:r>
              <a:rPr lang="en-US" sz="1800" dirty="0" err="1"/>
              <a:t>AprioriGraph</a:t>
            </a:r>
            <a:r>
              <a:rPr lang="en-US" sz="1800" dirty="0"/>
              <a:t>(D, </a:t>
            </a:r>
            <a:r>
              <a:rPr lang="en-US" sz="1800" dirty="0" err="1"/>
              <a:t>min_sup</a:t>
            </a:r>
            <a:r>
              <a:rPr lang="en-US" sz="1800" dirty="0"/>
              <a:t>, S</a:t>
            </a:r>
            <a:r>
              <a:rPr lang="en-US" sz="1800" baseline="-25000" dirty="0"/>
              <a:t>k+1</a:t>
            </a:r>
            <a:r>
              <a:rPr lang="en-US" sz="18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800" dirty="0"/>
              <a:t>(9) return;</a:t>
            </a:r>
          </a:p>
        </p:txBody>
      </p:sp>
    </p:spTree>
    <p:extLst>
      <p:ext uri="{BB962C8B-B14F-4D97-AF65-F5344CB8AC3E}">
        <p14:creationId xmlns:p14="http://schemas.microsoft.com/office/powerpoint/2010/main" val="82335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44475"/>
            <a:ext cx="7886700" cy="630064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b="1" dirty="0"/>
              <a:t>Boolean Model</a:t>
            </a:r>
          </a:p>
        </p:txBody>
      </p:sp>
      <p:sp>
        <p:nvSpPr>
          <p:cNvPr id="18769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51647"/>
            <a:ext cx="78867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Consider that index terms are either present or absent in a document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As a result, the index term weights are assumed to be all binaries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A query is composed of index terms linked by three connectives: </a:t>
            </a:r>
            <a:r>
              <a:rPr lang="en-US" altLang="en-US" sz="2400" dirty="0">
                <a:solidFill>
                  <a:srgbClr val="FF0000"/>
                </a:solidFill>
              </a:rPr>
              <a:t>not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FF0000"/>
                </a:solidFill>
              </a:rPr>
              <a:t>and</a:t>
            </a:r>
            <a:r>
              <a:rPr lang="en-US" altLang="en-US" sz="2400" dirty="0"/>
              <a:t>, and </a:t>
            </a:r>
            <a:r>
              <a:rPr lang="en-US" altLang="en-US" sz="2400" dirty="0">
                <a:solidFill>
                  <a:srgbClr val="FF0000"/>
                </a:solidFill>
              </a:rPr>
              <a:t>or</a:t>
            </a:r>
            <a:endParaRPr lang="en-US" altLang="en-US" sz="2400" dirty="0"/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e.g.: car </a:t>
            </a:r>
            <a:r>
              <a:rPr lang="en-US" altLang="en-US" sz="2400" i="1" dirty="0">
                <a:solidFill>
                  <a:srgbClr val="FF0000"/>
                </a:solidFill>
              </a:rPr>
              <a:t>and</a:t>
            </a:r>
            <a:r>
              <a:rPr lang="en-US" altLang="en-US" sz="2400" dirty="0">
                <a:solidFill>
                  <a:srgbClr val="FF0000"/>
                </a:solidFill>
              </a:rPr>
              <a:t>  </a:t>
            </a:r>
            <a:r>
              <a:rPr lang="en-US" altLang="en-US" sz="2400" dirty="0"/>
              <a:t>repair, plane </a:t>
            </a:r>
            <a:r>
              <a:rPr lang="en-US" altLang="en-US" sz="2400" i="1" dirty="0">
                <a:solidFill>
                  <a:srgbClr val="FF0000"/>
                </a:solidFill>
              </a:rPr>
              <a:t>or</a:t>
            </a:r>
            <a:r>
              <a:rPr lang="en-US" altLang="en-US" sz="2400" dirty="0">
                <a:solidFill>
                  <a:schemeClr val="accent1"/>
                </a:solidFill>
              </a:rPr>
              <a:t>  </a:t>
            </a:r>
            <a:r>
              <a:rPr lang="en-US" altLang="en-US" sz="2400" dirty="0"/>
              <a:t>airplane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The Boolean model predicts that each document is either relevant or non-relevant based on the match of a document to the query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4B09B-02EA-42A9-9AB3-1586F656B67F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7D072-DF02-4307-84BC-93663355E5A0}" type="datetime1">
              <a:rPr lang="en-US" altLang="en-US" smtClean="0"/>
              <a:t>8/29/2020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882295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886700" cy="549274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Properties of Graph Mining Algorithms</a:t>
            </a:r>
          </a:p>
        </p:txBody>
      </p:sp>
      <p:sp>
        <p:nvSpPr>
          <p:cNvPr id="190259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295401"/>
            <a:ext cx="7886700" cy="4572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/>
              <a:t>Search order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2000" dirty="0"/>
              <a:t>breadth vs. depth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/>
              <a:t>Generation of candidate subgraphs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2000" dirty="0" err="1"/>
              <a:t>apriori</a:t>
            </a:r>
            <a:r>
              <a:rPr lang="en-US" altLang="en-US" sz="2000" dirty="0"/>
              <a:t> vs. pattern growth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/>
              <a:t>Elimination of duplicate subgraphs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2000" dirty="0"/>
              <a:t>passive vs. active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/>
              <a:t>Discover order of patterns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2000" dirty="0"/>
              <a:t>path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tree </a:t>
            </a: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graph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C68B0-4A44-42C5-8DBE-CB869726170D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3B918-8811-4E9F-AEEA-030CB6FA95C0}" type="datetime4">
              <a:rPr lang="en-US" altLang="en-US" smtClean="0"/>
              <a:t>August 29, 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019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549274"/>
          </a:xfrm>
        </p:spPr>
        <p:txBody>
          <a:bodyPr>
            <a:normAutofit/>
          </a:bodyPr>
          <a:lstStyle/>
          <a:p>
            <a:r>
              <a:rPr lang="en-US" altLang="en-US" sz="3200" b="1" dirty="0" err="1"/>
              <a:t>Apriori</a:t>
            </a:r>
            <a:r>
              <a:rPr lang="en-US" altLang="en-US" sz="3200" b="1" dirty="0"/>
              <a:t>-Based Approach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7DF7C-A7A6-4824-B760-A7389A3459CB}" type="slidenum">
              <a:rPr lang="en-US" altLang="en-US" sz="1100"/>
              <a:pPr/>
              <a:t>51</a:t>
            </a:fld>
            <a:endParaRPr lang="en-US" altLang="en-US" sz="1100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F3E5B-6400-4656-B179-A6FE52A4D585}" type="datetime4">
              <a:rPr lang="en-US" altLang="en-US" smtClean="0"/>
              <a:t>August 29, 2020</a:t>
            </a:fld>
            <a:endParaRPr lang="en-US" altLang="en-US"/>
          </a:p>
        </p:txBody>
      </p:sp>
      <p:sp>
        <p:nvSpPr>
          <p:cNvPr id="1903619" name="Text Box 3"/>
          <p:cNvSpPr txBox="1">
            <a:spLocks noChangeArrowheads="1"/>
          </p:cNvSpPr>
          <p:nvPr/>
        </p:nvSpPr>
        <p:spPr bwMode="auto">
          <a:xfrm>
            <a:off x="4562475" y="3886200"/>
            <a:ext cx="474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…</a:t>
            </a:r>
          </a:p>
        </p:txBody>
      </p:sp>
      <p:sp>
        <p:nvSpPr>
          <p:cNvPr id="1903620" name="Oval 4"/>
          <p:cNvSpPr>
            <a:spLocks noChangeArrowheads="1"/>
          </p:cNvSpPr>
          <p:nvPr/>
        </p:nvSpPr>
        <p:spPr bwMode="auto">
          <a:xfrm>
            <a:off x="2581275" y="2438400"/>
            <a:ext cx="685800" cy="6858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latin typeface="Verdana" panose="020B0604030504040204" pitchFamily="34" charset="0"/>
              </a:rPr>
              <a:t>G</a:t>
            </a:r>
            <a:endParaRPr lang="en-US" altLang="en-US" baseline="-25000">
              <a:latin typeface="Verdana" panose="020B0604030504040204" pitchFamily="34" charset="0"/>
            </a:endParaRPr>
          </a:p>
        </p:txBody>
      </p:sp>
      <p:sp>
        <p:nvSpPr>
          <p:cNvPr id="1903621" name="Oval 5"/>
          <p:cNvSpPr>
            <a:spLocks noChangeArrowheads="1"/>
          </p:cNvSpPr>
          <p:nvPr/>
        </p:nvSpPr>
        <p:spPr bwMode="auto">
          <a:xfrm>
            <a:off x="4486275" y="1905000"/>
            <a:ext cx="685800" cy="6858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1E3D5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Verdana" panose="020B0604030504040204" pitchFamily="34" charset="0"/>
              </a:rPr>
              <a:t>G</a:t>
            </a:r>
            <a:r>
              <a:rPr lang="en-US" altLang="en-US" baseline="-250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1903622" name="Oval 6"/>
          <p:cNvSpPr>
            <a:spLocks noChangeArrowheads="1"/>
          </p:cNvSpPr>
          <p:nvPr/>
        </p:nvSpPr>
        <p:spPr bwMode="auto">
          <a:xfrm>
            <a:off x="4486275" y="2819400"/>
            <a:ext cx="685800" cy="6858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1E3D5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Verdana" panose="020B0604030504040204" pitchFamily="34" charset="0"/>
              </a:rPr>
              <a:t>G</a:t>
            </a:r>
            <a:r>
              <a:rPr lang="en-US" altLang="en-US" baseline="-25000"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1903623" name="Oval 7"/>
          <p:cNvSpPr>
            <a:spLocks noChangeArrowheads="1"/>
          </p:cNvSpPr>
          <p:nvPr/>
        </p:nvSpPr>
        <p:spPr bwMode="auto">
          <a:xfrm>
            <a:off x="4486275" y="4572000"/>
            <a:ext cx="685800" cy="6858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1E3D5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Verdana" panose="020B0604030504040204" pitchFamily="34" charset="0"/>
              </a:rPr>
              <a:t>G</a:t>
            </a:r>
            <a:r>
              <a:rPr lang="en-US" altLang="en-US" baseline="-25000">
                <a:latin typeface="Verdana" panose="020B0604030504040204" pitchFamily="34" charset="0"/>
              </a:rPr>
              <a:t>n</a:t>
            </a:r>
          </a:p>
        </p:txBody>
      </p:sp>
      <p:sp>
        <p:nvSpPr>
          <p:cNvPr id="1903624" name="Line 8"/>
          <p:cNvSpPr>
            <a:spLocks noChangeShapeType="1"/>
          </p:cNvSpPr>
          <p:nvPr/>
        </p:nvSpPr>
        <p:spPr bwMode="auto">
          <a:xfrm flipV="1">
            <a:off x="3343275" y="2362200"/>
            <a:ext cx="1066800" cy="381000"/>
          </a:xfrm>
          <a:prstGeom prst="line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03625" name="Line 9"/>
          <p:cNvSpPr>
            <a:spLocks noChangeShapeType="1"/>
          </p:cNvSpPr>
          <p:nvPr/>
        </p:nvSpPr>
        <p:spPr bwMode="auto">
          <a:xfrm>
            <a:off x="3343275" y="3886200"/>
            <a:ext cx="1066800" cy="914400"/>
          </a:xfrm>
          <a:prstGeom prst="line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03626" name="Line 10"/>
          <p:cNvSpPr>
            <a:spLocks noChangeShapeType="1"/>
          </p:cNvSpPr>
          <p:nvPr/>
        </p:nvSpPr>
        <p:spPr bwMode="auto">
          <a:xfrm>
            <a:off x="3343275" y="2895600"/>
            <a:ext cx="1066800" cy="304800"/>
          </a:xfrm>
          <a:prstGeom prst="line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03627" name="Text Box 11"/>
          <p:cNvSpPr txBox="1">
            <a:spLocks noChangeArrowheads="1"/>
          </p:cNvSpPr>
          <p:nvPr/>
        </p:nvSpPr>
        <p:spPr bwMode="auto">
          <a:xfrm>
            <a:off x="2428875" y="1600200"/>
            <a:ext cx="1366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>
                <a:solidFill>
                  <a:srgbClr val="170981"/>
                </a:solidFill>
                <a:latin typeface="Verdana" panose="020B0604030504040204" pitchFamily="34" charset="0"/>
              </a:rPr>
              <a:t>k-edge</a:t>
            </a:r>
          </a:p>
        </p:txBody>
      </p:sp>
      <p:sp>
        <p:nvSpPr>
          <p:cNvPr id="1903628" name="Text Box 12"/>
          <p:cNvSpPr txBox="1">
            <a:spLocks noChangeArrowheads="1"/>
          </p:cNvSpPr>
          <p:nvPr/>
        </p:nvSpPr>
        <p:spPr bwMode="auto">
          <a:xfrm>
            <a:off x="4105275" y="1295400"/>
            <a:ext cx="2179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>
                <a:solidFill>
                  <a:srgbClr val="170981"/>
                </a:solidFill>
                <a:latin typeface="Verdana" panose="020B0604030504040204" pitchFamily="34" charset="0"/>
              </a:rPr>
              <a:t>(k+1)-edge</a:t>
            </a:r>
          </a:p>
        </p:txBody>
      </p:sp>
      <p:sp>
        <p:nvSpPr>
          <p:cNvPr id="1903629" name="Oval 13"/>
          <p:cNvSpPr>
            <a:spLocks noChangeArrowheads="1"/>
          </p:cNvSpPr>
          <p:nvPr/>
        </p:nvSpPr>
        <p:spPr bwMode="auto">
          <a:xfrm>
            <a:off x="2581275" y="3505200"/>
            <a:ext cx="685800" cy="6858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latin typeface="Verdana" panose="020B0604030504040204" pitchFamily="34" charset="0"/>
              </a:rPr>
              <a:t>G’</a:t>
            </a:r>
            <a:endParaRPr lang="en-US" altLang="en-US" baseline="-25000">
              <a:latin typeface="Verdana" panose="020B0604030504040204" pitchFamily="34" charset="0"/>
            </a:endParaRPr>
          </a:p>
        </p:txBody>
      </p:sp>
      <p:sp>
        <p:nvSpPr>
          <p:cNvPr id="1903630" name="Line 14"/>
          <p:cNvSpPr>
            <a:spLocks noChangeShapeType="1"/>
          </p:cNvSpPr>
          <p:nvPr/>
        </p:nvSpPr>
        <p:spPr bwMode="auto">
          <a:xfrm flipV="1">
            <a:off x="3343275" y="2514600"/>
            <a:ext cx="1143000" cy="1219200"/>
          </a:xfrm>
          <a:prstGeom prst="line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03631" name="Oval 15"/>
          <p:cNvSpPr>
            <a:spLocks noChangeArrowheads="1"/>
          </p:cNvSpPr>
          <p:nvPr/>
        </p:nvSpPr>
        <p:spPr bwMode="auto">
          <a:xfrm>
            <a:off x="2581275" y="4572000"/>
            <a:ext cx="685800" cy="6858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latin typeface="Verdana" panose="020B0604030504040204" pitchFamily="34" charset="0"/>
              </a:rPr>
              <a:t>G’’</a:t>
            </a:r>
            <a:endParaRPr lang="en-US" altLang="en-US" baseline="-25000">
              <a:latin typeface="Verdana" panose="020B0604030504040204" pitchFamily="34" charset="0"/>
            </a:endParaRPr>
          </a:p>
        </p:txBody>
      </p:sp>
      <p:sp>
        <p:nvSpPr>
          <p:cNvPr id="1903632" name="Line 16"/>
          <p:cNvSpPr>
            <a:spLocks noChangeShapeType="1"/>
          </p:cNvSpPr>
          <p:nvPr/>
        </p:nvSpPr>
        <p:spPr bwMode="auto">
          <a:xfrm flipV="1">
            <a:off x="3343275" y="4953000"/>
            <a:ext cx="1066800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03633" name="Line 17"/>
          <p:cNvSpPr>
            <a:spLocks noChangeShapeType="1"/>
          </p:cNvSpPr>
          <p:nvPr/>
        </p:nvSpPr>
        <p:spPr bwMode="auto">
          <a:xfrm flipV="1">
            <a:off x="3343275" y="3352800"/>
            <a:ext cx="1066800" cy="144780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03634" name="Text Box 18"/>
          <p:cNvSpPr txBox="1">
            <a:spLocks noChangeArrowheads="1"/>
          </p:cNvSpPr>
          <p:nvPr/>
        </p:nvSpPr>
        <p:spPr bwMode="auto">
          <a:xfrm>
            <a:off x="3276600" y="5500688"/>
            <a:ext cx="1177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b="1">
                <a:solidFill>
                  <a:srgbClr val="2C5A88"/>
                </a:solidFill>
                <a:latin typeface="Verdana" panose="020B0604030504040204" pitchFamily="34" charset="0"/>
              </a:rPr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375461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3619" grpId="0"/>
      <p:bldP spid="1903621" grpId="0" animBg="1"/>
      <p:bldP spid="1903622" grpId="0" animBg="1"/>
      <p:bldP spid="1903623" grpId="0" animBg="1"/>
      <p:bldP spid="1903624" grpId="0" animBg="1"/>
      <p:bldP spid="1903625" grpId="0" animBg="1"/>
      <p:bldP spid="1903626" grpId="0" animBg="1"/>
      <p:bldP spid="1903628" grpId="0"/>
      <p:bldP spid="1903630" grpId="0" animBg="1"/>
      <p:bldP spid="1903632" grpId="0" animBg="1"/>
      <p:bldP spid="190363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886700" cy="691357"/>
          </a:xfrm>
        </p:spPr>
        <p:txBody>
          <a:bodyPr>
            <a:normAutofit/>
          </a:bodyPr>
          <a:lstStyle/>
          <a:p>
            <a:r>
              <a:rPr lang="en-US" altLang="en-US" sz="3200" b="1" dirty="0" err="1"/>
              <a:t>Apriori</a:t>
            </a:r>
            <a:r>
              <a:rPr lang="en-US" altLang="en-US" sz="3200" b="1" dirty="0"/>
              <a:t>-Based, Breadth-First Search</a:t>
            </a:r>
            <a:endParaRPr lang="en-US" altLang="en-US" sz="2400" b="1" dirty="0"/>
          </a:p>
        </p:txBody>
      </p:sp>
      <p:sp>
        <p:nvSpPr>
          <p:cNvPr id="1904643" name="Rectangle 3"/>
          <p:cNvSpPr>
            <a:spLocks noGrp="1" noChangeArrowheads="1"/>
          </p:cNvSpPr>
          <p:nvPr>
            <p:ph idx="1"/>
          </p:nvPr>
        </p:nvSpPr>
        <p:spPr>
          <a:xfrm>
            <a:off x="665373" y="1627982"/>
            <a:ext cx="7886700" cy="4262536"/>
          </a:xfrm>
        </p:spPr>
        <p:txBody>
          <a:bodyPr/>
          <a:lstStyle/>
          <a:p>
            <a:r>
              <a:rPr lang="en-US" altLang="en-US" sz="2200" dirty="0"/>
              <a:t>AGM (</a:t>
            </a:r>
            <a:r>
              <a:rPr lang="en-US" altLang="en-US" sz="2200" dirty="0" err="1"/>
              <a:t>Inokuchi</a:t>
            </a:r>
            <a:r>
              <a:rPr lang="en-US" altLang="en-US" sz="2200" dirty="0"/>
              <a:t>, et al. PKDD’00) </a:t>
            </a:r>
          </a:p>
          <a:p>
            <a:pPr lvl="1"/>
            <a:r>
              <a:rPr lang="en-US" altLang="en-US" sz="2200" dirty="0"/>
              <a:t>generates new candidate graphs with one more node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fld id="{22DFEB30-EA94-4996-801A-D385F9E04969}" type="slidenum">
              <a:rPr lang="en-US" altLang="en-US" smtClean="0"/>
              <a:pPr/>
              <a:t>52</a:t>
            </a:fld>
            <a:endParaRPr lang="en-US" altLang="en-US" sz="110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54DB4-768E-43D1-B045-C06F99C531A1}" type="datetime4">
              <a:rPr lang="en-US" altLang="en-US" smtClean="0"/>
              <a:t>August 29, 2020</a:t>
            </a:fld>
            <a:endParaRPr lang="en-US" altLang="en-US"/>
          </a:p>
        </p:txBody>
      </p:sp>
      <p:pic>
        <p:nvPicPr>
          <p:cNvPr id="1904646" name="Picture 6" descr="fsgdem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800498"/>
            <a:ext cx="5715000" cy="152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04649" name="Rectangle 9"/>
          <p:cNvSpPr>
            <a:spLocks noChangeArrowheads="1"/>
          </p:cNvSpPr>
          <p:nvPr/>
        </p:nvSpPr>
        <p:spPr bwMode="auto">
          <a:xfrm>
            <a:off x="322473" y="1170782"/>
            <a:ext cx="822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400" dirty="0"/>
              <a:t>Methodology: breadth-search, joining two graphs </a:t>
            </a:r>
          </a:p>
        </p:txBody>
      </p:sp>
      <p:sp>
        <p:nvSpPr>
          <p:cNvPr id="1904650" name="Rectangle 10"/>
          <p:cNvSpPr>
            <a:spLocks noChangeArrowheads="1"/>
          </p:cNvSpPr>
          <p:nvPr/>
        </p:nvSpPr>
        <p:spPr bwMode="auto">
          <a:xfrm>
            <a:off x="533400" y="5594017"/>
            <a:ext cx="8229600" cy="654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200" b="0" dirty="0"/>
              <a:t>FSG (</a:t>
            </a:r>
            <a:r>
              <a:rPr lang="en-US" altLang="en-US" sz="2200" b="0" dirty="0" err="1"/>
              <a:t>Kuramochi</a:t>
            </a:r>
            <a:r>
              <a:rPr lang="en-US" altLang="en-US" sz="2200" b="0" dirty="0"/>
              <a:t> and </a:t>
            </a:r>
            <a:r>
              <a:rPr lang="en-US" altLang="en-US" sz="2200" b="0" dirty="0" err="1"/>
              <a:t>Karypis</a:t>
            </a:r>
            <a:r>
              <a:rPr lang="en-US" altLang="en-US" sz="2200" b="0" dirty="0"/>
              <a:t> ICDM’01)</a:t>
            </a:r>
          </a:p>
          <a:p>
            <a:pPr lvl="1"/>
            <a:r>
              <a:rPr lang="en-US" altLang="en-US" sz="2200" b="0" dirty="0"/>
              <a:t>generates new candidate graphs with one more edge</a:t>
            </a:r>
          </a:p>
        </p:txBody>
      </p:sp>
      <p:pic>
        <p:nvPicPr>
          <p:cNvPr id="1904654" name="Picture 14" descr="agmdem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551112"/>
            <a:ext cx="4648200" cy="118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796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13782" y="227806"/>
            <a:ext cx="7886700" cy="639761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Pattern Growth Method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DED22-1569-489C-B561-A0CA77F3EE6F}" type="slidenum">
              <a:rPr lang="en-US" altLang="en-US" sz="1100"/>
              <a:pPr/>
              <a:t>53</a:t>
            </a:fld>
            <a:endParaRPr lang="en-US" altLang="en-US" sz="1100" dirty="0"/>
          </a:p>
        </p:txBody>
      </p:sp>
      <p:sp>
        <p:nvSpPr>
          <p:cNvPr id="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BA861-6250-4430-BB8D-F42E8F18ADAD}" type="datetime4">
              <a:rPr lang="en-US" altLang="en-US" smtClean="0"/>
              <a:t>August 29, 2020</a:t>
            </a:fld>
            <a:endParaRPr lang="en-US" altLang="en-US"/>
          </a:p>
        </p:txBody>
      </p:sp>
      <p:sp>
        <p:nvSpPr>
          <p:cNvPr id="1908739" name="Text Box 3"/>
          <p:cNvSpPr txBox="1">
            <a:spLocks noChangeArrowheads="1"/>
          </p:cNvSpPr>
          <p:nvPr/>
        </p:nvSpPr>
        <p:spPr bwMode="auto">
          <a:xfrm>
            <a:off x="3200400" y="4572000"/>
            <a:ext cx="474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…</a:t>
            </a:r>
          </a:p>
        </p:txBody>
      </p:sp>
      <p:sp>
        <p:nvSpPr>
          <p:cNvPr id="1908740" name="Oval 4"/>
          <p:cNvSpPr>
            <a:spLocks noChangeArrowheads="1"/>
          </p:cNvSpPr>
          <p:nvPr/>
        </p:nvSpPr>
        <p:spPr bwMode="auto">
          <a:xfrm>
            <a:off x="1219200" y="3962400"/>
            <a:ext cx="685800" cy="6858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Verdana" panose="020B0604030504040204" pitchFamily="34" charset="0"/>
              </a:rPr>
              <a:t>G</a:t>
            </a:r>
            <a:endParaRPr lang="en-US" altLang="en-US" baseline="-25000">
              <a:latin typeface="Verdana" panose="020B0604030504040204" pitchFamily="34" charset="0"/>
            </a:endParaRPr>
          </a:p>
        </p:txBody>
      </p:sp>
      <p:sp>
        <p:nvSpPr>
          <p:cNvPr id="1908741" name="Oval 5"/>
          <p:cNvSpPr>
            <a:spLocks noChangeArrowheads="1"/>
          </p:cNvSpPr>
          <p:nvPr/>
        </p:nvSpPr>
        <p:spPr bwMode="auto">
          <a:xfrm>
            <a:off x="3124200" y="2590800"/>
            <a:ext cx="685800" cy="6858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1E3D5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Verdana" panose="020B0604030504040204" pitchFamily="34" charset="0"/>
              </a:rPr>
              <a:t>G</a:t>
            </a:r>
            <a:r>
              <a:rPr lang="en-US" altLang="en-US" baseline="-2500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1908742" name="Oval 6"/>
          <p:cNvSpPr>
            <a:spLocks noChangeArrowheads="1"/>
          </p:cNvSpPr>
          <p:nvPr/>
        </p:nvSpPr>
        <p:spPr bwMode="auto">
          <a:xfrm>
            <a:off x="3124200" y="3505200"/>
            <a:ext cx="685800" cy="6858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1E3D5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Verdana" panose="020B0604030504040204" pitchFamily="34" charset="0"/>
              </a:rPr>
              <a:t>G</a:t>
            </a:r>
            <a:r>
              <a:rPr lang="en-US" altLang="en-US" baseline="-25000">
                <a:latin typeface="Verdana" panose="020B0604030504040204" pitchFamily="34" charset="0"/>
              </a:rPr>
              <a:t>2</a:t>
            </a:r>
          </a:p>
        </p:txBody>
      </p:sp>
      <p:sp>
        <p:nvSpPr>
          <p:cNvPr id="1908743" name="Oval 7"/>
          <p:cNvSpPr>
            <a:spLocks noChangeArrowheads="1"/>
          </p:cNvSpPr>
          <p:nvPr/>
        </p:nvSpPr>
        <p:spPr bwMode="auto">
          <a:xfrm>
            <a:off x="3124200" y="5257800"/>
            <a:ext cx="685800" cy="6858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1E3D5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n-US">
                <a:latin typeface="Verdana" panose="020B0604030504040204" pitchFamily="34" charset="0"/>
              </a:rPr>
              <a:t>G</a:t>
            </a:r>
            <a:r>
              <a:rPr lang="en-US" altLang="en-US" baseline="-25000">
                <a:latin typeface="Verdana" panose="020B0604030504040204" pitchFamily="34" charset="0"/>
              </a:rPr>
              <a:t>n</a:t>
            </a:r>
          </a:p>
        </p:txBody>
      </p:sp>
      <p:sp>
        <p:nvSpPr>
          <p:cNvPr id="1908744" name="Line 8"/>
          <p:cNvSpPr>
            <a:spLocks noChangeShapeType="1"/>
          </p:cNvSpPr>
          <p:nvPr/>
        </p:nvSpPr>
        <p:spPr bwMode="auto">
          <a:xfrm flipV="1">
            <a:off x="1905000" y="3124200"/>
            <a:ext cx="1143000" cy="914400"/>
          </a:xfrm>
          <a:prstGeom prst="line">
            <a:avLst/>
          </a:prstGeom>
          <a:noFill/>
          <a:ln w="28575">
            <a:solidFill>
              <a:srgbClr val="2C5A8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08745" name="Line 9"/>
          <p:cNvSpPr>
            <a:spLocks noChangeShapeType="1"/>
          </p:cNvSpPr>
          <p:nvPr/>
        </p:nvSpPr>
        <p:spPr bwMode="auto">
          <a:xfrm>
            <a:off x="1981200" y="4495800"/>
            <a:ext cx="1143000" cy="914400"/>
          </a:xfrm>
          <a:prstGeom prst="line">
            <a:avLst/>
          </a:prstGeom>
          <a:noFill/>
          <a:ln w="28575">
            <a:solidFill>
              <a:srgbClr val="2C5A8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08746" name="Line 10"/>
          <p:cNvSpPr>
            <a:spLocks noChangeShapeType="1"/>
          </p:cNvSpPr>
          <p:nvPr/>
        </p:nvSpPr>
        <p:spPr bwMode="auto">
          <a:xfrm flipV="1">
            <a:off x="1981200" y="3886200"/>
            <a:ext cx="1066800" cy="381000"/>
          </a:xfrm>
          <a:prstGeom prst="line">
            <a:avLst/>
          </a:prstGeom>
          <a:noFill/>
          <a:ln w="28575">
            <a:solidFill>
              <a:srgbClr val="2C5A88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08747" name="Text Box 11"/>
          <p:cNvSpPr txBox="1">
            <a:spLocks noChangeArrowheads="1"/>
          </p:cNvSpPr>
          <p:nvPr/>
        </p:nvSpPr>
        <p:spPr bwMode="auto">
          <a:xfrm>
            <a:off x="914400" y="3429000"/>
            <a:ext cx="1366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>
                <a:solidFill>
                  <a:srgbClr val="170981"/>
                </a:solidFill>
                <a:latin typeface="Verdana" panose="020B0604030504040204" pitchFamily="34" charset="0"/>
              </a:rPr>
              <a:t>k-edge</a:t>
            </a:r>
          </a:p>
        </p:txBody>
      </p:sp>
      <p:sp>
        <p:nvSpPr>
          <p:cNvPr id="1908748" name="Text Box 12"/>
          <p:cNvSpPr txBox="1">
            <a:spLocks noChangeArrowheads="1"/>
          </p:cNvSpPr>
          <p:nvPr/>
        </p:nvSpPr>
        <p:spPr bwMode="auto">
          <a:xfrm>
            <a:off x="2667000" y="1981200"/>
            <a:ext cx="2179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>
                <a:solidFill>
                  <a:srgbClr val="170981"/>
                </a:solidFill>
                <a:latin typeface="Verdana" panose="020B0604030504040204" pitchFamily="34" charset="0"/>
              </a:rPr>
              <a:t>(k+1)-edge</a:t>
            </a:r>
          </a:p>
        </p:txBody>
      </p:sp>
      <p:grpSp>
        <p:nvGrpSpPr>
          <p:cNvPr id="1908749" name="Group 13"/>
          <p:cNvGrpSpPr>
            <a:grpSpLocks/>
          </p:cNvGrpSpPr>
          <p:nvPr/>
        </p:nvGrpSpPr>
        <p:grpSpPr bwMode="auto">
          <a:xfrm>
            <a:off x="5029200" y="1905000"/>
            <a:ext cx="381000" cy="1447800"/>
            <a:chOff x="3744" y="2016"/>
            <a:chExt cx="240" cy="912"/>
          </a:xfrm>
        </p:grpSpPr>
        <p:sp>
          <p:nvSpPr>
            <p:cNvPr id="1908750" name="Text Box 14"/>
            <p:cNvSpPr txBox="1">
              <a:spLocks noChangeArrowheads="1"/>
            </p:cNvSpPr>
            <p:nvPr/>
          </p:nvSpPr>
          <p:spPr bwMode="auto">
            <a:xfrm>
              <a:off x="3744" y="240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…</a:t>
              </a:r>
            </a:p>
          </p:txBody>
        </p:sp>
        <p:sp>
          <p:nvSpPr>
            <p:cNvPr id="1908751" name="Oval 15"/>
            <p:cNvSpPr>
              <a:spLocks noChangeArrowheads="1"/>
            </p:cNvSpPr>
            <p:nvPr/>
          </p:nvSpPr>
          <p:spPr bwMode="auto">
            <a:xfrm>
              <a:off x="3784" y="2016"/>
              <a:ext cx="167" cy="17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1E3D5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baseline="-25000">
                <a:latin typeface="Verdana" panose="020B0604030504040204" pitchFamily="34" charset="0"/>
              </a:endParaRPr>
            </a:p>
          </p:txBody>
        </p:sp>
        <p:sp>
          <p:nvSpPr>
            <p:cNvPr id="1908752" name="Oval 16"/>
            <p:cNvSpPr>
              <a:spLocks noChangeArrowheads="1"/>
            </p:cNvSpPr>
            <p:nvPr/>
          </p:nvSpPr>
          <p:spPr bwMode="auto">
            <a:xfrm>
              <a:off x="3784" y="2254"/>
              <a:ext cx="167" cy="17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1E3D5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baseline="-25000">
                <a:latin typeface="Verdana" panose="020B0604030504040204" pitchFamily="34" charset="0"/>
              </a:endParaRPr>
            </a:p>
          </p:txBody>
        </p:sp>
        <p:sp>
          <p:nvSpPr>
            <p:cNvPr id="1908753" name="Oval 17"/>
            <p:cNvSpPr>
              <a:spLocks noChangeArrowheads="1"/>
            </p:cNvSpPr>
            <p:nvPr/>
          </p:nvSpPr>
          <p:spPr bwMode="auto">
            <a:xfrm>
              <a:off x="3784" y="2750"/>
              <a:ext cx="167" cy="17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1E3D5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baseline="-25000">
                <a:latin typeface="Verdana" panose="020B0604030504040204" pitchFamily="34" charset="0"/>
              </a:endParaRPr>
            </a:p>
          </p:txBody>
        </p:sp>
      </p:grpSp>
      <p:sp>
        <p:nvSpPr>
          <p:cNvPr id="1908754" name="Text Box 18"/>
          <p:cNvSpPr txBox="1">
            <a:spLocks noChangeArrowheads="1"/>
          </p:cNvSpPr>
          <p:nvPr/>
        </p:nvSpPr>
        <p:spPr bwMode="auto">
          <a:xfrm>
            <a:off x="4867275" y="1385888"/>
            <a:ext cx="2179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400" b="1">
                <a:solidFill>
                  <a:srgbClr val="170981"/>
                </a:solidFill>
                <a:latin typeface="Verdana" panose="020B0604030504040204" pitchFamily="34" charset="0"/>
              </a:rPr>
              <a:t>(k+2)-edge</a:t>
            </a:r>
          </a:p>
        </p:txBody>
      </p:sp>
      <p:grpSp>
        <p:nvGrpSpPr>
          <p:cNvPr id="1908755" name="Group 19"/>
          <p:cNvGrpSpPr>
            <a:grpSpLocks/>
          </p:cNvGrpSpPr>
          <p:nvPr/>
        </p:nvGrpSpPr>
        <p:grpSpPr bwMode="auto">
          <a:xfrm>
            <a:off x="5029200" y="4724400"/>
            <a:ext cx="381000" cy="1447800"/>
            <a:chOff x="3744" y="2016"/>
            <a:chExt cx="240" cy="912"/>
          </a:xfrm>
        </p:grpSpPr>
        <p:sp>
          <p:nvSpPr>
            <p:cNvPr id="1908756" name="Text Box 20"/>
            <p:cNvSpPr txBox="1">
              <a:spLocks noChangeArrowheads="1"/>
            </p:cNvSpPr>
            <p:nvPr/>
          </p:nvSpPr>
          <p:spPr bwMode="auto">
            <a:xfrm>
              <a:off x="3744" y="2400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US" altLang="en-US"/>
                <a:t>…</a:t>
              </a:r>
            </a:p>
          </p:txBody>
        </p:sp>
        <p:sp>
          <p:nvSpPr>
            <p:cNvPr id="1908757" name="Oval 21"/>
            <p:cNvSpPr>
              <a:spLocks noChangeArrowheads="1"/>
            </p:cNvSpPr>
            <p:nvPr/>
          </p:nvSpPr>
          <p:spPr bwMode="auto">
            <a:xfrm>
              <a:off x="3784" y="2016"/>
              <a:ext cx="167" cy="17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1E3D5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baseline="-25000">
                <a:latin typeface="Verdana" panose="020B0604030504040204" pitchFamily="34" charset="0"/>
              </a:endParaRPr>
            </a:p>
          </p:txBody>
        </p:sp>
        <p:sp>
          <p:nvSpPr>
            <p:cNvPr id="1908758" name="Oval 22"/>
            <p:cNvSpPr>
              <a:spLocks noChangeArrowheads="1"/>
            </p:cNvSpPr>
            <p:nvPr/>
          </p:nvSpPr>
          <p:spPr bwMode="auto">
            <a:xfrm>
              <a:off x="3784" y="2254"/>
              <a:ext cx="167" cy="17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1E3D5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baseline="-25000">
                <a:latin typeface="Verdana" panose="020B0604030504040204" pitchFamily="34" charset="0"/>
              </a:endParaRPr>
            </a:p>
          </p:txBody>
        </p:sp>
        <p:sp>
          <p:nvSpPr>
            <p:cNvPr id="1908759" name="Oval 23"/>
            <p:cNvSpPr>
              <a:spLocks noChangeArrowheads="1"/>
            </p:cNvSpPr>
            <p:nvPr/>
          </p:nvSpPr>
          <p:spPr bwMode="auto">
            <a:xfrm>
              <a:off x="3784" y="2750"/>
              <a:ext cx="167" cy="17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1E3D5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altLang="en-US" baseline="-25000">
                <a:latin typeface="Verdana" panose="020B0604030504040204" pitchFamily="34" charset="0"/>
              </a:endParaRPr>
            </a:p>
          </p:txBody>
        </p:sp>
      </p:grpSp>
      <p:sp>
        <p:nvSpPr>
          <p:cNvPr id="1908760" name="Line 24"/>
          <p:cNvSpPr>
            <a:spLocks noChangeShapeType="1"/>
          </p:cNvSpPr>
          <p:nvPr/>
        </p:nvSpPr>
        <p:spPr bwMode="auto">
          <a:xfrm flipV="1">
            <a:off x="3886200" y="2133600"/>
            <a:ext cx="1066800" cy="609600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08761" name="Line 25"/>
          <p:cNvSpPr>
            <a:spLocks noChangeShapeType="1"/>
          </p:cNvSpPr>
          <p:nvPr/>
        </p:nvSpPr>
        <p:spPr bwMode="auto">
          <a:xfrm flipV="1">
            <a:off x="3886200" y="2438400"/>
            <a:ext cx="990600" cy="381000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08762" name="Line 26"/>
          <p:cNvSpPr>
            <a:spLocks noChangeShapeType="1"/>
          </p:cNvSpPr>
          <p:nvPr/>
        </p:nvSpPr>
        <p:spPr bwMode="auto">
          <a:xfrm>
            <a:off x="3886200" y="2895600"/>
            <a:ext cx="990600" cy="304800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08763" name="Line 27"/>
          <p:cNvSpPr>
            <a:spLocks noChangeShapeType="1"/>
          </p:cNvSpPr>
          <p:nvPr/>
        </p:nvSpPr>
        <p:spPr bwMode="auto">
          <a:xfrm flipV="1">
            <a:off x="3886200" y="4876800"/>
            <a:ext cx="1066800" cy="609600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08764" name="Line 28"/>
          <p:cNvSpPr>
            <a:spLocks noChangeShapeType="1"/>
          </p:cNvSpPr>
          <p:nvPr/>
        </p:nvSpPr>
        <p:spPr bwMode="auto">
          <a:xfrm flipV="1">
            <a:off x="3886200" y="5181600"/>
            <a:ext cx="990600" cy="381000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08765" name="Line 29"/>
          <p:cNvSpPr>
            <a:spLocks noChangeShapeType="1"/>
          </p:cNvSpPr>
          <p:nvPr/>
        </p:nvSpPr>
        <p:spPr bwMode="auto">
          <a:xfrm>
            <a:off x="3886200" y="5638800"/>
            <a:ext cx="990600" cy="304800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08766" name="Line 30"/>
          <p:cNvSpPr>
            <a:spLocks noChangeShapeType="1"/>
          </p:cNvSpPr>
          <p:nvPr/>
        </p:nvSpPr>
        <p:spPr bwMode="auto">
          <a:xfrm>
            <a:off x="6019800" y="2438400"/>
            <a:ext cx="0" cy="281940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08767" name="Line 31"/>
          <p:cNvSpPr>
            <a:spLocks noChangeShapeType="1"/>
          </p:cNvSpPr>
          <p:nvPr/>
        </p:nvSpPr>
        <p:spPr bwMode="auto">
          <a:xfrm>
            <a:off x="5562600" y="24384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08768" name="Line 32"/>
          <p:cNvSpPr>
            <a:spLocks noChangeShapeType="1"/>
          </p:cNvSpPr>
          <p:nvPr/>
        </p:nvSpPr>
        <p:spPr bwMode="auto">
          <a:xfrm>
            <a:off x="5562600" y="5257800"/>
            <a:ext cx="457200" cy="0"/>
          </a:xfrm>
          <a:prstGeom prst="line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908769" name="Text Box 33"/>
          <p:cNvSpPr txBox="1">
            <a:spLocks noChangeArrowheads="1"/>
          </p:cNvSpPr>
          <p:nvPr/>
        </p:nvSpPr>
        <p:spPr bwMode="auto">
          <a:xfrm>
            <a:off x="6080125" y="3409950"/>
            <a:ext cx="214947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b="1">
                <a:solidFill>
                  <a:srgbClr val="170981"/>
                </a:solidFill>
                <a:latin typeface="Verdana" panose="020B0604030504040204" pitchFamily="34" charset="0"/>
              </a:rPr>
              <a:t>duplicate </a:t>
            </a:r>
          </a:p>
          <a:p>
            <a:pPr algn="ctr" eaLnBrk="0" hangingPunct="0"/>
            <a:r>
              <a:rPr lang="en-US" altLang="en-US" b="1">
                <a:solidFill>
                  <a:srgbClr val="170981"/>
                </a:solidFill>
                <a:latin typeface="Verdana" panose="020B0604030504040204" pitchFamily="34" charset="0"/>
              </a:rPr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199466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8739" grpId="0"/>
      <p:bldP spid="1908741" grpId="0" animBg="1"/>
      <p:bldP spid="1908742" grpId="0" animBg="1"/>
      <p:bldP spid="1908743" grpId="0" animBg="1"/>
      <p:bldP spid="1908744" grpId="0" animBg="1"/>
      <p:bldP spid="1908745" grpId="0" animBg="1"/>
      <p:bldP spid="1908746" grpId="0" animBg="1"/>
      <p:bldP spid="1908748" grpId="0"/>
      <p:bldP spid="1908754" grpId="0"/>
      <p:bldP spid="1908760" grpId="0" animBg="1"/>
      <p:bldP spid="1908761" grpId="0" animBg="1"/>
      <p:bldP spid="1908762" grpId="0" animBg="1"/>
      <p:bldP spid="1908763" grpId="0" animBg="1"/>
      <p:bldP spid="1908764" grpId="0" animBg="1"/>
      <p:bldP spid="1908765" grpId="0" animBg="1"/>
      <p:bldP spid="1908766" grpId="0" animBg="1"/>
      <p:bldP spid="1908767" grpId="0" animBg="1"/>
      <p:bldP spid="1908768" grpId="0" animBg="1"/>
      <p:bldP spid="190876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625474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Graph Pattern Explosion Problem</a:t>
            </a:r>
          </a:p>
        </p:txBody>
      </p:sp>
      <p:sp>
        <p:nvSpPr>
          <p:cNvPr id="1456131" name="Rectangle 3"/>
          <p:cNvSpPr>
            <a:spLocks noGrp="1" noChangeArrowheads="1"/>
          </p:cNvSpPr>
          <p:nvPr>
            <p:ph idx="1"/>
          </p:nvPr>
        </p:nvSpPr>
        <p:spPr>
          <a:xfrm>
            <a:off x="602630" y="1219200"/>
            <a:ext cx="7886700" cy="4558101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en-US" altLang="en-US" sz="2400" dirty="0"/>
              <a:t>If a graph is frequent, all of its subgraphs are frequent ─ </a:t>
            </a:r>
            <a:r>
              <a:rPr lang="en-US" altLang="en-US" sz="2400" i="1" dirty="0"/>
              <a:t>the </a:t>
            </a:r>
            <a:r>
              <a:rPr lang="en-US" altLang="en-US" sz="2400" i="1" dirty="0" err="1"/>
              <a:t>Apriori</a:t>
            </a:r>
            <a:r>
              <a:rPr lang="en-US" altLang="en-US" sz="2400" i="1" dirty="0"/>
              <a:t> property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</a:p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en-US" altLang="en-US" sz="2400" dirty="0"/>
              <a:t>An </a:t>
            </a:r>
            <a:r>
              <a:rPr lang="en-US" altLang="en-US" sz="2400" b="1" dirty="0"/>
              <a:t>n</a:t>
            </a:r>
            <a:r>
              <a:rPr lang="en-US" altLang="en-US" sz="2400" dirty="0"/>
              <a:t>-edge frequent graph may have 2</a:t>
            </a:r>
            <a:r>
              <a:rPr lang="en-US" altLang="en-US" sz="2400" b="1" baseline="30000" dirty="0"/>
              <a:t>n</a:t>
            </a:r>
            <a:r>
              <a:rPr lang="en-US" altLang="en-US" sz="2400" dirty="0"/>
              <a:t> subgraphs</a:t>
            </a:r>
          </a:p>
          <a:p>
            <a:pPr>
              <a:lnSpc>
                <a:spcPct val="140000"/>
              </a:lnSpc>
              <a:spcAft>
                <a:spcPts val="600"/>
              </a:spcAft>
            </a:pPr>
            <a:r>
              <a:rPr lang="en-US" altLang="en-US" sz="2400" dirty="0"/>
              <a:t>Among </a:t>
            </a:r>
            <a:r>
              <a:rPr lang="en-US" altLang="en-US" sz="2400" b="1" dirty="0"/>
              <a:t>422</a:t>
            </a:r>
            <a:r>
              <a:rPr lang="en-US" altLang="en-US" sz="2400" dirty="0"/>
              <a:t> chemical compounds which are confirmed to be active in an AIDS antiviral screen dataset, there are </a:t>
            </a:r>
            <a:r>
              <a:rPr lang="en-US" altLang="en-US" sz="2400" b="1" dirty="0"/>
              <a:t>1,000,000</a:t>
            </a:r>
            <a:r>
              <a:rPr lang="en-US" altLang="en-US" sz="2400" dirty="0"/>
              <a:t> frequent graph patterns if the minimum support is 5%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None/>
            </a:pPr>
            <a:endParaRPr lang="en-US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A14FA-7872-4A82-B7CA-68658398CBF5}" type="slidenum">
              <a:rPr lang="en-US" altLang="en-US" sz="1100"/>
              <a:pPr/>
              <a:t>54</a:t>
            </a:fld>
            <a:endParaRPr lang="en-US" altLang="en-US" sz="11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BE61F-C899-4590-8C6C-976BC932F0E8}" type="datetime4">
              <a:rPr lang="en-US" altLang="en-US" smtClean="0"/>
              <a:t>August 29, 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1304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549273"/>
          </a:xfrm>
        </p:spPr>
        <p:txBody>
          <a:bodyPr>
            <a:normAutofit/>
          </a:bodyPr>
          <a:lstStyle/>
          <a:p>
            <a:r>
              <a:rPr lang="en-US" altLang="en-US" sz="3200" b="1" dirty="0"/>
              <a:t>Closed Frequent Graphs</a:t>
            </a:r>
          </a:p>
        </p:txBody>
      </p:sp>
      <p:sp>
        <p:nvSpPr>
          <p:cNvPr id="191590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447800"/>
            <a:ext cx="7886700" cy="47291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/>
              <a:t>Motivation:  Handling graph pattern explosion problem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/>
              <a:t>Closed frequent graph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/>
              <a:t>A frequent graph G is </a:t>
            </a:r>
            <a:r>
              <a:rPr lang="en-US" altLang="en-US" sz="2400" i="1" dirty="0"/>
              <a:t>closed </a:t>
            </a:r>
            <a:r>
              <a:rPr lang="en-US" altLang="en-US" sz="2400" dirty="0"/>
              <a:t>if there exists no </a:t>
            </a:r>
            <a:r>
              <a:rPr lang="en-US" altLang="en-US" sz="2400" dirty="0" err="1"/>
              <a:t>supergraph</a:t>
            </a:r>
            <a:r>
              <a:rPr lang="en-US" altLang="en-US" sz="2400" dirty="0"/>
              <a:t> of G that carries the same support as G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/>
              <a:t>If some of G’s subgraphs have the same support, it is unnecessary to output these subgraphs (</a:t>
            </a:r>
            <a:r>
              <a:rPr lang="en-US" altLang="en-US" sz="2400" i="1" dirty="0" err="1"/>
              <a:t>nonclosed</a:t>
            </a:r>
            <a:r>
              <a:rPr lang="en-US" altLang="en-US" sz="2400" i="1" dirty="0"/>
              <a:t> graphs</a:t>
            </a:r>
            <a:r>
              <a:rPr lang="en-US" altLang="en-US" sz="2400" dirty="0"/>
              <a:t>)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i="1" dirty="0"/>
              <a:t>Lossless compression:</a:t>
            </a:r>
            <a:r>
              <a:rPr lang="en-US" altLang="en-US" sz="2400" dirty="0"/>
              <a:t> still ensures that the mining result is complete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6AD64-3497-4041-A95A-BCFC6282AE67}" type="slidenum">
              <a:rPr lang="en-US" altLang="en-US" sz="1100"/>
              <a:pPr/>
              <a:t>55</a:t>
            </a:fld>
            <a:endParaRPr lang="en-US" altLang="en-US" sz="11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8245-0219-4B70-AF93-5764A1835531}" type="datetime4">
              <a:rPr lang="en-US" altLang="en-US" smtClean="0"/>
              <a:t>August 29, 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34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01674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SimSun" panose="02010600030101010101" pitchFamily="2" charset="-122"/>
              </a:rPr>
              <a:t>Graph Clustering</a:t>
            </a:r>
            <a:endParaRPr lang="en-US" altLang="en-US" sz="3200" b="1" dirty="0">
              <a:ea typeface="SimSun" panose="02010600030101010101" pitchFamily="2" charset="-122"/>
            </a:endParaRPr>
          </a:p>
        </p:txBody>
      </p:sp>
      <p:sp>
        <p:nvSpPr>
          <p:cNvPr id="2080771" name="Rectangle 3"/>
          <p:cNvSpPr>
            <a:spLocks noGrp="1" noChangeArrowheads="1"/>
          </p:cNvSpPr>
          <p:nvPr>
            <p:ph idx="1"/>
          </p:nvPr>
        </p:nvSpPr>
        <p:spPr>
          <a:xfrm>
            <a:off x="623074" y="1371600"/>
            <a:ext cx="7886700" cy="4800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800" dirty="0"/>
              <a:t>Graph similarity measure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Feature-based similarity measure</a:t>
            </a:r>
          </a:p>
          <a:p>
            <a:pPr lvl="2">
              <a:lnSpc>
                <a:spcPct val="120000"/>
              </a:lnSpc>
            </a:pPr>
            <a:r>
              <a:rPr lang="en-US" altLang="en-US" sz="2000" dirty="0"/>
              <a:t>Each graph is represented as a feature vector </a:t>
            </a:r>
          </a:p>
          <a:p>
            <a:pPr lvl="2">
              <a:lnSpc>
                <a:spcPct val="120000"/>
              </a:lnSpc>
            </a:pPr>
            <a:r>
              <a:rPr lang="en-US" altLang="en-US" sz="2000" dirty="0"/>
              <a:t>The similarity is defined by the distance of their corresponding vectors</a:t>
            </a:r>
          </a:p>
          <a:p>
            <a:pPr lvl="2">
              <a:lnSpc>
                <a:spcPct val="120000"/>
              </a:lnSpc>
            </a:pPr>
            <a:r>
              <a:rPr lang="en-US" altLang="zh-CN" sz="2000" dirty="0">
                <a:ea typeface="SimSun" panose="02010600030101010101" pitchFamily="2" charset="-122"/>
              </a:rPr>
              <a:t>Frequent subgraphs can be used as  features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Structure-based similarity measure</a:t>
            </a:r>
          </a:p>
          <a:p>
            <a:pPr lvl="2">
              <a:lnSpc>
                <a:spcPct val="120000"/>
              </a:lnSpc>
            </a:pPr>
            <a:r>
              <a:rPr lang="en-US" altLang="en-US" sz="2000" dirty="0"/>
              <a:t>Maximal common subgraph</a:t>
            </a:r>
          </a:p>
          <a:p>
            <a:pPr lvl="2">
              <a:lnSpc>
                <a:spcPct val="120000"/>
              </a:lnSpc>
            </a:pPr>
            <a:r>
              <a:rPr lang="en-US" altLang="en-US" sz="2000" dirty="0"/>
              <a:t>Graph edit distance: insertion, deletion, and relabel</a:t>
            </a:r>
          </a:p>
          <a:p>
            <a:pPr lvl="2">
              <a:lnSpc>
                <a:spcPct val="120000"/>
              </a:lnSpc>
            </a:pPr>
            <a:r>
              <a:rPr lang="en-US" altLang="en-US" sz="2000" dirty="0"/>
              <a:t>Graph alignment distance</a:t>
            </a:r>
            <a:endParaRPr lang="en-US" alt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C77B5-D068-4B7E-8AD7-C9A43D60E1D3}" type="slidenum">
              <a:rPr lang="en-US" altLang="en-US"/>
              <a:pPr/>
              <a:t>56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6AE07-29EF-4564-A013-5387315520D4}" type="datetime4">
              <a:rPr lang="en-US" altLang="en-US" smtClean="0"/>
              <a:t>August 29, 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873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625474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ea typeface="SimSun" panose="02010600030101010101" pitchFamily="2" charset="-122"/>
              </a:rPr>
              <a:t>Graph Classification</a:t>
            </a:r>
            <a:endParaRPr lang="en-US" altLang="en-US" sz="3200" b="1" dirty="0">
              <a:ea typeface="SimSun" panose="02010600030101010101" pitchFamily="2" charset="-122"/>
            </a:endParaRPr>
          </a:p>
        </p:txBody>
      </p:sp>
      <p:sp>
        <p:nvSpPr>
          <p:cNvPr id="2045955" name="Rectangle 3"/>
          <p:cNvSpPr>
            <a:spLocks noGrp="1" noChangeArrowheads="1"/>
          </p:cNvSpPr>
          <p:nvPr>
            <p:ph idx="1"/>
          </p:nvPr>
        </p:nvSpPr>
        <p:spPr>
          <a:xfrm>
            <a:off x="611923" y="1447800"/>
            <a:ext cx="7886700" cy="449579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Local structure based approach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ea typeface="SimSun" panose="02010600030101010101" pitchFamily="2" charset="-122"/>
              </a:rPr>
              <a:t>Local structures in a graph, e.g., neighbors surrounding a vertex, paths with fixed length</a:t>
            </a:r>
            <a:endParaRPr lang="en-US" altLang="en-US" sz="2000" dirty="0"/>
          </a:p>
          <a:p>
            <a:pPr>
              <a:lnSpc>
                <a:spcPct val="110000"/>
              </a:lnSpc>
            </a:pPr>
            <a:r>
              <a:rPr lang="en-US" altLang="en-US" sz="2400" dirty="0"/>
              <a:t>Graph pattern-based approach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ea typeface="SimSun" panose="02010600030101010101" pitchFamily="2" charset="-122"/>
              </a:rPr>
              <a:t>Subgraph patterns from domain knowledge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ea typeface="SimSun" panose="02010600030101010101" pitchFamily="2" charset="-122"/>
              </a:rPr>
              <a:t>Subgraph patterns from data mining</a:t>
            </a:r>
            <a:r>
              <a:rPr lang="en-US" altLang="zh-CN" sz="2400" dirty="0">
                <a:ea typeface="SimSun" panose="02010600030101010101" pitchFamily="2" charset="-122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D07E5-3A77-42AB-8D9C-1776D5CF9216}" type="slidenum">
              <a:rPr lang="en-US" altLang="en-US"/>
              <a:pPr/>
              <a:t>57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1F649-3192-4234-A046-D3D8A9E51A4B}" type="datetime4">
              <a:rPr lang="en-US" altLang="en-US" smtClean="0"/>
              <a:t>August 29, 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1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135" y="244475"/>
            <a:ext cx="8210550" cy="625474"/>
          </a:xfrm>
          <a:noFill/>
          <a:ln/>
        </p:spPr>
        <p:txBody>
          <a:bodyPr lIns="92075" tIns="46038" rIns="92075" bIns="46038" anchor="ctr">
            <a:normAutofit/>
          </a:bodyPr>
          <a:lstStyle/>
          <a:p>
            <a:r>
              <a:rPr lang="en-US" altLang="en-US" sz="3200" b="1" dirty="0"/>
              <a:t>Graph Pattern-Based Classification</a:t>
            </a:r>
            <a:endParaRPr lang="en-US" altLang="en-US" sz="3200" b="1" dirty="0">
              <a:ea typeface="SimSun" panose="02010600030101010101" pitchFamily="2" charset="-122"/>
            </a:endParaRPr>
          </a:p>
        </p:txBody>
      </p:sp>
      <p:sp>
        <p:nvSpPr>
          <p:cNvPr id="196096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7886700" cy="49530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dirty="0">
                <a:ea typeface="SimSun" panose="02010600030101010101" pitchFamily="2" charset="-122"/>
              </a:rPr>
              <a:t>Subgraph patterns from domain knowledge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Molecular descriptors</a:t>
            </a:r>
          </a:p>
          <a:p>
            <a:pPr>
              <a:lnSpc>
                <a:spcPct val="110000"/>
              </a:lnSpc>
            </a:pPr>
            <a:r>
              <a:rPr lang="en-US" altLang="zh-CN" sz="2800" dirty="0">
                <a:ea typeface="SimSun" panose="02010600030101010101" pitchFamily="2" charset="-122"/>
              </a:rPr>
              <a:t>Subgraph patterns from data mining </a:t>
            </a:r>
          </a:p>
          <a:p>
            <a:pPr>
              <a:lnSpc>
                <a:spcPct val="110000"/>
              </a:lnSpc>
            </a:pPr>
            <a:r>
              <a:rPr lang="en-US" altLang="en-US" sz="2800" dirty="0"/>
              <a:t>General idea 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Each graph is represented as a feature vector </a:t>
            </a:r>
            <a:r>
              <a:rPr lang="en-US" altLang="en-US" sz="2400" b="1" dirty="0"/>
              <a:t>x</a:t>
            </a:r>
            <a:r>
              <a:rPr lang="en-US" altLang="en-US" sz="2400" dirty="0"/>
              <a:t> = {x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n</a:t>
            </a:r>
            <a:r>
              <a:rPr lang="en-US" altLang="en-US" sz="2400" dirty="0"/>
              <a:t>}, where x</a:t>
            </a:r>
            <a:r>
              <a:rPr lang="en-US" altLang="en-US" sz="2400" baseline="-25000" dirty="0"/>
              <a:t>i </a:t>
            </a:r>
            <a:r>
              <a:rPr lang="en-US" altLang="en-US" sz="2400" dirty="0"/>
              <a:t>is the frequency of the </a:t>
            </a:r>
            <a:r>
              <a:rPr lang="en-US" altLang="en-US" sz="2400" dirty="0" err="1"/>
              <a:t>i-th</a:t>
            </a:r>
            <a:r>
              <a:rPr lang="en-US" altLang="en-US" sz="2400" dirty="0"/>
              <a:t> pattern in that graph 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Each vector is associated with a class label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Classify these vectors in a vector space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D0F4F-195B-46F3-8037-45761943A075}" type="slidenum">
              <a:rPr lang="en-US" altLang="en-US"/>
              <a:pPr/>
              <a:t>58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AC52-9AC3-42C8-A97F-434D9430A19A}" type="datetime4">
              <a:rPr lang="en-US" altLang="en-US" smtClean="0"/>
              <a:t>August 29, 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4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95507" y="357188"/>
            <a:ext cx="7886700" cy="549274"/>
          </a:xfrm>
        </p:spPr>
        <p:txBody>
          <a:bodyPr anchor="ctr">
            <a:normAutofit/>
          </a:bodyPr>
          <a:lstStyle/>
          <a:p>
            <a:r>
              <a:rPr lang="en-US" altLang="zh-CN" sz="3200" b="1" dirty="0">
                <a:ea typeface="SimSun" panose="02010600030101010101" pitchFamily="2" charset="-122"/>
              </a:rPr>
              <a:t>A Social Network Model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5105400" cy="43513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zh-CN" sz="2600" dirty="0">
                <a:ea typeface="SimSun" panose="02010600030101010101" pitchFamily="2" charset="-122"/>
              </a:rPr>
              <a:t>Individuals in a tight social group, or </a:t>
            </a:r>
            <a:r>
              <a:rPr lang="en-US" altLang="zh-CN" sz="2600" u="sng" dirty="0">
                <a:solidFill>
                  <a:srgbClr val="FF0000"/>
                </a:solidFill>
                <a:ea typeface="SimSun" panose="02010600030101010101" pitchFamily="2" charset="-122"/>
              </a:rPr>
              <a:t>clique</a:t>
            </a:r>
            <a:r>
              <a:rPr lang="en-US" altLang="zh-CN" sz="2600" dirty="0">
                <a:ea typeface="SimSun" panose="02010600030101010101" pitchFamily="2" charset="-122"/>
              </a:rPr>
              <a:t>, know many of the same people</a:t>
            </a:r>
          </a:p>
          <a:p>
            <a:pPr lvl="1">
              <a:lnSpc>
                <a:spcPct val="11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regardless of the size of the group</a:t>
            </a:r>
          </a:p>
          <a:p>
            <a:pPr lvl="2">
              <a:lnSpc>
                <a:spcPct val="110000"/>
              </a:lnSpc>
            </a:pPr>
            <a:endParaRPr lang="en-US" altLang="zh-CN" dirty="0">
              <a:ea typeface="SimSun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600" dirty="0">
                <a:ea typeface="SimSun" panose="02010600030101010101" pitchFamily="2" charset="-122"/>
              </a:rPr>
              <a:t>Individuals who are </a:t>
            </a:r>
            <a:r>
              <a:rPr lang="en-US" altLang="zh-CN" sz="2600" u="sng" dirty="0">
                <a:solidFill>
                  <a:srgbClr val="FF0000"/>
                </a:solidFill>
                <a:ea typeface="SimSun" panose="02010600030101010101" pitchFamily="2" charset="-122"/>
              </a:rPr>
              <a:t>hubs</a:t>
            </a:r>
            <a:r>
              <a:rPr lang="en-US" altLang="zh-CN" sz="2600" dirty="0">
                <a:ea typeface="SimSun" panose="02010600030101010101" pitchFamily="2" charset="-122"/>
              </a:rPr>
              <a:t> know many people in different groups but belong to no single group</a:t>
            </a:r>
          </a:p>
          <a:p>
            <a:pPr lvl="1">
              <a:lnSpc>
                <a:spcPct val="11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leaders bridge multiple groups</a:t>
            </a:r>
          </a:p>
          <a:p>
            <a:pPr lvl="2">
              <a:lnSpc>
                <a:spcPct val="110000"/>
              </a:lnSpc>
            </a:pPr>
            <a:endParaRPr lang="en-US" altLang="zh-CN" dirty="0">
              <a:ea typeface="SimSun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600" dirty="0">
                <a:ea typeface="SimSun" panose="02010600030101010101" pitchFamily="2" charset="-122"/>
              </a:rPr>
              <a:t>Individuals who are </a:t>
            </a:r>
            <a:r>
              <a:rPr lang="en-US" altLang="zh-CN" sz="2600" u="sng" dirty="0">
                <a:solidFill>
                  <a:srgbClr val="FF0000"/>
                </a:solidFill>
                <a:ea typeface="SimSun" panose="02010600030101010101" pitchFamily="2" charset="-122"/>
              </a:rPr>
              <a:t>outliers</a:t>
            </a:r>
            <a:r>
              <a:rPr lang="en-US" altLang="zh-CN" sz="2600" dirty="0">
                <a:ea typeface="SimSun" panose="02010600030101010101" pitchFamily="2" charset="-122"/>
              </a:rPr>
              <a:t> reside at the margins of society</a:t>
            </a:r>
          </a:p>
          <a:p>
            <a:pPr lvl="1">
              <a:lnSpc>
                <a:spcPct val="11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know few people and belong to no group</a:t>
            </a:r>
          </a:p>
        </p:txBody>
      </p:sp>
      <p:pic>
        <p:nvPicPr>
          <p:cNvPr id="4" name="Picture 8" descr="test7_corr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905000"/>
            <a:ext cx="3733800" cy="3413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706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90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38920"/>
            <a:ext cx="7886700" cy="701674"/>
          </a:xfrm>
        </p:spPr>
        <p:txBody>
          <a:bodyPr/>
          <a:lstStyle/>
          <a:p>
            <a:pPr algn="ctr"/>
            <a:r>
              <a:rPr lang="en-US" altLang="en-US" sz="3200" b="1" dirty="0"/>
              <a:t>Keyword-Based Retrieval</a:t>
            </a:r>
          </a:p>
        </p:txBody>
      </p:sp>
      <p:sp>
        <p:nvSpPr>
          <p:cNvPr id="1879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78867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 document is represented by a string, which can be identified by a set of keywords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Queries may use </a:t>
            </a:r>
            <a:r>
              <a:rPr lang="en-US" altLang="en-US" sz="2400" dirty="0">
                <a:solidFill>
                  <a:schemeClr val="hlink"/>
                </a:solidFill>
              </a:rPr>
              <a:t>expressions</a:t>
            </a:r>
            <a:r>
              <a:rPr lang="en-US" altLang="en-US" sz="2400" dirty="0"/>
              <a:t> of keywords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E.g., car </a:t>
            </a:r>
            <a:r>
              <a:rPr lang="en-US" altLang="en-US" sz="2400" i="1" dirty="0">
                <a:solidFill>
                  <a:schemeClr val="hlink"/>
                </a:solidFill>
              </a:rPr>
              <a:t>and</a:t>
            </a:r>
            <a:r>
              <a:rPr lang="en-US" altLang="en-US" sz="2400" dirty="0">
                <a:solidFill>
                  <a:schemeClr val="accent1"/>
                </a:solidFill>
              </a:rPr>
              <a:t> </a:t>
            </a:r>
            <a:r>
              <a:rPr lang="en-US" altLang="en-US" sz="2400" dirty="0"/>
              <a:t>repair shop, tea </a:t>
            </a:r>
            <a:r>
              <a:rPr lang="en-US" altLang="en-US" sz="2400" i="1" dirty="0">
                <a:solidFill>
                  <a:schemeClr val="hlink"/>
                </a:solidFill>
              </a:rPr>
              <a:t>or</a:t>
            </a:r>
            <a:r>
              <a:rPr lang="en-US" altLang="en-US" sz="2400" dirty="0">
                <a:solidFill>
                  <a:schemeClr val="accent1"/>
                </a:solidFill>
              </a:rPr>
              <a:t> </a:t>
            </a:r>
            <a:r>
              <a:rPr lang="en-US" altLang="en-US" sz="2400" dirty="0"/>
              <a:t>coffee, DBMS </a:t>
            </a:r>
            <a:r>
              <a:rPr lang="en-US" altLang="en-US" sz="2400" i="1" dirty="0">
                <a:solidFill>
                  <a:schemeClr val="hlink"/>
                </a:solidFill>
              </a:rPr>
              <a:t>but not</a:t>
            </a:r>
            <a:r>
              <a:rPr lang="en-US" altLang="en-US" sz="2400" dirty="0"/>
              <a:t> Oracle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Queries and retrieval should consider </a:t>
            </a:r>
            <a:r>
              <a:rPr lang="en-US" altLang="en-US" sz="2400" dirty="0">
                <a:solidFill>
                  <a:schemeClr val="hlink"/>
                </a:solidFill>
              </a:rPr>
              <a:t>synonyms</a:t>
            </a:r>
            <a:r>
              <a:rPr lang="en-US" altLang="en-US" sz="2400" dirty="0">
                <a:solidFill>
                  <a:srgbClr val="121328"/>
                </a:solidFill>
              </a:rPr>
              <a:t>,</a:t>
            </a:r>
            <a:r>
              <a:rPr lang="en-US" altLang="en-US" sz="2400" dirty="0"/>
              <a:t> e.g., repair and maintenance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Major difficulties of the model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chemeClr val="hlink"/>
                </a:solidFill>
              </a:rPr>
              <a:t>Synonymy</a:t>
            </a:r>
            <a:r>
              <a:rPr lang="en-US" altLang="en-US" sz="2400" dirty="0"/>
              <a:t>: A keyword </a:t>
            </a:r>
            <a:r>
              <a:rPr lang="en-US" altLang="en-US" sz="2400" i="1" dirty="0"/>
              <a:t>T</a:t>
            </a:r>
            <a:r>
              <a:rPr lang="en-US" altLang="en-US" sz="2400" dirty="0"/>
              <a:t> does not appear anywhere in the document, even though the document is closely related to </a:t>
            </a:r>
            <a:r>
              <a:rPr lang="en-US" altLang="en-US" sz="2400" i="1" dirty="0"/>
              <a:t>T</a:t>
            </a:r>
            <a:r>
              <a:rPr lang="en-US" altLang="en-US" sz="2400" dirty="0"/>
              <a:t>, e.g., data mining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chemeClr val="hlink"/>
                </a:solidFill>
              </a:rPr>
              <a:t>Polysemy</a:t>
            </a:r>
            <a:r>
              <a:rPr lang="en-US" altLang="en-US" sz="2400" dirty="0"/>
              <a:t>: The same keyword may mean different things in different contexts, e.g., mining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C3546-79C1-4800-8188-E3A1B451FCB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886B5-53D2-4014-8C92-3BC57FA6EEA0}" type="datetime1">
              <a:rPr lang="en-US" altLang="en-US" smtClean="0"/>
              <a:t>8/29/2020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7759759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9"/>
          <p:cNvSpPr>
            <a:spLocks noGrp="1" noChangeArrowheads="1"/>
          </p:cNvSpPr>
          <p:nvPr>
            <p:ph type="title"/>
          </p:nvPr>
        </p:nvSpPr>
        <p:spPr>
          <a:xfrm>
            <a:off x="228600" y="381981"/>
            <a:ext cx="7886700" cy="457201"/>
          </a:xfrm>
        </p:spPr>
        <p:txBody>
          <a:bodyPr anchor="ctr">
            <a:noAutofit/>
          </a:bodyPr>
          <a:lstStyle/>
          <a:p>
            <a:pPr eaLnBrk="1" hangingPunct="1"/>
            <a:r>
              <a:rPr lang="en-US" altLang="zh-CN" sz="3200" b="1" dirty="0">
                <a:ea typeface="SimSun" panose="02010600030101010101" pitchFamily="2" charset="-122"/>
              </a:rPr>
              <a:t>The Neighborhood of a Vertex</a:t>
            </a:r>
          </a:p>
        </p:txBody>
      </p:sp>
      <p:graphicFrame>
        <p:nvGraphicFramePr>
          <p:cNvPr id="38915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2784475" y="2700338"/>
          <a:ext cx="3575050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Visio" r:id="rId4" imgW="3574999" imgH="2603297" progId="">
                  <p:embed/>
                </p:oleObj>
              </mc:Choice>
              <mc:Fallback>
                <p:oleObj name="Visio" r:id="rId4" imgW="3574999" imgH="2603297" progId="">
                  <p:embed/>
                  <p:pic>
                    <p:nvPicPr>
                      <p:cNvPr id="3891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75" y="2700338"/>
                        <a:ext cx="3575050" cy="260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457200" y="1524000"/>
            <a:ext cx="8458200" cy="89255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US" altLang="zh-CN" sz="2600" b="0" dirty="0">
                <a:latin typeface="+mn-lt"/>
                <a:ea typeface="SimSun" pitchFamily="2" charset="-122"/>
                <a:cs typeface="ＭＳ Ｐゴシック" pitchFamily="-65" charset="-128"/>
              </a:rPr>
              <a:t> Define </a:t>
            </a:r>
            <a:r>
              <a:rPr lang="en-US" altLang="zh-CN" sz="2600" b="0" dirty="0">
                <a:latin typeface="+mn-lt"/>
                <a:ea typeface="SimSun" pitchFamily="2" charset="-122"/>
                <a:cs typeface="ＭＳ Ｐゴシック" pitchFamily="-65" charset="-128"/>
                <a:sym typeface="Symbol" pitchFamily="18" charset="2"/>
              </a:rPr>
              <a:t>() </a:t>
            </a:r>
            <a:r>
              <a:rPr lang="en-US" altLang="zh-CN" sz="2600" b="0" dirty="0">
                <a:latin typeface="+mn-lt"/>
                <a:ea typeface="SimSun" pitchFamily="2" charset="-122"/>
                <a:cs typeface="ＭＳ Ｐゴシック" pitchFamily="-65" charset="-128"/>
              </a:rPr>
              <a:t>as the immediate neighborhood of a vertex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altLang="zh-CN" sz="2600" b="0" dirty="0">
                <a:latin typeface="+mn-lt"/>
                <a:ea typeface="SimSun" pitchFamily="2" charset="-122"/>
                <a:cs typeface="ＭＳ Ｐゴシック" pitchFamily="-65" charset="-128"/>
              </a:rPr>
              <a:t> i.e. the set of people that an individual knows </a:t>
            </a:r>
          </a:p>
        </p:txBody>
      </p:sp>
    </p:spTree>
    <p:extLst>
      <p:ext uri="{BB962C8B-B14F-4D97-AF65-F5344CB8AC3E}">
        <p14:creationId xmlns:p14="http://schemas.microsoft.com/office/powerpoint/2010/main" val="186984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3"/>
          <p:cNvSpPr>
            <a:spLocks noGrp="1" noChangeArrowheads="1"/>
          </p:cNvSpPr>
          <p:nvPr>
            <p:ph type="title"/>
          </p:nvPr>
        </p:nvSpPr>
        <p:spPr>
          <a:xfrm>
            <a:off x="195146" y="367098"/>
            <a:ext cx="7886700" cy="457201"/>
          </a:xfrm>
        </p:spPr>
        <p:txBody>
          <a:bodyPr anchor="ctr">
            <a:noAutofit/>
          </a:bodyPr>
          <a:lstStyle/>
          <a:p>
            <a:r>
              <a:rPr lang="en-US" altLang="zh-CN" sz="3200" b="1" dirty="0">
                <a:ea typeface="SimSun" panose="02010600030101010101" pitchFamily="2" charset="-122"/>
              </a:rPr>
              <a:t>Structure Similarity</a:t>
            </a:r>
          </a:p>
        </p:txBody>
      </p:sp>
      <p:sp>
        <p:nvSpPr>
          <p:cNvPr id="10244" name="Rectangle 14"/>
          <p:cNvSpPr>
            <a:spLocks noGrp="1" noChangeArrowheads="1"/>
          </p:cNvSpPr>
          <p:nvPr>
            <p:ph idx="1"/>
          </p:nvPr>
        </p:nvSpPr>
        <p:spPr>
          <a:xfrm>
            <a:off x="361950" y="1253331"/>
            <a:ext cx="7886700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The desired features tend to be captured by a  measure called Structural Similarity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zh-CN" altLang="en-US" sz="2400" dirty="0">
              <a:ea typeface="SimSun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zh-CN" altLang="en-US" sz="2400" dirty="0">
              <a:ea typeface="SimSun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zh-CN" altLang="en-US" sz="2400" dirty="0">
              <a:ea typeface="SimSun" panose="02010600030101010101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altLang="zh-CN" sz="2400" dirty="0">
              <a:solidFill>
                <a:srgbClr val="FF0000"/>
              </a:solidFill>
              <a:ea typeface="SimSun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Define </a:t>
            </a:r>
            <a:r>
              <a:rPr lang="en-US" altLang="zh-CN" sz="2400" dirty="0">
                <a:ea typeface="SimSun" panose="02010600030101010101" pitchFamily="2" charset="-122"/>
                <a:sym typeface="Symbol" panose="05050102010706020507" pitchFamily="18" charset="2"/>
              </a:rPr>
              <a:t>() </a:t>
            </a:r>
            <a:r>
              <a:rPr lang="en-US" altLang="zh-CN" sz="2400" dirty="0">
                <a:ea typeface="SimSun" panose="02010600030101010101" pitchFamily="2" charset="-122"/>
              </a:rPr>
              <a:t>as the immediate neighborhood of a vertex (i.e. the set of people that an individual knows 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altLang="zh-CN" sz="2400" dirty="0">
              <a:solidFill>
                <a:srgbClr val="FF0000"/>
              </a:solidFill>
              <a:ea typeface="SimSun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Structural similarity is large for members of a clique and small for hubs and outliers.</a:t>
            </a:r>
          </a:p>
        </p:txBody>
      </p:sp>
      <p:sp>
        <p:nvSpPr>
          <p:cNvPr id="3994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aphicFrame>
        <p:nvGraphicFramePr>
          <p:cNvPr id="39941" name="Object 4"/>
          <p:cNvGraphicFramePr>
            <a:graphicFrameLocks noChangeAspect="1"/>
          </p:cNvGraphicFramePr>
          <p:nvPr>
            <p:extLst/>
          </p:nvPr>
        </p:nvGraphicFramePr>
        <p:xfrm>
          <a:off x="1433396" y="2077629"/>
          <a:ext cx="5410200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Equation" r:id="rId4" imgW="1548728" imgH="444307" progId="Equation.3">
                  <p:embed/>
                </p:oleObj>
              </mc:Choice>
              <mc:Fallback>
                <p:oleObj name="Equation" r:id="rId4" imgW="1548728" imgH="444307" progId="Equation.3">
                  <p:embed/>
                  <p:pic>
                    <p:nvPicPr>
                      <p:cNvPr id="3994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396" y="2077629"/>
                        <a:ext cx="5410200" cy="155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Rectangle 5"/>
          <p:cNvSpPr>
            <a:spLocks noChangeArrowheads="1"/>
          </p:cNvSpPr>
          <p:nvPr/>
        </p:nvSpPr>
        <p:spPr bwMode="auto">
          <a:xfrm>
            <a:off x="0" y="31702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314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886700" cy="396873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ea typeface="SimSun" panose="02010600030101010101" pitchFamily="2" charset="-122"/>
              </a:rPr>
              <a:t>Link Mining</a:t>
            </a:r>
            <a:endParaRPr lang="zh-CN" altLang="en-US" sz="3200" b="1" dirty="0">
              <a:solidFill>
                <a:schemeClr val="bg2">
                  <a:lumMod val="75000"/>
                </a:schemeClr>
              </a:solidFill>
              <a:ea typeface="SimSun" panose="02010600030101010101" pitchFamily="2" charset="-122"/>
            </a:endParaRPr>
          </a:p>
        </p:txBody>
      </p:sp>
      <p:sp>
        <p:nvSpPr>
          <p:cNvPr id="194765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031643"/>
            <a:ext cx="7886700" cy="5334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Link: relationship among data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Two kinds of linked networks</a:t>
            </a:r>
          </a:p>
          <a:p>
            <a:pPr lvl="1">
              <a:lnSpc>
                <a:spcPct val="10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homogeneous vs. heterogeneous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Homogeneous networks</a:t>
            </a:r>
          </a:p>
          <a:p>
            <a:pPr lvl="1">
              <a:lnSpc>
                <a:spcPct val="10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Single object type and single link type</a:t>
            </a:r>
          </a:p>
          <a:p>
            <a:pPr lvl="1">
              <a:lnSpc>
                <a:spcPct val="10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Single model social networks (e.g., friends)</a:t>
            </a:r>
          </a:p>
          <a:p>
            <a:pPr lvl="1">
              <a:lnSpc>
                <a:spcPct val="10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WWW: a collection of linked Web pages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Heterogeneous networks</a:t>
            </a:r>
          </a:p>
          <a:p>
            <a:pPr lvl="1">
              <a:lnSpc>
                <a:spcPct val="10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Multiple object and link types</a:t>
            </a:r>
          </a:p>
          <a:p>
            <a:pPr lvl="1">
              <a:lnSpc>
                <a:spcPct val="10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Medical network: patients, doctors, disease, contacts, treatments</a:t>
            </a:r>
          </a:p>
          <a:p>
            <a:pPr lvl="1">
              <a:lnSpc>
                <a:spcPct val="10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Bibliographic network: publications, authors, venues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75AB-D187-48BB-8504-BD54B19C17F7}" type="slidenum">
              <a:rPr lang="ko-KR" altLang="en-US"/>
              <a:pPr/>
              <a:t>62</a:t>
            </a:fld>
            <a:endParaRPr lang="en-US" altLang="ko-K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2057400" cy="365125"/>
          </a:xfrm>
        </p:spPr>
        <p:txBody>
          <a:bodyPr/>
          <a:lstStyle/>
          <a:p>
            <a:fld id="{50E52C81-A0A5-4209-8477-700708FAA561}" type="datetime4">
              <a:rPr lang="en-US" altLang="en-US"/>
              <a:pPr/>
              <a:t>August 29, 2020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696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2859" y="381000"/>
            <a:ext cx="7886700" cy="473074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ea typeface="SimSun" panose="02010600030101010101" pitchFamily="2" charset="-122"/>
              </a:rPr>
              <a:t>Link-Based Object Ranking (LBR)</a:t>
            </a:r>
            <a:endParaRPr lang="zh-CN" altLang="en-US" sz="3200" b="1" dirty="0">
              <a:solidFill>
                <a:srgbClr val="FF0000"/>
              </a:solidFill>
              <a:ea typeface="SimSun" panose="02010600030101010101" pitchFamily="2" charset="-122"/>
            </a:endParaRPr>
          </a:p>
        </p:txBody>
      </p:sp>
      <p:sp>
        <p:nvSpPr>
          <p:cNvPr id="17920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7886700" cy="4656138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zh-CN" sz="2400" dirty="0">
                <a:ea typeface="SimSun" panose="02010600030101010101" pitchFamily="2" charset="-122"/>
              </a:rPr>
              <a:t>LBR: Exploit the link structure of a graph to order or prioritize the set of objects within the graph</a:t>
            </a:r>
          </a:p>
          <a:p>
            <a:pPr lvl="1">
              <a:spcAft>
                <a:spcPts val="300"/>
              </a:spcAft>
            </a:pPr>
            <a:r>
              <a:rPr lang="en-US" altLang="zh-CN" sz="2400" dirty="0">
                <a:ea typeface="SimSun" panose="02010600030101010101" pitchFamily="2" charset="-122"/>
              </a:rPr>
              <a:t>Focused on graphs with single object type and single link type</a:t>
            </a:r>
          </a:p>
          <a:p>
            <a:pPr>
              <a:spcAft>
                <a:spcPts val="300"/>
              </a:spcAft>
            </a:pPr>
            <a:r>
              <a:rPr lang="en-US" altLang="zh-CN" sz="2400" dirty="0">
                <a:ea typeface="SimSun" panose="02010600030101010101" pitchFamily="2" charset="-122"/>
              </a:rPr>
              <a:t>This is a primary focus of link analysis community</a:t>
            </a:r>
          </a:p>
          <a:p>
            <a:pPr>
              <a:spcAft>
                <a:spcPts val="300"/>
              </a:spcAft>
            </a:pPr>
            <a:r>
              <a:rPr lang="en-US" altLang="zh-CN" sz="2400" dirty="0">
                <a:ea typeface="SimSun" panose="02010600030101010101" pitchFamily="2" charset="-122"/>
              </a:rPr>
              <a:t>Web information analysis</a:t>
            </a:r>
          </a:p>
          <a:p>
            <a:pPr lvl="1">
              <a:spcAft>
                <a:spcPts val="300"/>
              </a:spcAft>
            </a:pPr>
            <a:r>
              <a:rPr lang="en-US" altLang="zh-CN" sz="2400" b="1" dirty="0">
                <a:solidFill>
                  <a:srgbClr val="FF0000"/>
                </a:solidFill>
                <a:ea typeface="SimSun" panose="02010600030101010101" pitchFamily="2" charset="-122"/>
              </a:rPr>
              <a:t>PageRank and Hits are typical LBR approaches</a:t>
            </a:r>
          </a:p>
          <a:p>
            <a:pPr>
              <a:spcAft>
                <a:spcPts val="300"/>
              </a:spcAft>
            </a:pPr>
            <a:r>
              <a:rPr lang="en-US" altLang="zh-CN" sz="2400" dirty="0">
                <a:ea typeface="SimSun" panose="02010600030101010101" pitchFamily="2" charset="-122"/>
              </a:rPr>
              <a:t>In social network analysis (SNA), LBR is a core analysis task</a:t>
            </a:r>
          </a:p>
          <a:p>
            <a:pPr lvl="1">
              <a:spcAft>
                <a:spcPts val="300"/>
              </a:spcAft>
            </a:pPr>
            <a:r>
              <a:rPr lang="en-US" altLang="zh-CN" sz="2400" dirty="0">
                <a:ea typeface="SimSun" panose="02010600030101010101" pitchFamily="2" charset="-122"/>
              </a:rPr>
              <a:t>Objective: rank individuals in terms of “centrality”</a:t>
            </a:r>
          </a:p>
          <a:p>
            <a:pPr lvl="1">
              <a:spcAft>
                <a:spcPts val="300"/>
              </a:spcAft>
            </a:pPr>
            <a:r>
              <a:rPr lang="en-US" altLang="zh-CN" sz="2400" dirty="0">
                <a:ea typeface="SimSun" panose="02010600030101010101" pitchFamily="2" charset="-122"/>
              </a:rPr>
              <a:t>Rank objects relative to one or more relevant objects in the graph vs. ranks object over time in dynamic graphs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8A05-0939-4DBF-80C5-B6757A2E2CCF}" type="slidenum">
              <a:rPr lang="ko-KR" altLang="en-US"/>
              <a:pPr/>
              <a:t>63</a:t>
            </a:fld>
            <a:endParaRPr lang="en-US" altLang="ko-K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7257" y="6400800"/>
            <a:ext cx="2057400" cy="365125"/>
          </a:xfrm>
        </p:spPr>
        <p:txBody>
          <a:bodyPr/>
          <a:lstStyle/>
          <a:p>
            <a:fld id="{1A34BB74-6718-4C62-8AA8-22CBD9F463E2}" type="datetime4">
              <a:rPr lang="en-US" altLang="en-US"/>
              <a:pPr/>
              <a:t>August 29, 2020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3992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315200" cy="381000"/>
          </a:xfrm>
        </p:spPr>
        <p:txBody>
          <a:bodyPr>
            <a:noAutofit/>
          </a:bodyPr>
          <a:lstStyle/>
          <a:p>
            <a:r>
              <a:rPr lang="en-US" altLang="en-US" sz="3200" b="1" dirty="0"/>
              <a:t>Graph Mining Challenges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886700" cy="4876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sz="2000" dirty="0"/>
              <a:t>High computational cost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/>
              <a:t>Need to tradeoff between efficiency/scalability and quality </a:t>
            </a:r>
          </a:p>
          <a:p>
            <a:pPr>
              <a:lnSpc>
                <a:spcPct val="100000"/>
              </a:lnSpc>
            </a:pPr>
            <a:r>
              <a:rPr lang="en-US" altLang="en-US" sz="2000" dirty="0"/>
              <a:t>Sophisticated graphs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/>
              <a:t>May involve weights and/or cycles.</a:t>
            </a:r>
          </a:p>
          <a:p>
            <a:pPr>
              <a:lnSpc>
                <a:spcPct val="100000"/>
              </a:lnSpc>
            </a:pPr>
            <a:r>
              <a:rPr lang="en-US" altLang="en-US" sz="2000" dirty="0"/>
              <a:t>High dimensionality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/>
              <a:t>A graph can have many vertices. In a similarity matrix, a vertex is represented as a vector (a row in the matrix) whose dimensionality is the number of vertices in the graph</a:t>
            </a:r>
          </a:p>
          <a:p>
            <a:pPr>
              <a:lnSpc>
                <a:spcPct val="100000"/>
              </a:lnSpc>
            </a:pPr>
            <a:r>
              <a:rPr lang="en-US" altLang="en-US" sz="2000" dirty="0"/>
              <a:t>Sparsity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/>
              <a:t>A large graph is often sparse, meaning each vertex on average connects to only a small number of other vertices</a:t>
            </a:r>
          </a:p>
          <a:p>
            <a:pPr lvl="1">
              <a:lnSpc>
                <a:spcPct val="100000"/>
              </a:lnSpc>
            </a:pPr>
            <a:r>
              <a:rPr lang="en-US" altLang="en-US" sz="2000" dirty="0"/>
              <a:t>A similarity matrix from a large sparse graph can also be sparse</a:t>
            </a:r>
          </a:p>
        </p:txBody>
      </p:sp>
      <p:sp>
        <p:nvSpPr>
          <p:cNvPr id="54276" name="Slide Number Placeholder 1"/>
          <p:cNvSpPr txBox="1">
            <a:spLocks noGrp="1"/>
          </p:cNvSpPr>
          <p:nvPr/>
        </p:nvSpPr>
        <p:spPr bwMode="auto">
          <a:xfrm>
            <a:off x="7239000" y="64008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5F5C0442-4B78-441F-A5FF-85DE37FF6E5B}" type="slidenum">
              <a:rPr lang="en-US" altLang="en-US" sz="1200" b="0">
                <a:latin typeface="Arial" panose="020B0604020202020204" pitchFamily="34" charset="0"/>
              </a:rPr>
              <a:pPr algn="r" eaLnBrk="1" hangingPunct="1"/>
              <a:t>64</a:t>
            </a:fld>
            <a:endParaRPr lang="en-US" altLang="en-US" sz="1200" b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16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25890"/>
            <a:ext cx="7886700" cy="625474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b="1" dirty="0"/>
              <a:t>Similarity-Based Retrieval in Text Data</a:t>
            </a:r>
          </a:p>
        </p:txBody>
      </p:sp>
      <p:sp>
        <p:nvSpPr>
          <p:cNvPr id="1881091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219200"/>
            <a:ext cx="7886700" cy="480059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400" dirty="0"/>
              <a:t>Finds similar documents based on a set of common keywords</a:t>
            </a:r>
          </a:p>
          <a:p>
            <a:pPr>
              <a:lnSpc>
                <a:spcPct val="100000"/>
              </a:lnSpc>
            </a:pPr>
            <a:r>
              <a:rPr lang="en-US" altLang="en-US" sz="2400" dirty="0"/>
              <a:t>Answer should be based on the degree of relevance based on the nearness of the keywords, relative frequency of the keywords, etc.</a:t>
            </a:r>
          </a:p>
          <a:p>
            <a:pPr>
              <a:lnSpc>
                <a:spcPct val="100000"/>
              </a:lnSpc>
            </a:pPr>
            <a:r>
              <a:rPr lang="en-US" altLang="en-US" sz="2400" dirty="0"/>
              <a:t>Basic techniques</a:t>
            </a:r>
          </a:p>
          <a:p>
            <a:pPr>
              <a:lnSpc>
                <a:spcPct val="100000"/>
              </a:lnSpc>
            </a:pPr>
            <a:r>
              <a:rPr lang="en-US" altLang="en-US" sz="2400" dirty="0"/>
              <a:t>Stop list</a:t>
            </a:r>
          </a:p>
          <a:p>
            <a:pPr lvl="2">
              <a:lnSpc>
                <a:spcPct val="100000"/>
              </a:lnSpc>
            </a:pPr>
            <a:r>
              <a:rPr lang="en-US" altLang="en-US" sz="1600" dirty="0"/>
              <a:t>Set of words that are deemed “irrelevant”, even though they may appear frequently</a:t>
            </a:r>
          </a:p>
          <a:p>
            <a:pPr lvl="2">
              <a:lnSpc>
                <a:spcPct val="100000"/>
              </a:lnSpc>
            </a:pPr>
            <a:r>
              <a:rPr lang="en-US" altLang="en-US" sz="1600" dirty="0"/>
              <a:t>E.g., </a:t>
            </a:r>
            <a:r>
              <a:rPr lang="en-US" altLang="en-US" sz="1600" i="1" dirty="0">
                <a:solidFill>
                  <a:schemeClr val="hlink"/>
                </a:solidFill>
              </a:rPr>
              <a:t>a, the, of, for, to, with</a:t>
            </a:r>
            <a:r>
              <a:rPr lang="en-US" altLang="en-US" sz="1600" dirty="0"/>
              <a:t>, etc.</a:t>
            </a:r>
          </a:p>
          <a:p>
            <a:pPr lvl="2">
              <a:lnSpc>
                <a:spcPct val="100000"/>
              </a:lnSpc>
            </a:pPr>
            <a:r>
              <a:rPr lang="en-US" altLang="en-US" sz="1600" dirty="0"/>
              <a:t>Stop lists may vary when document set varies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9C5BA-4610-4F69-848B-06D99292AF03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EC74D-AA65-4699-91BF-A8072ABAA4C3}" type="datetime1">
              <a:rPr lang="en-US" altLang="en-US" smtClean="0"/>
              <a:t>8/29/2020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6726135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68275"/>
            <a:ext cx="7886700" cy="714375"/>
          </a:xfrm>
          <a:noFill/>
          <a:ln/>
        </p:spPr>
        <p:txBody>
          <a:bodyPr lIns="92075" tIns="46038" rIns="92075" bIns="46038" anchor="ctr"/>
          <a:lstStyle/>
          <a:p>
            <a:pPr algn="ctr"/>
            <a:r>
              <a:rPr lang="en-US" altLang="en-US" sz="3200" b="1" dirty="0"/>
              <a:t>Similarity-Based Retrieval in Text Data</a:t>
            </a:r>
          </a:p>
        </p:txBody>
      </p:sp>
      <p:sp>
        <p:nvSpPr>
          <p:cNvPr id="1883139" name="Rectangle 3"/>
          <p:cNvSpPr>
            <a:spLocks noGrp="1" noChangeArrowheads="1"/>
          </p:cNvSpPr>
          <p:nvPr>
            <p:ph idx="1"/>
          </p:nvPr>
        </p:nvSpPr>
        <p:spPr>
          <a:xfrm>
            <a:off x="462861" y="1219200"/>
            <a:ext cx="7886700" cy="4810126"/>
          </a:xfrm>
          <a:noFill/>
          <a:ln/>
        </p:spPr>
        <p:txBody>
          <a:bodyPr lIns="92075" tIns="46038" rIns="92075" bIns="46038"/>
          <a:lstStyle/>
          <a:p>
            <a:pPr lvl="1">
              <a:lnSpc>
                <a:spcPct val="100000"/>
              </a:lnSpc>
            </a:pPr>
            <a:r>
              <a:rPr lang="en-US" altLang="en-US" sz="2400" dirty="0"/>
              <a:t>Word stem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/>
              <a:t>Several words are small syntactic variants of each other since they share a common word stem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/>
              <a:t>E.g., </a:t>
            </a:r>
            <a:r>
              <a:rPr lang="en-US" altLang="en-US" sz="1800" i="1" dirty="0">
                <a:solidFill>
                  <a:schemeClr val="hlink"/>
                </a:solidFill>
              </a:rPr>
              <a:t>drug</a:t>
            </a:r>
            <a:r>
              <a:rPr lang="en-US" altLang="en-US" sz="1800" dirty="0">
                <a:solidFill>
                  <a:schemeClr val="hlink"/>
                </a:solidFill>
              </a:rPr>
              <a:t>, </a:t>
            </a:r>
            <a:r>
              <a:rPr lang="en-US" altLang="en-US" sz="1800" i="1" dirty="0">
                <a:solidFill>
                  <a:schemeClr val="hlink"/>
                </a:solidFill>
              </a:rPr>
              <a:t>drugs, drugged</a:t>
            </a:r>
            <a:endParaRPr lang="en-US" altLang="en-US" sz="1800" dirty="0">
              <a:solidFill>
                <a:srgbClr val="121328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en-US" sz="2400" dirty="0"/>
              <a:t>A term frequency table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/>
              <a:t>Each entry</a:t>
            </a:r>
            <a:r>
              <a:rPr lang="en-US" altLang="en-US" sz="1800" i="1" dirty="0"/>
              <a:t> </a:t>
            </a:r>
            <a:r>
              <a:rPr lang="en-US" altLang="en-US" sz="1800" i="1" dirty="0" err="1"/>
              <a:t>frequent_table</a:t>
            </a:r>
            <a:r>
              <a:rPr lang="en-US" altLang="en-US" sz="1800" i="1" dirty="0"/>
              <a:t>(</a:t>
            </a:r>
            <a:r>
              <a:rPr lang="en-US" altLang="en-US" sz="1800" i="1" dirty="0" err="1"/>
              <a:t>i</a:t>
            </a:r>
            <a:r>
              <a:rPr lang="en-US" altLang="en-US" sz="1800" i="1" dirty="0"/>
              <a:t>, j)</a:t>
            </a:r>
            <a:r>
              <a:rPr lang="en-US" altLang="en-US" sz="1800" dirty="0"/>
              <a:t> =  # of occurrences of the word</a:t>
            </a:r>
            <a:r>
              <a:rPr lang="en-US" altLang="en-US" sz="1800" i="1" dirty="0"/>
              <a:t> </a:t>
            </a:r>
            <a:r>
              <a:rPr lang="en-US" altLang="en-US" sz="1800" i="1" dirty="0" err="1"/>
              <a:t>t</a:t>
            </a:r>
            <a:r>
              <a:rPr lang="en-US" altLang="en-US" sz="1800" i="1" baseline="-25000" dirty="0" err="1"/>
              <a:t>i</a:t>
            </a:r>
            <a:r>
              <a:rPr lang="en-US" altLang="en-US" sz="1800" dirty="0"/>
              <a:t> in document </a:t>
            </a:r>
            <a:r>
              <a:rPr lang="en-US" altLang="en-US" sz="1800" i="1" dirty="0"/>
              <a:t>d</a:t>
            </a:r>
            <a:r>
              <a:rPr lang="en-US" altLang="en-US" sz="1800" i="1" baseline="-25000" dirty="0"/>
              <a:t>i</a:t>
            </a:r>
            <a:endParaRPr lang="en-US" altLang="en-US" sz="1800" dirty="0"/>
          </a:p>
          <a:p>
            <a:pPr lvl="2">
              <a:lnSpc>
                <a:spcPct val="100000"/>
              </a:lnSpc>
            </a:pPr>
            <a:r>
              <a:rPr lang="en-US" altLang="en-US" sz="1800" dirty="0"/>
              <a:t>Usually, the </a:t>
            </a:r>
            <a:r>
              <a:rPr lang="en-US" altLang="en-US" sz="1800" i="1" dirty="0"/>
              <a:t>ratio</a:t>
            </a:r>
            <a:r>
              <a:rPr lang="en-US" altLang="en-US" sz="1800" dirty="0"/>
              <a:t> instead of the absolute number of occurrences is used</a:t>
            </a:r>
          </a:p>
          <a:p>
            <a:pPr lvl="1">
              <a:lnSpc>
                <a:spcPct val="100000"/>
              </a:lnSpc>
            </a:pPr>
            <a:r>
              <a:rPr lang="en-US" altLang="en-US" sz="2400" dirty="0"/>
              <a:t>Similarity metrics: measure the closeness of a document to a query (a set of keywords)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/>
              <a:t>Relative term occurrences</a:t>
            </a:r>
          </a:p>
          <a:p>
            <a:pPr lvl="2">
              <a:lnSpc>
                <a:spcPct val="100000"/>
              </a:lnSpc>
            </a:pPr>
            <a:r>
              <a:rPr lang="en-US" altLang="en-US" sz="1800" dirty="0"/>
              <a:t>Cosine distance: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15315-F619-44D6-8818-199CA0CCB1F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49CB7-2452-4C08-BD64-DDB1A78CE9CB}" type="datetime1">
              <a:rPr lang="en-US" altLang="en-US" smtClean="0"/>
              <a:t>8/29/2020</a:t>
            </a:fld>
            <a:endParaRPr lang="en-US" altLang="en-US"/>
          </a:p>
        </p:txBody>
      </p:sp>
      <p:graphicFrame>
        <p:nvGraphicFramePr>
          <p:cNvPr id="1883140" name="Object 4"/>
          <p:cNvGraphicFramePr>
            <a:graphicFrameLocks noChangeAspect="1"/>
          </p:cNvGraphicFramePr>
          <p:nvPr>
            <p:extLst/>
          </p:nvPr>
        </p:nvGraphicFramePr>
        <p:xfrm>
          <a:off x="5410200" y="4982466"/>
          <a:ext cx="2540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4" imgW="2539800" imgH="799920" progId="Equation.3">
                  <p:embed/>
                </p:oleObj>
              </mc:Choice>
              <mc:Fallback>
                <p:oleObj name="Equation" r:id="rId4" imgW="2539800" imgH="799920" progId="Equation.3">
                  <p:embed/>
                  <p:pic>
                    <p:nvPicPr>
                      <p:cNvPr id="18831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982466"/>
                        <a:ext cx="2540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0795968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59343"/>
            <a:ext cx="7886700" cy="625474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b="1" dirty="0">
                <a:ea typeface="SimSun" panose="02010600030101010101" pitchFamily="2" charset="-122"/>
              </a:rPr>
              <a:t>Vector Space Model</a:t>
            </a:r>
          </a:p>
        </p:txBody>
      </p:sp>
      <p:sp>
        <p:nvSpPr>
          <p:cNvPr id="162918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371600"/>
            <a:ext cx="7886700" cy="4545806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Represent a doc by a term vector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Term: basic concept, e.g., word or phrase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Each term defines one dimension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N terms define a N-dimensional space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Element of vector corresponds to term weight</a:t>
            </a:r>
          </a:p>
          <a:p>
            <a:pPr lvl="1">
              <a:lnSpc>
                <a:spcPct val="12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E.g., d = (x</a:t>
            </a:r>
            <a:r>
              <a:rPr lang="en-US" altLang="zh-CN" sz="2400" baseline="-25000" dirty="0">
                <a:ea typeface="SimSun" panose="02010600030101010101" pitchFamily="2" charset="-122"/>
              </a:rPr>
              <a:t>1</a:t>
            </a:r>
            <a:r>
              <a:rPr lang="en-US" altLang="zh-CN" sz="2400" dirty="0">
                <a:ea typeface="SimSun" panose="02010600030101010101" pitchFamily="2" charset="-122"/>
              </a:rPr>
              <a:t>,…,</a:t>
            </a:r>
            <a:r>
              <a:rPr lang="en-US" altLang="zh-CN" sz="2400" dirty="0" err="1">
                <a:ea typeface="SimSun" panose="02010600030101010101" pitchFamily="2" charset="-122"/>
              </a:rPr>
              <a:t>x</a:t>
            </a:r>
            <a:r>
              <a:rPr lang="en-US" altLang="zh-CN" sz="2400" baseline="-25000" dirty="0" err="1">
                <a:ea typeface="SimSun" panose="02010600030101010101" pitchFamily="2" charset="-122"/>
              </a:rPr>
              <a:t>N</a:t>
            </a:r>
            <a:r>
              <a:rPr lang="en-US" altLang="zh-CN" sz="2400" dirty="0">
                <a:ea typeface="SimSun" panose="02010600030101010101" pitchFamily="2" charset="-122"/>
              </a:rPr>
              <a:t>), x</a:t>
            </a:r>
            <a:r>
              <a:rPr lang="en-US" altLang="zh-CN" sz="2400" baseline="-25000" dirty="0">
                <a:ea typeface="SimSun" panose="02010600030101010101" pitchFamily="2" charset="-122"/>
              </a:rPr>
              <a:t>i</a:t>
            </a:r>
            <a:r>
              <a:rPr lang="en-US" altLang="zh-CN" sz="2400" dirty="0">
                <a:ea typeface="SimSun" panose="02010600030101010101" pitchFamily="2" charset="-122"/>
              </a:rPr>
              <a:t> is “importance” of term </a:t>
            </a:r>
            <a:r>
              <a:rPr lang="en-US" altLang="zh-CN" sz="2400" dirty="0" err="1">
                <a:ea typeface="SimSun" panose="02010600030101010101" pitchFamily="2" charset="-122"/>
              </a:rPr>
              <a:t>i</a:t>
            </a:r>
            <a:endParaRPr lang="en-US" altLang="zh-CN" sz="2400" dirty="0"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New document is assigned to the most likely category based on vector similarity.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68443-A80F-461A-A7D5-478FD4B943DB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E17D2-E345-42F7-A7FA-BEAF7D60D579}" type="datetime1">
              <a:rPr lang="en-US" altLang="en-US" smtClean="0"/>
              <a:t>8/29/2020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374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7560</TotalTime>
  <Words>4884</Words>
  <Application>Microsoft Office PowerPoint</Application>
  <PresentationFormat>On-screen Show (4:3)</PresentationFormat>
  <Paragraphs>789</Paragraphs>
  <Slides>64</Slides>
  <Notes>56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84" baseType="lpstr">
      <vt:lpstr>굴림</vt:lpstr>
      <vt:lpstr>맑은 고딕</vt:lpstr>
      <vt:lpstr>ＭＳ Ｐゴシック</vt:lpstr>
      <vt:lpstr>新細明體</vt:lpstr>
      <vt:lpstr>SimSun</vt:lpstr>
      <vt:lpstr>Arial</vt:lpstr>
      <vt:lpstr>Arial</vt:lpstr>
      <vt:lpstr>Arial Black</vt:lpstr>
      <vt:lpstr>Calibri</vt:lpstr>
      <vt:lpstr>Calibri Light</vt:lpstr>
      <vt:lpstr>Lucida Sans</vt:lpstr>
      <vt:lpstr>Symbol</vt:lpstr>
      <vt:lpstr>Tahoma</vt:lpstr>
      <vt:lpstr>Times New Roman</vt:lpstr>
      <vt:lpstr>Verdana</vt:lpstr>
      <vt:lpstr>Webdings</vt:lpstr>
      <vt:lpstr>Wingdings</vt:lpstr>
      <vt:lpstr>Office Theme</vt:lpstr>
      <vt:lpstr>Equation</vt:lpstr>
      <vt:lpstr>Visio</vt:lpstr>
      <vt:lpstr>S2-19_DSECLZC415  MULTI MEDIA MINING SESSION 15</vt:lpstr>
      <vt:lpstr>PowerPoint Presentation</vt:lpstr>
      <vt:lpstr>QUICK RECAP OF WHAT WAS  COVERED IN TEXT MINING/last  class</vt:lpstr>
      <vt:lpstr>Information Retrieval Techniques</vt:lpstr>
      <vt:lpstr>Boolean Model</vt:lpstr>
      <vt:lpstr>Keyword-Based Retrieval</vt:lpstr>
      <vt:lpstr>Similarity-Based Retrieval in Text Data</vt:lpstr>
      <vt:lpstr>Similarity-Based Retrieval in Text Data</vt:lpstr>
      <vt:lpstr>Vector Space Model</vt:lpstr>
      <vt:lpstr>What VS Model Does Not Specify</vt:lpstr>
      <vt:lpstr>How to Assign Weights</vt:lpstr>
      <vt:lpstr>TF Weighting</vt:lpstr>
      <vt:lpstr>IDF Weighting</vt:lpstr>
      <vt:lpstr>TF-IDF Weighting</vt:lpstr>
      <vt:lpstr>VS Model-Based Classifiers</vt:lpstr>
      <vt:lpstr>Probabilistic Retrieval Models</vt:lpstr>
      <vt:lpstr>Probabilistic Retrieval Models</vt:lpstr>
      <vt:lpstr>Unstructured Data</vt:lpstr>
      <vt:lpstr>PowerPoint Presentation</vt:lpstr>
      <vt:lpstr>Similarity Search in Multimedia Data</vt:lpstr>
      <vt:lpstr>Queries in Content-Based Retrieval Systems</vt:lpstr>
      <vt:lpstr>Approaches Based on Image Signature</vt:lpstr>
      <vt:lpstr>Automatic indexing of images</vt:lpstr>
      <vt:lpstr>Multidimensional Analysis of Multimedia Data</vt:lpstr>
      <vt:lpstr>Mining Multimedia Databases</vt:lpstr>
      <vt:lpstr>Mining Multimedia Databases</vt:lpstr>
      <vt:lpstr>PowerPoint Presentation</vt:lpstr>
      <vt:lpstr>PowerPoint Presentation</vt:lpstr>
      <vt:lpstr>PowerPoint Presentation</vt:lpstr>
      <vt:lpstr>What Is a Spatial Database System?</vt:lpstr>
      <vt:lpstr>GIS vs. SDBMS</vt:lpstr>
      <vt:lpstr>Modeling Spatial Objects</vt:lpstr>
      <vt:lpstr>Modeling Single Objects: Point, Line and Region</vt:lpstr>
      <vt:lpstr>Modeling Spatially Related Collection of Objects</vt:lpstr>
      <vt:lpstr>Spatial Data Types and Models</vt:lpstr>
      <vt:lpstr>Spatial-to-Spatial Generalization</vt:lpstr>
      <vt:lpstr>Spatial Association Analysis  </vt:lpstr>
      <vt:lpstr>PowerPoint Presentation</vt:lpstr>
      <vt:lpstr>Mining Spatial Co-location Rules  </vt:lpstr>
      <vt:lpstr>Spatial Classification</vt:lpstr>
      <vt:lpstr>Spatial Trend Analysis</vt:lpstr>
      <vt:lpstr>Generalizing Spatial and Multimedia Data</vt:lpstr>
      <vt:lpstr>Constraints-Based Clustering</vt:lpstr>
      <vt:lpstr>Constrained Clustering: Planning ATM Locations</vt:lpstr>
      <vt:lpstr>Why Graph Mining?</vt:lpstr>
      <vt:lpstr>Information on a Network</vt:lpstr>
      <vt:lpstr>Graph Pattern Mining</vt:lpstr>
      <vt:lpstr>Example: Frequent Subgraphs</vt:lpstr>
      <vt:lpstr>AprioriGraph: Apriori-based frequent substructure mining.</vt:lpstr>
      <vt:lpstr>Properties of Graph Mining Algorithms</vt:lpstr>
      <vt:lpstr>Apriori-Based Approach</vt:lpstr>
      <vt:lpstr>Apriori-Based, Breadth-First Search</vt:lpstr>
      <vt:lpstr>Pattern Growth Method</vt:lpstr>
      <vt:lpstr>Graph Pattern Explosion Problem</vt:lpstr>
      <vt:lpstr>Closed Frequent Graphs</vt:lpstr>
      <vt:lpstr>Graph Clustering</vt:lpstr>
      <vt:lpstr>Graph Classification</vt:lpstr>
      <vt:lpstr>Graph Pattern-Based Classification</vt:lpstr>
      <vt:lpstr>A Social Network Model</vt:lpstr>
      <vt:lpstr>The Neighborhood of a Vertex</vt:lpstr>
      <vt:lpstr>Structure Similarity</vt:lpstr>
      <vt:lpstr>Link Mining</vt:lpstr>
      <vt:lpstr>Link-Based Object Ranking (LBR)</vt:lpstr>
      <vt:lpstr>Graph Mining 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T V Rao</dc:creator>
  <cp:lastModifiedBy>VTVT</cp:lastModifiedBy>
  <cp:revision>260</cp:revision>
  <cp:lastPrinted>2020-04-24T15:32:34Z</cp:lastPrinted>
  <dcterms:created xsi:type="dcterms:W3CDTF">2016-08-27T05:22:31Z</dcterms:created>
  <dcterms:modified xsi:type="dcterms:W3CDTF">2020-08-29T08:08:59Z</dcterms:modified>
</cp:coreProperties>
</file>