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309" r:id="rId3"/>
    <p:sldId id="259" r:id="rId4"/>
    <p:sldId id="315" r:id="rId5"/>
    <p:sldId id="260" r:id="rId6"/>
    <p:sldId id="263" r:id="rId7"/>
    <p:sldId id="316" r:id="rId8"/>
    <p:sldId id="262" r:id="rId9"/>
    <p:sldId id="264" r:id="rId10"/>
    <p:sldId id="296" r:id="rId11"/>
    <p:sldId id="317" r:id="rId12"/>
    <p:sldId id="265" r:id="rId13"/>
    <p:sldId id="266" r:id="rId14"/>
    <p:sldId id="320" r:id="rId15"/>
    <p:sldId id="311" r:id="rId16"/>
    <p:sldId id="269" r:id="rId17"/>
    <p:sldId id="270" r:id="rId18"/>
    <p:sldId id="271" r:id="rId19"/>
    <p:sldId id="299" r:id="rId20"/>
    <p:sldId id="314" r:id="rId21"/>
    <p:sldId id="273" r:id="rId22"/>
    <p:sldId id="274" r:id="rId23"/>
    <p:sldId id="275" r:id="rId24"/>
    <p:sldId id="312" r:id="rId25"/>
    <p:sldId id="279" r:id="rId26"/>
    <p:sldId id="318" r:id="rId27"/>
    <p:sldId id="280" r:id="rId28"/>
    <p:sldId id="281" r:id="rId29"/>
    <p:sldId id="283" r:id="rId30"/>
    <p:sldId id="284" r:id="rId31"/>
    <p:sldId id="285" r:id="rId32"/>
    <p:sldId id="287" r:id="rId33"/>
    <p:sldId id="288" r:id="rId34"/>
    <p:sldId id="290" r:id="rId35"/>
    <p:sldId id="289" r:id="rId36"/>
    <p:sldId id="292" r:id="rId37"/>
    <p:sldId id="313" r:id="rId38"/>
    <p:sldId id="291" r:id="rId39"/>
    <p:sldId id="293" r:id="rId40"/>
    <p:sldId id="294" r:id="rId41"/>
    <p:sldId id="301" r:id="rId42"/>
    <p:sldId id="302" r:id="rId43"/>
    <p:sldId id="319" r:id="rId44"/>
    <p:sldId id="304" r:id="rId45"/>
    <p:sldId id="303"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67" d="100"/>
          <a:sy n="67" d="100"/>
        </p:scale>
        <p:origin x="1338"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27EA31-4ED2-4429-B677-B50B01AC7643}" type="datetimeFigureOut">
              <a:rPr lang="en-IN" smtClean="0"/>
              <a:t>28-08-2020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0FB3ED-5941-4AA2-A980-43DC7E023DD4}" type="slidenum">
              <a:rPr lang="en-IN" smtClean="0"/>
              <a:t>‹#›</a:t>
            </a:fld>
            <a:endParaRPr lang="en-IN"/>
          </a:p>
        </p:txBody>
      </p:sp>
    </p:spTree>
    <p:extLst>
      <p:ext uri="{BB962C8B-B14F-4D97-AF65-F5344CB8AC3E}">
        <p14:creationId xmlns:p14="http://schemas.microsoft.com/office/powerpoint/2010/main" val="4074016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200" dirty="0" smtClean="0">
                <a:solidFill>
                  <a:srgbClr val="FFFFFF"/>
                </a:solidFill>
                <a:cs typeface="Arial" pitchFamily="34" charset="0"/>
              </a:rPr>
              <a:t>Hyderabad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8045347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pSp>
        <p:nvGrpSpPr>
          <p:cNvPr id="4" name="Group 11"/>
          <p:cNvGrpSpPr>
            <a:grpSpLocks/>
          </p:cNvGrpSpPr>
          <p:nvPr userDrawn="1"/>
        </p:nvGrpSpPr>
        <p:grpSpPr bwMode="auto">
          <a:xfrm>
            <a:off x="2084388" y="6550025"/>
            <a:ext cx="7059612" cy="49213"/>
            <a:chOff x="2083888" y="6550671"/>
            <a:chExt cx="7060112" cy="48665"/>
          </a:xfrm>
        </p:grpSpPr>
        <p:sp>
          <p:nvSpPr>
            <p:cNvPr id="5" name="Rectangle 4"/>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pic>
        <p:nvPicPr>
          <p:cNvPr id="8"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p:cNvGrpSpPr>
            <a:grpSpLocks/>
          </p:cNvGrpSpPr>
          <p:nvPr userDrawn="1"/>
        </p:nvGrpSpPr>
        <p:grpSpPr bwMode="auto">
          <a:xfrm>
            <a:off x="2133600" y="65532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grpSp>
        <p:nvGrpSpPr>
          <p:cNvPr id="13" name="Group 22"/>
          <p:cNvGrpSpPr>
            <a:grpSpLocks/>
          </p:cNvGrpSpPr>
          <p:nvPr userDrawn="1"/>
        </p:nvGrpSpPr>
        <p:grpSpPr bwMode="auto">
          <a:xfrm>
            <a:off x="0" y="1295400"/>
            <a:ext cx="7010400" cy="46038"/>
            <a:chOff x="1905000" y="6553200"/>
            <a:chExt cx="7010400" cy="45719"/>
          </a:xfrm>
        </p:grpSpPr>
        <p:sp>
          <p:nvSpPr>
            <p:cNvPr id="14" name="Rectangle 1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6" name="Rectangle 15"/>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sz="24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0" spc="-150" baseline="0">
                <a:solidFill>
                  <a:srgbClr val="C00000"/>
                </a:solidFill>
                <a:latin typeface="Times New Roman" panose="02020603050405020304" pitchFamily="18" charset="0"/>
                <a:cs typeface="Times New Roman" panose="02020603050405020304" pitchFamily="18" charset="0"/>
              </a:defRPr>
            </a:lvl1pPr>
          </a:lstStyle>
          <a:p>
            <a:pPr lvl="0"/>
            <a:r>
              <a:rPr lang="en-US" dirty="0" smtClean="0"/>
              <a:t>Click to edit Master text styles</a:t>
            </a:r>
          </a:p>
        </p:txBody>
      </p:sp>
      <p:sp>
        <p:nvSpPr>
          <p:cNvPr id="17" name="Date Placeholder 1"/>
          <p:cNvSpPr>
            <a:spLocks noGrp="1"/>
          </p:cNvSpPr>
          <p:nvPr>
            <p:ph type="dt" sz="half" idx="11"/>
          </p:nvPr>
        </p:nvSpPr>
        <p:spPr>
          <a:xfrm>
            <a:off x="139700" y="6602413"/>
            <a:ext cx="1944688" cy="255587"/>
          </a:xfrm>
        </p:spPr>
        <p:txBody>
          <a:bodyPr/>
          <a:lstStyle>
            <a:lvl1pPr>
              <a:defRPr/>
            </a:lvl1pPr>
          </a:lstStyle>
          <a:p>
            <a:pPr>
              <a:defRPr/>
            </a:pPr>
            <a:endParaRPr lang="en-US"/>
          </a:p>
        </p:txBody>
      </p:sp>
      <p:sp>
        <p:nvSpPr>
          <p:cNvPr id="18" name="Footer Placeholder 16"/>
          <p:cNvSpPr>
            <a:spLocks noGrp="1"/>
          </p:cNvSpPr>
          <p:nvPr>
            <p:ph type="ftr" sz="quarter" idx="12"/>
          </p:nvPr>
        </p:nvSpPr>
        <p:spPr>
          <a:xfrm>
            <a:off x="2468563" y="6569075"/>
            <a:ext cx="4262437" cy="288925"/>
          </a:xfrm>
        </p:spPr>
        <p:txBody>
          <a:bodyPr/>
          <a:lstStyle>
            <a:lvl1pPr>
              <a:defRPr b="1">
                <a:solidFill>
                  <a:srgbClr val="0070C0"/>
                </a:solidFill>
              </a:defRPr>
            </a:lvl1pPr>
          </a:lstStyle>
          <a:p>
            <a:pPr>
              <a:defRPr/>
            </a:pPr>
            <a:endParaRPr lang="en-US"/>
          </a:p>
        </p:txBody>
      </p:sp>
      <p:sp>
        <p:nvSpPr>
          <p:cNvPr id="19" name="Slide Number Placeholder 17"/>
          <p:cNvSpPr>
            <a:spLocks noGrp="1"/>
          </p:cNvSpPr>
          <p:nvPr>
            <p:ph type="sldNum" sz="quarter" idx="13"/>
          </p:nvPr>
        </p:nvSpPr>
        <p:spPr>
          <a:xfrm>
            <a:off x="7010400" y="6569075"/>
            <a:ext cx="2133600" cy="288925"/>
          </a:xfrm>
        </p:spPr>
        <p:txBody>
          <a:bodyPr/>
          <a:lstStyle>
            <a:lvl1pPr>
              <a:defRPr/>
            </a:lvl1pPr>
          </a:lstStyle>
          <a:p>
            <a:pPr>
              <a:defRPr/>
            </a:pPr>
            <a:r>
              <a:rPr lang="en-US" altLang="en-US"/>
              <a:t> Page </a:t>
            </a:r>
            <a:fld id="{29901C14-3E99-4122-9ACD-F6C6741E817D}" type="slidenum">
              <a:rPr lang="en-US" altLang="en-US"/>
              <a:pPr>
                <a:defRPr/>
              </a:pPr>
              <a:t>‹#›</a:t>
            </a:fld>
            <a:endParaRPr lang="en-US" altLang="en-US"/>
          </a:p>
        </p:txBody>
      </p:sp>
    </p:spTree>
    <p:extLst>
      <p:ext uri="{BB962C8B-B14F-4D97-AF65-F5344CB8AC3E}">
        <p14:creationId xmlns:p14="http://schemas.microsoft.com/office/powerpoint/2010/main" val="1686313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IN" dirty="0" smtClean="0">
                <a:latin typeface="Times New Roman" panose="02020603050405020304" pitchFamily="18" charset="0"/>
                <a:cs typeface="Times New Roman" panose="02020603050405020304" pitchFamily="18" charset="0"/>
              </a:rPr>
              <a:t>Data Structures and Algorithms Design</a:t>
            </a:r>
            <a:endParaRPr lang="en-IN" dirty="0">
              <a:latin typeface="Times New Roman" panose="02020603050405020304" pitchFamily="18" charset="0"/>
              <a:cs typeface="Times New Roman" panose="02020603050405020304" pitchFamily="18" charset="0"/>
            </a:endParaRPr>
          </a:p>
        </p:txBody>
      </p:sp>
      <p:sp>
        <p:nvSpPr>
          <p:cNvPr id="13315" name="Text Box 11"/>
          <p:cNvSpPr txBox="1">
            <a:spLocks noChangeArrowheads="1"/>
          </p:cNvSpPr>
          <p:nvPr/>
        </p:nvSpPr>
        <p:spPr bwMode="auto">
          <a:xfrm>
            <a:off x="7574275" y="6211888"/>
            <a:ext cx="15697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r>
              <a:rPr lang="en-IN" altLang="en-US" dirty="0" err="1">
                <a:solidFill>
                  <a:schemeClr val="bg1"/>
                </a:solidFill>
                <a:latin typeface="Times New Roman" panose="02020603050405020304" pitchFamily="18" charset="0"/>
                <a:ea typeface="宋体" charset="-122"/>
                <a:cs typeface="Times New Roman" panose="02020603050405020304" pitchFamily="18" charset="0"/>
              </a:rPr>
              <a:t>Febin.A.Vahab</a:t>
            </a:r>
            <a:endParaRPr lang="en-IN" altLang="en-US" dirty="0">
              <a:solidFill>
                <a:schemeClr val="bg1"/>
              </a:solidFill>
              <a:latin typeface="Times New Roman" panose="02020603050405020304" pitchFamily="18" charset="0"/>
              <a:ea typeface="宋体" charset="-122"/>
              <a:cs typeface="Times New Roman" panose="02020603050405020304" pitchFamily="18" charset="0"/>
            </a:endParaRPr>
          </a:p>
          <a:p>
            <a:pPr algn="r" eaLnBrk="1" hangingPunct="1"/>
            <a:r>
              <a:rPr lang="en-IN" altLang="en-US" dirty="0" smtClean="0">
                <a:solidFill>
                  <a:schemeClr val="bg1"/>
                </a:solidFill>
                <a:latin typeface="Times New Roman" panose="02020603050405020304" pitchFamily="18" charset="0"/>
                <a:ea typeface="宋体" charset="-122"/>
                <a:cs typeface="Times New Roman" panose="02020603050405020304" pitchFamily="18" charset="0"/>
              </a:rPr>
              <a:t>2019-20</a:t>
            </a:r>
            <a:endParaRPr lang="en-US" altLang="en-US" dirty="0">
              <a:solidFill>
                <a:schemeClr val="bg1"/>
              </a:solidFill>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50628080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10</a:t>
            </a:fld>
            <a:endParaRPr lang="en-US" altLang="en-US" smtClean="0">
              <a:solidFill>
                <a:srgbClr val="898989"/>
              </a:solidFill>
            </a:endParaRPr>
          </a:p>
        </p:txBody>
      </p:sp>
      <p:sp>
        <p:nvSpPr>
          <p:cNvPr id="2" name="Rectangle 1"/>
          <p:cNvSpPr/>
          <p:nvPr/>
        </p:nvSpPr>
        <p:spPr>
          <a:xfrm>
            <a:off x="533400" y="5708636"/>
            <a:ext cx="5574603" cy="461665"/>
          </a:xfrm>
          <a:prstGeom prst="rect">
            <a:avLst/>
          </a:prstGeom>
        </p:spPr>
        <p:txBody>
          <a:bodyPr wrap="none">
            <a:spAutoFit/>
          </a:bodyPr>
          <a:lstStyle/>
          <a:p>
            <a:r>
              <a:rPr lang="en-IN" sz="2400" dirty="0">
                <a:latin typeface="Times New Roman" panose="02020603050405020304" pitchFamily="18" charset="0"/>
                <a:cs typeface="Times New Roman" panose="02020603050405020304" pitchFamily="18" charset="0"/>
              </a:rPr>
              <a:t>A link to a page counts as a vote of support.</a:t>
            </a: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4938970" cy="3729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35677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Autofit/>
          </a:bodyPr>
          <a:lstStyle/>
          <a:p>
            <a:pPr algn="just"/>
            <a:r>
              <a:rPr lang="en-IN" dirty="0"/>
              <a:t>Another intuitive justification is that a page can have a high PageRank if there are many pages that </a:t>
            </a:r>
            <a:r>
              <a:rPr lang="en-IN" dirty="0" smtClean="0"/>
              <a:t>point to </a:t>
            </a:r>
            <a:r>
              <a:rPr lang="en-IN" dirty="0"/>
              <a:t>it, or if there are some pages that point to it and have a high PageRank. </a:t>
            </a:r>
            <a:endParaRPr lang="en-IN" dirty="0" smtClean="0"/>
          </a:p>
          <a:p>
            <a:pPr algn="just"/>
            <a:r>
              <a:rPr lang="en-IN" dirty="0" smtClean="0"/>
              <a:t>Intuitively</a:t>
            </a:r>
            <a:r>
              <a:rPr lang="en-IN" dirty="0"/>
              <a:t>, pages that are </a:t>
            </a:r>
            <a:r>
              <a:rPr lang="en-IN" dirty="0" smtClean="0"/>
              <a:t>well cited </a:t>
            </a:r>
            <a:r>
              <a:rPr lang="en-IN" dirty="0"/>
              <a:t>from many places around the web are worth looking at. Also, pages that have perhaps only </a:t>
            </a:r>
            <a:r>
              <a:rPr lang="en-IN" dirty="0" smtClean="0"/>
              <a:t>one citation </a:t>
            </a:r>
            <a:r>
              <a:rPr lang="en-IN" dirty="0"/>
              <a:t>from something like </a:t>
            </a:r>
            <a:r>
              <a:rPr lang="en-IN" dirty="0" smtClean="0"/>
              <a:t>the NASA homepage </a:t>
            </a:r>
            <a:r>
              <a:rPr lang="en-IN" dirty="0"/>
              <a:t>are also generally worth looking at</a:t>
            </a:r>
            <a:r>
              <a:rPr lang="en-IN" dirty="0" smtClean="0"/>
              <a:t>.</a:t>
            </a:r>
          </a:p>
          <a:p>
            <a:pPr algn="just"/>
            <a:r>
              <a:rPr lang="en-IN" dirty="0" smtClean="0"/>
              <a:t>If </a:t>
            </a:r>
            <a:r>
              <a:rPr lang="en-IN" dirty="0"/>
              <a:t>a page was </a:t>
            </a:r>
            <a:r>
              <a:rPr lang="en-IN" dirty="0" smtClean="0"/>
              <a:t>not high </a:t>
            </a:r>
            <a:r>
              <a:rPr lang="en-IN" dirty="0"/>
              <a:t>quality, or was a broken link, it is quite likely that </a:t>
            </a:r>
            <a:r>
              <a:rPr lang="en-IN" dirty="0" smtClean="0"/>
              <a:t>NASA </a:t>
            </a:r>
            <a:r>
              <a:rPr lang="en-IN" dirty="0"/>
              <a:t>homepage would not link to it.</a:t>
            </a:r>
          </a:p>
          <a:p>
            <a:pPr algn="just"/>
            <a:r>
              <a:rPr lang="en-IN" dirty="0"/>
              <a:t>PageRank handles both these cases and everything in between by recursively propagating </a:t>
            </a:r>
            <a:r>
              <a:rPr lang="en-IN" dirty="0" smtClean="0"/>
              <a:t>weights through </a:t>
            </a:r>
            <a:r>
              <a:rPr lang="en-IN" dirty="0"/>
              <a:t>the link structure of the web.</a:t>
            </a:r>
          </a:p>
        </p:txBody>
      </p:sp>
      <p:sp>
        <p:nvSpPr>
          <p:cNvPr id="3" name="Content Placeholder 2"/>
          <p:cNvSpPr>
            <a:spLocks noGrp="1"/>
          </p:cNvSpPr>
          <p:nvPr>
            <p:ph sz="quarter" idx="10"/>
          </p:nvPr>
        </p:nvSpPr>
        <p:spPr/>
        <p:txBody>
          <a:bodyPr/>
          <a:lstStyle/>
          <a:p>
            <a:pPr>
              <a:defRPr/>
            </a:pPr>
            <a:r>
              <a:rPr lang="en-IN" b="1" dirty="0"/>
              <a:t>Intuitive Justification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11</a:t>
            </a:fld>
            <a:endParaRPr lang="en-US" altLang="en-US" smtClean="0">
              <a:solidFill>
                <a:srgbClr val="898989"/>
              </a:solidFill>
            </a:endParaRPr>
          </a:p>
        </p:txBody>
      </p:sp>
    </p:spTree>
    <p:extLst>
      <p:ext uri="{BB962C8B-B14F-4D97-AF65-F5344CB8AC3E}">
        <p14:creationId xmlns:p14="http://schemas.microsoft.com/office/powerpoint/2010/main" val="379539144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a:bodyPr>
          <a:lstStyle/>
          <a:p>
            <a:pPr marL="118872" indent="0">
              <a:buNone/>
            </a:pPr>
            <a:r>
              <a:rPr lang="en-US" b="1" u="sng" dirty="0">
                <a:solidFill>
                  <a:srgbClr val="D60093"/>
                </a:solidFill>
              </a:rPr>
              <a:t>2 problems:</a:t>
            </a:r>
          </a:p>
          <a:p>
            <a:r>
              <a:rPr lang="en-US" b="1" dirty="0"/>
              <a:t>(1)</a:t>
            </a:r>
            <a:r>
              <a:rPr lang="en-US" dirty="0"/>
              <a:t> Some pages are </a:t>
            </a:r>
            <a:br>
              <a:rPr lang="en-US" dirty="0"/>
            </a:br>
            <a:r>
              <a:rPr lang="en-US" b="1" dirty="0">
                <a:solidFill>
                  <a:srgbClr val="0000FF"/>
                </a:solidFill>
              </a:rPr>
              <a:t>dead ends</a:t>
            </a:r>
            <a:r>
              <a:rPr lang="en-US" dirty="0"/>
              <a:t> (have no out-links)</a:t>
            </a:r>
          </a:p>
          <a:p>
            <a:pPr lvl="1"/>
            <a:r>
              <a:rPr lang="en-US" dirty="0"/>
              <a:t>Random </a:t>
            </a:r>
            <a:r>
              <a:rPr lang="en-US" dirty="0" smtClean="0"/>
              <a:t>walker </a:t>
            </a:r>
            <a:r>
              <a:rPr lang="en-US" dirty="0"/>
              <a:t>has “nowhere” to go to</a:t>
            </a:r>
          </a:p>
          <a:p>
            <a:pPr lvl="1"/>
            <a:r>
              <a:rPr lang="en-US" dirty="0"/>
              <a:t>Such pages cause importance to “leak out”</a:t>
            </a:r>
          </a:p>
          <a:p>
            <a:endParaRPr lang="en-US" dirty="0"/>
          </a:p>
          <a:p>
            <a:r>
              <a:rPr lang="en-US" b="1" dirty="0"/>
              <a:t>(2)</a:t>
            </a:r>
            <a:r>
              <a:rPr lang="en-US" b="1" dirty="0">
                <a:solidFill>
                  <a:srgbClr val="0000FF"/>
                </a:solidFill>
              </a:rPr>
              <a:t> </a:t>
            </a:r>
            <a:r>
              <a:rPr lang="en-US" b="1" dirty="0">
                <a:solidFill>
                  <a:srgbClr val="008000"/>
                </a:solidFill>
              </a:rPr>
              <a:t>Spider traps:</a:t>
            </a:r>
            <a:r>
              <a:rPr lang="en-US" dirty="0">
                <a:solidFill>
                  <a:srgbClr val="008000"/>
                </a:solidFill>
              </a:rPr>
              <a:t> </a:t>
            </a:r>
            <a:br>
              <a:rPr lang="en-US" dirty="0">
                <a:solidFill>
                  <a:srgbClr val="008000"/>
                </a:solidFill>
              </a:rPr>
            </a:br>
            <a:r>
              <a:rPr lang="en-US" dirty="0"/>
              <a:t>(all out-links are within the group)</a:t>
            </a:r>
          </a:p>
          <a:p>
            <a:pPr lvl="1"/>
            <a:r>
              <a:rPr lang="en-US" dirty="0"/>
              <a:t>Random </a:t>
            </a:r>
            <a:r>
              <a:rPr lang="en-US" dirty="0" smtClean="0"/>
              <a:t>walker gets </a:t>
            </a:r>
            <a:r>
              <a:rPr lang="en-US" dirty="0"/>
              <a:t>“stuck” in a trap</a:t>
            </a:r>
          </a:p>
          <a:p>
            <a:pPr lvl="1"/>
            <a:r>
              <a:rPr lang="en-US" dirty="0"/>
              <a:t>And eventually spider traps absorb all importance</a:t>
            </a:r>
          </a:p>
        </p:txBody>
      </p:sp>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calculation-2 Problems</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12</a:t>
            </a:fld>
            <a:endParaRPr lang="en-US" altLang="en-US" smtClean="0">
              <a:solidFill>
                <a:srgbClr val="898989"/>
              </a:solidFill>
            </a:endParaRPr>
          </a:p>
        </p:txBody>
      </p:sp>
      <p:pic>
        <p:nvPicPr>
          <p:cNvPr id="2" name="Picture 1"/>
          <p:cNvPicPr>
            <a:picLocks noChangeAspect="1"/>
          </p:cNvPicPr>
          <p:nvPr/>
        </p:nvPicPr>
        <p:blipFill>
          <a:blip r:embed="rId2"/>
          <a:stretch>
            <a:fillRect/>
          </a:stretch>
        </p:blipFill>
        <p:spPr>
          <a:xfrm>
            <a:off x="5229225" y="1600200"/>
            <a:ext cx="2619375" cy="3528138"/>
          </a:xfrm>
          <a:prstGeom prst="rect">
            <a:avLst/>
          </a:prstGeom>
        </p:spPr>
      </p:pic>
    </p:spTree>
    <p:extLst>
      <p:ext uri="{BB962C8B-B14F-4D97-AF65-F5344CB8AC3E}">
        <p14:creationId xmlns:p14="http://schemas.microsoft.com/office/powerpoint/2010/main" val="280124491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5181600" cy="4297362"/>
          </a:xfrm>
        </p:spPr>
        <p:txBody>
          <a:bodyPr>
            <a:noAutofit/>
          </a:bodyPr>
          <a:lstStyle/>
          <a:p>
            <a:pPr algn="just"/>
            <a:r>
              <a:rPr lang="en-IN" dirty="0"/>
              <a:t>To model this aspect of the web, Sergey and Larry added a </a:t>
            </a:r>
            <a:r>
              <a:rPr lang="en-IN" dirty="0" err="1"/>
              <a:t>supervertex</a:t>
            </a:r>
            <a:r>
              <a:rPr lang="en-IN" dirty="0"/>
              <a:t> to </a:t>
            </a:r>
            <a:r>
              <a:rPr lang="en-IN" dirty="0" smtClean="0"/>
              <a:t>the web </a:t>
            </a:r>
            <a:r>
              <a:rPr lang="en-IN" dirty="0"/>
              <a:t>graph and added an edge from every page to the </a:t>
            </a:r>
            <a:r>
              <a:rPr lang="en-IN" dirty="0" err="1"/>
              <a:t>supervertex</a:t>
            </a:r>
            <a:r>
              <a:rPr lang="en-IN" dirty="0" smtClean="0"/>
              <a:t>.</a:t>
            </a:r>
          </a:p>
          <a:p>
            <a:pPr marL="0" indent="0" algn="just">
              <a:buNone/>
            </a:pPr>
            <a:r>
              <a:rPr lang="en-IN" dirty="0" smtClean="0"/>
              <a:t> </a:t>
            </a:r>
          </a:p>
          <a:p>
            <a:pPr algn="just"/>
            <a:r>
              <a:rPr lang="en-IN" dirty="0" smtClean="0"/>
              <a:t>Moreover</a:t>
            </a:r>
            <a:r>
              <a:rPr lang="en-IN" dirty="0"/>
              <a:t>, </a:t>
            </a:r>
            <a:r>
              <a:rPr lang="en-IN" dirty="0" smtClean="0"/>
              <a:t>the </a:t>
            </a:r>
            <a:r>
              <a:rPr lang="en-IN" dirty="0" err="1" smtClean="0"/>
              <a:t>supervertex</a:t>
            </a:r>
            <a:r>
              <a:rPr lang="en-IN" dirty="0" smtClean="0"/>
              <a:t> </a:t>
            </a:r>
            <a:r>
              <a:rPr lang="en-IN" dirty="0"/>
              <a:t>points to every other vertex in the graph with equal probability, </a:t>
            </a:r>
            <a:r>
              <a:rPr lang="en-IN" dirty="0" smtClean="0"/>
              <a:t>allowing the </a:t>
            </a:r>
            <a:r>
              <a:rPr lang="en-IN" dirty="0"/>
              <a:t>walk to restart from a random place. </a:t>
            </a:r>
            <a:endParaRPr lang="en-IN" dirty="0" smtClean="0"/>
          </a:p>
          <a:p>
            <a:pPr algn="just"/>
            <a:endParaRPr lang="en-IN" dirty="0" smtClean="0"/>
          </a:p>
        </p:txBody>
      </p:sp>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13</a:t>
            </a:fld>
            <a:endParaRPr lang="en-US" altLang="en-US" smtClean="0">
              <a:solidFill>
                <a:srgbClr val="898989"/>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2617" y="3657600"/>
            <a:ext cx="341757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291040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14</a:t>
            </a:fld>
            <a:endParaRPr lang="en-US" altLang="en-US" smtClean="0">
              <a:solidFill>
                <a:srgbClr val="898989"/>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743199"/>
            <a:ext cx="4800600" cy="2782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311556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382000" cy="5364162"/>
          </a:xfrm>
        </p:spPr>
        <p:txBody>
          <a:bodyPr>
            <a:noAutofit/>
          </a:bodyPr>
          <a:lstStyle/>
          <a:p>
            <a:pPr algn="just"/>
            <a:r>
              <a:rPr lang="en-IN" dirty="0" smtClean="0"/>
              <a:t>This </a:t>
            </a:r>
            <a:r>
              <a:rPr lang="en-IN" dirty="0"/>
              <a:t>ensures that the graph is </a:t>
            </a:r>
            <a:r>
              <a:rPr lang="en-IN" dirty="0" smtClean="0"/>
              <a:t>strongly connected.</a:t>
            </a:r>
          </a:p>
          <a:p>
            <a:pPr algn="just"/>
            <a:r>
              <a:rPr lang="en-IN" dirty="0"/>
              <a:t>If a page had no hyperlinks, then its edge to the </a:t>
            </a:r>
            <a:r>
              <a:rPr lang="en-IN" dirty="0" err="1"/>
              <a:t>supervertex</a:t>
            </a:r>
            <a:r>
              <a:rPr lang="en-IN" dirty="0"/>
              <a:t> has to be </a:t>
            </a:r>
            <a:r>
              <a:rPr lang="en-IN" dirty="0" smtClean="0"/>
              <a:t>assigned probability </a:t>
            </a:r>
            <a:r>
              <a:rPr lang="en-IN" dirty="0"/>
              <a:t>one. </a:t>
            </a:r>
            <a:endParaRPr lang="en-IN" dirty="0" smtClean="0"/>
          </a:p>
          <a:p>
            <a:pPr algn="just"/>
            <a:r>
              <a:rPr lang="en-IN" dirty="0" smtClean="0"/>
              <a:t>For </a:t>
            </a:r>
            <a:r>
              <a:rPr lang="en-IN" dirty="0"/>
              <a:t>pages that had some hyperlinks, the additional edge </a:t>
            </a:r>
            <a:r>
              <a:rPr lang="en-IN" dirty="0" smtClean="0"/>
              <a:t>pointing to </a:t>
            </a:r>
            <a:r>
              <a:rPr lang="en-IN" dirty="0"/>
              <a:t>the </a:t>
            </a:r>
            <a:r>
              <a:rPr lang="en-IN" dirty="0" err="1"/>
              <a:t>supervertex</a:t>
            </a:r>
            <a:r>
              <a:rPr lang="en-IN" dirty="0"/>
              <a:t> was assigned some specially given probability. </a:t>
            </a:r>
            <a:endParaRPr lang="en-IN" dirty="0" smtClean="0"/>
          </a:p>
          <a:p>
            <a:pPr algn="just"/>
            <a:r>
              <a:rPr lang="en-IN" dirty="0"/>
              <a:t>In the original versions of Page Rank, this probability was arbitrarily set to 0.15. That is, each vertex with </a:t>
            </a:r>
            <a:r>
              <a:rPr lang="en-IN" dirty="0" err="1"/>
              <a:t>outdegree</a:t>
            </a:r>
            <a:r>
              <a:rPr lang="en-IN" dirty="0"/>
              <a:t>  n&gt;=  1 got an additional edge pointing to the </a:t>
            </a:r>
            <a:r>
              <a:rPr lang="en-IN" dirty="0" err="1"/>
              <a:t>supervertex</a:t>
            </a:r>
            <a:r>
              <a:rPr lang="en-IN" dirty="0"/>
              <a:t> with assigned probability 0.15 </a:t>
            </a:r>
          </a:p>
          <a:p>
            <a:pPr algn="just"/>
            <a:r>
              <a:rPr lang="en-IN" dirty="0"/>
              <a:t>Its other n outgoing edges were still kept equally likely, that is, each of the n edges was assigned probability 0.85/n</a:t>
            </a:r>
          </a:p>
          <a:p>
            <a:pPr algn="just"/>
            <a:endParaRPr lang="en-IN" dirty="0" smtClean="0"/>
          </a:p>
        </p:txBody>
      </p:sp>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15</a:t>
            </a:fld>
            <a:endParaRPr lang="en-US" altLang="en-US" smtClean="0">
              <a:solidFill>
                <a:srgbClr val="898989"/>
              </a:solidFill>
            </a:endParaRPr>
          </a:p>
        </p:txBody>
      </p:sp>
    </p:spTree>
    <p:extLst>
      <p:ext uri="{BB962C8B-B14F-4D97-AF65-F5344CB8AC3E}">
        <p14:creationId xmlns:p14="http://schemas.microsoft.com/office/powerpoint/2010/main" val="207118025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a:bodyPr>
          <a:lstStyle/>
          <a:p>
            <a:r>
              <a:rPr lang="en-IN" dirty="0"/>
              <a:t>Quoting from the original Google paper, PageRank is defined like this</a:t>
            </a:r>
            <a:r>
              <a:rPr lang="en-IN" dirty="0" smtClean="0"/>
              <a:t>:</a:t>
            </a:r>
          </a:p>
          <a:p>
            <a:pPr algn="just"/>
            <a:r>
              <a:rPr lang="en-IN" sz="2000" i="1" dirty="0"/>
              <a:t>We assume page A has pages T1...Tn which point to it (i.e., are citations). The parameter d is a damping factor which can be set between 0 and 1. We usually set d to 0.85</a:t>
            </a:r>
            <a:r>
              <a:rPr lang="en-IN" sz="2000" i="1" dirty="0" smtClean="0"/>
              <a:t>. </a:t>
            </a:r>
            <a:r>
              <a:rPr lang="en-IN" sz="2000" i="1" dirty="0"/>
              <a:t>Also C(A) is defined as the number of links going out of page A. The PageRank of a page A is given as follows</a:t>
            </a:r>
            <a:r>
              <a:rPr lang="en-IN" sz="2000" i="1" dirty="0" smtClean="0"/>
              <a:t>:</a:t>
            </a:r>
          </a:p>
          <a:p>
            <a:pPr marL="0" indent="0" algn="just">
              <a:buNone/>
            </a:pPr>
            <a:endParaRPr lang="en-IN" sz="2000" dirty="0"/>
          </a:p>
          <a:p>
            <a:r>
              <a:rPr lang="en-IN" sz="2000" b="1" i="1" dirty="0"/>
              <a:t>PR(A) = (1-d) + d (PR(T1)/C(T1) + ... + PR(</a:t>
            </a:r>
            <a:r>
              <a:rPr lang="en-IN" sz="2000" b="1" i="1" dirty="0" err="1"/>
              <a:t>Tn</a:t>
            </a:r>
            <a:r>
              <a:rPr lang="en-IN" sz="2000" b="1" i="1" dirty="0"/>
              <a:t>)/C(</a:t>
            </a:r>
            <a:r>
              <a:rPr lang="en-IN" sz="2000" b="1" i="1" dirty="0" err="1"/>
              <a:t>Tn</a:t>
            </a:r>
            <a:r>
              <a:rPr lang="en-IN" sz="2000" b="1" i="1" dirty="0" smtClean="0"/>
              <a:t>))</a:t>
            </a:r>
          </a:p>
          <a:p>
            <a:pPr marL="0" indent="0">
              <a:buNone/>
            </a:pPr>
            <a:endParaRPr lang="en-IN" sz="2000" b="1" dirty="0"/>
          </a:p>
          <a:p>
            <a:r>
              <a:rPr lang="en-IN" sz="2000" i="1" dirty="0"/>
              <a:t>Note that the </a:t>
            </a:r>
            <a:r>
              <a:rPr lang="en-IN" sz="2000" i="1" dirty="0" err="1"/>
              <a:t>PageRanks</a:t>
            </a:r>
            <a:r>
              <a:rPr lang="en-IN" sz="2000" i="1" dirty="0"/>
              <a:t> form a probability distribution over web pages, so the </a:t>
            </a:r>
            <a:r>
              <a:rPr lang="en-IN" sz="2000" i="1" dirty="0" smtClean="0"/>
              <a:t>(normalised)sum </a:t>
            </a:r>
            <a:r>
              <a:rPr lang="en-IN" sz="2000" i="1" dirty="0"/>
              <a:t>of all web pages' </a:t>
            </a:r>
            <a:r>
              <a:rPr lang="en-IN" sz="2000" i="1" dirty="0" err="1"/>
              <a:t>PageRanks</a:t>
            </a:r>
            <a:r>
              <a:rPr lang="en-IN" sz="2000" i="1" dirty="0"/>
              <a:t> will be one.</a:t>
            </a:r>
            <a:endParaRPr lang="en-IN" sz="2000" dirty="0"/>
          </a:p>
          <a:p>
            <a:endParaRPr lang="en-IN" sz="2000" dirty="0"/>
          </a:p>
        </p:txBody>
      </p:sp>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16</a:t>
            </a:fld>
            <a:endParaRPr lang="en-US" altLang="en-US" smtClean="0">
              <a:solidFill>
                <a:srgbClr val="898989"/>
              </a:solidFill>
            </a:endParaRPr>
          </a:p>
        </p:txBody>
      </p:sp>
    </p:spTree>
    <p:extLst>
      <p:ext uri="{BB962C8B-B14F-4D97-AF65-F5344CB8AC3E}">
        <p14:creationId xmlns:p14="http://schemas.microsoft.com/office/powerpoint/2010/main" val="301734960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62000" y="1524000"/>
            <a:ext cx="7239000"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5362" name="Content Placeholder 1"/>
          <p:cNvSpPr>
            <a:spLocks noGrp="1"/>
          </p:cNvSpPr>
          <p:nvPr>
            <p:ph idx="1"/>
          </p:nvPr>
        </p:nvSpPr>
        <p:spPr>
          <a:xfrm>
            <a:off x="304800" y="1493838"/>
            <a:ext cx="8458200" cy="4525962"/>
          </a:xfrm>
        </p:spPr>
        <p:txBody>
          <a:bodyPr>
            <a:normAutofit/>
          </a:bodyPr>
          <a:lstStyle/>
          <a:p>
            <a:pPr marL="0" indent="0" algn="just">
              <a:buNone/>
            </a:pPr>
            <a:r>
              <a:rPr lang="en-IN" b="1" i="1" dirty="0" smtClean="0"/>
              <a:t>      PR(A</a:t>
            </a:r>
            <a:r>
              <a:rPr lang="en-IN" b="1" i="1" dirty="0"/>
              <a:t>) = (1-d) + d (PR(T1)/C(T1) + ... + PR(Tn)/C(Tn))</a:t>
            </a:r>
            <a:endParaRPr lang="en-IN" b="1" dirty="0"/>
          </a:p>
          <a:p>
            <a:pPr algn="just"/>
            <a:endParaRPr lang="en-IN" b="1" dirty="0" smtClean="0"/>
          </a:p>
          <a:p>
            <a:pPr algn="just"/>
            <a:r>
              <a:rPr lang="en-IN" b="1" dirty="0" smtClean="0"/>
              <a:t>PR(Tn</a:t>
            </a:r>
            <a:r>
              <a:rPr lang="en-IN" b="1" dirty="0"/>
              <a:t>)</a:t>
            </a:r>
            <a:r>
              <a:rPr lang="en-IN" dirty="0"/>
              <a:t> - </a:t>
            </a:r>
            <a:r>
              <a:rPr lang="en-IN" sz="2000" i="1" dirty="0"/>
              <a:t>Each page has a notion of its own self-importance. That’s “PR(T1)” for the first page in the web all the way up to “PR(Tn)” for the last page</a:t>
            </a:r>
          </a:p>
          <a:p>
            <a:pPr algn="just"/>
            <a:r>
              <a:rPr lang="en-IN" b="1" dirty="0"/>
              <a:t>C(Tn)</a:t>
            </a:r>
            <a:r>
              <a:rPr lang="en-IN" dirty="0"/>
              <a:t> - </a:t>
            </a:r>
            <a:r>
              <a:rPr lang="en-IN" sz="2000" i="1" dirty="0"/>
              <a:t>Each page spreads its vote out evenly amongst all of it’s outgoing links. The count, or number, of outgoing links for page 1 is “C(T1)”, “C(Tn)” for page n, and so on for all pages.</a:t>
            </a:r>
          </a:p>
          <a:p>
            <a:pPr algn="just"/>
            <a:r>
              <a:rPr lang="en-IN" b="1" dirty="0"/>
              <a:t>PR(Tn)/C(Tn)</a:t>
            </a:r>
            <a:r>
              <a:rPr lang="en-IN" dirty="0"/>
              <a:t> - </a:t>
            </a:r>
            <a:r>
              <a:rPr lang="en-IN" sz="2000" i="1" dirty="0"/>
              <a:t>so if our page (page A) has a backlink from page “n” the share of the vote page A will get is “PR(Tn)/C(Tn</a:t>
            </a:r>
            <a:r>
              <a:rPr lang="en-IN" sz="2000" i="1" dirty="0" smtClean="0"/>
              <a:t>)”</a:t>
            </a:r>
            <a:endParaRPr lang="en-IN" sz="2000" i="1" dirty="0"/>
          </a:p>
        </p:txBody>
      </p:sp>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dirty="0" smtClean="0">
                <a:solidFill>
                  <a:srgbClr val="898989"/>
                </a:solidFill>
              </a:rPr>
              <a:t> Page </a:t>
            </a:r>
            <a:fld id="{AB743E12-641B-4E15-B31F-499CC0E302D9}" type="slidenum">
              <a:rPr lang="en-US" altLang="en-US" smtClean="0">
                <a:solidFill>
                  <a:srgbClr val="898989"/>
                </a:solidFill>
              </a:rPr>
              <a:pPr/>
              <a:t>17</a:t>
            </a:fld>
            <a:endParaRPr lang="en-US" altLang="en-US" dirty="0" smtClean="0">
              <a:solidFill>
                <a:srgbClr val="898989"/>
              </a:solidFill>
            </a:endParaRPr>
          </a:p>
        </p:txBody>
      </p:sp>
    </p:spTree>
    <p:extLst>
      <p:ext uri="{BB962C8B-B14F-4D97-AF65-F5344CB8AC3E}">
        <p14:creationId xmlns:p14="http://schemas.microsoft.com/office/powerpoint/2010/main" val="19839867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lnSpcReduction="10000"/>
          </a:bodyPr>
          <a:lstStyle/>
          <a:p>
            <a:pPr algn="just"/>
            <a:endParaRPr lang="en-IN" b="1" dirty="0" smtClean="0"/>
          </a:p>
          <a:p>
            <a:pPr algn="just"/>
            <a:endParaRPr lang="en-IN" b="1" dirty="0"/>
          </a:p>
          <a:p>
            <a:pPr algn="just"/>
            <a:r>
              <a:rPr lang="en-IN" b="1" dirty="0" smtClean="0"/>
              <a:t>d</a:t>
            </a:r>
            <a:r>
              <a:rPr lang="en-IN" dirty="0"/>
              <a:t> - </a:t>
            </a:r>
            <a:r>
              <a:rPr lang="en-IN" sz="2000" i="1" dirty="0"/>
              <a:t>All these fractions of votes are added together but, to stop the other pages having too much influence, this total vote is “damped down” by multiplying it by 0.85 (the factor “d</a:t>
            </a:r>
            <a:r>
              <a:rPr lang="en-IN" sz="2000" i="1" dirty="0" smtClean="0"/>
              <a:t>”)</a:t>
            </a:r>
          </a:p>
          <a:p>
            <a:pPr marL="0" indent="0" algn="just">
              <a:buNone/>
            </a:pPr>
            <a:r>
              <a:rPr lang="en-US" sz="2000" i="1" dirty="0"/>
              <a:t>	</a:t>
            </a:r>
            <a:r>
              <a:rPr lang="en-US" sz="2000" b="1" i="1" dirty="0"/>
              <a:t>Intuitive Explanation</a:t>
            </a:r>
            <a:r>
              <a:rPr lang="en-US" sz="2000" i="1" dirty="0" smtClean="0"/>
              <a:t>: d </a:t>
            </a:r>
            <a:r>
              <a:rPr lang="en-US" sz="2000" i="1" dirty="0"/>
              <a:t>damping factor is the probability at each </a:t>
            </a:r>
            <a:r>
              <a:rPr lang="en-US" sz="2000" i="1" dirty="0" smtClean="0"/>
              <a:t>	page </a:t>
            </a:r>
            <a:r>
              <a:rPr lang="en-US" sz="2000" i="1" dirty="0"/>
              <a:t>t</a:t>
            </a:r>
            <a:r>
              <a:rPr lang="en-US" sz="2000" i="1" dirty="0" smtClean="0"/>
              <a:t>he </a:t>
            </a:r>
            <a:r>
              <a:rPr lang="en-US" sz="2000" i="1" dirty="0"/>
              <a:t>"random surfer" will </a:t>
            </a:r>
            <a:r>
              <a:rPr lang="en-US" sz="2000" i="1" dirty="0" smtClean="0"/>
              <a:t>continue clicking the links.</a:t>
            </a:r>
            <a:endParaRPr lang="en-IN" sz="2000" i="1" dirty="0"/>
          </a:p>
          <a:p>
            <a:pPr algn="just"/>
            <a:r>
              <a:rPr lang="en-IN" b="1" dirty="0"/>
              <a:t>(1 - d)</a:t>
            </a:r>
            <a:r>
              <a:rPr lang="en-IN" dirty="0"/>
              <a:t> - </a:t>
            </a:r>
            <a:r>
              <a:rPr lang="en-IN" sz="2000" i="1" dirty="0"/>
              <a:t>The (1 – d) bit at the beginning is a bit of probability math magic so the “sum of all web pages' </a:t>
            </a:r>
            <a:r>
              <a:rPr lang="en-IN" sz="2000" i="1" dirty="0" err="1"/>
              <a:t>PageRanks</a:t>
            </a:r>
            <a:r>
              <a:rPr lang="en-IN" sz="2000" i="1" dirty="0"/>
              <a:t> will be one”: it adds in the bit lost by the </a:t>
            </a:r>
            <a:r>
              <a:rPr lang="en-IN" sz="2000" b="1" i="1" dirty="0" smtClean="0"/>
              <a:t>d (...</a:t>
            </a:r>
            <a:r>
              <a:rPr lang="en-IN" sz="2000" i="1" dirty="0" smtClean="0"/>
              <a:t>. </a:t>
            </a:r>
            <a:r>
              <a:rPr lang="en-IN" sz="2000" i="1" dirty="0"/>
              <a:t>It also means that if a page has no links to it (no backlinks) even then it will still get a small PR of 0.15 (i.e. 1 – 0.85). (Aside: </a:t>
            </a:r>
            <a:r>
              <a:rPr lang="en-IN" sz="2000" b="1" i="1" dirty="0"/>
              <a:t>the Google paper says “the sum of all pages” but they mean the “the normalised sum</a:t>
            </a:r>
            <a:r>
              <a:rPr lang="en-IN" sz="2000" i="1" dirty="0"/>
              <a:t>” </a:t>
            </a:r>
            <a:r>
              <a:rPr lang="en-IN" sz="2000" i="1" dirty="0" smtClean="0"/>
              <a:t>)</a:t>
            </a:r>
            <a:endParaRPr lang="en-IN" sz="2000" i="1" dirty="0"/>
          </a:p>
        </p:txBody>
      </p:sp>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18</a:t>
            </a:fld>
            <a:endParaRPr lang="en-US" altLang="en-US" smtClean="0">
              <a:solidFill>
                <a:srgbClr val="898989"/>
              </a:solidFill>
            </a:endParaRPr>
          </a:p>
        </p:txBody>
      </p:sp>
      <p:pic>
        <p:nvPicPr>
          <p:cNvPr id="4" name="Picture 3"/>
          <p:cNvPicPr>
            <a:picLocks noChangeAspect="1"/>
          </p:cNvPicPr>
          <p:nvPr/>
        </p:nvPicPr>
        <p:blipFill>
          <a:blip r:embed="rId2"/>
          <a:stretch>
            <a:fillRect/>
          </a:stretch>
        </p:blipFill>
        <p:spPr>
          <a:xfrm>
            <a:off x="914400" y="1371600"/>
            <a:ext cx="7162800" cy="791678"/>
          </a:xfrm>
          <a:prstGeom prst="rect">
            <a:avLst/>
          </a:prstGeom>
        </p:spPr>
      </p:pic>
    </p:spTree>
    <p:extLst>
      <p:ext uri="{BB962C8B-B14F-4D97-AF65-F5344CB8AC3E}">
        <p14:creationId xmlns:p14="http://schemas.microsoft.com/office/powerpoint/2010/main" val="17500215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1782762"/>
          </a:xfrm>
        </p:spPr>
        <p:txBody>
          <a:bodyPr>
            <a:normAutofit fontScale="92500" lnSpcReduction="10000"/>
          </a:bodyPr>
          <a:lstStyle/>
          <a:p>
            <a:pPr algn="just"/>
            <a:r>
              <a:rPr lang="en-IN" dirty="0" smtClean="0"/>
              <a:t>The equation is recursive</a:t>
            </a:r>
          </a:p>
          <a:p>
            <a:pPr algn="just"/>
            <a:r>
              <a:rPr lang="en-IN" dirty="0" smtClean="0"/>
              <a:t>But it can be computed starting with any set of ranks and iterating the computation till it converges.</a:t>
            </a:r>
          </a:p>
          <a:p>
            <a:pPr algn="just"/>
            <a:r>
              <a:rPr lang="en-US" dirty="0" smtClean="0"/>
              <a:t>The </a:t>
            </a:r>
            <a:r>
              <a:rPr lang="en-US" dirty="0" err="1"/>
              <a:t>PageRanks</a:t>
            </a:r>
            <a:r>
              <a:rPr lang="en-US" dirty="0"/>
              <a:t> then </a:t>
            </a:r>
            <a:r>
              <a:rPr lang="en-US" dirty="0" smtClean="0"/>
              <a:t>forms </a:t>
            </a:r>
            <a:r>
              <a:rPr lang="en-US" dirty="0"/>
              <a:t>a probability distribution over web pages, so </a:t>
            </a:r>
            <a:r>
              <a:rPr lang="en-US" dirty="0" smtClean="0"/>
              <a:t>the(normalized) </a:t>
            </a:r>
            <a:r>
              <a:rPr lang="en-US" dirty="0"/>
              <a:t>sum of all pages' </a:t>
            </a:r>
            <a:r>
              <a:rPr lang="en-US" dirty="0" err="1"/>
              <a:t>PageRanks</a:t>
            </a:r>
            <a:r>
              <a:rPr lang="en-US" dirty="0"/>
              <a:t> will be one</a:t>
            </a:r>
            <a:endParaRPr lang="fr-FR" dirty="0"/>
          </a:p>
          <a:p>
            <a:pPr algn="just"/>
            <a:endParaRPr lang="en-IN" dirty="0"/>
          </a:p>
        </p:txBody>
      </p:sp>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19</a:t>
            </a:fld>
            <a:endParaRPr lang="en-US" altLang="en-US" smtClean="0">
              <a:solidFill>
                <a:srgbClr val="898989"/>
              </a:solidFill>
            </a:endParaRPr>
          </a:p>
        </p:txBody>
      </p:sp>
    </p:spTree>
    <p:extLst>
      <p:ext uri="{BB962C8B-B14F-4D97-AF65-F5344CB8AC3E}">
        <p14:creationId xmlns:p14="http://schemas.microsoft.com/office/powerpoint/2010/main" val="183062593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2</a:t>
            </a:fld>
            <a:endParaRPr lang="en-US" altLang="en-US"/>
          </a:p>
        </p:txBody>
      </p:sp>
      <p:pic>
        <p:nvPicPr>
          <p:cNvPr id="8" name="Picture 7"/>
          <p:cNvPicPr>
            <a:picLocks noChangeAspect="1"/>
          </p:cNvPicPr>
          <p:nvPr/>
        </p:nvPicPr>
        <p:blipFill>
          <a:blip r:embed="rId2"/>
          <a:stretch>
            <a:fillRect/>
          </a:stretch>
        </p:blipFill>
        <p:spPr>
          <a:xfrm>
            <a:off x="0" y="0"/>
            <a:ext cx="9268269" cy="6234113"/>
          </a:xfrm>
          <a:prstGeom prst="rect">
            <a:avLst/>
          </a:prstGeom>
        </p:spPr>
      </p:pic>
    </p:spTree>
    <p:extLst>
      <p:ext uri="{BB962C8B-B14F-4D97-AF65-F5344CB8AC3E}">
        <p14:creationId xmlns:p14="http://schemas.microsoft.com/office/powerpoint/2010/main" val="164086685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5791200" cy="5075238"/>
          </a:xfrm>
        </p:spPr>
        <p:txBody>
          <a:bodyPr>
            <a:noAutofit/>
          </a:bodyPr>
          <a:lstStyle/>
          <a:p>
            <a:pPr algn="just"/>
            <a:r>
              <a:rPr lang="en-US" sz="2000" dirty="0"/>
              <a:t>P</a:t>
            </a:r>
            <a:r>
              <a:rPr lang="en-US" sz="2000" dirty="0" smtClean="0"/>
              <a:t>age</a:t>
            </a:r>
            <a:r>
              <a:rPr lang="en-US" sz="2000" dirty="0"/>
              <a:t> </a:t>
            </a:r>
            <a:r>
              <a:rPr lang="en-US" sz="2000" b="1" dirty="0"/>
              <a:t>A</a:t>
            </a:r>
            <a:r>
              <a:rPr lang="en-US" sz="2000" dirty="0"/>
              <a:t> has a certain amount of link value (PageRank) by virtue of links pointing to it. When page </a:t>
            </a:r>
            <a:r>
              <a:rPr lang="en-US" sz="2000" b="1" dirty="0"/>
              <a:t>A</a:t>
            </a:r>
            <a:r>
              <a:rPr lang="en-US" sz="2000" dirty="0"/>
              <a:t> then links to page </a:t>
            </a:r>
            <a:r>
              <a:rPr lang="en-US" sz="2000" b="1" dirty="0"/>
              <a:t>B</a:t>
            </a:r>
            <a:r>
              <a:rPr lang="en-US" sz="2000" dirty="0"/>
              <a:t>, page </a:t>
            </a:r>
            <a:r>
              <a:rPr lang="en-US" sz="2000" b="1" dirty="0"/>
              <a:t>B</a:t>
            </a:r>
            <a:r>
              <a:rPr lang="en-US" sz="2000" dirty="0"/>
              <a:t> gets a dose of the link value that page </a:t>
            </a:r>
            <a:r>
              <a:rPr lang="en-US" sz="2000" b="1" dirty="0"/>
              <a:t>A</a:t>
            </a:r>
            <a:r>
              <a:rPr lang="en-US" sz="2000" dirty="0"/>
              <a:t> has.</a:t>
            </a:r>
          </a:p>
          <a:p>
            <a:pPr algn="just"/>
            <a:r>
              <a:rPr lang="en-US" sz="2000" dirty="0" smtClean="0"/>
              <a:t>The </a:t>
            </a:r>
            <a:r>
              <a:rPr lang="en-US" sz="2000" dirty="0"/>
              <a:t>PageRank that page B gets from page A needs to be less than 100% of page A’s PageRank.</a:t>
            </a:r>
          </a:p>
          <a:p>
            <a:pPr algn="just"/>
            <a:r>
              <a:rPr lang="en-US" sz="2000" dirty="0"/>
              <a:t>This is called the </a:t>
            </a:r>
            <a:r>
              <a:rPr lang="en-US" sz="2000" b="1" dirty="0"/>
              <a:t>PageRank Damping Factor</a:t>
            </a:r>
            <a:r>
              <a:rPr lang="en-US" sz="2000" dirty="0" smtClean="0"/>
              <a:t>.(0.85)</a:t>
            </a:r>
            <a:endParaRPr lang="en-US" sz="2000" dirty="0"/>
          </a:p>
          <a:p>
            <a:pPr algn="just"/>
            <a:r>
              <a:rPr lang="en-US" sz="2000" dirty="0" smtClean="0"/>
              <a:t>PageRank </a:t>
            </a:r>
            <a:r>
              <a:rPr lang="en-US" sz="2000" dirty="0"/>
              <a:t>of page A is multiplied by 0.85 to give the PageRank of page B. </a:t>
            </a:r>
            <a:endParaRPr lang="en-US" sz="2000" dirty="0" smtClean="0"/>
          </a:p>
          <a:p>
            <a:pPr algn="just"/>
            <a:r>
              <a:rPr lang="en-US" sz="2000" dirty="0" smtClean="0"/>
              <a:t>Thus</a:t>
            </a:r>
            <a:r>
              <a:rPr lang="en-US" sz="2000" dirty="0"/>
              <a:t>, page B gets 85% of the PageRank of page A, and 15% of the PageRank is </a:t>
            </a:r>
            <a:r>
              <a:rPr lang="en-US" sz="2000" dirty="0" smtClean="0"/>
              <a:t>dissolved</a:t>
            </a:r>
          </a:p>
          <a:p>
            <a:pPr algn="just"/>
            <a:r>
              <a:rPr lang="en-US" sz="2000" dirty="0" smtClean="0"/>
              <a:t>The </a:t>
            </a:r>
            <a:r>
              <a:rPr lang="en-US" sz="2000" dirty="0"/>
              <a:t>PageRank of page B (85% of page A’s PageRank) is multiplied by 0.85, and so page C gets 72.25% of page A’s original PageRank.</a:t>
            </a:r>
          </a:p>
          <a:p>
            <a:endParaRPr lang="en-IN" sz="1400" dirty="0"/>
          </a:p>
        </p:txBody>
      </p:sp>
      <p:sp>
        <p:nvSpPr>
          <p:cNvPr id="3" name="Content Placeholder 2"/>
          <p:cNvSpPr>
            <a:spLocks noGrp="1"/>
          </p:cNvSpPr>
          <p:nvPr>
            <p:ph sz="quarter" idx="10"/>
          </p:nvPr>
        </p:nvSpPr>
        <p:spPr/>
        <p:txBody>
          <a:bodyPr/>
          <a:lstStyle/>
          <a:p>
            <a:pPr>
              <a:defRPr/>
            </a:pPr>
            <a:r>
              <a:rPr lang="en-US" altLang="zh-CN" dirty="0">
                <a:ea typeface="宋体" charset="-122"/>
              </a:rPr>
              <a:t>Page rank </a:t>
            </a:r>
            <a:r>
              <a:rPr lang="en-US" altLang="zh-CN" dirty="0" smtClean="0">
                <a:ea typeface="宋体" charset="-122"/>
              </a:rPr>
              <a:t>calculation: Intuitive Explanation</a:t>
            </a:r>
            <a:endParaRPr lang="en-IN" dirty="0"/>
          </a:p>
        </p:txBody>
      </p:sp>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20</a:t>
            </a:fld>
            <a:endParaRPr lang="en-US" altLang="en-US"/>
          </a:p>
        </p:txBody>
      </p:sp>
      <p:sp>
        <p:nvSpPr>
          <p:cNvPr id="5" name="Rectangle 4"/>
          <p:cNvSpPr/>
          <p:nvPr/>
        </p:nvSpPr>
        <p:spPr>
          <a:xfrm>
            <a:off x="6096000" y="1676400"/>
            <a:ext cx="914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Page A</a:t>
            </a:r>
            <a:endParaRPr lang="en-IN" dirty="0"/>
          </a:p>
        </p:txBody>
      </p:sp>
      <p:sp>
        <p:nvSpPr>
          <p:cNvPr id="6" name="Rectangle 5"/>
          <p:cNvSpPr/>
          <p:nvPr/>
        </p:nvSpPr>
        <p:spPr>
          <a:xfrm>
            <a:off x="7467600" y="1676400"/>
            <a:ext cx="914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Page B</a:t>
            </a:r>
            <a:endParaRPr lang="en-IN" dirty="0"/>
          </a:p>
        </p:txBody>
      </p:sp>
      <p:sp>
        <p:nvSpPr>
          <p:cNvPr id="7" name="Rectangle 6"/>
          <p:cNvSpPr/>
          <p:nvPr/>
        </p:nvSpPr>
        <p:spPr>
          <a:xfrm>
            <a:off x="7158037" y="3208337"/>
            <a:ext cx="914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Page C</a:t>
            </a:r>
            <a:endParaRPr lang="en-IN" dirty="0"/>
          </a:p>
        </p:txBody>
      </p:sp>
      <p:cxnSp>
        <p:nvCxnSpPr>
          <p:cNvPr id="9" name="Straight Arrow Connector 8"/>
          <p:cNvCxnSpPr>
            <a:stCxn id="5" idx="3"/>
            <a:endCxn id="6" idx="1"/>
          </p:cNvCxnSpPr>
          <p:nvPr/>
        </p:nvCxnSpPr>
        <p:spPr>
          <a:xfrm>
            <a:off x="7010400" y="21336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2"/>
            <a:endCxn id="7" idx="0"/>
          </p:cNvCxnSpPr>
          <p:nvPr/>
        </p:nvCxnSpPr>
        <p:spPr>
          <a:xfrm flipH="1">
            <a:off x="7615237" y="2590800"/>
            <a:ext cx="309563" cy="61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35347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a:bodyPr>
          <a:lstStyle/>
          <a:p>
            <a:pPr algn="just"/>
            <a:r>
              <a:rPr lang="en-IN" dirty="0"/>
              <a:t>This is where it gets tricky. </a:t>
            </a:r>
            <a:endParaRPr lang="en-IN" dirty="0" smtClean="0"/>
          </a:p>
          <a:p>
            <a:pPr algn="just"/>
            <a:r>
              <a:rPr lang="en-IN" dirty="0" smtClean="0"/>
              <a:t>The </a:t>
            </a:r>
            <a:r>
              <a:rPr lang="en-IN" dirty="0"/>
              <a:t>PR of each page depends on the PR of the pages pointing to it. </a:t>
            </a:r>
            <a:endParaRPr lang="en-IN" dirty="0" smtClean="0"/>
          </a:p>
          <a:p>
            <a:pPr algn="just"/>
            <a:r>
              <a:rPr lang="en-IN" dirty="0" smtClean="0"/>
              <a:t>But </a:t>
            </a:r>
            <a:r>
              <a:rPr lang="en-IN" dirty="0"/>
              <a:t>we won’t know what PR those pages have until the pages pointing to </a:t>
            </a:r>
            <a:r>
              <a:rPr lang="en-IN" b="1" dirty="0"/>
              <a:t>them</a:t>
            </a:r>
            <a:r>
              <a:rPr lang="en-IN" dirty="0"/>
              <a:t> have their PR calculated and so on… </a:t>
            </a:r>
            <a:endParaRPr lang="en-IN" dirty="0" smtClean="0"/>
          </a:p>
          <a:p>
            <a:pPr algn="just"/>
            <a:r>
              <a:rPr lang="en-IN" dirty="0" smtClean="0"/>
              <a:t>And </a:t>
            </a:r>
            <a:r>
              <a:rPr lang="en-IN" dirty="0"/>
              <a:t>when you consider that page links can form circles it seems impossible to do this </a:t>
            </a:r>
            <a:r>
              <a:rPr lang="en-IN" dirty="0" smtClean="0"/>
              <a:t>calculation</a:t>
            </a:r>
          </a:p>
          <a:p>
            <a:pPr algn="just"/>
            <a:endParaRPr lang="en-IN" dirty="0"/>
          </a:p>
          <a:p>
            <a:pPr algn="just"/>
            <a:r>
              <a:rPr lang="en-IN" dirty="0" smtClean="0"/>
              <a:t>Is it???</a:t>
            </a:r>
            <a:endParaRPr lang="en-IN" dirty="0"/>
          </a:p>
        </p:txBody>
      </p:sp>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21</a:t>
            </a:fld>
            <a:endParaRPr lang="en-US" altLang="en-US" smtClean="0">
              <a:solidFill>
                <a:srgbClr val="898989"/>
              </a:solidFill>
            </a:endParaRPr>
          </a:p>
        </p:txBody>
      </p:sp>
    </p:spTree>
    <p:extLst>
      <p:ext uri="{BB962C8B-B14F-4D97-AF65-F5344CB8AC3E}">
        <p14:creationId xmlns:p14="http://schemas.microsoft.com/office/powerpoint/2010/main" val="404036685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a:bodyPr>
          <a:lstStyle/>
          <a:p>
            <a:pPr algn="just"/>
            <a:r>
              <a:rPr lang="en-IN" dirty="0" smtClean="0"/>
              <a:t>We can calculate </a:t>
            </a:r>
            <a:r>
              <a:rPr lang="en-IN" dirty="0"/>
              <a:t>a page’s PR </a:t>
            </a:r>
            <a:r>
              <a:rPr lang="en-IN" b="1" dirty="0"/>
              <a:t>without knowing the final value of the PR of the other </a:t>
            </a:r>
            <a:r>
              <a:rPr lang="en-IN" b="1" dirty="0" smtClean="0"/>
              <a:t>pages</a:t>
            </a:r>
          </a:p>
          <a:p>
            <a:pPr algn="just"/>
            <a:endParaRPr lang="en-IN" b="1" dirty="0"/>
          </a:p>
          <a:p>
            <a:pPr algn="just"/>
            <a:r>
              <a:rPr lang="en-IN" dirty="0"/>
              <a:t>That seems strange but, basically, each time we run the calculation we’re getting a closer estimate of the final value</a:t>
            </a:r>
            <a:r>
              <a:rPr lang="en-IN" dirty="0" smtClean="0"/>
              <a:t>.</a:t>
            </a:r>
          </a:p>
          <a:p>
            <a:pPr algn="just"/>
            <a:r>
              <a:rPr lang="en-IN" dirty="0" smtClean="0"/>
              <a:t> </a:t>
            </a:r>
            <a:r>
              <a:rPr lang="en-IN" dirty="0"/>
              <a:t>So all we need to do is remember </a:t>
            </a:r>
            <a:r>
              <a:rPr lang="en-IN" dirty="0" smtClean="0"/>
              <a:t>each </a:t>
            </a:r>
            <a:r>
              <a:rPr lang="en-IN" dirty="0"/>
              <a:t>value we calculate and repeat the calculations lots of times until the numbers stop changing much.</a:t>
            </a:r>
          </a:p>
        </p:txBody>
      </p:sp>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22</a:t>
            </a:fld>
            <a:endParaRPr lang="en-US" altLang="en-US" smtClean="0">
              <a:solidFill>
                <a:srgbClr val="898989"/>
              </a:solidFill>
            </a:endParaRPr>
          </a:p>
        </p:txBody>
      </p:sp>
    </p:spTree>
    <p:extLst>
      <p:ext uri="{BB962C8B-B14F-4D97-AF65-F5344CB8AC3E}">
        <p14:creationId xmlns:p14="http://schemas.microsoft.com/office/powerpoint/2010/main" val="97649377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2400" y="3475038"/>
            <a:ext cx="7696200" cy="26971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5362" name="Content Placeholder 1"/>
          <p:cNvSpPr>
            <a:spLocks noGrp="1"/>
          </p:cNvSpPr>
          <p:nvPr>
            <p:ph idx="1"/>
          </p:nvPr>
        </p:nvSpPr>
        <p:spPr>
          <a:xfrm>
            <a:off x="304800" y="1493838"/>
            <a:ext cx="6858000" cy="4830762"/>
          </a:xfrm>
        </p:spPr>
        <p:txBody>
          <a:bodyPr>
            <a:normAutofit/>
          </a:bodyPr>
          <a:lstStyle/>
          <a:p>
            <a:pPr algn="just"/>
            <a:r>
              <a:rPr lang="en-US" sz="2300" dirty="0"/>
              <a:t>We </a:t>
            </a:r>
            <a:r>
              <a:rPr lang="en-US" sz="2300" dirty="0" smtClean="0"/>
              <a:t>consider a </a:t>
            </a:r>
            <a:r>
              <a:rPr lang="en-US" sz="2300" dirty="0"/>
              <a:t>small web consisting of three pages A, B and C, whereby page A links to the pages B and C, page B links to page C and page C links to page A. </a:t>
            </a:r>
            <a:r>
              <a:rPr lang="en-US" sz="2300" dirty="0" smtClean="0"/>
              <a:t>the </a:t>
            </a:r>
            <a:r>
              <a:rPr lang="en-US" sz="2300" dirty="0"/>
              <a:t>damping factor d is usually set to </a:t>
            </a:r>
            <a:r>
              <a:rPr lang="en-US" sz="2300" dirty="0" smtClean="0"/>
              <a:t>0.85</a:t>
            </a:r>
            <a:endParaRPr lang="en-IN" sz="2300" dirty="0" smtClean="0"/>
          </a:p>
          <a:p>
            <a:pPr marL="0" indent="0" algn="just">
              <a:buNone/>
            </a:pPr>
            <a:endParaRPr lang="en-IN" b="1" i="1" dirty="0" smtClean="0"/>
          </a:p>
          <a:p>
            <a:pPr marL="0" indent="0" algn="just">
              <a:buNone/>
            </a:pPr>
            <a:endParaRPr lang="en-IN" b="1" i="1" dirty="0" smtClean="0"/>
          </a:p>
          <a:p>
            <a:pPr marL="0" indent="0" algn="just">
              <a:buNone/>
            </a:pPr>
            <a:r>
              <a:rPr lang="en-IN" b="1" i="1" dirty="0" smtClean="0"/>
              <a:t>PR(A)=(</a:t>
            </a:r>
            <a:r>
              <a:rPr lang="en-IN" b="1" i="1" dirty="0"/>
              <a:t>1-d</a:t>
            </a:r>
            <a:r>
              <a:rPr lang="en-IN" b="1" i="1" dirty="0" smtClean="0"/>
              <a:t>)+d(PR(T1</a:t>
            </a:r>
            <a:r>
              <a:rPr lang="en-IN" b="1" i="1" dirty="0"/>
              <a:t>)/C(T1</a:t>
            </a:r>
            <a:r>
              <a:rPr lang="en-IN" b="1" i="1" dirty="0" smtClean="0"/>
              <a:t>)+ </a:t>
            </a:r>
            <a:r>
              <a:rPr lang="en-IN" b="1" i="1" dirty="0"/>
              <a:t>... + PR(Tn)/C(Tn))</a:t>
            </a:r>
            <a:endParaRPr lang="en-IN" b="1" dirty="0"/>
          </a:p>
          <a:p>
            <a:pPr marL="0" indent="0">
              <a:buNone/>
            </a:pPr>
            <a:endParaRPr lang="en-US" sz="2100" dirty="0" smtClean="0"/>
          </a:p>
          <a:p>
            <a:pPr marL="0" indent="0">
              <a:buNone/>
            </a:pPr>
            <a:r>
              <a:rPr lang="en-US" sz="2100" dirty="0" smtClean="0"/>
              <a:t>PR(A</a:t>
            </a:r>
            <a:r>
              <a:rPr lang="en-US" sz="2100" dirty="0"/>
              <a:t>) = </a:t>
            </a:r>
            <a:r>
              <a:rPr lang="en-US" sz="2100" dirty="0" smtClean="0"/>
              <a:t>(1-d) +d(PR(C)/1)=0.15+0.85(1)=1</a:t>
            </a:r>
            <a:endParaRPr lang="en-US" sz="2100" dirty="0"/>
          </a:p>
          <a:p>
            <a:pPr marL="0" indent="0">
              <a:buNone/>
            </a:pPr>
            <a:r>
              <a:rPr lang="en-US" sz="2100" dirty="0"/>
              <a:t>PR(B) = </a:t>
            </a:r>
            <a:r>
              <a:rPr lang="en-US" sz="2100" dirty="0" smtClean="0"/>
              <a:t>0.15 </a:t>
            </a:r>
            <a:r>
              <a:rPr lang="en-US" sz="2100" dirty="0"/>
              <a:t>+ </a:t>
            </a:r>
            <a:r>
              <a:rPr lang="en-US" sz="2100" dirty="0" smtClean="0"/>
              <a:t>0.85 </a:t>
            </a:r>
            <a:r>
              <a:rPr lang="en-US" sz="2100" dirty="0"/>
              <a:t>(PR(A) / 2</a:t>
            </a:r>
            <a:r>
              <a:rPr lang="en-US" sz="2100" dirty="0" smtClean="0"/>
              <a:t>)=0.575</a:t>
            </a:r>
            <a:endParaRPr lang="en-US" sz="2100" dirty="0"/>
          </a:p>
          <a:p>
            <a:pPr marL="0" indent="0">
              <a:buNone/>
            </a:pPr>
            <a:r>
              <a:rPr lang="en-US" sz="2100" dirty="0"/>
              <a:t>PR(C) = </a:t>
            </a:r>
            <a:r>
              <a:rPr lang="en-US" sz="2100" dirty="0" smtClean="0"/>
              <a:t>0.15 </a:t>
            </a:r>
            <a:r>
              <a:rPr lang="en-US" sz="2100" dirty="0"/>
              <a:t>+ </a:t>
            </a:r>
            <a:r>
              <a:rPr lang="en-US" sz="2100" dirty="0" smtClean="0"/>
              <a:t>0.85 </a:t>
            </a:r>
            <a:r>
              <a:rPr lang="en-US" sz="2100" dirty="0"/>
              <a:t>(PR(A) / 2 + PR(B</a:t>
            </a:r>
            <a:r>
              <a:rPr lang="en-US" sz="2100" dirty="0" smtClean="0"/>
              <a:t>)/1)=1.064</a:t>
            </a:r>
            <a:endParaRPr lang="en-US" sz="2100" dirty="0"/>
          </a:p>
          <a:p>
            <a:pPr marL="0" indent="0">
              <a:buNone/>
            </a:pPr>
            <a:endParaRPr lang="en-US" sz="2100" dirty="0"/>
          </a:p>
          <a:p>
            <a:pPr marL="0" indent="0">
              <a:buNone/>
            </a:pPr>
            <a:endParaRPr lang="en-IN" dirty="0"/>
          </a:p>
          <a:p>
            <a:pPr algn="just"/>
            <a:endParaRPr lang="en-IN" dirty="0"/>
          </a:p>
        </p:txBody>
      </p:sp>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23</a:t>
            </a:fld>
            <a:endParaRPr lang="en-US" altLang="en-US" smtClean="0">
              <a:solidFill>
                <a:srgbClr val="898989"/>
              </a:solidFill>
            </a:endParaRPr>
          </a:p>
        </p:txBody>
      </p:sp>
      <p:pic>
        <p:nvPicPr>
          <p:cNvPr id="6" name="Picture 4" descr="pagerank-leirasa-pelda-1"/>
          <p:cNvPicPr>
            <a:picLocks noChangeAspect="1" noChangeArrowheads="1"/>
          </p:cNvPicPr>
          <p:nvPr/>
        </p:nvPicPr>
        <p:blipFill>
          <a:blip r:embed="rId2">
            <a:extLst>
              <a:ext uri="{28A0092B-C50C-407E-A947-70E740481C1C}">
                <a14:useLocalDpi xmlns:a14="http://schemas.microsoft.com/office/drawing/2010/main" val="0"/>
              </a:ext>
            </a:extLst>
          </a:blip>
          <a:srcRect t="3448" r="10420" b="10345"/>
          <a:stretch>
            <a:fillRect/>
          </a:stretch>
        </p:blipFill>
        <p:spPr bwMode="auto">
          <a:xfrm>
            <a:off x="7315200" y="1371600"/>
            <a:ext cx="18288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11785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Page rank calculation</a:t>
            </a:r>
            <a:endParaRPr lang="en-IN" dirty="0"/>
          </a:p>
        </p:txBody>
      </p:sp>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24</a:t>
            </a:fld>
            <a:endParaRPr lang="en-US" altLang="en-US"/>
          </a:p>
        </p:txBody>
      </p:sp>
      <p:graphicFrame>
        <p:nvGraphicFramePr>
          <p:cNvPr id="7" name="Table 6"/>
          <p:cNvGraphicFramePr>
            <a:graphicFrameLocks noGrp="1"/>
          </p:cNvGraphicFramePr>
          <p:nvPr>
            <p:extLst>
              <p:ext uri="{D42A27DB-BD31-4B8C-83A1-F6EECF244321}">
                <p14:modId xmlns:p14="http://schemas.microsoft.com/office/powerpoint/2010/main" val="3018562162"/>
              </p:ext>
            </p:extLst>
          </p:nvPr>
        </p:nvGraphicFramePr>
        <p:xfrm>
          <a:off x="5715001" y="0"/>
          <a:ext cx="3428999" cy="6413727"/>
        </p:xfrm>
        <a:graphic>
          <a:graphicData uri="http://schemas.openxmlformats.org/drawingml/2006/table">
            <a:tbl>
              <a:tblPr>
                <a:tableStyleId>{5C22544A-7EE6-4342-B048-85BDC9FD1C3A}</a:tableStyleId>
              </a:tblPr>
              <a:tblGrid>
                <a:gridCol w="1457837"/>
                <a:gridCol w="985581"/>
                <a:gridCol w="985581"/>
              </a:tblGrid>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PR(A)</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PR(B)</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dirty="0">
                          <a:effectLst/>
                          <a:latin typeface="Times New Roman" panose="02020603050405020304" pitchFamily="18" charset="0"/>
                          <a:cs typeface="Times New Roman" panose="02020603050405020304" pitchFamily="18" charset="0"/>
                        </a:rPr>
                        <a:t>PR( C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0.575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1.06375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1.0541875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0.59803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1.106355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1.090401684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0.613421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1.134828</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1.114604075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0.623707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1.153857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1.130778836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0.630581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1.166575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1.141588631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0.635175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1.175074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1.148812952</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0.638246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1.180754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1.153641056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0.640297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1.18455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1.156867738</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0.641669</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1.187087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1.15902417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0.642585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1.188783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1.160465341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0.643198</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1.189916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1.161428493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0.643607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1.190673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1.16207218</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0.643881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1.191179</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1.162502364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0.644064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1.191517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1.162789861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0.644186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1.191744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1.162981999</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0.644267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1.191895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1.163110407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0.644322</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1.191996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1.163196224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0.644358</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1.192063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1.163253576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0.644383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1.192108</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1.163291906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0.644399</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1.192138</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1.163317522</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0.64441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1.192158</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1.163334641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0.644417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1.192172</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1.163346082</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0.644422</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1.192181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1.163353729</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0.644425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1.192187</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1.163358839</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0.644428</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1.192191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1.163362254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0.644429</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1.192194</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1.163364536</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0.64443</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1.192195</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r h="186559">
                <a:tc>
                  <a:txBody>
                    <a:bodyPr/>
                    <a:lstStyle/>
                    <a:p>
                      <a:pPr algn="l" fontAlgn="b"/>
                      <a:r>
                        <a:rPr lang="en-IN" sz="1400" u="none" strike="noStrike">
                          <a:effectLst/>
                          <a:latin typeface="Times New Roman" panose="02020603050405020304" pitchFamily="18" charset="0"/>
                          <a:cs typeface="Times New Roman" panose="02020603050405020304" pitchFamily="18" charset="0"/>
                        </a:rPr>
                        <a:t>1.163366062</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a:effectLst/>
                          <a:latin typeface="Times New Roman" panose="02020603050405020304" pitchFamily="18" charset="0"/>
                          <a:cs typeface="Times New Roman" panose="02020603050405020304" pitchFamily="18" charset="0"/>
                        </a:rPr>
                        <a:t>0.644431</a:t>
                      </a:r>
                      <a:endParaRPr lang="en-IN" sz="1400" b="0" i="0" u="none" strike="noStrike">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c>
                  <a:txBody>
                    <a:bodyPr/>
                    <a:lstStyle/>
                    <a:p>
                      <a:pPr algn="l" fontAlgn="b"/>
                      <a:r>
                        <a:rPr lang="en-IN" sz="1400" u="none" strike="noStrike" dirty="0">
                          <a:effectLst/>
                          <a:latin typeface="Times New Roman" panose="02020603050405020304" pitchFamily="18" charset="0"/>
                          <a:cs typeface="Times New Roman" panose="02020603050405020304" pitchFamily="18" charset="0"/>
                        </a:rPr>
                        <a:t>1.192197</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03" marR="7803" marT="7803" marB="0" anchor="b"/>
                </a:tc>
              </a:tr>
            </a:tbl>
          </a:graphicData>
        </a:graphic>
      </p:graphicFrame>
      <p:sp>
        <p:nvSpPr>
          <p:cNvPr id="8" name="Rectangle 7"/>
          <p:cNvSpPr/>
          <p:nvPr/>
        </p:nvSpPr>
        <p:spPr>
          <a:xfrm>
            <a:off x="319086" y="1619520"/>
            <a:ext cx="5243514" cy="4524315"/>
          </a:xfrm>
          <a:prstGeom prst="rect">
            <a:avLst/>
          </a:prstGeom>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get the following   Page rank values for the single pages: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PR(A) = </a:t>
            </a:r>
            <a:r>
              <a:rPr lang="en-US" sz="2400" dirty="0" smtClean="0">
                <a:latin typeface="Times New Roman" panose="02020603050405020304" pitchFamily="18" charset="0"/>
                <a:cs typeface="Times New Roman" panose="02020603050405020304" pitchFamily="18" charset="0"/>
              </a:rPr>
              <a:t>1.634</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PR(B) = </a:t>
            </a:r>
            <a:r>
              <a:rPr lang="en-US" sz="2400" dirty="0" smtClean="0">
                <a:latin typeface="Times New Roman" panose="02020603050405020304" pitchFamily="18" charset="0"/>
                <a:cs typeface="Times New Roman" panose="02020603050405020304" pitchFamily="18" charset="0"/>
              </a:rPr>
              <a:t>0.644</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PR(C) = </a:t>
            </a:r>
            <a:r>
              <a:rPr lang="en-US" sz="2400" dirty="0" smtClean="0">
                <a:latin typeface="Times New Roman" panose="02020603050405020304" pitchFamily="18" charset="0"/>
                <a:cs typeface="Times New Roman" panose="02020603050405020304" pitchFamily="18" charset="0"/>
              </a:rPr>
              <a:t>1.192</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sum of all pages' </a:t>
            </a:r>
            <a:r>
              <a:rPr lang="en-US" sz="2400" dirty="0" err="1">
                <a:latin typeface="Times New Roman" panose="02020603050405020304" pitchFamily="18" charset="0"/>
                <a:cs typeface="Times New Roman" panose="02020603050405020304" pitchFamily="18" charset="0"/>
              </a:rPr>
              <a:t>PageRanks</a:t>
            </a:r>
            <a:r>
              <a:rPr lang="en-US" sz="2400" dirty="0">
                <a:latin typeface="Times New Roman" panose="02020603050405020304" pitchFamily="18" charset="0"/>
                <a:cs typeface="Times New Roman" panose="02020603050405020304" pitchFamily="18" charset="0"/>
              </a:rPr>
              <a:t> is 3 and thus equals the total number of web pages. </a:t>
            </a:r>
            <a:r>
              <a:rPr lang="en-US" sz="2400" dirty="0" err="1">
                <a:latin typeface="Times New Roman" panose="02020603050405020304" pitchFamily="18" charset="0"/>
                <a:cs typeface="Times New Roman" panose="02020603050405020304" pitchFamily="18" charset="0"/>
              </a:rPr>
              <a:t>Normalised</a:t>
            </a:r>
            <a:r>
              <a:rPr lang="en-US" sz="2400" dirty="0">
                <a:latin typeface="Times New Roman" panose="02020603050405020304" pitchFamily="18" charset="0"/>
                <a:cs typeface="Times New Roman" panose="02020603050405020304" pitchFamily="18" charset="0"/>
              </a:rPr>
              <a:t> sum will be equal to 1</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7161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830762"/>
          </a:xfrm>
        </p:spPr>
        <p:txBody>
          <a:bodyPr>
            <a:normAutofit/>
          </a:bodyPr>
          <a:lstStyle/>
          <a:p>
            <a:pPr algn="just"/>
            <a:r>
              <a:rPr lang="en-US" dirty="0"/>
              <a:t>It doesn’t matter where you start your guess, once the PageRank calculations have settled down, the “normalized probability distribution” (the average PageRank for all pages) will be </a:t>
            </a:r>
            <a:r>
              <a:rPr lang="en-US" dirty="0" smtClean="0"/>
              <a:t>1.0</a:t>
            </a:r>
          </a:p>
          <a:p>
            <a:pPr algn="just">
              <a:lnSpc>
                <a:spcPct val="90000"/>
              </a:lnSpc>
            </a:pPr>
            <a:r>
              <a:rPr lang="en-US" dirty="0"/>
              <a:t>We get a good approximation of the real PageRank values after only a few iterations. According to publications of Lawrence Page and Sergey </a:t>
            </a:r>
            <a:r>
              <a:rPr lang="en-US" dirty="0" err="1"/>
              <a:t>Brin</a:t>
            </a:r>
            <a:r>
              <a:rPr lang="en-US" dirty="0"/>
              <a:t>, about 100 iterations are necessary to get a good approximation of the PageRank values of the whole web.</a:t>
            </a:r>
          </a:p>
          <a:p>
            <a:pPr algn="just"/>
            <a:endParaRPr lang="en-US" dirty="0"/>
          </a:p>
          <a:p>
            <a:endParaRPr lang="en-IN" dirty="0" smtClean="0"/>
          </a:p>
        </p:txBody>
      </p:sp>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a:t>
            </a:r>
            <a:endParaRPr lang="en-IN" dirty="0"/>
          </a:p>
        </p:txBody>
      </p:sp>
      <p:sp>
        <p:nvSpPr>
          <p:cNvPr id="7" name="Slide Number Placeholder 6"/>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25</a:t>
            </a:fld>
            <a:endParaRPr lang="en-US" altLang="en-US"/>
          </a:p>
        </p:txBody>
      </p:sp>
    </p:spTree>
    <p:extLst>
      <p:ext uri="{BB962C8B-B14F-4D97-AF65-F5344CB8AC3E}">
        <p14:creationId xmlns:p14="http://schemas.microsoft.com/office/powerpoint/2010/main" val="112889716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4648200" cy="4525963"/>
          </a:xfrm>
        </p:spPr>
        <p:txBody>
          <a:bodyPr>
            <a:normAutofit/>
          </a:bodyPr>
          <a:lstStyle/>
          <a:p>
            <a:pPr algn="just"/>
            <a:r>
              <a:rPr lang="en-US" sz="1800" dirty="0"/>
              <a:t>A</a:t>
            </a:r>
            <a:r>
              <a:rPr lang="en-US" sz="1800" dirty="0" smtClean="0"/>
              <a:t> </a:t>
            </a:r>
            <a:r>
              <a:rPr lang="en-US" sz="1800" dirty="0"/>
              <a:t>page will be included in the Google index only if one or more pages on the web link to </a:t>
            </a:r>
            <a:r>
              <a:rPr lang="en-US" sz="1800" dirty="0" smtClean="0"/>
              <a:t>it[Is it??]. </a:t>
            </a:r>
            <a:r>
              <a:rPr lang="en-US" sz="1800" dirty="0"/>
              <a:t>That’s according to Google. If a page is not in the Google index, any links from it can’t be </a:t>
            </a:r>
            <a:r>
              <a:rPr lang="en-US" sz="1800" dirty="0" smtClean="0"/>
              <a:t>included </a:t>
            </a:r>
            <a:r>
              <a:rPr lang="en-US" sz="1800" dirty="0"/>
              <a:t>in the calculations</a:t>
            </a:r>
            <a:r>
              <a:rPr lang="en-US" sz="1800" dirty="0" smtClean="0"/>
              <a:t>.</a:t>
            </a:r>
          </a:p>
          <a:p>
            <a:pPr algn="just"/>
            <a:r>
              <a:rPr lang="en-US" sz="1800" dirty="0"/>
              <a:t>The site’s maximum PageRank is the amount of PageRank in the site. In this case, we have 3 pages so the site’s maximum is 3</a:t>
            </a:r>
            <a:r>
              <a:rPr lang="en-US" sz="1800" dirty="0" smtClean="0"/>
              <a:t>.</a:t>
            </a:r>
          </a:p>
          <a:p>
            <a:pPr algn="just"/>
            <a:r>
              <a:rPr lang="en-US" sz="1800" dirty="0"/>
              <a:t>No matter how many iterations you run, each page’s PageRank remains at 0.15. </a:t>
            </a:r>
            <a:endParaRPr lang="en-US" sz="1800" dirty="0" smtClean="0"/>
          </a:p>
          <a:p>
            <a:pPr algn="just"/>
            <a:r>
              <a:rPr lang="en-US" sz="1800" dirty="0" smtClean="0"/>
              <a:t>The </a:t>
            </a:r>
            <a:r>
              <a:rPr lang="en-US" sz="1800" dirty="0"/>
              <a:t>total PageRank in the site = 0.45, whereas it could be 3. </a:t>
            </a:r>
            <a:endParaRPr lang="en-US" sz="1800" dirty="0" smtClean="0"/>
          </a:p>
          <a:p>
            <a:pPr algn="just"/>
            <a:r>
              <a:rPr lang="en-US" sz="1800" dirty="0" smtClean="0"/>
              <a:t>The </a:t>
            </a:r>
            <a:r>
              <a:rPr lang="en-US" sz="1800" dirty="0"/>
              <a:t>site is seriously wasting most of its potential PageRank.</a:t>
            </a:r>
            <a:endParaRPr lang="en-IN" sz="1800" dirty="0"/>
          </a:p>
        </p:txBody>
      </p:sp>
      <p:sp>
        <p:nvSpPr>
          <p:cNvPr id="3" name="Content Placeholder 2"/>
          <p:cNvSpPr>
            <a:spLocks noGrp="1"/>
          </p:cNvSpPr>
          <p:nvPr>
            <p:ph sz="quarter" idx="10"/>
          </p:nvPr>
        </p:nvSpPr>
        <p:spPr/>
        <p:txBody>
          <a:bodyPr/>
          <a:lstStyle/>
          <a:p>
            <a:r>
              <a:rPr lang="en-IN" dirty="0" smtClean="0"/>
              <a:t>Page Rank</a:t>
            </a:r>
            <a:endParaRPr lang="en-IN" dirty="0"/>
          </a:p>
        </p:txBody>
      </p:sp>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26</a:t>
            </a:fld>
            <a:endParaRPr lang="en-US" altLang="en-US"/>
          </a:p>
        </p:txBody>
      </p:sp>
      <p:sp>
        <p:nvSpPr>
          <p:cNvPr id="5" name="Rectangle 4"/>
          <p:cNvSpPr/>
          <p:nvPr/>
        </p:nvSpPr>
        <p:spPr>
          <a:xfrm>
            <a:off x="5219700" y="1600200"/>
            <a:ext cx="762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A</a:t>
            </a:r>
            <a:endParaRPr lang="en-IN" dirty="0"/>
          </a:p>
        </p:txBody>
      </p:sp>
      <p:sp>
        <p:nvSpPr>
          <p:cNvPr id="6" name="Rectangle 5"/>
          <p:cNvSpPr/>
          <p:nvPr/>
        </p:nvSpPr>
        <p:spPr>
          <a:xfrm>
            <a:off x="7058025" y="1600200"/>
            <a:ext cx="762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B</a:t>
            </a:r>
            <a:endParaRPr lang="en-IN" dirty="0"/>
          </a:p>
        </p:txBody>
      </p:sp>
      <p:sp>
        <p:nvSpPr>
          <p:cNvPr id="7" name="Rectangle 6"/>
          <p:cNvSpPr/>
          <p:nvPr/>
        </p:nvSpPr>
        <p:spPr>
          <a:xfrm>
            <a:off x="6400800" y="2743200"/>
            <a:ext cx="7620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a:t>
            </a:r>
            <a:endParaRPr lang="en-IN" dirty="0"/>
          </a:p>
        </p:txBody>
      </p:sp>
      <p:sp>
        <p:nvSpPr>
          <p:cNvPr id="8" name="Rectangle 7"/>
          <p:cNvSpPr/>
          <p:nvPr/>
        </p:nvSpPr>
        <p:spPr>
          <a:xfrm>
            <a:off x="3390900" y="5971758"/>
            <a:ext cx="4572000" cy="338554"/>
          </a:xfrm>
          <a:prstGeom prst="rect">
            <a:avLst/>
          </a:prstGeom>
        </p:spPr>
        <p:txBody>
          <a:bodyPr>
            <a:spAutoFit/>
          </a:bodyPr>
          <a:lstStyle/>
          <a:p>
            <a:pPr algn="just"/>
            <a:r>
              <a:rPr lang="en-IN" sz="1600" b="1" i="1" dirty="0">
                <a:latin typeface="Times New Roman" panose="02020603050405020304" pitchFamily="18" charset="0"/>
                <a:cs typeface="Times New Roman" panose="02020603050405020304" pitchFamily="18" charset="0"/>
              </a:rPr>
              <a:t>PR(A)=(1-d)+d(PR(T1)/C(T1)+ ... + PR(</a:t>
            </a:r>
            <a:r>
              <a:rPr lang="en-IN" sz="1600" b="1" i="1" dirty="0" err="1">
                <a:latin typeface="Times New Roman" panose="02020603050405020304" pitchFamily="18" charset="0"/>
                <a:cs typeface="Times New Roman" panose="02020603050405020304" pitchFamily="18" charset="0"/>
              </a:rPr>
              <a:t>Tn</a:t>
            </a:r>
            <a:r>
              <a:rPr lang="en-IN" sz="1600" b="1" i="1" dirty="0">
                <a:latin typeface="Times New Roman" panose="02020603050405020304" pitchFamily="18" charset="0"/>
                <a:cs typeface="Times New Roman" panose="02020603050405020304" pitchFamily="18" charset="0"/>
              </a:rPr>
              <a:t>)/C(</a:t>
            </a:r>
            <a:r>
              <a:rPr lang="en-IN" sz="1600" b="1" i="1" dirty="0" err="1">
                <a:latin typeface="Times New Roman" panose="02020603050405020304" pitchFamily="18" charset="0"/>
                <a:cs typeface="Times New Roman" panose="02020603050405020304" pitchFamily="18" charset="0"/>
              </a:rPr>
              <a:t>Tn</a:t>
            </a:r>
            <a:r>
              <a:rPr lang="en-IN" sz="1600" b="1" i="1" dirty="0">
                <a:latin typeface="Times New Roman" panose="02020603050405020304" pitchFamily="18" charset="0"/>
                <a:cs typeface="Times New Roman" panose="02020603050405020304" pitchFamily="18" charset="0"/>
              </a:rPr>
              <a:t>))</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39357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calculation-Example 1</a:t>
            </a:r>
            <a:endParaRPr lang="en-IN" dirty="0"/>
          </a:p>
        </p:txBody>
      </p:sp>
      <p:pic>
        <p:nvPicPr>
          <p:cNvPr id="25602" name="Picture 2" descr="https://www.cs.princeton.edu/~chazelle/courses/BIB/pagerank_files/image00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28800"/>
            <a:ext cx="5716588" cy="410375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27</a:t>
            </a:fld>
            <a:endParaRPr lang="en-US" altLang="en-US"/>
          </a:p>
        </p:txBody>
      </p:sp>
    </p:spTree>
    <p:extLst>
      <p:ext uri="{BB962C8B-B14F-4D97-AF65-F5344CB8AC3E}">
        <p14:creationId xmlns:p14="http://schemas.microsoft.com/office/powerpoint/2010/main" val="93216551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calculation-Example 1</a:t>
            </a:r>
            <a:endParaRPr lang="en-IN" dirty="0"/>
          </a:p>
        </p:txBody>
      </p:sp>
      <p:pic>
        <p:nvPicPr>
          <p:cNvPr id="27650" name="Picture 2" descr="https://www.cs.princeton.edu/~chazelle/courses/BIB/pagerank_files/image00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00200"/>
            <a:ext cx="5123366" cy="274124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28</a:t>
            </a:fld>
            <a:endParaRPr lang="en-US" altLang="en-US"/>
          </a:p>
        </p:txBody>
      </p:sp>
      <p:sp>
        <p:nvSpPr>
          <p:cNvPr id="2" name="Rectangle 1"/>
          <p:cNvSpPr/>
          <p:nvPr/>
        </p:nvSpPr>
        <p:spPr>
          <a:xfrm>
            <a:off x="694782" y="4497090"/>
            <a:ext cx="8296817" cy="1754326"/>
          </a:xfrm>
          <a:prstGeom prst="rect">
            <a:avLst/>
          </a:prstGeom>
        </p:spPr>
        <p:txBody>
          <a:bodyPr wrap="square">
            <a:spAutoFit/>
          </a:bodyPr>
          <a:lstStyle/>
          <a:p>
            <a:pPr marL="342900" indent="-342900" algn="just">
              <a:buFont typeface="Arial" pitchFamily="34" charset="0"/>
              <a:buChar char="•"/>
            </a:pPr>
            <a:r>
              <a:rPr lang="en-IN" dirty="0">
                <a:latin typeface="Times New Roman" pitchFamily="18" charset="0"/>
                <a:cs typeface="Times New Roman" pitchFamily="18" charset="0"/>
              </a:rPr>
              <a:t>Look at Page D though, it has a PR of 0.15 even though no-one is voting for it (i.e. it has no incoming links)! Is this right?</a:t>
            </a:r>
          </a:p>
          <a:p>
            <a:pPr marL="342900" lvl="0" indent="-342900" algn="just">
              <a:buFont typeface="Arial" pitchFamily="34" charset="0"/>
              <a:buChar char="•"/>
            </a:pPr>
            <a:r>
              <a:rPr lang="en-US" dirty="0">
                <a:solidFill>
                  <a:srgbClr val="000000"/>
                </a:solidFill>
                <a:latin typeface="Times New Roman" pitchFamily="18" charset="0"/>
                <a:cs typeface="Times New Roman" pitchFamily="18" charset="0"/>
              </a:rPr>
              <a:t>The first part of the PR equation is doing this:</a:t>
            </a:r>
          </a:p>
          <a:p>
            <a:pPr algn="just"/>
            <a:r>
              <a:rPr lang="en-US" i="1" dirty="0">
                <a:solidFill>
                  <a:srgbClr val="000000"/>
                </a:solidFill>
                <a:latin typeface="Times New Roman" pitchFamily="18" charset="0"/>
                <a:cs typeface="Times New Roman" pitchFamily="18" charset="0"/>
              </a:rPr>
              <a:t>	</a:t>
            </a:r>
            <a:r>
              <a:rPr lang="en-US" b="1" i="1" dirty="0">
                <a:solidFill>
                  <a:srgbClr val="000000"/>
                </a:solidFill>
                <a:latin typeface="Times New Roman" pitchFamily="18" charset="0"/>
                <a:cs typeface="Times New Roman" pitchFamily="18" charset="0"/>
              </a:rPr>
              <a:t>PR(A) = (1-d) + d (PR(T1)/C(T1) + ... + PR(</a:t>
            </a:r>
            <a:r>
              <a:rPr lang="en-US" b="1" i="1" dirty="0" err="1">
                <a:solidFill>
                  <a:srgbClr val="000000"/>
                </a:solidFill>
                <a:latin typeface="Times New Roman" pitchFamily="18" charset="0"/>
                <a:cs typeface="Times New Roman" pitchFamily="18" charset="0"/>
              </a:rPr>
              <a:t>Tn</a:t>
            </a:r>
            <a:r>
              <a:rPr lang="en-US" b="1" i="1" dirty="0">
                <a:solidFill>
                  <a:srgbClr val="000000"/>
                </a:solidFill>
                <a:latin typeface="Times New Roman" pitchFamily="18" charset="0"/>
                <a:cs typeface="Times New Roman" pitchFamily="18" charset="0"/>
              </a:rPr>
              <a:t>)/C(</a:t>
            </a:r>
            <a:r>
              <a:rPr lang="en-US" b="1" i="1" dirty="0" err="1">
                <a:solidFill>
                  <a:srgbClr val="000000"/>
                </a:solidFill>
                <a:latin typeface="Times New Roman" pitchFamily="18" charset="0"/>
                <a:cs typeface="Times New Roman" pitchFamily="18" charset="0"/>
              </a:rPr>
              <a:t>Tn</a:t>
            </a:r>
            <a:r>
              <a:rPr lang="en-US" b="1" i="1" dirty="0">
                <a:solidFill>
                  <a:srgbClr val="000000"/>
                </a:solidFill>
                <a:latin typeface="Times New Roman" pitchFamily="18" charset="0"/>
                <a:cs typeface="Times New Roman" pitchFamily="18" charset="0"/>
              </a:rPr>
              <a:t>))</a:t>
            </a:r>
          </a:p>
          <a:p>
            <a:pPr marL="342900" lvl="0" indent="-342900" algn="just">
              <a:buFont typeface="Arial" pitchFamily="34" charset="0"/>
              <a:buChar char="•"/>
            </a:pPr>
            <a:r>
              <a:rPr lang="en-US" dirty="0" smtClean="0">
                <a:solidFill>
                  <a:srgbClr val="000000"/>
                </a:solidFill>
                <a:latin typeface="Times New Roman" pitchFamily="18" charset="0"/>
                <a:cs typeface="Times New Roman" pitchFamily="18" charset="0"/>
              </a:rPr>
              <a:t>So </a:t>
            </a:r>
            <a:r>
              <a:rPr lang="en-US" dirty="0">
                <a:solidFill>
                  <a:srgbClr val="000000"/>
                </a:solidFill>
                <a:latin typeface="Times New Roman" pitchFamily="18" charset="0"/>
                <a:cs typeface="Times New Roman" pitchFamily="18" charset="0"/>
              </a:rPr>
              <a:t>for Page D, no backlinks means the equation looks like this</a:t>
            </a:r>
            <a:r>
              <a:rPr lang="en-US" dirty="0" smtClean="0">
                <a:solidFill>
                  <a:srgbClr val="000000"/>
                </a:solidFill>
                <a:latin typeface="Times New Roman" pitchFamily="18" charset="0"/>
                <a:cs typeface="Times New Roman" pitchFamily="18" charset="0"/>
              </a:rPr>
              <a:t>:</a:t>
            </a:r>
          </a:p>
          <a:p>
            <a:pPr fontAlgn="t"/>
            <a:r>
              <a:rPr lang="en-IN" b="1" dirty="0" smtClean="0"/>
              <a:t>	</a:t>
            </a:r>
            <a:r>
              <a:rPr lang="en-IN" b="1" i="1" dirty="0">
                <a:solidFill>
                  <a:srgbClr val="000000"/>
                </a:solidFill>
                <a:latin typeface="Times New Roman" pitchFamily="18" charset="0"/>
                <a:cs typeface="Times New Roman" pitchFamily="18" charset="0"/>
              </a:rPr>
              <a:t>PR(A) = (1-d) + d * (0) = </a:t>
            </a:r>
            <a:r>
              <a:rPr lang="en-IN" b="1" i="1" dirty="0" smtClean="0">
                <a:solidFill>
                  <a:srgbClr val="000000"/>
                </a:solidFill>
                <a:latin typeface="Times New Roman" pitchFamily="18" charset="0"/>
                <a:cs typeface="Times New Roman" pitchFamily="18" charset="0"/>
              </a:rPr>
              <a:t>0.15</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79574463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calculation-Example 1</a:t>
            </a:r>
            <a:endParaRPr lang="en-IN" dirty="0"/>
          </a:p>
        </p:txBody>
      </p:sp>
      <p:sp>
        <p:nvSpPr>
          <p:cNvPr id="2" name="Rectangle 1"/>
          <p:cNvSpPr/>
          <p:nvPr/>
        </p:nvSpPr>
        <p:spPr>
          <a:xfrm>
            <a:off x="228600" y="1371600"/>
            <a:ext cx="8153400" cy="1938992"/>
          </a:xfrm>
          <a:prstGeom prst="rect">
            <a:avLst/>
          </a:prstGeom>
        </p:spPr>
        <p:txBody>
          <a:bodyPr wrap="square">
            <a:spAutoFit/>
          </a:bodyPr>
          <a:lstStyle/>
          <a:p>
            <a:pPr algn="just"/>
            <a:r>
              <a:rPr lang="en-IN" sz="2400" b="1" dirty="0">
                <a:latin typeface="Times New Roman" pitchFamily="18" charset="0"/>
                <a:cs typeface="Times New Roman" pitchFamily="18" charset="0"/>
              </a:rPr>
              <a:t>Observation: </a:t>
            </a:r>
            <a:r>
              <a:rPr lang="en-IN" sz="2400" dirty="0">
                <a:latin typeface="Times New Roman" pitchFamily="18" charset="0"/>
                <a:cs typeface="Times New Roman" pitchFamily="18" charset="0"/>
              </a:rPr>
              <a:t>every page has at least a PR of 0.15 to share out. </a:t>
            </a:r>
            <a:endParaRPr lang="en-IN" sz="2400" dirty="0" smtClean="0">
              <a:latin typeface="Times New Roman" pitchFamily="18" charset="0"/>
              <a:cs typeface="Times New Roman" pitchFamily="18" charset="0"/>
            </a:endParaRPr>
          </a:p>
          <a:p>
            <a:pPr algn="just"/>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But </a:t>
            </a:r>
            <a:r>
              <a:rPr lang="en-IN" sz="2400" dirty="0">
                <a:latin typeface="Times New Roman" pitchFamily="18" charset="0"/>
                <a:cs typeface="Times New Roman" pitchFamily="18" charset="0"/>
              </a:rPr>
              <a:t>this may only be in theory - there are rumours that Google undergoes a post-</a:t>
            </a:r>
            <a:r>
              <a:rPr lang="en-IN" sz="2400" dirty="0" err="1">
                <a:latin typeface="Times New Roman" pitchFamily="18" charset="0"/>
                <a:cs typeface="Times New Roman" pitchFamily="18" charset="0"/>
              </a:rPr>
              <a:t>spidering</a:t>
            </a:r>
            <a:r>
              <a:rPr lang="en-IN" sz="2400" dirty="0">
                <a:latin typeface="Times New Roman" pitchFamily="18" charset="0"/>
                <a:cs typeface="Times New Roman" pitchFamily="18" charset="0"/>
              </a:rPr>
              <a:t> phase whereby any pages that have no incoming links at all are completely deleted from the index..</a:t>
            </a:r>
          </a:p>
        </p:txBody>
      </p:sp>
      <p:sp>
        <p:nvSpPr>
          <p:cNvPr id="6" name="Slide Number Placeholder 5"/>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29</a:t>
            </a:fld>
            <a:endParaRPr lang="en-US" altLang="en-US"/>
          </a:p>
        </p:txBody>
      </p:sp>
    </p:spTree>
    <p:extLst>
      <p:ext uri="{BB962C8B-B14F-4D97-AF65-F5344CB8AC3E}">
        <p14:creationId xmlns:p14="http://schemas.microsoft.com/office/powerpoint/2010/main" val="201379872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a:bodyPr>
          <a:lstStyle/>
          <a:p>
            <a:pPr algn="just"/>
            <a:r>
              <a:rPr lang="en-US" altLang="zh-CN" dirty="0">
                <a:ea typeface="宋体" charset="-122"/>
              </a:rPr>
              <a:t>Step back in time ten years, and PageRank was </a:t>
            </a:r>
            <a:r>
              <a:rPr lang="en-US" altLang="zh-CN" b="1" i="1" dirty="0">
                <a:ea typeface="宋体" charset="-122"/>
              </a:rPr>
              <a:t>the</a:t>
            </a:r>
            <a:r>
              <a:rPr lang="en-US" altLang="zh-CN" dirty="0">
                <a:ea typeface="宋体" charset="-122"/>
              </a:rPr>
              <a:t> SEO metric that everyone talked about</a:t>
            </a:r>
            <a:r>
              <a:rPr lang="en-US" altLang="zh-CN" dirty="0" smtClean="0">
                <a:ea typeface="宋体" charset="-122"/>
              </a:rPr>
              <a:t>..</a:t>
            </a:r>
          </a:p>
          <a:p>
            <a:pPr algn="just"/>
            <a:r>
              <a:rPr lang="en-US" altLang="zh-CN" dirty="0">
                <a:ea typeface="宋体" charset="-122"/>
              </a:rPr>
              <a:t>Fast forward to 2020, and PageRank is rarely mentioned. </a:t>
            </a:r>
          </a:p>
          <a:p>
            <a:pPr algn="just"/>
            <a:r>
              <a:rPr lang="en-US" altLang="zh-CN" dirty="0">
                <a:ea typeface="宋体" charset="-122"/>
              </a:rPr>
              <a:t>But that is not because it is no longer important, just that it is no longer a public-facing metric. </a:t>
            </a:r>
            <a:endParaRPr lang="en-US" altLang="zh-CN" dirty="0" smtClean="0">
              <a:ea typeface="宋体" charset="-122"/>
            </a:endParaRPr>
          </a:p>
          <a:p>
            <a:pPr algn="just"/>
            <a:r>
              <a:rPr lang="en-US" altLang="zh-CN" dirty="0" smtClean="0">
                <a:ea typeface="宋体" charset="-122"/>
              </a:rPr>
              <a:t>And </a:t>
            </a:r>
            <a:r>
              <a:rPr lang="en-US" altLang="zh-CN" dirty="0">
                <a:ea typeface="宋体" charset="-122"/>
              </a:rPr>
              <a:t>when SEOs can no longer measure something, they eventually stop talking about it.</a:t>
            </a:r>
          </a:p>
          <a:p>
            <a:pPr lvl="1" algn="just"/>
            <a:endParaRPr lang="en-US" altLang="zh-CN" sz="2300" dirty="0" smtClean="0">
              <a:solidFill>
                <a:schemeClr val="tx2"/>
              </a:solidFill>
              <a:ea typeface="宋体" charset="-122"/>
            </a:endParaRPr>
          </a:p>
          <a:p>
            <a:pPr marL="457200" lvl="1" indent="0" algn="just">
              <a:buNone/>
            </a:pPr>
            <a:endParaRPr lang="en-US" altLang="zh-CN" sz="2800" dirty="0" smtClean="0">
              <a:solidFill>
                <a:schemeClr val="tx2"/>
              </a:solidFill>
              <a:ea typeface="宋体" charset="-122"/>
            </a:endParaRPr>
          </a:p>
          <a:p>
            <a:pPr marL="0" indent="0" fontAlgn="base">
              <a:spcAft>
                <a:spcPct val="0"/>
              </a:spcAft>
              <a:buNone/>
            </a:pPr>
            <a:endParaRPr lang="en-IN" sz="2000" dirty="0" smtClean="0"/>
          </a:p>
        </p:txBody>
      </p:sp>
      <p:sp>
        <p:nvSpPr>
          <p:cNvPr id="3" name="Content Placeholder 2"/>
          <p:cNvSpPr>
            <a:spLocks noGrp="1"/>
          </p:cNvSpPr>
          <p:nvPr>
            <p:ph sz="quarter" idx="10"/>
          </p:nvPr>
        </p:nvSpPr>
        <p:spPr/>
        <p:txBody>
          <a:bodyPr/>
          <a:lstStyle/>
          <a:p>
            <a:pPr>
              <a:defRPr/>
            </a:pPr>
            <a:r>
              <a:rPr lang="en-US" altLang="zh-CN" dirty="0">
                <a:ea typeface="宋体" charset="-122"/>
              </a:rPr>
              <a:t>Motivation and Introduction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3</a:t>
            </a:fld>
            <a:endParaRPr lang="en-US" altLang="en-US" smtClean="0">
              <a:solidFill>
                <a:srgbClr val="898989"/>
              </a:solidFill>
            </a:endParaRPr>
          </a:p>
        </p:txBody>
      </p:sp>
    </p:spTree>
    <p:extLst>
      <p:ext uri="{BB962C8B-B14F-4D97-AF65-F5344CB8AC3E}">
        <p14:creationId xmlns:p14="http://schemas.microsoft.com/office/powerpoint/2010/main" val="152885678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calculation-Example  2</a:t>
            </a:r>
            <a:endParaRPr lang="en-IN" dirty="0"/>
          </a:p>
        </p:txBody>
      </p:sp>
      <p:pic>
        <p:nvPicPr>
          <p:cNvPr id="29698" name="Picture 2" descr="https://www.cs.princeton.edu/~chazelle/courses/BIB/pagerank_files/image00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95400"/>
            <a:ext cx="7511695" cy="41148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30</a:t>
            </a:fld>
            <a:endParaRPr lang="en-US" altLang="en-US"/>
          </a:p>
        </p:txBody>
      </p:sp>
    </p:spTree>
    <p:extLst>
      <p:ext uri="{BB962C8B-B14F-4D97-AF65-F5344CB8AC3E}">
        <p14:creationId xmlns:p14="http://schemas.microsoft.com/office/powerpoint/2010/main" val="129541298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calculation-Example  2</a:t>
            </a:r>
            <a:endParaRPr lang="en-IN" dirty="0"/>
          </a:p>
        </p:txBody>
      </p:sp>
      <p:pic>
        <p:nvPicPr>
          <p:cNvPr id="31746" name="Picture 2" descr="https://www.cs.princeton.edu/~chazelle/courses/BIB/pagerank_files/image00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2600"/>
            <a:ext cx="5435165" cy="25908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31</a:t>
            </a:fld>
            <a:endParaRPr lang="en-US" altLang="en-US"/>
          </a:p>
        </p:txBody>
      </p:sp>
      <p:sp>
        <p:nvSpPr>
          <p:cNvPr id="2" name="Rectangle 1"/>
          <p:cNvSpPr/>
          <p:nvPr/>
        </p:nvSpPr>
        <p:spPr>
          <a:xfrm>
            <a:off x="533400" y="4572000"/>
            <a:ext cx="7924800" cy="923330"/>
          </a:xfrm>
          <a:prstGeom prst="rect">
            <a:avLst/>
          </a:prstGeom>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home page has the most PR – after all, it has the most incoming links.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Take a look at the “external site” pages – what’s happening to their PageRank?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They’re not passing it on, they’re not voting for anyone, they’re wasting their PR</a:t>
            </a:r>
          </a:p>
        </p:txBody>
      </p:sp>
    </p:spTree>
    <p:extLst>
      <p:ext uri="{BB962C8B-B14F-4D97-AF65-F5344CB8AC3E}">
        <p14:creationId xmlns:p14="http://schemas.microsoft.com/office/powerpoint/2010/main" val="375973895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calculation-Example  3</a:t>
            </a:r>
            <a:endParaRPr lang="en-IN" dirty="0"/>
          </a:p>
        </p:txBody>
      </p:sp>
      <p:pic>
        <p:nvPicPr>
          <p:cNvPr id="32770" name="Picture 2" descr="https://www.cs.princeton.edu/~chazelle/courses/BIB/pagerank_files/image00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47813"/>
            <a:ext cx="7682352" cy="454818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32</a:t>
            </a:fld>
            <a:endParaRPr lang="en-US" altLang="en-US"/>
          </a:p>
        </p:txBody>
      </p:sp>
    </p:spTree>
    <p:extLst>
      <p:ext uri="{BB962C8B-B14F-4D97-AF65-F5344CB8AC3E}">
        <p14:creationId xmlns:p14="http://schemas.microsoft.com/office/powerpoint/2010/main" val="422905745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calculation-Example  4</a:t>
            </a:r>
            <a:endParaRPr lang="en-IN" dirty="0"/>
          </a:p>
        </p:txBody>
      </p:sp>
      <p:pic>
        <p:nvPicPr>
          <p:cNvPr id="33794" name="Picture 2" descr="https://www.cs.princeton.edu/~chazelle/courses/BIB/pagerank_files/image01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981200"/>
            <a:ext cx="4267199" cy="312105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3400" y="5114146"/>
            <a:ext cx="8229600" cy="646331"/>
          </a:xfrm>
          <a:prstGeom prst="rect">
            <a:avLst/>
          </a:prstGeom>
        </p:spPr>
        <p:txBody>
          <a:bodyPr wrap="square">
            <a:spAutoFit/>
          </a:bodyPr>
          <a:lstStyle/>
          <a:p>
            <a:r>
              <a:rPr lang="en-IN" b="1" dirty="0">
                <a:latin typeface="Times New Roman" pitchFamily="18" charset="0"/>
                <a:cs typeface="Times New Roman" pitchFamily="18" charset="0"/>
              </a:rPr>
              <a:t>All the pages have the same number of incoming links, all pages are of equal importance to each other, all pages get the same PR of 1.0</a:t>
            </a:r>
          </a:p>
        </p:txBody>
      </p:sp>
      <p:sp>
        <p:nvSpPr>
          <p:cNvPr id="5" name="Slide Number Placeholder 4"/>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33</a:t>
            </a:fld>
            <a:endParaRPr lang="en-US" altLang="en-US"/>
          </a:p>
        </p:txBody>
      </p:sp>
    </p:spTree>
    <p:extLst>
      <p:ext uri="{BB962C8B-B14F-4D97-AF65-F5344CB8AC3E}">
        <p14:creationId xmlns:p14="http://schemas.microsoft.com/office/powerpoint/2010/main" val="73455003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defRPr/>
            </a:pPr>
            <a:r>
              <a:rPr lang="en-US" altLang="zh-CN" dirty="0" smtClean="0">
                <a:ea typeface="宋体" charset="-122"/>
              </a:rPr>
              <a:t>Page rank calculation-Example  5</a:t>
            </a:r>
          </a:p>
          <a:p>
            <a:pPr>
              <a:defRPr/>
            </a:pPr>
            <a:r>
              <a:rPr lang="en-US" altLang="zh-CN" dirty="0" smtClean="0">
                <a:ea typeface="宋体" charset="-122"/>
              </a:rPr>
              <a:t>A Simple Hierarchy</a:t>
            </a:r>
            <a:endParaRPr lang="en-IN" dirty="0"/>
          </a:p>
        </p:txBody>
      </p:sp>
      <p:sp>
        <p:nvSpPr>
          <p:cNvPr id="2" name="Rectangle 1"/>
          <p:cNvSpPr/>
          <p:nvPr/>
        </p:nvSpPr>
        <p:spPr>
          <a:xfrm>
            <a:off x="533400" y="5114146"/>
            <a:ext cx="8229600" cy="923330"/>
          </a:xfrm>
          <a:prstGeom prst="rect">
            <a:avLst/>
          </a:prstGeom>
        </p:spPr>
        <p:txBody>
          <a:bodyPr wrap="square">
            <a:spAutoFit/>
          </a:bodyPr>
          <a:lstStyle/>
          <a:p>
            <a:r>
              <a:rPr lang="en-IN" dirty="0">
                <a:solidFill>
                  <a:srgbClr val="000000"/>
                </a:solidFill>
                <a:latin typeface="Times New Roman"/>
              </a:rPr>
              <a:t>Our home page has 2 and a half times as much PR as the child pages! Excellent!</a:t>
            </a:r>
          </a:p>
          <a:p>
            <a:pPr>
              <a:buFont typeface="Arial"/>
              <a:buChar char="•"/>
            </a:pPr>
            <a:r>
              <a:rPr lang="en-IN" b="1" dirty="0">
                <a:solidFill>
                  <a:srgbClr val="000000"/>
                </a:solidFill>
                <a:latin typeface="Times New Roman"/>
              </a:rPr>
              <a:t>Observation</a:t>
            </a:r>
            <a:r>
              <a:rPr lang="en-IN" dirty="0">
                <a:solidFill>
                  <a:srgbClr val="000000"/>
                </a:solidFill>
                <a:latin typeface="Times New Roman"/>
              </a:rPr>
              <a:t>: a hierarchy concentrates votes and PR into one page</a:t>
            </a:r>
          </a:p>
          <a:p>
            <a:r>
              <a:rPr lang="en-IN" dirty="0">
                <a:solidFill>
                  <a:srgbClr val="000000"/>
                </a:solidFill>
                <a:latin typeface="Times New Roman"/>
              </a:rPr>
              <a:t> </a:t>
            </a:r>
            <a:endParaRPr lang="en-IN" b="0" i="0" dirty="0">
              <a:solidFill>
                <a:srgbClr val="000000"/>
              </a:solidFill>
              <a:effectLst/>
              <a:latin typeface="Times New Roman"/>
            </a:endParaRPr>
          </a:p>
        </p:txBody>
      </p:sp>
      <p:pic>
        <p:nvPicPr>
          <p:cNvPr id="35842" name="Picture 2" descr="https://www.cs.princeton.edu/~chazelle/courses/BIB/pagerank_files/image00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447800"/>
            <a:ext cx="3886200" cy="33263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34</a:t>
            </a:fld>
            <a:endParaRPr lang="en-US" altLang="en-US"/>
          </a:p>
        </p:txBody>
      </p:sp>
    </p:spTree>
    <p:extLst>
      <p:ext uri="{BB962C8B-B14F-4D97-AF65-F5344CB8AC3E}">
        <p14:creationId xmlns:p14="http://schemas.microsoft.com/office/powerpoint/2010/main" val="63896104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fontScale="85000" lnSpcReduction="10000"/>
          </a:bodyPr>
          <a:lstStyle/>
          <a:p>
            <a:pPr>
              <a:defRPr/>
            </a:pPr>
            <a:r>
              <a:rPr lang="en-US" altLang="zh-CN" dirty="0" smtClean="0">
                <a:ea typeface="宋体" charset="-122"/>
              </a:rPr>
              <a:t>Page rank calculation-Example  5-</a:t>
            </a:r>
            <a:r>
              <a:rPr lang="en-IN" b="1" dirty="0" smtClean="0"/>
              <a:t>Hierarchical </a:t>
            </a:r>
            <a:r>
              <a:rPr lang="en-IN" b="1" dirty="0"/>
              <a:t>but with a link in and out</a:t>
            </a:r>
          </a:p>
          <a:p>
            <a:pPr>
              <a:defRPr/>
            </a:pPr>
            <a:endParaRPr lang="en-IN" dirty="0"/>
          </a:p>
        </p:txBody>
      </p:sp>
      <p:sp>
        <p:nvSpPr>
          <p:cNvPr id="2" name="Rectangle 1"/>
          <p:cNvSpPr/>
          <p:nvPr/>
        </p:nvSpPr>
        <p:spPr>
          <a:xfrm>
            <a:off x="533400" y="4652481"/>
            <a:ext cx="8229600" cy="1200329"/>
          </a:xfrm>
          <a:prstGeom prst="rect">
            <a:avLst/>
          </a:prstGeom>
        </p:spPr>
        <p:txBody>
          <a:bodyPr wrap="square">
            <a:spAutoFit/>
          </a:bodyPr>
          <a:lstStyle/>
          <a:p>
            <a:pPr algn="just"/>
            <a:r>
              <a:rPr lang="en-IN" dirty="0">
                <a:solidFill>
                  <a:srgbClr val="000000"/>
                </a:solidFill>
                <a:latin typeface="Times New Roman"/>
              </a:rPr>
              <a:t>In </a:t>
            </a:r>
            <a:r>
              <a:rPr lang="en-IN" dirty="0" smtClean="0">
                <a:solidFill>
                  <a:srgbClr val="000000"/>
                </a:solidFill>
                <a:latin typeface="Times New Roman"/>
              </a:rPr>
              <a:t>previous example  </a:t>
            </a:r>
            <a:r>
              <a:rPr lang="en-IN" dirty="0">
                <a:solidFill>
                  <a:srgbClr val="000000"/>
                </a:solidFill>
                <a:latin typeface="Times New Roman"/>
              </a:rPr>
              <a:t>the home page only had a PR of 1.92 but now it is 3.31! Excellent! Not only has site A contributed 0.85 PR to </a:t>
            </a:r>
            <a:r>
              <a:rPr lang="en-IN" dirty="0" smtClean="0">
                <a:solidFill>
                  <a:srgbClr val="000000"/>
                </a:solidFill>
                <a:latin typeface="Times New Roman"/>
              </a:rPr>
              <a:t>home, </a:t>
            </a:r>
            <a:r>
              <a:rPr lang="en-IN" dirty="0">
                <a:solidFill>
                  <a:srgbClr val="000000"/>
                </a:solidFill>
                <a:latin typeface="Times New Roman"/>
              </a:rPr>
              <a:t>but </a:t>
            </a:r>
            <a:r>
              <a:rPr lang="en-IN" dirty="0" smtClean="0">
                <a:solidFill>
                  <a:srgbClr val="000000"/>
                </a:solidFill>
                <a:latin typeface="Times New Roman"/>
              </a:rPr>
              <a:t>raised </a:t>
            </a:r>
            <a:r>
              <a:rPr lang="en-IN" dirty="0">
                <a:solidFill>
                  <a:srgbClr val="000000"/>
                </a:solidFill>
                <a:latin typeface="Times New Roman"/>
              </a:rPr>
              <a:t>PR in the “About”, “Product” and “More” </a:t>
            </a:r>
            <a:r>
              <a:rPr lang="en-IN" dirty="0" smtClean="0">
                <a:solidFill>
                  <a:srgbClr val="000000"/>
                </a:solidFill>
                <a:latin typeface="Times New Roman"/>
              </a:rPr>
              <a:t>pages( </a:t>
            </a:r>
            <a:r>
              <a:rPr lang="en-IN" dirty="0">
                <a:solidFill>
                  <a:srgbClr val="000000"/>
                </a:solidFill>
                <a:latin typeface="Times New Roman"/>
              </a:rPr>
              <a:t>has had a lovely “feedback” </a:t>
            </a:r>
            <a:r>
              <a:rPr lang="en-IN" dirty="0" smtClean="0">
                <a:solidFill>
                  <a:srgbClr val="000000"/>
                </a:solidFill>
                <a:latin typeface="Times New Roman"/>
              </a:rPr>
              <a:t>effect), </a:t>
            </a:r>
            <a:r>
              <a:rPr lang="en-IN" dirty="0">
                <a:solidFill>
                  <a:srgbClr val="000000"/>
                </a:solidFill>
                <a:latin typeface="Times New Roman"/>
              </a:rPr>
              <a:t>pushing up the home page’s PR even further!</a:t>
            </a:r>
            <a:endParaRPr lang="en-IN" b="1" dirty="0">
              <a:latin typeface="Times New Roman" pitchFamily="18" charset="0"/>
              <a:cs typeface="Times New Roman" pitchFamily="18" charset="0"/>
            </a:endParaRPr>
          </a:p>
        </p:txBody>
      </p:sp>
      <p:pic>
        <p:nvPicPr>
          <p:cNvPr id="34818" name="Picture 2" descr="https://www.cs.princeton.edu/~chazelle/courses/BIB/pagerank_files/image0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403437"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35</a:t>
            </a:fld>
            <a:endParaRPr lang="en-US" altLang="en-US"/>
          </a:p>
        </p:txBody>
      </p:sp>
    </p:spTree>
    <p:extLst>
      <p:ext uri="{BB962C8B-B14F-4D97-AF65-F5344CB8AC3E}">
        <p14:creationId xmlns:p14="http://schemas.microsoft.com/office/powerpoint/2010/main" val="1224516610"/>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pPr>
              <a:defRPr/>
            </a:pPr>
            <a:r>
              <a:rPr lang="en-US" altLang="zh-CN" dirty="0" smtClean="0">
                <a:ea typeface="宋体" charset="-122"/>
              </a:rPr>
              <a:t>Page rank calculation-Example  6-</a:t>
            </a:r>
            <a:r>
              <a:rPr lang="en-IN" dirty="0"/>
              <a:t>Fully Meshed</a:t>
            </a:r>
          </a:p>
        </p:txBody>
      </p:sp>
      <p:pic>
        <p:nvPicPr>
          <p:cNvPr id="36866" name="Picture 2" descr="https://www.cs.princeton.edu/~chazelle/courses/BIB/pagerank_files/image0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0884" y="1828800"/>
            <a:ext cx="3838842" cy="28194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36</a:t>
            </a:fld>
            <a:endParaRPr lang="en-US" altLang="en-US"/>
          </a:p>
        </p:txBody>
      </p:sp>
    </p:spTree>
    <p:extLst>
      <p:ext uri="{BB962C8B-B14F-4D97-AF65-F5344CB8AC3E}">
        <p14:creationId xmlns:p14="http://schemas.microsoft.com/office/powerpoint/2010/main" val="396423334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degree of PageRank propagation from one page to another by a link is primarily determined by the damping factor </a:t>
            </a:r>
            <a:r>
              <a:rPr lang="en-US" dirty="0" smtClean="0"/>
              <a:t>d.</a:t>
            </a:r>
          </a:p>
          <a:p>
            <a:r>
              <a:rPr lang="en-US" dirty="0" smtClean="0"/>
              <a:t>Compare the effect of d=0.85 and d=0.75 on the below web.</a:t>
            </a:r>
            <a:endParaRPr lang="en-IN" dirty="0"/>
          </a:p>
        </p:txBody>
      </p:sp>
      <p:sp>
        <p:nvSpPr>
          <p:cNvPr id="3" name="Content Placeholder 2"/>
          <p:cNvSpPr>
            <a:spLocks noGrp="1"/>
          </p:cNvSpPr>
          <p:nvPr>
            <p:ph sz="quarter" idx="10"/>
          </p:nvPr>
        </p:nvSpPr>
        <p:spPr/>
        <p:txBody>
          <a:bodyPr>
            <a:normAutofit fontScale="92500"/>
          </a:bodyPr>
          <a:lstStyle/>
          <a:p>
            <a:r>
              <a:rPr lang="en-US" dirty="0" err="1" smtClean="0"/>
              <a:t>HW:Discuss</a:t>
            </a:r>
            <a:r>
              <a:rPr lang="en-US" dirty="0" smtClean="0"/>
              <a:t> in Canvas</a:t>
            </a:r>
          </a:p>
          <a:p>
            <a:r>
              <a:rPr lang="en-US" dirty="0" smtClean="0"/>
              <a:t>The </a:t>
            </a:r>
            <a:r>
              <a:rPr lang="en-US" dirty="0"/>
              <a:t>Influence of the Damping Factor </a:t>
            </a:r>
            <a:endParaRPr lang="en-IN" dirty="0"/>
          </a:p>
        </p:txBody>
      </p:sp>
      <p:sp>
        <p:nvSpPr>
          <p:cNvPr id="4" name="Slide Number Placeholder 3"/>
          <p:cNvSpPr>
            <a:spLocks noGrp="1"/>
          </p:cNvSpPr>
          <p:nvPr>
            <p:ph type="sldNum" sz="quarter" idx="13"/>
          </p:nvPr>
        </p:nvSpPr>
        <p:spPr/>
        <p:txBody>
          <a:bodyPr/>
          <a:lstStyle/>
          <a:p>
            <a:pPr>
              <a:defRPr/>
            </a:pPr>
            <a:r>
              <a:rPr lang="en-US" altLang="en-US" dirty="0" smtClean="0"/>
              <a:t> Page </a:t>
            </a:r>
            <a:fld id="{29901C14-3E99-4122-9ACD-F6C6741E817D}" type="slidenum">
              <a:rPr lang="en-US" altLang="en-US" smtClean="0"/>
              <a:pPr>
                <a:defRPr/>
              </a:pPr>
              <a:t>37</a:t>
            </a:fld>
            <a:endParaRPr lang="en-US" altLang="en-US" dirty="0"/>
          </a:p>
        </p:txBody>
      </p:sp>
      <p:pic>
        <p:nvPicPr>
          <p:cNvPr id="5" name="Picture 5" descr="bsp_eingehende_links"/>
          <p:cNvPicPr>
            <a:picLocks noChangeAspect="1" noChangeArrowheads="1"/>
          </p:cNvPicPr>
          <p:nvPr/>
        </p:nvPicPr>
        <p:blipFill>
          <a:blip r:embed="rId2">
            <a:extLst>
              <a:ext uri="{28A0092B-C50C-407E-A947-70E740481C1C}">
                <a14:useLocalDpi xmlns:a14="http://schemas.microsoft.com/office/drawing/2010/main" val="0"/>
              </a:ext>
            </a:extLst>
          </a:blip>
          <a:srcRect t="3484" r="8824" b="9435"/>
          <a:stretch>
            <a:fillRect/>
          </a:stretch>
        </p:blipFill>
        <p:spPr bwMode="auto">
          <a:xfrm>
            <a:off x="5943600" y="3200400"/>
            <a:ext cx="23622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42612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From </a:t>
            </a:r>
            <a:r>
              <a:rPr lang="en-IN" dirty="0" err="1" smtClean="0"/>
              <a:t>Brin</a:t>
            </a:r>
            <a:r>
              <a:rPr lang="en-IN" dirty="0" smtClean="0"/>
              <a:t> </a:t>
            </a:r>
            <a:r>
              <a:rPr lang="en-IN" dirty="0"/>
              <a:t>and Page paper, the average Actual PR of all pages in the index is 1.0!</a:t>
            </a:r>
          </a:p>
          <a:p>
            <a:pPr algn="just"/>
            <a:r>
              <a:rPr lang="en-IN" dirty="0"/>
              <a:t>So if you add pages to a site you’re building the total </a:t>
            </a:r>
            <a:r>
              <a:rPr lang="en-IN" dirty="0" smtClean="0"/>
              <a:t>PR </a:t>
            </a:r>
            <a:r>
              <a:rPr lang="en-IN" dirty="0"/>
              <a:t>go up by 1.0 for each </a:t>
            </a:r>
            <a:r>
              <a:rPr lang="en-IN" dirty="0" smtClean="0"/>
              <a:t>page </a:t>
            </a:r>
            <a:r>
              <a:rPr lang="en-IN" dirty="0"/>
              <a:t>(but only if you link the pages together so the equation can work), but the average will remain the same</a:t>
            </a:r>
            <a:r>
              <a:rPr lang="en-IN" dirty="0" smtClean="0"/>
              <a:t>.</a:t>
            </a:r>
          </a:p>
          <a:p>
            <a:pPr algn="just"/>
            <a:r>
              <a:rPr lang="en-IN" dirty="0"/>
              <a:t>If you want to concentrate the PR into one, or a few, pages then hierarchical linking will do that</a:t>
            </a:r>
            <a:r>
              <a:rPr lang="en-IN" dirty="0" smtClean="0"/>
              <a:t>.</a:t>
            </a:r>
          </a:p>
          <a:p>
            <a:pPr algn="just"/>
            <a:r>
              <a:rPr lang="en-IN" dirty="0"/>
              <a:t>If you want to average out the PR amongst the pages then "fully meshing" the site (lots of evenly distributed links) will do that</a:t>
            </a:r>
          </a:p>
          <a:p>
            <a:endParaRPr lang="en-IN" dirty="0"/>
          </a:p>
        </p:txBody>
      </p:sp>
      <p:sp>
        <p:nvSpPr>
          <p:cNvPr id="3" name="Content Placeholder 2"/>
          <p:cNvSpPr>
            <a:spLocks noGrp="1"/>
          </p:cNvSpPr>
          <p:nvPr>
            <p:ph sz="quarter" idx="10"/>
          </p:nvPr>
        </p:nvSpPr>
        <p:spPr/>
        <p:txBody>
          <a:bodyPr/>
          <a:lstStyle/>
          <a:p>
            <a:r>
              <a:rPr lang="en-US" altLang="zh-CN" dirty="0">
                <a:ea typeface="宋体" charset="-122"/>
              </a:rPr>
              <a:t>Page rank </a:t>
            </a:r>
            <a:r>
              <a:rPr lang="en-US" altLang="zh-CN" dirty="0" smtClean="0">
                <a:ea typeface="宋体" charset="-122"/>
              </a:rPr>
              <a:t>calculation-Take away</a:t>
            </a:r>
            <a:endParaRPr lang="en-IN" dirty="0"/>
          </a:p>
        </p:txBody>
      </p:sp>
      <p:sp>
        <p:nvSpPr>
          <p:cNvPr id="5" name="Slide Number Placeholder 4"/>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38</a:t>
            </a:fld>
            <a:endParaRPr lang="en-US" altLang="en-US"/>
          </a:p>
        </p:txBody>
      </p:sp>
    </p:spTree>
    <p:extLst>
      <p:ext uri="{BB962C8B-B14F-4D97-AF65-F5344CB8AC3E}">
        <p14:creationId xmlns:p14="http://schemas.microsoft.com/office/powerpoint/2010/main" val="9662368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Getting inbound links to your site is </a:t>
            </a:r>
            <a:r>
              <a:rPr lang="en-IN" dirty="0" smtClean="0"/>
              <a:t>one way </a:t>
            </a:r>
            <a:r>
              <a:rPr lang="en-IN" dirty="0"/>
              <a:t>to increase your site's average </a:t>
            </a:r>
            <a:r>
              <a:rPr lang="en-IN" dirty="0" smtClean="0"/>
              <a:t>PR</a:t>
            </a:r>
          </a:p>
          <a:p>
            <a:pPr algn="just"/>
            <a:r>
              <a:rPr lang="en-IN" dirty="0"/>
              <a:t>If you give outbound links to other sites then your site's average PR will decrease (you're not keeping your vote "in house" as it were). Again the details of the decrease will depend on the details of the linking</a:t>
            </a:r>
            <a:r>
              <a:rPr lang="en-IN" dirty="0" smtClean="0"/>
              <a:t>.</a:t>
            </a:r>
          </a:p>
          <a:p>
            <a:pPr algn="just"/>
            <a:r>
              <a:rPr lang="en-US" dirty="0" smtClean="0"/>
              <a:t>If your page usually </a:t>
            </a:r>
            <a:r>
              <a:rPr lang="en-US" dirty="0"/>
              <a:t>links to other pages </a:t>
            </a:r>
            <a:r>
              <a:rPr lang="en-US" dirty="0" smtClean="0"/>
              <a:t>,these </a:t>
            </a:r>
            <a:r>
              <a:rPr lang="en-US" dirty="0"/>
              <a:t>pages get a PageRank benefit also. If these pages link back to page A, page A will have an even higher PageRank benefit from its additional inbound link. </a:t>
            </a:r>
          </a:p>
          <a:p>
            <a:pPr algn="just"/>
            <a:endParaRPr lang="en-IN" dirty="0"/>
          </a:p>
        </p:txBody>
      </p:sp>
      <p:sp>
        <p:nvSpPr>
          <p:cNvPr id="3" name="Content Placeholder 2"/>
          <p:cNvSpPr>
            <a:spLocks noGrp="1"/>
          </p:cNvSpPr>
          <p:nvPr>
            <p:ph sz="quarter" idx="10"/>
          </p:nvPr>
        </p:nvSpPr>
        <p:spPr/>
        <p:txBody>
          <a:bodyPr/>
          <a:lstStyle/>
          <a:p>
            <a:r>
              <a:rPr lang="en-US" altLang="zh-CN" dirty="0">
                <a:ea typeface="宋体" charset="-122"/>
              </a:rPr>
              <a:t>Page rank </a:t>
            </a:r>
            <a:r>
              <a:rPr lang="en-US" altLang="zh-CN" dirty="0" smtClean="0">
                <a:ea typeface="宋体" charset="-122"/>
              </a:rPr>
              <a:t>calculation-Take away</a:t>
            </a:r>
            <a:endParaRPr lang="en-IN" dirty="0"/>
          </a:p>
        </p:txBody>
      </p:sp>
      <p:sp>
        <p:nvSpPr>
          <p:cNvPr id="5" name="Slide Number Placeholder 4"/>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39</a:t>
            </a:fld>
            <a:endParaRPr lang="en-US" altLang="en-US"/>
          </a:p>
        </p:txBody>
      </p:sp>
    </p:spTree>
    <p:extLst>
      <p:ext uri="{BB962C8B-B14F-4D97-AF65-F5344CB8AC3E}">
        <p14:creationId xmlns:p14="http://schemas.microsoft.com/office/powerpoint/2010/main" val="87083877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a:bodyPr>
          <a:lstStyle/>
          <a:p>
            <a:r>
              <a:rPr lang="en-US" dirty="0"/>
              <a:t>The original PageRank patent from 1998 expired in 2018 and, to the surprise of many, wasn't renewed. </a:t>
            </a:r>
            <a:endParaRPr lang="en-US" dirty="0" smtClean="0"/>
          </a:p>
          <a:p>
            <a:r>
              <a:rPr lang="en-US" b="1" dirty="0" smtClean="0"/>
              <a:t>But </a:t>
            </a:r>
            <a:r>
              <a:rPr lang="en-US" b="1" dirty="0"/>
              <a:t>that doesn't mean PageRank is dead, far from it.</a:t>
            </a:r>
            <a:endParaRPr lang="en-US" dirty="0"/>
          </a:p>
          <a:p>
            <a:r>
              <a:rPr lang="en-US" b="1" dirty="0"/>
              <a:t>Google</a:t>
            </a:r>
            <a:r>
              <a:rPr lang="en-US" dirty="0"/>
              <a:t> updated the new patent regarding the </a:t>
            </a:r>
            <a:r>
              <a:rPr lang="en-US" b="1" dirty="0"/>
              <a:t>PageRank</a:t>
            </a:r>
            <a:r>
              <a:rPr lang="en-US" dirty="0"/>
              <a:t>. </a:t>
            </a:r>
            <a:endParaRPr lang="en-US" dirty="0" smtClean="0"/>
          </a:p>
          <a:p>
            <a:r>
              <a:rPr lang="en-US" dirty="0" smtClean="0"/>
              <a:t>And Yes!!!</a:t>
            </a:r>
            <a:r>
              <a:rPr lang="en-US" dirty="0"/>
              <a:t> </a:t>
            </a:r>
            <a:r>
              <a:rPr lang="en-US" b="1" dirty="0"/>
              <a:t>PageRank</a:t>
            </a:r>
            <a:r>
              <a:rPr lang="en-US" dirty="0"/>
              <a:t> is </a:t>
            </a:r>
            <a:r>
              <a:rPr lang="en-US" b="1" dirty="0"/>
              <a:t>still used</a:t>
            </a:r>
            <a:r>
              <a:rPr lang="en-US" dirty="0"/>
              <a:t> in </a:t>
            </a:r>
            <a:r>
              <a:rPr lang="en-US" dirty="0" smtClean="0"/>
              <a:t>google search algorithms</a:t>
            </a:r>
          </a:p>
          <a:p>
            <a:endParaRPr lang="en-US" dirty="0" smtClean="0"/>
          </a:p>
          <a:p>
            <a:pPr algn="just"/>
            <a:r>
              <a:rPr lang="en-US" altLang="zh-CN" sz="2600" b="1" dirty="0">
                <a:ea typeface="宋体" charset="-122"/>
              </a:rPr>
              <a:t>What is PageRank?</a:t>
            </a:r>
            <a:r>
              <a:rPr lang="en-US" altLang="zh-CN" sz="2600" dirty="0">
                <a:ea typeface="宋体" charset="-122"/>
              </a:rPr>
              <a:t>	</a:t>
            </a:r>
          </a:p>
          <a:p>
            <a:pPr marL="319088" lvl="2" indent="0" algn="just">
              <a:spcBef>
                <a:spcPts val="600"/>
              </a:spcBef>
              <a:buSzPct val="70000"/>
              <a:buNone/>
            </a:pPr>
            <a:r>
              <a:rPr lang="en-US" altLang="zh-CN" sz="2300" dirty="0">
                <a:ea typeface="宋体" charset="-122"/>
              </a:rPr>
              <a:t>	</a:t>
            </a:r>
            <a:r>
              <a:rPr lang="en-US" altLang="zh-CN" dirty="0">
                <a:ea typeface="宋体" charset="-122"/>
              </a:rPr>
              <a:t>A method for rating the importance of web pages objectively and mechanically using </a:t>
            </a:r>
            <a:r>
              <a:rPr lang="en-US" altLang="zh-CN" b="1" dirty="0">
                <a:ea typeface="宋体" charset="-122"/>
              </a:rPr>
              <a:t>the link structure </a:t>
            </a:r>
            <a:r>
              <a:rPr lang="en-US" altLang="zh-CN" dirty="0">
                <a:ea typeface="宋体" charset="-122"/>
              </a:rPr>
              <a:t>of the web. </a:t>
            </a:r>
          </a:p>
          <a:p>
            <a:endParaRPr lang="en-US" sz="2000" dirty="0"/>
          </a:p>
        </p:txBody>
      </p:sp>
      <p:sp>
        <p:nvSpPr>
          <p:cNvPr id="3" name="Content Placeholder 2"/>
          <p:cNvSpPr>
            <a:spLocks noGrp="1"/>
          </p:cNvSpPr>
          <p:nvPr>
            <p:ph sz="quarter" idx="10"/>
          </p:nvPr>
        </p:nvSpPr>
        <p:spPr/>
        <p:txBody>
          <a:bodyPr/>
          <a:lstStyle/>
          <a:p>
            <a:pPr>
              <a:defRPr/>
            </a:pPr>
            <a:r>
              <a:rPr lang="en-US" altLang="zh-CN" dirty="0">
                <a:ea typeface="宋体" charset="-122"/>
              </a:rPr>
              <a:t>Motivation and Introduction</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4</a:t>
            </a:fld>
            <a:endParaRPr lang="en-US" altLang="en-US" smtClean="0">
              <a:solidFill>
                <a:srgbClr val="898989"/>
              </a:solidFill>
            </a:endParaRPr>
          </a:p>
        </p:txBody>
      </p:sp>
    </p:spTree>
    <p:extLst>
      <p:ext uri="{BB962C8B-B14F-4D97-AF65-F5344CB8AC3E}">
        <p14:creationId xmlns:p14="http://schemas.microsoft.com/office/powerpoint/2010/main" val="49868349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PageRank is, in fact, very simple </a:t>
            </a:r>
          </a:p>
          <a:p>
            <a:r>
              <a:rPr lang="en-IN" dirty="0" smtClean="0"/>
              <a:t>But when a simple calculation is applied hundreds (or billions) of times over the results, it  can seem</a:t>
            </a:r>
            <a:r>
              <a:rPr lang="en-IN" b="1" dirty="0" smtClean="0"/>
              <a:t> </a:t>
            </a:r>
            <a:r>
              <a:rPr lang="en-IN" dirty="0" smtClean="0"/>
              <a:t>complicated.</a:t>
            </a:r>
          </a:p>
          <a:p>
            <a:r>
              <a:rPr lang="en-IN" dirty="0" smtClean="0"/>
              <a:t>PageRank </a:t>
            </a:r>
            <a:r>
              <a:rPr lang="en-IN" dirty="0"/>
              <a:t>is also only part of the story about what results get displayed high up in a Google listing. For example </a:t>
            </a:r>
            <a:r>
              <a:rPr lang="en-IN" dirty="0" smtClean="0"/>
              <a:t>Google </a:t>
            </a:r>
            <a:r>
              <a:rPr lang="en-IN" dirty="0"/>
              <a:t>is paying a lot of attention these days to the text in a link’s anchor when deciding the relevance of a target page – perhaps more so than the page’s PR…</a:t>
            </a:r>
          </a:p>
          <a:p>
            <a:r>
              <a:rPr lang="en-IN" dirty="0"/>
              <a:t>PageRank is still part of the listings story though, so it’s worth </a:t>
            </a:r>
            <a:r>
              <a:rPr lang="en-IN" dirty="0" smtClean="0"/>
              <a:t>you </a:t>
            </a:r>
            <a:r>
              <a:rPr lang="en-IN" dirty="0"/>
              <a:t>understand </a:t>
            </a:r>
            <a:r>
              <a:rPr lang="en-IN"/>
              <a:t>it </a:t>
            </a:r>
            <a:r>
              <a:rPr lang="en-IN" smtClean="0"/>
              <a:t>“correctly”.</a:t>
            </a:r>
            <a:r>
              <a:rPr lang="en-IN" smtClean="0">
                <a:sym typeface="Wingdings" pitchFamily="2" charset="2"/>
              </a:rPr>
              <a:t></a:t>
            </a:r>
            <a:endParaRPr lang="en-IN" dirty="0"/>
          </a:p>
          <a:p>
            <a:pPr marL="0" indent="0">
              <a:buNone/>
            </a:pPr>
            <a:r>
              <a:rPr lang="en-IN" dirty="0"/>
              <a:t> </a:t>
            </a:r>
          </a:p>
          <a:p>
            <a:endParaRPr lang="en-IN" dirty="0"/>
          </a:p>
        </p:txBody>
      </p:sp>
      <p:sp>
        <p:nvSpPr>
          <p:cNvPr id="3" name="Content Placeholder 2"/>
          <p:cNvSpPr>
            <a:spLocks noGrp="1"/>
          </p:cNvSpPr>
          <p:nvPr>
            <p:ph sz="quarter" idx="10"/>
          </p:nvPr>
        </p:nvSpPr>
        <p:spPr/>
        <p:txBody>
          <a:bodyPr/>
          <a:lstStyle/>
          <a:p>
            <a:r>
              <a:rPr lang="en-US" altLang="zh-CN" dirty="0">
                <a:ea typeface="宋体" charset="-122"/>
              </a:rPr>
              <a:t>Page rank </a:t>
            </a:r>
            <a:r>
              <a:rPr lang="en-US" altLang="zh-CN" dirty="0" smtClean="0">
                <a:ea typeface="宋体" charset="-122"/>
              </a:rPr>
              <a:t>calculation-Take away</a:t>
            </a:r>
            <a:endParaRPr lang="en-IN" dirty="0"/>
          </a:p>
        </p:txBody>
      </p:sp>
      <p:sp>
        <p:nvSpPr>
          <p:cNvPr id="5" name="Slide Number Placeholder 4"/>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40</a:t>
            </a:fld>
            <a:endParaRPr lang="en-US" altLang="en-US"/>
          </a:p>
        </p:txBody>
      </p:sp>
    </p:spTree>
    <p:extLst>
      <p:ext uri="{BB962C8B-B14F-4D97-AF65-F5344CB8AC3E}">
        <p14:creationId xmlns:p14="http://schemas.microsoft.com/office/powerpoint/2010/main" val="48701637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An Example for Analysis</a:t>
            </a:r>
            <a:endParaRPr lang="en-IN" dirty="0"/>
          </a:p>
        </p:txBody>
      </p:sp>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41</a:t>
            </a:fld>
            <a:endParaRPr lang="en-US" altLang="en-US"/>
          </a:p>
        </p:txBody>
      </p:sp>
      <p:pic>
        <p:nvPicPr>
          <p:cNvPr id="5"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82688"/>
            <a:ext cx="3490913"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650" y="2768600"/>
            <a:ext cx="2667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1131888"/>
            <a:ext cx="246697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4348163"/>
            <a:ext cx="36957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5"/>
          <p:cNvSpPr txBox="1">
            <a:spLocks noChangeArrowheads="1"/>
          </p:cNvSpPr>
          <p:nvPr/>
        </p:nvSpPr>
        <p:spPr bwMode="auto">
          <a:xfrm>
            <a:off x="1489075" y="5991225"/>
            <a:ext cx="6378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defRPr>
            </a:lvl1pPr>
            <a:lvl2pPr marL="742950" indent="-285750" eaLnBrk="0" hangingPunct="0">
              <a:defRPr sz="4400">
                <a:solidFill>
                  <a:schemeClr val="tx1"/>
                </a:solidFill>
                <a:latin typeface="Arial" charset="0"/>
              </a:defRPr>
            </a:lvl2pPr>
            <a:lvl3pPr marL="1143000" indent="-228600" eaLnBrk="0" hangingPunct="0">
              <a:defRPr sz="4400">
                <a:solidFill>
                  <a:schemeClr val="tx1"/>
                </a:solidFill>
                <a:latin typeface="Arial" charset="0"/>
              </a:defRPr>
            </a:lvl3pPr>
            <a:lvl4pPr marL="1600200" indent="-228600" eaLnBrk="0" hangingPunct="0">
              <a:defRPr sz="4400">
                <a:solidFill>
                  <a:schemeClr val="tx1"/>
                </a:solidFill>
                <a:latin typeface="Arial" charset="0"/>
              </a:defRPr>
            </a:lvl4pPr>
            <a:lvl5pPr marL="2057400" indent="-228600" eaLnBrk="0" hangingPunct="0">
              <a:defRPr sz="4400">
                <a:solidFill>
                  <a:schemeClr val="tx1"/>
                </a:solidFill>
                <a:latin typeface="Arial" charset="0"/>
              </a:defRPr>
            </a:lvl5pPr>
            <a:lvl6pPr marL="2514600" indent="-228600" eaLnBrk="0" fontAlgn="base" hangingPunct="0">
              <a:spcBef>
                <a:spcPct val="0"/>
              </a:spcBef>
              <a:spcAft>
                <a:spcPct val="0"/>
              </a:spcAft>
              <a:defRPr sz="4400">
                <a:solidFill>
                  <a:schemeClr val="tx1"/>
                </a:solidFill>
                <a:latin typeface="Arial" charset="0"/>
              </a:defRPr>
            </a:lvl6pPr>
            <a:lvl7pPr marL="2971800" indent="-228600" eaLnBrk="0" fontAlgn="base" hangingPunct="0">
              <a:spcBef>
                <a:spcPct val="0"/>
              </a:spcBef>
              <a:spcAft>
                <a:spcPct val="0"/>
              </a:spcAft>
              <a:defRPr sz="4400">
                <a:solidFill>
                  <a:schemeClr val="tx1"/>
                </a:solidFill>
                <a:latin typeface="Arial" charset="0"/>
              </a:defRPr>
            </a:lvl7pPr>
            <a:lvl8pPr marL="3429000" indent="-228600" eaLnBrk="0" fontAlgn="base" hangingPunct="0">
              <a:spcBef>
                <a:spcPct val="0"/>
              </a:spcBef>
              <a:spcAft>
                <a:spcPct val="0"/>
              </a:spcAft>
              <a:defRPr sz="4400">
                <a:solidFill>
                  <a:schemeClr val="tx1"/>
                </a:solidFill>
                <a:latin typeface="Arial" charset="0"/>
              </a:defRPr>
            </a:lvl8pPr>
            <a:lvl9pPr marL="3886200" indent="-228600" eaLnBrk="0" fontAlgn="base" hangingPunct="0">
              <a:spcBef>
                <a:spcPct val="0"/>
              </a:spcBef>
              <a:spcAft>
                <a:spcPct val="0"/>
              </a:spcAft>
              <a:defRPr sz="4400">
                <a:solidFill>
                  <a:schemeClr val="tx1"/>
                </a:solidFill>
                <a:latin typeface="Arial" charset="0"/>
              </a:defRPr>
            </a:lvl9pPr>
          </a:lstStyle>
          <a:p>
            <a:pPr eaLnBrk="1" hangingPunct="1"/>
            <a:r>
              <a:rPr lang="en-US" altLang="zh-CN" sz="2400">
                <a:latin typeface="Century Schoolbook" pitchFamily="18" charset="0"/>
                <a:ea typeface="宋体" charset="-122"/>
              </a:rPr>
              <a:t>PageRank Calculation: first iteration</a:t>
            </a:r>
          </a:p>
        </p:txBody>
      </p:sp>
    </p:spTree>
    <p:extLst>
      <p:ext uri="{BB962C8B-B14F-4D97-AF65-F5344CB8AC3E}">
        <p14:creationId xmlns:p14="http://schemas.microsoft.com/office/powerpoint/2010/main" val="213273780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09550" y="92075"/>
            <a:ext cx="6324600" cy="1143000"/>
          </a:xfrm>
        </p:spPr>
        <p:txBody>
          <a:bodyPr/>
          <a:lstStyle/>
          <a:p>
            <a:r>
              <a:rPr lang="en-IN" dirty="0" smtClean="0"/>
              <a:t>An Example for Analysis</a:t>
            </a:r>
            <a:endParaRPr lang="en-IN" dirty="0"/>
          </a:p>
          <a:p>
            <a:endParaRPr lang="en-IN" dirty="0"/>
          </a:p>
        </p:txBody>
      </p:sp>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42</a:t>
            </a:fld>
            <a:endParaRPr lang="en-US" altLang="en-US"/>
          </a:p>
        </p:txBody>
      </p:sp>
      <p:sp>
        <p:nvSpPr>
          <p:cNvPr id="10" name="TextBox 5"/>
          <p:cNvSpPr txBox="1">
            <a:spLocks noChangeArrowheads="1"/>
          </p:cNvSpPr>
          <p:nvPr/>
        </p:nvSpPr>
        <p:spPr bwMode="auto">
          <a:xfrm>
            <a:off x="1489075" y="5991225"/>
            <a:ext cx="6378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charset="0"/>
              </a:defRPr>
            </a:lvl1pPr>
            <a:lvl2pPr marL="742950" indent="-285750" eaLnBrk="0" hangingPunct="0">
              <a:defRPr sz="4400">
                <a:solidFill>
                  <a:schemeClr val="tx1"/>
                </a:solidFill>
                <a:latin typeface="Arial" charset="0"/>
              </a:defRPr>
            </a:lvl2pPr>
            <a:lvl3pPr marL="1143000" indent="-228600" eaLnBrk="0" hangingPunct="0">
              <a:defRPr sz="4400">
                <a:solidFill>
                  <a:schemeClr val="tx1"/>
                </a:solidFill>
                <a:latin typeface="Arial" charset="0"/>
              </a:defRPr>
            </a:lvl3pPr>
            <a:lvl4pPr marL="1600200" indent="-228600" eaLnBrk="0" hangingPunct="0">
              <a:defRPr sz="4400">
                <a:solidFill>
                  <a:schemeClr val="tx1"/>
                </a:solidFill>
                <a:latin typeface="Arial" charset="0"/>
              </a:defRPr>
            </a:lvl4pPr>
            <a:lvl5pPr marL="2057400" indent="-228600" eaLnBrk="0" hangingPunct="0">
              <a:defRPr sz="4400">
                <a:solidFill>
                  <a:schemeClr val="tx1"/>
                </a:solidFill>
                <a:latin typeface="Arial" charset="0"/>
              </a:defRPr>
            </a:lvl5pPr>
            <a:lvl6pPr marL="2514600" indent="-228600" eaLnBrk="0" fontAlgn="base" hangingPunct="0">
              <a:spcBef>
                <a:spcPct val="0"/>
              </a:spcBef>
              <a:spcAft>
                <a:spcPct val="0"/>
              </a:spcAft>
              <a:defRPr sz="4400">
                <a:solidFill>
                  <a:schemeClr val="tx1"/>
                </a:solidFill>
                <a:latin typeface="Arial" charset="0"/>
              </a:defRPr>
            </a:lvl6pPr>
            <a:lvl7pPr marL="2971800" indent="-228600" eaLnBrk="0" fontAlgn="base" hangingPunct="0">
              <a:spcBef>
                <a:spcPct val="0"/>
              </a:spcBef>
              <a:spcAft>
                <a:spcPct val="0"/>
              </a:spcAft>
              <a:defRPr sz="4400">
                <a:solidFill>
                  <a:schemeClr val="tx1"/>
                </a:solidFill>
                <a:latin typeface="Arial" charset="0"/>
              </a:defRPr>
            </a:lvl7pPr>
            <a:lvl8pPr marL="3429000" indent="-228600" eaLnBrk="0" fontAlgn="base" hangingPunct="0">
              <a:spcBef>
                <a:spcPct val="0"/>
              </a:spcBef>
              <a:spcAft>
                <a:spcPct val="0"/>
              </a:spcAft>
              <a:defRPr sz="4400">
                <a:solidFill>
                  <a:schemeClr val="tx1"/>
                </a:solidFill>
                <a:latin typeface="Arial" charset="0"/>
              </a:defRPr>
            </a:lvl8pPr>
            <a:lvl9pPr marL="3886200" indent="-228600" eaLnBrk="0" fontAlgn="base" hangingPunct="0">
              <a:spcBef>
                <a:spcPct val="0"/>
              </a:spcBef>
              <a:spcAft>
                <a:spcPct val="0"/>
              </a:spcAft>
              <a:defRPr sz="4400">
                <a:solidFill>
                  <a:schemeClr val="tx1"/>
                </a:solidFill>
                <a:latin typeface="Arial" charset="0"/>
              </a:defRPr>
            </a:lvl9pPr>
          </a:lstStyle>
          <a:p>
            <a:pPr algn="ctr" eaLnBrk="1" hangingPunct="1"/>
            <a:r>
              <a:rPr lang="en-US" altLang="zh-CN" sz="2400">
                <a:latin typeface="Century Schoolbook" pitchFamily="18" charset="0"/>
                <a:ea typeface="宋体" charset="-122"/>
              </a:rPr>
              <a:t>Convergence after some iterations</a:t>
            </a:r>
          </a:p>
        </p:txBody>
      </p:sp>
      <p:pic>
        <p:nvPicPr>
          <p:cNvPr id="12"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0650" y="2743200"/>
            <a:ext cx="2667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1131888"/>
            <a:ext cx="2466975"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013" y="4397375"/>
            <a:ext cx="353377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235075"/>
            <a:ext cx="3490913"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130252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Calculate the page ranks</a:t>
            </a:r>
            <a:endParaRPr lang="en-IN" dirty="0"/>
          </a:p>
        </p:txBody>
      </p:sp>
      <p:sp>
        <p:nvSpPr>
          <p:cNvPr id="3" name="Content Placeholder 2"/>
          <p:cNvSpPr>
            <a:spLocks noGrp="1"/>
          </p:cNvSpPr>
          <p:nvPr>
            <p:ph sz="quarter" idx="10"/>
          </p:nvPr>
        </p:nvSpPr>
        <p:spPr/>
        <p:txBody>
          <a:bodyPr/>
          <a:lstStyle/>
          <a:p>
            <a:r>
              <a:rPr lang="en-IN" dirty="0" err="1" smtClean="0"/>
              <a:t>HW:Discuss</a:t>
            </a:r>
            <a:r>
              <a:rPr lang="en-IN" dirty="0" smtClean="0"/>
              <a:t> in Canvas</a:t>
            </a:r>
            <a:endParaRPr lang="en-IN" dirty="0"/>
          </a:p>
        </p:txBody>
      </p:sp>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43</a:t>
            </a:fld>
            <a:endParaRPr lang="en-US" altLang="en-US"/>
          </a:p>
        </p:txBody>
      </p:sp>
      <p:sp>
        <p:nvSpPr>
          <p:cNvPr id="5" name="Rectangle 4"/>
          <p:cNvSpPr/>
          <p:nvPr/>
        </p:nvSpPr>
        <p:spPr>
          <a:xfrm>
            <a:off x="962025" y="2133600"/>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A</a:t>
            </a:r>
            <a:endParaRPr lang="en-IN" dirty="0"/>
          </a:p>
        </p:txBody>
      </p:sp>
      <p:sp>
        <p:nvSpPr>
          <p:cNvPr id="6" name="Rectangle 5"/>
          <p:cNvSpPr/>
          <p:nvPr/>
        </p:nvSpPr>
        <p:spPr>
          <a:xfrm>
            <a:off x="2209800" y="2133600"/>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B</a:t>
            </a:r>
            <a:endParaRPr lang="en-IN" dirty="0"/>
          </a:p>
        </p:txBody>
      </p:sp>
      <p:sp>
        <p:nvSpPr>
          <p:cNvPr id="7" name="Rectangle 6"/>
          <p:cNvSpPr/>
          <p:nvPr/>
        </p:nvSpPr>
        <p:spPr>
          <a:xfrm>
            <a:off x="1543050" y="2865437"/>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a:t>
            </a:r>
            <a:endParaRPr lang="en-IN" dirty="0"/>
          </a:p>
        </p:txBody>
      </p:sp>
      <p:cxnSp>
        <p:nvCxnSpPr>
          <p:cNvPr id="9" name="Straight Arrow Connector 8"/>
          <p:cNvCxnSpPr>
            <a:stCxn id="5" idx="3"/>
            <a:endCxn id="6" idx="1"/>
          </p:cNvCxnSpPr>
          <p:nvPr/>
        </p:nvCxnSpPr>
        <p:spPr>
          <a:xfrm>
            <a:off x="1647825" y="2400300"/>
            <a:ext cx="561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029200" y="2133600"/>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A</a:t>
            </a:r>
            <a:endParaRPr lang="en-IN" dirty="0"/>
          </a:p>
        </p:txBody>
      </p:sp>
      <p:sp>
        <p:nvSpPr>
          <p:cNvPr id="12" name="Rectangle 11"/>
          <p:cNvSpPr/>
          <p:nvPr/>
        </p:nvSpPr>
        <p:spPr>
          <a:xfrm>
            <a:off x="6324600" y="2133600"/>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B</a:t>
            </a:r>
            <a:endParaRPr lang="en-IN" dirty="0"/>
          </a:p>
        </p:txBody>
      </p:sp>
      <p:sp>
        <p:nvSpPr>
          <p:cNvPr id="13" name="Rectangle 12"/>
          <p:cNvSpPr/>
          <p:nvPr/>
        </p:nvSpPr>
        <p:spPr>
          <a:xfrm>
            <a:off x="5762625" y="3040063"/>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a:t>
            </a:r>
            <a:endParaRPr lang="en-IN" dirty="0"/>
          </a:p>
        </p:txBody>
      </p:sp>
      <p:cxnSp>
        <p:nvCxnSpPr>
          <p:cNvPr id="15" name="Straight Arrow Connector 14"/>
          <p:cNvCxnSpPr/>
          <p:nvPr/>
        </p:nvCxnSpPr>
        <p:spPr>
          <a:xfrm>
            <a:off x="5762625" y="2400300"/>
            <a:ext cx="561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715000" y="25908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1"/>
          </p:cNvCxnSpPr>
          <p:nvPr/>
        </p:nvCxnSpPr>
        <p:spPr>
          <a:xfrm>
            <a:off x="5257800" y="2667000"/>
            <a:ext cx="504825" cy="63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3" idx="3"/>
            <a:endCxn id="12" idx="2"/>
          </p:cNvCxnSpPr>
          <p:nvPr/>
        </p:nvCxnSpPr>
        <p:spPr>
          <a:xfrm flipV="1">
            <a:off x="6448425" y="2667000"/>
            <a:ext cx="219075" cy="63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5486401" y="2690019"/>
            <a:ext cx="276224" cy="350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324600" y="2690018"/>
            <a:ext cx="123825" cy="350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200150" y="4419600"/>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A</a:t>
            </a:r>
            <a:endParaRPr lang="en-IN" dirty="0"/>
          </a:p>
        </p:txBody>
      </p:sp>
      <p:sp>
        <p:nvSpPr>
          <p:cNvPr id="30" name="Rectangle 29"/>
          <p:cNvSpPr/>
          <p:nvPr/>
        </p:nvSpPr>
        <p:spPr>
          <a:xfrm>
            <a:off x="2495550" y="4419600"/>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B</a:t>
            </a:r>
            <a:endParaRPr lang="en-IN" dirty="0"/>
          </a:p>
        </p:txBody>
      </p:sp>
      <p:sp>
        <p:nvSpPr>
          <p:cNvPr id="31" name="Rectangle 30"/>
          <p:cNvSpPr/>
          <p:nvPr/>
        </p:nvSpPr>
        <p:spPr>
          <a:xfrm>
            <a:off x="1933575" y="5326063"/>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a:t>
            </a:r>
            <a:endParaRPr lang="en-IN" dirty="0"/>
          </a:p>
        </p:txBody>
      </p:sp>
      <p:cxnSp>
        <p:nvCxnSpPr>
          <p:cNvPr id="32" name="Straight Arrow Connector 31"/>
          <p:cNvCxnSpPr/>
          <p:nvPr/>
        </p:nvCxnSpPr>
        <p:spPr>
          <a:xfrm>
            <a:off x="1933575" y="4686300"/>
            <a:ext cx="561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885950" y="4876800"/>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31" idx="1"/>
          </p:cNvCxnSpPr>
          <p:nvPr/>
        </p:nvCxnSpPr>
        <p:spPr>
          <a:xfrm>
            <a:off x="1428750" y="4953000"/>
            <a:ext cx="504825" cy="63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1657351" y="4976019"/>
            <a:ext cx="309561" cy="35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153025" y="4442619"/>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A</a:t>
            </a:r>
            <a:endParaRPr lang="en-IN" dirty="0"/>
          </a:p>
        </p:txBody>
      </p:sp>
      <p:sp>
        <p:nvSpPr>
          <p:cNvPr id="41" name="Rectangle 40"/>
          <p:cNvSpPr/>
          <p:nvPr/>
        </p:nvSpPr>
        <p:spPr>
          <a:xfrm>
            <a:off x="6448425" y="4442619"/>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B</a:t>
            </a:r>
            <a:endParaRPr lang="en-IN" dirty="0"/>
          </a:p>
        </p:txBody>
      </p:sp>
      <p:sp>
        <p:nvSpPr>
          <p:cNvPr id="42" name="Rectangle 41"/>
          <p:cNvSpPr/>
          <p:nvPr/>
        </p:nvSpPr>
        <p:spPr>
          <a:xfrm>
            <a:off x="5886450" y="5349082"/>
            <a:ext cx="6858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a:t>
            </a:r>
            <a:endParaRPr lang="en-IN" dirty="0"/>
          </a:p>
        </p:txBody>
      </p:sp>
      <p:cxnSp>
        <p:nvCxnSpPr>
          <p:cNvPr id="43" name="Straight Arrow Connector 42"/>
          <p:cNvCxnSpPr/>
          <p:nvPr/>
        </p:nvCxnSpPr>
        <p:spPr>
          <a:xfrm>
            <a:off x="5886450" y="4709319"/>
            <a:ext cx="561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5838825" y="489981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42" idx="1"/>
          </p:cNvCxnSpPr>
          <p:nvPr/>
        </p:nvCxnSpPr>
        <p:spPr>
          <a:xfrm>
            <a:off x="5381625" y="4976019"/>
            <a:ext cx="504825" cy="63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5610226" y="4999038"/>
            <a:ext cx="309561" cy="357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2" idx="3"/>
            <a:endCxn id="41" idx="2"/>
          </p:cNvCxnSpPr>
          <p:nvPr/>
        </p:nvCxnSpPr>
        <p:spPr>
          <a:xfrm flipV="1">
            <a:off x="6572250" y="4976019"/>
            <a:ext cx="219075" cy="639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94312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a:bodyPr>
          <a:lstStyle/>
          <a:p>
            <a:pPr algn="just"/>
            <a:r>
              <a:rPr lang="en-IN" sz="2800" b="1" dirty="0"/>
              <a:t>The PageRank Citation Ranking: Bringing Order to the </a:t>
            </a:r>
            <a:r>
              <a:rPr lang="en-IN" sz="2800" b="1" dirty="0" smtClean="0"/>
              <a:t>Web. </a:t>
            </a:r>
            <a:r>
              <a:rPr lang="en-IN" i="1" dirty="0" smtClean="0"/>
              <a:t>Page</a:t>
            </a:r>
            <a:r>
              <a:rPr lang="en-IN" i="1" dirty="0"/>
              <a:t>, Lawrence and </a:t>
            </a:r>
            <a:r>
              <a:rPr lang="en-IN" i="1" dirty="0" err="1"/>
              <a:t>Brin</a:t>
            </a:r>
            <a:r>
              <a:rPr lang="en-IN" i="1" dirty="0"/>
              <a:t>, Sergey and </a:t>
            </a:r>
            <a:r>
              <a:rPr lang="en-IN" i="1" dirty="0" err="1"/>
              <a:t>Motwani</a:t>
            </a:r>
            <a:r>
              <a:rPr lang="en-IN" i="1" dirty="0"/>
              <a:t>, Rajeev and </a:t>
            </a:r>
            <a:r>
              <a:rPr lang="en-IN" i="1" dirty="0" err="1"/>
              <a:t>Winograd</a:t>
            </a:r>
            <a:r>
              <a:rPr lang="en-IN" i="1" dirty="0"/>
              <a:t>, Terry (1999) The PageRank Citation Ranking: Bringing Order to the Web. Technical Report. Stanford </a:t>
            </a:r>
            <a:r>
              <a:rPr lang="en-IN" i="1" dirty="0" err="1"/>
              <a:t>InfoLab</a:t>
            </a:r>
            <a:r>
              <a:rPr lang="en-IN" dirty="0"/>
              <a:t>.</a:t>
            </a:r>
          </a:p>
          <a:p>
            <a:pPr algn="just"/>
            <a:endParaRPr lang="en-US" altLang="zh-CN" dirty="0">
              <a:solidFill>
                <a:schemeClr val="tx2"/>
              </a:solidFill>
              <a:ea typeface="宋体" charset="-122"/>
            </a:endParaRPr>
          </a:p>
          <a:p>
            <a:pPr algn="just"/>
            <a:r>
              <a:rPr lang="en-IN" sz="2800" b="1" dirty="0"/>
              <a:t>The Anatomy of a Large-Scale </a:t>
            </a:r>
            <a:r>
              <a:rPr lang="en-IN" sz="2800" b="1" dirty="0" err="1"/>
              <a:t>Hypertextual</a:t>
            </a:r>
            <a:r>
              <a:rPr lang="en-IN" sz="2800" b="1" dirty="0"/>
              <a:t> Web Search </a:t>
            </a:r>
            <a:r>
              <a:rPr lang="en-IN" sz="2800" b="1" dirty="0" smtClean="0"/>
              <a:t>Engine </a:t>
            </a:r>
            <a:r>
              <a:rPr lang="en-IN" sz="2200" i="1" dirty="0" err="1" smtClean="0"/>
              <a:t>Brin</a:t>
            </a:r>
            <a:r>
              <a:rPr lang="en-IN" sz="2200" i="1" dirty="0"/>
              <a:t>, S. and Page, L. (1998) The Anatomy of a Large-Scale </a:t>
            </a:r>
            <a:r>
              <a:rPr lang="en-IN" sz="2200" i="1" dirty="0" err="1"/>
              <a:t>Hypertextual</a:t>
            </a:r>
            <a:r>
              <a:rPr lang="en-IN" sz="2200" i="1" dirty="0"/>
              <a:t> Web Search Engine. In: Seventh International World-Wide Web Conference (WWW 1998), April 14-18, 1998, Brisbane, Australia</a:t>
            </a:r>
            <a:r>
              <a:rPr lang="en-IN" sz="2800" dirty="0"/>
              <a:t>.</a:t>
            </a:r>
          </a:p>
          <a:p>
            <a:pPr algn="ctr"/>
            <a:endParaRPr lang="en-US" altLang="zh-CN" sz="2800" dirty="0">
              <a:solidFill>
                <a:schemeClr val="tx2"/>
              </a:solidFill>
              <a:ea typeface="宋体" charset="-122"/>
            </a:endParaRPr>
          </a:p>
          <a:p>
            <a:pPr marL="0" indent="0" fontAlgn="base">
              <a:spcAft>
                <a:spcPct val="0"/>
              </a:spcAft>
              <a:buNone/>
            </a:pPr>
            <a:endParaRPr lang="en-IN" sz="2000" dirty="0" smtClean="0"/>
          </a:p>
        </p:txBody>
      </p:sp>
      <p:sp>
        <p:nvSpPr>
          <p:cNvPr id="3" name="Content Placeholder 2"/>
          <p:cNvSpPr>
            <a:spLocks noGrp="1"/>
          </p:cNvSpPr>
          <p:nvPr>
            <p:ph sz="quarter" idx="10"/>
          </p:nvPr>
        </p:nvSpPr>
        <p:spPr/>
        <p:txBody>
          <a:bodyPr/>
          <a:lstStyle/>
          <a:p>
            <a:pPr>
              <a:defRPr/>
            </a:pPr>
            <a:r>
              <a:rPr lang="en-US" dirty="0" smtClean="0">
                <a:latin typeface="Times New Roman"/>
              </a:rPr>
              <a:t>Page Rank-References</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44</a:t>
            </a:fld>
            <a:endParaRPr lang="en-US" altLang="en-US" smtClean="0">
              <a:solidFill>
                <a:srgbClr val="898989"/>
              </a:solidFill>
            </a:endParaRPr>
          </a:p>
        </p:txBody>
      </p:sp>
    </p:spTree>
    <p:extLst>
      <p:ext uri="{BB962C8B-B14F-4D97-AF65-F5344CB8AC3E}">
        <p14:creationId xmlns:p14="http://schemas.microsoft.com/office/powerpoint/2010/main" val="165122769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pPr>
              <a:defRPr/>
            </a:pPr>
            <a:r>
              <a:rPr lang="en-US" altLang="en-US" smtClean="0"/>
              <a:t> Page </a:t>
            </a:r>
            <a:fld id="{29901C14-3E99-4122-9ACD-F6C6741E817D}" type="slidenum">
              <a:rPr lang="en-US" altLang="en-US" smtClean="0"/>
              <a:pPr>
                <a:defRPr/>
              </a:pPr>
              <a:t>45</a:t>
            </a:fld>
            <a:endParaRPr lang="en-US" altLang="en-US"/>
          </a:p>
        </p:txBody>
      </p:sp>
      <p:sp>
        <p:nvSpPr>
          <p:cNvPr id="3" name="Content Placeholder 2"/>
          <p:cNvSpPr>
            <a:spLocks noGrp="1"/>
          </p:cNvSpPr>
          <p:nvPr>
            <p:ph sz="quarter" idx="10"/>
          </p:nvPr>
        </p:nvSpPr>
        <p:spPr>
          <a:xfrm>
            <a:off x="1143000" y="3505200"/>
            <a:ext cx="6324600" cy="1143000"/>
          </a:xfrm>
        </p:spPr>
        <p:txBody>
          <a:bodyPr/>
          <a:lstStyle/>
          <a:p>
            <a:r>
              <a:rPr lang="en-IN" dirty="0" smtClean="0"/>
              <a:t>Thank You!!! </a:t>
            </a:r>
            <a:r>
              <a:rPr lang="en-IN" dirty="0" smtClean="0">
                <a:sym typeface="Wingdings" pitchFamily="2" charset="2"/>
              </a:rPr>
              <a:t></a:t>
            </a:r>
            <a:endParaRPr lang="en-IN" dirty="0"/>
          </a:p>
          <a:p>
            <a:endParaRPr lang="en-IN" dirty="0"/>
          </a:p>
        </p:txBody>
      </p:sp>
    </p:spTree>
    <p:extLst>
      <p:ext uri="{BB962C8B-B14F-4D97-AF65-F5344CB8AC3E}">
        <p14:creationId xmlns:p14="http://schemas.microsoft.com/office/powerpoint/2010/main" val="414931613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a:bodyPr>
          <a:lstStyle/>
          <a:p>
            <a:pPr marL="457200" lvl="1" indent="0" algn="just">
              <a:buNone/>
            </a:pPr>
            <a:endParaRPr lang="en-US" altLang="zh-CN" sz="2800" dirty="0">
              <a:solidFill>
                <a:schemeClr val="tx2"/>
              </a:solidFill>
              <a:ea typeface="宋体" charset="-122"/>
            </a:endParaRPr>
          </a:p>
          <a:p>
            <a:pPr marL="0" indent="0" fontAlgn="base">
              <a:spcAft>
                <a:spcPct val="0"/>
              </a:spcAft>
              <a:buNone/>
            </a:pPr>
            <a:endParaRPr lang="en-IN" sz="2000" dirty="0" smtClean="0"/>
          </a:p>
        </p:txBody>
      </p:sp>
      <p:sp>
        <p:nvSpPr>
          <p:cNvPr id="3" name="Content Placeholder 2"/>
          <p:cNvSpPr>
            <a:spLocks noGrp="1"/>
          </p:cNvSpPr>
          <p:nvPr>
            <p:ph sz="quarter" idx="10"/>
          </p:nvPr>
        </p:nvSpPr>
        <p:spPr/>
        <p:txBody>
          <a:bodyPr/>
          <a:lstStyle/>
          <a:p>
            <a:pPr>
              <a:defRPr/>
            </a:pPr>
            <a:r>
              <a:rPr lang="en-US" altLang="zh-CN" dirty="0">
                <a:ea typeface="宋体" charset="-122"/>
              </a:rPr>
              <a:t>Link Structure of the Web</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5</a:t>
            </a:fld>
            <a:endParaRPr lang="en-US" altLang="en-US" smtClean="0">
              <a:solidFill>
                <a:srgbClr val="898989"/>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l="22618" r="14749"/>
          <a:stretch>
            <a:fillRect/>
          </a:stretch>
        </p:blipFill>
        <p:spPr bwMode="auto">
          <a:xfrm>
            <a:off x="1828800" y="1600200"/>
            <a:ext cx="274320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33400" y="4419600"/>
            <a:ext cx="8305800" cy="1569660"/>
          </a:xfrm>
          <a:prstGeom prst="rect">
            <a:avLst/>
          </a:prstGeom>
        </p:spPr>
        <p:txBody>
          <a:bodyPr wrap="square">
            <a:spAutoFit/>
          </a:bodyPr>
          <a:lstStyle/>
          <a:p>
            <a:r>
              <a:rPr lang="en-US" altLang="zh-CN" sz="2400" dirty="0">
                <a:latin typeface="Times New Roman" panose="02020603050405020304" pitchFamily="18" charset="0"/>
                <a:ea typeface="宋体" charset="-122"/>
                <a:cs typeface="Times New Roman" panose="02020603050405020304" pitchFamily="18" charset="0"/>
              </a:rPr>
              <a:t>Backlinks and Forward links:</a:t>
            </a:r>
          </a:p>
          <a:p>
            <a:pPr marL="342900" indent="-342900">
              <a:buFont typeface="Arial" pitchFamily="34" charset="0"/>
              <a:buChar char="•"/>
            </a:pPr>
            <a:r>
              <a:rPr lang="en-US" altLang="zh-CN" sz="2400" dirty="0">
                <a:latin typeface="Times New Roman" panose="02020603050405020304" pitchFamily="18" charset="0"/>
                <a:ea typeface="宋体" charset="-122"/>
                <a:cs typeface="Times New Roman" panose="02020603050405020304" pitchFamily="18" charset="0"/>
              </a:rPr>
              <a:t>A and B are C’s backlinks</a:t>
            </a:r>
          </a:p>
          <a:p>
            <a:pPr marL="342900" indent="-342900">
              <a:buFont typeface="Arial" pitchFamily="34" charset="0"/>
              <a:buChar char="•"/>
            </a:pPr>
            <a:r>
              <a:rPr lang="en-US" altLang="zh-CN" sz="2400" dirty="0">
                <a:latin typeface="Times New Roman" panose="02020603050405020304" pitchFamily="18" charset="0"/>
                <a:ea typeface="宋体" charset="-122"/>
                <a:cs typeface="Times New Roman" panose="02020603050405020304" pitchFamily="18" charset="0"/>
              </a:rPr>
              <a:t>C is A and B’s forward </a:t>
            </a:r>
            <a:r>
              <a:rPr lang="en-US" altLang="zh-CN" sz="2400" dirty="0" smtClean="0">
                <a:latin typeface="Times New Roman" panose="02020603050405020304" pitchFamily="18" charset="0"/>
                <a:ea typeface="宋体" charset="-122"/>
                <a:cs typeface="Times New Roman" panose="02020603050405020304" pitchFamily="18" charset="0"/>
              </a:rPr>
              <a:t>link</a:t>
            </a:r>
          </a:p>
          <a:p>
            <a:endParaRPr lang="en-US" altLang="zh-CN" sz="2400" dirty="0">
              <a:latin typeface="Times New Roman" panose="02020603050405020304" pitchFamily="18" charset="0"/>
              <a:ea typeface="宋体" charset="-122"/>
              <a:cs typeface="Times New Roman" panose="02020603050405020304" pitchFamily="18" charset="0"/>
            </a:endParaRPr>
          </a:p>
        </p:txBody>
      </p:sp>
    </p:spTree>
    <p:extLst>
      <p:ext uri="{BB962C8B-B14F-4D97-AF65-F5344CB8AC3E}">
        <p14:creationId xmlns:p14="http://schemas.microsoft.com/office/powerpoint/2010/main" val="159648536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a:bodyPr>
          <a:lstStyle/>
          <a:p>
            <a:pPr marL="457200" lvl="1" indent="0" algn="just">
              <a:buNone/>
            </a:pPr>
            <a:endParaRPr lang="en-US" altLang="zh-CN" sz="2800" dirty="0">
              <a:solidFill>
                <a:schemeClr val="tx2"/>
              </a:solidFill>
              <a:ea typeface="宋体" charset="-122"/>
            </a:endParaRPr>
          </a:p>
          <a:p>
            <a:pPr marL="0" indent="0" fontAlgn="base">
              <a:spcAft>
                <a:spcPct val="0"/>
              </a:spcAft>
              <a:buNone/>
            </a:pPr>
            <a:endParaRPr lang="en-IN" sz="2000" dirty="0" smtClean="0"/>
          </a:p>
        </p:txBody>
      </p:sp>
      <p:sp>
        <p:nvSpPr>
          <p:cNvPr id="3" name="Content Placeholder 2"/>
          <p:cNvSpPr>
            <a:spLocks noGrp="1"/>
          </p:cNvSpPr>
          <p:nvPr>
            <p:ph sz="quarter" idx="10"/>
          </p:nvPr>
        </p:nvSpPr>
        <p:spPr/>
        <p:txBody>
          <a:bodyPr/>
          <a:lstStyle/>
          <a:p>
            <a:pPr>
              <a:defRPr/>
            </a:pPr>
            <a:r>
              <a:rPr lang="en-US" altLang="zh-CN" dirty="0">
                <a:ea typeface="宋体" charset="-122"/>
              </a:rPr>
              <a:t>Link Structure of the Web</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6</a:t>
            </a:fld>
            <a:endParaRPr lang="en-US" altLang="en-US" smtClean="0">
              <a:solidFill>
                <a:srgbClr val="898989"/>
              </a:solidFill>
            </a:endParaRPr>
          </a:p>
        </p:txBody>
      </p:sp>
      <p:sp>
        <p:nvSpPr>
          <p:cNvPr id="8" name="Content Placeholder 1"/>
          <p:cNvSpPr txBox="1">
            <a:spLocks/>
          </p:cNvSpPr>
          <p:nvPr/>
        </p:nvSpPr>
        <p:spPr>
          <a:xfrm>
            <a:off x="533400" y="1475360"/>
            <a:ext cx="8229600" cy="4525962"/>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sz="2400" kern="1200">
                <a:solidFill>
                  <a:schemeClr val="tx1"/>
                </a:solidFill>
                <a:latin typeface="Times New Roman" panose="02020603050405020304" pitchFamily="18" charset="0"/>
                <a:ea typeface="+mn-ea"/>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N" dirty="0" smtClean="0"/>
              <a:t>The hyperlink structure of the World Wide Web can be described as a digraph</a:t>
            </a:r>
          </a:p>
          <a:p>
            <a:pPr algn="just"/>
            <a:r>
              <a:rPr lang="en-IN" dirty="0" smtClean="0"/>
              <a:t>The </a:t>
            </a:r>
            <a:r>
              <a:rPr lang="en-IN" dirty="0"/>
              <a:t>vertices are the web pages with a directed edge from vertex x to vertex y </a:t>
            </a:r>
            <a:r>
              <a:rPr lang="en-IN" dirty="0" smtClean="0"/>
              <a:t>if x </a:t>
            </a:r>
            <a:r>
              <a:rPr lang="en-IN" dirty="0"/>
              <a:t>has a link to y</a:t>
            </a:r>
            <a:r>
              <a:rPr lang="en-IN" dirty="0" smtClean="0"/>
              <a:t>.</a:t>
            </a:r>
          </a:p>
          <a:p>
            <a:endParaRPr lang="en-IN" sz="20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505200"/>
            <a:ext cx="4267200" cy="2473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49873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a:bodyPr>
          <a:lstStyle/>
          <a:p>
            <a:pPr algn="just"/>
            <a:r>
              <a:rPr lang="en-IN" dirty="0"/>
              <a:t>PageRank can be thought of as a model of user </a:t>
            </a:r>
            <a:r>
              <a:rPr lang="en-IN" dirty="0" smtClean="0"/>
              <a:t>behaviour. </a:t>
            </a:r>
          </a:p>
          <a:p>
            <a:pPr algn="just"/>
            <a:r>
              <a:rPr lang="en-IN" dirty="0" smtClean="0"/>
              <a:t>We </a:t>
            </a:r>
            <a:r>
              <a:rPr lang="en-IN" dirty="0"/>
              <a:t>assume there is a "random surfer" who </a:t>
            </a:r>
            <a:r>
              <a:rPr lang="en-IN" dirty="0" smtClean="0"/>
              <a:t>is given </a:t>
            </a:r>
            <a:r>
              <a:rPr lang="en-IN" dirty="0"/>
              <a:t>a web page at random and keeps clicking on links</a:t>
            </a:r>
            <a:r>
              <a:rPr lang="en-IN" dirty="0" smtClean="0"/>
              <a:t>, never </a:t>
            </a:r>
            <a:r>
              <a:rPr lang="en-IN" dirty="0"/>
              <a:t>hitting "back" but eventually gets </a:t>
            </a:r>
            <a:r>
              <a:rPr lang="en-IN" dirty="0" smtClean="0"/>
              <a:t>bored and </a:t>
            </a:r>
            <a:r>
              <a:rPr lang="en-IN" dirty="0"/>
              <a:t>starts on another random page. The probability that the random surfer visits a page is its PageRank</a:t>
            </a:r>
            <a:r>
              <a:rPr lang="en-IN" dirty="0" smtClean="0"/>
              <a:t>.</a:t>
            </a:r>
          </a:p>
          <a:p>
            <a:pPr algn="just"/>
            <a:r>
              <a:rPr lang="en-US" dirty="0" smtClean="0"/>
              <a:t>The </a:t>
            </a:r>
            <a:r>
              <a:rPr lang="en-US" dirty="0"/>
              <a:t>probability for the random surfer reaching one page is the </a:t>
            </a:r>
            <a:r>
              <a:rPr lang="en-US" dirty="0">
                <a:solidFill>
                  <a:srgbClr val="FF3300"/>
                </a:solidFill>
              </a:rPr>
              <a:t>sum</a:t>
            </a:r>
            <a:r>
              <a:rPr lang="en-US" dirty="0"/>
              <a:t> of probabilities for the random surfer following links to this </a:t>
            </a:r>
            <a:r>
              <a:rPr lang="en-US" dirty="0" smtClean="0"/>
              <a:t>page</a:t>
            </a:r>
          </a:p>
          <a:p>
            <a:pPr algn="just"/>
            <a:r>
              <a:rPr lang="en-US" altLang="zh-CN" dirty="0">
                <a:ea typeface="宋体" charset="-122"/>
              </a:rPr>
              <a:t>Intuitively, a webpage is important if it has a lot of backlinks</a:t>
            </a:r>
          </a:p>
          <a:p>
            <a:pPr algn="just"/>
            <a:endParaRPr lang="en-IN" dirty="0"/>
          </a:p>
        </p:txBody>
      </p:sp>
      <p:sp>
        <p:nvSpPr>
          <p:cNvPr id="3" name="Content Placeholder 2"/>
          <p:cNvSpPr>
            <a:spLocks noGrp="1"/>
          </p:cNvSpPr>
          <p:nvPr>
            <p:ph sz="quarter" idx="10"/>
          </p:nvPr>
        </p:nvSpPr>
        <p:spPr/>
        <p:txBody>
          <a:bodyPr/>
          <a:lstStyle/>
          <a:p>
            <a:pPr>
              <a:defRPr/>
            </a:pPr>
            <a:r>
              <a:rPr lang="en-IN" b="1" dirty="0"/>
              <a:t>Intuitive </a:t>
            </a:r>
            <a:r>
              <a:rPr lang="en-IN" b="1" dirty="0" smtClean="0"/>
              <a:t>Justification-Random Surfer Model</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7</a:t>
            </a:fld>
            <a:endParaRPr lang="en-US" altLang="en-US" smtClean="0">
              <a:solidFill>
                <a:srgbClr val="898989"/>
              </a:solidFill>
            </a:endParaRPr>
          </a:p>
        </p:txBody>
      </p:sp>
    </p:spTree>
    <p:extLst>
      <p:ext uri="{BB962C8B-B14F-4D97-AF65-F5344CB8AC3E}">
        <p14:creationId xmlns:p14="http://schemas.microsoft.com/office/powerpoint/2010/main" val="427986099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p:cNvSpPr>
            <a:spLocks noGrp="1"/>
          </p:cNvSpPr>
          <p:nvPr>
            <p:ph idx="1"/>
          </p:nvPr>
        </p:nvSpPr>
        <p:spPr>
          <a:xfrm>
            <a:off x="304800" y="1493838"/>
            <a:ext cx="8229600" cy="4525962"/>
          </a:xfrm>
        </p:spPr>
        <p:txBody>
          <a:bodyPr>
            <a:normAutofit/>
          </a:bodyPr>
          <a:lstStyle/>
          <a:p>
            <a:pPr marL="457200" lvl="1" indent="0" algn="just">
              <a:buNone/>
            </a:pPr>
            <a:endParaRPr lang="en-US" altLang="zh-CN" sz="2800" dirty="0">
              <a:solidFill>
                <a:schemeClr val="tx2"/>
              </a:solidFill>
              <a:ea typeface="宋体" charset="-122"/>
            </a:endParaRPr>
          </a:p>
          <a:p>
            <a:pPr marL="0" indent="0" fontAlgn="base">
              <a:spcAft>
                <a:spcPct val="0"/>
              </a:spcAft>
              <a:buNone/>
            </a:pPr>
            <a:endParaRPr lang="en-IN" sz="2000" dirty="0" smtClean="0"/>
          </a:p>
        </p:txBody>
      </p:sp>
      <p:sp>
        <p:nvSpPr>
          <p:cNvPr id="3" name="Content Placeholder 2"/>
          <p:cNvSpPr>
            <a:spLocks noGrp="1"/>
          </p:cNvSpPr>
          <p:nvPr>
            <p:ph sz="quarter" idx="10"/>
          </p:nvPr>
        </p:nvSpPr>
        <p:spPr/>
        <p:txBody>
          <a:bodyPr/>
          <a:lstStyle/>
          <a:p>
            <a:pPr>
              <a:defRPr/>
            </a:pPr>
            <a:r>
              <a:rPr lang="en-US" altLang="zh-CN" dirty="0" smtClean="0">
                <a:ea typeface="宋体" charset="-122"/>
              </a:rPr>
              <a:t>Random Walk on the Web graph</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8</a:t>
            </a:fld>
            <a:endParaRPr lang="en-US" altLang="en-US" smtClean="0">
              <a:solidFill>
                <a:srgbClr val="898989"/>
              </a:solidFill>
            </a:endParaRPr>
          </a:p>
        </p:txBody>
      </p:sp>
      <p:sp>
        <p:nvSpPr>
          <p:cNvPr id="8" name="Content Placeholder 1"/>
          <p:cNvSpPr txBox="1">
            <a:spLocks/>
          </p:cNvSpPr>
          <p:nvPr/>
        </p:nvSpPr>
        <p:spPr>
          <a:xfrm>
            <a:off x="457200" y="1646238"/>
            <a:ext cx="8229600" cy="4525962"/>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sz="2400" kern="1200">
                <a:solidFill>
                  <a:schemeClr val="tx1"/>
                </a:solidFill>
                <a:latin typeface="Times New Roman" panose="02020603050405020304" pitchFamily="18" charset="0"/>
                <a:ea typeface="+mn-ea"/>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sz="2000" dirty="0" smtClean="0"/>
          </a:p>
        </p:txBody>
      </p:sp>
      <mc:AlternateContent xmlns:mc="http://schemas.openxmlformats.org/markup-compatibility/2006" xmlns:a14="http://schemas.microsoft.com/office/drawing/2010/main">
        <mc:Choice Requires="a14">
          <p:sp>
            <p:nvSpPr>
              <p:cNvPr id="2" name="TextBox 1"/>
              <p:cNvSpPr txBox="1"/>
              <p:nvPr/>
            </p:nvSpPr>
            <p:spPr>
              <a:xfrm>
                <a:off x="457200" y="1646238"/>
                <a:ext cx="8001000" cy="3522952"/>
              </a:xfrm>
              <a:prstGeom prst="rect">
                <a:avLst/>
              </a:prstGeom>
              <a:noFill/>
            </p:spPr>
            <p:txBody>
              <a:bodyPr wrap="square" rtlCol="0">
                <a:spAutoFit/>
              </a:bodyPr>
              <a:lstStyle/>
              <a:p>
                <a:pPr marL="342900" indent="-342900" algn="just">
                  <a:buFont typeface="Arial" pitchFamily="34" charset="0"/>
                  <a:buChar char="•"/>
                </a:pPr>
                <a:r>
                  <a:rPr lang="en-IN" sz="2400" dirty="0" smtClean="0">
                    <a:latin typeface="Times New Roman" panose="02020603050405020304" pitchFamily="18" charset="0"/>
                    <a:ea typeface="宋体" charset="-122"/>
                    <a:cs typeface="Times New Roman" panose="02020603050405020304" pitchFamily="18" charset="0"/>
                  </a:rPr>
                  <a:t>Sergey and Larry</a:t>
                </a:r>
                <a:r>
                  <a:rPr lang="en-IN" sz="2400" dirty="0">
                    <a:latin typeface="Times New Roman" panose="02020603050405020304" pitchFamily="18" charset="0"/>
                    <a:ea typeface="宋体" charset="-122"/>
                    <a:cs typeface="Times New Roman" panose="02020603050405020304" pitchFamily="18" charset="0"/>
                  </a:rPr>
                  <a:t> decided to model a user’s web experience as following each link on a page with uniform </a:t>
                </a:r>
                <a:r>
                  <a:rPr lang="en-IN" sz="2400" dirty="0" smtClean="0">
                    <a:latin typeface="Times New Roman" panose="02020603050405020304" pitchFamily="18" charset="0"/>
                    <a:ea typeface="宋体" charset="-122"/>
                    <a:cs typeface="Times New Roman" panose="02020603050405020304" pitchFamily="18" charset="0"/>
                  </a:rPr>
                  <a:t>probability</a:t>
                </a:r>
              </a:p>
              <a:p>
                <a:pPr algn="just"/>
                <a:endParaRPr lang="en-IN" sz="2400" dirty="0" smtClean="0">
                  <a:latin typeface="Times New Roman" panose="02020603050405020304" pitchFamily="18" charset="0"/>
                  <a:ea typeface="宋体" charset="-122"/>
                  <a:cs typeface="Times New Roman" panose="02020603050405020304" pitchFamily="18" charset="0"/>
                </a:endParaRPr>
              </a:p>
              <a:p>
                <a:pPr marL="342900" indent="-342900" algn="just">
                  <a:buFont typeface="Arial" pitchFamily="34" charset="0"/>
                  <a:buChar char="•"/>
                </a:pPr>
                <a:r>
                  <a:rPr lang="en-IN" sz="2400" dirty="0">
                    <a:latin typeface="Times New Roman" panose="02020603050405020304" pitchFamily="18" charset="0"/>
                    <a:ea typeface="宋体" charset="-122"/>
                    <a:cs typeface="Times New Roman" panose="02020603050405020304" pitchFamily="18" charset="0"/>
                  </a:rPr>
                  <a:t>For example, if the user is at page x, and </a:t>
                </a:r>
                <a:r>
                  <a:rPr lang="en-IN" sz="2400" dirty="0" smtClean="0">
                    <a:latin typeface="Times New Roman" panose="02020603050405020304" pitchFamily="18" charset="0"/>
                    <a:ea typeface="宋体" charset="-122"/>
                    <a:cs typeface="Times New Roman" panose="02020603050405020304" pitchFamily="18" charset="0"/>
                  </a:rPr>
                  <a:t>there are </a:t>
                </a:r>
                <a:r>
                  <a:rPr lang="en-IN" sz="2400" dirty="0">
                    <a:latin typeface="Times New Roman" panose="02020603050405020304" pitchFamily="18" charset="0"/>
                    <a:ea typeface="宋体" charset="-122"/>
                    <a:cs typeface="Times New Roman" panose="02020603050405020304" pitchFamily="18" charset="0"/>
                  </a:rPr>
                  <a:t>three links from page x, then each link is followed with probability </a:t>
                </a:r>
                <a:r>
                  <a:rPr lang="en-IN" sz="2400" dirty="0" smtClean="0">
                    <a:latin typeface="Times New Roman" panose="02020603050405020304" pitchFamily="18" charset="0"/>
                    <a:ea typeface="宋体" charset="-122"/>
                    <a:cs typeface="Times New Roman" panose="02020603050405020304" pitchFamily="18" charset="0"/>
                  </a:rPr>
                  <a:t>1/3</a:t>
                </a:r>
                <a:r>
                  <a:rPr lang="en-IN" sz="2400" dirty="0">
                    <a:latin typeface="Times New Roman" panose="02020603050405020304" pitchFamily="18" charset="0"/>
                    <a:ea typeface="宋体" charset="-122"/>
                    <a:cs typeface="Times New Roman" panose="02020603050405020304" pitchFamily="18" charset="0"/>
                  </a:rPr>
                  <a:t>. </a:t>
                </a:r>
                <a:r>
                  <a:rPr lang="en-IN" sz="2400" dirty="0" smtClean="0">
                    <a:latin typeface="Times New Roman" panose="02020603050405020304" pitchFamily="18" charset="0"/>
                    <a:ea typeface="宋体" charset="-122"/>
                    <a:cs typeface="Times New Roman" panose="02020603050405020304" pitchFamily="18" charset="0"/>
                  </a:rPr>
                  <a:t>More generally</a:t>
                </a:r>
                <a:r>
                  <a:rPr lang="en-IN" sz="2400" dirty="0">
                    <a:latin typeface="Times New Roman" panose="02020603050405020304" pitchFamily="18" charset="0"/>
                    <a:ea typeface="宋体" charset="-122"/>
                    <a:cs typeface="Times New Roman" panose="02020603050405020304" pitchFamily="18" charset="0"/>
                  </a:rPr>
                  <a:t>, they assigned each edge x </a:t>
                </a:r>
                <a14:m>
                  <m:oMath xmlns:m="http://schemas.openxmlformats.org/officeDocument/2006/math">
                    <m:r>
                      <a:rPr lang="en-IN" sz="2400" i="1" smtClean="0">
                        <a:latin typeface="Cambria Math"/>
                        <a:ea typeface="Cambria Math"/>
                        <a:cs typeface="Times New Roman" panose="02020603050405020304" pitchFamily="18" charset="0"/>
                      </a:rPr>
                      <m:t>→</m:t>
                    </m:r>
                  </m:oMath>
                </a14:m>
                <a:r>
                  <a:rPr lang="en-IN" sz="2400" dirty="0" smtClean="0">
                    <a:latin typeface="Times New Roman" panose="02020603050405020304" pitchFamily="18" charset="0"/>
                    <a:ea typeface="宋体" charset="-122"/>
                    <a:cs typeface="Times New Roman" panose="02020603050405020304" pitchFamily="18" charset="0"/>
                  </a:rPr>
                  <a:t> </a:t>
                </a:r>
                <a:r>
                  <a:rPr lang="en-IN" sz="2400" dirty="0">
                    <a:latin typeface="Times New Roman" panose="02020603050405020304" pitchFamily="18" charset="0"/>
                    <a:ea typeface="宋体" charset="-122"/>
                    <a:cs typeface="Times New Roman" panose="02020603050405020304" pitchFamily="18" charset="0"/>
                  </a:rPr>
                  <a:t>y of the web graph with a </a:t>
                </a:r>
                <a:r>
                  <a:rPr lang="en-IN" sz="2400" dirty="0" smtClean="0">
                    <a:latin typeface="Times New Roman" panose="02020603050405020304" pitchFamily="18" charset="0"/>
                    <a:ea typeface="宋体" charset="-122"/>
                    <a:cs typeface="Times New Roman" panose="02020603050405020304" pitchFamily="18" charset="0"/>
                  </a:rPr>
                  <a:t>probability conditioned </a:t>
                </a:r>
                <a:r>
                  <a:rPr lang="en-IN" sz="2400" dirty="0">
                    <a:latin typeface="Times New Roman" panose="02020603050405020304" pitchFamily="18" charset="0"/>
                    <a:ea typeface="宋体" charset="-122"/>
                    <a:cs typeface="Times New Roman" panose="02020603050405020304" pitchFamily="18" charset="0"/>
                  </a:rPr>
                  <a:t>on being on page x</a:t>
                </a:r>
                <a:r>
                  <a:rPr lang="en-IN" sz="2400" dirty="0" smtClean="0">
                    <a:latin typeface="Times New Roman" panose="02020603050405020304" pitchFamily="18" charset="0"/>
                    <a:ea typeface="宋体" charset="-122"/>
                    <a:cs typeface="Times New Roman" panose="02020603050405020304" pitchFamily="18" charset="0"/>
                  </a:rPr>
                  <a:t>:</a:t>
                </a:r>
              </a:p>
              <a:p>
                <a:pPr marL="342900" indent="-342900" algn="just">
                  <a:buFont typeface="Arial" pitchFamily="34" charset="0"/>
                  <a:buChar char="•"/>
                </a:pPr>
                <a:endParaRPr lang="en-IN" sz="2400" dirty="0">
                  <a:latin typeface="Times New Roman" panose="02020603050405020304" pitchFamily="18" charset="0"/>
                  <a:ea typeface="宋体" charset="-122"/>
                  <a:cs typeface="Times New Roman" panose="02020603050405020304" pitchFamily="18" charset="0"/>
                </a:endParaRPr>
              </a:p>
              <a:p>
                <a:r>
                  <a:rPr lang="en-IN" sz="2000" dirty="0" smtClean="0">
                    <a:latin typeface="Times New Roman" panose="02020603050405020304" pitchFamily="18" charset="0"/>
                    <a:ea typeface="宋体" charset="-122"/>
                    <a:cs typeface="Times New Roman" panose="02020603050405020304" pitchFamily="18" charset="0"/>
                  </a:rPr>
                  <a:t>	</a:t>
                </a:r>
                <a:r>
                  <a:rPr lang="en-IN" sz="2000" b="1" dirty="0" err="1" smtClean="0">
                    <a:latin typeface="Times New Roman" panose="02020603050405020304" pitchFamily="18" charset="0"/>
                    <a:ea typeface="宋体" charset="-122"/>
                    <a:cs typeface="Times New Roman" panose="02020603050405020304" pitchFamily="18" charset="0"/>
                  </a:rPr>
                  <a:t>Pr</a:t>
                </a:r>
                <a:r>
                  <a:rPr lang="en-IN" sz="2000" b="1" dirty="0" smtClean="0">
                    <a:latin typeface="Times New Roman" panose="02020603050405020304" pitchFamily="18" charset="0"/>
                    <a:ea typeface="宋体" charset="-122"/>
                    <a:cs typeface="Times New Roman" panose="02020603050405020304" pitchFamily="18" charset="0"/>
                  </a:rPr>
                  <a:t> </a:t>
                </a:r>
                <a:r>
                  <a:rPr lang="en-IN" sz="2000" b="1" dirty="0">
                    <a:latin typeface="Times New Roman" panose="02020603050405020304" pitchFamily="18" charset="0"/>
                    <a:ea typeface="宋体" charset="-122"/>
                    <a:cs typeface="Times New Roman" panose="02020603050405020304" pitchFamily="18" charset="0"/>
                  </a:rPr>
                  <a:t>[follow link x </a:t>
                </a:r>
                <a14:m>
                  <m:oMath xmlns:m="http://schemas.openxmlformats.org/officeDocument/2006/math">
                    <m:r>
                      <a:rPr lang="en-IN" sz="2000" b="1">
                        <a:latin typeface="Cambria Math"/>
                        <a:ea typeface="宋体" charset="-122"/>
                        <a:cs typeface="Times New Roman" panose="02020603050405020304" pitchFamily="18" charset="0"/>
                      </a:rPr>
                      <m:t>→</m:t>
                    </m:r>
                  </m:oMath>
                </a14:m>
                <a:r>
                  <a:rPr lang="en-IN" sz="2000" b="1" dirty="0">
                    <a:latin typeface="Times New Roman" panose="02020603050405020304" pitchFamily="18" charset="0"/>
                    <a:ea typeface="宋体" charset="-122"/>
                    <a:cs typeface="Times New Roman" panose="02020603050405020304" pitchFamily="18" charset="0"/>
                  </a:rPr>
                  <a:t> y at page x]= </a:t>
                </a:r>
                <a14:m>
                  <m:oMath xmlns:m="http://schemas.openxmlformats.org/officeDocument/2006/math">
                    <m:f>
                      <m:fPr>
                        <m:ctrlPr>
                          <a:rPr lang="en-IN" sz="2000" b="1" i="1" dirty="0" smtClean="0">
                            <a:latin typeface="Cambria Math" panose="02040503050406030204" pitchFamily="18" charset="0"/>
                            <a:ea typeface="宋体" charset="-122"/>
                            <a:cs typeface="Times New Roman" panose="02020603050405020304" pitchFamily="18" charset="0"/>
                          </a:rPr>
                        </m:ctrlPr>
                      </m:fPr>
                      <m:num>
                        <m:r>
                          <a:rPr lang="en-IN" sz="2000" b="1" i="1" dirty="0" smtClean="0">
                            <a:latin typeface="Cambria Math"/>
                            <a:ea typeface="宋体" charset="-122"/>
                            <a:cs typeface="Times New Roman" panose="02020603050405020304" pitchFamily="18" charset="0"/>
                          </a:rPr>
                          <m:t>𝟏</m:t>
                        </m:r>
                      </m:num>
                      <m:den>
                        <m:r>
                          <a:rPr lang="en-IN" sz="2000" b="1" i="1" dirty="0" smtClean="0">
                            <a:latin typeface="Cambria Math"/>
                            <a:ea typeface="宋体" charset="-122"/>
                            <a:cs typeface="Times New Roman" panose="02020603050405020304" pitchFamily="18" charset="0"/>
                          </a:rPr>
                          <m:t>𝒐𝒖𝒕𝒅𝒆𝒈</m:t>
                        </m:r>
                        <m:r>
                          <a:rPr lang="en-IN" sz="2000" b="1" i="1" dirty="0" smtClean="0">
                            <a:latin typeface="Cambria Math"/>
                            <a:ea typeface="宋体" charset="-122"/>
                            <a:cs typeface="Times New Roman" panose="02020603050405020304" pitchFamily="18" charset="0"/>
                          </a:rPr>
                          <m:t>(</m:t>
                        </m:r>
                        <m:r>
                          <a:rPr lang="en-IN" sz="2000" b="1" i="1" dirty="0" smtClean="0">
                            <a:latin typeface="Cambria Math"/>
                            <a:ea typeface="宋体" charset="-122"/>
                            <a:cs typeface="Times New Roman" panose="02020603050405020304" pitchFamily="18" charset="0"/>
                          </a:rPr>
                          <m:t>𝒙</m:t>
                        </m:r>
                        <m:r>
                          <a:rPr lang="en-IN" sz="2000" b="1" i="1" dirty="0" smtClean="0">
                            <a:latin typeface="Cambria Math"/>
                            <a:ea typeface="宋体" charset="-122"/>
                            <a:cs typeface="Times New Roman" panose="02020603050405020304" pitchFamily="18" charset="0"/>
                          </a:rPr>
                          <m:t>)</m:t>
                        </m:r>
                      </m:den>
                    </m:f>
                  </m:oMath>
                </a14:m>
                <a:endParaRPr lang="en-IN" sz="2400" b="1" dirty="0">
                  <a:latin typeface="Times New Roman" panose="02020603050405020304" pitchFamily="18" charset="0"/>
                  <a:ea typeface="宋体" charset="-122"/>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457200" y="1646238"/>
                <a:ext cx="8001000" cy="3522952"/>
              </a:xfrm>
              <a:prstGeom prst="rect">
                <a:avLst/>
              </a:prstGeom>
              <a:blipFill rotWithShape="1">
                <a:blip r:embed="rId2"/>
                <a:stretch>
                  <a:fillRect l="-990" t="-1384" r="-1066"/>
                </a:stretch>
              </a:blipFill>
            </p:spPr>
            <p:txBody>
              <a:bodyPr/>
              <a:lstStyle/>
              <a:p>
                <a:r>
                  <a:rPr lang="en-IN">
                    <a:noFill/>
                  </a:rPr>
                  <a:t> </a:t>
                </a:r>
              </a:p>
            </p:txBody>
          </p:sp>
        </mc:Fallback>
      </mc:AlternateContent>
    </p:spTree>
    <p:extLst>
      <p:ext uri="{BB962C8B-B14F-4D97-AF65-F5344CB8AC3E}">
        <p14:creationId xmlns:p14="http://schemas.microsoft.com/office/powerpoint/2010/main" val="187371858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609600" y="1447800"/>
            <a:ext cx="7848600" cy="1524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5362" name="Content Placeholder 1"/>
              <p:cNvSpPr>
                <a:spLocks noGrp="1"/>
              </p:cNvSpPr>
              <p:nvPr>
                <p:ph idx="1"/>
              </p:nvPr>
            </p:nvSpPr>
            <p:spPr>
              <a:xfrm>
                <a:off x="304800" y="1066800"/>
                <a:ext cx="8153400" cy="4953000"/>
              </a:xfrm>
            </p:spPr>
            <p:txBody>
              <a:bodyPr>
                <a:normAutofit/>
              </a:bodyPr>
              <a:lstStyle/>
              <a:p>
                <a:pPr marL="0" indent="0">
                  <a:buNone/>
                </a:pPr>
                <a:endParaRPr lang="en-IN" sz="1800" b="1"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IN" sz="1800" b="1" i="1" smtClean="0">
                              <a:latin typeface="Cambria Math" panose="02040503050406030204" pitchFamily="18" charset="0"/>
                            </a:rPr>
                          </m:ctrlPr>
                        </m:funcPr>
                        <m:fName>
                          <m:r>
                            <a:rPr lang="en-IN" sz="1800" b="1" i="0" smtClean="0">
                              <a:latin typeface="Cambria Math"/>
                            </a:rPr>
                            <m:t>𝐏𝐫</m:t>
                          </m:r>
                        </m:fName>
                        <m:e>
                          <m:d>
                            <m:dPr>
                              <m:begChr m:val="["/>
                              <m:endChr m:val="]"/>
                              <m:ctrlPr>
                                <a:rPr lang="en-IN" sz="1800" b="1" i="1" smtClean="0">
                                  <a:latin typeface="Cambria Math" panose="02040503050406030204" pitchFamily="18" charset="0"/>
                                </a:rPr>
                              </m:ctrlPr>
                            </m:dPr>
                            <m:e>
                              <m:r>
                                <a:rPr lang="en-IN" sz="1800" b="1" i="1" smtClean="0">
                                  <a:latin typeface="Cambria Math"/>
                                </a:rPr>
                                <m:t>𝒈𝒐</m:t>
                              </m:r>
                              <m:r>
                                <a:rPr lang="en-IN" sz="1800" b="1" i="1" smtClean="0">
                                  <a:latin typeface="Cambria Math"/>
                                </a:rPr>
                                <m:t> </m:t>
                              </m:r>
                              <m:r>
                                <a:rPr lang="en-IN" sz="1800" b="1" i="1" smtClean="0">
                                  <a:latin typeface="Cambria Math"/>
                                </a:rPr>
                                <m:t>𝒕𝒐</m:t>
                              </m:r>
                              <m:r>
                                <a:rPr lang="en-IN" sz="1800" b="1" i="1" smtClean="0">
                                  <a:latin typeface="Cambria Math"/>
                                </a:rPr>
                                <m:t> </m:t>
                              </m:r>
                              <m:r>
                                <a:rPr lang="en-IN" sz="1800" b="1" i="1" smtClean="0">
                                  <a:latin typeface="Cambria Math"/>
                                  <a:ea typeface="Cambria Math"/>
                                </a:rPr>
                                <m:t>𝒚</m:t>
                              </m:r>
                            </m:e>
                          </m:d>
                        </m:e>
                      </m:func>
                      <m:r>
                        <a:rPr lang="en-IN" sz="1800" b="1" i="1" smtClean="0">
                          <a:latin typeface="Cambria Math"/>
                          <a:ea typeface="Cambria Math"/>
                        </a:rPr>
                        <m:t>=</m:t>
                      </m:r>
                      <m:nary>
                        <m:naryPr>
                          <m:chr m:val="∑"/>
                          <m:ctrlPr>
                            <a:rPr lang="en-IN" sz="1800" b="1" i="1" smtClean="0">
                              <a:latin typeface="Cambria Math" panose="02040503050406030204" pitchFamily="18" charset="0"/>
                              <a:ea typeface="Cambria Math"/>
                            </a:rPr>
                          </m:ctrlPr>
                        </m:naryPr>
                        <m:sub>
                          <m:r>
                            <m:rPr>
                              <m:brk m:alnAt="23"/>
                            </m:rPr>
                            <a:rPr lang="en-IN" sz="1800" b="1" i="1" smtClean="0">
                              <a:latin typeface="Cambria Math"/>
                              <a:ea typeface="Cambria Math"/>
                            </a:rPr>
                            <m:t>𝒆</m:t>
                          </m:r>
                          <m:r>
                            <a:rPr lang="en-IN" sz="1800" b="1" i="1" smtClean="0">
                              <a:latin typeface="Cambria Math"/>
                              <a:ea typeface="Cambria Math"/>
                            </a:rPr>
                            <m:t>𝒅𝒈𝒆𝒔</m:t>
                          </m:r>
                          <m:r>
                            <a:rPr lang="en-IN" sz="1800" b="1" i="1" smtClean="0">
                              <a:latin typeface="Cambria Math"/>
                              <a:ea typeface="Cambria Math"/>
                            </a:rPr>
                            <m:t> </m:t>
                          </m:r>
                          <m:r>
                            <a:rPr lang="en-IN" sz="1800" b="1" i="1" smtClean="0">
                              <a:latin typeface="Cambria Math"/>
                              <a:ea typeface="Cambria Math"/>
                            </a:rPr>
                            <m:t>𝒙</m:t>
                          </m:r>
                          <m:r>
                            <a:rPr lang="en-IN" sz="1800" b="1" i="1" smtClean="0">
                              <a:latin typeface="Cambria Math"/>
                              <a:ea typeface="Cambria Math"/>
                            </a:rPr>
                            <m:t>→</m:t>
                          </m:r>
                          <m:r>
                            <a:rPr lang="en-IN" sz="1800" b="1" i="1" smtClean="0">
                              <a:latin typeface="Cambria Math"/>
                              <a:ea typeface="Cambria Math"/>
                            </a:rPr>
                            <m:t>𝒚</m:t>
                          </m:r>
                        </m:sub>
                        <m:sup/>
                        <m:e>
                          <m:func>
                            <m:funcPr>
                              <m:ctrlPr>
                                <a:rPr lang="en-IN" sz="1800" b="1" i="1" smtClean="0">
                                  <a:latin typeface="Cambria Math" panose="02040503050406030204" pitchFamily="18" charset="0"/>
                                  <a:ea typeface="Cambria Math"/>
                                </a:rPr>
                              </m:ctrlPr>
                            </m:funcPr>
                            <m:fName>
                              <m:r>
                                <a:rPr lang="en-IN" sz="1800" b="1" i="0" smtClean="0">
                                  <a:latin typeface="Cambria Math"/>
                                  <a:ea typeface="Cambria Math"/>
                                </a:rPr>
                                <m:t>𝐏𝐫</m:t>
                              </m:r>
                            </m:fName>
                            <m:e>
                              <m:d>
                                <m:dPr>
                                  <m:begChr m:val="["/>
                                  <m:endChr m:val="]"/>
                                  <m:ctrlPr>
                                    <a:rPr lang="en-IN" sz="1800" b="1" i="1" smtClean="0">
                                      <a:latin typeface="Cambria Math" panose="02040503050406030204" pitchFamily="18" charset="0"/>
                                      <a:ea typeface="Cambria Math"/>
                                    </a:rPr>
                                  </m:ctrlPr>
                                </m:dPr>
                                <m:e>
                                  <m:r>
                                    <a:rPr lang="en-IN" sz="1800" b="1" i="1" smtClean="0">
                                      <a:latin typeface="Cambria Math"/>
                                      <a:ea typeface="Cambria Math"/>
                                    </a:rPr>
                                    <m:t>𝒇𝒐𝒍𝒍𝒐𝒘</m:t>
                                  </m:r>
                                  <m:r>
                                    <a:rPr lang="en-IN" sz="1800" b="1" i="1" smtClean="0">
                                      <a:latin typeface="Cambria Math"/>
                                      <a:ea typeface="Cambria Math"/>
                                    </a:rPr>
                                    <m:t> </m:t>
                                  </m:r>
                                  <m:r>
                                    <a:rPr lang="en-IN" sz="1800" b="1" i="1" smtClean="0">
                                      <a:latin typeface="Cambria Math"/>
                                      <a:ea typeface="Cambria Math"/>
                                    </a:rPr>
                                    <m:t>𝒍𝒊𝒏𝒌</m:t>
                                  </m:r>
                                  <m:r>
                                    <a:rPr lang="en-IN" sz="1800" b="1" i="1" smtClean="0">
                                      <a:latin typeface="Cambria Math"/>
                                      <a:ea typeface="Cambria Math"/>
                                    </a:rPr>
                                    <m:t> </m:t>
                                  </m:r>
                                  <m:r>
                                    <a:rPr lang="en-IN" sz="1800" b="1" i="1" smtClean="0">
                                      <a:latin typeface="Cambria Math"/>
                                      <a:ea typeface="Cambria Math"/>
                                    </a:rPr>
                                    <m:t>𝒙</m:t>
                                  </m:r>
                                  <m:r>
                                    <a:rPr lang="en-IN" sz="1800" b="1" i="1" smtClean="0">
                                      <a:latin typeface="Cambria Math"/>
                                      <a:ea typeface="Cambria Math"/>
                                    </a:rPr>
                                    <m:t>→</m:t>
                                  </m:r>
                                  <m:r>
                                    <a:rPr lang="en-IN" sz="1800" b="1" i="1" smtClean="0">
                                      <a:latin typeface="Cambria Math"/>
                                      <a:ea typeface="Cambria Math"/>
                                    </a:rPr>
                                    <m:t>𝒚</m:t>
                                  </m:r>
                                  <m:r>
                                    <a:rPr lang="en-IN" sz="1800" b="1" i="1" smtClean="0">
                                      <a:latin typeface="Cambria Math"/>
                                      <a:ea typeface="Cambria Math"/>
                                    </a:rPr>
                                    <m:t> </m:t>
                                  </m:r>
                                  <m:r>
                                    <a:rPr lang="en-IN" sz="1800" b="1" i="1" smtClean="0">
                                      <a:latin typeface="Cambria Math"/>
                                      <a:ea typeface="Cambria Math"/>
                                    </a:rPr>
                                    <m:t>𝒂𝒕</m:t>
                                  </m:r>
                                  <m:r>
                                    <a:rPr lang="en-IN" sz="1800" b="1" i="1" smtClean="0">
                                      <a:latin typeface="Cambria Math"/>
                                      <a:ea typeface="Cambria Math"/>
                                    </a:rPr>
                                    <m:t> </m:t>
                                  </m:r>
                                  <m:r>
                                    <a:rPr lang="en-IN" sz="1800" b="1" i="1" smtClean="0">
                                      <a:latin typeface="Cambria Math"/>
                                      <a:ea typeface="Cambria Math"/>
                                    </a:rPr>
                                    <m:t>𝑷𝒂𝒈𝒆</m:t>
                                  </m:r>
                                  <m:r>
                                    <a:rPr lang="en-IN" sz="1800" b="1" i="1" smtClean="0">
                                      <a:latin typeface="Cambria Math"/>
                                      <a:ea typeface="Cambria Math"/>
                                    </a:rPr>
                                    <m:t> </m:t>
                                  </m:r>
                                  <m:r>
                                    <a:rPr lang="en-IN" sz="1800" b="1" i="1" smtClean="0">
                                      <a:latin typeface="Cambria Math"/>
                                      <a:ea typeface="Cambria Math"/>
                                    </a:rPr>
                                    <m:t>𝒙</m:t>
                                  </m:r>
                                </m:e>
                              </m:d>
                            </m:e>
                          </m:func>
                          <m:r>
                            <a:rPr lang="en-IN" sz="1800" b="1" i="1" smtClean="0">
                              <a:latin typeface="Cambria Math"/>
                              <a:ea typeface="Cambria Math"/>
                            </a:rPr>
                            <m:t>.</m:t>
                          </m:r>
                          <m:r>
                            <a:rPr lang="en-IN" sz="1800" b="1" i="0" smtClean="0">
                              <a:latin typeface="Cambria Math"/>
                              <a:ea typeface="Cambria Math"/>
                            </a:rPr>
                            <m:t>𝐏𝐫</m:t>
                          </m:r>
                          <m:r>
                            <a:rPr lang="en-IN" sz="1800" b="1" i="1" smtClean="0">
                              <a:latin typeface="Cambria Math"/>
                              <a:ea typeface="Cambria Math"/>
                            </a:rPr>
                            <m:t>⁡[</m:t>
                          </m:r>
                          <m:r>
                            <a:rPr lang="en-IN" sz="1800" b="1" i="1" smtClean="0">
                              <a:latin typeface="Cambria Math"/>
                              <a:ea typeface="Cambria Math"/>
                            </a:rPr>
                            <m:t>𝒂𝒕</m:t>
                          </m:r>
                          <m:r>
                            <a:rPr lang="en-IN" sz="1800" b="1" i="1" smtClean="0">
                              <a:latin typeface="Cambria Math"/>
                              <a:ea typeface="Cambria Math"/>
                            </a:rPr>
                            <m:t> </m:t>
                          </m:r>
                          <m:r>
                            <a:rPr lang="en-IN" sz="1800" b="1" i="1" smtClean="0">
                              <a:latin typeface="Cambria Math"/>
                              <a:ea typeface="Cambria Math"/>
                            </a:rPr>
                            <m:t>𝒑𝒂𝒈𝒆</m:t>
                          </m:r>
                          <m:r>
                            <a:rPr lang="en-IN" sz="1800" b="1" i="1" smtClean="0">
                              <a:latin typeface="Cambria Math"/>
                              <a:ea typeface="Cambria Math"/>
                            </a:rPr>
                            <m:t> </m:t>
                          </m:r>
                          <m:r>
                            <a:rPr lang="en-IN" sz="1800" b="1" i="1" smtClean="0">
                              <a:latin typeface="Cambria Math"/>
                              <a:ea typeface="Cambria Math"/>
                            </a:rPr>
                            <m:t>𝒙</m:t>
                          </m:r>
                          <m:r>
                            <a:rPr lang="en-IN" sz="1800" b="1" i="1" smtClean="0">
                              <a:latin typeface="Cambria Math"/>
                              <a:ea typeface="Cambria Math"/>
                            </a:rPr>
                            <m:t>]</m:t>
                          </m:r>
                        </m:e>
                      </m:nary>
                    </m:oMath>
                  </m:oMathPara>
                </a14:m>
                <a:endParaRPr lang="en-IN" sz="2000" b="1" dirty="0" smtClean="0"/>
              </a:p>
              <a:p>
                <a:pPr marL="1371600" lvl="3" indent="0">
                  <a:buNone/>
                </a:pPr>
                <a:r>
                  <a:rPr lang="en-IN" sz="1600" b="1" dirty="0" smtClean="0"/>
                  <a:t>    </a:t>
                </a:r>
                <a:r>
                  <a:rPr lang="en-IN" sz="2400" b="1" dirty="0" smtClean="0"/>
                  <a:t>=</a:t>
                </a:r>
                <a14:m>
                  <m:oMath xmlns:m="http://schemas.openxmlformats.org/officeDocument/2006/math">
                    <m:nary>
                      <m:naryPr>
                        <m:chr m:val="∑"/>
                        <m:supHide m:val="on"/>
                        <m:ctrlPr>
                          <a:rPr lang="en-IN" sz="2400" b="1" i="1" smtClean="0">
                            <a:latin typeface="Cambria Math" panose="02040503050406030204" pitchFamily="18" charset="0"/>
                          </a:rPr>
                        </m:ctrlPr>
                      </m:naryPr>
                      <m:sub>
                        <m:r>
                          <m:rPr>
                            <m:brk m:alnAt="23"/>
                          </m:rPr>
                          <a:rPr lang="en-IN" sz="2400" b="1" i="1">
                            <a:latin typeface="Cambria Math"/>
                            <a:ea typeface="Cambria Math"/>
                          </a:rPr>
                          <m:t>𝒆</m:t>
                        </m:r>
                        <m:r>
                          <a:rPr lang="en-IN" sz="2400" b="1" i="1">
                            <a:latin typeface="Cambria Math"/>
                            <a:ea typeface="Cambria Math"/>
                          </a:rPr>
                          <m:t>𝒅𝒈𝒆𝒔</m:t>
                        </m:r>
                        <m:r>
                          <a:rPr lang="en-IN" sz="2400" b="1" i="1">
                            <a:latin typeface="Cambria Math"/>
                            <a:ea typeface="Cambria Math"/>
                          </a:rPr>
                          <m:t> </m:t>
                        </m:r>
                        <m:r>
                          <a:rPr lang="en-IN" sz="2400" b="1" i="1">
                            <a:latin typeface="Cambria Math"/>
                            <a:ea typeface="Cambria Math"/>
                          </a:rPr>
                          <m:t>𝒙</m:t>
                        </m:r>
                        <m:r>
                          <a:rPr lang="en-IN" sz="2400" b="1" i="1">
                            <a:latin typeface="Cambria Math"/>
                            <a:ea typeface="Cambria Math"/>
                          </a:rPr>
                          <m:t>→</m:t>
                        </m:r>
                        <m:r>
                          <a:rPr lang="en-IN" sz="2400" b="1" i="1" smtClean="0">
                            <a:latin typeface="Cambria Math"/>
                            <a:ea typeface="Cambria Math"/>
                          </a:rPr>
                          <m:t>𝒚</m:t>
                        </m:r>
                      </m:sub>
                      <m:sup/>
                      <m:e>
                        <m:f>
                          <m:fPr>
                            <m:ctrlPr>
                              <a:rPr lang="en-IN" sz="2400" b="1" i="1" smtClean="0">
                                <a:latin typeface="Cambria Math" panose="02040503050406030204" pitchFamily="18" charset="0"/>
                              </a:rPr>
                            </m:ctrlPr>
                          </m:fPr>
                          <m:num>
                            <m:r>
                              <a:rPr lang="en-IN" sz="2400" b="1" i="1" smtClean="0">
                                <a:latin typeface="Cambria Math"/>
                              </a:rPr>
                              <m:t>𝑷𝒓</m:t>
                            </m:r>
                            <m:r>
                              <a:rPr lang="en-IN" sz="2400" b="1" i="1" smtClean="0">
                                <a:latin typeface="Cambria Math"/>
                              </a:rPr>
                              <m:t>[</m:t>
                            </m:r>
                            <m:r>
                              <a:rPr lang="en-IN" sz="2400" b="1" i="1" smtClean="0">
                                <a:latin typeface="Cambria Math"/>
                              </a:rPr>
                              <m:t>𝒂𝒕</m:t>
                            </m:r>
                            <m:r>
                              <a:rPr lang="en-IN" sz="2400" b="1" i="1" smtClean="0">
                                <a:latin typeface="Cambria Math"/>
                              </a:rPr>
                              <m:t> </m:t>
                            </m:r>
                            <m:r>
                              <a:rPr lang="en-IN" sz="2400" b="1" i="1" smtClean="0">
                                <a:latin typeface="Cambria Math"/>
                              </a:rPr>
                              <m:t>𝒙</m:t>
                            </m:r>
                            <m:r>
                              <a:rPr lang="en-IN" sz="2400" b="1" i="1" smtClean="0">
                                <a:latin typeface="Cambria Math"/>
                              </a:rPr>
                              <m:t>]</m:t>
                            </m:r>
                          </m:num>
                          <m:den>
                            <m:r>
                              <a:rPr lang="en-IN" sz="2400" b="1" i="1" smtClean="0">
                                <a:latin typeface="Cambria Math"/>
                              </a:rPr>
                              <m:t>𝒐𝒖𝒕𝒅𝒆𝒈</m:t>
                            </m:r>
                            <m:r>
                              <a:rPr lang="en-IN" sz="2400" b="1" i="1" smtClean="0">
                                <a:latin typeface="Cambria Math"/>
                              </a:rPr>
                              <m:t>(</m:t>
                            </m:r>
                            <m:r>
                              <a:rPr lang="en-IN" sz="2400" b="1" i="1" smtClean="0">
                                <a:latin typeface="Cambria Math"/>
                              </a:rPr>
                              <m:t>𝒙</m:t>
                            </m:r>
                            <m:r>
                              <a:rPr lang="en-IN" sz="2400" b="1" i="1" smtClean="0">
                                <a:latin typeface="Cambria Math"/>
                              </a:rPr>
                              <m:t>)</m:t>
                            </m:r>
                          </m:den>
                        </m:f>
                      </m:e>
                    </m:nary>
                  </m:oMath>
                </a14:m>
                <a:endParaRPr lang="en-IN" sz="2400" b="1" dirty="0" smtClean="0"/>
              </a:p>
              <a:p>
                <a:pPr marL="1371600" lvl="3" indent="0">
                  <a:buNone/>
                </a:pPr>
                <a:endParaRPr lang="en-US" sz="1600" b="1" dirty="0" smtClean="0"/>
              </a:p>
              <a:p>
                <a:pPr marL="85725" lvl="3" indent="0">
                  <a:buNone/>
                </a:pPr>
                <a:r>
                  <a:rPr lang="en-US" sz="1800" b="1" dirty="0" smtClean="0"/>
                  <a:t>Example</a:t>
                </a:r>
                <a:endParaRPr lang="en-IN" sz="1800" b="1" dirty="0" smtClean="0"/>
              </a:p>
              <a:p>
                <a:pPr marL="0" lvl="3" indent="0">
                  <a:buNone/>
                </a:pPr>
                <a:r>
                  <a:rPr lang="en-IN" b="1" dirty="0" smtClean="0"/>
                  <a:t>	</a:t>
                </a:r>
              </a:p>
              <a:p>
                <a:pPr marL="0" lvl="3" indent="0">
                  <a:buNone/>
                </a:pPr>
                <a:endParaRPr lang="en-IN" sz="1800" b="1" i="1" dirty="0">
                  <a:latin typeface="Cambria Math"/>
                </a:endParaRPr>
              </a:p>
              <a:p>
                <a:pPr marL="0" lvl="3" indent="0">
                  <a:buNone/>
                </a:pPr>
                <a:endParaRPr lang="en-IN" sz="1800" b="1" i="1" dirty="0" smtClean="0">
                  <a:latin typeface="Cambria Math"/>
                </a:endParaRPr>
              </a:p>
              <a:p>
                <a:pPr marL="0" lvl="3" indent="0">
                  <a:buNone/>
                </a:pPr>
                <a14:m>
                  <m:oMath xmlns:m="http://schemas.openxmlformats.org/officeDocument/2006/math">
                    <m:r>
                      <a:rPr lang="en-IN" sz="1800" b="1" i="1" smtClean="0">
                        <a:latin typeface="Cambria Math"/>
                      </a:rPr>
                      <m:t>𝑷𝒓</m:t>
                    </m:r>
                    <m:d>
                      <m:dPr>
                        <m:begChr m:val="["/>
                        <m:endChr m:val="]"/>
                        <m:ctrlPr>
                          <a:rPr lang="en-IN" sz="1800" b="1" i="1" smtClean="0">
                            <a:latin typeface="Cambria Math" panose="02040503050406030204" pitchFamily="18" charset="0"/>
                          </a:rPr>
                        </m:ctrlPr>
                      </m:dPr>
                      <m:e>
                        <m:r>
                          <a:rPr lang="en-IN" sz="1800" b="1" i="1" smtClean="0">
                            <a:latin typeface="Cambria Math"/>
                          </a:rPr>
                          <m:t>𝒈𝒐</m:t>
                        </m:r>
                        <m:r>
                          <a:rPr lang="en-IN" sz="1800" b="1" i="1" smtClean="0">
                            <a:latin typeface="Cambria Math"/>
                          </a:rPr>
                          <m:t> </m:t>
                        </m:r>
                        <m:r>
                          <a:rPr lang="en-IN" sz="1800" b="1" i="1" smtClean="0">
                            <a:latin typeface="Cambria Math"/>
                          </a:rPr>
                          <m:t>𝒕𝒐</m:t>
                        </m:r>
                        <m:r>
                          <a:rPr lang="en-IN" sz="1800" b="1" i="1" smtClean="0">
                            <a:latin typeface="Cambria Math"/>
                          </a:rPr>
                          <m:t> </m:t>
                        </m:r>
                        <m:r>
                          <a:rPr lang="en-IN" sz="1800" b="1" i="1" smtClean="0">
                            <a:latin typeface="Cambria Math"/>
                          </a:rPr>
                          <m:t>𝒙</m:t>
                        </m:r>
                        <m:r>
                          <a:rPr lang="en-IN" sz="1800" b="1" i="1" smtClean="0">
                            <a:latin typeface="Cambria Math"/>
                          </a:rPr>
                          <m:t>𝟒</m:t>
                        </m:r>
                      </m:e>
                    </m:d>
                    <m:r>
                      <a:rPr lang="en-IN" sz="1800" b="1" i="1" smtClean="0">
                        <a:latin typeface="Cambria Math"/>
                      </a:rPr>
                      <m:t>=</m:t>
                    </m:r>
                    <m:f>
                      <m:fPr>
                        <m:ctrlPr>
                          <a:rPr lang="en-IN" sz="1800" b="1" i="1" smtClean="0">
                            <a:latin typeface="Cambria Math" panose="02040503050406030204" pitchFamily="18" charset="0"/>
                          </a:rPr>
                        </m:ctrlPr>
                      </m:fPr>
                      <m:num>
                        <m:r>
                          <a:rPr lang="en-IN" sz="1800" b="1" i="1" smtClean="0">
                            <a:latin typeface="Cambria Math"/>
                          </a:rPr>
                          <m:t>𝑷𝒓</m:t>
                        </m:r>
                        <m:r>
                          <a:rPr lang="en-IN" sz="1800" b="1" i="1" smtClean="0">
                            <a:latin typeface="Cambria Math"/>
                          </a:rPr>
                          <m:t>[</m:t>
                        </m:r>
                        <m:r>
                          <a:rPr lang="en-IN" sz="1800" b="1" i="1" smtClean="0">
                            <a:latin typeface="Cambria Math"/>
                          </a:rPr>
                          <m:t>𝒂𝒕</m:t>
                        </m:r>
                        <m:r>
                          <a:rPr lang="en-IN" sz="1800" b="1" i="1" smtClean="0">
                            <a:latin typeface="Cambria Math"/>
                          </a:rPr>
                          <m:t> </m:t>
                        </m:r>
                        <m:r>
                          <a:rPr lang="en-IN" sz="1800" b="1" i="1" smtClean="0">
                            <a:latin typeface="Cambria Math"/>
                          </a:rPr>
                          <m:t>𝒙</m:t>
                        </m:r>
                        <m:r>
                          <a:rPr lang="en-IN" sz="1800" b="1" i="1" smtClean="0">
                            <a:latin typeface="Cambria Math"/>
                          </a:rPr>
                          <m:t>𝟕</m:t>
                        </m:r>
                        <m:r>
                          <a:rPr lang="en-IN" sz="1800" b="1" i="1" smtClean="0">
                            <a:latin typeface="Cambria Math"/>
                          </a:rPr>
                          <m:t>]</m:t>
                        </m:r>
                      </m:num>
                      <m:den>
                        <m:r>
                          <a:rPr lang="en-IN" sz="1800" b="1" i="1" smtClean="0">
                            <a:latin typeface="Cambria Math"/>
                          </a:rPr>
                          <m:t>𝟐</m:t>
                        </m:r>
                      </m:den>
                    </m:f>
                  </m:oMath>
                </a14:m>
                <a:r>
                  <a:rPr lang="en-IN" b="1" dirty="0" smtClean="0"/>
                  <a:t> + </a:t>
                </a:r>
                <a14:m>
                  <m:oMath xmlns:m="http://schemas.openxmlformats.org/officeDocument/2006/math">
                    <m:f>
                      <m:fPr>
                        <m:ctrlPr>
                          <a:rPr lang="en-IN" b="1" i="1" smtClean="0">
                            <a:latin typeface="Cambria Math" panose="02040503050406030204" pitchFamily="18" charset="0"/>
                          </a:rPr>
                        </m:ctrlPr>
                      </m:fPr>
                      <m:num>
                        <m:r>
                          <a:rPr lang="en-IN" b="1" i="1" smtClean="0">
                            <a:latin typeface="Cambria Math"/>
                          </a:rPr>
                          <m:t>𝑷𝒓</m:t>
                        </m:r>
                        <m:r>
                          <a:rPr lang="en-IN" b="1" i="1" smtClean="0">
                            <a:latin typeface="Cambria Math"/>
                          </a:rPr>
                          <m:t>[</m:t>
                        </m:r>
                        <m:r>
                          <a:rPr lang="en-IN" b="1" i="1" smtClean="0">
                            <a:latin typeface="Cambria Math"/>
                          </a:rPr>
                          <m:t>𝒂𝒕</m:t>
                        </m:r>
                        <m:r>
                          <a:rPr lang="en-IN" b="1" i="1" smtClean="0">
                            <a:latin typeface="Cambria Math"/>
                          </a:rPr>
                          <m:t> </m:t>
                        </m:r>
                        <m:r>
                          <a:rPr lang="en-IN" b="1" i="1" smtClean="0">
                            <a:latin typeface="Cambria Math"/>
                          </a:rPr>
                          <m:t>𝒙</m:t>
                        </m:r>
                        <m:r>
                          <a:rPr lang="en-IN" b="1" i="1" smtClean="0">
                            <a:latin typeface="Cambria Math"/>
                          </a:rPr>
                          <m:t>𝟐</m:t>
                        </m:r>
                        <m:r>
                          <a:rPr lang="en-IN" b="1" i="1" smtClean="0">
                            <a:latin typeface="Cambria Math"/>
                          </a:rPr>
                          <m:t>]</m:t>
                        </m:r>
                      </m:num>
                      <m:den>
                        <m:r>
                          <a:rPr lang="en-IN" b="1" i="1" smtClean="0">
                            <a:latin typeface="Cambria Math"/>
                          </a:rPr>
                          <m:t>𝟏</m:t>
                        </m:r>
                      </m:den>
                    </m:f>
                  </m:oMath>
                </a14:m>
                <a:endParaRPr lang="en-IN" b="1" dirty="0" smtClean="0"/>
              </a:p>
            </p:txBody>
          </p:sp>
        </mc:Choice>
        <mc:Fallback xmlns="">
          <p:sp>
            <p:nvSpPr>
              <p:cNvPr id="15362" name="Content Placeholder 1"/>
              <p:cNvSpPr>
                <a:spLocks noGrp="1" noRot="1" noChangeAspect="1" noMove="1" noResize="1" noEditPoints="1" noAdjustHandles="1" noChangeArrowheads="1" noChangeShapeType="1" noTextEdit="1"/>
              </p:cNvSpPr>
              <p:nvPr>
                <p:ph idx="1"/>
              </p:nvPr>
            </p:nvSpPr>
            <p:spPr>
              <a:xfrm>
                <a:off x="304800" y="1066800"/>
                <a:ext cx="8153400" cy="4953000"/>
              </a:xfrm>
              <a:blipFill rotWithShape="0">
                <a:blip r:embed="rId2"/>
                <a:stretch>
                  <a:fillRect/>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pPr>
              <a:defRPr/>
            </a:pPr>
            <a:r>
              <a:rPr lang="en-US" altLang="zh-CN" dirty="0">
                <a:ea typeface="宋体" charset="-122"/>
              </a:rPr>
              <a:t>Random Walk on the Web graph</a:t>
            </a:r>
            <a:endParaRPr lang="en-IN" dirty="0"/>
          </a:p>
        </p:txBody>
      </p:sp>
      <p:sp>
        <p:nvSpPr>
          <p:cNvPr id="15364" name="Slide Number Placeholder 3"/>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en-US" altLang="en-US" smtClean="0">
                <a:solidFill>
                  <a:srgbClr val="898989"/>
                </a:solidFill>
              </a:rPr>
              <a:t> Page </a:t>
            </a:r>
            <a:fld id="{AB743E12-641B-4E15-B31F-499CC0E302D9}" type="slidenum">
              <a:rPr lang="en-US" altLang="en-US" smtClean="0">
                <a:solidFill>
                  <a:srgbClr val="898989"/>
                </a:solidFill>
              </a:rPr>
              <a:pPr/>
              <a:t>9</a:t>
            </a:fld>
            <a:endParaRPr lang="en-US" altLang="en-US" smtClean="0">
              <a:solidFill>
                <a:srgbClr val="898989"/>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175" y="3540781"/>
            <a:ext cx="3750528" cy="2174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1662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1859</TotalTime>
  <Words>2175</Words>
  <Application>Microsoft Office PowerPoint</Application>
  <PresentationFormat>On-screen Show (4:3)</PresentationFormat>
  <Paragraphs>348</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宋体</vt:lpstr>
      <vt:lpstr>Arial</vt:lpstr>
      <vt:lpstr>Calibri</vt:lpstr>
      <vt:lpstr>Cambria Math</vt:lpstr>
      <vt:lpstr>Century Schoolbook</vt:lpstr>
      <vt:lpstr>Times New Roman</vt:lpstr>
      <vt:lpstr>Wingdings</vt:lpstr>
      <vt:lpstr>Office Theme</vt:lpstr>
      <vt:lpstr>Data Structures and Algorithms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Design</dc:title>
  <dc:creator>Febin</dc:creator>
  <cp:lastModifiedBy>HP</cp:lastModifiedBy>
  <cp:revision>83</cp:revision>
  <dcterms:created xsi:type="dcterms:W3CDTF">2006-08-16T00:00:00Z</dcterms:created>
  <dcterms:modified xsi:type="dcterms:W3CDTF">2020-08-28T15:29:23Z</dcterms:modified>
</cp:coreProperties>
</file>