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75"/>
  </p:notesMasterIdLst>
  <p:sldIdLst>
    <p:sldId id="361" r:id="rId3"/>
    <p:sldId id="362" r:id="rId4"/>
    <p:sldId id="317" r:id="rId5"/>
    <p:sldId id="604" r:id="rId6"/>
    <p:sldId id="605" r:id="rId7"/>
    <p:sldId id="606" r:id="rId8"/>
    <p:sldId id="607" r:id="rId9"/>
    <p:sldId id="608" r:id="rId10"/>
    <p:sldId id="297" r:id="rId11"/>
    <p:sldId id="299" r:id="rId12"/>
    <p:sldId id="319" r:id="rId13"/>
    <p:sldId id="320" r:id="rId14"/>
    <p:sldId id="610" r:id="rId15"/>
    <p:sldId id="611" r:id="rId16"/>
    <p:sldId id="300" r:id="rId17"/>
    <p:sldId id="308" r:id="rId18"/>
    <p:sldId id="309" r:id="rId19"/>
    <p:sldId id="321" r:id="rId20"/>
    <p:sldId id="612" r:id="rId21"/>
    <p:sldId id="613" r:id="rId22"/>
    <p:sldId id="312" r:id="rId23"/>
    <p:sldId id="313" r:id="rId24"/>
    <p:sldId id="314" r:id="rId25"/>
    <p:sldId id="323" r:id="rId26"/>
    <p:sldId id="324" r:id="rId27"/>
    <p:sldId id="325" r:id="rId28"/>
    <p:sldId id="614" r:id="rId29"/>
    <p:sldId id="615" r:id="rId30"/>
    <p:sldId id="616" r:id="rId31"/>
    <p:sldId id="617" r:id="rId32"/>
    <p:sldId id="379" r:id="rId33"/>
    <p:sldId id="327" r:id="rId34"/>
    <p:sldId id="329" r:id="rId35"/>
    <p:sldId id="330" r:id="rId36"/>
    <p:sldId id="331" r:id="rId37"/>
    <p:sldId id="332" r:id="rId38"/>
    <p:sldId id="333" r:id="rId39"/>
    <p:sldId id="334" r:id="rId40"/>
    <p:sldId id="335" r:id="rId41"/>
    <p:sldId id="622" r:id="rId42"/>
    <p:sldId id="336" r:id="rId43"/>
    <p:sldId id="337" r:id="rId44"/>
    <p:sldId id="338" r:id="rId45"/>
    <p:sldId id="339" r:id="rId46"/>
    <p:sldId id="340" r:id="rId47"/>
    <p:sldId id="341" r:id="rId48"/>
    <p:sldId id="342" r:id="rId49"/>
    <p:sldId id="343" r:id="rId50"/>
    <p:sldId id="344" r:id="rId51"/>
    <p:sldId id="621" r:id="rId52"/>
    <p:sldId id="618" r:id="rId53"/>
    <p:sldId id="619" r:id="rId54"/>
    <p:sldId id="620" r:id="rId55"/>
    <p:sldId id="345" r:id="rId56"/>
    <p:sldId id="346" r:id="rId57"/>
    <p:sldId id="347" r:id="rId58"/>
    <p:sldId id="348" r:id="rId59"/>
    <p:sldId id="349" r:id="rId60"/>
    <p:sldId id="350" r:id="rId61"/>
    <p:sldId id="351" r:id="rId62"/>
    <p:sldId id="352" r:id="rId63"/>
    <p:sldId id="353" r:id="rId64"/>
    <p:sldId id="603" r:id="rId65"/>
    <p:sldId id="354" r:id="rId66"/>
    <p:sldId id="355" r:id="rId67"/>
    <p:sldId id="261" r:id="rId68"/>
    <p:sldId id="623" r:id="rId69"/>
    <p:sldId id="624" r:id="rId70"/>
    <p:sldId id="625" r:id="rId71"/>
    <p:sldId id="626" r:id="rId72"/>
    <p:sldId id="627" r:id="rId73"/>
    <p:sldId id="628" r:id="rId74"/>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34.emf"/><Relationship Id="rId4"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4.wmf"/><Relationship Id="rId7" Type="http://schemas.openxmlformats.org/officeDocument/2006/relationships/image" Target="../media/image15.emf"/><Relationship Id="rId2" Type="http://schemas.openxmlformats.org/officeDocument/2006/relationships/image" Target="../media/image73.wmf"/><Relationship Id="rId1" Type="http://schemas.openxmlformats.org/officeDocument/2006/relationships/image" Target="../media/image72.e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5/16/2020</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2E522-BC90-4B79-A844-D8B0E38D7FC2}" type="slidenum">
              <a:rPr lang="en-US" smtClean="0"/>
              <a:t>1</a:t>
            </a:fld>
            <a:endParaRPr lang="en-US"/>
          </a:p>
        </p:txBody>
      </p:sp>
    </p:spTree>
    <p:extLst>
      <p:ext uri="{BB962C8B-B14F-4D97-AF65-F5344CB8AC3E}">
        <p14:creationId xmlns:p14="http://schemas.microsoft.com/office/powerpoint/2010/main" val="36692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B652B8-7B34-4530-9FA0-7FE334E7DAB7}" type="slidenum">
              <a:rPr lang="en-US" altLang="en-US"/>
              <a:pPr/>
              <a:t>12</a:t>
            </a:fld>
            <a:endParaRPr lang="en-US" altLang="en-US"/>
          </a:p>
        </p:txBody>
      </p:sp>
    </p:spTree>
    <p:extLst>
      <p:ext uri="{BB962C8B-B14F-4D97-AF65-F5344CB8AC3E}">
        <p14:creationId xmlns:p14="http://schemas.microsoft.com/office/powerpoint/2010/main" val="225263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0177615-6A71-40C9-A112-861565E8E03A}"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2883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89171-3371-4AE3-B731-769D4CAEDD5E}" type="slidenum">
              <a:rPr lang="en-US" altLang="en-US"/>
              <a:pPr/>
              <a:t>18</a:t>
            </a:fld>
            <a:endParaRPr lang="en-US" altLang="en-US"/>
          </a:p>
        </p:txBody>
      </p:sp>
      <p:sp>
        <p:nvSpPr>
          <p:cNvPr id="1282050" name="Rectangle 2"/>
          <p:cNvSpPr>
            <a:spLocks noGrp="1" noRot="1" noChangeAspect="1" noChangeArrowheads="1"/>
          </p:cNvSpPr>
          <p:nvPr>
            <p:ph type="sldImg"/>
          </p:nvPr>
        </p:nvSpPr>
        <p:spPr bwMode="auto">
          <a:xfrm>
            <a:off x="1116013" y="703263"/>
            <a:ext cx="4630737" cy="34734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2051" name="Rectangle 3"/>
          <p:cNvSpPr>
            <a:spLocks noGrp="1" noChangeArrowheads="1"/>
          </p:cNvSpPr>
          <p:nvPr>
            <p:ph type="body" idx="1"/>
          </p:nvPr>
        </p:nvSpPr>
        <p:spPr bwMode="auto">
          <a:xfrm>
            <a:off x="914400" y="4416425"/>
            <a:ext cx="5029200"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7348" tIns="43673" rIns="87348" bIns="43673"/>
          <a:lstStyle/>
          <a:p>
            <a:endParaRPr lang="en-US" altLang="en-US"/>
          </a:p>
        </p:txBody>
      </p:sp>
    </p:spTree>
    <p:extLst>
      <p:ext uri="{BB962C8B-B14F-4D97-AF65-F5344CB8AC3E}">
        <p14:creationId xmlns:p14="http://schemas.microsoft.com/office/powerpoint/2010/main" val="2820207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58D4455A-B6E8-4A1A-A2AD-8E935B7E12BE}"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80551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92DAF5-FC74-4181-B401-576EFAC25475}" type="slidenum">
              <a:rPr lang="en-US" smtClean="0"/>
              <a:t>34</a:t>
            </a:fld>
            <a:endParaRPr lang="en-US"/>
          </a:p>
        </p:txBody>
      </p:sp>
    </p:spTree>
    <p:extLst>
      <p:ext uri="{BB962C8B-B14F-4D97-AF65-F5344CB8AC3E}">
        <p14:creationId xmlns:p14="http://schemas.microsoft.com/office/powerpoint/2010/main" val="2125333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8CC031CF-A6C7-4DDD-B9CB-C7DE636DF565}"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80670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5F48ADFC-DC2E-44C4-B366-762EE97C6139}"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37801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9580992-5FB4-4E52-BBB2-2112DC2D1E14}"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43305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A10899F0-F452-4F95-8D27-585445E978D2}"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16893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C5F2175-E8C0-4E96-800D-A1798E04EECC}"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16803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B61D1-4B38-42EE-90A3-F254593ACE76}" type="slidenum">
              <a:rPr lang="en-US" altLang="en-US"/>
              <a:pPr/>
              <a:t>3</a:t>
            </a:fld>
            <a:endParaRPr lang="en-US" altLang="en-US"/>
          </a:p>
        </p:txBody>
      </p:sp>
      <p:sp>
        <p:nvSpPr>
          <p:cNvPr id="1273858" name="Rectangle 2"/>
          <p:cNvSpPr>
            <a:spLocks noGrp="1" noRot="1" noChangeAspect="1" noChangeArrowheads="1"/>
          </p:cNvSpPr>
          <p:nvPr>
            <p:ph type="sldImg"/>
          </p:nvPr>
        </p:nvSpPr>
        <p:spPr bwMode="auto">
          <a:xfrm>
            <a:off x="1116013" y="703263"/>
            <a:ext cx="4630737" cy="34734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73859" name="Rectangle 3"/>
          <p:cNvSpPr>
            <a:spLocks noGrp="1" noChangeArrowheads="1"/>
          </p:cNvSpPr>
          <p:nvPr>
            <p:ph type="body" idx="1"/>
          </p:nvPr>
        </p:nvSpPr>
        <p:spPr bwMode="auto">
          <a:xfrm>
            <a:off x="914400" y="4416425"/>
            <a:ext cx="5029200"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7348" tIns="43673" rIns="87348" bIns="43673"/>
          <a:lstStyle/>
          <a:p>
            <a:endParaRPr lang="en-US" altLang="en-US"/>
          </a:p>
        </p:txBody>
      </p:sp>
    </p:spTree>
    <p:extLst>
      <p:ext uri="{BB962C8B-B14F-4D97-AF65-F5344CB8AC3E}">
        <p14:creationId xmlns:p14="http://schemas.microsoft.com/office/powerpoint/2010/main" val="254859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49818554-9B14-4730-8378-905666842CE0}"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706122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7D15DC6-40DD-4D21-AD4A-27D6302A721C}"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 : the expected information needed to classify a given sample</a:t>
            </a:r>
          </a:p>
          <a:p>
            <a:r>
              <a:rPr lang="en-US" altLang="en-US" smtClean="0"/>
              <a:t>E (entropy) : expected information based on the partitioning into subsets by A</a:t>
            </a:r>
          </a:p>
          <a:p>
            <a:r>
              <a:rPr lang="en-US" altLang="en-US" smtClean="0"/>
              <a:t> </a:t>
            </a:r>
          </a:p>
        </p:txBody>
      </p:sp>
    </p:spTree>
    <p:extLst>
      <p:ext uri="{BB962C8B-B14F-4D97-AF65-F5344CB8AC3E}">
        <p14:creationId xmlns:p14="http://schemas.microsoft.com/office/powerpoint/2010/main" val="1794205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88397BEE-336C-45BE-A2E7-64BC4FAD621A}"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4012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2259ED54-2DBD-407B-8507-E1A5A35710E8}"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44036"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extLst>
      <p:ext uri="{BB962C8B-B14F-4D97-AF65-F5344CB8AC3E}">
        <p14:creationId xmlns:p14="http://schemas.microsoft.com/office/powerpoint/2010/main" val="303389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185CE643-837D-4990-BCD7-32A8AD849519}"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45060"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extLst>
      <p:ext uri="{BB962C8B-B14F-4D97-AF65-F5344CB8AC3E}">
        <p14:creationId xmlns:p14="http://schemas.microsoft.com/office/powerpoint/2010/main" val="160781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0A9FD0C-4C03-425F-A28B-2F700D81C579}"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98493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0ED3DC5-7445-483A-872F-D75CE52DDA81}"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83091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34EBB0C-6445-45C2-9A08-77968489498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6795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92DAF5-FC74-4181-B401-576EFAC25475}" type="slidenum">
              <a:rPr lang="en-US" smtClean="0"/>
              <a:t>10</a:t>
            </a:fld>
            <a:endParaRPr lang="en-US"/>
          </a:p>
        </p:txBody>
      </p:sp>
    </p:spTree>
    <p:extLst>
      <p:ext uri="{BB962C8B-B14F-4D97-AF65-F5344CB8AC3E}">
        <p14:creationId xmlns:p14="http://schemas.microsoft.com/office/powerpoint/2010/main" val="1095957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629203-AB65-4ADB-9E8F-2139E0036C6D}" type="slidenum">
              <a:rPr lang="en-US" altLang="en-US"/>
              <a:pPr/>
              <a:t>11</a:t>
            </a:fld>
            <a:endParaRPr lang="en-US" altLang="en-US"/>
          </a:p>
        </p:txBody>
      </p:sp>
    </p:spTree>
    <p:extLst>
      <p:ext uri="{BB962C8B-B14F-4D97-AF65-F5344CB8AC3E}">
        <p14:creationId xmlns:p14="http://schemas.microsoft.com/office/powerpoint/2010/main" val="376986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4584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5/16/2020</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979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E360EB9-5FBF-4E1A-9216-A25F9898D72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8167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35635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240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5"/>
          <p:cNvSpPr>
            <a:spLocks noGrp="1"/>
          </p:cNvSpPr>
          <p:nvPr userDrawn="1">
            <p:ph type="sldNum" sz="quarter" idx="12"/>
          </p:nvPr>
        </p:nvSpPr>
        <p:spPr>
          <a:xfrm>
            <a:off x="7010400" y="6492877"/>
            <a:ext cx="2133600" cy="365125"/>
          </a:xfrm>
        </p:spPr>
        <p:txBody>
          <a:bodyPr/>
          <a:lstStyle/>
          <a:p>
            <a:pPr>
              <a:defRPr/>
            </a:pPr>
            <a:fld id="{649AB6AE-DC6C-4C19-AD98-A8BE141DCE93}" type="slidenum">
              <a:rPr lang="en-US">
                <a:solidFill>
                  <a:prstClr val="black">
                    <a:tint val="75000"/>
                  </a:prstClr>
                </a:solidFill>
              </a:rPr>
              <a:pPr>
                <a:defRPr/>
              </a:pPr>
              <a:t>‹#›</a:t>
            </a:fld>
            <a:endParaRPr lang="en-US" sz="1050">
              <a:solidFill>
                <a:prstClr val="black">
                  <a:tint val="75000"/>
                </a:prstClr>
              </a:solidFill>
            </a:endParaRPr>
          </a:p>
        </p:txBody>
      </p:sp>
      <p:sp>
        <p:nvSpPr>
          <p:cNvPr id="9" name="Slide Number Placeholder 5"/>
          <p:cNvSpPr txBox="1">
            <a:spLocks/>
          </p:cNvSpPr>
          <p:nvPr userDrawn="1"/>
        </p:nvSpPr>
        <p:spPr>
          <a:xfrm>
            <a:off x="2771800" y="6307676"/>
            <a:ext cx="3672408" cy="332656"/>
          </a:xfrm>
          <a:prstGeom prst="rect">
            <a:avLst/>
          </a:prstGeom>
        </p:spPr>
        <p:txBody>
          <a:bodyPr vert="horz" lIns="68580" tIns="34290" rIns="68580" bIns="34290" rtlCol="0" anchor="ctr"/>
          <a:lstStyle/>
          <a:p>
            <a:pPr algn="ctr" eaLnBrk="1" fontAlgn="auto" hangingPunct="1">
              <a:spcBef>
                <a:spcPts val="0"/>
              </a:spcBef>
              <a:spcAft>
                <a:spcPts val="0"/>
              </a:spcAft>
              <a:defRPr/>
            </a:pPr>
            <a:r>
              <a:rPr lang="en-US" sz="900" dirty="0">
                <a:solidFill>
                  <a:prstClr val="black">
                    <a:tint val="75000"/>
                  </a:prstClr>
                </a:solidFill>
                <a:latin typeface="Calibri"/>
                <a:ea typeface="+mn-ea"/>
              </a:rPr>
              <a:t>Data Mining</a:t>
            </a:r>
            <a:endParaRPr lang="en-US" sz="105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70104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sp>
        <p:nvSpPr>
          <p:cNvPr id="15" name="TextBox 14"/>
          <p:cNvSpPr txBox="1">
            <a:spLocks noChangeArrowheads="1"/>
          </p:cNvSpPr>
          <p:nvPr userDrawn="1"/>
        </p:nvSpPr>
        <p:spPr bwMode="auto">
          <a:xfrm>
            <a:off x="3276600" y="6623449"/>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825" b="1" dirty="0">
                <a:solidFill>
                  <a:srgbClr val="101141"/>
                </a:solidFill>
                <a:ea typeface="+mn-ea"/>
              </a:rPr>
              <a:t>BITS </a:t>
            </a:r>
            <a:r>
              <a:rPr lang="en-US" sz="825" dirty="0" err="1">
                <a:solidFill>
                  <a:srgbClr val="101141"/>
                </a:solidFill>
                <a:ea typeface="+mn-ea"/>
              </a:rPr>
              <a:t>Pilani</a:t>
            </a:r>
            <a:r>
              <a:rPr lang="en-US" sz="825" dirty="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133600" y="6553200"/>
            <a:ext cx="70104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spTree>
    <p:extLst>
      <p:ext uri="{BB962C8B-B14F-4D97-AF65-F5344CB8AC3E}">
        <p14:creationId xmlns:p14="http://schemas.microsoft.com/office/powerpoint/2010/main" val="132344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85881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22888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60EB9-5FBF-4E1A-9216-A25F9898D72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493879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60EB9-5FBF-4E1A-9216-A25F9898D720}"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57719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60EB9-5FBF-4E1A-9216-A25F9898D720}"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311386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436134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668145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4028959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577303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42774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pPr/>
              <a:t>‹#›</a:t>
            </a:fld>
            <a:endParaRPr lang="en-US" altLang="en-US"/>
          </a:p>
        </p:txBody>
      </p:sp>
    </p:spTree>
    <p:extLst>
      <p:ext uri="{BB962C8B-B14F-4D97-AF65-F5344CB8AC3E}">
        <p14:creationId xmlns:p14="http://schemas.microsoft.com/office/powerpoint/2010/main" val="4275655680"/>
      </p:ext>
    </p:extLst>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B35EC1F0-819D-423E-952C-4D14151BBD54}" type="slidenum">
              <a:rPr lang="en-US" altLang="en-US"/>
              <a:pPr/>
              <a:t>‹#›</a:t>
            </a:fld>
            <a:endParaRPr lang="en-US" altLang="en-US"/>
          </a:p>
        </p:txBody>
      </p:sp>
    </p:spTree>
    <p:extLst>
      <p:ext uri="{BB962C8B-B14F-4D97-AF65-F5344CB8AC3E}">
        <p14:creationId xmlns:p14="http://schemas.microsoft.com/office/powerpoint/2010/main" val="1346151211"/>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572000" y="1295400"/>
            <a:ext cx="4114800" cy="5181600"/>
          </a:xfrm>
        </p:spPr>
        <p:txBody>
          <a:bodyPr/>
          <a:lstStyle/>
          <a:p>
            <a:pPr lvl="0"/>
            <a:endParaRPr lang="en-US" noProof="0"/>
          </a:p>
        </p:txBody>
      </p:sp>
      <p:sp>
        <p:nvSpPr>
          <p:cNvPr id="5" name="Rectangle 2061"/>
          <p:cNvSpPr>
            <a:spLocks noGrp="1" noChangeArrowheads="1"/>
          </p:cNvSpPr>
          <p:nvPr>
            <p:ph type="sldNum" sz="quarter" idx="10"/>
          </p:nvPr>
        </p:nvSpPr>
        <p:spPr>
          <a:ln/>
        </p:spPr>
        <p:txBody>
          <a:bodyPr/>
          <a:lstStyle>
            <a:lvl1pPr>
              <a:defRPr/>
            </a:lvl1pPr>
          </a:lstStyle>
          <a:p>
            <a:fld id="{46D1484D-D071-4A56-98E1-E99019882447}" type="slidenum">
              <a:rPr lang="en-US" altLang="en-US"/>
              <a:pPr/>
              <a:t>‹#›</a:t>
            </a:fld>
            <a:endParaRPr lang="en-US" altLang="en-US"/>
          </a:p>
        </p:txBody>
      </p:sp>
    </p:spTree>
    <p:extLst>
      <p:ext uri="{BB962C8B-B14F-4D97-AF65-F5344CB8AC3E}">
        <p14:creationId xmlns:p14="http://schemas.microsoft.com/office/powerpoint/2010/main" val="283765381"/>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5/16/2020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E360EB9-5FBF-4E1A-9216-A25F9898D720}" type="datetimeFigureOut">
              <a:rPr lang="en-US" smtClean="0"/>
              <a:t>5/16/2020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61AFFF-E2F4-402D-873F-F9B1B7CF2EDD}" type="slidenum">
              <a:rPr lang="en-US" smtClean="0"/>
              <a:t>‹#›</a:t>
            </a:fld>
            <a:endParaRPr lang="en-US"/>
          </a:p>
        </p:txBody>
      </p:sp>
    </p:spTree>
    <p:extLst>
      <p:ext uri="{BB962C8B-B14F-4D97-AF65-F5344CB8AC3E}">
        <p14:creationId xmlns:p14="http://schemas.microsoft.com/office/powerpoint/2010/main" val="22839355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13.vml"/><Relationship Id="rId6" Type="http://schemas.openxmlformats.org/officeDocument/2006/relationships/image" Target="../media/image29.emf"/><Relationship Id="rId5" Type="http://schemas.openxmlformats.org/officeDocument/2006/relationships/oleObject" Target="../embeddings/oleObject14.bin"/><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4.emf"/><Relationship Id="rId2" Type="http://schemas.openxmlformats.org/officeDocument/2006/relationships/slideLayout" Target="../slideLayouts/slideLayout19.xml"/><Relationship Id="rId1" Type="http://schemas.openxmlformats.org/officeDocument/2006/relationships/vmlDrawing" Target="../drawings/vmlDrawing14.vml"/><Relationship Id="rId6" Type="http://schemas.openxmlformats.org/officeDocument/2006/relationships/image" Target="../media/image31.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9.wmf"/><Relationship Id="rId2" Type="http://schemas.openxmlformats.org/officeDocument/2006/relationships/slideLayout" Target="../slideLayouts/slideLayout19.xml"/><Relationship Id="rId1" Type="http://schemas.openxmlformats.org/officeDocument/2006/relationships/vmlDrawing" Target="../drawings/vmlDrawing15.vml"/><Relationship Id="rId6" Type="http://schemas.openxmlformats.org/officeDocument/2006/relationships/image" Target="../media/image36.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3.bin"/></Relationships>
</file>

<file path=ppt/slides/_rels/slide4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9.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26.bin"/><Relationship Id="rId10" Type="http://schemas.openxmlformats.org/officeDocument/2006/relationships/image" Target="../media/image35.wmf"/><Relationship Id="rId4" Type="http://schemas.openxmlformats.org/officeDocument/2006/relationships/image" Target="../media/image40.wmf"/><Relationship Id="rId9"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9.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9.xml"/><Relationship Id="rId1" Type="http://schemas.openxmlformats.org/officeDocument/2006/relationships/vmlDrawing" Target="../drawings/vmlDrawing18.vml"/><Relationship Id="rId6" Type="http://schemas.openxmlformats.org/officeDocument/2006/relationships/image" Target="../media/image45.emf"/><Relationship Id="rId5" Type="http://schemas.openxmlformats.org/officeDocument/2006/relationships/oleObject" Target="../embeddings/oleObject31.bin"/><Relationship Id="rId4" Type="http://schemas.openxmlformats.org/officeDocument/2006/relationships/image" Target="../media/image44.wmf"/></Relationships>
</file>

<file path=ppt/slides/_rels/slide4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9.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33.bin"/><Relationship Id="rId4" Type="http://schemas.openxmlformats.org/officeDocument/2006/relationships/image" Target="../media/image4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9.xml"/><Relationship Id="rId1" Type="http://schemas.openxmlformats.org/officeDocument/2006/relationships/vmlDrawing" Target="../drawings/vmlDrawing20.vml"/><Relationship Id="rId6" Type="http://schemas.openxmlformats.org/officeDocument/2006/relationships/image" Target="../media/image50.emf"/><Relationship Id="rId5" Type="http://schemas.openxmlformats.org/officeDocument/2006/relationships/oleObject" Target="../embeddings/oleObject36.bin"/><Relationship Id="rId4" Type="http://schemas.openxmlformats.org/officeDocument/2006/relationships/image" Target="../media/image49.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9.xml"/><Relationship Id="rId1" Type="http://schemas.openxmlformats.org/officeDocument/2006/relationships/vmlDrawing" Target="../drawings/vmlDrawing21.vml"/><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vmlDrawing" Target="../drawings/vmlDrawing22.vml"/><Relationship Id="rId6" Type="http://schemas.openxmlformats.org/officeDocument/2006/relationships/image" Target="../media/image53.jpeg"/><Relationship Id="rId5" Type="http://schemas.openxmlformats.org/officeDocument/2006/relationships/image" Target="../media/image52.wmf"/><Relationship Id="rId4"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7.xml"/><Relationship Id="rId7" Type="http://schemas.openxmlformats.org/officeDocument/2006/relationships/image" Target="../media/image55.wmf"/><Relationship Id="rId2" Type="http://schemas.openxmlformats.org/officeDocument/2006/relationships/slideLayout" Target="../slideLayouts/slideLayout19.xml"/><Relationship Id="rId1" Type="http://schemas.openxmlformats.org/officeDocument/2006/relationships/vmlDrawing" Target="../drawings/vmlDrawing23.vml"/><Relationship Id="rId6" Type="http://schemas.openxmlformats.org/officeDocument/2006/relationships/oleObject" Target="../embeddings/oleObject40.bin"/><Relationship Id="rId5" Type="http://schemas.openxmlformats.org/officeDocument/2006/relationships/image" Target="../media/image54.wmf"/><Relationship Id="rId4" Type="http://schemas.openxmlformats.org/officeDocument/2006/relationships/oleObject" Target="../embeddings/oleObject39.bin"/><Relationship Id="rId9" Type="http://schemas.openxmlformats.org/officeDocument/2006/relationships/image" Target="../media/image56.wmf"/></Relationships>
</file>

<file path=ppt/slides/_rels/slide53.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notesSlide" Target="../notesSlides/notesSlide18.xml"/><Relationship Id="rId7" Type="http://schemas.openxmlformats.org/officeDocument/2006/relationships/image" Target="../media/image58.wmf"/><Relationship Id="rId2" Type="http://schemas.openxmlformats.org/officeDocument/2006/relationships/slideLayout" Target="../slideLayouts/slideLayout19.xml"/><Relationship Id="rId1" Type="http://schemas.openxmlformats.org/officeDocument/2006/relationships/vmlDrawing" Target="../drawings/vmlDrawing24.vml"/><Relationship Id="rId6" Type="http://schemas.openxmlformats.org/officeDocument/2006/relationships/oleObject" Target="../embeddings/oleObject43.bin"/><Relationship Id="rId5" Type="http://schemas.openxmlformats.org/officeDocument/2006/relationships/image" Target="../media/image57.wmf"/><Relationship Id="rId4" Type="http://schemas.openxmlformats.org/officeDocument/2006/relationships/oleObject" Target="../embeddings/oleObject4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9.xml"/><Relationship Id="rId1" Type="http://schemas.openxmlformats.org/officeDocument/2006/relationships/vmlDrawing" Target="../drawings/vmlDrawing25.vml"/><Relationship Id="rId4" Type="http://schemas.openxmlformats.org/officeDocument/2006/relationships/image" Target="../media/image60.wmf"/></Relationships>
</file>

<file path=ppt/slides/_rels/slide5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9.xml"/><Relationship Id="rId1" Type="http://schemas.openxmlformats.org/officeDocument/2006/relationships/vmlDrawing" Target="../drawings/vmlDrawing26.vml"/><Relationship Id="rId6" Type="http://schemas.openxmlformats.org/officeDocument/2006/relationships/image" Target="../media/image41.wmf"/><Relationship Id="rId5" Type="http://schemas.openxmlformats.org/officeDocument/2006/relationships/oleObject" Target="../embeddings/oleObject46.bin"/><Relationship Id="rId10" Type="http://schemas.openxmlformats.org/officeDocument/2006/relationships/image" Target="../media/image61.wmf"/><Relationship Id="rId4" Type="http://schemas.openxmlformats.org/officeDocument/2006/relationships/image" Target="../media/image40.wmf"/><Relationship Id="rId9" Type="http://schemas.openxmlformats.org/officeDocument/2006/relationships/oleObject" Target="../embeddings/oleObject4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9.xml"/><Relationship Id="rId1" Type="http://schemas.openxmlformats.org/officeDocument/2006/relationships/vmlDrawing" Target="../drawings/vmlDrawing27.vml"/><Relationship Id="rId4" Type="http://schemas.openxmlformats.org/officeDocument/2006/relationships/image" Target="../media/image62.wmf"/></Relationships>
</file>

<file path=ppt/slides/_rels/slide5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9.xml"/><Relationship Id="rId1" Type="http://schemas.openxmlformats.org/officeDocument/2006/relationships/vmlDrawing" Target="../drawings/vmlDrawing28.vml"/><Relationship Id="rId6" Type="http://schemas.openxmlformats.org/officeDocument/2006/relationships/image" Target="../media/image41.wmf"/><Relationship Id="rId5" Type="http://schemas.openxmlformats.org/officeDocument/2006/relationships/oleObject" Target="../embeddings/oleObject51.bin"/><Relationship Id="rId10" Type="http://schemas.openxmlformats.org/officeDocument/2006/relationships/image" Target="../media/image62.wmf"/><Relationship Id="rId4" Type="http://schemas.openxmlformats.org/officeDocument/2006/relationships/image" Target="../media/image40.wmf"/><Relationship Id="rId9"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70.wmf"/><Relationship Id="rId2" Type="http://schemas.openxmlformats.org/officeDocument/2006/relationships/slideLayout" Target="../slideLayouts/slideLayout19.xml"/><Relationship Id="rId1" Type="http://schemas.openxmlformats.org/officeDocument/2006/relationships/vmlDrawing" Target="../drawings/vmlDrawing29.vml"/><Relationship Id="rId6" Type="http://schemas.openxmlformats.org/officeDocument/2006/relationships/oleObject" Target="../embeddings/oleObject55.bin"/><Relationship Id="rId5" Type="http://schemas.openxmlformats.org/officeDocument/2006/relationships/image" Target="../media/image69.wmf"/><Relationship Id="rId4" Type="http://schemas.openxmlformats.org/officeDocument/2006/relationships/oleObject" Target="../embeddings/oleObject5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vmlDrawing" Target="../drawings/vmlDrawing30.vml"/><Relationship Id="rId5" Type="http://schemas.openxmlformats.org/officeDocument/2006/relationships/image" Target="../media/image71.wmf"/><Relationship Id="rId4" Type="http://schemas.openxmlformats.org/officeDocument/2006/relationships/oleObject" Target="../embeddings/oleObject56.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6.wmf"/><Relationship Id="rId18" Type="http://schemas.openxmlformats.org/officeDocument/2006/relationships/oleObject" Target="../embeddings/oleObject64.bin"/><Relationship Id="rId3" Type="http://schemas.openxmlformats.org/officeDocument/2006/relationships/notesSlide" Target="../notesSlides/notesSlide22.xml"/><Relationship Id="rId7" Type="http://schemas.openxmlformats.org/officeDocument/2006/relationships/image" Target="../media/image73.wmf"/><Relationship Id="rId12" Type="http://schemas.openxmlformats.org/officeDocument/2006/relationships/oleObject" Target="../embeddings/oleObject61.bin"/><Relationship Id="rId17" Type="http://schemas.openxmlformats.org/officeDocument/2006/relationships/image" Target="../media/image15.emf"/><Relationship Id="rId2" Type="http://schemas.openxmlformats.org/officeDocument/2006/relationships/slideLayout" Target="../slideLayouts/slideLayout19.xml"/><Relationship Id="rId16" Type="http://schemas.openxmlformats.org/officeDocument/2006/relationships/oleObject" Target="../embeddings/oleObject63.bin"/><Relationship Id="rId1" Type="http://schemas.openxmlformats.org/officeDocument/2006/relationships/vmlDrawing" Target="../drawings/vmlDrawing31.vml"/><Relationship Id="rId6" Type="http://schemas.openxmlformats.org/officeDocument/2006/relationships/oleObject" Target="../embeddings/oleObject58.bin"/><Relationship Id="rId11" Type="http://schemas.openxmlformats.org/officeDocument/2006/relationships/image" Target="../media/image75.wmf"/><Relationship Id="rId5" Type="http://schemas.openxmlformats.org/officeDocument/2006/relationships/image" Target="../media/image72.emf"/><Relationship Id="rId15" Type="http://schemas.openxmlformats.org/officeDocument/2006/relationships/image" Target="../media/image77.wmf"/><Relationship Id="rId10" Type="http://schemas.openxmlformats.org/officeDocument/2006/relationships/oleObject" Target="../embeddings/oleObject60.bin"/><Relationship Id="rId19" Type="http://schemas.openxmlformats.org/officeDocument/2006/relationships/image" Target="../media/image78.wmf"/><Relationship Id="rId4" Type="http://schemas.openxmlformats.org/officeDocument/2006/relationships/oleObject" Target="../embeddings/oleObject57.bin"/><Relationship Id="rId9" Type="http://schemas.openxmlformats.org/officeDocument/2006/relationships/image" Target="../media/image74.wmf"/><Relationship Id="rId14" Type="http://schemas.openxmlformats.org/officeDocument/2006/relationships/oleObject" Target="../embeddings/oleObject62.bin"/></Relationships>
</file>

<file path=ppt/slides/_rels/slide7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IN" sz="3600" dirty="0">
                <a:latin typeface="Times New Roman" panose="02020603050405020304" pitchFamily="18" charset="0"/>
                <a:cs typeface="Times New Roman" panose="02020603050405020304" pitchFamily="18" charset="0"/>
              </a:rPr>
              <a:t>S2-19_DSECLZC415</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Classification and Prediction</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
        <p:nvSpPr>
          <p:cNvPr id="4" name="TextBox 3">
            <a:extLst>
              <a:ext uri="{FF2B5EF4-FFF2-40B4-BE49-F238E27FC236}">
                <a16:creationId xmlns:a16="http://schemas.microsoft.com/office/drawing/2014/main" id="{4BC9415B-5A05-4D2C-B3B9-AFE2001A6675}"/>
              </a:ext>
            </a:extLst>
          </p:cNvPr>
          <p:cNvSpPr txBox="1"/>
          <p:nvPr/>
        </p:nvSpPr>
        <p:spPr>
          <a:xfrm>
            <a:off x="351139" y="6340475"/>
            <a:ext cx="2918534" cy="369332"/>
          </a:xfrm>
          <a:prstGeom prst="rect">
            <a:avLst/>
          </a:prstGeom>
          <a:noFill/>
        </p:spPr>
        <p:txBody>
          <a:bodyPr wrap="square" rtlCol="0">
            <a:spAutoFit/>
          </a:bodyPr>
          <a:lstStyle/>
          <a:p>
            <a:r>
              <a:rPr lang="en-US" b="1" dirty="0"/>
              <a:t>Slide Courtesy: Prof. T.V. Rao</a:t>
            </a:r>
            <a:endParaRPr lang="en-IN" b="1" dirty="0"/>
          </a:p>
        </p:txBody>
      </p:sp>
      <p:sp>
        <p:nvSpPr>
          <p:cNvPr id="3" name="TextBox 2"/>
          <p:cNvSpPr txBox="1"/>
          <p:nvPr/>
        </p:nvSpPr>
        <p:spPr>
          <a:xfrm>
            <a:off x="4219436" y="5165455"/>
            <a:ext cx="4314964" cy="369332"/>
          </a:xfrm>
          <a:prstGeom prst="rect">
            <a:avLst/>
          </a:prstGeom>
          <a:noFill/>
        </p:spPr>
        <p:txBody>
          <a:bodyPr wrap="none" rtlCol="0">
            <a:spAutoFit/>
          </a:bodyPr>
          <a:lstStyle/>
          <a:p>
            <a:r>
              <a:rPr lang="en-US" dirty="0" smtClean="0">
                <a:solidFill>
                  <a:schemeClr val="bg1"/>
                </a:solidFill>
              </a:rPr>
              <a:t>Presented by Dr. D.VENKATA SUBRAMANIAN</a:t>
            </a:r>
            <a:endParaRPr lang="en-IN" dirty="0">
              <a:solidFill>
                <a:schemeClr val="bg1"/>
              </a:solidFill>
            </a:endParaRPr>
          </a:p>
        </p:txBody>
      </p:sp>
      <p:sp>
        <p:nvSpPr>
          <p:cNvPr id="6" name="TextBox 5"/>
          <p:cNvSpPr txBox="1"/>
          <p:nvPr/>
        </p:nvSpPr>
        <p:spPr>
          <a:xfrm>
            <a:off x="5961282" y="5568299"/>
            <a:ext cx="2707836" cy="369332"/>
          </a:xfrm>
          <a:prstGeom prst="rect">
            <a:avLst/>
          </a:prstGeom>
          <a:noFill/>
        </p:spPr>
        <p:txBody>
          <a:bodyPr wrap="square" rtlCol="0">
            <a:spAutoFit/>
          </a:bodyPr>
          <a:lstStyle/>
          <a:p>
            <a:r>
              <a:rPr lang="en-US" i="1" dirty="0" smtClean="0">
                <a:solidFill>
                  <a:schemeClr val="bg1"/>
                </a:solidFill>
              </a:rPr>
              <a:t>May 16 2020  - SESSION 4</a:t>
            </a:r>
            <a:endParaRPr lang="en-IN" i="1" dirty="0">
              <a:solidFill>
                <a:schemeClr val="bg1"/>
              </a:solidFill>
            </a:endParaRPr>
          </a:p>
        </p:txBody>
      </p:sp>
    </p:spTree>
    <p:extLst>
      <p:ext uri="{BB962C8B-B14F-4D97-AF65-F5344CB8AC3E}">
        <p14:creationId xmlns:p14="http://schemas.microsoft.com/office/powerpoint/2010/main" val="41312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Classification Techniques</a:t>
            </a:r>
          </a:p>
        </p:txBody>
      </p:sp>
      <p:sp>
        <p:nvSpPr>
          <p:cNvPr id="806917" name="Rectangle 5"/>
          <p:cNvSpPr>
            <a:spLocks noGrp="1" noChangeArrowheads="1"/>
          </p:cNvSpPr>
          <p:nvPr>
            <p:ph idx="1"/>
          </p:nvPr>
        </p:nvSpPr>
        <p:spPr>
          <a:xfrm>
            <a:off x="628650" y="1381742"/>
            <a:ext cx="7886700" cy="4351338"/>
          </a:xfrm>
        </p:spPr>
        <p:txBody>
          <a:bodyPr>
            <a:normAutofit/>
          </a:bodyPr>
          <a:lstStyle/>
          <a:p>
            <a:r>
              <a:rPr lang="en-US" altLang="en-US" sz="1800" dirty="0">
                <a:latin typeface="Times New Roman" panose="02020603050405020304" pitchFamily="18" charset="0"/>
                <a:cs typeface="Times New Roman" panose="02020603050405020304" pitchFamily="18" charset="0"/>
              </a:rPr>
              <a:t>Decision Tree based Methods</a:t>
            </a:r>
          </a:p>
          <a:p>
            <a:r>
              <a:rPr lang="en-US" altLang="en-US" sz="1800" dirty="0">
                <a:latin typeface="Times New Roman" panose="02020603050405020304" pitchFamily="18" charset="0"/>
                <a:cs typeface="Times New Roman" panose="02020603050405020304" pitchFamily="18" charset="0"/>
              </a:rPr>
              <a:t>Rule-based Methods</a:t>
            </a:r>
          </a:p>
          <a:p>
            <a:r>
              <a:rPr lang="en-US" altLang="en-US" sz="1800" dirty="0">
                <a:latin typeface="Times New Roman" panose="02020603050405020304" pitchFamily="18" charset="0"/>
                <a:cs typeface="Times New Roman" panose="02020603050405020304" pitchFamily="18" charset="0"/>
              </a:rPr>
              <a:t>Neural Networks</a:t>
            </a:r>
          </a:p>
          <a:p>
            <a:pPr lvl="1">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computational networks that simulate the decision process in neurons (networks of nerve cell) </a:t>
            </a:r>
            <a:endParaRPr lang="en-US" altLang="en-US"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Naïve Bayes and Bayesian Belief Networks</a:t>
            </a:r>
          </a:p>
          <a:p>
            <a:pPr lvl="1">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uses the </a:t>
            </a:r>
            <a:r>
              <a:rPr lang="en-US" i="1" dirty="0">
                <a:latin typeface="Times New Roman" panose="02020603050405020304" pitchFamily="18" charset="0"/>
                <a:cs typeface="Times New Roman" panose="02020603050405020304" pitchFamily="18" charset="0"/>
              </a:rPr>
              <a:t>probability theory</a:t>
            </a:r>
            <a:r>
              <a:rPr lang="en-US" dirty="0">
                <a:latin typeface="Times New Roman" panose="02020603050405020304" pitchFamily="18" charset="0"/>
                <a:cs typeface="Times New Roman" panose="02020603050405020304" pitchFamily="18" charset="0"/>
              </a:rPr>
              <a:t> to find the most likely of the possible classifications</a:t>
            </a:r>
            <a:endParaRPr lang="en-US" altLang="en-US"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Support Vector Machines</a:t>
            </a:r>
          </a:p>
          <a:p>
            <a:pPr lvl="1">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fits a boundary to a region of points that are all alike;  uses the boundary to classify a new point</a:t>
            </a:r>
            <a:endParaRPr lang="en-US" alt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561AFFF-E2F4-402D-873F-F9B1B7CF2EDD}" type="slidenum">
              <a:rPr lang="en-US" smtClean="0"/>
              <a:t>10</a:t>
            </a:fld>
            <a:endParaRPr lang="en-US"/>
          </a:p>
        </p:txBody>
      </p:sp>
      <p:sp>
        <p:nvSpPr>
          <p:cNvPr id="4" name="Date Placeholder 3"/>
          <p:cNvSpPr>
            <a:spLocks noGrp="1"/>
          </p:cNvSpPr>
          <p:nvPr>
            <p:ph type="dt" sz="half" idx="4294967295"/>
          </p:nvPr>
        </p:nvSpPr>
        <p:spPr>
          <a:xfrm>
            <a:off x="0" y="6643688"/>
            <a:ext cx="2057400" cy="214312"/>
          </a:xfrm>
        </p:spPr>
        <p:txBody>
          <a:bodyPr/>
          <a:lstStyle/>
          <a:p>
            <a:fld id="{3758A54B-2034-4CAE-974F-ACC28601E9B7}" type="datetime1">
              <a:rPr lang="en-US" smtClean="0"/>
              <a:t>5/16/2020</a:t>
            </a:fld>
            <a:endParaRPr lang="en-US"/>
          </a:p>
        </p:txBody>
      </p:sp>
    </p:spTree>
    <p:extLst>
      <p:ext uri="{BB962C8B-B14F-4D97-AF65-F5344CB8AC3E}">
        <p14:creationId xmlns:p14="http://schemas.microsoft.com/office/powerpoint/2010/main" val="144646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noFill/>
          <a:ln/>
        </p:spPr>
        <p:txBody>
          <a:bodyPr vert="horz" lIns="69056" tIns="34529" rIns="69056" bIns="34529" rtlCol="0" anchor="ctr">
            <a:normAutofit/>
          </a:bodyPr>
          <a:lstStyle/>
          <a:p>
            <a:r>
              <a:rPr lang="en-US" altLang="en-US" sz="3600" b="1" dirty="0">
                <a:latin typeface="Times New Roman" panose="02020603050405020304" pitchFamily="18" charset="0"/>
                <a:cs typeface="Times New Roman" panose="02020603050405020304" pitchFamily="18" charset="0"/>
              </a:rPr>
              <a:t>Lazy vs. Eager Learning</a:t>
            </a:r>
          </a:p>
        </p:txBody>
      </p:sp>
      <p:sp>
        <p:nvSpPr>
          <p:cNvPr id="1377283" name="Rectangle 3"/>
          <p:cNvSpPr>
            <a:spLocks noGrp="1" noChangeArrowheads="1"/>
          </p:cNvSpPr>
          <p:nvPr>
            <p:ph idx="1"/>
          </p:nvPr>
        </p:nvSpPr>
        <p:spPr>
          <a:xfrm>
            <a:off x="212436" y="1346230"/>
            <a:ext cx="8774546" cy="5157757"/>
          </a:xfrm>
          <a:noFill/>
          <a:ln/>
        </p:spPr>
        <p:txBody>
          <a:bodyPr vert="horz" lIns="69056" tIns="34529" rIns="69056" bIns="34529" rtlCol="0">
            <a:noAutofit/>
          </a:bodyPr>
          <a:lstStyle/>
          <a:p>
            <a:pPr>
              <a:lnSpc>
                <a:spcPct val="110000"/>
              </a:lnSpc>
            </a:pPr>
            <a:r>
              <a:rPr lang="en-US" altLang="en-US" sz="1850" u="sng" dirty="0">
                <a:latin typeface="Times New Roman" panose="02020603050405020304" pitchFamily="18" charset="0"/>
                <a:cs typeface="Times New Roman" panose="02020603050405020304" pitchFamily="18" charset="0"/>
              </a:rPr>
              <a:t>Lazy vs. eager learning</a:t>
            </a:r>
          </a:p>
          <a:p>
            <a:pPr lvl="1">
              <a:lnSpc>
                <a:spcPct val="110000"/>
              </a:lnSpc>
            </a:pPr>
            <a:r>
              <a:rPr lang="en-US" altLang="en-US" sz="1850" dirty="0">
                <a:latin typeface="Times New Roman" panose="02020603050405020304" pitchFamily="18" charset="0"/>
                <a:cs typeface="Times New Roman" panose="02020603050405020304" pitchFamily="18" charset="0"/>
              </a:rPr>
              <a:t>Lazy learning (e.g., instance-based learning): Simply stores training data (or only minor processing) and waits until it is given a test tuple</a:t>
            </a:r>
          </a:p>
          <a:p>
            <a:pPr lvl="1">
              <a:lnSpc>
                <a:spcPct val="110000"/>
              </a:lnSpc>
            </a:pPr>
            <a:r>
              <a:rPr lang="en-US" altLang="en-US" sz="1850" dirty="0">
                <a:latin typeface="Times New Roman" panose="02020603050405020304" pitchFamily="18" charset="0"/>
                <a:cs typeface="Times New Roman" panose="02020603050405020304" pitchFamily="18" charset="0"/>
              </a:rPr>
              <a:t>Eager learning </a:t>
            </a:r>
            <a:r>
              <a:rPr lang="en-US" altLang="en-US" sz="1850" dirty="0" smtClean="0">
                <a:latin typeface="Times New Roman" panose="02020603050405020304" pitchFamily="18" charset="0"/>
                <a:cs typeface="Times New Roman" panose="02020603050405020304" pitchFamily="18" charset="0"/>
              </a:rPr>
              <a:t>: </a:t>
            </a:r>
            <a:r>
              <a:rPr lang="en-US" altLang="en-US" sz="1850" dirty="0">
                <a:latin typeface="Times New Roman" panose="02020603050405020304" pitchFamily="18" charset="0"/>
                <a:cs typeface="Times New Roman" panose="02020603050405020304" pitchFamily="18" charset="0"/>
              </a:rPr>
              <a:t>Given a set of training set, constructs a classification model before receiving new (e.g., test) data to </a:t>
            </a:r>
            <a:r>
              <a:rPr lang="en-US" altLang="en-US" sz="1850" dirty="0" smtClean="0">
                <a:latin typeface="Times New Roman" panose="02020603050405020304" pitchFamily="18" charset="0"/>
                <a:cs typeface="Times New Roman" panose="02020603050405020304" pitchFamily="18" charset="0"/>
              </a:rPr>
              <a:t>classify</a:t>
            </a:r>
          </a:p>
          <a:p>
            <a:pPr lvl="1">
              <a:lnSpc>
                <a:spcPct val="110000"/>
              </a:lnSpc>
            </a:pPr>
            <a:r>
              <a:rPr lang="en-US" sz="1850" dirty="0">
                <a:latin typeface="Times New Roman" panose="02020603050405020304" pitchFamily="18" charset="0"/>
                <a:cs typeface="Times New Roman" panose="02020603050405020304" pitchFamily="18" charset="0"/>
              </a:rPr>
              <a:t>Eager learning (</a:t>
            </a:r>
            <a:r>
              <a:rPr lang="en-US" sz="1850" dirty="0" err="1">
                <a:latin typeface="Times New Roman" panose="02020603050405020304" pitchFamily="18" charset="0"/>
                <a:cs typeface="Times New Roman" panose="02020603050405020304" pitchFamily="18" charset="0"/>
              </a:rPr>
              <a:t>eg</a:t>
            </a:r>
            <a:r>
              <a:rPr lang="en-US" sz="1850" dirty="0">
                <a:latin typeface="Times New Roman" panose="02020603050405020304" pitchFamily="18" charset="0"/>
                <a:cs typeface="Times New Roman" panose="02020603050405020304" pitchFamily="18" charset="0"/>
              </a:rPr>
              <a:t>. Decision trees, SVM, NN): Given a set of training set, constructs a classification model before receiving new (e.g., test) data to classify</a:t>
            </a:r>
            <a:endParaRPr lang="en-US" altLang="en-US" sz="1850" dirty="0">
              <a:latin typeface="Times New Roman" panose="02020603050405020304" pitchFamily="18" charset="0"/>
              <a:cs typeface="Times New Roman" panose="02020603050405020304" pitchFamily="18" charset="0"/>
            </a:endParaRPr>
          </a:p>
          <a:p>
            <a:pPr>
              <a:lnSpc>
                <a:spcPct val="110000"/>
              </a:lnSpc>
            </a:pPr>
            <a:r>
              <a:rPr lang="en-US" altLang="en-US" sz="1850" dirty="0">
                <a:latin typeface="Times New Roman" panose="02020603050405020304" pitchFamily="18" charset="0"/>
                <a:cs typeface="Times New Roman" panose="02020603050405020304" pitchFamily="18" charset="0"/>
              </a:rPr>
              <a:t>Lazy: less time in training but more time in predicting</a:t>
            </a:r>
          </a:p>
          <a:p>
            <a:pPr>
              <a:lnSpc>
                <a:spcPct val="110000"/>
              </a:lnSpc>
            </a:pPr>
            <a:r>
              <a:rPr lang="en-US" altLang="en-US" sz="1850" dirty="0">
                <a:latin typeface="Times New Roman" panose="02020603050405020304" pitchFamily="18" charset="0"/>
                <a:cs typeface="Times New Roman" panose="02020603050405020304" pitchFamily="18" charset="0"/>
              </a:rPr>
              <a:t>Accuracy</a:t>
            </a:r>
          </a:p>
          <a:p>
            <a:pPr lvl="1">
              <a:lnSpc>
                <a:spcPct val="110000"/>
              </a:lnSpc>
            </a:pPr>
            <a:r>
              <a:rPr lang="en-US" altLang="en-US" sz="1850" dirty="0">
                <a:latin typeface="Times New Roman" panose="02020603050405020304" pitchFamily="18" charset="0"/>
                <a:cs typeface="Times New Roman" panose="02020603050405020304" pitchFamily="18" charset="0"/>
              </a:rPr>
              <a:t>Lazy method effectively uses a richer hypothesis space since it uses many local linear functions to form its implicit global approximation to the target function</a:t>
            </a:r>
          </a:p>
          <a:p>
            <a:pPr lvl="1">
              <a:lnSpc>
                <a:spcPct val="110000"/>
              </a:lnSpc>
            </a:pPr>
            <a:r>
              <a:rPr lang="en-US" altLang="en-US" sz="1850" dirty="0">
                <a:latin typeface="Times New Roman" panose="02020603050405020304" pitchFamily="18" charset="0"/>
                <a:cs typeface="Times New Roman" panose="02020603050405020304" pitchFamily="18" charset="0"/>
              </a:rPr>
              <a:t>Eager: must commit to a single hypothesis that covers the entire instance space</a:t>
            </a:r>
          </a:p>
        </p:txBody>
      </p:sp>
      <p:sp>
        <p:nvSpPr>
          <p:cNvPr id="6" name="Slide Number Placeholder 5"/>
          <p:cNvSpPr>
            <a:spLocks noGrp="1"/>
          </p:cNvSpPr>
          <p:nvPr>
            <p:ph type="sldNum" sz="quarter" idx="12"/>
          </p:nvPr>
        </p:nvSpPr>
        <p:spPr/>
        <p:txBody>
          <a:bodyPr/>
          <a:lstStyle/>
          <a:p>
            <a:fld id="{AC1D8836-EBF0-4AB4-957A-BCFD41C6502E}" type="slidenum">
              <a:rPr lang="en-US" altLang="en-US"/>
              <a:pPr/>
              <a:t>11</a:t>
            </a:fld>
            <a:endParaRPr lang="en-US" altLang="en-US"/>
          </a:p>
        </p:txBody>
      </p:sp>
      <p:sp>
        <p:nvSpPr>
          <p:cNvPr id="4" name="Date Placeholder 3"/>
          <p:cNvSpPr>
            <a:spLocks noGrp="1"/>
          </p:cNvSpPr>
          <p:nvPr>
            <p:ph type="dt" sz="half" idx="4294967295"/>
          </p:nvPr>
        </p:nvSpPr>
        <p:spPr>
          <a:xfrm>
            <a:off x="0" y="6503988"/>
            <a:ext cx="2057400" cy="273050"/>
          </a:xfrm>
        </p:spPr>
        <p:txBody>
          <a:bodyPr/>
          <a:lstStyle/>
          <a:p>
            <a:fld id="{71D539EE-3ADE-416F-8EC0-F95A26CADE09}" type="datetime1">
              <a:rPr lang="en-US" altLang="en-US" smtClean="0"/>
              <a:t>5/16/2020</a:t>
            </a:fld>
            <a:endParaRPr lang="en-US" altLang="en-US"/>
          </a:p>
        </p:txBody>
      </p:sp>
    </p:spTree>
    <p:extLst>
      <p:ext uri="{BB962C8B-B14F-4D97-AF65-F5344CB8AC3E}">
        <p14:creationId xmlns:p14="http://schemas.microsoft.com/office/powerpoint/2010/main" val="94186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a:noFill/>
          <a:ln/>
        </p:spPr>
        <p:txBody>
          <a:bodyPr vert="horz" lIns="69056" tIns="34529" rIns="69056" bIns="34529" rtlCol="0" anchor="ctr">
            <a:noAutofit/>
          </a:bodyPr>
          <a:lstStyle/>
          <a:p>
            <a:r>
              <a:rPr lang="en-US" altLang="en-US" sz="3600" b="1" dirty="0">
                <a:latin typeface="Times New Roman" panose="02020603050405020304" pitchFamily="18" charset="0"/>
                <a:cs typeface="Times New Roman" panose="02020603050405020304" pitchFamily="18" charset="0"/>
              </a:rPr>
              <a:t>Lazy Learner: Instance-Based Methods</a:t>
            </a:r>
          </a:p>
        </p:txBody>
      </p:sp>
      <p:sp>
        <p:nvSpPr>
          <p:cNvPr id="1370115" name="Rectangle 3"/>
          <p:cNvSpPr>
            <a:spLocks noGrp="1" noChangeArrowheads="1"/>
          </p:cNvSpPr>
          <p:nvPr>
            <p:ph idx="1"/>
          </p:nvPr>
        </p:nvSpPr>
        <p:spPr>
          <a:xfrm>
            <a:off x="557628" y="1337353"/>
            <a:ext cx="7886700" cy="4351338"/>
          </a:xfrm>
          <a:noFill/>
          <a:ln/>
        </p:spPr>
        <p:txBody>
          <a:bodyPr vert="horz" lIns="69056" tIns="34529" rIns="69056" bIns="34529" rtlCol="0">
            <a:normAutofit/>
          </a:bodyPr>
          <a:lstStyle/>
          <a:p>
            <a:pPr>
              <a:lnSpc>
                <a:spcPct val="100000"/>
              </a:lnSpc>
              <a:spcAft>
                <a:spcPts val="600"/>
              </a:spcAft>
            </a:pPr>
            <a:r>
              <a:rPr lang="en-US" altLang="en-US" sz="1800" dirty="0">
                <a:latin typeface="Times New Roman" panose="02020603050405020304" pitchFamily="18" charset="0"/>
                <a:cs typeface="Times New Roman" panose="02020603050405020304" pitchFamily="18" charset="0"/>
              </a:rPr>
              <a:t>Instance-based learning: </a:t>
            </a:r>
          </a:p>
          <a:p>
            <a:pPr lvl="1">
              <a:lnSpc>
                <a:spcPct val="100000"/>
              </a:lnSpc>
              <a:spcAft>
                <a:spcPts val="600"/>
              </a:spcAft>
            </a:pPr>
            <a:r>
              <a:rPr lang="en-US" altLang="en-US" dirty="0">
                <a:latin typeface="Times New Roman" panose="02020603050405020304" pitchFamily="18" charset="0"/>
                <a:cs typeface="Times New Roman" panose="02020603050405020304" pitchFamily="18" charset="0"/>
              </a:rPr>
              <a:t>Store training examples and delay the processing (“lazy evaluation”) until a new instance must be classified</a:t>
            </a:r>
          </a:p>
          <a:p>
            <a:pPr>
              <a:lnSpc>
                <a:spcPct val="100000"/>
              </a:lnSpc>
              <a:spcAft>
                <a:spcPts val="600"/>
              </a:spcAft>
            </a:pPr>
            <a:r>
              <a:rPr lang="en-US" altLang="en-US" sz="1800" dirty="0">
                <a:latin typeface="Times New Roman" panose="02020603050405020304" pitchFamily="18" charset="0"/>
                <a:cs typeface="Times New Roman" panose="02020603050405020304" pitchFamily="18" charset="0"/>
              </a:rPr>
              <a:t>Typical approaches</a:t>
            </a:r>
          </a:p>
          <a:p>
            <a:pPr lvl="1">
              <a:lnSpc>
                <a:spcPct val="100000"/>
              </a:lnSpc>
              <a:spcAft>
                <a:spcPts val="600"/>
              </a:spcAft>
            </a:pPr>
            <a:r>
              <a:rPr lang="en-US" altLang="en-US" i="1" u="sng" dirty="0">
                <a:latin typeface="Times New Roman" panose="02020603050405020304" pitchFamily="18" charset="0"/>
                <a:cs typeface="Times New Roman" panose="02020603050405020304" pitchFamily="18" charset="0"/>
              </a:rPr>
              <a:t>k</a:t>
            </a:r>
            <a:r>
              <a:rPr lang="en-US" altLang="en-US" u="sng" dirty="0">
                <a:latin typeface="Times New Roman" panose="02020603050405020304" pitchFamily="18" charset="0"/>
                <a:cs typeface="Times New Roman" panose="02020603050405020304" pitchFamily="18" charset="0"/>
              </a:rPr>
              <a:t>-nearest neighbor approach</a:t>
            </a:r>
            <a:endParaRPr lang="en-US" altLang="en-US" dirty="0">
              <a:latin typeface="Times New Roman" panose="02020603050405020304" pitchFamily="18" charset="0"/>
              <a:cs typeface="Times New Roman" panose="02020603050405020304" pitchFamily="18" charset="0"/>
            </a:endParaRPr>
          </a:p>
          <a:p>
            <a:pPr lvl="2">
              <a:lnSpc>
                <a:spcPct val="100000"/>
              </a:lnSpc>
              <a:spcAft>
                <a:spcPts val="600"/>
              </a:spcAft>
            </a:pPr>
            <a:r>
              <a:rPr lang="en-US" altLang="en-US" sz="1800" dirty="0">
                <a:latin typeface="Times New Roman" panose="02020603050405020304" pitchFamily="18" charset="0"/>
                <a:cs typeface="Times New Roman" panose="02020603050405020304" pitchFamily="18" charset="0"/>
              </a:rPr>
              <a:t>Instances represented as points in a Euclidean space.</a:t>
            </a:r>
          </a:p>
          <a:p>
            <a:pPr lvl="1">
              <a:lnSpc>
                <a:spcPct val="100000"/>
              </a:lnSpc>
              <a:spcAft>
                <a:spcPts val="600"/>
              </a:spcAft>
            </a:pPr>
            <a:r>
              <a:rPr lang="en-US" altLang="en-US" u="sng" dirty="0">
                <a:latin typeface="Times New Roman" panose="02020603050405020304" pitchFamily="18" charset="0"/>
                <a:cs typeface="Times New Roman" panose="02020603050405020304" pitchFamily="18" charset="0"/>
              </a:rPr>
              <a:t>Locally weighted regression</a:t>
            </a:r>
            <a:endParaRPr lang="en-US" altLang="en-US" dirty="0">
              <a:latin typeface="Times New Roman" panose="02020603050405020304" pitchFamily="18" charset="0"/>
              <a:cs typeface="Times New Roman" panose="02020603050405020304" pitchFamily="18" charset="0"/>
            </a:endParaRPr>
          </a:p>
          <a:p>
            <a:pPr lvl="2">
              <a:lnSpc>
                <a:spcPct val="100000"/>
              </a:lnSpc>
              <a:spcAft>
                <a:spcPts val="600"/>
              </a:spcAft>
            </a:pPr>
            <a:r>
              <a:rPr lang="en-US" altLang="en-US" sz="1800" dirty="0">
                <a:latin typeface="Times New Roman" panose="02020603050405020304" pitchFamily="18" charset="0"/>
                <a:cs typeface="Times New Roman" panose="02020603050405020304" pitchFamily="18" charset="0"/>
              </a:rPr>
              <a:t>Constructs local approximation</a:t>
            </a:r>
          </a:p>
          <a:p>
            <a:pPr lvl="1">
              <a:lnSpc>
                <a:spcPct val="100000"/>
              </a:lnSpc>
              <a:spcAft>
                <a:spcPts val="600"/>
              </a:spcAft>
            </a:pPr>
            <a:r>
              <a:rPr lang="en-US" altLang="en-US" u="sng" dirty="0">
                <a:latin typeface="Times New Roman" panose="02020603050405020304" pitchFamily="18" charset="0"/>
                <a:cs typeface="Times New Roman" panose="02020603050405020304" pitchFamily="18" charset="0"/>
              </a:rPr>
              <a:t>Case-based reasoning</a:t>
            </a:r>
            <a:endParaRPr lang="en-US" altLang="en-US" dirty="0">
              <a:latin typeface="Times New Roman" panose="02020603050405020304" pitchFamily="18" charset="0"/>
              <a:cs typeface="Times New Roman" panose="02020603050405020304" pitchFamily="18" charset="0"/>
            </a:endParaRPr>
          </a:p>
          <a:p>
            <a:pPr lvl="2">
              <a:lnSpc>
                <a:spcPct val="100000"/>
              </a:lnSpc>
              <a:spcAft>
                <a:spcPts val="600"/>
              </a:spcAft>
            </a:pPr>
            <a:r>
              <a:rPr lang="en-US" altLang="en-US" sz="1800" dirty="0">
                <a:latin typeface="Times New Roman" panose="02020603050405020304" pitchFamily="18" charset="0"/>
                <a:cs typeface="Times New Roman" panose="02020603050405020304" pitchFamily="18" charset="0"/>
              </a:rPr>
              <a:t>Uses symbolic representations and knowledge-based inference</a:t>
            </a:r>
          </a:p>
        </p:txBody>
      </p:sp>
      <p:sp>
        <p:nvSpPr>
          <p:cNvPr id="6" name="Slide Number Placeholder 5"/>
          <p:cNvSpPr>
            <a:spLocks noGrp="1"/>
          </p:cNvSpPr>
          <p:nvPr>
            <p:ph type="sldNum" sz="quarter" idx="12"/>
          </p:nvPr>
        </p:nvSpPr>
        <p:spPr/>
        <p:txBody>
          <a:bodyPr/>
          <a:lstStyle/>
          <a:p>
            <a:fld id="{B80541F3-296F-4075-9639-A694E261AE0E}" type="slidenum">
              <a:rPr lang="en-US" altLang="en-US"/>
              <a:pPr/>
              <a:t>12</a:t>
            </a:fld>
            <a:endParaRPr lang="en-US" altLang="en-US"/>
          </a:p>
        </p:txBody>
      </p:sp>
      <p:sp>
        <p:nvSpPr>
          <p:cNvPr id="4" name="Date Placeholder 3"/>
          <p:cNvSpPr>
            <a:spLocks noGrp="1"/>
          </p:cNvSpPr>
          <p:nvPr>
            <p:ph type="dt" sz="half" idx="4294967295"/>
          </p:nvPr>
        </p:nvSpPr>
        <p:spPr>
          <a:xfrm>
            <a:off x="0" y="6438900"/>
            <a:ext cx="2057400" cy="274638"/>
          </a:xfrm>
        </p:spPr>
        <p:txBody>
          <a:bodyPr/>
          <a:lstStyle/>
          <a:p>
            <a:fld id="{B7B9E3B0-CAEF-4844-80DD-FA6D35A242BC}" type="datetime1">
              <a:rPr lang="en-US" altLang="en-US" smtClean="0"/>
              <a:t>5/16/2020</a:t>
            </a:fld>
            <a:endParaRPr lang="en-US" altLang="en-US"/>
          </a:p>
        </p:txBody>
      </p:sp>
    </p:spTree>
    <p:extLst>
      <p:ext uri="{BB962C8B-B14F-4D97-AF65-F5344CB8AC3E}">
        <p14:creationId xmlns:p14="http://schemas.microsoft.com/office/powerpoint/2010/main" val="336937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Decision Tree Induction</a:t>
            </a:r>
            <a:endParaRPr lang="en-IN" altLang="en-US" smtClean="0"/>
          </a:p>
        </p:txBody>
      </p:sp>
      <p:sp>
        <p:nvSpPr>
          <p:cNvPr id="24579" name="Content Placeholder 2"/>
          <p:cNvSpPr>
            <a:spLocks noGrp="1"/>
          </p:cNvSpPr>
          <p:nvPr>
            <p:ph idx="1"/>
          </p:nvPr>
        </p:nvSpPr>
        <p:spPr>
          <a:xfrm>
            <a:off x="423550" y="1449610"/>
            <a:ext cx="8235817" cy="4960334"/>
          </a:xfrm>
        </p:spPr>
        <p:txBody>
          <a:bodyPr>
            <a:normAutofit fontScale="92500" lnSpcReduction="20000"/>
          </a:bodyPr>
          <a:lstStyle/>
          <a:p>
            <a:pPr>
              <a:lnSpc>
                <a:spcPct val="160000"/>
              </a:lnSpc>
              <a:spcBef>
                <a:spcPts val="0"/>
              </a:spcBef>
            </a:pPr>
            <a:r>
              <a:rPr lang="en-IN" altLang="en-US" sz="1800" dirty="0" smtClean="0"/>
              <a:t>Decision tree induction  is the learning of decision trees from class-</a:t>
            </a:r>
            <a:r>
              <a:rPr lang="en-IN" altLang="en-US" sz="1800" dirty="0" err="1" smtClean="0"/>
              <a:t>labeled</a:t>
            </a:r>
            <a:r>
              <a:rPr lang="en-IN" altLang="en-US" sz="1800" dirty="0" smtClean="0"/>
              <a:t> training tuples. </a:t>
            </a:r>
          </a:p>
          <a:p>
            <a:pPr>
              <a:lnSpc>
                <a:spcPct val="160000"/>
              </a:lnSpc>
              <a:spcBef>
                <a:spcPts val="0"/>
              </a:spcBef>
            </a:pPr>
            <a:r>
              <a:rPr lang="en-IN" altLang="en-US" sz="1800" dirty="0" smtClean="0"/>
              <a:t>Decision tree is a flowchart-like tree structure, </a:t>
            </a:r>
          </a:p>
          <a:p>
            <a:pPr lvl="1">
              <a:lnSpc>
                <a:spcPct val="160000"/>
              </a:lnSpc>
              <a:spcBef>
                <a:spcPts val="0"/>
              </a:spcBef>
            </a:pPr>
            <a:r>
              <a:rPr lang="en-IN" altLang="en-US" sz="1800" dirty="0" smtClean="0"/>
              <a:t>internal node (denoted by rectangles) denotes a test on an attribute, </a:t>
            </a:r>
          </a:p>
          <a:p>
            <a:pPr lvl="1">
              <a:lnSpc>
                <a:spcPct val="160000"/>
              </a:lnSpc>
              <a:spcBef>
                <a:spcPts val="0"/>
              </a:spcBef>
            </a:pPr>
            <a:r>
              <a:rPr lang="en-IN" altLang="en-US" sz="1800" dirty="0" smtClean="0"/>
              <a:t>each branch represents an outcome of the test, and </a:t>
            </a:r>
          </a:p>
          <a:p>
            <a:pPr lvl="1">
              <a:lnSpc>
                <a:spcPct val="160000"/>
              </a:lnSpc>
              <a:spcBef>
                <a:spcPts val="0"/>
              </a:spcBef>
            </a:pPr>
            <a:r>
              <a:rPr lang="en-IN" altLang="en-US" sz="1800" dirty="0" smtClean="0"/>
              <a:t>each leaf node (or terminal node, denoted by ovals ) holds a class label. It represents the concept buys computer, that is, it predicts whether a customer at</a:t>
            </a:r>
          </a:p>
          <a:p>
            <a:pPr>
              <a:lnSpc>
                <a:spcPct val="160000"/>
              </a:lnSpc>
              <a:spcBef>
                <a:spcPts val="0"/>
              </a:spcBef>
            </a:pPr>
            <a:r>
              <a:rPr lang="en-IN" altLang="en-US" sz="1800" dirty="0" smtClean="0"/>
              <a:t> Used for classification.</a:t>
            </a:r>
          </a:p>
          <a:p>
            <a:pPr>
              <a:lnSpc>
                <a:spcPct val="160000"/>
              </a:lnSpc>
              <a:spcBef>
                <a:spcPts val="0"/>
              </a:spcBef>
            </a:pPr>
            <a:r>
              <a:rPr lang="en-US" altLang="en-US" sz="1800" dirty="0" smtClean="0"/>
              <a:t>Easily converted to classification rules.</a:t>
            </a:r>
          </a:p>
          <a:p>
            <a:pPr>
              <a:lnSpc>
                <a:spcPct val="160000"/>
              </a:lnSpc>
              <a:spcBef>
                <a:spcPts val="0"/>
              </a:spcBef>
            </a:pPr>
            <a:r>
              <a:rPr lang="en-US" altLang="en-US" sz="1800" dirty="0" smtClean="0"/>
              <a:t>Does not require any domain knowledge.</a:t>
            </a:r>
          </a:p>
          <a:p>
            <a:pPr>
              <a:lnSpc>
                <a:spcPct val="160000"/>
              </a:lnSpc>
              <a:spcBef>
                <a:spcPts val="0"/>
              </a:spcBef>
            </a:pPr>
            <a:r>
              <a:rPr lang="en-US" altLang="en-US" sz="1800" dirty="0" smtClean="0"/>
              <a:t>Decision  tree algorithms: ID3(Iterative </a:t>
            </a:r>
            <a:r>
              <a:rPr lang="en-US" altLang="en-US" sz="1800" dirty="0" err="1" smtClean="0"/>
              <a:t>Dichotomiser</a:t>
            </a:r>
            <a:r>
              <a:rPr lang="en-US" altLang="en-US" sz="1800" dirty="0" smtClean="0"/>
              <a:t>), C4.5 (successor of ID3), CART(classification and regression trees).</a:t>
            </a:r>
          </a:p>
          <a:p>
            <a:pPr lvl="1">
              <a:lnSpc>
                <a:spcPct val="160000"/>
              </a:lnSpc>
              <a:spcBef>
                <a:spcPts val="0"/>
              </a:spcBef>
            </a:pPr>
            <a:r>
              <a:rPr lang="en-US" altLang="en-US" sz="1800" dirty="0" smtClean="0"/>
              <a:t>Adopt greedy approach</a:t>
            </a:r>
          </a:p>
          <a:p>
            <a:pPr lvl="1">
              <a:lnSpc>
                <a:spcPct val="160000"/>
              </a:lnSpc>
              <a:spcBef>
                <a:spcPts val="0"/>
              </a:spcBef>
            </a:pPr>
            <a:r>
              <a:rPr lang="en-US" altLang="en-US" sz="1800" dirty="0" smtClean="0"/>
              <a:t>Based on top- down recursive divide and conquer approach.</a:t>
            </a:r>
            <a:endParaRPr lang="en-IN" altLang="en-US" sz="1800" dirty="0" smtClean="0"/>
          </a:p>
          <a:p>
            <a:pPr>
              <a:lnSpc>
                <a:spcPct val="160000"/>
              </a:lnSpc>
              <a:spcBef>
                <a:spcPts val="0"/>
              </a:spcBef>
              <a:buFont typeface="Wingdings" panose="05000000000000000000" pitchFamily="2" charset="2"/>
              <a:buNone/>
            </a:pPr>
            <a:endParaRPr lang="en-IN" altLang="en-US" sz="1800" dirty="0" smtClean="0"/>
          </a:p>
          <a:p>
            <a:pPr>
              <a:lnSpc>
                <a:spcPct val="160000"/>
              </a:lnSpc>
              <a:spcBef>
                <a:spcPts val="0"/>
              </a:spcBef>
            </a:pPr>
            <a:endParaRPr lang="en-IN" altLang="en-US" sz="1800" dirty="0" smtClean="0"/>
          </a:p>
          <a:p>
            <a:pPr>
              <a:lnSpc>
                <a:spcPct val="160000"/>
              </a:lnSpc>
              <a:spcBef>
                <a:spcPts val="0"/>
              </a:spcBef>
            </a:pPr>
            <a:endParaRPr lang="en-IN" altLang="en-US" sz="1800" dirty="0" smtClean="0"/>
          </a:p>
        </p:txBody>
      </p:sp>
      <p:sp>
        <p:nvSpPr>
          <p:cNvPr id="24580"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5E19AB3-36E1-4947-BC0A-60879455DD0C}" type="slidenum">
              <a:rPr lang="en-US" altLang="en-US"/>
              <a:pPr eaLnBrk="1" hangingPunct="1"/>
              <a:t>13</a:t>
            </a:fld>
            <a:endParaRPr lang="en-US" altLang="en-US"/>
          </a:p>
        </p:txBody>
      </p:sp>
    </p:spTree>
    <p:extLst>
      <p:ext uri="{BB962C8B-B14F-4D97-AF65-F5344CB8AC3E}">
        <p14:creationId xmlns:p14="http://schemas.microsoft.com/office/powerpoint/2010/main" val="240578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noFill/>
        </p:spPr>
        <p:txBody>
          <a:bodyPr lIns="92075" tIns="46038" rIns="92075" bIns="46038"/>
          <a:lstStyle/>
          <a:p>
            <a:pPr eaLnBrk="1" hangingPunct="1"/>
            <a:r>
              <a:rPr lang="en-US" altLang="en-US" smtClean="0">
                <a:solidFill>
                  <a:srgbClr val="170981"/>
                </a:solidFill>
              </a:rPr>
              <a:t>Decision Tree Induction: An Example</a:t>
            </a:r>
            <a:endParaRPr lang="en-US" altLang="en-US" i="1" smtClean="0">
              <a:solidFill>
                <a:srgbClr val="170981"/>
              </a:solidFill>
            </a:endParaRPr>
          </a:p>
        </p:txBody>
      </p:sp>
      <p:sp>
        <p:nvSpPr>
          <p:cNvPr id="3075" name="Slide Number Placeholder 4"/>
          <p:cNvSpPr>
            <a:spLocks noGrp="1"/>
          </p:cNvSpPr>
          <p:nvPr>
            <p:ph type="sldNum" sz="quarter" idx="4294967295"/>
          </p:nvPr>
        </p:nvSpPr>
        <p:spPr>
          <a:xfrm>
            <a:off x="7239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830868B-8C35-4A7A-ADB7-90716FE7AC62}" type="slidenum">
              <a:rPr lang="en-US" altLang="en-US"/>
              <a:pPr eaLnBrk="1" hangingPunct="1"/>
              <a:t>14</a:t>
            </a:fld>
            <a:endParaRPr lang="en-US" altLang="en-US"/>
          </a:p>
        </p:txBody>
      </p:sp>
      <p:grpSp>
        <p:nvGrpSpPr>
          <p:cNvPr id="3077" name="Group 63"/>
          <p:cNvGrpSpPr>
            <a:grpSpLocks/>
          </p:cNvGrpSpPr>
          <p:nvPr/>
        </p:nvGrpSpPr>
        <p:grpSpPr bwMode="auto">
          <a:xfrm>
            <a:off x="95250" y="2819400"/>
            <a:ext cx="6256338" cy="3810000"/>
            <a:chOff x="768" y="1152"/>
            <a:chExt cx="3941" cy="2400"/>
          </a:xfrm>
        </p:grpSpPr>
        <p:sp>
          <p:nvSpPr>
            <p:cNvPr id="3079"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age?</a:t>
              </a:r>
            </a:p>
          </p:txBody>
        </p:sp>
        <p:sp>
          <p:nvSpPr>
            <p:cNvPr id="3080" name="Rectangle 4"/>
            <p:cNvSpPr>
              <a:spLocks noChangeArrowheads="1"/>
            </p:cNvSpPr>
            <p:nvPr/>
          </p:nvSpPr>
          <p:spPr bwMode="auto">
            <a:xfrm>
              <a:off x="2245" y="1766"/>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overcast</a:t>
              </a:r>
            </a:p>
          </p:txBody>
        </p:sp>
        <p:sp>
          <p:nvSpPr>
            <p:cNvPr id="3081"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student?</a:t>
              </a:r>
            </a:p>
          </p:txBody>
        </p:sp>
        <p:sp>
          <p:nvSpPr>
            <p:cNvPr id="3082" name="Rectangle 6"/>
            <p:cNvSpPr>
              <a:spLocks noChangeArrowheads="1"/>
            </p:cNvSpPr>
            <p:nvPr/>
          </p:nvSpPr>
          <p:spPr bwMode="auto">
            <a:xfrm>
              <a:off x="3432" y="2342"/>
              <a:ext cx="1140" cy="296"/>
            </a:xfrm>
            <a:prstGeom prst="rect">
              <a:avLst/>
            </a:prstGeom>
            <a:solidFill>
              <a:srgbClr val="99CCFF"/>
            </a:solidFill>
            <a:ln w="12700">
              <a:solidFill>
                <a:schemeClr val="tx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credit rating?</a:t>
              </a:r>
            </a:p>
          </p:txBody>
        </p:sp>
        <p:sp>
          <p:nvSpPr>
            <p:cNvPr id="3083"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4"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6" name="Rectangle 14"/>
            <p:cNvSpPr>
              <a:spLocks noChangeArrowheads="1"/>
            </p:cNvSpPr>
            <p:nvPr/>
          </p:nvSpPr>
          <p:spPr bwMode="auto">
            <a:xfrm>
              <a:off x="1484" y="1730"/>
              <a:ext cx="592" cy="291"/>
            </a:xfrm>
            <a:prstGeom prst="rect">
              <a:avLst/>
            </a:prstGeom>
            <a:solidFill>
              <a:srgbClr val="FFFF00"/>
            </a:solidFill>
            <a:ln w="12700">
              <a:solidFill>
                <a:schemeClr val="bg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Times New Roman" panose="02020603050405020304" pitchFamily="18" charset="0"/>
                </a:rPr>
                <a:t>youth</a:t>
              </a:r>
              <a:endParaRPr lang="en-US" altLang="en-US" sz="2400">
                <a:latin typeface="Times New Roman" panose="02020603050405020304" pitchFamily="18" charset="0"/>
              </a:endParaRPr>
            </a:p>
          </p:txBody>
        </p:sp>
        <p:sp>
          <p:nvSpPr>
            <p:cNvPr id="3087" name="Rectangle 15"/>
            <p:cNvSpPr>
              <a:spLocks noChangeArrowheads="1"/>
            </p:cNvSpPr>
            <p:nvPr/>
          </p:nvSpPr>
          <p:spPr bwMode="auto">
            <a:xfrm>
              <a:off x="3290" y="1804"/>
              <a:ext cx="565" cy="25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Senior</a:t>
              </a:r>
              <a:endParaRPr lang="en-US" altLang="en-US" sz="2400">
                <a:latin typeface="Times New Roman" panose="02020603050405020304" pitchFamily="18" charset="0"/>
              </a:endParaRPr>
            </a:p>
          </p:txBody>
        </p:sp>
        <p:sp>
          <p:nvSpPr>
            <p:cNvPr id="3088"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9"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90" name="Line 18"/>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91" name="Line 19"/>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92"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93" name="Rectangle 25"/>
            <p:cNvSpPr>
              <a:spLocks noChangeArrowheads="1"/>
            </p:cNvSpPr>
            <p:nvPr/>
          </p:nvSpPr>
          <p:spPr bwMode="auto">
            <a:xfrm>
              <a:off x="768" y="3264"/>
              <a:ext cx="308" cy="2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no</a:t>
              </a:r>
            </a:p>
          </p:txBody>
        </p:sp>
        <p:sp>
          <p:nvSpPr>
            <p:cNvPr id="3094" name="Rectangle 27"/>
            <p:cNvSpPr>
              <a:spLocks noChangeArrowheads="1"/>
            </p:cNvSpPr>
            <p:nvPr/>
          </p:nvSpPr>
          <p:spPr bwMode="auto">
            <a:xfrm>
              <a:off x="2028" y="3264"/>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3095" name="Rectangle 28"/>
            <p:cNvSpPr>
              <a:spLocks noChangeArrowheads="1"/>
            </p:cNvSpPr>
            <p:nvPr/>
          </p:nvSpPr>
          <p:spPr bwMode="auto">
            <a:xfrm>
              <a:off x="4398" y="3216"/>
              <a:ext cx="311"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no</a:t>
              </a:r>
            </a:p>
          </p:txBody>
        </p:sp>
        <p:sp>
          <p:nvSpPr>
            <p:cNvPr id="3096" name="Rectangle 29"/>
            <p:cNvSpPr>
              <a:spLocks noChangeArrowheads="1"/>
            </p:cNvSpPr>
            <p:nvPr/>
          </p:nvSpPr>
          <p:spPr bwMode="auto">
            <a:xfrm>
              <a:off x="2437" y="2344"/>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3097" name="Rectangle 30"/>
            <p:cNvSpPr>
              <a:spLocks noChangeArrowheads="1"/>
            </p:cNvSpPr>
            <p:nvPr/>
          </p:nvSpPr>
          <p:spPr bwMode="auto">
            <a:xfrm>
              <a:off x="2256" y="1824"/>
              <a:ext cx="672" cy="192"/>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Midle_aged</a:t>
              </a:r>
              <a:endParaRPr lang="en-US" altLang="en-US">
                <a:latin typeface="Times New Roman" panose="02020603050405020304" pitchFamily="18" charset="0"/>
              </a:endParaRPr>
            </a:p>
          </p:txBody>
        </p:sp>
        <p:sp>
          <p:nvSpPr>
            <p:cNvPr id="3098" name="Rectangle 62"/>
            <p:cNvSpPr>
              <a:spLocks noChangeArrowheads="1"/>
            </p:cNvSpPr>
            <p:nvPr/>
          </p:nvSpPr>
          <p:spPr bwMode="auto">
            <a:xfrm rot="-143156">
              <a:off x="3134" y="3214"/>
              <a:ext cx="376" cy="29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3099" name="Rectangle 9"/>
            <p:cNvSpPr>
              <a:spLocks noChangeArrowheads="1"/>
            </p:cNvSpPr>
            <p:nvPr/>
          </p:nvSpPr>
          <p:spPr bwMode="auto">
            <a:xfrm>
              <a:off x="4176" y="2784"/>
              <a:ext cx="38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fair</a:t>
              </a:r>
            </a:p>
          </p:txBody>
        </p:sp>
        <p:sp>
          <p:nvSpPr>
            <p:cNvPr id="3100" name="Rectangle 10"/>
            <p:cNvSpPr>
              <a:spLocks noChangeArrowheads="1"/>
            </p:cNvSpPr>
            <p:nvPr/>
          </p:nvSpPr>
          <p:spPr bwMode="auto">
            <a:xfrm>
              <a:off x="3072" y="2784"/>
              <a:ext cx="807"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excellent</a:t>
              </a:r>
            </a:p>
          </p:txBody>
        </p:sp>
        <p:sp>
          <p:nvSpPr>
            <p:cNvPr id="3101" name="Rectangle 8"/>
            <p:cNvSpPr>
              <a:spLocks noChangeArrowheads="1"/>
            </p:cNvSpPr>
            <p:nvPr/>
          </p:nvSpPr>
          <p:spPr bwMode="auto">
            <a:xfrm>
              <a:off x="1872" y="2832"/>
              <a:ext cx="37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3102" name="Rectangle 7"/>
            <p:cNvSpPr>
              <a:spLocks noChangeArrowheads="1"/>
            </p:cNvSpPr>
            <p:nvPr/>
          </p:nvSpPr>
          <p:spPr bwMode="auto">
            <a:xfrm>
              <a:off x="960" y="2832"/>
              <a:ext cx="43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no</a:t>
              </a:r>
            </a:p>
          </p:txBody>
        </p:sp>
      </p:grpSp>
      <p:graphicFrame>
        <p:nvGraphicFramePr>
          <p:cNvPr id="3074" name="Object 1024"/>
          <p:cNvGraphicFramePr>
            <a:graphicFrameLocks/>
          </p:cNvGraphicFramePr>
          <p:nvPr>
            <p:extLst>
              <p:ext uri="{D42A27DB-BD31-4B8C-83A1-F6EECF244321}">
                <p14:modId xmlns:p14="http://schemas.microsoft.com/office/powerpoint/2010/main" val="1769223854"/>
              </p:ext>
            </p:extLst>
          </p:nvPr>
        </p:nvGraphicFramePr>
        <p:xfrm>
          <a:off x="5192713" y="1143000"/>
          <a:ext cx="3863975" cy="3429000"/>
        </p:xfrm>
        <a:graphic>
          <a:graphicData uri="http://schemas.openxmlformats.org/presentationml/2006/ole">
            <mc:AlternateContent xmlns:mc="http://schemas.openxmlformats.org/markup-compatibility/2006">
              <mc:Choice xmlns:v="urn:schemas-microsoft-com:vml" Requires="v">
                <p:oleObj spid="_x0000_s75794" name="Worksheet" r:id="rId4" imgW="5772146" imgH="4457683" progId="Excel.Sheet.8">
                  <p:embed/>
                </p:oleObj>
              </mc:Choice>
              <mc:Fallback>
                <p:oleObj name="Worksheet" r:id="rId4" imgW="5772146" imgH="4457683" progId="Excel.Sheet.8">
                  <p:embed/>
                  <p:pic>
                    <p:nvPicPr>
                      <p:cNvPr id="3074"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713" y="1143000"/>
                        <a:ext cx="3863975" cy="3429000"/>
                      </a:xfrm>
                      <a:prstGeom prst="rect">
                        <a:avLst/>
                      </a:prstGeom>
                      <a:noFill/>
                      <a:ln>
                        <a:noFill/>
                      </a:ln>
                      <a:extLst/>
                    </p:spPr>
                  </p:pic>
                </p:oleObj>
              </mc:Fallback>
            </mc:AlternateContent>
          </a:graphicData>
        </a:graphic>
      </p:graphicFrame>
      <p:sp>
        <p:nvSpPr>
          <p:cNvPr id="3078" name="Rectangle 1"/>
          <p:cNvSpPr>
            <a:spLocks noChangeArrowheads="1"/>
          </p:cNvSpPr>
          <p:nvPr/>
        </p:nvSpPr>
        <p:spPr bwMode="auto">
          <a:xfrm>
            <a:off x="152400" y="1371600"/>
            <a:ext cx="5173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buClr>
                <a:srgbClr val="170981"/>
              </a:buClr>
              <a:buSzPct val="75000"/>
              <a:buFont typeface="Wingdings" panose="05000000000000000000" pitchFamily="2" charset="2"/>
              <a:buChar char="q"/>
            </a:pPr>
            <a:r>
              <a:rPr lang="en-US" altLang="en-US" sz="2400" dirty="0">
                <a:latin typeface="Calibri" panose="020F0502020204030204" pitchFamily="34" charset="0"/>
              </a:rPr>
              <a:t>Training data set: </a:t>
            </a:r>
            <a:r>
              <a:rPr lang="en-US" altLang="en-US" sz="2400" dirty="0" err="1">
                <a:latin typeface="Calibri" panose="020F0502020204030204" pitchFamily="34" charset="0"/>
              </a:rPr>
              <a:t>Buys_computer</a:t>
            </a:r>
            <a:endParaRPr lang="en-US" altLang="en-US" sz="2400" dirty="0">
              <a:latin typeface="Calibri" panose="020F0502020204030204" pitchFamily="34" charset="0"/>
            </a:endParaRPr>
          </a:p>
          <a:p>
            <a:pPr eaLnBrk="1" hangingPunct="1">
              <a:buClr>
                <a:srgbClr val="170981"/>
              </a:buClr>
              <a:buSzPct val="75000"/>
              <a:buFont typeface="Wingdings" panose="05000000000000000000" pitchFamily="2" charset="2"/>
              <a:buChar char="q"/>
            </a:pPr>
            <a:r>
              <a:rPr lang="en-US" altLang="en-US" sz="2400" dirty="0">
                <a:latin typeface="Calibri" panose="020F0502020204030204" pitchFamily="34" charset="0"/>
              </a:rPr>
              <a:t>Resulting tree:</a:t>
            </a:r>
          </a:p>
        </p:txBody>
      </p:sp>
    </p:spTree>
    <p:extLst>
      <p:ext uri="{BB962C8B-B14F-4D97-AF65-F5344CB8AC3E}">
        <p14:creationId xmlns:p14="http://schemas.microsoft.com/office/powerpoint/2010/main" val="139314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Example of a Decision Tree</a:t>
            </a:r>
          </a:p>
        </p:txBody>
      </p:sp>
      <p:sp>
        <p:nvSpPr>
          <p:cNvPr id="5" name="Slide Number Placeholder 4"/>
          <p:cNvSpPr>
            <a:spLocks noGrp="1"/>
          </p:cNvSpPr>
          <p:nvPr>
            <p:ph type="sldNum" sz="quarter" idx="12"/>
          </p:nvPr>
        </p:nvSpPr>
        <p:spPr/>
        <p:txBody>
          <a:bodyPr/>
          <a:lstStyle/>
          <a:p>
            <a:fld id="{2561AFFF-E2F4-402D-873F-F9B1B7CF2EDD}" type="slidenum">
              <a:rPr lang="en-US" smtClean="0"/>
              <a:t>15</a:t>
            </a:fld>
            <a:endParaRPr lang="en-US"/>
          </a:p>
        </p:txBody>
      </p:sp>
      <p:sp>
        <p:nvSpPr>
          <p:cNvPr id="4" name="Date Placeholder 3"/>
          <p:cNvSpPr>
            <a:spLocks noGrp="1"/>
          </p:cNvSpPr>
          <p:nvPr>
            <p:ph type="dt" sz="half" idx="4294967295"/>
          </p:nvPr>
        </p:nvSpPr>
        <p:spPr>
          <a:xfrm>
            <a:off x="0" y="6643688"/>
            <a:ext cx="2057400" cy="214312"/>
          </a:xfrm>
        </p:spPr>
        <p:txBody>
          <a:bodyPr/>
          <a:lstStyle/>
          <a:p>
            <a:fld id="{78E74108-5BA5-4AD5-B1E8-E46704E9F653}" type="datetime1">
              <a:rPr lang="en-US" smtClean="0"/>
              <a:t>5/16/2020</a:t>
            </a:fld>
            <a:endParaRPr lang="en-US"/>
          </a:p>
        </p:txBody>
      </p:sp>
      <p:grpSp>
        <p:nvGrpSpPr>
          <p:cNvPr id="889859" name="Group 3"/>
          <p:cNvGrpSpPr>
            <a:grpSpLocks/>
          </p:cNvGrpSpPr>
          <p:nvPr/>
        </p:nvGrpSpPr>
        <p:grpSpPr bwMode="auto">
          <a:xfrm>
            <a:off x="1248208" y="1942989"/>
            <a:ext cx="2699147" cy="3246834"/>
            <a:chOff x="288" y="940"/>
            <a:chExt cx="2267" cy="2727"/>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1264" name="Document" r:id="rId3" imgW="5405040" imgH="5780160" progId="Word.Document.8">
                    <p:embed/>
                  </p:oleObj>
                </mc:Choice>
                <mc:Fallback>
                  <p:oleObj name="Document" r:id="rId3" imgW="5405040" imgH="5780160" progId="Word.Document.8">
                    <p:embed/>
                    <p:pic>
                      <p:nvPicPr>
                        <p:cNvPr id="8898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680" y="940"/>
              <a:ext cx="7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categorical</a:t>
              </a:r>
              <a:endParaRPr lang="en-US" altLang="en-US" sz="1200">
                <a:solidFill>
                  <a:schemeClr val="bg2"/>
                </a:solidFill>
                <a:latin typeface="Arial" panose="020B0604020202020204" pitchFamily="34" charset="0"/>
              </a:endParaRPr>
            </a:p>
          </p:txBody>
        </p:sp>
        <p:sp>
          <p:nvSpPr>
            <p:cNvPr id="889862" name="Text Box 6"/>
            <p:cNvSpPr txBox="1">
              <a:spLocks noChangeArrowheads="1"/>
            </p:cNvSpPr>
            <p:nvPr/>
          </p:nvSpPr>
          <p:spPr bwMode="auto">
            <a:xfrm rot="19183191">
              <a:off x="1112" y="940"/>
              <a:ext cx="7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categorical</a:t>
              </a:r>
              <a:endParaRPr lang="en-US" altLang="en-US" sz="1200">
                <a:solidFill>
                  <a:schemeClr val="bg2"/>
                </a:solidFill>
                <a:latin typeface="Arial" panose="020B0604020202020204" pitchFamily="34" charset="0"/>
              </a:endParaRPr>
            </a:p>
          </p:txBody>
        </p:sp>
        <p:sp>
          <p:nvSpPr>
            <p:cNvPr id="889863" name="Text Box 7"/>
            <p:cNvSpPr txBox="1">
              <a:spLocks noChangeArrowheads="1"/>
            </p:cNvSpPr>
            <p:nvPr/>
          </p:nvSpPr>
          <p:spPr bwMode="auto">
            <a:xfrm rot="19183191">
              <a:off x="1646" y="940"/>
              <a:ext cx="7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continuous</a:t>
              </a:r>
              <a:endParaRPr lang="en-US" altLang="en-US" sz="1200">
                <a:solidFill>
                  <a:schemeClr val="bg2"/>
                </a:solidFill>
                <a:latin typeface="Arial" panose="020B0604020202020204" pitchFamily="34" charset="0"/>
              </a:endParaRPr>
            </a:p>
          </p:txBody>
        </p:sp>
        <p:sp>
          <p:nvSpPr>
            <p:cNvPr id="889864" name="Text Box 8"/>
            <p:cNvSpPr txBox="1">
              <a:spLocks noChangeArrowheads="1"/>
            </p:cNvSpPr>
            <p:nvPr/>
          </p:nvSpPr>
          <p:spPr bwMode="auto">
            <a:xfrm rot="19183191">
              <a:off x="2106" y="1036"/>
              <a:ext cx="44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class</a:t>
              </a:r>
              <a:endParaRPr lang="en-US" altLang="en-US" sz="1200">
                <a:solidFill>
                  <a:schemeClr val="bg2"/>
                </a:solidFill>
                <a:latin typeface="Arial" panose="020B0604020202020204" pitchFamily="34" charset="0"/>
              </a:endParaRPr>
            </a:p>
          </p:txBody>
        </p:sp>
      </p:grpSp>
      <p:sp>
        <p:nvSpPr>
          <p:cNvPr id="889865" name="Line 9"/>
          <p:cNvSpPr>
            <a:spLocks noChangeShapeType="1"/>
          </p:cNvSpPr>
          <p:nvPr/>
        </p:nvSpPr>
        <p:spPr bwMode="auto">
          <a:xfrm>
            <a:off x="6353175" y="4150516"/>
            <a:ext cx="182166" cy="39528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6" name="Line 10"/>
          <p:cNvSpPr>
            <a:spLocks noChangeShapeType="1"/>
          </p:cNvSpPr>
          <p:nvPr/>
        </p:nvSpPr>
        <p:spPr bwMode="auto">
          <a:xfrm flipH="1">
            <a:off x="5505449" y="4150516"/>
            <a:ext cx="242888" cy="39528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7" name="Line 11"/>
          <p:cNvSpPr>
            <a:spLocks noChangeShapeType="1"/>
          </p:cNvSpPr>
          <p:nvPr/>
        </p:nvSpPr>
        <p:spPr bwMode="auto">
          <a:xfrm flipH="1">
            <a:off x="5990035" y="3555203"/>
            <a:ext cx="302419" cy="39647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8" name="Line 12"/>
          <p:cNvSpPr>
            <a:spLocks noChangeShapeType="1"/>
          </p:cNvSpPr>
          <p:nvPr/>
        </p:nvSpPr>
        <p:spPr bwMode="auto">
          <a:xfrm>
            <a:off x="6898481" y="3555203"/>
            <a:ext cx="363141" cy="39647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9" name="Line 13"/>
          <p:cNvSpPr>
            <a:spLocks noChangeShapeType="1"/>
          </p:cNvSpPr>
          <p:nvPr/>
        </p:nvSpPr>
        <p:spPr bwMode="auto">
          <a:xfrm>
            <a:off x="6111478" y="3009897"/>
            <a:ext cx="423863" cy="3476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0" name="Line 14"/>
          <p:cNvSpPr>
            <a:spLocks noChangeShapeType="1"/>
          </p:cNvSpPr>
          <p:nvPr/>
        </p:nvSpPr>
        <p:spPr bwMode="auto">
          <a:xfrm flipH="1">
            <a:off x="5081587" y="3009897"/>
            <a:ext cx="423863" cy="3476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1" name="Text Box 15"/>
          <p:cNvSpPr txBox="1">
            <a:spLocks noChangeArrowheads="1"/>
          </p:cNvSpPr>
          <p:nvPr/>
        </p:nvSpPr>
        <p:spPr bwMode="auto">
          <a:xfrm>
            <a:off x="5469732" y="2812254"/>
            <a:ext cx="702469"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Refund</a:t>
            </a:r>
            <a:endParaRPr lang="en-US" altLang="en-US" sz="1200">
              <a:solidFill>
                <a:schemeClr val="bg2"/>
              </a:solidFill>
              <a:latin typeface="Arial" panose="020B0604020202020204" pitchFamily="34" charset="0"/>
            </a:endParaRPr>
          </a:p>
        </p:txBody>
      </p:sp>
      <p:sp>
        <p:nvSpPr>
          <p:cNvPr id="889872" name="Text Box 16"/>
          <p:cNvSpPr txBox="1">
            <a:spLocks noChangeArrowheads="1"/>
          </p:cNvSpPr>
          <p:nvPr/>
        </p:nvSpPr>
        <p:spPr bwMode="auto">
          <a:xfrm>
            <a:off x="6231731" y="3357560"/>
            <a:ext cx="701279"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MarSt</a:t>
            </a:r>
            <a:endParaRPr lang="en-US" altLang="en-US" sz="1200">
              <a:solidFill>
                <a:schemeClr val="bg2"/>
              </a:solidFill>
              <a:latin typeface="Arial" panose="020B0604020202020204" pitchFamily="34" charset="0"/>
            </a:endParaRPr>
          </a:p>
        </p:txBody>
      </p:sp>
      <p:sp>
        <p:nvSpPr>
          <p:cNvPr id="889873" name="Text Box 17"/>
          <p:cNvSpPr txBox="1">
            <a:spLocks noChangeArrowheads="1"/>
          </p:cNvSpPr>
          <p:nvPr/>
        </p:nvSpPr>
        <p:spPr bwMode="auto">
          <a:xfrm>
            <a:off x="5687617" y="3951682"/>
            <a:ext cx="726281"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TaxInc</a:t>
            </a:r>
            <a:endParaRPr lang="en-US" altLang="en-US" sz="1200">
              <a:solidFill>
                <a:schemeClr val="bg2"/>
              </a:solidFill>
              <a:latin typeface="Arial" panose="020B0604020202020204" pitchFamily="34" charset="0"/>
            </a:endParaRPr>
          </a:p>
        </p:txBody>
      </p:sp>
      <p:sp>
        <p:nvSpPr>
          <p:cNvPr id="889874" name="AutoShape 18"/>
          <p:cNvSpPr>
            <a:spLocks noChangeArrowheads="1"/>
          </p:cNvSpPr>
          <p:nvPr/>
        </p:nvSpPr>
        <p:spPr bwMode="auto">
          <a:xfrm>
            <a:off x="6382940" y="4543423"/>
            <a:ext cx="470297" cy="275035"/>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5" name="Text Box 19"/>
          <p:cNvSpPr txBox="1">
            <a:spLocks noChangeArrowheads="1"/>
          </p:cNvSpPr>
          <p:nvPr/>
        </p:nvSpPr>
        <p:spPr bwMode="auto">
          <a:xfrm>
            <a:off x="6325791" y="4543423"/>
            <a:ext cx="51435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YES</a:t>
            </a:r>
            <a:endParaRPr lang="en-US" altLang="en-US" sz="1200">
              <a:solidFill>
                <a:schemeClr val="bg2"/>
              </a:solidFill>
              <a:latin typeface="Arial" panose="020B0604020202020204" pitchFamily="34" charset="0"/>
            </a:endParaRPr>
          </a:p>
        </p:txBody>
      </p:sp>
      <p:sp>
        <p:nvSpPr>
          <p:cNvPr id="889876" name="AutoShape 20"/>
          <p:cNvSpPr>
            <a:spLocks noChangeArrowheads="1"/>
          </p:cNvSpPr>
          <p:nvPr/>
        </p:nvSpPr>
        <p:spPr bwMode="auto">
          <a:xfrm>
            <a:off x="5263753" y="4556520"/>
            <a:ext cx="490538" cy="272653"/>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7" name="Text Box 21"/>
          <p:cNvSpPr txBox="1">
            <a:spLocks noChangeArrowheads="1"/>
          </p:cNvSpPr>
          <p:nvPr/>
        </p:nvSpPr>
        <p:spPr bwMode="auto">
          <a:xfrm>
            <a:off x="5311988" y="4545804"/>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89878" name="AutoShape 22"/>
          <p:cNvSpPr>
            <a:spLocks noChangeArrowheads="1"/>
          </p:cNvSpPr>
          <p:nvPr/>
        </p:nvSpPr>
        <p:spPr bwMode="auto">
          <a:xfrm>
            <a:off x="4839891" y="3368275"/>
            <a:ext cx="514350" cy="26074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9" name="Text Box 23"/>
          <p:cNvSpPr txBox="1">
            <a:spLocks noChangeArrowheads="1"/>
          </p:cNvSpPr>
          <p:nvPr/>
        </p:nvSpPr>
        <p:spPr bwMode="auto">
          <a:xfrm>
            <a:off x="4886935" y="3357560"/>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rgbClr val="00FFFF"/>
              </a:solidFill>
              <a:latin typeface="Arial" panose="020B0604020202020204" pitchFamily="34" charset="0"/>
            </a:endParaRPr>
          </a:p>
        </p:txBody>
      </p:sp>
      <p:sp>
        <p:nvSpPr>
          <p:cNvPr id="889880" name="AutoShape 24"/>
          <p:cNvSpPr>
            <a:spLocks noChangeArrowheads="1"/>
          </p:cNvSpPr>
          <p:nvPr/>
        </p:nvSpPr>
        <p:spPr bwMode="auto">
          <a:xfrm>
            <a:off x="7011591" y="3971922"/>
            <a:ext cx="514350" cy="28575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81" name="Text Box 25"/>
          <p:cNvSpPr txBox="1">
            <a:spLocks noChangeArrowheads="1"/>
          </p:cNvSpPr>
          <p:nvPr/>
        </p:nvSpPr>
        <p:spPr bwMode="auto">
          <a:xfrm>
            <a:off x="7044348" y="3971923"/>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89882" name="Text Box 26"/>
          <p:cNvSpPr txBox="1">
            <a:spLocks noChangeArrowheads="1"/>
          </p:cNvSpPr>
          <p:nvPr/>
        </p:nvSpPr>
        <p:spPr bwMode="auto">
          <a:xfrm>
            <a:off x="4889419" y="3009898"/>
            <a:ext cx="43505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Yes</a:t>
            </a:r>
            <a:endParaRPr lang="en-US" altLang="en-US" sz="1200">
              <a:solidFill>
                <a:schemeClr val="bg2"/>
              </a:solidFill>
              <a:latin typeface="Arial" panose="020B0604020202020204" pitchFamily="34" charset="0"/>
            </a:endParaRPr>
          </a:p>
        </p:txBody>
      </p:sp>
      <p:sp>
        <p:nvSpPr>
          <p:cNvPr id="889883" name="Text Box 27"/>
          <p:cNvSpPr txBox="1">
            <a:spLocks noChangeArrowheads="1"/>
          </p:cNvSpPr>
          <p:nvPr/>
        </p:nvSpPr>
        <p:spPr bwMode="auto">
          <a:xfrm>
            <a:off x="6275361" y="3009898"/>
            <a:ext cx="38023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89884" name="Text Box 28"/>
          <p:cNvSpPr txBox="1">
            <a:spLocks noChangeArrowheads="1"/>
          </p:cNvSpPr>
          <p:nvPr/>
        </p:nvSpPr>
        <p:spPr bwMode="auto">
          <a:xfrm>
            <a:off x="7010793" y="3583779"/>
            <a:ext cx="74732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Married</a:t>
            </a:r>
            <a:r>
              <a:rPr lang="en-US" altLang="en-US" sz="1200">
                <a:solidFill>
                  <a:schemeClr val="bg2"/>
                </a:solidFill>
                <a:latin typeface="Arial" panose="020B0604020202020204" pitchFamily="34" charset="0"/>
              </a:rPr>
              <a:t> </a:t>
            </a:r>
          </a:p>
        </p:txBody>
      </p:sp>
      <p:sp>
        <p:nvSpPr>
          <p:cNvPr id="889885" name="Text Box 29"/>
          <p:cNvSpPr txBox="1">
            <a:spLocks noChangeArrowheads="1"/>
          </p:cNvSpPr>
          <p:nvPr/>
        </p:nvSpPr>
        <p:spPr bwMode="auto">
          <a:xfrm>
            <a:off x="5343331" y="3605210"/>
            <a:ext cx="1300357"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Single, Divorced</a:t>
            </a:r>
            <a:endParaRPr lang="en-US" altLang="en-US" sz="1200">
              <a:solidFill>
                <a:schemeClr val="bg2"/>
              </a:solidFill>
              <a:latin typeface="Arial" panose="020B0604020202020204" pitchFamily="34" charset="0"/>
            </a:endParaRPr>
          </a:p>
        </p:txBody>
      </p:sp>
      <p:sp>
        <p:nvSpPr>
          <p:cNvPr id="889886" name="Text Box 30"/>
          <p:cNvSpPr txBox="1">
            <a:spLocks noChangeArrowheads="1"/>
          </p:cNvSpPr>
          <p:nvPr/>
        </p:nvSpPr>
        <p:spPr bwMode="auto">
          <a:xfrm>
            <a:off x="5064053" y="4199332"/>
            <a:ext cx="59022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&lt; 80K</a:t>
            </a:r>
            <a:endParaRPr lang="en-US" altLang="en-US" sz="1200">
              <a:solidFill>
                <a:schemeClr val="bg2"/>
              </a:solidFill>
              <a:latin typeface="Arial" panose="020B0604020202020204" pitchFamily="34" charset="0"/>
            </a:endParaRPr>
          </a:p>
        </p:txBody>
      </p:sp>
      <p:sp>
        <p:nvSpPr>
          <p:cNvPr id="889887" name="Text Box 31"/>
          <p:cNvSpPr txBox="1">
            <a:spLocks noChangeArrowheads="1"/>
          </p:cNvSpPr>
          <p:nvPr/>
        </p:nvSpPr>
        <p:spPr bwMode="auto">
          <a:xfrm>
            <a:off x="6395172" y="4199332"/>
            <a:ext cx="59022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&gt; 80K</a:t>
            </a:r>
            <a:endParaRPr lang="en-US" altLang="en-US" sz="1200">
              <a:solidFill>
                <a:schemeClr val="bg2"/>
              </a:solidFill>
              <a:latin typeface="Arial" panose="020B0604020202020204" pitchFamily="34" charset="0"/>
            </a:endParaRPr>
          </a:p>
        </p:txBody>
      </p:sp>
      <p:sp>
        <p:nvSpPr>
          <p:cNvPr id="889888" name="Text Box 32"/>
          <p:cNvSpPr txBox="1">
            <a:spLocks noChangeArrowheads="1"/>
          </p:cNvSpPr>
          <p:nvPr/>
        </p:nvSpPr>
        <p:spPr bwMode="auto">
          <a:xfrm>
            <a:off x="6057850" y="2096688"/>
            <a:ext cx="1572867"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350" i="1">
                <a:solidFill>
                  <a:srgbClr val="FF0000"/>
                </a:solidFill>
                <a:latin typeface="Arial" panose="020B0604020202020204" pitchFamily="34" charset="0"/>
              </a:rPr>
              <a:t>Splitting Attributes</a:t>
            </a:r>
          </a:p>
        </p:txBody>
      </p:sp>
      <p:sp>
        <p:nvSpPr>
          <p:cNvPr id="889889" name="Line 33"/>
          <p:cNvSpPr>
            <a:spLocks noChangeShapeType="1"/>
          </p:cNvSpPr>
          <p:nvPr/>
        </p:nvSpPr>
        <p:spPr bwMode="auto">
          <a:xfrm flipH="1">
            <a:off x="6232923" y="2382439"/>
            <a:ext cx="402431" cy="40124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90" name="AutoShape 34"/>
          <p:cNvSpPr>
            <a:spLocks noChangeArrowheads="1"/>
          </p:cNvSpPr>
          <p:nvPr/>
        </p:nvSpPr>
        <p:spPr bwMode="auto">
          <a:xfrm>
            <a:off x="3986212" y="3629022"/>
            <a:ext cx="685800" cy="220266"/>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91" name="Line 35"/>
          <p:cNvSpPr>
            <a:spLocks noChangeShapeType="1"/>
          </p:cNvSpPr>
          <p:nvPr/>
        </p:nvSpPr>
        <p:spPr bwMode="auto">
          <a:xfrm>
            <a:off x="6692503" y="2382439"/>
            <a:ext cx="57150" cy="85844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92" name="Text Box 36"/>
          <p:cNvSpPr txBox="1">
            <a:spLocks noChangeArrowheads="1"/>
          </p:cNvSpPr>
          <p:nvPr/>
        </p:nvSpPr>
        <p:spPr bwMode="auto">
          <a:xfrm>
            <a:off x="1700212" y="5172073"/>
            <a:ext cx="18859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500">
                <a:solidFill>
                  <a:schemeClr val="tx2"/>
                </a:solidFill>
                <a:latin typeface="Arial" panose="020B0604020202020204" pitchFamily="34" charset="0"/>
              </a:rPr>
              <a:t>Training Data</a:t>
            </a:r>
            <a:endParaRPr lang="en-US" altLang="en-US" sz="1500">
              <a:solidFill>
                <a:schemeClr val="bg2"/>
              </a:solidFill>
              <a:latin typeface="Arial" panose="020B0604020202020204" pitchFamily="34" charset="0"/>
            </a:endParaRPr>
          </a:p>
        </p:txBody>
      </p:sp>
      <p:sp>
        <p:nvSpPr>
          <p:cNvPr id="889893" name="Text Box 37"/>
          <p:cNvSpPr txBox="1">
            <a:spLocks noChangeArrowheads="1"/>
          </p:cNvSpPr>
          <p:nvPr/>
        </p:nvSpPr>
        <p:spPr bwMode="auto">
          <a:xfrm>
            <a:off x="4900612" y="5148260"/>
            <a:ext cx="234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500">
                <a:solidFill>
                  <a:schemeClr val="tx2"/>
                </a:solidFill>
                <a:latin typeface="Arial" panose="020B0604020202020204" pitchFamily="34" charset="0"/>
              </a:rPr>
              <a:t>Model:  Decision Tree</a:t>
            </a:r>
            <a:endParaRPr lang="en-US" altLang="en-US" sz="1500">
              <a:solidFill>
                <a:schemeClr val="bg2"/>
              </a:solidFill>
              <a:latin typeface="Arial" panose="020B0604020202020204" pitchFamily="34" charset="0"/>
            </a:endParaRPr>
          </a:p>
        </p:txBody>
      </p:sp>
    </p:spTree>
    <p:extLst>
      <p:ext uri="{BB962C8B-B14F-4D97-AF65-F5344CB8AC3E}">
        <p14:creationId xmlns:p14="http://schemas.microsoft.com/office/powerpoint/2010/main" val="413307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noAutofit/>
          </a:bodyPr>
          <a:lstStyle/>
          <a:p>
            <a:r>
              <a:rPr lang="en-US" altLang="en-US" sz="3600" b="1" dirty="0">
                <a:latin typeface="Times New Roman" panose="02020603050405020304" pitchFamily="18" charset="0"/>
                <a:cs typeface="Times New Roman" panose="02020603050405020304" pitchFamily="18" charset="0"/>
              </a:rPr>
              <a:t>Apply Model to Test Data</a:t>
            </a:r>
          </a:p>
        </p:txBody>
      </p:sp>
      <p:sp>
        <p:nvSpPr>
          <p:cNvPr id="5" name="Slide Number Placeholder 4"/>
          <p:cNvSpPr>
            <a:spLocks noGrp="1"/>
          </p:cNvSpPr>
          <p:nvPr>
            <p:ph type="sldNum" sz="quarter" idx="12"/>
          </p:nvPr>
        </p:nvSpPr>
        <p:spPr/>
        <p:txBody>
          <a:bodyPr/>
          <a:lstStyle/>
          <a:p>
            <a:fld id="{2561AFFF-E2F4-402D-873F-F9B1B7CF2EDD}" type="slidenum">
              <a:rPr lang="en-US" smtClean="0"/>
              <a:t>16</a:t>
            </a:fld>
            <a:endParaRPr lang="en-US"/>
          </a:p>
        </p:txBody>
      </p:sp>
      <p:sp>
        <p:nvSpPr>
          <p:cNvPr id="4" name="Date Placeholder 3"/>
          <p:cNvSpPr>
            <a:spLocks noGrp="1"/>
          </p:cNvSpPr>
          <p:nvPr>
            <p:ph type="dt" sz="half" idx="4294967295"/>
          </p:nvPr>
        </p:nvSpPr>
        <p:spPr>
          <a:xfrm>
            <a:off x="0" y="6643688"/>
            <a:ext cx="2057400" cy="214312"/>
          </a:xfrm>
        </p:spPr>
        <p:txBody>
          <a:bodyPr/>
          <a:lstStyle/>
          <a:p>
            <a:fld id="{C01E4AC3-C048-4116-A960-FEF459F76B91}" type="datetime1">
              <a:rPr lang="en-US" smtClean="0"/>
              <a:t>5/16/2020</a:t>
            </a:fld>
            <a:endParaRPr lang="en-US"/>
          </a:p>
        </p:txBody>
      </p:sp>
      <p:sp>
        <p:nvSpPr>
          <p:cNvPr id="896003" name="Line 3"/>
          <p:cNvSpPr>
            <a:spLocks noChangeShapeType="1"/>
          </p:cNvSpPr>
          <p:nvPr/>
        </p:nvSpPr>
        <p:spPr bwMode="auto">
          <a:xfrm>
            <a:off x="3317081" y="4468206"/>
            <a:ext cx="200025" cy="4845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04" name="Line 4"/>
          <p:cNvSpPr>
            <a:spLocks noChangeShapeType="1"/>
          </p:cNvSpPr>
          <p:nvPr/>
        </p:nvSpPr>
        <p:spPr bwMode="auto">
          <a:xfrm flipH="1">
            <a:off x="2387204" y="4468206"/>
            <a:ext cx="266700" cy="4845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05" name="Line 5"/>
          <p:cNvSpPr>
            <a:spLocks noChangeShapeType="1"/>
          </p:cNvSpPr>
          <p:nvPr/>
        </p:nvSpPr>
        <p:spPr bwMode="auto">
          <a:xfrm flipH="1">
            <a:off x="2918222" y="3737164"/>
            <a:ext cx="332184" cy="48696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06" name="Line 6"/>
          <p:cNvSpPr>
            <a:spLocks noChangeShapeType="1"/>
          </p:cNvSpPr>
          <p:nvPr/>
        </p:nvSpPr>
        <p:spPr bwMode="auto">
          <a:xfrm>
            <a:off x="3914776" y="3737164"/>
            <a:ext cx="398860" cy="48696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07" name="Line 7"/>
          <p:cNvSpPr>
            <a:spLocks noChangeShapeType="1"/>
          </p:cNvSpPr>
          <p:nvPr/>
        </p:nvSpPr>
        <p:spPr bwMode="auto">
          <a:xfrm>
            <a:off x="3051572" y="3069222"/>
            <a:ext cx="465534" cy="4262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08" name="Line 8"/>
          <p:cNvSpPr>
            <a:spLocks noChangeShapeType="1"/>
          </p:cNvSpPr>
          <p:nvPr/>
        </p:nvSpPr>
        <p:spPr bwMode="auto">
          <a:xfrm flipH="1">
            <a:off x="1922861" y="3069222"/>
            <a:ext cx="464344" cy="42624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09" name="Text Box 9"/>
          <p:cNvSpPr txBox="1">
            <a:spLocks noChangeArrowheads="1"/>
          </p:cNvSpPr>
          <p:nvPr/>
        </p:nvSpPr>
        <p:spPr bwMode="auto">
          <a:xfrm>
            <a:off x="2347914" y="2826334"/>
            <a:ext cx="770335"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Refund</a:t>
            </a:r>
            <a:endParaRPr lang="en-US" altLang="en-US" sz="1200">
              <a:solidFill>
                <a:schemeClr val="bg2"/>
              </a:solidFill>
              <a:latin typeface="Arial" panose="020B0604020202020204" pitchFamily="34" charset="0"/>
            </a:endParaRPr>
          </a:p>
        </p:txBody>
      </p:sp>
      <p:sp>
        <p:nvSpPr>
          <p:cNvPr id="896010" name="Text Box 10"/>
          <p:cNvSpPr txBox="1">
            <a:spLocks noChangeArrowheads="1"/>
          </p:cNvSpPr>
          <p:nvPr/>
        </p:nvSpPr>
        <p:spPr bwMode="auto">
          <a:xfrm>
            <a:off x="3183732" y="3495466"/>
            <a:ext cx="769144"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MarSt</a:t>
            </a:r>
            <a:endParaRPr lang="en-US" altLang="en-US" sz="1200">
              <a:solidFill>
                <a:schemeClr val="bg2"/>
              </a:solidFill>
              <a:latin typeface="Arial" panose="020B0604020202020204" pitchFamily="34" charset="0"/>
            </a:endParaRPr>
          </a:p>
        </p:txBody>
      </p:sp>
      <p:sp>
        <p:nvSpPr>
          <p:cNvPr id="896011" name="Text Box 11"/>
          <p:cNvSpPr txBox="1">
            <a:spLocks noChangeArrowheads="1"/>
          </p:cNvSpPr>
          <p:nvPr/>
        </p:nvSpPr>
        <p:spPr bwMode="auto">
          <a:xfrm>
            <a:off x="2587230" y="4224128"/>
            <a:ext cx="796528"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TaxInc</a:t>
            </a:r>
            <a:endParaRPr lang="en-US" altLang="en-US" sz="1200">
              <a:solidFill>
                <a:schemeClr val="bg2"/>
              </a:solidFill>
              <a:latin typeface="Arial" panose="020B0604020202020204" pitchFamily="34" charset="0"/>
            </a:endParaRPr>
          </a:p>
        </p:txBody>
      </p:sp>
      <p:sp>
        <p:nvSpPr>
          <p:cNvPr id="896012" name="AutoShape 12"/>
          <p:cNvSpPr>
            <a:spLocks noChangeArrowheads="1"/>
          </p:cNvSpPr>
          <p:nvPr/>
        </p:nvSpPr>
        <p:spPr bwMode="auto">
          <a:xfrm>
            <a:off x="3349230" y="4950410"/>
            <a:ext cx="516731" cy="336947"/>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13" name="Text Box 13"/>
          <p:cNvSpPr txBox="1">
            <a:spLocks noChangeArrowheads="1"/>
          </p:cNvSpPr>
          <p:nvPr/>
        </p:nvSpPr>
        <p:spPr bwMode="auto">
          <a:xfrm>
            <a:off x="3287317" y="4950409"/>
            <a:ext cx="563165"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YES</a:t>
            </a:r>
            <a:endParaRPr lang="en-US" altLang="en-US" sz="1200">
              <a:solidFill>
                <a:schemeClr val="bg2"/>
              </a:solidFill>
              <a:latin typeface="Arial" panose="020B0604020202020204" pitchFamily="34" charset="0"/>
            </a:endParaRPr>
          </a:p>
        </p:txBody>
      </p:sp>
      <p:sp>
        <p:nvSpPr>
          <p:cNvPr id="896014" name="AutoShape 14"/>
          <p:cNvSpPr>
            <a:spLocks noChangeArrowheads="1"/>
          </p:cNvSpPr>
          <p:nvPr/>
        </p:nvSpPr>
        <p:spPr bwMode="auto">
          <a:xfrm>
            <a:off x="2121694" y="4965889"/>
            <a:ext cx="538163" cy="33456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15" name="Text Box 15"/>
          <p:cNvSpPr txBox="1">
            <a:spLocks noChangeArrowheads="1"/>
          </p:cNvSpPr>
          <p:nvPr/>
        </p:nvSpPr>
        <p:spPr bwMode="auto">
          <a:xfrm>
            <a:off x="2194932" y="4952791"/>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96016" name="AutoShape 16"/>
          <p:cNvSpPr>
            <a:spLocks noChangeArrowheads="1"/>
          </p:cNvSpPr>
          <p:nvPr/>
        </p:nvSpPr>
        <p:spPr bwMode="auto">
          <a:xfrm>
            <a:off x="1657351" y="3508563"/>
            <a:ext cx="564356" cy="32027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17" name="Text Box 17"/>
          <p:cNvSpPr txBox="1">
            <a:spLocks noChangeArrowheads="1"/>
          </p:cNvSpPr>
          <p:nvPr/>
        </p:nvSpPr>
        <p:spPr bwMode="auto">
          <a:xfrm>
            <a:off x="1729398" y="3495466"/>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rgbClr val="00FFFF"/>
              </a:solidFill>
              <a:latin typeface="Arial" panose="020B0604020202020204" pitchFamily="34" charset="0"/>
            </a:endParaRPr>
          </a:p>
        </p:txBody>
      </p:sp>
      <p:sp>
        <p:nvSpPr>
          <p:cNvPr id="896018" name="AutoShape 18"/>
          <p:cNvSpPr>
            <a:spLocks noChangeArrowheads="1"/>
          </p:cNvSpPr>
          <p:nvPr/>
        </p:nvSpPr>
        <p:spPr bwMode="auto">
          <a:xfrm>
            <a:off x="4038601" y="4249132"/>
            <a:ext cx="564356" cy="350044"/>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19" name="Text Box 19"/>
          <p:cNvSpPr txBox="1">
            <a:spLocks noChangeArrowheads="1"/>
          </p:cNvSpPr>
          <p:nvPr/>
        </p:nvSpPr>
        <p:spPr bwMode="auto">
          <a:xfrm>
            <a:off x="4095765" y="4249132"/>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96020" name="Text Box 20"/>
          <p:cNvSpPr txBox="1">
            <a:spLocks noChangeArrowheads="1"/>
          </p:cNvSpPr>
          <p:nvPr/>
        </p:nvSpPr>
        <p:spPr bwMode="auto">
          <a:xfrm>
            <a:off x="1753313" y="3069222"/>
            <a:ext cx="43505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Yes</a:t>
            </a:r>
            <a:endParaRPr lang="en-US" altLang="en-US" sz="1200">
              <a:solidFill>
                <a:schemeClr val="bg2"/>
              </a:solidFill>
              <a:latin typeface="Arial" panose="020B0604020202020204" pitchFamily="34" charset="0"/>
            </a:endParaRPr>
          </a:p>
        </p:txBody>
      </p:sp>
      <p:sp>
        <p:nvSpPr>
          <p:cNvPr id="896021" name="Text Box 21"/>
          <p:cNvSpPr txBox="1">
            <a:spLocks noChangeArrowheads="1"/>
          </p:cNvSpPr>
          <p:nvPr/>
        </p:nvSpPr>
        <p:spPr bwMode="auto">
          <a:xfrm>
            <a:off x="3267843" y="3069222"/>
            <a:ext cx="38023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solidFill>
                  <a:srgbClr val="FF0000"/>
                </a:solidFill>
                <a:latin typeface="Arial" panose="020B0604020202020204" pitchFamily="34" charset="0"/>
              </a:rPr>
              <a:t>No</a:t>
            </a:r>
          </a:p>
        </p:txBody>
      </p:sp>
      <p:sp>
        <p:nvSpPr>
          <p:cNvPr id="896022" name="Text Box 22"/>
          <p:cNvSpPr txBox="1">
            <a:spLocks noChangeArrowheads="1"/>
          </p:cNvSpPr>
          <p:nvPr/>
        </p:nvSpPr>
        <p:spPr bwMode="auto">
          <a:xfrm>
            <a:off x="4110431" y="3772882"/>
            <a:ext cx="74732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solidFill>
                  <a:srgbClr val="FF0000"/>
                </a:solidFill>
                <a:latin typeface="Arial" panose="020B0604020202020204" pitchFamily="34" charset="0"/>
              </a:rPr>
              <a:t>Married </a:t>
            </a:r>
          </a:p>
        </p:txBody>
      </p:sp>
      <p:sp>
        <p:nvSpPr>
          <p:cNvPr id="896023" name="Text Box 23"/>
          <p:cNvSpPr txBox="1">
            <a:spLocks noChangeArrowheads="1"/>
          </p:cNvSpPr>
          <p:nvPr/>
        </p:nvSpPr>
        <p:spPr bwMode="auto">
          <a:xfrm>
            <a:off x="2334622" y="3799075"/>
            <a:ext cx="1300357"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Single, Divorced</a:t>
            </a:r>
            <a:endParaRPr lang="en-US" altLang="en-US" sz="1200">
              <a:solidFill>
                <a:schemeClr val="bg2"/>
              </a:solidFill>
              <a:latin typeface="Arial" panose="020B0604020202020204" pitchFamily="34" charset="0"/>
            </a:endParaRPr>
          </a:p>
        </p:txBody>
      </p:sp>
      <p:sp>
        <p:nvSpPr>
          <p:cNvPr id="896024" name="Text Box 24"/>
          <p:cNvSpPr txBox="1">
            <a:spLocks noChangeArrowheads="1"/>
          </p:cNvSpPr>
          <p:nvPr/>
        </p:nvSpPr>
        <p:spPr bwMode="auto">
          <a:xfrm>
            <a:off x="1960094" y="4527738"/>
            <a:ext cx="59022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&lt; 80K</a:t>
            </a:r>
            <a:endParaRPr lang="en-US" altLang="en-US" sz="1200">
              <a:solidFill>
                <a:schemeClr val="bg2"/>
              </a:solidFill>
              <a:latin typeface="Arial" panose="020B0604020202020204" pitchFamily="34" charset="0"/>
            </a:endParaRPr>
          </a:p>
        </p:txBody>
      </p:sp>
      <p:sp>
        <p:nvSpPr>
          <p:cNvPr id="896025" name="Text Box 25"/>
          <p:cNvSpPr txBox="1">
            <a:spLocks noChangeArrowheads="1"/>
          </p:cNvSpPr>
          <p:nvPr/>
        </p:nvSpPr>
        <p:spPr bwMode="auto">
          <a:xfrm>
            <a:off x="3419800" y="4527738"/>
            <a:ext cx="59022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&gt; 80K</a:t>
            </a:r>
            <a:endParaRPr lang="en-US" altLang="en-US" sz="1200">
              <a:solidFill>
                <a:schemeClr val="bg2"/>
              </a:solidFill>
              <a:latin typeface="Arial" panose="020B0604020202020204" pitchFamily="34" charset="0"/>
            </a:endParaRPr>
          </a:p>
        </p:txBody>
      </p:sp>
      <p:graphicFrame>
        <p:nvGraphicFramePr>
          <p:cNvPr id="896026" name="Object 26"/>
          <p:cNvGraphicFramePr>
            <a:graphicFrameLocks noChangeAspect="1"/>
          </p:cNvGraphicFramePr>
          <p:nvPr/>
        </p:nvGraphicFramePr>
        <p:xfrm>
          <a:off x="4857751" y="2254835"/>
          <a:ext cx="2507456" cy="850106"/>
        </p:xfrm>
        <a:graphic>
          <a:graphicData uri="http://schemas.openxmlformats.org/presentationml/2006/ole">
            <mc:AlternateContent xmlns:mc="http://schemas.openxmlformats.org/markup-compatibility/2006">
              <mc:Choice xmlns:v="urn:schemas-microsoft-com:vml" Requires="v">
                <p:oleObj spid="_x0000_s53312" name="Document" r:id="rId3" imgW="4651200" imgH="1576440" progId="Word.Document.8">
                  <p:embed/>
                </p:oleObj>
              </mc:Choice>
              <mc:Fallback>
                <p:oleObj name="Document" r:id="rId3" imgW="4651200" imgH="1576440" progId="Word.Document.8">
                  <p:embed/>
                  <p:pic>
                    <p:nvPicPr>
                      <p:cNvPr id="896026"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1" y="2254835"/>
                        <a:ext cx="2507456" cy="850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27" name="Text Box 27"/>
          <p:cNvSpPr txBox="1">
            <a:spLocks noChangeArrowheads="1"/>
          </p:cNvSpPr>
          <p:nvPr/>
        </p:nvSpPr>
        <p:spPr bwMode="auto">
          <a:xfrm>
            <a:off x="4743450" y="1911934"/>
            <a:ext cx="1200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500">
                <a:solidFill>
                  <a:schemeClr val="tx2"/>
                </a:solidFill>
                <a:latin typeface="Arial" panose="020B0604020202020204" pitchFamily="34" charset="0"/>
              </a:rPr>
              <a:t>Test Data</a:t>
            </a:r>
            <a:endParaRPr lang="en-US" altLang="en-US" sz="1500">
              <a:solidFill>
                <a:schemeClr val="bg2"/>
              </a:solidFill>
              <a:latin typeface="Arial" panose="020B0604020202020204" pitchFamily="34" charset="0"/>
            </a:endParaRPr>
          </a:p>
        </p:txBody>
      </p:sp>
      <p:sp>
        <p:nvSpPr>
          <p:cNvPr id="896028" name="Line 28"/>
          <p:cNvSpPr>
            <a:spLocks noChangeShapeType="1"/>
          </p:cNvSpPr>
          <p:nvPr/>
        </p:nvSpPr>
        <p:spPr bwMode="auto">
          <a:xfrm flipH="1">
            <a:off x="4514850" y="2997784"/>
            <a:ext cx="2343150" cy="13716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96029" name="Text Box 29"/>
          <p:cNvSpPr txBox="1">
            <a:spLocks noChangeArrowheads="1"/>
          </p:cNvSpPr>
          <p:nvPr/>
        </p:nvSpPr>
        <p:spPr bwMode="auto">
          <a:xfrm>
            <a:off x="5657850" y="3740734"/>
            <a:ext cx="20002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accent2"/>
              </a:buClr>
              <a:buSzPct val="75000"/>
              <a:buFont typeface="Monotype Sorts" pitchFamily="2" charset="2"/>
              <a:buNone/>
            </a:pPr>
            <a:r>
              <a:rPr lang="en-US" altLang="en-US" sz="1500">
                <a:latin typeface="Arial" panose="020B0604020202020204" pitchFamily="34" charset="0"/>
              </a:rPr>
              <a:t>Assign Cheat to “No”</a:t>
            </a:r>
          </a:p>
        </p:txBody>
      </p:sp>
    </p:spTree>
    <p:extLst>
      <p:ext uri="{BB962C8B-B14F-4D97-AF65-F5344CB8AC3E}">
        <p14:creationId xmlns:p14="http://schemas.microsoft.com/office/powerpoint/2010/main" val="275724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238032" y="382882"/>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Decision Tree Classification Task</a:t>
            </a:r>
          </a:p>
        </p:txBody>
      </p:sp>
      <p:graphicFrame>
        <p:nvGraphicFramePr>
          <p:cNvPr id="922627" name="Object 3"/>
          <p:cNvGraphicFramePr>
            <a:graphicFrameLocks noGrp="1" noChangeAspect="1"/>
          </p:cNvGraphicFramePr>
          <p:nvPr>
            <p:ph idx="1"/>
          </p:nvPr>
        </p:nvGraphicFramePr>
        <p:xfrm>
          <a:off x="1652588" y="1825625"/>
          <a:ext cx="5837237" cy="4351338"/>
        </p:xfrm>
        <a:graphic>
          <a:graphicData uri="http://schemas.openxmlformats.org/presentationml/2006/ole">
            <mc:AlternateContent xmlns:mc="http://schemas.openxmlformats.org/markup-compatibility/2006">
              <mc:Choice xmlns:v="urn:schemas-microsoft-com:vml" Requires="v">
                <p:oleObj spid="_x0000_s54336" name="Visio" r:id="rId3" imgW="8424875" imgH="6279741" progId="Visio.Drawing.6">
                  <p:embed/>
                </p:oleObj>
              </mc:Choice>
              <mc:Fallback>
                <p:oleObj name="Visio" r:id="rId3" imgW="8424875" imgH="6279741" progId="Visio.Drawing.6">
                  <p:embed/>
                  <p:pic>
                    <p:nvPicPr>
                      <p:cNvPr id="922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1825625"/>
                        <a:ext cx="583723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2561AFFF-E2F4-402D-873F-F9B1B7CF2EDD}" type="slidenum">
              <a:rPr lang="en-US" smtClean="0"/>
              <a:t>17</a:t>
            </a:fld>
            <a:endParaRPr lang="en-US"/>
          </a:p>
        </p:txBody>
      </p:sp>
      <p:sp>
        <p:nvSpPr>
          <p:cNvPr id="4" name="Date Placeholder 3"/>
          <p:cNvSpPr>
            <a:spLocks noGrp="1"/>
          </p:cNvSpPr>
          <p:nvPr>
            <p:ph type="dt" sz="half" idx="4294967295"/>
          </p:nvPr>
        </p:nvSpPr>
        <p:spPr>
          <a:xfrm>
            <a:off x="0" y="6643688"/>
            <a:ext cx="2057400" cy="214312"/>
          </a:xfrm>
        </p:spPr>
        <p:txBody>
          <a:bodyPr/>
          <a:lstStyle/>
          <a:p>
            <a:fld id="{61920513-585A-4BEC-89F0-B1B571186405}" type="datetime1">
              <a:rPr lang="en-US" smtClean="0"/>
              <a:t>5/16/2020</a:t>
            </a:fld>
            <a:endParaRPr lang="en-US"/>
          </a:p>
        </p:txBody>
      </p:sp>
      <p:sp>
        <p:nvSpPr>
          <p:cNvPr id="922628" name="Line 4"/>
          <p:cNvSpPr>
            <a:spLocks noChangeShapeType="1"/>
          </p:cNvSpPr>
          <p:nvPr/>
        </p:nvSpPr>
        <p:spPr bwMode="auto">
          <a:xfrm flipH="1">
            <a:off x="6272213" y="2443163"/>
            <a:ext cx="51435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2629" name="Text Box 5"/>
          <p:cNvSpPr txBox="1">
            <a:spLocks noChangeArrowheads="1"/>
          </p:cNvSpPr>
          <p:nvPr/>
        </p:nvSpPr>
        <p:spPr bwMode="auto">
          <a:xfrm>
            <a:off x="6858000" y="4112419"/>
            <a:ext cx="91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t>Decision Tree</a:t>
            </a:r>
          </a:p>
        </p:txBody>
      </p:sp>
    </p:spTree>
    <p:extLst>
      <p:ext uri="{BB962C8B-B14F-4D97-AF65-F5344CB8AC3E}">
        <p14:creationId xmlns:p14="http://schemas.microsoft.com/office/powerpoint/2010/main" val="143449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628649" y="365126"/>
            <a:ext cx="8444329" cy="1401530"/>
          </a:xfrm>
          <a:noFill/>
          <a:ln/>
        </p:spPr>
        <p:txBody>
          <a:bodyPr vert="horz" lIns="69056" tIns="34529" rIns="69056" bIns="34529" rtlCol="0" anchor="ctr">
            <a:noAutofit/>
          </a:bodyPr>
          <a:lstStyle/>
          <a:p>
            <a:pPr>
              <a:lnSpc>
                <a:spcPct val="110000"/>
              </a:lnSpc>
            </a:pPr>
            <a:r>
              <a:rPr lang="en-US" altLang="en-US" sz="3600" b="1" dirty="0">
                <a:latin typeface="Times New Roman" panose="02020603050405020304" pitchFamily="18" charset="0"/>
                <a:cs typeface="Times New Roman" panose="02020603050405020304" pitchFamily="18" charset="0"/>
              </a:rPr>
              <a:t>Issues: Evaluating Classification Methods</a:t>
            </a:r>
          </a:p>
        </p:txBody>
      </p:sp>
      <p:sp>
        <p:nvSpPr>
          <p:cNvPr id="1281027" name="Rectangle 3"/>
          <p:cNvSpPr>
            <a:spLocks noGrp="1" noChangeArrowheads="1"/>
          </p:cNvSpPr>
          <p:nvPr>
            <p:ph idx="1"/>
          </p:nvPr>
        </p:nvSpPr>
        <p:spPr>
          <a:xfrm>
            <a:off x="619772" y="1328475"/>
            <a:ext cx="7886700" cy="4351338"/>
          </a:xfrm>
          <a:noFill/>
          <a:ln/>
        </p:spPr>
        <p:txBody>
          <a:bodyPr vert="horz" lIns="69056" tIns="34529" rIns="69056" bIns="34529" rtlCol="0">
            <a:normAutofit/>
          </a:bodyPr>
          <a:lstStyle/>
          <a:p>
            <a:pPr>
              <a:lnSpc>
                <a:spcPct val="90000"/>
              </a:lnSpc>
            </a:pPr>
            <a:r>
              <a:rPr lang="en-US" altLang="en-US" sz="1800" dirty="0">
                <a:latin typeface="Times New Roman" panose="02020603050405020304" pitchFamily="18" charset="0"/>
                <a:cs typeface="Times New Roman" panose="02020603050405020304" pitchFamily="18" charset="0"/>
              </a:rPr>
              <a:t>Accuracy</a:t>
            </a:r>
          </a:p>
          <a:p>
            <a:pPr lvl="1">
              <a:lnSpc>
                <a:spcPct val="90000"/>
              </a:lnSpc>
            </a:pPr>
            <a:r>
              <a:rPr lang="en-US" altLang="en-US" dirty="0">
                <a:latin typeface="Times New Roman" panose="02020603050405020304" pitchFamily="18" charset="0"/>
                <a:cs typeface="Times New Roman" panose="02020603050405020304" pitchFamily="18" charset="0"/>
              </a:rPr>
              <a:t>classifier accuracy: predicting class label</a:t>
            </a:r>
          </a:p>
          <a:p>
            <a:pPr lvl="1">
              <a:lnSpc>
                <a:spcPct val="90000"/>
              </a:lnSpc>
            </a:pPr>
            <a:r>
              <a:rPr lang="en-US" altLang="en-US" dirty="0">
                <a:latin typeface="Times New Roman" panose="02020603050405020304" pitchFamily="18" charset="0"/>
                <a:cs typeface="Times New Roman" panose="02020603050405020304" pitchFamily="18" charset="0"/>
              </a:rPr>
              <a:t>predictor accuracy: guessing value of predicted attributes</a:t>
            </a:r>
          </a:p>
          <a:p>
            <a:pPr>
              <a:lnSpc>
                <a:spcPct val="90000"/>
              </a:lnSpc>
            </a:pPr>
            <a:r>
              <a:rPr lang="en-US" altLang="en-US" sz="1800" dirty="0">
                <a:latin typeface="Times New Roman" panose="02020603050405020304" pitchFamily="18" charset="0"/>
                <a:cs typeface="Times New Roman" panose="02020603050405020304" pitchFamily="18" charset="0"/>
              </a:rPr>
              <a:t>Speed</a:t>
            </a:r>
          </a:p>
          <a:p>
            <a:pPr lvl="1">
              <a:lnSpc>
                <a:spcPct val="90000"/>
              </a:lnSpc>
            </a:pPr>
            <a:r>
              <a:rPr lang="en-US" altLang="en-US" dirty="0">
                <a:latin typeface="Times New Roman" panose="02020603050405020304" pitchFamily="18" charset="0"/>
                <a:cs typeface="Times New Roman" panose="02020603050405020304" pitchFamily="18" charset="0"/>
              </a:rPr>
              <a:t>time to construct the model (training time)</a:t>
            </a:r>
          </a:p>
          <a:p>
            <a:pPr lvl="1">
              <a:lnSpc>
                <a:spcPct val="90000"/>
              </a:lnSpc>
            </a:pPr>
            <a:r>
              <a:rPr lang="en-US" altLang="en-US" dirty="0">
                <a:latin typeface="Times New Roman" panose="02020603050405020304" pitchFamily="18" charset="0"/>
                <a:cs typeface="Times New Roman" panose="02020603050405020304" pitchFamily="18" charset="0"/>
              </a:rPr>
              <a:t>time to use the model (classification/prediction time)</a:t>
            </a:r>
          </a:p>
          <a:p>
            <a:pPr>
              <a:lnSpc>
                <a:spcPct val="90000"/>
              </a:lnSpc>
            </a:pPr>
            <a:r>
              <a:rPr lang="en-US" altLang="en-US" sz="1800" dirty="0">
                <a:latin typeface="Times New Roman" panose="02020603050405020304" pitchFamily="18" charset="0"/>
                <a:cs typeface="Times New Roman" panose="02020603050405020304" pitchFamily="18" charset="0"/>
              </a:rPr>
              <a:t>Robustness: handling noise and missing values</a:t>
            </a:r>
          </a:p>
          <a:p>
            <a:pPr>
              <a:lnSpc>
                <a:spcPct val="90000"/>
              </a:lnSpc>
            </a:pPr>
            <a:r>
              <a:rPr lang="en-US" altLang="en-US" sz="1800" dirty="0">
                <a:latin typeface="Times New Roman" panose="02020603050405020304" pitchFamily="18" charset="0"/>
                <a:cs typeface="Times New Roman" panose="02020603050405020304" pitchFamily="18" charset="0"/>
              </a:rPr>
              <a:t>Scalability: efficiency in disk-resident databases </a:t>
            </a:r>
          </a:p>
          <a:p>
            <a:pPr>
              <a:lnSpc>
                <a:spcPct val="90000"/>
              </a:lnSpc>
            </a:pPr>
            <a:r>
              <a:rPr lang="en-US" altLang="en-US" sz="1800" dirty="0">
                <a:latin typeface="Times New Roman" panose="02020603050405020304" pitchFamily="18" charset="0"/>
                <a:cs typeface="Times New Roman" panose="02020603050405020304" pitchFamily="18" charset="0"/>
              </a:rPr>
              <a:t>Interpretability</a:t>
            </a:r>
          </a:p>
          <a:p>
            <a:pPr lvl="1">
              <a:lnSpc>
                <a:spcPct val="90000"/>
              </a:lnSpc>
            </a:pPr>
            <a:r>
              <a:rPr lang="en-US" altLang="en-US" dirty="0">
                <a:latin typeface="Times New Roman" panose="02020603050405020304" pitchFamily="18" charset="0"/>
                <a:cs typeface="Times New Roman" panose="02020603050405020304" pitchFamily="18" charset="0"/>
              </a:rPr>
              <a:t>understanding and insight provided by the model</a:t>
            </a:r>
          </a:p>
          <a:p>
            <a:pPr>
              <a:lnSpc>
                <a:spcPct val="90000"/>
              </a:lnSpc>
            </a:pPr>
            <a:r>
              <a:rPr lang="en-US" altLang="en-US" sz="1800" dirty="0">
                <a:latin typeface="Times New Roman" panose="02020603050405020304" pitchFamily="18" charset="0"/>
                <a:cs typeface="Times New Roman" panose="02020603050405020304" pitchFamily="18" charset="0"/>
              </a:rPr>
              <a:t>Other measures, e.g., goodness of rules, such as decision tree size or compactness of classification rules</a:t>
            </a:r>
          </a:p>
        </p:txBody>
      </p:sp>
      <p:sp>
        <p:nvSpPr>
          <p:cNvPr id="6" name="Slide Number Placeholder 5"/>
          <p:cNvSpPr>
            <a:spLocks noGrp="1"/>
          </p:cNvSpPr>
          <p:nvPr>
            <p:ph type="sldNum" sz="quarter" idx="12"/>
          </p:nvPr>
        </p:nvSpPr>
        <p:spPr/>
        <p:txBody>
          <a:bodyPr/>
          <a:lstStyle/>
          <a:p>
            <a:fld id="{F11F3647-B0A6-4470-8DA4-719A1B55133D}" type="slidenum">
              <a:rPr lang="en-US" altLang="en-US"/>
              <a:pPr/>
              <a:t>18</a:t>
            </a:fld>
            <a:endParaRPr lang="en-US" altLang="en-US"/>
          </a:p>
        </p:txBody>
      </p:sp>
      <p:sp>
        <p:nvSpPr>
          <p:cNvPr id="4" name="Date Placeholder 3"/>
          <p:cNvSpPr>
            <a:spLocks noGrp="1"/>
          </p:cNvSpPr>
          <p:nvPr>
            <p:ph type="dt" sz="half" idx="4294967295"/>
          </p:nvPr>
        </p:nvSpPr>
        <p:spPr>
          <a:xfrm>
            <a:off x="0" y="6511925"/>
            <a:ext cx="2057400" cy="274638"/>
          </a:xfrm>
        </p:spPr>
        <p:txBody>
          <a:bodyPr/>
          <a:lstStyle/>
          <a:p>
            <a:fld id="{A5A4F601-6350-4664-973A-639D4152CEF4}" type="datetime1">
              <a:rPr lang="en-US" altLang="en-US" smtClean="0"/>
              <a:t>5/16/2020</a:t>
            </a:fld>
            <a:endParaRPr lang="en-US" altLang="en-US"/>
          </a:p>
        </p:txBody>
      </p:sp>
    </p:spTree>
    <p:extLst>
      <p:ext uri="{BB962C8B-B14F-4D97-AF65-F5344CB8AC3E}">
        <p14:creationId xmlns:p14="http://schemas.microsoft.com/office/powerpoint/2010/main" val="4265647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VS UNDERFITTING</a:t>
            </a:r>
            <a:endParaRPr lang="en-IN" dirty="0"/>
          </a:p>
        </p:txBody>
      </p:sp>
      <p:sp>
        <p:nvSpPr>
          <p:cNvPr id="3" name="Content Placeholder 2"/>
          <p:cNvSpPr>
            <a:spLocks noGrp="1"/>
          </p:cNvSpPr>
          <p:nvPr>
            <p:ph idx="1"/>
          </p:nvPr>
        </p:nvSpPr>
        <p:spPr>
          <a:xfrm>
            <a:off x="220436" y="1335768"/>
            <a:ext cx="8629650" cy="5407932"/>
          </a:xfrm>
        </p:spPr>
        <p:txBody>
          <a:bodyPr>
            <a:noAutofit/>
          </a:bodyPr>
          <a:lstStyle/>
          <a:p>
            <a:pPr marL="0" indent="0" algn="just">
              <a:buNone/>
            </a:pPr>
            <a:r>
              <a:rPr lang="en-US" dirty="0"/>
              <a:t>Overfitting occurs when a statistical model or machine learning algorithm captures the noise of the data.  Intuitively, overfitting occurs when the model or the algorithm fits the data too well.  Specifically, overfitting occurs if the model or algorithm shows low bias but high variance.  Overfitting is often a result of an excessively complicated model, and it can be prevented by fitting multiple models and using validation or cross-validation to compare their predictive accuracies on test data.</a:t>
            </a:r>
          </a:p>
          <a:p>
            <a:pPr marL="0" indent="0" algn="just">
              <a:buNone/>
            </a:pPr>
            <a:endParaRPr lang="en-US" dirty="0"/>
          </a:p>
          <a:p>
            <a:pPr marL="0" indent="0" algn="just">
              <a:buNone/>
            </a:pPr>
            <a:r>
              <a:rPr lang="en-US" dirty="0" err="1"/>
              <a:t>Underfitting</a:t>
            </a:r>
            <a:r>
              <a:rPr lang="en-US" dirty="0"/>
              <a:t> occurs when a statistical model or machine learning algorithm cannot capture the underlying trend of the data.  Intuitively, </a:t>
            </a:r>
            <a:r>
              <a:rPr lang="en-US" dirty="0" err="1"/>
              <a:t>underfitting</a:t>
            </a:r>
            <a:r>
              <a:rPr lang="en-US" dirty="0"/>
              <a:t> occurs when the model or the algorithm does not fit the data well enough.  Specifically, </a:t>
            </a:r>
            <a:r>
              <a:rPr lang="en-US" dirty="0" err="1"/>
              <a:t>underfitting</a:t>
            </a:r>
            <a:r>
              <a:rPr lang="en-US" dirty="0"/>
              <a:t> occurs if the model or algorithm shows low variance but high bias.  </a:t>
            </a:r>
            <a:r>
              <a:rPr lang="en-US" dirty="0" err="1"/>
              <a:t>Underfitting</a:t>
            </a:r>
            <a:r>
              <a:rPr lang="en-US" dirty="0"/>
              <a:t> is often a result of an excessively simple model.</a:t>
            </a:r>
          </a:p>
          <a:p>
            <a:pPr marL="0" indent="0" algn="just">
              <a:buNone/>
            </a:pPr>
            <a:r>
              <a:rPr lang="en-US" dirty="0" smtClean="0"/>
              <a:t>Both </a:t>
            </a:r>
            <a:r>
              <a:rPr lang="en-US" dirty="0"/>
              <a:t>overfitting and </a:t>
            </a:r>
            <a:r>
              <a:rPr lang="en-US" dirty="0" err="1"/>
              <a:t>underfitting</a:t>
            </a:r>
            <a:r>
              <a:rPr lang="en-US" dirty="0"/>
              <a:t> lead to poor predictions on new data sets.</a:t>
            </a:r>
            <a:endParaRPr lang="en-IN" dirty="0"/>
          </a:p>
        </p:txBody>
      </p:sp>
    </p:spTree>
    <p:extLst>
      <p:ext uri="{BB962C8B-B14F-4D97-AF65-F5344CB8AC3E}">
        <p14:creationId xmlns:p14="http://schemas.microsoft.com/office/powerpoint/2010/main" val="922899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02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Underfitting vs. Overfitting</a:t>
            </a:r>
          </a:p>
        </p:txBody>
      </p:sp>
      <p:sp>
        <p:nvSpPr>
          <p:cNvPr id="942083" name="Rectangle 3"/>
          <p:cNvSpPr>
            <a:spLocks noGrp="1" noChangeArrowheads="1"/>
          </p:cNvSpPr>
          <p:nvPr>
            <p:ph idx="1"/>
          </p:nvPr>
        </p:nvSpPr>
        <p:spPr>
          <a:xfrm>
            <a:off x="477730" y="1417253"/>
            <a:ext cx="7886700" cy="4351338"/>
          </a:xfrm>
        </p:spPr>
        <p:txBody>
          <a:bodyPr>
            <a:normAutofit/>
          </a:bodyPr>
          <a:lstStyle/>
          <a:p>
            <a:pPr>
              <a:lnSpc>
                <a:spcPct val="100000"/>
              </a:lnSpc>
              <a:spcAft>
                <a:spcPts val="900"/>
              </a:spcAft>
            </a:pPr>
            <a:r>
              <a:rPr lang="en-US" altLang="en-US" sz="1800" dirty="0">
                <a:latin typeface="Times New Roman" panose="02020603050405020304" pitchFamily="18" charset="0"/>
                <a:cs typeface="Times New Roman" panose="02020603050405020304" pitchFamily="18" charset="0"/>
              </a:rPr>
              <a:t>Underfitting results in decision trees that are too simple to solve the problem. They may offer superior interpretability.</a:t>
            </a:r>
          </a:p>
          <a:p>
            <a:pPr>
              <a:lnSpc>
                <a:spcPct val="100000"/>
              </a:lnSpc>
              <a:spcAft>
                <a:spcPts val="450"/>
              </a:spcAft>
            </a:pPr>
            <a:r>
              <a:rPr lang="en-US" altLang="en-US" sz="1800" dirty="0">
                <a:latin typeface="Times New Roman" panose="02020603050405020304" pitchFamily="18" charset="0"/>
                <a:cs typeface="Times New Roman" panose="02020603050405020304" pitchFamily="18" charset="0"/>
              </a:rPr>
              <a:t>Overfitting results in decision trees that are more complex than necessary</a:t>
            </a:r>
          </a:p>
          <a:p>
            <a:pPr lvl="1">
              <a:lnSpc>
                <a:spcPct val="100000"/>
              </a:lnSpc>
              <a:spcBef>
                <a:spcPts val="0"/>
              </a:spcBef>
              <a:spcAft>
                <a:spcPts val="450"/>
              </a:spcAft>
            </a:pPr>
            <a:r>
              <a:rPr lang="en-US" altLang="en-US" dirty="0">
                <a:latin typeface="Times New Roman" panose="02020603050405020304" pitchFamily="18" charset="0"/>
                <a:cs typeface="Times New Roman" panose="02020603050405020304" pitchFamily="18" charset="0"/>
              </a:rPr>
              <a:t>Training error no longer provides a good estimate of how well the tree will perform on previously unseen records</a:t>
            </a:r>
          </a:p>
          <a:p>
            <a:pPr lvl="1">
              <a:lnSpc>
                <a:spcPct val="100000"/>
              </a:lnSpc>
              <a:spcBef>
                <a:spcPts val="0"/>
              </a:spcBef>
              <a:spcAft>
                <a:spcPts val="450"/>
              </a:spcAft>
            </a:pPr>
            <a:r>
              <a:rPr lang="en-US" altLang="en-US" dirty="0">
                <a:latin typeface="Times New Roman" panose="02020603050405020304" pitchFamily="18" charset="0"/>
                <a:cs typeface="Times New Roman" panose="02020603050405020304" pitchFamily="18" charset="0"/>
              </a:rPr>
              <a:t>Need new ways for estimating errors</a:t>
            </a:r>
          </a:p>
        </p:txBody>
      </p:sp>
      <p:sp>
        <p:nvSpPr>
          <p:cNvPr id="3" name="Slide Number Placeholder 2"/>
          <p:cNvSpPr>
            <a:spLocks noGrp="1"/>
          </p:cNvSpPr>
          <p:nvPr>
            <p:ph type="sldNum" sz="quarter" idx="12"/>
          </p:nvPr>
        </p:nvSpPr>
        <p:spPr/>
        <p:txBody>
          <a:bodyPr/>
          <a:lstStyle/>
          <a:p>
            <a:fld id="{2561AFFF-E2F4-402D-873F-F9B1B7CF2EDD}" type="slidenum">
              <a:rPr lang="en-US" smtClean="0"/>
              <a:t>20</a:t>
            </a:fld>
            <a:endParaRPr lang="en-US"/>
          </a:p>
        </p:txBody>
      </p:sp>
      <p:sp>
        <p:nvSpPr>
          <p:cNvPr id="2" name="Date Placeholder 1"/>
          <p:cNvSpPr>
            <a:spLocks noGrp="1"/>
          </p:cNvSpPr>
          <p:nvPr>
            <p:ph type="dt" sz="half" idx="4294967295"/>
          </p:nvPr>
        </p:nvSpPr>
        <p:spPr>
          <a:xfrm>
            <a:off x="0" y="6643688"/>
            <a:ext cx="2057400" cy="214312"/>
          </a:xfrm>
        </p:spPr>
        <p:txBody>
          <a:bodyPr/>
          <a:lstStyle/>
          <a:p>
            <a:fld id="{5446E9BE-131D-41DF-8F02-C4B315D4C3E6}" type="datetime1">
              <a:rPr lang="en-US" smtClean="0"/>
              <a:t>5/16/2020</a:t>
            </a:fld>
            <a:endParaRPr lang="en-US"/>
          </a:p>
        </p:txBody>
      </p:sp>
    </p:spTree>
    <p:extLst>
      <p:ext uri="{BB962C8B-B14F-4D97-AF65-F5344CB8AC3E}">
        <p14:creationId xmlns:p14="http://schemas.microsoft.com/office/powerpoint/2010/main" val="3801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7987" name="Picture 3"/>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864988" y="1401288"/>
            <a:ext cx="4076468" cy="289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7986" name="Rectangle 2"/>
          <p:cNvSpPr>
            <a:spLocks noGrp="1" noChangeArrowheads="1"/>
          </p:cNvSpPr>
          <p:nvPr>
            <p:ph type="title"/>
          </p:nvPr>
        </p:nvSpPr>
        <p:spPr>
          <a:xfrm>
            <a:off x="282421" y="382881"/>
            <a:ext cx="8515350" cy="1366020"/>
          </a:xfrm>
        </p:spPr>
        <p:txBody>
          <a:bodyPr>
            <a:normAutofit/>
          </a:bodyPr>
          <a:lstStyle/>
          <a:p>
            <a:r>
              <a:rPr lang="en-US" altLang="en-US" sz="3600" b="1" dirty="0" err="1">
                <a:latin typeface="Times New Roman" panose="02020603050405020304" pitchFamily="18" charset="0"/>
                <a:cs typeface="Times New Roman" panose="02020603050405020304" pitchFamily="18" charset="0"/>
              </a:rPr>
              <a:t>Underfitting</a:t>
            </a:r>
            <a:r>
              <a:rPr lang="en-US" altLang="en-US" sz="3600" b="1" dirty="0">
                <a:latin typeface="Times New Roman" panose="02020603050405020304" pitchFamily="18" charset="0"/>
                <a:cs typeface="Times New Roman" panose="02020603050405020304" pitchFamily="18" charset="0"/>
              </a:rPr>
              <a:t> and Overfitting (Example)</a:t>
            </a:r>
          </a:p>
        </p:txBody>
      </p:sp>
      <p:sp>
        <p:nvSpPr>
          <p:cNvPr id="5" name="Slide Number Placeholder 4"/>
          <p:cNvSpPr>
            <a:spLocks noGrp="1"/>
          </p:cNvSpPr>
          <p:nvPr>
            <p:ph type="sldNum" sz="quarter" idx="12"/>
          </p:nvPr>
        </p:nvSpPr>
        <p:spPr/>
        <p:txBody>
          <a:bodyPr/>
          <a:lstStyle/>
          <a:p>
            <a:fld id="{2561AFFF-E2F4-402D-873F-F9B1B7CF2EDD}" type="slidenum">
              <a:rPr lang="en-US" smtClean="0"/>
              <a:t>21</a:t>
            </a:fld>
            <a:endParaRPr lang="en-US"/>
          </a:p>
        </p:txBody>
      </p:sp>
      <p:sp>
        <p:nvSpPr>
          <p:cNvPr id="4" name="Date Placeholder 3"/>
          <p:cNvSpPr>
            <a:spLocks noGrp="1"/>
          </p:cNvSpPr>
          <p:nvPr>
            <p:ph type="dt" sz="half" idx="4294967295"/>
          </p:nvPr>
        </p:nvSpPr>
        <p:spPr>
          <a:xfrm>
            <a:off x="0" y="6643688"/>
            <a:ext cx="2057400" cy="214312"/>
          </a:xfrm>
        </p:spPr>
        <p:txBody>
          <a:bodyPr/>
          <a:lstStyle/>
          <a:p>
            <a:fld id="{08CCED47-D8D8-4691-ABD7-A857ED577A65}" type="datetime1">
              <a:rPr lang="en-US" smtClean="0"/>
              <a:t>5/16/2020</a:t>
            </a:fld>
            <a:endParaRPr lang="en-US"/>
          </a:p>
        </p:txBody>
      </p:sp>
      <p:sp>
        <p:nvSpPr>
          <p:cNvPr id="937988" name="Text Box 4"/>
          <p:cNvSpPr txBox="1">
            <a:spLocks noChangeArrowheads="1"/>
          </p:cNvSpPr>
          <p:nvPr/>
        </p:nvSpPr>
        <p:spPr bwMode="auto">
          <a:xfrm>
            <a:off x="5524023" y="1401288"/>
            <a:ext cx="240994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500 circular and 500 triangular data points.</a:t>
            </a:r>
          </a:p>
          <a:p>
            <a:pPr>
              <a:spcBef>
                <a:spcPct val="50000"/>
              </a:spcBef>
            </a:pPr>
            <a:endParaRPr lang="en-US" altLang="en-US" dirty="0"/>
          </a:p>
          <a:p>
            <a:pPr>
              <a:spcBef>
                <a:spcPct val="50000"/>
              </a:spcBef>
            </a:pPr>
            <a:r>
              <a:rPr lang="en-US" altLang="en-US" dirty="0"/>
              <a:t>Circular points:</a:t>
            </a:r>
          </a:p>
          <a:p>
            <a:pPr>
              <a:spcBef>
                <a:spcPct val="50000"/>
              </a:spcBef>
            </a:pPr>
            <a:r>
              <a:rPr lang="en-US" altLang="en-US" dirty="0"/>
              <a:t>0.5 </a:t>
            </a:r>
            <a:r>
              <a:rPr lang="en-US" altLang="en-US" dirty="0">
                <a:sym typeface="Symbol" panose="05050102010706020507" pitchFamily="18" charset="2"/>
              </a:rPr>
              <a:t> sqrt(x</a:t>
            </a:r>
            <a:r>
              <a:rPr lang="en-US" altLang="en-US" baseline="-25000" dirty="0">
                <a:sym typeface="Symbol" panose="05050102010706020507" pitchFamily="18" charset="2"/>
              </a:rPr>
              <a:t>1</a:t>
            </a:r>
            <a:r>
              <a:rPr lang="en-US" altLang="en-US" baseline="30000" dirty="0">
                <a:sym typeface="Symbol" panose="05050102010706020507" pitchFamily="18" charset="2"/>
              </a:rPr>
              <a:t>2</a:t>
            </a:r>
            <a:r>
              <a:rPr lang="en-US" altLang="en-US" dirty="0">
                <a:sym typeface="Symbol" panose="05050102010706020507" pitchFamily="18" charset="2"/>
              </a:rPr>
              <a:t>+x</a:t>
            </a:r>
            <a:r>
              <a:rPr lang="en-US" altLang="en-US" baseline="-25000" dirty="0">
                <a:sym typeface="Symbol" panose="05050102010706020507" pitchFamily="18" charset="2"/>
              </a:rPr>
              <a:t>2</a:t>
            </a:r>
            <a:r>
              <a:rPr lang="en-US" altLang="en-US" baseline="30000" dirty="0">
                <a:sym typeface="Symbol" panose="05050102010706020507" pitchFamily="18" charset="2"/>
              </a:rPr>
              <a:t>2</a:t>
            </a:r>
            <a:r>
              <a:rPr lang="en-US" altLang="en-US" dirty="0">
                <a:sym typeface="Symbol" panose="05050102010706020507" pitchFamily="18" charset="2"/>
              </a:rPr>
              <a:t>)  1</a:t>
            </a:r>
            <a:endParaRPr lang="en-US" altLang="en-US" dirty="0"/>
          </a:p>
          <a:p>
            <a:pPr>
              <a:spcBef>
                <a:spcPct val="50000"/>
              </a:spcBef>
            </a:pPr>
            <a:endParaRPr lang="en-US" altLang="en-US" dirty="0"/>
          </a:p>
          <a:p>
            <a:pPr>
              <a:spcBef>
                <a:spcPct val="50000"/>
              </a:spcBef>
            </a:pPr>
            <a:r>
              <a:rPr lang="en-US" altLang="en-US" dirty="0"/>
              <a:t>Triangular points:</a:t>
            </a:r>
          </a:p>
          <a:p>
            <a:pPr>
              <a:spcBef>
                <a:spcPct val="50000"/>
              </a:spcBef>
            </a:pPr>
            <a:r>
              <a:rPr lang="en-US" altLang="en-US" dirty="0">
                <a:sym typeface="Symbol" panose="05050102010706020507" pitchFamily="18" charset="2"/>
              </a:rPr>
              <a:t>sqrt(x</a:t>
            </a:r>
            <a:r>
              <a:rPr lang="en-US" altLang="en-US" baseline="-25000" dirty="0">
                <a:sym typeface="Symbol" panose="05050102010706020507" pitchFamily="18" charset="2"/>
              </a:rPr>
              <a:t>1</a:t>
            </a:r>
            <a:r>
              <a:rPr lang="en-US" altLang="en-US" baseline="30000" dirty="0">
                <a:sym typeface="Symbol" panose="05050102010706020507" pitchFamily="18" charset="2"/>
              </a:rPr>
              <a:t>2</a:t>
            </a:r>
            <a:r>
              <a:rPr lang="en-US" altLang="en-US" dirty="0">
                <a:sym typeface="Symbol" panose="05050102010706020507" pitchFamily="18" charset="2"/>
              </a:rPr>
              <a:t>+x</a:t>
            </a:r>
            <a:r>
              <a:rPr lang="en-US" altLang="en-US" baseline="-25000" dirty="0">
                <a:sym typeface="Symbol" panose="05050102010706020507" pitchFamily="18" charset="2"/>
              </a:rPr>
              <a:t>2</a:t>
            </a:r>
            <a:r>
              <a:rPr lang="en-US" altLang="en-US" baseline="30000" dirty="0">
                <a:sym typeface="Symbol" panose="05050102010706020507" pitchFamily="18" charset="2"/>
              </a:rPr>
              <a:t>2</a:t>
            </a:r>
            <a:r>
              <a:rPr lang="en-US" altLang="en-US" dirty="0">
                <a:sym typeface="Symbol" panose="05050102010706020507" pitchFamily="18" charset="2"/>
              </a:rPr>
              <a:t>) &gt; 0.5 or</a:t>
            </a:r>
          </a:p>
          <a:p>
            <a:pPr>
              <a:spcBef>
                <a:spcPct val="50000"/>
              </a:spcBef>
            </a:pPr>
            <a:r>
              <a:rPr lang="en-US" altLang="en-US" dirty="0">
                <a:sym typeface="Symbol" panose="05050102010706020507" pitchFamily="18" charset="2"/>
              </a:rPr>
              <a:t>sqrt(x</a:t>
            </a:r>
            <a:r>
              <a:rPr lang="en-US" altLang="en-US" baseline="-25000" dirty="0">
                <a:sym typeface="Symbol" panose="05050102010706020507" pitchFamily="18" charset="2"/>
              </a:rPr>
              <a:t>1</a:t>
            </a:r>
            <a:r>
              <a:rPr lang="en-US" altLang="en-US" baseline="30000" dirty="0">
                <a:sym typeface="Symbol" panose="05050102010706020507" pitchFamily="18" charset="2"/>
              </a:rPr>
              <a:t>2</a:t>
            </a:r>
            <a:r>
              <a:rPr lang="en-US" altLang="en-US" dirty="0">
                <a:sym typeface="Symbol" panose="05050102010706020507" pitchFamily="18" charset="2"/>
              </a:rPr>
              <a:t>+x</a:t>
            </a:r>
            <a:r>
              <a:rPr lang="en-US" altLang="en-US" baseline="-25000" dirty="0">
                <a:sym typeface="Symbol" panose="05050102010706020507" pitchFamily="18" charset="2"/>
              </a:rPr>
              <a:t>2</a:t>
            </a:r>
            <a:r>
              <a:rPr lang="en-US" altLang="en-US" baseline="30000" dirty="0">
                <a:sym typeface="Symbol" panose="05050102010706020507" pitchFamily="18" charset="2"/>
              </a:rPr>
              <a:t>2</a:t>
            </a:r>
            <a:r>
              <a:rPr lang="en-US" altLang="en-US" dirty="0">
                <a:sym typeface="Symbol" panose="05050102010706020507" pitchFamily="18" charset="2"/>
              </a:rPr>
              <a:t>) &lt; 1</a:t>
            </a:r>
          </a:p>
        </p:txBody>
      </p:sp>
      <p:sp>
        <p:nvSpPr>
          <p:cNvPr id="2" name="TextBox 1">
            <a:extLst>
              <a:ext uri="{FF2B5EF4-FFF2-40B4-BE49-F238E27FC236}">
                <a16:creationId xmlns:a16="http://schemas.microsoft.com/office/drawing/2014/main" id="{38C1CEE1-8CE0-4254-9F0B-3F106E32CE30}"/>
              </a:ext>
            </a:extLst>
          </p:cNvPr>
          <p:cNvSpPr txBox="1"/>
          <p:nvPr/>
        </p:nvSpPr>
        <p:spPr>
          <a:xfrm>
            <a:off x="2356736" y="4433516"/>
            <a:ext cx="768159" cy="369332"/>
          </a:xfrm>
          <a:prstGeom prst="rect">
            <a:avLst/>
          </a:prstGeom>
          <a:noFill/>
        </p:spPr>
        <p:txBody>
          <a:bodyPr wrap="none" rtlCol="0">
            <a:spAutoFit/>
          </a:bodyPr>
          <a:lstStyle/>
          <a:p>
            <a:r>
              <a:rPr lang="en-US" dirty="0"/>
              <a:t>X</a:t>
            </a:r>
            <a:r>
              <a:rPr lang="en-US" baseline="-25000" dirty="0"/>
              <a:t>1</a:t>
            </a:r>
            <a:r>
              <a:rPr lang="en-US" dirty="0"/>
              <a:t>   </a:t>
            </a:r>
            <a:r>
              <a:rPr lang="en-US" dirty="0">
                <a:sym typeface="Wingdings" panose="05000000000000000000" pitchFamily="2" charset="2"/>
              </a:rPr>
              <a:t></a:t>
            </a:r>
            <a:endParaRPr lang="en-US" dirty="0"/>
          </a:p>
        </p:txBody>
      </p:sp>
      <p:sp>
        <p:nvSpPr>
          <p:cNvPr id="8" name="TextBox 7">
            <a:extLst>
              <a:ext uri="{FF2B5EF4-FFF2-40B4-BE49-F238E27FC236}">
                <a16:creationId xmlns:a16="http://schemas.microsoft.com/office/drawing/2014/main" id="{A010D1B9-3F86-4237-BE1C-42F5CADA1521}"/>
              </a:ext>
            </a:extLst>
          </p:cNvPr>
          <p:cNvSpPr txBox="1"/>
          <p:nvPr/>
        </p:nvSpPr>
        <p:spPr>
          <a:xfrm rot="16200000">
            <a:off x="-63148" y="2530985"/>
            <a:ext cx="1273706" cy="369332"/>
          </a:xfrm>
          <a:prstGeom prst="rect">
            <a:avLst/>
          </a:prstGeom>
          <a:noFill/>
        </p:spPr>
        <p:txBody>
          <a:bodyPr wrap="square" rtlCol="0">
            <a:spAutoFit/>
          </a:bodyPr>
          <a:lstStyle/>
          <a:p>
            <a:r>
              <a:rPr lang="en-US" dirty="0"/>
              <a:t>X</a:t>
            </a:r>
            <a:r>
              <a:rPr lang="en-US" baseline="-25000" dirty="0"/>
              <a:t>2</a:t>
            </a:r>
            <a:r>
              <a:rPr lang="en-US" dirty="0"/>
              <a: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17507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86" y="1066800"/>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Line 4"/>
          <p:cNvSpPr>
            <a:spLocks noChangeShapeType="1"/>
          </p:cNvSpPr>
          <p:nvPr/>
        </p:nvSpPr>
        <p:spPr bwMode="auto">
          <a:xfrm>
            <a:off x="4981586" y="1219200"/>
            <a:ext cx="0" cy="4114800"/>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9010"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Underfitting and Overfitting</a:t>
            </a:r>
          </a:p>
        </p:txBody>
      </p:sp>
      <p:sp>
        <p:nvSpPr>
          <p:cNvPr id="5" name="Slide Number Placeholder 4"/>
          <p:cNvSpPr>
            <a:spLocks noGrp="1"/>
          </p:cNvSpPr>
          <p:nvPr>
            <p:ph type="sldNum" sz="quarter" idx="12"/>
          </p:nvPr>
        </p:nvSpPr>
        <p:spPr/>
        <p:txBody>
          <a:bodyPr/>
          <a:lstStyle/>
          <a:p>
            <a:fld id="{2561AFFF-E2F4-402D-873F-F9B1B7CF2EDD}" type="slidenum">
              <a:rPr lang="en-US" smtClean="0"/>
              <a:t>22</a:t>
            </a:fld>
            <a:endParaRPr lang="en-US"/>
          </a:p>
        </p:txBody>
      </p:sp>
      <p:sp>
        <p:nvSpPr>
          <p:cNvPr id="4" name="Date Placeholder 3"/>
          <p:cNvSpPr>
            <a:spLocks noGrp="1"/>
          </p:cNvSpPr>
          <p:nvPr>
            <p:ph type="dt" sz="half" idx="4294967295"/>
          </p:nvPr>
        </p:nvSpPr>
        <p:spPr>
          <a:xfrm>
            <a:off x="0" y="6643688"/>
            <a:ext cx="2057400" cy="214312"/>
          </a:xfrm>
        </p:spPr>
        <p:txBody>
          <a:bodyPr/>
          <a:lstStyle/>
          <a:p>
            <a:fld id="{3D108F4F-E7ED-4738-A81D-55A0B1B39C31}" type="datetime1">
              <a:rPr lang="en-US" smtClean="0"/>
              <a:t>5/16/2020</a:t>
            </a:fld>
            <a:endParaRPr lang="en-US"/>
          </a:p>
        </p:txBody>
      </p:sp>
      <p:sp>
        <p:nvSpPr>
          <p:cNvPr id="939013" name="Text Box 5"/>
          <p:cNvSpPr txBox="1">
            <a:spLocks noChangeArrowheads="1"/>
          </p:cNvSpPr>
          <p:nvPr/>
        </p:nvSpPr>
        <p:spPr bwMode="auto">
          <a:xfrm>
            <a:off x="4400550" y="1943101"/>
            <a:ext cx="12001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Overfitting</a:t>
            </a:r>
            <a:endParaRPr lang="en-US" altLang="en-US" sz="1350">
              <a:sym typeface="Symbol" panose="05050102010706020507" pitchFamily="18" charset="2"/>
            </a:endParaRPr>
          </a:p>
        </p:txBody>
      </p:sp>
      <p:sp>
        <p:nvSpPr>
          <p:cNvPr id="939014" name="Text Box 6"/>
          <p:cNvSpPr txBox="1">
            <a:spLocks noChangeArrowheads="1"/>
          </p:cNvSpPr>
          <p:nvPr/>
        </p:nvSpPr>
        <p:spPr bwMode="auto">
          <a:xfrm>
            <a:off x="771526" y="5882878"/>
            <a:ext cx="7558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err="1"/>
              <a:t>Underfitting</a:t>
            </a:r>
            <a:r>
              <a:rPr lang="en-US" altLang="en-US" dirty="0"/>
              <a:t>: when model is too simple, both training and test errors are large </a:t>
            </a:r>
            <a:endParaRPr lang="en-US" altLang="en-US" dirty="0">
              <a:sym typeface="Symbol" panose="05050102010706020507" pitchFamily="18" charset="2"/>
            </a:endParaRPr>
          </a:p>
        </p:txBody>
      </p:sp>
    </p:spTree>
    <p:extLst>
      <p:ext uri="{BB962C8B-B14F-4D97-AF65-F5344CB8AC3E}">
        <p14:creationId xmlns:p14="http://schemas.microsoft.com/office/powerpoint/2010/main" val="2753923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Overfitting due to Noise </a:t>
            </a:r>
          </a:p>
        </p:txBody>
      </p:sp>
      <p:sp>
        <p:nvSpPr>
          <p:cNvPr id="2" name="Content Placeholder 1">
            <a:extLst>
              <a:ext uri="{FF2B5EF4-FFF2-40B4-BE49-F238E27FC236}">
                <a16:creationId xmlns:a16="http://schemas.microsoft.com/office/drawing/2014/main" id="{E0B94A67-484E-420E-9D5D-E9E3CD3F732B}"/>
              </a:ext>
            </a:extLst>
          </p:cNvPr>
          <p:cNvSpPr>
            <a:spLocks noGrp="1"/>
          </p:cNvSpPr>
          <p:nvPr>
            <p:ph idx="1"/>
          </p:nvPr>
        </p:nvSpPr>
        <p:spPr/>
        <p:txBody>
          <a:bodyPr/>
          <a:lstStyle/>
          <a:p>
            <a:endParaRPr lang="en-IN"/>
          </a:p>
        </p:txBody>
      </p:sp>
      <p:sp>
        <p:nvSpPr>
          <p:cNvPr id="5" name="Slide Number Placeholder 4"/>
          <p:cNvSpPr>
            <a:spLocks noGrp="1"/>
          </p:cNvSpPr>
          <p:nvPr>
            <p:ph type="sldNum" sz="quarter" idx="12"/>
          </p:nvPr>
        </p:nvSpPr>
        <p:spPr/>
        <p:txBody>
          <a:bodyPr/>
          <a:lstStyle/>
          <a:p>
            <a:fld id="{2561AFFF-E2F4-402D-873F-F9B1B7CF2EDD}" type="slidenum">
              <a:rPr lang="en-US" smtClean="0"/>
              <a:t>23</a:t>
            </a:fld>
            <a:endParaRPr lang="en-US"/>
          </a:p>
        </p:txBody>
      </p:sp>
      <p:sp>
        <p:nvSpPr>
          <p:cNvPr id="4" name="Date Placeholder 3"/>
          <p:cNvSpPr>
            <a:spLocks noGrp="1"/>
          </p:cNvSpPr>
          <p:nvPr>
            <p:ph type="dt" sz="half" idx="4294967295"/>
          </p:nvPr>
        </p:nvSpPr>
        <p:spPr>
          <a:xfrm>
            <a:off x="0" y="6643688"/>
            <a:ext cx="2057400" cy="214312"/>
          </a:xfrm>
        </p:spPr>
        <p:txBody>
          <a:bodyPr/>
          <a:lstStyle/>
          <a:p>
            <a:fld id="{0AD83C9A-8F59-4000-8966-23F782704F6E}" type="datetime1">
              <a:rPr lang="en-US" smtClean="0"/>
              <a:t>5/16/2020</a:t>
            </a:fld>
            <a:endParaRPr lang="en-US"/>
          </a:p>
        </p:txBody>
      </p:sp>
      <p:pic>
        <p:nvPicPr>
          <p:cNvPr id="940035" name="Picture 3"/>
          <p:cNvPicPr>
            <a:picLocks noChangeAspect="1" noChangeArrowheads="1"/>
          </p:cNvPicPr>
          <p:nvPr/>
        </p:nvPicPr>
        <p:blipFill>
          <a:blip r:embed="rId2">
            <a:extLst>
              <a:ext uri="{28A0092B-C50C-407E-A947-70E740481C1C}">
                <a14:useLocalDpi xmlns:a14="http://schemas.microsoft.com/office/drawing/2010/main" val="0"/>
              </a:ext>
            </a:extLst>
          </a:blip>
          <a:srcRect t="4819" b="3615"/>
          <a:stretch>
            <a:fillRect/>
          </a:stretch>
        </p:blipFill>
        <p:spPr bwMode="auto">
          <a:xfrm>
            <a:off x="1739176" y="1384589"/>
            <a:ext cx="5334744" cy="366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0036" name="Text Box 4"/>
          <p:cNvSpPr txBox="1">
            <a:spLocks noChangeArrowheads="1"/>
          </p:cNvSpPr>
          <p:nvPr/>
        </p:nvSpPr>
        <p:spPr bwMode="auto">
          <a:xfrm>
            <a:off x="1657349" y="5472113"/>
            <a:ext cx="6315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Times New Roman" panose="02020603050405020304" pitchFamily="18" charset="0"/>
                <a:cs typeface="Times New Roman" panose="02020603050405020304" pitchFamily="18" charset="0"/>
              </a:rPr>
              <a:t>Decision boundary is distorted by noise point</a:t>
            </a: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602890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Decision Tree Based Classification</a:t>
            </a:r>
          </a:p>
        </p:txBody>
      </p:sp>
      <p:sp>
        <p:nvSpPr>
          <p:cNvPr id="806917" name="Rectangle 5"/>
          <p:cNvSpPr>
            <a:spLocks noGrp="1" noChangeArrowheads="1"/>
          </p:cNvSpPr>
          <p:nvPr>
            <p:ph idx="1"/>
          </p:nvPr>
        </p:nvSpPr>
        <p:spPr>
          <a:xfrm>
            <a:off x="566507" y="1372864"/>
            <a:ext cx="7886700" cy="4351338"/>
          </a:xfrm>
        </p:spPr>
        <p:txBody>
          <a:bodyPr>
            <a:normAutofit/>
          </a:bodyPr>
          <a:lstStyle/>
          <a:p>
            <a:pPr algn="just"/>
            <a:r>
              <a:rPr lang="en-US" sz="1800" dirty="0">
                <a:effectLst/>
                <a:latin typeface="Times New Roman" panose="02020603050405020304" pitchFamily="18" charset="0"/>
                <a:cs typeface="Times New Roman" panose="02020603050405020304" pitchFamily="18" charset="0"/>
              </a:rPr>
              <a:t>Decision trees are intuitive and frequently used data mining technique for Classification</a:t>
            </a:r>
            <a:r>
              <a:rPr lang="en-US" altLang="en-US" sz="1800" dirty="0">
                <a:latin typeface="Times New Roman" panose="02020603050405020304" pitchFamily="18" charset="0"/>
                <a:cs typeface="Times New Roman" panose="02020603050405020304" pitchFamily="18" charset="0"/>
              </a:rPr>
              <a:t> </a:t>
            </a:r>
          </a:p>
          <a:p>
            <a:pPr algn="just"/>
            <a:r>
              <a:rPr lang="en-US" sz="1800" dirty="0">
                <a:effectLst/>
                <a:latin typeface="Times New Roman" panose="02020603050405020304" pitchFamily="18" charset="0"/>
                <a:cs typeface="Times New Roman" panose="02020603050405020304" pitchFamily="18" charset="0"/>
              </a:rPr>
              <a:t>For an analyst, they are easy to set up and for a business user they are easy to interpret</a:t>
            </a:r>
            <a:r>
              <a:rPr lang="en-US" sz="1800" dirty="0">
                <a:latin typeface="Times New Roman" panose="02020603050405020304" pitchFamily="18" charset="0"/>
                <a:cs typeface="Times New Roman" panose="02020603050405020304" pitchFamily="18" charset="0"/>
              </a:rPr>
              <a:t>.</a:t>
            </a:r>
          </a:p>
          <a:p>
            <a:pPr algn="just"/>
            <a:r>
              <a:rPr lang="en-US" sz="1800" dirty="0">
                <a:effectLst/>
                <a:latin typeface="Times New Roman" panose="02020603050405020304" pitchFamily="18" charset="0"/>
                <a:cs typeface="Times New Roman" panose="02020603050405020304" pitchFamily="18" charset="0"/>
              </a:rPr>
              <a:t>A decision tree model  is a decision flowchart where an attribute is tested in each node and ends in a leaf node where a prediction is made.</a:t>
            </a:r>
          </a:p>
          <a:p>
            <a:pPr algn="just"/>
            <a:r>
              <a:rPr lang="en-US" altLang="en-US" sz="1800" dirty="0">
                <a:latin typeface="Times New Roman" panose="02020603050405020304" pitchFamily="18" charset="0"/>
                <a:cs typeface="Times New Roman" panose="02020603050405020304" pitchFamily="18" charset="0"/>
              </a:rPr>
              <a:t>There are many algorithms for decision tree induction such as Hunt’s Algorithm, CART, ID3, C4.5, SLIQ,SPRINT</a:t>
            </a:r>
          </a:p>
        </p:txBody>
      </p:sp>
      <p:sp>
        <p:nvSpPr>
          <p:cNvPr id="3" name="Slide Number Placeholder 2"/>
          <p:cNvSpPr>
            <a:spLocks noGrp="1"/>
          </p:cNvSpPr>
          <p:nvPr>
            <p:ph type="sldNum" sz="quarter" idx="12"/>
          </p:nvPr>
        </p:nvSpPr>
        <p:spPr/>
        <p:txBody>
          <a:bodyPr/>
          <a:lstStyle/>
          <a:p>
            <a:fld id="{2561AFFF-E2F4-402D-873F-F9B1B7CF2EDD}" type="slidenum">
              <a:rPr lang="en-US" smtClean="0"/>
              <a:t>24</a:t>
            </a:fld>
            <a:endParaRPr lang="en-US"/>
          </a:p>
        </p:txBody>
      </p:sp>
      <p:sp>
        <p:nvSpPr>
          <p:cNvPr id="2" name="Date Placeholder 1"/>
          <p:cNvSpPr>
            <a:spLocks noGrp="1"/>
          </p:cNvSpPr>
          <p:nvPr>
            <p:ph type="dt" sz="half" idx="4294967295"/>
          </p:nvPr>
        </p:nvSpPr>
        <p:spPr>
          <a:xfrm>
            <a:off x="0" y="6643688"/>
            <a:ext cx="2057400" cy="214312"/>
          </a:xfrm>
        </p:spPr>
        <p:txBody>
          <a:bodyPr/>
          <a:lstStyle/>
          <a:p>
            <a:fld id="{B951605F-1346-48A8-907A-8C58BAFE1AA4}" type="datetime1">
              <a:rPr lang="en-US" smtClean="0"/>
              <a:t>5/16/2020</a:t>
            </a:fld>
            <a:endParaRPr lang="en-US"/>
          </a:p>
        </p:txBody>
      </p:sp>
    </p:spTree>
    <p:extLst>
      <p:ext uri="{BB962C8B-B14F-4D97-AF65-F5344CB8AC3E}">
        <p14:creationId xmlns:p14="http://schemas.microsoft.com/office/powerpoint/2010/main" val="648424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Example of a Decision Tree</a:t>
            </a:r>
          </a:p>
        </p:txBody>
      </p:sp>
      <p:sp>
        <p:nvSpPr>
          <p:cNvPr id="3" name="Slide Number Placeholder 2"/>
          <p:cNvSpPr>
            <a:spLocks noGrp="1"/>
          </p:cNvSpPr>
          <p:nvPr>
            <p:ph type="sldNum" sz="quarter" idx="12"/>
          </p:nvPr>
        </p:nvSpPr>
        <p:spPr/>
        <p:txBody>
          <a:bodyPr/>
          <a:lstStyle/>
          <a:p>
            <a:fld id="{2561AFFF-E2F4-402D-873F-F9B1B7CF2EDD}" type="slidenum">
              <a:rPr lang="en-US" smtClean="0"/>
              <a:t>25</a:t>
            </a:fld>
            <a:endParaRPr lang="en-US"/>
          </a:p>
        </p:txBody>
      </p:sp>
      <p:sp>
        <p:nvSpPr>
          <p:cNvPr id="2" name="Date Placeholder 1"/>
          <p:cNvSpPr>
            <a:spLocks noGrp="1"/>
          </p:cNvSpPr>
          <p:nvPr>
            <p:ph type="dt" sz="half" idx="4294967295"/>
          </p:nvPr>
        </p:nvSpPr>
        <p:spPr>
          <a:xfrm>
            <a:off x="0" y="6643688"/>
            <a:ext cx="2057400" cy="214312"/>
          </a:xfrm>
        </p:spPr>
        <p:txBody>
          <a:bodyPr/>
          <a:lstStyle/>
          <a:p>
            <a:fld id="{1F0C49E0-5233-4412-9E5C-2B99F765AA9A}" type="datetime1">
              <a:rPr lang="en-US" smtClean="0"/>
              <a:t>5/16/2020</a:t>
            </a:fld>
            <a:endParaRPr lang="en-US"/>
          </a:p>
        </p:txBody>
      </p:sp>
      <p:grpSp>
        <p:nvGrpSpPr>
          <p:cNvPr id="889859" name="Group 3"/>
          <p:cNvGrpSpPr>
            <a:grpSpLocks/>
          </p:cNvGrpSpPr>
          <p:nvPr/>
        </p:nvGrpSpPr>
        <p:grpSpPr bwMode="auto">
          <a:xfrm>
            <a:off x="1314451" y="2018331"/>
            <a:ext cx="2699147" cy="3246834"/>
            <a:chOff x="288" y="940"/>
            <a:chExt cx="2267" cy="2727"/>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5360" name="Document" r:id="rId3" imgW="5405040" imgH="5780160" progId="Word.Document.8">
                    <p:embed/>
                  </p:oleObj>
                </mc:Choice>
                <mc:Fallback>
                  <p:oleObj name="Document" r:id="rId3" imgW="5405040" imgH="5780160" progId="Word.Document.8">
                    <p:embed/>
                    <p:pic>
                      <p:nvPicPr>
                        <p:cNvPr id="8898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680" y="940"/>
              <a:ext cx="7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categorical</a:t>
              </a:r>
              <a:endParaRPr lang="en-US" altLang="en-US" sz="1200">
                <a:solidFill>
                  <a:schemeClr val="bg2"/>
                </a:solidFill>
                <a:latin typeface="Arial" panose="020B0604020202020204" pitchFamily="34" charset="0"/>
              </a:endParaRPr>
            </a:p>
          </p:txBody>
        </p:sp>
        <p:sp>
          <p:nvSpPr>
            <p:cNvPr id="889862" name="Text Box 6"/>
            <p:cNvSpPr txBox="1">
              <a:spLocks noChangeArrowheads="1"/>
            </p:cNvSpPr>
            <p:nvPr/>
          </p:nvSpPr>
          <p:spPr bwMode="auto">
            <a:xfrm rot="19183191">
              <a:off x="1112" y="940"/>
              <a:ext cx="7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categorical</a:t>
              </a:r>
              <a:endParaRPr lang="en-US" altLang="en-US" sz="1200">
                <a:solidFill>
                  <a:schemeClr val="bg2"/>
                </a:solidFill>
                <a:latin typeface="Arial" panose="020B0604020202020204" pitchFamily="34" charset="0"/>
              </a:endParaRPr>
            </a:p>
          </p:txBody>
        </p:sp>
        <p:sp>
          <p:nvSpPr>
            <p:cNvPr id="889863" name="Text Box 7"/>
            <p:cNvSpPr txBox="1">
              <a:spLocks noChangeArrowheads="1"/>
            </p:cNvSpPr>
            <p:nvPr/>
          </p:nvSpPr>
          <p:spPr bwMode="auto">
            <a:xfrm rot="19183191">
              <a:off x="1646" y="940"/>
              <a:ext cx="77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continuous</a:t>
              </a:r>
              <a:endParaRPr lang="en-US" altLang="en-US" sz="1200">
                <a:solidFill>
                  <a:schemeClr val="bg2"/>
                </a:solidFill>
                <a:latin typeface="Arial" panose="020B0604020202020204" pitchFamily="34" charset="0"/>
              </a:endParaRPr>
            </a:p>
          </p:txBody>
        </p:sp>
        <p:sp>
          <p:nvSpPr>
            <p:cNvPr id="889864" name="Text Box 8"/>
            <p:cNvSpPr txBox="1">
              <a:spLocks noChangeArrowheads="1"/>
            </p:cNvSpPr>
            <p:nvPr/>
          </p:nvSpPr>
          <p:spPr bwMode="auto">
            <a:xfrm rot="19183191">
              <a:off x="2106" y="1036"/>
              <a:ext cx="44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006600"/>
                  </a:solidFill>
                  <a:latin typeface="Arial" panose="020B0604020202020204" pitchFamily="34" charset="0"/>
                </a:rPr>
                <a:t>class</a:t>
              </a:r>
              <a:endParaRPr lang="en-US" altLang="en-US" sz="1200">
                <a:solidFill>
                  <a:schemeClr val="bg2"/>
                </a:solidFill>
                <a:latin typeface="Arial" panose="020B0604020202020204" pitchFamily="34" charset="0"/>
              </a:endParaRPr>
            </a:p>
          </p:txBody>
        </p:sp>
      </p:grpSp>
      <p:sp>
        <p:nvSpPr>
          <p:cNvPr id="889865" name="Line 9"/>
          <p:cNvSpPr>
            <a:spLocks noChangeShapeType="1"/>
          </p:cNvSpPr>
          <p:nvPr/>
        </p:nvSpPr>
        <p:spPr bwMode="auto">
          <a:xfrm>
            <a:off x="6367463" y="4381721"/>
            <a:ext cx="182166" cy="39528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6" name="Line 10"/>
          <p:cNvSpPr>
            <a:spLocks noChangeShapeType="1"/>
          </p:cNvSpPr>
          <p:nvPr/>
        </p:nvSpPr>
        <p:spPr bwMode="auto">
          <a:xfrm flipH="1">
            <a:off x="5519737" y="4381721"/>
            <a:ext cx="242888" cy="39528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7" name="Line 11"/>
          <p:cNvSpPr>
            <a:spLocks noChangeShapeType="1"/>
          </p:cNvSpPr>
          <p:nvPr/>
        </p:nvSpPr>
        <p:spPr bwMode="auto">
          <a:xfrm flipH="1">
            <a:off x="6004323" y="3786409"/>
            <a:ext cx="302419" cy="39647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8" name="Line 12"/>
          <p:cNvSpPr>
            <a:spLocks noChangeShapeType="1"/>
          </p:cNvSpPr>
          <p:nvPr/>
        </p:nvSpPr>
        <p:spPr bwMode="auto">
          <a:xfrm>
            <a:off x="6912769" y="3786409"/>
            <a:ext cx="363141" cy="39647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69" name="Line 13"/>
          <p:cNvSpPr>
            <a:spLocks noChangeShapeType="1"/>
          </p:cNvSpPr>
          <p:nvPr/>
        </p:nvSpPr>
        <p:spPr bwMode="auto">
          <a:xfrm>
            <a:off x="6125766" y="3241102"/>
            <a:ext cx="423863" cy="3476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0" name="Line 14"/>
          <p:cNvSpPr>
            <a:spLocks noChangeShapeType="1"/>
          </p:cNvSpPr>
          <p:nvPr/>
        </p:nvSpPr>
        <p:spPr bwMode="auto">
          <a:xfrm flipH="1">
            <a:off x="5095875" y="3241102"/>
            <a:ext cx="423863" cy="3476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1" name="Text Box 15"/>
          <p:cNvSpPr txBox="1">
            <a:spLocks noChangeArrowheads="1"/>
          </p:cNvSpPr>
          <p:nvPr/>
        </p:nvSpPr>
        <p:spPr bwMode="auto">
          <a:xfrm>
            <a:off x="5484020" y="3043459"/>
            <a:ext cx="702469"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Refund</a:t>
            </a:r>
            <a:endParaRPr lang="en-US" altLang="en-US" sz="1200">
              <a:solidFill>
                <a:schemeClr val="bg2"/>
              </a:solidFill>
              <a:latin typeface="Arial" panose="020B0604020202020204" pitchFamily="34" charset="0"/>
            </a:endParaRPr>
          </a:p>
        </p:txBody>
      </p:sp>
      <p:sp>
        <p:nvSpPr>
          <p:cNvPr id="889872" name="Text Box 16"/>
          <p:cNvSpPr txBox="1">
            <a:spLocks noChangeArrowheads="1"/>
          </p:cNvSpPr>
          <p:nvPr/>
        </p:nvSpPr>
        <p:spPr bwMode="auto">
          <a:xfrm>
            <a:off x="6246019" y="3588766"/>
            <a:ext cx="701279"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MarSt</a:t>
            </a:r>
            <a:endParaRPr lang="en-US" altLang="en-US" sz="1200">
              <a:solidFill>
                <a:schemeClr val="bg2"/>
              </a:solidFill>
              <a:latin typeface="Arial" panose="020B0604020202020204" pitchFamily="34" charset="0"/>
            </a:endParaRPr>
          </a:p>
        </p:txBody>
      </p:sp>
      <p:sp>
        <p:nvSpPr>
          <p:cNvPr id="889873" name="Text Box 17"/>
          <p:cNvSpPr txBox="1">
            <a:spLocks noChangeArrowheads="1"/>
          </p:cNvSpPr>
          <p:nvPr/>
        </p:nvSpPr>
        <p:spPr bwMode="auto">
          <a:xfrm>
            <a:off x="5701905" y="4182888"/>
            <a:ext cx="726281" cy="27699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2D1993"/>
                </a:solidFill>
                <a:latin typeface="Arial" panose="020B0604020202020204" pitchFamily="34" charset="0"/>
              </a:rPr>
              <a:t>TaxInc</a:t>
            </a:r>
            <a:endParaRPr lang="en-US" altLang="en-US" sz="1200">
              <a:solidFill>
                <a:schemeClr val="bg2"/>
              </a:solidFill>
              <a:latin typeface="Arial" panose="020B0604020202020204" pitchFamily="34" charset="0"/>
            </a:endParaRPr>
          </a:p>
        </p:txBody>
      </p:sp>
      <p:sp>
        <p:nvSpPr>
          <p:cNvPr id="889874" name="AutoShape 18"/>
          <p:cNvSpPr>
            <a:spLocks noChangeArrowheads="1"/>
          </p:cNvSpPr>
          <p:nvPr/>
        </p:nvSpPr>
        <p:spPr bwMode="auto">
          <a:xfrm>
            <a:off x="6397228" y="4774629"/>
            <a:ext cx="470297" cy="275035"/>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5" name="Text Box 19"/>
          <p:cNvSpPr txBox="1">
            <a:spLocks noChangeArrowheads="1"/>
          </p:cNvSpPr>
          <p:nvPr/>
        </p:nvSpPr>
        <p:spPr bwMode="auto">
          <a:xfrm>
            <a:off x="6340079" y="4774628"/>
            <a:ext cx="51435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YES</a:t>
            </a:r>
            <a:endParaRPr lang="en-US" altLang="en-US" sz="1200">
              <a:solidFill>
                <a:schemeClr val="bg2"/>
              </a:solidFill>
              <a:latin typeface="Arial" panose="020B0604020202020204" pitchFamily="34" charset="0"/>
            </a:endParaRPr>
          </a:p>
        </p:txBody>
      </p:sp>
      <p:sp>
        <p:nvSpPr>
          <p:cNvPr id="889876" name="AutoShape 20"/>
          <p:cNvSpPr>
            <a:spLocks noChangeArrowheads="1"/>
          </p:cNvSpPr>
          <p:nvPr/>
        </p:nvSpPr>
        <p:spPr bwMode="auto">
          <a:xfrm>
            <a:off x="5278041" y="4787726"/>
            <a:ext cx="490538" cy="272653"/>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7" name="Text Box 21"/>
          <p:cNvSpPr txBox="1">
            <a:spLocks noChangeArrowheads="1"/>
          </p:cNvSpPr>
          <p:nvPr/>
        </p:nvSpPr>
        <p:spPr bwMode="auto">
          <a:xfrm>
            <a:off x="5326276" y="4777009"/>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89878" name="AutoShape 22"/>
          <p:cNvSpPr>
            <a:spLocks noChangeArrowheads="1"/>
          </p:cNvSpPr>
          <p:nvPr/>
        </p:nvSpPr>
        <p:spPr bwMode="auto">
          <a:xfrm>
            <a:off x="4854179" y="3599481"/>
            <a:ext cx="514350" cy="26074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79" name="Text Box 23"/>
          <p:cNvSpPr txBox="1">
            <a:spLocks noChangeArrowheads="1"/>
          </p:cNvSpPr>
          <p:nvPr/>
        </p:nvSpPr>
        <p:spPr bwMode="auto">
          <a:xfrm>
            <a:off x="4901223" y="3588766"/>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rgbClr val="00FFFF"/>
              </a:solidFill>
              <a:latin typeface="Arial" panose="020B0604020202020204" pitchFamily="34" charset="0"/>
            </a:endParaRPr>
          </a:p>
        </p:txBody>
      </p:sp>
      <p:sp>
        <p:nvSpPr>
          <p:cNvPr id="889880" name="AutoShape 24"/>
          <p:cNvSpPr>
            <a:spLocks noChangeArrowheads="1"/>
          </p:cNvSpPr>
          <p:nvPr/>
        </p:nvSpPr>
        <p:spPr bwMode="auto">
          <a:xfrm>
            <a:off x="7025879" y="4203128"/>
            <a:ext cx="514350" cy="28575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81" name="Text Box 25"/>
          <p:cNvSpPr txBox="1">
            <a:spLocks noChangeArrowheads="1"/>
          </p:cNvSpPr>
          <p:nvPr/>
        </p:nvSpPr>
        <p:spPr bwMode="auto">
          <a:xfrm>
            <a:off x="7058636" y="4203128"/>
            <a:ext cx="41549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200">
                <a:solidFill>
                  <a:srgbClr val="800000"/>
                </a:solidFill>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89882" name="Text Box 26"/>
          <p:cNvSpPr txBox="1">
            <a:spLocks noChangeArrowheads="1"/>
          </p:cNvSpPr>
          <p:nvPr/>
        </p:nvSpPr>
        <p:spPr bwMode="auto">
          <a:xfrm>
            <a:off x="4903707" y="3241103"/>
            <a:ext cx="43505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Yes</a:t>
            </a:r>
            <a:endParaRPr lang="en-US" altLang="en-US" sz="1200">
              <a:solidFill>
                <a:schemeClr val="bg2"/>
              </a:solidFill>
              <a:latin typeface="Arial" panose="020B0604020202020204" pitchFamily="34" charset="0"/>
            </a:endParaRPr>
          </a:p>
        </p:txBody>
      </p:sp>
      <p:sp>
        <p:nvSpPr>
          <p:cNvPr id="889883" name="Text Box 27"/>
          <p:cNvSpPr txBox="1">
            <a:spLocks noChangeArrowheads="1"/>
          </p:cNvSpPr>
          <p:nvPr/>
        </p:nvSpPr>
        <p:spPr bwMode="auto">
          <a:xfrm>
            <a:off x="6289649" y="3241103"/>
            <a:ext cx="38023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No</a:t>
            </a:r>
            <a:endParaRPr lang="en-US" altLang="en-US" sz="1200">
              <a:solidFill>
                <a:schemeClr val="bg2"/>
              </a:solidFill>
              <a:latin typeface="Arial" panose="020B0604020202020204" pitchFamily="34" charset="0"/>
            </a:endParaRPr>
          </a:p>
        </p:txBody>
      </p:sp>
      <p:sp>
        <p:nvSpPr>
          <p:cNvPr id="889884" name="Text Box 28"/>
          <p:cNvSpPr txBox="1">
            <a:spLocks noChangeArrowheads="1"/>
          </p:cNvSpPr>
          <p:nvPr/>
        </p:nvSpPr>
        <p:spPr bwMode="auto">
          <a:xfrm>
            <a:off x="7025081" y="3814984"/>
            <a:ext cx="74732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Married</a:t>
            </a:r>
            <a:r>
              <a:rPr lang="en-US" altLang="en-US" sz="1200">
                <a:solidFill>
                  <a:schemeClr val="bg2"/>
                </a:solidFill>
                <a:latin typeface="Arial" panose="020B0604020202020204" pitchFamily="34" charset="0"/>
              </a:rPr>
              <a:t> </a:t>
            </a:r>
          </a:p>
        </p:txBody>
      </p:sp>
      <p:sp>
        <p:nvSpPr>
          <p:cNvPr id="889885" name="Text Box 29"/>
          <p:cNvSpPr txBox="1">
            <a:spLocks noChangeArrowheads="1"/>
          </p:cNvSpPr>
          <p:nvPr/>
        </p:nvSpPr>
        <p:spPr bwMode="auto">
          <a:xfrm>
            <a:off x="5357619" y="3836416"/>
            <a:ext cx="1300357"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Single, Divorced</a:t>
            </a:r>
            <a:endParaRPr lang="en-US" altLang="en-US" sz="1200">
              <a:solidFill>
                <a:schemeClr val="bg2"/>
              </a:solidFill>
              <a:latin typeface="Arial" panose="020B0604020202020204" pitchFamily="34" charset="0"/>
            </a:endParaRPr>
          </a:p>
        </p:txBody>
      </p:sp>
      <p:sp>
        <p:nvSpPr>
          <p:cNvPr id="889886" name="Text Box 30"/>
          <p:cNvSpPr txBox="1">
            <a:spLocks noChangeArrowheads="1"/>
          </p:cNvSpPr>
          <p:nvPr/>
        </p:nvSpPr>
        <p:spPr bwMode="auto">
          <a:xfrm>
            <a:off x="5078341" y="4430538"/>
            <a:ext cx="59022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&lt; 80K</a:t>
            </a:r>
            <a:endParaRPr lang="en-US" altLang="en-US" sz="1200">
              <a:solidFill>
                <a:schemeClr val="bg2"/>
              </a:solidFill>
              <a:latin typeface="Arial" panose="020B0604020202020204" pitchFamily="34" charset="0"/>
            </a:endParaRPr>
          </a:p>
        </p:txBody>
      </p:sp>
      <p:sp>
        <p:nvSpPr>
          <p:cNvPr id="889887" name="Text Box 31"/>
          <p:cNvSpPr txBox="1">
            <a:spLocks noChangeArrowheads="1"/>
          </p:cNvSpPr>
          <p:nvPr/>
        </p:nvSpPr>
        <p:spPr bwMode="auto">
          <a:xfrm>
            <a:off x="6409460" y="4430538"/>
            <a:ext cx="59022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200">
                <a:latin typeface="Arial" panose="020B0604020202020204" pitchFamily="34" charset="0"/>
              </a:rPr>
              <a:t>&gt; 80K</a:t>
            </a:r>
            <a:endParaRPr lang="en-US" altLang="en-US" sz="1200">
              <a:solidFill>
                <a:schemeClr val="bg2"/>
              </a:solidFill>
              <a:latin typeface="Arial" panose="020B0604020202020204" pitchFamily="34" charset="0"/>
            </a:endParaRPr>
          </a:p>
        </p:txBody>
      </p:sp>
      <p:sp>
        <p:nvSpPr>
          <p:cNvPr id="889888" name="Text Box 32"/>
          <p:cNvSpPr txBox="1">
            <a:spLocks noChangeArrowheads="1"/>
          </p:cNvSpPr>
          <p:nvPr/>
        </p:nvSpPr>
        <p:spPr bwMode="auto">
          <a:xfrm>
            <a:off x="6072138" y="2327893"/>
            <a:ext cx="1572867"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350" i="1">
                <a:solidFill>
                  <a:srgbClr val="FF0000"/>
                </a:solidFill>
                <a:latin typeface="Arial" panose="020B0604020202020204" pitchFamily="34" charset="0"/>
              </a:rPr>
              <a:t>Splitting Attributes</a:t>
            </a:r>
          </a:p>
        </p:txBody>
      </p:sp>
      <p:sp>
        <p:nvSpPr>
          <p:cNvPr id="889889" name="Line 33"/>
          <p:cNvSpPr>
            <a:spLocks noChangeShapeType="1"/>
          </p:cNvSpPr>
          <p:nvPr/>
        </p:nvSpPr>
        <p:spPr bwMode="auto">
          <a:xfrm flipH="1">
            <a:off x="6247211" y="2613645"/>
            <a:ext cx="402431" cy="40124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90" name="AutoShape 34"/>
          <p:cNvSpPr>
            <a:spLocks noChangeArrowheads="1"/>
          </p:cNvSpPr>
          <p:nvPr/>
        </p:nvSpPr>
        <p:spPr bwMode="auto">
          <a:xfrm>
            <a:off x="4000500" y="3860228"/>
            <a:ext cx="685800" cy="220266"/>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91" name="Line 35"/>
          <p:cNvSpPr>
            <a:spLocks noChangeShapeType="1"/>
          </p:cNvSpPr>
          <p:nvPr/>
        </p:nvSpPr>
        <p:spPr bwMode="auto">
          <a:xfrm>
            <a:off x="6706791" y="2613645"/>
            <a:ext cx="57150" cy="85844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89892" name="Text Box 36"/>
          <p:cNvSpPr txBox="1">
            <a:spLocks noChangeArrowheads="1"/>
          </p:cNvSpPr>
          <p:nvPr/>
        </p:nvSpPr>
        <p:spPr bwMode="auto">
          <a:xfrm>
            <a:off x="1714500" y="5403278"/>
            <a:ext cx="18859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500">
                <a:solidFill>
                  <a:schemeClr val="tx2"/>
                </a:solidFill>
                <a:latin typeface="Arial" panose="020B0604020202020204" pitchFamily="34" charset="0"/>
              </a:rPr>
              <a:t>Training Data</a:t>
            </a:r>
            <a:endParaRPr lang="en-US" altLang="en-US" sz="1500">
              <a:solidFill>
                <a:schemeClr val="bg2"/>
              </a:solidFill>
              <a:latin typeface="Arial" panose="020B0604020202020204" pitchFamily="34" charset="0"/>
            </a:endParaRPr>
          </a:p>
        </p:txBody>
      </p:sp>
      <p:sp>
        <p:nvSpPr>
          <p:cNvPr id="889893" name="Text Box 37"/>
          <p:cNvSpPr txBox="1">
            <a:spLocks noChangeArrowheads="1"/>
          </p:cNvSpPr>
          <p:nvPr/>
        </p:nvSpPr>
        <p:spPr bwMode="auto">
          <a:xfrm>
            <a:off x="4914900" y="5379466"/>
            <a:ext cx="234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500">
                <a:solidFill>
                  <a:schemeClr val="tx2"/>
                </a:solidFill>
                <a:latin typeface="Arial" panose="020B0604020202020204" pitchFamily="34" charset="0"/>
              </a:rPr>
              <a:t>Model:  Decision Tree</a:t>
            </a:r>
            <a:endParaRPr lang="en-US" altLang="en-US" sz="1500">
              <a:solidFill>
                <a:schemeClr val="bg2"/>
              </a:solidFill>
              <a:latin typeface="Arial" panose="020B0604020202020204" pitchFamily="34" charset="0"/>
            </a:endParaRPr>
          </a:p>
        </p:txBody>
      </p:sp>
    </p:spTree>
    <p:extLst>
      <p:ext uri="{BB962C8B-B14F-4D97-AF65-F5344CB8AC3E}">
        <p14:creationId xmlns:p14="http://schemas.microsoft.com/office/powerpoint/2010/main" val="2362383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Decision Tree Classification Task</a:t>
            </a:r>
          </a:p>
        </p:txBody>
      </p:sp>
      <p:graphicFrame>
        <p:nvGraphicFramePr>
          <p:cNvPr id="922627" name="Object 3"/>
          <p:cNvGraphicFramePr>
            <a:graphicFrameLocks noGrp="1" noChangeAspect="1"/>
          </p:cNvGraphicFramePr>
          <p:nvPr>
            <p:ph idx="1"/>
          </p:nvPr>
        </p:nvGraphicFramePr>
        <p:xfrm>
          <a:off x="1652588" y="1825625"/>
          <a:ext cx="5837237" cy="4351338"/>
        </p:xfrm>
        <a:graphic>
          <a:graphicData uri="http://schemas.openxmlformats.org/presentationml/2006/ole">
            <mc:AlternateContent xmlns:mc="http://schemas.openxmlformats.org/markup-compatibility/2006">
              <mc:Choice xmlns:v="urn:schemas-microsoft-com:vml" Requires="v">
                <p:oleObj spid="_x0000_s56384" name="Visio" r:id="rId3" imgW="8424875" imgH="6279741" progId="Visio.Drawing.6">
                  <p:embed/>
                </p:oleObj>
              </mc:Choice>
              <mc:Fallback>
                <p:oleObj name="Visio" r:id="rId3" imgW="8424875" imgH="6279741" progId="Visio.Drawing.6">
                  <p:embed/>
                  <p:pic>
                    <p:nvPicPr>
                      <p:cNvPr id="922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1825625"/>
                        <a:ext cx="583723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2561AFFF-E2F4-402D-873F-F9B1B7CF2EDD}" type="slidenum">
              <a:rPr lang="en-US" smtClean="0"/>
              <a:t>26</a:t>
            </a:fld>
            <a:endParaRPr lang="en-US"/>
          </a:p>
        </p:txBody>
      </p:sp>
      <p:sp>
        <p:nvSpPr>
          <p:cNvPr id="2" name="Date Placeholder 1"/>
          <p:cNvSpPr>
            <a:spLocks noGrp="1"/>
          </p:cNvSpPr>
          <p:nvPr>
            <p:ph type="dt" sz="half" idx="4294967295"/>
          </p:nvPr>
        </p:nvSpPr>
        <p:spPr>
          <a:xfrm>
            <a:off x="0" y="6643688"/>
            <a:ext cx="2057400" cy="214312"/>
          </a:xfrm>
        </p:spPr>
        <p:txBody>
          <a:bodyPr/>
          <a:lstStyle/>
          <a:p>
            <a:fld id="{994AC29E-9D34-49CB-8A5A-9F4A2DE837E6}" type="datetime1">
              <a:rPr lang="en-US" smtClean="0"/>
              <a:t>5/16/2020</a:t>
            </a:fld>
            <a:endParaRPr lang="en-US"/>
          </a:p>
        </p:txBody>
      </p:sp>
      <p:sp>
        <p:nvSpPr>
          <p:cNvPr id="922628" name="Line 4"/>
          <p:cNvSpPr>
            <a:spLocks noChangeShapeType="1"/>
          </p:cNvSpPr>
          <p:nvPr/>
        </p:nvSpPr>
        <p:spPr bwMode="auto">
          <a:xfrm flipH="1">
            <a:off x="5943600" y="2628900"/>
            <a:ext cx="51435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2629" name="Text Box 5"/>
          <p:cNvSpPr txBox="1">
            <a:spLocks noChangeArrowheads="1"/>
          </p:cNvSpPr>
          <p:nvPr/>
        </p:nvSpPr>
        <p:spPr bwMode="auto">
          <a:xfrm>
            <a:off x="6457950" y="4069557"/>
            <a:ext cx="9144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Decision Tree</a:t>
            </a:r>
          </a:p>
        </p:txBody>
      </p:sp>
    </p:spTree>
    <p:extLst>
      <p:ext uri="{BB962C8B-B14F-4D97-AF65-F5344CB8AC3E}">
        <p14:creationId xmlns:p14="http://schemas.microsoft.com/office/powerpoint/2010/main" val="2815090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26"/>
          <p:cNvSpPr>
            <a:spLocks noGrp="1" noChangeArrowheads="1"/>
          </p:cNvSpPr>
          <p:nvPr>
            <p:ph type="title"/>
          </p:nvPr>
        </p:nvSpPr>
        <p:spPr/>
        <p:txBody>
          <a:bodyPr>
            <a:normAutofit/>
          </a:bodyPr>
          <a:lstStyle/>
          <a:p>
            <a:pPr eaLnBrk="1" hangingPunct="1"/>
            <a:r>
              <a:rPr lang="en-US" altLang="en-US" smtClean="0"/>
              <a:t>Algorithm for Decision Tree Induction</a:t>
            </a:r>
          </a:p>
        </p:txBody>
      </p:sp>
      <p:sp>
        <p:nvSpPr>
          <p:cNvPr id="25604" name="Rectangle 1027"/>
          <p:cNvSpPr>
            <a:spLocks noGrp="1" noChangeArrowheads="1"/>
          </p:cNvSpPr>
          <p:nvPr>
            <p:ph idx="1"/>
          </p:nvPr>
        </p:nvSpPr>
        <p:spPr>
          <a:xfrm>
            <a:off x="150543" y="1332908"/>
            <a:ext cx="5907357" cy="5088350"/>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eaLnBrk="1" hangingPunct="1">
              <a:lnSpc>
                <a:spcPct val="150000"/>
              </a:lnSpc>
              <a:spcBef>
                <a:spcPct val="0"/>
              </a:spcBef>
            </a:pPr>
            <a:r>
              <a:rPr lang="en-US" altLang="en-US" dirty="0" smtClean="0"/>
              <a:t>Basic algorithm (a greedy algorithm)</a:t>
            </a:r>
          </a:p>
          <a:p>
            <a:pPr lvl="1" eaLnBrk="1" hangingPunct="1">
              <a:lnSpc>
                <a:spcPct val="150000"/>
              </a:lnSpc>
              <a:spcBef>
                <a:spcPct val="0"/>
              </a:spcBef>
            </a:pPr>
            <a:r>
              <a:rPr lang="en-US" altLang="en-US" dirty="0" smtClean="0"/>
              <a:t>At start, all the training examples are at the root</a:t>
            </a:r>
          </a:p>
          <a:p>
            <a:pPr lvl="1" eaLnBrk="1" hangingPunct="1">
              <a:lnSpc>
                <a:spcPct val="150000"/>
              </a:lnSpc>
              <a:spcBef>
                <a:spcPct val="0"/>
              </a:spcBef>
            </a:pPr>
            <a:r>
              <a:rPr lang="en-US" altLang="en-US" dirty="0" smtClean="0"/>
              <a:t>Attributes are categorical (if continuous-valued, they are discretized in advance)</a:t>
            </a:r>
          </a:p>
          <a:p>
            <a:pPr lvl="1" eaLnBrk="1" hangingPunct="1">
              <a:lnSpc>
                <a:spcPct val="150000"/>
              </a:lnSpc>
              <a:spcBef>
                <a:spcPct val="0"/>
              </a:spcBef>
            </a:pPr>
            <a:r>
              <a:rPr lang="en-US" altLang="en-US" dirty="0" smtClean="0"/>
              <a:t>It uses </a:t>
            </a:r>
            <a:r>
              <a:rPr lang="en-US" altLang="en-US" b="1" i="1" dirty="0" smtClean="0"/>
              <a:t>“</a:t>
            </a:r>
            <a:r>
              <a:rPr lang="en-US" altLang="en-US" b="1" i="1" dirty="0" err="1" smtClean="0"/>
              <a:t>Attribute_selection_method</a:t>
            </a:r>
            <a:r>
              <a:rPr lang="en-US" altLang="en-US" b="1" i="1" dirty="0" smtClean="0"/>
              <a:t>”</a:t>
            </a:r>
            <a:r>
              <a:rPr lang="en-US" altLang="en-US" dirty="0" smtClean="0"/>
              <a:t> to determine the splitting criteria.</a:t>
            </a:r>
          </a:p>
          <a:p>
            <a:pPr lvl="1" eaLnBrk="1" hangingPunct="1">
              <a:lnSpc>
                <a:spcPct val="150000"/>
              </a:lnSpc>
              <a:spcBef>
                <a:spcPct val="0"/>
              </a:spcBef>
            </a:pPr>
            <a:r>
              <a:rPr lang="en-US" altLang="en-US" dirty="0" smtClean="0"/>
              <a:t>Test attributes are selected on the basis of a heuristic or statistical measure (e.g., </a:t>
            </a:r>
            <a:r>
              <a:rPr lang="en-US" altLang="en-US" dirty="0" smtClean="0">
                <a:solidFill>
                  <a:schemeClr val="hlink"/>
                </a:solidFill>
              </a:rPr>
              <a:t>information gain</a:t>
            </a:r>
            <a:r>
              <a:rPr lang="en-US" altLang="en-US" dirty="0" smtClean="0"/>
              <a:t>)</a:t>
            </a:r>
          </a:p>
          <a:p>
            <a:pPr eaLnBrk="1" hangingPunct="1">
              <a:lnSpc>
                <a:spcPct val="150000"/>
              </a:lnSpc>
              <a:spcBef>
                <a:spcPct val="0"/>
              </a:spcBef>
            </a:pPr>
            <a:r>
              <a:rPr lang="en-US" altLang="en-US" dirty="0" smtClean="0"/>
              <a:t>Conditions for stopping partitioning</a:t>
            </a:r>
          </a:p>
          <a:p>
            <a:pPr lvl="1" eaLnBrk="1" hangingPunct="1">
              <a:lnSpc>
                <a:spcPct val="150000"/>
              </a:lnSpc>
              <a:spcBef>
                <a:spcPct val="0"/>
              </a:spcBef>
            </a:pPr>
            <a:r>
              <a:rPr lang="en-US" altLang="en-US" dirty="0" smtClean="0"/>
              <a:t>All samples for a given node belong to the same class</a:t>
            </a:r>
          </a:p>
          <a:p>
            <a:pPr lvl="1" eaLnBrk="1" hangingPunct="1">
              <a:lnSpc>
                <a:spcPct val="150000"/>
              </a:lnSpc>
              <a:spcBef>
                <a:spcPct val="0"/>
              </a:spcBef>
            </a:pPr>
            <a:r>
              <a:rPr lang="en-US" altLang="en-US" dirty="0" smtClean="0"/>
              <a:t>There are no remaining attributes for further partitioning – </a:t>
            </a:r>
            <a:r>
              <a:rPr lang="en-US" altLang="en-US" dirty="0" smtClean="0">
                <a:solidFill>
                  <a:schemeClr val="hlink"/>
                </a:solidFill>
              </a:rPr>
              <a:t>majority voting</a:t>
            </a:r>
            <a:r>
              <a:rPr lang="en-US" altLang="en-US" dirty="0" smtClean="0"/>
              <a:t> is employed for classifying the leaf</a:t>
            </a:r>
          </a:p>
          <a:p>
            <a:pPr lvl="1" eaLnBrk="1" hangingPunct="1">
              <a:lnSpc>
                <a:spcPct val="150000"/>
              </a:lnSpc>
              <a:spcBef>
                <a:spcPct val="0"/>
              </a:spcBef>
            </a:pPr>
            <a:r>
              <a:rPr lang="en-US" altLang="en-US" dirty="0" smtClean="0"/>
              <a:t>There are no samples left</a:t>
            </a:r>
          </a:p>
          <a:p>
            <a:pPr eaLnBrk="1" hangingPunct="1">
              <a:lnSpc>
                <a:spcPct val="150000"/>
              </a:lnSpc>
              <a:spcBef>
                <a:spcPct val="0"/>
              </a:spcBef>
            </a:pPr>
            <a:endParaRPr lang="en-US" altLang="en-US" dirty="0" smtClean="0"/>
          </a:p>
          <a:p>
            <a:pPr eaLnBrk="1" hangingPunct="1">
              <a:lnSpc>
                <a:spcPct val="150000"/>
              </a:lnSpc>
              <a:spcBef>
                <a:spcPct val="0"/>
              </a:spcBef>
            </a:pPr>
            <a:r>
              <a:rPr lang="en-US" altLang="en-US" dirty="0" smtClean="0"/>
              <a:t>Complexity is O(n X |D| X </a:t>
            </a:r>
            <a:r>
              <a:rPr lang="en-US" altLang="en-US" dirty="0" err="1" smtClean="0"/>
              <a:t>log|D</a:t>
            </a:r>
            <a:r>
              <a:rPr lang="en-US" altLang="en-US" dirty="0" smtClean="0"/>
              <a:t>|), where n is the number of attributes describing the tuples in D, |D| is the number of training tuples.  </a:t>
            </a:r>
          </a:p>
        </p:txBody>
      </p:sp>
      <p:sp>
        <p:nvSpPr>
          <p:cNvPr id="25602"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5714388-5FBE-426A-9ABF-9F18D1A1B048}" type="slidenum">
              <a:rPr lang="en-US" altLang="en-US"/>
              <a:pPr eaLnBrk="1" hangingPunct="1"/>
              <a:t>27</a:t>
            </a:fld>
            <a:endParaRPr lang="en-US" altLang="en-US"/>
          </a:p>
        </p:txBody>
      </p:sp>
      <p:sp>
        <p:nvSpPr>
          <p:cNvPr id="5" name="Rectangle 7"/>
          <p:cNvSpPr txBox="1">
            <a:spLocks noChangeArrowheads="1"/>
          </p:cNvSpPr>
          <p:nvPr/>
        </p:nvSpPr>
        <p:spPr>
          <a:xfrm>
            <a:off x="6172201" y="1332908"/>
            <a:ext cx="2698414" cy="496992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sz="1800" dirty="0" smtClean="0">
                <a:latin typeface="Times New Roman" panose="02020603050405020304" pitchFamily="18" charset="0"/>
                <a:cs typeface="Times New Roman" panose="02020603050405020304" pitchFamily="18" charset="0"/>
              </a:rPr>
              <a:t>Greedy strategy.</a:t>
            </a:r>
          </a:p>
          <a:p>
            <a:pPr lvl="1"/>
            <a:r>
              <a:rPr lang="en-US" altLang="en-US" dirty="0" smtClean="0">
                <a:latin typeface="Times New Roman" panose="02020603050405020304" pitchFamily="18" charset="0"/>
                <a:cs typeface="Times New Roman" panose="02020603050405020304" pitchFamily="18" charset="0"/>
              </a:rPr>
              <a:t>Split the records based on an attribute test that optimizes certain criterion.</a:t>
            </a:r>
          </a:p>
          <a:p>
            <a:endParaRPr lang="en-US" altLang="en-US" sz="1800" dirty="0" smtClean="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Issues</a:t>
            </a:r>
          </a:p>
          <a:p>
            <a:pPr lvl="1"/>
            <a:r>
              <a:rPr lang="en-US" altLang="en-US" dirty="0" smtClean="0">
                <a:latin typeface="Times New Roman" panose="02020603050405020304" pitchFamily="18" charset="0"/>
                <a:cs typeface="Times New Roman" panose="02020603050405020304" pitchFamily="18" charset="0"/>
              </a:rPr>
              <a:t>Determine how to split the records</a:t>
            </a:r>
          </a:p>
          <a:p>
            <a:pPr lvl="2"/>
            <a:r>
              <a:rPr lang="en-US" altLang="en-US" sz="1800" dirty="0" smtClean="0">
                <a:latin typeface="Times New Roman" panose="02020603050405020304" pitchFamily="18" charset="0"/>
                <a:cs typeface="Times New Roman" panose="02020603050405020304" pitchFamily="18" charset="0"/>
              </a:rPr>
              <a:t>How to specify the attribute test condition?</a:t>
            </a:r>
          </a:p>
          <a:p>
            <a:pPr lvl="2"/>
            <a:r>
              <a:rPr lang="en-US" altLang="en-US" sz="1800" dirty="0" smtClean="0">
                <a:latin typeface="Times New Roman" panose="02020603050405020304" pitchFamily="18" charset="0"/>
                <a:cs typeface="Times New Roman" panose="02020603050405020304" pitchFamily="18" charset="0"/>
              </a:rPr>
              <a:t>How to determine the best split?</a:t>
            </a:r>
          </a:p>
          <a:p>
            <a:pPr lvl="1"/>
            <a:r>
              <a:rPr lang="en-US" altLang="en-US" dirty="0" smtClean="0">
                <a:latin typeface="Times New Roman" panose="02020603050405020304" pitchFamily="18" charset="0"/>
                <a:cs typeface="Times New Roman" panose="02020603050405020304" pitchFamily="18" charset="0"/>
              </a:rPr>
              <a:t>Determine when to stop splitting</a:t>
            </a:r>
          </a:p>
          <a:p>
            <a:pPr lvl="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95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Splitting Criteria</a:t>
            </a:r>
            <a:endParaRPr lang="en-IN" altLang="en-US" smtClean="0"/>
          </a:p>
        </p:txBody>
      </p:sp>
      <p:sp>
        <p:nvSpPr>
          <p:cNvPr id="26627" name="Content Placeholder 2"/>
          <p:cNvSpPr>
            <a:spLocks noGrp="1"/>
          </p:cNvSpPr>
          <p:nvPr>
            <p:ph idx="1"/>
          </p:nvPr>
        </p:nvSpPr>
        <p:spPr>
          <a:xfrm>
            <a:off x="628650" y="1433738"/>
            <a:ext cx="7886700" cy="4967061"/>
          </a:xfrm>
        </p:spPr>
        <p:txBody>
          <a:bodyPr>
            <a:noAutofit/>
          </a:bodyPr>
          <a:lstStyle/>
          <a:p>
            <a:r>
              <a:rPr lang="en-IN" altLang="en-US" dirty="0" smtClean="0"/>
              <a:t>Splitting criterion tells us which attribute to test at node N by determining the “best” way to separate or partition the tuples in D into individual classes</a:t>
            </a:r>
          </a:p>
          <a:p>
            <a:r>
              <a:rPr lang="en-IN" altLang="en-US" dirty="0" smtClean="0"/>
              <a:t>Also, tells us which branches to grow from node N with respect to the outcomes of the chosen test.</a:t>
            </a:r>
          </a:p>
          <a:p>
            <a:r>
              <a:rPr lang="en-IN" altLang="en-US" dirty="0" smtClean="0"/>
              <a:t>Splitting criterion indicates the splitting attribute and may also indicate either a split-point or  a splitting subset</a:t>
            </a:r>
          </a:p>
          <a:p>
            <a:r>
              <a:rPr lang="en-US" altLang="en-US" dirty="0" smtClean="0"/>
              <a:t>Partition is </a:t>
            </a:r>
            <a:r>
              <a:rPr lang="en-US" altLang="en-US" b="1" dirty="0" smtClean="0"/>
              <a:t>“Pure” </a:t>
            </a:r>
            <a:r>
              <a:rPr lang="en-US" altLang="en-US" dirty="0" smtClean="0"/>
              <a:t>i.e. all the tuples in it belong to the same class.</a:t>
            </a:r>
          </a:p>
          <a:p>
            <a:r>
              <a:rPr lang="en-US" altLang="en-US" dirty="0" smtClean="0"/>
              <a:t>Splitting attribute  </a:t>
            </a:r>
            <a:r>
              <a:rPr lang="en-US" altLang="en-US" b="1" dirty="0" smtClean="0"/>
              <a:t>A</a:t>
            </a:r>
            <a:r>
              <a:rPr lang="en-US" altLang="en-US" dirty="0" smtClean="0"/>
              <a:t> can be:	</a:t>
            </a:r>
          </a:p>
          <a:p>
            <a:pPr lvl="1"/>
            <a:r>
              <a:rPr lang="en-US" altLang="en-US" b="1" dirty="0" smtClean="0"/>
              <a:t>A is discrete valued:</a:t>
            </a:r>
            <a:r>
              <a:rPr lang="en-US" altLang="en-US" dirty="0" smtClean="0"/>
              <a:t> outcome correspond to the known values of A.</a:t>
            </a:r>
          </a:p>
          <a:p>
            <a:pPr lvl="1"/>
            <a:r>
              <a:rPr lang="en-US" altLang="en-US" b="1" dirty="0" smtClean="0"/>
              <a:t>A  is continuous-valued:  </a:t>
            </a:r>
            <a:r>
              <a:rPr lang="en-IN" altLang="en-US" dirty="0" smtClean="0"/>
              <a:t>the test at node N has two possible outcomes, corresponding to the conditions A&lt;=</a:t>
            </a:r>
            <a:r>
              <a:rPr lang="en-IN" altLang="en-US" dirty="0" err="1" smtClean="0"/>
              <a:t>split_point</a:t>
            </a:r>
            <a:r>
              <a:rPr lang="en-IN" altLang="en-US" dirty="0" smtClean="0"/>
              <a:t> and A &gt; </a:t>
            </a:r>
            <a:r>
              <a:rPr lang="en-IN" altLang="en-US" dirty="0" err="1" smtClean="0"/>
              <a:t>split_point</a:t>
            </a:r>
            <a:r>
              <a:rPr lang="en-IN" altLang="en-US" dirty="0" smtClean="0"/>
              <a:t>, respectively. </a:t>
            </a:r>
          </a:p>
          <a:p>
            <a:pPr lvl="1"/>
            <a:r>
              <a:rPr lang="en-US" altLang="en-US" b="1" dirty="0" smtClean="0"/>
              <a:t>A is </a:t>
            </a:r>
            <a:r>
              <a:rPr lang="en-US" altLang="en-US" b="1" dirty="0" err="1" smtClean="0"/>
              <a:t>dicrete</a:t>
            </a:r>
            <a:r>
              <a:rPr lang="en-US" altLang="en-US" b="1" dirty="0" smtClean="0"/>
              <a:t>-values and Binary tree:</a:t>
            </a:r>
            <a:r>
              <a:rPr lang="en-US" altLang="en-US" dirty="0" smtClean="0"/>
              <a:t> </a:t>
            </a:r>
            <a:r>
              <a:rPr lang="en-IN" altLang="en-US" dirty="0" smtClean="0"/>
              <a:t>The test at node N is of the form “A ∈S</a:t>
            </a:r>
            <a:r>
              <a:rPr lang="en-IN" altLang="en-US" baseline="-25000" dirty="0" smtClean="0"/>
              <a:t>A</a:t>
            </a:r>
            <a:r>
              <a:rPr lang="en-IN" altLang="en-US" dirty="0" smtClean="0"/>
              <a:t>?,” where S</a:t>
            </a:r>
            <a:r>
              <a:rPr lang="en-IN" altLang="en-US" baseline="-25000" dirty="0" smtClean="0"/>
              <a:t>A </a:t>
            </a:r>
            <a:r>
              <a:rPr lang="en-IN" altLang="en-US" dirty="0" smtClean="0"/>
              <a:t>is the splitting subset for A,. If a given tuple has value </a:t>
            </a:r>
            <a:r>
              <a:rPr lang="en-IN" altLang="en-US" dirty="0" err="1" smtClean="0"/>
              <a:t>a</a:t>
            </a:r>
            <a:r>
              <a:rPr lang="en-IN" altLang="en-US" baseline="-25000" dirty="0" err="1" smtClean="0"/>
              <a:t>j</a:t>
            </a:r>
            <a:r>
              <a:rPr lang="en-IN" altLang="en-US" dirty="0" smtClean="0"/>
              <a:t> of A and if </a:t>
            </a:r>
            <a:r>
              <a:rPr lang="en-IN" altLang="en-US" dirty="0" err="1" smtClean="0"/>
              <a:t>a</a:t>
            </a:r>
            <a:r>
              <a:rPr lang="en-IN" altLang="en-US" baseline="-25000" dirty="0" err="1" smtClean="0"/>
              <a:t>j</a:t>
            </a:r>
            <a:r>
              <a:rPr lang="en-IN" altLang="en-US" dirty="0" smtClean="0"/>
              <a:t> ∈S</a:t>
            </a:r>
            <a:r>
              <a:rPr lang="en-IN" altLang="en-US" baseline="-25000" dirty="0" smtClean="0"/>
              <a:t>A</a:t>
            </a:r>
            <a:r>
              <a:rPr lang="en-IN" altLang="en-US" dirty="0" smtClean="0"/>
              <a:t>, then the test at node N is satisfied.</a:t>
            </a:r>
          </a:p>
          <a:p>
            <a:pPr lvl="1"/>
            <a:endParaRPr lang="en-IN" altLang="en-US" dirty="0" smtClean="0"/>
          </a:p>
          <a:p>
            <a:pPr lvl="1"/>
            <a:endParaRPr lang="en-IN" altLang="en-US" b="1" dirty="0" smtClean="0"/>
          </a:p>
          <a:p>
            <a:endParaRPr lang="en-IN" altLang="en-US" dirty="0" smtClean="0"/>
          </a:p>
        </p:txBody>
      </p:sp>
      <p:sp>
        <p:nvSpPr>
          <p:cNvPr id="26628"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133E887-D88C-4003-9808-244EF365473A}" type="slidenum">
              <a:rPr lang="en-US" altLang="en-US"/>
              <a:pPr eaLnBrk="1" hangingPunct="1"/>
              <a:t>28</a:t>
            </a:fld>
            <a:endParaRPr lang="en-US" altLang="en-US"/>
          </a:p>
        </p:txBody>
      </p:sp>
    </p:spTree>
    <p:extLst>
      <p:ext uri="{BB962C8B-B14F-4D97-AF65-F5344CB8AC3E}">
        <p14:creationId xmlns:p14="http://schemas.microsoft.com/office/powerpoint/2010/main" val="222192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Splitting criteria…contd</a:t>
            </a:r>
            <a:endParaRPr lang="en-IN" altLang="en-US" smtClean="0"/>
          </a:p>
        </p:txBody>
      </p:sp>
      <p:pic>
        <p:nvPicPr>
          <p:cNvPr id="2765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71637" y="2039144"/>
            <a:ext cx="5800725" cy="3924300"/>
          </a:xfrm>
          <a:noFill/>
        </p:spPr>
      </p:pic>
      <p:sp>
        <p:nvSpPr>
          <p:cNvPr id="27651"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B7F97CB-69BD-4F49-BF73-9A61201F6EB0}" type="slidenum">
              <a:rPr lang="en-US" altLang="en-US"/>
              <a:pPr eaLnBrk="1" hangingPunct="1"/>
              <a:t>29</a:t>
            </a:fld>
            <a:endParaRPr lang="en-US" altLang="en-US"/>
          </a:p>
        </p:txBody>
      </p:sp>
      <p:sp>
        <p:nvSpPr>
          <p:cNvPr id="27653" name="TextBox 5"/>
          <p:cNvSpPr txBox="1">
            <a:spLocks noChangeArrowheads="1"/>
          </p:cNvSpPr>
          <p:nvPr/>
        </p:nvSpPr>
        <p:spPr bwMode="auto">
          <a:xfrm>
            <a:off x="627888" y="5855208"/>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400" b="1" dirty="0"/>
              <a:t>a) Discrete-valued	        b) Continuous-valued           c) discrete-valued and binary tree </a:t>
            </a:r>
            <a:endParaRPr lang="en-IN" altLang="en-US" sz="1400" b="1" dirty="0"/>
          </a:p>
        </p:txBody>
      </p:sp>
    </p:spTree>
    <p:extLst>
      <p:ext uri="{BB962C8B-B14F-4D97-AF65-F5344CB8AC3E}">
        <p14:creationId xmlns:p14="http://schemas.microsoft.com/office/powerpoint/2010/main" val="1273513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5" name="Rectangle 3"/>
          <p:cNvSpPr>
            <a:spLocks noGrp="1" noChangeArrowheads="1"/>
          </p:cNvSpPr>
          <p:nvPr>
            <p:ph type="title"/>
          </p:nvPr>
        </p:nvSpPr>
        <p:spPr>
          <a:xfrm>
            <a:off x="539873" y="347371"/>
            <a:ext cx="2896054" cy="472071"/>
          </a:xfrm>
          <a:noFill/>
          <a:ln/>
        </p:spPr>
        <p:txBody>
          <a:bodyPr vert="horz" lIns="69056" tIns="34529" rIns="69056" bIns="34529" rtlCol="0" anchor="ctr">
            <a:normAutofit fontScale="90000"/>
          </a:bodyPr>
          <a:lstStyle/>
          <a:p>
            <a:r>
              <a:rPr lang="en-US" altLang="en-US" sz="3600" b="1" dirty="0">
                <a:latin typeface="Times New Roman" panose="02020603050405020304" pitchFamily="18" charset="0"/>
                <a:cs typeface="Times New Roman" panose="02020603050405020304" pitchFamily="18" charset="0"/>
              </a:rPr>
              <a:t>Classification</a:t>
            </a:r>
          </a:p>
        </p:txBody>
      </p:sp>
      <p:sp>
        <p:nvSpPr>
          <p:cNvPr id="1272834" name="Rectangle 2"/>
          <p:cNvSpPr>
            <a:spLocks noGrp="1" noChangeArrowheads="1"/>
          </p:cNvSpPr>
          <p:nvPr>
            <p:ph idx="1"/>
          </p:nvPr>
        </p:nvSpPr>
        <p:spPr>
          <a:xfrm>
            <a:off x="513241" y="1363985"/>
            <a:ext cx="8018200" cy="4898269"/>
          </a:xfrm>
          <a:noFill/>
          <a:ln/>
        </p:spPr>
        <p:txBody>
          <a:bodyPr vert="horz" lIns="69056" tIns="34529" rIns="69056" bIns="34529" rtlCol="0">
            <a:noAutofit/>
          </a:bodyPr>
          <a:lstStyle/>
          <a:p>
            <a:pPr algn="just">
              <a:lnSpc>
                <a:spcPct val="100000"/>
              </a:lnSpc>
              <a:spcAft>
                <a:spcPts val="300"/>
              </a:spcAft>
            </a:pPr>
            <a:r>
              <a:rPr lang="en-US" altLang="en-US" sz="1650" dirty="0">
                <a:latin typeface="Times New Roman" panose="02020603050405020304" pitchFamily="18" charset="0"/>
                <a:cs typeface="Times New Roman" panose="02020603050405020304" pitchFamily="18" charset="0"/>
              </a:rPr>
              <a:t>Classification </a:t>
            </a:r>
            <a:r>
              <a:rPr lang="en-US" sz="1650" dirty="0">
                <a:latin typeface="Times New Roman" panose="02020603050405020304" pitchFamily="18" charset="0"/>
                <a:cs typeface="Times New Roman" panose="02020603050405020304" pitchFamily="18" charset="0"/>
              </a:rPr>
              <a:t>involves dividing up objects so that each is assigned to one of a number of mutually exhaustive and exclusive categories known as </a:t>
            </a:r>
            <a:r>
              <a:rPr lang="en-US" sz="1650" i="1" dirty="0">
                <a:latin typeface="Times New Roman" panose="02020603050405020304" pitchFamily="18" charset="0"/>
                <a:cs typeface="Times New Roman" panose="02020603050405020304" pitchFamily="18" charset="0"/>
              </a:rPr>
              <a:t>classes</a:t>
            </a:r>
          </a:p>
          <a:p>
            <a:pPr algn="just">
              <a:lnSpc>
                <a:spcPct val="100000"/>
              </a:lnSpc>
              <a:spcAft>
                <a:spcPts val="300"/>
              </a:spcAft>
            </a:pPr>
            <a:r>
              <a:rPr lang="en-US" sz="1650" dirty="0">
                <a:latin typeface="Times New Roman" panose="02020603050405020304" pitchFamily="18" charset="0"/>
                <a:cs typeface="Times New Roman" panose="02020603050405020304" pitchFamily="18" charset="0"/>
              </a:rPr>
              <a:t>Many practical decision-making tasks can be formulated as classification problems</a:t>
            </a:r>
            <a:r>
              <a:rPr lang="en-US" altLang="en-US" sz="1650" dirty="0">
                <a:latin typeface="Times New Roman" panose="02020603050405020304" pitchFamily="18" charset="0"/>
                <a:cs typeface="Times New Roman" panose="02020603050405020304" pitchFamily="18" charset="0"/>
              </a:rPr>
              <a:t> </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customers who are likely to buy or not buy a particular product in a supermarket</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people who are at high, medium or low risk of acquiring a certain illness</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student projects worthy of a distinction, merit, pass or fail grade</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objects on a radar display which correspond to vehicles, people, buildings or trees</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 people who closely resemble, slightly resemble or do not resemble someone seen committing a crime</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houses that are likely to rise in value, fall in value or have an unchanged value in 12 months' time</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 people who are at high, medium or low risk of a car accident in the next 12 months</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 people who are likely to vote for each of a number of political parties (or none)</a:t>
            </a:r>
          </a:p>
          <a:p>
            <a:pPr lvl="1" algn="just">
              <a:lnSpc>
                <a:spcPct val="100000"/>
              </a:lnSpc>
              <a:spcAft>
                <a:spcPts val="300"/>
              </a:spcAft>
              <a:buFont typeface="Calibri" panose="020F0502020204030204" pitchFamily="34" charset="0"/>
              <a:buChar char="‒"/>
            </a:pPr>
            <a:r>
              <a:rPr lang="en-US" altLang="en-US" sz="1650" dirty="0">
                <a:latin typeface="Times New Roman" panose="02020603050405020304" pitchFamily="18" charset="0"/>
                <a:cs typeface="Times New Roman" panose="02020603050405020304" pitchFamily="18" charset="0"/>
              </a:rPr>
              <a:t> the likelihood of rain the next day for a weather forecast (very likely, likely, unlikely, very unlikely).</a:t>
            </a:r>
          </a:p>
          <a:p>
            <a:pPr algn="just">
              <a:lnSpc>
                <a:spcPct val="100000"/>
              </a:lnSpc>
              <a:spcAft>
                <a:spcPts val="300"/>
              </a:spcAft>
            </a:pPr>
            <a:endParaRPr lang="en-US" altLang="en-US"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1CDE518-35A5-4D00-8751-059CF0A1DAC7}" type="slidenum">
              <a:rPr lang="en-US" altLang="en-US"/>
              <a:pPr/>
              <a:t>3</a:t>
            </a:fld>
            <a:endParaRPr lang="en-US" altLang="en-US"/>
          </a:p>
        </p:txBody>
      </p:sp>
      <p:sp>
        <p:nvSpPr>
          <p:cNvPr id="4" name="Date Placeholder 3"/>
          <p:cNvSpPr>
            <a:spLocks noGrp="1"/>
          </p:cNvSpPr>
          <p:nvPr>
            <p:ph type="dt" sz="half" idx="4294967295"/>
          </p:nvPr>
        </p:nvSpPr>
        <p:spPr>
          <a:xfrm>
            <a:off x="0" y="6510338"/>
            <a:ext cx="2057400" cy="274637"/>
          </a:xfrm>
        </p:spPr>
        <p:txBody>
          <a:bodyPr/>
          <a:lstStyle/>
          <a:p>
            <a:fld id="{25EE52AA-7979-47C9-8385-1B4708B9D379}" type="datetime1">
              <a:rPr lang="en-US" altLang="en-US" smtClean="0"/>
              <a:t>5/16/2020</a:t>
            </a:fld>
            <a:endParaRPr lang="en-US" altLang="en-US"/>
          </a:p>
        </p:txBody>
      </p:sp>
    </p:spTree>
    <p:extLst>
      <p:ext uri="{BB962C8B-B14F-4D97-AF65-F5344CB8AC3E}">
        <p14:creationId xmlns:p14="http://schemas.microsoft.com/office/powerpoint/2010/main" val="1945653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Decision-tree Algorithm</a:t>
            </a:r>
            <a:endParaRPr lang="en-IN" altLang="en-US" smtClean="0"/>
          </a:p>
        </p:txBody>
      </p:sp>
      <p:pic>
        <p:nvPicPr>
          <p:cNvPr id="2867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65414" y="1306286"/>
            <a:ext cx="6825343" cy="5337402"/>
          </a:xfrm>
          <a:noFill/>
        </p:spPr>
      </p:pic>
      <p:sp>
        <p:nvSpPr>
          <p:cNvPr id="28675"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EE2BA82-F73D-446F-9810-F86A6FC0A08C}" type="slidenum">
              <a:rPr lang="en-US" altLang="en-US"/>
              <a:pPr eaLnBrk="1" hangingPunct="1"/>
              <a:t>30</a:t>
            </a:fld>
            <a:endParaRPr lang="en-US" altLang="en-US"/>
          </a:p>
        </p:txBody>
      </p:sp>
    </p:spTree>
    <p:extLst>
      <p:ext uri="{BB962C8B-B14F-4D97-AF65-F5344CB8AC3E}">
        <p14:creationId xmlns:p14="http://schemas.microsoft.com/office/powerpoint/2010/main" val="19822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General Structure of Hunt’s Algorithm</a:t>
            </a:r>
          </a:p>
        </p:txBody>
      </p:sp>
      <p:sp>
        <p:nvSpPr>
          <p:cNvPr id="901123" name="Rectangle 3"/>
          <p:cNvSpPr>
            <a:spLocks noGrp="1" noChangeArrowheads="1"/>
          </p:cNvSpPr>
          <p:nvPr>
            <p:ph idx="1"/>
          </p:nvPr>
        </p:nvSpPr>
        <p:spPr>
          <a:xfrm>
            <a:off x="212436" y="1346231"/>
            <a:ext cx="4988213" cy="3955442"/>
          </a:xfrm>
          <a:solidFill>
            <a:schemeClr val="accent4">
              <a:lumMod val="20000"/>
              <a:lumOff val="80000"/>
            </a:schemeClr>
          </a:solidFill>
        </p:spPr>
        <p:txBody>
          <a:bodyPr>
            <a:noAutofit/>
          </a:bodyPr>
          <a:lstStyle/>
          <a:p>
            <a:pPr>
              <a:spcBef>
                <a:spcPts val="0"/>
              </a:spcBef>
            </a:pPr>
            <a:r>
              <a:rPr lang="en-US" sz="1550" b="1" dirty="0">
                <a:latin typeface="Times New Roman" panose="02020603050405020304" pitchFamily="18" charset="0"/>
                <a:cs typeface="Times New Roman" panose="02020603050405020304" pitchFamily="18" charset="0"/>
              </a:rPr>
              <a:t>Hunt's algorithm is among the earliest. More complex algorithms were built upon it.</a:t>
            </a:r>
          </a:p>
          <a:p>
            <a:pPr>
              <a:spcBef>
                <a:spcPts val="0"/>
              </a:spcBef>
            </a:pPr>
            <a:r>
              <a:rPr lang="en-US" sz="1550" b="1" dirty="0">
                <a:latin typeface="Times New Roman" panose="02020603050405020304" pitchFamily="18" charset="0"/>
                <a:cs typeface="Times New Roman" panose="02020603050405020304" pitchFamily="18" charset="0"/>
              </a:rPr>
              <a:t>It grows a decision tree in a recursive fashion by partitioning the training records into successively purer subsets</a:t>
            </a:r>
            <a:endParaRPr lang="en-US" altLang="en-US" sz="1550" b="1" dirty="0">
              <a:latin typeface="Times New Roman" panose="02020603050405020304" pitchFamily="18" charset="0"/>
              <a:cs typeface="Times New Roman" panose="02020603050405020304" pitchFamily="18" charset="0"/>
            </a:endParaRPr>
          </a:p>
          <a:p>
            <a:pPr>
              <a:lnSpc>
                <a:spcPct val="90000"/>
              </a:lnSpc>
              <a:spcBef>
                <a:spcPts val="0"/>
              </a:spcBef>
            </a:pPr>
            <a:r>
              <a:rPr lang="en-US" altLang="en-US" sz="1550" b="1" dirty="0">
                <a:latin typeface="Times New Roman" panose="02020603050405020304" pitchFamily="18" charset="0"/>
                <a:cs typeface="Times New Roman" panose="02020603050405020304" pitchFamily="18" charset="0"/>
              </a:rPr>
              <a:t>Let D</a:t>
            </a:r>
            <a:r>
              <a:rPr lang="en-US" altLang="en-US" sz="1550" b="1" baseline="-25000" dirty="0">
                <a:latin typeface="Times New Roman" panose="02020603050405020304" pitchFamily="18" charset="0"/>
                <a:cs typeface="Times New Roman" panose="02020603050405020304" pitchFamily="18" charset="0"/>
              </a:rPr>
              <a:t>t</a:t>
            </a:r>
            <a:r>
              <a:rPr lang="en-US" altLang="en-US" sz="1550" b="1" dirty="0">
                <a:latin typeface="Times New Roman" panose="02020603050405020304" pitchFamily="18" charset="0"/>
                <a:cs typeface="Times New Roman" panose="02020603050405020304" pitchFamily="18" charset="0"/>
              </a:rPr>
              <a:t> be the set of training records that reach a node t</a:t>
            </a:r>
          </a:p>
          <a:p>
            <a:pPr>
              <a:lnSpc>
                <a:spcPct val="90000"/>
              </a:lnSpc>
              <a:spcBef>
                <a:spcPts val="0"/>
              </a:spcBef>
            </a:pPr>
            <a:r>
              <a:rPr lang="en-US" altLang="en-US" sz="1550" b="1" dirty="0">
                <a:latin typeface="Times New Roman" panose="02020603050405020304" pitchFamily="18" charset="0"/>
                <a:cs typeface="Times New Roman" panose="02020603050405020304" pitchFamily="18" charset="0"/>
              </a:rPr>
              <a:t>General Procedure:</a:t>
            </a:r>
          </a:p>
          <a:p>
            <a:pPr lvl="1">
              <a:lnSpc>
                <a:spcPct val="90000"/>
              </a:lnSpc>
              <a:spcBef>
                <a:spcPts val="0"/>
              </a:spcBef>
            </a:pPr>
            <a:r>
              <a:rPr lang="en-US" altLang="en-US" sz="1550" b="1" dirty="0">
                <a:latin typeface="Times New Roman" panose="02020603050405020304" pitchFamily="18" charset="0"/>
                <a:cs typeface="Times New Roman" panose="02020603050405020304" pitchFamily="18" charset="0"/>
              </a:rPr>
              <a:t>If D</a:t>
            </a:r>
            <a:r>
              <a:rPr lang="en-US" altLang="en-US" sz="1550" b="1" baseline="-25000" dirty="0">
                <a:latin typeface="Times New Roman" panose="02020603050405020304" pitchFamily="18" charset="0"/>
                <a:cs typeface="Times New Roman" panose="02020603050405020304" pitchFamily="18" charset="0"/>
              </a:rPr>
              <a:t>t</a:t>
            </a:r>
            <a:r>
              <a:rPr lang="en-US" altLang="en-US" sz="1550" b="1" dirty="0">
                <a:latin typeface="Times New Roman" panose="02020603050405020304" pitchFamily="18" charset="0"/>
                <a:cs typeface="Times New Roman" panose="02020603050405020304" pitchFamily="18" charset="0"/>
              </a:rPr>
              <a:t> contains records that belong the same class </a:t>
            </a:r>
            <a:r>
              <a:rPr lang="en-US" altLang="en-US" sz="1550" b="1" dirty="0" err="1">
                <a:latin typeface="Times New Roman" panose="02020603050405020304" pitchFamily="18" charset="0"/>
                <a:cs typeface="Times New Roman" panose="02020603050405020304" pitchFamily="18" charset="0"/>
              </a:rPr>
              <a:t>y</a:t>
            </a:r>
            <a:r>
              <a:rPr lang="en-US" altLang="en-US" sz="1550" b="1" baseline="-25000" dirty="0" err="1">
                <a:latin typeface="Times New Roman" panose="02020603050405020304" pitchFamily="18" charset="0"/>
                <a:cs typeface="Times New Roman" panose="02020603050405020304" pitchFamily="18" charset="0"/>
              </a:rPr>
              <a:t>t</a:t>
            </a:r>
            <a:r>
              <a:rPr lang="en-US" altLang="en-US" sz="1550" b="1" dirty="0">
                <a:latin typeface="Times New Roman" panose="02020603050405020304" pitchFamily="18" charset="0"/>
                <a:cs typeface="Times New Roman" panose="02020603050405020304" pitchFamily="18" charset="0"/>
              </a:rPr>
              <a:t>, then t is a leaf node labeled as </a:t>
            </a:r>
            <a:r>
              <a:rPr lang="en-US" altLang="en-US" sz="1550" b="1" dirty="0" err="1">
                <a:latin typeface="Times New Roman" panose="02020603050405020304" pitchFamily="18" charset="0"/>
                <a:cs typeface="Times New Roman" panose="02020603050405020304" pitchFamily="18" charset="0"/>
              </a:rPr>
              <a:t>y</a:t>
            </a:r>
            <a:r>
              <a:rPr lang="en-US" altLang="en-US" sz="1550" b="1" baseline="-25000" dirty="0" err="1">
                <a:latin typeface="Times New Roman" panose="02020603050405020304" pitchFamily="18" charset="0"/>
                <a:cs typeface="Times New Roman" panose="02020603050405020304" pitchFamily="18" charset="0"/>
              </a:rPr>
              <a:t>t</a:t>
            </a:r>
            <a:endParaRPr lang="en-US" altLang="en-US" sz="1550" b="1" baseline="-25000" dirty="0">
              <a:latin typeface="Times New Roman" panose="02020603050405020304" pitchFamily="18" charset="0"/>
              <a:cs typeface="Times New Roman" panose="02020603050405020304" pitchFamily="18" charset="0"/>
            </a:endParaRPr>
          </a:p>
          <a:p>
            <a:pPr lvl="1">
              <a:lnSpc>
                <a:spcPct val="90000"/>
              </a:lnSpc>
              <a:spcBef>
                <a:spcPts val="0"/>
              </a:spcBef>
            </a:pPr>
            <a:r>
              <a:rPr lang="en-US" altLang="en-US" sz="1550" b="1" dirty="0">
                <a:latin typeface="Times New Roman" panose="02020603050405020304" pitchFamily="18" charset="0"/>
                <a:cs typeface="Times New Roman" panose="02020603050405020304" pitchFamily="18" charset="0"/>
              </a:rPr>
              <a:t>If D</a:t>
            </a:r>
            <a:r>
              <a:rPr lang="en-US" altLang="en-US" sz="1550" b="1" baseline="-25000" dirty="0">
                <a:latin typeface="Times New Roman" panose="02020603050405020304" pitchFamily="18" charset="0"/>
                <a:cs typeface="Times New Roman" panose="02020603050405020304" pitchFamily="18" charset="0"/>
              </a:rPr>
              <a:t>t</a:t>
            </a:r>
            <a:r>
              <a:rPr lang="en-US" altLang="en-US" sz="1550" b="1" dirty="0">
                <a:latin typeface="Times New Roman" panose="02020603050405020304" pitchFamily="18" charset="0"/>
                <a:cs typeface="Times New Roman" panose="02020603050405020304" pitchFamily="18" charset="0"/>
              </a:rPr>
              <a:t> is an empty set, then t is a leaf node labeled by the default class, </a:t>
            </a:r>
            <a:r>
              <a:rPr lang="en-US" altLang="en-US" sz="1550" b="1" dirty="0" err="1">
                <a:latin typeface="Times New Roman" panose="02020603050405020304" pitchFamily="18" charset="0"/>
                <a:cs typeface="Times New Roman" panose="02020603050405020304" pitchFamily="18" charset="0"/>
              </a:rPr>
              <a:t>y</a:t>
            </a:r>
            <a:r>
              <a:rPr lang="en-US" altLang="en-US" sz="1550" b="1" baseline="-25000" dirty="0" err="1">
                <a:latin typeface="Times New Roman" panose="02020603050405020304" pitchFamily="18" charset="0"/>
                <a:cs typeface="Times New Roman" panose="02020603050405020304" pitchFamily="18" charset="0"/>
              </a:rPr>
              <a:t>d</a:t>
            </a:r>
            <a:endParaRPr lang="en-US" altLang="en-US" sz="1550" b="1" baseline="-25000" dirty="0">
              <a:latin typeface="Times New Roman" panose="02020603050405020304" pitchFamily="18" charset="0"/>
              <a:cs typeface="Times New Roman" panose="02020603050405020304" pitchFamily="18" charset="0"/>
            </a:endParaRPr>
          </a:p>
          <a:p>
            <a:pPr lvl="1">
              <a:lnSpc>
                <a:spcPct val="90000"/>
              </a:lnSpc>
              <a:spcBef>
                <a:spcPts val="0"/>
              </a:spcBef>
            </a:pPr>
            <a:r>
              <a:rPr lang="en-US" altLang="en-US" sz="1550" b="1" dirty="0">
                <a:latin typeface="Times New Roman" panose="02020603050405020304" pitchFamily="18" charset="0"/>
                <a:cs typeface="Times New Roman" panose="02020603050405020304" pitchFamily="18" charset="0"/>
              </a:rPr>
              <a:t>If D</a:t>
            </a:r>
            <a:r>
              <a:rPr lang="en-US" altLang="en-US" sz="1550" b="1" baseline="-25000" dirty="0">
                <a:latin typeface="Times New Roman" panose="02020603050405020304" pitchFamily="18" charset="0"/>
                <a:cs typeface="Times New Roman" panose="02020603050405020304" pitchFamily="18" charset="0"/>
              </a:rPr>
              <a:t>t</a:t>
            </a:r>
            <a:r>
              <a:rPr lang="en-US" altLang="en-US" sz="1550" b="1" dirty="0">
                <a:latin typeface="Times New Roman" panose="02020603050405020304" pitchFamily="18" charset="0"/>
                <a:cs typeface="Times New Roman" panose="02020603050405020304" pitchFamily="18" charset="0"/>
              </a:rPr>
              <a:t> contains records that belong to more than one class, use an attribute test to split the data into smaller subsets. Recursively apply the procedure to each subset.</a:t>
            </a:r>
          </a:p>
        </p:txBody>
      </p:sp>
      <p:sp>
        <p:nvSpPr>
          <p:cNvPr id="3" name="Slide Number Placeholder 2"/>
          <p:cNvSpPr>
            <a:spLocks noGrp="1"/>
          </p:cNvSpPr>
          <p:nvPr>
            <p:ph type="sldNum" sz="quarter" idx="12"/>
          </p:nvPr>
        </p:nvSpPr>
        <p:spPr/>
        <p:txBody>
          <a:bodyPr/>
          <a:lstStyle/>
          <a:p>
            <a:fld id="{2561AFFF-E2F4-402D-873F-F9B1B7CF2EDD}" type="slidenum">
              <a:rPr lang="en-US" smtClean="0"/>
              <a:t>31</a:t>
            </a:fld>
            <a:endParaRPr lang="en-US"/>
          </a:p>
        </p:txBody>
      </p:sp>
      <p:sp>
        <p:nvSpPr>
          <p:cNvPr id="2" name="Date Placeholder 1"/>
          <p:cNvSpPr>
            <a:spLocks noGrp="1"/>
          </p:cNvSpPr>
          <p:nvPr>
            <p:ph type="dt" sz="half" idx="4294967295"/>
          </p:nvPr>
        </p:nvSpPr>
        <p:spPr>
          <a:xfrm>
            <a:off x="0" y="6643688"/>
            <a:ext cx="2057400" cy="214312"/>
          </a:xfrm>
        </p:spPr>
        <p:txBody>
          <a:bodyPr/>
          <a:lstStyle/>
          <a:p>
            <a:fld id="{9B1376D4-B9E9-4F76-9F8B-2F802302CB36}" type="datetime1">
              <a:rPr lang="en-US" smtClean="0"/>
              <a:t>5/16/2020</a:t>
            </a:fld>
            <a:endParaRPr lang="en-US"/>
          </a:p>
        </p:txBody>
      </p:sp>
      <p:graphicFrame>
        <p:nvGraphicFramePr>
          <p:cNvPr id="901125" name="Object 5"/>
          <p:cNvGraphicFramePr>
            <a:graphicFrameLocks noChangeAspect="1"/>
          </p:cNvGraphicFramePr>
          <p:nvPr>
            <p:extLst>
              <p:ext uri="{D42A27DB-BD31-4B8C-83A1-F6EECF244321}">
                <p14:modId xmlns:p14="http://schemas.microsoft.com/office/powerpoint/2010/main" val="1408195260"/>
              </p:ext>
            </p:extLst>
          </p:nvPr>
        </p:nvGraphicFramePr>
        <p:xfrm>
          <a:off x="5392341" y="1422400"/>
          <a:ext cx="3363731" cy="2832684"/>
        </p:xfrm>
        <a:graphic>
          <a:graphicData uri="http://schemas.openxmlformats.org/presentationml/2006/ole">
            <mc:AlternateContent xmlns:mc="http://schemas.openxmlformats.org/markup-compatibility/2006">
              <mc:Choice xmlns:v="urn:schemas-microsoft-com:vml" Requires="v">
                <p:oleObj spid="_x0000_s57408" name="Document" r:id="rId3" imgW="5415994" imgH="5778378" progId="Word.Document.8">
                  <p:embed/>
                </p:oleObj>
              </mc:Choice>
              <mc:Fallback>
                <p:oleObj name="Document" r:id="rId3" imgW="5415994" imgH="5778378" progId="Word.Document.8">
                  <p:embed/>
                  <p:pic>
                    <p:nvPicPr>
                      <p:cNvPr id="9011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341" y="1422400"/>
                        <a:ext cx="3363731" cy="2832684"/>
                      </a:xfrm>
                      <a:prstGeom prst="rect">
                        <a:avLst/>
                      </a:prstGeom>
                      <a:noFill/>
                      <a:ln>
                        <a:noFill/>
                      </a:ln>
                      <a:effectLst/>
                      <a:extLst/>
                    </p:spPr>
                  </p:pic>
                </p:oleObj>
              </mc:Fallback>
            </mc:AlternateContent>
          </a:graphicData>
        </a:graphic>
      </p:graphicFrame>
      <p:sp>
        <p:nvSpPr>
          <p:cNvPr id="901131" name="Oval 11"/>
          <p:cNvSpPr>
            <a:spLocks noChangeArrowheads="1"/>
          </p:cNvSpPr>
          <p:nvPr/>
        </p:nvSpPr>
        <p:spPr bwMode="auto">
          <a:xfrm>
            <a:off x="5657850" y="4655134"/>
            <a:ext cx="1085850" cy="5715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1132" name="Line 12"/>
          <p:cNvSpPr>
            <a:spLocks noChangeShapeType="1"/>
          </p:cNvSpPr>
          <p:nvPr/>
        </p:nvSpPr>
        <p:spPr bwMode="auto">
          <a:xfrm flipH="1">
            <a:off x="5429250" y="5226634"/>
            <a:ext cx="742950" cy="285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01133" name="Line 13"/>
          <p:cNvSpPr>
            <a:spLocks noChangeShapeType="1"/>
          </p:cNvSpPr>
          <p:nvPr/>
        </p:nvSpPr>
        <p:spPr bwMode="auto">
          <a:xfrm>
            <a:off x="6286500" y="5226634"/>
            <a:ext cx="0" cy="400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01134" name="Line 14"/>
          <p:cNvSpPr>
            <a:spLocks noChangeShapeType="1"/>
          </p:cNvSpPr>
          <p:nvPr/>
        </p:nvSpPr>
        <p:spPr bwMode="auto">
          <a:xfrm>
            <a:off x="6400800" y="5226634"/>
            <a:ext cx="742950" cy="285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01135" name="Line 15"/>
          <p:cNvSpPr>
            <a:spLocks noChangeShapeType="1"/>
          </p:cNvSpPr>
          <p:nvPr/>
        </p:nvSpPr>
        <p:spPr bwMode="auto">
          <a:xfrm flipH="1">
            <a:off x="6172200" y="4369384"/>
            <a:ext cx="171450" cy="285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01136" name="Text Box 16"/>
          <p:cNvSpPr txBox="1">
            <a:spLocks noChangeArrowheads="1"/>
          </p:cNvSpPr>
          <p:nvPr/>
        </p:nvSpPr>
        <p:spPr bwMode="auto">
          <a:xfrm>
            <a:off x="6343650" y="4255085"/>
            <a:ext cx="4572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D</a:t>
            </a:r>
            <a:r>
              <a:rPr lang="en-US" altLang="en-US" sz="1500" baseline="-25000"/>
              <a:t>t</a:t>
            </a:r>
          </a:p>
        </p:txBody>
      </p:sp>
      <p:sp>
        <p:nvSpPr>
          <p:cNvPr id="901137" name="Text Box 17"/>
          <p:cNvSpPr txBox="1">
            <a:spLocks noChangeArrowheads="1"/>
          </p:cNvSpPr>
          <p:nvPr/>
        </p:nvSpPr>
        <p:spPr bwMode="auto">
          <a:xfrm>
            <a:off x="6057900" y="4769434"/>
            <a:ext cx="285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4" name="TextBox 3"/>
          <p:cNvSpPr txBox="1"/>
          <p:nvPr/>
        </p:nvSpPr>
        <p:spPr>
          <a:xfrm>
            <a:off x="212436" y="5425208"/>
            <a:ext cx="8356337" cy="1246495"/>
          </a:xfrm>
          <a:prstGeom prst="rect">
            <a:avLst/>
          </a:prstGeom>
          <a:solidFill>
            <a:srgbClr val="FFFF00"/>
          </a:solidFill>
        </p:spPr>
        <p:txBody>
          <a:bodyPr wrap="square" rtlCol="0">
            <a:spAutoFit/>
          </a:bodyPr>
          <a:lstStyle/>
          <a:p>
            <a:r>
              <a:rPr lang="en-US" sz="1500" i="1" dirty="0" smtClean="0"/>
              <a:t>PURE NODE VS IMPURED NODE..SPLIT THE IMPURED NODE….    </a:t>
            </a:r>
          </a:p>
          <a:p>
            <a:r>
              <a:rPr lang="en-US" sz="1500" i="1" dirty="0" smtClean="0"/>
              <a:t>REFUND YES AND CHEAT IS NO (NO-CHEAT)..  OUT OF 10 instances; 3 of them are </a:t>
            </a:r>
            <a:r>
              <a:rPr lang="en-US" sz="1500" i="1" dirty="0" err="1" smtClean="0"/>
              <a:t>yes..REFUND</a:t>
            </a:r>
            <a:r>
              <a:rPr lang="en-US" sz="1500" i="1" dirty="0" smtClean="0"/>
              <a:t> YES AND CHAT NO =&gt; 3 .. NO MIXES..  If it is pure.. No split.. Necessary.. (single class..)</a:t>
            </a:r>
          </a:p>
          <a:p>
            <a:r>
              <a:rPr lang="en-US" sz="1500" b="1" i="1" dirty="0" smtClean="0"/>
              <a:t>But for </a:t>
            </a:r>
            <a:r>
              <a:rPr lang="en-US" sz="1500" b="1" i="1" dirty="0" err="1" smtClean="0"/>
              <a:t>for</a:t>
            </a:r>
            <a:r>
              <a:rPr lang="en-US" sz="1500" b="1" i="1" dirty="0" smtClean="0"/>
              <a:t> REFUND NO and CHAT IS YES =&gt; OUT OF 7 Instances; 4 pure;3 impure;  (more than one class).. Then split is necessary… (split the attributes..)</a:t>
            </a:r>
            <a:endParaRPr lang="en-IN" sz="1500" b="1" i="1" dirty="0"/>
          </a:p>
        </p:txBody>
      </p:sp>
    </p:spTree>
    <p:extLst>
      <p:ext uri="{BB962C8B-B14F-4D97-AF65-F5344CB8AC3E}">
        <p14:creationId xmlns:p14="http://schemas.microsoft.com/office/powerpoint/2010/main" val="2442787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Hunt’s Algorithm</a:t>
            </a:r>
          </a:p>
        </p:txBody>
      </p:sp>
      <p:sp>
        <p:nvSpPr>
          <p:cNvPr id="3" name="Slide Number Placeholder 2"/>
          <p:cNvSpPr>
            <a:spLocks noGrp="1"/>
          </p:cNvSpPr>
          <p:nvPr>
            <p:ph type="sldNum" sz="quarter" idx="12"/>
          </p:nvPr>
        </p:nvSpPr>
        <p:spPr/>
        <p:txBody>
          <a:bodyPr/>
          <a:lstStyle/>
          <a:p>
            <a:fld id="{2561AFFF-E2F4-402D-873F-F9B1B7CF2EDD}" type="slidenum">
              <a:rPr lang="en-US" smtClean="0"/>
              <a:t>32</a:t>
            </a:fld>
            <a:endParaRPr lang="en-US"/>
          </a:p>
        </p:txBody>
      </p:sp>
      <p:sp>
        <p:nvSpPr>
          <p:cNvPr id="2" name="Date Placeholder 1"/>
          <p:cNvSpPr>
            <a:spLocks noGrp="1"/>
          </p:cNvSpPr>
          <p:nvPr>
            <p:ph type="dt" sz="half" idx="4294967295"/>
          </p:nvPr>
        </p:nvSpPr>
        <p:spPr>
          <a:xfrm>
            <a:off x="0" y="6643688"/>
            <a:ext cx="2057400" cy="214312"/>
          </a:xfrm>
        </p:spPr>
        <p:txBody>
          <a:bodyPr/>
          <a:lstStyle/>
          <a:p>
            <a:fld id="{3794B80C-1FB7-46B7-9137-25A5EAC3FACB}" type="datetime1">
              <a:rPr lang="en-US" smtClean="0"/>
              <a:t>5/16/2020</a:t>
            </a:fld>
            <a:endParaRPr lang="en-US"/>
          </a:p>
        </p:txBody>
      </p:sp>
      <p:sp>
        <p:nvSpPr>
          <p:cNvPr id="900099" name="Rectangle 3"/>
          <p:cNvSpPr>
            <a:spLocks noChangeArrowheads="1"/>
          </p:cNvSpPr>
          <p:nvPr/>
        </p:nvSpPr>
        <p:spPr bwMode="auto">
          <a:xfrm>
            <a:off x="706568" y="1904512"/>
            <a:ext cx="432197" cy="310754"/>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grpSp>
        <p:nvGrpSpPr>
          <p:cNvPr id="900100" name="Group 4"/>
          <p:cNvGrpSpPr>
            <a:grpSpLocks/>
          </p:cNvGrpSpPr>
          <p:nvPr/>
        </p:nvGrpSpPr>
        <p:grpSpPr bwMode="auto">
          <a:xfrm>
            <a:off x="1220918" y="1769435"/>
            <a:ext cx="1626394" cy="946547"/>
            <a:chOff x="624" y="720"/>
            <a:chExt cx="1366" cy="795"/>
          </a:xfrm>
        </p:grpSpPr>
        <p:grpSp>
          <p:nvGrpSpPr>
            <p:cNvPr id="900101" name="Group 5"/>
            <p:cNvGrpSpPr>
              <a:grpSpLocks/>
            </p:cNvGrpSpPr>
            <p:nvPr/>
          </p:nvGrpSpPr>
          <p:grpSpPr bwMode="auto">
            <a:xfrm>
              <a:off x="864" y="720"/>
              <a:ext cx="1126" cy="795"/>
              <a:chOff x="480" y="2640"/>
              <a:chExt cx="1126" cy="795"/>
            </a:xfrm>
          </p:grpSpPr>
          <p:sp>
            <p:nvSpPr>
              <p:cNvPr id="9001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33CC"/>
                    </a:solidFill>
                    <a:latin typeface="Times New Roman" panose="02020603050405020304" pitchFamily="18" charset="0"/>
                  </a:rPr>
                  <a:t>Refund</a:t>
                </a:r>
                <a:endParaRPr lang="en-US" altLang="en-US" sz="1200">
                  <a:latin typeface="Times New Roman" panose="02020603050405020304" pitchFamily="18" charset="0"/>
                </a:endParaRPr>
              </a:p>
            </p:txBody>
          </p:sp>
          <p:sp>
            <p:nvSpPr>
              <p:cNvPr id="900103" name="Line 7"/>
              <p:cNvSpPr>
                <a:spLocks noChangeShapeType="1"/>
              </p:cNvSpPr>
              <p:nvPr/>
            </p:nvSpPr>
            <p:spPr bwMode="auto">
              <a:xfrm flipH="1">
                <a:off x="661" y="2912"/>
                <a:ext cx="364"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04" name="Line 8"/>
              <p:cNvSpPr>
                <a:spLocks noChangeShapeType="1"/>
              </p:cNvSpPr>
              <p:nvPr/>
            </p:nvSpPr>
            <p:spPr bwMode="auto">
              <a:xfrm>
                <a:off x="1025" y="2912"/>
                <a:ext cx="363"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p>
            </p:txBody>
          </p:sp>
          <p:sp>
            <p:nvSpPr>
              <p:cNvPr id="900106"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sp>
            <p:nvSpPr>
              <p:cNvPr id="900107" name="Text Box 11"/>
              <p:cNvSpPr txBox="1">
                <a:spLocks noChangeArrowheads="1"/>
              </p:cNvSpPr>
              <p:nvPr/>
            </p:nvSpPr>
            <p:spPr bwMode="auto">
              <a:xfrm>
                <a:off x="554" y="2839"/>
                <a:ext cx="34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solidFill>
                      <a:srgbClr val="0066FF"/>
                    </a:solidFill>
                  </a:rPr>
                  <a:t>Yes</a:t>
                </a:r>
                <a:endParaRPr lang="en-US" altLang="en-US" sz="1350">
                  <a:latin typeface="Times New Roman" panose="02020603050405020304" pitchFamily="18" charset="0"/>
                </a:endParaRPr>
              </a:p>
            </p:txBody>
          </p:sp>
          <p:sp>
            <p:nvSpPr>
              <p:cNvPr id="900108" name="Text Box 12"/>
              <p:cNvSpPr txBox="1">
                <a:spLocks noChangeArrowheads="1"/>
              </p:cNvSpPr>
              <p:nvPr/>
            </p:nvSpPr>
            <p:spPr bwMode="auto">
              <a:xfrm>
                <a:off x="1229" y="2839"/>
                <a:ext cx="32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solidFill>
                      <a:srgbClr val="0066FF"/>
                    </a:solidFill>
                  </a:rPr>
                  <a:t>No</a:t>
                </a:r>
                <a:endParaRPr lang="en-US" altLang="en-US">
                  <a:latin typeface="Times New Roman" panose="02020603050405020304" pitchFamily="18" charset="0"/>
                </a:endParaRPr>
              </a:p>
            </p:txBody>
          </p:sp>
        </p:grpSp>
        <p:sp>
          <p:nvSpPr>
            <p:cNvPr id="9001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900110" name="Group 14"/>
          <p:cNvGrpSpPr>
            <a:grpSpLocks/>
          </p:cNvGrpSpPr>
          <p:nvPr/>
        </p:nvGrpSpPr>
        <p:grpSpPr bwMode="auto">
          <a:xfrm>
            <a:off x="2478218" y="3104664"/>
            <a:ext cx="2562225" cy="2470547"/>
            <a:chOff x="1536" y="1920"/>
            <a:chExt cx="2152" cy="2075"/>
          </a:xfrm>
        </p:grpSpPr>
        <p:grpSp>
          <p:nvGrpSpPr>
            <p:cNvPr id="900111" name="Group 15"/>
            <p:cNvGrpSpPr>
              <a:grpSpLocks/>
            </p:cNvGrpSpPr>
            <p:nvPr/>
          </p:nvGrpSpPr>
          <p:grpSpPr bwMode="auto">
            <a:xfrm>
              <a:off x="1792" y="1920"/>
              <a:ext cx="1896" cy="2075"/>
              <a:chOff x="3808" y="1824"/>
              <a:chExt cx="1896" cy="2075"/>
            </a:xfrm>
          </p:grpSpPr>
          <p:sp>
            <p:nvSpPr>
              <p:cNvPr id="9001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latin typeface="Times New Roman" panose="02020603050405020304" pitchFamily="18" charset="0"/>
                  </a:rPr>
                  <a:t>Refund</a:t>
                </a:r>
                <a:endParaRPr lang="en-US" altLang="en-US" sz="1350">
                  <a:latin typeface="Times New Roman" panose="02020603050405020304" pitchFamily="18" charset="0"/>
                </a:endParaRPr>
              </a:p>
            </p:txBody>
          </p:sp>
          <p:sp>
            <p:nvSpPr>
              <p:cNvPr id="900113" name="Line 17"/>
              <p:cNvSpPr>
                <a:spLocks noChangeShapeType="1"/>
              </p:cNvSpPr>
              <p:nvPr/>
            </p:nvSpPr>
            <p:spPr bwMode="auto">
              <a:xfrm flipH="1">
                <a:off x="4166" y="2107"/>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14" name="Line 18"/>
              <p:cNvSpPr>
                <a:spLocks noChangeShapeType="1"/>
              </p:cNvSpPr>
              <p:nvPr/>
            </p:nvSpPr>
            <p:spPr bwMode="auto">
              <a:xfrm>
                <a:off x="4530" y="2107"/>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sp>
            <p:nvSpPr>
              <p:cNvPr id="900116" name="Text Box 20"/>
              <p:cNvSpPr txBox="1">
                <a:spLocks noChangeArrowheads="1"/>
              </p:cNvSpPr>
              <p:nvPr/>
            </p:nvSpPr>
            <p:spPr bwMode="auto">
              <a:xfrm>
                <a:off x="4058" y="2032"/>
                <a:ext cx="34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t>Yes</a:t>
                </a:r>
                <a:endParaRPr lang="en-US" altLang="en-US">
                  <a:latin typeface="Times New Roman" panose="02020603050405020304" pitchFamily="18" charset="0"/>
                </a:endParaRPr>
              </a:p>
            </p:txBody>
          </p:sp>
          <p:sp>
            <p:nvSpPr>
              <p:cNvPr id="900117" name="Text Box 21"/>
              <p:cNvSpPr txBox="1">
                <a:spLocks noChangeArrowheads="1"/>
              </p:cNvSpPr>
              <p:nvPr/>
            </p:nvSpPr>
            <p:spPr bwMode="auto">
              <a:xfrm>
                <a:off x="4734" y="2032"/>
                <a:ext cx="32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t>No</a:t>
                </a:r>
                <a:endParaRPr lang="en-US" altLang="en-US">
                  <a:latin typeface="Times New Roman" panose="02020603050405020304" pitchFamily="18" charset="0"/>
                </a:endParaRPr>
              </a:p>
            </p:txBody>
          </p:sp>
          <p:sp>
            <p:nvSpPr>
              <p:cNvPr id="9001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latin typeface="Times New Roman" panose="02020603050405020304" pitchFamily="18" charset="0"/>
                  </a:rPr>
                  <a:t>Marital</a:t>
                </a:r>
              </a:p>
              <a:p>
                <a:pPr algn="ctr"/>
                <a:r>
                  <a:rPr lang="en-US" altLang="en-US" sz="1200">
                    <a:latin typeface="Times New Roman" panose="02020603050405020304" pitchFamily="18" charset="0"/>
                  </a:rPr>
                  <a:t>Status</a:t>
                </a:r>
                <a:endParaRPr lang="en-US" altLang="en-US" sz="1350">
                  <a:latin typeface="Times New Roman" panose="02020603050405020304" pitchFamily="18" charset="0"/>
                </a:endParaRPr>
              </a:p>
            </p:txBody>
          </p:sp>
          <p:sp>
            <p:nvSpPr>
              <p:cNvPr id="900119" name="Line 23"/>
              <p:cNvSpPr>
                <a:spLocks noChangeShapeType="1"/>
              </p:cNvSpPr>
              <p:nvPr/>
            </p:nvSpPr>
            <p:spPr bwMode="auto">
              <a:xfrm flipH="1">
                <a:off x="4464" y="2704"/>
                <a:ext cx="46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20" name="Line 24"/>
              <p:cNvSpPr>
                <a:spLocks noChangeShapeType="1"/>
              </p:cNvSpPr>
              <p:nvPr/>
            </p:nvSpPr>
            <p:spPr bwMode="auto">
              <a:xfrm>
                <a:off x="4929" y="2704"/>
                <a:ext cx="400"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sp>
            <p:nvSpPr>
              <p:cNvPr id="9001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latin typeface="Times New Roman" panose="02020603050405020304" pitchFamily="18" charset="0"/>
                  </a:rPr>
                  <a:t>Cheat</a:t>
                </a:r>
                <a:endParaRPr lang="en-US" altLang="en-US">
                  <a:latin typeface="Times New Roman" panose="02020603050405020304" pitchFamily="18" charset="0"/>
                </a:endParaRPr>
              </a:p>
            </p:txBody>
          </p:sp>
          <p:sp>
            <p:nvSpPr>
              <p:cNvPr id="900123" name="Text Box 27"/>
              <p:cNvSpPr txBox="1">
                <a:spLocks noChangeArrowheads="1"/>
              </p:cNvSpPr>
              <p:nvPr/>
            </p:nvSpPr>
            <p:spPr bwMode="auto">
              <a:xfrm>
                <a:off x="4019" y="2571"/>
                <a:ext cx="679"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t>Single,</a:t>
                </a:r>
              </a:p>
              <a:p>
                <a:pPr algn="ctr"/>
                <a:r>
                  <a:rPr lang="en-US" altLang="en-US" sz="1350"/>
                  <a:t>Divorced</a:t>
                </a:r>
              </a:p>
            </p:txBody>
          </p:sp>
          <p:sp>
            <p:nvSpPr>
              <p:cNvPr id="900124" name="Text Box 28"/>
              <p:cNvSpPr txBox="1">
                <a:spLocks noChangeArrowheads="1"/>
              </p:cNvSpPr>
              <p:nvPr/>
            </p:nvSpPr>
            <p:spPr bwMode="auto">
              <a:xfrm>
                <a:off x="5070" y="2658"/>
                <a:ext cx="63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t>Married</a:t>
                </a:r>
              </a:p>
            </p:txBody>
          </p:sp>
          <p:sp>
            <p:nvSpPr>
              <p:cNvPr id="9001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33CC"/>
                    </a:solidFill>
                    <a:latin typeface="Times New Roman" panose="02020603050405020304" pitchFamily="18" charset="0"/>
                  </a:rPr>
                  <a:t>Taxable</a:t>
                </a:r>
              </a:p>
              <a:p>
                <a:pPr algn="ctr"/>
                <a:r>
                  <a:rPr lang="en-US" altLang="en-US" sz="1200">
                    <a:solidFill>
                      <a:srgbClr val="0033CC"/>
                    </a:solidFill>
                    <a:latin typeface="Times New Roman" panose="02020603050405020304" pitchFamily="18" charset="0"/>
                  </a:rPr>
                  <a:t>Income</a:t>
                </a:r>
                <a:endParaRPr lang="en-US" altLang="en-US">
                  <a:latin typeface="Times New Roman" panose="02020603050405020304" pitchFamily="18" charset="0"/>
                </a:endParaRPr>
              </a:p>
            </p:txBody>
          </p:sp>
          <p:sp>
            <p:nvSpPr>
              <p:cNvPr id="9001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sp>
            <p:nvSpPr>
              <p:cNvPr id="9001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28" name="Line 32"/>
              <p:cNvSpPr>
                <a:spLocks noChangeShapeType="1"/>
              </p:cNvSpPr>
              <p:nvPr/>
            </p:nvSpPr>
            <p:spPr bwMode="auto">
              <a:xfrm>
                <a:off x="4464"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29" name="Text Box 33"/>
              <p:cNvSpPr txBox="1">
                <a:spLocks noChangeArrowheads="1"/>
              </p:cNvSpPr>
              <p:nvPr/>
            </p:nvSpPr>
            <p:spPr bwMode="auto">
              <a:xfrm>
                <a:off x="3808" y="3330"/>
                <a:ext cx="48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solidFill>
                      <a:srgbClr val="0066FF"/>
                    </a:solidFill>
                  </a:rPr>
                  <a:t>&lt; 80K</a:t>
                </a:r>
                <a:endParaRPr lang="en-US" altLang="en-US" sz="1350"/>
              </a:p>
            </p:txBody>
          </p:sp>
          <p:sp>
            <p:nvSpPr>
              <p:cNvPr id="900130" name="Text Box 34"/>
              <p:cNvSpPr txBox="1">
                <a:spLocks noChangeArrowheads="1"/>
              </p:cNvSpPr>
              <p:nvPr/>
            </p:nvSpPr>
            <p:spPr bwMode="auto">
              <a:xfrm>
                <a:off x="4666" y="3330"/>
                <a:ext cx="55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solidFill>
                      <a:srgbClr val="0066FF"/>
                    </a:solidFill>
                  </a:rPr>
                  <a:t>&gt;= 80K</a:t>
                </a:r>
              </a:p>
            </p:txBody>
          </p:sp>
        </p:grpSp>
        <p:sp>
          <p:nvSpPr>
            <p:cNvPr id="9001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900132" name="Group 36"/>
          <p:cNvGrpSpPr>
            <a:grpSpLocks/>
          </p:cNvGrpSpPr>
          <p:nvPr/>
        </p:nvGrpSpPr>
        <p:grpSpPr bwMode="auto">
          <a:xfrm>
            <a:off x="535117" y="3014503"/>
            <a:ext cx="2058590" cy="1965722"/>
            <a:chOff x="48" y="1757"/>
            <a:chExt cx="1729" cy="1651"/>
          </a:xfrm>
        </p:grpSpPr>
        <p:grpSp>
          <p:nvGrpSpPr>
            <p:cNvPr id="900133" name="Group 37"/>
            <p:cNvGrpSpPr>
              <a:grpSpLocks/>
            </p:cNvGrpSpPr>
            <p:nvPr/>
          </p:nvGrpSpPr>
          <p:grpSpPr bwMode="auto">
            <a:xfrm>
              <a:off x="48" y="1968"/>
              <a:ext cx="1729" cy="1440"/>
              <a:chOff x="2016" y="1824"/>
              <a:chExt cx="1729" cy="1440"/>
            </a:xfrm>
          </p:grpSpPr>
          <p:grpSp>
            <p:nvGrpSpPr>
              <p:cNvPr id="900134" name="Group 38"/>
              <p:cNvGrpSpPr>
                <a:grpSpLocks/>
              </p:cNvGrpSpPr>
              <p:nvPr/>
            </p:nvGrpSpPr>
            <p:grpSpPr bwMode="auto">
              <a:xfrm>
                <a:off x="2016" y="1824"/>
                <a:ext cx="1527" cy="1440"/>
                <a:chOff x="2016" y="1968"/>
                <a:chExt cx="1527" cy="1440"/>
              </a:xfrm>
            </p:grpSpPr>
            <p:sp>
              <p:nvSpPr>
                <p:cNvPr id="9001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latin typeface="Times New Roman" panose="02020603050405020304" pitchFamily="18" charset="0"/>
                    </a:rPr>
                    <a:t>Refund</a:t>
                  </a:r>
                  <a:endParaRPr lang="en-US" altLang="en-US" sz="1350">
                    <a:latin typeface="Times New Roman" panose="02020603050405020304" pitchFamily="18" charset="0"/>
                  </a:endParaRPr>
                </a:p>
              </p:txBody>
            </p:sp>
            <p:sp>
              <p:nvSpPr>
                <p:cNvPr id="900136" name="Line 40"/>
                <p:cNvSpPr>
                  <a:spLocks noChangeShapeType="1"/>
                </p:cNvSpPr>
                <p:nvPr/>
              </p:nvSpPr>
              <p:spPr bwMode="auto">
                <a:xfrm flipH="1">
                  <a:off x="2198" y="2251"/>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37" name="Line 41"/>
                <p:cNvSpPr>
                  <a:spLocks noChangeShapeType="1"/>
                </p:cNvSpPr>
                <p:nvPr/>
              </p:nvSpPr>
              <p:spPr bwMode="auto">
                <a:xfrm>
                  <a:off x="2562" y="2251"/>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sp>
              <p:nvSpPr>
                <p:cNvPr id="900139" name="Text Box 43"/>
                <p:cNvSpPr txBox="1">
                  <a:spLocks noChangeArrowheads="1"/>
                </p:cNvSpPr>
                <p:nvPr/>
              </p:nvSpPr>
              <p:spPr bwMode="auto">
                <a:xfrm>
                  <a:off x="2090" y="2176"/>
                  <a:ext cx="34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t>Yes</a:t>
                  </a:r>
                  <a:endParaRPr lang="en-US" altLang="en-US">
                    <a:latin typeface="Times New Roman" panose="02020603050405020304" pitchFamily="18" charset="0"/>
                  </a:endParaRPr>
                </a:p>
              </p:txBody>
            </p:sp>
            <p:sp>
              <p:nvSpPr>
                <p:cNvPr id="900140" name="Text Box 44"/>
                <p:cNvSpPr txBox="1">
                  <a:spLocks noChangeArrowheads="1"/>
                </p:cNvSpPr>
                <p:nvPr/>
              </p:nvSpPr>
              <p:spPr bwMode="auto">
                <a:xfrm>
                  <a:off x="2766" y="2176"/>
                  <a:ext cx="32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t>No</a:t>
                  </a:r>
                  <a:endParaRPr lang="en-US" altLang="en-US">
                    <a:latin typeface="Times New Roman" panose="02020603050405020304" pitchFamily="18" charset="0"/>
                  </a:endParaRPr>
                </a:p>
              </p:txBody>
            </p:sp>
            <p:sp>
              <p:nvSpPr>
                <p:cNvPr id="9001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33CC"/>
                      </a:solidFill>
                      <a:latin typeface="Times New Roman" panose="02020603050405020304" pitchFamily="18" charset="0"/>
                    </a:rPr>
                    <a:t>Marital</a:t>
                  </a:r>
                </a:p>
                <a:p>
                  <a:pPr algn="ctr"/>
                  <a:r>
                    <a:rPr lang="en-US" altLang="en-US" sz="1200">
                      <a:solidFill>
                        <a:srgbClr val="0033CC"/>
                      </a:solidFill>
                      <a:latin typeface="Times New Roman" panose="02020603050405020304" pitchFamily="18" charset="0"/>
                    </a:rPr>
                    <a:t>Status</a:t>
                  </a:r>
                  <a:endParaRPr lang="en-US" altLang="en-US" sz="1350">
                    <a:latin typeface="Times New Roman" panose="02020603050405020304" pitchFamily="18" charset="0"/>
                  </a:endParaRPr>
                </a:p>
              </p:txBody>
            </p:sp>
            <p:sp>
              <p:nvSpPr>
                <p:cNvPr id="9001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43" name="Line 47"/>
                <p:cNvSpPr>
                  <a:spLocks noChangeShapeType="1"/>
                </p:cNvSpPr>
                <p:nvPr/>
              </p:nvSpPr>
              <p:spPr bwMode="auto">
                <a:xfrm>
                  <a:off x="2961" y="2848"/>
                  <a:ext cx="400"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001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Don’t </a:t>
                  </a:r>
                </a:p>
                <a:p>
                  <a:pPr algn="ctr"/>
                  <a:r>
                    <a:rPr lang="en-US" altLang="en-US" sz="1350">
                      <a:latin typeface="Times New Roman" panose="02020603050405020304" pitchFamily="18" charset="0"/>
                    </a:rPr>
                    <a:t>Cheat</a:t>
                  </a:r>
                  <a:endParaRPr lang="en-US" altLang="en-US">
                    <a:latin typeface="Times New Roman" panose="02020603050405020304" pitchFamily="18" charset="0"/>
                  </a:endParaRPr>
                </a:p>
              </p:txBody>
            </p:sp>
            <p:sp>
              <p:nvSpPr>
                <p:cNvPr id="9001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latin typeface="Times New Roman" panose="02020603050405020304" pitchFamily="18" charset="0"/>
                    </a:rPr>
                    <a:t>Cheat</a:t>
                  </a:r>
                  <a:endParaRPr lang="en-US" altLang="en-US">
                    <a:latin typeface="Times New Roman" panose="02020603050405020304" pitchFamily="18" charset="0"/>
                  </a:endParaRPr>
                </a:p>
              </p:txBody>
            </p:sp>
            <p:sp>
              <p:nvSpPr>
                <p:cNvPr id="900146" name="Text Box 50"/>
                <p:cNvSpPr txBox="1">
                  <a:spLocks noChangeArrowheads="1"/>
                </p:cNvSpPr>
                <p:nvPr/>
              </p:nvSpPr>
              <p:spPr bwMode="auto">
                <a:xfrm>
                  <a:off x="2051" y="2715"/>
                  <a:ext cx="679"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solidFill>
                        <a:srgbClr val="0066FF"/>
                      </a:solidFill>
                    </a:rPr>
                    <a:t>Single,</a:t>
                  </a:r>
                </a:p>
                <a:p>
                  <a:pPr algn="ctr"/>
                  <a:r>
                    <a:rPr lang="en-US" altLang="en-US" sz="1350">
                      <a:solidFill>
                        <a:srgbClr val="0066FF"/>
                      </a:solidFill>
                    </a:rPr>
                    <a:t>Divorced</a:t>
                  </a:r>
                  <a:endParaRPr lang="en-US" altLang="en-US" sz="1350"/>
                </a:p>
              </p:txBody>
            </p:sp>
          </p:grpSp>
          <p:sp>
            <p:nvSpPr>
              <p:cNvPr id="900147" name="Text Box 51"/>
              <p:cNvSpPr txBox="1">
                <a:spLocks noChangeArrowheads="1"/>
              </p:cNvSpPr>
              <p:nvPr/>
            </p:nvSpPr>
            <p:spPr bwMode="auto">
              <a:xfrm>
                <a:off x="3111" y="2658"/>
                <a:ext cx="63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solidFill>
                      <a:srgbClr val="0066FF"/>
                    </a:solidFill>
                  </a:rPr>
                  <a:t>Married</a:t>
                </a:r>
              </a:p>
            </p:txBody>
          </p:sp>
        </p:grpSp>
        <p:sp>
          <p:nvSpPr>
            <p:cNvPr id="900148"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aphicFrame>
        <p:nvGraphicFramePr>
          <p:cNvPr id="900149" name="Object 53"/>
          <p:cNvGraphicFramePr>
            <a:graphicFrameLocks noChangeAspect="1"/>
          </p:cNvGraphicFramePr>
          <p:nvPr/>
        </p:nvGraphicFramePr>
        <p:xfrm>
          <a:off x="5291138" y="2003425"/>
          <a:ext cx="3297237" cy="3059113"/>
        </p:xfrm>
        <a:graphic>
          <a:graphicData uri="http://schemas.openxmlformats.org/presentationml/2006/ole">
            <mc:AlternateContent xmlns:mc="http://schemas.openxmlformats.org/markup-compatibility/2006">
              <mc:Choice xmlns:v="urn:schemas-microsoft-com:vml" Requires="v">
                <p:oleObj spid="_x0000_s58432" name="Document" r:id="rId3" imgW="7156864" imgH="6641428" progId="Word.Document.8">
                  <p:embed/>
                </p:oleObj>
              </mc:Choice>
              <mc:Fallback>
                <p:oleObj name="Document" r:id="rId3" imgW="7156864" imgH="6641428" progId="Word.Document.8">
                  <p:embed/>
                  <p:pic>
                    <p:nvPicPr>
                      <p:cNvPr id="900149" name="Object 53"/>
                      <p:cNvPicPr>
                        <a:picLocks noChangeAspect="1" noChangeArrowheads="1"/>
                      </p:cNvPicPr>
                      <p:nvPr/>
                    </p:nvPicPr>
                    <p:blipFill>
                      <a:blip r:embed="rId4"/>
                      <a:srcRect r="4274"/>
                      <a:stretch>
                        <a:fillRect/>
                      </a:stretch>
                    </p:blipFill>
                    <p:spPr bwMode="auto">
                      <a:xfrm>
                        <a:off x="5291138" y="2003425"/>
                        <a:ext cx="3297237" cy="305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055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0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00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How to Specify Test Condition?</a:t>
            </a:r>
          </a:p>
        </p:txBody>
      </p:sp>
      <p:sp>
        <p:nvSpPr>
          <p:cNvPr id="902147" name="Rectangle 3"/>
          <p:cNvSpPr>
            <a:spLocks noGrp="1" noChangeArrowheads="1"/>
          </p:cNvSpPr>
          <p:nvPr>
            <p:ph idx="1"/>
          </p:nvPr>
        </p:nvSpPr>
        <p:spPr>
          <a:xfrm>
            <a:off x="584261" y="1337353"/>
            <a:ext cx="7886700" cy="4351338"/>
          </a:xfrm>
        </p:spPr>
        <p:txBody>
          <a:bodyPr>
            <a:normAutofit/>
          </a:bodyPr>
          <a:lstStyle/>
          <a:p>
            <a:r>
              <a:rPr lang="en-US" altLang="en-US" sz="1800" dirty="0">
                <a:latin typeface="Times New Roman" panose="02020603050405020304" pitchFamily="18" charset="0"/>
                <a:cs typeface="Times New Roman" panose="02020603050405020304" pitchFamily="18" charset="0"/>
              </a:rPr>
              <a:t>Depends on attribute types</a:t>
            </a:r>
          </a:p>
          <a:p>
            <a:pPr lvl="1"/>
            <a:r>
              <a:rPr lang="en-US" altLang="en-US" dirty="0">
                <a:latin typeface="Times New Roman" panose="02020603050405020304" pitchFamily="18" charset="0"/>
                <a:cs typeface="Times New Roman" panose="02020603050405020304" pitchFamily="18" charset="0"/>
              </a:rPr>
              <a:t>Nominal</a:t>
            </a:r>
          </a:p>
          <a:p>
            <a:pPr lvl="1"/>
            <a:r>
              <a:rPr lang="en-US" altLang="en-US" dirty="0">
                <a:latin typeface="Times New Roman" panose="02020603050405020304" pitchFamily="18" charset="0"/>
                <a:cs typeface="Times New Roman" panose="02020603050405020304" pitchFamily="18" charset="0"/>
              </a:rPr>
              <a:t>Ordinal</a:t>
            </a:r>
          </a:p>
          <a:p>
            <a:pPr lvl="1"/>
            <a:r>
              <a:rPr lang="en-US" altLang="en-US" dirty="0">
                <a:latin typeface="Times New Roman" panose="02020603050405020304" pitchFamily="18" charset="0"/>
                <a:cs typeface="Times New Roman" panose="02020603050405020304" pitchFamily="18" charset="0"/>
              </a:rPr>
              <a:t>Continuous</a:t>
            </a:r>
          </a:p>
          <a:p>
            <a:pPr lvl="1"/>
            <a:endParaRPr lang="en-US" altLang="en-US"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Depends on number of ways to split</a:t>
            </a:r>
          </a:p>
          <a:p>
            <a:pPr lvl="1"/>
            <a:r>
              <a:rPr lang="en-US" altLang="en-US" dirty="0">
                <a:latin typeface="Times New Roman" panose="02020603050405020304" pitchFamily="18" charset="0"/>
                <a:cs typeface="Times New Roman" panose="02020603050405020304" pitchFamily="18" charset="0"/>
              </a:rPr>
              <a:t>2-way split</a:t>
            </a:r>
          </a:p>
          <a:p>
            <a:pPr lvl="1"/>
            <a:r>
              <a:rPr lang="en-US" altLang="en-US" dirty="0">
                <a:latin typeface="Times New Roman" panose="02020603050405020304" pitchFamily="18" charset="0"/>
                <a:cs typeface="Times New Roman" panose="02020603050405020304" pitchFamily="18" charset="0"/>
              </a:rPr>
              <a:t>Multi-way split</a:t>
            </a:r>
          </a:p>
        </p:txBody>
      </p:sp>
      <p:sp>
        <p:nvSpPr>
          <p:cNvPr id="3" name="Slide Number Placeholder 2"/>
          <p:cNvSpPr>
            <a:spLocks noGrp="1"/>
          </p:cNvSpPr>
          <p:nvPr>
            <p:ph type="sldNum" sz="quarter" idx="12"/>
          </p:nvPr>
        </p:nvSpPr>
        <p:spPr/>
        <p:txBody>
          <a:bodyPr/>
          <a:lstStyle/>
          <a:p>
            <a:fld id="{2561AFFF-E2F4-402D-873F-F9B1B7CF2EDD}" type="slidenum">
              <a:rPr lang="en-US" smtClean="0"/>
              <a:t>33</a:t>
            </a:fld>
            <a:endParaRPr lang="en-US"/>
          </a:p>
        </p:txBody>
      </p:sp>
      <p:sp>
        <p:nvSpPr>
          <p:cNvPr id="2" name="Date Placeholder 1"/>
          <p:cNvSpPr>
            <a:spLocks noGrp="1"/>
          </p:cNvSpPr>
          <p:nvPr>
            <p:ph type="dt" sz="half" idx="4294967295"/>
          </p:nvPr>
        </p:nvSpPr>
        <p:spPr>
          <a:xfrm>
            <a:off x="0" y="6643688"/>
            <a:ext cx="2057400" cy="214312"/>
          </a:xfrm>
        </p:spPr>
        <p:txBody>
          <a:bodyPr/>
          <a:lstStyle/>
          <a:p>
            <a:fld id="{846A4A88-1EFE-4143-810B-53032834A30A}" type="datetime1">
              <a:rPr lang="en-US" smtClean="0"/>
              <a:t>5/16/2020</a:t>
            </a:fld>
            <a:endParaRPr lang="en-US"/>
          </a:p>
        </p:txBody>
      </p:sp>
    </p:spTree>
    <p:extLst>
      <p:ext uri="{BB962C8B-B14F-4D97-AF65-F5344CB8AC3E}">
        <p14:creationId xmlns:p14="http://schemas.microsoft.com/office/powerpoint/2010/main" val="1006469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Splitting Based on Nominal Attributes</a:t>
            </a:r>
          </a:p>
        </p:txBody>
      </p:sp>
      <p:sp>
        <p:nvSpPr>
          <p:cNvPr id="813059" name="Rectangle 3"/>
          <p:cNvSpPr>
            <a:spLocks noGrp="1" noChangeArrowheads="1"/>
          </p:cNvSpPr>
          <p:nvPr>
            <p:ph idx="1"/>
          </p:nvPr>
        </p:nvSpPr>
        <p:spPr/>
        <p:txBody>
          <a:bodyPr>
            <a:normAutofit/>
          </a:bodyPr>
          <a:lstStyle/>
          <a:p>
            <a:pPr marL="257175" indent="-257175"/>
            <a:r>
              <a:rPr lang="en-US" altLang="en-US" sz="2000" dirty="0">
                <a:solidFill>
                  <a:srgbClr val="FF0000"/>
                </a:solidFill>
                <a:latin typeface="Times New Roman" panose="02020603050405020304" pitchFamily="18" charset="0"/>
                <a:cs typeface="Times New Roman" panose="02020603050405020304" pitchFamily="18" charset="0"/>
              </a:rPr>
              <a:t>Multi-way split:</a:t>
            </a:r>
            <a:r>
              <a:rPr lang="en-US" altLang="en-US" sz="2000" dirty="0">
                <a:latin typeface="Times New Roman" panose="02020603050405020304" pitchFamily="18" charset="0"/>
                <a:cs typeface="Times New Roman" panose="02020603050405020304" pitchFamily="18" charset="0"/>
              </a:rPr>
              <a:t> Use as many partitions as distinct values. </a:t>
            </a:r>
          </a:p>
          <a:p>
            <a:pPr marL="257175" indent="-257175"/>
            <a:endParaRPr lang="en-US" altLang="en-US" sz="2000" dirty="0">
              <a:latin typeface="Times New Roman" panose="02020603050405020304" pitchFamily="18" charset="0"/>
              <a:cs typeface="Times New Roman" panose="02020603050405020304" pitchFamily="18" charset="0"/>
            </a:endParaRPr>
          </a:p>
          <a:p>
            <a:pPr marL="257175" indent="-257175"/>
            <a:endParaRPr lang="en-US" altLang="en-US" sz="2000" dirty="0">
              <a:latin typeface="Times New Roman" panose="02020603050405020304" pitchFamily="18" charset="0"/>
              <a:cs typeface="Times New Roman" panose="02020603050405020304" pitchFamily="18" charset="0"/>
            </a:endParaRPr>
          </a:p>
          <a:p>
            <a:pPr marL="257175" indent="-257175"/>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257175" indent="-257175"/>
            <a:r>
              <a:rPr lang="en-US" altLang="en-US" sz="2000" dirty="0">
                <a:solidFill>
                  <a:srgbClr val="FF0000"/>
                </a:solidFill>
                <a:latin typeface="Times New Roman" panose="02020603050405020304" pitchFamily="18" charset="0"/>
                <a:cs typeface="Times New Roman" panose="02020603050405020304" pitchFamily="18" charset="0"/>
              </a:rPr>
              <a:t>Binary split:</a:t>
            </a:r>
            <a:r>
              <a:rPr lang="en-US" altLang="en-US" sz="2000" dirty="0">
                <a:latin typeface="Times New Roman" panose="02020603050405020304" pitchFamily="18" charset="0"/>
                <a:cs typeface="Times New Roman" panose="02020603050405020304" pitchFamily="18" charset="0"/>
              </a:rPr>
              <a:t>  Divides values into two subsets.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Need to find optimal partitioning.</a:t>
            </a:r>
          </a:p>
        </p:txBody>
      </p:sp>
      <p:sp>
        <p:nvSpPr>
          <p:cNvPr id="3" name="Slide Number Placeholder 2"/>
          <p:cNvSpPr>
            <a:spLocks noGrp="1"/>
          </p:cNvSpPr>
          <p:nvPr>
            <p:ph type="sldNum" sz="quarter" idx="12"/>
          </p:nvPr>
        </p:nvSpPr>
        <p:spPr/>
        <p:txBody>
          <a:bodyPr/>
          <a:lstStyle/>
          <a:p>
            <a:fld id="{2561AFFF-E2F4-402D-873F-F9B1B7CF2EDD}" type="slidenum">
              <a:rPr lang="en-US" smtClean="0"/>
              <a:t>34</a:t>
            </a:fld>
            <a:endParaRPr lang="en-US"/>
          </a:p>
        </p:txBody>
      </p:sp>
      <p:sp>
        <p:nvSpPr>
          <p:cNvPr id="2" name="Date Placeholder 1"/>
          <p:cNvSpPr>
            <a:spLocks noGrp="1"/>
          </p:cNvSpPr>
          <p:nvPr>
            <p:ph type="dt" sz="half" idx="4294967295"/>
          </p:nvPr>
        </p:nvSpPr>
        <p:spPr>
          <a:xfrm>
            <a:off x="0" y="6643688"/>
            <a:ext cx="2057400" cy="214312"/>
          </a:xfrm>
        </p:spPr>
        <p:txBody>
          <a:bodyPr/>
          <a:lstStyle/>
          <a:p>
            <a:fld id="{C7583825-6D1C-46BB-BFA4-CC752F44C90B}" type="datetime1">
              <a:rPr lang="en-US" smtClean="0"/>
              <a:t>5/16/2020</a:t>
            </a:fld>
            <a:endParaRPr lang="en-US"/>
          </a:p>
        </p:txBody>
      </p:sp>
      <p:grpSp>
        <p:nvGrpSpPr>
          <p:cNvPr id="813060" name="Group 4"/>
          <p:cNvGrpSpPr>
            <a:grpSpLocks/>
          </p:cNvGrpSpPr>
          <p:nvPr/>
        </p:nvGrpSpPr>
        <p:grpSpPr bwMode="auto">
          <a:xfrm>
            <a:off x="3282338" y="2706833"/>
            <a:ext cx="1910953" cy="721519"/>
            <a:chOff x="1823" y="1680"/>
            <a:chExt cx="1605" cy="606"/>
          </a:xfrm>
        </p:grpSpPr>
        <p:sp>
          <p:nvSpPr>
            <p:cNvPr id="813061"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CarType</a:t>
              </a:r>
              <a:endParaRPr lang="en-US" altLang="en-US">
                <a:latin typeface="Times New Roman" panose="02020603050405020304" pitchFamily="18" charset="0"/>
              </a:endParaRPr>
            </a:p>
          </p:txBody>
        </p:sp>
        <p:sp>
          <p:nvSpPr>
            <p:cNvPr id="813062" name="Line 6"/>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63" name="Line 7"/>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64" name="Line 8"/>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65" name="Text Box 9"/>
            <p:cNvSpPr txBox="1">
              <a:spLocks noChangeArrowheads="1"/>
            </p:cNvSpPr>
            <p:nvPr/>
          </p:nvSpPr>
          <p:spPr bwMode="auto">
            <a:xfrm>
              <a:off x="1823" y="1861"/>
              <a:ext cx="49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Family</a:t>
              </a:r>
            </a:p>
          </p:txBody>
        </p:sp>
        <p:sp>
          <p:nvSpPr>
            <p:cNvPr id="813066" name="Text Box 10"/>
            <p:cNvSpPr txBox="1">
              <a:spLocks noChangeArrowheads="1"/>
            </p:cNvSpPr>
            <p:nvPr/>
          </p:nvSpPr>
          <p:spPr bwMode="auto">
            <a:xfrm>
              <a:off x="2207" y="2053"/>
              <a:ext cx="4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Sports</a:t>
              </a:r>
            </a:p>
          </p:txBody>
        </p:sp>
        <p:sp>
          <p:nvSpPr>
            <p:cNvPr id="813067" name="Text Box 11"/>
            <p:cNvSpPr txBox="1">
              <a:spLocks noChangeArrowheads="1"/>
            </p:cNvSpPr>
            <p:nvPr/>
          </p:nvSpPr>
          <p:spPr bwMode="auto">
            <a:xfrm>
              <a:off x="2926" y="1861"/>
              <a:ext cx="50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Luxury</a:t>
              </a:r>
            </a:p>
          </p:txBody>
        </p:sp>
      </p:grpSp>
      <p:grpSp>
        <p:nvGrpSpPr>
          <p:cNvPr id="813068" name="Group 12"/>
          <p:cNvGrpSpPr>
            <a:grpSpLocks/>
          </p:cNvGrpSpPr>
          <p:nvPr/>
        </p:nvGrpSpPr>
        <p:grpSpPr bwMode="auto">
          <a:xfrm>
            <a:off x="5326858" y="4514850"/>
            <a:ext cx="2051447" cy="685800"/>
            <a:chOff x="3562" y="3216"/>
            <a:chExt cx="1723" cy="576"/>
          </a:xfrm>
        </p:grpSpPr>
        <p:sp>
          <p:nvSpPr>
            <p:cNvPr id="81306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CarType</a:t>
              </a:r>
              <a:endParaRPr lang="en-US" altLang="en-US">
                <a:latin typeface="Times New Roman" panose="02020603050405020304" pitchFamily="18" charset="0"/>
              </a:endParaRPr>
            </a:p>
          </p:txBody>
        </p:sp>
        <p:sp>
          <p:nvSpPr>
            <p:cNvPr id="813070"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71"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72" name="Text Box 16"/>
            <p:cNvSpPr txBox="1">
              <a:spLocks noChangeArrowheads="1"/>
            </p:cNvSpPr>
            <p:nvPr/>
          </p:nvSpPr>
          <p:spPr bwMode="auto">
            <a:xfrm>
              <a:off x="3562" y="3350"/>
              <a:ext cx="587"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{Family, </a:t>
              </a:r>
              <a:br>
                <a:rPr lang="en-US" altLang="en-US" sz="1200"/>
              </a:br>
              <a:r>
                <a:rPr lang="en-US" altLang="en-US" sz="1200"/>
                <a:t>Luxury}</a:t>
              </a:r>
            </a:p>
          </p:txBody>
        </p:sp>
        <p:sp>
          <p:nvSpPr>
            <p:cNvPr id="813073" name="Text Box 17"/>
            <p:cNvSpPr txBox="1">
              <a:spLocks noChangeArrowheads="1"/>
            </p:cNvSpPr>
            <p:nvPr/>
          </p:nvSpPr>
          <p:spPr bwMode="auto">
            <a:xfrm>
              <a:off x="4715" y="3445"/>
              <a:ext cx="57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{Sports}</a:t>
              </a:r>
            </a:p>
          </p:txBody>
        </p:sp>
      </p:grpSp>
      <p:grpSp>
        <p:nvGrpSpPr>
          <p:cNvPr id="813074" name="Group 18"/>
          <p:cNvGrpSpPr>
            <a:grpSpLocks/>
          </p:cNvGrpSpPr>
          <p:nvPr/>
        </p:nvGrpSpPr>
        <p:grpSpPr bwMode="auto">
          <a:xfrm>
            <a:off x="1657350" y="4514850"/>
            <a:ext cx="2176463" cy="685800"/>
            <a:chOff x="768" y="3216"/>
            <a:chExt cx="1828" cy="576"/>
          </a:xfrm>
        </p:grpSpPr>
        <p:sp>
          <p:nvSpPr>
            <p:cNvPr id="81307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CarType</a:t>
              </a:r>
              <a:endParaRPr lang="en-US" altLang="en-US">
                <a:latin typeface="Times New Roman" panose="02020603050405020304" pitchFamily="18" charset="0"/>
              </a:endParaRPr>
            </a:p>
          </p:txBody>
        </p:sp>
        <p:sp>
          <p:nvSpPr>
            <p:cNvPr id="813076"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77"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3078" name="Text Box 22"/>
            <p:cNvSpPr txBox="1">
              <a:spLocks noChangeArrowheads="1"/>
            </p:cNvSpPr>
            <p:nvPr/>
          </p:nvSpPr>
          <p:spPr bwMode="auto">
            <a:xfrm>
              <a:off x="768" y="3350"/>
              <a:ext cx="594"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200"/>
                <a:t>{Sports, Luxury}</a:t>
              </a:r>
            </a:p>
          </p:txBody>
        </p:sp>
        <p:sp>
          <p:nvSpPr>
            <p:cNvPr id="813079" name="Text Box 23"/>
            <p:cNvSpPr txBox="1">
              <a:spLocks noChangeArrowheads="1"/>
            </p:cNvSpPr>
            <p:nvPr/>
          </p:nvSpPr>
          <p:spPr bwMode="auto">
            <a:xfrm>
              <a:off x="2022" y="3445"/>
              <a:ext cx="57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{Family}</a:t>
              </a:r>
            </a:p>
          </p:txBody>
        </p:sp>
      </p:grpSp>
      <p:sp>
        <p:nvSpPr>
          <p:cNvPr id="813080" name="Text Box 24"/>
          <p:cNvSpPr txBox="1">
            <a:spLocks noChangeArrowheads="1"/>
          </p:cNvSpPr>
          <p:nvPr/>
        </p:nvSpPr>
        <p:spPr bwMode="auto">
          <a:xfrm>
            <a:off x="4261623" y="4673085"/>
            <a:ext cx="50526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OR</a:t>
            </a:r>
          </a:p>
        </p:txBody>
      </p:sp>
    </p:spTree>
    <p:extLst>
      <p:ext uri="{BB962C8B-B14F-4D97-AF65-F5344CB8AC3E}">
        <p14:creationId xmlns:p14="http://schemas.microsoft.com/office/powerpoint/2010/main" val="51602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35" name="Rectangle 27"/>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Splitting Based on Ordinal Attributes</a:t>
            </a:r>
          </a:p>
        </p:txBody>
      </p:sp>
      <p:sp>
        <p:nvSpPr>
          <p:cNvPr id="836638" name="Rectangle 30"/>
          <p:cNvSpPr>
            <a:spLocks noGrp="1" noChangeArrowheads="1"/>
          </p:cNvSpPr>
          <p:nvPr>
            <p:ph idx="1"/>
          </p:nvPr>
        </p:nvSpPr>
        <p:spPr>
          <a:noFill/>
          <a:ln/>
        </p:spPr>
        <p:txBody>
          <a:bodyPr>
            <a:normAutofit/>
          </a:bodyPr>
          <a:lstStyle/>
          <a:p>
            <a:pPr marL="257175" indent="-257175"/>
            <a:r>
              <a:rPr lang="en-US" altLang="en-US" dirty="0">
                <a:solidFill>
                  <a:srgbClr val="FF0000"/>
                </a:solidFill>
                <a:latin typeface="Times New Roman" panose="02020603050405020304" pitchFamily="18" charset="0"/>
                <a:cs typeface="Times New Roman" panose="02020603050405020304" pitchFamily="18" charset="0"/>
              </a:rPr>
              <a:t>Multi-way split:</a:t>
            </a:r>
            <a:r>
              <a:rPr lang="en-US" altLang="en-US" dirty="0">
                <a:latin typeface="Times New Roman" panose="02020603050405020304" pitchFamily="18" charset="0"/>
                <a:cs typeface="Times New Roman" panose="02020603050405020304" pitchFamily="18" charset="0"/>
              </a:rPr>
              <a:t> Use as many partitions as distinct values. </a:t>
            </a:r>
          </a:p>
          <a:p>
            <a:pPr marL="257175" indent="-257175"/>
            <a:endParaRPr lang="en-US" altLang="en-US" dirty="0">
              <a:latin typeface="Times New Roman" panose="02020603050405020304" pitchFamily="18" charset="0"/>
              <a:cs typeface="Times New Roman" panose="02020603050405020304" pitchFamily="18" charset="0"/>
            </a:endParaRPr>
          </a:p>
          <a:p>
            <a:pPr marL="257175" indent="-257175"/>
            <a:endParaRPr lang="en-US" altLang="en-US" dirty="0">
              <a:latin typeface="Times New Roman" panose="02020603050405020304" pitchFamily="18" charset="0"/>
              <a:cs typeface="Times New Roman" panose="02020603050405020304" pitchFamily="18" charset="0"/>
            </a:endParaRPr>
          </a:p>
          <a:p>
            <a:pPr lvl="4"/>
            <a:endParaRPr lang="en-US" altLang="en-US" sz="900" dirty="0">
              <a:solidFill>
                <a:srgbClr val="FF0000"/>
              </a:solidFill>
              <a:latin typeface="Times New Roman" panose="02020603050405020304" pitchFamily="18" charset="0"/>
              <a:cs typeface="Times New Roman" panose="02020603050405020304" pitchFamily="18" charset="0"/>
            </a:endParaRPr>
          </a:p>
          <a:p>
            <a:pPr marL="257175" indent="-257175"/>
            <a:r>
              <a:rPr lang="en-US" altLang="en-US" dirty="0">
                <a:solidFill>
                  <a:srgbClr val="FF0000"/>
                </a:solidFill>
                <a:latin typeface="Times New Roman" panose="02020603050405020304" pitchFamily="18" charset="0"/>
                <a:cs typeface="Times New Roman" panose="02020603050405020304" pitchFamily="18" charset="0"/>
              </a:rPr>
              <a:t>Binary split:</a:t>
            </a:r>
            <a:r>
              <a:rPr lang="en-US" altLang="en-US" dirty="0">
                <a:latin typeface="Times New Roman" panose="02020603050405020304" pitchFamily="18" charset="0"/>
                <a:cs typeface="Times New Roman" panose="02020603050405020304" pitchFamily="18" charset="0"/>
              </a:rPr>
              <a:t>  Divides values into two subsets.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Need to find optimal partitioning.</a:t>
            </a:r>
          </a:p>
          <a:p>
            <a:pPr marL="257175" indent="-257175"/>
            <a:endParaRPr lang="en-US" altLang="en-US" dirty="0">
              <a:latin typeface="Times New Roman" panose="02020603050405020304" pitchFamily="18" charset="0"/>
              <a:cs typeface="Times New Roman" panose="02020603050405020304" pitchFamily="18" charset="0"/>
            </a:endParaRPr>
          </a:p>
          <a:p>
            <a:pPr marL="257175" indent="-257175"/>
            <a:endParaRPr lang="en-US" altLang="en-US" dirty="0">
              <a:latin typeface="Times New Roman" panose="02020603050405020304" pitchFamily="18" charset="0"/>
              <a:cs typeface="Times New Roman" panose="02020603050405020304" pitchFamily="18" charset="0"/>
            </a:endParaRPr>
          </a:p>
          <a:p>
            <a:pPr marL="257175" indent="-257175"/>
            <a:endParaRPr lang="en-US" altLang="en-US" dirty="0">
              <a:latin typeface="Times New Roman" panose="02020603050405020304" pitchFamily="18" charset="0"/>
              <a:cs typeface="Times New Roman" panose="02020603050405020304" pitchFamily="18" charset="0"/>
            </a:endParaRPr>
          </a:p>
          <a:p>
            <a:pPr marL="257175" indent="-257175"/>
            <a:endParaRPr lang="en-US" altLang="en-US" dirty="0">
              <a:latin typeface="Times New Roman" panose="02020603050405020304" pitchFamily="18" charset="0"/>
              <a:cs typeface="Times New Roman" panose="02020603050405020304" pitchFamily="18" charset="0"/>
            </a:endParaRPr>
          </a:p>
          <a:p>
            <a:pPr marL="257175" indent="-257175"/>
            <a:endParaRPr lang="en-US" altLang="en-US" dirty="0">
              <a:latin typeface="Times New Roman" panose="02020603050405020304" pitchFamily="18" charset="0"/>
              <a:cs typeface="Times New Roman" panose="02020603050405020304" pitchFamily="18" charset="0"/>
            </a:endParaRPr>
          </a:p>
          <a:p>
            <a:pPr marL="257175" indent="-257175"/>
            <a:r>
              <a:rPr lang="en-US" altLang="en-US" dirty="0">
                <a:latin typeface="Times New Roman" panose="02020603050405020304" pitchFamily="18" charset="0"/>
                <a:cs typeface="Times New Roman" panose="02020603050405020304" pitchFamily="18" charset="0"/>
              </a:rPr>
              <a:t>What about this split?</a:t>
            </a:r>
            <a:endParaRPr lang="en-US" altLang="en-US" sz="27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561AFFF-E2F4-402D-873F-F9B1B7CF2EDD}" type="slidenum">
              <a:rPr lang="en-US" smtClean="0"/>
              <a:t>35</a:t>
            </a:fld>
            <a:endParaRPr lang="en-US"/>
          </a:p>
        </p:txBody>
      </p:sp>
      <p:sp>
        <p:nvSpPr>
          <p:cNvPr id="2" name="Date Placeholder 1"/>
          <p:cNvSpPr>
            <a:spLocks noGrp="1"/>
          </p:cNvSpPr>
          <p:nvPr>
            <p:ph type="dt" sz="half" idx="4294967295"/>
          </p:nvPr>
        </p:nvSpPr>
        <p:spPr>
          <a:xfrm>
            <a:off x="0" y="6643688"/>
            <a:ext cx="2057400" cy="214312"/>
          </a:xfrm>
        </p:spPr>
        <p:txBody>
          <a:bodyPr/>
          <a:lstStyle/>
          <a:p>
            <a:fld id="{37952980-242A-4086-A4CB-526B4EC2B5F7}" type="datetime1">
              <a:rPr lang="en-US" smtClean="0"/>
              <a:t>5/16/2020</a:t>
            </a:fld>
            <a:endParaRPr lang="en-US"/>
          </a:p>
        </p:txBody>
      </p:sp>
      <p:grpSp>
        <p:nvGrpSpPr>
          <p:cNvPr id="836634" name="Group 26"/>
          <p:cNvGrpSpPr>
            <a:grpSpLocks/>
          </p:cNvGrpSpPr>
          <p:nvPr/>
        </p:nvGrpSpPr>
        <p:grpSpPr bwMode="auto">
          <a:xfrm>
            <a:off x="3650457" y="2042399"/>
            <a:ext cx="1841897" cy="722710"/>
            <a:chOff x="1851" y="1248"/>
            <a:chExt cx="1547" cy="607"/>
          </a:xfrm>
        </p:grpSpPr>
        <p:sp>
          <p:nvSpPr>
            <p:cNvPr id="836613"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Size</a:t>
              </a:r>
              <a:endParaRPr lang="en-US" altLang="en-US">
                <a:latin typeface="Times New Roman" panose="02020603050405020304" pitchFamily="18" charset="0"/>
              </a:endParaRPr>
            </a:p>
          </p:txBody>
        </p:sp>
        <p:sp>
          <p:nvSpPr>
            <p:cNvPr id="836614" name="Line 6"/>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15" name="Line 7"/>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16" name="Line 8"/>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17" name="Text Box 9"/>
            <p:cNvSpPr txBox="1">
              <a:spLocks noChangeArrowheads="1"/>
            </p:cNvSpPr>
            <p:nvPr/>
          </p:nvSpPr>
          <p:spPr bwMode="auto">
            <a:xfrm>
              <a:off x="1851" y="1429"/>
              <a:ext cx="43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Small</a:t>
              </a:r>
            </a:p>
          </p:txBody>
        </p:sp>
        <p:sp>
          <p:nvSpPr>
            <p:cNvPr id="836618" name="Text Box 10"/>
            <p:cNvSpPr txBox="1">
              <a:spLocks noChangeArrowheads="1"/>
            </p:cNvSpPr>
            <p:nvPr/>
          </p:nvSpPr>
          <p:spPr bwMode="auto">
            <a:xfrm>
              <a:off x="2153" y="1622"/>
              <a:ext cx="5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Medium</a:t>
              </a:r>
            </a:p>
          </p:txBody>
        </p:sp>
        <p:sp>
          <p:nvSpPr>
            <p:cNvPr id="836619" name="Text Box 11"/>
            <p:cNvSpPr txBox="1">
              <a:spLocks noChangeArrowheads="1"/>
            </p:cNvSpPr>
            <p:nvPr/>
          </p:nvSpPr>
          <p:spPr bwMode="auto">
            <a:xfrm>
              <a:off x="2960" y="1429"/>
              <a:ext cx="4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Large</a:t>
              </a:r>
            </a:p>
          </p:txBody>
        </p:sp>
      </p:grpSp>
      <p:grpSp>
        <p:nvGrpSpPr>
          <p:cNvPr id="836620" name="Group 12"/>
          <p:cNvGrpSpPr>
            <a:grpSpLocks/>
          </p:cNvGrpSpPr>
          <p:nvPr/>
        </p:nvGrpSpPr>
        <p:grpSpPr bwMode="auto">
          <a:xfrm>
            <a:off x="5305427" y="4057650"/>
            <a:ext cx="2090738" cy="685800"/>
            <a:chOff x="3505" y="3216"/>
            <a:chExt cx="1756" cy="576"/>
          </a:xfrm>
        </p:grpSpPr>
        <p:sp>
          <p:nvSpPr>
            <p:cNvPr id="836621"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Size</a:t>
              </a:r>
              <a:endParaRPr lang="en-US" altLang="en-US">
                <a:latin typeface="Times New Roman" panose="02020603050405020304" pitchFamily="18" charset="0"/>
              </a:endParaRPr>
            </a:p>
          </p:txBody>
        </p:sp>
        <p:sp>
          <p:nvSpPr>
            <p:cNvPr id="836622"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23"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24" name="Text Box 16"/>
            <p:cNvSpPr txBox="1">
              <a:spLocks noChangeArrowheads="1"/>
            </p:cNvSpPr>
            <p:nvPr/>
          </p:nvSpPr>
          <p:spPr bwMode="auto">
            <a:xfrm>
              <a:off x="3505" y="3350"/>
              <a:ext cx="70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{Medium, </a:t>
              </a:r>
              <a:br>
                <a:rPr lang="en-US" altLang="en-US" sz="1200"/>
              </a:br>
              <a:r>
                <a:rPr lang="en-US" altLang="en-US" sz="1200"/>
                <a:t>Large}</a:t>
              </a:r>
            </a:p>
          </p:txBody>
        </p:sp>
        <p:sp>
          <p:nvSpPr>
            <p:cNvPr id="836625" name="Text Box 17"/>
            <p:cNvSpPr txBox="1">
              <a:spLocks noChangeArrowheads="1"/>
            </p:cNvSpPr>
            <p:nvPr/>
          </p:nvSpPr>
          <p:spPr bwMode="auto">
            <a:xfrm>
              <a:off x="4741" y="3445"/>
              <a:ext cx="52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{Small}</a:t>
              </a:r>
            </a:p>
          </p:txBody>
        </p:sp>
      </p:grpSp>
      <p:grpSp>
        <p:nvGrpSpPr>
          <p:cNvPr id="836626" name="Group 18"/>
          <p:cNvGrpSpPr>
            <a:grpSpLocks/>
          </p:cNvGrpSpPr>
          <p:nvPr/>
        </p:nvGrpSpPr>
        <p:grpSpPr bwMode="auto">
          <a:xfrm>
            <a:off x="1714500" y="4057648"/>
            <a:ext cx="2241635" cy="713184"/>
            <a:chOff x="768" y="3216"/>
            <a:chExt cx="1789" cy="599"/>
          </a:xfrm>
        </p:grpSpPr>
        <p:sp>
          <p:nvSpPr>
            <p:cNvPr id="836627"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Size</a:t>
              </a:r>
              <a:endParaRPr lang="en-US" altLang="en-US">
                <a:latin typeface="Times New Roman" panose="02020603050405020304" pitchFamily="18" charset="0"/>
              </a:endParaRPr>
            </a:p>
          </p:txBody>
        </p:sp>
        <p:sp>
          <p:nvSpPr>
            <p:cNvPr id="836628"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29"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30" name="Text Box 22"/>
            <p:cNvSpPr txBox="1">
              <a:spLocks noChangeArrowheads="1"/>
            </p:cNvSpPr>
            <p:nvPr/>
          </p:nvSpPr>
          <p:spPr bwMode="auto">
            <a:xfrm>
              <a:off x="768" y="3272"/>
              <a:ext cx="594"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200"/>
                <a:t>{Small, Medium}</a:t>
              </a:r>
            </a:p>
          </p:txBody>
        </p:sp>
        <p:sp>
          <p:nvSpPr>
            <p:cNvPr id="836631" name="Text Box 23"/>
            <p:cNvSpPr txBox="1">
              <a:spLocks noChangeArrowheads="1"/>
            </p:cNvSpPr>
            <p:nvPr/>
          </p:nvSpPr>
          <p:spPr bwMode="auto">
            <a:xfrm>
              <a:off x="2064" y="3445"/>
              <a:ext cx="49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{Large}</a:t>
              </a:r>
            </a:p>
          </p:txBody>
        </p:sp>
      </p:grpSp>
      <p:sp>
        <p:nvSpPr>
          <p:cNvPr id="836632" name="Text Box 24"/>
          <p:cNvSpPr txBox="1">
            <a:spLocks noChangeArrowheads="1"/>
          </p:cNvSpPr>
          <p:nvPr/>
        </p:nvSpPr>
        <p:spPr bwMode="auto">
          <a:xfrm>
            <a:off x="4318773" y="4158735"/>
            <a:ext cx="50526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OR</a:t>
            </a:r>
          </a:p>
        </p:txBody>
      </p:sp>
      <p:grpSp>
        <p:nvGrpSpPr>
          <p:cNvPr id="836639" name="Group 31"/>
          <p:cNvGrpSpPr>
            <a:grpSpLocks/>
          </p:cNvGrpSpPr>
          <p:nvPr/>
        </p:nvGrpSpPr>
        <p:grpSpPr bwMode="auto">
          <a:xfrm>
            <a:off x="4318773" y="5383347"/>
            <a:ext cx="2340270" cy="685800"/>
            <a:chOff x="768" y="3216"/>
            <a:chExt cx="1867" cy="576"/>
          </a:xfrm>
        </p:grpSpPr>
        <p:sp>
          <p:nvSpPr>
            <p:cNvPr id="836640"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Size</a:t>
              </a:r>
              <a:endParaRPr lang="en-US" altLang="en-US">
                <a:latin typeface="Times New Roman" panose="02020603050405020304" pitchFamily="18" charset="0"/>
              </a:endParaRPr>
            </a:p>
          </p:txBody>
        </p:sp>
        <p:sp>
          <p:nvSpPr>
            <p:cNvPr id="836641" name="Line 33"/>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42" name="Line 34"/>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36643" name="Text Box 35"/>
            <p:cNvSpPr txBox="1">
              <a:spLocks noChangeArrowheads="1"/>
            </p:cNvSpPr>
            <p:nvPr/>
          </p:nvSpPr>
          <p:spPr bwMode="auto">
            <a:xfrm>
              <a:off x="768" y="3350"/>
              <a:ext cx="594"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200"/>
                <a:t>{Small, Large}</a:t>
              </a:r>
            </a:p>
          </p:txBody>
        </p:sp>
        <p:sp>
          <p:nvSpPr>
            <p:cNvPr id="836644" name="Text Box 36"/>
            <p:cNvSpPr txBox="1">
              <a:spLocks noChangeArrowheads="1"/>
            </p:cNvSpPr>
            <p:nvPr/>
          </p:nvSpPr>
          <p:spPr bwMode="auto">
            <a:xfrm>
              <a:off x="1990" y="3446"/>
              <a:ext cx="6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200"/>
                <a:t>{Medium}</a:t>
              </a:r>
            </a:p>
          </p:txBody>
        </p:sp>
      </p:grpSp>
    </p:spTree>
    <p:extLst>
      <p:ext uri="{BB962C8B-B14F-4D97-AF65-F5344CB8AC3E}">
        <p14:creationId xmlns:p14="http://schemas.microsoft.com/office/powerpoint/2010/main" val="260692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4" name="Rectangle 4"/>
          <p:cNvSpPr>
            <a:spLocks noGrp="1" noChangeArrowheads="1"/>
          </p:cNvSpPr>
          <p:nvPr>
            <p:ph type="title"/>
          </p:nvPr>
        </p:nvSpPr>
        <p:spPr>
          <a:xfrm>
            <a:off x="149255" y="382882"/>
            <a:ext cx="8355552" cy="1312754"/>
          </a:xfrm>
        </p:spPr>
        <p:txBody>
          <a:bodyPr>
            <a:normAutofit/>
          </a:bodyPr>
          <a:lstStyle/>
          <a:p>
            <a:r>
              <a:rPr lang="en-US" altLang="en-US" sz="3600" b="1" dirty="0">
                <a:latin typeface="Times New Roman" panose="02020603050405020304" pitchFamily="18" charset="0"/>
                <a:cs typeface="Times New Roman" panose="02020603050405020304" pitchFamily="18" charset="0"/>
              </a:rPr>
              <a:t>Splitting Based on Continuous Attributes</a:t>
            </a:r>
          </a:p>
        </p:txBody>
      </p:sp>
      <p:sp>
        <p:nvSpPr>
          <p:cNvPr id="814085" name="Rectangle 5"/>
          <p:cNvSpPr>
            <a:spLocks noGrp="1" noChangeArrowheads="1"/>
          </p:cNvSpPr>
          <p:nvPr>
            <p:ph idx="1"/>
          </p:nvPr>
        </p:nvSpPr>
        <p:spPr>
          <a:xfrm>
            <a:off x="264665" y="1372863"/>
            <a:ext cx="7886700" cy="4351338"/>
          </a:xfrm>
        </p:spPr>
        <p:txBody>
          <a:bodyPr>
            <a:normAutofit/>
          </a:bodyPr>
          <a:lstStyle/>
          <a:p>
            <a:r>
              <a:rPr lang="en-US" altLang="en-US" sz="1800" dirty="0">
                <a:latin typeface="Times New Roman" panose="02020603050405020304" pitchFamily="18" charset="0"/>
                <a:cs typeface="Times New Roman" panose="02020603050405020304" pitchFamily="18" charset="0"/>
              </a:rPr>
              <a:t>Different ways of handling</a:t>
            </a:r>
          </a:p>
          <a:p>
            <a:pPr lvl="1"/>
            <a:r>
              <a:rPr lang="en-US" altLang="en-US" dirty="0">
                <a:solidFill>
                  <a:srgbClr val="CC3300"/>
                </a:solidFill>
                <a:latin typeface="Times New Roman" panose="02020603050405020304" pitchFamily="18" charset="0"/>
                <a:cs typeface="Times New Roman" panose="02020603050405020304" pitchFamily="18" charset="0"/>
              </a:rPr>
              <a:t>Discretization</a:t>
            </a:r>
            <a:r>
              <a:rPr lang="en-US" altLang="en-US" dirty="0">
                <a:latin typeface="Times New Roman" panose="02020603050405020304" pitchFamily="18" charset="0"/>
                <a:cs typeface="Times New Roman" panose="02020603050405020304" pitchFamily="18" charset="0"/>
              </a:rPr>
              <a:t> to form an ordinal categorical attribute</a:t>
            </a:r>
          </a:p>
          <a:p>
            <a:pPr lvl="2"/>
            <a:r>
              <a:rPr lang="en-US" altLang="en-US" sz="1800" dirty="0">
                <a:latin typeface="Times New Roman" panose="02020603050405020304" pitchFamily="18" charset="0"/>
                <a:cs typeface="Times New Roman" panose="02020603050405020304" pitchFamily="18" charset="0"/>
              </a:rPr>
              <a:t> Static – discretize once at the beginning</a:t>
            </a:r>
          </a:p>
          <a:p>
            <a:pPr lvl="2"/>
            <a:r>
              <a:rPr lang="en-US" altLang="en-US" sz="1800" dirty="0">
                <a:latin typeface="Times New Roman" panose="02020603050405020304" pitchFamily="18" charset="0"/>
                <a:cs typeface="Times New Roman" panose="02020603050405020304" pitchFamily="18" charset="0"/>
              </a:rPr>
              <a:t> Dynamic – ranges can be found by equal interval bucketing, equal frequency bucketing</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(percentiles), or clustering.</a:t>
            </a:r>
          </a:p>
          <a:p>
            <a:pPr lvl="4"/>
            <a:endParaRPr lang="en-US" altLang="en-US" sz="1800" dirty="0">
              <a:solidFill>
                <a:srgbClr val="CC3300"/>
              </a:solidFill>
              <a:latin typeface="Times New Roman" panose="02020603050405020304" pitchFamily="18" charset="0"/>
              <a:cs typeface="Times New Roman" panose="02020603050405020304" pitchFamily="18" charset="0"/>
            </a:endParaRPr>
          </a:p>
          <a:p>
            <a:pPr lvl="4"/>
            <a:endParaRPr lang="en-US" altLang="en-US" sz="1800" dirty="0">
              <a:solidFill>
                <a:srgbClr val="CC3300"/>
              </a:solidFill>
              <a:latin typeface="Times New Roman" panose="02020603050405020304" pitchFamily="18" charset="0"/>
              <a:cs typeface="Times New Roman" panose="02020603050405020304" pitchFamily="18" charset="0"/>
            </a:endParaRPr>
          </a:p>
          <a:p>
            <a:pPr lvl="1"/>
            <a:r>
              <a:rPr lang="en-US" altLang="en-US" dirty="0">
                <a:solidFill>
                  <a:srgbClr val="CC3300"/>
                </a:solidFill>
                <a:latin typeface="Times New Roman" panose="02020603050405020304" pitchFamily="18" charset="0"/>
                <a:cs typeface="Times New Roman" panose="02020603050405020304" pitchFamily="18" charset="0"/>
              </a:rPr>
              <a:t>Binary Decision</a:t>
            </a:r>
            <a:r>
              <a:rPr lang="en-US" altLang="en-US" dirty="0">
                <a:latin typeface="Times New Roman" panose="02020603050405020304" pitchFamily="18" charset="0"/>
                <a:cs typeface="Times New Roman" panose="02020603050405020304" pitchFamily="18" charset="0"/>
              </a:rPr>
              <a:t>: (A &lt; v) or (A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v)</a:t>
            </a:r>
            <a:endParaRPr lang="en-US" altLang="en-US" dirty="0">
              <a:latin typeface="Times New Roman" panose="02020603050405020304" pitchFamily="18" charset="0"/>
              <a:cs typeface="Times New Roman" panose="02020603050405020304" pitchFamily="18" charset="0"/>
            </a:endParaRPr>
          </a:p>
          <a:p>
            <a:pPr lvl="2"/>
            <a:r>
              <a:rPr lang="en-US" altLang="en-US" sz="1800" dirty="0">
                <a:latin typeface="Times New Roman" panose="02020603050405020304" pitchFamily="18" charset="0"/>
                <a:cs typeface="Times New Roman" panose="02020603050405020304" pitchFamily="18" charset="0"/>
              </a:rPr>
              <a:t> consider all possible splits and finds the best cut</a:t>
            </a:r>
          </a:p>
          <a:p>
            <a:pPr lvl="2"/>
            <a:r>
              <a:rPr lang="en-US" altLang="en-US" sz="1800" dirty="0">
                <a:latin typeface="Times New Roman" panose="02020603050405020304" pitchFamily="18" charset="0"/>
                <a:cs typeface="Times New Roman" panose="02020603050405020304" pitchFamily="18" charset="0"/>
              </a:rPr>
              <a:t> can be more compute intensive</a:t>
            </a:r>
          </a:p>
        </p:txBody>
      </p:sp>
      <p:sp>
        <p:nvSpPr>
          <p:cNvPr id="3" name="Slide Number Placeholder 2"/>
          <p:cNvSpPr>
            <a:spLocks noGrp="1"/>
          </p:cNvSpPr>
          <p:nvPr>
            <p:ph type="sldNum" sz="quarter" idx="12"/>
          </p:nvPr>
        </p:nvSpPr>
        <p:spPr/>
        <p:txBody>
          <a:bodyPr/>
          <a:lstStyle/>
          <a:p>
            <a:fld id="{2561AFFF-E2F4-402D-873F-F9B1B7CF2EDD}" type="slidenum">
              <a:rPr lang="en-US" smtClean="0"/>
              <a:t>36</a:t>
            </a:fld>
            <a:endParaRPr lang="en-US"/>
          </a:p>
        </p:txBody>
      </p:sp>
      <p:sp>
        <p:nvSpPr>
          <p:cNvPr id="2" name="Date Placeholder 1"/>
          <p:cNvSpPr>
            <a:spLocks noGrp="1"/>
          </p:cNvSpPr>
          <p:nvPr>
            <p:ph type="dt" sz="half" idx="4294967295"/>
          </p:nvPr>
        </p:nvSpPr>
        <p:spPr>
          <a:xfrm>
            <a:off x="0" y="6643688"/>
            <a:ext cx="2057400" cy="214312"/>
          </a:xfrm>
        </p:spPr>
        <p:txBody>
          <a:bodyPr/>
          <a:lstStyle/>
          <a:p>
            <a:fld id="{2F160983-1E2E-4D2E-808E-364ED9059D2F}" type="datetime1">
              <a:rPr lang="en-US" smtClean="0"/>
              <a:t>5/16/2020</a:t>
            </a:fld>
            <a:endParaRPr lang="en-US"/>
          </a:p>
        </p:txBody>
      </p:sp>
    </p:spTree>
    <p:extLst>
      <p:ext uri="{BB962C8B-B14F-4D97-AF65-F5344CB8AC3E}">
        <p14:creationId xmlns:p14="http://schemas.microsoft.com/office/powerpoint/2010/main" val="3984136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628649" y="365126"/>
            <a:ext cx="8275653" cy="1357142"/>
          </a:xfrm>
        </p:spPr>
        <p:txBody>
          <a:bodyPr>
            <a:normAutofit/>
          </a:bodyPr>
          <a:lstStyle/>
          <a:p>
            <a:r>
              <a:rPr lang="en-US" altLang="en-US" sz="3600" b="1" dirty="0">
                <a:latin typeface="Times New Roman" panose="02020603050405020304" pitchFamily="18" charset="0"/>
                <a:cs typeface="Times New Roman" panose="02020603050405020304" pitchFamily="18" charset="0"/>
              </a:rPr>
              <a:t>Splitting Based on Continuous Attributes</a:t>
            </a:r>
          </a:p>
        </p:txBody>
      </p:sp>
      <p:sp>
        <p:nvSpPr>
          <p:cNvPr id="3" name="Slide Number Placeholder 2"/>
          <p:cNvSpPr>
            <a:spLocks noGrp="1"/>
          </p:cNvSpPr>
          <p:nvPr>
            <p:ph type="sldNum" sz="quarter" idx="12"/>
          </p:nvPr>
        </p:nvSpPr>
        <p:spPr/>
        <p:txBody>
          <a:bodyPr/>
          <a:lstStyle/>
          <a:p>
            <a:fld id="{2561AFFF-E2F4-402D-873F-F9B1B7CF2EDD}" type="slidenum">
              <a:rPr lang="en-US" smtClean="0"/>
              <a:t>37</a:t>
            </a:fld>
            <a:endParaRPr lang="en-US"/>
          </a:p>
        </p:txBody>
      </p:sp>
      <p:sp>
        <p:nvSpPr>
          <p:cNvPr id="2" name="Date Placeholder 1"/>
          <p:cNvSpPr>
            <a:spLocks noGrp="1"/>
          </p:cNvSpPr>
          <p:nvPr>
            <p:ph type="dt" sz="half" idx="4294967295"/>
          </p:nvPr>
        </p:nvSpPr>
        <p:spPr>
          <a:xfrm>
            <a:off x="0" y="6643688"/>
            <a:ext cx="2057400" cy="214312"/>
          </a:xfrm>
        </p:spPr>
        <p:txBody>
          <a:bodyPr/>
          <a:lstStyle/>
          <a:p>
            <a:fld id="{C96ABC2E-7839-4CC6-B073-707AAA72D9C8}" type="datetime1">
              <a:rPr lang="en-US" smtClean="0"/>
              <a:t>5/16/2020</a:t>
            </a:fld>
            <a:endParaRPr lang="en-US"/>
          </a:p>
        </p:txBody>
      </p:sp>
      <p:pic>
        <p:nvPicPr>
          <p:cNvPr id="4" name="Picture 3"/>
          <p:cNvPicPr>
            <a:picLocks noChangeAspect="1"/>
          </p:cNvPicPr>
          <p:nvPr/>
        </p:nvPicPr>
        <p:blipFill>
          <a:blip r:embed="rId2"/>
          <a:stretch>
            <a:fillRect/>
          </a:stretch>
        </p:blipFill>
        <p:spPr>
          <a:xfrm>
            <a:off x="1314450" y="1804986"/>
            <a:ext cx="6572250" cy="3076575"/>
          </a:xfrm>
          <a:prstGeom prst="rect">
            <a:avLst/>
          </a:prstGeom>
        </p:spPr>
      </p:pic>
    </p:spTree>
    <p:extLst>
      <p:ext uri="{BB962C8B-B14F-4D97-AF65-F5344CB8AC3E}">
        <p14:creationId xmlns:p14="http://schemas.microsoft.com/office/powerpoint/2010/main" val="4115681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4" name="Rectangle 6"/>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How to determine the Best Split</a:t>
            </a:r>
          </a:p>
        </p:txBody>
      </p:sp>
      <p:graphicFrame>
        <p:nvGraphicFramePr>
          <p:cNvPr id="908293" name="Object 5"/>
          <p:cNvGraphicFramePr>
            <a:graphicFrameLocks noGrp="1" noChangeAspect="1"/>
          </p:cNvGraphicFramePr>
          <p:nvPr>
            <p:ph idx="1"/>
          </p:nvPr>
        </p:nvGraphicFramePr>
        <p:xfrm>
          <a:off x="628650" y="3074988"/>
          <a:ext cx="7886700" cy="1852612"/>
        </p:xfrm>
        <a:graphic>
          <a:graphicData uri="http://schemas.openxmlformats.org/presentationml/2006/ole">
            <mc:AlternateContent xmlns:mc="http://schemas.openxmlformats.org/markup-compatibility/2006">
              <mc:Choice xmlns:v="urn:schemas-microsoft-com:vml" Requires="v">
                <p:oleObj spid="_x0000_s59456" name="Visio" r:id="rId3" imgW="9538614" imgH="2239584" progId="Visio.Drawing.6">
                  <p:embed/>
                </p:oleObj>
              </mc:Choice>
              <mc:Fallback>
                <p:oleObj name="Visio" r:id="rId3" imgW="9538614" imgH="2239584" progId="Visio.Drawing.6">
                  <p:embed/>
                  <p:pic>
                    <p:nvPicPr>
                      <p:cNvPr id="9082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3074988"/>
                        <a:ext cx="7886700"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2561AFFF-E2F4-402D-873F-F9B1B7CF2EDD}" type="slidenum">
              <a:rPr lang="en-US" smtClean="0"/>
              <a:t>38</a:t>
            </a:fld>
            <a:endParaRPr lang="en-US"/>
          </a:p>
        </p:txBody>
      </p:sp>
      <p:sp>
        <p:nvSpPr>
          <p:cNvPr id="2" name="Date Placeholder 1"/>
          <p:cNvSpPr>
            <a:spLocks noGrp="1"/>
          </p:cNvSpPr>
          <p:nvPr>
            <p:ph type="dt" sz="half" idx="4294967295"/>
          </p:nvPr>
        </p:nvSpPr>
        <p:spPr>
          <a:xfrm>
            <a:off x="0" y="6643688"/>
            <a:ext cx="2057400" cy="214312"/>
          </a:xfrm>
        </p:spPr>
        <p:txBody>
          <a:bodyPr/>
          <a:lstStyle/>
          <a:p>
            <a:fld id="{2E24D1E7-18B9-454F-B14A-83F4947B149B}" type="datetime1">
              <a:rPr lang="en-US" smtClean="0"/>
              <a:t>5/16/2020</a:t>
            </a:fld>
            <a:endParaRPr lang="en-US"/>
          </a:p>
        </p:txBody>
      </p:sp>
      <p:sp>
        <p:nvSpPr>
          <p:cNvPr id="908296" name="Text Box 8"/>
          <p:cNvSpPr txBox="1">
            <a:spLocks noChangeArrowheads="1"/>
          </p:cNvSpPr>
          <p:nvPr/>
        </p:nvSpPr>
        <p:spPr bwMode="auto">
          <a:xfrm>
            <a:off x="2726307" y="1671013"/>
            <a:ext cx="42943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Times New Roman" panose="02020603050405020304" pitchFamily="18" charset="0"/>
                <a:cs typeface="Times New Roman" panose="02020603050405020304" pitchFamily="18" charset="0"/>
              </a:rPr>
              <a:t>Before Splitting: 10 records of class 0,</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10 records of class 1</a:t>
            </a:r>
          </a:p>
        </p:txBody>
      </p:sp>
      <p:sp>
        <p:nvSpPr>
          <p:cNvPr id="908297" name="Text Box 9"/>
          <p:cNvSpPr txBox="1">
            <a:spLocks noChangeArrowheads="1"/>
          </p:cNvSpPr>
          <p:nvPr/>
        </p:nvSpPr>
        <p:spPr bwMode="auto">
          <a:xfrm>
            <a:off x="2308266" y="5250510"/>
            <a:ext cx="3829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Times New Roman" panose="02020603050405020304" pitchFamily="18" charset="0"/>
                <a:cs typeface="Times New Roman" panose="02020603050405020304" pitchFamily="18" charset="0"/>
              </a:rPr>
              <a:t>Which test condition is the best?</a:t>
            </a:r>
          </a:p>
        </p:txBody>
      </p:sp>
    </p:spTree>
    <p:extLst>
      <p:ext uri="{BB962C8B-B14F-4D97-AF65-F5344CB8AC3E}">
        <p14:creationId xmlns:p14="http://schemas.microsoft.com/office/powerpoint/2010/main" val="3246701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291298" y="365126"/>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How to determine the Best Split</a:t>
            </a:r>
          </a:p>
        </p:txBody>
      </p:sp>
      <p:graphicFrame>
        <p:nvGraphicFramePr>
          <p:cNvPr id="912390" name="Object 6"/>
          <p:cNvGraphicFramePr>
            <a:graphicFrameLocks noGrp="1" noChangeAspect="1"/>
          </p:cNvGraphicFramePr>
          <p:nvPr>
            <p:ph idx="1"/>
            <p:extLst>
              <p:ext uri="{D42A27DB-BD31-4B8C-83A1-F6EECF244321}">
                <p14:modId xmlns:p14="http://schemas.microsoft.com/office/powerpoint/2010/main" val="119812484"/>
              </p:ext>
            </p:extLst>
          </p:nvPr>
        </p:nvGraphicFramePr>
        <p:xfrm>
          <a:off x="2609897" y="3699523"/>
          <a:ext cx="655637" cy="585788"/>
        </p:xfrm>
        <a:graphic>
          <a:graphicData uri="http://schemas.openxmlformats.org/presentationml/2006/ole">
            <mc:AlternateContent xmlns:mc="http://schemas.openxmlformats.org/markup-compatibility/2006">
              <mc:Choice xmlns:v="urn:schemas-microsoft-com:vml" Requires="v">
                <p:oleObj spid="_x0000_s60542" name="Visio" r:id="rId3" imgW="655371" imgH="585812" progId="Visio.Drawing.6">
                  <p:embed/>
                </p:oleObj>
              </mc:Choice>
              <mc:Fallback>
                <p:oleObj name="Visio" r:id="rId3" imgW="655371" imgH="585812" progId="Visio.Drawing.6">
                  <p:embed/>
                  <p:pic>
                    <p:nvPicPr>
                      <p:cNvPr id="9123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97" y="3699523"/>
                        <a:ext cx="65563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2561AFFF-E2F4-402D-873F-F9B1B7CF2EDD}" type="slidenum">
              <a:rPr lang="en-US" smtClean="0"/>
              <a:t>39</a:t>
            </a:fld>
            <a:endParaRPr lang="en-US"/>
          </a:p>
        </p:txBody>
      </p:sp>
      <p:sp>
        <p:nvSpPr>
          <p:cNvPr id="912387" name="Rectangle 3"/>
          <p:cNvSpPr>
            <a:spLocks noGrp="1" noChangeArrowheads="1"/>
          </p:cNvSpPr>
          <p:nvPr>
            <p:ph type="body" idx="4294967295"/>
          </p:nvPr>
        </p:nvSpPr>
        <p:spPr>
          <a:xfrm>
            <a:off x="239698" y="1396122"/>
            <a:ext cx="7726363" cy="4143375"/>
          </a:xfrm>
        </p:spPr>
        <p:txBody>
          <a:bodyPr>
            <a:normAutofit/>
          </a:bodyPr>
          <a:lstStyle/>
          <a:p>
            <a:r>
              <a:rPr lang="en-US" altLang="en-US" sz="1800" dirty="0">
                <a:latin typeface="Times New Roman" panose="02020603050405020304" pitchFamily="18" charset="0"/>
                <a:cs typeface="Times New Roman" panose="02020603050405020304" pitchFamily="18" charset="0"/>
              </a:rPr>
              <a:t>Greedy approach: </a:t>
            </a:r>
          </a:p>
          <a:p>
            <a:pPr lvl="1"/>
            <a:r>
              <a:rPr lang="en-US" altLang="en-US" dirty="0">
                <a:latin typeface="Times New Roman" panose="02020603050405020304" pitchFamily="18" charset="0"/>
                <a:cs typeface="Times New Roman" panose="02020603050405020304" pitchFamily="18" charset="0"/>
              </a:rPr>
              <a:t>Nodes with </a:t>
            </a:r>
            <a:r>
              <a:rPr lang="en-US" altLang="en-US" dirty="0">
                <a:solidFill>
                  <a:srgbClr val="FF0000"/>
                </a:solidFill>
                <a:latin typeface="Times New Roman" panose="02020603050405020304" pitchFamily="18" charset="0"/>
                <a:cs typeface="Times New Roman" panose="02020603050405020304" pitchFamily="18" charset="0"/>
              </a:rPr>
              <a:t>homogeneous</a:t>
            </a:r>
            <a:r>
              <a:rPr lang="en-US" altLang="en-US" dirty="0">
                <a:latin typeface="Times New Roman" panose="02020603050405020304" pitchFamily="18" charset="0"/>
                <a:cs typeface="Times New Roman" panose="02020603050405020304" pitchFamily="18" charset="0"/>
              </a:rPr>
              <a:t> class distribution are preferred</a:t>
            </a:r>
          </a:p>
          <a:p>
            <a:r>
              <a:rPr lang="en-US" altLang="en-US" sz="1800" dirty="0">
                <a:latin typeface="Times New Roman" panose="02020603050405020304" pitchFamily="18" charset="0"/>
                <a:cs typeface="Times New Roman" panose="02020603050405020304" pitchFamily="18" charset="0"/>
              </a:rPr>
              <a:t>Need a measure of node impurity:</a:t>
            </a:r>
          </a:p>
          <a:p>
            <a:pPr lvl="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p:txBody>
      </p:sp>
      <p:graphicFrame>
        <p:nvGraphicFramePr>
          <p:cNvPr id="912394" name="Object 10"/>
          <p:cNvGraphicFramePr>
            <a:graphicFrameLocks noGrp="1" noChangeAspect="1"/>
          </p:cNvGraphicFramePr>
          <p:nvPr>
            <p:ph sz="half" idx="4294967295"/>
            <p:extLst>
              <p:ext uri="{D42A27DB-BD31-4B8C-83A1-F6EECF244321}">
                <p14:modId xmlns:p14="http://schemas.microsoft.com/office/powerpoint/2010/main" val="2518098443"/>
              </p:ext>
            </p:extLst>
          </p:nvPr>
        </p:nvGraphicFramePr>
        <p:xfrm>
          <a:off x="5475303" y="3625202"/>
          <a:ext cx="685800" cy="611188"/>
        </p:xfrm>
        <a:graphic>
          <a:graphicData uri="http://schemas.openxmlformats.org/presentationml/2006/ole">
            <mc:AlternateContent xmlns:mc="http://schemas.openxmlformats.org/markup-compatibility/2006">
              <mc:Choice xmlns:v="urn:schemas-microsoft-com:vml" Requires="v">
                <p:oleObj spid="_x0000_s60543" name="Visio" r:id="rId5" imgW="655371" imgH="585812" progId="Visio.Drawing.6">
                  <p:embed/>
                </p:oleObj>
              </mc:Choice>
              <mc:Fallback>
                <p:oleObj name="Visio" r:id="rId5" imgW="655371" imgH="585812" progId="Visio.Drawing.6">
                  <p:embed/>
                  <p:pic>
                    <p:nvPicPr>
                      <p:cNvPr id="91239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5303" y="3625202"/>
                        <a:ext cx="685800"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4294967295"/>
          </p:nvPr>
        </p:nvSpPr>
        <p:spPr>
          <a:xfrm>
            <a:off x="0" y="6643688"/>
            <a:ext cx="2057400" cy="214312"/>
          </a:xfrm>
        </p:spPr>
        <p:txBody>
          <a:bodyPr/>
          <a:lstStyle/>
          <a:p>
            <a:fld id="{7F7A7A8D-32F4-4715-A38B-A4F814F71A8D}" type="datetime1">
              <a:rPr lang="en-US" smtClean="0"/>
              <a:t>5/16/2020</a:t>
            </a:fld>
            <a:endParaRPr lang="en-US"/>
          </a:p>
        </p:txBody>
      </p:sp>
      <p:sp>
        <p:nvSpPr>
          <p:cNvPr id="912396" name="Text Box 12"/>
          <p:cNvSpPr txBox="1">
            <a:spLocks noChangeArrowheads="1"/>
          </p:cNvSpPr>
          <p:nvPr/>
        </p:nvSpPr>
        <p:spPr bwMode="auto">
          <a:xfrm>
            <a:off x="2171700" y="4400551"/>
            <a:ext cx="2114550" cy="61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dirty="0">
                <a:latin typeface="Times New Roman" panose="02020603050405020304" pitchFamily="18" charset="0"/>
                <a:cs typeface="Times New Roman" panose="02020603050405020304" pitchFamily="18" charset="0"/>
              </a:rPr>
              <a:t>Non-homogeneous,</a:t>
            </a:r>
          </a:p>
          <a:p>
            <a:pPr>
              <a:spcBef>
                <a:spcPct val="50000"/>
              </a:spcBef>
            </a:pPr>
            <a:r>
              <a:rPr lang="en-US" altLang="en-US" sz="1350" dirty="0">
                <a:latin typeface="Times New Roman" panose="02020603050405020304" pitchFamily="18" charset="0"/>
                <a:cs typeface="Times New Roman" panose="02020603050405020304" pitchFamily="18" charset="0"/>
              </a:rPr>
              <a:t>High degree of impurity</a:t>
            </a:r>
          </a:p>
        </p:txBody>
      </p:sp>
      <p:sp>
        <p:nvSpPr>
          <p:cNvPr id="912397" name="Text Box 13"/>
          <p:cNvSpPr txBox="1">
            <a:spLocks noChangeArrowheads="1"/>
          </p:cNvSpPr>
          <p:nvPr/>
        </p:nvSpPr>
        <p:spPr bwMode="auto">
          <a:xfrm>
            <a:off x="5029200" y="4400551"/>
            <a:ext cx="2114550" cy="61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dirty="0">
                <a:latin typeface="Times New Roman" panose="02020603050405020304" pitchFamily="18" charset="0"/>
                <a:cs typeface="Times New Roman" panose="02020603050405020304" pitchFamily="18" charset="0"/>
              </a:rPr>
              <a:t>Homogeneous,</a:t>
            </a:r>
          </a:p>
          <a:p>
            <a:pPr>
              <a:spcBef>
                <a:spcPct val="50000"/>
              </a:spcBef>
            </a:pPr>
            <a:r>
              <a:rPr lang="en-US" altLang="en-US" sz="1350" dirty="0">
                <a:latin typeface="Times New Roman" panose="02020603050405020304" pitchFamily="18" charset="0"/>
                <a:cs typeface="Times New Roman" panose="02020603050405020304" pitchFamily="18" charset="0"/>
              </a:rPr>
              <a:t>Low degree of impurity</a:t>
            </a:r>
          </a:p>
        </p:txBody>
      </p:sp>
    </p:spTree>
    <p:extLst>
      <p:ext uri="{BB962C8B-B14F-4D97-AF65-F5344CB8AC3E}">
        <p14:creationId xmlns:p14="http://schemas.microsoft.com/office/powerpoint/2010/main" val="25057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00941" y="135372"/>
            <a:ext cx="6954404" cy="540038"/>
          </a:xfrm>
          <a:noFill/>
        </p:spPr>
        <p:txBody>
          <a:bodyPr lIns="92075" tIns="46038" rIns="92075" bIns="46038">
            <a:normAutofit fontScale="90000"/>
          </a:bodyPr>
          <a:lstStyle/>
          <a:p>
            <a:pPr eaLnBrk="1" hangingPunct="1"/>
            <a:r>
              <a:rPr lang="en-US" altLang="en-US" sz="3600" b="1" dirty="0" smtClean="0">
                <a:latin typeface="Times New Roman" panose="02020603050405020304" pitchFamily="18" charset="0"/>
                <a:cs typeface="Times New Roman" panose="02020603050405020304" pitchFamily="18" charset="0"/>
              </a:rPr>
              <a:t>Supervised vs. Unsupervised Learning</a:t>
            </a:r>
          </a:p>
        </p:txBody>
      </p:sp>
      <p:sp>
        <p:nvSpPr>
          <p:cNvPr id="19460" name="Rectangle 3"/>
          <p:cNvSpPr>
            <a:spLocks noGrp="1" noChangeArrowheads="1"/>
          </p:cNvSpPr>
          <p:nvPr>
            <p:ph idx="1"/>
          </p:nvPr>
        </p:nvSpPr>
        <p:spPr>
          <a:xfrm>
            <a:off x="425450" y="763442"/>
            <a:ext cx="8524585" cy="5692775"/>
          </a:xfrm>
          <a:noFill/>
        </p:spPr>
        <p:txBody>
          <a:bodyPr lIns="92075" tIns="46038" rIns="92075" bIns="46038">
            <a:noAutofit/>
          </a:bodyPr>
          <a:lstStyle/>
          <a:p>
            <a:pPr algn="just" eaLnBrk="1" hangingPunct="1">
              <a:lnSpc>
                <a:spcPct val="130000"/>
              </a:lnSpc>
            </a:pPr>
            <a:r>
              <a:rPr lang="en-US" altLang="en-US" sz="1800" dirty="0" smtClean="0">
                <a:solidFill>
                  <a:srgbClr val="F83F24"/>
                </a:solidFill>
              </a:rPr>
              <a:t>Supervised learning (classification)</a:t>
            </a:r>
            <a:endParaRPr lang="en-US" altLang="en-US" sz="1800" dirty="0" smtClean="0"/>
          </a:p>
          <a:p>
            <a:pPr lvl="1" algn="just" eaLnBrk="1" hangingPunct="1">
              <a:lnSpc>
                <a:spcPct val="130000"/>
              </a:lnSpc>
            </a:pPr>
            <a:r>
              <a:rPr lang="en-US" altLang="en-US" sz="1800" dirty="0" smtClean="0"/>
              <a:t>Supervision: The training data (observations, measurements, etc.) are accompanied by </a:t>
            </a:r>
            <a:r>
              <a:rPr lang="en-US" altLang="en-US" sz="1800" b="1" dirty="0" smtClean="0"/>
              <a:t>class labels</a:t>
            </a:r>
            <a:r>
              <a:rPr lang="en-US" altLang="en-US" sz="1800" dirty="0" smtClean="0"/>
              <a:t> indicating the class of the observations</a:t>
            </a:r>
          </a:p>
          <a:p>
            <a:pPr lvl="1" algn="just" eaLnBrk="1" hangingPunct="1">
              <a:lnSpc>
                <a:spcPct val="130000"/>
              </a:lnSpc>
            </a:pPr>
            <a:r>
              <a:rPr lang="en-US" altLang="en-US" sz="1800" dirty="0" smtClean="0"/>
              <a:t>New data is classified based on the training set</a:t>
            </a:r>
          </a:p>
          <a:p>
            <a:pPr algn="just" eaLnBrk="1" hangingPunct="1">
              <a:lnSpc>
                <a:spcPct val="130000"/>
              </a:lnSpc>
            </a:pPr>
            <a:r>
              <a:rPr lang="en-US" altLang="en-US" sz="1800" dirty="0" smtClean="0">
                <a:solidFill>
                  <a:srgbClr val="F83F24"/>
                </a:solidFill>
              </a:rPr>
              <a:t>Unsupervised learning</a:t>
            </a:r>
            <a:r>
              <a:rPr lang="en-US" altLang="en-US" sz="1800" dirty="0" smtClean="0"/>
              <a:t> </a:t>
            </a:r>
            <a:r>
              <a:rPr lang="en-US" altLang="en-US" sz="1800" dirty="0" smtClean="0">
                <a:solidFill>
                  <a:srgbClr val="FF3300"/>
                </a:solidFill>
              </a:rPr>
              <a:t>(clustering)</a:t>
            </a:r>
          </a:p>
          <a:p>
            <a:pPr lvl="1" algn="just" eaLnBrk="1" hangingPunct="1">
              <a:lnSpc>
                <a:spcPct val="130000"/>
              </a:lnSpc>
            </a:pPr>
            <a:r>
              <a:rPr lang="en-US" altLang="en-US" sz="1800" dirty="0" smtClean="0"/>
              <a:t>The class labels of training data is unknown.</a:t>
            </a:r>
          </a:p>
          <a:p>
            <a:pPr lvl="1" algn="just" eaLnBrk="1" hangingPunct="1">
              <a:lnSpc>
                <a:spcPct val="130000"/>
              </a:lnSpc>
            </a:pPr>
            <a:r>
              <a:rPr lang="en-US" altLang="en-US" sz="1800" dirty="0" smtClean="0"/>
              <a:t>Also, number of classes to be learned may not known in advance.</a:t>
            </a:r>
          </a:p>
          <a:p>
            <a:pPr lvl="1" algn="just" eaLnBrk="1" hangingPunct="1">
              <a:lnSpc>
                <a:spcPct val="130000"/>
              </a:lnSpc>
            </a:pPr>
            <a:r>
              <a:rPr lang="en-US" altLang="en-US" sz="1800" dirty="0" smtClean="0"/>
              <a:t>Given a set of measurements, observations, etc. with the aim of </a:t>
            </a:r>
            <a:r>
              <a:rPr lang="en-IN" altLang="en-US" sz="1800" dirty="0" smtClean="0"/>
              <a:t>grouping a set of objects in such a way that objects in the same group (or </a:t>
            </a:r>
            <a:r>
              <a:rPr lang="en-IN" altLang="en-US" sz="1800" b="1" dirty="0" smtClean="0"/>
              <a:t>cluster</a:t>
            </a:r>
            <a:r>
              <a:rPr lang="en-IN" altLang="en-US" sz="1800" dirty="0" smtClean="0"/>
              <a:t>) are more similar to each other than to those in other groups (clusters).</a:t>
            </a:r>
          </a:p>
          <a:p>
            <a:pPr lvl="2" algn="just" eaLnBrk="1" hangingPunct="1">
              <a:lnSpc>
                <a:spcPct val="130000"/>
              </a:lnSpc>
            </a:pPr>
            <a:r>
              <a:rPr lang="en-US" altLang="en-US" sz="1800" dirty="0" err="1" smtClean="0"/>
              <a:t>Eg</a:t>
            </a:r>
            <a:r>
              <a:rPr lang="en-US" altLang="en-US" sz="1800" dirty="0" smtClean="0"/>
              <a:t>. Marketing: Helps  to discover distinct groups in their customer bases, depending on their buying patterns and then use this knowledge to develop targeted marketing program.</a:t>
            </a:r>
          </a:p>
          <a:p>
            <a:pPr lvl="1" algn="just" eaLnBrk="1" hangingPunct="1">
              <a:lnSpc>
                <a:spcPct val="130000"/>
              </a:lnSpc>
            </a:pPr>
            <a:endParaRPr lang="en-US" altLang="en-US" sz="1800" dirty="0" smtClean="0"/>
          </a:p>
        </p:txBody>
      </p:sp>
      <p:sp>
        <p:nvSpPr>
          <p:cNvPr id="19458"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C05D1EC-D016-4B63-80FA-94507920A82F}" type="slidenum">
              <a:rPr lang="en-US" altLang="en-US"/>
              <a:pPr eaLnBrk="1" hangingPunct="1"/>
              <a:t>4</a:t>
            </a:fld>
            <a:endParaRPr lang="en-US" altLang="en-US"/>
          </a:p>
        </p:txBody>
      </p:sp>
    </p:spTree>
    <p:extLst>
      <p:ext uri="{BB962C8B-B14F-4D97-AF65-F5344CB8AC3E}">
        <p14:creationId xmlns:p14="http://schemas.microsoft.com/office/powerpoint/2010/main" val="2175329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Attribute Selection Measures</a:t>
            </a:r>
            <a:endParaRPr lang="en-IN" altLang="en-US" smtClean="0"/>
          </a:p>
        </p:txBody>
      </p:sp>
      <p:sp>
        <p:nvSpPr>
          <p:cNvPr id="29699" name="Content Placeholder 2"/>
          <p:cNvSpPr>
            <a:spLocks noGrp="1"/>
          </p:cNvSpPr>
          <p:nvPr>
            <p:ph idx="1"/>
          </p:nvPr>
        </p:nvSpPr>
        <p:spPr/>
        <p:txBody>
          <a:bodyPr/>
          <a:lstStyle/>
          <a:p>
            <a:pPr algn="just"/>
            <a:r>
              <a:rPr lang="en-US" altLang="en-US" sz="2400" smtClean="0"/>
              <a:t>Also, known as Splitting rules</a:t>
            </a:r>
            <a:endParaRPr lang="en-IN" altLang="en-US" sz="2400" smtClean="0"/>
          </a:p>
          <a:p>
            <a:pPr algn="just"/>
            <a:r>
              <a:rPr lang="en-IN" altLang="en-US" sz="2400" smtClean="0"/>
              <a:t>Measure is a heuristic for selecting the splitting criterion that “best” separates a given data partition D, of class-labeled training tuples into individual classes. </a:t>
            </a:r>
          </a:p>
          <a:p>
            <a:pPr algn="just"/>
            <a:r>
              <a:rPr lang="en-IN" altLang="en-US" sz="2400" smtClean="0"/>
              <a:t>Partition should be pure (i.e., all the tuples that fall into a given partition would belong to the same class). </a:t>
            </a:r>
            <a:endParaRPr lang="en-US" altLang="en-US" sz="2400" smtClean="0"/>
          </a:p>
          <a:p>
            <a:pPr algn="just"/>
            <a:r>
              <a:rPr lang="en-US" altLang="en-US" sz="2400" smtClean="0"/>
              <a:t>Provides ranking to each attribute of training tuple, and the attribute having “best” score is chosen as the splitting attribute. </a:t>
            </a:r>
            <a:endParaRPr lang="en-IN" altLang="en-US" sz="2400" smtClean="0"/>
          </a:p>
          <a:p>
            <a:pPr algn="just"/>
            <a:endParaRPr lang="en-IN" altLang="en-US" sz="2400" smtClean="0"/>
          </a:p>
        </p:txBody>
      </p:sp>
      <p:sp>
        <p:nvSpPr>
          <p:cNvPr id="29700"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CDDECBC3-CEA0-4D9F-AA18-B809215466C2}" type="slidenum">
              <a:rPr lang="en-US" altLang="en-US"/>
              <a:pPr eaLnBrk="1" hangingPunct="1"/>
              <a:t>40</a:t>
            </a:fld>
            <a:endParaRPr lang="en-US" altLang="en-US"/>
          </a:p>
        </p:txBody>
      </p:sp>
    </p:spTree>
    <p:extLst>
      <p:ext uri="{BB962C8B-B14F-4D97-AF65-F5344CB8AC3E}">
        <p14:creationId xmlns:p14="http://schemas.microsoft.com/office/powerpoint/2010/main" val="456972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Measures of Node Impurity</a:t>
            </a:r>
          </a:p>
        </p:txBody>
      </p:sp>
      <p:sp>
        <p:nvSpPr>
          <p:cNvPr id="862211" name="Rectangle 3"/>
          <p:cNvSpPr>
            <a:spLocks noGrp="1" noChangeArrowheads="1"/>
          </p:cNvSpPr>
          <p:nvPr>
            <p:ph idx="1"/>
          </p:nvPr>
        </p:nvSpPr>
        <p:spPr>
          <a:xfrm>
            <a:off x="488034" y="1690689"/>
            <a:ext cx="7886700" cy="1281111"/>
          </a:xfrm>
        </p:spPr>
        <p:txBody>
          <a:bodyPr/>
          <a:lstStyle/>
          <a:p>
            <a:r>
              <a:rPr lang="en-US" altLang="en-US" dirty="0">
                <a:latin typeface="Times New Roman" panose="02020603050405020304" pitchFamily="18" charset="0"/>
                <a:cs typeface="Times New Roman" panose="02020603050405020304" pitchFamily="18" charset="0"/>
              </a:rPr>
              <a:t>Gini Index</a:t>
            </a:r>
          </a:p>
          <a:p>
            <a:r>
              <a:rPr lang="en-US" altLang="en-US" dirty="0">
                <a:latin typeface="Times New Roman" panose="02020603050405020304" pitchFamily="18" charset="0"/>
                <a:cs typeface="Times New Roman" panose="02020603050405020304" pitchFamily="18" charset="0"/>
              </a:rPr>
              <a:t>Entropy</a:t>
            </a:r>
          </a:p>
          <a:p>
            <a:r>
              <a:rPr lang="en-US" altLang="en-US" dirty="0">
                <a:latin typeface="Times New Roman" panose="02020603050405020304" pitchFamily="18" charset="0"/>
                <a:cs typeface="Times New Roman" panose="02020603050405020304" pitchFamily="18" charset="0"/>
              </a:rPr>
              <a:t>Misclassification error</a:t>
            </a:r>
          </a:p>
        </p:txBody>
      </p:sp>
      <p:sp>
        <p:nvSpPr>
          <p:cNvPr id="3" name="Slide Number Placeholder 2"/>
          <p:cNvSpPr>
            <a:spLocks noGrp="1"/>
          </p:cNvSpPr>
          <p:nvPr>
            <p:ph type="sldNum" sz="quarter" idx="12"/>
          </p:nvPr>
        </p:nvSpPr>
        <p:spPr/>
        <p:txBody>
          <a:bodyPr/>
          <a:lstStyle/>
          <a:p>
            <a:fld id="{2561AFFF-E2F4-402D-873F-F9B1B7CF2EDD}" type="slidenum">
              <a:rPr lang="en-US" smtClean="0"/>
              <a:t>41</a:t>
            </a:fld>
            <a:endParaRPr lang="en-US"/>
          </a:p>
        </p:txBody>
      </p:sp>
      <p:sp>
        <p:nvSpPr>
          <p:cNvPr id="2" name="Date Placeholder 1"/>
          <p:cNvSpPr>
            <a:spLocks noGrp="1"/>
          </p:cNvSpPr>
          <p:nvPr>
            <p:ph type="dt" sz="half" idx="4294967295"/>
          </p:nvPr>
        </p:nvSpPr>
        <p:spPr>
          <a:xfrm>
            <a:off x="0" y="6643688"/>
            <a:ext cx="2057400" cy="214312"/>
          </a:xfrm>
        </p:spPr>
        <p:txBody>
          <a:bodyPr/>
          <a:lstStyle/>
          <a:p>
            <a:fld id="{A8F3C34B-DE41-4E9F-9ED8-41420A964694}" type="datetime1">
              <a:rPr lang="en-US" smtClean="0"/>
              <a:t>5/16/2020</a:t>
            </a:fld>
            <a:endParaRPr lang="en-US"/>
          </a:p>
        </p:txBody>
      </p:sp>
      <p:sp>
        <p:nvSpPr>
          <p:cNvPr id="4" name="TextBox 3"/>
          <p:cNvSpPr txBox="1"/>
          <p:nvPr/>
        </p:nvSpPr>
        <p:spPr>
          <a:xfrm>
            <a:off x="347418" y="2857500"/>
            <a:ext cx="8470011" cy="646331"/>
          </a:xfrm>
          <a:prstGeom prst="rect">
            <a:avLst/>
          </a:prstGeom>
          <a:noFill/>
        </p:spPr>
        <p:txBody>
          <a:bodyPr wrap="square" rtlCol="0">
            <a:spAutoFit/>
          </a:bodyPr>
          <a:lstStyle/>
          <a:p>
            <a:r>
              <a:rPr lang="en-US" dirty="0"/>
              <a:t>According to </a:t>
            </a:r>
            <a:r>
              <a:rPr lang="en-US" b="1" dirty="0"/>
              <a:t>Wikipedia</a:t>
            </a:r>
            <a:r>
              <a:rPr lang="en-US" dirty="0"/>
              <a:t>, </a:t>
            </a:r>
            <a:r>
              <a:rPr lang="en-US" b="1" dirty="0"/>
              <a:t>Entropy</a:t>
            </a:r>
            <a:r>
              <a:rPr lang="en-US" dirty="0"/>
              <a:t> refers to disorder or uncertainty. </a:t>
            </a:r>
            <a:r>
              <a:rPr lang="en-US" b="1" dirty="0"/>
              <a:t>Definition</a:t>
            </a:r>
            <a:r>
              <a:rPr lang="en-US" dirty="0"/>
              <a:t>: </a:t>
            </a:r>
            <a:r>
              <a:rPr lang="en-US" b="1" dirty="0"/>
              <a:t>Entropy</a:t>
            </a:r>
            <a:r>
              <a:rPr lang="en-US" dirty="0"/>
              <a:t> is the measures of impurity, disorder or uncertainty in a bunch of </a:t>
            </a:r>
            <a:r>
              <a:rPr lang="en-US" b="1" dirty="0"/>
              <a:t>examples</a:t>
            </a:r>
            <a:r>
              <a:rPr lang="en-US" dirty="0"/>
              <a:t>.</a:t>
            </a:r>
            <a:endParaRPr lang="en-IN" dirty="0"/>
          </a:p>
        </p:txBody>
      </p:sp>
    </p:spTree>
    <p:extLst>
      <p:ext uri="{BB962C8B-B14F-4D97-AF65-F5344CB8AC3E}">
        <p14:creationId xmlns:p14="http://schemas.microsoft.com/office/powerpoint/2010/main" val="1144834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How to Find the Best Split</a:t>
            </a:r>
          </a:p>
        </p:txBody>
      </p:sp>
      <p:graphicFrame>
        <p:nvGraphicFramePr>
          <p:cNvPr id="924692" name="Object 20"/>
          <p:cNvGraphicFramePr>
            <a:graphicFrameLocks noGrp="1" noChangeAspect="1"/>
          </p:cNvGraphicFramePr>
          <p:nvPr>
            <p:ph idx="1"/>
            <p:extLst>
              <p:ext uri="{D42A27DB-BD31-4B8C-83A1-F6EECF244321}">
                <p14:modId xmlns:p14="http://schemas.microsoft.com/office/powerpoint/2010/main" val="2071734439"/>
              </p:ext>
            </p:extLst>
          </p:nvPr>
        </p:nvGraphicFramePr>
        <p:xfrm>
          <a:off x="1155285" y="3808520"/>
          <a:ext cx="1250564" cy="525955"/>
        </p:xfrm>
        <a:graphic>
          <a:graphicData uri="http://schemas.openxmlformats.org/presentationml/2006/ole">
            <mc:AlternateContent xmlns:mc="http://schemas.openxmlformats.org/markup-compatibility/2006">
              <mc:Choice xmlns:v="urn:schemas-microsoft-com:vml" Requires="v">
                <p:oleObj spid="_x0000_s61752" name="Document" r:id="rId3" imgW="3317490" imgH="1395377" progId="Word.Document.8">
                  <p:embed/>
                </p:oleObj>
              </mc:Choice>
              <mc:Fallback>
                <p:oleObj name="Document" r:id="rId3" imgW="3317490" imgH="1395377" progId="Word.Document.8">
                  <p:embed/>
                  <p:pic>
                    <p:nvPicPr>
                      <p:cNvPr id="924692"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285" y="3808520"/>
                        <a:ext cx="1250564" cy="525955"/>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2561AFFF-E2F4-402D-873F-F9B1B7CF2EDD}" type="slidenum">
              <a:rPr lang="en-US" smtClean="0"/>
              <a:t>42</a:t>
            </a:fld>
            <a:endParaRPr lang="en-US"/>
          </a:p>
        </p:txBody>
      </p:sp>
      <p:sp>
        <p:nvSpPr>
          <p:cNvPr id="2" name="Date Placeholder 1"/>
          <p:cNvSpPr>
            <a:spLocks noGrp="1"/>
          </p:cNvSpPr>
          <p:nvPr>
            <p:ph type="dt" sz="half" idx="4294967295"/>
          </p:nvPr>
        </p:nvSpPr>
        <p:spPr>
          <a:xfrm>
            <a:off x="0" y="6643688"/>
            <a:ext cx="2057400" cy="214312"/>
          </a:xfrm>
        </p:spPr>
        <p:txBody>
          <a:bodyPr/>
          <a:lstStyle/>
          <a:p>
            <a:fld id="{0EBE2238-9D96-4DF2-B2CD-2BDE449F9DAE}" type="datetime1">
              <a:rPr lang="en-US" smtClean="0"/>
              <a:t>5/16/2020</a:t>
            </a:fld>
            <a:endParaRPr lang="en-US"/>
          </a:p>
        </p:txBody>
      </p:sp>
      <p:sp>
        <p:nvSpPr>
          <p:cNvPr id="924676" name="Oval 4"/>
          <p:cNvSpPr>
            <a:spLocks noChangeArrowheads="1"/>
          </p:cNvSpPr>
          <p:nvPr/>
        </p:nvSpPr>
        <p:spPr bwMode="auto">
          <a:xfrm>
            <a:off x="6000750" y="2467850"/>
            <a:ext cx="757238" cy="34051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a:latin typeface="Times New Roman" panose="02020603050405020304" pitchFamily="18" charset="0"/>
              </a:rPr>
              <a:t>B?</a:t>
            </a:r>
            <a:endParaRPr lang="en-US" altLang="en-US">
              <a:latin typeface="Times New Roman" panose="02020603050405020304" pitchFamily="18" charset="0"/>
            </a:endParaRPr>
          </a:p>
        </p:txBody>
      </p:sp>
      <p:sp>
        <p:nvSpPr>
          <p:cNvPr id="924677" name="Line 5"/>
          <p:cNvSpPr>
            <a:spLocks noChangeShapeType="1"/>
          </p:cNvSpPr>
          <p:nvPr/>
        </p:nvSpPr>
        <p:spPr bwMode="auto">
          <a:xfrm flipH="1">
            <a:off x="5569745" y="2810749"/>
            <a:ext cx="831056" cy="544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4678" name="Line 6"/>
          <p:cNvSpPr>
            <a:spLocks noChangeShapeType="1"/>
          </p:cNvSpPr>
          <p:nvPr/>
        </p:nvSpPr>
        <p:spPr bwMode="auto">
          <a:xfrm>
            <a:off x="6400801" y="2810749"/>
            <a:ext cx="888206" cy="544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4679" name="Text Box 7"/>
          <p:cNvSpPr txBox="1">
            <a:spLocks noChangeArrowheads="1"/>
          </p:cNvSpPr>
          <p:nvPr/>
        </p:nvSpPr>
        <p:spPr bwMode="auto">
          <a:xfrm>
            <a:off x="5349034" y="2885141"/>
            <a:ext cx="436659"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latin typeface="Times New Roman" panose="02020603050405020304" pitchFamily="18" charset="0"/>
              </a:rPr>
              <a:t>Yes</a:t>
            </a:r>
          </a:p>
        </p:txBody>
      </p:sp>
      <p:sp>
        <p:nvSpPr>
          <p:cNvPr id="924680" name="Text Box 8"/>
          <p:cNvSpPr txBox="1">
            <a:spLocks noChangeArrowheads="1"/>
          </p:cNvSpPr>
          <p:nvPr/>
        </p:nvSpPr>
        <p:spPr bwMode="auto">
          <a:xfrm>
            <a:off x="7207557" y="2885141"/>
            <a:ext cx="396262"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latin typeface="Times New Roman" panose="02020603050405020304" pitchFamily="18" charset="0"/>
              </a:rPr>
              <a:t>No</a:t>
            </a:r>
          </a:p>
        </p:txBody>
      </p:sp>
      <p:sp>
        <p:nvSpPr>
          <p:cNvPr id="924681" name="Rectangle 9"/>
          <p:cNvSpPr>
            <a:spLocks noChangeArrowheads="1"/>
          </p:cNvSpPr>
          <p:nvPr/>
        </p:nvSpPr>
        <p:spPr bwMode="auto">
          <a:xfrm>
            <a:off x="5257801" y="3354865"/>
            <a:ext cx="702469" cy="2559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Node N3</a:t>
            </a:r>
          </a:p>
        </p:txBody>
      </p:sp>
      <p:sp>
        <p:nvSpPr>
          <p:cNvPr id="924682" name="Rectangle 10"/>
          <p:cNvSpPr>
            <a:spLocks noChangeArrowheads="1"/>
          </p:cNvSpPr>
          <p:nvPr/>
        </p:nvSpPr>
        <p:spPr bwMode="auto">
          <a:xfrm>
            <a:off x="6898482" y="3354865"/>
            <a:ext cx="702469" cy="2559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Node N4</a:t>
            </a:r>
          </a:p>
        </p:txBody>
      </p:sp>
      <p:sp>
        <p:nvSpPr>
          <p:cNvPr id="924683" name="Oval 11"/>
          <p:cNvSpPr>
            <a:spLocks noChangeArrowheads="1"/>
          </p:cNvSpPr>
          <p:nvPr/>
        </p:nvSpPr>
        <p:spPr bwMode="auto">
          <a:xfrm>
            <a:off x="2228850" y="2410700"/>
            <a:ext cx="757238" cy="34051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a:latin typeface="Times New Roman" panose="02020603050405020304" pitchFamily="18" charset="0"/>
              </a:rPr>
              <a:t>A?</a:t>
            </a:r>
            <a:endParaRPr lang="en-US" altLang="en-US">
              <a:latin typeface="Times New Roman" panose="02020603050405020304" pitchFamily="18" charset="0"/>
            </a:endParaRPr>
          </a:p>
        </p:txBody>
      </p:sp>
      <p:sp>
        <p:nvSpPr>
          <p:cNvPr id="924684" name="Line 12"/>
          <p:cNvSpPr>
            <a:spLocks noChangeShapeType="1"/>
          </p:cNvSpPr>
          <p:nvPr/>
        </p:nvSpPr>
        <p:spPr bwMode="auto">
          <a:xfrm flipH="1">
            <a:off x="1797845" y="2753599"/>
            <a:ext cx="831056" cy="544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4685" name="Line 13"/>
          <p:cNvSpPr>
            <a:spLocks noChangeShapeType="1"/>
          </p:cNvSpPr>
          <p:nvPr/>
        </p:nvSpPr>
        <p:spPr bwMode="auto">
          <a:xfrm>
            <a:off x="2628901" y="2753599"/>
            <a:ext cx="888206" cy="544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4686" name="Text Box 14"/>
          <p:cNvSpPr txBox="1">
            <a:spLocks noChangeArrowheads="1"/>
          </p:cNvSpPr>
          <p:nvPr/>
        </p:nvSpPr>
        <p:spPr bwMode="auto">
          <a:xfrm>
            <a:off x="1577134" y="2827991"/>
            <a:ext cx="436659"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latin typeface="Times New Roman" panose="02020603050405020304" pitchFamily="18" charset="0"/>
              </a:rPr>
              <a:t>Yes</a:t>
            </a:r>
          </a:p>
        </p:txBody>
      </p:sp>
      <p:sp>
        <p:nvSpPr>
          <p:cNvPr id="924687" name="Text Box 15"/>
          <p:cNvSpPr txBox="1">
            <a:spLocks noChangeArrowheads="1"/>
          </p:cNvSpPr>
          <p:nvPr/>
        </p:nvSpPr>
        <p:spPr bwMode="auto">
          <a:xfrm>
            <a:off x="3435657" y="2827991"/>
            <a:ext cx="396262"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latin typeface="Times New Roman" panose="02020603050405020304" pitchFamily="18" charset="0"/>
              </a:rPr>
              <a:t>No</a:t>
            </a:r>
          </a:p>
        </p:txBody>
      </p:sp>
      <p:sp>
        <p:nvSpPr>
          <p:cNvPr id="924688" name="Rectangle 16"/>
          <p:cNvSpPr>
            <a:spLocks noChangeArrowheads="1"/>
          </p:cNvSpPr>
          <p:nvPr/>
        </p:nvSpPr>
        <p:spPr bwMode="auto">
          <a:xfrm>
            <a:off x="1485901" y="3297715"/>
            <a:ext cx="702469" cy="2559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Node N1</a:t>
            </a:r>
          </a:p>
        </p:txBody>
      </p:sp>
      <p:sp>
        <p:nvSpPr>
          <p:cNvPr id="924689" name="Rectangle 17"/>
          <p:cNvSpPr>
            <a:spLocks noChangeArrowheads="1"/>
          </p:cNvSpPr>
          <p:nvPr/>
        </p:nvSpPr>
        <p:spPr bwMode="auto">
          <a:xfrm>
            <a:off x="3126582" y="3297715"/>
            <a:ext cx="702469" cy="2559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Node N2</a:t>
            </a:r>
          </a:p>
        </p:txBody>
      </p:sp>
      <p:sp>
        <p:nvSpPr>
          <p:cNvPr id="924690" name="Text Box 18"/>
          <p:cNvSpPr txBox="1">
            <a:spLocks noChangeArrowheads="1"/>
          </p:cNvSpPr>
          <p:nvPr/>
        </p:nvSpPr>
        <p:spPr bwMode="auto">
          <a:xfrm>
            <a:off x="2571750" y="1896349"/>
            <a:ext cx="14859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Before Splitting:</a:t>
            </a:r>
          </a:p>
        </p:txBody>
      </p:sp>
      <p:graphicFrame>
        <p:nvGraphicFramePr>
          <p:cNvPr id="924699" name="Object 27"/>
          <p:cNvGraphicFramePr>
            <a:graphicFrameLocks noChangeAspect="1"/>
          </p:cNvGraphicFramePr>
          <p:nvPr/>
        </p:nvGraphicFramePr>
        <p:xfrm>
          <a:off x="2918222" y="3785872"/>
          <a:ext cx="1227534" cy="510778"/>
        </p:xfrm>
        <a:graphic>
          <a:graphicData uri="http://schemas.openxmlformats.org/presentationml/2006/ole">
            <mc:AlternateContent xmlns:mc="http://schemas.openxmlformats.org/markup-compatibility/2006">
              <mc:Choice xmlns:v="urn:schemas-microsoft-com:vml" Requires="v">
                <p:oleObj spid="_x0000_s61753" name="Document" r:id="rId5" imgW="3325066" imgH="1394657" progId="Word.Document.8">
                  <p:embed/>
                </p:oleObj>
              </mc:Choice>
              <mc:Fallback>
                <p:oleObj name="Document" r:id="rId5" imgW="3325066" imgH="1394657" progId="Word.Document.8">
                  <p:embed/>
                  <p:pic>
                    <p:nvPicPr>
                      <p:cNvPr id="924699"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222" y="3785872"/>
                        <a:ext cx="1227534" cy="510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0" name="Object 28"/>
          <p:cNvGraphicFramePr>
            <a:graphicFrameLocks noChangeAspect="1"/>
          </p:cNvGraphicFramePr>
          <p:nvPr/>
        </p:nvGraphicFramePr>
        <p:xfrm>
          <a:off x="4972050" y="3782299"/>
          <a:ext cx="1257300" cy="523875"/>
        </p:xfrm>
        <a:graphic>
          <a:graphicData uri="http://schemas.openxmlformats.org/presentationml/2006/ole">
            <mc:AlternateContent xmlns:mc="http://schemas.openxmlformats.org/markup-compatibility/2006">
              <mc:Choice xmlns:v="urn:schemas-microsoft-com:vml" Requires="v">
                <p:oleObj spid="_x0000_s61754" name="Document" r:id="rId7" imgW="3325066" imgH="1394657" progId="Word.Document.8">
                  <p:embed/>
                </p:oleObj>
              </mc:Choice>
              <mc:Fallback>
                <p:oleObj name="Document" r:id="rId7" imgW="3325066" imgH="1394657" progId="Word.Document.8">
                  <p:embed/>
                  <p:pic>
                    <p:nvPicPr>
                      <p:cNvPr id="92470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2050" y="3782299"/>
                        <a:ext cx="12573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1" name="Object 29"/>
          <p:cNvGraphicFramePr>
            <a:graphicFrameLocks noChangeAspect="1"/>
          </p:cNvGraphicFramePr>
          <p:nvPr/>
        </p:nvGraphicFramePr>
        <p:xfrm>
          <a:off x="6686551" y="3785872"/>
          <a:ext cx="1226344" cy="510778"/>
        </p:xfrm>
        <a:graphic>
          <a:graphicData uri="http://schemas.openxmlformats.org/presentationml/2006/ole">
            <mc:AlternateContent xmlns:mc="http://schemas.openxmlformats.org/markup-compatibility/2006">
              <mc:Choice xmlns:v="urn:schemas-microsoft-com:vml" Requires="v">
                <p:oleObj spid="_x0000_s61755" name="Document" r:id="rId9" imgW="3332642" imgH="1394657" progId="Word.Document.8">
                  <p:embed/>
                </p:oleObj>
              </mc:Choice>
              <mc:Fallback>
                <p:oleObj name="Document" r:id="rId9" imgW="3332642" imgH="1394657" progId="Word.Document.8">
                  <p:embed/>
                  <p:pic>
                    <p:nvPicPr>
                      <p:cNvPr id="924701"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6551" y="3785872"/>
                        <a:ext cx="1226344" cy="510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5" name="Object 33"/>
          <p:cNvGraphicFramePr>
            <a:graphicFrameLocks noChangeAspect="1"/>
          </p:cNvGraphicFramePr>
          <p:nvPr/>
        </p:nvGraphicFramePr>
        <p:xfrm>
          <a:off x="4114800" y="1896349"/>
          <a:ext cx="1196579" cy="495300"/>
        </p:xfrm>
        <a:graphic>
          <a:graphicData uri="http://schemas.openxmlformats.org/presentationml/2006/ole">
            <mc:AlternateContent xmlns:mc="http://schemas.openxmlformats.org/markup-compatibility/2006">
              <mc:Choice xmlns:v="urn:schemas-microsoft-com:vml" Requires="v">
                <p:oleObj spid="_x0000_s61756" name="Document" r:id="rId11" imgW="3332642" imgH="1394657" progId="Word.Document.8">
                  <p:embed/>
                </p:oleObj>
              </mc:Choice>
              <mc:Fallback>
                <p:oleObj name="Document" r:id="rId11" imgW="3332642" imgH="1394657" progId="Word.Document.8">
                  <p:embed/>
                  <p:pic>
                    <p:nvPicPr>
                      <p:cNvPr id="924705"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1896349"/>
                        <a:ext cx="1196579"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722" name="Group 50"/>
          <p:cNvGrpSpPr>
            <a:grpSpLocks/>
          </p:cNvGrpSpPr>
          <p:nvPr/>
        </p:nvGrpSpPr>
        <p:grpSpPr bwMode="auto">
          <a:xfrm>
            <a:off x="5429250" y="1896349"/>
            <a:ext cx="971550" cy="322660"/>
            <a:chOff x="3600" y="768"/>
            <a:chExt cx="816" cy="271"/>
          </a:xfrm>
        </p:grpSpPr>
        <p:sp>
          <p:nvSpPr>
            <p:cNvPr id="924706"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707" name="Text Box 35"/>
            <p:cNvSpPr txBox="1">
              <a:spLocks noChangeArrowheads="1"/>
            </p:cNvSpPr>
            <p:nvPr/>
          </p:nvSpPr>
          <p:spPr bwMode="auto">
            <a:xfrm>
              <a:off x="3984" y="768"/>
              <a:ext cx="4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M0</a:t>
              </a:r>
            </a:p>
          </p:txBody>
        </p:sp>
      </p:grpSp>
      <p:grpSp>
        <p:nvGrpSpPr>
          <p:cNvPr id="924720" name="Group 48"/>
          <p:cNvGrpSpPr>
            <a:grpSpLocks/>
          </p:cNvGrpSpPr>
          <p:nvPr/>
        </p:nvGrpSpPr>
        <p:grpSpPr bwMode="auto">
          <a:xfrm>
            <a:off x="1600200" y="4353799"/>
            <a:ext cx="6000750" cy="665560"/>
            <a:chOff x="384" y="2832"/>
            <a:chExt cx="5040" cy="559"/>
          </a:xfrm>
        </p:grpSpPr>
        <p:sp>
          <p:nvSpPr>
            <p:cNvPr id="924708" name="Text Box 36"/>
            <p:cNvSpPr txBox="1">
              <a:spLocks noChangeArrowheads="1"/>
            </p:cNvSpPr>
            <p:nvPr/>
          </p:nvSpPr>
          <p:spPr bwMode="auto">
            <a:xfrm>
              <a:off x="384" y="3120"/>
              <a:ext cx="4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M1</a:t>
              </a:r>
            </a:p>
          </p:txBody>
        </p:sp>
        <p:sp>
          <p:nvSpPr>
            <p:cNvPr id="924709" name="Text Box 37"/>
            <p:cNvSpPr txBox="1">
              <a:spLocks noChangeArrowheads="1"/>
            </p:cNvSpPr>
            <p:nvPr/>
          </p:nvSpPr>
          <p:spPr bwMode="auto">
            <a:xfrm>
              <a:off x="1824" y="3110"/>
              <a:ext cx="4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M2</a:t>
              </a:r>
            </a:p>
          </p:txBody>
        </p:sp>
        <p:sp>
          <p:nvSpPr>
            <p:cNvPr id="924710" name="Text Box 38"/>
            <p:cNvSpPr txBox="1">
              <a:spLocks noChangeArrowheads="1"/>
            </p:cNvSpPr>
            <p:nvPr/>
          </p:nvSpPr>
          <p:spPr bwMode="auto">
            <a:xfrm>
              <a:off x="3600" y="3110"/>
              <a:ext cx="4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M3</a:t>
              </a:r>
            </a:p>
          </p:txBody>
        </p:sp>
        <p:sp>
          <p:nvSpPr>
            <p:cNvPr id="924711" name="Text Box 39"/>
            <p:cNvSpPr txBox="1">
              <a:spLocks noChangeArrowheads="1"/>
            </p:cNvSpPr>
            <p:nvPr/>
          </p:nvSpPr>
          <p:spPr bwMode="auto">
            <a:xfrm>
              <a:off x="4992" y="3110"/>
              <a:ext cx="4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M4</a:t>
              </a:r>
            </a:p>
          </p:txBody>
        </p:sp>
        <p:sp>
          <p:nvSpPr>
            <p:cNvPr id="924712"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713"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714"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715"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grpSp>
        <p:nvGrpSpPr>
          <p:cNvPr id="924721" name="Group 49"/>
          <p:cNvGrpSpPr>
            <a:grpSpLocks/>
          </p:cNvGrpSpPr>
          <p:nvPr/>
        </p:nvGrpSpPr>
        <p:grpSpPr bwMode="auto">
          <a:xfrm>
            <a:off x="1714500" y="5039599"/>
            <a:ext cx="5715000" cy="608410"/>
            <a:chOff x="480" y="3408"/>
            <a:chExt cx="4800" cy="511"/>
          </a:xfrm>
        </p:grpSpPr>
        <p:sp>
          <p:nvSpPr>
            <p:cNvPr id="924716" name="AutoShape 44"/>
            <p:cNvSpPr>
              <a:spLocks/>
            </p:cNvSpPr>
            <p:nvPr/>
          </p:nvSpPr>
          <p:spPr bwMode="auto">
            <a:xfrm rot="16200000">
              <a:off x="1152"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4717" name="AutoShape 45"/>
            <p:cNvSpPr>
              <a:spLocks/>
            </p:cNvSpPr>
            <p:nvPr/>
          </p:nvSpPr>
          <p:spPr bwMode="auto">
            <a:xfrm rot="16200000">
              <a:off x="4416"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4718" name="Text Box 46"/>
            <p:cNvSpPr txBox="1">
              <a:spLocks noChangeArrowheads="1"/>
            </p:cNvSpPr>
            <p:nvPr/>
          </p:nvSpPr>
          <p:spPr bwMode="auto">
            <a:xfrm>
              <a:off x="924" y="3638"/>
              <a:ext cx="56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500" dirty="0"/>
                <a:t>M12</a:t>
              </a:r>
            </a:p>
          </p:txBody>
        </p:sp>
        <p:sp>
          <p:nvSpPr>
            <p:cNvPr id="924719" name="Text Box 47"/>
            <p:cNvSpPr txBox="1">
              <a:spLocks noChangeArrowheads="1"/>
            </p:cNvSpPr>
            <p:nvPr/>
          </p:nvSpPr>
          <p:spPr bwMode="auto">
            <a:xfrm>
              <a:off x="4320" y="3648"/>
              <a:ext cx="57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500" dirty="0"/>
                <a:t>M34</a:t>
              </a:r>
            </a:p>
          </p:txBody>
        </p:sp>
      </p:grpSp>
      <p:sp>
        <p:nvSpPr>
          <p:cNvPr id="924723" name="Text Box 51"/>
          <p:cNvSpPr txBox="1">
            <a:spLocks noChangeArrowheads="1"/>
          </p:cNvSpPr>
          <p:nvPr/>
        </p:nvSpPr>
        <p:spPr bwMode="auto">
          <a:xfrm>
            <a:off x="3226378" y="5386180"/>
            <a:ext cx="30289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t>Gain = M0 – M12 vs  M0 – M34</a:t>
            </a:r>
          </a:p>
        </p:txBody>
      </p:sp>
    </p:spTree>
    <p:extLst>
      <p:ext uri="{BB962C8B-B14F-4D97-AF65-F5344CB8AC3E}">
        <p14:creationId xmlns:p14="http://schemas.microsoft.com/office/powerpoint/2010/main" val="2667392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Measure of Impurity: GINI</a:t>
            </a:r>
          </a:p>
        </p:txBody>
      </p:sp>
      <p:sp>
        <p:nvSpPr>
          <p:cNvPr id="816131" name="Rectangle 3"/>
          <p:cNvSpPr>
            <a:spLocks noGrp="1" noChangeArrowheads="1"/>
          </p:cNvSpPr>
          <p:nvPr>
            <p:ph idx="1"/>
          </p:nvPr>
        </p:nvSpPr>
        <p:spPr/>
        <p:txBody>
          <a:bodyPr>
            <a:normAutofit/>
          </a:bodyPr>
          <a:lstStyle/>
          <a:p>
            <a:pPr>
              <a:lnSpc>
                <a:spcPct val="90000"/>
              </a:lnSpc>
            </a:pPr>
            <a:r>
              <a:rPr lang="en-US" altLang="en-US" sz="1800" dirty="0">
                <a:latin typeface="Times New Roman" panose="02020603050405020304" pitchFamily="18" charset="0"/>
                <a:cs typeface="Times New Roman" panose="02020603050405020304" pitchFamily="18" charset="0"/>
              </a:rPr>
              <a:t>Gini Index for a given node t :</a:t>
            </a:r>
          </a:p>
          <a:p>
            <a:pPr>
              <a:lnSpc>
                <a:spcPct val="90000"/>
              </a:lnSpc>
            </a:pPr>
            <a:endParaRPr lang="en-US" altLang="en-US" sz="1800" dirty="0">
              <a:latin typeface="Times New Roman" panose="02020603050405020304" pitchFamily="18" charset="0"/>
              <a:cs typeface="Times New Roman" panose="02020603050405020304" pitchFamily="18" charset="0"/>
            </a:endParaRPr>
          </a:p>
          <a:p>
            <a:pPr lvl="2">
              <a:lnSpc>
                <a:spcPct val="90000"/>
              </a:lnSpc>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(NOTE: </a:t>
            </a:r>
            <a:r>
              <a:rPr lang="en-US" altLang="en-US" sz="1800" i="1" dirty="0">
                <a:latin typeface="Times New Roman" panose="02020603050405020304" pitchFamily="18" charset="0"/>
                <a:cs typeface="Times New Roman" panose="02020603050405020304" pitchFamily="18" charset="0"/>
              </a:rPr>
              <a:t>p( j | t) </a:t>
            </a:r>
            <a:r>
              <a:rPr lang="en-US" altLang="en-US" sz="1800" dirty="0">
                <a:latin typeface="Times New Roman" panose="02020603050405020304" pitchFamily="18" charset="0"/>
                <a:cs typeface="Times New Roman" panose="02020603050405020304" pitchFamily="18" charset="0"/>
              </a:rPr>
              <a:t>is the relative frequency of class j at node t).</a:t>
            </a:r>
          </a:p>
          <a:p>
            <a:pPr lvl="2">
              <a:lnSpc>
                <a:spcPct val="90000"/>
              </a:lnSpc>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a:p>
            <a:pPr lvl="1">
              <a:lnSpc>
                <a:spcPct val="90000"/>
              </a:lnSpc>
              <a:spcAft>
                <a:spcPts val="1200"/>
              </a:spcAft>
            </a:pPr>
            <a:r>
              <a:rPr lang="en-US" altLang="en-US" dirty="0">
                <a:latin typeface="Times New Roman" panose="02020603050405020304" pitchFamily="18" charset="0"/>
                <a:cs typeface="Times New Roman" panose="02020603050405020304" pitchFamily="18" charset="0"/>
              </a:rPr>
              <a:t>Maximum (1 - 1/</a:t>
            </a:r>
            <a:r>
              <a:rPr lang="en-US" altLang="en-US" dirty="0" err="1">
                <a:latin typeface="Times New Roman" panose="02020603050405020304" pitchFamily="18" charset="0"/>
                <a:cs typeface="Times New Roman" panose="02020603050405020304" pitchFamily="18" charset="0"/>
              </a:rPr>
              <a:t>n</a:t>
            </a:r>
            <a:r>
              <a:rPr lang="en-US" altLang="en-US" baseline="-25000" dirty="0" err="1">
                <a:latin typeface="Times New Roman" panose="02020603050405020304" pitchFamily="18" charset="0"/>
                <a:cs typeface="Times New Roman" panose="02020603050405020304" pitchFamily="18" charset="0"/>
              </a:rPr>
              <a:t>c</a:t>
            </a:r>
            <a:r>
              <a:rPr lang="en-US" altLang="en-US" dirty="0">
                <a:latin typeface="Times New Roman" panose="02020603050405020304" pitchFamily="18" charset="0"/>
                <a:cs typeface="Times New Roman" panose="02020603050405020304" pitchFamily="18" charset="0"/>
              </a:rPr>
              <a:t>) when records are equally distributed among all classes, implying least interesting information</a:t>
            </a:r>
          </a:p>
          <a:p>
            <a:pPr lvl="1">
              <a:lnSpc>
                <a:spcPct val="90000"/>
              </a:lnSpc>
            </a:pPr>
            <a:r>
              <a:rPr lang="en-US" altLang="en-US" dirty="0">
                <a:latin typeface="Times New Roman" panose="02020603050405020304" pitchFamily="18" charset="0"/>
                <a:cs typeface="Times New Roman" panose="02020603050405020304" pitchFamily="18" charset="0"/>
              </a:rPr>
              <a:t>Minimum (0.0) when all records belong to one class, implying most interesting information</a:t>
            </a:r>
            <a:endParaRPr lang="en-US" altLang="en-US" baseline="-25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561AFFF-E2F4-402D-873F-F9B1B7CF2EDD}" type="slidenum">
              <a:rPr lang="en-US" smtClean="0"/>
              <a:t>43</a:t>
            </a:fld>
            <a:endParaRPr lang="en-US"/>
          </a:p>
        </p:txBody>
      </p:sp>
      <p:sp>
        <p:nvSpPr>
          <p:cNvPr id="2" name="Date Placeholder 1"/>
          <p:cNvSpPr>
            <a:spLocks noGrp="1"/>
          </p:cNvSpPr>
          <p:nvPr>
            <p:ph type="dt" sz="half" idx="4294967295"/>
          </p:nvPr>
        </p:nvSpPr>
        <p:spPr>
          <a:xfrm>
            <a:off x="0" y="6643688"/>
            <a:ext cx="2057400" cy="214312"/>
          </a:xfrm>
        </p:spPr>
        <p:txBody>
          <a:bodyPr/>
          <a:lstStyle/>
          <a:p>
            <a:fld id="{7C7089C3-E256-4A06-88BA-87E5F474D5C6}" type="datetime1">
              <a:rPr lang="en-US" smtClean="0"/>
              <a:t>5/16/2020</a:t>
            </a:fld>
            <a:endParaRPr lang="en-US"/>
          </a:p>
        </p:txBody>
      </p:sp>
      <p:graphicFrame>
        <p:nvGraphicFramePr>
          <p:cNvPr id="816132" name="Object 4"/>
          <p:cNvGraphicFramePr>
            <a:graphicFrameLocks noChangeAspect="1"/>
          </p:cNvGraphicFramePr>
          <p:nvPr/>
        </p:nvGraphicFramePr>
        <p:xfrm>
          <a:off x="3678382" y="2138796"/>
          <a:ext cx="2514600" cy="552450"/>
        </p:xfrm>
        <a:graphic>
          <a:graphicData uri="http://schemas.openxmlformats.org/presentationml/2006/ole">
            <mc:AlternateContent xmlns:mc="http://schemas.openxmlformats.org/markup-compatibility/2006">
              <mc:Choice xmlns:v="urn:schemas-microsoft-com:vml" Requires="v">
                <p:oleObj spid="_x0000_s62776" name="Equation" r:id="rId3" imgW="1612800" imgH="355320" progId="Equation.3">
                  <p:embed/>
                </p:oleObj>
              </mc:Choice>
              <mc:Fallback>
                <p:oleObj name="Equation" r:id="rId3" imgW="1612800" imgH="355320" progId="Equation.3">
                  <p:embed/>
                  <p:pic>
                    <p:nvPicPr>
                      <p:cNvPr id="8161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382" y="2138796"/>
                        <a:ext cx="2514600" cy="55245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816133" name="Object 5"/>
          <p:cNvGraphicFramePr>
            <a:graphicFrameLocks noChangeAspect="1"/>
          </p:cNvGraphicFramePr>
          <p:nvPr/>
        </p:nvGraphicFramePr>
        <p:xfrm>
          <a:off x="2114550" y="4857750"/>
          <a:ext cx="1028700" cy="606029"/>
        </p:xfrm>
        <a:graphic>
          <a:graphicData uri="http://schemas.openxmlformats.org/presentationml/2006/ole">
            <mc:AlternateContent xmlns:mc="http://schemas.openxmlformats.org/markup-compatibility/2006">
              <mc:Choice xmlns:v="urn:schemas-microsoft-com:vml" Requires="v">
                <p:oleObj spid="_x0000_s62777" name="Document" r:id="rId5" imgW="3285000" imgH="1969920" progId="Word.Document.8">
                  <p:embed/>
                </p:oleObj>
              </mc:Choice>
              <mc:Fallback>
                <p:oleObj name="Document" r:id="rId5" imgW="3285000" imgH="1969920" progId="Word.Document.8">
                  <p:embed/>
                  <p:pic>
                    <p:nvPicPr>
                      <p:cNvPr id="8161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550" y="4857750"/>
                        <a:ext cx="1028700" cy="60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4" name="Object 6"/>
          <p:cNvGraphicFramePr>
            <a:graphicFrameLocks noChangeAspect="1"/>
          </p:cNvGraphicFramePr>
          <p:nvPr/>
        </p:nvGraphicFramePr>
        <p:xfrm>
          <a:off x="4572000" y="4857750"/>
          <a:ext cx="1028700" cy="606029"/>
        </p:xfrm>
        <a:graphic>
          <a:graphicData uri="http://schemas.openxmlformats.org/presentationml/2006/ole">
            <mc:AlternateContent xmlns:mc="http://schemas.openxmlformats.org/markup-compatibility/2006">
              <mc:Choice xmlns:v="urn:schemas-microsoft-com:vml" Requires="v">
                <p:oleObj spid="_x0000_s62778" name="Document" r:id="rId7" imgW="3285000" imgH="1969920" progId="Word.Document.8">
                  <p:embed/>
                </p:oleObj>
              </mc:Choice>
              <mc:Fallback>
                <p:oleObj name="Document" r:id="rId7" imgW="3285000" imgH="1969920" progId="Word.Document.8">
                  <p:embed/>
                  <p:pic>
                    <p:nvPicPr>
                      <p:cNvPr id="8161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857750"/>
                        <a:ext cx="1028700" cy="60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5" name="Object 7"/>
          <p:cNvGraphicFramePr>
            <a:graphicFrameLocks noChangeAspect="1"/>
          </p:cNvGraphicFramePr>
          <p:nvPr/>
        </p:nvGraphicFramePr>
        <p:xfrm>
          <a:off x="5829300" y="4857750"/>
          <a:ext cx="1028700" cy="606029"/>
        </p:xfrm>
        <a:graphic>
          <a:graphicData uri="http://schemas.openxmlformats.org/presentationml/2006/ole">
            <mc:AlternateContent xmlns:mc="http://schemas.openxmlformats.org/markup-compatibility/2006">
              <mc:Choice xmlns:v="urn:schemas-microsoft-com:vml" Requires="v">
                <p:oleObj spid="_x0000_s62779" name="Document" r:id="rId9" imgW="3285000" imgH="1969920" progId="Word.Document.8">
                  <p:embed/>
                </p:oleObj>
              </mc:Choice>
              <mc:Fallback>
                <p:oleObj name="Document" r:id="rId9" imgW="3285000" imgH="1969920" progId="Word.Document.8">
                  <p:embed/>
                  <p:pic>
                    <p:nvPicPr>
                      <p:cNvPr id="81613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29300" y="4857750"/>
                        <a:ext cx="1028700" cy="60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6" name="Object 8"/>
          <p:cNvGraphicFramePr>
            <a:graphicFrameLocks noChangeAspect="1"/>
          </p:cNvGraphicFramePr>
          <p:nvPr/>
        </p:nvGraphicFramePr>
        <p:xfrm>
          <a:off x="3371850" y="4857750"/>
          <a:ext cx="1028700" cy="606029"/>
        </p:xfrm>
        <a:graphic>
          <a:graphicData uri="http://schemas.openxmlformats.org/presentationml/2006/ole">
            <mc:AlternateContent xmlns:mc="http://schemas.openxmlformats.org/markup-compatibility/2006">
              <mc:Choice xmlns:v="urn:schemas-microsoft-com:vml" Requires="v">
                <p:oleObj spid="_x0000_s62780" name="Document" r:id="rId11" imgW="3285000" imgH="1969920" progId="Word.Document.8">
                  <p:embed/>
                </p:oleObj>
              </mc:Choice>
              <mc:Fallback>
                <p:oleObj name="Document" r:id="rId11" imgW="3285000" imgH="1969920" progId="Word.Document.8">
                  <p:embed/>
                  <p:pic>
                    <p:nvPicPr>
                      <p:cNvPr id="81613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1850" y="4857750"/>
                        <a:ext cx="1028700" cy="60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09890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Examples for computing GINI</a:t>
            </a:r>
          </a:p>
        </p:txBody>
      </p:sp>
      <p:sp>
        <p:nvSpPr>
          <p:cNvPr id="3" name="Slide Number Placeholder 2"/>
          <p:cNvSpPr>
            <a:spLocks noGrp="1"/>
          </p:cNvSpPr>
          <p:nvPr>
            <p:ph type="sldNum" sz="quarter" idx="12"/>
          </p:nvPr>
        </p:nvSpPr>
        <p:spPr/>
        <p:txBody>
          <a:bodyPr/>
          <a:lstStyle/>
          <a:p>
            <a:fld id="{2561AFFF-E2F4-402D-873F-F9B1B7CF2EDD}" type="slidenum">
              <a:rPr lang="en-US" smtClean="0"/>
              <a:t>44</a:t>
            </a:fld>
            <a:endParaRPr lang="en-US"/>
          </a:p>
        </p:txBody>
      </p:sp>
      <p:sp>
        <p:nvSpPr>
          <p:cNvPr id="2" name="Date Placeholder 1"/>
          <p:cNvSpPr>
            <a:spLocks noGrp="1"/>
          </p:cNvSpPr>
          <p:nvPr>
            <p:ph type="dt" sz="half" idx="4294967295"/>
          </p:nvPr>
        </p:nvSpPr>
        <p:spPr>
          <a:xfrm>
            <a:off x="0" y="6643688"/>
            <a:ext cx="2057400" cy="214312"/>
          </a:xfrm>
        </p:spPr>
        <p:txBody>
          <a:bodyPr/>
          <a:lstStyle/>
          <a:p>
            <a:fld id="{939C3858-10B1-4C09-9FF9-F50BC84CC230}" type="datetime1">
              <a:rPr lang="en-US" smtClean="0"/>
              <a:t>5/16/2020</a:t>
            </a:fld>
            <a:endParaRPr lang="en-US"/>
          </a:p>
        </p:txBody>
      </p:sp>
      <p:graphicFrame>
        <p:nvGraphicFramePr>
          <p:cNvPr id="860165" name="Object 5"/>
          <p:cNvGraphicFramePr>
            <a:graphicFrameLocks noChangeAspect="1"/>
          </p:cNvGraphicFramePr>
          <p:nvPr/>
        </p:nvGraphicFramePr>
        <p:xfrm>
          <a:off x="1485900" y="2612232"/>
          <a:ext cx="1771650" cy="702469"/>
        </p:xfrm>
        <a:graphic>
          <a:graphicData uri="http://schemas.openxmlformats.org/presentationml/2006/ole">
            <mc:AlternateContent xmlns:mc="http://schemas.openxmlformats.org/markup-compatibility/2006">
              <mc:Choice xmlns:v="urn:schemas-microsoft-com:vml" Requires="v">
                <p:oleObj spid="_x0000_s63738" name="Document" r:id="rId3" imgW="3239280" imgH="1357560" progId="Word.Document.8">
                  <p:embed/>
                </p:oleObj>
              </mc:Choice>
              <mc:Fallback>
                <p:oleObj name="Document" r:id="rId3" imgW="3239280" imgH="1357560" progId="Word.Document.8">
                  <p:embed/>
                  <p:pic>
                    <p:nvPicPr>
                      <p:cNvPr id="8601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612232"/>
                        <a:ext cx="1771650" cy="702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6" name="Object 6"/>
          <p:cNvGraphicFramePr>
            <a:graphicFrameLocks noChangeAspect="1"/>
          </p:cNvGraphicFramePr>
          <p:nvPr/>
        </p:nvGraphicFramePr>
        <p:xfrm>
          <a:off x="1543050" y="4743451"/>
          <a:ext cx="1714500" cy="703660"/>
        </p:xfrm>
        <a:graphic>
          <a:graphicData uri="http://schemas.openxmlformats.org/presentationml/2006/ole">
            <mc:AlternateContent xmlns:mc="http://schemas.openxmlformats.org/markup-compatibility/2006">
              <mc:Choice xmlns:v="urn:schemas-microsoft-com:vml" Requires="v">
                <p:oleObj spid="_x0000_s63739" name="Document" r:id="rId5" imgW="3239280" imgH="1381680" progId="Word.Document.8">
                  <p:embed/>
                </p:oleObj>
              </mc:Choice>
              <mc:Fallback>
                <p:oleObj name="Document" r:id="rId5" imgW="3239280" imgH="1381680" progId="Word.Document.8">
                  <p:embed/>
                  <p:pic>
                    <p:nvPicPr>
                      <p:cNvPr id="8601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050" y="4743451"/>
                        <a:ext cx="1714500" cy="703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8" name="Object 8"/>
          <p:cNvGraphicFramePr>
            <a:graphicFrameLocks noChangeAspect="1"/>
          </p:cNvGraphicFramePr>
          <p:nvPr/>
        </p:nvGraphicFramePr>
        <p:xfrm>
          <a:off x="1543050" y="3720703"/>
          <a:ext cx="1714500" cy="679847"/>
        </p:xfrm>
        <a:graphic>
          <a:graphicData uri="http://schemas.openxmlformats.org/presentationml/2006/ole">
            <mc:AlternateContent xmlns:mc="http://schemas.openxmlformats.org/markup-compatibility/2006">
              <mc:Choice xmlns:v="urn:schemas-microsoft-com:vml" Requires="v">
                <p:oleObj spid="_x0000_s63740" name="Document" r:id="rId7" imgW="3239280" imgH="1357560" progId="Word.Document.8">
                  <p:embed/>
                </p:oleObj>
              </mc:Choice>
              <mc:Fallback>
                <p:oleObj name="Document" r:id="rId7" imgW="3239280" imgH="1357560" progId="Word.Document.8">
                  <p:embed/>
                  <p:pic>
                    <p:nvPicPr>
                      <p:cNvPr id="86016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3050" y="3720703"/>
                        <a:ext cx="1714500" cy="679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70" name="Text Box 10"/>
          <p:cNvSpPr txBox="1">
            <a:spLocks noChangeArrowheads="1"/>
          </p:cNvSpPr>
          <p:nvPr/>
        </p:nvSpPr>
        <p:spPr bwMode="auto">
          <a:xfrm>
            <a:off x="3429000" y="2612232"/>
            <a:ext cx="3886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P(C1) = 0/6 = 0     P(C2) = 6/6 = 1</a:t>
            </a:r>
          </a:p>
          <a:p>
            <a:pPr>
              <a:spcBef>
                <a:spcPct val="50000"/>
              </a:spcBef>
            </a:pPr>
            <a:r>
              <a:rPr lang="en-US" altLang="en-US" dirty="0"/>
              <a:t>Gini = 1 – P(C1)</a:t>
            </a:r>
            <a:r>
              <a:rPr lang="en-US" altLang="en-US" baseline="30000" dirty="0"/>
              <a:t>2 </a:t>
            </a:r>
            <a:r>
              <a:rPr lang="en-US" altLang="en-US" dirty="0"/>
              <a:t>– P(C2)</a:t>
            </a:r>
            <a:r>
              <a:rPr lang="en-US" altLang="en-US" baseline="30000" dirty="0"/>
              <a:t>2</a:t>
            </a:r>
            <a:r>
              <a:rPr lang="en-US" altLang="en-US" dirty="0"/>
              <a:t> = 1 – 0 – 1 = 0 </a:t>
            </a:r>
          </a:p>
        </p:txBody>
      </p:sp>
      <p:graphicFrame>
        <p:nvGraphicFramePr>
          <p:cNvPr id="860171" name="Object 11"/>
          <p:cNvGraphicFramePr>
            <a:graphicFrameLocks noChangeAspect="1"/>
          </p:cNvGraphicFramePr>
          <p:nvPr>
            <p:extLst>
              <p:ext uri="{D42A27DB-BD31-4B8C-83A1-F6EECF244321}">
                <p14:modId xmlns:p14="http://schemas.microsoft.com/office/powerpoint/2010/main" val="4289138776"/>
              </p:ext>
            </p:extLst>
          </p:nvPr>
        </p:nvGraphicFramePr>
        <p:xfrm>
          <a:off x="2649228" y="1747489"/>
          <a:ext cx="2514600" cy="552450"/>
        </p:xfrm>
        <a:graphic>
          <a:graphicData uri="http://schemas.openxmlformats.org/presentationml/2006/ole">
            <mc:AlternateContent xmlns:mc="http://schemas.openxmlformats.org/markup-compatibility/2006">
              <mc:Choice xmlns:v="urn:schemas-microsoft-com:vml" Requires="v">
                <p:oleObj spid="_x0000_s63741" name="Equation" r:id="rId9" imgW="1612800" imgH="355320" progId="Equation.3">
                  <p:embed/>
                </p:oleObj>
              </mc:Choice>
              <mc:Fallback>
                <p:oleObj name="Equation" r:id="rId9" imgW="1612800" imgH="355320" progId="Equation.3">
                  <p:embed/>
                  <p:pic>
                    <p:nvPicPr>
                      <p:cNvPr id="86017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9228" y="1747489"/>
                        <a:ext cx="2514600" cy="55245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860172" name="Text Box 12"/>
          <p:cNvSpPr txBox="1">
            <a:spLocks noChangeArrowheads="1"/>
          </p:cNvSpPr>
          <p:nvPr/>
        </p:nvSpPr>
        <p:spPr bwMode="auto">
          <a:xfrm>
            <a:off x="3486150" y="3720704"/>
            <a:ext cx="3886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P(C1) = 1/6          P(C2) = 5/6</a:t>
            </a:r>
          </a:p>
          <a:p>
            <a:pPr>
              <a:spcBef>
                <a:spcPct val="50000"/>
              </a:spcBef>
            </a:pPr>
            <a:r>
              <a:rPr lang="en-US" altLang="en-US" dirty="0"/>
              <a:t>Gini = 1 – (1/6)</a:t>
            </a:r>
            <a:r>
              <a:rPr lang="en-US" altLang="en-US" baseline="30000" dirty="0"/>
              <a:t>2 </a:t>
            </a:r>
            <a:r>
              <a:rPr lang="en-US" altLang="en-US" dirty="0"/>
              <a:t>– (5/6)</a:t>
            </a:r>
            <a:r>
              <a:rPr lang="en-US" altLang="en-US" baseline="30000" dirty="0"/>
              <a:t>2</a:t>
            </a:r>
            <a:r>
              <a:rPr lang="en-US" altLang="en-US" dirty="0"/>
              <a:t> = 0.278</a:t>
            </a:r>
          </a:p>
        </p:txBody>
      </p:sp>
      <p:sp>
        <p:nvSpPr>
          <p:cNvPr id="860173" name="Text Box 13"/>
          <p:cNvSpPr txBox="1">
            <a:spLocks noChangeArrowheads="1"/>
          </p:cNvSpPr>
          <p:nvPr/>
        </p:nvSpPr>
        <p:spPr bwMode="auto">
          <a:xfrm>
            <a:off x="3486150" y="4686301"/>
            <a:ext cx="3886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P(C1) = 2/6          P(C2) = 4/6</a:t>
            </a:r>
          </a:p>
          <a:p>
            <a:pPr>
              <a:spcBef>
                <a:spcPct val="50000"/>
              </a:spcBef>
            </a:pPr>
            <a:r>
              <a:rPr lang="en-US" altLang="en-US" dirty="0"/>
              <a:t>Gini = 1 – (2/6)</a:t>
            </a:r>
            <a:r>
              <a:rPr lang="en-US" altLang="en-US" baseline="30000" dirty="0"/>
              <a:t>2 </a:t>
            </a:r>
            <a:r>
              <a:rPr lang="en-US" altLang="en-US" dirty="0"/>
              <a:t>– (4/6)</a:t>
            </a:r>
            <a:r>
              <a:rPr lang="en-US" altLang="en-US" baseline="30000" dirty="0"/>
              <a:t>2</a:t>
            </a:r>
            <a:r>
              <a:rPr lang="en-US" altLang="en-US" dirty="0"/>
              <a:t> = 0.444</a:t>
            </a:r>
          </a:p>
        </p:txBody>
      </p:sp>
    </p:spTree>
    <p:extLst>
      <p:ext uri="{BB962C8B-B14F-4D97-AF65-F5344CB8AC3E}">
        <p14:creationId xmlns:p14="http://schemas.microsoft.com/office/powerpoint/2010/main" val="756460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264666" y="320738"/>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Splitting Based on GINI</a:t>
            </a:r>
          </a:p>
        </p:txBody>
      </p:sp>
      <p:sp>
        <p:nvSpPr>
          <p:cNvPr id="817155" name="Rectangle 3"/>
          <p:cNvSpPr>
            <a:spLocks noGrp="1" noChangeArrowheads="1"/>
          </p:cNvSpPr>
          <p:nvPr>
            <p:ph idx="1"/>
          </p:nvPr>
        </p:nvSpPr>
        <p:spPr>
          <a:xfrm>
            <a:off x="655283" y="1346231"/>
            <a:ext cx="7886700" cy="4351338"/>
          </a:xfrm>
        </p:spPr>
        <p:txBody>
          <a:bodyPr>
            <a:normAutofit/>
          </a:bodyPr>
          <a:lstStyle/>
          <a:p>
            <a:pPr marL="257175" indent="-257175"/>
            <a:r>
              <a:rPr lang="en-US" altLang="en-US" sz="1800" dirty="0">
                <a:latin typeface="Times New Roman" panose="02020603050405020304" pitchFamily="18" charset="0"/>
                <a:cs typeface="Times New Roman" panose="02020603050405020304" pitchFamily="18" charset="0"/>
              </a:rPr>
              <a:t>Used in CART, SLIQ, SPRINT.</a:t>
            </a:r>
          </a:p>
          <a:p>
            <a:pPr marL="257175" indent="-257175"/>
            <a:r>
              <a:rPr lang="en-US" altLang="en-US" sz="1800" dirty="0">
                <a:latin typeface="Times New Roman" panose="02020603050405020304" pitchFamily="18" charset="0"/>
                <a:cs typeface="Times New Roman" panose="02020603050405020304" pitchFamily="18" charset="0"/>
              </a:rPr>
              <a:t>When a node p is split into k partitions (children), the quality of split is computed as,</a:t>
            </a:r>
          </a:p>
          <a:p>
            <a:pPr marL="257175" indent="-257175"/>
            <a:endParaRPr lang="en-US" altLang="en-US" sz="1800" dirty="0">
              <a:latin typeface="Times New Roman" panose="02020603050405020304" pitchFamily="18" charset="0"/>
              <a:cs typeface="Times New Roman" panose="02020603050405020304" pitchFamily="18" charset="0"/>
            </a:endParaRPr>
          </a:p>
          <a:p>
            <a:pPr marL="257175" indent="-257175"/>
            <a:endParaRPr lang="en-US" altLang="en-US" sz="1800" dirty="0">
              <a:latin typeface="Times New Roman" panose="02020603050405020304" pitchFamily="18" charset="0"/>
              <a:cs typeface="Times New Roman" panose="02020603050405020304" pitchFamily="18" charset="0"/>
            </a:endParaRPr>
          </a:p>
          <a:p>
            <a:pPr marL="257175" indent="-257175">
              <a:buNone/>
            </a:pPr>
            <a:r>
              <a:rPr lang="en-US" altLang="en-US" sz="1800" dirty="0">
                <a:latin typeface="Times New Roman" panose="02020603050405020304" pitchFamily="18" charset="0"/>
                <a:cs typeface="Times New Roman" panose="02020603050405020304" pitchFamily="18" charset="0"/>
              </a:rPr>
              <a:t>	</a:t>
            </a:r>
          </a:p>
          <a:p>
            <a:pPr marL="257175" indent="-257175">
              <a:buNone/>
            </a:pPr>
            <a:endParaRPr lang="en-US" altLang="en-US" sz="1800" dirty="0">
              <a:latin typeface="Times New Roman" panose="02020603050405020304" pitchFamily="18" charset="0"/>
              <a:cs typeface="Times New Roman" panose="02020603050405020304" pitchFamily="18" charset="0"/>
            </a:endParaRPr>
          </a:p>
          <a:p>
            <a:pPr marL="257175" indent="-257175">
              <a:buNone/>
            </a:pPr>
            <a:r>
              <a:rPr lang="en-US" altLang="en-US" sz="1800" dirty="0">
                <a:latin typeface="Times New Roman" panose="02020603050405020304" pitchFamily="18" charset="0"/>
                <a:cs typeface="Times New Roman" panose="02020603050405020304" pitchFamily="18" charset="0"/>
              </a:rPr>
              <a:t>	where,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number of records at child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a:t>
            </a:r>
          </a:p>
          <a:p>
            <a:pPr marL="257175" indent="-257175">
              <a:buNone/>
            </a:pPr>
            <a:r>
              <a:rPr lang="en-US" altLang="en-US" sz="1800" dirty="0">
                <a:latin typeface="Times New Roman" panose="02020603050405020304" pitchFamily="18" charset="0"/>
                <a:cs typeface="Times New Roman" panose="02020603050405020304" pitchFamily="18" charset="0"/>
              </a:rPr>
              <a:t>    			n</a:t>
            </a:r>
            <a:r>
              <a:rPr lang="en-US" altLang="en-US" sz="1800" baseline="-250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 number of records at node p.</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561AFFF-E2F4-402D-873F-F9B1B7CF2EDD}" type="slidenum">
              <a:rPr lang="en-US" smtClean="0"/>
              <a:t>45</a:t>
            </a:fld>
            <a:endParaRPr lang="en-US"/>
          </a:p>
        </p:txBody>
      </p:sp>
      <p:sp>
        <p:nvSpPr>
          <p:cNvPr id="2" name="Date Placeholder 1"/>
          <p:cNvSpPr>
            <a:spLocks noGrp="1"/>
          </p:cNvSpPr>
          <p:nvPr>
            <p:ph type="dt" sz="half" idx="4294967295"/>
          </p:nvPr>
        </p:nvSpPr>
        <p:spPr>
          <a:xfrm>
            <a:off x="0" y="6643688"/>
            <a:ext cx="2057400" cy="214312"/>
          </a:xfrm>
        </p:spPr>
        <p:txBody>
          <a:bodyPr/>
          <a:lstStyle/>
          <a:p>
            <a:fld id="{2DEE95E7-6818-4566-97CB-9464680A4E12}" type="datetime1">
              <a:rPr lang="en-US" smtClean="0"/>
              <a:t>5/16/2020</a:t>
            </a:fld>
            <a:endParaRPr lang="en-US"/>
          </a:p>
        </p:txBody>
      </p:sp>
      <p:graphicFrame>
        <p:nvGraphicFramePr>
          <p:cNvPr id="817156" name="Object 4"/>
          <p:cNvGraphicFramePr>
            <a:graphicFrameLocks noChangeAspect="1"/>
          </p:cNvGraphicFramePr>
          <p:nvPr>
            <p:extLst>
              <p:ext uri="{D42A27DB-BD31-4B8C-83A1-F6EECF244321}">
                <p14:modId xmlns:p14="http://schemas.microsoft.com/office/powerpoint/2010/main" val="649863995"/>
              </p:ext>
            </p:extLst>
          </p:nvPr>
        </p:nvGraphicFramePr>
        <p:xfrm>
          <a:off x="2851145" y="2357375"/>
          <a:ext cx="2914650" cy="828675"/>
        </p:xfrm>
        <a:graphic>
          <a:graphicData uri="http://schemas.openxmlformats.org/presentationml/2006/ole">
            <mc:AlternateContent xmlns:mc="http://schemas.openxmlformats.org/markup-compatibility/2006">
              <mc:Choice xmlns:v="urn:schemas-microsoft-com:vml" Requires="v">
                <p:oleObj spid="_x0000_s64576" name="Equation" r:id="rId3" imgW="1511280" imgH="431640" progId="Equation.3">
                  <p:embed/>
                </p:oleObj>
              </mc:Choice>
              <mc:Fallback>
                <p:oleObj name="Equation" r:id="rId3" imgW="1511280" imgH="431640" progId="Equation.3">
                  <p:embed/>
                  <p:pic>
                    <p:nvPicPr>
                      <p:cNvPr id="8171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45" y="2357375"/>
                        <a:ext cx="2914650" cy="828675"/>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403018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92963" y="365126"/>
            <a:ext cx="8593585" cy="1339387"/>
          </a:xfrm>
        </p:spPr>
        <p:txBody>
          <a:bodyPr>
            <a:normAutofit/>
          </a:bodyPr>
          <a:lstStyle/>
          <a:p>
            <a:r>
              <a:rPr lang="en-US" altLang="en-US" sz="3600" b="1" dirty="0">
                <a:latin typeface="Times New Roman" panose="02020603050405020304" pitchFamily="18" charset="0"/>
                <a:cs typeface="Times New Roman" panose="02020603050405020304" pitchFamily="18" charset="0"/>
              </a:rPr>
              <a:t>Binary Attributes: Computing GINI Index</a:t>
            </a:r>
          </a:p>
        </p:txBody>
      </p:sp>
      <p:sp>
        <p:nvSpPr>
          <p:cNvPr id="3" name="Slide Number Placeholder 2"/>
          <p:cNvSpPr>
            <a:spLocks noGrp="1"/>
          </p:cNvSpPr>
          <p:nvPr>
            <p:ph type="sldNum" sz="quarter" idx="12"/>
          </p:nvPr>
        </p:nvSpPr>
        <p:spPr/>
        <p:txBody>
          <a:bodyPr/>
          <a:lstStyle/>
          <a:p>
            <a:fld id="{2561AFFF-E2F4-402D-873F-F9B1B7CF2EDD}" type="slidenum">
              <a:rPr lang="en-US" smtClean="0"/>
              <a:t>46</a:t>
            </a:fld>
            <a:endParaRPr lang="en-US"/>
          </a:p>
        </p:txBody>
      </p:sp>
      <p:sp>
        <p:nvSpPr>
          <p:cNvPr id="2" name="Date Placeholder 1"/>
          <p:cNvSpPr>
            <a:spLocks noGrp="1"/>
          </p:cNvSpPr>
          <p:nvPr>
            <p:ph type="dt" sz="half" idx="4294967295"/>
          </p:nvPr>
        </p:nvSpPr>
        <p:spPr>
          <a:xfrm>
            <a:off x="0" y="6643688"/>
            <a:ext cx="2057400" cy="214312"/>
          </a:xfrm>
        </p:spPr>
        <p:txBody>
          <a:bodyPr/>
          <a:lstStyle/>
          <a:p>
            <a:fld id="{AB51B358-7556-479E-B173-FE876980E5AD}" type="datetime1">
              <a:rPr lang="en-US" smtClean="0"/>
              <a:t>5/16/2020</a:t>
            </a:fld>
            <a:endParaRPr lang="en-US"/>
          </a:p>
        </p:txBody>
      </p:sp>
      <p:sp>
        <p:nvSpPr>
          <p:cNvPr id="911363" name="Rectangle 3"/>
          <p:cNvSpPr>
            <a:spLocks noChangeArrowheads="1"/>
          </p:cNvSpPr>
          <p:nvPr/>
        </p:nvSpPr>
        <p:spPr bwMode="auto">
          <a:xfrm>
            <a:off x="608813" y="1435288"/>
            <a:ext cx="6134100" cy="1507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r>
              <a:rPr lang="en-US" altLang="en-US" sz="1800" dirty="0">
                <a:latin typeface="Times New Roman" panose="02020603050405020304" pitchFamily="18" charset="0"/>
                <a:cs typeface="Times New Roman" panose="02020603050405020304" pitchFamily="18" charset="0"/>
              </a:rPr>
              <a:t>Splits into two partitions</a:t>
            </a:r>
          </a:p>
          <a:p>
            <a:r>
              <a:rPr lang="en-US" altLang="en-US" sz="1800" dirty="0">
                <a:latin typeface="Times New Roman" panose="02020603050405020304" pitchFamily="18" charset="0"/>
                <a:cs typeface="Times New Roman" panose="02020603050405020304" pitchFamily="18" charset="0"/>
              </a:rPr>
              <a:t>Effect of Weighing partitions: </a:t>
            </a:r>
          </a:p>
          <a:p>
            <a:pPr lvl="1"/>
            <a:r>
              <a:rPr lang="en-US" altLang="en-US" sz="1800" dirty="0">
                <a:latin typeface="Times New Roman" panose="02020603050405020304" pitchFamily="18" charset="0"/>
                <a:cs typeface="Times New Roman" panose="02020603050405020304" pitchFamily="18" charset="0"/>
              </a:rPr>
              <a:t>Larger and Purer Partitions are sought for.</a:t>
            </a:r>
          </a:p>
        </p:txBody>
      </p:sp>
      <p:sp>
        <p:nvSpPr>
          <p:cNvPr id="911364" name="Oval 4"/>
          <p:cNvSpPr>
            <a:spLocks noChangeArrowheads="1"/>
          </p:cNvSpPr>
          <p:nvPr/>
        </p:nvSpPr>
        <p:spPr bwMode="auto">
          <a:xfrm>
            <a:off x="3886200" y="3107861"/>
            <a:ext cx="757238" cy="34051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a:latin typeface="Times New Roman" panose="02020603050405020304" pitchFamily="18" charset="0"/>
              </a:rPr>
              <a:t>B?</a:t>
            </a:r>
            <a:endParaRPr lang="en-US" altLang="en-US">
              <a:latin typeface="Times New Roman" panose="02020603050405020304" pitchFamily="18" charset="0"/>
            </a:endParaRPr>
          </a:p>
        </p:txBody>
      </p:sp>
      <p:sp>
        <p:nvSpPr>
          <p:cNvPr id="911365" name="Line 5"/>
          <p:cNvSpPr>
            <a:spLocks noChangeShapeType="1"/>
          </p:cNvSpPr>
          <p:nvPr/>
        </p:nvSpPr>
        <p:spPr bwMode="auto">
          <a:xfrm flipH="1">
            <a:off x="3455195" y="3450761"/>
            <a:ext cx="831056" cy="544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366" name="Line 6"/>
          <p:cNvSpPr>
            <a:spLocks noChangeShapeType="1"/>
          </p:cNvSpPr>
          <p:nvPr/>
        </p:nvSpPr>
        <p:spPr bwMode="auto">
          <a:xfrm>
            <a:off x="4286251" y="3450761"/>
            <a:ext cx="888206" cy="544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11367" name="Text Box 7"/>
          <p:cNvSpPr txBox="1">
            <a:spLocks noChangeArrowheads="1"/>
          </p:cNvSpPr>
          <p:nvPr/>
        </p:nvSpPr>
        <p:spPr bwMode="auto">
          <a:xfrm>
            <a:off x="3234484" y="3525152"/>
            <a:ext cx="436659"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latin typeface="Times New Roman" panose="02020603050405020304" pitchFamily="18" charset="0"/>
              </a:rPr>
              <a:t>Yes</a:t>
            </a:r>
          </a:p>
        </p:txBody>
      </p:sp>
      <p:sp>
        <p:nvSpPr>
          <p:cNvPr id="911368" name="Text Box 8"/>
          <p:cNvSpPr txBox="1">
            <a:spLocks noChangeArrowheads="1"/>
          </p:cNvSpPr>
          <p:nvPr/>
        </p:nvSpPr>
        <p:spPr bwMode="auto">
          <a:xfrm>
            <a:off x="5093007" y="3525152"/>
            <a:ext cx="396262"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50">
                <a:latin typeface="Times New Roman" panose="02020603050405020304" pitchFamily="18" charset="0"/>
              </a:rPr>
              <a:t>No</a:t>
            </a:r>
          </a:p>
        </p:txBody>
      </p:sp>
      <p:sp>
        <p:nvSpPr>
          <p:cNvPr id="911369" name="Rectangle 9"/>
          <p:cNvSpPr>
            <a:spLocks noChangeArrowheads="1"/>
          </p:cNvSpPr>
          <p:nvPr/>
        </p:nvSpPr>
        <p:spPr bwMode="auto">
          <a:xfrm>
            <a:off x="3143251" y="3994876"/>
            <a:ext cx="702469" cy="25598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Node N1</a:t>
            </a:r>
          </a:p>
        </p:txBody>
      </p:sp>
      <p:sp>
        <p:nvSpPr>
          <p:cNvPr id="911370" name="Rectangle 10"/>
          <p:cNvSpPr>
            <a:spLocks noChangeArrowheads="1"/>
          </p:cNvSpPr>
          <p:nvPr/>
        </p:nvSpPr>
        <p:spPr bwMode="auto">
          <a:xfrm>
            <a:off x="4783932" y="3994876"/>
            <a:ext cx="702469" cy="25598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latin typeface="Times New Roman" panose="02020603050405020304" pitchFamily="18" charset="0"/>
              </a:rPr>
              <a:t>Node N2</a:t>
            </a:r>
          </a:p>
        </p:txBody>
      </p:sp>
      <p:graphicFrame>
        <p:nvGraphicFramePr>
          <p:cNvPr id="911371" name="Object 11"/>
          <p:cNvGraphicFramePr>
            <a:graphicFrameLocks noChangeAspect="1"/>
          </p:cNvGraphicFramePr>
          <p:nvPr/>
        </p:nvGraphicFramePr>
        <p:xfrm>
          <a:off x="6057900" y="2904263"/>
          <a:ext cx="1485900" cy="1343025"/>
        </p:xfrm>
        <a:graphic>
          <a:graphicData uri="http://schemas.openxmlformats.org/presentationml/2006/ole">
            <mc:AlternateContent xmlns:mc="http://schemas.openxmlformats.org/markup-compatibility/2006">
              <mc:Choice xmlns:v="urn:schemas-microsoft-com:vml" Requires="v">
                <p:oleObj spid="_x0000_s65662" name="Document" r:id="rId3" imgW="3177000" imgH="3053520" progId="Word.Document.8">
                  <p:embed/>
                </p:oleObj>
              </mc:Choice>
              <mc:Fallback>
                <p:oleObj name="Document" r:id="rId3" imgW="3177000" imgH="3053520" progId="Word.Document.8">
                  <p:embed/>
                  <p:pic>
                    <p:nvPicPr>
                      <p:cNvPr id="91137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2904263"/>
                        <a:ext cx="1485900" cy="134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372" name="Object 12"/>
          <p:cNvGraphicFramePr>
            <a:graphicFrameLocks noChangeAspect="1"/>
          </p:cNvGraphicFramePr>
          <p:nvPr/>
        </p:nvGraphicFramePr>
        <p:xfrm>
          <a:off x="3600450" y="4447314"/>
          <a:ext cx="1428750" cy="1103710"/>
        </p:xfrm>
        <a:graphic>
          <a:graphicData uri="http://schemas.openxmlformats.org/presentationml/2006/ole">
            <mc:AlternateContent xmlns:mc="http://schemas.openxmlformats.org/markup-compatibility/2006">
              <mc:Choice xmlns:v="urn:schemas-microsoft-com:vml" Requires="v">
                <p:oleObj spid="_x0000_s65663" name="Document" r:id="rId5" imgW="3267274" imgH="2543714" progId="Word.Document.8">
                  <p:embed/>
                </p:oleObj>
              </mc:Choice>
              <mc:Fallback>
                <p:oleObj name="Document" r:id="rId5" imgW="3267274" imgH="2543714" progId="Word.Document.8">
                  <p:embed/>
                  <p:pic>
                    <p:nvPicPr>
                      <p:cNvPr id="911372" name="Object 12"/>
                      <p:cNvPicPr>
                        <a:picLocks noChangeAspect="1" noChangeArrowheads="1"/>
                      </p:cNvPicPr>
                      <p:nvPr/>
                    </p:nvPicPr>
                    <p:blipFill>
                      <a:blip r:embed="rId6"/>
                      <a:srcRect/>
                      <a:stretch>
                        <a:fillRect/>
                      </a:stretch>
                    </p:blipFill>
                    <p:spPr bwMode="auto">
                      <a:xfrm>
                        <a:off x="3600450" y="4447314"/>
                        <a:ext cx="1428750" cy="1103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373" name="Text Box 13"/>
          <p:cNvSpPr txBox="1">
            <a:spLocks noChangeArrowheads="1"/>
          </p:cNvSpPr>
          <p:nvPr/>
        </p:nvSpPr>
        <p:spPr bwMode="auto">
          <a:xfrm>
            <a:off x="1428750" y="4104413"/>
            <a:ext cx="1828800"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t>Gini(N1) </a:t>
            </a:r>
            <a:br>
              <a:rPr lang="en-US" altLang="en-US" sz="1500" dirty="0"/>
            </a:br>
            <a:r>
              <a:rPr lang="en-US" altLang="en-US" sz="1500" dirty="0"/>
              <a:t>= 1 – (5/7)</a:t>
            </a:r>
            <a:r>
              <a:rPr lang="en-US" altLang="en-US" sz="1500" baseline="30000" dirty="0"/>
              <a:t>2 </a:t>
            </a:r>
            <a:r>
              <a:rPr lang="en-US" altLang="en-US" sz="1500" dirty="0"/>
              <a:t>– (2/7)</a:t>
            </a:r>
            <a:r>
              <a:rPr lang="en-US" altLang="en-US" sz="1500" baseline="30000" dirty="0"/>
              <a:t>2</a:t>
            </a:r>
            <a:r>
              <a:rPr lang="en-US" altLang="en-US" sz="1500" dirty="0"/>
              <a:t> </a:t>
            </a:r>
            <a:br>
              <a:rPr lang="en-US" altLang="en-US" sz="1500" dirty="0"/>
            </a:br>
            <a:r>
              <a:rPr lang="en-US" altLang="en-US" sz="1500" dirty="0"/>
              <a:t>= 0.408 </a:t>
            </a:r>
          </a:p>
          <a:p>
            <a:pPr>
              <a:spcBef>
                <a:spcPct val="50000"/>
              </a:spcBef>
            </a:pPr>
            <a:r>
              <a:rPr lang="en-US" altLang="en-US" sz="1500" dirty="0"/>
              <a:t>Gini(N2) </a:t>
            </a:r>
            <a:br>
              <a:rPr lang="en-US" altLang="en-US" sz="1500" dirty="0"/>
            </a:br>
            <a:r>
              <a:rPr lang="en-US" altLang="en-US" sz="1500" dirty="0"/>
              <a:t>= 1 – (1/5)</a:t>
            </a:r>
            <a:r>
              <a:rPr lang="en-US" altLang="en-US" sz="1500" baseline="30000" dirty="0"/>
              <a:t>2 </a:t>
            </a:r>
            <a:r>
              <a:rPr lang="en-US" altLang="en-US" sz="1500" dirty="0"/>
              <a:t>– (4/5)</a:t>
            </a:r>
            <a:r>
              <a:rPr lang="en-US" altLang="en-US" sz="1500" baseline="30000" dirty="0"/>
              <a:t>2</a:t>
            </a:r>
            <a:r>
              <a:rPr lang="en-US" altLang="en-US" sz="1500" dirty="0"/>
              <a:t> </a:t>
            </a:r>
            <a:br>
              <a:rPr lang="en-US" altLang="en-US" sz="1500" dirty="0"/>
            </a:br>
            <a:r>
              <a:rPr lang="en-US" altLang="en-US" sz="1500" dirty="0"/>
              <a:t>= 0.32</a:t>
            </a:r>
          </a:p>
        </p:txBody>
      </p:sp>
      <p:sp>
        <p:nvSpPr>
          <p:cNvPr id="911374" name="Text Box 14"/>
          <p:cNvSpPr txBox="1">
            <a:spLocks noChangeArrowheads="1"/>
          </p:cNvSpPr>
          <p:nvPr/>
        </p:nvSpPr>
        <p:spPr bwMode="auto">
          <a:xfrm>
            <a:off x="5600700" y="4447314"/>
            <a:ext cx="1828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t>Gini(Children) </a:t>
            </a:r>
            <a:br>
              <a:rPr lang="en-US" altLang="en-US" sz="1500" dirty="0"/>
            </a:br>
            <a:r>
              <a:rPr lang="en-US" altLang="en-US" sz="1500" dirty="0"/>
              <a:t>= 7/12 * 0.408 + </a:t>
            </a:r>
            <a:br>
              <a:rPr lang="en-US" altLang="en-US" sz="1500" dirty="0"/>
            </a:br>
            <a:r>
              <a:rPr lang="en-US" altLang="en-US" sz="1500" dirty="0"/>
              <a:t>   5/12 * 0.32</a:t>
            </a:r>
            <a:br>
              <a:rPr lang="en-US" altLang="en-US" sz="1500" dirty="0"/>
            </a:br>
            <a:r>
              <a:rPr lang="en-US" altLang="en-US" sz="1500" dirty="0"/>
              <a:t>= 0.37</a:t>
            </a:r>
          </a:p>
        </p:txBody>
      </p:sp>
    </p:spTree>
    <p:extLst>
      <p:ext uri="{BB962C8B-B14F-4D97-AF65-F5344CB8AC3E}">
        <p14:creationId xmlns:p14="http://schemas.microsoft.com/office/powerpoint/2010/main" val="3850058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69357" y="418392"/>
            <a:ext cx="8257898" cy="1383775"/>
          </a:xfrm>
        </p:spPr>
        <p:txBody>
          <a:bodyPr>
            <a:noAutofit/>
          </a:bodyPr>
          <a:lstStyle/>
          <a:p>
            <a:r>
              <a:rPr lang="en-US" altLang="en-US" sz="3200" b="1" dirty="0">
                <a:latin typeface="Times New Roman" panose="02020603050405020304" pitchFamily="18" charset="0"/>
                <a:cs typeface="Times New Roman" panose="02020603050405020304" pitchFamily="18" charset="0"/>
              </a:rPr>
              <a:t>Categorical Attributes: Computing Gini Index</a:t>
            </a:r>
          </a:p>
        </p:txBody>
      </p:sp>
      <p:sp>
        <p:nvSpPr>
          <p:cNvPr id="819203" name="Rectangle 3"/>
          <p:cNvSpPr>
            <a:spLocks noGrp="1" noChangeArrowheads="1"/>
          </p:cNvSpPr>
          <p:nvPr>
            <p:ph idx="1"/>
          </p:nvPr>
        </p:nvSpPr>
        <p:spPr>
          <a:xfrm>
            <a:off x="371197" y="1452763"/>
            <a:ext cx="7886700" cy="4351338"/>
          </a:xfrm>
        </p:spPr>
        <p:txBody>
          <a:bodyPr/>
          <a:lstStyle/>
          <a:p>
            <a:r>
              <a:rPr lang="en-US" altLang="en-US" sz="1800" dirty="0">
                <a:latin typeface="Times New Roman" panose="02020603050405020304" pitchFamily="18" charset="0"/>
                <a:cs typeface="Times New Roman" panose="02020603050405020304" pitchFamily="18" charset="0"/>
              </a:rPr>
              <a:t>For each distinct value, gather counts for each class in the dataset</a:t>
            </a:r>
          </a:p>
          <a:p>
            <a:r>
              <a:rPr lang="en-US" altLang="en-US" sz="1800" dirty="0">
                <a:latin typeface="Times New Roman" panose="02020603050405020304" pitchFamily="18" charset="0"/>
                <a:cs typeface="Times New Roman" panose="02020603050405020304" pitchFamily="18" charset="0"/>
              </a:rPr>
              <a:t>Use the count matrix to make decisions</a:t>
            </a:r>
          </a:p>
        </p:txBody>
      </p:sp>
      <p:sp>
        <p:nvSpPr>
          <p:cNvPr id="3" name="Slide Number Placeholder 2"/>
          <p:cNvSpPr>
            <a:spLocks noGrp="1"/>
          </p:cNvSpPr>
          <p:nvPr>
            <p:ph type="sldNum" sz="quarter" idx="12"/>
          </p:nvPr>
        </p:nvSpPr>
        <p:spPr/>
        <p:txBody>
          <a:bodyPr/>
          <a:lstStyle/>
          <a:p>
            <a:fld id="{2561AFFF-E2F4-402D-873F-F9B1B7CF2EDD}" type="slidenum">
              <a:rPr lang="en-US" smtClean="0"/>
              <a:t>47</a:t>
            </a:fld>
            <a:endParaRPr lang="en-US"/>
          </a:p>
        </p:txBody>
      </p:sp>
      <p:sp>
        <p:nvSpPr>
          <p:cNvPr id="2" name="Date Placeholder 1"/>
          <p:cNvSpPr>
            <a:spLocks noGrp="1"/>
          </p:cNvSpPr>
          <p:nvPr>
            <p:ph type="dt" sz="half" idx="4294967295"/>
          </p:nvPr>
        </p:nvSpPr>
        <p:spPr>
          <a:xfrm>
            <a:off x="0" y="6643688"/>
            <a:ext cx="2057400" cy="214312"/>
          </a:xfrm>
        </p:spPr>
        <p:txBody>
          <a:bodyPr/>
          <a:lstStyle/>
          <a:p>
            <a:fld id="{82936D95-0F5E-41FC-8409-EA39B8330465}" type="datetime1">
              <a:rPr lang="en-US" smtClean="0"/>
              <a:t>5/16/2020</a:t>
            </a:fld>
            <a:endParaRPr lang="en-US"/>
          </a:p>
        </p:txBody>
      </p:sp>
      <p:graphicFrame>
        <p:nvGraphicFramePr>
          <p:cNvPr id="819204" name="Object 4"/>
          <p:cNvGraphicFramePr>
            <a:graphicFrameLocks noChangeAspect="1"/>
          </p:cNvGraphicFramePr>
          <p:nvPr/>
        </p:nvGraphicFramePr>
        <p:xfrm>
          <a:off x="4057650" y="3714751"/>
          <a:ext cx="1957388" cy="1326356"/>
        </p:xfrm>
        <a:graphic>
          <a:graphicData uri="http://schemas.openxmlformats.org/presentationml/2006/ole">
            <mc:AlternateContent xmlns:mc="http://schemas.openxmlformats.org/markup-compatibility/2006">
              <mc:Choice xmlns:v="urn:schemas-microsoft-com:vml" Requires="v">
                <p:oleObj spid="_x0000_s66748" name="Document" r:id="rId3" imgW="5848560" imgH="4005360" progId="Word.Document.8">
                  <p:embed/>
                </p:oleObj>
              </mc:Choice>
              <mc:Fallback>
                <p:oleObj name="Document" r:id="rId3" imgW="5848560" imgH="4005360" progId="Word.Document.8">
                  <p:embed/>
                  <p:pic>
                    <p:nvPicPr>
                      <p:cNvPr id="8192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3714751"/>
                        <a:ext cx="1957388" cy="1326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05" name="Object 5"/>
          <p:cNvGraphicFramePr>
            <a:graphicFrameLocks noChangeAspect="1"/>
          </p:cNvGraphicFramePr>
          <p:nvPr/>
        </p:nvGraphicFramePr>
        <p:xfrm>
          <a:off x="5929312" y="3714751"/>
          <a:ext cx="1957388" cy="1326356"/>
        </p:xfrm>
        <a:graphic>
          <a:graphicData uri="http://schemas.openxmlformats.org/presentationml/2006/ole">
            <mc:AlternateContent xmlns:mc="http://schemas.openxmlformats.org/markup-compatibility/2006">
              <mc:Choice xmlns:v="urn:schemas-microsoft-com:vml" Requires="v">
                <p:oleObj spid="_x0000_s66749" name="Document" r:id="rId5" imgW="5848560" imgH="4005360" progId="Word.Document.8">
                  <p:embed/>
                </p:oleObj>
              </mc:Choice>
              <mc:Fallback>
                <p:oleObj name="Document" r:id="rId5" imgW="5848560" imgH="4005360" progId="Word.Document.8">
                  <p:embed/>
                  <p:pic>
                    <p:nvPicPr>
                      <p:cNvPr id="8192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312" y="3714751"/>
                        <a:ext cx="1957388" cy="1326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06" name="Object 6"/>
          <p:cNvGraphicFramePr>
            <a:graphicFrameLocks noChangeAspect="1"/>
          </p:cNvGraphicFramePr>
          <p:nvPr/>
        </p:nvGraphicFramePr>
        <p:xfrm>
          <a:off x="1371600" y="3714750"/>
          <a:ext cx="2058591" cy="1143000"/>
        </p:xfrm>
        <a:graphic>
          <a:graphicData uri="http://schemas.openxmlformats.org/presentationml/2006/ole">
            <mc:AlternateContent xmlns:mc="http://schemas.openxmlformats.org/markup-compatibility/2006">
              <mc:Choice xmlns:v="urn:schemas-microsoft-com:vml" Requires="v">
                <p:oleObj spid="_x0000_s66750" name="Document" r:id="rId7" imgW="6205680" imgH="3191040" progId="Word.Document.8">
                  <p:embed/>
                </p:oleObj>
              </mc:Choice>
              <mc:Fallback>
                <p:oleObj name="Document" r:id="rId7" imgW="6205680" imgH="3191040" progId="Word.Document.8">
                  <p:embed/>
                  <p:pic>
                    <p:nvPicPr>
                      <p:cNvPr id="81920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714750"/>
                        <a:ext cx="2058591"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07" name="Line 7"/>
          <p:cNvSpPr>
            <a:spLocks noChangeShapeType="1"/>
          </p:cNvSpPr>
          <p:nvPr/>
        </p:nvSpPr>
        <p:spPr bwMode="auto">
          <a:xfrm flipH="1">
            <a:off x="3829050" y="3086100"/>
            <a:ext cx="1191" cy="1828800"/>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819208" name="Text Box 8"/>
          <p:cNvSpPr txBox="1">
            <a:spLocks noChangeArrowheads="1"/>
          </p:cNvSpPr>
          <p:nvPr/>
        </p:nvSpPr>
        <p:spPr bwMode="auto">
          <a:xfrm>
            <a:off x="1829991" y="3008711"/>
            <a:ext cx="137409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latin typeface="Times New Roman" panose="02020603050405020304" pitchFamily="18" charset="0"/>
              </a:rPr>
              <a:t>Multi-way split</a:t>
            </a:r>
          </a:p>
        </p:txBody>
      </p:sp>
      <p:sp>
        <p:nvSpPr>
          <p:cNvPr id="819209" name="Text Box 9"/>
          <p:cNvSpPr txBox="1">
            <a:spLocks noChangeArrowheads="1"/>
          </p:cNvSpPr>
          <p:nvPr/>
        </p:nvSpPr>
        <p:spPr bwMode="auto">
          <a:xfrm>
            <a:off x="4647631" y="3008710"/>
            <a:ext cx="242406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500">
                <a:latin typeface="Times New Roman" panose="02020603050405020304" pitchFamily="18" charset="0"/>
              </a:rPr>
              <a:t>Two-way split </a:t>
            </a:r>
          </a:p>
          <a:p>
            <a:pPr algn="ctr"/>
            <a:r>
              <a:rPr lang="en-US" altLang="en-US" sz="1500">
                <a:latin typeface="Times New Roman" panose="02020603050405020304" pitchFamily="18" charset="0"/>
              </a:rPr>
              <a:t>(find best partition of values)</a:t>
            </a:r>
          </a:p>
        </p:txBody>
      </p:sp>
    </p:spTree>
    <p:extLst>
      <p:ext uri="{BB962C8B-B14F-4D97-AF65-F5344CB8AC3E}">
        <p14:creationId xmlns:p14="http://schemas.microsoft.com/office/powerpoint/2010/main" val="1177586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8" name="Rectangle 4"/>
          <p:cNvSpPr>
            <a:spLocks noGrp="1" noChangeArrowheads="1"/>
          </p:cNvSpPr>
          <p:nvPr>
            <p:ph type="title"/>
          </p:nvPr>
        </p:nvSpPr>
        <p:spPr>
          <a:xfrm>
            <a:off x="122622" y="382882"/>
            <a:ext cx="8524227" cy="1339387"/>
          </a:xfrm>
        </p:spPr>
        <p:txBody>
          <a:bodyPr>
            <a:noAutofit/>
          </a:bodyPr>
          <a:lstStyle/>
          <a:p>
            <a:r>
              <a:rPr lang="en-US" altLang="en-US" sz="3200" b="1" dirty="0">
                <a:latin typeface="Times New Roman" panose="02020603050405020304" pitchFamily="18" charset="0"/>
                <a:cs typeface="Times New Roman" panose="02020603050405020304" pitchFamily="18" charset="0"/>
              </a:rPr>
              <a:t>Continuous Attributes: Computing Gini Index</a:t>
            </a:r>
          </a:p>
        </p:txBody>
      </p:sp>
      <p:graphicFrame>
        <p:nvGraphicFramePr>
          <p:cNvPr id="820230" name="Object 6"/>
          <p:cNvGraphicFramePr>
            <a:graphicFrameLocks noGrp="1" noChangeAspect="1"/>
          </p:cNvGraphicFramePr>
          <p:nvPr>
            <p:ph idx="1"/>
            <p:extLst>
              <p:ext uri="{D42A27DB-BD31-4B8C-83A1-F6EECF244321}">
                <p14:modId xmlns:p14="http://schemas.microsoft.com/office/powerpoint/2010/main" val="1857398262"/>
              </p:ext>
            </p:extLst>
          </p:nvPr>
        </p:nvGraphicFramePr>
        <p:xfrm>
          <a:off x="4556048" y="1452763"/>
          <a:ext cx="3705547" cy="3953738"/>
        </p:xfrm>
        <a:graphic>
          <a:graphicData uri="http://schemas.openxmlformats.org/presentationml/2006/ole">
            <mc:AlternateContent xmlns:mc="http://schemas.openxmlformats.org/markup-compatibility/2006">
              <mc:Choice xmlns:v="urn:schemas-microsoft-com:vml" Requires="v">
                <p:oleObj spid="_x0000_s67710" name="Document" r:id="rId3" imgW="5415994" imgH="5779818" progId="Word.Document.8">
                  <p:embed/>
                </p:oleObj>
              </mc:Choice>
              <mc:Fallback>
                <p:oleObj name="Document" r:id="rId3" imgW="5415994" imgH="5779818" progId="Word.Document.8">
                  <p:embed/>
                  <p:pic>
                    <p:nvPicPr>
                      <p:cNvPr id="820230" name="Object 6"/>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4556048" y="1452763"/>
                        <a:ext cx="3705547" cy="3953738"/>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2561AFFF-E2F4-402D-873F-F9B1B7CF2EDD}" type="slidenum">
              <a:rPr lang="en-US" smtClean="0"/>
              <a:t>48</a:t>
            </a:fld>
            <a:endParaRPr lang="en-US"/>
          </a:p>
        </p:txBody>
      </p:sp>
      <p:sp>
        <p:nvSpPr>
          <p:cNvPr id="820229" name="Rectangle 5"/>
          <p:cNvSpPr>
            <a:spLocks noGrp="1" noChangeArrowheads="1"/>
          </p:cNvSpPr>
          <p:nvPr>
            <p:ph type="body" sz="half" idx="4294967295"/>
          </p:nvPr>
        </p:nvSpPr>
        <p:spPr>
          <a:xfrm>
            <a:off x="452761" y="1387244"/>
            <a:ext cx="3749675" cy="4275137"/>
          </a:xfrm>
        </p:spPr>
        <p:txBody>
          <a:bodyPr>
            <a:normAutofit fontScale="92500" lnSpcReduction="10000"/>
          </a:bodyPr>
          <a:lstStyle/>
          <a:p>
            <a:pPr algn="just">
              <a:lnSpc>
                <a:spcPct val="90000"/>
              </a:lnSpc>
            </a:pPr>
            <a:r>
              <a:rPr lang="en-US" altLang="en-US" sz="1800" dirty="0">
                <a:latin typeface="Times New Roman" panose="02020603050405020304" pitchFamily="18" charset="0"/>
                <a:cs typeface="Times New Roman" panose="02020603050405020304" pitchFamily="18" charset="0"/>
              </a:rPr>
              <a:t>Use Binary Decisions based on one value</a:t>
            </a:r>
          </a:p>
          <a:p>
            <a:pPr algn="just">
              <a:lnSpc>
                <a:spcPct val="90000"/>
              </a:lnSpc>
            </a:pPr>
            <a:r>
              <a:rPr lang="en-US" altLang="en-US" sz="1800" dirty="0">
                <a:latin typeface="Times New Roman" panose="02020603050405020304" pitchFamily="18" charset="0"/>
                <a:cs typeface="Times New Roman" panose="02020603050405020304" pitchFamily="18" charset="0"/>
              </a:rPr>
              <a:t>Several Choices for the splitting value</a:t>
            </a:r>
          </a:p>
          <a:p>
            <a:pPr lvl="1" algn="just">
              <a:lnSpc>
                <a:spcPct val="90000"/>
              </a:lnSpc>
            </a:pPr>
            <a:r>
              <a:rPr lang="en-US" altLang="en-US" dirty="0">
                <a:latin typeface="Times New Roman" panose="02020603050405020304" pitchFamily="18" charset="0"/>
                <a:cs typeface="Times New Roman" panose="02020603050405020304" pitchFamily="18" charset="0"/>
              </a:rPr>
              <a:t>Number of possible splitting values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Number of distinct values</a:t>
            </a:r>
          </a:p>
          <a:p>
            <a:pPr algn="just">
              <a:lnSpc>
                <a:spcPct val="90000"/>
              </a:lnSpc>
            </a:pPr>
            <a:r>
              <a:rPr lang="en-US" altLang="en-US" sz="1800" dirty="0">
                <a:latin typeface="Times New Roman" panose="02020603050405020304" pitchFamily="18" charset="0"/>
                <a:cs typeface="Times New Roman" panose="02020603050405020304" pitchFamily="18" charset="0"/>
              </a:rPr>
              <a:t>Each splitting value has a count matrix associated with it</a:t>
            </a:r>
          </a:p>
          <a:p>
            <a:pPr lvl="1" algn="just">
              <a:lnSpc>
                <a:spcPct val="90000"/>
              </a:lnSpc>
            </a:pPr>
            <a:r>
              <a:rPr lang="en-US" altLang="en-US" dirty="0">
                <a:latin typeface="Times New Roman" panose="02020603050405020304" pitchFamily="18" charset="0"/>
                <a:cs typeface="Times New Roman" panose="02020603050405020304" pitchFamily="18" charset="0"/>
              </a:rPr>
              <a:t>Class counts in each of the partitions, A &lt; v and A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v</a:t>
            </a:r>
          </a:p>
          <a:p>
            <a:pPr algn="just">
              <a:lnSpc>
                <a:spcPct val="90000"/>
              </a:lnSpc>
            </a:pPr>
            <a:r>
              <a:rPr lang="en-US" altLang="en-US" sz="1800" dirty="0">
                <a:latin typeface="Times New Roman" panose="02020603050405020304" pitchFamily="18" charset="0"/>
                <a:cs typeface="Times New Roman" panose="02020603050405020304" pitchFamily="18" charset="0"/>
              </a:rPr>
              <a:t>Simple method to choose best v</a:t>
            </a:r>
          </a:p>
          <a:p>
            <a:pPr lvl="1" algn="just">
              <a:lnSpc>
                <a:spcPct val="90000"/>
              </a:lnSpc>
            </a:pPr>
            <a:r>
              <a:rPr lang="en-US" altLang="en-US" dirty="0">
                <a:latin typeface="Times New Roman" panose="02020603050405020304" pitchFamily="18" charset="0"/>
                <a:cs typeface="Times New Roman" panose="02020603050405020304" pitchFamily="18" charset="0"/>
              </a:rPr>
              <a:t>For each v, scan the database to gather count matrix and compute its Gini index</a:t>
            </a:r>
          </a:p>
          <a:p>
            <a:pPr lvl="1" algn="just">
              <a:lnSpc>
                <a:spcPct val="90000"/>
              </a:lnSpc>
            </a:pPr>
            <a:r>
              <a:rPr lang="en-US" altLang="en-US" dirty="0">
                <a:latin typeface="Times New Roman" panose="02020603050405020304" pitchFamily="18" charset="0"/>
                <a:cs typeface="Times New Roman" panose="02020603050405020304" pitchFamily="18" charset="0"/>
              </a:rPr>
              <a:t>Computationally Inefficient! Repetition of work.</a:t>
            </a:r>
          </a:p>
        </p:txBody>
      </p:sp>
      <p:graphicFrame>
        <p:nvGraphicFramePr>
          <p:cNvPr id="820232" name="Object 8"/>
          <p:cNvGraphicFramePr>
            <a:graphicFrameLocks noGrp="1" noChangeAspect="1"/>
          </p:cNvGraphicFramePr>
          <p:nvPr>
            <p:ph sz="quarter" idx="4294967295"/>
          </p:nvPr>
        </p:nvGraphicFramePr>
        <p:xfrm>
          <a:off x="8356600" y="3424238"/>
          <a:ext cx="787400" cy="1257300"/>
        </p:xfrm>
        <a:graphic>
          <a:graphicData uri="http://schemas.openxmlformats.org/presentationml/2006/ole">
            <mc:AlternateContent xmlns:mc="http://schemas.openxmlformats.org/markup-compatibility/2006">
              <mc:Choice xmlns:v="urn:schemas-microsoft-com:vml" Requires="v">
                <p:oleObj spid="_x0000_s67711" name="Visio" r:id="rId5" imgW="1611935" imgH="2570756" progId="Visio.Drawing.6">
                  <p:embed/>
                </p:oleObj>
              </mc:Choice>
              <mc:Fallback>
                <p:oleObj name="Visio" r:id="rId5" imgW="1611935" imgH="2570756" progId="Visio.Drawing.6">
                  <p:embed/>
                  <p:pic>
                    <p:nvPicPr>
                      <p:cNvPr id="82023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6600" y="3424238"/>
                        <a:ext cx="7874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4294967295"/>
          </p:nvPr>
        </p:nvSpPr>
        <p:spPr>
          <a:xfrm>
            <a:off x="0" y="6643688"/>
            <a:ext cx="2057400" cy="214312"/>
          </a:xfrm>
        </p:spPr>
        <p:txBody>
          <a:bodyPr/>
          <a:lstStyle/>
          <a:p>
            <a:fld id="{EC7EE636-8B91-42A1-8BD8-9518601AB785}" type="datetime1">
              <a:rPr lang="en-US" smtClean="0"/>
              <a:t>5/16/2020</a:t>
            </a:fld>
            <a:endParaRPr lang="en-US"/>
          </a:p>
        </p:txBody>
      </p:sp>
    </p:spTree>
    <p:extLst>
      <p:ext uri="{BB962C8B-B14F-4D97-AF65-F5344CB8AC3E}">
        <p14:creationId xmlns:p14="http://schemas.microsoft.com/office/powerpoint/2010/main" val="4117527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noAutofit/>
          </a:bodyPr>
          <a:lstStyle/>
          <a:p>
            <a:r>
              <a:rPr lang="en-US" altLang="en-US" sz="3200" b="1" dirty="0">
                <a:latin typeface="Times New Roman" panose="02020603050405020304" pitchFamily="18" charset="0"/>
                <a:cs typeface="Times New Roman" panose="02020603050405020304" pitchFamily="18" charset="0"/>
              </a:rPr>
              <a:t>Continuous Attributes: Computing Gini Index...</a:t>
            </a:r>
          </a:p>
        </p:txBody>
      </p:sp>
      <p:sp>
        <p:nvSpPr>
          <p:cNvPr id="821251" name="Rectangle 3"/>
          <p:cNvSpPr>
            <a:spLocks noGrp="1" noChangeArrowheads="1"/>
          </p:cNvSpPr>
          <p:nvPr>
            <p:ph idx="1"/>
          </p:nvPr>
        </p:nvSpPr>
        <p:spPr>
          <a:xfrm>
            <a:off x="628650" y="1577051"/>
            <a:ext cx="7886700" cy="4351338"/>
          </a:xfrm>
          <a:noFill/>
          <a:ln/>
        </p:spPr>
        <p:txBody>
          <a:bodyPr>
            <a:normAutofit/>
          </a:bodyPr>
          <a:lstStyle/>
          <a:p>
            <a:pPr marL="257175" indent="-257175"/>
            <a:r>
              <a:rPr lang="en-US" altLang="en-US" sz="1800" dirty="0">
                <a:latin typeface="Times New Roman" panose="02020603050405020304" pitchFamily="18" charset="0"/>
                <a:cs typeface="Times New Roman" panose="02020603050405020304" pitchFamily="18" charset="0"/>
              </a:rPr>
              <a:t>For efficient computation: for each attribute,</a:t>
            </a:r>
          </a:p>
          <a:p>
            <a:pPr marL="557213" lvl="1" indent="-214313"/>
            <a:r>
              <a:rPr lang="en-US" altLang="en-US" sz="1800" dirty="0">
                <a:latin typeface="Times New Roman" panose="02020603050405020304" pitchFamily="18" charset="0"/>
                <a:cs typeface="Times New Roman" panose="02020603050405020304" pitchFamily="18" charset="0"/>
              </a:rPr>
              <a:t>Sort the attribute on values</a:t>
            </a:r>
          </a:p>
          <a:p>
            <a:pPr marL="557213" lvl="1" indent="-214313"/>
            <a:r>
              <a:rPr lang="en-US" altLang="en-US" sz="1800" dirty="0">
                <a:latin typeface="Times New Roman" panose="02020603050405020304" pitchFamily="18" charset="0"/>
                <a:cs typeface="Times New Roman" panose="02020603050405020304" pitchFamily="18" charset="0"/>
              </a:rPr>
              <a:t>Linearly scan these values, each time updating the count matrix and computing </a:t>
            </a:r>
            <a:r>
              <a:rPr lang="en-US" altLang="en-US" sz="1800" dirty="0" err="1">
                <a:latin typeface="Times New Roman" panose="02020603050405020304" pitchFamily="18" charset="0"/>
                <a:cs typeface="Times New Roman" panose="02020603050405020304" pitchFamily="18" charset="0"/>
              </a:rPr>
              <a:t>gini</a:t>
            </a:r>
            <a:r>
              <a:rPr lang="en-US" altLang="en-US" sz="1800" dirty="0">
                <a:latin typeface="Times New Roman" panose="02020603050405020304" pitchFamily="18" charset="0"/>
                <a:cs typeface="Times New Roman" panose="02020603050405020304" pitchFamily="18" charset="0"/>
              </a:rPr>
              <a:t> index</a:t>
            </a:r>
          </a:p>
          <a:p>
            <a:pPr marL="557213" lvl="1" indent="-214313"/>
            <a:r>
              <a:rPr lang="en-US" altLang="en-US" sz="1800" dirty="0">
                <a:latin typeface="Times New Roman" panose="02020603050405020304" pitchFamily="18" charset="0"/>
                <a:cs typeface="Times New Roman" panose="02020603050405020304" pitchFamily="18" charset="0"/>
              </a:rPr>
              <a:t>Choose the split position that has the least </a:t>
            </a:r>
            <a:r>
              <a:rPr lang="en-US" altLang="en-US" sz="1800" dirty="0" err="1">
                <a:latin typeface="Times New Roman" panose="02020603050405020304" pitchFamily="18" charset="0"/>
                <a:cs typeface="Times New Roman" panose="02020603050405020304" pitchFamily="18" charset="0"/>
              </a:rPr>
              <a:t>gini</a:t>
            </a:r>
            <a:r>
              <a:rPr lang="en-US" altLang="en-US" sz="1800" dirty="0">
                <a:latin typeface="Times New Roman" panose="02020603050405020304" pitchFamily="18" charset="0"/>
                <a:cs typeface="Times New Roman" panose="02020603050405020304" pitchFamily="18" charset="0"/>
              </a:rPr>
              <a:t> index</a:t>
            </a:r>
          </a:p>
        </p:txBody>
      </p:sp>
      <p:sp>
        <p:nvSpPr>
          <p:cNvPr id="3" name="Slide Number Placeholder 2"/>
          <p:cNvSpPr>
            <a:spLocks noGrp="1"/>
          </p:cNvSpPr>
          <p:nvPr>
            <p:ph type="sldNum" sz="quarter" idx="12"/>
          </p:nvPr>
        </p:nvSpPr>
        <p:spPr/>
        <p:txBody>
          <a:bodyPr/>
          <a:lstStyle/>
          <a:p>
            <a:fld id="{2561AFFF-E2F4-402D-873F-F9B1B7CF2EDD}" type="slidenum">
              <a:rPr lang="en-US" smtClean="0"/>
              <a:t>49</a:t>
            </a:fld>
            <a:endParaRPr lang="en-US"/>
          </a:p>
        </p:txBody>
      </p:sp>
      <p:sp>
        <p:nvSpPr>
          <p:cNvPr id="2" name="Date Placeholder 1"/>
          <p:cNvSpPr>
            <a:spLocks noGrp="1"/>
          </p:cNvSpPr>
          <p:nvPr>
            <p:ph type="dt" sz="half" idx="4294967295"/>
          </p:nvPr>
        </p:nvSpPr>
        <p:spPr>
          <a:xfrm>
            <a:off x="0" y="6643688"/>
            <a:ext cx="2057400" cy="214312"/>
          </a:xfrm>
        </p:spPr>
        <p:txBody>
          <a:bodyPr/>
          <a:lstStyle/>
          <a:p>
            <a:fld id="{C368BFBC-9BCC-4ACB-85A3-50D9004E44AA}" type="datetime1">
              <a:rPr lang="en-US" smtClean="0"/>
              <a:t>5/16/2020</a:t>
            </a:fld>
            <a:endParaRPr lang="en-US"/>
          </a:p>
        </p:txBody>
      </p:sp>
      <p:grpSp>
        <p:nvGrpSpPr>
          <p:cNvPr id="821258" name="Group 10"/>
          <p:cNvGrpSpPr>
            <a:grpSpLocks/>
          </p:cNvGrpSpPr>
          <p:nvPr/>
        </p:nvGrpSpPr>
        <p:grpSpPr bwMode="auto">
          <a:xfrm>
            <a:off x="661987" y="3348037"/>
            <a:ext cx="7424738" cy="1966913"/>
            <a:chOff x="-308" y="2360"/>
            <a:chExt cx="6236" cy="1652"/>
          </a:xfrm>
        </p:grpSpPr>
        <p:graphicFrame>
          <p:nvGraphicFramePr>
            <p:cNvPr id="821252" name="Object 4"/>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68672" name="Document" r:id="rId3" imgW="10585440" imgH="3557880" progId="Word.Document.8">
                    <p:embed/>
                  </p:oleObj>
                </mc:Choice>
                <mc:Fallback>
                  <p:oleObj name="Document" r:id="rId3" imgW="10585440" imgH="3557880" progId="Word.Document.8">
                    <p:embed/>
                    <p:pic>
                      <p:nvPicPr>
                        <p:cNvPr id="821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53" name="Line 5"/>
            <p:cNvSpPr>
              <a:spLocks noChangeShapeType="1"/>
            </p:cNvSpPr>
            <p:nvPr/>
          </p:nvSpPr>
          <p:spPr bwMode="auto">
            <a:xfrm>
              <a:off x="1152" y="2850"/>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nvGrpSpPr>
            <p:cNvPr id="821254" name="Group 6"/>
            <p:cNvGrpSpPr>
              <a:grpSpLocks/>
            </p:cNvGrpSpPr>
            <p:nvPr/>
          </p:nvGrpSpPr>
          <p:grpSpPr bwMode="auto">
            <a:xfrm>
              <a:off x="-308" y="2928"/>
              <a:ext cx="1652" cy="284"/>
              <a:chOff x="-308" y="2832"/>
              <a:chExt cx="1652" cy="284"/>
            </a:xfrm>
          </p:grpSpPr>
          <p:sp>
            <p:nvSpPr>
              <p:cNvPr id="821255" name="Text Box 7"/>
              <p:cNvSpPr txBox="1">
                <a:spLocks noChangeArrowheads="1"/>
              </p:cNvSpPr>
              <p:nvPr/>
            </p:nvSpPr>
            <p:spPr bwMode="auto">
              <a:xfrm>
                <a:off x="-308" y="2832"/>
                <a:ext cx="141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defTabSz="927100">
                  <a:defRPr sz="2400">
                    <a:solidFill>
                      <a:schemeClr val="tx1"/>
                    </a:solidFill>
                    <a:latin typeface="Times New Roman" panose="02020603050405020304" pitchFamily="18" charset="0"/>
                  </a:defRPr>
                </a:lvl1pPr>
                <a:lvl2pPr marL="917575" defTabSz="927100">
                  <a:defRPr sz="2400">
                    <a:solidFill>
                      <a:schemeClr val="tx1"/>
                    </a:solidFill>
                    <a:latin typeface="Times New Roman" panose="02020603050405020304" pitchFamily="18" charset="0"/>
                  </a:defRPr>
                </a:lvl2pPr>
                <a:lvl3pPr marL="1031875" defTabSz="927100">
                  <a:defRPr sz="2400">
                    <a:solidFill>
                      <a:schemeClr val="tx1"/>
                    </a:solidFill>
                    <a:latin typeface="Times New Roman" panose="02020603050405020304" pitchFamily="18" charset="0"/>
                  </a:defRPr>
                </a:lvl3pPr>
                <a:lvl4pPr defTabSz="927100">
                  <a:defRPr sz="2400">
                    <a:solidFill>
                      <a:schemeClr val="tx1"/>
                    </a:solidFill>
                    <a:latin typeface="Times New Roman" panose="02020603050405020304" pitchFamily="18" charset="0"/>
                  </a:defRPr>
                </a:lvl4pPr>
                <a:lvl5pPr defTabSz="927100">
                  <a:defRPr sz="2400">
                    <a:solidFill>
                      <a:schemeClr val="tx1"/>
                    </a:solidFill>
                    <a:latin typeface="Times New Roman" panose="02020603050405020304" pitchFamily="18" charset="0"/>
                  </a:defRPr>
                </a:lvl5pPr>
                <a:lvl6pPr defTabSz="927100" eaLnBrk="0" fontAlgn="base" hangingPunct="0">
                  <a:spcBef>
                    <a:spcPct val="0"/>
                  </a:spcBef>
                  <a:spcAft>
                    <a:spcPct val="0"/>
                  </a:spcAft>
                  <a:defRPr sz="2400">
                    <a:solidFill>
                      <a:schemeClr val="tx1"/>
                    </a:solidFill>
                    <a:latin typeface="Times New Roman" panose="02020603050405020304" pitchFamily="18" charset="0"/>
                  </a:defRPr>
                </a:lvl6pPr>
                <a:lvl7pPr defTabSz="927100" eaLnBrk="0" fontAlgn="base" hangingPunct="0">
                  <a:spcBef>
                    <a:spcPct val="0"/>
                  </a:spcBef>
                  <a:spcAft>
                    <a:spcPct val="0"/>
                  </a:spcAft>
                  <a:defRPr sz="2400">
                    <a:solidFill>
                      <a:schemeClr val="tx1"/>
                    </a:solidFill>
                    <a:latin typeface="Times New Roman" panose="02020603050405020304" pitchFamily="18" charset="0"/>
                  </a:defRPr>
                </a:lvl7pPr>
                <a:lvl8pPr defTabSz="927100" eaLnBrk="0" fontAlgn="base" hangingPunct="0">
                  <a:spcBef>
                    <a:spcPct val="0"/>
                  </a:spcBef>
                  <a:spcAft>
                    <a:spcPct val="0"/>
                  </a:spcAft>
                  <a:defRPr sz="2400">
                    <a:solidFill>
                      <a:schemeClr val="tx1"/>
                    </a:solidFill>
                    <a:latin typeface="Times New Roman" panose="02020603050405020304" pitchFamily="18" charset="0"/>
                  </a:defRPr>
                </a:lvl8pPr>
                <a:lvl9pPr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Font typeface="Monotype Sorts" pitchFamily="2" charset="2"/>
                  <a:buNone/>
                </a:pPr>
                <a:r>
                  <a:rPr kumimoji="1" lang="en-US" altLang="en-US" sz="1600" dirty="0">
                    <a:latin typeface="+mn-lt"/>
                  </a:rPr>
                  <a:t>Split Positions</a:t>
                </a:r>
              </a:p>
            </p:txBody>
          </p:sp>
          <p:sp>
            <p:nvSpPr>
              <p:cNvPr id="821256" name="Line 8"/>
              <p:cNvSpPr>
                <a:spLocks noChangeShapeType="1"/>
              </p:cNvSpPr>
              <p:nvPr/>
            </p:nvSpPr>
            <p:spPr bwMode="auto">
              <a:xfrm>
                <a:off x="1152" y="2946"/>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p>
            </p:txBody>
          </p:sp>
        </p:grpSp>
        <p:sp>
          <p:nvSpPr>
            <p:cNvPr id="821257" name="Text Box 9"/>
            <p:cNvSpPr txBox="1">
              <a:spLocks noChangeArrowheads="1"/>
            </p:cNvSpPr>
            <p:nvPr/>
          </p:nvSpPr>
          <p:spPr bwMode="auto">
            <a:xfrm>
              <a:off x="-116" y="2736"/>
              <a:ext cx="126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dirty="0"/>
                <a:t>Sorted Values</a:t>
              </a:r>
            </a:p>
          </p:txBody>
        </p:sp>
      </p:grpSp>
    </p:spTree>
    <p:extLst>
      <p:ext uri="{BB962C8B-B14F-4D97-AF65-F5344CB8AC3E}">
        <p14:creationId xmlns:p14="http://schemas.microsoft.com/office/powerpoint/2010/main" val="105050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a:xfrm>
            <a:off x="342452" y="609535"/>
            <a:ext cx="8225476" cy="615761"/>
          </a:xfrm>
          <a:noFill/>
        </p:spPr>
        <p:txBody>
          <a:bodyPr lIns="92075" tIns="46038" rIns="92075" bIns="46038" anchor="ctr">
            <a:normAutofit fontScale="90000"/>
          </a:bodyPr>
          <a:lstStyle/>
          <a:p>
            <a:pPr eaLnBrk="1" hangingPunct="1"/>
            <a:r>
              <a:rPr lang="en-US" altLang="en-US" dirty="0" smtClean="0"/>
              <a:t>Prediction Problems: Classification vs. Numeric Prediction</a:t>
            </a:r>
          </a:p>
        </p:txBody>
      </p:sp>
      <p:sp>
        <p:nvSpPr>
          <p:cNvPr id="20483" name="Rectangle 2"/>
          <p:cNvSpPr>
            <a:spLocks noGrp="1" noChangeArrowheads="1"/>
          </p:cNvSpPr>
          <p:nvPr>
            <p:ph idx="1"/>
          </p:nvPr>
        </p:nvSpPr>
        <p:spPr>
          <a:xfrm>
            <a:off x="628650" y="1505527"/>
            <a:ext cx="7886700" cy="4671436"/>
          </a:xfrm>
          <a:noFill/>
        </p:spPr>
        <p:txBody>
          <a:bodyPr lIns="92075" tIns="46038" rIns="92075" bIns="46038">
            <a:normAutofit/>
          </a:bodyPr>
          <a:lstStyle/>
          <a:p>
            <a:pPr algn="just" eaLnBrk="1" hangingPunct="1">
              <a:lnSpc>
                <a:spcPct val="90000"/>
              </a:lnSpc>
            </a:pPr>
            <a:r>
              <a:rPr lang="en-US" altLang="en-US" sz="2400" dirty="0" smtClean="0">
                <a:solidFill>
                  <a:schemeClr val="hlink"/>
                </a:solidFill>
              </a:rPr>
              <a:t>Classification</a:t>
            </a:r>
            <a:r>
              <a:rPr lang="en-US" altLang="en-US" sz="2400" dirty="0" smtClean="0"/>
              <a:t>  </a:t>
            </a:r>
          </a:p>
          <a:p>
            <a:pPr lvl="1" algn="just" eaLnBrk="1" hangingPunct="1">
              <a:lnSpc>
                <a:spcPct val="90000"/>
              </a:lnSpc>
            </a:pPr>
            <a:r>
              <a:rPr lang="en-US" altLang="en-US" sz="2400" dirty="0" smtClean="0"/>
              <a:t>predicts categorical class labels (discrete or nominal)</a:t>
            </a:r>
          </a:p>
          <a:p>
            <a:pPr lvl="1" algn="just" eaLnBrk="1" hangingPunct="1">
              <a:lnSpc>
                <a:spcPct val="90000"/>
              </a:lnSpc>
            </a:pPr>
            <a:r>
              <a:rPr lang="en-US" altLang="en-US" sz="2400" dirty="0" smtClean="0"/>
              <a:t>classifies data (constructs a model) based on the training set and the values (</a:t>
            </a:r>
            <a:r>
              <a:rPr lang="en-US" altLang="en-US" sz="2400" dirty="0" smtClean="0">
                <a:solidFill>
                  <a:schemeClr val="hlink"/>
                </a:solidFill>
              </a:rPr>
              <a:t>class labels</a:t>
            </a:r>
            <a:r>
              <a:rPr lang="en-US" altLang="en-US" sz="2400" dirty="0" smtClean="0"/>
              <a:t>) in a classifying attribute and uses it in classifying new data</a:t>
            </a:r>
          </a:p>
          <a:p>
            <a:pPr algn="just" eaLnBrk="1" hangingPunct="1">
              <a:lnSpc>
                <a:spcPct val="90000"/>
              </a:lnSpc>
            </a:pPr>
            <a:r>
              <a:rPr lang="en-US" altLang="en-US" sz="2400" dirty="0" smtClean="0">
                <a:solidFill>
                  <a:schemeClr val="hlink"/>
                </a:solidFill>
              </a:rPr>
              <a:t>Numeric Prediction  </a:t>
            </a:r>
          </a:p>
          <a:p>
            <a:pPr lvl="1" algn="just" eaLnBrk="1" hangingPunct="1">
              <a:lnSpc>
                <a:spcPct val="90000"/>
              </a:lnSpc>
            </a:pPr>
            <a:r>
              <a:rPr lang="en-US" altLang="en-US" sz="2400" dirty="0" smtClean="0"/>
              <a:t>Models constructed predicts continuous-valued functions, i.e., predicts unknown or missing values </a:t>
            </a:r>
          </a:p>
          <a:p>
            <a:pPr lvl="1" algn="just" eaLnBrk="1" hangingPunct="1">
              <a:lnSpc>
                <a:spcPct val="90000"/>
              </a:lnSpc>
            </a:pPr>
            <a:r>
              <a:rPr lang="en-IN" altLang="en-US" sz="2400" dirty="0" smtClean="0"/>
              <a:t>Suppose that the marketing manager wants to predict how much a given customer will spend during a sale. </a:t>
            </a:r>
          </a:p>
          <a:p>
            <a:pPr lvl="1" algn="just" eaLnBrk="1" hangingPunct="1">
              <a:lnSpc>
                <a:spcPct val="90000"/>
              </a:lnSpc>
              <a:buFont typeface="Wingdings" panose="05000000000000000000" pitchFamily="2" charset="2"/>
              <a:buNone/>
            </a:pPr>
            <a:endParaRPr lang="en-US" altLang="en-US" sz="2400" dirty="0" smtClean="0"/>
          </a:p>
          <a:p>
            <a:pPr algn="just" eaLnBrk="1" hangingPunct="1">
              <a:lnSpc>
                <a:spcPct val="90000"/>
              </a:lnSpc>
              <a:buFont typeface="Wingdings" panose="05000000000000000000" pitchFamily="2" charset="2"/>
              <a:buNone/>
            </a:pPr>
            <a:endParaRPr lang="en-US" altLang="en-US" sz="2400" dirty="0" smtClean="0"/>
          </a:p>
        </p:txBody>
      </p:sp>
      <p:sp>
        <p:nvSpPr>
          <p:cNvPr id="20482"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966C14B-B500-4919-AACB-CDF7637DC748}" type="slidenum">
              <a:rPr lang="en-US" altLang="en-US"/>
              <a:pPr eaLnBrk="1" hangingPunct="1"/>
              <a:t>5</a:t>
            </a:fld>
            <a:endParaRPr lang="en-US" altLang="en-US"/>
          </a:p>
        </p:txBody>
      </p:sp>
    </p:spTree>
    <p:extLst>
      <p:ext uri="{BB962C8B-B14F-4D97-AF65-F5344CB8AC3E}">
        <p14:creationId xmlns:p14="http://schemas.microsoft.com/office/powerpoint/2010/main" val="3195994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87588" y="591247"/>
            <a:ext cx="8079172" cy="661481"/>
          </a:xfrm>
        </p:spPr>
        <p:txBody>
          <a:bodyPr>
            <a:normAutofit fontScale="90000"/>
          </a:bodyPr>
          <a:lstStyle/>
          <a:p>
            <a:pPr eaLnBrk="1" hangingPunct="1"/>
            <a:r>
              <a:rPr lang="en-US" altLang="en-US" dirty="0" smtClean="0"/>
              <a:t>Computing Information-Gain for Continuous-Valued Attributes</a:t>
            </a:r>
            <a:endParaRPr lang="en-US" altLang="en-US" i="1" dirty="0" smtClean="0">
              <a:solidFill>
                <a:srgbClr val="CC0000"/>
              </a:solidFill>
            </a:endParaRPr>
          </a:p>
        </p:txBody>
      </p:sp>
      <p:sp>
        <p:nvSpPr>
          <p:cNvPr id="32772" name="Rectangle 3"/>
          <p:cNvSpPr>
            <a:spLocks noGrp="1" noChangeArrowheads="1"/>
          </p:cNvSpPr>
          <p:nvPr>
            <p:ph idx="1"/>
          </p:nvPr>
        </p:nvSpPr>
        <p:spPr/>
        <p:txBody>
          <a:bodyPr>
            <a:normAutofit/>
          </a:bodyPr>
          <a:lstStyle/>
          <a:p>
            <a:pPr eaLnBrk="1" hangingPunct="1">
              <a:lnSpc>
                <a:spcPct val="115000"/>
              </a:lnSpc>
              <a:spcBef>
                <a:spcPct val="25000"/>
              </a:spcBef>
            </a:pPr>
            <a:r>
              <a:rPr lang="en-US" altLang="en-US" dirty="0" smtClean="0"/>
              <a:t>Let attribute A be a continuous-valued attribute</a:t>
            </a:r>
          </a:p>
          <a:p>
            <a:pPr eaLnBrk="1" hangingPunct="1">
              <a:lnSpc>
                <a:spcPct val="115000"/>
              </a:lnSpc>
              <a:spcBef>
                <a:spcPct val="25000"/>
              </a:spcBef>
            </a:pPr>
            <a:r>
              <a:rPr lang="en-US" altLang="en-US" dirty="0" smtClean="0"/>
              <a:t>Must determine the </a:t>
            </a:r>
            <a:r>
              <a:rPr lang="en-US" altLang="en-US" i="1" dirty="0" smtClean="0">
                <a:solidFill>
                  <a:schemeClr val="hlink"/>
                </a:solidFill>
              </a:rPr>
              <a:t>best split point</a:t>
            </a:r>
            <a:r>
              <a:rPr lang="en-US" altLang="en-US" dirty="0" smtClean="0"/>
              <a:t> for A</a:t>
            </a:r>
          </a:p>
          <a:p>
            <a:pPr lvl="1" eaLnBrk="1" hangingPunct="1">
              <a:lnSpc>
                <a:spcPct val="115000"/>
              </a:lnSpc>
              <a:spcBef>
                <a:spcPct val="25000"/>
              </a:spcBef>
            </a:pPr>
            <a:r>
              <a:rPr lang="en-US" altLang="en-US" dirty="0" smtClean="0"/>
              <a:t>Sort the value A in increasing order</a:t>
            </a:r>
          </a:p>
          <a:p>
            <a:pPr lvl="1" eaLnBrk="1" hangingPunct="1">
              <a:lnSpc>
                <a:spcPct val="115000"/>
              </a:lnSpc>
              <a:spcBef>
                <a:spcPct val="25000"/>
              </a:spcBef>
            </a:pPr>
            <a:r>
              <a:rPr lang="en-US" altLang="en-US" dirty="0" smtClean="0"/>
              <a:t>Typically, the midpoint between each pair of adjacent values is considered as a possible </a:t>
            </a:r>
            <a:r>
              <a:rPr lang="en-US" altLang="en-US" i="1" dirty="0" smtClean="0"/>
              <a:t>split point</a:t>
            </a:r>
          </a:p>
          <a:p>
            <a:pPr lvl="2" eaLnBrk="1" hangingPunct="1">
              <a:lnSpc>
                <a:spcPct val="115000"/>
              </a:lnSpc>
              <a:spcBef>
                <a:spcPct val="25000"/>
              </a:spcBef>
            </a:pPr>
            <a:r>
              <a:rPr lang="en-US" altLang="en-US" dirty="0" smtClean="0"/>
              <a:t>(a</a:t>
            </a:r>
            <a:r>
              <a:rPr lang="en-US" altLang="en-US" baseline="-25000" dirty="0" smtClean="0"/>
              <a:t>i</a:t>
            </a:r>
            <a:r>
              <a:rPr lang="en-US" altLang="en-US" dirty="0" smtClean="0"/>
              <a:t>+a</a:t>
            </a:r>
            <a:r>
              <a:rPr lang="en-US" altLang="en-US" baseline="-25000" dirty="0" smtClean="0"/>
              <a:t>i+1</a:t>
            </a:r>
            <a:r>
              <a:rPr lang="en-US" altLang="en-US" dirty="0" smtClean="0"/>
              <a:t>)/2 is the midpoint between the values of </a:t>
            </a:r>
            <a:r>
              <a:rPr lang="en-US" altLang="en-US" dirty="0" err="1" smtClean="0"/>
              <a:t>a</a:t>
            </a:r>
            <a:r>
              <a:rPr lang="en-US" altLang="en-US" baseline="-25000" dirty="0" err="1" smtClean="0"/>
              <a:t>i</a:t>
            </a:r>
            <a:r>
              <a:rPr lang="en-US" altLang="en-US" dirty="0" smtClean="0"/>
              <a:t> and a</a:t>
            </a:r>
            <a:r>
              <a:rPr lang="en-US" altLang="en-US" baseline="-25000" dirty="0" smtClean="0"/>
              <a:t>i+1</a:t>
            </a:r>
          </a:p>
          <a:p>
            <a:pPr lvl="1" eaLnBrk="1" hangingPunct="1">
              <a:lnSpc>
                <a:spcPct val="115000"/>
              </a:lnSpc>
              <a:spcBef>
                <a:spcPct val="25000"/>
              </a:spcBef>
            </a:pPr>
            <a:r>
              <a:rPr lang="en-US" altLang="en-US" dirty="0" smtClean="0"/>
              <a:t>The point with the </a:t>
            </a:r>
            <a:r>
              <a:rPr lang="en-US" altLang="en-US" i="1" dirty="0" smtClean="0"/>
              <a:t>minimum expected information requirement</a:t>
            </a:r>
            <a:r>
              <a:rPr lang="en-US" altLang="en-US" dirty="0" smtClean="0"/>
              <a:t> for A is selected as the split-point for A</a:t>
            </a:r>
          </a:p>
          <a:p>
            <a:pPr eaLnBrk="1" hangingPunct="1">
              <a:lnSpc>
                <a:spcPct val="115000"/>
              </a:lnSpc>
            </a:pPr>
            <a:r>
              <a:rPr lang="en-US" altLang="en-US" dirty="0" smtClean="0"/>
              <a:t>Split:</a:t>
            </a:r>
          </a:p>
          <a:p>
            <a:pPr lvl="1" eaLnBrk="1" hangingPunct="1">
              <a:lnSpc>
                <a:spcPct val="115000"/>
              </a:lnSpc>
            </a:pPr>
            <a:r>
              <a:rPr lang="en-US" altLang="en-US" dirty="0" smtClean="0"/>
              <a:t>D1 is the set of tuples in D satisfying A ≤ split-point, and D2 is the set of tuples in D satisfying A &gt; split-point</a:t>
            </a:r>
          </a:p>
        </p:txBody>
      </p:sp>
      <p:sp>
        <p:nvSpPr>
          <p:cNvPr id="32770"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CD2A489-FFB4-4829-9F7D-D4F277225A4B}" type="slidenum">
              <a:rPr lang="en-US" altLang="en-US"/>
              <a:pPr eaLnBrk="1" hangingPunct="1"/>
              <a:t>50</a:t>
            </a:fld>
            <a:endParaRPr lang="en-US" altLang="en-US"/>
          </a:p>
        </p:txBody>
      </p:sp>
    </p:spTree>
    <p:extLst>
      <p:ext uri="{BB962C8B-B14F-4D97-AF65-F5344CB8AC3E}">
        <p14:creationId xmlns:p14="http://schemas.microsoft.com/office/powerpoint/2010/main" val="2680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050"/>
          <p:cNvSpPr>
            <a:spLocks noGrp="1" noChangeArrowheads="1"/>
          </p:cNvSpPr>
          <p:nvPr>
            <p:ph type="title"/>
          </p:nvPr>
        </p:nvSpPr>
        <p:spPr/>
        <p:txBody>
          <a:bodyPr>
            <a:normAutofit/>
          </a:bodyPr>
          <a:lstStyle/>
          <a:p>
            <a:pPr eaLnBrk="1" hangingPunct="1"/>
            <a:r>
              <a:rPr lang="en-US" altLang="en-US" smtClean="0"/>
              <a:t>Gain Ratio for Attribute Selection (C4.5)</a:t>
            </a:r>
            <a:endParaRPr lang="en-US" altLang="en-US" i="1" smtClean="0">
              <a:solidFill>
                <a:srgbClr val="CC0000"/>
              </a:solidFill>
            </a:endParaRPr>
          </a:p>
        </p:txBody>
      </p:sp>
      <p:sp>
        <p:nvSpPr>
          <p:cNvPr id="7173" name="Rectangle 2051"/>
          <p:cNvSpPr>
            <a:spLocks noGrp="1" noChangeArrowheads="1"/>
          </p:cNvSpPr>
          <p:nvPr>
            <p:ph idx="1"/>
          </p:nvPr>
        </p:nvSpPr>
        <p:spPr/>
        <p:txBody>
          <a:bodyPr>
            <a:normAutofit fontScale="92500" lnSpcReduction="10000"/>
          </a:bodyPr>
          <a:lstStyle/>
          <a:p>
            <a:pPr eaLnBrk="1" hangingPunct="1"/>
            <a:r>
              <a:rPr lang="en-US" altLang="en-US" sz="1800" dirty="0" smtClean="0"/>
              <a:t>Information gain measure is biased towards attributes with a large number of distinct values. </a:t>
            </a:r>
            <a:r>
              <a:rPr lang="en-US" altLang="en-US" sz="1800" dirty="0" err="1" smtClean="0"/>
              <a:t>Eg</a:t>
            </a:r>
            <a:r>
              <a:rPr lang="en-US" altLang="en-US" sz="1800" dirty="0" smtClean="0"/>
              <a:t>. </a:t>
            </a:r>
            <a:r>
              <a:rPr lang="en-US" altLang="en-US" sz="1800" dirty="0" err="1" smtClean="0"/>
              <a:t>Product_ID</a:t>
            </a:r>
            <a:r>
              <a:rPr lang="en-US" altLang="en-US" sz="1800" dirty="0" smtClean="0"/>
              <a:t> (unique for every tuple), resulting in large number of partitions as </a:t>
            </a:r>
            <a:r>
              <a:rPr lang="en-US" altLang="en-US" sz="1800" dirty="0" err="1" smtClean="0"/>
              <a:t>Info</a:t>
            </a:r>
            <a:r>
              <a:rPr lang="en-US" altLang="en-US" sz="1800" baseline="-25000" dirty="0" err="1" smtClean="0"/>
              <a:t>product_ID</a:t>
            </a:r>
            <a:r>
              <a:rPr lang="en-US" altLang="en-US" sz="1800" dirty="0" smtClean="0"/>
              <a:t> (D) = 0, Such partitioning is useless.</a:t>
            </a:r>
          </a:p>
          <a:p>
            <a:pPr eaLnBrk="1" hangingPunct="1"/>
            <a:r>
              <a:rPr lang="en-US" altLang="en-US" sz="1800" dirty="0" smtClean="0"/>
              <a:t>C4.5 (a successor of ID3) uses gain ratio to overcome the problem.</a:t>
            </a:r>
          </a:p>
          <a:p>
            <a:pPr eaLnBrk="1" hangingPunct="1"/>
            <a:r>
              <a:rPr lang="en-US" altLang="en-US" sz="1800" dirty="0" smtClean="0"/>
              <a:t>It applies normalization to information gain using a “split information”</a:t>
            </a:r>
          </a:p>
          <a:p>
            <a:pPr eaLnBrk="1" hangingPunct="1"/>
            <a:endParaRPr lang="en-US" altLang="en-US" sz="1800" dirty="0" smtClean="0"/>
          </a:p>
          <a:p>
            <a:pPr eaLnBrk="1" hangingPunct="1"/>
            <a:endParaRPr lang="en-US" altLang="en-US" sz="1800" dirty="0" smtClean="0"/>
          </a:p>
          <a:p>
            <a:pPr lvl="1" eaLnBrk="1" hangingPunct="1"/>
            <a:endParaRPr lang="en-US" altLang="en-US" sz="1800" dirty="0" smtClean="0"/>
          </a:p>
          <a:p>
            <a:pPr lvl="1" eaLnBrk="1" hangingPunct="1"/>
            <a:r>
              <a:rPr lang="en-US" altLang="en-US" sz="1800" dirty="0" err="1" smtClean="0"/>
              <a:t>GainRatio</a:t>
            </a:r>
            <a:r>
              <a:rPr lang="en-US" altLang="en-US" sz="1800" dirty="0" smtClean="0"/>
              <a:t>(A) = Gain(A)/</a:t>
            </a:r>
            <a:r>
              <a:rPr lang="en-US" altLang="en-US" sz="1800" dirty="0" err="1" smtClean="0"/>
              <a:t>SplitInfo</a:t>
            </a:r>
            <a:r>
              <a:rPr lang="en-US" altLang="en-US" sz="1800" baseline="-25000" dirty="0" err="1" smtClean="0"/>
              <a:t>A</a:t>
            </a:r>
            <a:r>
              <a:rPr lang="en-US" altLang="en-US" sz="1800" dirty="0" smtClean="0"/>
              <a:t> (D)</a:t>
            </a:r>
          </a:p>
          <a:p>
            <a:pPr eaLnBrk="1" hangingPunct="1"/>
            <a:r>
              <a:rPr lang="en-US" altLang="en-US" sz="1800" dirty="0" smtClean="0"/>
              <a:t>Ex. Gain Ratio of “income” on the given data set.                       </a:t>
            </a:r>
          </a:p>
          <a:p>
            <a:pPr eaLnBrk="1" hangingPunct="1"/>
            <a:endParaRPr lang="en-US" altLang="en-US" sz="1800" dirty="0" smtClean="0"/>
          </a:p>
          <a:p>
            <a:pPr eaLnBrk="1" hangingPunct="1"/>
            <a:endParaRPr lang="en-US" altLang="en-US" sz="1800" dirty="0" smtClean="0"/>
          </a:p>
          <a:p>
            <a:pPr eaLnBrk="1" hangingPunct="1"/>
            <a:endParaRPr lang="en-US" altLang="en-US" sz="1800" dirty="0" smtClean="0"/>
          </a:p>
          <a:p>
            <a:pPr lvl="1" eaLnBrk="1" hangingPunct="1"/>
            <a:r>
              <a:rPr lang="en-US" altLang="en-US" sz="1800" dirty="0" err="1" smtClean="0"/>
              <a:t>gain_ratio</a:t>
            </a:r>
            <a:r>
              <a:rPr lang="en-US" altLang="en-US" sz="1800" dirty="0" smtClean="0"/>
              <a:t>(income) = 0.029/1.557 = 0.019</a:t>
            </a:r>
          </a:p>
          <a:p>
            <a:pPr eaLnBrk="1" hangingPunct="1"/>
            <a:r>
              <a:rPr lang="en-US" altLang="en-US" sz="1800" dirty="0" smtClean="0"/>
              <a:t>The attribute with the maximum gain ratio is selected as the splitting attribute</a:t>
            </a:r>
          </a:p>
        </p:txBody>
      </p:sp>
      <p:sp>
        <p:nvSpPr>
          <p:cNvPr id="7171" name="Slide Number Placeholder 7"/>
          <p:cNvSpPr>
            <a:spLocks noGrp="1"/>
          </p:cNvSpPr>
          <p:nvPr>
            <p:ph type="sldNum" sz="quarter" idx="4294967295"/>
          </p:nvPr>
        </p:nvSpPr>
        <p:spPr>
          <a:xfrm>
            <a:off x="7086600" y="6583363"/>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C6AFEBFF-602C-481F-BE33-2705B646E4BA}" type="slidenum">
              <a:rPr lang="en-US" altLang="en-US"/>
              <a:pPr eaLnBrk="1" hangingPunct="1"/>
              <a:t>51</a:t>
            </a:fld>
            <a:endParaRPr lang="en-US" altLang="en-US"/>
          </a:p>
        </p:txBody>
      </p:sp>
      <p:graphicFrame>
        <p:nvGraphicFramePr>
          <p:cNvPr id="7170" name="Object 2048"/>
          <p:cNvGraphicFramePr>
            <a:graphicFrameLocks noGrp="1" noChangeAspect="1"/>
          </p:cNvGraphicFramePr>
          <p:nvPr>
            <p:ph sz="quarter" idx="4294967295"/>
            <p:extLst/>
          </p:nvPr>
        </p:nvGraphicFramePr>
        <p:xfrm>
          <a:off x="1801368" y="3063240"/>
          <a:ext cx="4343400" cy="685800"/>
        </p:xfrm>
        <a:graphic>
          <a:graphicData uri="http://schemas.openxmlformats.org/presentationml/2006/ole">
            <mc:AlternateContent xmlns:mc="http://schemas.openxmlformats.org/markup-compatibility/2006">
              <mc:Choice xmlns:v="urn:schemas-microsoft-com:vml" Requires="v">
                <p:oleObj spid="_x0000_s76810" name="Equation" r:id="rId4" imgW="2387600" imgH="457200" progId="Equation.3">
                  <p:embed/>
                </p:oleObj>
              </mc:Choice>
              <mc:Fallback>
                <p:oleObj name="Equation" r:id="rId4" imgW="2387600" imgH="457200" progId="Equation.3">
                  <p:embed/>
                  <p:pic>
                    <p:nvPicPr>
                      <p:cNvPr id="7170"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1368" y="3063240"/>
                        <a:ext cx="4343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4" name="Picture 10" descr="8splitinf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572000"/>
            <a:ext cx="792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77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1026"/>
          <p:cNvSpPr>
            <a:spLocks noGrp="1" noChangeArrowheads="1"/>
          </p:cNvSpPr>
          <p:nvPr>
            <p:ph type="title"/>
          </p:nvPr>
        </p:nvSpPr>
        <p:spPr>
          <a:noFill/>
        </p:spPr>
        <p:txBody>
          <a:bodyPr lIns="92075" tIns="46038" rIns="92075" bIns="46038">
            <a:normAutofit/>
          </a:bodyPr>
          <a:lstStyle/>
          <a:p>
            <a:pPr eaLnBrk="1" hangingPunct="1"/>
            <a:r>
              <a:rPr lang="en-US" altLang="en-US" smtClean="0"/>
              <a:t>Gini Index (CART, IBM IntelligentMiner)</a:t>
            </a:r>
          </a:p>
        </p:txBody>
      </p:sp>
      <p:sp>
        <p:nvSpPr>
          <p:cNvPr id="8199" name="Rectangle 1027"/>
          <p:cNvSpPr>
            <a:spLocks noGrp="1" noChangeArrowheads="1"/>
          </p:cNvSpPr>
          <p:nvPr>
            <p:ph idx="1"/>
          </p:nvPr>
        </p:nvSpPr>
        <p:spPr>
          <a:xfrm>
            <a:off x="564642" y="1478152"/>
            <a:ext cx="7886700" cy="4959223"/>
          </a:xfrm>
          <a:noFill/>
        </p:spPr>
        <p:txBody>
          <a:bodyPr lIns="92075" tIns="46038" rIns="92075" bIns="46038">
            <a:normAutofit fontScale="92500" lnSpcReduction="10000"/>
          </a:bodyPr>
          <a:lstStyle/>
          <a:p>
            <a:pPr eaLnBrk="1" hangingPunct="1">
              <a:spcBef>
                <a:spcPts val="600"/>
              </a:spcBef>
              <a:spcAft>
                <a:spcPts val="200"/>
              </a:spcAft>
            </a:pPr>
            <a:r>
              <a:rPr lang="en-US" altLang="en-US" sz="2000" dirty="0" smtClean="0"/>
              <a:t>If a data set </a:t>
            </a:r>
            <a:r>
              <a:rPr lang="en-US" altLang="en-US" sz="2000" i="1" dirty="0" smtClean="0"/>
              <a:t>D </a:t>
            </a:r>
            <a:r>
              <a:rPr lang="en-US" altLang="en-US" sz="2000" dirty="0" smtClean="0"/>
              <a:t>contains examples from </a:t>
            </a:r>
            <a:r>
              <a:rPr lang="en-US" altLang="en-US" sz="2000" i="1" dirty="0" smtClean="0"/>
              <a:t>n</a:t>
            </a:r>
            <a:r>
              <a:rPr lang="en-US" altLang="en-US" sz="2000" dirty="0" smtClean="0"/>
              <a:t> classes, </a:t>
            </a:r>
            <a:r>
              <a:rPr lang="en-US" altLang="en-US" sz="2000" dirty="0" err="1" smtClean="0"/>
              <a:t>gini</a:t>
            </a:r>
            <a:r>
              <a:rPr lang="en-US" altLang="en-US" sz="2000" dirty="0" smtClean="0"/>
              <a:t> index, </a:t>
            </a:r>
            <a:r>
              <a:rPr lang="en-US" altLang="en-US" sz="2000" i="1" dirty="0" err="1" smtClean="0"/>
              <a:t>gini</a:t>
            </a:r>
            <a:r>
              <a:rPr lang="en-US" altLang="en-US" sz="2000" dirty="0" smtClean="0"/>
              <a:t>(</a:t>
            </a:r>
            <a:r>
              <a:rPr lang="en-US" altLang="en-US" sz="2000" i="1" dirty="0" smtClean="0"/>
              <a:t>D</a:t>
            </a:r>
            <a:r>
              <a:rPr lang="en-US" altLang="en-US" sz="2000" dirty="0" smtClean="0"/>
              <a:t>) is defined as</a:t>
            </a:r>
          </a:p>
          <a:p>
            <a:pPr eaLnBrk="1" hangingPunct="1">
              <a:spcBef>
                <a:spcPts val="600"/>
              </a:spcBef>
              <a:spcAft>
                <a:spcPts val="200"/>
              </a:spcAft>
            </a:pPr>
            <a:endParaRPr lang="en-US" altLang="en-US" sz="2000" dirty="0" smtClean="0"/>
          </a:p>
          <a:p>
            <a:pPr eaLnBrk="1" hangingPunct="1">
              <a:spcBef>
                <a:spcPts val="600"/>
              </a:spcBef>
              <a:spcAft>
                <a:spcPts val="200"/>
              </a:spcAft>
              <a:buFont typeface="Wingdings" panose="05000000000000000000" pitchFamily="2" charset="2"/>
              <a:buNone/>
            </a:pPr>
            <a:r>
              <a:rPr lang="en-US" altLang="en-US" sz="2000" dirty="0" smtClean="0"/>
              <a:t>    	</a:t>
            </a:r>
          </a:p>
          <a:p>
            <a:pPr eaLnBrk="1" hangingPunct="1">
              <a:spcBef>
                <a:spcPts val="600"/>
              </a:spcBef>
              <a:spcAft>
                <a:spcPts val="200"/>
              </a:spcAft>
              <a:buFont typeface="Wingdings" panose="05000000000000000000" pitchFamily="2" charset="2"/>
              <a:buNone/>
            </a:pPr>
            <a:r>
              <a:rPr lang="en-US" altLang="en-US" sz="2000" dirty="0" smtClean="0"/>
              <a:t>where </a:t>
            </a:r>
            <a:r>
              <a:rPr lang="en-US" altLang="en-US" sz="2000" i="1" dirty="0" err="1" smtClean="0"/>
              <a:t>p</a:t>
            </a:r>
            <a:r>
              <a:rPr lang="en-US" altLang="en-US" sz="2000" i="1" baseline="-25000" dirty="0" err="1" smtClean="0"/>
              <a:t>j</a:t>
            </a:r>
            <a:r>
              <a:rPr lang="en-US" altLang="en-US" sz="2000" dirty="0" smtClean="0"/>
              <a:t> is the probability that a tuple in D belongs to class  </a:t>
            </a:r>
            <a:r>
              <a:rPr lang="en-US" altLang="en-US" sz="2000" i="1" dirty="0" smtClean="0"/>
              <a:t>j</a:t>
            </a:r>
            <a:r>
              <a:rPr lang="en-US" altLang="en-US" sz="2000" dirty="0" smtClean="0"/>
              <a:t>  is |</a:t>
            </a:r>
            <a:r>
              <a:rPr lang="en-US" altLang="en-US" sz="2000" dirty="0" err="1" smtClean="0"/>
              <a:t>C</a:t>
            </a:r>
            <a:r>
              <a:rPr lang="en-US" altLang="en-US" sz="2000" baseline="-25000" dirty="0" err="1" smtClean="0"/>
              <a:t>j,D</a:t>
            </a:r>
            <a:r>
              <a:rPr lang="en-US" altLang="en-US" sz="2000" dirty="0" smtClean="0"/>
              <a:t> |/|D|</a:t>
            </a:r>
            <a:endParaRPr lang="en-US" altLang="en-US" sz="2000" i="1" dirty="0" smtClean="0"/>
          </a:p>
          <a:p>
            <a:pPr eaLnBrk="1" hangingPunct="1">
              <a:spcBef>
                <a:spcPts val="600"/>
              </a:spcBef>
              <a:spcAft>
                <a:spcPts val="200"/>
              </a:spcAft>
            </a:pPr>
            <a:r>
              <a:rPr lang="en-US" altLang="en-US" sz="2000" dirty="0" smtClean="0"/>
              <a:t>It considers binary-split for each attribute</a:t>
            </a:r>
          </a:p>
          <a:p>
            <a:pPr eaLnBrk="1" hangingPunct="1">
              <a:spcBef>
                <a:spcPts val="600"/>
              </a:spcBef>
              <a:spcAft>
                <a:spcPts val="200"/>
              </a:spcAft>
            </a:pPr>
            <a:r>
              <a:rPr lang="en-US" altLang="en-US" sz="2000" dirty="0" smtClean="0"/>
              <a:t>If a data set </a:t>
            </a:r>
            <a:r>
              <a:rPr lang="en-US" altLang="en-US" sz="2000" i="1" dirty="0" smtClean="0"/>
              <a:t>D</a:t>
            </a:r>
            <a:r>
              <a:rPr lang="en-US" altLang="en-US" sz="2000" dirty="0" smtClean="0"/>
              <a:t>  is split on A (such that A</a:t>
            </a:r>
            <a:r>
              <a:rPr lang="en-IN" altLang="en-US" sz="2000" dirty="0" smtClean="0"/>
              <a:t>∈ S</a:t>
            </a:r>
            <a:r>
              <a:rPr lang="en-IN" altLang="en-US" sz="2000" baseline="-25000" dirty="0" smtClean="0"/>
              <a:t>A</a:t>
            </a:r>
            <a:r>
              <a:rPr lang="en-IN" altLang="en-US" sz="2000" dirty="0" smtClean="0"/>
              <a:t>?)</a:t>
            </a:r>
            <a:r>
              <a:rPr lang="en-US" altLang="en-US" sz="2000" dirty="0" smtClean="0"/>
              <a:t> into two subsets </a:t>
            </a:r>
            <a:r>
              <a:rPr lang="en-US" altLang="en-US" sz="2000" i="1" dirty="0" smtClean="0"/>
              <a:t>D</a:t>
            </a:r>
            <a:r>
              <a:rPr lang="en-US" altLang="en-US" sz="2000" i="1" baseline="-25000" dirty="0" smtClean="0"/>
              <a:t>1</a:t>
            </a:r>
            <a:r>
              <a:rPr lang="en-US" altLang="en-US" sz="2000" dirty="0" smtClean="0"/>
              <a:t> and </a:t>
            </a:r>
            <a:r>
              <a:rPr lang="en-US" altLang="en-US" sz="2000" i="1" dirty="0" smtClean="0"/>
              <a:t>D</a:t>
            </a:r>
            <a:r>
              <a:rPr lang="en-US" altLang="en-US" sz="2000" i="1" baseline="-25000" dirty="0" smtClean="0"/>
              <a:t>2</a:t>
            </a:r>
            <a:r>
              <a:rPr lang="en-US" altLang="en-US" sz="2000" dirty="0" smtClean="0"/>
              <a:t>, the </a:t>
            </a:r>
            <a:r>
              <a:rPr lang="en-US" altLang="en-US" sz="2000" i="1" dirty="0" err="1" smtClean="0"/>
              <a:t>gini</a:t>
            </a:r>
            <a:r>
              <a:rPr lang="en-US" altLang="en-US" sz="2000" dirty="0" smtClean="0"/>
              <a:t> index </a:t>
            </a:r>
            <a:r>
              <a:rPr lang="en-US" altLang="en-US" sz="2000" i="1" dirty="0" err="1" smtClean="0"/>
              <a:t>gini</a:t>
            </a:r>
            <a:r>
              <a:rPr lang="en-US" altLang="en-US" sz="2000" dirty="0" smtClean="0"/>
              <a:t>(</a:t>
            </a:r>
            <a:r>
              <a:rPr lang="en-US" altLang="en-US" sz="2000" i="1" dirty="0" smtClean="0"/>
              <a:t>D</a:t>
            </a:r>
            <a:r>
              <a:rPr lang="en-US" altLang="en-US" sz="2000" dirty="0" smtClean="0"/>
              <a:t>) is defined as</a:t>
            </a:r>
          </a:p>
          <a:p>
            <a:pPr eaLnBrk="1" hangingPunct="1">
              <a:spcBef>
                <a:spcPts val="600"/>
              </a:spcBef>
              <a:spcAft>
                <a:spcPts val="200"/>
              </a:spcAft>
            </a:pPr>
            <a:endParaRPr lang="en-US" altLang="en-US" sz="2000" dirty="0" smtClean="0"/>
          </a:p>
          <a:p>
            <a:pPr eaLnBrk="1" hangingPunct="1">
              <a:spcBef>
                <a:spcPts val="600"/>
              </a:spcBef>
              <a:spcAft>
                <a:spcPts val="200"/>
              </a:spcAft>
            </a:pPr>
            <a:endParaRPr lang="en-US" altLang="en-US" sz="2000" dirty="0" smtClean="0"/>
          </a:p>
          <a:p>
            <a:pPr eaLnBrk="1" hangingPunct="1">
              <a:spcBef>
                <a:spcPts val="600"/>
              </a:spcBef>
              <a:spcAft>
                <a:spcPts val="200"/>
              </a:spcAft>
            </a:pPr>
            <a:r>
              <a:rPr lang="en-US" altLang="en-US" sz="2000" dirty="0" smtClean="0"/>
              <a:t>Reduction in Impurity:</a:t>
            </a:r>
          </a:p>
          <a:p>
            <a:pPr eaLnBrk="1" hangingPunct="1">
              <a:spcBef>
                <a:spcPts val="600"/>
              </a:spcBef>
              <a:spcAft>
                <a:spcPts val="200"/>
              </a:spcAft>
            </a:pPr>
            <a:endParaRPr lang="en-US" altLang="en-US" sz="2000" dirty="0" smtClean="0"/>
          </a:p>
          <a:p>
            <a:pPr eaLnBrk="1" hangingPunct="1">
              <a:spcBef>
                <a:spcPts val="600"/>
              </a:spcBef>
              <a:spcAft>
                <a:spcPts val="200"/>
              </a:spcAft>
            </a:pPr>
            <a:endParaRPr lang="en-US" altLang="en-US" sz="2000" dirty="0" smtClean="0"/>
          </a:p>
          <a:p>
            <a:pPr eaLnBrk="1" hangingPunct="1">
              <a:spcBef>
                <a:spcPts val="600"/>
              </a:spcBef>
              <a:spcAft>
                <a:spcPts val="200"/>
              </a:spcAft>
            </a:pPr>
            <a:r>
              <a:rPr lang="en-US" altLang="en-US" sz="2000" dirty="0" smtClean="0"/>
              <a:t>The attribute provides the minimum </a:t>
            </a:r>
            <a:r>
              <a:rPr lang="en-US" altLang="en-US" sz="2000" i="1" dirty="0" err="1" smtClean="0"/>
              <a:t>gini</a:t>
            </a:r>
            <a:r>
              <a:rPr lang="en-US" altLang="en-US" sz="2000" i="1" baseline="-25000" dirty="0" err="1" smtClean="0"/>
              <a:t>split</a:t>
            </a:r>
            <a:r>
              <a:rPr lang="en-US" altLang="en-US" sz="2000" dirty="0" smtClean="0"/>
              <a:t>(</a:t>
            </a:r>
            <a:r>
              <a:rPr lang="en-US" altLang="en-US" sz="2000" i="1" dirty="0" smtClean="0"/>
              <a:t>D</a:t>
            </a:r>
            <a:r>
              <a:rPr lang="en-US" altLang="en-US" sz="2000" dirty="0" smtClean="0"/>
              <a:t>) (or the largest reduction in impurity) is chosen to split the node (</a:t>
            </a:r>
            <a:r>
              <a:rPr lang="en-US" altLang="en-US" sz="2000" i="1" dirty="0" smtClean="0">
                <a:solidFill>
                  <a:srgbClr val="CC0000"/>
                </a:solidFill>
              </a:rPr>
              <a:t>need to enumerate all the possible splitting points for each attribute</a:t>
            </a:r>
            <a:r>
              <a:rPr lang="en-US" altLang="en-US" sz="2000" dirty="0" smtClean="0"/>
              <a:t>)</a:t>
            </a:r>
          </a:p>
        </p:txBody>
      </p:sp>
      <p:sp>
        <p:nvSpPr>
          <p:cNvPr id="81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A78F440-8E6B-4011-9570-EC3EC81D7FC4}" type="slidenum">
              <a:rPr lang="en-US" altLang="en-US"/>
              <a:pPr eaLnBrk="1" hangingPunct="1"/>
              <a:t>52</a:t>
            </a:fld>
            <a:endParaRPr lang="en-US" altLang="en-US"/>
          </a:p>
        </p:txBody>
      </p:sp>
      <p:graphicFrame>
        <p:nvGraphicFramePr>
          <p:cNvPr id="8196" name="Object 1026"/>
          <p:cNvGraphicFramePr>
            <a:graphicFrameLocks noGrp="1" noChangeAspect="1"/>
          </p:cNvGraphicFramePr>
          <p:nvPr>
            <p:ph sz="half" idx="4294967295"/>
            <p:extLst/>
          </p:nvPr>
        </p:nvGraphicFramePr>
        <p:xfrm>
          <a:off x="2313115" y="5068824"/>
          <a:ext cx="4618037" cy="522288"/>
        </p:xfrm>
        <a:graphic>
          <a:graphicData uri="http://schemas.openxmlformats.org/presentationml/2006/ole">
            <mc:AlternateContent xmlns:mc="http://schemas.openxmlformats.org/markup-compatibility/2006">
              <mc:Choice xmlns:v="urn:schemas-microsoft-com:vml" Requires="v">
                <p:oleObj spid="_x0000_s77850" name="Equation" r:id="rId4" imgW="2692400" imgH="304800" progId="Equation.3">
                  <p:embed/>
                </p:oleObj>
              </mc:Choice>
              <mc:Fallback>
                <p:oleObj name="Equation" r:id="rId4" imgW="2692400" imgH="304800" progId="Equation.3">
                  <p:embed/>
                  <p:pic>
                    <p:nvPicPr>
                      <p:cNvPr id="8196"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3115" y="5068824"/>
                        <a:ext cx="4618037" cy="522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 name="Object 1024"/>
          <p:cNvGraphicFramePr>
            <a:graphicFrameLocks/>
          </p:cNvGraphicFramePr>
          <p:nvPr>
            <p:extLst/>
          </p:nvPr>
        </p:nvGraphicFramePr>
        <p:xfrm>
          <a:off x="2639568" y="1642872"/>
          <a:ext cx="2895600" cy="838200"/>
        </p:xfrm>
        <a:graphic>
          <a:graphicData uri="http://schemas.openxmlformats.org/presentationml/2006/ole">
            <mc:AlternateContent xmlns:mc="http://schemas.openxmlformats.org/markup-compatibility/2006">
              <mc:Choice xmlns:v="urn:schemas-microsoft-com:vml" Requires="v">
                <p:oleObj spid="_x0000_s77851" name="Equation" r:id="rId6" imgW="1777229" imgH="761669" progId="Equation.3">
                  <p:embed/>
                </p:oleObj>
              </mc:Choice>
              <mc:Fallback>
                <p:oleObj name="Equation" r:id="rId6" imgW="1777229" imgH="761669" progId="Equation.3">
                  <p:embed/>
                  <p:pic>
                    <p:nvPicPr>
                      <p:cNvPr id="8194" name="Object 10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9568" y="1642872"/>
                        <a:ext cx="289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025"/>
          <p:cNvGraphicFramePr>
            <a:graphicFrameLocks noChangeAspect="1"/>
          </p:cNvGraphicFramePr>
          <p:nvPr>
            <p:extLst/>
          </p:nvPr>
        </p:nvGraphicFramePr>
        <p:xfrm>
          <a:off x="2090928" y="3870960"/>
          <a:ext cx="5703888" cy="685800"/>
        </p:xfrm>
        <a:graphic>
          <a:graphicData uri="http://schemas.openxmlformats.org/presentationml/2006/ole">
            <mc:AlternateContent xmlns:mc="http://schemas.openxmlformats.org/markup-compatibility/2006">
              <mc:Choice xmlns:v="urn:schemas-microsoft-com:vml" Requires="v">
                <p:oleObj spid="_x0000_s77852" name="Equation" r:id="rId8" imgW="3441700" imgH="596900" progId="Equation.3">
                  <p:embed/>
                </p:oleObj>
              </mc:Choice>
              <mc:Fallback>
                <p:oleObj name="Equation" r:id="rId8" imgW="3441700" imgH="596900" progId="Equation.3">
                  <p:embed/>
                  <p:pic>
                    <p:nvPicPr>
                      <p:cNvPr id="8195" name="Object 10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0928" y="3870960"/>
                        <a:ext cx="5703888" cy="685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6717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1026"/>
          <p:cNvSpPr>
            <a:spLocks noGrp="1" noChangeArrowheads="1"/>
          </p:cNvSpPr>
          <p:nvPr>
            <p:ph type="title"/>
          </p:nvPr>
        </p:nvSpPr>
        <p:spPr/>
        <p:txBody>
          <a:bodyPr>
            <a:normAutofit/>
          </a:bodyPr>
          <a:lstStyle/>
          <a:p>
            <a:pPr eaLnBrk="1" hangingPunct="1"/>
            <a:r>
              <a:rPr lang="en-US" altLang="en-US" smtClean="0"/>
              <a:t>Computation of Gini Index </a:t>
            </a:r>
          </a:p>
        </p:txBody>
      </p:sp>
      <p:sp>
        <p:nvSpPr>
          <p:cNvPr id="9222" name="Rectangle 1027"/>
          <p:cNvSpPr>
            <a:spLocks noGrp="1" noChangeArrowheads="1"/>
          </p:cNvSpPr>
          <p:nvPr>
            <p:ph idx="1"/>
          </p:nvPr>
        </p:nvSpPr>
        <p:spPr>
          <a:xfrm>
            <a:off x="436626" y="1432432"/>
            <a:ext cx="7886700" cy="5114671"/>
          </a:xfrm>
        </p:spPr>
        <p:txBody>
          <a:bodyPr>
            <a:normAutofit/>
          </a:bodyPr>
          <a:lstStyle/>
          <a:p>
            <a:pPr eaLnBrk="1" hangingPunct="1"/>
            <a:r>
              <a:rPr lang="en-US" altLang="en-US" dirty="0" smtClean="0"/>
              <a:t>Ex.  D has 9 tuples in </a:t>
            </a:r>
            <a:r>
              <a:rPr lang="en-US" altLang="en-US" dirty="0" err="1" smtClean="0"/>
              <a:t>buys_computer</a:t>
            </a:r>
            <a:r>
              <a:rPr lang="en-US" altLang="en-US" dirty="0" smtClean="0"/>
              <a:t> = “yes” and 5 in “no”</a:t>
            </a:r>
          </a:p>
          <a:p>
            <a:pPr eaLnBrk="1" hangingPunct="1"/>
            <a:endParaRPr lang="en-US" altLang="en-US" dirty="0" smtClean="0"/>
          </a:p>
          <a:p>
            <a:pPr eaLnBrk="1" hangingPunct="1"/>
            <a:r>
              <a:rPr lang="en-US" altLang="en-US" dirty="0" smtClean="0"/>
              <a:t>Suppose the attribute income partitions D into 10 in D</a:t>
            </a:r>
            <a:r>
              <a:rPr lang="en-US" altLang="en-US" baseline="-25000" dirty="0" smtClean="0"/>
              <a:t>1</a:t>
            </a:r>
            <a:r>
              <a:rPr lang="en-US" altLang="en-US" dirty="0" smtClean="0"/>
              <a:t>: {low, medium} and 4 in D</a:t>
            </a:r>
            <a:r>
              <a:rPr lang="en-US" altLang="en-US" baseline="-25000" dirty="0" smtClean="0"/>
              <a:t>2</a:t>
            </a:r>
          </a:p>
          <a:p>
            <a:pPr eaLnBrk="1" hangingPunct="1"/>
            <a:endParaRPr lang="en-US" altLang="en-US" dirty="0" smtClean="0"/>
          </a:p>
          <a:p>
            <a:pPr eaLnBrk="1" hangingPunct="1"/>
            <a:endParaRPr lang="en-US" altLang="en-US" dirty="0" smtClean="0"/>
          </a:p>
          <a:p>
            <a:pPr eaLnBrk="1" hangingPunct="1"/>
            <a:endParaRPr lang="en-US" altLang="en-US"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r>
              <a:rPr lang="en-US" altLang="en-US" dirty="0" smtClean="0"/>
              <a:t> Gini</a:t>
            </a:r>
            <a:r>
              <a:rPr lang="en-US" altLang="en-US" baseline="-25000" dirty="0" smtClean="0"/>
              <a:t>{</a:t>
            </a:r>
            <a:r>
              <a:rPr lang="en-US" altLang="en-US" baseline="-25000" dirty="0" err="1" smtClean="0"/>
              <a:t>low,high</a:t>
            </a:r>
            <a:r>
              <a:rPr lang="en-US" altLang="en-US" baseline="-25000" dirty="0" smtClean="0"/>
              <a:t>}</a:t>
            </a:r>
            <a:r>
              <a:rPr lang="en-US" altLang="en-US" dirty="0" smtClean="0"/>
              <a:t> is 0.458; Gini</a:t>
            </a:r>
            <a:r>
              <a:rPr lang="en-US" altLang="en-US" baseline="-25000" dirty="0" smtClean="0"/>
              <a:t>{</a:t>
            </a:r>
            <a:r>
              <a:rPr lang="en-US" altLang="en-US" baseline="-25000" dirty="0" err="1" smtClean="0"/>
              <a:t>medium,high</a:t>
            </a:r>
            <a:r>
              <a:rPr lang="en-US" altLang="en-US" baseline="-25000" dirty="0" smtClean="0"/>
              <a:t>}</a:t>
            </a:r>
            <a:r>
              <a:rPr lang="en-US" altLang="en-US" dirty="0" smtClean="0"/>
              <a:t> is 0.450.  Thus, split on the {</a:t>
            </a:r>
            <a:r>
              <a:rPr lang="en-US" altLang="en-US" dirty="0" err="1" smtClean="0"/>
              <a:t>low,medium</a:t>
            </a:r>
            <a:r>
              <a:rPr lang="en-US" altLang="en-US" dirty="0" smtClean="0"/>
              <a:t>} (and {high}) since it has the lowest Gini index</a:t>
            </a:r>
          </a:p>
          <a:p>
            <a:pPr eaLnBrk="1" hangingPunct="1"/>
            <a:r>
              <a:rPr lang="en-US" altLang="en-US" dirty="0" smtClean="0"/>
              <a:t>May need other tools, e.g., clustering, to get the possible split values</a:t>
            </a:r>
          </a:p>
          <a:p>
            <a:pPr eaLnBrk="1" hangingPunct="1"/>
            <a:r>
              <a:rPr lang="en-US" altLang="en-US" dirty="0" smtClean="0"/>
              <a:t>Can be modified for categorical attributes</a:t>
            </a:r>
          </a:p>
        </p:txBody>
      </p:sp>
      <p:sp>
        <p:nvSpPr>
          <p:cNvPr id="9220" name="Slide Number Placeholder 7"/>
          <p:cNvSpPr>
            <a:spLocks noGrp="1"/>
          </p:cNvSpPr>
          <p:nvPr>
            <p:ph type="sldNum" sz="quarter" idx="4294967295"/>
          </p:nvPr>
        </p:nvSpPr>
        <p:spPr>
          <a:xfrm>
            <a:off x="7086600" y="6583363"/>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6A2BD39-8FAB-4DB4-9959-767F96CF9175}" type="slidenum">
              <a:rPr lang="en-US" altLang="en-US"/>
              <a:pPr eaLnBrk="1" hangingPunct="1"/>
              <a:t>53</a:t>
            </a:fld>
            <a:endParaRPr lang="en-US" altLang="en-US"/>
          </a:p>
        </p:txBody>
      </p:sp>
      <p:graphicFrame>
        <p:nvGraphicFramePr>
          <p:cNvPr id="9218" name="Object 2"/>
          <p:cNvGraphicFramePr>
            <a:graphicFrameLocks noGrp="1" noChangeAspect="1"/>
          </p:cNvGraphicFramePr>
          <p:nvPr>
            <p:ph sz="quarter" idx="4294967295"/>
            <p:extLst/>
          </p:nvPr>
        </p:nvGraphicFramePr>
        <p:xfrm>
          <a:off x="3980688" y="1700784"/>
          <a:ext cx="3581400" cy="484632"/>
        </p:xfrm>
        <a:graphic>
          <a:graphicData uri="http://schemas.openxmlformats.org/presentationml/2006/ole">
            <mc:AlternateContent xmlns:mc="http://schemas.openxmlformats.org/markup-compatibility/2006">
              <mc:Choice xmlns:v="urn:schemas-microsoft-com:vml" Requires="v">
                <p:oleObj spid="_x0000_s78866" name="Equation" r:id="rId4" imgW="2222500" imgH="469900" progId="Equation.3">
                  <p:embed/>
                </p:oleObj>
              </mc:Choice>
              <mc:Fallback>
                <p:oleObj name="Equation" r:id="rId4" imgW="2222500" imgH="469900" progId="Equation.3">
                  <p:embed/>
                  <p:pic>
                    <p:nvPicPr>
                      <p:cNvPr id="92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0688" y="1700784"/>
                        <a:ext cx="3581400" cy="484632"/>
                      </a:xfrm>
                      <a:prstGeom prst="rect">
                        <a:avLst/>
                      </a:prstGeom>
                      <a:noFill/>
                      <a:ln>
                        <a:noFill/>
                      </a:ln>
                      <a:effectLst/>
                    </p:spPr>
                  </p:pic>
                </p:oleObj>
              </mc:Fallback>
            </mc:AlternateContent>
          </a:graphicData>
        </a:graphic>
      </p:graphicFrame>
      <p:graphicFrame>
        <p:nvGraphicFramePr>
          <p:cNvPr id="9219" name="Object 3"/>
          <p:cNvGraphicFramePr>
            <a:graphicFrameLocks noChangeAspect="1"/>
          </p:cNvGraphicFramePr>
          <p:nvPr>
            <p:extLst/>
          </p:nvPr>
        </p:nvGraphicFramePr>
        <p:xfrm>
          <a:off x="3233167" y="2621633"/>
          <a:ext cx="4566666" cy="591150"/>
        </p:xfrm>
        <a:graphic>
          <a:graphicData uri="http://schemas.openxmlformats.org/presentationml/2006/ole">
            <mc:AlternateContent xmlns:mc="http://schemas.openxmlformats.org/markup-compatibility/2006">
              <mc:Choice xmlns:v="urn:schemas-microsoft-com:vml" Requires="v">
                <p:oleObj spid="_x0000_s78867" name="Equation" r:id="rId6" imgW="3340100" imgH="431800" progId="Equation.3">
                  <p:embed/>
                </p:oleObj>
              </mc:Choice>
              <mc:Fallback>
                <p:oleObj name="Equation" r:id="rId6" imgW="3340100" imgH="431800" progId="Equation.3">
                  <p:embed/>
                  <p:pic>
                    <p:nvPicPr>
                      <p:cNvPr id="921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3167" y="2621633"/>
                        <a:ext cx="4566666" cy="591150"/>
                      </a:xfrm>
                      <a:prstGeom prst="rect">
                        <a:avLst/>
                      </a:prstGeom>
                      <a:noFill/>
                      <a:ln>
                        <a:noFill/>
                      </a:ln>
                      <a:effectLst/>
                    </p:spPr>
                  </p:pic>
                </p:oleObj>
              </mc:Fallback>
            </mc:AlternateContent>
          </a:graphicData>
        </a:graphic>
      </p:graphicFrame>
      <p:pic>
        <p:nvPicPr>
          <p:cNvPr id="9223" name="Picture 14" descr="8gin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0400" y="3350102"/>
            <a:ext cx="4032504" cy="101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62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noAutofit/>
          </a:bodyPr>
          <a:lstStyle/>
          <a:p>
            <a:r>
              <a:rPr lang="en-US" altLang="en-US" sz="3600" b="1" dirty="0">
                <a:latin typeface="Times New Roman" panose="02020603050405020304" pitchFamily="18" charset="0"/>
                <a:cs typeface="Times New Roman" panose="02020603050405020304" pitchFamily="18" charset="0"/>
              </a:rPr>
              <a:t>Alternative Splitting Criteria</a:t>
            </a:r>
            <a:endParaRPr lang="en-US" altLang="en-US" sz="4400" b="1" dirty="0">
              <a:latin typeface="Times New Roman" panose="02020603050405020304" pitchFamily="18" charset="0"/>
              <a:cs typeface="Times New Roman" panose="02020603050405020304" pitchFamily="18" charset="0"/>
            </a:endParaRPr>
          </a:p>
        </p:txBody>
      </p:sp>
      <p:sp>
        <p:nvSpPr>
          <p:cNvPr id="822275" name="Rectangle 3"/>
          <p:cNvSpPr>
            <a:spLocks noGrp="1" noChangeArrowheads="1"/>
          </p:cNvSpPr>
          <p:nvPr>
            <p:ph idx="1"/>
          </p:nvPr>
        </p:nvSpPr>
        <p:spPr>
          <a:xfrm>
            <a:off x="504363" y="1417253"/>
            <a:ext cx="7886700" cy="4351338"/>
          </a:xfrm>
        </p:spPr>
        <p:txBody>
          <a:bodyPr>
            <a:normAutofit/>
          </a:bodyPr>
          <a:lstStyle/>
          <a:p>
            <a:pPr marL="257175" indent="-257175">
              <a:lnSpc>
                <a:spcPct val="100000"/>
              </a:lnSpc>
            </a:pPr>
            <a:r>
              <a:rPr lang="en-US" altLang="en-US" sz="1800" dirty="0">
                <a:latin typeface="Times New Roman" panose="02020603050405020304" pitchFamily="18" charset="0"/>
                <a:cs typeface="Times New Roman" panose="02020603050405020304" pitchFamily="18" charset="0"/>
              </a:rPr>
              <a:t>Entropy at a given node t:</a:t>
            </a:r>
          </a:p>
          <a:p>
            <a:pPr marL="557213" lvl="1" indent="-214313">
              <a:lnSpc>
                <a:spcPct val="100000"/>
              </a:lnSpc>
            </a:pPr>
            <a:endParaRPr lang="en-US" altLang="en-US" dirty="0">
              <a:latin typeface="Times New Roman" panose="02020603050405020304" pitchFamily="18" charset="0"/>
              <a:cs typeface="Times New Roman" panose="02020603050405020304" pitchFamily="18" charset="0"/>
            </a:endParaRPr>
          </a:p>
          <a:p>
            <a:pPr lvl="4">
              <a:lnSpc>
                <a:spcPct val="100000"/>
              </a:lnSpc>
            </a:pPr>
            <a:endParaRPr lang="en-US" altLang="en-US" sz="1800" dirty="0">
              <a:latin typeface="Times New Roman" panose="02020603050405020304" pitchFamily="18" charset="0"/>
              <a:cs typeface="Times New Roman" panose="02020603050405020304" pitchFamily="18" charset="0"/>
            </a:endParaRPr>
          </a:p>
          <a:p>
            <a:pPr marL="814388" lvl="2">
              <a:lnSpc>
                <a:spcPct val="100000"/>
              </a:lnSpc>
              <a:buNone/>
            </a:pPr>
            <a:r>
              <a:rPr lang="en-US" altLang="en-US" sz="1800" dirty="0">
                <a:latin typeface="Times New Roman" panose="02020603050405020304" pitchFamily="18" charset="0"/>
                <a:cs typeface="Times New Roman" panose="02020603050405020304" pitchFamily="18" charset="0"/>
              </a:rPr>
              <a:t>(NOTE: </a:t>
            </a:r>
            <a:r>
              <a:rPr lang="en-US" altLang="en-US" sz="1800" i="1" dirty="0">
                <a:latin typeface="Times New Roman" panose="02020603050405020304" pitchFamily="18" charset="0"/>
                <a:cs typeface="Times New Roman" panose="02020603050405020304" pitchFamily="18" charset="0"/>
              </a:rPr>
              <a:t>p( j | t) </a:t>
            </a:r>
            <a:r>
              <a:rPr lang="en-US" altLang="en-US" sz="1800" dirty="0">
                <a:latin typeface="Times New Roman" panose="02020603050405020304" pitchFamily="18" charset="0"/>
                <a:cs typeface="Times New Roman" panose="02020603050405020304" pitchFamily="18" charset="0"/>
              </a:rPr>
              <a:t>is the relative frequency of class j at node t).</a:t>
            </a:r>
          </a:p>
          <a:p>
            <a:pPr marL="557213" lvl="1" indent="-214313">
              <a:lnSpc>
                <a:spcPct val="100000"/>
              </a:lnSpc>
              <a:spcBef>
                <a:spcPts val="1350"/>
              </a:spcBef>
            </a:pPr>
            <a:r>
              <a:rPr lang="en-US" altLang="en-US" dirty="0">
                <a:latin typeface="Times New Roman" panose="02020603050405020304" pitchFamily="18" charset="0"/>
                <a:cs typeface="Times New Roman" panose="02020603050405020304" pitchFamily="18" charset="0"/>
              </a:rPr>
              <a:t>Measures homogeneity of a node. </a:t>
            </a:r>
          </a:p>
          <a:p>
            <a:pPr marL="814388" lvl="2">
              <a:lnSpc>
                <a:spcPct val="100000"/>
              </a:lnSpc>
            </a:pPr>
            <a:r>
              <a:rPr lang="en-US" altLang="en-US" sz="1800" dirty="0">
                <a:latin typeface="Times New Roman" panose="02020603050405020304" pitchFamily="18" charset="0"/>
                <a:cs typeface="Times New Roman" panose="02020603050405020304" pitchFamily="18" charset="0"/>
              </a:rPr>
              <a:t>Maximum (log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c</a:t>
            </a:r>
            <a:r>
              <a:rPr lang="en-US" altLang="en-US" sz="1800" dirty="0">
                <a:latin typeface="Times New Roman" panose="02020603050405020304" pitchFamily="18" charset="0"/>
                <a:cs typeface="Times New Roman" panose="02020603050405020304" pitchFamily="18" charset="0"/>
              </a:rPr>
              <a:t>) when records are equally distributed among all classes implying least information</a:t>
            </a:r>
          </a:p>
          <a:p>
            <a:pPr marL="814388" lvl="2">
              <a:lnSpc>
                <a:spcPct val="100000"/>
              </a:lnSpc>
            </a:pPr>
            <a:r>
              <a:rPr lang="en-US" altLang="en-US" sz="1800" dirty="0">
                <a:latin typeface="Times New Roman" panose="02020603050405020304" pitchFamily="18" charset="0"/>
                <a:cs typeface="Times New Roman" panose="02020603050405020304" pitchFamily="18" charset="0"/>
              </a:rPr>
              <a:t>Minimum (0.0) when all records belong to one class, implying most information</a:t>
            </a:r>
          </a:p>
          <a:p>
            <a:pPr marL="557213" lvl="1" indent="-214313">
              <a:lnSpc>
                <a:spcPct val="100000"/>
              </a:lnSpc>
            </a:pPr>
            <a:r>
              <a:rPr lang="en-US" altLang="en-US" dirty="0">
                <a:latin typeface="Times New Roman" panose="02020603050405020304" pitchFamily="18" charset="0"/>
                <a:cs typeface="Times New Roman" panose="02020603050405020304" pitchFamily="18" charset="0"/>
              </a:rPr>
              <a:t>Entropy based computations are similar to the GINI index computations</a:t>
            </a:r>
          </a:p>
        </p:txBody>
      </p:sp>
      <p:sp>
        <p:nvSpPr>
          <p:cNvPr id="3" name="Slide Number Placeholder 2"/>
          <p:cNvSpPr>
            <a:spLocks noGrp="1"/>
          </p:cNvSpPr>
          <p:nvPr>
            <p:ph type="sldNum" sz="quarter" idx="12"/>
          </p:nvPr>
        </p:nvSpPr>
        <p:spPr/>
        <p:txBody>
          <a:bodyPr/>
          <a:lstStyle/>
          <a:p>
            <a:fld id="{2561AFFF-E2F4-402D-873F-F9B1B7CF2EDD}" type="slidenum">
              <a:rPr lang="en-US" smtClean="0"/>
              <a:t>54</a:t>
            </a:fld>
            <a:endParaRPr lang="en-US"/>
          </a:p>
        </p:txBody>
      </p:sp>
      <p:sp>
        <p:nvSpPr>
          <p:cNvPr id="2" name="Date Placeholder 1"/>
          <p:cNvSpPr>
            <a:spLocks noGrp="1"/>
          </p:cNvSpPr>
          <p:nvPr>
            <p:ph type="dt" sz="half" idx="4294967295"/>
          </p:nvPr>
        </p:nvSpPr>
        <p:spPr>
          <a:xfrm>
            <a:off x="0" y="6643688"/>
            <a:ext cx="2057400" cy="214312"/>
          </a:xfrm>
        </p:spPr>
        <p:txBody>
          <a:bodyPr/>
          <a:lstStyle/>
          <a:p>
            <a:fld id="{13E81997-B7E7-4D2D-A1F6-6FB7F5F1EE12}" type="datetime1">
              <a:rPr lang="en-US" smtClean="0"/>
              <a:t>5/16/2020</a:t>
            </a:fld>
            <a:endParaRPr lang="en-US"/>
          </a:p>
        </p:txBody>
      </p:sp>
      <p:graphicFrame>
        <p:nvGraphicFramePr>
          <p:cNvPr id="822276" name="Object 4"/>
          <p:cNvGraphicFramePr>
            <a:graphicFrameLocks noChangeAspect="1"/>
          </p:cNvGraphicFramePr>
          <p:nvPr>
            <p:extLst>
              <p:ext uri="{D42A27DB-BD31-4B8C-83A1-F6EECF244321}">
                <p14:modId xmlns:p14="http://schemas.microsoft.com/office/powerpoint/2010/main" val="2970764327"/>
              </p:ext>
            </p:extLst>
          </p:nvPr>
        </p:nvGraphicFramePr>
        <p:xfrm>
          <a:off x="3422356" y="1575458"/>
          <a:ext cx="4352925" cy="461963"/>
        </p:xfrm>
        <a:graphic>
          <a:graphicData uri="http://schemas.openxmlformats.org/presentationml/2006/ole">
            <mc:AlternateContent xmlns:mc="http://schemas.openxmlformats.org/markup-compatibility/2006">
              <mc:Choice xmlns:v="urn:schemas-microsoft-com:vml" Requires="v">
                <p:oleObj spid="_x0000_s69696" name="Equation" r:id="rId3" imgW="4165560" imgH="444240" progId="Equation.3">
                  <p:embed/>
                </p:oleObj>
              </mc:Choice>
              <mc:Fallback>
                <p:oleObj name="Equation" r:id="rId3" imgW="4165560" imgH="444240" progId="Equation.3">
                  <p:embed/>
                  <p:pic>
                    <p:nvPicPr>
                      <p:cNvPr id="822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356" y="1575458"/>
                        <a:ext cx="4352925" cy="461963"/>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661350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Examples for computing Entropy</a:t>
            </a:r>
          </a:p>
        </p:txBody>
      </p:sp>
      <p:sp>
        <p:nvSpPr>
          <p:cNvPr id="3" name="Slide Number Placeholder 2"/>
          <p:cNvSpPr>
            <a:spLocks noGrp="1"/>
          </p:cNvSpPr>
          <p:nvPr>
            <p:ph type="sldNum" sz="quarter" idx="12"/>
          </p:nvPr>
        </p:nvSpPr>
        <p:spPr/>
        <p:txBody>
          <a:bodyPr/>
          <a:lstStyle/>
          <a:p>
            <a:fld id="{2561AFFF-E2F4-402D-873F-F9B1B7CF2EDD}" type="slidenum">
              <a:rPr lang="en-US" smtClean="0"/>
              <a:t>55</a:t>
            </a:fld>
            <a:endParaRPr lang="en-US"/>
          </a:p>
        </p:txBody>
      </p:sp>
      <p:sp>
        <p:nvSpPr>
          <p:cNvPr id="2" name="Date Placeholder 1"/>
          <p:cNvSpPr>
            <a:spLocks noGrp="1"/>
          </p:cNvSpPr>
          <p:nvPr>
            <p:ph type="dt" sz="half" idx="4294967295"/>
          </p:nvPr>
        </p:nvSpPr>
        <p:spPr>
          <a:xfrm>
            <a:off x="0" y="6643688"/>
            <a:ext cx="2057400" cy="214312"/>
          </a:xfrm>
        </p:spPr>
        <p:txBody>
          <a:bodyPr/>
          <a:lstStyle/>
          <a:p>
            <a:fld id="{0558969A-B196-44BA-9A4E-41FA314CC49B}" type="datetime1">
              <a:rPr lang="en-US" smtClean="0"/>
              <a:t>5/16/2020</a:t>
            </a:fld>
            <a:endParaRPr lang="en-US"/>
          </a:p>
        </p:txBody>
      </p:sp>
      <p:graphicFrame>
        <p:nvGraphicFramePr>
          <p:cNvPr id="863235" name="Object 3"/>
          <p:cNvGraphicFramePr>
            <a:graphicFrameLocks noChangeAspect="1"/>
          </p:cNvGraphicFramePr>
          <p:nvPr/>
        </p:nvGraphicFramePr>
        <p:xfrm>
          <a:off x="1371600" y="2612232"/>
          <a:ext cx="1771650" cy="702469"/>
        </p:xfrm>
        <a:graphic>
          <a:graphicData uri="http://schemas.openxmlformats.org/presentationml/2006/ole">
            <mc:AlternateContent xmlns:mc="http://schemas.openxmlformats.org/markup-compatibility/2006">
              <mc:Choice xmlns:v="urn:schemas-microsoft-com:vml" Requires="v">
                <p:oleObj spid="_x0000_s70906" name="Document" r:id="rId3" imgW="3239280" imgH="1357560" progId="Word.Document.8">
                  <p:embed/>
                </p:oleObj>
              </mc:Choice>
              <mc:Fallback>
                <p:oleObj name="Document" r:id="rId3" imgW="3239280" imgH="1357560" progId="Word.Document.8">
                  <p:embed/>
                  <p:pic>
                    <p:nvPicPr>
                      <p:cNvPr id="8632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612232"/>
                        <a:ext cx="1771650" cy="702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3236" name="Object 4"/>
          <p:cNvGraphicFramePr>
            <a:graphicFrameLocks noChangeAspect="1"/>
          </p:cNvGraphicFramePr>
          <p:nvPr/>
        </p:nvGraphicFramePr>
        <p:xfrm>
          <a:off x="1428750" y="4743451"/>
          <a:ext cx="1714500" cy="703660"/>
        </p:xfrm>
        <a:graphic>
          <a:graphicData uri="http://schemas.openxmlformats.org/presentationml/2006/ole">
            <mc:AlternateContent xmlns:mc="http://schemas.openxmlformats.org/markup-compatibility/2006">
              <mc:Choice xmlns:v="urn:schemas-microsoft-com:vml" Requires="v">
                <p:oleObj spid="_x0000_s70907" name="Document" r:id="rId5" imgW="3239280" imgH="1381680" progId="Word.Document.8">
                  <p:embed/>
                </p:oleObj>
              </mc:Choice>
              <mc:Fallback>
                <p:oleObj name="Document" r:id="rId5" imgW="3239280" imgH="1381680" progId="Word.Document.8">
                  <p:embed/>
                  <p:pic>
                    <p:nvPicPr>
                      <p:cNvPr id="86323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4743451"/>
                        <a:ext cx="1714500" cy="703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3237" name="Object 5"/>
          <p:cNvGraphicFramePr>
            <a:graphicFrameLocks noChangeAspect="1"/>
          </p:cNvGraphicFramePr>
          <p:nvPr/>
        </p:nvGraphicFramePr>
        <p:xfrm>
          <a:off x="1428750" y="3720703"/>
          <a:ext cx="1714500" cy="679847"/>
        </p:xfrm>
        <a:graphic>
          <a:graphicData uri="http://schemas.openxmlformats.org/presentationml/2006/ole">
            <mc:AlternateContent xmlns:mc="http://schemas.openxmlformats.org/markup-compatibility/2006">
              <mc:Choice xmlns:v="urn:schemas-microsoft-com:vml" Requires="v">
                <p:oleObj spid="_x0000_s70908" name="Document" r:id="rId7" imgW="3239280" imgH="1357560" progId="Word.Document.8">
                  <p:embed/>
                </p:oleObj>
              </mc:Choice>
              <mc:Fallback>
                <p:oleObj name="Document" r:id="rId7" imgW="3239280" imgH="1357560" progId="Word.Document.8">
                  <p:embed/>
                  <p:pic>
                    <p:nvPicPr>
                      <p:cNvPr id="86323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0" y="3720703"/>
                        <a:ext cx="1714500" cy="679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3238" name="Text Box 6"/>
          <p:cNvSpPr txBox="1">
            <a:spLocks noChangeArrowheads="1"/>
          </p:cNvSpPr>
          <p:nvPr/>
        </p:nvSpPr>
        <p:spPr bwMode="auto">
          <a:xfrm>
            <a:off x="3314700" y="2612232"/>
            <a:ext cx="445770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P(C1) = 0/6 = 0     P(C2) = 6/6 = 1</a:t>
            </a:r>
          </a:p>
          <a:p>
            <a:pPr>
              <a:spcBef>
                <a:spcPct val="50000"/>
              </a:spcBef>
            </a:pPr>
            <a:r>
              <a:rPr lang="en-US" altLang="en-US" sz="1500"/>
              <a:t>Entropy = – 0 log 0</a:t>
            </a:r>
            <a:r>
              <a:rPr lang="en-US" altLang="en-US" sz="1500" baseline="30000"/>
              <a:t> </a:t>
            </a:r>
            <a:r>
              <a:rPr lang="en-US" altLang="en-US" sz="1500"/>
              <a:t>– 1 log 1 = – 0 – 0 = 0 </a:t>
            </a:r>
          </a:p>
        </p:txBody>
      </p:sp>
      <p:sp>
        <p:nvSpPr>
          <p:cNvPr id="863240" name="Text Box 8"/>
          <p:cNvSpPr txBox="1">
            <a:spLocks noChangeArrowheads="1"/>
          </p:cNvSpPr>
          <p:nvPr/>
        </p:nvSpPr>
        <p:spPr bwMode="auto">
          <a:xfrm>
            <a:off x="3371850" y="3657601"/>
            <a:ext cx="462915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P(C1) = 1/6          P(C2) = 5/6</a:t>
            </a:r>
          </a:p>
          <a:p>
            <a:pPr>
              <a:spcBef>
                <a:spcPct val="50000"/>
              </a:spcBef>
            </a:pPr>
            <a:r>
              <a:rPr lang="en-US" altLang="en-US" sz="1500"/>
              <a:t>Entropy = – (1/6) log</a:t>
            </a:r>
            <a:r>
              <a:rPr lang="en-US" altLang="en-US" sz="1500" baseline="-25000"/>
              <a:t>2</a:t>
            </a:r>
            <a:r>
              <a:rPr lang="en-US" altLang="en-US" sz="1500"/>
              <a:t> (1/6)</a:t>
            </a:r>
            <a:r>
              <a:rPr lang="en-US" altLang="en-US" sz="1500" baseline="30000"/>
              <a:t> </a:t>
            </a:r>
            <a:r>
              <a:rPr lang="en-US" altLang="en-US" sz="1500"/>
              <a:t>– (5/6) log</a:t>
            </a:r>
            <a:r>
              <a:rPr lang="en-US" altLang="en-US" sz="1500" baseline="-25000"/>
              <a:t>2</a:t>
            </a:r>
            <a:r>
              <a:rPr lang="en-US" altLang="en-US" sz="1500"/>
              <a:t> (1/6) = 0.65</a:t>
            </a:r>
          </a:p>
        </p:txBody>
      </p:sp>
      <p:sp>
        <p:nvSpPr>
          <p:cNvPr id="863241" name="Text Box 9"/>
          <p:cNvSpPr txBox="1">
            <a:spLocks noChangeArrowheads="1"/>
          </p:cNvSpPr>
          <p:nvPr/>
        </p:nvSpPr>
        <p:spPr bwMode="auto">
          <a:xfrm>
            <a:off x="3371850" y="4686301"/>
            <a:ext cx="462915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P(C1) = 2/6          P(C2) = 4/6</a:t>
            </a:r>
          </a:p>
          <a:p>
            <a:pPr>
              <a:spcBef>
                <a:spcPct val="50000"/>
              </a:spcBef>
            </a:pPr>
            <a:r>
              <a:rPr lang="en-US" altLang="en-US" sz="1500"/>
              <a:t>Entropy = – (2/6) log</a:t>
            </a:r>
            <a:r>
              <a:rPr lang="en-US" altLang="en-US" sz="1500" baseline="-25000"/>
              <a:t>2</a:t>
            </a:r>
            <a:r>
              <a:rPr lang="en-US" altLang="en-US" sz="1500"/>
              <a:t> (2/6)</a:t>
            </a:r>
            <a:r>
              <a:rPr lang="en-US" altLang="en-US" sz="1500" baseline="30000"/>
              <a:t> </a:t>
            </a:r>
            <a:r>
              <a:rPr lang="en-US" altLang="en-US" sz="1500"/>
              <a:t>– (4/6) log</a:t>
            </a:r>
            <a:r>
              <a:rPr lang="en-US" altLang="en-US" sz="1500" baseline="-25000"/>
              <a:t>2</a:t>
            </a:r>
            <a:r>
              <a:rPr lang="en-US" altLang="en-US" sz="1500"/>
              <a:t> (4/6) = 0.92</a:t>
            </a:r>
          </a:p>
        </p:txBody>
      </p:sp>
      <p:graphicFrame>
        <p:nvGraphicFramePr>
          <p:cNvPr id="863242" name="Object 10"/>
          <p:cNvGraphicFramePr>
            <a:graphicFrameLocks noChangeAspect="1"/>
          </p:cNvGraphicFramePr>
          <p:nvPr>
            <p:extLst>
              <p:ext uri="{D42A27DB-BD31-4B8C-83A1-F6EECF244321}">
                <p14:modId xmlns:p14="http://schemas.microsoft.com/office/powerpoint/2010/main" val="1061950837"/>
              </p:ext>
            </p:extLst>
          </p:nvPr>
        </p:nvGraphicFramePr>
        <p:xfrm>
          <a:off x="2112957" y="1847085"/>
          <a:ext cx="4458891" cy="461963"/>
        </p:xfrm>
        <a:graphic>
          <a:graphicData uri="http://schemas.openxmlformats.org/presentationml/2006/ole">
            <mc:AlternateContent xmlns:mc="http://schemas.openxmlformats.org/markup-compatibility/2006">
              <mc:Choice xmlns:v="urn:schemas-microsoft-com:vml" Requires="v">
                <p:oleObj spid="_x0000_s70909" name="Equation" r:id="rId9" imgW="4267080" imgH="444240" progId="Equation.3">
                  <p:embed/>
                </p:oleObj>
              </mc:Choice>
              <mc:Fallback>
                <p:oleObj name="Equation" r:id="rId9" imgW="4267080" imgH="444240" progId="Equation.3">
                  <p:embed/>
                  <p:pic>
                    <p:nvPicPr>
                      <p:cNvPr id="86324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2957" y="1847085"/>
                        <a:ext cx="4458891" cy="461963"/>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35325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09054" y="365126"/>
            <a:ext cx="8364430" cy="1348264"/>
          </a:xfrm>
        </p:spPr>
        <p:txBody>
          <a:bodyPr>
            <a:normAutofit/>
          </a:bodyPr>
          <a:lstStyle/>
          <a:p>
            <a:r>
              <a:rPr lang="en-US" altLang="en-US" sz="3200" b="1" dirty="0">
                <a:latin typeface="Times New Roman" panose="02020603050405020304" pitchFamily="18" charset="0"/>
                <a:cs typeface="Times New Roman" panose="02020603050405020304" pitchFamily="18" charset="0"/>
              </a:rPr>
              <a:t>Splitting Criteria based on Classification Error</a:t>
            </a:r>
            <a:endParaRPr lang="en-US" altLang="en-US" sz="4000" b="1" dirty="0">
              <a:latin typeface="Times New Roman" panose="02020603050405020304" pitchFamily="18" charset="0"/>
              <a:cs typeface="Times New Roman" panose="02020603050405020304" pitchFamily="18" charset="0"/>
            </a:endParaRPr>
          </a:p>
        </p:txBody>
      </p:sp>
      <p:sp>
        <p:nvSpPr>
          <p:cNvPr id="831491" name="Rectangle 3"/>
          <p:cNvSpPr>
            <a:spLocks noGrp="1" noChangeArrowheads="1"/>
          </p:cNvSpPr>
          <p:nvPr>
            <p:ph idx="1"/>
          </p:nvPr>
        </p:nvSpPr>
        <p:spPr>
          <a:xfrm>
            <a:off x="344564" y="1381741"/>
            <a:ext cx="7886700" cy="4351338"/>
          </a:xfrm>
        </p:spPr>
        <p:txBody>
          <a:bodyPr>
            <a:normAutofit/>
          </a:bodyPr>
          <a:lstStyle/>
          <a:p>
            <a:pPr marL="257175" indent="-257175"/>
            <a:r>
              <a:rPr lang="en-US" altLang="en-US" sz="1800" dirty="0">
                <a:latin typeface="Times New Roman" panose="02020603050405020304" pitchFamily="18" charset="0"/>
                <a:cs typeface="Times New Roman" panose="02020603050405020304" pitchFamily="18" charset="0"/>
              </a:rPr>
              <a:t>Classification error at a node t :</a:t>
            </a:r>
          </a:p>
          <a:p>
            <a:pPr marL="257175" indent="-257175"/>
            <a:endParaRPr lang="en-US" altLang="en-US" sz="1800" dirty="0">
              <a:latin typeface="Times New Roman" panose="02020603050405020304" pitchFamily="18" charset="0"/>
              <a:cs typeface="Times New Roman" panose="02020603050405020304" pitchFamily="18" charset="0"/>
            </a:endParaRPr>
          </a:p>
          <a:p>
            <a:pPr marL="257175" indent="-257175"/>
            <a:endParaRPr lang="en-US" altLang="en-US" sz="1800" dirty="0">
              <a:latin typeface="Times New Roman" panose="02020603050405020304" pitchFamily="18" charset="0"/>
              <a:cs typeface="Times New Roman" panose="02020603050405020304" pitchFamily="18" charset="0"/>
            </a:endParaRPr>
          </a:p>
          <a:p>
            <a:pPr marL="257175" indent="-257175"/>
            <a:endParaRPr lang="en-US" altLang="en-US" sz="1800" dirty="0">
              <a:latin typeface="Times New Roman" panose="02020603050405020304" pitchFamily="18" charset="0"/>
              <a:cs typeface="Times New Roman" panose="02020603050405020304" pitchFamily="18" charset="0"/>
            </a:endParaRPr>
          </a:p>
          <a:p>
            <a:pPr marL="257175" indent="-257175">
              <a:lnSpc>
                <a:spcPct val="100000"/>
              </a:lnSpc>
            </a:pPr>
            <a:r>
              <a:rPr lang="en-US" altLang="en-US" sz="1800" dirty="0">
                <a:latin typeface="Times New Roman" panose="02020603050405020304" pitchFamily="18" charset="0"/>
                <a:cs typeface="Times New Roman" panose="02020603050405020304" pitchFamily="18" charset="0"/>
              </a:rPr>
              <a:t>Measures misclassification error made by a node. </a:t>
            </a:r>
          </a:p>
          <a:p>
            <a:pPr marL="814388" lvl="2">
              <a:lnSpc>
                <a:spcPct val="100000"/>
              </a:lnSpc>
            </a:pPr>
            <a:r>
              <a:rPr lang="en-US" altLang="en-US" sz="1800" dirty="0">
                <a:latin typeface="Times New Roman" panose="02020603050405020304" pitchFamily="18" charset="0"/>
                <a:cs typeface="Times New Roman" panose="02020603050405020304" pitchFamily="18" charset="0"/>
              </a:rPr>
              <a:t>Maximum (1 - 1/</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c</a:t>
            </a:r>
            <a:r>
              <a:rPr lang="en-US" altLang="en-US" sz="1800" dirty="0">
                <a:latin typeface="Times New Roman" panose="02020603050405020304" pitchFamily="18" charset="0"/>
                <a:cs typeface="Times New Roman" panose="02020603050405020304" pitchFamily="18" charset="0"/>
              </a:rPr>
              <a:t>) when records are equally distributed among all classes, implying least interesting information</a:t>
            </a:r>
          </a:p>
          <a:p>
            <a:pPr marL="814388" lvl="2">
              <a:lnSpc>
                <a:spcPct val="100000"/>
              </a:lnSpc>
            </a:pPr>
            <a:r>
              <a:rPr lang="en-US" altLang="en-US" sz="1800" dirty="0">
                <a:latin typeface="Times New Roman" panose="02020603050405020304" pitchFamily="18" charset="0"/>
                <a:cs typeface="Times New Roman" panose="02020603050405020304" pitchFamily="18" charset="0"/>
              </a:rPr>
              <a:t>Minimum (0.0) when all records belong to one class, implying most interesting information</a:t>
            </a:r>
          </a:p>
        </p:txBody>
      </p:sp>
      <p:sp>
        <p:nvSpPr>
          <p:cNvPr id="3" name="Slide Number Placeholder 2"/>
          <p:cNvSpPr>
            <a:spLocks noGrp="1"/>
          </p:cNvSpPr>
          <p:nvPr>
            <p:ph type="sldNum" sz="quarter" idx="12"/>
          </p:nvPr>
        </p:nvSpPr>
        <p:spPr/>
        <p:txBody>
          <a:bodyPr/>
          <a:lstStyle/>
          <a:p>
            <a:fld id="{2561AFFF-E2F4-402D-873F-F9B1B7CF2EDD}" type="slidenum">
              <a:rPr lang="en-US" smtClean="0"/>
              <a:t>56</a:t>
            </a:fld>
            <a:endParaRPr lang="en-US"/>
          </a:p>
        </p:txBody>
      </p:sp>
      <p:sp>
        <p:nvSpPr>
          <p:cNvPr id="2" name="Date Placeholder 1"/>
          <p:cNvSpPr>
            <a:spLocks noGrp="1"/>
          </p:cNvSpPr>
          <p:nvPr>
            <p:ph type="dt" sz="half" idx="4294967295"/>
          </p:nvPr>
        </p:nvSpPr>
        <p:spPr>
          <a:xfrm>
            <a:off x="0" y="6643688"/>
            <a:ext cx="2057400" cy="214312"/>
          </a:xfrm>
        </p:spPr>
        <p:txBody>
          <a:bodyPr/>
          <a:lstStyle/>
          <a:p>
            <a:fld id="{1F82E728-CFDC-44C4-8DF0-8B0FFBF42A98}" type="datetime1">
              <a:rPr lang="en-US" smtClean="0"/>
              <a:t>5/16/2020</a:t>
            </a:fld>
            <a:endParaRPr lang="en-US"/>
          </a:p>
        </p:txBody>
      </p:sp>
      <p:graphicFrame>
        <p:nvGraphicFramePr>
          <p:cNvPr id="831492" name="Object 4"/>
          <p:cNvGraphicFramePr>
            <a:graphicFrameLocks noChangeAspect="1"/>
          </p:cNvGraphicFramePr>
          <p:nvPr>
            <p:extLst>
              <p:ext uri="{D42A27DB-BD31-4B8C-83A1-F6EECF244321}">
                <p14:modId xmlns:p14="http://schemas.microsoft.com/office/powerpoint/2010/main" val="1495888414"/>
              </p:ext>
            </p:extLst>
          </p:nvPr>
        </p:nvGraphicFramePr>
        <p:xfrm>
          <a:off x="2288573" y="1840050"/>
          <a:ext cx="3714750" cy="488156"/>
        </p:xfrm>
        <a:graphic>
          <a:graphicData uri="http://schemas.openxmlformats.org/presentationml/2006/ole">
            <mc:AlternateContent xmlns:mc="http://schemas.openxmlformats.org/markup-compatibility/2006">
              <mc:Choice xmlns:v="urn:schemas-microsoft-com:vml" Requires="v">
                <p:oleObj spid="_x0000_s71744" name="Equation" r:id="rId3" imgW="3073320" imgH="406080" progId="Equation.3">
                  <p:embed/>
                </p:oleObj>
              </mc:Choice>
              <mc:Fallback>
                <p:oleObj name="Equation" r:id="rId3" imgW="3073320" imgH="406080" progId="Equation.3">
                  <p:embed/>
                  <p:pic>
                    <p:nvPicPr>
                      <p:cNvPr id="831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573" y="1840050"/>
                        <a:ext cx="3714750" cy="488156"/>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672671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Examples for Computing Error</a:t>
            </a:r>
          </a:p>
        </p:txBody>
      </p:sp>
      <p:sp>
        <p:nvSpPr>
          <p:cNvPr id="3" name="Slide Number Placeholder 2"/>
          <p:cNvSpPr>
            <a:spLocks noGrp="1"/>
          </p:cNvSpPr>
          <p:nvPr>
            <p:ph type="sldNum" sz="quarter" idx="12"/>
          </p:nvPr>
        </p:nvSpPr>
        <p:spPr/>
        <p:txBody>
          <a:bodyPr/>
          <a:lstStyle/>
          <a:p>
            <a:fld id="{2561AFFF-E2F4-402D-873F-F9B1B7CF2EDD}" type="slidenum">
              <a:rPr lang="en-US" smtClean="0"/>
              <a:t>57</a:t>
            </a:fld>
            <a:endParaRPr lang="en-US"/>
          </a:p>
        </p:txBody>
      </p:sp>
      <p:sp>
        <p:nvSpPr>
          <p:cNvPr id="2" name="Date Placeholder 1"/>
          <p:cNvSpPr>
            <a:spLocks noGrp="1"/>
          </p:cNvSpPr>
          <p:nvPr>
            <p:ph type="dt" sz="half" idx="4294967295"/>
          </p:nvPr>
        </p:nvSpPr>
        <p:spPr>
          <a:xfrm>
            <a:off x="0" y="6643688"/>
            <a:ext cx="2057400" cy="214312"/>
          </a:xfrm>
        </p:spPr>
        <p:txBody>
          <a:bodyPr/>
          <a:lstStyle/>
          <a:p>
            <a:fld id="{9F99FD1C-F54B-4F01-878D-777685397636}" type="datetime1">
              <a:rPr lang="en-US" smtClean="0"/>
              <a:t>5/16/2020</a:t>
            </a:fld>
            <a:endParaRPr lang="en-US"/>
          </a:p>
        </p:txBody>
      </p:sp>
      <p:graphicFrame>
        <p:nvGraphicFramePr>
          <p:cNvPr id="864259" name="Object 3"/>
          <p:cNvGraphicFramePr>
            <a:graphicFrameLocks noChangeAspect="1"/>
          </p:cNvGraphicFramePr>
          <p:nvPr/>
        </p:nvGraphicFramePr>
        <p:xfrm>
          <a:off x="1371600" y="2612232"/>
          <a:ext cx="1771650" cy="702469"/>
        </p:xfrm>
        <a:graphic>
          <a:graphicData uri="http://schemas.openxmlformats.org/presentationml/2006/ole">
            <mc:AlternateContent xmlns:mc="http://schemas.openxmlformats.org/markup-compatibility/2006">
              <mc:Choice xmlns:v="urn:schemas-microsoft-com:vml" Requires="v">
                <p:oleObj spid="_x0000_s72954" name="Document" r:id="rId3" imgW="3239280" imgH="1357560" progId="Word.Document.8">
                  <p:embed/>
                </p:oleObj>
              </mc:Choice>
              <mc:Fallback>
                <p:oleObj name="Document" r:id="rId3" imgW="3239280" imgH="1357560" progId="Word.Document.8">
                  <p:embed/>
                  <p:pic>
                    <p:nvPicPr>
                      <p:cNvPr id="8642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612232"/>
                        <a:ext cx="1771650" cy="702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4260" name="Object 4"/>
          <p:cNvGraphicFramePr>
            <a:graphicFrameLocks noChangeAspect="1"/>
          </p:cNvGraphicFramePr>
          <p:nvPr/>
        </p:nvGraphicFramePr>
        <p:xfrm>
          <a:off x="1428750" y="4743451"/>
          <a:ext cx="1714500" cy="703660"/>
        </p:xfrm>
        <a:graphic>
          <a:graphicData uri="http://schemas.openxmlformats.org/presentationml/2006/ole">
            <mc:AlternateContent xmlns:mc="http://schemas.openxmlformats.org/markup-compatibility/2006">
              <mc:Choice xmlns:v="urn:schemas-microsoft-com:vml" Requires="v">
                <p:oleObj spid="_x0000_s72955" name="Document" r:id="rId5" imgW="3239280" imgH="1381680" progId="Word.Document.8">
                  <p:embed/>
                </p:oleObj>
              </mc:Choice>
              <mc:Fallback>
                <p:oleObj name="Document" r:id="rId5" imgW="3239280" imgH="1381680" progId="Word.Document.8">
                  <p:embed/>
                  <p:pic>
                    <p:nvPicPr>
                      <p:cNvPr id="8642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4743451"/>
                        <a:ext cx="1714500" cy="703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4261" name="Object 5"/>
          <p:cNvGraphicFramePr>
            <a:graphicFrameLocks noChangeAspect="1"/>
          </p:cNvGraphicFramePr>
          <p:nvPr/>
        </p:nvGraphicFramePr>
        <p:xfrm>
          <a:off x="1428750" y="3720703"/>
          <a:ext cx="1714500" cy="679847"/>
        </p:xfrm>
        <a:graphic>
          <a:graphicData uri="http://schemas.openxmlformats.org/presentationml/2006/ole">
            <mc:AlternateContent xmlns:mc="http://schemas.openxmlformats.org/markup-compatibility/2006">
              <mc:Choice xmlns:v="urn:schemas-microsoft-com:vml" Requires="v">
                <p:oleObj spid="_x0000_s72956" name="Document" r:id="rId7" imgW="3239280" imgH="1357560" progId="Word.Document.8">
                  <p:embed/>
                </p:oleObj>
              </mc:Choice>
              <mc:Fallback>
                <p:oleObj name="Document" r:id="rId7" imgW="3239280" imgH="1357560" progId="Word.Document.8">
                  <p:embed/>
                  <p:pic>
                    <p:nvPicPr>
                      <p:cNvPr id="86426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0" y="3720703"/>
                        <a:ext cx="1714500" cy="679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4262" name="Text Box 6"/>
          <p:cNvSpPr txBox="1">
            <a:spLocks noChangeArrowheads="1"/>
          </p:cNvSpPr>
          <p:nvPr/>
        </p:nvSpPr>
        <p:spPr bwMode="auto">
          <a:xfrm>
            <a:off x="3314700" y="2612232"/>
            <a:ext cx="445770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P(C1) = 0/6 = 0     P(C2) = 6/6 = 1</a:t>
            </a:r>
          </a:p>
          <a:p>
            <a:pPr>
              <a:spcBef>
                <a:spcPct val="50000"/>
              </a:spcBef>
            </a:pPr>
            <a:r>
              <a:rPr lang="en-US" altLang="en-US" sz="1500"/>
              <a:t>Error = 1 – max (0, 1) = 1 – 1 = 0 </a:t>
            </a:r>
          </a:p>
        </p:txBody>
      </p:sp>
      <p:sp>
        <p:nvSpPr>
          <p:cNvPr id="864263" name="Text Box 7"/>
          <p:cNvSpPr txBox="1">
            <a:spLocks noChangeArrowheads="1"/>
          </p:cNvSpPr>
          <p:nvPr/>
        </p:nvSpPr>
        <p:spPr bwMode="auto">
          <a:xfrm>
            <a:off x="3371850" y="3657601"/>
            <a:ext cx="382905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P(C1) = 1/6          P(C2) = 5/6</a:t>
            </a:r>
          </a:p>
          <a:p>
            <a:pPr>
              <a:spcBef>
                <a:spcPct val="50000"/>
              </a:spcBef>
            </a:pPr>
            <a:r>
              <a:rPr lang="en-US" altLang="en-US" sz="1500"/>
              <a:t>Error = 1 – max (1/6, 5/6) = 1 – 5/6 = 1/6</a:t>
            </a:r>
          </a:p>
        </p:txBody>
      </p:sp>
      <p:sp>
        <p:nvSpPr>
          <p:cNvPr id="864264" name="Text Box 8"/>
          <p:cNvSpPr txBox="1">
            <a:spLocks noChangeArrowheads="1"/>
          </p:cNvSpPr>
          <p:nvPr/>
        </p:nvSpPr>
        <p:spPr bwMode="auto">
          <a:xfrm>
            <a:off x="3371850" y="4686301"/>
            <a:ext cx="462915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P(C1) = 2/6          P(C2) = 4/6</a:t>
            </a:r>
          </a:p>
          <a:p>
            <a:pPr>
              <a:spcBef>
                <a:spcPct val="50000"/>
              </a:spcBef>
            </a:pPr>
            <a:r>
              <a:rPr lang="en-US" altLang="en-US" sz="1500"/>
              <a:t>Error = 1 – max (2/6, 4/6) = 1 – 4/6 = 1/3</a:t>
            </a:r>
          </a:p>
        </p:txBody>
      </p:sp>
      <p:graphicFrame>
        <p:nvGraphicFramePr>
          <p:cNvPr id="864266" name="Object 10"/>
          <p:cNvGraphicFramePr>
            <a:graphicFrameLocks noChangeAspect="1"/>
          </p:cNvGraphicFramePr>
          <p:nvPr/>
        </p:nvGraphicFramePr>
        <p:xfrm>
          <a:off x="2515900" y="1623581"/>
          <a:ext cx="3714750" cy="488156"/>
        </p:xfrm>
        <a:graphic>
          <a:graphicData uri="http://schemas.openxmlformats.org/presentationml/2006/ole">
            <mc:AlternateContent xmlns:mc="http://schemas.openxmlformats.org/markup-compatibility/2006">
              <mc:Choice xmlns:v="urn:schemas-microsoft-com:vml" Requires="v">
                <p:oleObj spid="_x0000_s72957" name="Equation" r:id="rId9" imgW="3073320" imgH="406080" progId="Equation.3">
                  <p:embed/>
                </p:oleObj>
              </mc:Choice>
              <mc:Fallback>
                <p:oleObj name="Equation" r:id="rId9" imgW="3073320" imgH="406080" progId="Equation.3">
                  <p:embed/>
                  <p:pic>
                    <p:nvPicPr>
                      <p:cNvPr id="86426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5900" y="1623581"/>
                        <a:ext cx="3714750" cy="488156"/>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495006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Comparison among Splitting Criteria</a:t>
            </a:r>
          </a:p>
        </p:txBody>
      </p:sp>
      <p:sp>
        <p:nvSpPr>
          <p:cNvPr id="3" name="Slide Number Placeholder 2"/>
          <p:cNvSpPr>
            <a:spLocks noGrp="1"/>
          </p:cNvSpPr>
          <p:nvPr>
            <p:ph type="sldNum" sz="quarter" idx="12"/>
          </p:nvPr>
        </p:nvSpPr>
        <p:spPr/>
        <p:txBody>
          <a:bodyPr/>
          <a:lstStyle/>
          <a:p>
            <a:fld id="{2561AFFF-E2F4-402D-873F-F9B1B7CF2EDD}" type="slidenum">
              <a:rPr lang="en-US" smtClean="0"/>
              <a:t>58</a:t>
            </a:fld>
            <a:endParaRPr lang="en-US"/>
          </a:p>
        </p:txBody>
      </p:sp>
      <p:sp>
        <p:nvSpPr>
          <p:cNvPr id="2" name="Date Placeholder 1"/>
          <p:cNvSpPr>
            <a:spLocks noGrp="1"/>
          </p:cNvSpPr>
          <p:nvPr>
            <p:ph type="dt" sz="half" idx="4294967295"/>
          </p:nvPr>
        </p:nvSpPr>
        <p:spPr>
          <a:xfrm>
            <a:off x="0" y="6643688"/>
            <a:ext cx="2057400" cy="214312"/>
          </a:xfrm>
        </p:spPr>
        <p:txBody>
          <a:bodyPr/>
          <a:lstStyle/>
          <a:p>
            <a:fld id="{2702FA14-4E31-4B24-9533-072CAA1B2DE6}" type="datetime1">
              <a:rPr lang="en-US" smtClean="0"/>
              <a:t>5/16/2020</a:t>
            </a:fld>
            <a:endParaRPr lang="en-US"/>
          </a:p>
        </p:txBody>
      </p:sp>
      <p:pic>
        <p:nvPicPr>
          <p:cNvPr id="832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2" y="1728784"/>
            <a:ext cx="5334744" cy="400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2516" name="Text Box 4"/>
          <p:cNvSpPr txBox="1">
            <a:spLocks noChangeArrowheads="1"/>
          </p:cNvSpPr>
          <p:nvPr/>
        </p:nvSpPr>
        <p:spPr bwMode="auto">
          <a:xfrm>
            <a:off x="541878" y="1419974"/>
            <a:ext cx="3543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Times New Roman" panose="02020603050405020304" pitchFamily="18" charset="0"/>
                <a:cs typeface="Times New Roman" panose="02020603050405020304" pitchFamily="18" charset="0"/>
              </a:rPr>
              <a:t>For a 2-class problem:</a:t>
            </a:r>
          </a:p>
        </p:txBody>
      </p:sp>
    </p:spTree>
    <p:extLst>
      <p:ext uri="{BB962C8B-B14F-4D97-AF65-F5344CB8AC3E}">
        <p14:creationId xmlns:p14="http://schemas.microsoft.com/office/powerpoint/2010/main" val="4062686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326809" y="338493"/>
            <a:ext cx="7886700" cy="1325563"/>
          </a:xfrm>
        </p:spPr>
        <p:txBody>
          <a:bodyPr>
            <a:normAutofit/>
          </a:bodyPr>
          <a:lstStyle/>
          <a:p>
            <a:pPr>
              <a:spcBef>
                <a:spcPts val="750"/>
              </a:spcBef>
            </a:pPr>
            <a:r>
              <a:rPr lang="en-US" altLang="en-US" sz="3600" b="1" dirty="0">
                <a:latin typeface="Times New Roman" panose="02020603050405020304" pitchFamily="18" charset="0"/>
                <a:ea typeface="+mn-ea"/>
                <a:cs typeface="Times New Roman" panose="02020603050405020304" pitchFamily="18" charset="0"/>
              </a:rPr>
              <a:t>Stopping Criteria for Tree Induction</a:t>
            </a:r>
          </a:p>
        </p:txBody>
      </p:sp>
      <p:sp>
        <p:nvSpPr>
          <p:cNvPr id="934915" name="Rectangle 3"/>
          <p:cNvSpPr>
            <a:spLocks noGrp="1" noChangeArrowheads="1"/>
          </p:cNvSpPr>
          <p:nvPr>
            <p:ph idx="1"/>
          </p:nvPr>
        </p:nvSpPr>
        <p:spPr>
          <a:xfrm>
            <a:off x="424464" y="1435008"/>
            <a:ext cx="7886700" cy="4351338"/>
          </a:xfrm>
        </p:spPr>
        <p:txBody>
          <a:bodyPr>
            <a:normAutofit/>
          </a:bodyPr>
          <a:lstStyle/>
          <a:p>
            <a:r>
              <a:rPr lang="en-US" altLang="en-US" sz="1800" dirty="0">
                <a:latin typeface="Times New Roman" panose="02020603050405020304" pitchFamily="18" charset="0"/>
                <a:cs typeface="Times New Roman" panose="02020603050405020304" pitchFamily="18" charset="0"/>
              </a:rPr>
              <a:t>Stop expanding a node when all the records belong to the same class</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Stop expanding a node when all the records have similar attribute values</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Early termination</a:t>
            </a:r>
          </a:p>
        </p:txBody>
      </p:sp>
      <p:sp>
        <p:nvSpPr>
          <p:cNvPr id="3" name="Slide Number Placeholder 2"/>
          <p:cNvSpPr>
            <a:spLocks noGrp="1"/>
          </p:cNvSpPr>
          <p:nvPr>
            <p:ph type="sldNum" sz="quarter" idx="12"/>
          </p:nvPr>
        </p:nvSpPr>
        <p:spPr/>
        <p:txBody>
          <a:bodyPr/>
          <a:lstStyle/>
          <a:p>
            <a:fld id="{2561AFFF-E2F4-402D-873F-F9B1B7CF2EDD}" type="slidenum">
              <a:rPr lang="en-US" smtClean="0"/>
              <a:t>59</a:t>
            </a:fld>
            <a:endParaRPr lang="en-US"/>
          </a:p>
        </p:txBody>
      </p:sp>
      <p:sp>
        <p:nvSpPr>
          <p:cNvPr id="2" name="Date Placeholder 1"/>
          <p:cNvSpPr>
            <a:spLocks noGrp="1"/>
          </p:cNvSpPr>
          <p:nvPr>
            <p:ph type="dt" sz="half" idx="4294967295"/>
          </p:nvPr>
        </p:nvSpPr>
        <p:spPr>
          <a:xfrm>
            <a:off x="0" y="6643688"/>
            <a:ext cx="2057400" cy="214312"/>
          </a:xfrm>
        </p:spPr>
        <p:txBody>
          <a:bodyPr/>
          <a:lstStyle/>
          <a:p>
            <a:fld id="{44F0DB83-CEB6-47F7-9F9F-522E5EDB1A2E}" type="datetime1">
              <a:rPr lang="en-US" smtClean="0"/>
              <a:t>5/16/2020</a:t>
            </a:fld>
            <a:endParaRPr lang="en-US"/>
          </a:p>
        </p:txBody>
      </p:sp>
    </p:spTree>
    <p:extLst>
      <p:ext uri="{BB962C8B-B14F-4D97-AF65-F5344CB8AC3E}">
        <p14:creationId xmlns:p14="http://schemas.microsoft.com/office/powerpoint/2010/main" val="221035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en-US" altLang="en-US" dirty="0" smtClean="0"/>
              <a:t>Classification—A Two-Step Process</a:t>
            </a:r>
            <a:r>
              <a:rPr lang="en-US" altLang="en-US" sz="2800" dirty="0" smtClean="0"/>
              <a:t> </a:t>
            </a:r>
            <a:endParaRPr lang="en-US" altLang="en-US" sz="3200" dirty="0" smtClean="0"/>
          </a:p>
        </p:txBody>
      </p:sp>
      <p:sp>
        <p:nvSpPr>
          <p:cNvPr id="21508" name="Rectangle 3"/>
          <p:cNvSpPr>
            <a:spLocks noGrp="1" noChangeArrowheads="1"/>
          </p:cNvSpPr>
          <p:nvPr>
            <p:ph idx="1"/>
          </p:nvPr>
        </p:nvSpPr>
        <p:spPr>
          <a:xfrm>
            <a:off x="423550" y="1449610"/>
            <a:ext cx="8162665" cy="4832318"/>
          </a:xfrm>
        </p:spPr>
        <p:txBody>
          <a:bodyPr>
            <a:noAutofit/>
          </a:bodyPr>
          <a:lstStyle/>
          <a:p>
            <a:pPr eaLnBrk="1" hangingPunct="1"/>
            <a:r>
              <a:rPr lang="en-US" altLang="en-US" dirty="0" smtClean="0">
                <a:solidFill>
                  <a:schemeClr val="hlink"/>
                </a:solidFill>
              </a:rPr>
              <a:t>Model construction</a:t>
            </a:r>
            <a:r>
              <a:rPr lang="en-US" altLang="en-US" dirty="0" smtClean="0"/>
              <a:t>: describing a set of predetermined classes</a:t>
            </a:r>
          </a:p>
          <a:p>
            <a:pPr lvl="1" eaLnBrk="1" hangingPunct="1"/>
            <a:r>
              <a:rPr lang="en-US" altLang="en-US" dirty="0" smtClean="0"/>
              <a:t>Each tuple/sample is assumed to belong to a predefined class, as determined by the </a:t>
            </a:r>
            <a:r>
              <a:rPr lang="en-US" altLang="en-US" dirty="0" smtClean="0">
                <a:solidFill>
                  <a:schemeClr val="hlink"/>
                </a:solidFill>
              </a:rPr>
              <a:t>class label attribute</a:t>
            </a:r>
          </a:p>
          <a:p>
            <a:pPr lvl="1" eaLnBrk="1" hangingPunct="1"/>
            <a:r>
              <a:rPr lang="en-US" altLang="en-US" dirty="0" smtClean="0"/>
              <a:t>The set of tuples and their associated class labels, used for model construction is </a:t>
            </a:r>
            <a:r>
              <a:rPr lang="en-US" altLang="en-US" dirty="0" smtClean="0">
                <a:solidFill>
                  <a:schemeClr val="hlink"/>
                </a:solidFill>
              </a:rPr>
              <a:t>training set</a:t>
            </a:r>
          </a:p>
          <a:p>
            <a:pPr lvl="1" eaLnBrk="1" hangingPunct="1"/>
            <a:r>
              <a:rPr lang="en-US" altLang="en-US" dirty="0" smtClean="0"/>
              <a:t>The model is represented as classification rules, decision trees, or mathematical formulae</a:t>
            </a:r>
          </a:p>
          <a:p>
            <a:pPr eaLnBrk="1" hangingPunct="1"/>
            <a:r>
              <a:rPr lang="en-US" altLang="en-US" dirty="0" smtClean="0">
                <a:solidFill>
                  <a:schemeClr val="hlink"/>
                </a:solidFill>
              </a:rPr>
              <a:t>Model usage</a:t>
            </a:r>
            <a:r>
              <a:rPr lang="en-US" altLang="en-US" dirty="0" smtClean="0"/>
              <a:t>: for classifying future or unknown objects</a:t>
            </a:r>
          </a:p>
          <a:p>
            <a:pPr lvl="1" eaLnBrk="1" hangingPunct="1"/>
            <a:r>
              <a:rPr lang="en-US" altLang="en-US" dirty="0" smtClean="0">
                <a:solidFill>
                  <a:schemeClr val="hlink"/>
                </a:solidFill>
              </a:rPr>
              <a:t>Estimate accuracy</a:t>
            </a:r>
            <a:r>
              <a:rPr lang="en-US" altLang="en-US" dirty="0" smtClean="0"/>
              <a:t> of the model</a:t>
            </a:r>
          </a:p>
          <a:p>
            <a:pPr lvl="2" eaLnBrk="1" hangingPunct="1"/>
            <a:r>
              <a:rPr lang="en-US" altLang="en-US" dirty="0" smtClean="0"/>
              <a:t>The known label of test sample is compared with the classified result from the model</a:t>
            </a:r>
          </a:p>
          <a:p>
            <a:pPr lvl="2" eaLnBrk="1" hangingPunct="1"/>
            <a:r>
              <a:rPr lang="en-US" altLang="en-US" dirty="0" smtClean="0">
                <a:solidFill>
                  <a:schemeClr val="hlink"/>
                </a:solidFill>
              </a:rPr>
              <a:t>Accuracy</a:t>
            </a:r>
            <a:r>
              <a:rPr lang="en-US" altLang="en-US" dirty="0" smtClean="0"/>
              <a:t> rate is the percentage of test set samples that are correctly classified by the model</a:t>
            </a:r>
          </a:p>
          <a:p>
            <a:pPr lvl="2" eaLnBrk="1" hangingPunct="1"/>
            <a:r>
              <a:rPr lang="en-US" altLang="en-US" dirty="0" smtClean="0">
                <a:solidFill>
                  <a:schemeClr val="hlink"/>
                </a:solidFill>
              </a:rPr>
              <a:t>Test set</a:t>
            </a:r>
            <a:r>
              <a:rPr lang="en-US" altLang="en-US" dirty="0" smtClean="0"/>
              <a:t> is independent of training set (otherwise overfitting) </a:t>
            </a:r>
          </a:p>
          <a:p>
            <a:pPr lvl="1" eaLnBrk="1" hangingPunct="1"/>
            <a:r>
              <a:rPr lang="en-US" altLang="en-US" dirty="0" smtClean="0"/>
              <a:t>If the accuracy is acceptable, use the model to </a:t>
            </a:r>
            <a:r>
              <a:rPr lang="en-US" altLang="en-US" dirty="0" smtClean="0">
                <a:solidFill>
                  <a:schemeClr val="hlink"/>
                </a:solidFill>
              </a:rPr>
              <a:t>classify new data</a:t>
            </a:r>
          </a:p>
          <a:p>
            <a:pPr eaLnBrk="1" hangingPunct="1"/>
            <a:r>
              <a:rPr lang="en-US" altLang="en-US" dirty="0" smtClean="0"/>
              <a:t>Note: If </a:t>
            </a:r>
            <a:r>
              <a:rPr lang="en-US" altLang="en-US" i="1" dirty="0" smtClean="0"/>
              <a:t>the test set </a:t>
            </a:r>
            <a:r>
              <a:rPr lang="en-US" altLang="en-US" dirty="0" smtClean="0"/>
              <a:t>is used to select models, it is called </a:t>
            </a:r>
            <a:r>
              <a:rPr lang="en-US" altLang="en-US" dirty="0" smtClean="0">
                <a:solidFill>
                  <a:srgbClr val="C00000"/>
                </a:solidFill>
              </a:rPr>
              <a:t>validation (test) set</a:t>
            </a:r>
          </a:p>
        </p:txBody>
      </p:sp>
      <p:sp>
        <p:nvSpPr>
          <p:cNvPr id="21506"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B1F4186-4174-45C0-B5D0-402DD45B6A42}" type="slidenum">
              <a:rPr lang="en-US" altLang="en-US"/>
              <a:pPr eaLnBrk="1" hangingPunct="1"/>
              <a:t>6</a:t>
            </a:fld>
            <a:endParaRPr lang="en-US" altLang="en-US"/>
          </a:p>
        </p:txBody>
      </p:sp>
    </p:spTree>
    <p:extLst>
      <p:ext uri="{BB962C8B-B14F-4D97-AF65-F5344CB8AC3E}">
        <p14:creationId xmlns:p14="http://schemas.microsoft.com/office/powerpoint/2010/main" val="2806173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noAutofit/>
          </a:bodyPr>
          <a:lstStyle/>
          <a:p>
            <a:r>
              <a:rPr lang="en-US" altLang="en-US" sz="3600" b="1" dirty="0">
                <a:latin typeface="Times New Roman" panose="02020603050405020304" pitchFamily="18" charset="0"/>
                <a:cs typeface="Times New Roman" panose="02020603050405020304" pitchFamily="18" charset="0"/>
              </a:rPr>
              <a:t>Decision Tree Based Classification</a:t>
            </a:r>
          </a:p>
        </p:txBody>
      </p:sp>
      <p:sp>
        <p:nvSpPr>
          <p:cNvPr id="899075" name="Rectangle 3"/>
          <p:cNvSpPr>
            <a:spLocks noGrp="1" noChangeArrowheads="1"/>
          </p:cNvSpPr>
          <p:nvPr>
            <p:ph idx="1"/>
          </p:nvPr>
        </p:nvSpPr>
        <p:spPr>
          <a:xfrm>
            <a:off x="539873" y="1390620"/>
            <a:ext cx="7886700" cy="4351338"/>
          </a:xfrm>
        </p:spPr>
        <p:txBody>
          <a:bodyPr>
            <a:normAutofit/>
          </a:bodyPr>
          <a:lstStyle/>
          <a:p>
            <a:pPr>
              <a:lnSpc>
                <a:spcPct val="100000"/>
              </a:lnSpc>
              <a:spcAft>
                <a:spcPts val="600"/>
              </a:spcAft>
            </a:pPr>
            <a:r>
              <a:rPr lang="en-US" altLang="en-US" sz="1800" dirty="0">
                <a:latin typeface="Times New Roman" panose="02020603050405020304" pitchFamily="18" charset="0"/>
                <a:cs typeface="Times New Roman" panose="02020603050405020304" pitchFamily="18" charset="0"/>
              </a:rPr>
              <a:t>Advantages:</a:t>
            </a:r>
          </a:p>
          <a:p>
            <a:pPr lvl="1">
              <a:lnSpc>
                <a:spcPct val="100000"/>
              </a:lnSpc>
              <a:spcAft>
                <a:spcPts val="600"/>
              </a:spcAft>
            </a:pPr>
            <a:r>
              <a:rPr lang="en-US" altLang="en-US" dirty="0">
                <a:latin typeface="Times New Roman" panose="02020603050405020304" pitchFamily="18" charset="0"/>
                <a:cs typeface="Times New Roman" panose="02020603050405020304" pitchFamily="18" charset="0"/>
              </a:rPr>
              <a:t>Inexpensive to construct</a:t>
            </a:r>
          </a:p>
          <a:p>
            <a:pPr lvl="1">
              <a:lnSpc>
                <a:spcPct val="100000"/>
              </a:lnSpc>
              <a:spcAft>
                <a:spcPts val="600"/>
              </a:spcAft>
            </a:pPr>
            <a:r>
              <a:rPr lang="en-US" altLang="en-US" dirty="0">
                <a:latin typeface="Times New Roman" panose="02020603050405020304" pitchFamily="18" charset="0"/>
                <a:cs typeface="Times New Roman" panose="02020603050405020304" pitchFamily="18" charset="0"/>
              </a:rPr>
              <a:t>Extremely fast at classifying unknown records</a:t>
            </a:r>
          </a:p>
          <a:p>
            <a:pPr lvl="1">
              <a:lnSpc>
                <a:spcPct val="100000"/>
              </a:lnSpc>
              <a:spcAft>
                <a:spcPts val="600"/>
              </a:spcAft>
            </a:pPr>
            <a:r>
              <a:rPr lang="en-US" altLang="en-US" dirty="0">
                <a:latin typeface="Times New Roman" panose="02020603050405020304" pitchFamily="18" charset="0"/>
                <a:cs typeface="Times New Roman" panose="02020603050405020304" pitchFamily="18" charset="0"/>
              </a:rPr>
              <a:t>Easy to interpret for small-sized trees</a:t>
            </a:r>
          </a:p>
          <a:p>
            <a:pPr lvl="1">
              <a:lnSpc>
                <a:spcPct val="100000"/>
              </a:lnSpc>
              <a:spcAft>
                <a:spcPts val="600"/>
              </a:spcAft>
            </a:pPr>
            <a:r>
              <a:rPr lang="en-US" altLang="en-US" dirty="0">
                <a:latin typeface="Times New Roman" panose="02020603050405020304" pitchFamily="18" charset="0"/>
                <a:cs typeface="Times New Roman" panose="02020603050405020304" pitchFamily="18" charset="0"/>
              </a:rPr>
              <a:t>Accuracy is comparable to other classification techniques for many simple data sets</a:t>
            </a:r>
          </a:p>
          <a:p>
            <a:pPr lvl="1">
              <a:lnSpc>
                <a:spcPct val="100000"/>
              </a:lnSpc>
              <a:spcAft>
                <a:spcPts val="600"/>
              </a:spcAft>
            </a:pPr>
            <a:endParaRPr lang="en-US" alt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561AFFF-E2F4-402D-873F-F9B1B7CF2EDD}" type="slidenum">
              <a:rPr lang="en-US" smtClean="0"/>
              <a:t>60</a:t>
            </a:fld>
            <a:endParaRPr lang="en-US"/>
          </a:p>
        </p:txBody>
      </p:sp>
      <p:sp>
        <p:nvSpPr>
          <p:cNvPr id="2" name="Date Placeholder 1"/>
          <p:cNvSpPr>
            <a:spLocks noGrp="1"/>
          </p:cNvSpPr>
          <p:nvPr>
            <p:ph type="dt" sz="half" idx="4294967295"/>
          </p:nvPr>
        </p:nvSpPr>
        <p:spPr>
          <a:xfrm>
            <a:off x="0" y="6643688"/>
            <a:ext cx="2057400" cy="214312"/>
          </a:xfrm>
        </p:spPr>
        <p:txBody>
          <a:bodyPr/>
          <a:lstStyle/>
          <a:p>
            <a:fld id="{0BD5E01E-A0F8-4F66-87D1-52A5808D0F92}" type="datetime1">
              <a:rPr lang="en-US" smtClean="0"/>
              <a:t>5/16/2020</a:t>
            </a:fld>
            <a:endParaRPr lang="en-US"/>
          </a:p>
        </p:txBody>
      </p:sp>
    </p:spTree>
    <p:extLst>
      <p:ext uri="{BB962C8B-B14F-4D97-AF65-F5344CB8AC3E}">
        <p14:creationId xmlns:p14="http://schemas.microsoft.com/office/powerpoint/2010/main" val="3310953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Practical Issues of Classification</a:t>
            </a:r>
          </a:p>
        </p:txBody>
      </p:sp>
      <p:sp>
        <p:nvSpPr>
          <p:cNvPr id="936963" name="Rectangle 3"/>
          <p:cNvSpPr>
            <a:spLocks noGrp="1" noChangeArrowheads="1"/>
          </p:cNvSpPr>
          <p:nvPr>
            <p:ph idx="1"/>
          </p:nvPr>
        </p:nvSpPr>
        <p:spPr>
          <a:xfrm>
            <a:off x="477730" y="1390619"/>
            <a:ext cx="7886700" cy="4351338"/>
          </a:xfrm>
        </p:spPr>
        <p:txBody>
          <a:bodyPr>
            <a:normAutofit/>
          </a:bodyPr>
          <a:lstStyle/>
          <a:p>
            <a:r>
              <a:rPr lang="en-US" altLang="en-US" sz="2000" dirty="0">
                <a:latin typeface="Times New Roman" panose="02020603050405020304" pitchFamily="18" charset="0"/>
                <a:cs typeface="Times New Roman" panose="02020603050405020304" pitchFamily="18" charset="0"/>
              </a:rPr>
              <a:t>Underfitting and Overfitting</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Missing Values</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Costs of Classification</a:t>
            </a:r>
          </a:p>
        </p:txBody>
      </p:sp>
      <p:sp>
        <p:nvSpPr>
          <p:cNvPr id="3" name="Slide Number Placeholder 2"/>
          <p:cNvSpPr>
            <a:spLocks noGrp="1"/>
          </p:cNvSpPr>
          <p:nvPr>
            <p:ph type="sldNum" sz="quarter" idx="12"/>
          </p:nvPr>
        </p:nvSpPr>
        <p:spPr/>
        <p:txBody>
          <a:bodyPr/>
          <a:lstStyle/>
          <a:p>
            <a:fld id="{2561AFFF-E2F4-402D-873F-F9B1B7CF2EDD}" type="slidenum">
              <a:rPr lang="en-US" smtClean="0"/>
              <a:t>61</a:t>
            </a:fld>
            <a:endParaRPr lang="en-US"/>
          </a:p>
        </p:txBody>
      </p:sp>
      <p:sp>
        <p:nvSpPr>
          <p:cNvPr id="2" name="Date Placeholder 1"/>
          <p:cNvSpPr>
            <a:spLocks noGrp="1"/>
          </p:cNvSpPr>
          <p:nvPr>
            <p:ph type="dt" sz="half" idx="4294967295"/>
          </p:nvPr>
        </p:nvSpPr>
        <p:spPr>
          <a:xfrm>
            <a:off x="0" y="6643688"/>
            <a:ext cx="2057400" cy="214312"/>
          </a:xfrm>
        </p:spPr>
        <p:txBody>
          <a:bodyPr/>
          <a:lstStyle/>
          <a:p>
            <a:fld id="{C58544A8-DA4A-4D04-A9EE-E543B0F6A9DC}" type="datetime1">
              <a:rPr lang="en-US" smtClean="0"/>
              <a:t>5/16/2020</a:t>
            </a:fld>
            <a:endParaRPr lang="en-US"/>
          </a:p>
        </p:txBody>
      </p:sp>
    </p:spTree>
    <p:extLst>
      <p:ext uri="{BB962C8B-B14F-4D97-AF65-F5344CB8AC3E}">
        <p14:creationId xmlns:p14="http://schemas.microsoft.com/office/powerpoint/2010/main" val="586183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Underfitting vs. Overfitting</a:t>
            </a:r>
          </a:p>
        </p:txBody>
      </p:sp>
      <p:sp>
        <p:nvSpPr>
          <p:cNvPr id="942083" name="Rectangle 3"/>
          <p:cNvSpPr>
            <a:spLocks noGrp="1" noChangeArrowheads="1"/>
          </p:cNvSpPr>
          <p:nvPr>
            <p:ph idx="1"/>
          </p:nvPr>
        </p:nvSpPr>
        <p:spPr>
          <a:xfrm>
            <a:off x="477730" y="1417253"/>
            <a:ext cx="7886700" cy="4351338"/>
          </a:xfrm>
        </p:spPr>
        <p:txBody>
          <a:bodyPr>
            <a:normAutofit/>
          </a:bodyPr>
          <a:lstStyle/>
          <a:p>
            <a:pPr>
              <a:lnSpc>
                <a:spcPct val="100000"/>
              </a:lnSpc>
              <a:spcAft>
                <a:spcPts val="900"/>
              </a:spcAft>
            </a:pPr>
            <a:r>
              <a:rPr lang="en-US" altLang="en-US" sz="1800" dirty="0">
                <a:latin typeface="Times New Roman" panose="02020603050405020304" pitchFamily="18" charset="0"/>
                <a:cs typeface="Times New Roman" panose="02020603050405020304" pitchFamily="18" charset="0"/>
              </a:rPr>
              <a:t>Underfitting results in decision trees that are too simple to solve the problem. They may offer superior interpretability.</a:t>
            </a:r>
          </a:p>
          <a:p>
            <a:pPr>
              <a:lnSpc>
                <a:spcPct val="100000"/>
              </a:lnSpc>
              <a:spcAft>
                <a:spcPts val="450"/>
              </a:spcAft>
            </a:pPr>
            <a:r>
              <a:rPr lang="en-US" altLang="en-US" sz="1800" dirty="0">
                <a:latin typeface="Times New Roman" panose="02020603050405020304" pitchFamily="18" charset="0"/>
                <a:cs typeface="Times New Roman" panose="02020603050405020304" pitchFamily="18" charset="0"/>
              </a:rPr>
              <a:t>Overfitting results in decision trees that are more complex than necessary</a:t>
            </a:r>
          </a:p>
          <a:p>
            <a:pPr lvl="1">
              <a:lnSpc>
                <a:spcPct val="100000"/>
              </a:lnSpc>
              <a:spcBef>
                <a:spcPts val="0"/>
              </a:spcBef>
              <a:spcAft>
                <a:spcPts val="450"/>
              </a:spcAft>
            </a:pPr>
            <a:r>
              <a:rPr lang="en-US" altLang="en-US" dirty="0">
                <a:latin typeface="Times New Roman" panose="02020603050405020304" pitchFamily="18" charset="0"/>
                <a:cs typeface="Times New Roman" panose="02020603050405020304" pitchFamily="18" charset="0"/>
              </a:rPr>
              <a:t>Training error no longer provides a good estimate of how well the tree will perform on previously unseen records</a:t>
            </a:r>
          </a:p>
          <a:p>
            <a:pPr lvl="1">
              <a:lnSpc>
                <a:spcPct val="100000"/>
              </a:lnSpc>
              <a:spcBef>
                <a:spcPts val="0"/>
              </a:spcBef>
              <a:spcAft>
                <a:spcPts val="450"/>
              </a:spcAft>
            </a:pPr>
            <a:r>
              <a:rPr lang="en-US" altLang="en-US" dirty="0">
                <a:latin typeface="Times New Roman" panose="02020603050405020304" pitchFamily="18" charset="0"/>
                <a:cs typeface="Times New Roman" panose="02020603050405020304" pitchFamily="18" charset="0"/>
              </a:rPr>
              <a:t>Need new ways for estimating errors</a:t>
            </a:r>
          </a:p>
        </p:txBody>
      </p:sp>
      <p:sp>
        <p:nvSpPr>
          <p:cNvPr id="3" name="Slide Number Placeholder 2"/>
          <p:cNvSpPr>
            <a:spLocks noGrp="1"/>
          </p:cNvSpPr>
          <p:nvPr>
            <p:ph type="sldNum" sz="quarter" idx="12"/>
          </p:nvPr>
        </p:nvSpPr>
        <p:spPr/>
        <p:txBody>
          <a:bodyPr/>
          <a:lstStyle/>
          <a:p>
            <a:fld id="{2561AFFF-E2F4-402D-873F-F9B1B7CF2EDD}" type="slidenum">
              <a:rPr lang="en-US" smtClean="0"/>
              <a:t>62</a:t>
            </a:fld>
            <a:endParaRPr lang="en-US"/>
          </a:p>
        </p:txBody>
      </p:sp>
      <p:sp>
        <p:nvSpPr>
          <p:cNvPr id="2" name="Date Placeholder 1"/>
          <p:cNvSpPr>
            <a:spLocks noGrp="1"/>
          </p:cNvSpPr>
          <p:nvPr>
            <p:ph type="dt" sz="half" idx="4294967295"/>
          </p:nvPr>
        </p:nvSpPr>
        <p:spPr>
          <a:xfrm>
            <a:off x="0" y="6643688"/>
            <a:ext cx="2057400" cy="214312"/>
          </a:xfrm>
        </p:spPr>
        <p:txBody>
          <a:bodyPr/>
          <a:lstStyle/>
          <a:p>
            <a:fld id="{5446E9BE-131D-41DF-8F02-C4B315D4C3E6}" type="datetime1">
              <a:rPr lang="en-US" smtClean="0"/>
              <a:t>5/16/2020</a:t>
            </a:fld>
            <a:endParaRPr lang="en-US"/>
          </a:p>
        </p:txBody>
      </p:sp>
    </p:spTree>
    <p:extLst>
      <p:ext uri="{BB962C8B-B14F-4D97-AF65-F5344CB8AC3E}">
        <p14:creationId xmlns:p14="http://schemas.microsoft.com/office/powerpoint/2010/main" val="1848251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246910" y="382881"/>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Model Overfitting</a:t>
            </a:r>
          </a:p>
        </p:txBody>
      </p:sp>
      <p:pic>
        <p:nvPicPr>
          <p:cNvPr id="12291"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1579" y="1349406"/>
            <a:ext cx="4459544" cy="3231472"/>
          </a:xfrm>
          <a:noFill/>
        </p:spPr>
      </p:pic>
      <p:sp>
        <p:nvSpPr>
          <p:cNvPr id="12290" name="Text Box 7"/>
          <p:cNvSpPr txBox="1">
            <a:spLocks noChangeArrowheads="1"/>
          </p:cNvSpPr>
          <p:nvPr/>
        </p:nvSpPr>
        <p:spPr bwMode="auto">
          <a:xfrm>
            <a:off x="304800" y="5029200"/>
            <a:ext cx="8686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Tx/>
              <a:buNone/>
            </a:pPr>
            <a:r>
              <a:rPr lang="en-US" altLang="en-US" sz="1800" dirty="0">
                <a:latin typeface="Times New Roman" panose="02020603050405020304" pitchFamily="18" charset="0"/>
                <a:cs typeface="Times New Roman" panose="02020603050405020304" pitchFamily="18" charset="0"/>
              </a:rPr>
              <a:t>Underfitting</a:t>
            </a:r>
            <a:r>
              <a:rPr lang="en-US" altLang="en-US" sz="1800" b="0" dirty="0">
                <a:latin typeface="Times New Roman" panose="02020603050405020304" pitchFamily="18" charset="0"/>
                <a:cs typeface="Times New Roman" panose="02020603050405020304" pitchFamily="18" charset="0"/>
              </a:rPr>
              <a:t>: when model is too simple, both training and test errors are large</a:t>
            </a:r>
          </a:p>
          <a:p>
            <a:pPr>
              <a:spcBef>
                <a:spcPct val="50000"/>
              </a:spcBef>
              <a:spcAft>
                <a:spcPct val="0"/>
              </a:spcAft>
              <a:buClrTx/>
              <a:buSzTx/>
              <a:buFontTx/>
              <a:buNone/>
            </a:pPr>
            <a:r>
              <a:rPr lang="en-US" altLang="en-US" sz="1800" dirty="0">
                <a:latin typeface="Times New Roman" panose="02020603050405020304" pitchFamily="18" charset="0"/>
                <a:cs typeface="Times New Roman" panose="02020603050405020304" pitchFamily="18" charset="0"/>
              </a:rPr>
              <a:t>Overfitting</a:t>
            </a:r>
            <a:r>
              <a:rPr lang="en-US" altLang="en-US" sz="1800" b="0" dirty="0">
                <a:latin typeface="Times New Roman" panose="02020603050405020304" pitchFamily="18" charset="0"/>
                <a:cs typeface="Times New Roman" panose="02020603050405020304" pitchFamily="18" charset="0"/>
              </a:rPr>
              <a:t>: when model is too complex, training error is small but test error is large</a:t>
            </a:r>
            <a:endParaRPr lang="en-US" altLang="en-US" sz="1800" b="0" dirty="0">
              <a:latin typeface="Times New Roman" panose="02020603050405020304" pitchFamily="18" charset="0"/>
              <a:cs typeface="Times New Roman" panose="02020603050405020304" pitchFamily="18" charset="0"/>
              <a:sym typeface="Symbol" charset="2"/>
            </a:endParaRPr>
          </a:p>
        </p:txBody>
      </p:sp>
      <p:pic>
        <p:nvPicPr>
          <p:cNvPr id="1229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50" y="1402672"/>
            <a:ext cx="4374333" cy="31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xfrm>
            <a:off x="273543" y="311860"/>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How to Address Overfitting</a:t>
            </a:r>
          </a:p>
        </p:txBody>
      </p:sp>
      <p:sp>
        <p:nvSpPr>
          <p:cNvPr id="946179" name="Rectangle 3"/>
          <p:cNvSpPr>
            <a:spLocks noGrp="1" noChangeArrowheads="1"/>
          </p:cNvSpPr>
          <p:nvPr>
            <p:ph idx="1"/>
          </p:nvPr>
        </p:nvSpPr>
        <p:spPr>
          <a:xfrm>
            <a:off x="371197" y="1417252"/>
            <a:ext cx="7886700" cy="4351338"/>
          </a:xfrm>
        </p:spPr>
        <p:txBody>
          <a:bodyPr>
            <a:normAutofit/>
          </a:bodyPr>
          <a:lstStyle/>
          <a:p>
            <a:r>
              <a:rPr lang="en-US" altLang="en-US" sz="1800" dirty="0">
                <a:latin typeface="Times New Roman" panose="02020603050405020304" pitchFamily="18" charset="0"/>
                <a:cs typeface="Times New Roman" panose="02020603050405020304" pitchFamily="18" charset="0"/>
              </a:rPr>
              <a:t>Pre-Pruning (Early Stopping Rule)</a:t>
            </a:r>
          </a:p>
          <a:p>
            <a:pPr lvl="1"/>
            <a:r>
              <a:rPr lang="en-US" altLang="en-US" dirty="0">
                <a:latin typeface="Times New Roman" panose="02020603050405020304" pitchFamily="18" charset="0"/>
                <a:cs typeface="Times New Roman" panose="02020603050405020304" pitchFamily="18" charset="0"/>
              </a:rPr>
              <a:t>Stop the algorithm before it becomes a fully-grown tree</a:t>
            </a:r>
          </a:p>
          <a:p>
            <a:pPr lvl="1"/>
            <a:r>
              <a:rPr lang="en-US" altLang="en-US" dirty="0">
                <a:latin typeface="Times New Roman" panose="02020603050405020304" pitchFamily="18" charset="0"/>
                <a:cs typeface="Times New Roman" panose="02020603050405020304" pitchFamily="18" charset="0"/>
              </a:rPr>
              <a:t>General stopping conditions for a node:</a:t>
            </a:r>
          </a:p>
          <a:p>
            <a:pPr lvl="2"/>
            <a:r>
              <a:rPr lang="en-US" altLang="en-US" sz="1800" dirty="0">
                <a:latin typeface="Times New Roman" panose="02020603050405020304" pitchFamily="18" charset="0"/>
                <a:cs typeface="Times New Roman" panose="02020603050405020304" pitchFamily="18" charset="0"/>
              </a:rPr>
              <a:t> Stop if all instances belong to the same class</a:t>
            </a:r>
          </a:p>
          <a:p>
            <a:pPr lvl="2"/>
            <a:r>
              <a:rPr lang="en-US" altLang="en-US" sz="1800" dirty="0">
                <a:latin typeface="Times New Roman" panose="02020603050405020304" pitchFamily="18" charset="0"/>
                <a:cs typeface="Times New Roman" panose="02020603050405020304" pitchFamily="18" charset="0"/>
              </a:rPr>
              <a:t> Stop if all the attribute values are the same</a:t>
            </a:r>
          </a:p>
          <a:p>
            <a:pPr lvl="1"/>
            <a:r>
              <a:rPr lang="en-US" altLang="en-US" dirty="0">
                <a:latin typeface="Times New Roman" panose="02020603050405020304" pitchFamily="18" charset="0"/>
                <a:cs typeface="Times New Roman" panose="02020603050405020304" pitchFamily="18" charset="0"/>
              </a:rPr>
              <a:t>More restrictive conditions (for pre-pruning) :</a:t>
            </a:r>
          </a:p>
          <a:p>
            <a:pPr lvl="2"/>
            <a:r>
              <a:rPr lang="en-US" altLang="en-US" sz="1800" dirty="0">
                <a:latin typeface="Times New Roman" panose="02020603050405020304" pitchFamily="18" charset="0"/>
                <a:cs typeface="Times New Roman" panose="02020603050405020304" pitchFamily="18" charset="0"/>
              </a:rPr>
              <a:t> Stop if number of instances is less than some user-specified threshold</a:t>
            </a:r>
          </a:p>
          <a:p>
            <a:pPr lvl="2"/>
            <a:r>
              <a:rPr lang="en-US" altLang="en-US" sz="1800" dirty="0">
                <a:latin typeface="Times New Roman" panose="02020603050405020304" pitchFamily="18" charset="0"/>
                <a:cs typeface="Times New Roman" panose="02020603050405020304" pitchFamily="18" charset="0"/>
              </a:rPr>
              <a:t> Stop if class distribution of instances are independent of the available features (e.g., using </a:t>
            </a:r>
            <a:r>
              <a:rPr lang="en-US" alt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800" baseline="30000" dirty="0">
                <a:latin typeface="Times New Roman" panose="02020603050405020304" pitchFamily="18" charset="0"/>
                <a:cs typeface="Times New Roman" panose="02020603050405020304" pitchFamily="18" charset="0"/>
                <a:sym typeface="Symbol" panose="05050102010706020507" pitchFamily="18" charset="2"/>
              </a:rPr>
              <a:t> 2</a:t>
            </a:r>
            <a:r>
              <a:rPr lang="en-US" altLang="en-US" sz="1800" dirty="0">
                <a:latin typeface="Times New Roman" panose="02020603050405020304" pitchFamily="18" charset="0"/>
                <a:cs typeface="Times New Roman" panose="02020603050405020304" pitchFamily="18" charset="0"/>
                <a:sym typeface="Symbol" panose="05050102010706020507" pitchFamily="18" charset="2"/>
              </a:rPr>
              <a:t> test)</a:t>
            </a:r>
            <a:endParaRPr lang="en-US" altLang="en-US" sz="1800" baseline="30000" dirty="0">
              <a:latin typeface="Times New Roman" panose="02020603050405020304" pitchFamily="18" charset="0"/>
              <a:cs typeface="Times New Roman" panose="02020603050405020304" pitchFamily="18" charset="0"/>
            </a:endParaRPr>
          </a:p>
          <a:p>
            <a:pPr lvl="2"/>
            <a:r>
              <a:rPr lang="en-US" altLang="en-US" sz="1800" dirty="0">
                <a:latin typeface="Times New Roman" panose="02020603050405020304" pitchFamily="18" charset="0"/>
                <a:cs typeface="Times New Roman" panose="02020603050405020304" pitchFamily="18" charset="0"/>
              </a:rPr>
              <a:t> Stop if expanding the current node does not improve impurity</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measures (e.g., Gini or information gain).</a:t>
            </a:r>
          </a:p>
        </p:txBody>
      </p:sp>
      <p:sp>
        <p:nvSpPr>
          <p:cNvPr id="3" name="Slide Number Placeholder 2"/>
          <p:cNvSpPr>
            <a:spLocks noGrp="1"/>
          </p:cNvSpPr>
          <p:nvPr>
            <p:ph type="sldNum" sz="quarter" idx="12"/>
          </p:nvPr>
        </p:nvSpPr>
        <p:spPr/>
        <p:txBody>
          <a:bodyPr/>
          <a:lstStyle/>
          <a:p>
            <a:fld id="{2561AFFF-E2F4-402D-873F-F9B1B7CF2EDD}" type="slidenum">
              <a:rPr lang="en-US" smtClean="0"/>
              <a:t>64</a:t>
            </a:fld>
            <a:endParaRPr lang="en-US"/>
          </a:p>
        </p:txBody>
      </p:sp>
      <p:sp>
        <p:nvSpPr>
          <p:cNvPr id="2" name="Date Placeholder 1"/>
          <p:cNvSpPr>
            <a:spLocks noGrp="1"/>
          </p:cNvSpPr>
          <p:nvPr>
            <p:ph type="dt" sz="half" idx="4294967295"/>
          </p:nvPr>
        </p:nvSpPr>
        <p:spPr>
          <a:xfrm>
            <a:off x="0" y="6643688"/>
            <a:ext cx="2057400" cy="214312"/>
          </a:xfrm>
        </p:spPr>
        <p:txBody>
          <a:bodyPr/>
          <a:lstStyle/>
          <a:p>
            <a:fld id="{5EE692A1-68C5-4703-8E05-2369173E425A}" type="datetime1">
              <a:rPr lang="en-US" smtClean="0"/>
              <a:t>5/16/2020</a:t>
            </a:fld>
            <a:endParaRPr lang="en-US"/>
          </a:p>
        </p:txBody>
      </p:sp>
    </p:spTree>
    <p:extLst>
      <p:ext uri="{BB962C8B-B14F-4D97-AF65-F5344CB8AC3E}">
        <p14:creationId xmlns:p14="http://schemas.microsoft.com/office/powerpoint/2010/main" val="1095061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a:normAutofit/>
          </a:bodyPr>
          <a:lstStyle/>
          <a:p>
            <a:r>
              <a:rPr lang="en-US" altLang="en-US" sz="3600" b="1" dirty="0">
                <a:latin typeface="Times New Roman" panose="02020603050405020304" pitchFamily="18" charset="0"/>
                <a:cs typeface="Times New Roman" panose="02020603050405020304" pitchFamily="18" charset="0"/>
              </a:rPr>
              <a:t>How to Address Overfitting…</a:t>
            </a:r>
          </a:p>
        </p:txBody>
      </p:sp>
      <p:sp>
        <p:nvSpPr>
          <p:cNvPr id="947203" name="Rectangle 3"/>
          <p:cNvSpPr>
            <a:spLocks noGrp="1" noChangeArrowheads="1"/>
          </p:cNvSpPr>
          <p:nvPr>
            <p:ph idx="1"/>
          </p:nvPr>
        </p:nvSpPr>
        <p:spPr>
          <a:xfrm>
            <a:off x="522118" y="1363986"/>
            <a:ext cx="7886700" cy="4351338"/>
          </a:xfrm>
        </p:spPr>
        <p:txBody>
          <a:bodyPr>
            <a:normAutofit/>
          </a:bodyPr>
          <a:lstStyle/>
          <a:p>
            <a:pPr>
              <a:lnSpc>
                <a:spcPct val="100000"/>
              </a:lnSpc>
            </a:pPr>
            <a:r>
              <a:rPr lang="en-US" altLang="en-US" sz="1800" dirty="0">
                <a:latin typeface="Times New Roman" panose="02020603050405020304" pitchFamily="18" charset="0"/>
                <a:cs typeface="Times New Roman" panose="02020603050405020304" pitchFamily="18" charset="0"/>
              </a:rPr>
              <a:t>Post-pruning</a:t>
            </a:r>
          </a:p>
          <a:p>
            <a:pPr lvl="1">
              <a:lnSpc>
                <a:spcPct val="100000"/>
              </a:lnSpc>
            </a:pPr>
            <a:r>
              <a:rPr lang="en-US" altLang="en-US" dirty="0">
                <a:latin typeface="Times New Roman" panose="02020603050405020304" pitchFamily="18" charset="0"/>
                <a:cs typeface="Times New Roman" panose="02020603050405020304" pitchFamily="18" charset="0"/>
              </a:rPr>
              <a:t>Grow decision tree to its entirety</a:t>
            </a:r>
          </a:p>
          <a:p>
            <a:pPr lvl="1">
              <a:lnSpc>
                <a:spcPct val="100000"/>
              </a:lnSpc>
            </a:pPr>
            <a:r>
              <a:rPr lang="en-US" altLang="en-US" dirty="0">
                <a:latin typeface="Times New Roman" panose="02020603050405020304" pitchFamily="18" charset="0"/>
                <a:cs typeface="Times New Roman" panose="02020603050405020304" pitchFamily="18" charset="0"/>
              </a:rPr>
              <a:t>Trim the nodes of the decision tree in a bottom-up fashion</a:t>
            </a:r>
          </a:p>
          <a:p>
            <a:pPr lvl="1">
              <a:lnSpc>
                <a:spcPct val="100000"/>
              </a:lnSpc>
            </a:pPr>
            <a:r>
              <a:rPr lang="en-US" altLang="en-US" dirty="0">
                <a:latin typeface="Times New Roman" panose="02020603050405020304" pitchFamily="18" charset="0"/>
                <a:cs typeface="Times New Roman" panose="02020603050405020304" pitchFamily="18" charset="0"/>
              </a:rPr>
              <a:t>If generalization error(i.e. expected error of the model on previously unseen records) improves after trimming, replace sub-tree by a leaf node.</a:t>
            </a:r>
          </a:p>
          <a:p>
            <a:pPr lvl="1">
              <a:lnSpc>
                <a:spcPct val="100000"/>
              </a:lnSpc>
            </a:pPr>
            <a:r>
              <a:rPr lang="en-US" altLang="en-US" dirty="0">
                <a:latin typeface="Times New Roman" panose="02020603050405020304" pitchFamily="18" charset="0"/>
                <a:cs typeface="Times New Roman" panose="02020603050405020304" pitchFamily="18" charset="0"/>
              </a:rPr>
              <a:t>Class label of leaf node is determined from majority class of instances in the sub-tree</a:t>
            </a:r>
          </a:p>
        </p:txBody>
      </p:sp>
      <p:sp>
        <p:nvSpPr>
          <p:cNvPr id="3" name="Slide Number Placeholder 2"/>
          <p:cNvSpPr>
            <a:spLocks noGrp="1"/>
          </p:cNvSpPr>
          <p:nvPr>
            <p:ph type="sldNum" sz="quarter" idx="12"/>
          </p:nvPr>
        </p:nvSpPr>
        <p:spPr/>
        <p:txBody>
          <a:bodyPr/>
          <a:lstStyle/>
          <a:p>
            <a:fld id="{2561AFFF-E2F4-402D-873F-F9B1B7CF2EDD}" type="slidenum">
              <a:rPr lang="en-US" smtClean="0"/>
              <a:t>65</a:t>
            </a:fld>
            <a:endParaRPr lang="en-US"/>
          </a:p>
        </p:txBody>
      </p:sp>
      <p:sp>
        <p:nvSpPr>
          <p:cNvPr id="2" name="Date Placeholder 1"/>
          <p:cNvSpPr>
            <a:spLocks noGrp="1"/>
          </p:cNvSpPr>
          <p:nvPr>
            <p:ph type="dt" sz="half" idx="4294967295"/>
          </p:nvPr>
        </p:nvSpPr>
        <p:spPr>
          <a:xfrm>
            <a:off x="0" y="6643688"/>
            <a:ext cx="2057400" cy="214312"/>
          </a:xfrm>
        </p:spPr>
        <p:txBody>
          <a:bodyPr/>
          <a:lstStyle/>
          <a:p>
            <a:fld id="{74E749E3-824D-4210-AFD8-904515A5B31B}" type="datetime1">
              <a:rPr lang="en-US" smtClean="0"/>
              <a:t>5/16/2020</a:t>
            </a:fld>
            <a:endParaRPr lang="en-US"/>
          </a:p>
        </p:txBody>
      </p:sp>
    </p:spTree>
    <p:extLst>
      <p:ext uri="{BB962C8B-B14F-4D97-AF65-F5344CB8AC3E}">
        <p14:creationId xmlns:p14="http://schemas.microsoft.com/office/powerpoint/2010/main" val="1372119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85874" y="2534506"/>
          <a:ext cx="5208100" cy="1694500"/>
        </p:xfrm>
        <a:graphic>
          <a:graphicData uri="http://schemas.openxmlformats.org/drawingml/2006/table">
            <a:tbl>
              <a:tblPr>
                <a:tableStyleId>{5C22544A-7EE6-4342-B048-85BDC9FD1C3A}</a:tableStyleId>
              </a:tblPr>
              <a:tblGrid>
                <a:gridCol w="320996">
                  <a:extLst>
                    <a:ext uri="{9D8B030D-6E8A-4147-A177-3AD203B41FA5}">
                      <a16:colId xmlns:a16="http://schemas.microsoft.com/office/drawing/2014/main" val="20000"/>
                    </a:ext>
                  </a:extLst>
                </a:gridCol>
                <a:gridCol w="4887104">
                  <a:extLst>
                    <a:ext uri="{9D8B030D-6E8A-4147-A177-3AD203B41FA5}">
                      <a16:colId xmlns:a16="http://schemas.microsoft.com/office/drawing/2014/main" val="20001"/>
                    </a:ext>
                  </a:extLst>
                </a:gridCol>
              </a:tblGrid>
              <a:tr h="258128">
                <a:tc>
                  <a:txBody>
                    <a:bodyPr/>
                    <a:lstStyle/>
                    <a:p>
                      <a:pPr marL="0" marR="0">
                        <a:spcBef>
                          <a:spcPts val="0"/>
                        </a:spcBef>
                        <a:spcAft>
                          <a:spcPts val="0"/>
                        </a:spcAft>
                      </a:pPr>
                      <a:endParaRPr lang="en-US" sz="14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0" marR="0" algn="ctr">
                        <a:spcBef>
                          <a:spcPts val="0"/>
                        </a:spcBef>
                        <a:spcAft>
                          <a:spcPts val="0"/>
                        </a:spcAft>
                      </a:pPr>
                      <a:r>
                        <a:rPr lang="en-IN" sz="1400" kern="50" dirty="0">
                          <a:effectLst/>
                        </a:rPr>
                        <a:t>Author(s), Title, Edition, Publishing House</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0"/>
                  </a:ext>
                </a:extLst>
              </a:tr>
              <a:tr h="372428">
                <a:tc>
                  <a:txBody>
                    <a:bodyPr/>
                    <a:lstStyle/>
                    <a:p>
                      <a:pPr marL="0" marR="0">
                        <a:spcBef>
                          <a:spcPts val="0"/>
                        </a:spcBef>
                        <a:spcAft>
                          <a:spcPts val="0"/>
                        </a:spcAft>
                      </a:pPr>
                      <a:r>
                        <a:rPr lang="en-IN" sz="1400" kern="50">
                          <a:effectLst/>
                        </a:rPr>
                        <a:t>T1</a:t>
                      </a:r>
                      <a:endParaRPr lang="en-US" sz="14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US" sz="1100" kern="50" dirty="0">
                          <a:effectLst/>
                        </a:rPr>
                        <a:t>Tan P. N., Steinbach M &amp; Kumar V. “Introduction to Data Mining” Pearson Education</a:t>
                      </a:r>
                      <a:r>
                        <a:rPr lang="en-IN" sz="900" kern="50" dirty="0">
                          <a:effectLst/>
                        </a:rPr>
                        <a:t> </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1"/>
                  </a:ext>
                </a:extLst>
              </a:tr>
              <a:tr h="372428">
                <a:tc>
                  <a:txBody>
                    <a:bodyPr/>
                    <a:lstStyle/>
                    <a:p>
                      <a:pPr marL="0" marR="0">
                        <a:spcBef>
                          <a:spcPts val="0"/>
                        </a:spcBef>
                        <a:spcAft>
                          <a:spcPts val="0"/>
                        </a:spcAft>
                      </a:pPr>
                      <a:r>
                        <a:rPr lang="en-IN" sz="1400" kern="50">
                          <a:effectLst/>
                        </a:rPr>
                        <a:t>T2</a:t>
                      </a:r>
                      <a:endParaRPr lang="en-US" sz="14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IN" sz="1100" kern="50" dirty="0">
                          <a:effectLst/>
                        </a:rPr>
                        <a:t>Data Mining: Concepts and Techniques, Third Edition  by  </a:t>
                      </a:r>
                      <a:r>
                        <a:rPr lang="en-IN" sz="1100" kern="50" dirty="0" err="1">
                          <a:effectLst/>
                        </a:rPr>
                        <a:t>Jiawei</a:t>
                      </a:r>
                      <a:r>
                        <a:rPr lang="en-IN" sz="1100" kern="50" dirty="0">
                          <a:effectLst/>
                        </a:rPr>
                        <a:t> Han, </a:t>
                      </a:r>
                      <a:r>
                        <a:rPr lang="en-IN" sz="1100" kern="50" dirty="0" err="1">
                          <a:effectLst/>
                        </a:rPr>
                        <a:t>Micheline</a:t>
                      </a:r>
                      <a:r>
                        <a:rPr lang="en-IN" sz="1100" kern="50" dirty="0">
                          <a:effectLst/>
                        </a:rPr>
                        <a:t> </a:t>
                      </a:r>
                      <a:r>
                        <a:rPr lang="en-IN" sz="1100" kern="50" dirty="0" err="1">
                          <a:effectLst/>
                        </a:rPr>
                        <a:t>Kamber</a:t>
                      </a:r>
                      <a:r>
                        <a:rPr lang="en-IN" sz="1100" kern="50" dirty="0">
                          <a:effectLst/>
                        </a:rPr>
                        <a:t> and Jian Pei Morgan Kaufmann Publishers</a:t>
                      </a:r>
                      <a:endParaRPr lang="en-US" sz="15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2"/>
                  </a:ext>
                </a:extLst>
              </a:tr>
              <a:tr h="258128">
                <a:tc>
                  <a:txBody>
                    <a:bodyPr/>
                    <a:lstStyle/>
                    <a:p>
                      <a:pPr marL="0" marR="0">
                        <a:spcBef>
                          <a:spcPts val="0"/>
                        </a:spcBef>
                        <a:spcAft>
                          <a:spcPts val="0"/>
                        </a:spcAft>
                      </a:pPr>
                      <a:r>
                        <a:rPr lang="en-US" sz="1400" kern="50" dirty="0">
                          <a:effectLst/>
                          <a:latin typeface="Times New Roman" panose="02020603050405020304" pitchFamily="18" charset="0"/>
                          <a:ea typeface="WenQuanYi Micro Hei"/>
                          <a:cs typeface="Lohit Hindi"/>
                        </a:rPr>
                        <a:t>R2</a:t>
                      </a:r>
                    </a:p>
                  </a:txBody>
                  <a:tcPr marL="26194" marR="26194" marT="26194" marB="26194"/>
                </a:tc>
                <a:tc>
                  <a:txBody>
                    <a:bodyPr/>
                    <a:lstStyle/>
                    <a:p>
                      <a:pPr marL="457200" marR="0" algn="just">
                        <a:spcBef>
                          <a:spcPts val="0"/>
                        </a:spcBef>
                        <a:spcAft>
                          <a:spcPts val="0"/>
                        </a:spcAft>
                      </a:pPr>
                      <a:r>
                        <a:rPr lang="en-US" sz="1100" kern="50" dirty="0">
                          <a:solidFill>
                            <a:schemeClr val="dk1"/>
                          </a:solidFill>
                          <a:effectLst/>
                          <a:latin typeface="+mn-lt"/>
                          <a:ea typeface="+mn-ea"/>
                          <a:cs typeface="+mn-cs"/>
                        </a:rPr>
                        <a:t>Principles of Data Mining, Second Edition by  Max </a:t>
                      </a:r>
                      <a:r>
                        <a:rPr lang="en-US" sz="1100" kern="50" dirty="0" err="1">
                          <a:solidFill>
                            <a:schemeClr val="dk1"/>
                          </a:solidFill>
                          <a:effectLst/>
                          <a:latin typeface="+mn-lt"/>
                          <a:ea typeface="+mn-ea"/>
                          <a:cs typeface="+mn-cs"/>
                        </a:rPr>
                        <a:t>Bramer</a:t>
                      </a:r>
                      <a:r>
                        <a:rPr lang="en-US" sz="1100" kern="50" dirty="0">
                          <a:solidFill>
                            <a:schemeClr val="dk1"/>
                          </a:solidFill>
                          <a:effectLst/>
                          <a:latin typeface="+mn-lt"/>
                          <a:ea typeface="+mn-ea"/>
                          <a:cs typeface="+mn-cs"/>
                        </a:rPr>
                        <a:t> Springer © 2013 </a:t>
                      </a:r>
                    </a:p>
                  </a:txBody>
                  <a:tcPr marL="26194" marR="26194" marT="26194" marB="26194"/>
                </a:tc>
                <a:extLst>
                  <a:ext uri="{0D108BD9-81ED-4DB2-BD59-A6C34878D82A}">
                    <a16:rowId xmlns:a16="http://schemas.microsoft.com/office/drawing/2014/main" val="10003"/>
                  </a:ext>
                </a:extLst>
              </a:tr>
              <a:tr h="372428">
                <a:tc>
                  <a:txBody>
                    <a:bodyPr/>
                    <a:lstStyle/>
                    <a:p>
                      <a:pPr marL="0" marR="0">
                        <a:spcBef>
                          <a:spcPts val="0"/>
                        </a:spcBef>
                        <a:spcAft>
                          <a:spcPts val="0"/>
                        </a:spcAft>
                      </a:pPr>
                      <a:r>
                        <a:rPr lang="en-US" sz="1400" kern="50" dirty="0">
                          <a:effectLst/>
                          <a:latin typeface="Times New Roman" panose="02020603050405020304" pitchFamily="18" charset="0"/>
                          <a:ea typeface="WenQuanYi Micro Hei"/>
                          <a:cs typeface="Lohit Hindi"/>
                        </a:rPr>
                        <a:t>R1</a:t>
                      </a:r>
                    </a:p>
                  </a:txBody>
                  <a:tcPr marL="26194" marR="26194" marT="26194" marB="26194"/>
                </a:tc>
                <a:tc>
                  <a:txBody>
                    <a:bodyPr/>
                    <a:lstStyle/>
                    <a:p>
                      <a:pPr marL="457200" marR="0" algn="just" defTabSz="914400" rtl="0" eaLnBrk="1" latinLnBrk="0" hangingPunct="1">
                        <a:spcBef>
                          <a:spcPts val="0"/>
                        </a:spcBef>
                        <a:spcAft>
                          <a:spcPts val="0"/>
                        </a:spcAft>
                      </a:pPr>
                      <a:r>
                        <a:rPr lang="en-US" sz="1100" kern="50" dirty="0">
                          <a:solidFill>
                            <a:schemeClr val="dk1"/>
                          </a:solidFill>
                          <a:effectLst/>
                          <a:latin typeface="+mn-lt"/>
                          <a:ea typeface="+mn-ea"/>
                          <a:cs typeface="+mn-cs"/>
                        </a:rPr>
                        <a:t>Predictive Analytics and Data Mining: Concepts and Practice with </a:t>
                      </a:r>
                      <a:r>
                        <a:rPr lang="en-US" sz="1100" kern="50" dirty="0" err="1">
                          <a:solidFill>
                            <a:schemeClr val="dk1"/>
                          </a:solidFill>
                          <a:effectLst/>
                          <a:latin typeface="+mn-lt"/>
                          <a:ea typeface="+mn-ea"/>
                          <a:cs typeface="+mn-cs"/>
                        </a:rPr>
                        <a:t>RapidMiner</a:t>
                      </a:r>
                      <a:r>
                        <a:rPr lang="en-US" sz="1100" kern="50" dirty="0">
                          <a:solidFill>
                            <a:schemeClr val="dk1"/>
                          </a:solidFill>
                          <a:effectLst/>
                          <a:latin typeface="+mn-lt"/>
                          <a:ea typeface="+mn-ea"/>
                          <a:cs typeface="+mn-cs"/>
                        </a:rPr>
                        <a:t> </a:t>
                      </a:r>
                    </a:p>
                    <a:p>
                      <a:pPr marL="457200" marR="0" algn="just" defTabSz="914400" rtl="0" eaLnBrk="1" latinLnBrk="0" hangingPunct="1">
                        <a:spcBef>
                          <a:spcPts val="0"/>
                        </a:spcBef>
                        <a:spcAft>
                          <a:spcPts val="0"/>
                        </a:spcAft>
                      </a:pPr>
                      <a:r>
                        <a:rPr lang="en-US" sz="1100" kern="50" dirty="0">
                          <a:solidFill>
                            <a:schemeClr val="dk1"/>
                          </a:solidFill>
                          <a:effectLst/>
                          <a:latin typeface="+mn-lt"/>
                          <a:ea typeface="+mn-ea"/>
                          <a:cs typeface="+mn-cs"/>
                        </a:rPr>
                        <a:t>by  Vijay </a:t>
                      </a:r>
                      <a:r>
                        <a:rPr lang="en-US" sz="1100" kern="50" dirty="0" err="1">
                          <a:solidFill>
                            <a:schemeClr val="dk1"/>
                          </a:solidFill>
                          <a:effectLst/>
                          <a:latin typeface="+mn-lt"/>
                          <a:ea typeface="+mn-ea"/>
                          <a:cs typeface="+mn-cs"/>
                        </a:rPr>
                        <a:t>Kotu</a:t>
                      </a:r>
                      <a:r>
                        <a:rPr lang="en-US" sz="1100" kern="50" dirty="0">
                          <a:solidFill>
                            <a:schemeClr val="dk1"/>
                          </a:solidFill>
                          <a:effectLst/>
                          <a:latin typeface="+mn-lt"/>
                          <a:ea typeface="+mn-ea"/>
                          <a:cs typeface="+mn-cs"/>
                        </a:rPr>
                        <a:t> and </a:t>
                      </a:r>
                      <a:r>
                        <a:rPr lang="en-US" sz="1100" kern="50" dirty="0" err="1">
                          <a:solidFill>
                            <a:schemeClr val="dk1"/>
                          </a:solidFill>
                          <a:effectLst/>
                          <a:latin typeface="+mn-lt"/>
                          <a:ea typeface="+mn-ea"/>
                          <a:cs typeface="+mn-cs"/>
                        </a:rPr>
                        <a:t>Bala</a:t>
                      </a:r>
                      <a:r>
                        <a:rPr lang="en-US" sz="1100" kern="50" dirty="0">
                          <a:solidFill>
                            <a:schemeClr val="dk1"/>
                          </a:solidFill>
                          <a:effectLst/>
                          <a:latin typeface="+mn-lt"/>
                          <a:ea typeface="+mn-ea"/>
                          <a:cs typeface="+mn-cs"/>
                        </a:rPr>
                        <a:t> Deshpande Morgan Kaufmann Publishers</a:t>
                      </a:r>
                    </a:p>
                  </a:txBody>
                  <a:tcPr marL="26194" marR="26194" marT="26194" marB="26194"/>
                </a:tc>
                <a:extLst>
                  <a:ext uri="{0D108BD9-81ED-4DB2-BD59-A6C34878D82A}">
                    <a16:rowId xmlns:a16="http://schemas.microsoft.com/office/drawing/2014/main" val="10004"/>
                  </a:ext>
                </a:extLst>
              </a:tr>
            </a:tbl>
          </a:graphicData>
        </a:graphic>
      </p:graphicFrame>
      <p:sp>
        <p:nvSpPr>
          <p:cNvPr id="5" name="Rectangle 1"/>
          <p:cNvSpPr txBox="1">
            <a:spLocks noChangeArrowheads="1"/>
          </p:cNvSpPr>
          <p:nvPr/>
        </p:nvSpPr>
        <p:spPr bwMode="auto">
          <a:xfrm>
            <a:off x="1357313" y="1838217"/>
            <a:ext cx="2271712" cy="56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a:latin typeface="Times New Roman" panose="02020603050405020304" pitchFamily="18" charset="0"/>
                <a:ea typeface="WenQuanYi Micro Hei"/>
                <a:cs typeface="Times New Roman" panose="02020603050405020304" pitchFamily="18" charset="0"/>
              </a:rPr>
              <a:t>Prescribed Text Books</a:t>
            </a:r>
            <a:endParaRPr lang="en-US" altLang="zh-CN" sz="24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2561AFFF-E2F4-402D-873F-F9B1B7CF2EDD}" type="slidenum">
              <a:rPr lang="en-US" smtClean="0"/>
              <a:t>66</a:t>
            </a:fld>
            <a:endParaRPr lang="en-US"/>
          </a:p>
        </p:txBody>
      </p:sp>
      <p:sp>
        <p:nvSpPr>
          <p:cNvPr id="6" name="Date Placeholder 5"/>
          <p:cNvSpPr>
            <a:spLocks noGrp="1"/>
          </p:cNvSpPr>
          <p:nvPr>
            <p:ph type="dt" sz="half" idx="4294967295"/>
          </p:nvPr>
        </p:nvSpPr>
        <p:spPr>
          <a:xfrm>
            <a:off x="0" y="6643688"/>
            <a:ext cx="2057400" cy="214312"/>
          </a:xfrm>
        </p:spPr>
        <p:txBody>
          <a:bodyPr/>
          <a:lstStyle/>
          <a:p>
            <a:fld id="{04D55AD6-0894-412C-A94B-D861B2566499}" type="datetime1">
              <a:rPr lang="en-US" smtClean="0"/>
              <a:t>5/16/2020</a:t>
            </a:fld>
            <a:endParaRPr lang="en-US"/>
          </a:p>
        </p:txBody>
      </p:sp>
    </p:spTree>
    <p:extLst>
      <p:ext uri="{BB962C8B-B14F-4D97-AF65-F5344CB8AC3E}">
        <p14:creationId xmlns:p14="http://schemas.microsoft.com/office/powerpoint/2010/main" val="3404428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Decision Tree</a:t>
            </a:r>
            <a:endParaRPr lang="en-IN" altLang="en-US" smtClean="0"/>
          </a:p>
        </p:txBody>
      </p:sp>
      <p:pic>
        <p:nvPicPr>
          <p:cNvPr id="3174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28650" y="1551214"/>
            <a:ext cx="7886700" cy="3469255"/>
          </a:xfrm>
          <a:noFill/>
        </p:spPr>
      </p:pic>
      <p:sp>
        <p:nvSpPr>
          <p:cNvPr id="31747"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C2E9ADA5-9CAF-462D-B92C-DEFC979FE1C0}" type="slidenum">
              <a:rPr lang="en-US" altLang="en-US"/>
              <a:pPr eaLnBrk="1" hangingPunct="1"/>
              <a:t>67</a:t>
            </a:fld>
            <a:endParaRPr lang="en-US" altLang="en-US"/>
          </a:p>
        </p:txBody>
      </p:sp>
      <p:sp>
        <p:nvSpPr>
          <p:cNvPr id="31749" name="TextBox 5"/>
          <p:cNvSpPr txBox="1">
            <a:spLocks noChangeArrowheads="1"/>
          </p:cNvSpPr>
          <p:nvPr/>
        </p:nvSpPr>
        <p:spPr bwMode="auto">
          <a:xfrm>
            <a:off x="1066800" y="5410200"/>
            <a:ext cx="693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1600"/>
              <a:t>Decision tree for the concept </a:t>
            </a:r>
            <a:r>
              <a:rPr lang="en-US" altLang="en-US" sz="1600" b="1" i="1"/>
              <a:t>“buys_computer”</a:t>
            </a:r>
            <a:endParaRPr lang="en-IN" altLang="en-US" sz="1600" b="1" i="1"/>
          </a:p>
        </p:txBody>
      </p:sp>
    </p:spTree>
    <p:extLst>
      <p:ext uri="{BB962C8B-B14F-4D97-AF65-F5344CB8AC3E}">
        <p14:creationId xmlns:p14="http://schemas.microsoft.com/office/powerpoint/2010/main" val="2365533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Brief Review </a:t>
            </a:r>
            <a:r>
              <a:rPr lang="en-US" altLang="en-US" smtClean="0"/>
              <a:t>/ Recap of </a:t>
            </a:r>
            <a:r>
              <a:rPr lang="en-US" altLang="en-US" dirty="0" smtClean="0"/>
              <a:t>Entropy</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cstate="print"/>
            <a:stretch>
              <a:fillRect l="-288" t="-1043" r="-1513"/>
            </a:stretch>
          </a:blipFill>
          <a:ln>
            <a:miter lim="800000"/>
            <a:headEnd/>
            <a:tailEnd/>
          </a:ln>
          <a:extLst/>
        </p:spPr>
        <p:txBody>
          <a:bodyPr/>
          <a:lstStyle/>
          <a:p>
            <a:pPr>
              <a:defRPr/>
            </a:pPr>
            <a:r>
              <a:rPr lang="en-US" dirty="0">
                <a:noFill/>
              </a:rPr>
              <a:t> </a:t>
            </a:r>
          </a:p>
        </p:txBody>
      </p:sp>
      <p:sp>
        <p:nvSpPr>
          <p:cNvPr id="14340" name="Slide Number Placeholder 3"/>
          <p:cNvSpPr>
            <a:spLocks noGrp="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41F4EC6-2CF3-416B-855E-899117EAE18D}" type="slidenum">
              <a:rPr lang="en-US" altLang="en-US"/>
              <a:pPr eaLnBrk="1" hangingPunct="1"/>
              <a:t>68</a:t>
            </a:fld>
            <a:endParaRPr lang="en-US" altLang="en-US"/>
          </a:p>
        </p:txBody>
      </p:sp>
      <p:pic>
        <p:nvPicPr>
          <p:cNvPr id="14341" name="Picture 2" descr="http://upload.wikimedia.org/wikipedia/commons/thumb/2/22/Binary_entropy_plot.svg/200px-Binary_entropy_plo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4191000"/>
            <a:ext cx="1905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4"/>
          <p:cNvSpPr txBox="1">
            <a:spLocks noChangeArrowheads="1"/>
          </p:cNvSpPr>
          <p:nvPr/>
        </p:nvSpPr>
        <p:spPr bwMode="auto">
          <a:xfrm>
            <a:off x="7162800" y="6096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600" b="1"/>
              <a:t>m = 2</a:t>
            </a:r>
          </a:p>
        </p:txBody>
      </p:sp>
    </p:spTree>
    <p:extLst>
      <p:ext uri="{BB962C8B-B14F-4D97-AF65-F5344CB8AC3E}">
        <p14:creationId xmlns:p14="http://schemas.microsoft.com/office/powerpoint/2010/main" val="163395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C36C3178-20E4-4959-9C1E-1653BAF4EEF7}" type="slidenum">
              <a:rPr lang="en-US" altLang="en-US"/>
              <a:pPr eaLnBrk="1" hangingPunct="1"/>
              <a:t>69</a:t>
            </a:fld>
            <a:endParaRPr lang="en-US" altLang="en-US"/>
          </a:p>
        </p:txBody>
      </p:sp>
      <p:sp>
        <p:nvSpPr>
          <p:cNvPr id="4102" name="Rectangle 2"/>
          <p:cNvSpPr>
            <a:spLocks noChangeArrowheads="1"/>
          </p:cNvSpPr>
          <p:nvPr/>
        </p:nvSpPr>
        <p:spPr bwMode="auto">
          <a:xfrm>
            <a:off x="381000" y="76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3200" b="1" dirty="0">
                <a:solidFill>
                  <a:schemeClr val="tx2"/>
                </a:solidFill>
                <a:latin typeface="Times New Roman" panose="02020603050405020304" pitchFamily="18" charset="0"/>
                <a:cs typeface="Times New Roman" panose="02020603050405020304" pitchFamily="18" charset="0"/>
              </a:rPr>
              <a:t>Attribute Selection Measure: </a:t>
            </a:r>
            <a:r>
              <a:rPr lang="en-US" altLang="en-US" sz="3200" b="1" dirty="0" smtClean="0">
                <a:solidFill>
                  <a:schemeClr val="tx2"/>
                </a:solidFill>
                <a:latin typeface="Times New Roman" panose="02020603050405020304" pitchFamily="18" charset="0"/>
                <a:cs typeface="Times New Roman" panose="02020603050405020304" pitchFamily="18" charset="0"/>
              </a:rPr>
              <a:t>Information </a:t>
            </a:r>
            <a:r>
              <a:rPr lang="en-US" altLang="en-US" sz="3200" b="1" dirty="0">
                <a:solidFill>
                  <a:schemeClr val="tx2"/>
                </a:solidFill>
                <a:latin typeface="Times New Roman" panose="02020603050405020304" pitchFamily="18" charset="0"/>
                <a:cs typeface="Times New Roman" panose="02020603050405020304" pitchFamily="18" charset="0"/>
              </a:rPr>
              <a:t>Gain (ID3/C4.5)</a:t>
            </a:r>
          </a:p>
        </p:txBody>
      </p:sp>
      <p:sp>
        <p:nvSpPr>
          <p:cNvPr id="4103" name="Rectangle 3"/>
          <p:cNvSpPr>
            <a:spLocks noChangeArrowheads="1"/>
          </p:cNvSpPr>
          <p:nvPr/>
        </p:nvSpPr>
        <p:spPr bwMode="auto">
          <a:xfrm>
            <a:off x="0" y="1225296"/>
            <a:ext cx="8763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800100" indent="-34290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latin typeface="Times New Roman" panose="02020603050405020304" pitchFamily="18" charset="0"/>
                <a:cs typeface="Times New Roman" panose="02020603050405020304" pitchFamily="18" charset="0"/>
              </a:rPr>
              <a:t>Select the attribute with the highest information gain</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latin typeface="Times New Roman" panose="02020603050405020304" pitchFamily="18" charset="0"/>
                <a:cs typeface="Times New Roman" panose="02020603050405020304" pitchFamily="18" charset="0"/>
              </a:rPr>
              <a:t>This attribute minimizes the expected number of tests needed to classify a given tuple.</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latin typeface="Times New Roman" panose="02020603050405020304" pitchFamily="18" charset="0"/>
                <a:cs typeface="Times New Roman" panose="02020603050405020304" pitchFamily="18" charset="0"/>
              </a:rPr>
              <a:t>Let </a:t>
            </a:r>
            <a:r>
              <a:rPr lang="en-US" altLang="en-US" i="1" dirty="0">
                <a:latin typeface="Times New Roman" panose="02020603050405020304" pitchFamily="18" charset="0"/>
                <a:cs typeface="Times New Roman" panose="02020603050405020304" pitchFamily="18" charset="0"/>
              </a:rPr>
              <a:t>p</a:t>
            </a:r>
            <a:r>
              <a:rPr lang="en-US" altLang="en-US" i="1"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be the probability that </a:t>
            </a:r>
            <a:r>
              <a:rPr lang="en-US" altLang="en-US" dirty="0" smtClean="0">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rPr>
              <a:t>tuple in D belongs to class C</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estimated by |C</a:t>
            </a:r>
            <a:r>
              <a:rPr lang="en-US" altLang="en-US" i="1" baseline="-25000"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D</a:t>
            </a:r>
            <a:r>
              <a:rPr lang="en-US" altLang="en-US" dirty="0">
                <a:latin typeface="Times New Roman" panose="02020603050405020304" pitchFamily="18" charset="0"/>
                <a:cs typeface="Times New Roman" panose="02020603050405020304" pitchFamily="18" charset="0"/>
              </a:rPr>
              <a:t>|/|D|, m is the number of distinct classes, v is the number of distinct values in an attribute.</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solidFill>
                  <a:schemeClr val="hlink"/>
                </a:solidFill>
                <a:latin typeface="Times New Roman" panose="02020603050405020304" pitchFamily="18" charset="0"/>
                <a:cs typeface="Times New Roman" panose="02020603050405020304" pitchFamily="18" charset="0"/>
              </a:rPr>
              <a:t>Expected information</a:t>
            </a:r>
            <a:r>
              <a:rPr lang="en-US" altLang="en-US" dirty="0">
                <a:latin typeface="Times New Roman" panose="02020603050405020304" pitchFamily="18" charset="0"/>
                <a:cs typeface="Times New Roman" panose="02020603050405020304" pitchFamily="18" charset="0"/>
              </a:rPr>
              <a:t> (entropy) needed to classify a tuple in D:</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dirty="0">
              <a:latin typeface="Times New Roman" panose="02020603050405020304" pitchFamily="18" charset="0"/>
              <a:cs typeface="Times New Roman" panose="02020603050405020304" pitchFamily="18" charset="0"/>
            </a:endParaRP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dirty="0">
              <a:latin typeface="Times New Roman" panose="02020603050405020304" pitchFamily="18" charset="0"/>
              <a:cs typeface="Times New Roman" panose="02020603050405020304" pitchFamily="18" charset="0"/>
            </a:endParaRPr>
          </a:p>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smtClean="0">
                <a:solidFill>
                  <a:schemeClr val="hlink"/>
                </a:solidFill>
                <a:latin typeface="Times New Roman" panose="02020603050405020304" pitchFamily="18" charset="0"/>
                <a:cs typeface="Times New Roman" panose="02020603050405020304" pitchFamily="18" charset="0"/>
              </a:rPr>
              <a:t>Information</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needed (</a:t>
            </a:r>
            <a:r>
              <a:rPr lang="en-US" altLang="en-US" dirty="0" smtClean="0">
                <a:latin typeface="Times New Roman" panose="02020603050405020304" pitchFamily="18" charset="0"/>
                <a:cs typeface="Times New Roman" panose="02020603050405020304" pitchFamily="18" charset="0"/>
              </a:rPr>
              <a:t>after using A to split D into v partitions) to classify D</a:t>
            </a:r>
            <a:endParaRPr lang="en-US" altLang="en-US" dirty="0">
              <a:latin typeface="Times New Roman" panose="02020603050405020304" pitchFamily="18" charset="0"/>
              <a:cs typeface="Times New Roman" panose="02020603050405020304" pitchFamily="18" charset="0"/>
            </a:endParaRP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dirty="0">
              <a:solidFill>
                <a:schemeClr val="hlink"/>
              </a:solidFill>
              <a:latin typeface="Times New Roman" panose="02020603050405020304" pitchFamily="18" charset="0"/>
              <a:cs typeface="Times New Roman" panose="02020603050405020304" pitchFamily="18" charset="0"/>
            </a:endParaRPr>
          </a:p>
          <a:p>
            <a:pPr lvl="1" eaLnBrk="1" hangingPunct="1">
              <a:lnSpc>
                <a:spcPct val="110000"/>
              </a:lnSpc>
              <a:spcBef>
                <a:spcPct val="20000"/>
              </a:spcBef>
              <a:buClr>
                <a:schemeClr val="folHlink"/>
              </a:buClr>
              <a:buSzPct val="60000"/>
              <a:buFont typeface="Wingdings" panose="05000000000000000000" pitchFamily="2" charset="2"/>
              <a:buChar char="n"/>
            </a:pPr>
            <a:endParaRPr lang="en-US" altLang="en-US" dirty="0" smtClean="0">
              <a:latin typeface="Times New Roman" panose="02020603050405020304" pitchFamily="18" charset="0"/>
              <a:cs typeface="Times New Roman" panose="02020603050405020304" pitchFamily="18" charset="0"/>
            </a:endParaRPr>
          </a:p>
          <a:p>
            <a:pPr lvl="1" eaLnBrk="1" hangingPunct="1">
              <a:lnSpc>
                <a:spcPct val="110000"/>
              </a:lnSpc>
              <a:spcBef>
                <a:spcPct val="20000"/>
              </a:spcBef>
              <a:buClr>
                <a:schemeClr val="folHlink"/>
              </a:buClr>
              <a:buSzPct val="60000"/>
              <a:buFont typeface="Wingdings" panose="05000000000000000000" pitchFamily="2" charset="2"/>
              <a:buChar char="n"/>
            </a:pPr>
            <a:endParaRPr lang="en-US" altLang="en-US" dirty="0">
              <a:latin typeface="Times New Roman" panose="02020603050405020304" pitchFamily="18" charset="0"/>
              <a:cs typeface="Times New Roman" panose="02020603050405020304" pitchFamily="18" charset="0"/>
            </a:endParaRPr>
          </a:p>
          <a:p>
            <a:pPr lvl="1" eaLnBrk="1" hangingPunct="1">
              <a:lnSpc>
                <a:spcPct val="110000"/>
              </a:lnSpc>
              <a:spcBef>
                <a:spcPct val="20000"/>
              </a:spcBef>
              <a:buClr>
                <a:schemeClr val="folHlink"/>
              </a:buClr>
              <a:buSzPct val="60000"/>
              <a:buFont typeface="Wingdings" panose="05000000000000000000" pitchFamily="2" charset="2"/>
              <a:buChar char="n"/>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smaller the expected information required, greater the purity of the partitions</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graphicFrame>
        <p:nvGraphicFramePr>
          <p:cNvPr id="4098" name="Object 4"/>
          <p:cNvGraphicFramePr>
            <a:graphicFrameLocks noChangeAspect="1"/>
          </p:cNvGraphicFramePr>
          <p:nvPr/>
        </p:nvGraphicFramePr>
        <p:xfrm>
          <a:off x="2286000" y="2971800"/>
          <a:ext cx="3698875" cy="762000"/>
        </p:xfrm>
        <a:graphic>
          <a:graphicData uri="http://schemas.openxmlformats.org/presentationml/2006/ole">
            <mc:AlternateContent xmlns:mc="http://schemas.openxmlformats.org/markup-compatibility/2006">
              <mc:Choice xmlns:v="urn:schemas-microsoft-com:vml" Requires="v">
                <p:oleObj spid="_x0000_s79890" name="Equation" r:id="rId4" imgW="1612900" imgH="431800" progId="Equation.3">
                  <p:embed/>
                </p:oleObj>
              </mc:Choice>
              <mc:Fallback>
                <p:oleObj name="Equation" r:id="rId4" imgW="1612900" imgH="431800" progId="Equation.3">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971800"/>
                        <a:ext cx="36988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2057400" y="4191000"/>
          <a:ext cx="4267200" cy="685800"/>
        </p:xfrm>
        <a:graphic>
          <a:graphicData uri="http://schemas.openxmlformats.org/presentationml/2006/ole">
            <mc:AlternateContent xmlns:mc="http://schemas.openxmlformats.org/markup-compatibility/2006">
              <mc:Choice xmlns:v="urn:schemas-microsoft-com:vml" Requires="v">
                <p:oleObj spid="_x0000_s79891" name="Equation" r:id="rId6" imgW="1892160" imgH="457200" progId="Equation.3">
                  <p:embed/>
                </p:oleObj>
              </mc:Choice>
              <mc:Fallback>
                <p:oleObj name="Equation" r:id="rId6" imgW="1892160" imgH="457200" progId="Equation.3">
                  <p:embed/>
                  <p:pic>
                    <p:nvPicPr>
                      <p:cNvPr id="409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191000"/>
                        <a:ext cx="4267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2579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noFill/>
        </p:spPr>
        <p:txBody>
          <a:bodyPr lIns="92075" tIns="46038" rIns="92075" bIns="46038"/>
          <a:lstStyle/>
          <a:p>
            <a:pPr eaLnBrk="1" hangingPunct="1"/>
            <a:r>
              <a:rPr lang="en-US" altLang="en-US" dirty="0" smtClean="0"/>
              <a:t>Process (1): Model Construction</a:t>
            </a:r>
          </a:p>
        </p:txBody>
      </p:sp>
      <p:sp>
        <p:nvSpPr>
          <p:cNvPr id="1027"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6C0CE8B-A2B3-451C-A2C7-032F41307D1F}" type="slidenum">
              <a:rPr lang="en-US" altLang="en-US"/>
              <a:pPr eaLnBrk="1" hangingPunct="1"/>
              <a:t>7</a:t>
            </a:fld>
            <a:endParaRPr lang="en-US" altLang="en-US"/>
          </a:p>
        </p:txBody>
      </p:sp>
      <p:grpSp>
        <p:nvGrpSpPr>
          <p:cNvPr id="1029" name="Group 3"/>
          <p:cNvGrpSpPr>
            <a:grpSpLocks/>
          </p:cNvGrpSpPr>
          <p:nvPr/>
        </p:nvGrpSpPr>
        <p:grpSpPr bwMode="auto">
          <a:xfrm>
            <a:off x="2036763" y="1774825"/>
            <a:ext cx="1698625" cy="1506538"/>
            <a:chOff x="1283" y="1118"/>
            <a:chExt cx="1070" cy="949"/>
          </a:xfrm>
        </p:grpSpPr>
        <p:pic>
          <p:nvPicPr>
            <p:cNvPr id="1041"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Rectangle 5"/>
            <p:cNvSpPr>
              <a:spLocks noChangeArrowheads="1"/>
            </p:cNvSpPr>
            <p:nvPr/>
          </p:nvSpPr>
          <p:spPr bwMode="auto">
            <a:xfrm>
              <a:off x="1347" y="1427"/>
              <a:ext cx="9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Training</a:t>
              </a:r>
            </a:p>
            <a:p>
              <a:pPr algn="ctr"/>
              <a:r>
                <a:rPr lang="en-US" altLang="en-US" sz="2400">
                  <a:latin typeface="Times New Roman" panose="02020603050405020304" pitchFamily="18" charset="0"/>
                </a:rPr>
                <a:t>Data</a:t>
              </a:r>
            </a:p>
          </p:txBody>
        </p:sp>
      </p:grpSp>
      <p:graphicFrame>
        <p:nvGraphicFramePr>
          <p:cNvPr id="1026" name="Object 0"/>
          <p:cNvGraphicFramePr>
            <a:graphicFrameLocks/>
          </p:cNvGraphicFramePr>
          <p:nvPr/>
        </p:nvGraphicFramePr>
        <p:xfrm>
          <a:off x="288925" y="3825875"/>
          <a:ext cx="5437188" cy="2495550"/>
        </p:xfrm>
        <a:graphic>
          <a:graphicData uri="http://schemas.openxmlformats.org/presentationml/2006/ole">
            <mc:AlternateContent xmlns:mc="http://schemas.openxmlformats.org/markup-compatibility/2006">
              <mc:Choice xmlns:v="urn:schemas-microsoft-com:vml" Requires="v">
                <p:oleObj spid="_x0000_s73751" name="Worksheet" r:id="rId5" imgW="5437188" imgH="2495550" progId="Excel.Sheet.8">
                  <p:embed/>
                </p:oleObj>
              </mc:Choice>
              <mc:Fallback>
                <p:oleObj name="Worksheet" r:id="rId5" imgW="5437188" imgH="2495550" progId="Excel.Sheet.8">
                  <p:embed/>
                  <p:pic>
                    <p:nvPicPr>
                      <p:cNvPr id="1026" name="Object 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1"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2" name="Rectangle 9"/>
          <p:cNvSpPr>
            <a:spLocks noChangeArrowheads="1"/>
          </p:cNvSpPr>
          <p:nvPr/>
        </p:nvSpPr>
        <p:spPr bwMode="auto">
          <a:xfrm>
            <a:off x="6481763" y="1622425"/>
            <a:ext cx="1870075" cy="835025"/>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Classification</a:t>
            </a:r>
          </a:p>
          <a:p>
            <a:pPr algn="ctr"/>
            <a:r>
              <a:rPr lang="en-US" altLang="en-US" sz="2400">
                <a:latin typeface="Times New Roman" panose="02020603050405020304" pitchFamily="18" charset="0"/>
              </a:rPr>
              <a:t>Algorithms</a:t>
            </a:r>
          </a:p>
        </p:txBody>
      </p:sp>
      <p:sp>
        <p:nvSpPr>
          <p:cNvPr id="1033" name="AutoShape 10"/>
          <p:cNvSpPr>
            <a:spLocks noChangeArrowheads="1"/>
          </p:cNvSpPr>
          <p:nvPr/>
        </p:nvSpPr>
        <p:spPr bwMode="auto">
          <a:xfrm rot="-114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034" name="Rectangle 11"/>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IF rank = ‘professor’</a:t>
            </a:r>
          </a:p>
          <a:p>
            <a:r>
              <a:rPr lang="en-US" altLang="en-US" sz="2400">
                <a:latin typeface="Times New Roman" panose="02020603050405020304" pitchFamily="18" charset="0"/>
              </a:rPr>
              <a:t>OR years &gt; 6</a:t>
            </a:r>
          </a:p>
          <a:p>
            <a:r>
              <a:rPr lang="en-US" altLang="en-US" sz="2400">
                <a:latin typeface="Times New Roman" panose="02020603050405020304" pitchFamily="18" charset="0"/>
              </a:rPr>
              <a:t>THEN tenured = ‘yes’ </a:t>
            </a:r>
          </a:p>
        </p:txBody>
      </p:sp>
      <p:grpSp>
        <p:nvGrpSpPr>
          <p:cNvPr id="1035" name="Group 12"/>
          <p:cNvGrpSpPr>
            <a:grpSpLocks/>
          </p:cNvGrpSpPr>
          <p:nvPr/>
        </p:nvGrpSpPr>
        <p:grpSpPr bwMode="auto">
          <a:xfrm>
            <a:off x="6478588" y="3216275"/>
            <a:ext cx="1889125" cy="1506538"/>
            <a:chOff x="4081" y="2026"/>
            <a:chExt cx="1190" cy="949"/>
          </a:xfrm>
        </p:grpSpPr>
        <p:pic>
          <p:nvPicPr>
            <p:cNvPr id="1039" name="Picture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Rectangle 14"/>
            <p:cNvSpPr>
              <a:spLocks noChangeArrowheads="1"/>
            </p:cNvSpPr>
            <p:nvPr/>
          </p:nvSpPr>
          <p:spPr bwMode="auto">
            <a:xfrm>
              <a:off x="4245" y="2306"/>
              <a:ext cx="8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Classifier</a:t>
              </a:r>
            </a:p>
            <a:p>
              <a:pPr algn="ctr"/>
              <a:r>
                <a:rPr lang="en-US" altLang="en-US" sz="2400">
                  <a:latin typeface="Times New Roman" panose="02020603050405020304" pitchFamily="18" charset="0"/>
                </a:rPr>
                <a:t>(Model)</a:t>
              </a:r>
            </a:p>
          </p:txBody>
        </p:sp>
      </p:grpSp>
      <p:sp>
        <p:nvSpPr>
          <p:cNvPr id="1036"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8"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256246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75B50C8-F3D2-4ECD-BDFF-D923A756E667}" type="slidenum">
              <a:rPr lang="en-US" altLang="en-US"/>
              <a:pPr eaLnBrk="1" hangingPunct="1"/>
              <a:t>70</a:t>
            </a:fld>
            <a:endParaRPr lang="en-US" altLang="en-US"/>
          </a:p>
        </p:txBody>
      </p:sp>
      <p:sp>
        <p:nvSpPr>
          <p:cNvPr id="5124" name="Rectangle 2"/>
          <p:cNvSpPr>
            <a:spLocks noChangeArrowheads="1"/>
          </p:cNvSpPr>
          <p:nvPr/>
        </p:nvSpPr>
        <p:spPr bwMode="auto">
          <a:xfrm>
            <a:off x="381000" y="76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3200" b="1" dirty="0">
                <a:solidFill>
                  <a:schemeClr val="tx2"/>
                </a:solidFill>
                <a:latin typeface="Times New Roman" panose="02020603050405020304" pitchFamily="18" charset="0"/>
                <a:cs typeface="Times New Roman" panose="02020603050405020304" pitchFamily="18" charset="0"/>
              </a:rPr>
              <a:t>Attribute Selection Measure: Information Gain (ID3/C4.5)</a:t>
            </a:r>
          </a:p>
        </p:txBody>
      </p:sp>
      <p:sp>
        <p:nvSpPr>
          <p:cNvPr id="5125" name="Rectangle 3"/>
          <p:cNvSpPr>
            <a:spLocks noChangeArrowheads="1"/>
          </p:cNvSpPr>
          <p:nvPr/>
        </p:nvSpPr>
        <p:spPr bwMode="auto">
          <a:xfrm>
            <a:off x="381000" y="1286256"/>
            <a:ext cx="8763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solidFill>
                  <a:schemeClr val="hlink"/>
                </a:solidFill>
                <a:latin typeface="Times New Roman" panose="02020603050405020304" pitchFamily="18" charset="0"/>
                <a:cs typeface="Times New Roman" panose="02020603050405020304" pitchFamily="18" charset="0"/>
              </a:rPr>
              <a:t>Information gained</a:t>
            </a:r>
            <a:r>
              <a:rPr lang="en-US" altLang="en-US" dirty="0">
                <a:latin typeface="Times New Roman" panose="02020603050405020304" pitchFamily="18" charset="0"/>
                <a:cs typeface="Times New Roman" panose="02020603050405020304" pitchFamily="18" charset="0"/>
              </a:rPr>
              <a:t> by branching on attribute A</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dirty="0">
              <a:latin typeface="Times New Roman" panose="02020603050405020304" pitchFamily="18" charset="0"/>
              <a:cs typeface="Times New Roman" panose="02020603050405020304" pitchFamily="18" charset="0"/>
            </a:endParaRP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dirty="0">
              <a:latin typeface="Times New Roman" panose="02020603050405020304" pitchFamily="18" charset="0"/>
              <a:cs typeface="Times New Roman" panose="02020603050405020304" pitchFamily="18" charset="0"/>
            </a:endParaRPr>
          </a:p>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latin typeface="Times New Roman" panose="02020603050405020304" pitchFamily="18" charset="0"/>
                <a:cs typeface="Times New Roman" panose="02020603050405020304" pitchFamily="18" charset="0"/>
              </a:rPr>
              <a:t>Defined as the difference between the original information requirement (i.e. based on just the proportion of the classes) and the new requirement (i.e. obtained after partitioning of attribute A).</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dirty="0">
                <a:latin typeface="Times New Roman" panose="02020603050405020304" pitchFamily="18" charset="0"/>
                <a:cs typeface="Times New Roman" panose="02020603050405020304" pitchFamily="18" charset="0"/>
              </a:rPr>
              <a:t>Attribute with highest information gain Gain(A), is chosen as the splitting attribute at node N.</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dirty="0">
              <a:latin typeface="Times New Roman" panose="02020603050405020304" pitchFamily="18" charset="0"/>
              <a:cs typeface="Times New Roman" panose="02020603050405020304" pitchFamily="18" charset="0"/>
            </a:endParaRPr>
          </a:p>
        </p:txBody>
      </p:sp>
      <p:graphicFrame>
        <p:nvGraphicFramePr>
          <p:cNvPr id="5122" name="Object 6"/>
          <p:cNvGraphicFramePr>
            <a:graphicFrameLocks noChangeAspect="1"/>
          </p:cNvGraphicFramePr>
          <p:nvPr>
            <p:extLst/>
          </p:nvPr>
        </p:nvGraphicFramePr>
        <p:xfrm>
          <a:off x="1615440" y="1795272"/>
          <a:ext cx="4589463" cy="384175"/>
        </p:xfrm>
        <a:graphic>
          <a:graphicData uri="http://schemas.openxmlformats.org/presentationml/2006/ole">
            <mc:AlternateContent xmlns:mc="http://schemas.openxmlformats.org/markup-compatibility/2006">
              <mc:Choice xmlns:v="urn:schemas-microsoft-com:vml" Requires="v">
                <p:oleObj spid="_x0000_s80906" name="Equation" r:id="rId4" imgW="1790700" imgH="215900" progId="Equation.3">
                  <p:embed/>
                </p:oleObj>
              </mc:Choice>
              <mc:Fallback>
                <p:oleObj name="Equation" r:id="rId4" imgW="1790700" imgH="215900" progId="Equation.3">
                  <p:embed/>
                  <p:pic>
                    <p:nvPicPr>
                      <p:cNvPr id="51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5440" y="1795272"/>
                        <a:ext cx="45894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9431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Rectangle 2"/>
          <p:cNvSpPr>
            <a:spLocks noGrp="1" noChangeArrowheads="1"/>
          </p:cNvSpPr>
          <p:nvPr>
            <p:ph type="title"/>
          </p:nvPr>
        </p:nvSpPr>
        <p:spPr/>
        <p:txBody>
          <a:bodyPr>
            <a:normAutofit/>
          </a:bodyPr>
          <a:lstStyle/>
          <a:p>
            <a:pPr eaLnBrk="1" hangingPunct="1"/>
            <a:r>
              <a:rPr lang="en-US" altLang="en-US" dirty="0" smtClean="0"/>
              <a:t>Attribute Selection: Information Gain</a:t>
            </a:r>
          </a:p>
        </p:txBody>
      </p:sp>
      <p:sp>
        <p:nvSpPr>
          <p:cNvPr id="6156" name="Rectangle 3"/>
          <p:cNvSpPr>
            <a:spLocks noGrp="1" noChangeArrowheads="1"/>
          </p:cNvSpPr>
          <p:nvPr>
            <p:ph idx="1"/>
          </p:nvPr>
        </p:nvSpPr>
        <p:spPr>
          <a:xfrm>
            <a:off x="509778" y="1405001"/>
            <a:ext cx="7886700" cy="4351338"/>
          </a:xfrm>
        </p:spPr>
        <p:txBody>
          <a:bodyPr/>
          <a:lstStyle/>
          <a:p>
            <a:pPr eaLnBrk="1" hangingPunct="1">
              <a:lnSpc>
                <a:spcPct val="80000"/>
              </a:lnSpc>
              <a:spcBef>
                <a:spcPct val="30000"/>
              </a:spcBef>
              <a:buSzPct val="80000"/>
              <a:buFont typeface="Marlett" pitchFamily="2" charset="2"/>
              <a:buChar char="g"/>
            </a:pPr>
            <a:r>
              <a:rPr lang="en-US" altLang="en-US" sz="2000" dirty="0" smtClean="0">
                <a:solidFill>
                  <a:srgbClr val="121328"/>
                </a:solidFill>
              </a:rPr>
              <a:t>Class P: </a:t>
            </a:r>
            <a:r>
              <a:rPr lang="en-US" altLang="en-US" sz="2000" dirty="0" err="1" smtClean="0">
                <a:solidFill>
                  <a:srgbClr val="121328"/>
                </a:solidFill>
              </a:rPr>
              <a:t>buys_computer</a:t>
            </a:r>
            <a:r>
              <a:rPr lang="en-US" altLang="en-US" sz="2000" dirty="0" smtClean="0">
                <a:solidFill>
                  <a:srgbClr val="121328"/>
                </a:solidFill>
              </a:rPr>
              <a:t> = “yes”</a:t>
            </a:r>
          </a:p>
          <a:p>
            <a:pPr eaLnBrk="1" hangingPunct="1">
              <a:lnSpc>
                <a:spcPct val="80000"/>
              </a:lnSpc>
              <a:spcBef>
                <a:spcPct val="30000"/>
              </a:spcBef>
              <a:buSzPct val="80000"/>
              <a:buFont typeface="Marlett" pitchFamily="2" charset="2"/>
              <a:buChar char="g"/>
            </a:pPr>
            <a:r>
              <a:rPr lang="en-US" altLang="en-US" sz="2000" dirty="0" smtClean="0">
                <a:solidFill>
                  <a:srgbClr val="121328"/>
                </a:solidFill>
              </a:rPr>
              <a:t>Class N: </a:t>
            </a:r>
            <a:r>
              <a:rPr lang="en-US" altLang="en-US" sz="2000" dirty="0" err="1" smtClean="0">
                <a:solidFill>
                  <a:srgbClr val="121328"/>
                </a:solidFill>
              </a:rPr>
              <a:t>buys_computer</a:t>
            </a:r>
            <a:r>
              <a:rPr lang="en-US" altLang="en-US" sz="2000" dirty="0" smtClean="0">
                <a:solidFill>
                  <a:srgbClr val="121328"/>
                </a:solidFill>
              </a:rPr>
              <a:t> = “no”</a:t>
            </a:r>
            <a:endParaRPr lang="en-US" altLang="en-US" sz="2000" dirty="0" smtClean="0"/>
          </a:p>
        </p:txBody>
      </p:sp>
      <p:sp>
        <p:nvSpPr>
          <p:cNvPr id="6154" name="Slide Number Placeholder 6"/>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144D459-6E47-410B-9216-65C31C448148}" type="slidenum">
              <a:rPr lang="en-US" altLang="en-US"/>
              <a:pPr eaLnBrk="1" hangingPunct="1"/>
              <a:t>71</a:t>
            </a:fld>
            <a:endParaRPr lang="en-US" altLang="en-US"/>
          </a:p>
        </p:txBody>
      </p:sp>
      <p:sp>
        <p:nvSpPr>
          <p:cNvPr id="6157" name="Rectangle 4"/>
          <p:cNvSpPr>
            <a:spLocks noGrp="1" noChangeArrowheads="1"/>
          </p:cNvSpPr>
          <p:nvPr>
            <p:ph type="body" sz="half" idx="4294967295"/>
          </p:nvPr>
        </p:nvSpPr>
        <p:spPr>
          <a:xfrm>
            <a:off x="4991100" y="2743200"/>
            <a:ext cx="4152900" cy="2819400"/>
          </a:xfrm>
        </p:spPr>
        <p:txBody>
          <a:bodyPr>
            <a:normAutofit fontScale="92500" lnSpcReduction="10000"/>
          </a:bodyPr>
          <a:lstStyle/>
          <a:p>
            <a:pPr eaLnBrk="1" hangingPunct="1">
              <a:lnSpc>
                <a:spcPct val="130000"/>
              </a:lnSpc>
              <a:buFont typeface="Wingdings" panose="05000000000000000000" pitchFamily="2" charset="2"/>
              <a:buNone/>
            </a:pPr>
            <a:r>
              <a:rPr lang="en-US" altLang="en-US" sz="1800" smtClean="0">
                <a:solidFill>
                  <a:srgbClr val="121328"/>
                </a:solidFill>
              </a:rPr>
              <a:t>               means “age &lt;=30” has 5 out of 14 samples, with 2 yes’es  and 3 no’s.   </a:t>
            </a:r>
          </a:p>
          <a:p>
            <a:pPr eaLnBrk="1" hangingPunct="1">
              <a:lnSpc>
                <a:spcPct val="130000"/>
              </a:lnSpc>
              <a:buFont typeface="Wingdings" panose="05000000000000000000" pitchFamily="2" charset="2"/>
              <a:buNone/>
            </a:pPr>
            <a:endParaRPr lang="en-US" altLang="en-US" sz="1800" smtClean="0">
              <a:solidFill>
                <a:srgbClr val="121328"/>
              </a:solidFill>
            </a:endParaRPr>
          </a:p>
          <a:p>
            <a:pPr eaLnBrk="1" hangingPunct="1">
              <a:lnSpc>
                <a:spcPct val="90000"/>
              </a:lnSpc>
              <a:buClr>
                <a:schemeClr val="accent1"/>
              </a:buClr>
              <a:buFont typeface="Wingdings 2" panose="05020102010507070707" pitchFamily="18" charset="2"/>
              <a:buNone/>
            </a:pPr>
            <a:endParaRPr lang="en-US" altLang="en-US" sz="1800" smtClean="0"/>
          </a:p>
          <a:p>
            <a:pPr eaLnBrk="1" hangingPunct="1">
              <a:lnSpc>
                <a:spcPct val="90000"/>
              </a:lnSpc>
              <a:buClr>
                <a:schemeClr val="accent1"/>
              </a:buClr>
              <a:buFont typeface="Wingdings 2" panose="05020102010507070707" pitchFamily="18" charset="2"/>
              <a:buNone/>
            </a:pPr>
            <a:endParaRPr lang="en-US" altLang="en-US" sz="1800" smtClean="0"/>
          </a:p>
          <a:p>
            <a:pPr eaLnBrk="1" hangingPunct="1">
              <a:lnSpc>
                <a:spcPct val="90000"/>
              </a:lnSpc>
              <a:buClr>
                <a:schemeClr val="accent1"/>
              </a:buClr>
              <a:buFont typeface="Wingdings 2" panose="05020102010507070707" pitchFamily="18" charset="2"/>
              <a:buNone/>
            </a:pPr>
            <a:endParaRPr lang="en-US" altLang="en-US" sz="1800" smtClean="0">
              <a:solidFill>
                <a:srgbClr val="121328"/>
              </a:solidFill>
            </a:endParaRPr>
          </a:p>
          <a:p>
            <a:pPr eaLnBrk="1" hangingPunct="1">
              <a:lnSpc>
                <a:spcPct val="90000"/>
              </a:lnSpc>
              <a:buClr>
                <a:schemeClr val="accent1"/>
              </a:buClr>
              <a:buFont typeface="Wingdings 2" panose="05020102010507070707" pitchFamily="18" charset="2"/>
              <a:buNone/>
            </a:pPr>
            <a:endParaRPr lang="en-US" altLang="en-US" sz="1800" smtClean="0">
              <a:solidFill>
                <a:srgbClr val="121328"/>
              </a:solidFill>
            </a:endParaRPr>
          </a:p>
          <a:p>
            <a:pPr eaLnBrk="1" hangingPunct="1">
              <a:lnSpc>
                <a:spcPct val="90000"/>
              </a:lnSpc>
              <a:buClr>
                <a:schemeClr val="accent1"/>
              </a:buClr>
              <a:buFont typeface="Wingdings 2" panose="05020102010507070707" pitchFamily="18" charset="2"/>
              <a:buNone/>
            </a:pPr>
            <a:r>
              <a:rPr lang="en-US" altLang="en-US" sz="1800" smtClean="0">
                <a:solidFill>
                  <a:srgbClr val="121328"/>
                </a:solidFill>
              </a:rPr>
              <a:t>Similarly,</a:t>
            </a:r>
          </a:p>
        </p:txBody>
      </p:sp>
      <p:graphicFrame>
        <p:nvGraphicFramePr>
          <p:cNvPr id="6146" name="Object 5"/>
          <p:cNvGraphicFramePr>
            <a:graphicFrameLocks noChangeAspect="1"/>
          </p:cNvGraphicFramePr>
          <p:nvPr/>
        </p:nvGraphicFramePr>
        <p:xfrm>
          <a:off x="762000" y="2590800"/>
          <a:ext cx="3354388" cy="1143000"/>
        </p:xfrm>
        <a:graphic>
          <a:graphicData uri="http://schemas.openxmlformats.org/presentationml/2006/ole">
            <mc:AlternateContent xmlns:mc="http://schemas.openxmlformats.org/markup-compatibility/2006">
              <mc:Choice xmlns:v="urn:schemas-microsoft-com:vml" Requires="v">
                <p:oleObj spid="_x0000_s81986" name="Worksheet" r:id="rId4" imgW="3352666" imgH="1438206" progId="Excel.Sheet.8">
                  <p:embed/>
                </p:oleObj>
              </mc:Choice>
              <mc:Fallback>
                <p:oleObj name="Worksheet" r:id="rId4" imgW="3352666" imgH="1438206" progId="Excel.Sheet.8">
                  <p:embed/>
                  <p:pic>
                    <p:nvPicPr>
                      <p:cNvPr id="614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90800"/>
                        <a:ext cx="33543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4876800" y="1295400"/>
          <a:ext cx="3754438" cy="1143000"/>
        </p:xfrm>
        <a:graphic>
          <a:graphicData uri="http://schemas.openxmlformats.org/presentationml/2006/ole">
            <mc:AlternateContent xmlns:mc="http://schemas.openxmlformats.org/markup-compatibility/2006">
              <mc:Choice xmlns:v="urn:schemas-microsoft-com:vml" Requires="v">
                <p:oleObj spid="_x0000_s81987" name="Equation" r:id="rId6" imgW="2044700" imgH="812800" progId="Equation.3">
                  <p:embed/>
                </p:oleObj>
              </mc:Choice>
              <mc:Fallback>
                <p:oleObj name="Equation" r:id="rId6" imgW="2044700" imgH="812800" progId="Equation.3">
                  <p:embed/>
                  <p:pic>
                    <p:nvPicPr>
                      <p:cNvPr id="614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295400"/>
                        <a:ext cx="375443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7"/>
          <p:cNvGraphicFramePr>
            <a:graphicFrameLocks noChangeAspect="1"/>
          </p:cNvGraphicFramePr>
          <p:nvPr/>
        </p:nvGraphicFramePr>
        <p:xfrm>
          <a:off x="4876800" y="5715000"/>
          <a:ext cx="2895600" cy="889000"/>
        </p:xfrm>
        <a:graphic>
          <a:graphicData uri="http://schemas.openxmlformats.org/presentationml/2006/ole">
            <mc:AlternateContent xmlns:mc="http://schemas.openxmlformats.org/markup-compatibility/2006">
              <mc:Choice xmlns:v="urn:schemas-microsoft-com:vml" Requires="v">
                <p:oleObj spid="_x0000_s81988" name="Equation" r:id="rId8" imgW="1828800" imgH="660240" progId="Equation.3">
                  <p:embed/>
                </p:oleObj>
              </mc:Choice>
              <mc:Fallback>
                <p:oleObj name="Equation" r:id="rId8" imgW="1828800" imgH="660240" progId="Equation.3">
                  <p:embed/>
                  <p:pic>
                    <p:nvPicPr>
                      <p:cNvPr id="614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5715000"/>
                        <a:ext cx="2895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8"/>
          <p:cNvGraphicFramePr>
            <a:graphicFrameLocks noChangeAspect="1"/>
          </p:cNvGraphicFramePr>
          <p:nvPr/>
        </p:nvGraphicFramePr>
        <p:xfrm>
          <a:off x="4572000" y="4800600"/>
          <a:ext cx="4271963" cy="388938"/>
        </p:xfrm>
        <a:graphic>
          <a:graphicData uri="http://schemas.openxmlformats.org/presentationml/2006/ole">
            <mc:AlternateContent xmlns:mc="http://schemas.openxmlformats.org/markup-compatibility/2006">
              <mc:Choice xmlns:v="urn:schemas-microsoft-com:vml" Requires="v">
                <p:oleObj spid="_x0000_s81989" name="Equation" r:id="rId10" imgW="2552700" imgH="241300" progId="Equation.3">
                  <p:embed/>
                </p:oleObj>
              </mc:Choice>
              <mc:Fallback>
                <p:oleObj name="Equation" r:id="rId10" imgW="2552700" imgH="241300" progId="Equation.3">
                  <p:embed/>
                  <p:pic>
                    <p:nvPicPr>
                      <p:cNvPr id="6149"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800600"/>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10"/>
          <p:cNvGraphicFramePr>
            <a:graphicFrameLocks noChangeAspect="1"/>
          </p:cNvGraphicFramePr>
          <p:nvPr/>
        </p:nvGraphicFramePr>
        <p:xfrm>
          <a:off x="4572000" y="2743200"/>
          <a:ext cx="1073150" cy="512763"/>
        </p:xfrm>
        <a:graphic>
          <a:graphicData uri="http://schemas.openxmlformats.org/presentationml/2006/ole">
            <mc:AlternateContent xmlns:mc="http://schemas.openxmlformats.org/markup-compatibility/2006">
              <mc:Choice xmlns:v="urn:schemas-microsoft-com:vml" Requires="v">
                <p:oleObj spid="_x0000_s81990" name="Equation" r:id="rId12" imgW="583947" imgH="393529" progId="Equation.3">
                  <p:embed/>
                </p:oleObj>
              </mc:Choice>
              <mc:Fallback>
                <p:oleObj name="Equation" r:id="rId12" imgW="583947" imgH="393529" progId="Equation.3">
                  <p:embed/>
                  <p:pic>
                    <p:nvPicPr>
                      <p:cNvPr id="615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2743200"/>
                        <a:ext cx="10731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11"/>
          <p:cNvGraphicFramePr>
            <a:graphicFrameLocks noChangeAspect="1"/>
          </p:cNvGraphicFramePr>
          <p:nvPr/>
        </p:nvGraphicFramePr>
        <p:xfrm>
          <a:off x="76200" y="2057400"/>
          <a:ext cx="4800600" cy="523875"/>
        </p:xfrm>
        <a:graphic>
          <a:graphicData uri="http://schemas.openxmlformats.org/presentationml/2006/ole">
            <mc:AlternateContent xmlns:mc="http://schemas.openxmlformats.org/markup-compatibility/2006">
              <mc:Choice xmlns:v="urn:schemas-microsoft-com:vml" Requires="v">
                <p:oleObj spid="_x0000_s81991" name="Equation" r:id="rId14" imgW="3314700" imgH="393700" progId="Equation.3">
                  <p:embed/>
                </p:oleObj>
              </mc:Choice>
              <mc:Fallback>
                <p:oleObj name="Equation" r:id="rId14" imgW="3314700" imgH="393700" progId="Equation.3">
                  <p:embed/>
                  <p:pic>
                    <p:nvPicPr>
                      <p:cNvPr id="6151"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 y="2057400"/>
                        <a:ext cx="4800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1024"/>
          <p:cNvGraphicFramePr>
            <a:graphicFrameLocks/>
          </p:cNvGraphicFramePr>
          <p:nvPr/>
        </p:nvGraphicFramePr>
        <p:xfrm>
          <a:off x="381000" y="3962400"/>
          <a:ext cx="3951288" cy="2514600"/>
        </p:xfrm>
        <a:graphic>
          <a:graphicData uri="http://schemas.openxmlformats.org/presentationml/2006/ole">
            <mc:AlternateContent xmlns:mc="http://schemas.openxmlformats.org/markup-compatibility/2006">
              <mc:Choice xmlns:v="urn:schemas-microsoft-com:vml" Requires="v">
                <p:oleObj spid="_x0000_s81992" name="Worksheet" r:id="rId16" imgW="5772146" imgH="4457683" progId="Excel.Sheet.8">
                  <p:embed/>
                </p:oleObj>
              </mc:Choice>
              <mc:Fallback>
                <p:oleObj name="Worksheet" r:id="rId16" imgW="5772146" imgH="4457683" progId="Excel.Sheet.8">
                  <p:embed/>
                  <p:pic>
                    <p:nvPicPr>
                      <p:cNvPr id="6152" name="Object 102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 y="3962400"/>
                        <a:ext cx="39512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Object 6"/>
          <p:cNvGraphicFramePr>
            <a:graphicFrameLocks noChangeAspect="1"/>
          </p:cNvGraphicFramePr>
          <p:nvPr/>
        </p:nvGraphicFramePr>
        <p:xfrm>
          <a:off x="4495800" y="3657600"/>
          <a:ext cx="4414838" cy="963613"/>
        </p:xfrm>
        <a:graphic>
          <a:graphicData uri="http://schemas.openxmlformats.org/presentationml/2006/ole">
            <mc:AlternateContent xmlns:mc="http://schemas.openxmlformats.org/markup-compatibility/2006">
              <mc:Choice xmlns:v="urn:schemas-microsoft-com:vml" Requires="v">
                <p:oleObj spid="_x0000_s81993" name="Equation" r:id="rId18" imgW="3213000" imgH="685800" progId="Equation.3">
                  <p:embed/>
                </p:oleObj>
              </mc:Choice>
              <mc:Fallback>
                <p:oleObj name="Equation" r:id="rId18" imgW="3213000" imgH="685800" progId="Equation.3">
                  <p:embed/>
                  <p:pic>
                    <p:nvPicPr>
                      <p:cNvPr id="6153"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5800" y="3657600"/>
                        <a:ext cx="441483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1853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Attribute Selection: Information Gain</a:t>
            </a:r>
            <a:endParaRPr lang="en-IN" altLang="en-US" smtClean="0"/>
          </a:p>
        </p:txBody>
      </p:sp>
      <p:pic>
        <p:nvPicPr>
          <p:cNvPr id="3072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19325" y="2491581"/>
            <a:ext cx="4705350" cy="3019425"/>
          </a:xfrm>
          <a:noFill/>
        </p:spPr>
      </p:pic>
      <p:sp>
        <p:nvSpPr>
          <p:cNvPr id="30723" name="Slide Number Placeholder 3"/>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3C58371-FBFA-4233-B246-B2068442677C}" type="slidenum">
              <a:rPr lang="en-US" altLang="en-US"/>
              <a:pPr eaLnBrk="1" hangingPunct="1"/>
              <a:t>72</a:t>
            </a:fld>
            <a:endParaRPr lang="en-US" altLang="en-US"/>
          </a:p>
        </p:txBody>
      </p:sp>
    </p:spTree>
    <p:extLst>
      <p:ext uri="{BB962C8B-B14F-4D97-AF65-F5344CB8AC3E}">
        <p14:creationId xmlns:p14="http://schemas.microsoft.com/office/powerpoint/2010/main" val="548707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noFill/>
        </p:spPr>
        <p:txBody>
          <a:bodyPr lIns="92075" tIns="46038" rIns="92075" bIns="46038">
            <a:normAutofit/>
          </a:bodyPr>
          <a:lstStyle/>
          <a:p>
            <a:pPr eaLnBrk="1" hangingPunct="1"/>
            <a:r>
              <a:rPr lang="en-US" altLang="en-US" smtClean="0"/>
              <a:t>Process (2): Using the Model in Prediction </a:t>
            </a:r>
          </a:p>
        </p:txBody>
      </p:sp>
      <p:sp>
        <p:nvSpPr>
          <p:cNvPr id="2051" name="Slide Number Placeholder 5"/>
          <p:cNvSpPr>
            <a:spLocks noGrp="1"/>
          </p:cNvSpPr>
          <p:nvPr>
            <p:ph type="sldNum" sz="quarter" idx="4294967295"/>
          </p:nvPr>
        </p:nvSpPr>
        <p:spPr>
          <a:xfrm>
            <a:off x="0" y="6643688"/>
            <a:ext cx="205740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E4EBDBC-0B5C-4728-8986-A7388670D11F}" type="slidenum">
              <a:rPr lang="en-US" altLang="en-US"/>
              <a:pPr eaLnBrk="1" hangingPunct="1"/>
              <a:t>8</a:t>
            </a:fld>
            <a:endParaRPr lang="en-US" altLang="en-US"/>
          </a:p>
        </p:txBody>
      </p:sp>
      <p:grpSp>
        <p:nvGrpSpPr>
          <p:cNvPr id="2053" name="Group 3"/>
          <p:cNvGrpSpPr>
            <a:grpSpLocks/>
          </p:cNvGrpSpPr>
          <p:nvPr/>
        </p:nvGrpSpPr>
        <p:grpSpPr bwMode="auto">
          <a:xfrm>
            <a:off x="4445000" y="1570038"/>
            <a:ext cx="1889125" cy="1506537"/>
            <a:chOff x="2800" y="989"/>
            <a:chExt cx="1190" cy="949"/>
          </a:xfrm>
        </p:grpSpPr>
        <p:pic>
          <p:nvPicPr>
            <p:cNvPr id="207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Rectangle 5"/>
            <p:cNvSpPr>
              <a:spLocks noChangeArrowheads="1"/>
            </p:cNvSpPr>
            <p:nvPr/>
          </p:nvSpPr>
          <p:spPr bwMode="auto">
            <a:xfrm>
              <a:off x="2964" y="138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Classifier</a:t>
              </a:r>
            </a:p>
          </p:txBody>
        </p:sp>
      </p:grpSp>
      <p:grpSp>
        <p:nvGrpSpPr>
          <p:cNvPr id="2054" name="Group 6"/>
          <p:cNvGrpSpPr>
            <a:grpSpLocks/>
          </p:cNvGrpSpPr>
          <p:nvPr/>
        </p:nvGrpSpPr>
        <p:grpSpPr bwMode="auto">
          <a:xfrm>
            <a:off x="2157413" y="2735263"/>
            <a:ext cx="1698625" cy="1506537"/>
            <a:chOff x="1359" y="1723"/>
            <a:chExt cx="1070" cy="949"/>
          </a:xfrm>
        </p:grpSpPr>
        <p:pic>
          <p:nvPicPr>
            <p:cNvPr id="2068"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Rectangle 8"/>
            <p:cNvSpPr>
              <a:spLocks noChangeArrowheads="1"/>
            </p:cNvSpPr>
            <p:nvPr/>
          </p:nvSpPr>
          <p:spPr bwMode="auto">
            <a:xfrm>
              <a:off x="1423" y="2032"/>
              <a:ext cx="9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Testing</a:t>
              </a:r>
            </a:p>
            <a:p>
              <a:pPr algn="ctr"/>
              <a:r>
                <a:rPr lang="en-US" altLang="en-US" sz="2400">
                  <a:latin typeface="Times New Roman" panose="02020603050405020304" pitchFamily="18" charset="0"/>
                </a:rPr>
                <a:t>Data</a:t>
              </a:r>
            </a:p>
          </p:txBody>
        </p:sp>
      </p:grpSp>
      <p:graphicFrame>
        <p:nvGraphicFramePr>
          <p:cNvPr id="2050" name="Object 1024"/>
          <p:cNvGraphicFramePr>
            <a:graphicFrameLocks/>
          </p:cNvGraphicFramePr>
          <p:nvPr/>
        </p:nvGraphicFramePr>
        <p:xfrm>
          <a:off x="457200" y="4800600"/>
          <a:ext cx="5438775" cy="1765300"/>
        </p:xfrm>
        <a:graphic>
          <a:graphicData uri="http://schemas.openxmlformats.org/presentationml/2006/ole">
            <mc:AlternateContent xmlns:mc="http://schemas.openxmlformats.org/markup-compatibility/2006">
              <mc:Choice xmlns:v="urn:schemas-microsoft-com:vml" Requires="v">
                <p:oleObj spid="_x0000_s74775" name="Worksheet" r:id="rId6" imgW="5438775" imgH="1765300" progId="Excel.Sheet.8">
                  <p:embed/>
                </p:oleObj>
              </mc:Choice>
              <mc:Fallback>
                <p:oleObj name="Worksheet" r:id="rId6" imgW="5438775" imgH="1765300" progId="Excel.Sheet.8">
                  <p:embed/>
                  <p:pic>
                    <p:nvPicPr>
                      <p:cNvPr id="2050" name="Object 10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800600"/>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Line 10"/>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6"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7" name="AutoShape 12"/>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2058" name="Freeform 13"/>
          <p:cNvSpPr>
            <a:spLocks/>
          </p:cNvSpPr>
          <p:nvPr/>
        </p:nvSpPr>
        <p:spPr bwMode="auto">
          <a:xfrm>
            <a:off x="6523038" y="2173288"/>
            <a:ext cx="941387" cy="76676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en-US"/>
          </a:p>
        </p:txBody>
      </p:sp>
      <p:grpSp>
        <p:nvGrpSpPr>
          <p:cNvPr id="2059" name="Group 14"/>
          <p:cNvGrpSpPr>
            <a:grpSpLocks/>
          </p:cNvGrpSpPr>
          <p:nvPr/>
        </p:nvGrpSpPr>
        <p:grpSpPr bwMode="auto">
          <a:xfrm>
            <a:off x="6646863" y="3187700"/>
            <a:ext cx="1781175" cy="815975"/>
            <a:chOff x="4187" y="2008"/>
            <a:chExt cx="1122" cy="514"/>
          </a:xfrm>
        </p:grpSpPr>
        <p:pic>
          <p:nvPicPr>
            <p:cNvPr id="2066" name="Picture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Rectangle 16"/>
            <p:cNvSpPr>
              <a:spLocks noChangeArrowheads="1"/>
            </p:cNvSpPr>
            <p:nvPr/>
          </p:nvSpPr>
          <p:spPr bwMode="auto">
            <a:xfrm>
              <a:off x="4251" y="2180"/>
              <a:ext cx="9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Unseen Data</a:t>
              </a:r>
            </a:p>
          </p:txBody>
        </p:sp>
      </p:grpSp>
      <p:sp>
        <p:nvSpPr>
          <p:cNvPr id="2060" name="Rectangle 17"/>
          <p:cNvSpPr>
            <a:spLocks noChangeArrowheads="1"/>
          </p:cNvSpPr>
          <p:nvPr/>
        </p:nvSpPr>
        <p:spPr bwMode="auto">
          <a:xfrm>
            <a:off x="6305550" y="4262438"/>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(Jeff, Professor, 4)</a:t>
            </a:r>
          </a:p>
        </p:txBody>
      </p:sp>
      <p:sp>
        <p:nvSpPr>
          <p:cNvPr id="2061" name="Line 18"/>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2" name="Line 19"/>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3" name="Freeform 20"/>
          <p:cNvSpPr>
            <a:spLocks/>
          </p:cNvSpPr>
          <p:nvPr/>
        </p:nvSpPr>
        <p:spPr bwMode="auto">
          <a:xfrm>
            <a:off x="3360738" y="2032000"/>
            <a:ext cx="901700" cy="593725"/>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en-US"/>
          </a:p>
        </p:txBody>
      </p:sp>
      <p:pic>
        <p:nvPicPr>
          <p:cNvPr id="2064" name="Picture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13" y="5738813"/>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Rectangle 22"/>
          <p:cNvSpPr>
            <a:spLocks noChangeArrowheads="1"/>
          </p:cNvSpPr>
          <p:nvPr/>
        </p:nvSpPr>
        <p:spPr bwMode="auto">
          <a:xfrm>
            <a:off x="6221413" y="4959350"/>
            <a:ext cx="1525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800">
                <a:latin typeface="Times New Roman" panose="02020603050405020304" pitchFamily="18" charset="0"/>
              </a:rPr>
              <a:t>Tenured?</a:t>
            </a:r>
          </a:p>
        </p:txBody>
      </p:sp>
    </p:spTree>
    <p:extLst>
      <p:ext uri="{BB962C8B-B14F-4D97-AF65-F5344CB8AC3E}">
        <p14:creationId xmlns:p14="http://schemas.microsoft.com/office/powerpoint/2010/main" val="2758258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220277" y="400637"/>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Illustrating Classification Task</a:t>
            </a:r>
          </a:p>
        </p:txBody>
      </p:sp>
      <p:graphicFrame>
        <p:nvGraphicFramePr>
          <p:cNvPr id="828442" name="Object 26"/>
          <p:cNvGraphicFramePr>
            <a:graphicFrameLocks noGrp="1" noChangeAspect="1"/>
          </p:cNvGraphicFramePr>
          <p:nvPr>
            <p:ph idx="1"/>
          </p:nvPr>
        </p:nvGraphicFramePr>
        <p:xfrm>
          <a:off x="1652588" y="1825625"/>
          <a:ext cx="5837237" cy="4351338"/>
        </p:xfrm>
        <a:graphic>
          <a:graphicData uri="http://schemas.openxmlformats.org/presentationml/2006/ole">
            <mc:AlternateContent xmlns:mc="http://schemas.openxmlformats.org/markup-compatibility/2006">
              <mc:Choice xmlns:v="urn:schemas-microsoft-com:vml" Requires="v">
                <p:oleObj spid="_x0000_s50240" name="Visio" r:id="rId3" imgW="8424875" imgH="6279741" progId="Visio.Drawing.6">
                  <p:embed/>
                </p:oleObj>
              </mc:Choice>
              <mc:Fallback>
                <p:oleObj name="Visio" r:id="rId3" imgW="8424875" imgH="6279741" progId="Visio.Drawing.6">
                  <p:embed/>
                  <p:pic>
                    <p:nvPicPr>
                      <p:cNvPr id="828442"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1825625"/>
                        <a:ext cx="583723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2561AFFF-E2F4-402D-873F-F9B1B7CF2EDD}" type="slidenum">
              <a:rPr lang="en-US" smtClean="0"/>
              <a:t>9</a:t>
            </a:fld>
            <a:endParaRPr lang="en-US"/>
          </a:p>
        </p:txBody>
      </p:sp>
      <p:sp>
        <p:nvSpPr>
          <p:cNvPr id="4" name="Date Placeholder 3"/>
          <p:cNvSpPr>
            <a:spLocks noGrp="1"/>
          </p:cNvSpPr>
          <p:nvPr>
            <p:ph type="dt" sz="half" idx="4294967295"/>
          </p:nvPr>
        </p:nvSpPr>
        <p:spPr>
          <a:xfrm>
            <a:off x="0" y="6643688"/>
            <a:ext cx="2057400" cy="214312"/>
          </a:xfrm>
        </p:spPr>
        <p:txBody>
          <a:bodyPr/>
          <a:lstStyle/>
          <a:p>
            <a:fld id="{7508465F-1E6E-4DC9-88DD-5E2CD3A470C3}" type="datetime1">
              <a:rPr lang="en-US" smtClean="0"/>
              <a:t>5/16/2020</a:t>
            </a:fld>
            <a:endParaRPr lang="en-US"/>
          </a:p>
        </p:txBody>
      </p:sp>
    </p:spTree>
    <p:extLst>
      <p:ext uri="{BB962C8B-B14F-4D97-AF65-F5344CB8AC3E}">
        <p14:creationId xmlns:p14="http://schemas.microsoft.com/office/powerpoint/2010/main" val="830191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4711</TotalTime>
  <Words>4358</Words>
  <Application>Microsoft Office PowerPoint</Application>
  <PresentationFormat>On-screen Show (4:3)</PresentationFormat>
  <Paragraphs>788</Paragraphs>
  <Slides>72</Slides>
  <Notes>22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4</vt:i4>
      </vt:variant>
      <vt:variant>
        <vt:lpstr>Slide Titles</vt:lpstr>
      </vt:variant>
      <vt:variant>
        <vt:i4>72</vt:i4>
      </vt:variant>
    </vt:vector>
  </HeadingPairs>
  <TitlesOfParts>
    <vt:vector size="91" baseType="lpstr">
      <vt:lpstr>SimSun</vt:lpstr>
      <vt:lpstr>Arial</vt:lpstr>
      <vt:lpstr>Calibri</vt:lpstr>
      <vt:lpstr>Calibri Light</vt:lpstr>
      <vt:lpstr>Lohit Hindi</vt:lpstr>
      <vt:lpstr>Marlett</vt:lpstr>
      <vt:lpstr>Monotype Sorts</vt:lpstr>
      <vt:lpstr>Symbol</vt:lpstr>
      <vt:lpstr>Tahoma</vt:lpstr>
      <vt:lpstr>Times New Roman</vt:lpstr>
      <vt:lpstr>WenQuanYi Micro Hei</vt:lpstr>
      <vt:lpstr>Wingdings</vt:lpstr>
      <vt:lpstr>Wingdings 2</vt:lpstr>
      <vt:lpstr>Office Theme</vt:lpstr>
      <vt:lpstr>1_Office Theme</vt:lpstr>
      <vt:lpstr>Document</vt:lpstr>
      <vt:lpstr>Visio</vt:lpstr>
      <vt:lpstr>Worksheet</vt:lpstr>
      <vt:lpstr>Equation</vt:lpstr>
      <vt:lpstr>S2-19_DSECLZC415 Classification and Prediction</vt:lpstr>
      <vt:lpstr>PowerPoint Presentation</vt:lpstr>
      <vt:lpstr>Classification</vt:lpstr>
      <vt:lpstr>Supervised vs. Unsupervised Learning</vt:lpstr>
      <vt:lpstr>Prediction Problems: Classification vs. Numeric Prediction</vt:lpstr>
      <vt:lpstr>Classification—A Two-Step Process </vt:lpstr>
      <vt:lpstr>Process (1): Model Construction</vt:lpstr>
      <vt:lpstr>Process (2): Using the Model in Prediction </vt:lpstr>
      <vt:lpstr>Illustrating Classification Task</vt:lpstr>
      <vt:lpstr>Classification Techniques</vt:lpstr>
      <vt:lpstr>Lazy vs. Eager Learning</vt:lpstr>
      <vt:lpstr>Lazy Learner: Instance-Based Methods</vt:lpstr>
      <vt:lpstr>Decision Tree Induction</vt:lpstr>
      <vt:lpstr>Decision Tree Induction: An Example</vt:lpstr>
      <vt:lpstr>Example of a Decision Tree</vt:lpstr>
      <vt:lpstr>Apply Model to Test Data</vt:lpstr>
      <vt:lpstr>Decision Tree Classification Task</vt:lpstr>
      <vt:lpstr>Issues: Evaluating Classification Methods</vt:lpstr>
      <vt:lpstr>OVERFITTING VS UNDERFITTING</vt:lpstr>
      <vt:lpstr>Underfitting vs. Overfitting</vt:lpstr>
      <vt:lpstr>Underfitting and Overfitting (Example)</vt:lpstr>
      <vt:lpstr>Underfitting and Overfitting</vt:lpstr>
      <vt:lpstr>Overfitting due to Noise </vt:lpstr>
      <vt:lpstr>Decision Tree Based Classification</vt:lpstr>
      <vt:lpstr>Example of a Decision Tree</vt:lpstr>
      <vt:lpstr>Decision Tree Classification Task</vt:lpstr>
      <vt:lpstr>Algorithm for Decision Tree Induction</vt:lpstr>
      <vt:lpstr>Splitting Criteria</vt:lpstr>
      <vt:lpstr>Splitting criteria…contd</vt:lpstr>
      <vt:lpstr>Decision-tree Algorithm</vt:lpstr>
      <vt:lpstr>General Structure of Hunt’s Algorithm</vt:lpstr>
      <vt:lpstr>Hunt’s Algorithm</vt:lpstr>
      <vt:lpstr>How to Specify Test Condition?</vt:lpstr>
      <vt:lpstr>Splitting Based on Nominal Attributes</vt:lpstr>
      <vt:lpstr>Splitting Based on Ordinal Attributes</vt:lpstr>
      <vt:lpstr>Splitting Based on Continuous Attributes</vt:lpstr>
      <vt:lpstr>Splitting Based on Continuous Attributes</vt:lpstr>
      <vt:lpstr>How to determine the Best Split</vt:lpstr>
      <vt:lpstr>How to determine the Best Split</vt:lpstr>
      <vt:lpstr>Attribute Selection Measures</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Computing Information-Gain for Continuous-Valued Attributes</vt:lpstr>
      <vt:lpstr>Gain Ratio for Attribute Selection (C4.5)</vt:lpstr>
      <vt:lpstr>Gini Index (CART, IBM IntelligentMiner)</vt:lpstr>
      <vt:lpstr>Computation of Gini Index </vt:lpstr>
      <vt:lpstr>Alternative Splitting Criteria</vt:lpstr>
      <vt:lpstr>Examples for computing Entropy</vt:lpstr>
      <vt:lpstr>Splitting Criteria based on Classification Error</vt:lpstr>
      <vt:lpstr>Examples for Computing Error</vt:lpstr>
      <vt:lpstr>Comparison among Splitting Criteria</vt:lpstr>
      <vt:lpstr>Stopping Criteria for Tree Induction</vt:lpstr>
      <vt:lpstr>Decision Tree Based Classification</vt:lpstr>
      <vt:lpstr>Practical Issues of Classification</vt:lpstr>
      <vt:lpstr>Underfitting vs. Overfitting</vt:lpstr>
      <vt:lpstr>Model Overfitting</vt:lpstr>
      <vt:lpstr>How to Address Overfitting</vt:lpstr>
      <vt:lpstr>How to Address Overfitting…</vt:lpstr>
      <vt:lpstr>PowerPoint Presentation</vt:lpstr>
      <vt:lpstr>Decision Tree</vt:lpstr>
      <vt:lpstr>Brief Review / Recap of Entropy</vt:lpstr>
      <vt:lpstr>PowerPoint Presentation</vt:lpstr>
      <vt:lpstr>PowerPoint Presentation</vt:lpstr>
      <vt:lpstr>Attribute Selection: Information Gain</vt:lpstr>
      <vt:lpstr>Attribute Selection: Information 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VTVT</cp:lastModifiedBy>
  <cp:revision>184</cp:revision>
  <cp:lastPrinted>2020-04-24T15:32:34Z</cp:lastPrinted>
  <dcterms:created xsi:type="dcterms:W3CDTF">2016-08-27T05:22:31Z</dcterms:created>
  <dcterms:modified xsi:type="dcterms:W3CDTF">2020-05-16T03:31:14Z</dcterms:modified>
</cp:coreProperties>
</file>