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60" r:id="rId2"/>
    <p:sldId id="257" r:id="rId3"/>
    <p:sldId id="288" r:id="rId4"/>
    <p:sldId id="296" r:id="rId5"/>
    <p:sldId id="324" r:id="rId6"/>
    <p:sldId id="320" r:id="rId7"/>
    <p:sldId id="325" r:id="rId8"/>
    <p:sldId id="326" r:id="rId9"/>
    <p:sldId id="327" r:id="rId10"/>
    <p:sldId id="328" r:id="rId11"/>
    <p:sldId id="343" r:id="rId12"/>
    <p:sldId id="344" r:id="rId13"/>
    <p:sldId id="341" r:id="rId14"/>
    <p:sldId id="342" r:id="rId15"/>
    <p:sldId id="345" r:id="rId16"/>
    <p:sldId id="346" r:id="rId17"/>
    <p:sldId id="349" r:id="rId18"/>
    <p:sldId id="347" r:id="rId19"/>
    <p:sldId id="348" r:id="rId20"/>
    <p:sldId id="351" r:id="rId21"/>
    <p:sldId id="350" r:id="rId22"/>
    <p:sldId id="295" r:id="rId23"/>
    <p:sldId id="318" r:id="rId24"/>
    <p:sldId id="333" r:id="rId25"/>
    <p:sldId id="335" r:id="rId26"/>
    <p:sldId id="336" r:id="rId27"/>
    <p:sldId id="337" r:id="rId28"/>
    <p:sldId id="338" r:id="rId29"/>
    <p:sldId id="339" r:id="rId30"/>
    <p:sldId id="331" r:id="rId31"/>
    <p:sldId id="28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ora, Love" initials="AL" lastIdx="2" clrIdx="0">
    <p:extLst>
      <p:ext uri="{19B8F6BF-5375-455C-9EA6-DF929625EA0E}">
        <p15:presenceInfo xmlns:p15="http://schemas.microsoft.com/office/powerpoint/2012/main" userId="S-1-5-21-74642-3284969411-2123768488-10134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66"/>
    <p:restoredTop sz="92500"/>
  </p:normalViewPr>
  <p:slideViewPr>
    <p:cSldViewPr>
      <p:cViewPr varScale="1">
        <p:scale>
          <a:sx n="79" d="100"/>
          <a:sy n="79" d="100"/>
        </p:scale>
        <p:origin x="1805"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t>25-05-2020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a:t>
            </a:fld>
            <a:endParaRPr lang="en-IN"/>
          </a:p>
        </p:txBody>
      </p:sp>
    </p:spTree>
    <p:extLst>
      <p:ext uri="{BB962C8B-B14F-4D97-AF65-F5344CB8AC3E}">
        <p14:creationId xmlns:p14="http://schemas.microsoft.com/office/powerpoint/2010/main" val="38003677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endParaRPr lang="en-US"/>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endParaRPr lang="en-US"/>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endParaRPr lang="en-US"/>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endParaRPr lang="en-US"/>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endParaRPr lang="en-US"/>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endParaRPr lang="en-US"/>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endParaRPr lang="en-US"/>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endParaRPr lang="en-US"/>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endParaRPr lang="en-US"/>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33600" y="3687763"/>
            <a:ext cx="6553200" cy="1524000"/>
          </a:xfrm>
        </p:spPr>
        <p:txBody>
          <a:bodyPr/>
          <a:lstStyle/>
          <a:p>
            <a:r>
              <a:rPr lang="en-US" sz="4000" dirty="0"/>
              <a:t>Decision Tree Classification</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68108-0A36-9648-A164-E64711AD86ED}"/>
              </a:ext>
            </a:extLst>
          </p:cNvPr>
          <p:cNvSpPr>
            <a:spLocks noGrp="1"/>
          </p:cNvSpPr>
          <p:nvPr>
            <p:ph sz="quarter" idx="10"/>
          </p:nvPr>
        </p:nvSpPr>
        <p:spPr/>
        <p:txBody>
          <a:bodyPr/>
          <a:lstStyle/>
          <a:p>
            <a:r>
              <a:rPr lang="en-US" dirty="0"/>
              <a:t>Information Gain/Entropy</a:t>
            </a:r>
          </a:p>
        </p:txBody>
      </p:sp>
      <p:sp>
        <p:nvSpPr>
          <p:cNvPr id="5" name="Slide Number Placeholder 4">
            <a:extLst>
              <a:ext uri="{FF2B5EF4-FFF2-40B4-BE49-F238E27FC236}">
                <a16:creationId xmlns:a16="http://schemas.microsoft.com/office/drawing/2014/main" id="{31D43D62-952D-0D43-B6F7-AA828AF39849}"/>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
        <p:nvSpPr>
          <p:cNvPr id="6" name="TextBox 5">
            <a:extLst>
              <a:ext uri="{FF2B5EF4-FFF2-40B4-BE49-F238E27FC236}">
                <a16:creationId xmlns:a16="http://schemas.microsoft.com/office/drawing/2014/main" id="{1A61A8B2-0687-44E5-96CA-F44E03E86631}"/>
              </a:ext>
            </a:extLst>
          </p:cNvPr>
          <p:cNvSpPr txBox="1"/>
          <p:nvPr/>
        </p:nvSpPr>
        <p:spPr>
          <a:xfrm>
            <a:off x="304800" y="1524000"/>
            <a:ext cx="8610600" cy="2308324"/>
          </a:xfrm>
          <a:prstGeom prst="rect">
            <a:avLst/>
          </a:prstGeom>
          <a:noFill/>
        </p:spPr>
        <p:txBody>
          <a:bodyPr wrap="square" rtlCol="0">
            <a:spAutoFit/>
          </a:bodyPr>
          <a:lstStyle/>
          <a:p>
            <a:r>
              <a:rPr lang="en-US" dirty="0"/>
              <a:t>Where,</a:t>
            </a:r>
          </a:p>
          <a:p>
            <a:pPr marL="285750" indent="-285750">
              <a:buFont typeface="Arial" panose="020B0604020202020204" pitchFamily="34" charset="0"/>
              <a:buChar char="•"/>
            </a:pPr>
            <a:r>
              <a:rPr lang="en-US" dirty="0"/>
              <a:t>Info(D) is the average amount of information needed to identify the class label of a tuple in D.</a:t>
            </a:r>
          </a:p>
          <a:p>
            <a:pPr marL="285750" indent="-285750">
              <a:buFont typeface="Arial" panose="020B0604020202020204" pitchFamily="34" charset="0"/>
              <a:buChar char="•"/>
            </a:pPr>
            <a:r>
              <a:rPr lang="en-US" dirty="0"/>
              <a:t>|</a:t>
            </a:r>
            <a:r>
              <a:rPr lang="en-US" dirty="0" err="1"/>
              <a:t>Dj</a:t>
            </a:r>
            <a:r>
              <a:rPr lang="en-US" dirty="0"/>
              <a:t>|/|D| acts as the weight of the </a:t>
            </a:r>
            <a:r>
              <a:rPr lang="en-US" dirty="0" err="1"/>
              <a:t>jth</a:t>
            </a:r>
            <a:r>
              <a:rPr lang="en-US" dirty="0"/>
              <a:t> partition.</a:t>
            </a:r>
          </a:p>
          <a:p>
            <a:pPr marL="285750" indent="-285750">
              <a:buFont typeface="Arial" panose="020B0604020202020204" pitchFamily="34" charset="0"/>
              <a:buChar char="•"/>
            </a:pPr>
            <a:r>
              <a:rPr lang="en-US" dirty="0" err="1"/>
              <a:t>InfoA</a:t>
            </a:r>
            <a:r>
              <a:rPr lang="en-US" dirty="0"/>
              <a:t>(D) is the expected </a:t>
            </a:r>
            <a:r>
              <a:rPr lang="en-US" dirty="0" err="1"/>
              <a:t>informa-tion</a:t>
            </a:r>
            <a:r>
              <a:rPr lang="en-US" dirty="0"/>
              <a:t> required to classify a tuple from D based on the partitioning by A.</a:t>
            </a:r>
          </a:p>
          <a:p>
            <a:r>
              <a:rPr lang="en-US" dirty="0"/>
              <a:t>The attribute A with the highest information gain, Gain(A), is chosen as the splitting attribute at node N().</a:t>
            </a:r>
          </a:p>
        </p:txBody>
      </p:sp>
    </p:spTree>
    <p:extLst>
      <p:ext uri="{BB962C8B-B14F-4D97-AF65-F5344CB8AC3E}">
        <p14:creationId xmlns:p14="http://schemas.microsoft.com/office/powerpoint/2010/main" val="1941916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68108-0A36-9648-A164-E64711AD86ED}"/>
              </a:ext>
            </a:extLst>
          </p:cNvPr>
          <p:cNvSpPr>
            <a:spLocks noGrp="1"/>
          </p:cNvSpPr>
          <p:nvPr>
            <p:ph sz="quarter" idx="10"/>
          </p:nvPr>
        </p:nvSpPr>
        <p:spPr/>
        <p:txBody>
          <a:bodyPr>
            <a:normAutofit/>
          </a:bodyPr>
          <a:lstStyle/>
          <a:p>
            <a:r>
              <a:rPr lang="en-US" sz="4000" dirty="0"/>
              <a:t>Information Gain/ Entropy</a:t>
            </a:r>
          </a:p>
        </p:txBody>
      </p:sp>
      <p:sp>
        <p:nvSpPr>
          <p:cNvPr id="5" name="Slide Number Placeholder 4">
            <a:extLst>
              <a:ext uri="{FF2B5EF4-FFF2-40B4-BE49-F238E27FC236}">
                <a16:creationId xmlns:a16="http://schemas.microsoft.com/office/drawing/2014/main" id="{31D43D62-952D-0D43-B6F7-AA828AF39849}"/>
              </a:ext>
            </a:extLst>
          </p:cNvPr>
          <p:cNvSpPr>
            <a:spLocks noGrp="1"/>
          </p:cNvSpPr>
          <p:nvPr>
            <p:ph type="sldNum" sz="quarter" idx="14"/>
          </p:nvPr>
        </p:nvSpPr>
        <p:spPr/>
        <p:txBody>
          <a:bodyPr/>
          <a:lstStyle/>
          <a:p>
            <a:fld id="{BC8D7E44-7D4F-4942-A8C9-2DF6BF8399E8}" type="slidenum">
              <a:rPr lang="en-US" sz="1400" smtClean="0"/>
              <a:pPr/>
              <a:t>11</a:t>
            </a:fld>
            <a:endParaRPr lang="en-US" sz="1400" dirty="0"/>
          </a:p>
        </p:txBody>
      </p:sp>
      <p:sp>
        <p:nvSpPr>
          <p:cNvPr id="2" name="Rectangle 1">
            <a:extLst>
              <a:ext uri="{FF2B5EF4-FFF2-40B4-BE49-F238E27FC236}">
                <a16:creationId xmlns:a16="http://schemas.microsoft.com/office/drawing/2014/main" id="{DF78AC7A-5B4D-4A64-AE8C-3DDE5525F8BF}"/>
              </a:ext>
            </a:extLst>
          </p:cNvPr>
          <p:cNvSpPr/>
          <p:nvPr/>
        </p:nvSpPr>
        <p:spPr>
          <a:xfrm>
            <a:off x="323850" y="1447800"/>
            <a:ext cx="1463862" cy="523220"/>
          </a:xfrm>
          <a:prstGeom prst="rect">
            <a:avLst/>
          </a:prstGeom>
        </p:spPr>
        <p:txBody>
          <a:bodyPr wrap="none">
            <a:spAutoFit/>
          </a:bodyPr>
          <a:lstStyle/>
          <a:p>
            <a:r>
              <a:rPr lang="en-US" sz="2800" dirty="0">
                <a:solidFill>
                  <a:srgbClr val="000000"/>
                </a:solidFill>
                <a:latin typeface="Arial" panose="020B0604020202020204" pitchFamily="34" charset="0"/>
              </a:rPr>
              <a:t>Impurity</a:t>
            </a:r>
            <a:endParaRPr lang="en-US" sz="2800" dirty="0"/>
          </a:p>
        </p:txBody>
      </p:sp>
      <p:pic>
        <p:nvPicPr>
          <p:cNvPr id="4" name="Picture 3">
            <a:extLst>
              <a:ext uri="{FF2B5EF4-FFF2-40B4-BE49-F238E27FC236}">
                <a16:creationId xmlns:a16="http://schemas.microsoft.com/office/drawing/2014/main" id="{23AC238F-BD1D-496D-A10E-730959A5AC4F}"/>
              </a:ext>
            </a:extLst>
          </p:cNvPr>
          <p:cNvPicPr>
            <a:picLocks noChangeAspect="1"/>
          </p:cNvPicPr>
          <p:nvPr/>
        </p:nvPicPr>
        <p:blipFill>
          <a:blip r:embed="rId2"/>
          <a:stretch>
            <a:fillRect/>
          </a:stretch>
        </p:blipFill>
        <p:spPr>
          <a:xfrm>
            <a:off x="609600" y="2485286"/>
            <a:ext cx="7924800" cy="2912080"/>
          </a:xfrm>
          <a:prstGeom prst="rect">
            <a:avLst/>
          </a:prstGeom>
        </p:spPr>
      </p:pic>
    </p:spTree>
    <p:extLst>
      <p:ext uri="{BB962C8B-B14F-4D97-AF65-F5344CB8AC3E}">
        <p14:creationId xmlns:p14="http://schemas.microsoft.com/office/powerpoint/2010/main" val="1955472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68108-0A36-9648-A164-E64711AD86ED}"/>
              </a:ext>
            </a:extLst>
          </p:cNvPr>
          <p:cNvSpPr>
            <a:spLocks noGrp="1"/>
          </p:cNvSpPr>
          <p:nvPr>
            <p:ph sz="quarter" idx="10"/>
          </p:nvPr>
        </p:nvSpPr>
        <p:spPr/>
        <p:txBody>
          <a:bodyPr>
            <a:normAutofit/>
          </a:bodyPr>
          <a:lstStyle/>
          <a:p>
            <a:r>
              <a:rPr lang="en-US" sz="4000" dirty="0"/>
              <a:t>Information Gain/ Entropy</a:t>
            </a:r>
          </a:p>
        </p:txBody>
      </p:sp>
      <p:sp>
        <p:nvSpPr>
          <p:cNvPr id="5" name="Slide Number Placeholder 4">
            <a:extLst>
              <a:ext uri="{FF2B5EF4-FFF2-40B4-BE49-F238E27FC236}">
                <a16:creationId xmlns:a16="http://schemas.microsoft.com/office/drawing/2014/main" id="{31D43D62-952D-0D43-B6F7-AA828AF39849}"/>
              </a:ext>
            </a:extLst>
          </p:cNvPr>
          <p:cNvSpPr>
            <a:spLocks noGrp="1"/>
          </p:cNvSpPr>
          <p:nvPr>
            <p:ph type="sldNum" sz="quarter" idx="14"/>
          </p:nvPr>
        </p:nvSpPr>
        <p:spPr/>
        <p:txBody>
          <a:bodyPr/>
          <a:lstStyle/>
          <a:p>
            <a:fld id="{BC8D7E44-7D4F-4942-A8C9-2DF6BF8399E8}" type="slidenum">
              <a:rPr lang="en-US" sz="1400" smtClean="0"/>
              <a:pPr/>
              <a:t>12</a:t>
            </a:fld>
            <a:endParaRPr lang="en-US" sz="1400" dirty="0"/>
          </a:p>
        </p:txBody>
      </p:sp>
      <p:pic>
        <p:nvPicPr>
          <p:cNvPr id="6" name="Picture 5">
            <a:extLst>
              <a:ext uri="{FF2B5EF4-FFF2-40B4-BE49-F238E27FC236}">
                <a16:creationId xmlns:a16="http://schemas.microsoft.com/office/drawing/2014/main" id="{8566491D-299B-477C-A5F4-D476242BF3BE}"/>
              </a:ext>
            </a:extLst>
          </p:cNvPr>
          <p:cNvPicPr>
            <a:picLocks noChangeAspect="1"/>
          </p:cNvPicPr>
          <p:nvPr/>
        </p:nvPicPr>
        <p:blipFill>
          <a:blip r:embed="rId2"/>
          <a:stretch>
            <a:fillRect/>
          </a:stretch>
        </p:blipFill>
        <p:spPr>
          <a:xfrm>
            <a:off x="533400" y="1371600"/>
            <a:ext cx="7696200" cy="4776192"/>
          </a:xfrm>
          <a:prstGeom prst="rect">
            <a:avLst/>
          </a:prstGeom>
        </p:spPr>
      </p:pic>
    </p:spTree>
    <p:extLst>
      <p:ext uri="{BB962C8B-B14F-4D97-AF65-F5344CB8AC3E}">
        <p14:creationId xmlns:p14="http://schemas.microsoft.com/office/powerpoint/2010/main" val="3112431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68108-0A36-9648-A164-E64711AD86ED}"/>
              </a:ext>
            </a:extLst>
          </p:cNvPr>
          <p:cNvSpPr>
            <a:spLocks noGrp="1"/>
          </p:cNvSpPr>
          <p:nvPr>
            <p:ph sz="quarter" idx="10"/>
          </p:nvPr>
        </p:nvSpPr>
        <p:spPr/>
        <p:txBody>
          <a:bodyPr/>
          <a:lstStyle/>
          <a:p>
            <a:r>
              <a:rPr lang="en-US" dirty="0"/>
              <a:t>Decision Tree – Manually </a:t>
            </a:r>
          </a:p>
        </p:txBody>
      </p:sp>
      <p:sp>
        <p:nvSpPr>
          <p:cNvPr id="5" name="Slide Number Placeholder 4">
            <a:extLst>
              <a:ext uri="{FF2B5EF4-FFF2-40B4-BE49-F238E27FC236}">
                <a16:creationId xmlns:a16="http://schemas.microsoft.com/office/drawing/2014/main" id="{31D43D62-952D-0D43-B6F7-AA828AF39849}"/>
              </a:ext>
            </a:extLst>
          </p:cNvPr>
          <p:cNvSpPr>
            <a:spLocks noGrp="1"/>
          </p:cNvSpPr>
          <p:nvPr>
            <p:ph type="sldNum" sz="quarter" idx="14"/>
          </p:nvPr>
        </p:nvSpPr>
        <p:spPr/>
        <p:txBody>
          <a:bodyPr/>
          <a:lstStyle/>
          <a:p>
            <a:fld id="{BC8D7E44-7D4F-4942-A8C9-2DF6BF8399E8}" type="slidenum">
              <a:rPr lang="en-US" smtClean="0"/>
              <a:pPr/>
              <a:t>13</a:t>
            </a:fld>
            <a:endParaRPr lang="en-US" dirty="0"/>
          </a:p>
        </p:txBody>
      </p:sp>
      <p:pic>
        <p:nvPicPr>
          <p:cNvPr id="2" name="Picture 1">
            <a:extLst>
              <a:ext uri="{FF2B5EF4-FFF2-40B4-BE49-F238E27FC236}">
                <a16:creationId xmlns:a16="http://schemas.microsoft.com/office/drawing/2014/main" id="{665D5FA3-1522-4CC8-BEE7-A4E620048C60}"/>
              </a:ext>
            </a:extLst>
          </p:cNvPr>
          <p:cNvPicPr>
            <a:picLocks noChangeAspect="1"/>
          </p:cNvPicPr>
          <p:nvPr/>
        </p:nvPicPr>
        <p:blipFill>
          <a:blip r:embed="rId2"/>
          <a:stretch>
            <a:fillRect/>
          </a:stretch>
        </p:blipFill>
        <p:spPr>
          <a:xfrm>
            <a:off x="1057275" y="1905000"/>
            <a:ext cx="6991350" cy="3838575"/>
          </a:xfrm>
          <a:prstGeom prst="rect">
            <a:avLst/>
          </a:prstGeom>
        </p:spPr>
      </p:pic>
      <p:sp>
        <p:nvSpPr>
          <p:cNvPr id="4" name="TextBox 3">
            <a:extLst>
              <a:ext uri="{FF2B5EF4-FFF2-40B4-BE49-F238E27FC236}">
                <a16:creationId xmlns:a16="http://schemas.microsoft.com/office/drawing/2014/main" id="{867C45DE-4878-40BE-A4A0-DB968A0E8337}"/>
              </a:ext>
            </a:extLst>
          </p:cNvPr>
          <p:cNvSpPr txBox="1"/>
          <p:nvPr/>
        </p:nvSpPr>
        <p:spPr>
          <a:xfrm>
            <a:off x="342900" y="1506781"/>
            <a:ext cx="3276600" cy="369332"/>
          </a:xfrm>
          <a:prstGeom prst="rect">
            <a:avLst/>
          </a:prstGeom>
          <a:noFill/>
        </p:spPr>
        <p:txBody>
          <a:bodyPr wrap="square" rtlCol="0">
            <a:spAutoFit/>
          </a:bodyPr>
          <a:lstStyle/>
          <a:p>
            <a:r>
              <a:rPr lang="en-US" dirty="0"/>
              <a:t>Data Set</a:t>
            </a:r>
          </a:p>
        </p:txBody>
      </p:sp>
    </p:spTree>
    <p:extLst>
      <p:ext uri="{BB962C8B-B14F-4D97-AF65-F5344CB8AC3E}">
        <p14:creationId xmlns:p14="http://schemas.microsoft.com/office/powerpoint/2010/main" val="2878073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68108-0A36-9648-A164-E64711AD86ED}"/>
              </a:ext>
            </a:extLst>
          </p:cNvPr>
          <p:cNvSpPr>
            <a:spLocks noGrp="1"/>
          </p:cNvSpPr>
          <p:nvPr>
            <p:ph sz="quarter" idx="10"/>
          </p:nvPr>
        </p:nvSpPr>
        <p:spPr/>
        <p:txBody>
          <a:bodyPr/>
          <a:lstStyle/>
          <a:p>
            <a:r>
              <a:rPr lang="en-US" dirty="0"/>
              <a:t>Decision Tree – Manually </a:t>
            </a:r>
          </a:p>
        </p:txBody>
      </p:sp>
      <p:sp>
        <p:nvSpPr>
          <p:cNvPr id="5" name="Slide Number Placeholder 4">
            <a:extLst>
              <a:ext uri="{FF2B5EF4-FFF2-40B4-BE49-F238E27FC236}">
                <a16:creationId xmlns:a16="http://schemas.microsoft.com/office/drawing/2014/main" id="{31D43D62-952D-0D43-B6F7-AA828AF39849}"/>
              </a:ext>
            </a:extLst>
          </p:cNvPr>
          <p:cNvSpPr>
            <a:spLocks noGrp="1"/>
          </p:cNvSpPr>
          <p:nvPr>
            <p:ph type="sldNum" sz="quarter" idx="14"/>
          </p:nvPr>
        </p:nvSpPr>
        <p:spPr/>
        <p:txBody>
          <a:bodyPr/>
          <a:lstStyle/>
          <a:p>
            <a:fld id="{BC8D7E44-7D4F-4942-A8C9-2DF6BF8399E8}" type="slidenum">
              <a:rPr lang="en-US" smtClean="0"/>
              <a:pPr/>
              <a:t>14</a:t>
            </a:fld>
            <a:endParaRPr lang="en-US" dirty="0"/>
          </a:p>
        </p:txBody>
      </p:sp>
      <p:pic>
        <p:nvPicPr>
          <p:cNvPr id="6" name="Picture 5">
            <a:extLst>
              <a:ext uri="{FF2B5EF4-FFF2-40B4-BE49-F238E27FC236}">
                <a16:creationId xmlns:a16="http://schemas.microsoft.com/office/drawing/2014/main" id="{AE26AAB7-CF94-4680-A86B-BACB1B9773AE}"/>
              </a:ext>
            </a:extLst>
          </p:cNvPr>
          <p:cNvPicPr>
            <a:picLocks noChangeAspect="1"/>
          </p:cNvPicPr>
          <p:nvPr/>
        </p:nvPicPr>
        <p:blipFill>
          <a:blip r:embed="rId2"/>
          <a:stretch>
            <a:fillRect/>
          </a:stretch>
        </p:blipFill>
        <p:spPr>
          <a:xfrm>
            <a:off x="323850" y="1600200"/>
            <a:ext cx="3962400" cy="1387223"/>
          </a:xfrm>
          <a:prstGeom prst="rect">
            <a:avLst/>
          </a:prstGeom>
        </p:spPr>
      </p:pic>
      <p:pic>
        <p:nvPicPr>
          <p:cNvPr id="7" name="Picture 6">
            <a:extLst>
              <a:ext uri="{FF2B5EF4-FFF2-40B4-BE49-F238E27FC236}">
                <a16:creationId xmlns:a16="http://schemas.microsoft.com/office/drawing/2014/main" id="{8FE42702-451E-41E8-AEBE-5ED76BA85A14}"/>
              </a:ext>
            </a:extLst>
          </p:cNvPr>
          <p:cNvPicPr>
            <a:picLocks noChangeAspect="1"/>
          </p:cNvPicPr>
          <p:nvPr/>
        </p:nvPicPr>
        <p:blipFill>
          <a:blip r:embed="rId3"/>
          <a:stretch>
            <a:fillRect/>
          </a:stretch>
        </p:blipFill>
        <p:spPr>
          <a:xfrm>
            <a:off x="1581150" y="3006473"/>
            <a:ext cx="5429250" cy="3330918"/>
          </a:xfrm>
          <a:prstGeom prst="rect">
            <a:avLst/>
          </a:prstGeom>
        </p:spPr>
      </p:pic>
      <p:pic>
        <p:nvPicPr>
          <p:cNvPr id="8" name="Picture 7">
            <a:extLst>
              <a:ext uri="{FF2B5EF4-FFF2-40B4-BE49-F238E27FC236}">
                <a16:creationId xmlns:a16="http://schemas.microsoft.com/office/drawing/2014/main" id="{5324A7F2-9CC7-4970-B998-434E91CC6553}"/>
              </a:ext>
            </a:extLst>
          </p:cNvPr>
          <p:cNvPicPr>
            <a:picLocks noChangeAspect="1"/>
          </p:cNvPicPr>
          <p:nvPr/>
        </p:nvPicPr>
        <p:blipFill>
          <a:blip r:embed="rId4"/>
          <a:stretch>
            <a:fillRect/>
          </a:stretch>
        </p:blipFill>
        <p:spPr>
          <a:xfrm>
            <a:off x="3467100" y="1836611"/>
            <a:ext cx="5057775" cy="914400"/>
          </a:xfrm>
          <a:prstGeom prst="rect">
            <a:avLst/>
          </a:prstGeom>
        </p:spPr>
      </p:pic>
    </p:spTree>
    <p:extLst>
      <p:ext uri="{BB962C8B-B14F-4D97-AF65-F5344CB8AC3E}">
        <p14:creationId xmlns:p14="http://schemas.microsoft.com/office/powerpoint/2010/main" val="3322665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68108-0A36-9648-A164-E64711AD86ED}"/>
              </a:ext>
            </a:extLst>
          </p:cNvPr>
          <p:cNvSpPr>
            <a:spLocks noGrp="1"/>
          </p:cNvSpPr>
          <p:nvPr>
            <p:ph sz="quarter" idx="10"/>
          </p:nvPr>
        </p:nvSpPr>
        <p:spPr/>
        <p:txBody>
          <a:bodyPr/>
          <a:lstStyle/>
          <a:p>
            <a:r>
              <a:rPr lang="en-US" dirty="0"/>
              <a:t>Decision Tree – Manually </a:t>
            </a:r>
          </a:p>
        </p:txBody>
      </p:sp>
      <p:sp>
        <p:nvSpPr>
          <p:cNvPr id="5" name="Slide Number Placeholder 4">
            <a:extLst>
              <a:ext uri="{FF2B5EF4-FFF2-40B4-BE49-F238E27FC236}">
                <a16:creationId xmlns:a16="http://schemas.microsoft.com/office/drawing/2014/main" id="{31D43D62-952D-0D43-B6F7-AA828AF39849}"/>
              </a:ext>
            </a:extLst>
          </p:cNvPr>
          <p:cNvSpPr>
            <a:spLocks noGrp="1"/>
          </p:cNvSpPr>
          <p:nvPr>
            <p:ph type="sldNum" sz="quarter" idx="14"/>
          </p:nvPr>
        </p:nvSpPr>
        <p:spPr/>
        <p:txBody>
          <a:bodyPr/>
          <a:lstStyle/>
          <a:p>
            <a:fld id="{BC8D7E44-7D4F-4942-A8C9-2DF6BF8399E8}" type="slidenum">
              <a:rPr lang="en-US" smtClean="0"/>
              <a:pPr/>
              <a:t>15</a:t>
            </a:fld>
            <a:endParaRPr lang="en-US" dirty="0"/>
          </a:p>
        </p:txBody>
      </p:sp>
      <p:pic>
        <p:nvPicPr>
          <p:cNvPr id="2" name="Picture 1">
            <a:extLst>
              <a:ext uri="{FF2B5EF4-FFF2-40B4-BE49-F238E27FC236}">
                <a16:creationId xmlns:a16="http://schemas.microsoft.com/office/drawing/2014/main" id="{D6008424-0495-4940-9C70-8739E1083B22}"/>
              </a:ext>
            </a:extLst>
          </p:cNvPr>
          <p:cNvPicPr>
            <a:picLocks noChangeAspect="1"/>
          </p:cNvPicPr>
          <p:nvPr/>
        </p:nvPicPr>
        <p:blipFill>
          <a:blip r:embed="rId2"/>
          <a:stretch>
            <a:fillRect/>
          </a:stretch>
        </p:blipFill>
        <p:spPr>
          <a:xfrm>
            <a:off x="838200" y="1447001"/>
            <a:ext cx="7467600" cy="5019675"/>
          </a:xfrm>
          <a:prstGeom prst="rect">
            <a:avLst/>
          </a:prstGeom>
        </p:spPr>
      </p:pic>
    </p:spTree>
    <p:extLst>
      <p:ext uri="{BB962C8B-B14F-4D97-AF65-F5344CB8AC3E}">
        <p14:creationId xmlns:p14="http://schemas.microsoft.com/office/powerpoint/2010/main" val="1727177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68108-0A36-9648-A164-E64711AD86ED}"/>
              </a:ext>
            </a:extLst>
          </p:cNvPr>
          <p:cNvSpPr>
            <a:spLocks noGrp="1"/>
          </p:cNvSpPr>
          <p:nvPr>
            <p:ph sz="quarter" idx="10"/>
          </p:nvPr>
        </p:nvSpPr>
        <p:spPr/>
        <p:txBody>
          <a:bodyPr/>
          <a:lstStyle/>
          <a:p>
            <a:r>
              <a:rPr lang="en-US" dirty="0"/>
              <a:t>Decision Tree – Manually </a:t>
            </a:r>
          </a:p>
        </p:txBody>
      </p:sp>
      <p:sp>
        <p:nvSpPr>
          <p:cNvPr id="5" name="Slide Number Placeholder 4">
            <a:extLst>
              <a:ext uri="{FF2B5EF4-FFF2-40B4-BE49-F238E27FC236}">
                <a16:creationId xmlns:a16="http://schemas.microsoft.com/office/drawing/2014/main" id="{31D43D62-952D-0D43-B6F7-AA828AF39849}"/>
              </a:ext>
            </a:extLst>
          </p:cNvPr>
          <p:cNvSpPr>
            <a:spLocks noGrp="1"/>
          </p:cNvSpPr>
          <p:nvPr>
            <p:ph type="sldNum" sz="quarter" idx="14"/>
          </p:nvPr>
        </p:nvSpPr>
        <p:spPr/>
        <p:txBody>
          <a:bodyPr/>
          <a:lstStyle/>
          <a:p>
            <a:fld id="{BC8D7E44-7D4F-4942-A8C9-2DF6BF8399E8}" type="slidenum">
              <a:rPr lang="en-US" smtClean="0"/>
              <a:pPr/>
              <a:t>16</a:t>
            </a:fld>
            <a:endParaRPr lang="en-US" dirty="0"/>
          </a:p>
        </p:txBody>
      </p:sp>
      <p:pic>
        <p:nvPicPr>
          <p:cNvPr id="4" name="Picture 3">
            <a:extLst>
              <a:ext uri="{FF2B5EF4-FFF2-40B4-BE49-F238E27FC236}">
                <a16:creationId xmlns:a16="http://schemas.microsoft.com/office/drawing/2014/main" id="{AE631C4C-535A-4326-A5D7-50BDFAC37677}"/>
              </a:ext>
            </a:extLst>
          </p:cNvPr>
          <p:cNvPicPr>
            <a:picLocks noChangeAspect="1"/>
          </p:cNvPicPr>
          <p:nvPr/>
        </p:nvPicPr>
        <p:blipFill>
          <a:blip r:embed="rId2"/>
          <a:stretch>
            <a:fillRect/>
          </a:stretch>
        </p:blipFill>
        <p:spPr>
          <a:xfrm>
            <a:off x="1123789" y="1889125"/>
            <a:ext cx="6896421" cy="3429000"/>
          </a:xfrm>
          <a:prstGeom prst="rect">
            <a:avLst/>
          </a:prstGeom>
        </p:spPr>
      </p:pic>
    </p:spTree>
    <p:extLst>
      <p:ext uri="{BB962C8B-B14F-4D97-AF65-F5344CB8AC3E}">
        <p14:creationId xmlns:p14="http://schemas.microsoft.com/office/powerpoint/2010/main" val="2919456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68108-0A36-9648-A164-E64711AD86ED}"/>
              </a:ext>
            </a:extLst>
          </p:cNvPr>
          <p:cNvSpPr>
            <a:spLocks noGrp="1"/>
          </p:cNvSpPr>
          <p:nvPr>
            <p:ph sz="quarter" idx="10"/>
          </p:nvPr>
        </p:nvSpPr>
        <p:spPr/>
        <p:txBody>
          <a:bodyPr/>
          <a:lstStyle/>
          <a:p>
            <a:r>
              <a:rPr lang="en-US" dirty="0"/>
              <a:t>Decision Tree – Manually </a:t>
            </a:r>
          </a:p>
        </p:txBody>
      </p:sp>
      <p:sp>
        <p:nvSpPr>
          <p:cNvPr id="5" name="Slide Number Placeholder 4">
            <a:extLst>
              <a:ext uri="{FF2B5EF4-FFF2-40B4-BE49-F238E27FC236}">
                <a16:creationId xmlns:a16="http://schemas.microsoft.com/office/drawing/2014/main" id="{31D43D62-952D-0D43-B6F7-AA828AF39849}"/>
              </a:ext>
            </a:extLst>
          </p:cNvPr>
          <p:cNvSpPr>
            <a:spLocks noGrp="1"/>
          </p:cNvSpPr>
          <p:nvPr>
            <p:ph type="sldNum" sz="quarter" idx="14"/>
          </p:nvPr>
        </p:nvSpPr>
        <p:spPr/>
        <p:txBody>
          <a:bodyPr/>
          <a:lstStyle/>
          <a:p>
            <a:fld id="{BC8D7E44-7D4F-4942-A8C9-2DF6BF8399E8}" type="slidenum">
              <a:rPr lang="en-US" smtClean="0"/>
              <a:pPr/>
              <a:t>17</a:t>
            </a:fld>
            <a:endParaRPr lang="en-US" dirty="0"/>
          </a:p>
        </p:txBody>
      </p:sp>
      <p:pic>
        <p:nvPicPr>
          <p:cNvPr id="6" name="Picture 5">
            <a:extLst>
              <a:ext uri="{FF2B5EF4-FFF2-40B4-BE49-F238E27FC236}">
                <a16:creationId xmlns:a16="http://schemas.microsoft.com/office/drawing/2014/main" id="{52790292-54F7-4403-9437-6A3E7E41351E}"/>
              </a:ext>
            </a:extLst>
          </p:cNvPr>
          <p:cNvPicPr>
            <a:picLocks noChangeAspect="1"/>
          </p:cNvPicPr>
          <p:nvPr/>
        </p:nvPicPr>
        <p:blipFill>
          <a:blip r:embed="rId2"/>
          <a:stretch>
            <a:fillRect/>
          </a:stretch>
        </p:blipFill>
        <p:spPr>
          <a:xfrm>
            <a:off x="1409533" y="1828800"/>
            <a:ext cx="5562767" cy="3429000"/>
          </a:xfrm>
          <a:prstGeom prst="rect">
            <a:avLst/>
          </a:prstGeom>
        </p:spPr>
      </p:pic>
    </p:spTree>
    <p:extLst>
      <p:ext uri="{BB962C8B-B14F-4D97-AF65-F5344CB8AC3E}">
        <p14:creationId xmlns:p14="http://schemas.microsoft.com/office/powerpoint/2010/main" val="2226502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68108-0A36-9648-A164-E64711AD86ED}"/>
              </a:ext>
            </a:extLst>
          </p:cNvPr>
          <p:cNvSpPr>
            <a:spLocks noGrp="1"/>
          </p:cNvSpPr>
          <p:nvPr>
            <p:ph sz="quarter" idx="10"/>
          </p:nvPr>
        </p:nvSpPr>
        <p:spPr/>
        <p:txBody>
          <a:bodyPr/>
          <a:lstStyle/>
          <a:p>
            <a:r>
              <a:rPr lang="en-US" dirty="0"/>
              <a:t>Decision Tree – Manually </a:t>
            </a:r>
          </a:p>
        </p:txBody>
      </p:sp>
      <p:sp>
        <p:nvSpPr>
          <p:cNvPr id="5" name="Slide Number Placeholder 4">
            <a:extLst>
              <a:ext uri="{FF2B5EF4-FFF2-40B4-BE49-F238E27FC236}">
                <a16:creationId xmlns:a16="http://schemas.microsoft.com/office/drawing/2014/main" id="{31D43D62-952D-0D43-B6F7-AA828AF39849}"/>
              </a:ext>
            </a:extLst>
          </p:cNvPr>
          <p:cNvSpPr>
            <a:spLocks noGrp="1"/>
          </p:cNvSpPr>
          <p:nvPr>
            <p:ph type="sldNum" sz="quarter" idx="14"/>
          </p:nvPr>
        </p:nvSpPr>
        <p:spPr/>
        <p:txBody>
          <a:bodyPr/>
          <a:lstStyle/>
          <a:p>
            <a:fld id="{BC8D7E44-7D4F-4942-A8C9-2DF6BF8399E8}" type="slidenum">
              <a:rPr lang="en-US" smtClean="0"/>
              <a:pPr/>
              <a:t>18</a:t>
            </a:fld>
            <a:endParaRPr lang="en-US" dirty="0"/>
          </a:p>
        </p:txBody>
      </p:sp>
      <p:pic>
        <p:nvPicPr>
          <p:cNvPr id="2" name="Picture 1">
            <a:extLst>
              <a:ext uri="{FF2B5EF4-FFF2-40B4-BE49-F238E27FC236}">
                <a16:creationId xmlns:a16="http://schemas.microsoft.com/office/drawing/2014/main" id="{D5169E6F-B75D-4C2B-A4EE-CFE63714316C}"/>
              </a:ext>
            </a:extLst>
          </p:cNvPr>
          <p:cNvPicPr>
            <a:picLocks noChangeAspect="1"/>
          </p:cNvPicPr>
          <p:nvPr/>
        </p:nvPicPr>
        <p:blipFill>
          <a:blip r:embed="rId2"/>
          <a:stretch>
            <a:fillRect/>
          </a:stretch>
        </p:blipFill>
        <p:spPr>
          <a:xfrm>
            <a:off x="1514475" y="1600200"/>
            <a:ext cx="5486400" cy="4012441"/>
          </a:xfrm>
          <a:prstGeom prst="rect">
            <a:avLst/>
          </a:prstGeom>
        </p:spPr>
      </p:pic>
    </p:spTree>
    <p:extLst>
      <p:ext uri="{BB962C8B-B14F-4D97-AF65-F5344CB8AC3E}">
        <p14:creationId xmlns:p14="http://schemas.microsoft.com/office/powerpoint/2010/main" val="4261600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68108-0A36-9648-A164-E64711AD86ED}"/>
              </a:ext>
            </a:extLst>
          </p:cNvPr>
          <p:cNvSpPr>
            <a:spLocks noGrp="1"/>
          </p:cNvSpPr>
          <p:nvPr>
            <p:ph sz="quarter" idx="10"/>
          </p:nvPr>
        </p:nvSpPr>
        <p:spPr/>
        <p:txBody>
          <a:bodyPr/>
          <a:lstStyle/>
          <a:p>
            <a:r>
              <a:rPr lang="en-US" dirty="0"/>
              <a:t>Decision Tree – Manually </a:t>
            </a:r>
          </a:p>
        </p:txBody>
      </p:sp>
      <p:sp>
        <p:nvSpPr>
          <p:cNvPr id="5" name="Slide Number Placeholder 4">
            <a:extLst>
              <a:ext uri="{FF2B5EF4-FFF2-40B4-BE49-F238E27FC236}">
                <a16:creationId xmlns:a16="http://schemas.microsoft.com/office/drawing/2014/main" id="{31D43D62-952D-0D43-B6F7-AA828AF39849}"/>
              </a:ext>
            </a:extLst>
          </p:cNvPr>
          <p:cNvSpPr>
            <a:spLocks noGrp="1"/>
          </p:cNvSpPr>
          <p:nvPr>
            <p:ph type="sldNum" sz="quarter" idx="14"/>
          </p:nvPr>
        </p:nvSpPr>
        <p:spPr/>
        <p:txBody>
          <a:bodyPr/>
          <a:lstStyle/>
          <a:p>
            <a:fld id="{BC8D7E44-7D4F-4942-A8C9-2DF6BF8399E8}" type="slidenum">
              <a:rPr lang="en-US" smtClean="0"/>
              <a:pPr/>
              <a:t>19</a:t>
            </a:fld>
            <a:endParaRPr lang="en-US" dirty="0"/>
          </a:p>
        </p:txBody>
      </p:sp>
      <p:pic>
        <p:nvPicPr>
          <p:cNvPr id="7" name="Picture 6">
            <a:extLst>
              <a:ext uri="{FF2B5EF4-FFF2-40B4-BE49-F238E27FC236}">
                <a16:creationId xmlns:a16="http://schemas.microsoft.com/office/drawing/2014/main" id="{8E5E51D4-7AE5-427F-820A-F0BECB684D14}"/>
              </a:ext>
            </a:extLst>
          </p:cNvPr>
          <p:cNvPicPr>
            <a:picLocks noChangeAspect="1"/>
          </p:cNvPicPr>
          <p:nvPr/>
        </p:nvPicPr>
        <p:blipFill>
          <a:blip r:embed="rId2"/>
          <a:stretch>
            <a:fillRect/>
          </a:stretch>
        </p:blipFill>
        <p:spPr>
          <a:xfrm>
            <a:off x="609600" y="1645438"/>
            <a:ext cx="8361312" cy="4619625"/>
          </a:xfrm>
          <a:prstGeom prst="rect">
            <a:avLst/>
          </a:prstGeom>
        </p:spPr>
      </p:pic>
    </p:spTree>
    <p:extLst>
      <p:ext uri="{BB962C8B-B14F-4D97-AF65-F5344CB8AC3E}">
        <p14:creationId xmlns:p14="http://schemas.microsoft.com/office/powerpoint/2010/main" val="3583590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Decision Tree Classification</a:t>
            </a:r>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Decision Tree Implementation: Demo</a:t>
            </a:r>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20</a:t>
            </a:fld>
            <a:endParaRPr lang="en-US" dirty="0"/>
          </a:p>
        </p:txBody>
      </p:sp>
    </p:spTree>
    <p:extLst>
      <p:ext uri="{BB962C8B-B14F-4D97-AF65-F5344CB8AC3E}">
        <p14:creationId xmlns:p14="http://schemas.microsoft.com/office/powerpoint/2010/main" val="2653327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Appendix : Use Case Discussion</a:t>
            </a:r>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21</a:t>
            </a:fld>
            <a:endParaRPr lang="en-US" dirty="0"/>
          </a:p>
        </p:txBody>
      </p:sp>
    </p:spTree>
    <p:extLst>
      <p:ext uri="{BB962C8B-B14F-4D97-AF65-F5344CB8AC3E}">
        <p14:creationId xmlns:p14="http://schemas.microsoft.com/office/powerpoint/2010/main" val="4054548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68108-0A36-9648-A164-E64711AD86ED}"/>
              </a:ext>
            </a:extLst>
          </p:cNvPr>
          <p:cNvSpPr>
            <a:spLocks noGrp="1"/>
          </p:cNvSpPr>
          <p:nvPr>
            <p:ph sz="quarter" idx="10"/>
          </p:nvPr>
        </p:nvSpPr>
        <p:spPr/>
        <p:txBody>
          <a:bodyPr/>
          <a:lstStyle/>
          <a:p>
            <a:r>
              <a:rPr lang="en-US" altLang="zh-TW" dirty="0"/>
              <a:t>Use Case   </a:t>
            </a:r>
          </a:p>
        </p:txBody>
      </p:sp>
      <p:sp>
        <p:nvSpPr>
          <p:cNvPr id="5" name="Slide Number Placeholder 4">
            <a:extLst>
              <a:ext uri="{FF2B5EF4-FFF2-40B4-BE49-F238E27FC236}">
                <a16:creationId xmlns:a16="http://schemas.microsoft.com/office/drawing/2014/main" id="{31D43D62-952D-0D43-B6F7-AA828AF39849}"/>
              </a:ext>
            </a:extLst>
          </p:cNvPr>
          <p:cNvSpPr>
            <a:spLocks noGrp="1"/>
          </p:cNvSpPr>
          <p:nvPr>
            <p:ph type="sldNum" sz="quarter" idx="14"/>
          </p:nvPr>
        </p:nvSpPr>
        <p:spPr/>
        <p:txBody>
          <a:bodyPr/>
          <a:lstStyle/>
          <a:p>
            <a:fld id="{BC8D7E44-7D4F-4942-A8C9-2DF6BF8399E8}" type="slidenum">
              <a:rPr lang="en-US" smtClean="0"/>
              <a:pPr/>
              <a:t>22</a:t>
            </a:fld>
            <a:endParaRPr lang="en-US" dirty="0"/>
          </a:p>
        </p:txBody>
      </p:sp>
      <p:sp>
        <p:nvSpPr>
          <p:cNvPr id="7" name="Rectangle 4">
            <a:extLst>
              <a:ext uri="{FF2B5EF4-FFF2-40B4-BE49-F238E27FC236}">
                <a16:creationId xmlns:a16="http://schemas.microsoft.com/office/drawing/2014/main" id="{4123CB3C-82C7-024A-8B08-2A9174ED3104}"/>
              </a:ext>
            </a:extLst>
          </p:cNvPr>
          <p:cNvSpPr>
            <a:spLocks noChangeArrowheads="1"/>
          </p:cNvSpPr>
          <p:nvPr/>
        </p:nvSpPr>
        <p:spPr bwMode="auto">
          <a:xfrm>
            <a:off x="304800" y="1524000"/>
            <a:ext cx="8448675"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buNone/>
            </a:pPr>
            <a:r>
              <a:rPr lang="en-US" sz="2200" dirty="0"/>
              <a:t>As a marketing manager, you want a set of customers who are most likely to purchase your product. This is how you can save your marketing budget by finding your audience. As a loan manager, you need to identify risky loan applications to achieve a lower loan default rate. You have to identify customers into a group of potential and non-potential customers or to identify safe or risky loan applications. </a:t>
            </a:r>
          </a:p>
        </p:txBody>
      </p:sp>
    </p:spTree>
    <p:extLst>
      <p:ext uri="{BB962C8B-B14F-4D97-AF65-F5344CB8AC3E}">
        <p14:creationId xmlns:p14="http://schemas.microsoft.com/office/powerpoint/2010/main" val="1286329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68108-0A36-9648-A164-E64711AD86ED}"/>
              </a:ext>
            </a:extLst>
          </p:cNvPr>
          <p:cNvSpPr>
            <a:spLocks noGrp="1"/>
          </p:cNvSpPr>
          <p:nvPr>
            <p:ph sz="quarter" idx="10"/>
          </p:nvPr>
        </p:nvSpPr>
        <p:spPr/>
        <p:txBody>
          <a:bodyPr/>
          <a:lstStyle/>
          <a:p>
            <a:r>
              <a:rPr lang="en-US" altLang="zh-TW" dirty="0"/>
              <a:t>Use Case – Step by Step Solution  </a:t>
            </a:r>
          </a:p>
        </p:txBody>
      </p:sp>
      <p:sp>
        <p:nvSpPr>
          <p:cNvPr id="5" name="Slide Number Placeholder 4">
            <a:extLst>
              <a:ext uri="{FF2B5EF4-FFF2-40B4-BE49-F238E27FC236}">
                <a16:creationId xmlns:a16="http://schemas.microsoft.com/office/drawing/2014/main" id="{31D43D62-952D-0D43-B6F7-AA828AF39849}"/>
              </a:ext>
            </a:extLst>
          </p:cNvPr>
          <p:cNvSpPr>
            <a:spLocks noGrp="1"/>
          </p:cNvSpPr>
          <p:nvPr>
            <p:ph type="sldNum" sz="quarter" idx="14"/>
          </p:nvPr>
        </p:nvSpPr>
        <p:spPr/>
        <p:txBody>
          <a:bodyPr/>
          <a:lstStyle/>
          <a:p>
            <a:fld id="{BC8D7E44-7D4F-4942-A8C9-2DF6BF8399E8}" type="slidenum">
              <a:rPr lang="en-US" smtClean="0"/>
              <a:pPr/>
              <a:t>23</a:t>
            </a:fld>
            <a:endParaRPr lang="en-US" dirty="0"/>
          </a:p>
        </p:txBody>
      </p:sp>
      <p:sp>
        <p:nvSpPr>
          <p:cNvPr id="6" name="TextBox 5">
            <a:extLst>
              <a:ext uri="{FF2B5EF4-FFF2-40B4-BE49-F238E27FC236}">
                <a16:creationId xmlns:a16="http://schemas.microsoft.com/office/drawing/2014/main" id="{50A4F538-51D9-4265-BCD4-F6A4A02E522B}"/>
              </a:ext>
            </a:extLst>
          </p:cNvPr>
          <p:cNvSpPr txBox="1"/>
          <p:nvPr/>
        </p:nvSpPr>
        <p:spPr>
          <a:xfrm>
            <a:off x="304800" y="1524000"/>
            <a:ext cx="8610600" cy="3416320"/>
          </a:xfrm>
          <a:prstGeom prst="rect">
            <a:avLst/>
          </a:prstGeom>
          <a:noFill/>
        </p:spPr>
        <p:txBody>
          <a:bodyPr wrap="square" rtlCol="0">
            <a:spAutoFit/>
          </a:bodyPr>
          <a:lstStyle/>
          <a:p>
            <a:pPr marL="285750" indent="-285750">
              <a:buFontTx/>
              <a:buChar char="-"/>
            </a:pPr>
            <a:r>
              <a:rPr lang="en-US" sz="2400" dirty="0"/>
              <a:t>Data Description</a:t>
            </a:r>
          </a:p>
          <a:p>
            <a:pPr marL="285750" indent="-285750">
              <a:buFontTx/>
              <a:buChar char="-"/>
            </a:pPr>
            <a:r>
              <a:rPr lang="en-US" sz="2400" dirty="0"/>
              <a:t>Data Exploration</a:t>
            </a:r>
          </a:p>
          <a:p>
            <a:pPr marL="285750" indent="-285750">
              <a:buFontTx/>
              <a:buChar char="-"/>
            </a:pPr>
            <a:r>
              <a:rPr lang="en-US" sz="2400" dirty="0"/>
              <a:t>Data Pre-processing &amp; Cleaning</a:t>
            </a:r>
          </a:p>
          <a:p>
            <a:pPr marL="285750" indent="-285750">
              <a:buFontTx/>
              <a:buChar char="-"/>
            </a:pPr>
            <a:r>
              <a:rPr lang="en-US" sz="2400" dirty="0"/>
              <a:t>Feature Vector Extraction</a:t>
            </a:r>
          </a:p>
          <a:p>
            <a:pPr marL="285750" indent="-285750">
              <a:buFontTx/>
              <a:buChar char="-"/>
            </a:pPr>
            <a:r>
              <a:rPr lang="en-US" sz="2400" dirty="0"/>
              <a:t>Split Data Set into 70% &amp; 30% </a:t>
            </a:r>
            <a:r>
              <a:rPr lang="en-US" sz="2400" dirty="0" err="1"/>
              <a:t>etc</a:t>
            </a:r>
            <a:endParaRPr lang="en-US" sz="2400" dirty="0"/>
          </a:p>
          <a:p>
            <a:pPr marL="285750" indent="-285750">
              <a:buFontTx/>
              <a:buChar char="-"/>
            </a:pPr>
            <a:r>
              <a:rPr lang="en-US" sz="2400" dirty="0"/>
              <a:t>Model Preparation</a:t>
            </a:r>
          </a:p>
          <a:p>
            <a:pPr marL="285750" indent="-285750">
              <a:buFontTx/>
              <a:buChar char="-"/>
            </a:pPr>
            <a:r>
              <a:rPr lang="en-US" sz="2400" dirty="0"/>
              <a:t>Execute Algorithm</a:t>
            </a:r>
          </a:p>
          <a:p>
            <a:pPr marL="285750" indent="-285750">
              <a:buFontTx/>
              <a:buChar char="-"/>
            </a:pPr>
            <a:r>
              <a:rPr lang="en-US" sz="2400" dirty="0"/>
              <a:t>Test Model against Test Data </a:t>
            </a:r>
          </a:p>
          <a:p>
            <a:pPr marL="285750" indent="-285750">
              <a:buFontTx/>
              <a:buChar char="-"/>
            </a:pPr>
            <a:r>
              <a:rPr lang="en-US" sz="2400" dirty="0"/>
              <a:t>Find Accuracy of Model </a:t>
            </a:r>
          </a:p>
        </p:txBody>
      </p:sp>
    </p:spTree>
    <p:extLst>
      <p:ext uri="{BB962C8B-B14F-4D97-AF65-F5344CB8AC3E}">
        <p14:creationId xmlns:p14="http://schemas.microsoft.com/office/powerpoint/2010/main" val="987070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68108-0A36-9648-A164-E64711AD86ED}"/>
              </a:ext>
            </a:extLst>
          </p:cNvPr>
          <p:cNvSpPr>
            <a:spLocks noGrp="1"/>
          </p:cNvSpPr>
          <p:nvPr>
            <p:ph sz="quarter" idx="10"/>
          </p:nvPr>
        </p:nvSpPr>
        <p:spPr/>
        <p:txBody>
          <a:bodyPr/>
          <a:lstStyle/>
          <a:p>
            <a:r>
              <a:rPr lang="en-US" altLang="zh-TW" dirty="0"/>
              <a:t>Data Description</a:t>
            </a:r>
          </a:p>
        </p:txBody>
      </p:sp>
      <p:sp>
        <p:nvSpPr>
          <p:cNvPr id="5" name="Slide Number Placeholder 4">
            <a:extLst>
              <a:ext uri="{FF2B5EF4-FFF2-40B4-BE49-F238E27FC236}">
                <a16:creationId xmlns:a16="http://schemas.microsoft.com/office/drawing/2014/main" id="{31D43D62-952D-0D43-B6F7-AA828AF39849}"/>
              </a:ext>
            </a:extLst>
          </p:cNvPr>
          <p:cNvSpPr>
            <a:spLocks noGrp="1"/>
          </p:cNvSpPr>
          <p:nvPr>
            <p:ph type="sldNum" sz="quarter" idx="14"/>
          </p:nvPr>
        </p:nvSpPr>
        <p:spPr/>
        <p:txBody>
          <a:bodyPr/>
          <a:lstStyle/>
          <a:p>
            <a:fld id="{BC8D7E44-7D4F-4942-A8C9-2DF6BF8399E8}" type="slidenum">
              <a:rPr lang="en-US" smtClean="0"/>
              <a:pPr/>
              <a:t>24</a:t>
            </a:fld>
            <a:endParaRPr lang="en-US" dirty="0"/>
          </a:p>
        </p:txBody>
      </p:sp>
      <p:pic>
        <p:nvPicPr>
          <p:cNvPr id="2050" name="Picture 1">
            <a:extLst>
              <a:ext uri="{FF2B5EF4-FFF2-40B4-BE49-F238E27FC236}">
                <a16:creationId xmlns:a16="http://schemas.microsoft.com/office/drawing/2014/main" id="{E79D2B35-63BA-4E07-AE7A-CA77E586E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237" y="1652587"/>
            <a:ext cx="3551238" cy="150812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31">
            <a:extLst>
              <a:ext uri="{FF2B5EF4-FFF2-40B4-BE49-F238E27FC236}">
                <a16:creationId xmlns:a16="http://schemas.microsoft.com/office/drawing/2014/main" id="{8158EF73-D4D6-4DC4-93E3-15A7D250B4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5237" y="3499650"/>
            <a:ext cx="5135563" cy="27813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DCB2A132-CABD-4170-AA3C-D6FE02E715C8}"/>
              </a:ext>
            </a:extLst>
          </p:cNvPr>
          <p:cNvSpPr>
            <a:spLocks noChangeArrowheads="1"/>
          </p:cNvSpPr>
          <p:nvPr/>
        </p:nvSpPr>
        <p:spPr bwMode="auto">
          <a:xfrm>
            <a:off x="609600" y="1422971"/>
            <a:ext cx="7391400"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Dataset Columns and Format</a:t>
            </a:r>
            <a:endParaRPr kumimoji="0" lang="en-US" altLang="en-US" sz="600" b="0" i="0" u="none" strike="noStrike" cap="none" normalizeH="0" baseline="0" dirty="0">
              <a:ln>
                <a:noFill/>
              </a:ln>
              <a:solidFill>
                <a:schemeClr val="tx1"/>
              </a:solidFill>
              <a:effectLst/>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D31B70DC-07BB-4C79-91E7-7046791CE4C7}"/>
              </a:ext>
            </a:extLst>
          </p:cNvPr>
          <p:cNvSpPr>
            <a:spLocks noChangeArrowheads="1"/>
          </p:cNvSpPr>
          <p:nvPr/>
        </p:nvSpPr>
        <p:spPr bwMode="auto">
          <a:xfrm>
            <a:off x="609600" y="3429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Sample Data</a:t>
            </a:r>
            <a:endParaRPr kumimoji="0" lang="en-US" altLang="en-US" sz="600" b="0" i="0" u="none" strike="noStrike" cap="none" normalizeH="0" baseline="0">
              <a:ln>
                <a:noFill/>
              </a:ln>
              <a:solidFill>
                <a:schemeClr val="tx1"/>
              </a:solidFill>
              <a:effectLst/>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D78B4942-A60D-418D-9B71-D4CA93554BC4}"/>
              </a:ext>
            </a:extLst>
          </p:cNvPr>
          <p:cNvSpPr>
            <a:spLocks noChangeArrowheads="1"/>
          </p:cNvSpPr>
          <p:nvPr/>
        </p:nvSpPr>
        <p:spPr bwMode="auto">
          <a:xfrm>
            <a:off x="609600" y="6210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5412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68108-0A36-9648-A164-E64711AD86ED}"/>
              </a:ext>
            </a:extLst>
          </p:cNvPr>
          <p:cNvSpPr>
            <a:spLocks noGrp="1"/>
          </p:cNvSpPr>
          <p:nvPr>
            <p:ph sz="quarter" idx="10"/>
          </p:nvPr>
        </p:nvSpPr>
        <p:spPr/>
        <p:txBody>
          <a:bodyPr/>
          <a:lstStyle/>
          <a:p>
            <a:r>
              <a:rPr lang="en-US" altLang="zh-TW" dirty="0"/>
              <a:t>Data Exploration</a:t>
            </a:r>
          </a:p>
        </p:txBody>
      </p:sp>
      <p:sp>
        <p:nvSpPr>
          <p:cNvPr id="5" name="Slide Number Placeholder 4">
            <a:extLst>
              <a:ext uri="{FF2B5EF4-FFF2-40B4-BE49-F238E27FC236}">
                <a16:creationId xmlns:a16="http://schemas.microsoft.com/office/drawing/2014/main" id="{31D43D62-952D-0D43-B6F7-AA828AF39849}"/>
              </a:ext>
            </a:extLst>
          </p:cNvPr>
          <p:cNvSpPr>
            <a:spLocks noGrp="1"/>
          </p:cNvSpPr>
          <p:nvPr>
            <p:ph type="sldNum" sz="quarter" idx="14"/>
          </p:nvPr>
        </p:nvSpPr>
        <p:spPr/>
        <p:txBody>
          <a:bodyPr/>
          <a:lstStyle/>
          <a:p>
            <a:fld id="{BC8D7E44-7D4F-4942-A8C9-2DF6BF8399E8}" type="slidenum">
              <a:rPr lang="en-US" smtClean="0"/>
              <a:pPr/>
              <a:t>25</a:t>
            </a:fld>
            <a:endParaRPr lang="en-US" dirty="0"/>
          </a:p>
        </p:txBody>
      </p:sp>
      <p:sp>
        <p:nvSpPr>
          <p:cNvPr id="6" name="Rectangle 2">
            <a:extLst>
              <a:ext uri="{FF2B5EF4-FFF2-40B4-BE49-F238E27FC236}">
                <a16:creationId xmlns:a16="http://schemas.microsoft.com/office/drawing/2014/main" id="{FD3043E0-AB44-458B-B54A-836A075AB17E}"/>
              </a:ext>
            </a:extLst>
          </p:cNvPr>
          <p:cNvSpPr>
            <a:spLocks noChangeArrowheads="1"/>
          </p:cNvSpPr>
          <p:nvPr/>
        </p:nvSpPr>
        <p:spPr bwMode="auto">
          <a:xfrm>
            <a:off x="304800" y="1457497"/>
            <a:ext cx="3429000"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Loan distribution</a:t>
            </a:r>
            <a:endParaRPr kumimoji="0" lang="en-US" altLang="en-US" sz="600" b="0" i="0" u="none" strike="noStrike" cap="none" normalizeH="0" baseline="0">
              <a:ln>
                <a:noFill/>
              </a:ln>
              <a:solidFill>
                <a:schemeClr val="tx1"/>
              </a:solidFill>
              <a:effectLst/>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145" name="Picture 32">
            <a:extLst>
              <a:ext uri="{FF2B5EF4-FFF2-40B4-BE49-F238E27FC236}">
                <a16:creationId xmlns:a16="http://schemas.microsoft.com/office/drawing/2014/main" id="{ED1C7C8C-AF57-41D7-8971-161648A6A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1832499"/>
            <a:ext cx="2911475" cy="20295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5">
            <a:extLst>
              <a:ext uri="{FF2B5EF4-FFF2-40B4-BE49-F238E27FC236}">
                <a16:creationId xmlns:a16="http://schemas.microsoft.com/office/drawing/2014/main" id="{FCA7F83A-115F-45FA-94CE-92D9EDCE863F}"/>
              </a:ext>
            </a:extLst>
          </p:cNvPr>
          <p:cNvSpPr>
            <a:spLocks noChangeArrowheads="1"/>
          </p:cNvSpPr>
          <p:nvPr/>
        </p:nvSpPr>
        <p:spPr bwMode="auto">
          <a:xfrm>
            <a:off x="4267200" y="1388218"/>
            <a:ext cx="1340432"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Gender VS Loan</a:t>
            </a:r>
            <a:endParaRPr kumimoji="0" lang="en-US" altLang="en-US" sz="600" b="0" i="0" u="none" strike="noStrike" cap="none" normalizeH="0" baseline="0" dirty="0">
              <a:ln>
                <a:noFill/>
              </a:ln>
              <a:solidFill>
                <a:schemeClr val="tx1"/>
              </a:solidFill>
              <a:effectLst/>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8" name="Picture 34">
            <a:extLst>
              <a:ext uri="{FF2B5EF4-FFF2-40B4-BE49-F238E27FC236}">
                <a16:creationId xmlns:a16="http://schemas.microsoft.com/office/drawing/2014/main" id="{90E39366-B58D-409F-8EA0-D9A2119DE9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657522"/>
            <a:ext cx="3063875" cy="213581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6">
            <a:extLst>
              <a:ext uri="{FF2B5EF4-FFF2-40B4-BE49-F238E27FC236}">
                <a16:creationId xmlns:a16="http://schemas.microsoft.com/office/drawing/2014/main" id="{9B5C6604-164B-4CC2-B031-99558FA2FA7D}"/>
              </a:ext>
            </a:extLst>
          </p:cNvPr>
          <p:cNvSpPr>
            <a:spLocks noChangeArrowheads="1"/>
          </p:cNvSpPr>
          <p:nvPr/>
        </p:nvSpPr>
        <p:spPr bwMode="auto">
          <a:xfrm>
            <a:off x="4267200" y="455312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8">
            <a:extLst>
              <a:ext uri="{FF2B5EF4-FFF2-40B4-BE49-F238E27FC236}">
                <a16:creationId xmlns:a16="http://schemas.microsoft.com/office/drawing/2014/main" id="{E2BE367C-606A-45CC-B67A-FF01295125E3}"/>
              </a:ext>
            </a:extLst>
          </p:cNvPr>
          <p:cNvSpPr>
            <a:spLocks noChangeArrowheads="1"/>
          </p:cNvSpPr>
          <p:nvPr/>
        </p:nvSpPr>
        <p:spPr bwMode="auto">
          <a:xfrm>
            <a:off x="593725" y="371113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Region VS Loan</a:t>
            </a:r>
            <a:endParaRPr kumimoji="0" lang="en-US" altLang="en-US" sz="600" b="0" i="0" u="none" strike="noStrike" cap="none" normalizeH="0" baseline="0">
              <a:ln>
                <a:noFill/>
              </a:ln>
              <a:solidFill>
                <a:schemeClr val="tx1"/>
              </a:solidFill>
              <a:effectLst/>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151" name="Picture 35">
            <a:extLst>
              <a:ext uri="{FF2B5EF4-FFF2-40B4-BE49-F238E27FC236}">
                <a16:creationId xmlns:a16="http://schemas.microsoft.com/office/drawing/2014/main" id="{46BDD6DC-82E3-49AB-8DE5-3DC46E28CD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725" y="4020112"/>
            <a:ext cx="3063875" cy="213581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1">
            <a:extLst>
              <a:ext uri="{FF2B5EF4-FFF2-40B4-BE49-F238E27FC236}">
                <a16:creationId xmlns:a16="http://schemas.microsoft.com/office/drawing/2014/main" id="{01123EA9-FD60-44B8-A97F-76EB42E560C7}"/>
              </a:ext>
            </a:extLst>
          </p:cNvPr>
          <p:cNvSpPr>
            <a:spLocks noChangeArrowheads="1"/>
          </p:cNvSpPr>
          <p:nvPr/>
        </p:nvSpPr>
        <p:spPr bwMode="auto">
          <a:xfrm>
            <a:off x="4419600" y="3543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Income VS Loan</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154" name="Picture 45">
            <a:extLst>
              <a:ext uri="{FF2B5EF4-FFF2-40B4-BE49-F238E27FC236}">
                <a16:creationId xmlns:a16="http://schemas.microsoft.com/office/drawing/2014/main" id="{070264F4-D1E8-4FE0-99BD-9D2D04A2B0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3884137"/>
            <a:ext cx="3335176" cy="232493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2">
            <a:extLst>
              <a:ext uri="{FF2B5EF4-FFF2-40B4-BE49-F238E27FC236}">
                <a16:creationId xmlns:a16="http://schemas.microsoft.com/office/drawing/2014/main" id="{BE1711CC-806A-494E-8EBF-E446135DCE0D}"/>
              </a:ext>
            </a:extLst>
          </p:cNvPr>
          <p:cNvSpPr>
            <a:spLocks noChangeArrowheads="1"/>
          </p:cNvSpPr>
          <p:nvPr/>
        </p:nvSpPr>
        <p:spPr bwMode="auto">
          <a:xfrm>
            <a:off x="4419600" y="66675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41751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68108-0A36-9648-A164-E64711AD86ED}"/>
              </a:ext>
            </a:extLst>
          </p:cNvPr>
          <p:cNvSpPr>
            <a:spLocks noGrp="1"/>
          </p:cNvSpPr>
          <p:nvPr>
            <p:ph sz="quarter" idx="10"/>
          </p:nvPr>
        </p:nvSpPr>
        <p:spPr/>
        <p:txBody>
          <a:bodyPr/>
          <a:lstStyle/>
          <a:p>
            <a:r>
              <a:rPr lang="en-US" altLang="zh-TW" dirty="0"/>
              <a:t>Data Exploration</a:t>
            </a:r>
          </a:p>
        </p:txBody>
      </p:sp>
      <p:sp>
        <p:nvSpPr>
          <p:cNvPr id="5" name="Slide Number Placeholder 4">
            <a:extLst>
              <a:ext uri="{FF2B5EF4-FFF2-40B4-BE49-F238E27FC236}">
                <a16:creationId xmlns:a16="http://schemas.microsoft.com/office/drawing/2014/main" id="{31D43D62-952D-0D43-B6F7-AA828AF39849}"/>
              </a:ext>
            </a:extLst>
          </p:cNvPr>
          <p:cNvSpPr>
            <a:spLocks noGrp="1"/>
          </p:cNvSpPr>
          <p:nvPr>
            <p:ph type="sldNum" sz="quarter" idx="14"/>
          </p:nvPr>
        </p:nvSpPr>
        <p:spPr/>
        <p:txBody>
          <a:bodyPr/>
          <a:lstStyle/>
          <a:p>
            <a:fld id="{BC8D7E44-7D4F-4942-A8C9-2DF6BF8399E8}" type="slidenum">
              <a:rPr lang="en-US" smtClean="0"/>
              <a:pPr/>
              <a:t>26</a:t>
            </a:fld>
            <a:endParaRPr lang="en-US" dirty="0"/>
          </a:p>
        </p:txBody>
      </p:sp>
      <p:sp>
        <p:nvSpPr>
          <p:cNvPr id="10" name="Rectangle 6">
            <a:extLst>
              <a:ext uri="{FF2B5EF4-FFF2-40B4-BE49-F238E27FC236}">
                <a16:creationId xmlns:a16="http://schemas.microsoft.com/office/drawing/2014/main" id="{9B5C6604-164B-4CC2-B031-99558FA2FA7D}"/>
              </a:ext>
            </a:extLst>
          </p:cNvPr>
          <p:cNvSpPr>
            <a:spLocks noChangeArrowheads="1"/>
          </p:cNvSpPr>
          <p:nvPr/>
        </p:nvSpPr>
        <p:spPr bwMode="auto">
          <a:xfrm>
            <a:off x="4267200" y="455312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2">
            <a:extLst>
              <a:ext uri="{FF2B5EF4-FFF2-40B4-BE49-F238E27FC236}">
                <a16:creationId xmlns:a16="http://schemas.microsoft.com/office/drawing/2014/main" id="{BE1711CC-806A-494E-8EBF-E446135DCE0D}"/>
              </a:ext>
            </a:extLst>
          </p:cNvPr>
          <p:cNvSpPr>
            <a:spLocks noChangeArrowheads="1"/>
          </p:cNvSpPr>
          <p:nvPr/>
        </p:nvSpPr>
        <p:spPr bwMode="auto">
          <a:xfrm>
            <a:off x="4419600" y="66675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Table 1">
            <a:extLst>
              <a:ext uri="{FF2B5EF4-FFF2-40B4-BE49-F238E27FC236}">
                <a16:creationId xmlns:a16="http://schemas.microsoft.com/office/drawing/2014/main" id="{0ED995B6-A276-41A3-AEE0-1E445D9762BB}"/>
              </a:ext>
            </a:extLst>
          </p:cNvPr>
          <p:cNvGraphicFramePr>
            <a:graphicFrameLocks noGrp="1"/>
          </p:cNvGraphicFramePr>
          <p:nvPr/>
        </p:nvGraphicFramePr>
        <p:xfrm>
          <a:off x="457200" y="1929256"/>
          <a:ext cx="8077200" cy="1347344"/>
        </p:xfrm>
        <a:graphic>
          <a:graphicData uri="http://schemas.openxmlformats.org/drawingml/2006/table">
            <a:tbl>
              <a:tblPr firstRow="1" firstCol="1" bandRow="1">
                <a:tableStyleId>{68D230F3-CF80-4859-8CE7-A43EE81993B5}</a:tableStyleId>
              </a:tblPr>
              <a:tblGrid>
                <a:gridCol w="2691860">
                  <a:extLst>
                    <a:ext uri="{9D8B030D-6E8A-4147-A177-3AD203B41FA5}">
                      <a16:colId xmlns:a16="http://schemas.microsoft.com/office/drawing/2014/main" val="2368759092"/>
                    </a:ext>
                  </a:extLst>
                </a:gridCol>
                <a:gridCol w="2692670">
                  <a:extLst>
                    <a:ext uri="{9D8B030D-6E8A-4147-A177-3AD203B41FA5}">
                      <a16:colId xmlns:a16="http://schemas.microsoft.com/office/drawing/2014/main" val="929985044"/>
                    </a:ext>
                  </a:extLst>
                </a:gridCol>
                <a:gridCol w="2692670">
                  <a:extLst>
                    <a:ext uri="{9D8B030D-6E8A-4147-A177-3AD203B41FA5}">
                      <a16:colId xmlns:a16="http://schemas.microsoft.com/office/drawing/2014/main" val="2887565366"/>
                    </a:ext>
                  </a:extLst>
                </a:gridCol>
              </a:tblGrid>
              <a:tr h="336836">
                <a:tc>
                  <a:txBody>
                    <a:bodyPr/>
                    <a:lstStyle/>
                    <a:p>
                      <a:pPr marL="0" marR="0" indent="228600">
                        <a:spcBef>
                          <a:spcPts val="3000"/>
                        </a:spcBef>
                        <a:spcAft>
                          <a:spcPts val="400"/>
                        </a:spcAft>
                      </a:pPr>
                      <a:r>
                        <a:rPr lang="en-US" sz="1100" kern="0">
                          <a:effectLst/>
                        </a:rPr>
                        <a:t>Column</a:t>
                      </a:r>
                      <a:endParaRPr lang="en-US" sz="1100" b="1" kern="0">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228600">
                        <a:spcBef>
                          <a:spcPts val="3000"/>
                        </a:spcBef>
                        <a:spcAft>
                          <a:spcPts val="400"/>
                        </a:spcAft>
                      </a:pPr>
                      <a:r>
                        <a:rPr lang="en-US" sz="1100" kern="0">
                          <a:effectLst/>
                        </a:rPr>
                        <a:t>Column</a:t>
                      </a:r>
                      <a:endParaRPr lang="en-US" sz="1100" b="1" kern="0">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228600">
                        <a:spcBef>
                          <a:spcPts val="3000"/>
                        </a:spcBef>
                        <a:spcAft>
                          <a:spcPts val="400"/>
                        </a:spcAft>
                      </a:pPr>
                      <a:r>
                        <a:rPr lang="en-US" sz="1100" kern="0">
                          <a:effectLst/>
                        </a:rPr>
                        <a:t>Correlation</a:t>
                      </a:r>
                      <a:endParaRPr lang="en-US" sz="1100" b="1" kern="0">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48862512"/>
                  </a:ext>
                </a:extLst>
              </a:tr>
              <a:tr h="336836">
                <a:tc>
                  <a:txBody>
                    <a:bodyPr/>
                    <a:lstStyle/>
                    <a:p>
                      <a:pPr marL="0" marR="0" indent="228600">
                        <a:spcBef>
                          <a:spcPts val="3000"/>
                        </a:spcBef>
                        <a:spcAft>
                          <a:spcPts val="400"/>
                        </a:spcAft>
                      </a:pPr>
                      <a:r>
                        <a:rPr lang="en-US" sz="1100" kern="0">
                          <a:effectLst/>
                        </a:rPr>
                        <a:t>Age</a:t>
                      </a:r>
                      <a:endParaRPr lang="en-US" sz="1100" b="1" kern="0">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228600">
                        <a:spcBef>
                          <a:spcPts val="3000"/>
                        </a:spcBef>
                        <a:spcAft>
                          <a:spcPts val="400"/>
                        </a:spcAft>
                      </a:pPr>
                      <a:r>
                        <a:rPr lang="en-US" sz="1100" kern="0">
                          <a:effectLst/>
                        </a:rPr>
                        <a:t>Income</a:t>
                      </a:r>
                      <a:endParaRPr lang="en-US" sz="1100" b="1" kern="0">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228600">
                        <a:spcBef>
                          <a:spcPts val="3000"/>
                        </a:spcBef>
                        <a:spcAft>
                          <a:spcPts val="400"/>
                        </a:spcAft>
                      </a:pPr>
                      <a:r>
                        <a:rPr lang="en-US" sz="1100" kern="0">
                          <a:effectLst/>
                        </a:rPr>
                        <a:t>0.7 (Highly Correlated)</a:t>
                      </a:r>
                      <a:endParaRPr lang="en-US" sz="1100" b="1" kern="0">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63723389"/>
                  </a:ext>
                </a:extLst>
              </a:tr>
              <a:tr h="336836">
                <a:tc>
                  <a:txBody>
                    <a:bodyPr/>
                    <a:lstStyle/>
                    <a:p>
                      <a:pPr marL="0" marR="0" indent="228600">
                        <a:spcBef>
                          <a:spcPts val="3000"/>
                        </a:spcBef>
                        <a:spcAft>
                          <a:spcPts val="400"/>
                        </a:spcAft>
                      </a:pPr>
                      <a:r>
                        <a:rPr lang="en-US" sz="1100" kern="0">
                          <a:effectLst/>
                        </a:rPr>
                        <a:t>Age</a:t>
                      </a:r>
                      <a:endParaRPr lang="en-US" sz="1100" b="1" kern="0">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228600">
                        <a:spcBef>
                          <a:spcPts val="3000"/>
                        </a:spcBef>
                        <a:spcAft>
                          <a:spcPts val="400"/>
                        </a:spcAft>
                      </a:pPr>
                      <a:r>
                        <a:rPr lang="en-US" sz="1100" kern="0">
                          <a:effectLst/>
                        </a:rPr>
                        <a:t>Children</a:t>
                      </a:r>
                      <a:endParaRPr lang="en-US" sz="1100" b="1" kern="0">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228600">
                        <a:spcBef>
                          <a:spcPts val="3000"/>
                        </a:spcBef>
                        <a:spcAft>
                          <a:spcPts val="400"/>
                        </a:spcAft>
                      </a:pPr>
                      <a:r>
                        <a:rPr lang="en-US" sz="1100" kern="0">
                          <a:effectLst/>
                        </a:rPr>
                        <a:t>0.02 (Low Correlation)</a:t>
                      </a:r>
                      <a:endParaRPr lang="en-US" sz="1100" b="1" kern="0">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23930211"/>
                  </a:ext>
                </a:extLst>
              </a:tr>
              <a:tr h="336836">
                <a:tc>
                  <a:txBody>
                    <a:bodyPr/>
                    <a:lstStyle/>
                    <a:p>
                      <a:pPr marL="0" marR="0" indent="228600">
                        <a:spcBef>
                          <a:spcPts val="3000"/>
                        </a:spcBef>
                        <a:spcAft>
                          <a:spcPts val="400"/>
                        </a:spcAft>
                      </a:pPr>
                      <a:r>
                        <a:rPr lang="en-US" sz="1100" kern="0">
                          <a:effectLst/>
                        </a:rPr>
                        <a:t>Income</a:t>
                      </a:r>
                      <a:endParaRPr lang="en-US" sz="1100" b="1" kern="0">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228600">
                        <a:spcBef>
                          <a:spcPts val="3000"/>
                        </a:spcBef>
                        <a:spcAft>
                          <a:spcPts val="400"/>
                        </a:spcAft>
                      </a:pPr>
                      <a:r>
                        <a:rPr lang="en-US" sz="1100" kern="0">
                          <a:effectLst/>
                        </a:rPr>
                        <a:t>Children</a:t>
                      </a:r>
                      <a:endParaRPr lang="en-US" sz="1100" b="1" kern="0">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228600">
                        <a:spcBef>
                          <a:spcPts val="3000"/>
                        </a:spcBef>
                        <a:spcAft>
                          <a:spcPts val="400"/>
                        </a:spcAft>
                      </a:pPr>
                      <a:r>
                        <a:rPr lang="en-US" sz="1100" kern="0" dirty="0">
                          <a:effectLst/>
                        </a:rPr>
                        <a:t>0.03 (Low Correlation)</a:t>
                      </a:r>
                      <a:endParaRPr lang="en-US" sz="1100" b="1" kern="0" dirty="0">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36330318"/>
                  </a:ext>
                </a:extLst>
              </a:tr>
            </a:tbl>
          </a:graphicData>
        </a:graphic>
      </p:graphicFrame>
      <p:sp>
        <p:nvSpPr>
          <p:cNvPr id="4" name="Rectangle 1">
            <a:extLst>
              <a:ext uri="{FF2B5EF4-FFF2-40B4-BE49-F238E27FC236}">
                <a16:creationId xmlns:a16="http://schemas.microsoft.com/office/drawing/2014/main" id="{AF0F42FF-092F-4E13-A30C-6EAA52D39164}"/>
              </a:ext>
            </a:extLst>
          </p:cNvPr>
          <p:cNvSpPr>
            <a:spLocks noChangeArrowheads="1"/>
          </p:cNvSpPr>
          <p:nvPr/>
        </p:nvSpPr>
        <p:spPr bwMode="auto">
          <a:xfrm>
            <a:off x="457200" y="1055921"/>
            <a:ext cx="3981924" cy="111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80880" rIns="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Correlation between Age, Income and Children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942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68108-0A36-9648-A164-E64711AD86ED}"/>
              </a:ext>
            </a:extLst>
          </p:cNvPr>
          <p:cNvSpPr>
            <a:spLocks noGrp="1"/>
          </p:cNvSpPr>
          <p:nvPr>
            <p:ph sz="quarter" idx="10"/>
          </p:nvPr>
        </p:nvSpPr>
        <p:spPr/>
        <p:txBody>
          <a:bodyPr/>
          <a:lstStyle/>
          <a:p>
            <a:r>
              <a:rPr lang="en-US" altLang="zh-TW" dirty="0"/>
              <a:t>Data Pre-processing &amp; Cleansing</a:t>
            </a:r>
          </a:p>
        </p:txBody>
      </p:sp>
      <p:sp>
        <p:nvSpPr>
          <p:cNvPr id="5" name="Slide Number Placeholder 4">
            <a:extLst>
              <a:ext uri="{FF2B5EF4-FFF2-40B4-BE49-F238E27FC236}">
                <a16:creationId xmlns:a16="http://schemas.microsoft.com/office/drawing/2014/main" id="{31D43D62-952D-0D43-B6F7-AA828AF39849}"/>
              </a:ext>
            </a:extLst>
          </p:cNvPr>
          <p:cNvSpPr>
            <a:spLocks noGrp="1"/>
          </p:cNvSpPr>
          <p:nvPr>
            <p:ph type="sldNum" sz="quarter" idx="14"/>
          </p:nvPr>
        </p:nvSpPr>
        <p:spPr/>
        <p:txBody>
          <a:bodyPr/>
          <a:lstStyle/>
          <a:p>
            <a:fld id="{BC8D7E44-7D4F-4942-A8C9-2DF6BF8399E8}" type="slidenum">
              <a:rPr lang="en-US" smtClean="0"/>
              <a:pPr/>
              <a:t>27</a:t>
            </a:fld>
            <a:endParaRPr lang="en-US" dirty="0"/>
          </a:p>
        </p:txBody>
      </p:sp>
      <p:sp>
        <p:nvSpPr>
          <p:cNvPr id="10" name="Rectangle 6">
            <a:extLst>
              <a:ext uri="{FF2B5EF4-FFF2-40B4-BE49-F238E27FC236}">
                <a16:creationId xmlns:a16="http://schemas.microsoft.com/office/drawing/2014/main" id="{9B5C6604-164B-4CC2-B031-99558FA2FA7D}"/>
              </a:ext>
            </a:extLst>
          </p:cNvPr>
          <p:cNvSpPr>
            <a:spLocks noChangeArrowheads="1"/>
          </p:cNvSpPr>
          <p:nvPr/>
        </p:nvSpPr>
        <p:spPr bwMode="auto">
          <a:xfrm>
            <a:off x="4267200" y="455312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2">
            <a:extLst>
              <a:ext uri="{FF2B5EF4-FFF2-40B4-BE49-F238E27FC236}">
                <a16:creationId xmlns:a16="http://schemas.microsoft.com/office/drawing/2014/main" id="{BE1711CC-806A-494E-8EBF-E446135DCE0D}"/>
              </a:ext>
            </a:extLst>
          </p:cNvPr>
          <p:cNvSpPr>
            <a:spLocks noChangeArrowheads="1"/>
          </p:cNvSpPr>
          <p:nvPr/>
        </p:nvSpPr>
        <p:spPr bwMode="auto">
          <a:xfrm>
            <a:off x="4419600" y="66675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A466A860-C2C4-4BF5-9E62-37587DC88B3C}"/>
              </a:ext>
            </a:extLst>
          </p:cNvPr>
          <p:cNvSpPr txBox="1"/>
          <p:nvPr/>
        </p:nvSpPr>
        <p:spPr>
          <a:xfrm>
            <a:off x="304800" y="1524000"/>
            <a:ext cx="8610600" cy="1569660"/>
          </a:xfrm>
          <a:prstGeom prst="rect">
            <a:avLst/>
          </a:prstGeom>
          <a:noFill/>
        </p:spPr>
        <p:txBody>
          <a:bodyPr wrap="square" rtlCol="0">
            <a:spAutoFit/>
          </a:bodyPr>
          <a:lstStyle/>
          <a:p>
            <a:pPr marL="285750" indent="-285750">
              <a:buFontTx/>
              <a:buChar char="-"/>
            </a:pPr>
            <a:r>
              <a:rPr lang="en-US" sz="2400" dirty="0"/>
              <a:t>Replace All Null Values</a:t>
            </a:r>
          </a:p>
          <a:p>
            <a:pPr marL="285750" indent="-285750">
              <a:buFontTx/>
              <a:buChar char="-"/>
            </a:pPr>
            <a:r>
              <a:rPr lang="en-US" sz="2400" dirty="0"/>
              <a:t>Replace all missing values</a:t>
            </a:r>
          </a:p>
          <a:p>
            <a:pPr marL="285750" indent="-285750">
              <a:buFontTx/>
              <a:buChar char="-"/>
            </a:pPr>
            <a:r>
              <a:rPr lang="en-US" sz="2400" dirty="0"/>
              <a:t>Decision to either consider records with empty values or correct them</a:t>
            </a:r>
          </a:p>
        </p:txBody>
      </p:sp>
    </p:spTree>
    <p:extLst>
      <p:ext uri="{BB962C8B-B14F-4D97-AF65-F5344CB8AC3E}">
        <p14:creationId xmlns:p14="http://schemas.microsoft.com/office/powerpoint/2010/main" val="2585889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68108-0A36-9648-A164-E64711AD86ED}"/>
              </a:ext>
            </a:extLst>
          </p:cNvPr>
          <p:cNvSpPr>
            <a:spLocks noGrp="1"/>
          </p:cNvSpPr>
          <p:nvPr>
            <p:ph sz="quarter" idx="10"/>
          </p:nvPr>
        </p:nvSpPr>
        <p:spPr/>
        <p:txBody>
          <a:bodyPr/>
          <a:lstStyle/>
          <a:p>
            <a:pPr indent="0"/>
            <a:r>
              <a:rPr lang="en-US" dirty="0"/>
              <a:t>Feature Vector Extraction</a:t>
            </a:r>
          </a:p>
        </p:txBody>
      </p:sp>
      <p:sp>
        <p:nvSpPr>
          <p:cNvPr id="5" name="Slide Number Placeholder 4">
            <a:extLst>
              <a:ext uri="{FF2B5EF4-FFF2-40B4-BE49-F238E27FC236}">
                <a16:creationId xmlns:a16="http://schemas.microsoft.com/office/drawing/2014/main" id="{31D43D62-952D-0D43-B6F7-AA828AF39849}"/>
              </a:ext>
            </a:extLst>
          </p:cNvPr>
          <p:cNvSpPr>
            <a:spLocks noGrp="1"/>
          </p:cNvSpPr>
          <p:nvPr>
            <p:ph type="sldNum" sz="quarter" idx="14"/>
          </p:nvPr>
        </p:nvSpPr>
        <p:spPr/>
        <p:txBody>
          <a:bodyPr/>
          <a:lstStyle/>
          <a:p>
            <a:fld id="{BC8D7E44-7D4F-4942-A8C9-2DF6BF8399E8}" type="slidenum">
              <a:rPr lang="en-US" smtClean="0"/>
              <a:pPr/>
              <a:t>28</a:t>
            </a:fld>
            <a:endParaRPr lang="en-US" dirty="0"/>
          </a:p>
        </p:txBody>
      </p:sp>
      <p:sp>
        <p:nvSpPr>
          <p:cNvPr id="10" name="Rectangle 6">
            <a:extLst>
              <a:ext uri="{FF2B5EF4-FFF2-40B4-BE49-F238E27FC236}">
                <a16:creationId xmlns:a16="http://schemas.microsoft.com/office/drawing/2014/main" id="{9B5C6604-164B-4CC2-B031-99558FA2FA7D}"/>
              </a:ext>
            </a:extLst>
          </p:cNvPr>
          <p:cNvSpPr>
            <a:spLocks noChangeArrowheads="1"/>
          </p:cNvSpPr>
          <p:nvPr/>
        </p:nvSpPr>
        <p:spPr bwMode="auto">
          <a:xfrm>
            <a:off x="4267200" y="455312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2">
            <a:extLst>
              <a:ext uri="{FF2B5EF4-FFF2-40B4-BE49-F238E27FC236}">
                <a16:creationId xmlns:a16="http://schemas.microsoft.com/office/drawing/2014/main" id="{BE1711CC-806A-494E-8EBF-E446135DCE0D}"/>
              </a:ext>
            </a:extLst>
          </p:cNvPr>
          <p:cNvSpPr>
            <a:spLocks noChangeArrowheads="1"/>
          </p:cNvSpPr>
          <p:nvPr/>
        </p:nvSpPr>
        <p:spPr bwMode="auto">
          <a:xfrm>
            <a:off x="4419600" y="66675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A72E5140-83FA-427B-B472-7517FD1DDF1E}"/>
              </a:ext>
            </a:extLst>
          </p:cNvPr>
          <p:cNvPicPr>
            <a:picLocks noChangeAspect="1"/>
          </p:cNvPicPr>
          <p:nvPr/>
        </p:nvPicPr>
        <p:blipFill>
          <a:blip r:embed="rId2"/>
          <a:stretch>
            <a:fillRect/>
          </a:stretch>
        </p:blipFill>
        <p:spPr>
          <a:xfrm>
            <a:off x="669925" y="1496224"/>
            <a:ext cx="5124450" cy="4671460"/>
          </a:xfrm>
          <a:prstGeom prst="rect">
            <a:avLst/>
          </a:prstGeom>
        </p:spPr>
      </p:pic>
    </p:spTree>
    <p:extLst>
      <p:ext uri="{BB962C8B-B14F-4D97-AF65-F5344CB8AC3E}">
        <p14:creationId xmlns:p14="http://schemas.microsoft.com/office/powerpoint/2010/main" val="684938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68108-0A36-9648-A164-E64711AD86ED}"/>
              </a:ext>
            </a:extLst>
          </p:cNvPr>
          <p:cNvSpPr>
            <a:spLocks noGrp="1"/>
          </p:cNvSpPr>
          <p:nvPr>
            <p:ph sz="quarter" idx="10"/>
          </p:nvPr>
        </p:nvSpPr>
        <p:spPr/>
        <p:txBody>
          <a:bodyPr/>
          <a:lstStyle/>
          <a:p>
            <a:pPr indent="0"/>
            <a:r>
              <a:rPr lang="en-US" dirty="0"/>
              <a:t>Preparation Model &amp; Test Data</a:t>
            </a:r>
          </a:p>
        </p:txBody>
      </p:sp>
      <p:sp>
        <p:nvSpPr>
          <p:cNvPr id="5" name="Slide Number Placeholder 4">
            <a:extLst>
              <a:ext uri="{FF2B5EF4-FFF2-40B4-BE49-F238E27FC236}">
                <a16:creationId xmlns:a16="http://schemas.microsoft.com/office/drawing/2014/main" id="{31D43D62-952D-0D43-B6F7-AA828AF39849}"/>
              </a:ext>
            </a:extLst>
          </p:cNvPr>
          <p:cNvSpPr>
            <a:spLocks noGrp="1"/>
          </p:cNvSpPr>
          <p:nvPr>
            <p:ph type="sldNum" sz="quarter" idx="14"/>
          </p:nvPr>
        </p:nvSpPr>
        <p:spPr/>
        <p:txBody>
          <a:bodyPr/>
          <a:lstStyle/>
          <a:p>
            <a:fld id="{BC8D7E44-7D4F-4942-A8C9-2DF6BF8399E8}" type="slidenum">
              <a:rPr lang="en-US" smtClean="0"/>
              <a:pPr/>
              <a:t>29</a:t>
            </a:fld>
            <a:endParaRPr lang="en-US" dirty="0"/>
          </a:p>
        </p:txBody>
      </p:sp>
      <p:sp>
        <p:nvSpPr>
          <p:cNvPr id="10" name="Rectangle 6">
            <a:extLst>
              <a:ext uri="{FF2B5EF4-FFF2-40B4-BE49-F238E27FC236}">
                <a16:creationId xmlns:a16="http://schemas.microsoft.com/office/drawing/2014/main" id="{9B5C6604-164B-4CC2-B031-99558FA2FA7D}"/>
              </a:ext>
            </a:extLst>
          </p:cNvPr>
          <p:cNvSpPr>
            <a:spLocks noChangeArrowheads="1"/>
          </p:cNvSpPr>
          <p:nvPr/>
        </p:nvSpPr>
        <p:spPr bwMode="auto">
          <a:xfrm>
            <a:off x="4267200" y="455312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2">
            <a:extLst>
              <a:ext uri="{FF2B5EF4-FFF2-40B4-BE49-F238E27FC236}">
                <a16:creationId xmlns:a16="http://schemas.microsoft.com/office/drawing/2014/main" id="{BE1711CC-806A-494E-8EBF-E446135DCE0D}"/>
              </a:ext>
            </a:extLst>
          </p:cNvPr>
          <p:cNvSpPr>
            <a:spLocks noChangeArrowheads="1"/>
          </p:cNvSpPr>
          <p:nvPr/>
        </p:nvSpPr>
        <p:spPr bwMode="auto">
          <a:xfrm>
            <a:off x="4419600" y="66675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AC99E932-F649-4B18-B564-74A352CC5061}"/>
              </a:ext>
            </a:extLst>
          </p:cNvPr>
          <p:cNvSpPr txBox="1"/>
          <p:nvPr/>
        </p:nvSpPr>
        <p:spPr>
          <a:xfrm>
            <a:off x="304800" y="1524000"/>
            <a:ext cx="8610600" cy="830997"/>
          </a:xfrm>
          <a:prstGeom prst="rect">
            <a:avLst/>
          </a:prstGeom>
          <a:noFill/>
        </p:spPr>
        <p:txBody>
          <a:bodyPr wrap="square" rtlCol="0">
            <a:spAutoFit/>
          </a:bodyPr>
          <a:lstStyle/>
          <a:p>
            <a:pPr marL="285750" indent="-285750">
              <a:buFontTx/>
              <a:buChar char="-"/>
            </a:pPr>
            <a:r>
              <a:rPr lang="en-US" sz="2400" dirty="0"/>
              <a:t>Split the Model in 70 % of Training Data &amp; 30% of Test Data</a:t>
            </a:r>
          </a:p>
          <a:p>
            <a:pPr marL="285750" indent="-285750">
              <a:buFontTx/>
              <a:buChar char="-"/>
            </a:pPr>
            <a:r>
              <a:rPr lang="en-US" sz="2400" dirty="0"/>
              <a:t>Split the Model in Various ratios to check accuracy of model.</a:t>
            </a:r>
          </a:p>
        </p:txBody>
      </p:sp>
      <p:pic>
        <p:nvPicPr>
          <p:cNvPr id="2" name="Picture 1">
            <a:extLst>
              <a:ext uri="{FF2B5EF4-FFF2-40B4-BE49-F238E27FC236}">
                <a16:creationId xmlns:a16="http://schemas.microsoft.com/office/drawing/2014/main" id="{A38E6814-C9E9-4A56-9752-65AE6AB24201}"/>
              </a:ext>
            </a:extLst>
          </p:cNvPr>
          <p:cNvPicPr>
            <a:picLocks noChangeAspect="1"/>
          </p:cNvPicPr>
          <p:nvPr/>
        </p:nvPicPr>
        <p:blipFill>
          <a:blip r:embed="rId2"/>
          <a:stretch>
            <a:fillRect/>
          </a:stretch>
        </p:blipFill>
        <p:spPr>
          <a:xfrm>
            <a:off x="2150268" y="2360989"/>
            <a:ext cx="4843463" cy="3740562"/>
          </a:xfrm>
          <a:prstGeom prst="rect">
            <a:avLst/>
          </a:prstGeom>
        </p:spPr>
      </p:pic>
    </p:spTree>
    <p:extLst>
      <p:ext uri="{BB962C8B-B14F-4D97-AF65-F5344CB8AC3E}">
        <p14:creationId xmlns:p14="http://schemas.microsoft.com/office/powerpoint/2010/main" val="82178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68108-0A36-9648-A164-E64711AD86ED}"/>
              </a:ext>
            </a:extLst>
          </p:cNvPr>
          <p:cNvSpPr>
            <a:spLocks noGrp="1"/>
          </p:cNvSpPr>
          <p:nvPr>
            <p:ph sz="quarter" idx="10"/>
          </p:nvPr>
        </p:nvSpPr>
        <p:spPr/>
        <p:txBody>
          <a:bodyPr/>
          <a:lstStyle/>
          <a:p>
            <a:r>
              <a:rPr lang="en-US" altLang="zh-TW" dirty="0"/>
              <a:t>Overview  </a:t>
            </a:r>
          </a:p>
        </p:txBody>
      </p:sp>
      <p:sp>
        <p:nvSpPr>
          <p:cNvPr id="5" name="Slide Number Placeholder 4">
            <a:extLst>
              <a:ext uri="{FF2B5EF4-FFF2-40B4-BE49-F238E27FC236}">
                <a16:creationId xmlns:a16="http://schemas.microsoft.com/office/drawing/2014/main" id="{31D43D62-952D-0D43-B6F7-AA828AF39849}"/>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
        <p:nvSpPr>
          <p:cNvPr id="7" name="Rectangle 4">
            <a:extLst>
              <a:ext uri="{FF2B5EF4-FFF2-40B4-BE49-F238E27FC236}">
                <a16:creationId xmlns:a16="http://schemas.microsoft.com/office/drawing/2014/main" id="{4123CB3C-82C7-024A-8B08-2A9174ED3104}"/>
              </a:ext>
            </a:extLst>
          </p:cNvPr>
          <p:cNvSpPr>
            <a:spLocks noChangeArrowheads="1"/>
          </p:cNvSpPr>
          <p:nvPr/>
        </p:nvSpPr>
        <p:spPr bwMode="auto">
          <a:xfrm>
            <a:off x="285750" y="1524000"/>
            <a:ext cx="844867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FontTx/>
              <a:buNone/>
            </a:pPr>
            <a:r>
              <a:rPr lang="en-US" sz="2200" dirty="0"/>
              <a:t>In this webinar we’ll learn Decision Tree Classification, attribute selection measures, and how to build and optimize Decision Tree Classifier using Python </a:t>
            </a:r>
            <a:r>
              <a:rPr lang="en-US" sz="2200" dirty="0" err="1"/>
              <a:t>Scikit</a:t>
            </a:r>
            <a:r>
              <a:rPr lang="en-US" sz="2200" dirty="0"/>
              <a:t>-learn package for a given Use Case.</a:t>
            </a:r>
            <a:endParaRPr lang="en-US" altLang="en-US" sz="2200" b="1" dirty="0"/>
          </a:p>
        </p:txBody>
      </p:sp>
    </p:spTree>
    <p:extLst>
      <p:ext uri="{BB962C8B-B14F-4D97-AF65-F5344CB8AC3E}">
        <p14:creationId xmlns:p14="http://schemas.microsoft.com/office/powerpoint/2010/main" val="896175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68108-0A36-9648-A164-E64711AD86ED}"/>
              </a:ext>
            </a:extLst>
          </p:cNvPr>
          <p:cNvSpPr>
            <a:spLocks noGrp="1"/>
          </p:cNvSpPr>
          <p:nvPr>
            <p:ph sz="quarter" idx="10"/>
          </p:nvPr>
        </p:nvSpPr>
        <p:spPr>
          <a:xfrm>
            <a:off x="304800" y="152400"/>
            <a:ext cx="6324600" cy="1143000"/>
          </a:xfrm>
        </p:spPr>
        <p:txBody>
          <a:bodyPr/>
          <a:lstStyle/>
          <a:p>
            <a:r>
              <a:rPr lang="en-US" dirty="0"/>
              <a:t>Decision Tree of Use Case</a:t>
            </a:r>
          </a:p>
        </p:txBody>
      </p:sp>
      <p:sp>
        <p:nvSpPr>
          <p:cNvPr id="5" name="Slide Number Placeholder 4">
            <a:extLst>
              <a:ext uri="{FF2B5EF4-FFF2-40B4-BE49-F238E27FC236}">
                <a16:creationId xmlns:a16="http://schemas.microsoft.com/office/drawing/2014/main" id="{31D43D62-952D-0D43-B6F7-AA828AF39849}"/>
              </a:ext>
            </a:extLst>
          </p:cNvPr>
          <p:cNvSpPr>
            <a:spLocks noGrp="1"/>
          </p:cNvSpPr>
          <p:nvPr>
            <p:ph type="sldNum" sz="quarter" idx="14"/>
          </p:nvPr>
        </p:nvSpPr>
        <p:spPr/>
        <p:txBody>
          <a:bodyPr/>
          <a:lstStyle/>
          <a:p>
            <a:fld id="{BC8D7E44-7D4F-4942-A8C9-2DF6BF8399E8}" type="slidenum">
              <a:rPr lang="en-US" smtClean="0"/>
              <a:pPr/>
              <a:t>30</a:t>
            </a:fld>
            <a:endParaRPr lang="en-US" dirty="0"/>
          </a:p>
        </p:txBody>
      </p:sp>
      <p:pic>
        <p:nvPicPr>
          <p:cNvPr id="4" name="Picture 3">
            <a:extLst>
              <a:ext uri="{FF2B5EF4-FFF2-40B4-BE49-F238E27FC236}">
                <a16:creationId xmlns:a16="http://schemas.microsoft.com/office/drawing/2014/main" id="{41C41BBD-C13E-4A4D-86F8-128EB8D6BA89}"/>
              </a:ext>
            </a:extLst>
          </p:cNvPr>
          <p:cNvPicPr>
            <a:picLocks noChangeAspect="1"/>
          </p:cNvPicPr>
          <p:nvPr/>
        </p:nvPicPr>
        <p:blipFill>
          <a:blip r:embed="rId2"/>
          <a:stretch>
            <a:fillRect/>
          </a:stretch>
        </p:blipFill>
        <p:spPr>
          <a:xfrm>
            <a:off x="457200" y="1752600"/>
            <a:ext cx="8382000" cy="3891643"/>
          </a:xfrm>
          <a:prstGeom prst="rect">
            <a:avLst/>
          </a:prstGeom>
        </p:spPr>
      </p:pic>
    </p:spTree>
    <p:extLst>
      <p:ext uri="{BB962C8B-B14F-4D97-AF65-F5344CB8AC3E}">
        <p14:creationId xmlns:p14="http://schemas.microsoft.com/office/powerpoint/2010/main" val="3897748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972EE84-9E19-F745-A71D-DBB7A8F07CF9}"/>
              </a:ext>
            </a:extLst>
          </p:cNvPr>
          <p:cNvSpPr>
            <a:spLocks noGrp="1"/>
          </p:cNvSpPr>
          <p:nvPr>
            <p:ph type="sldNum" sz="quarter" idx="14"/>
          </p:nvPr>
        </p:nvSpPr>
        <p:spPr/>
        <p:txBody>
          <a:bodyPr/>
          <a:lstStyle/>
          <a:p>
            <a:fld id="{BC8D7E44-7D4F-4942-A8C9-2DF6BF8399E8}" type="slidenum">
              <a:rPr lang="en-US" smtClean="0"/>
              <a:pPr/>
              <a:t>31</a:t>
            </a:fld>
            <a:endParaRPr lang="en-US" dirty="0"/>
          </a:p>
        </p:txBody>
      </p:sp>
      <p:sp>
        <p:nvSpPr>
          <p:cNvPr id="6" name="TextBox 1">
            <a:extLst>
              <a:ext uri="{FF2B5EF4-FFF2-40B4-BE49-F238E27FC236}">
                <a16:creationId xmlns:a16="http://schemas.microsoft.com/office/drawing/2014/main" id="{5958AAB6-3EA7-1446-B940-65262E0FE59B}"/>
              </a:ext>
            </a:extLst>
          </p:cNvPr>
          <p:cNvSpPr txBox="1">
            <a:spLocks noChangeArrowheads="1"/>
          </p:cNvSpPr>
          <p:nvPr/>
        </p:nvSpPr>
        <p:spPr bwMode="auto">
          <a:xfrm>
            <a:off x="3124200" y="3200400"/>
            <a:ext cx="2667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solidFill>
                  <a:srgbClr val="0000FF"/>
                </a:solidFill>
              </a:rPr>
              <a:t>Thank You!!</a:t>
            </a:r>
          </a:p>
        </p:txBody>
      </p:sp>
    </p:spTree>
    <p:extLst>
      <p:ext uri="{BB962C8B-B14F-4D97-AF65-F5344CB8AC3E}">
        <p14:creationId xmlns:p14="http://schemas.microsoft.com/office/powerpoint/2010/main" val="2201678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68108-0A36-9648-A164-E64711AD86ED}"/>
              </a:ext>
            </a:extLst>
          </p:cNvPr>
          <p:cNvSpPr>
            <a:spLocks noGrp="1"/>
          </p:cNvSpPr>
          <p:nvPr>
            <p:ph sz="quarter" idx="10"/>
          </p:nvPr>
        </p:nvSpPr>
        <p:spPr/>
        <p:txBody>
          <a:bodyPr/>
          <a:lstStyle/>
          <a:p>
            <a:r>
              <a:rPr lang="en-US" altLang="zh-TW" dirty="0"/>
              <a:t>Step by Step Process  </a:t>
            </a:r>
          </a:p>
        </p:txBody>
      </p:sp>
      <p:sp>
        <p:nvSpPr>
          <p:cNvPr id="5" name="Slide Number Placeholder 4">
            <a:extLst>
              <a:ext uri="{FF2B5EF4-FFF2-40B4-BE49-F238E27FC236}">
                <a16:creationId xmlns:a16="http://schemas.microsoft.com/office/drawing/2014/main" id="{31D43D62-952D-0D43-B6F7-AA828AF39849}"/>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
        <p:nvSpPr>
          <p:cNvPr id="7" name="Rectangle 4">
            <a:extLst>
              <a:ext uri="{FF2B5EF4-FFF2-40B4-BE49-F238E27FC236}">
                <a16:creationId xmlns:a16="http://schemas.microsoft.com/office/drawing/2014/main" id="{4123CB3C-82C7-024A-8B08-2A9174ED3104}"/>
              </a:ext>
            </a:extLst>
          </p:cNvPr>
          <p:cNvSpPr>
            <a:spLocks noChangeArrowheads="1"/>
          </p:cNvSpPr>
          <p:nvPr/>
        </p:nvSpPr>
        <p:spPr bwMode="auto">
          <a:xfrm>
            <a:off x="304800" y="1854065"/>
            <a:ext cx="8448675" cy="3274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r>
              <a:rPr lang="en-US" sz="2200" dirty="0"/>
              <a:t>Decision Tree Algorithm</a:t>
            </a:r>
          </a:p>
          <a:p>
            <a:r>
              <a:rPr lang="en-US" sz="2200" dirty="0"/>
              <a:t>How does the Decision Tree algorithm work?</a:t>
            </a:r>
          </a:p>
          <a:p>
            <a:r>
              <a:rPr lang="en-US" sz="2200" dirty="0"/>
              <a:t>Attribute Selection Measures</a:t>
            </a:r>
          </a:p>
          <a:p>
            <a:pPr lvl="1"/>
            <a:r>
              <a:rPr lang="en-US" sz="2200" dirty="0"/>
              <a:t>Information Gain</a:t>
            </a:r>
          </a:p>
          <a:p>
            <a:pPr lvl="1"/>
            <a:r>
              <a:rPr lang="en-US" sz="2200" dirty="0"/>
              <a:t>Gain Ratio</a:t>
            </a:r>
          </a:p>
          <a:p>
            <a:pPr lvl="1"/>
            <a:r>
              <a:rPr lang="en-US" sz="2200" dirty="0"/>
              <a:t>Gini index</a:t>
            </a:r>
          </a:p>
          <a:p>
            <a:r>
              <a:rPr lang="en-US" sz="2200" dirty="0"/>
              <a:t>Optimizing Decision Tree Performance</a:t>
            </a:r>
          </a:p>
          <a:p>
            <a:r>
              <a:rPr lang="en-US" sz="2200" dirty="0"/>
              <a:t>Classifier Building in </a:t>
            </a:r>
            <a:r>
              <a:rPr lang="en-US" sz="2200" dirty="0" err="1"/>
              <a:t>Scikit</a:t>
            </a:r>
            <a:r>
              <a:rPr lang="en-US" sz="2200" dirty="0"/>
              <a:t>-learn</a:t>
            </a:r>
          </a:p>
        </p:txBody>
      </p:sp>
    </p:spTree>
    <p:extLst>
      <p:ext uri="{BB962C8B-B14F-4D97-AF65-F5344CB8AC3E}">
        <p14:creationId xmlns:p14="http://schemas.microsoft.com/office/powerpoint/2010/main" val="3166597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68108-0A36-9648-A164-E64711AD86ED}"/>
              </a:ext>
            </a:extLst>
          </p:cNvPr>
          <p:cNvSpPr>
            <a:spLocks noGrp="1"/>
          </p:cNvSpPr>
          <p:nvPr>
            <p:ph sz="quarter" idx="10"/>
          </p:nvPr>
        </p:nvSpPr>
        <p:spPr/>
        <p:txBody>
          <a:bodyPr/>
          <a:lstStyle/>
          <a:p>
            <a:r>
              <a:rPr lang="en-US" dirty="0"/>
              <a:t>Decision Tree Algorithm</a:t>
            </a:r>
          </a:p>
        </p:txBody>
      </p:sp>
      <p:sp>
        <p:nvSpPr>
          <p:cNvPr id="5" name="Slide Number Placeholder 4">
            <a:extLst>
              <a:ext uri="{FF2B5EF4-FFF2-40B4-BE49-F238E27FC236}">
                <a16:creationId xmlns:a16="http://schemas.microsoft.com/office/drawing/2014/main" id="{31D43D62-952D-0D43-B6F7-AA828AF39849}"/>
              </a:ext>
            </a:extLst>
          </p:cNvPr>
          <p:cNvSpPr>
            <a:spLocks noGrp="1"/>
          </p:cNvSpPr>
          <p:nvPr>
            <p:ph type="sldNum" sz="quarter" idx="14"/>
          </p:nvPr>
        </p:nvSpPr>
        <p:spPr/>
        <p:txBody>
          <a:bodyPr/>
          <a:lstStyle/>
          <a:p>
            <a:fld id="{BC8D7E44-7D4F-4942-A8C9-2DF6BF8399E8}" type="slidenum">
              <a:rPr lang="en-US" smtClean="0"/>
              <a:pPr/>
              <a:t>5</a:t>
            </a:fld>
            <a:endParaRPr lang="en-US" dirty="0"/>
          </a:p>
        </p:txBody>
      </p:sp>
      <p:pic>
        <p:nvPicPr>
          <p:cNvPr id="2" name="Picture 1">
            <a:extLst>
              <a:ext uri="{FF2B5EF4-FFF2-40B4-BE49-F238E27FC236}">
                <a16:creationId xmlns:a16="http://schemas.microsoft.com/office/drawing/2014/main" id="{4F4E5C19-6685-48EF-A9C8-F68D98E0741A}"/>
              </a:ext>
            </a:extLst>
          </p:cNvPr>
          <p:cNvPicPr>
            <a:picLocks noChangeAspect="1"/>
          </p:cNvPicPr>
          <p:nvPr/>
        </p:nvPicPr>
        <p:blipFill>
          <a:blip r:embed="rId2"/>
          <a:stretch>
            <a:fillRect/>
          </a:stretch>
        </p:blipFill>
        <p:spPr>
          <a:xfrm>
            <a:off x="3643271" y="1350772"/>
            <a:ext cx="5162592" cy="2743200"/>
          </a:xfrm>
          <a:prstGeom prst="rect">
            <a:avLst/>
          </a:prstGeom>
        </p:spPr>
      </p:pic>
      <p:sp>
        <p:nvSpPr>
          <p:cNvPr id="4" name="TextBox 3">
            <a:extLst>
              <a:ext uri="{FF2B5EF4-FFF2-40B4-BE49-F238E27FC236}">
                <a16:creationId xmlns:a16="http://schemas.microsoft.com/office/drawing/2014/main" id="{6AB886FD-B72A-4E39-BFFD-2FF6C17BF4DB}"/>
              </a:ext>
            </a:extLst>
          </p:cNvPr>
          <p:cNvSpPr txBox="1"/>
          <p:nvPr/>
        </p:nvSpPr>
        <p:spPr>
          <a:xfrm>
            <a:off x="376237" y="1628094"/>
            <a:ext cx="3733800" cy="2123658"/>
          </a:xfrm>
          <a:prstGeom prst="rect">
            <a:avLst/>
          </a:prstGeom>
          <a:noFill/>
        </p:spPr>
        <p:txBody>
          <a:bodyPr wrap="square" rtlCol="0">
            <a:spAutoFit/>
          </a:bodyPr>
          <a:lstStyle/>
          <a:p>
            <a:pPr algn="just"/>
            <a:r>
              <a:rPr lang="en-US" sz="2200" dirty="0"/>
              <a:t>Decision Tree is a white box type of ML algorithm. It shares internal decision-making logic, which is not available in the black box type of algorithms such as Neural Network. </a:t>
            </a:r>
          </a:p>
        </p:txBody>
      </p:sp>
      <p:sp>
        <p:nvSpPr>
          <p:cNvPr id="6" name="TextBox 5">
            <a:extLst>
              <a:ext uri="{FF2B5EF4-FFF2-40B4-BE49-F238E27FC236}">
                <a16:creationId xmlns:a16="http://schemas.microsoft.com/office/drawing/2014/main" id="{CF880320-8464-4F30-A7F7-3AF2B45BC549}"/>
              </a:ext>
            </a:extLst>
          </p:cNvPr>
          <p:cNvSpPr txBox="1"/>
          <p:nvPr/>
        </p:nvSpPr>
        <p:spPr>
          <a:xfrm>
            <a:off x="390525" y="4084447"/>
            <a:ext cx="8077200" cy="2123658"/>
          </a:xfrm>
          <a:prstGeom prst="rect">
            <a:avLst/>
          </a:prstGeom>
          <a:noFill/>
        </p:spPr>
        <p:txBody>
          <a:bodyPr wrap="square" rtlCol="0">
            <a:spAutoFit/>
          </a:bodyPr>
          <a:lstStyle/>
          <a:p>
            <a:pPr algn="just"/>
            <a:r>
              <a:rPr lang="en-US" sz="2200" dirty="0"/>
              <a:t>Its training time is faster compared to the neural network algorithm. The time complexity of decision trees is a function of the number of records and number of attributes in the given data. The decision tree is a distribution-free or non-parametric method, which does not depend upon probability distribution assumptions. Decision trees can handle high dimensional data with good accuracy</a:t>
            </a:r>
          </a:p>
        </p:txBody>
      </p:sp>
    </p:spTree>
    <p:extLst>
      <p:ext uri="{BB962C8B-B14F-4D97-AF65-F5344CB8AC3E}">
        <p14:creationId xmlns:p14="http://schemas.microsoft.com/office/powerpoint/2010/main" val="1254934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68108-0A36-9648-A164-E64711AD86ED}"/>
              </a:ext>
            </a:extLst>
          </p:cNvPr>
          <p:cNvSpPr>
            <a:spLocks noGrp="1"/>
          </p:cNvSpPr>
          <p:nvPr>
            <p:ph sz="quarter" idx="10"/>
          </p:nvPr>
        </p:nvSpPr>
        <p:spPr/>
        <p:txBody>
          <a:bodyPr/>
          <a:lstStyle/>
          <a:p>
            <a:r>
              <a:rPr lang="en-US" dirty="0"/>
              <a:t>How does the Decision Tree algorithm work?</a:t>
            </a:r>
          </a:p>
        </p:txBody>
      </p:sp>
      <p:sp>
        <p:nvSpPr>
          <p:cNvPr id="5" name="Slide Number Placeholder 4">
            <a:extLst>
              <a:ext uri="{FF2B5EF4-FFF2-40B4-BE49-F238E27FC236}">
                <a16:creationId xmlns:a16="http://schemas.microsoft.com/office/drawing/2014/main" id="{31D43D62-952D-0D43-B6F7-AA828AF39849}"/>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
        <p:nvSpPr>
          <p:cNvPr id="7" name="Rectangle 4">
            <a:extLst>
              <a:ext uri="{FF2B5EF4-FFF2-40B4-BE49-F238E27FC236}">
                <a16:creationId xmlns:a16="http://schemas.microsoft.com/office/drawing/2014/main" id="{4123CB3C-82C7-024A-8B08-2A9174ED3104}"/>
              </a:ext>
            </a:extLst>
          </p:cNvPr>
          <p:cNvSpPr>
            <a:spLocks noChangeArrowheads="1"/>
          </p:cNvSpPr>
          <p:nvPr/>
        </p:nvSpPr>
        <p:spPr bwMode="auto">
          <a:xfrm>
            <a:off x="304800" y="1549367"/>
            <a:ext cx="8448675" cy="388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None/>
            </a:pPr>
            <a:r>
              <a:rPr lang="en-US" sz="2200" dirty="0"/>
              <a:t>The basic idea behind any decision tree algorithm is as follows:</a:t>
            </a:r>
          </a:p>
          <a:p>
            <a:pPr marL="342900" indent="-342900"/>
            <a:r>
              <a:rPr lang="en-US" sz="2200" dirty="0"/>
              <a:t>Select the best attribute using Attribute Selection Measures(ASM) to split the records.</a:t>
            </a:r>
          </a:p>
          <a:p>
            <a:pPr marL="342900" indent="-342900"/>
            <a:r>
              <a:rPr lang="en-US" sz="2200" dirty="0"/>
              <a:t>Make that attribute a decision node and breaks the dataset into smaller subsets.</a:t>
            </a:r>
          </a:p>
          <a:p>
            <a:pPr marL="342900" indent="-342900"/>
            <a:r>
              <a:rPr lang="en-US" sz="2200" dirty="0"/>
              <a:t>Starts tree building by repeating this process recursively for each child until one of the condition will match:</a:t>
            </a:r>
          </a:p>
          <a:p>
            <a:pPr lvl="1"/>
            <a:r>
              <a:rPr lang="en-US" sz="2200" dirty="0"/>
              <a:t>All the tuples belong to the same attribute value.</a:t>
            </a:r>
          </a:p>
          <a:p>
            <a:pPr lvl="1"/>
            <a:r>
              <a:rPr lang="en-US" sz="2200" dirty="0"/>
              <a:t>There are no more remaining attributes.</a:t>
            </a:r>
          </a:p>
          <a:p>
            <a:pPr lvl="1"/>
            <a:r>
              <a:rPr lang="en-US" sz="2200" dirty="0"/>
              <a:t>There are no more instances.</a:t>
            </a:r>
          </a:p>
        </p:txBody>
      </p:sp>
    </p:spTree>
    <p:extLst>
      <p:ext uri="{BB962C8B-B14F-4D97-AF65-F5344CB8AC3E}">
        <p14:creationId xmlns:p14="http://schemas.microsoft.com/office/powerpoint/2010/main" val="404382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68108-0A36-9648-A164-E64711AD86ED}"/>
              </a:ext>
            </a:extLst>
          </p:cNvPr>
          <p:cNvSpPr>
            <a:spLocks noGrp="1"/>
          </p:cNvSpPr>
          <p:nvPr>
            <p:ph sz="quarter" idx="10"/>
          </p:nvPr>
        </p:nvSpPr>
        <p:spPr/>
        <p:txBody>
          <a:bodyPr/>
          <a:lstStyle/>
          <a:p>
            <a:r>
              <a:rPr lang="en-US" dirty="0"/>
              <a:t>How does the Decision Tree algorithm work?</a:t>
            </a:r>
          </a:p>
        </p:txBody>
      </p:sp>
      <p:sp>
        <p:nvSpPr>
          <p:cNvPr id="5" name="Slide Number Placeholder 4">
            <a:extLst>
              <a:ext uri="{FF2B5EF4-FFF2-40B4-BE49-F238E27FC236}">
                <a16:creationId xmlns:a16="http://schemas.microsoft.com/office/drawing/2014/main" id="{31D43D62-952D-0D43-B6F7-AA828AF39849}"/>
              </a:ext>
            </a:extLst>
          </p:cNvPr>
          <p:cNvSpPr>
            <a:spLocks noGrp="1"/>
          </p:cNvSpPr>
          <p:nvPr>
            <p:ph type="sldNum" sz="quarter" idx="14"/>
          </p:nvPr>
        </p:nvSpPr>
        <p:spPr/>
        <p:txBody>
          <a:bodyPr/>
          <a:lstStyle/>
          <a:p>
            <a:fld id="{BC8D7E44-7D4F-4942-A8C9-2DF6BF8399E8}" type="slidenum">
              <a:rPr lang="en-US" smtClean="0"/>
              <a:pPr/>
              <a:t>7</a:t>
            </a:fld>
            <a:endParaRPr lang="en-US" dirty="0"/>
          </a:p>
        </p:txBody>
      </p:sp>
      <p:pic>
        <p:nvPicPr>
          <p:cNvPr id="2" name="Picture 1">
            <a:extLst>
              <a:ext uri="{FF2B5EF4-FFF2-40B4-BE49-F238E27FC236}">
                <a16:creationId xmlns:a16="http://schemas.microsoft.com/office/drawing/2014/main" id="{C1445B5B-ED5E-4B11-BE92-AFBA2EB59DC7}"/>
              </a:ext>
            </a:extLst>
          </p:cNvPr>
          <p:cNvPicPr>
            <a:picLocks noChangeAspect="1"/>
          </p:cNvPicPr>
          <p:nvPr/>
        </p:nvPicPr>
        <p:blipFill>
          <a:blip r:embed="rId2"/>
          <a:stretch>
            <a:fillRect/>
          </a:stretch>
        </p:blipFill>
        <p:spPr>
          <a:xfrm>
            <a:off x="0" y="1676400"/>
            <a:ext cx="9144000" cy="3904275"/>
          </a:xfrm>
          <a:prstGeom prst="rect">
            <a:avLst/>
          </a:prstGeom>
        </p:spPr>
      </p:pic>
    </p:spTree>
    <p:extLst>
      <p:ext uri="{BB962C8B-B14F-4D97-AF65-F5344CB8AC3E}">
        <p14:creationId xmlns:p14="http://schemas.microsoft.com/office/powerpoint/2010/main" val="4236566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68108-0A36-9648-A164-E64711AD86ED}"/>
              </a:ext>
            </a:extLst>
          </p:cNvPr>
          <p:cNvSpPr>
            <a:spLocks noGrp="1"/>
          </p:cNvSpPr>
          <p:nvPr>
            <p:ph sz="quarter" idx="10"/>
          </p:nvPr>
        </p:nvSpPr>
        <p:spPr/>
        <p:txBody>
          <a:bodyPr/>
          <a:lstStyle/>
          <a:p>
            <a:pPr algn="just"/>
            <a:r>
              <a:rPr lang="en-US" dirty="0"/>
              <a:t>Attribute Selection Measures</a:t>
            </a:r>
          </a:p>
        </p:txBody>
      </p:sp>
      <p:sp>
        <p:nvSpPr>
          <p:cNvPr id="5" name="Slide Number Placeholder 4">
            <a:extLst>
              <a:ext uri="{FF2B5EF4-FFF2-40B4-BE49-F238E27FC236}">
                <a16:creationId xmlns:a16="http://schemas.microsoft.com/office/drawing/2014/main" id="{31D43D62-952D-0D43-B6F7-AA828AF39849}"/>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
        <p:nvSpPr>
          <p:cNvPr id="4" name="TextBox 3">
            <a:extLst>
              <a:ext uri="{FF2B5EF4-FFF2-40B4-BE49-F238E27FC236}">
                <a16:creationId xmlns:a16="http://schemas.microsoft.com/office/drawing/2014/main" id="{A56EC7C2-A0F8-45F0-9678-FD2C40D24B28}"/>
              </a:ext>
            </a:extLst>
          </p:cNvPr>
          <p:cNvSpPr txBox="1"/>
          <p:nvPr/>
        </p:nvSpPr>
        <p:spPr>
          <a:xfrm>
            <a:off x="381000" y="1447800"/>
            <a:ext cx="8382000" cy="3139321"/>
          </a:xfrm>
          <a:prstGeom prst="rect">
            <a:avLst/>
          </a:prstGeom>
          <a:noFill/>
        </p:spPr>
        <p:txBody>
          <a:bodyPr wrap="square" rtlCol="0">
            <a:spAutoFit/>
          </a:bodyPr>
          <a:lstStyle/>
          <a:p>
            <a:pPr algn="just"/>
            <a:r>
              <a:rPr lang="en-US" sz="2200" dirty="0"/>
              <a:t>Attribute selection measure is a heuristic for selecting the splitting criterion that partition data into the best possible manner. It is also known as splitting rules because it helps us to determine breakpoints for tuples on a given node. ASM provides a rank to each feature(or attribute) by explaining the given dataset. Best score attribute will be selected as a splitting attribute. In the case of a continuous-valued attribute, split points for branches also need to define. Most popular selection measures are Information Gain, Gain Ratio, and Gini Index.</a:t>
            </a:r>
          </a:p>
          <a:p>
            <a:pPr algn="just"/>
            <a:endParaRPr lang="en-US" sz="2200" dirty="0"/>
          </a:p>
        </p:txBody>
      </p:sp>
    </p:spTree>
    <p:extLst>
      <p:ext uri="{BB962C8B-B14F-4D97-AF65-F5344CB8AC3E}">
        <p14:creationId xmlns:p14="http://schemas.microsoft.com/office/powerpoint/2010/main" val="2338136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68108-0A36-9648-A164-E64711AD86ED}"/>
              </a:ext>
            </a:extLst>
          </p:cNvPr>
          <p:cNvSpPr>
            <a:spLocks noGrp="1"/>
          </p:cNvSpPr>
          <p:nvPr>
            <p:ph sz="quarter" idx="10"/>
          </p:nvPr>
        </p:nvSpPr>
        <p:spPr/>
        <p:txBody>
          <a:bodyPr/>
          <a:lstStyle/>
          <a:p>
            <a:r>
              <a:rPr lang="en-US" dirty="0"/>
              <a:t>Information Gain/Entropy</a:t>
            </a:r>
          </a:p>
        </p:txBody>
      </p:sp>
      <p:sp>
        <p:nvSpPr>
          <p:cNvPr id="5" name="Slide Number Placeholder 4">
            <a:extLst>
              <a:ext uri="{FF2B5EF4-FFF2-40B4-BE49-F238E27FC236}">
                <a16:creationId xmlns:a16="http://schemas.microsoft.com/office/drawing/2014/main" id="{31D43D62-952D-0D43-B6F7-AA828AF39849}"/>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
        <p:nvSpPr>
          <p:cNvPr id="6" name="TextBox 5">
            <a:extLst>
              <a:ext uri="{FF2B5EF4-FFF2-40B4-BE49-F238E27FC236}">
                <a16:creationId xmlns:a16="http://schemas.microsoft.com/office/drawing/2014/main" id="{1A61A8B2-0687-44E5-96CA-F44E03E86631}"/>
              </a:ext>
            </a:extLst>
          </p:cNvPr>
          <p:cNvSpPr txBox="1"/>
          <p:nvPr/>
        </p:nvSpPr>
        <p:spPr>
          <a:xfrm>
            <a:off x="304800" y="1524000"/>
            <a:ext cx="8610600" cy="2585323"/>
          </a:xfrm>
          <a:prstGeom prst="rect">
            <a:avLst/>
          </a:prstGeom>
          <a:noFill/>
        </p:spPr>
        <p:txBody>
          <a:bodyPr wrap="square" rtlCol="0">
            <a:spAutoFit/>
          </a:bodyPr>
          <a:lstStyle/>
          <a:p>
            <a:pPr algn="just"/>
            <a:r>
              <a:rPr lang="en-US" dirty="0"/>
              <a:t>Shannon invented the concept of entropy, which measures the impurity of the input set. In physics and mathematics, entropy referred as the randomness or the impurity in the system. In information theory, it refers to the impurity in a group of examples. Information gain is the decrease in entropy. Information gain computes the difference between entropy before split and average entropy after split of the dataset based on given attribute values. ID3 (Iterative </a:t>
            </a:r>
            <a:r>
              <a:rPr lang="en-US" dirty="0" err="1"/>
              <a:t>Dichotomiser</a:t>
            </a:r>
            <a:r>
              <a:rPr lang="en-US" dirty="0"/>
              <a:t>) decision tree algorithm uses information gain.</a:t>
            </a:r>
          </a:p>
          <a:p>
            <a:pPr algn="just"/>
            <a:endParaRPr lang="en-US" dirty="0"/>
          </a:p>
          <a:p>
            <a:pPr algn="just"/>
            <a:endParaRPr lang="en-US" dirty="0"/>
          </a:p>
          <a:p>
            <a:endParaRPr lang="en-US" dirty="0"/>
          </a:p>
        </p:txBody>
      </p:sp>
      <p:pic>
        <p:nvPicPr>
          <p:cNvPr id="1030" name="Picture 6" descr="https://res.cloudinary.com/dyd911kmh/image/upload/f_auto,q_auto:best/v1545934190/3_tvqfga.png">
            <a:extLst>
              <a:ext uri="{FF2B5EF4-FFF2-40B4-BE49-F238E27FC236}">
                <a16:creationId xmlns:a16="http://schemas.microsoft.com/office/drawing/2014/main" id="{6C61BBFC-6323-476D-A497-7DA4911F0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914623"/>
            <a:ext cx="3486150" cy="46672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s://res.cloudinary.com/dyd911kmh/image/upload/f_auto,q_auto:best/v1545934190/4_vvrzww.png">
            <a:extLst>
              <a:ext uri="{FF2B5EF4-FFF2-40B4-BE49-F238E27FC236}">
                <a16:creationId xmlns:a16="http://schemas.microsoft.com/office/drawing/2014/main" id="{19D64448-5862-4F25-B0AF-43F86009B5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262" y="4975887"/>
            <a:ext cx="4181475"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res.cloudinary.com/dyd911kmh/image/upload/f_auto,q_auto:best/v1545934190/5_trlrj8.png">
            <a:extLst>
              <a:ext uri="{FF2B5EF4-FFF2-40B4-BE49-F238E27FC236}">
                <a16:creationId xmlns:a16="http://schemas.microsoft.com/office/drawing/2014/main" id="{14FDEE8B-0AEB-4A18-B06D-CC9985D52C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0824" y="5830088"/>
            <a:ext cx="3562350" cy="5429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E08EB68-8748-495D-9ECD-E0D00A8FA84E}"/>
              </a:ext>
            </a:extLst>
          </p:cNvPr>
          <p:cNvSpPr txBox="1"/>
          <p:nvPr/>
        </p:nvSpPr>
        <p:spPr>
          <a:xfrm>
            <a:off x="304800" y="4474696"/>
            <a:ext cx="7620000" cy="369332"/>
          </a:xfrm>
          <a:prstGeom prst="rect">
            <a:avLst/>
          </a:prstGeom>
          <a:noFill/>
        </p:spPr>
        <p:txBody>
          <a:bodyPr wrap="square" rtlCol="0">
            <a:spAutoFit/>
          </a:bodyPr>
          <a:lstStyle/>
          <a:p>
            <a:pPr lvl="0" eaLnBrk="0" fontAlgn="base" hangingPunct="0">
              <a:spcBef>
                <a:spcPct val="0"/>
              </a:spcBef>
              <a:spcAft>
                <a:spcPct val="0"/>
              </a:spcAft>
            </a:pPr>
            <a:r>
              <a:rPr lang="en-US" altLang="en-US" dirty="0">
                <a:solidFill>
                  <a:srgbClr val="3D4251"/>
                </a:solidFill>
                <a:latin typeface="Lora"/>
              </a:rPr>
              <a:t>Where, Pi is the probability that an arbitrary tuple in D belongs to class Ci.</a:t>
            </a:r>
            <a:endParaRPr lang="en-US" dirty="0"/>
          </a:p>
        </p:txBody>
      </p:sp>
    </p:spTree>
    <p:extLst>
      <p:ext uri="{BB962C8B-B14F-4D97-AF65-F5344CB8AC3E}">
        <p14:creationId xmlns:p14="http://schemas.microsoft.com/office/powerpoint/2010/main" val="2661222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2218</TotalTime>
  <Words>894</Words>
  <Application>Microsoft Office PowerPoint</Application>
  <PresentationFormat>On-screen Show (4:3)</PresentationFormat>
  <Paragraphs>127</Paragraphs>
  <Slides>31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Lora</vt:lpstr>
      <vt:lpstr>Office Theme</vt:lpstr>
      <vt:lpstr>Decision Tree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Arora, Love</cp:lastModifiedBy>
  <cp:revision>176</cp:revision>
  <dcterms:created xsi:type="dcterms:W3CDTF">2011-09-14T09:42:05Z</dcterms:created>
  <dcterms:modified xsi:type="dcterms:W3CDTF">2020-05-25T11:40:06Z</dcterms:modified>
</cp:coreProperties>
</file>