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1" r:id="rId2"/>
    <p:sldId id="362" r:id="rId3"/>
    <p:sldId id="667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310" r:id="rId26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7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91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A2D0E7-61DC-49E8-95D7-A7B1B0FC0DA1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90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0ED25A-E984-468C-BF9B-02C9D16F57B8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02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11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48AAB-AE88-4B9B-B7DA-601485A5B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48AAB-AE88-4B9B-B7DA-601485A5B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A1E0D-DC55-4FEE-9FC3-F3ACC75267D9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E5660-F999-4671-B900-CA4E24095B49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63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5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64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3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8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Prediction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194719"/>
            <a:ext cx="3457575" cy="3124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0D17BB-24A0-4E5D-939A-8210316250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1200" y="701131"/>
            <a:ext cx="8087406" cy="59644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a Single Predictor</a:t>
            </a:r>
          </a:p>
        </p:txBody>
      </p:sp>
    </p:spTree>
    <p:extLst>
      <p:ext uri="{BB962C8B-B14F-4D97-AF65-F5344CB8AC3E}">
        <p14:creationId xmlns:p14="http://schemas.microsoft.com/office/powerpoint/2010/main" val="918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4444275" cy="42609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Often the relationship between x and y cannot be approximated with a straight line. In this case, a nonlinear regression technique may be used. Alternatively, the data could be preprocessed to make the relationship linear.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Nonlinear regression models define y as a function of x using an equation that is more complicated than the linear regression equation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69A91C-BBA0-4661-AA94-3A3187BC75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696" y="812874"/>
            <a:ext cx="4883150" cy="4159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5" y="1880754"/>
            <a:ext cx="4027551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1800" dirty="0"/>
              <a:t>Some nonlinear models can be modeled by a polynomial function</a:t>
            </a:r>
          </a:p>
          <a:p>
            <a:r>
              <a:rPr lang="en-US" altLang="en-US" sz="1800" dirty="0"/>
              <a:t>A polynomial regression model can be transformed into linear regression model.  For example,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convertible to linear with new variables: </a:t>
            </a:r>
            <a:r>
              <a:rPr lang="en-US" altLang="en-US" sz="1800" dirty="0">
                <a:sym typeface="Symbol" panose="05050102010706020507" pitchFamily="18" charset="2"/>
              </a:rPr>
              <a:t>x</a:t>
            </a:r>
            <a:r>
              <a:rPr lang="en-US" altLang="en-US" sz="1800" baseline="-25000" dirty="0"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sym typeface="Symbol" panose="05050102010706020507" pitchFamily="18" charset="2"/>
              </a:rPr>
              <a:t>= x</a:t>
            </a:r>
            <a:r>
              <a:rPr lang="en-US" altLang="en-US" sz="1800" baseline="30000" dirty="0"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, x</a:t>
            </a:r>
            <a:r>
              <a:rPr lang="en-US" altLang="en-US" sz="1800" baseline="-25000" dirty="0"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sym typeface="Symbol" panose="05050102010706020507" pitchFamily="18" charset="2"/>
              </a:rPr>
              <a:t>= x</a:t>
            </a:r>
            <a:r>
              <a:rPr lang="en-US" altLang="en-US" sz="1800" baseline="30000" dirty="0">
                <a:sym typeface="Symbol" panose="05050102010706020507" pitchFamily="18" charset="2"/>
              </a:rPr>
              <a:t>3</a:t>
            </a:r>
            <a:endParaRPr lang="en-US" altLang="en-US" sz="18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</a:p>
          <a:p>
            <a:r>
              <a:rPr lang="en-US" altLang="en-US" sz="1800" dirty="0"/>
              <a:t>Other functions, such as power function, can also be transformed to linear model</a:t>
            </a:r>
          </a:p>
          <a:p>
            <a:r>
              <a:rPr lang="en-US" altLang="en-US" sz="1800" dirty="0"/>
              <a:t>Some models are intractable nonlinear (e.g., sum of exponential terms)</a:t>
            </a:r>
          </a:p>
          <a:p>
            <a:pPr lvl="1"/>
            <a:r>
              <a:rPr lang="en-US" altLang="en-US" sz="1800" dirty="0"/>
              <a:t>possible to obtain least square estimates through extensive calculation on more complex formulae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C66304-FD06-4451-B8C8-6DE397CA81D0}" type="datetime1">
              <a:rPr lang="en-US" altLang="en-US" smtClean="0"/>
              <a:t>5/26/2020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47E352A-B0B3-45DC-B2A5-B13BF7D8216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841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8045" y="755129"/>
            <a:ext cx="4529138" cy="566738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1320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Regression tree: proposed in CART system (</a:t>
            </a:r>
            <a:r>
              <a:rPr lang="en-US" altLang="en-US" sz="2000" dirty="0" err="1"/>
              <a:t>Breiman</a:t>
            </a:r>
            <a:r>
              <a:rPr lang="en-US" altLang="en-US" sz="2000" dirty="0"/>
              <a:t> et al. 1984)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CART: Classification And Regression Trees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Each leaf stores a </a:t>
            </a:r>
            <a:r>
              <a:rPr lang="en-US" altLang="en-US" sz="2000" i="1" dirty="0"/>
              <a:t>continuous-valued prediction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It is the </a:t>
            </a:r>
            <a:r>
              <a:rPr lang="en-US" altLang="en-US" sz="2000" i="1" dirty="0"/>
              <a:t>average value of the predicted attribute</a:t>
            </a:r>
            <a:r>
              <a:rPr lang="en-US" altLang="en-US" sz="2000" dirty="0"/>
              <a:t> for the training tuples that reach the leaf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Model tree: proposed by Quinlan (1992)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Each leaf holds a regression model—a multivariate linear equation for the predicted attribute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 more general case than regression tree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Regression and model trees tend to be more accurate than linear regression when the data are not represented well by a simple linear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C9A174-E308-4B71-838E-3A80EB86D0B6}" type="datetime1">
              <a:rPr lang="en-US" altLang="en-US" smtClean="0"/>
              <a:t>5/26/2020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E8725F-F53F-4308-B5F4-4298C4E236B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56285"/>
            <a:ext cx="7471954" cy="567418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Trees and Model Trees</a:t>
            </a:r>
          </a:p>
        </p:txBody>
      </p:sp>
    </p:spTree>
    <p:extLst>
      <p:ext uri="{BB962C8B-B14F-4D97-AF65-F5344CB8AC3E}">
        <p14:creationId xmlns:p14="http://schemas.microsoft.com/office/powerpoint/2010/main" val="23536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1338" y="2752816"/>
            <a:ext cx="6858000" cy="442913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Selection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Use </a:t>
            </a:r>
            <a:r>
              <a:rPr lang="en-US" altLang="en-US" sz="1800" b="1" dirty="0"/>
              <a:t>validation test set</a:t>
            </a:r>
            <a:r>
              <a:rPr lang="en-US" altLang="en-US" sz="18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Cost-benefit analysis and ROC Curves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Selection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7239000" y="6284686"/>
            <a:ext cx="1905000" cy="2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0CA2AB9-6EC8-4965-BFE2-476AED472147}" type="slidenum">
              <a:rPr lang="en-US" altLang="en-US" sz="1000">
                <a:latin typeface="Calibri" panose="020F0502020204030204" pitchFamily="34" charset="0"/>
              </a:rPr>
              <a:pPr algn="r" eaLnBrk="1" hangingPunct="1"/>
              <a:t>15</a:t>
            </a:fld>
            <a:endParaRPr lang="en-US" altLang="en-US" sz="1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4" name="Rectangle 63"/>
          <p:cNvSpPr>
            <a:spLocks noGrp="1" noChangeArrowheads="1"/>
          </p:cNvSpPr>
          <p:nvPr>
            <p:ph idx="1"/>
          </p:nvPr>
        </p:nvSpPr>
        <p:spPr>
          <a:xfrm>
            <a:off x="304800" y="174565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Given</a:t>
            </a:r>
            <a:r>
              <a:rPr lang="en-US" altLang="en-US" sz="2000" i="1" dirty="0"/>
              <a:t> m</a:t>
            </a:r>
            <a:r>
              <a:rPr lang="en-US" altLang="en-US" sz="2000" dirty="0"/>
              <a:t> classes, an entry, </a:t>
            </a:r>
            <a:r>
              <a:rPr lang="en-US" altLang="en-US" sz="2000" b="1" i="1" dirty="0" err="1"/>
              <a:t>CM</a:t>
            </a:r>
            <a:r>
              <a:rPr lang="en-US" altLang="en-US" sz="2000" b="1" i="1" baseline="-25000" dirty="0" err="1"/>
              <a:t>i,j</a:t>
            </a:r>
            <a:r>
              <a:rPr lang="en-US" altLang="en-US" sz="2000" b="1" baseline="-25000" dirty="0"/>
              <a:t> </a:t>
            </a:r>
            <a:r>
              <a:rPr lang="en-US" altLang="en-US" sz="2000" dirty="0"/>
              <a:t> in a </a:t>
            </a:r>
            <a:r>
              <a:rPr lang="en-US" altLang="en-US" sz="2000" b="1" dirty="0"/>
              <a:t>confusion matrix</a:t>
            </a:r>
            <a:r>
              <a:rPr lang="en-US" altLang="en-US" sz="2000" dirty="0"/>
              <a:t> indicates # of tuples in class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 that were labeled by the classifier as class </a:t>
            </a:r>
            <a:r>
              <a:rPr lang="en-US" altLang="en-US" sz="2000" i="1" dirty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May have extra rows/columns to provide totals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3074" y="72616"/>
            <a:ext cx="8054975" cy="11445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Confusion Matrix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304800" y="1217204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371"/>
              </p:ext>
            </p:extLst>
          </p:nvPr>
        </p:nvGraphicFramePr>
        <p:xfrm>
          <a:off x="609600" y="3191691"/>
          <a:ext cx="7924800" cy="264359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 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anose="05050102010706020507" pitchFamily="18" charset="2"/>
                        </a:rPr>
                        <a:t>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6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421876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4A27F91-7778-47D3-B96B-F6CAE978E7B1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19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064043"/>
              </p:ext>
            </p:extLst>
          </p:nvPr>
        </p:nvGraphicFramePr>
        <p:xfrm>
          <a:off x="304800" y="2078137"/>
          <a:ext cx="8229600" cy="2331271"/>
        </p:xfrm>
        <a:graphic>
          <a:graphicData uri="http://schemas.openxmlformats.org/drawingml/2006/table">
            <a:tbl>
              <a:tblPr/>
              <a:tblGrid>
                <a:gridCol w="2951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8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  -&gt;</a:t>
                      </a:r>
                    </a:p>
                  </a:txBody>
                  <a:tcPr marL="107343" marR="107343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5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   Actual class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anose="05050102010706020507" pitchFamily="18" charset="2"/>
                        </a:rPr>
                        <a:t></a:t>
                      </a:r>
                      <a:endParaRPr lang="en-US" dirty="0"/>
                    </a:p>
                  </a:txBody>
                  <a:tcPr marL="107343" marR="107343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L="107343" marR="107343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436249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L="107343" marR="107343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07343" marR="107343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L="107343" marR="107343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8734697" cy="130038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Confusion Matrix</a:t>
            </a:r>
          </a:p>
        </p:txBody>
      </p:sp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348343" y="1665514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Example of Confusion Matrix:</a:t>
            </a:r>
          </a:p>
        </p:txBody>
      </p:sp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4A27F91-7778-47D3-B96B-F6CAE978E7B1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b="1" dirty="0"/>
              <a:t>Classifier Accuracy, </a:t>
            </a:r>
            <a:r>
              <a:rPr lang="en-US" altLang="en-US" sz="1800" dirty="0"/>
              <a:t>or recognition rate: </a:t>
            </a:r>
            <a:endParaRPr lang="en-US" altLang="en-US" sz="1800" dirty="0" smtClean="0"/>
          </a:p>
          <a:p>
            <a:r>
              <a:rPr lang="en-US" altLang="en-US" sz="1800" dirty="0" smtClean="0"/>
              <a:t>percentage </a:t>
            </a:r>
            <a:r>
              <a:rPr lang="en-US" altLang="en-US" sz="1800" dirty="0"/>
              <a:t>of test set tuples that are </a:t>
            </a:r>
            <a:endParaRPr lang="en-US" altLang="en-US" sz="1800" dirty="0" smtClean="0"/>
          </a:p>
          <a:p>
            <a:r>
              <a:rPr lang="en-US" altLang="en-US" sz="1800" dirty="0" smtClean="0"/>
              <a:t>correctly </a:t>
            </a:r>
            <a:r>
              <a:rPr lang="en-US" altLang="en-US" sz="1800" dirty="0"/>
              <a:t>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Accuracy = (TP + TN)/All</a:t>
            </a:r>
            <a:endParaRPr lang="en-US" altLang="en-US" sz="1800" dirty="0"/>
          </a:p>
          <a:p>
            <a:r>
              <a:rPr lang="en-US" altLang="en-US" sz="1800" b="1" dirty="0"/>
              <a:t>Error rate:</a:t>
            </a:r>
            <a:r>
              <a:rPr lang="en-US" altLang="en-US" sz="1800" dirty="0"/>
              <a:t> </a:t>
            </a:r>
            <a:r>
              <a:rPr lang="en-US" altLang="en-US" sz="1800" i="1" dirty="0"/>
              <a:t>1 –</a:t>
            </a:r>
            <a:r>
              <a:rPr lang="en-US" altLang="en-US" sz="1800" dirty="0"/>
              <a:t> </a:t>
            </a:r>
            <a:r>
              <a:rPr lang="en-US" altLang="en-US" sz="1800" i="1" dirty="0"/>
              <a:t>accuracy</a:t>
            </a:r>
            <a:r>
              <a:rPr lang="en-US" altLang="en-US" sz="1800" dirty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Error rate = (FP + FN)/All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0500"/>
            <a:ext cx="8081963" cy="1325563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Error Rate, Sensitivity and Specificity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Problem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may be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negative 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minority of the positive class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7639"/>
              </p:ext>
            </p:extLst>
          </p:nvPr>
        </p:nvGraphicFramePr>
        <p:xfrm>
          <a:off x="1257300" y="4049492"/>
          <a:ext cx="1905000" cy="146593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063A2CE-5397-45C0-AD1E-8BE86A415C5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35562"/>
            <a:ext cx="3396343" cy="6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77" y="2844844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35278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Precision</a:t>
            </a:r>
            <a:r>
              <a:rPr lang="en-US" altLang="en-US" sz="20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Recall: </a:t>
            </a:r>
            <a:r>
              <a:rPr lang="en-US" altLang="en-US" sz="20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b="1" dirty="0"/>
              <a:t> measure (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1</a:t>
            </a:r>
            <a:r>
              <a:rPr lang="en-US" altLang="en-US" sz="2000" b="1" dirty="0"/>
              <a:t>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-score)</a:t>
            </a:r>
            <a:r>
              <a:rPr lang="en-US" altLang="en-US" sz="2000" dirty="0"/>
              <a:t>: harmonic mean of precision and recall,</a:t>
            </a:r>
            <a:endParaRPr lang="en-US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US" altLang="en-US" sz="2000" b="1" i="1" dirty="0" err="1"/>
              <a:t>F</a:t>
            </a:r>
            <a:r>
              <a:rPr lang="en-US" altLang="en-US" sz="20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000" b="1" dirty="0"/>
              <a:t>:  </a:t>
            </a:r>
            <a:r>
              <a:rPr lang="en-US" altLang="en-US" sz="20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assigns </a:t>
            </a:r>
            <a:r>
              <a:rPr lang="en-US" altLang="en-US" sz="2000" dirty="0">
                <a:cs typeface="Tahoma" panose="020B0604030504040204" pitchFamily="34" charset="0"/>
              </a:rPr>
              <a:t>ß times as much weight to recall as to precision</a:t>
            </a:r>
            <a:endParaRPr lang="en-US" altLang="en-US" sz="2000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7886700" cy="13255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Recall, and F-measures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027CB1-9AC3-425F-BA46-031CB2F5C7D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0" y="5642769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8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en-US" sz="1800" i="1" dirty="0"/>
              <a:t>Precision</a:t>
            </a:r>
            <a:r>
              <a:rPr lang="en-US" altLang="en-US" sz="1800" dirty="0"/>
              <a:t> = 90/230 = 39.13%             </a:t>
            </a:r>
            <a:r>
              <a:rPr lang="en-US" altLang="en-US" sz="1800" i="1" dirty="0"/>
              <a:t>Recall</a:t>
            </a:r>
            <a:r>
              <a:rPr lang="en-US" altLang="en-US" sz="1800" dirty="0"/>
              <a:t> = 90/300 = 30.00%</a:t>
            </a:r>
          </a:p>
          <a:p>
            <a:pPr marL="0" indent="0">
              <a:buNone/>
            </a:pPr>
            <a:endParaRPr lang="en-US" altLang="en-US" sz="12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625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FAB5880-4B31-427C-8B62-152B1B80D23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20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37431"/>
              </p:ext>
            </p:extLst>
          </p:nvPr>
        </p:nvGraphicFramePr>
        <p:xfrm>
          <a:off x="501831" y="2255280"/>
          <a:ext cx="7689669" cy="1913574"/>
        </p:xfrm>
        <a:graphic>
          <a:graphicData uri="http://schemas.openxmlformats.org/drawingml/2006/table">
            <a:tbl>
              <a:tblPr/>
              <a:tblGrid>
                <a:gridCol w="2784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5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9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1800" b="1" dirty="0"/>
              <a:t>Holdout method</a:t>
            </a:r>
          </a:p>
          <a:p>
            <a:pPr lvl="1" eaLnBrk="1" hangingPunct="1"/>
            <a:r>
              <a:rPr lang="en-US" altLang="en-US" sz="1800" dirty="0"/>
              <a:t>Given data is randomly partitioned into two independent sets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(e.g., 2/3) for model construction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(e.g., 1/3) for accuracy estimation</a:t>
            </a:r>
          </a:p>
          <a:p>
            <a:pPr lvl="1" eaLnBrk="1" hangingPunct="1"/>
            <a:r>
              <a:rPr lang="en-US" altLang="en-US" sz="1800" u="sng" dirty="0"/>
              <a:t>Random sampling</a:t>
            </a:r>
            <a:r>
              <a:rPr lang="en-US" altLang="en-US" sz="1800" dirty="0"/>
              <a:t>: a variation of holdout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en-US" sz="1800" b="1" dirty="0"/>
              <a:t>Cross-validation</a:t>
            </a:r>
            <a:r>
              <a:rPr lang="en-US" altLang="en-US" sz="1800" dirty="0"/>
              <a:t> (</a:t>
            </a:r>
            <a:r>
              <a:rPr lang="en-US" altLang="en-US" sz="1800" i="1" dirty="0"/>
              <a:t>k</a:t>
            </a:r>
            <a:r>
              <a:rPr lang="en-US" altLang="en-US" sz="1800" dirty="0"/>
              <a:t>-fold, where k = 10 is most popular)</a:t>
            </a:r>
          </a:p>
          <a:p>
            <a:pPr lvl="1" eaLnBrk="1" hangingPunct="1"/>
            <a:r>
              <a:rPr lang="en-US" altLang="en-US" sz="1800" dirty="0"/>
              <a:t>Randomly partition the data into </a:t>
            </a:r>
            <a:r>
              <a:rPr lang="en-US" altLang="en-US" sz="1800" i="1" dirty="0"/>
              <a:t>k</a:t>
            </a:r>
            <a:r>
              <a:rPr lang="en-US" altLang="en-US" sz="1800" dirty="0"/>
              <a:t> </a:t>
            </a:r>
            <a:r>
              <a:rPr lang="en-US" altLang="en-US" sz="1800" i="1" dirty="0"/>
              <a:t>mutually exclusive</a:t>
            </a:r>
            <a:r>
              <a:rPr lang="en-US" altLang="en-US" sz="1800" dirty="0"/>
              <a:t> subsets, each approximately equal size</a:t>
            </a:r>
          </a:p>
          <a:p>
            <a:pPr lvl="1" eaLnBrk="1" hangingPunct="1"/>
            <a:r>
              <a:rPr lang="en-US" altLang="en-US" sz="1800" dirty="0"/>
              <a:t>At </a:t>
            </a:r>
            <a:r>
              <a:rPr lang="en-US" altLang="en-US" sz="1800" i="1" dirty="0" err="1"/>
              <a:t>i</a:t>
            </a:r>
            <a:r>
              <a:rPr lang="en-US" altLang="en-US" sz="1800" dirty="0" err="1"/>
              <a:t>-th</a:t>
            </a:r>
            <a:r>
              <a:rPr lang="en-US" altLang="en-US" sz="1800" dirty="0"/>
              <a:t> iteration, use D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as test set and others as training set</a:t>
            </a:r>
          </a:p>
          <a:p>
            <a:pPr lvl="1" eaLnBrk="1" hangingPunct="1"/>
            <a:r>
              <a:rPr lang="en-US" altLang="en-US" sz="1800" u="sng" dirty="0"/>
              <a:t>Leave-one-out</a:t>
            </a:r>
            <a:r>
              <a:rPr lang="en-US" altLang="en-US" sz="1800" dirty="0"/>
              <a:t>: </a:t>
            </a:r>
            <a:r>
              <a:rPr lang="en-US" altLang="en-US" sz="1800" i="1" dirty="0"/>
              <a:t>k</a:t>
            </a:r>
            <a:r>
              <a:rPr lang="en-US" altLang="en-US" sz="1800" dirty="0"/>
              <a:t> folds where </a:t>
            </a:r>
            <a:r>
              <a:rPr lang="en-US" altLang="en-US" sz="1800" i="1" dirty="0"/>
              <a:t>k</a:t>
            </a:r>
            <a:r>
              <a:rPr lang="en-US" altLang="en-US" sz="1800" dirty="0"/>
              <a:t> = # of tuples, for small sized data</a:t>
            </a:r>
          </a:p>
          <a:p>
            <a:pPr lvl="1" eaLnBrk="1" hangingPunct="1"/>
            <a:r>
              <a:rPr lang="en-US" altLang="en-US" sz="1800" b="1" u="sng" dirty="0"/>
              <a:t>*Stratified cross-validation*</a:t>
            </a:r>
            <a:r>
              <a:rPr lang="en-US" altLang="en-US" sz="1800" dirty="0"/>
              <a:t>: folds are stratified so that class dist. in each fold is approx. the same as that in the initial data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850"/>
            <a:ext cx="7886700" cy="132556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Classifier Accuracy: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Holdout &amp; Cross-Validation Methods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D24A78-D666-4BD0-A95B-E750FF1BFC3B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21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Samples the given training tuples uniformly </a:t>
            </a:r>
            <a:r>
              <a:rPr lang="en-US" altLang="en-US" i="1" dirty="0"/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Several bootstrap methods, and a common one is </a:t>
            </a:r>
            <a:r>
              <a:rPr lang="en-US" altLang="en-US" b="1" dirty="0"/>
              <a:t>.632 </a:t>
            </a:r>
            <a:r>
              <a:rPr lang="en-US" altLang="en-US" b="1" dirty="0" err="1"/>
              <a:t>boostrap</a:t>
            </a:r>
            <a:endParaRPr lang="en-US" altLang="en-US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A data set with </a:t>
            </a:r>
            <a:r>
              <a:rPr lang="en-US" altLang="en-US" i="1" dirty="0"/>
              <a:t>d</a:t>
            </a:r>
            <a:r>
              <a:rPr lang="en-US" altLang="en-US" dirty="0"/>
              <a:t> tuples is sampled </a:t>
            </a:r>
            <a:r>
              <a:rPr lang="en-US" altLang="en-US" i="1" dirty="0"/>
              <a:t>d</a:t>
            </a:r>
            <a:r>
              <a:rPr lang="en-US" altLang="en-US" dirty="0"/>
              <a:t> times, with replacement, resulting in a training set of </a:t>
            </a:r>
            <a:r>
              <a:rPr lang="en-US" altLang="en-US" i="1" dirty="0"/>
              <a:t>d</a:t>
            </a:r>
            <a:r>
              <a:rPr lang="en-US" altLang="en-US" dirty="0"/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baseline="30000" dirty="0"/>
              <a:t>d</a:t>
            </a:r>
            <a:r>
              <a:rPr lang="en-US" altLang="en-US" dirty="0"/>
              <a:t> ≈ e</a:t>
            </a:r>
            <a:r>
              <a:rPr lang="en-US" altLang="en-US" baseline="30000" dirty="0"/>
              <a:t>-1</a:t>
            </a:r>
            <a:r>
              <a:rPr lang="en-US" altLang="en-US" dirty="0"/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Repeat the sampling procedure </a:t>
            </a:r>
            <a:r>
              <a:rPr lang="en-US" altLang="en-US" i="1" dirty="0"/>
              <a:t>k</a:t>
            </a:r>
            <a:r>
              <a:rPr lang="en-US" altLang="en-US" dirty="0"/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377" y="716754"/>
            <a:ext cx="7886700" cy="677863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Classifier Accuracy: Bootstrap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DAC192D-82FB-4A9D-97B6-ED8CC2CAED09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61" y="4985862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7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90" y="1460817"/>
            <a:ext cx="2579626" cy="24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3936274" cy="4523786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b="1" dirty="0"/>
              <a:t>ROC</a:t>
            </a:r>
            <a:r>
              <a:rPr lang="en-US" altLang="en-US" sz="1800" dirty="0"/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dirty="0"/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dirty="0"/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dirty="0"/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dirty="0"/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800" dirty="0"/>
              <a:t>The closer to the diagonal line (i.e., the closer the area is to 0.5), the less accurate is the model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02253"/>
            <a:ext cx="7886700" cy="5048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ROC Curves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4735503" y="3928243"/>
            <a:ext cx="3352800" cy="242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axis represents the true positive rate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axis rep. the false positive rate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also shows a diagonal line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perfect accuracy will have an area of 1.0</a:t>
            </a:r>
          </a:p>
        </p:txBody>
      </p:sp>
      <p:sp>
        <p:nvSpPr>
          <p:cNvPr id="6349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DE7AD19-0D97-48A7-AE95-D52D4000542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85874" y="2534506"/>
          <a:ext cx="5208100" cy="169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7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Author(s), Title, Edition, Publishing House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T1</a:t>
                      </a:r>
                      <a:endParaRPr lang="en-US" sz="14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900" kern="50" dirty="0">
                          <a:effectLst/>
                        </a:rPr>
                        <a:t> 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T2</a:t>
                      </a:r>
                      <a:endParaRPr lang="en-US" sz="14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100" kern="50" dirty="0" err="1">
                          <a:effectLst/>
                        </a:rPr>
                        <a:t>Jiawei</a:t>
                      </a:r>
                      <a:r>
                        <a:rPr lang="en-IN" sz="1100" kern="50" dirty="0">
                          <a:effectLst/>
                        </a:rPr>
                        <a:t> Han, </a:t>
                      </a:r>
                      <a:r>
                        <a:rPr lang="en-IN" sz="1100" kern="50" dirty="0" err="1">
                          <a:effectLst/>
                        </a:rPr>
                        <a:t>Micheline</a:t>
                      </a:r>
                      <a:r>
                        <a:rPr lang="en-IN" sz="1100" kern="50" dirty="0">
                          <a:effectLst/>
                        </a:rPr>
                        <a:t> </a:t>
                      </a:r>
                      <a:r>
                        <a:rPr lang="en-IN" sz="1100" kern="50" dirty="0" err="1">
                          <a:effectLst/>
                        </a:rPr>
                        <a:t>Kamber</a:t>
                      </a:r>
                      <a:r>
                        <a:rPr lang="en-IN" sz="1100" kern="50" dirty="0">
                          <a:effectLst/>
                        </a:rPr>
                        <a:t> and Jian Pei Morgan Kaufmann Publishers</a:t>
                      </a:r>
                      <a:endParaRPr lang="en-US" sz="15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Lohit Hindi"/>
                        </a:rPr>
                        <a:t>R2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Principles of Data Mining, Second Edition by  Max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Bramer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Springer © 2013 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357313" y="1838217"/>
            <a:ext cx="227171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D55AD6-0894-412C-A94B-D861B2566499}" type="datetime1">
              <a:rPr lang="en-US" smtClean="0"/>
              <a:t>5/26/2020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5463" y="439783"/>
            <a:ext cx="6324600" cy="114300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/>
              <a:t>How is (Numerical) prediction similar to classification?</a:t>
            </a:r>
          </a:p>
          <a:p>
            <a:pPr lvl="1"/>
            <a:r>
              <a:rPr lang="en-US" altLang="en-US" sz="1800" dirty="0"/>
              <a:t>construct a model</a:t>
            </a:r>
          </a:p>
          <a:p>
            <a:pPr lvl="1"/>
            <a:r>
              <a:rPr lang="en-US" altLang="en-US" sz="1800" dirty="0"/>
              <a:t>use model to predict continuous or ordered  value for a given input</a:t>
            </a:r>
          </a:p>
          <a:p>
            <a:r>
              <a:rPr lang="en-US" altLang="en-US" sz="1800" dirty="0"/>
              <a:t>Difference between Prediction and classification</a:t>
            </a:r>
          </a:p>
          <a:p>
            <a:pPr lvl="1"/>
            <a:r>
              <a:rPr lang="en-US" altLang="en-US" sz="1800" dirty="0"/>
              <a:t>Classification refers to predict categorical class label</a:t>
            </a:r>
          </a:p>
          <a:p>
            <a:pPr lvl="1"/>
            <a:r>
              <a:rPr lang="en-US" altLang="en-US" sz="1800" dirty="0"/>
              <a:t>Prediction models continuous-valued functions</a:t>
            </a:r>
          </a:p>
          <a:p>
            <a:r>
              <a:rPr lang="en-US" altLang="en-US" sz="1800" dirty="0"/>
              <a:t>Major method for prediction: regression</a:t>
            </a:r>
          </a:p>
          <a:p>
            <a:pPr lvl="1"/>
            <a:r>
              <a:rPr lang="en-US" altLang="en-US" sz="1800" dirty="0"/>
              <a:t>model the relationship between one or more </a:t>
            </a:r>
            <a:r>
              <a:rPr lang="en-US" altLang="en-US" sz="1800" i="1" dirty="0"/>
              <a:t>independent</a:t>
            </a:r>
            <a:r>
              <a:rPr lang="en-US" altLang="en-US" sz="1800" dirty="0"/>
              <a:t> or </a:t>
            </a:r>
            <a:r>
              <a:rPr lang="en-US" altLang="en-US" sz="1800" b="1" dirty="0"/>
              <a:t>predictor</a:t>
            </a:r>
            <a:r>
              <a:rPr lang="en-US" altLang="en-US" sz="1800" dirty="0"/>
              <a:t> variables and a </a:t>
            </a:r>
            <a:r>
              <a:rPr lang="en-US" altLang="en-US" sz="1800" i="1" dirty="0"/>
              <a:t>dependent</a:t>
            </a:r>
            <a:r>
              <a:rPr lang="en-US" altLang="en-US" sz="1800" dirty="0"/>
              <a:t> or </a:t>
            </a:r>
            <a:r>
              <a:rPr lang="en-US" altLang="en-US" sz="1800" b="1" dirty="0"/>
              <a:t>response</a:t>
            </a:r>
            <a:r>
              <a:rPr lang="en-US" altLang="en-US" sz="1800" dirty="0"/>
              <a:t> variable</a:t>
            </a:r>
          </a:p>
          <a:p>
            <a:r>
              <a:rPr lang="en-US" sz="1800" dirty="0"/>
              <a:t>Profit, sales, mortgage rates, house values, square footage, temperature, or distance could all be predicted using regression techniques. For example, a regression model could be used to predict the value of a house based on location, number of rooms, lot size, and other factors.</a:t>
            </a:r>
            <a:endParaRPr lang="en-US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BB06A5C-6ED9-4764-BFDC-469D73BB4920}" type="datetime1">
              <a:rPr lang="en-US" altLang="en-US" smtClean="0"/>
              <a:t>5/26/2020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7089CE-8687-402B-BE29-7AC26E8DB3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70991"/>
            <a:ext cx="5889625" cy="65087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vs.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55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regression task begins with a (training) data set in which the target values are known, </a:t>
            </a:r>
          </a:p>
          <a:p>
            <a:pPr lvl="1"/>
            <a:r>
              <a:rPr lang="en-US" dirty="0"/>
              <a:t>e.g., a regression model that predicts house values could be developed based on observed data for many houses over a period of time.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The data might track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the house,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footage,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rooms,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district,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to shopping centers,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 </a:t>
            </a:r>
          </a:p>
          <a:p>
            <a:pPr lvl="1"/>
            <a:r>
              <a:rPr lang="en-US" dirty="0"/>
              <a:t>House value would be the target, the other attributes would be the predictors, and the data for each house would constitute a case.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2CBB1B-700C-442D-BE39-365FB24586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717029"/>
            <a:ext cx="5727700" cy="6048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0665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the model build (training) process, a regression algorithm estimates the value of the target as a function of the predictors for each case in the build data.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These relationships between predictors and target are summarized in a model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Model can then be applied to a different data set in which the target values are unknown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2CBB1B-700C-442D-BE39-365FB24586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717029"/>
            <a:ext cx="7326313" cy="6048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7550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Regression analysis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Linear and multiple regression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Non-linear regression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Other regression methods: generalized linear model, Poisson regression, log-linear models, regression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45F724-0A11-4F06-82E0-AB26E6B568A2}" type="datetime1">
              <a:rPr lang="en-US" altLang="en-US" smtClean="0"/>
              <a:t>5/26/2020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7089CE-8687-402B-BE29-7AC26E8DB3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8518" y="759891"/>
            <a:ext cx="4786312" cy="5619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4125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Regression analysis seeks to determine the values of parameters for a function that cause the function to best fit a set of data observations that you provide.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following equation expresses these relationships in symbols. It shows that regression is the process of estimating the value of a continuous target (y) as a function (F) of one or more predictors (x1 , x2 , ..., </a:t>
            </a:r>
            <a:r>
              <a:rPr lang="en-US" sz="1800" dirty="0" err="1"/>
              <a:t>xn</a:t>
            </a:r>
            <a:r>
              <a:rPr lang="en-US" sz="1800" dirty="0"/>
              <a:t>), a set of parameters (w1 , w2 , ..., </a:t>
            </a:r>
            <a:r>
              <a:rPr lang="en-US" sz="1800" dirty="0" err="1"/>
              <a:t>wn</a:t>
            </a:r>
            <a:r>
              <a:rPr lang="en-US" sz="1800" dirty="0"/>
              <a:t>), and a measure of error (e).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 marL="457200" lvl="1" indent="0">
              <a:spcAft>
                <a:spcPts val="600"/>
              </a:spcAft>
              <a:buFont typeface="Arial" pitchFamily="34" charset="0"/>
              <a:buNone/>
            </a:pPr>
            <a:r>
              <a:rPr lang="en-US" sz="1800" dirty="0"/>
              <a:t>y = F(</a:t>
            </a:r>
            <a:r>
              <a:rPr lang="en-US" sz="1800" dirty="0" err="1"/>
              <a:t>x,w</a:t>
            </a:r>
            <a:r>
              <a:rPr lang="en-US" sz="1800" dirty="0"/>
              <a:t>)  + e 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The predictors can be understood as independent variables and the target as a dependent variable. The error, also called the residual, is the difference between the expected and predicted value of the dependent variable. The regression parameters are also known as regression coefficients.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process of training a regression model involves finding the parameter values that minimize a measure of the error, for example, the sum of squared errors.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A224C8-4665-453C-A242-5702DDA6E5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6423" y="657497"/>
            <a:ext cx="4902926" cy="6191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91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638550" y="3338513"/>
          <a:ext cx="156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Equation" r:id="rId4" imgW="1562040" imgH="838080" progId="Equation.3">
                  <p:embed/>
                </p:oleObj>
              </mc:Choice>
              <mc:Fallback>
                <p:oleObj name="Equation" r:id="rId4" imgW="156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338513"/>
                        <a:ext cx="156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6601F2-110B-4FFD-9C34-E27919D12C33}" type="datetime1">
              <a:rPr lang="en-US" altLang="en-US" smtClean="0"/>
              <a:t>5/26/2020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218D1-BD9D-4BF6-BACC-7B9C6FDB473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943" y="751658"/>
            <a:ext cx="4261507" cy="481013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1885" y="1726287"/>
            <a:ext cx="835152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involves a response variable y and a single predictor variable x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(y-intercept) and 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(slope) are regression coefficients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least squares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the best-fitting straight line</a:t>
            </a:r>
          </a:p>
          <a:p>
            <a:pPr lvl="1">
              <a:lnSpc>
                <a:spcPct val="10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involves more than one predictor variable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is of the form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|D|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|D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For 2-D data, we may have: y =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w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Solvable by extension of least square method or using SAS, S-Plus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nonlinear functions can be transformed into the above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07442580"/>
              </p:ext>
            </p:extLst>
          </p:nvPr>
        </p:nvGraphicFramePr>
        <p:xfrm>
          <a:off x="5808617" y="3620408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6" imgW="1117440" imgH="279360" progId="Equation.3">
                  <p:embed/>
                </p:oleObj>
              </mc:Choice>
              <mc:Fallback>
                <p:oleObj name="Equation" r:id="rId6" imgW="1117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17" y="3620408"/>
                        <a:ext cx="1600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1911</Words>
  <Application>Microsoft Office PowerPoint</Application>
  <PresentationFormat>On-screen Show (4:3)</PresentationFormat>
  <Paragraphs>269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Lohit Hindi</vt:lpstr>
      <vt:lpstr>Symbol</vt:lpstr>
      <vt:lpstr>Tahoma</vt:lpstr>
      <vt:lpstr>Times New Roman</vt:lpstr>
      <vt:lpstr>WenQuanYi Micro Hei</vt:lpstr>
      <vt:lpstr>Wingdings</vt:lpstr>
      <vt:lpstr>Office Theme</vt:lpstr>
      <vt:lpstr>Equation</vt:lpstr>
      <vt:lpstr>S2-19_DSECLZC415 Classification and Prediction</vt:lpstr>
      <vt:lpstr>PowerPoint Presentation</vt:lpstr>
      <vt:lpstr>PowerPoint Presentation</vt:lpstr>
      <vt:lpstr>Prediction vs. Classification</vt:lpstr>
      <vt:lpstr>Regression for Prediction</vt:lpstr>
      <vt:lpstr>Regression for Prediction</vt:lpstr>
      <vt:lpstr>Prediction Techniques</vt:lpstr>
      <vt:lpstr>Regression analysis</vt:lpstr>
      <vt:lpstr>Linear Regression </vt:lpstr>
      <vt:lpstr>Linear Regression With a Single Predictor</vt:lpstr>
      <vt:lpstr>Nonlinear Regression</vt:lpstr>
      <vt:lpstr>Nonlinear Regression </vt:lpstr>
      <vt:lpstr>Regression Trees and Model Trees</vt:lpstr>
      <vt:lpstr>Model Evaluation and Selection</vt:lpstr>
      <vt:lpstr>Model Evaluation and Selection</vt:lpstr>
      <vt:lpstr>Classifier Evaluation Metrics: Confusion Matrix</vt:lpstr>
      <vt:lpstr>Classifier Evaluation Metrics: Confusion Matrix</vt:lpstr>
      <vt:lpstr>Classifier Evaluation Metrics: 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Model Selection: ROC Curves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Microsoft account</cp:lastModifiedBy>
  <cp:revision>182</cp:revision>
  <cp:lastPrinted>2020-04-24T15:32:34Z</cp:lastPrinted>
  <dcterms:created xsi:type="dcterms:W3CDTF">2016-08-27T05:22:31Z</dcterms:created>
  <dcterms:modified xsi:type="dcterms:W3CDTF">2020-05-26T18:15:33Z</dcterms:modified>
</cp:coreProperties>
</file>