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0" r:id="rId2"/>
    <p:sldId id="257" r:id="rId3"/>
    <p:sldId id="288" r:id="rId4"/>
    <p:sldId id="290" r:id="rId5"/>
    <p:sldId id="296" r:id="rId6"/>
    <p:sldId id="297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4" r:id="rId20"/>
    <p:sldId id="311" r:id="rId21"/>
    <p:sldId id="315" r:id="rId22"/>
    <p:sldId id="316" r:id="rId23"/>
    <p:sldId id="312" r:id="rId24"/>
    <p:sldId id="313" r:id="rId25"/>
    <p:sldId id="28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ora, Love" initials="AL" lastIdx="2" clrIdx="0">
    <p:extLst>
      <p:ext uri="{19B8F6BF-5375-455C-9EA6-DF929625EA0E}">
        <p15:presenceInfo xmlns:p15="http://schemas.microsoft.com/office/powerpoint/2012/main" userId="S-1-5-21-74642-3284969411-2123768488-10134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/>
    <p:restoredTop sz="92500"/>
  </p:normalViewPr>
  <p:slideViewPr>
    <p:cSldViewPr>
      <p:cViewPr varScale="1">
        <p:scale>
          <a:sx n="84" d="100"/>
          <a:sy n="84" d="100"/>
        </p:scale>
        <p:origin x="1584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4E17E-ACDA-4D33-BCAE-677FB616DBEF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C08CD-08CE-4BE9-82DB-405CF9CCA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78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C08CD-08CE-4BE9-82DB-405CF9CCA28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367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C4E10-BDDF-4D8C-813A-B9DB442319A8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932594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7AB5A4-95CD-49FF-92E1-DB59A9B50BA8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5782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DD36F6-89BA-48FB-91E2-29878B0202D8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0929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AF4B5A-0AF1-4F23-B063-F00A8448E34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0986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ED412B-0C89-4FAE-A808-AB03D00F547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2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53FA3F-BBAD-4F7D-AEC5-B0937316B511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6375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0E5602-19F9-421D-A29D-AB1E76487D9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5899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29F245-031C-4593-973F-176BED70257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4852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00A1D0-8F55-422A-AD48-A884E8C4964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104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0E4919-0BA6-4828-A73A-FB71F2021AF4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6242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ADAF9F-11FE-4F91-8496-C2BD207BD5CA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3142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C1E6-9A33-4660-8215-AD7CFB9E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A9E00-0706-4B0C-9543-052F6176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3FD4A-D7E4-4CFD-9684-6D45C1B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6762" y="6356350"/>
            <a:ext cx="1937238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1092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680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40E3B-903D-44FF-B76A-1A74F8CAA9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AF849AF-005D-45B2-8B61-4DDF84849F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81B6769-8356-43BB-A576-AD606E3330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315200" y="6340475"/>
            <a:ext cx="18288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3449E-F921-4097-ACEB-2539608ECF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B3AF7-233A-45D2-85EE-5EC3FDF5EF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D4B6A-FADE-4F8D-8A09-32D7B65878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313488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95B91-80DC-439F-8C70-3B1EBFBBF1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5800" y="6363741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4B0F8-D031-4A9E-92CA-E8B9C130C6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8829-EECA-49B6-9EB3-BCB216DDBB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3438-FC3D-42A9-8AF7-A14C2054D9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972300" y="6142574"/>
            <a:ext cx="2133600" cy="403541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314700" y="6598919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DD9E3-F004-45EE-BC53-8795F8E881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C770E-EF70-4FCE-A166-B9462D1C0F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FC222-269D-47E2-8242-B002730600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726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4CF8A-883F-4144-AB15-923DF648E0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C6268-F619-48BB-933B-E115CE93C6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9EFE8-733E-4AFB-BDAB-0CE5D93733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10400" y="6206025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B6E1B0A-851E-4A0C-B89D-3CC106FF0C5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24DB619-8B4A-4430-9A32-51334D35E4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986382B-03E0-49E8-ABB3-DDB7651045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0934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/>
          <a:lstStyle/>
          <a:p>
            <a:pPr algn="ctr"/>
            <a:r>
              <a:rPr lang="en-US" sz="4000" dirty="0" smtClean="0"/>
              <a:t>Clustering Algorithm</a:t>
            </a:r>
            <a:br>
              <a:rPr lang="en-US" sz="4000" dirty="0" smtClean="0"/>
            </a:br>
            <a:r>
              <a:rPr lang="en-US" sz="4000" dirty="0" smtClean="0"/>
              <a:t>(DBSCAN)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303837"/>
            <a:ext cx="6019800" cy="5334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SaiKiranmai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90C164-BD80-4958-B5AD-15C0024F6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800" b="1" dirty="0"/>
              <a:t>M, P, O, and R are core objects since each is in an Eps neighborhood containing at least 3 points</a:t>
            </a:r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Example</a:t>
            </a:r>
          </a:p>
        </p:txBody>
      </p:sp>
      <p:sp>
        <p:nvSpPr>
          <p:cNvPr id="299012" name="Text Box 4"/>
          <p:cNvSpPr txBox="1">
            <a:spLocks noChangeArrowheads="1"/>
          </p:cNvSpPr>
          <p:nvPr/>
        </p:nvSpPr>
        <p:spPr bwMode="auto">
          <a:xfrm>
            <a:off x="6458538" y="3562354"/>
            <a:ext cx="230446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Minpts</a:t>
            </a:r>
            <a:r>
              <a:rPr lang="en-US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Eps=radius      of the circles</a:t>
            </a:r>
          </a:p>
        </p:txBody>
      </p:sp>
      <p:pic>
        <p:nvPicPr>
          <p:cNvPr id="299013" name="Picture 5" descr="final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71799"/>
            <a:ext cx="5638800" cy="339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15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20903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Directly </a:t>
            </a:r>
            <a:r>
              <a:rPr lang="en-US" altLang="en-US" sz="3600" dirty="0" smtClean="0"/>
              <a:t>Density-Reachable</a:t>
            </a:r>
            <a:endParaRPr lang="en-US" altLang="en-US" sz="3600" dirty="0"/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-304800" y="1439091"/>
            <a:ext cx="8991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¢"/>
              <a:defRPr sz="3000" b="1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Monotype Sorts" pitchFamily="2" charset="2"/>
              <a:buChar char="q"/>
              <a:defRPr sz="2600" b="1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m"/>
              <a:defRPr sz="2400" b="1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buClrTx/>
              <a:buFont typeface="Arial" panose="020B0604020202020204" pitchFamily="34" charset="0"/>
              <a:buChar char="•"/>
            </a:pPr>
            <a:r>
              <a:rPr lang="en-US" altLang="en-US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alt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</a:t>
            </a:r>
            <a:r>
              <a:rPr lang="en-US" alt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alt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directly density-reachable </a:t>
            </a:r>
            <a:r>
              <a:rPr lang="en-US" altLang="en-US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object </a:t>
            </a:r>
            <a:r>
              <a:rPr lang="en-US" alt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lang="en-US" alt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altLang="en-US" b="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object </a:t>
            </a:r>
            <a:r>
              <a:rPr lang="en-US" alt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</a:t>
            </a:r>
            <a:r>
              <a:rPr lang="en-US" alt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in </a:t>
            </a:r>
            <a:r>
              <a:rPr lang="en-US" alt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p’s</a:t>
            </a:r>
            <a:r>
              <a:rPr lang="en-US" alt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-</a:t>
            </a:r>
            <a:r>
              <a:rPr lang="en-US" alt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neighborhood.</a:t>
            </a:r>
          </a:p>
        </p:txBody>
      </p:sp>
      <p:grpSp>
        <p:nvGrpSpPr>
          <p:cNvPr id="142340" name="Group 4"/>
          <p:cNvGrpSpPr>
            <a:grpSpLocks/>
          </p:cNvGrpSpPr>
          <p:nvPr/>
        </p:nvGrpSpPr>
        <p:grpSpPr bwMode="auto">
          <a:xfrm>
            <a:off x="914400" y="3886200"/>
            <a:ext cx="2133600" cy="1524000"/>
            <a:chOff x="528" y="2784"/>
            <a:chExt cx="1344" cy="960"/>
          </a:xfrm>
        </p:grpSpPr>
        <p:sp>
          <p:nvSpPr>
            <p:cNvPr id="142341" name="Line 5"/>
            <p:cNvSpPr>
              <a:spLocks noChangeShapeType="1"/>
            </p:cNvSpPr>
            <p:nvPr/>
          </p:nvSpPr>
          <p:spPr bwMode="auto">
            <a:xfrm>
              <a:off x="528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6796" dir="12393903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42" name="Oval 6"/>
            <p:cNvSpPr>
              <a:spLocks noChangeArrowheads="1"/>
            </p:cNvSpPr>
            <p:nvPr/>
          </p:nvSpPr>
          <p:spPr bwMode="auto">
            <a:xfrm>
              <a:off x="528" y="2832"/>
              <a:ext cx="912" cy="9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43" name="Oval 7"/>
            <p:cNvSpPr>
              <a:spLocks noChangeArrowheads="1"/>
            </p:cNvSpPr>
            <p:nvPr/>
          </p:nvSpPr>
          <p:spPr bwMode="auto">
            <a:xfrm>
              <a:off x="960" y="2784"/>
              <a:ext cx="912" cy="9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44" name="Oval 8"/>
            <p:cNvSpPr>
              <a:spLocks noChangeArrowheads="1"/>
            </p:cNvSpPr>
            <p:nvPr/>
          </p:nvSpPr>
          <p:spPr bwMode="auto">
            <a:xfrm>
              <a:off x="1344" y="2832"/>
              <a:ext cx="144" cy="144"/>
            </a:xfrm>
            <a:prstGeom prst="ellipse">
              <a:avLst/>
            </a:prstGeom>
            <a:solidFill>
              <a:srgbClr val="95FFE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56796" dir="123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45" name="Oval 9"/>
            <p:cNvSpPr>
              <a:spLocks noChangeArrowheads="1"/>
            </p:cNvSpPr>
            <p:nvPr/>
          </p:nvSpPr>
          <p:spPr bwMode="auto">
            <a:xfrm>
              <a:off x="912" y="3216"/>
              <a:ext cx="144" cy="144"/>
            </a:xfrm>
            <a:prstGeom prst="ellipse">
              <a:avLst/>
            </a:prstGeom>
            <a:solidFill>
              <a:srgbClr val="95FFE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56796" dir="12393903" algn="ctr" rotWithShape="0">
                <a:schemeClr val="bg2"/>
              </a:outerShdw>
            </a:effectLst>
          </p:spPr>
          <p:txBody>
            <a:bodyPr wrap="none" anchorCtr="1"/>
            <a:lstStyle/>
            <a:p>
              <a:pPr algn="ctr"/>
              <a:r>
                <a:rPr lang="en-US" altLang="en-US" sz="24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42346" name="Oval 10"/>
            <p:cNvSpPr>
              <a:spLocks noChangeArrowheads="1"/>
            </p:cNvSpPr>
            <p:nvPr/>
          </p:nvSpPr>
          <p:spPr bwMode="auto">
            <a:xfrm>
              <a:off x="1152" y="3312"/>
              <a:ext cx="144" cy="144"/>
            </a:xfrm>
            <a:prstGeom prst="ellipse">
              <a:avLst/>
            </a:prstGeom>
            <a:solidFill>
              <a:srgbClr val="95FFE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56796" dir="123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47" name="Oval 11"/>
            <p:cNvSpPr>
              <a:spLocks noChangeArrowheads="1"/>
            </p:cNvSpPr>
            <p:nvPr/>
          </p:nvSpPr>
          <p:spPr bwMode="auto">
            <a:xfrm>
              <a:off x="1728" y="3408"/>
              <a:ext cx="144" cy="144"/>
            </a:xfrm>
            <a:prstGeom prst="ellipse">
              <a:avLst/>
            </a:prstGeom>
            <a:solidFill>
              <a:srgbClr val="95FFE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56796" dir="123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48" name="Oval 12"/>
            <p:cNvSpPr>
              <a:spLocks noChangeArrowheads="1"/>
            </p:cNvSpPr>
            <p:nvPr/>
          </p:nvSpPr>
          <p:spPr bwMode="auto">
            <a:xfrm>
              <a:off x="1344" y="3168"/>
              <a:ext cx="144" cy="144"/>
            </a:xfrm>
            <a:prstGeom prst="ellipse">
              <a:avLst/>
            </a:prstGeom>
            <a:solidFill>
              <a:srgbClr val="95FFE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56796" dir="12393903" algn="ctr" rotWithShape="0">
                <a:schemeClr val="bg2"/>
              </a:outerShdw>
            </a:effectLst>
          </p:spPr>
          <p:txBody>
            <a:bodyPr wrap="none" anchorCtr="1"/>
            <a:lstStyle/>
            <a:p>
              <a:pPr algn="ctr"/>
              <a:r>
                <a:rPr lang="en-US" altLang="en-US" sz="24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42349" name="Line 13"/>
            <p:cNvSpPr>
              <a:spLocks noChangeShapeType="1"/>
            </p:cNvSpPr>
            <p:nvPr/>
          </p:nvSpPr>
          <p:spPr bwMode="auto">
            <a:xfrm>
              <a:off x="1488" y="32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6796" dir="12393903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50" name="Text Box 14"/>
            <p:cNvSpPr txBox="1">
              <a:spLocks noChangeArrowheads="1"/>
            </p:cNvSpPr>
            <p:nvPr/>
          </p:nvSpPr>
          <p:spPr bwMode="auto">
            <a:xfrm>
              <a:off x="1536" y="3024"/>
              <a:ext cx="1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5FFE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6796" dir="12393903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>
                  <a:solidFill>
                    <a:srgbClr val="23238E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</a:p>
          </p:txBody>
        </p:sp>
        <p:sp>
          <p:nvSpPr>
            <p:cNvPr id="142351" name="Text Box 15"/>
            <p:cNvSpPr txBox="1">
              <a:spLocks noChangeArrowheads="1"/>
            </p:cNvSpPr>
            <p:nvPr/>
          </p:nvSpPr>
          <p:spPr bwMode="auto">
            <a:xfrm>
              <a:off x="618" y="3024"/>
              <a:ext cx="1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5FFE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6796" dir="12393903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>
                  <a:solidFill>
                    <a:srgbClr val="23238E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</a:p>
          </p:txBody>
        </p:sp>
      </p:grpSp>
      <p:sp>
        <p:nvSpPr>
          <p:cNvPr id="142352" name="Rectangle 16"/>
          <p:cNvSpPr>
            <a:spLocks noChangeArrowheads="1"/>
          </p:cNvSpPr>
          <p:nvPr/>
        </p:nvSpPr>
        <p:spPr bwMode="auto">
          <a:xfrm>
            <a:off x="3476897" y="3866605"/>
            <a:ext cx="5562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¢"/>
              <a:defRPr sz="3000" b="1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Monotype Sorts" pitchFamily="2" charset="2"/>
              <a:buChar char="q"/>
              <a:defRPr sz="2600" b="1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m"/>
              <a:defRPr sz="2400" b="1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en-US" sz="2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</a:t>
            </a:r>
            <a:r>
              <a:rPr lang="en-US" altLang="en-US" sz="2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directly density-reachable from p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en-US" sz="2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altLang="en-US" sz="2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directly density- reachable from q?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en-US" sz="2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Density-reachability </a:t>
            </a:r>
            <a:r>
              <a:rPr lang="en-US" altLang="en-US" sz="2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asymmetric.</a:t>
            </a:r>
          </a:p>
        </p:txBody>
      </p:sp>
      <p:sp>
        <p:nvSpPr>
          <p:cNvPr id="142353" name="Text Box 17"/>
          <p:cNvSpPr txBox="1">
            <a:spLocks noChangeArrowheads="1"/>
          </p:cNvSpPr>
          <p:nvPr/>
        </p:nvSpPr>
        <p:spPr bwMode="auto">
          <a:xfrm>
            <a:off x="1295400" y="5638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dirty="0" err="1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MinPts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 = 4</a:t>
            </a:r>
          </a:p>
        </p:txBody>
      </p:sp>
    </p:spTree>
    <p:extLst>
      <p:ext uri="{BB962C8B-B14F-4D97-AF65-F5344CB8AC3E}">
        <p14:creationId xmlns:p14="http://schemas.microsoft.com/office/powerpoint/2010/main" val="2941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52" grpId="0"/>
      <p:bldP spid="1423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08101"/>
            <a:ext cx="8839200" cy="4711700"/>
          </a:xfrm>
          <a:noFill/>
          <a:ln/>
        </p:spPr>
        <p:txBody>
          <a:bodyPr/>
          <a:lstStyle/>
          <a:p>
            <a:pPr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ea typeface="SimSun" panose="02010600030101010101" pitchFamily="2" charset="-122"/>
              </a:rPr>
              <a:t>A </a:t>
            </a:r>
            <a:r>
              <a:rPr lang="en-US" altLang="zh-CN" dirty="0">
                <a:ea typeface="SimSun" panose="02010600030101010101" pitchFamily="2" charset="-122"/>
              </a:rPr>
              <a:t>point </a:t>
            </a:r>
            <a:r>
              <a:rPr lang="en-US" altLang="zh-CN" i="1" dirty="0">
                <a:ea typeface="SimSun" panose="02010600030101010101" pitchFamily="2" charset="-122"/>
              </a:rPr>
              <a:t>p</a:t>
            </a:r>
            <a:r>
              <a:rPr lang="en-US" altLang="zh-CN" dirty="0">
                <a:ea typeface="SimSun" panose="02010600030101010101" pitchFamily="2" charset="-122"/>
              </a:rPr>
              <a:t> is </a:t>
            </a:r>
            <a:r>
              <a:rPr lang="en-US" altLang="zh-CN" u="sng" dirty="0">
                <a:solidFill>
                  <a:srgbClr val="FF0000"/>
                </a:solidFill>
                <a:ea typeface="SimSun" panose="02010600030101010101" pitchFamily="2" charset="-122"/>
              </a:rPr>
              <a:t>density-reachable</a:t>
            </a:r>
            <a:r>
              <a:rPr lang="en-US" altLang="zh-CN" dirty="0">
                <a:ea typeface="SimSun" panose="02010600030101010101" pitchFamily="2" charset="-122"/>
              </a:rPr>
              <a:t> from a point </a:t>
            </a:r>
            <a:r>
              <a:rPr lang="en-US" altLang="zh-CN" i="1" dirty="0">
                <a:ea typeface="SimSun" panose="02010600030101010101" pitchFamily="2" charset="-122"/>
              </a:rPr>
              <a:t>q</a:t>
            </a:r>
            <a:r>
              <a:rPr lang="en-US" altLang="zh-CN" dirty="0">
                <a:ea typeface="SimSun" panose="02010600030101010101" pitchFamily="2" charset="-122"/>
              </a:rPr>
              <a:t> w.r.t. </a:t>
            </a:r>
            <a:r>
              <a:rPr lang="en-US" altLang="zh-CN" i="1" dirty="0">
                <a:ea typeface="SimSun" panose="02010600030101010101" pitchFamily="2" charset="-122"/>
              </a:rPr>
              <a:t>Eps</a:t>
            </a:r>
            <a:r>
              <a:rPr lang="en-US" altLang="zh-CN" dirty="0">
                <a:ea typeface="SimSun" panose="02010600030101010101" pitchFamily="2" charset="-122"/>
              </a:rPr>
              <a:t>, </a:t>
            </a:r>
            <a:r>
              <a:rPr lang="en-US" altLang="zh-CN" i="1" dirty="0" err="1">
                <a:ea typeface="SimSun" panose="02010600030101010101" pitchFamily="2" charset="-122"/>
              </a:rPr>
              <a:t>MinPts</a:t>
            </a:r>
            <a:r>
              <a:rPr lang="en-US" altLang="zh-CN" dirty="0">
                <a:ea typeface="SimSun" panose="02010600030101010101" pitchFamily="2" charset="-122"/>
              </a:rPr>
              <a:t> if there is a chain of points </a:t>
            </a:r>
            <a:r>
              <a:rPr lang="en-US" altLang="zh-CN" i="1" dirty="0">
                <a:ea typeface="SimSun" panose="02010600030101010101" pitchFamily="2" charset="-122"/>
              </a:rPr>
              <a:t>p</a:t>
            </a:r>
            <a:r>
              <a:rPr lang="en-US" altLang="zh-CN" i="1" baseline="-25000" dirty="0">
                <a:ea typeface="SimSun" panose="02010600030101010101" pitchFamily="2" charset="-122"/>
              </a:rPr>
              <a:t>1</a:t>
            </a:r>
            <a:r>
              <a:rPr lang="en-US" altLang="zh-CN" dirty="0">
                <a:ea typeface="SimSun" panose="02010600030101010101" pitchFamily="2" charset="-122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</a:rPr>
              <a:t>…</a:t>
            </a:r>
            <a:r>
              <a:rPr lang="en-US" altLang="zh-CN" dirty="0">
                <a:ea typeface="SimSun" panose="02010600030101010101" pitchFamily="2" charset="-122"/>
              </a:rPr>
              <a:t>, </a:t>
            </a:r>
            <a:r>
              <a:rPr lang="en-US" altLang="zh-CN" i="1" dirty="0" err="1">
                <a:ea typeface="SimSun" panose="02010600030101010101" pitchFamily="2" charset="-122"/>
              </a:rPr>
              <a:t>p</a:t>
            </a:r>
            <a:r>
              <a:rPr lang="en-US" altLang="zh-CN" i="1" baseline="-25000" dirty="0" err="1">
                <a:ea typeface="SimSun" panose="02010600030101010101" pitchFamily="2" charset="-122"/>
              </a:rPr>
              <a:t>n</a:t>
            </a:r>
            <a:r>
              <a:rPr lang="en-US" altLang="zh-CN" dirty="0">
                <a:ea typeface="SimSun" panose="02010600030101010101" pitchFamily="2" charset="-122"/>
              </a:rPr>
              <a:t>, </a:t>
            </a:r>
            <a:r>
              <a:rPr lang="en-US" altLang="zh-CN" i="1" dirty="0">
                <a:ea typeface="SimSun" panose="02010600030101010101" pitchFamily="2" charset="-122"/>
              </a:rPr>
              <a:t>p</a:t>
            </a:r>
            <a:r>
              <a:rPr lang="en-US" altLang="zh-CN" i="1" baseline="-25000" dirty="0">
                <a:ea typeface="SimSun" panose="02010600030101010101" pitchFamily="2" charset="-122"/>
              </a:rPr>
              <a:t>1</a:t>
            </a:r>
            <a:r>
              <a:rPr lang="en-US" altLang="zh-CN" dirty="0">
                <a:ea typeface="SimSun" panose="02010600030101010101" pitchFamily="2" charset="-122"/>
              </a:rPr>
              <a:t> = </a:t>
            </a:r>
            <a:r>
              <a:rPr lang="en-US" altLang="zh-CN" i="1" dirty="0">
                <a:ea typeface="SimSun" panose="02010600030101010101" pitchFamily="2" charset="-122"/>
              </a:rPr>
              <a:t>q</a:t>
            </a:r>
            <a:r>
              <a:rPr lang="en-US" altLang="zh-CN" dirty="0">
                <a:ea typeface="SimSun" panose="02010600030101010101" pitchFamily="2" charset="-122"/>
              </a:rPr>
              <a:t>, </a:t>
            </a:r>
            <a:r>
              <a:rPr lang="en-US" altLang="zh-CN" i="1" dirty="0" err="1">
                <a:ea typeface="SimSun" panose="02010600030101010101" pitchFamily="2" charset="-122"/>
              </a:rPr>
              <a:t>p</a:t>
            </a:r>
            <a:r>
              <a:rPr lang="en-US" altLang="zh-CN" i="1" baseline="-25000" dirty="0" err="1">
                <a:ea typeface="SimSun" panose="02010600030101010101" pitchFamily="2" charset="-122"/>
              </a:rPr>
              <a:t>n</a:t>
            </a:r>
            <a:r>
              <a:rPr lang="en-US" altLang="zh-CN" dirty="0">
                <a:ea typeface="SimSun" panose="02010600030101010101" pitchFamily="2" charset="-122"/>
              </a:rPr>
              <a:t> = </a:t>
            </a:r>
            <a:r>
              <a:rPr lang="en-US" altLang="zh-CN" i="1" dirty="0">
                <a:ea typeface="SimSun" panose="02010600030101010101" pitchFamily="2" charset="-122"/>
              </a:rPr>
              <a:t>p</a:t>
            </a:r>
            <a:r>
              <a:rPr lang="en-US" altLang="zh-CN" dirty="0">
                <a:ea typeface="SimSun" panose="02010600030101010101" pitchFamily="2" charset="-122"/>
              </a:rPr>
              <a:t> such that </a:t>
            </a:r>
            <a:r>
              <a:rPr lang="en-US" altLang="zh-CN" i="1" dirty="0">
                <a:ea typeface="SimSun" panose="02010600030101010101" pitchFamily="2" charset="-122"/>
              </a:rPr>
              <a:t>p</a:t>
            </a:r>
            <a:r>
              <a:rPr lang="en-US" altLang="zh-CN" i="1" baseline="-25000" dirty="0">
                <a:ea typeface="SimSun" panose="02010600030101010101" pitchFamily="2" charset="-122"/>
              </a:rPr>
              <a:t>i+1</a:t>
            </a:r>
            <a:r>
              <a:rPr lang="en-US" altLang="zh-CN" dirty="0">
                <a:ea typeface="SimSun" panose="02010600030101010101" pitchFamily="2" charset="-122"/>
              </a:rPr>
              <a:t> is directly density-reachable from </a:t>
            </a:r>
            <a:r>
              <a:rPr lang="en-US" altLang="zh-CN" i="1" dirty="0">
                <a:ea typeface="SimSun" panose="02010600030101010101" pitchFamily="2" charset="-122"/>
              </a:rPr>
              <a:t>p</a:t>
            </a:r>
            <a:r>
              <a:rPr lang="en-US" altLang="zh-CN" i="1" baseline="-25000" dirty="0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	</a:t>
            </a:r>
          </a:p>
          <a:p>
            <a:pPr lvl="3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1800" b="0" dirty="0">
                <a:ea typeface="SimSun" panose="02010600030101010101" pitchFamily="2" charset="-122"/>
              </a:rPr>
              <a:t>A point p is directly density-reachable from p2;</a:t>
            </a:r>
          </a:p>
          <a:p>
            <a:pPr lvl="3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1800" b="0" dirty="0">
                <a:ea typeface="SimSun" panose="02010600030101010101" pitchFamily="2" charset="-122"/>
              </a:rPr>
              <a:t> p2 is directly density-reachable from p1;</a:t>
            </a:r>
          </a:p>
          <a:p>
            <a:pPr lvl="3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1800" b="0" dirty="0">
                <a:ea typeface="SimSun" panose="02010600030101010101" pitchFamily="2" charset="-122"/>
              </a:rPr>
              <a:t> p1 is directly density-reachable from q;</a:t>
            </a:r>
          </a:p>
          <a:p>
            <a:pPr lvl="3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1800" b="0" dirty="0">
                <a:ea typeface="SimSun" panose="02010600030101010101" pitchFamily="2" charset="-122"/>
              </a:rPr>
              <a:t> p</a:t>
            </a:r>
            <a:r>
              <a:rPr lang="en-US" altLang="zh-CN" sz="1800" b="0" dirty="0">
                <a:ea typeface="SimSun" panose="02010600030101010101" pitchFamily="2" charset="-122"/>
                <a:sym typeface="Wingdings" panose="05000000000000000000" pitchFamily="2" charset="2"/>
              </a:rPr>
              <a:t>p2p1q form a chain.</a:t>
            </a:r>
            <a:endParaRPr lang="en-US" altLang="zh-CN" sz="1800" b="0" dirty="0">
              <a:ea typeface="SimSun" panose="02010600030101010101" pitchFamily="2" charset="-122"/>
            </a:endParaRPr>
          </a:p>
          <a:p>
            <a:pPr marL="457200" lvl="1" indent="0">
              <a:spcBef>
                <a:spcPct val="50000"/>
              </a:spcBef>
              <a:buNone/>
            </a:pPr>
            <a:endParaRPr lang="en-US" altLang="zh-CN" sz="2200" b="0" baseline="-25000" dirty="0">
              <a:ea typeface="SimSun" panose="02010600030101010101" pitchFamily="2" charset="-122"/>
            </a:endParaRPr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3600" dirty="0" smtClean="0"/>
              <a:t>Density-Reachable</a:t>
            </a:r>
            <a:endParaRPr lang="en-US" altLang="en-US" sz="3600" dirty="0"/>
          </a:p>
        </p:txBody>
      </p:sp>
      <p:sp>
        <p:nvSpPr>
          <p:cNvPr id="144410" name="Rectangle 26"/>
          <p:cNvSpPr>
            <a:spLocks noChangeArrowheads="1"/>
          </p:cNvSpPr>
          <p:nvPr/>
        </p:nvSpPr>
        <p:spPr bwMode="auto">
          <a:xfrm>
            <a:off x="3797528" y="4254137"/>
            <a:ext cx="5181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¢"/>
              <a:defRPr sz="3000" b="1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Monotype Sorts" pitchFamily="2" charset="2"/>
              <a:buChar char="q"/>
              <a:defRPr sz="2600" b="1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m"/>
              <a:defRPr sz="2400" b="1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p is (indirectly) density-reachable from q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q </a:t>
            </a:r>
            <a:r>
              <a:rPr lang="en-US" altLang="en-US" sz="2400" dirty="0">
                <a:solidFill>
                  <a:schemeClr val="tx1"/>
                </a:solidFill>
              </a:rPr>
              <a:t>is not density- reachable from p?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2400" y="4265023"/>
            <a:ext cx="3040063" cy="2095500"/>
            <a:chOff x="76200" y="3810000"/>
            <a:chExt cx="3040063" cy="2095500"/>
          </a:xfrm>
        </p:grpSpPr>
        <p:sp>
          <p:nvSpPr>
            <p:cNvPr id="144388" name="Oval 4"/>
            <p:cNvSpPr>
              <a:spLocks noChangeArrowheads="1"/>
            </p:cNvSpPr>
            <p:nvPr/>
          </p:nvSpPr>
          <p:spPr bwMode="auto">
            <a:xfrm>
              <a:off x="990600" y="5410200"/>
              <a:ext cx="100013" cy="98425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89" name="Oval 5"/>
            <p:cNvSpPr>
              <a:spLocks noChangeArrowheads="1"/>
            </p:cNvSpPr>
            <p:nvPr/>
          </p:nvSpPr>
          <p:spPr bwMode="auto">
            <a:xfrm>
              <a:off x="2052638" y="4627563"/>
              <a:ext cx="98425" cy="10001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0" name="Oval 6"/>
            <p:cNvSpPr>
              <a:spLocks noChangeArrowheads="1"/>
            </p:cNvSpPr>
            <p:nvPr/>
          </p:nvSpPr>
          <p:spPr bwMode="auto">
            <a:xfrm>
              <a:off x="2052638" y="4292600"/>
              <a:ext cx="98425" cy="98425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1" name="Oval 7"/>
            <p:cNvSpPr>
              <a:spLocks noChangeArrowheads="1"/>
            </p:cNvSpPr>
            <p:nvPr/>
          </p:nvSpPr>
          <p:spPr bwMode="auto">
            <a:xfrm>
              <a:off x="1604963" y="4962525"/>
              <a:ext cx="98425" cy="10001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2" name="Oval 8"/>
            <p:cNvSpPr>
              <a:spLocks noChangeArrowheads="1"/>
            </p:cNvSpPr>
            <p:nvPr/>
          </p:nvSpPr>
          <p:spPr bwMode="auto">
            <a:xfrm>
              <a:off x="1828800" y="4740275"/>
              <a:ext cx="98425" cy="98425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3" name="Oval 9"/>
            <p:cNvSpPr>
              <a:spLocks noChangeArrowheads="1"/>
            </p:cNvSpPr>
            <p:nvPr/>
          </p:nvSpPr>
          <p:spPr bwMode="auto">
            <a:xfrm>
              <a:off x="1828800" y="4962525"/>
              <a:ext cx="98425" cy="10001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4" name="Oval 10"/>
            <p:cNvSpPr>
              <a:spLocks noChangeArrowheads="1"/>
            </p:cNvSpPr>
            <p:nvPr/>
          </p:nvSpPr>
          <p:spPr bwMode="auto">
            <a:xfrm>
              <a:off x="533400" y="5181600"/>
              <a:ext cx="98425" cy="98425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5" name="Oval 11"/>
            <p:cNvSpPr>
              <a:spLocks noChangeArrowheads="1"/>
            </p:cNvSpPr>
            <p:nvPr/>
          </p:nvSpPr>
          <p:spPr bwMode="auto">
            <a:xfrm>
              <a:off x="2514600" y="4572000"/>
              <a:ext cx="98425" cy="10001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6" name="Oval 12"/>
            <p:cNvSpPr>
              <a:spLocks noChangeArrowheads="1"/>
            </p:cNvSpPr>
            <p:nvPr/>
          </p:nvSpPr>
          <p:spPr bwMode="auto">
            <a:xfrm>
              <a:off x="2833688" y="4740275"/>
              <a:ext cx="100012" cy="98425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7" name="Oval 13"/>
            <p:cNvSpPr>
              <a:spLocks noChangeArrowheads="1"/>
            </p:cNvSpPr>
            <p:nvPr/>
          </p:nvSpPr>
          <p:spPr bwMode="auto">
            <a:xfrm>
              <a:off x="2611438" y="4292600"/>
              <a:ext cx="98425" cy="98425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8" name="Oval 14"/>
            <p:cNvSpPr>
              <a:spLocks noChangeArrowheads="1"/>
            </p:cNvSpPr>
            <p:nvPr/>
          </p:nvSpPr>
          <p:spPr bwMode="auto">
            <a:xfrm>
              <a:off x="2052638" y="4851400"/>
              <a:ext cx="98425" cy="98425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9" name="Oval 15"/>
            <p:cNvSpPr>
              <a:spLocks noChangeArrowheads="1"/>
            </p:cNvSpPr>
            <p:nvPr/>
          </p:nvSpPr>
          <p:spPr bwMode="auto">
            <a:xfrm>
              <a:off x="2274888" y="4627563"/>
              <a:ext cx="100012" cy="10001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00" name="Oval 16"/>
            <p:cNvSpPr>
              <a:spLocks noChangeArrowheads="1"/>
            </p:cNvSpPr>
            <p:nvPr/>
          </p:nvSpPr>
          <p:spPr bwMode="auto">
            <a:xfrm>
              <a:off x="685800" y="5105400"/>
              <a:ext cx="100013" cy="10001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01" name="Oval 17"/>
            <p:cNvSpPr>
              <a:spLocks noChangeArrowheads="1"/>
            </p:cNvSpPr>
            <p:nvPr/>
          </p:nvSpPr>
          <p:spPr bwMode="auto">
            <a:xfrm>
              <a:off x="762000" y="5410200"/>
              <a:ext cx="100013" cy="98425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02" name="Oval 18"/>
            <p:cNvSpPr>
              <a:spLocks noChangeArrowheads="1"/>
            </p:cNvSpPr>
            <p:nvPr/>
          </p:nvSpPr>
          <p:spPr bwMode="auto">
            <a:xfrm>
              <a:off x="1600200" y="4191000"/>
              <a:ext cx="1104900" cy="1104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03" name="Oval 19"/>
            <p:cNvSpPr>
              <a:spLocks noChangeArrowheads="1"/>
            </p:cNvSpPr>
            <p:nvPr/>
          </p:nvSpPr>
          <p:spPr bwMode="auto">
            <a:xfrm>
              <a:off x="1066800" y="4368800"/>
              <a:ext cx="1104900" cy="1104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04" name="Rectangle 20"/>
            <p:cNvSpPr>
              <a:spLocks noChangeArrowheads="1"/>
            </p:cNvSpPr>
            <p:nvPr/>
          </p:nvSpPr>
          <p:spPr bwMode="auto">
            <a:xfrm>
              <a:off x="2665413" y="410845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</a:rPr>
                <a:t>p</a:t>
              </a:r>
            </a:p>
          </p:txBody>
        </p:sp>
        <p:sp>
          <p:nvSpPr>
            <p:cNvPr id="144405" name="Rectangle 21"/>
            <p:cNvSpPr>
              <a:spLocks noChangeArrowheads="1"/>
            </p:cNvSpPr>
            <p:nvPr/>
          </p:nvSpPr>
          <p:spPr bwMode="auto">
            <a:xfrm>
              <a:off x="685800" y="54102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</a:rPr>
                <a:t>q</a:t>
              </a:r>
            </a:p>
          </p:txBody>
        </p:sp>
        <p:sp>
          <p:nvSpPr>
            <p:cNvPr id="144406" name="Oval 22"/>
            <p:cNvSpPr>
              <a:spLocks noChangeArrowheads="1"/>
            </p:cNvSpPr>
            <p:nvPr/>
          </p:nvSpPr>
          <p:spPr bwMode="auto">
            <a:xfrm>
              <a:off x="2011363" y="3810000"/>
              <a:ext cx="1104900" cy="1104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07" name="Rectangle 23"/>
            <p:cNvSpPr>
              <a:spLocks noChangeArrowheads="1"/>
            </p:cNvSpPr>
            <p:nvPr/>
          </p:nvSpPr>
          <p:spPr bwMode="auto">
            <a:xfrm>
              <a:off x="1981200" y="4572000"/>
              <a:ext cx="609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</a:rPr>
                <a:t>p</a:t>
              </a:r>
              <a:r>
                <a:rPr lang="en-US" altLang="zh-CN" sz="2400" b="1" i="1" baseline="-25000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44408" name="Line 24"/>
            <p:cNvSpPr>
              <a:spLocks noChangeShapeType="1"/>
            </p:cNvSpPr>
            <p:nvPr/>
          </p:nvSpPr>
          <p:spPr bwMode="auto">
            <a:xfrm flipH="1">
              <a:off x="2132013" y="4413250"/>
              <a:ext cx="45720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09" name="Line 25"/>
            <p:cNvSpPr>
              <a:spLocks noChangeShapeType="1"/>
            </p:cNvSpPr>
            <p:nvPr/>
          </p:nvSpPr>
          <p:spPr bwMode="auto">
            <a:xfrm flipV="1">
              <a:off x="1630363" y="4724400"/>
              <a:ext cx="45720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11" name="Oval 27"/>
            <p:cNvSpPr>
              <a:spLocks noChangeArrowheads="1"/>
            </p:cNvSpPr>
            <p:nvPr/>
          </p:nvSpPr>
          <p:spPr bwMode="auto">
            <a:xfrm>
              <a:off x="457200" y="5562600"/>
              <a:ext cx="100013" cy="98425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12" name="Oval 28"/>
            <p:cNvSpPr>
              <a:spLocks noChangeArrowheads="1"/>
            </p:cNvSpPr>
            <p:nvPr/>
          </p:nvSpPr>
          <p:spPr bwMode="auto">
            <a:xfrm>
              <a:off x="1328738" y="4894263"/>
              <a:ext cx="98425" cy="10001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13" name="Oval 29"/>
            <p:cNvSpPr>
              <a:spLocks noChangeArrowheads="1"/>
            </p:cNvSpPr>
            <p:nvPr/>
          </p:nvSpPr>
          <p:spPr bwMode="auto">
            <a:xfrm>
              <a:off x="881063" y="5229225"/>
              <a:ext cx="98425" cy="10001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14" name="Oval 30"/>
            <p:cNvSpPr>
              <a:spLocks noChangeArrowheads="1"/>
            </p:cNvSpPr>
            <p:nvPr/>
          </p:nvSpPr>
          <p:spPr bwMode="auto">
            <a:xfrm>
              <a:off x="1120775" y="4876800"/>
              <a:ext cx="98425" cy="98425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15" name="Oval 31"/>
            <p:cNvSpPr>
              <a:spLocks noChangeArrowheads="1"/>
            </p:cNvSpPr>
            <p:nvPr/>
          </p:nvSpPr>
          <p:spPr bwMode="auto">
            <a:xfrm>
              <a:off x="1104900" y="5229225"/>
              <a:ext cx="98425" cy="10001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16" name="Oval 32"/>
            <p:cNvSpPr>
              <a:spLocks noChangeArrowheads="1"/>
            </p:cNvSpPr>
            <p:nvPr/>
          </p:nvSpPr>
          <p:spPr bwMode="auto">
            <a:xfrm>
              <a:off x="609600" y="5029200"/>
              <a:ext cx="98425" cy="98425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17" name="Oval 33"/>
            <p:cNvSpPr>
              <a:spLocks noChangeArrowheads="1"/>
            </p:cNvSpPr>
            <p:nvPr/>
          </p:nvSpPr>
          <p:spPr bwMode="auto">
            <a:xfrm>
              <a:off x="2109788" y="5006975"/>
              <a:ext cx="100012" cy="98425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18" name="Oval 34"/>
            <p:cNvSpPr>
              <a:spLocks noChangeArrowheads="1"/>
            </p:cNvSpPr>
            <p:nvPr/>
          </p:nvSpPr>
          <p:spPr bwMode="auto">
            <a:xfrm>
              <a:off x="1425575" y="5235575"/>
              <a:ext cx="98425" cy="98425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19" name="Oval 35"/>
            <p:cNvSpPr>
              <a:spLocks noChangeArrowheads="1"/>
            </p:cNvSpPr>
            <p:nvPr/>
          </p:nvSpPr>
          <p:spPr bwMode="auto">
            <a:xfrm>
              <a:off x="1524000" y="4724400"/>
              <a:ext cx="100013" cy="10001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20" name="Oval 36"/>
            <p:cNvSpPr>
              <a:spLocks noChangeArrowheads="1"/>
            </p:cNvSpPr>
            <p:nvPr/>
          </p:nvSpPr>
          <p:spPr bwMode="auto">
            <a:xfrm>
              <a:off x="1774825" y="5229225"/>
              <a:ext cx="100013" cy="10001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21" name="Oval 37"/>
            <p:cNvSpPr>
              <a:spLocks noChangeArrowheads="1"/>
            </p:cNvSpPr>
            <p:nvPr/>
          </p:nvSpPr>
          <p:spPr bwMode="auto">
            <a:xfrm>
              <a:off x="76200" y="4800600"/>
              <a:ext cx="1104900" cy="1104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22" name="Rectangle 38"/>
            <p:cNvSpPr>
              <a:spLocks noChangeArrowheads="1"/>
            </p:cNvSpPr>
            <p:nvPr/>
          </p:nvSpPr>
          <p:spPr bwMode="auto">
            <a:xfrm>
              <a:off x="1371600" y="4953000"/>
              <a:ext cx="609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</a:rPr>
                <a:t>p</a:t>
              </a:r>
              <a:r>
                <a:rPr lang="en-US" altLang="zh-CN" sz="2400" b="1" i="1" baseline="-25000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44423" name="Line 39"/>
            <p:cNvSpPr>
              <a:spLocks noChangeShapeType="1"/>
            </p:cNvSpPr>
            <p:nvPr/>
          </p:nvSpPr>
          <p:spPr bwMode="auto">
            <a:xfrm flipV="1">
              <a:off x="973138" y="5029200"/>
              <a:ext cx="627062" cy="2714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4424" name="Text Box 40"/>
          <p:cNvSpPr txBox="1">
            <a:spLocks noChangeArrowheads="1"/>
          </p:cNvSpPr>
          <p:nvPr/>
        </p:nvSpPr>
        <p:spPr bwMode="auto">
          <a:xfrm>
            <a:off x="1744663" y="6024812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dirty="0" err="1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MinPts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 = 7</a:t>
            </a:r>
          </a:p>
        </p:txBody>
      </p:sp>
    </p:spTree>
    <p:extLst>
      <p:ext uri="{BB962C8B-B14F-4D97-AF65-F5344CB8AC3E}">
        <p14:creationId xmlns:p14="http://schemas.microsoft.com/office/powerpoint/2010/main" val="36584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10" grpId="0"/>
      <p:bldP spid="1444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142" y="12065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3600" dirty="0" smtClean="0"/>
              <a:t>Density-Connected</a:t>
            </a:r>
            <a:endParaRPr lang="en-US" altLang="en-US" sz="3600" dirty="0"/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228600" y="1371600"/>
            <a:ext cx="8610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¢"/>
              <a:defRPr sz="3000" b="1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Monotype Sorts" pitchFamily="2" charset="2"/>
              <a:buChar char="q"/>
              <a:defRPr sz="2600" b="1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m"/>
              <a:defRPr sz="2400" b="1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altLang="zh-CN" sz="2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point </a:t>
            </a:r>
            <a:r>
              <a:rPr lang="en-US" altLang="zh-CN" sz="28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2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altLang="zh-CN" sz="2800" b="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density-connected</a:t>
            </a:r>
            <a:r>
              <a:rPr lang="en-US" altLang="zh-CN" sz="2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a point </a:t>
            </a:r>
            <a:r>
              <a:rPr lang="en-US" altLang="zh-CN" sz="28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altLang="zh-CN" sz="2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w.r.t. Eps, </a:t>
            </a:r>
            <a:r>
              <a:rPr lang="en-US" altLang="zh-CN" sz="28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MinPts</a:t>
            </a:r>
            <a:r>
              <a:rPr lang="en-US" altLang="zh-CN" sz="2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there is a point </a:t>
            </a:r>
            <a:r>
              <a:rPr lang="en-US" altLang="zh-CN" sz="28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zh-CN" sz="2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such that both, </a:t>
            </a:r>
            <a:r>
              <a:rPr lang="en-US" altLang="zh-CN" sz="28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2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28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altLang="zh-CN" sz="2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en-US" altLang="zh-CN" sz="2800" b="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density-reachable</a:t>
            </a:r>
            <a:r>
              <a:rPr lang="en-US" altLang="zh-CN" sz="2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altLang="zh-CN" sz="28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zh-CN" sz="2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w.r.t. Eps and </a:t>
            </a:r>
            <a:r>
              <a:rPr lang="en-US" altLang="zh-CN" sz="28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MinPts</a:t>
            </a:r>
            <a:endParaRPr lang="en-US" altLang="zh-CN" sz="28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6436" name="Group 4"/>
          <p:cNvGrpSpPr>
            <a:grpSpLocks/>
          </p:cNvGrpSpPr>
          <p:nvPr/>
        </p:nvGrpSpPr>
        <p:grpSpPr bwMode="auto">
          <a:xfrm>
            <a:off x="2133600" y="3733800"/>
            <a:ext cx="4227512" cy="2362200"/>
            <a:chOff x="1920" y="3024"/>
            <a:chExt cx="1804" cy="1032"/>
          </a:xfrm>
        </p:grpSpPr>
        <p:sp>
          <p:nvSpPr>
            <p:cNvPr id="146437" name="Oval 5"/>
            <p:cNvSpPr>
              <a:spLocks noChangeArrowheads="1"/>
            </p:cNvSpPr>
            <p:nvPr/>
          </p:nvSpPr>
          <p:spPr bwMode="auto">
            <a:xfrm>
              <a:off x="2406" y="3373"/>
              <a:ext cx="63" cy="62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38" name="Oval 6"/>
            <p:cNvSpPr>
              <a:spLocks noChangeArrowheads="1"/>
            </p:cNvSpPr>
            <p:nvPr/>
          </p:nvSpPr>
          <p:spPr bwMode="auto">
            <a:xfrm>
              <a:off x="2618" y="3443"/>
              <a:ext cx="62" cy="63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39" name="Oval 7"/>
            <p:cNvSpPr>
              <a:spLocks noChangeArrowheads="1"/>
            </p:cNvSpPr>
            <p:nvPr/>
          </p:nvSpPr>
          <p:spPr bwMode="auto">
            <a:xfrm>
              <a:off x="2618" y="3232"/>
              <a:ext cx="62" cy="62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40" name="Oval 8"/>
            <p:cNvSpPr>
              <a:spLocks noChangeArrowheads="1"/>
            </p:cNvSpPr>
            <p:nvPr/>
          </p:nvSpPr>
          <p:spPr bwMode="auto">
            <a:xfrm>
              <a:off x="2336" y="3654"/>
              <a:ext cx="62" cy="63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41" name="Oval 9"/>
            <p:cNvSpPr>
              <a:spLocks noChangeArrowheads="1"/>
            </p:cNvSpPr>
            <p:nvPr/>
          </p:nvSpPr>
          <p:spPr bwMode="auto">
            <a:xfrm>
              <a:off x="2477" y="3514"/>
              <a:ext cx="62" cy="62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42" name="Oval 10"/>
            <p:cNvSpPr>
              <a:spLocks noChangeArrowheads="1"/>
            </p:cNvSpPr>
            <p:nvPr/>
          </p:nvSpPr>
          <p:spPr bwMode="auto">
            <a:xfrm>
              <a:off x="2621" y="3798"/>
              <a:ext cx="62" cy="63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43" name="Oval 11"/>
            <p:cNvSpPr>
              <a:spLocks noChangeArrowheads="1"/>
            </p:cNvSpPr>
            <p:nvPr/>
          </p:nvSpPr>
          <p:spPr bwMode="auto">
            <a:xfrm>
              <a:off x="2688" y="3581"/>
              <a:ext cx="62" cy="62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44" name="Oval 12"/>
            <p:cNvSpPr>
              <a:spLocks noChangeArrowheads="1"/>
            </p:cNvSpPr>
            <p:nvPr/>
          </p:nvSpPr>
          <p:spPr bwMode="auto">
            <a:xfrm>
              <a:off x="2688" y="3091"/>
              <a:ext cx="62" cy="63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45" name="Oval 13"/>
            <p:cNvSpPr>
              <a:spLocks noChangeArrowheads="1"/>
            </p:cNvSpPr>
            <p:nvPr/>
          </p:nvSpPr>
          <p:spPr bwMode="auto">
            <a:xfrm>
              <a:off x="3110" y="3514"/>
              <a:ext cx="63" cy="62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46" name="Oval 14"/>
            <p:cNvSpPr>
              <a:spLocks noChangeArrowheads="1"/>
            </p:cNvSpPr>
            <p:nvPr/>
          </p:nvSpPr>
          <p:spPr bwMode="auto">
            <a:xfrm>
              <a:off x="2970" y="3232"/>
              <a:ext cx="62" cy="62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47" name="Oval 15"/>
            <p:cNvSpPr>
              <a:spLocks noChangeArrowheads="1"/>
            </p:cNvSpPr>
            <p:nvPr/>
          </p:nvSpPr>
          <p:spPr bwMode="auto">
            <a:xfrm>
              <a:off x="2186" y="3536"/>
              <a:ext cx="62" cy="62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48" name="Oval 16"/>
            <p:cNvSpPr>
              <a:spLocks noChangeArrowheads="1"/>
            </p:cNvSpPr>
            <p:nvPr/>
          </p:nvSpPr>
          <p:spPr bwMode="auto">
            <a:xfrm>
              <a:off x="2758" y="3443"/>
              <a:ext cx="63" cy="63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49" name="Oval 17"/>
            <p:cNvSpPr>
              <a:spLocks noChangeArrowheads="1"/>
            </p:cNvSpPr>
            <p:nvPr/>
          </p:nvSpPr>
          <p:spPr bwMode="auto">
            <a:xfrm>
              <a:off x="2899" y="3654"/>
              <a:ext cx="63" cy="63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50" name="Oval 18"/>
            <p:cNvSpPr>
              <a:spLocks noChangeArrowheads="1"/>
            </p:cNvSpPr>
            <p:nvPr/>
          </p:nvSpPr>
          <p:spPr bwMode="auto">
            <a:xfrm>
              <a:off x="3251" y="3725"/>
              <a:ext cx="63" cy="62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51" name="Rectangle 19"/>
            <p:cNvSpPr>
              <a:spLocks noChangeArrowheads="1"/>
            </p:cNvSpPr>
            <p:nvPr/>
          </p:nvSpPr>
          <p:spPr bwMode="auto">
            <a:xfrm>
              <a:off x="1996" y="311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</a:rPr>
                <a:t>p</a:t>
              </a:r>
            </a:p>
          </p:txBody>
        </p:sp>
        <p:sp>
          <p:nvSpPr>
            <p:cNvPr id="146452" name="Rectangle 20"/>
            <p:cNvSpPr>
              <a:spLocks noChangeArrowheads="1"/>
            </p:cNvSpPr>
            <p:nvPr/>
          </p:nvSpPr>
          <p:spPr bwMode="auto">
            <a:xfrm>
              <a:off x="3484" y="311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</a:rPr>
                <a:t>q</a:t>
              </a:r>
            </a:p>
          </p:txBody>
        </p:sp>
        <p:sp>
          <p:nvSpPr>
            <p:cNvPr id="146453" name="Oval 21"/>
            <p:cNvSpPr>
              <a:spLocks noChangeArrowheads="1"/>
            </p:cNvSpPr>
            <p:nvPr/>
          </p:nvSpPr>
          <p:spPr bwMode="auto">
            <a:xfrm>
              <a:off x="3350" y="3466"/>
              <a:ext cx="63" cy="62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54" name="Oval 22"/>
            <p:cNvSpPr>
              <a:spLocks noChangeArrowheads="1"/>
            </p:cNvSpPr>
            <p:nvPr/>
          </p:nvSpPr>
          <p:spPr bwMode="auto">
            <a:xfrm>
              <a:off x="2998" y="3491"/>
              <a:ext cx="63" cy="63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55" name="Oval 23"/>
            <p:cNvSpPr>
              <a:spLocks noChangeArrowheads="1"/>
            </p:cNvSpPr>
            <p:nvPr/>
          </p:nvSpPr>
          <p:spPr bwMode="auto">
            <a:xfrm>
              <a:off x="3139" y="3606"/>
              <a:ext cx="63" cy="63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56" name="Oval 24"/>
            <p:cNvSpPr>
              <a:spLocks noChangeArrowheads="1"/>
            </p:cNvSpPr>
            <p:nvPr/>
          </p:nvSpPr>
          <p:spPr bwMode="auto">
            <a:xfrm>
              <a:off x="3446" y="3226"/>
              <a:ext cx="63" cy="62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57" name="Oval 25"/>
            <p:cNvSpPr>
              <a:spLocks noChangeArrowheads="1"/>
            </p:cNvSpPr>
            <p:nvPr/>
          </p:nvSpPr>
          <p:spPr bwMode="auto">
            <a:xfrm>
              <a:off x="3094" y="3155"/>
              <a:ext cx="63" cy="63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58" name="Oval 26"/>
            <p:cNvSpPr>
              <a:spLocks noChangeArrowheads="1"/>
            </p:cNvSpPr>
            <p:nvPr/>
          </p:nvSpPr>
          <p:spPr bwMode="auto">
            <a:xfrm>
              <a:off x="3283" y="3318"/>
              <a:ext cx="63" cy="63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59" name="Oval 27"/>
            <p:cNvSpPr>
              <a:spLocks noChangeArrowheads="1"/>
            </p:cNvSpPr>
            <p:nvPr/>
          </p:nvSpPr>
          <p:spPr bwMode="auto">
            <a:xfrm>
              <a:off x="2016" y="3264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0" name="Oval 28"/>
            <p:cNvSpPr>
              <a:spLocks noChangeArrowheads="1"/>
            </p:cNvSpPr>
            <p:nvPr/>
          </p:nvSpPr>
          <p:spPr bwMode="auto">
            <a:xfrm>
              <a:off x="2352" y="336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1" name="Oval 29"/>
            <p:cNvSpPr>
              <a:spLocks noChangeArrowheads="1"/>
            </p:cNvSpPr>
            <p:nvPr/>
          </p:nvSpPr>
          <p:spPr bwMode="auto">
            <a:xfrm>
              <a:off x="2736" y="3264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2" name="Oval 30"/>
            <p:cNvSpPr>
              <a:spLocks noChangeArrowheads="1"/>
            </p:cNvSpPr>
            <p:nvPr/>
          </p:nvSpPr>
          <p:spPr bwMode="auto">
            <a:xfrm>
              <a:off x="2976" y="3024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3" name="Line 31"/>
            <p:cNvSpPr>
              <a:spLocks noChangeShapeType="1"/>
            </p:cNvSpPr>
            <p:nvPr/>
          </p:nvSpPr>
          <p:spPr bwMode="auto">
            <a:xfrm flipV="1">
              <a:off x="2380" y="3596"/>
              <a:ext cx="288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4" name="Line 32"/>
            <p:cNvSpPr>
              <a:spLocks noChangeShapeType="1"/>
            </p:cNvSpPr>
            <p:nvPr/>
          </p:nvSpPr>
          <p:spPr bwMode="auto">
            <a:xfrm flipH="1">
              <a:off x="2764" y="3548"/>
              <a:ext cx="24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5" name="Oval 33"/>
            <p:cNvSpPr>
              <a:spLocks noChangeArrowheads="1"/>
            </p:cNvSpPr>
            <p:nvPr/>
          </p:nvSpPr>
          <p:spPr bwMode="auto">
            <a:xfrm>
              <a:off x="2310" y="3277"/>
              <a:ext cx="63" cy="62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6" name="Oval 34"/>
            <p:cNvSpPr>
              <a:spLocks noChangeArrowheads="1"/>
            </p:cNvSpPr>
            <p:nvPr/>
          </p:nvSpPr>
          <p:spPr bwMode="auto">
            <a:xfrm>
              <a:off x="2186" y="3328"/>
              <a:ext cx="62" cy="62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7" name="Oval 35"/>
            <p:cNvSpPr>
              <a:spLocks noChangeArrowheads="1"/>
            </p:cNvSpPr>
            <p:nvPr/>
          </p:nvSpPr>
          <p:spPr bwMode="auto">
            <a:xfrm>
              <a:off x="2352" y="3091"/>
              <a:ext cx="62" cy="63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8" name="Oval 36"/>
            <p:cNvSpPr>
              <a:spLocks noChangeArrowheads="1"/>
            </p:cNvSpPr>
            <p:nvPr/>
          </p:nvSpPr>
          <p:spPr bwMode="auto">
            <a:xfrm>
              <a:off x="1920" y="3024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9" name="Line 37"/>
            <p:cNvSpPr>
              <a:spLocks noChangeShapeType="1"/>
            </p:cNvSpPr>
            <p:nvPr/>
          </p:nvSpPr>
          <p:spPr bwMode="auto">
            <a:xfrm>
              <a:off x="2236" y="3356"/>
              <a:ext cx="9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70" name="Line 38"/>
            <p:cNvSpPr>
              <a:spLocks noChangeShapeType="1"/>
            </p:cNvSpPr>
            <p:nvPr/>
          </p:nvSpPr>
          <p:spPr bwMode="auto">
            <a:xfrm flipH="1">
              <a:off x="3052" y="3356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71" name="Rectangle 39"/>
            <p:cNvSpPr>
              <a:spLocks noChangeArrowheads="1"/>
            </p:cNvSpPr>
            <p:nvPr/>
          </p:nvSpPr>
          <p:spPr bwMode="auto">
            <a:xfrm>
              <a:off x="2668" y="359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</a:rPr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705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3121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DBSCAN Algorithm</a:t>
            </a:r>
          </a:p>
        </p:txBody>
      </p:sp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228600" y="1766887"/>
            <a:ext cx="7924800" cy="4339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/>
              <a:t>Input: The data set D</a:t>
            </a:r>
          </a:p>
          <a:p>
            <a:pPr>
              <a:spcBef>
                <a:spcPct val="50000"/>
              </a:spcBef>
            </a:pPr>
            <a:r>
              <a:rPr lang="en-US" altLang="en-US" sz="2400" dirty="0"/>
              <a:t>Parameter: </a:t>
            </a:r>
            <a:r>
              <a:rPr lang="en-US" altLang="en-US" sz="2400" dirty="0">
                <a:sym typeface="Symbol" panose="05050102010706020507" pitchFamily="18" charset="2"/>
              </a:rPr>
              <a:t>, </a:t>
            </a:r>
            <a:r>
              <a:rPr lang="en-US" altLang="en-US" sz="2400" dirty="0" err="1">
                <a:sym typeface="Symbol" panose="05050102010706020507" pitchFamily="18" charset="2"/>
              </a:rPr>
              <a:t>MinPts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en-US" sz="2400" dirty="0">
                <a:sym typeface="Symbol" panose="05050102010706020507" pitchFamily="18" charset="2"/>
              </a:rPr>
              <a:t>For each object p in D</a:t>
            </a:r>
          </a:p>
          <a:p>
            <a:r>
              <a:rPr lang="en-US" altLang="en-US" sz="2400" dirty="0">
                <a:sym typeface="Symbol" panose="05050102010706020507" pitchFamily="18" charset="2"/>
              </a:rPr>
              <a:t>     if p is a core object and not processed then </a:t>
            </a:r>
          </a:p>
          <a:p>
            <a:r>
              <a:rPr lang="en-US" altLang="en-US" sz="2400" dirty="0">
                <a:sym typeface="Symbol" panose="05050102010706020507" pitchFamily="18" charset="2"/>
              </a:rPr>
              <a:t>           </a:t>
            </a:r>
            <a:r>
              <a:rPr lang="en-US" altLang="en-US" sz="2400" dirty="0">
                <a:solidFill>
                  <a:srgbClr val="FF3300"/>
                </a:solidFill>
                <a:sym typeface="Symbol" panose="05050102010706020507" pitchFamily="18" charset="2"/>
              </a:rPr>
              <a:t>C = retrieve all objects density-reachable from p </a:t>
            </a:r>
            <a:r>
              <a:rPr lang="en-US" altLang="en-US" sz="2400" dirty="0">
                <a:sym typeface="Symbol" panose="05050102010706020507" pitchFamily="18" charset="2"/>
              </a:rPr>
              <a:t>  </a:t>
            </a:r>
          </a:p>
          <a:p>
            <a:r>
              <a:rPr lang="en-US" altLang="en-US" sz="2400" dirty="0">
                <a:sym typeface="Symbol" panose="05050102010706020507" pitchFamily="18" charset="2"/>
              </a:rPr>
              <a:t>           mark all objects in C as processed</a:t>
            </a:r>
          </a:p>
          <a:p>
            <a:r>
              <a:rPr lang="en-US" altLang="en-US" sz="2400" dirty="0">
                <a:sym typeface="Symbol" panose="05050102010706020507" pitchFamily="18" charset="2"/>
              </a:rPr>
              <a:t>	      report C as a cluster</a:t>
            </a:r>
          </a:p>
          <a:p>
            <a:r>
              <a:rPr lang="en-US" altLang="en-US" sz="2400" dirty="0">
                <a:sym typeface="Symbol" panose="05050102010706020507" pitchFamily="18" charset="2"/>
              </a:rPr>
              <a:t>     else mark p as outlier</a:t>
            </a:r>
          </a:p>
          <a:p>
            <a:r>
              <a:rPr lang="en-US" altLang="en-US" sz="2400" dirty="0">
                <a:sym typeface="Symbol" panose="05050102010706020507" pitchFamily="18" charset="2"/>
              </a:rPr>
              <a:t>     end if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sym typeface="Symbol" panose="05050102010706020507" pitchFamily="18" charset="2"/>
              </a:rPr>
              <a:t>End For</a:t>
            </a:r>
          </a:p>
        </p:txBody>
      </p:sp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2895600" y="6019800"/>
            <a:ext cx="3200400" cy="402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lnSpc>
                <a:spcPct val="120000"/>
              </a:lnSpc>
              <a:spcBef>
                <a:spcPct val="5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b="1" dirty="0" err="1">
                <a:ea typeface="SimSun" panose="02010600030101010101" pitchFamily="2" charset="-122"/>
              </a:rPr>
              <a:t>DBScan</a:t>
            </a:r>
            <a:r>
              <a:rPr lang="en-US" altLang="zh-CN" b="1" dirty="0">
                <a:ea typeface="SimSun" panose="02010600030101010101" pitchFamily="2" charset="-122"/>
              </a:rPr>
              <a:t> Algorithm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32551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>
          <a:xfrm>
            <a:off x="-152400" y="1493837"/>
            <a:ext cx="9220200" cy="4525963"/>
          </a:xfrm>
        </p:spPr>
        <p:txBody>
          <a:bodyPr>
            <a:noAutofit/>
          </a:bodyPr>
          <a:lstStyle/>
          <a:p>
            <a:pPr lvl="1" algn="just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SimSun" panose="02010600030101010101" pitchFamily="2" charset="-122"/>
              </a:rPr>
              <a:t>Arbitrary select a point </a:t>
            </a:r>
            <a:r>
              <a:rPr lang="en-US" altLang="zh-CN" sz="2400" b="0" i="1" dirty="0">
                <a:ea typeface="SimSun" panose="02010600030101010101" pitchFamily="2" charset="-122"/>
              </a:rPr>
              <a:t>p</a:t>
            </a:r>
            <a:endParaRPr lang="en-US" altLang="zh-CN" sz="2400" dirty="0">
              <a:ea typeface="SimSun" panose="02010600030101010101" pitchFamily="2" charset="-122"/>
            </a:endParaRPr>
          </a:p>
          <a:p>
            <a:pPr lvl="1" algn="just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SimSun" panose="02010600030101010101" pitchFamily="2" charset="-122"/>
              </a:rPr>
              <a:t>Retrieve all points density-reachable from </a:t>
            </a:r>
            <a:r>
              <a:rPr lang="en-US" altLang="zh-CN" sz="2400" b="0" i="1" dirty="0">
                <a:ea typeface="SimSun" panose="02010600030101010101" pitchFamily="2" charset="-12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</a:rPr>
              <a:t>wrt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b="0" i="1" dirty="0">
                <a:ea typeface="SimSun" panose="02010600030101010101" pitchFamily="2" charset="-122"/>
              </a:rPr>
              <a:t>Eps</a:t>
            </a:r>
            <a:r>
              <a:rPr lang="en-US" altLang="zh-CN" sz="2400" dirty="0">
                <a:ea typeface="SimSun" panose="02010600030101010101" pitchFamily="2" charset="-122"/>
              </a:rPr>
              <a:t> and </a:t>
            </a:r>
            <a:r>
              <a:rPr lang="en-US" altLang="zh-CN" sz="2400" b="0" i="1" dirty="0" err="1">
                <a:ea typeface="SimSun" panose="02010600030101010101" pitchFamily="2" charset="-122"/>
              </a:rPr>
              <a:t>MinPts</a:t>
            </a:r>
            <a:r>
              <a:rPr lang="en-US" altLang="zh-CN" sz="2400" dirty="0">
                <a:ea typeface="SimSun" panose="02010600030101010101" pitchFamily="2" charset="-122"/>
              </a:rPr>
              <a:t>.</a:t>
            </a:r>
          </a:p>
          <a:p>
            <a:pPr lvl="1" algn="just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SimSun" panose="02010600030101010101" pitchFamily="2" charset="-122"/>
              </a:rPr>
              <a:t>If </a:t>
            </a:r>
            <a:r>
              <a:rPr lang="en-US" altLang="zh-CN" sz="2400" b="0" i="1" dirty="0">
                <a:ea typeface="SimSun" panose="02010600030101010101" pitchFamily="2" charset="-12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</a:rPr>
              <a:t> is a core point, a cluster is formed.</a:t>
            </a:r>
          </a:p>
          <a:p>
            <a:pPr lvl="1" algn="just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SimSun" panose="02010600030101010101" pitchFamily="2" charset="-122"/>
              </a:rPr>
              <a:t>If </a:t>
            </a:r>
            <a:r>
              <a:rPr lang="en-US" altLang="zh-CN" sz="2400" b="0" i="1" dirty="0">
                <a:ea typeface="SimSun" panose="02010600030101010101" pitchFamily="2" charset="-12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</a:rPr>
              <a:t> is a border point, no points are density-reachable from </a:t>
            </a:r>
            <a:r>
              <a:rPr lang="en-US" altLang="zh-CN" sz="2400" b="0" i="1" dirty="0">
                <a:ea typeface="SimSun" panose="02010600030101010101" pitchFamily="2" charset="-12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</a:rPr>
              <a:t> and DBSCAN visits the next point of the database.</a:t>
            </a:r>
          </a:p>
          <a:p>
            <a:pPr lvl="1" algn="just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SimSun" panose="02010600030101010101" pitchFamily="2" charset="-122"/>
              </a:rPr>
              <a:t>Continue the process until all of the points have been processed.</a:t>
            </a: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ea typeface="SimSun" panose="02010600030101010101" pitchFamily="2" charset="-122"/>
              </a:rPr>
              <a:t>DBSCAN: The Algorithm</a:t>
            </a:r>
          </a:p>
        </p:txBody>
      </p:sp>
    </p:spTree>
    <p:extLst>
      <p:ext uri="{BB962C8B-B14F-4D97-AF65-F5344CB8AC3E}">
        <p14:creationId xmlns:p14="http://schemas.microsoft.com/office/powerpoint/2010/main" val="240223549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en-US" dirty="0"/>
              <a:t>Parameter</a:t>
            </a:r>
          </a:p>
          <a:p>
            <a:pPr lvl="2"/>
            <a:r>
              <a:rPr lang="de-DE" altLang="en-US" dirty="0"/>
              <a:t> </a:t>
            </a:r>
            <a:r>
              <a:rPr lang="en-US" altLang="en-US" i="1" dirty="0">
                <a:latin typeface="Symbol" panose="05050102010706020507" pitchFamily="18" charset="2"/>
              </a:rPr>
              <a:t>e</a:t>
            </a:r>
            <a:r>
              <a:rPr lang="de-DE" altLang="en-US" dirty="0"/>
              <a:t> = 2 cm</a:t>
            </a:r>
          </a:p>
          <a:p>
            <a:pPr lvl="2"/>
            <a:r>
              <a:rPr lang="de-DE" altLang="en-US" dirty="0"/>
              <a:t> </a:t>
            </a:r>
            <a:r>
              <a:rPr lang="de-DE" altLang="en-US" i="1" dirty="0"/>
              <a:t>MinPts</a:t>
            </a:r>
            <a:r>
              <a:rPr lang="de-DE" altLang="en-US" dirty="0"/>
              <a:t> = 3</a:t>
            </a:r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DBSCAN Algorithm: Example</a:t>
            </a:r>
            <a:endParaRPr lang="de-DE" altLang="en-US" sz="3600" dirty="0"/>
          </a:p>
        </p:txBody>
      </p:sp>
      <p:sp>
        <p:nvSpPr>
          <p:cNvPr id="303108" name="Oval 4"/>
          <p:cNvSpPr>
            <a:spLocks noChangeArrowheads="1"/>
          </p:cNvSpPr>
          <p:nvPr/>
        </p:nvSpPr>
        <p:spPr bwMode="auto">
          <a:xfrm>
            <a:off x="3452813" y="3668713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3109" name="Oval 5"/>
          <p:cNvSpPr>
            <a:spLocks noChangeArrowheads="1"/>
          </p:cNvSpPr>
          <p:nvPr/>
        </p:nvSpPr>
        <p:spPr bwMode="auto">
          <a:xfrm>
            <a:off x="5029200" y="33909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10" name="Oval 6"/>
          <p:cNvSpPr>
            <a:spLocks noChangeArrowheads="1"/>
          </p:cNvSpPr>
          <p:nvPr/>
        </p:nvSpPr>
        <p:spPr bwMode="auto">
          <a:xfrm>
            <a:off x="4953000" y="3209925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11" name="Oval 7"/>
          <p:cNvSpPr>
            <a:spLocks noChangeArrowheads="1"/>
          </p:cNvSpPr>
          <p:nvPr/>
        </p:nvSpPr>
        <p:spPr bwMode="auto">
          <a:xfrm>
            <a:off x="3716338" y="3292475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12" name="Oval 8"/>
          <p:cNvSpPr>
            <a:spLocks noChangeArrowheads="1"/>
          </p:cNvSpPr>
          <p:nvPr/>
        </p:nvSpPr>
        <p:spPr bwMode="auto">
          <a:xfrm>
            <a:off x="3952875" y="3292475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13" name="Oval 9"/>
          <p:cNvSpPr>
            <a:spLocks noChangeArrowheads="1"/>
          </p:cNvSpPr>
          <p:nvPr/>
        </p:nvSpPr>
        <p:spPr bwMode="auto">
          <a:xfrm>
            <a:off x="3529013" y="34671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14" name="Oval 10"/>
          <p:cNvSpPr>
            <a:spLocks noChangeArrowheads="1"/>
          </p:cNvSpPr>
          <p:nvPr/>
        </p:nvSpPr>
        <p:spPr bwMode="auto">
          <a:xfrm>
            <a:off x="3716338" y="35433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15" name="Oval 11"/>
          <p:cNvSpPr>
            <a:spLocks noChangeArrowheads="1"/>
          </p:cNvSpPr>
          <p:nvPr/>
        </p:nvSpPr>
        <p:spPr bwMode="auto">
          <a:xfrm>
            <a:off x="5257800" y="33909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16" name="Oval 12"/>
          <p:cNvSpPr>
            <a:spLocks noChangeArrowheads="1"/>
          </p:cNvSpPr>
          <p:nvPr/>
        </p:nvSpPr>
        <p:spPr bwMode="auto">
          <a:xfrm>
            <a:off x="5410200" y="3286125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17" name="Oval 13"/>
          <p:cNvSpPr>
            <a:spLocks noChangeArrowheads="1"/>
          </p:cNvSpPr>
          <p:nvPr/>
        </p:nvSpPr>
        <p:spPr bwMode="auto">
          <a:xfrm>
            <a:off x="5334000" y="3133725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18" name="Oval 14"/>
          <p:cNvSpPr>
            <a:spLocks noChangeArrowheads="1"/>
          </p:cNvSpPr>
          <p:nvPr/>
        </p:nvSpPr>
        <p:spPr bwMode="auto">
          <a:xfrm>
            <a:off x="4398963" y="3805238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3119" name="Group 15"/>
          <p:cNvGrpSpPr>
            <a:grpSpLocks/>
          </p:cNvGrpSpPr>
          <p:nvPr/>
        </p:nvGrpSpPr>
        <p:grpSpPr bwMode="auto">
          <a:xfrm>
            <a:off x="3132138" y="3360738"/>
            <a:ext cx="730250" cy="671512"/>
            <a:chOff x="1973" y="2117"/>
            <a:chExt cx="460" cy="423"/>
          </a:xfrm>
        </p:grpSpPr>
        <p:grpSp>
          <p:nvGrpSpPr>
            <p:cNvPr id="303120" name="Group 16"/>
            <p:cNvGrpSpPr>
              <a:grpSpLocks/>
            </p:cNvGrpSpPr>
            <p:nvPr/>
          </p:nvGrpSpPr>
          <p:grpSpPr bwMode="auto">
            <a:xfrm>
              <a:off x="1973" y="2117"/>
              <a:ext cx="460" cy="423"/>
              <a:chOff x="749" y="1885"/>
              <a:chExt cx="460" cy="423"/>
            </a:xfrm>
          </p:grpSpPr>
          <p:sp>
            <p:nvSpPr>
              <p:cNvPr id="303121" name="Oval 17"/>
              <p:cNvSpPr>
                <a:spLocks noChangeArrowheads="1"/>
              </p:cNvSpPr>
              <p:nvPr/>
            </p:nvSpPr>
            <p:spPr bwMode="auto">
              <a:xfrm>
                <a:off x="749" y="1885"/>
                <a:ext cx="460" cy="42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3122" name="Oval 18"/>
              <p:cNvSpPr>
                <a:spLocks noChangeArrowheads="1"/>
              </p:cNvSpPr>
              <p:nvPr/>
            </p:nvSpPr>
            <p:spPr bwMode="auto">
              <a:xfrm>
                <a:off x="955" y="2078"/>
                <a:ext cx="48" cy="48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3123" name="Oval 19"/>
            <p:cNvSpPr>
              <a:spLocks noChangeArrowheads="1"/>
            </p:cNvSpPr>
            <p:nvPr/>
          </p:nvSpPr>
          <p:spPr bwMode="auto">
            <a:xfrm>
              <a:off x="2223" y="2180"/>
              <a:ext cx="48" cy="4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24" name="Oval 20"/>
            <p:cNvSpPr>
              <a:spLocks noChangeArrowheads="1"/>
            </p:cNvSpPr>
            <p:nvPr/>
          </p:nvSpPr>
          <p:spPr bwMode="auto">
            <a:xfrm>
              <a:off x="2342" y="2228"/>
              <a:ext cx="48" cy="4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3125" name="Group 21"/>
          <p:cNvGrpSpPr>
            <a:grpSpLocks/>
          </p:cNvGrpSpPr>
          <p:nvPr/>
        </p:nvGrpSpPr>
        <p:grpSpPr bwMode="auto">
          <a:xfrm>
            <a:off x="3208338" y="3155950"/>
            <a:ext cx="730250" cy="671513"/>
            <a:chOff x="2021" y="1988"/>
            <a:chExt cx="460" cy="423"/>
          </a:xfrm>
        </p:grpSpPr>
        <p:sp>
          <p:nvSpPr>
            <p:cNvPr id="303126" name="Oval 22"/>
            <p:cNvSpPr>
              <a:spLocks noChangeArrowheads="1"/>
            </p:cNvSpPr>
            <p:nvPr/>
          </p:nvSpPr>
          <p:spPr bwMode="auto">
            <a:xfrm>
              <a:off x="2342" y="2074"/>
              <a:ext cx="48" cy="4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3127" name="Group 23"/>
            <p:cNvGrpSpPr>
              <a:grpSpLocks/>
            </p:cNvGrpSpPr>
            <p:nvPr/>
          </p:nvGrpSpPr>
          <p:grpSpPr bwMode="auto">
            <a:xfrm>
              <a:off x="2021" y="1988"/>
              <a:ext cx="460" cy="423"/>
              <a:chOff x="749" y="1885"/>
              <a:chExt cx="460" cy="423"/>
            </a:xfrm>
          </p:grpSpPr>
          <p:sp>
            <p:nvSpPr>
              <p:cNvPr id="303128" name="Oval 24"/>
              <p:cNvSpPr>
                <a:spLocks noChangeArrowheads="1"/>
              </p:cNvSpPr>
              <p:nvPr/>
            </p:nvSpPr>
            <p:spPr bwMode="auto">
              <a:xfrm>
                <a:off x="749" y="1885"/>
                <a:ext cx="460" cy="42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3129" name="Oval 25"/>
              <p:cNvSpPr>
                <a:spLocks noChangeArrowheads="1"/>
              </p:cNvSpPr>
              <p:nvPr/>
            </p:nvSpPr>
            <p:spPr bwMode="auto">
              <a:xfrm>
                <a:off x="955" y="2078"/>
                <a:ext cx="48" cy="48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3130" name="Group 26"/>
          <p:cNvGrpSpPr>
            <a:grpSpLocks/>
          </p:cNvGrpSpPr>
          <p:nvPr/>
        </p:nvGrpSpPr>
        <p:grpSpPr bwMode="auto">
          <a:xfrm>
            <a:off x="3392488" y="2986088"/>
            <a:ext cx="730250" cy="671512"/>
            <a:chOff x="749" y="1885"/>
            <a:chExt cx="460" cy="423"/>
          </a:xfrm>
        </p:grpSpPr>
        <p:sp>
          <p:nvSpPr>
            <p:cNvPr id="303131" name="Oval 27"/>
            <p:cNvSpPr>
              <a:spLocks noChangeArrowheads="1"/>
            </p:cNvSpPr>
            <p:nvPr/>
          </p:nvSpPr>
          <p:spPr bwMode="auto">
            <a:xfrm>
              <a:off x="749" y="1885"/>
              <a:ext cx="460" cy="4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32" name="Oval 28"/>
            <p:cNvSpPr>
              <a:spLocks noChangeArrowheads="1"/>
            </p:cNvSpPr>
            <p:nvPr/>
          </p:nvSpPr>
          <p:spPr bwMode="auto">
            <a:xfrm>
              <a:off x="955" y="2078"/>
              <a:ext cx="48" cy="48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3133" name="Group 29"/>
          <p:cNvGrpSpPr>
            <a:grpSpLocks/>
          </p:cNvGrpSpPr>
          <p:nvPr/>
        </p:nvGrpSpPr>
        <p:grpSpPr bwMode="auto">
          <a:xfrm>
            <a:off x="3392488" y="3230563"/>
            <a:ext cx="730250" cy="671512"/>
            <a:chOff x="2137" y="2035"/>
            <a:chExt cx="460" cy="423"/>
          </a:xfrm>
        </p:grpSpPr>
        <p:sp>
          <p:nvSpPr>
            <p:cNvPr id="303134" name="Oval 30"/>
            <p:cNvSpPr>
              <a:spLocks noChangeArrowheads="1"/>
            </p:cNvSpPr>
            <p:nvPr/>
          </p:nvSpPr>
          <p:spPr bwMode="auto">
            <a:xfrm>
              <a:off x="2491" y="2074"/>
              <a:ext cx="48" cy="4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3135" name="Group 31"/>
            <p:cNvGrpSpPr>
              <a:grpSpLocks/>
            </p:cNvGrpSpPr>
            <p:nvPr/>
          </p:nvGrpSpPr>
          <p:grpSpPr bwMode="auto">
            <a:xfrm>
              <a:off x="2137" y="2035"/>
              <a:ext cx="460" cy="423"/>
              <a:chOff x="749" y="1885"/>
              <a:chExt cx="460" cy="423"/>
            </a:xfrm>
          </p:grpSpPr>
          <p:sp>
            <p:nvSpPr>
              <p:cNvPr id="303136" name="Oval 32"/>
              <p:cNvSpPr>
                <a:spLocks noChangeArrowheads="1"/>
              </p:cNvSpPr>
              <p:nvPr/>
            </p:nvSpPr>
            <p:spPr bwMode="auto">
              <a:xfrm>
                <a:off x="749" y="1885"/>
                <a:ext cx="460" cy="42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3137" name="Oval 33"/>
              <p:cNvSpPr>
                <a:spLocks noChangeArrowheads="1"/>
              </p:cNvSpPr>
              <p:nvPr/>
            </p:nvSpPr>
            <p:spPr bwMode="auto">
              <a:xfrm>
                <a:off x="955" y="2078"/>
                <a:ext cx="48" cy="48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3138" name="Group 34"/>
          <p:cNvGrpSpPr>
            <a:grpSpLocks/>
          </p:cNvGrpSpPr>
          <p:nvPr/>
        </p:nvGrpSpPr>
        <p:grpSpPr bwMode="auto">
          <a:xfrm>
            <a:off x="3625850" y="2987675"/>
            <a:ext cx="730250" cy="671513"/>
            <a:chOff x="749" y="1885"/>
            <a:chExt cx="460" cy="423"/>
          </a:xfrm>
        </p:grpSpPr>
        <p:sp>
          <p:nvSpPr>
            <p:cNvPr id="303139" name="Oval 35"/>
            <p:cNvSpPr>
              <a:spLocks noChangeArrowheads="1"/>
            </p:cNvSpPr>
            <p:nvPr/>
          </p:nvSpPr>
          <p:spPr bwMode="auto">
            <a:xfrm>
              <a:off x="749" y="1885"/>
              <a:ext cx="460" cy="4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40" name="Oval 36"/>
            <p:cNvSpPr>
              <a:spLocks noChangeArrowheads="1"/>
            </p:cNvSpPr>
            <p:nvPr/>
          </p:nvSpPr>
          <p:spPr bwMode="auto">
            <a:xfrm>
              <a:off x="955" y="2078"/>
              <a:ext cx="48" cy="48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3141" name="Rectangle 37"/>
          <p:cNvSpPr>
            <a:spLocks noChangeArrowheads="1"/>
          </p:cNvSpPr>
          <p:nvPr/>
        </p:nvSpPr>
        <p:spPr bwMode="auto">
          <a:xfrm>
            <a:off x="3776209" y="4419123"/>
            <a:ext cx="5181600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 dirty="0">
                <a:latin typeface="Times New Roman" panose="02020603050405020304" pitchFamily="18" charset="0"/>
              </a:rPr>
              <a:t>for</a:t>
            </a:r>
            <a:r>
              <a:rPr lang="en-US" altLang="en-US" dirty="0">
                <a:latin typeface="Times New Roman" panose="02020603050405020304" pitchFamily="18" charset="0"/>
              </a:rPr>
              <a:t> each </a:t>
            </a:r>
            <a:r>
              <a:rPr lang="en-US" altLang="en-US" i="1" dirty="0">
                <a:latin typeface="Times New Roman" panose="02020603050405020304" pitchFamily="18" charset="0"/>
              </a:rPr>
              <a:t>o </a:t>
            </a:r>
            <a:r>
              <a:rPr lang="en-US" altLang="en-US" dirty="0">
                <a:latin typeface="Symbol" panose="05050102010706020507" pitchFamily="18" charset="2"/>
              </a:rPr>
              <a:t>Î</a:t>
            </a:r>
            <a:r>
              <a:rPr lang="en-US" altLang="en-US" i="1" dirty="0">
                <a:latin typeface="Times New Roman" panose="02020603050405020304" pitchFamily="18" charset="0"/>
              </a:rPr>
              <a:t> D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</a:rPr>
              <a:t>do</a:t>
            </a:r>
            <a:r>
              <a:rPr lang="en-US" altLang="en-US" dirty="0">
                <a:latin typeface="Times New Roman" panose="02020603050405020304" pitchFamily="18" charset="0"/>
              </a:rPr>
              <a:t/>
            </a:r>
            <a:br>
              <a:rPr lang="en-US" altLang="en-US" dirty="0">
                <a:latin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</a:rPr>
              <a:t>      </a:t>
            </a:r>
            <a:r>
              <a:rPr lang="en-US" altLang="en-US" b="1" dirty="0">
                <a:latin typeface="Times New Roman" panose="02020603050405020304" pitchFamily="18" charset="0"/>
              </a:rPr>
              <a:t>if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o</a:t>
            </a:r>
            <a:r>
              <a:rPr lang="en-US" altLang="en-US" dirty="0">
                <a:latin typeface="Times New Roman" panose="02020603050405020304" pitchFamily="18" charset="0"/>
              </a:rPr>
              <a:t> is not yet classified </a:t>
            </a:r>
            <a:r>
              <a:rPr lang="en-US" altLang="en-US" b="1" dirty="0">
                <a:latin typeface="Times New Roman" panose="02020603050405020304" pitchFamily="18" charset="0"/>
              </a:rPr>
              <a:t>then  </a:t>
            </a:r>
            <a:r>
              <a:rPr lang="en-US" altLang="en-US" dirty="0">
                <a:latin typeface="Times New Roman" panose="02020603050405020304" pitchFamily="18" charset="0"/>
              </a:rPr>
              <a:t/>
            </a:r>
            <a:br>
              <a:rPr lang="en-US" altLang="en-US" dirty="0">
                <a:latin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</a:rPr>
              <a:t>           </a:t>
            </a:r>
            <a:r>
              <a:rPr lang="en-US" altLang="en-US" b="1" dirty="0">
                <a:latin typeface="Times New Roman" panose="02020603050405020304" pitchFamily="18" charset="0"/>
              </a:rPr>
              <a:t>if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o</a:t>
            </a:r>
            <a:r>
              <a:rPr lang="en-US" altLang="en-US" dirty="0">
                <a:latin typeface="Times New Roman" panose="02020603050405020304" pitchFamily="18" charset="0"/>
              </a:rPr>
              <a:t> is a core-object </a:t>
            </a:r>
            <a:r>
              <a:rPr lang="en-US" altLang="en-US" b="1" dirty="0">
                <a:latin typeface="Times New Roman" panose="02020603050405020304" pitchFamily="18" charset="0"/>
              </a:rPr>
              <a:t>then</a:t>
            </a:r>
            <a:r>
              <a:rPr lang="en-US" altLang="en-US" dirty="0">
                <a:latin typeface="Times New Roman" panose="02020603050405020304" pitchFamily="18" charset="0"/>
              </a:rPr>
              <a:t/>
            </a:r>
            <a:br>
              <a:rPr lang="en-US" altLang="en-US" dirty="0">
                <a:latin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</a:rPr>
              <a:t>                collect all objects density-reachable from </a:t>
            </a:r>
            <a:r>
              <a:rPr lang="en-US" altLang="en-US" i="1" dirty="0">
                <a:latin typeface="Times New Roman" panose="02020603050405020304" pitchFamily="18" charset="0"/>
              </a:rPr>
              <a:t>o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br>
              <a:rPr lang="en-US" altLang="en-US" dirty="0">
                <a:latin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</a:rPr>
              <a:t>                and assign them to a new cluster.</a:t>
            </a:r>
            <a:br>
              <a:rPr lang="en-US" altLang="en-US" dirty="0">
                <a:latin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</a:rPr>
              <a:t>           </a:t>
            </a:r>
            <a:r>
              <a:rPr lang="en-US" altLang="en-US" b="1" dirty="0">
                <a:latin typeface="Times New Roman" panose="02020603050405020304" pitchFamily="18" charset="0"/>
              </a:rPr>
              <a:t>else</a:t>
            </a:r>
            <a:r>
              <a:rPr lang="en-US" altLang="en-US" dirty="0">
                <a:latin typeface="Times New Roman" panose="02020603050405020304" pitchFamily="18" charset="0"/>
              </a:rPr>
              <a:t/>
            </a:r>
            <a:br>
              <a:rPr lang="en-US" altLang="en-US" dirty="0">
                <a:latin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</a:rPr>
              <a:t>                assign </a:t>
            </a:r>
            <a:r>
              <a:rPr lang="en-US" altLang="en-US" i="1" dirty="0">
                <a:latin typeface="Times New Roman" panose="02020603050405020304" pitchFamily="18" charset="0"/>
              </a:rPr>
              <a:t>o</a:t>
            </a:r>
            <a:r>
              <a:rPr lang="en-US" altLang="en-US" dirty="0">
                <a:latin typeface="Times New Roman" panose="02020603050405020304" pitchFamily="18" charset="0"/>
              </a:rPr>
              <a:t> to NOISE</a:t>
            </a:r>
          </a:p>
        </p:txBody>
      </p:sp>
    </p:spTree>
    <p:extLst>
      <p:ext uri="{BB962C8B-B14F-4D97-AF65-F5344CB8AC3E}">
        <p14:creationId xmlns:p14="http://schemas.microsoft.com/office/powerpoint/2010/main" val="111283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en-US"/>
              <a:t>Parameter</a:t>
            </a:r>
          </a:p>
          <a:p>
            <a:pPr lvl="2"/>
            <a:r>
              <a:rPr lang="de-DE" altLang="en-US"/>
              <a:t> </a:t>
            </a:r>
            <a:r>
              <a:rPr lang="en-US" altLang="en-US" i="1">
                <a:latin typeface="Symbol" panose="05050102010706020507" pitchFamily="18" charset="2"/>
              </a:rPr>
              <a:t>e</a:t>
            </a:r>
            <a:r>
              <a:rPr lang="de-DE" altLang="en-US"/>
              <a:t> = 2 cm</a:t>
            </a:r>
          </a:p>
          <a:p>
            <a:pPr lvl="2"/>
            <a:r>
              <a:rPr lang="de-DE" altLang="en-US"/>
              <a:t> </a:t>
            </a:r>
            <a:r>
              <a:rPr lang="de-DE" altLang="en-US" i="1"/>
              <a:t>MinPts</a:t>
            </a:r>
            <a:r>
              <a:rPr lang="de-DE" altLang="en-US"/>
              <a:t> = 3</a:t>
            </a:r>
          </a:p>
          <a:p>
            <a:pPr>
              <a:buFont typeface="Wingdings 2" panose="05020102010507070707" pitchFamily="18" charset="2"/>
              <a:buNone/>
            </a:pPr>
            <a:endParaRPr lang="de-DE" altLang="en-US" sz="500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949" y="241278"/>
            <a:ext cx="8153400" cy="1447800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DBSCAN Algorithm: Example</a:t>
            </a:r>
            <a:endParaRPr lang="de-DE" altLang="en-US" sz="3600" dirty="0"/>
          </a:p>
        </p:txBody>
      </p:sp>
      <p:sp>
        <p:nvSpPr>
          <p:cNvPr id="305156" name="Oval 4"/>
          <p:cNvSpPr>
            <a:spLocks noChangeArrowheads="1"/>
          </p:cNvSpPr>
          <p:nvPr/>
        </p:nvSpPr>
        <p:spPr bwMode="auto">
          <a:xfrm>
            <a:off x="3452813" y="3668713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5157" name="Oval 5"/>
          <p:cNvSpPr>
            <a:spLocks noChangeArrowheads="1"/>
          </p:cNvSpPr>
          <p:nvPr/>
        </p:nvSpPr>
        <p:spPr bwMode="auto">
          <a:xfrm>
            <a:off x="5029200" y="33909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158" name="Oval 6"/>
          <p:cNvSpPr>
            <a:spLocks noChangeArrowheads="1"/>
          </p:cNvSpPr>
          <p:nvPr/>
        </p:nvSpPr>
        <p:spPr bwMode="auto">
          <a:xfrm>
            <a:off x="4953000" y="3209925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159" name="Oval 7"/>
          <p:cNvSpPr>
            <a:spLocks noChangeArrowheads="1"/>
          </p:cNvSpPr>
          <p:nvPr/>
        </p:nvSpPr>
        <p:spPr bwMode="auto">
          <a:xfrm>
            <a:off x="3716338" y="3292475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160" name="Oval 8"/>
          <p:cNvSpPr>
            <a:spLocks noChangeArrowheads="1"/>
          </p:cNvSpPr>
          <p:nvPr/>
        </p:nvSpPr>
        <p:spPr bwMode="auto">
          <a:xfrm>
            <a:off x="3952875" y="3292475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161" name="Oval 9"/>
          <p:cNvSpPr>
            <a:spLocks noChangeArrowheads="1"/>
          </p:cNvSpPr>
          <p:nvPr/>
        </p:nvSpPr>
        <p:spPr bwMode="auto">
          <a:xfrm>
            <a:off x="3529013" y="34671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162" name="Oval 10"/>
          <p:cNvSpPr>
            <a:spLocks noChangeArrowheads="1"/>
          </p:cNvSpPr>
          <p:nvPr/>
        </p:nvSpPr>
        <p:spPr bwMode="auto">
          <a:xfrm>
            <a:off x="3716338" y="35433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163" name="Oval 11"/>
          <p:cNvSpPr>
            <a:spLocks noChangeArrowheads="1"/>
          </p:cNvSpPr>
          <p:nvPr/>
        </p:nvSpPr>
        <p:spPr bwMode="auto">
          <a:xfrm>
            <a:off x="5257800" y="33909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164" name="Oval 12"/>
          <p:cNvSpPr>
            <a:spLocks noChangeArrowheads="1"/>
          </p:cNvSpPr>
          <p:nvPr/>
        </p:nvSpPr>
        <p:spPr bwMode="auto">
          <a:xfrm>
            <a:off x="5410200" y="3286125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165" name="Oval 13"/>
          <p:cNvSpPr>
            <a:spLocks noChangeArrowheads="1"/>
          </p:cNvSpPr>
          <p:nvPr/>
        </p:nvSpPr>
        <p:spPr bwMode="auto">
          <a:xfrm>
            <a:off x="5334000" y="3133725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166" name="Oval 14"/>
          <p:cNvSpPr>
            <a:spLocks noChangeArrowheads="1"/>
          </p:cNvSpPr>
          <p:nvPr/>
        </p:nvSpPr>
        <p:spPr bwMode="auto">
          <a:xfrm>
            <a:off x="4398963" y="3805238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5167" name="Group 15"/>
          <p:cNvGrpSpPr>
            <a:grpSpLocks/>
          </p:cNvGrpSpPr>
          <p:nvPr/>
        </p:nvGrpSpPr>
        <p:grpSpPr bwMode="auto">
          <a:xfrm>
            <a:off x="4070350" y="3497263"/>
            <a:ext cx="730250" cy="671512"/>
            <a:chOff x="749" y="1885"/>
            <a:chExt cx="460" cy="423"/>
          </a:xfrm>
        </p:grpSpPr>
        <p:sp>
          <p:nvSpPr>
            <p:cNvPr id="305168" name="Oval 16"/>
            <p:cNvSpPr>
              <a:spLocks noChangeArrowheads="1"/>
            </p:cNvSpPr>
            <p:nvPr/>
          </p:nvSpPr>
          <p:spPr bwMode="auto">
            <a:xfrm>
              <a:off x="749" y="1885"/>
              <a:ext cx="460" cy="4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169" name="Oval 17"/>
            <p:cNvSpPr>
              <a:spLocks noChangeArrowheads="1"/>
            </p:cNvSpPr>
            <p:nvPr/>
          </p:nvSpPr>
          <p:spPr bwMode="auto">
            <a:xfrm>
              <a:off x="955" y="2078"/>
              <a:ext cx="48" cy="48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5170" name="Rectangle 18"/>
          <p:cNvSpPr>
            <a:spLocks noChangeArrowheads="1"/>
          </p:cNvSpPr>
          <p:nvPr/>
        </p:nvSpPr>
        <p:spPr bwMode="auto">
          <a:xfrm>
            <a:off x="3886200" y="4419600"/>
            <a:ext cx="5181600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>
                <a:latin typeface="Times New Roman" panose="02020603050405020304" pitchFamily="18" charset="0"/>
              </a:rPr>
              <a:t>for</a:t>
            </a:r>
            <a:r>
              <a:rPr lang="en-US" altLang="en-US">
                <a:latin typeface="Times New Roman" panose="02020603050405020304" pitchFamily="18" charset="0"/>
              </a:rPr>
              <a:t> each </a:t>
            </a:r>
            <a:r>
              <a:rPr lang="en-US" altLang="en-US" i="1">
                <a:latin typeface="Times New Roman" panose="02020603050405020304" pitchFamily="18" charset="0"/>
              </a:rPr>
              <a:t>o </a:t>
            </a:r>
            <a:r>
              <a:rPr lang="en-US" altLang="en-US">
                <a:latin typeface="Symbol" panose="05050102010706020507" pitchFamily="18" charset="2"/>
              </a:rPr>
              <a:t>Î</a:t>
            </a:r>
            <a:r>
              <a:rPr lang="en-US" altLang="en-US" i="1">
                <a:latin typeface="Times New Roman" panose="02020603050405020304" pitchFamily="18" charset="0"/>
              </a:rPr>
              <a:t> D</a:t>
            </a:r>
            <a:r>
              <a:rPr lang="en-US" altLang="en-US">
                <a:latin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</a:rPr>
              <a:t>do</a:t>
            </a:r>
            <a:r>
              <a:rPr lang="en-US" altLang="en-US">
                <a:latin typeface="Times New Roman" panose="02020603050405020304" pitchFamily="18" charset="0"/>
              </a:rPr>
              <a:t/>
            </a:r>
            <a:br>
              <a:rPr lang="en-US" altLang="en-US">
                <a:latin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</a:rPr>
              <a:t>      </a:t>
            </a:r>
            <a:r>
              <a:rPr lang="en-US" altLang="en-US" b="1">
                <a:latin typeface="Times New Roman" panose="02020603050405020304" pitchFamily="18" charset="0"/>
              </a:rPr>
              <a:t>if</a:t>
            </a:r>
            <a:r>
              <a:rPr lang="en-US" altLang="en-US">
                <a:latin typeface="Times New Roman" panose="02020603050405020304" pitchFamily="18" charset="0"/>
              </a:rPr>
              <a:t> </a:t>
            </a:r>
            <a:r>
              <a:rPr lang="en-US" altLang="en-US" i="1">
                <a:latin typeface="Times New Roman" panose="02020603050405020304" pitchFamily="18" charset="0"/>
              </a:rPr>
              <a:t>o</a:t>
            </a:r>
            <a:r>
              <a:rPr lang="en-US" altLang="en-US">
                <a:latin typeface="Times New Roman" panose="02020603050405020304" pitchFamily="18" charset="0"/>
              </a:rPr>
              <a:t> is not yet classified </a:t>
            </a:r>
            <a:r>
              <a:rPr lang="en-US" altLang="en-US" b="1">
                <a:latin typeface="Times New Roman" panose="02020603050405020304" pitchFamily="18" charset="0"/>
              </a:rPr>
              <a:t>then  </a:t>
            </a:r>
            <a:r>
              <a:rPr lang="en-US" altLang="en-US">
                <a:latin typeface="Times New Roman" panose="02020603050405020304" pitchFamily="18" charset="0"/>
              </a:rPr>
              <a:t/>
            </a:r>
            <a:br>
              <a:rPr lang="en-US" altLang="en-US">
                <a:latin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</a:rPr>
              <a:t>           </a:t>
            </a:r>
            <a:r>
              <a:rPr lang="en-US" altLang="en-US" b="1">
                <a:latin typeface="Times New Roman" panose="02020603050405020304" pitchFamily="18" charset="0"/>
              </a:rPr>
              <a:t>if</a:t>
            </a:r>
            <a:r>
              <a:rPr lang="en-US" altLang="en-US">
                <a:latin typeface="Times New Roman" panose="02020603050405020304" pitchFamily="18" charset="0"/>
              </a:rPr>
              <a:t> </a:t>
            </a:r>
            <a:r>
              <a:rPr lang="en-US" altLang="en-US" i="1">
                <a:latin typeface="Times New Roman" panose="02020603050405020304" pitchFamily="18" charset="0"/>
              </a:rPr>
              <a:t>o</a:t>
            </a:r>
            <a:r>
              <a:rPr lang="en-US" altLang="en-US">
                <a:latin typeface="Times New Roman" panose="02020603050405020304" pitchFamily="18" charset="0"/>
              </a:rPr>
              <a:t> is a core-object </a:t>
            </a:r>
            <a:r>
              <a:rPr lang="en-US" altLang="en-US" b="1">
                <a:latin typeface="Times New Roman" panose="02020603050405020304" pitchFamily="18" charset="0"/>
              </a:rPr>
              <a:t>then</a:t>
            </a:r>
            <a:r>
              <a:rPr lang="en-US" altLang="en-US">
                <a:latin typeface="Times New Roman" panose="02020603050405020304" pitchFamily="18" charset="0"/>
              </a:rPr>
              <a:t/>
            </a:r>
            <a:br>
              <a:rPr lang="en-US" altLang="en-US">
                <a:latin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</a:rPr>
              <a:t>                collect all objects density-reachable from </a:t>
            </a:r>
            <a:r>
              <a:rPr lang="en-US" altLang="en-US" i="1">
                <a:latin typeface="Times New Roman" panose="02020603050405020304" pitchFamily="18" charset="0"/>
              </a:rPr>
              <a:t>o</a:t>
            </a:r>
            <a:r>
              <a:rPr lang="en-US" altLang="en-US">
                <a:latin typeface="Times New Roman" panose="02020603050405020304" pitchFamily="18" charset="0"/>
              </a:rPr>
              <a:t> </a:t>
            </a:r>
            <a:br>
              <a:rPr lang="en-US" altLang="en-US">
                <a:latin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</a:rPr>
              <a:t>                and assign them to a new cluster.</a:t>
            </a:r>
            <a:br>
              <a:rPr lang="en-US" altLang="en-US">
                <a:latin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</a:rPr>
              <a:t>           </a:t>
            </a:r>
            <a:r>
              <a:rPr lang="en-US" altLang="en-US" b="1">
                <a:latin typeface="Times New Roman" panose="02020603050405020304" pitchFamily="18" charset="0"/>
              </a:rPr>
              <a:t>else</a:t>
            </a:r>
            <a:r>
              <a:rPr lang="en-US" altLang="en-US">
                <a:latin typeface="Times New Roman" panose="02020603050405020304" pitchFamily="18" charset="0"/>
              </a:rPr>
              <a:t/>
            </a:r>
            <a:br>
              <a:rPr lang="en-US" altLang="en-US">
                <a:latin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</a:rPr>
              <a:t>                assign </a:t>
            </a:r>
            <a:r>
              <a:rPr lang="en-US" altLang="en-US" i="1">
                <a:latin typeface="Times New Roman" panose="02020603050405020304" pitchFamily="18" charset="0"/>
              </a:rPr>
              <a:t>o</a:t>
            </a:r>
            <a:r>
              <a:rPr lang="en-US" altLang="en-US">
                <a:latin typeface="Times New Roman" panose="02020603050405020304" pitchFamily="18" charset="0"/>
              </a:rPr>
              <a:t> to NOISE</a:t>
            </a:r>
          </a:p>
        </p:txBody>
      </p:sp>
    </p:spTree>
    <p:extLst>
      <p:ext uri="{BB962C8B-B14F-4D97-AF65-F5344CB8AC3E}">
        <p14:creationId xmlns:p14="http://schemas.microsoft.com/office/powerpoint/2010/main" val="137692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en-US"/>
              <a:t>Parameter</a:t>
            </a:r>
          </a:p>
          <a:p>
            <a:pPr lvl="2"/>
            <a:r>
              <a:rPr lang="de-DE" altLang="en-US"/>
              <a:t> </a:t>
            </a:r>
            <a:r>
              <a:rPr lang="en-US" altLang="en-US" i="1">
                <a:latin typeface="Symbol" panose="05050102010706020507" pitchFamily="18" charset="2"/>
              </a:rPr>
              <a:t>e</a:t>
            </a:r>
            <a:r>
              <a:rPr lang="de-DE" altLang="en-US"/>
              <a:t> = 2 cm</a:t>
            </a:r>
          </a:p>
          <a:p>
            <a:pPr lvl="2"/>
            <a:r>
              <a:rPr lang="de-DE" altLang="en-US"/>
              <a:t> </a:t>
            </a:r>
            <a:r>
              <a:rPr lang="de-DE" altLang="en-US" i="1"/>
              <a:t>MinPts</a:t>
            </a:r>
            <a:r>
              <a:rPr lang="de-DE" altLang="en-US"/>
              <a:t> = 3</a:t>
            </a:r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001000" cy="1295400"/>
          </a:xfrm>
        </p:spPr>
        <p:txBody>
          <a:bodyPr/>
          <a:lstStyle/>
          <a:p>
            <a:r>
              <a:rPr lang="en-US" altLang="en-US" sz="3600" dirty="0"/>
              <a:t>DBSCAN</a:t>
            </a:r>
            <a:r>
              <a:rPr lang="en-US" altLang="en-US" sz="4000" dirty="0"/>
              <a:t> Algorithm: Example</a:t>
            </a:r>
            <a:endParaRPr lang="de-DE" altLang="en-US" sz="4000" dirty="0"/>
          </a:p>
        </p:txBody>
      </p:sp>
      <p:sp>
        <p:nvSpPr>
          <p:cNvPr id="307204" name="Oval 4"/>
          <p:cNvSpPr>
            <a:spLocks noChangeArrowheads="1"/>
          </p:cNvSpPr>
          <p:nvPr/>
        </p:nvSpPr>
        <p:spPr bwMode="auto">
          <a:xfrm>
            <a:off x="3452813" y="3668713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205" name="Oval 5"/>
          <p:cNvSpPr>
            <a:spLocks noChangeArrowheads="1"/>
          </p:cNvSpPr>
          <p:nvPr/>
        </p:nvSpPr>
        <p:spPr bwMode="auto">
          <a:xfrm>
            <a:off x="5029200" y="33909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06" name="Oval 6"/>
          <p:cNvSpPr>
            <a:spLocks noChangeArrowheads="1"/>
          </p:cNvSpPr>
          <p:nvPr/>
        </p:nvSpPr>
        <p:spPr bwMode="auto">
          <a:xfrm>
            <a:off x="4953000" y="3209925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07" name="Oval 7"/>
          <p:cNvSpPr>
            <a:spLocks noChangeArrowheads="1"/>
          </p:cNvSpPr>
          <p:nvPr/>
        </p:nvSpPr>
        <p:spPr bwMode="auto">
          <a:xfrm>
            <a:off x="3716338" y="3292475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08" name="Oval 8"/>
          <p:cNvSpPr>
            <a:spLocks noChangeArrowheads="1"/>
          </p:cNvSpPr>
          <p:nvPr/>
        </p:nvSpPr>
        <p:spPr bwMode="auto">
          <a:xfrm>
            <a:off x="3952875" y="3292475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09" name="Oval 9"/>
          <p:cNvSpPr>
            <a:spLocks noChangeArrowheads="1"/>
          </p:cNvSpPr>
          <p:nvPr/>
        </p:nvSpPr>
        <p:spPr bwMode="auto">
          <a:xfrm>
            <a:off x="3529013" y="34671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0" name="Oval 10"/>
          <p:cNvSpPr>
            <a:spLocks noChangeArrowheads="1"/>
          </p:cNvSpPr>
          <p:nvPr/>
        </p:nvSpPr>
        <p:spPr bwMode="auto">
          <a:xfrm>
            <a:off x="3716338" y="35433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1" name="Oval 11"/>
          <p:cNvSpPr>
            <a:spLocks noChangeArrowheads="1"/>
          </p:cNvSpPr>
          <p:nvPr/>
        </p:nvSpPr>
        <p:spPr bwMode="auto">
          <a:xfrm>
            <a:off x="5257800" y="33909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2" name="Oval 12"/>
          <p:cNvSpPr>
            <a:spLocks noChangeArrowheads="1"/>
          </p:cNvSpPr>
          <p:nvPr/>
        </p:nvSpPr>
        <p:spPr bwMode="auto">
          <a:xfrm>
            <a:off x="5410200" y="3286125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3" name="Oval 13"/>
          <p:cNvSpPr>
            <a:spLocks noChangeArrowheads="1"/>
          </p:cNvSpPr>
          <p:nvPr/>
        </p:nvSpPr>
        <p:spPr bwMode="auto">
          <a:xfrm>
            <a:off x="5334000" y="3133725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4" name="Oval 14"/>
          <p:cNvSpPr>
            <a:spLocks noChangeArrowheads="1"/>
          </p:cNvSpPr>
          <p:nvPr/>
        </p:nvSpPr>
        <p:spPr bwMode="auto">
          <a:xfrm>
            <a:off x="4398963" y="38052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215" name="Group 15"/>
          <p:cNvGrpSpPr>
            <a:grpSpLocks/>
          </p:cNvGrpSpPr>
          <p:nvPr/>
        </p:nvGrpSpPr>
        <p:grpSpPr bwMode="auto">
          <a:xfrm>
            <a:off x="5084763" y="2981325"/>
            <a:ext cx="730250" cy="671513"/>
            <a:chOff x="3203" y="1878"/>
            <a:chExt cx="460" cy="423"/>
          </a:xfrm>
        </p:grpSpPr>
        <p:grpSp>
          <p:nvGrpSpPr>
            <p:cNvPr id="307216" name="Group 16"/>
            <p:cNvGrpSpPr>
              <a:grpSpLocks/>
            </p:cNvGrpSpPr>
            <p:nvPr/>
          </p:nvGrpSpPr>
          <p:grpSpPr bwMode="auto">
            <a:xfrm>
              <a:off x="3203" y="1878"/>
              <a:ext cx="460" cy="423"/>
              <a:chOff x="749" y="1885"/>
              <a:chExt cx="460" cy="423"/>
            </a:xfrm>
          </p:grpSpPr>
          <p:sp>
            <p:nvSpPr>
              <p:cNvPr id="307217" name="Oval 17"/>
              <p:cNvSpPr>
                <a:spLocks noChangeArrowheads="1"/>
              </p:cNvSpPr>
              <p:nvPr/>
            </p:nvSpPr>
            <p:spPr bwMode="auto">
              <a:xfrm>
                <a:off x="749" y="1885"/>
                <a:ext cx="460" cy="42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218" name="Oval 18"/>
              <p:cNvSpPr>
                <a:spLocks noChangeArrowheads="1"/>
              </p:cNvSpPr>
              <p:nvPr/>
            </p:nvSpPr>
            <p:spPr bwMode="auto">
              <a:xfrm>
                <a:off x="955" y="2078"/>
                <a:ext cx="48" cy="48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7219" name="Oval 19"/>
            <p:cNvSpPr>
              <a:spLocks noChangeArrowheads="1"/>
            </p:cNvSpPr>
            <p:nvPr/>
          </p:nvSpPr>
          <p:spPr bwMode="auto">
            <a:xfrm>
              <a:off x="3312" y="2135"/>
              <a:ext cx="48" cy="4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20" name="Oval 20"/>
            <p:cNvSpPr>
              <a:spLocks noChangeArrowheads="1"/>
            </p:cNvSpPr>
            <p:nvPr/>
          </p:nvSpPr>
          <p:spPr bwMode="auto">
            <a:xfrm>
              <a:off x="3360" y="1973"/>
              <a:ext cx="48" cy="4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21" name="Group 21"/>
          <p:cNvGrpSpPr>
            <a:grpSpLocks/>
          </p:cNvGrpSpPr>
          <p:nvPr/>
        </p:nvGrpSpPr>
        <p:grpSpPr bwMode="auto">
          <a:xfrm>
            <a:off x="5005388" y="2827338"/>
            <a:ext cx="730250" cy="671512"/>
            <a:chOff x="749" y="1885"/>
            <a:chExt cx="460" cy="423"/>
          </a:xfrm>
        </p:grpSpPr>
        <p:sp>
          <p:nvSpPr>
            <p:cNvPr id="307222" name="Oval 22"/>
            <p:cNvSpPr>
              <a:spLocks noChangeArrowheads="1"/>
            </p:cNvSpPr>
            <p:nvPr/>
          </p:nvSpPr>
          <p:spPr bwMode="auto">
            <a:xfrm>
              <a:off x="749" y="1885"/>
              <a:ext cx="460" cy="4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23" name="Oval 23"/>
            <p:cNvSpPr>
              <a:spLocks noChangeArrowheads="1"/>
            </p:cNvSpPr>
            <p:nvPr/>
          </p:nvSpPr>
          <p:spPr bwMode="auto">
            <a:xfrm>
              <a:off x="955" y="2078"/>
              <a:ext cx="48" cy="48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24" name="Group 24"/>
          <p:cNvGrpSpPr>
            <a:grpSpLocks/>
          </p:cNvGrpSpPr>
          <p:nvPr/>
        </p:nvGrpSpPr>
        <p:grpSpPr bwMode="auto">
          <a:xfrm>
            <a:off x="4932363" y="3078163"/>
            <a:ext cx="730250" cy="671512"/>
            <a:chOff x="3107" y="1939"/>
            <a:chExt cx="460" cy="423"/>
          </a:xfrm>
        </p:grpSpPr>
        <p:grpSp>
          <p:nvGrpSpPr>
            <p:cNvPr id="307225" name="Group 25"/>
            <p:cNvGrpSpPr>
              <a:grpSpLocks/>
            </p:cNvGrpSpPr>
            <p:nvPr/>
          </p:nvGrpSpPr>
          <p:grpSpPr bwMode="auto">
            <a:xfrm>
              <a:off x="3107" y="1939"/>
              <a:ext cx="460" cy="423"/>
              <a:chOff x="749" y="1885"/>
              <a:chExt cx="460" cy="423"/>
            </a:xfrm>
          </p:grpSpPr>
          <p:sp>
            <p:nvSpPr>
              <p:cNvPr id="307226" name="Oval 26"/>
              <p:cNvSpPr>
                <a:spLocks noChangeArrowheads="1"/>
              </p:cNvSpPr>
              <p:nvPr/>
            </p:nvSpPr>
            <p:spPr bwMode="auto">
              <a:xfrm>
                <a:off x="749" y="1885"/>
                <a:ext cx="460" cy="42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227" name="Oval 27"/>
              <p:cNvSpPr>
                <a:spLocks noChangeArrowheads="1"/>
              </p:cNvSpPr>
              <p:nvPr/>
            </p:nvSpPr>
            <p:spPr bwMode="auto">
              <a:xfrm>
                <a:off x="955" y="2078"/>
                <a:ext cx="48" cy="48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7228" name="Oval 28"/>
            <p:cNvSpPr>
              <a:spLocks noChangeArrowheads="1"/>
            </p:cNvSpPr>
            <p:nvPr/>
          </p:nvSpPr>
          <p:spPr bwMode="auto">
            <a:xfrm>
              <a:off x="3168" y="2135"/>
              <a:ext cx="48" cy="4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29" name="Oval 29"/>
            <p:cNvSpPr>
              <a:spLocks noChangeArrowheads="1"/>
            </p:cNvSpPr>
            <p:nvPr/>
          </p:nvSpPr>
          <p:spPr bwMode="auto">
            <a:xfrm>
              <a:off x="3120" y="2021"/>
              <a:ext cx="48" cy="4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30" name="Group 30"/>
          <p:cNvGrpSpPr>
            <a:grpSpLocks/>
          </p:cNvGrpSpPr>
          <p:nvPr/>
        </p:nvGrpSpPr>
        <p:grpSpPr bwMode="auto">
          <a:xfrm>
            <a:off x="4708525" y="3078163"/>
            <a:ext cx="730250" cy="671512"/>
            <a:chOff x="749" y="1885"/>
            <a:chExt cx="460" cy="423"/>
          </a:xfrm>
        </p:grpSpPr>
        <p:sp>
          <p:nvSpPr>
            <p:cNvPr id="307231" name="Oval 31"/>
            <p:cNvSpPr>
              <a:spLocks noChangeArrowheads="1"/>
            </p:cNvSpPr>
            <p:nvPr/>
          </p:nvSpPr>
          <p:spPr bwMode="auto">
            <a:xfrm>
              <a:off x="749" y="1885"/>
              <a:ext cx="460" cy="4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32" name="Oval 32"/>
            <p:cNvSpPr>
              <a:spLocks noChangeArrowheads="1"/>
            </p:cNvSpPr>
            <p:nvPr/>
          </p:nvSpPr>
          <p:spPr bwMode="auto">
            <a:xfrm>
              <a:off x="955" y="2078"/>
              <a:ext cx="48" cy="48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33" name="Group 33"/>
          <p:cNvGrpSpPr>
            <a:grpSpLocks/>
          </p:cNvGrpSpPr>
          <p:nvPr/>
        </p:nvGrpSpPr>
        <p:grpSpPr bwMode="auto">
          <a:xfrm>
            <a:off x="4627563" y="2903538"/>
            <a:ext cx="730250" cy="671512"/>
            <a:chOff x="749" y="1885"/>
            <a:chExt cx="460" cy="423"/>
          </a:xfrm>
        </p:grpSpPr>
        <p:sp>
          <p:nvSpPr>
            <p:cNvPr id="307234" name="Oval 34"/>
            <p:cNvSpPr>
              <a:spLocks noChangeArrowheads="1"/>
            </p:cNvSpPr>
            <p:nvPr/>
          </p:nvSpPr>
          <p:spPr bwMode="auto">
            <a:xfrm>
              <a:off x="749" y="1885"/>
              <a:ext cx="460" cy="4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35" name="Oval 35"/>
            <p:cNvSpPr>
              <a:spLocks noChangeArrowheads="1"/>
            </p:cNvSpPr>
            <p:nvPr/>
          </p:nvSpPr>
          <p:spPr bwMode="auto">
            <a:xfrm>
              <a:off x="955" y="2078"/>
              <a:ext cx="48" cy="48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236" name="Rectangle 36"/>
          <p:cNvSpPr>
            <a:spLocks noChangeArrowheads="1"/>
          </p:cNvSpPr>
          <p:nvPr/>
        </p:nvSpPr>
        <p:spPr bwMode="auto">
          <a:xfrm>
            <a:off x="3657600" y="4114800"/>
            <a:ext cx="5181600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>
                <a:latin typeface="Times New Roman" panose="02020603050405020304" pitchFamily="18" charset="0"/>
              </a:rPr>
              <a:t>for</a:t>
            </a:r>
            <a:r>
              <a:rPr lang="en-US" altLang="en-US">
                <a:latin typeface="Times New Roman" panose="02020603050405020304" pitchFamily="18" charset="0"/>
              </a:rPr>
              <a:t> each </a:t>
            </a:r>
            <a:r>
              <a:rPr lang="en-US" altLang="en-US" i="1">
                <a:latin typeface="Times New Roman" panose="02020603050405020304" pitchFamily="18" charset="0"/>
              </a:rPr>
              <a:t>o </a:t>
            </a:r>
            <a:r>
              <a:rPr lang="en-US" altLang="en-US">
                <a:latin typeface="Symbol" panose="05050102010706020507" pitchFamily="18" charset="2"/>
              </a:rPr>
              <a:t>Î</a:t>
            </a:r>
            <a:r>
              <a:rPr lang="en-US" altLang="en-US" i="1">
                <a:latin typeface="Times New Roman" panose="02020603050405020304" pitchFamily="18" charset="0"/>
              </a:rPr>
              <a:t> D</a:t>
            </a:r>
            <a:r>
              <a:rPr lang="en-US" altLang="en-US">
                <a:latin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</a:rPr>
              <a:t>do</a:t>
            </a:r>
            <a:r>
              <a:rPr lang="en-US" altLang="en-US">
                <a:latin typeface="Times New Roman" panose="02020603050405020304" pitchFamily="18" charset="0"/>
              </a:rPr>
              <a:t/>
            </a:r>
            <a:br>
              <a:rPr lang="en-US" altLang="en-US">
                <a:latin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</a:rPr>
              <a:t>      </a:t>
            </a:r>
            <a:r>
              <a:rPr lang="en-US" altLang="en-US" b="1">
                <a:latin typeface="Times New Roman" panose="02020603050405020304" pitchFamily="18" charset="0"/>
              </a:rPr>
              <a:t>if</a:t>
            </a:r>
            <a:r>
              <a:rPr lang="en-US" altLang="en-US">
                <a:latin typeface="Times New Roman" panose="02020603050405020304" pitchFamily="18" charset="0"/>
              </a:rPr>
              <a:t> </a:t>
            </a:r>
            <a:r>
              <a:rPr lang="en-US" altLang="en-US" i="1">
                <a:latin typeface="Times New Roman" panose="02020603050405020304" pitchFamily="18" charset="0"/>
              </a:rPr>
              <a:t>o</a:t>
            </a:r>
            <a:r>
              <a:rPr lang="en-US" altLang="en-US">
                <a:latin typeface="Times New Roman" panose="02020603050405020304" pitchFamily="18" charset="0"/>
              </a:rPr>
              <a:t> is not yet classified </a:t>
            </a:r>
            <a:r>
              <a:rPr lang="en-US" altLang="en-US" b="1">
                <a:latin typeface="Times New Roman" panose="02020603050405020304" pitchFamily="18" charset="0"/>
              </a:rPr>
              <a:t>then  </a:t>
            </a:r>
            <a:r>
              <a:rPr lang="en-US" altLang="en-US">
                <a:latin typeface="Times New Roman" panose="02020603050405020304" pitchFamily="18" charset="0"/>
              </a:rPr>
              <a:t/>
            </a:r>
            <a:br>
              <a:rPr lang="en-US" altLang="en-US">
                <a:latin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</a:rPr>
              <a:t>           </a:t>
            </a:r>
            <a:r>
              <a:rPr lang="en-US" altLang="en-US" b="1">
                <a:latin typeface="Times New Roman" panose="02020603050405020304" pitchFamily="18" charset="0"/>
              </a:rPr>
              <a:t>if</a:t>
            </a:r>
            <a:r>
              <a:rPr lang="en-US" altLang="en-US">
                <a:latin typeface="Times New Roman" panose="02020603050405020304" pitchFamily="18" charset="0"/>
              </a:rPr>
              <a:t> </a:t>
            </a:r>
            <a:r>
              <a:rPr lang="en-US" altLang="en-US" i="1">
                <a:latin typeface="Times New Roman" panose="02020603050405020304" pitchFamily="18" charset="0"/>
              </a:rPr>
              <a:t>o</a:t>
            </a:r>
            <a:r>
              <a:rPr lang="en-US" altLang="en-US">
                <a:latin typeface="Times New Roman" panose="02020603050405020304" pitchFamily="18" charset="0"/>
              </a:rPr>
              <a:t> is a core-object </a:t>
            </a:r>
            <a:r>
              <a:rPr lang="en-US" altLang="en-US" b="1">
                <a:latin typeface="Times New Roman" panose="02020603050405020304" pitchFamily="18" charset="0"/>
              </a:rPr>
              <a:t>then</a:t>
            </a:r>
            <a:r>
              <a:rPr lang="en-US" altLang="en-US">
                <a:latin typeface="Times New Roman" panose="02020603050405020304" pitchFamily="18" charset="0"/>
              </a:rPr>
              <a:t/>
            </a:r>
            <a:br>
              <a:rPr lang="en-US" altLang="en-US">
                <a:latin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</a:rPr>
              <a:t>                collect all objects density-reachable from </a:t>
            </a:r>
            <a:r>
              <a:rPr lang="en-US" altLang="en-US" i="1">
                <a:latin typeface="Times New Roman" panose="02020603050405020304" pitchFamily="18" charset="0"/>
              </a:rPr>
              <a:t>o</a:t>
            </a:r>
            <a:r>
              <a:rPr lang="en-US" altLang="en-US">
                <a:latin typeface="Times New Roman" panose="02020603050405020304" pitchFamily="18" charset="0"/>
              </a:rPr>
              <a:t> </a:t>
            </a:r>
            <a:br>
              <a:rPr lang="en-US" altLang="en-US">
                <a:latin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</a:rPr>
              <a:t>                and assign them to a new cluster.</a:t>
            </a:r>
            <a:br>
              <a:rPr lang="en-US" altLang="en-US">
                <a:latin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</a:rPr>
              <a:t>           </a:t>
            </a:r>
            <a:r>
              <a:rPr lang="en-US" altLang="en-US" b="1">
                <a:latin typeface="Times New Roman" panose="02020603050405020304" pitchFamily="18" charset="0"/>
              </a:rPr>
              <a:t>else</a:t>
            </a:r>
            <a:r>
              <a:rPr lang="en-US" altLang="en-US">
                <a:latin typeface="Times New Roman" panose="02020603050405020304" pitchFamily="18" charset="0"/>
              </a:rPr>
              <a:t/>
            </a:r>
            <a:br>
              <a:rPr lang="en-US" altLang="en-US">
                <a:latin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</a:rPr>
              <a:t>                assign </a:t>
            </a:r>
            <a:r>
              <a:rPr lang="en-US" altLang="en-US" i="1">
                <a:latin typeface="Times New Roman" panose="02020603050405020304" pitchFamily="18" charset="0"/>
              </a:rPr>
              <a:t>o</a:t>
            </a:r>
            <a:r>
              <a:rPr lang="en-US" altLang="en-US">
                <a:latin typeface="Times New Roman" panose="02020603050405020304" pitchFamily="18" charset="0"/>
              </a:rPr>
              <a:t> to NOISE</a:t>
            </a:r>
          </a:p>
        </p:txBody>
      </p:sp>
    </p:spTree>
    <p:extLst>
      <p:ext uri="{BB962C8B-B14F-4D97-AF65-F5344CB8AC3E}">
        <p14:creationId xmlns:p14="http://schemas.microsoft.com/office/powerpoint/2010/main" val="416303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76" y="1605752"/>
            <a:ext cx="4916424" cy="4495799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Idea is that for points in a cluster, their kth nearest neighbors are at roughly the same </a:t>
            </a:r>
            <a:r>
              <a:rPr lang="en-US" dirty="0" smtClean="0"/>
              <a:t>distance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Noise points have the kth nearest </a:t>
            </a:r>
            <a:r>
              <a:rPr lang="en-US" dirty="0" smtClean="0"/>
              <a:t>neighbor </a:t>
            </a:r>
            <a:r>
              <a:rPr lang="en-US" dirty="0"/>
              <a:t>at farther </a:t>
            </a:r>
            <a:r>
              <a:rPr lang="en-US" dirty="0" smtClean="0"/>
              <a:t>distance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So, plot sorted distance of every point to its kth nearest </a:t>
            </a:r>
            <a:r>
              <a:rPr lang="en-US" dirty="0" smtClean="0"/>
              <a:t>neighbor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Determining Eps and </a:t>
            </a:r>
            <a:r>
              <a:rPr lang="en-US" dirty="0" err="1" smtClean="0"/>
              <a:t>MinPts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2050" name="Picture 2" descr="https://i.imgur.com/2Om1mD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752600"/>
            <a:ext cx="3657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54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DBSCAN </a:t>
            </a:r>
            <a:r>
              <a:rPr lang="en-US" dirty="0">
                <a:solidFill>
                  <a:srgbClr val="FF0000"/>
                </a:solidFill>
              </a:rPr>
              <a:t>algorithm</a:t>
            </a:r>
          </a:p>
          <a:p>
            <a:pPr algn="just"/>
            <a:r>
              <a:rPr lang="en-US" dirty="0" smtClean="0"/>
              <a:t>(</a:t>
            </a:r>
            <a:r>
              <a:rPr lang="en-US" u="sng" dirty="0">
                <a:solidFill>
                  <a:srgbClr val="FF0000"/>
                </a:solidFill>
              </a:rPr>
              <a:t>D</a:t>
            </a:r>
            <a:r>
              <a:rPr lang="en-US" dirty="0"/>
              <a:t>ensity-</a:t>
            </a:r>
            <a:r>
              <a:rPr lang="en-US" u="sng" dirty="0">
                <a:solidFill>
                  <a:srgbClr val="FF0000"/>
                </a:solidFill>
              </a:rPr>
              <a:t>b</a:t>
            </a:r>
            <a:r>
              <a:rPr lang="en-US" dirty="0"/>
              <a:t>ased </a:t>
            </a:r>
            <a:r>
              <a:rPr lang="en-US" u="sng" dirty="0">
                <a:solidFill>
                  <a:srgbClr val="FF0000"/>
                </a:solidFill>
              </a:rPr>
              <a:t>s</a:t>
            </a:r>
            <a:r>
              <a:rPr lang="en-US" dirty="0"/>
              <a:t>patial </a:t>
            </a:r>
            <a:r>
              <a:rPr lang="en-US" u="sng" dirty="0">
                <a:solidFill>
                  <a:srgbClr val="FF0000"/>
                </a:solidFill>
              </a:rPr>
              <a:t>c</a:t>
            </a:r>
            <a:r>
              <a:rPr lang="en-US" dirty="0"/>
              <a:t>lustering of </a:t>
            </a:r>
            <a:r>
              <a:rPr lang="en-US" u="sng" dirty="0">
                <a:solidFill>
                  <a:srgbClr val="FF0000"/>
                </a:solidFill>
              </a:rPr>
              <a:t>a</a:t>
            </a:r>
            <a:r>
              <a:rPr lang="en-US" dirty="0"/>
              <a:t>pplications with </a:t>
            </a:r>
            <a:r>
              <a:rPr lang="en-US" u="sng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oise</a:t>
            </a:r>
            <a:r>
              <a:rPr lang="en-US" b="0" dirty="0" smtClean="0"/>
              <a:t>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BFEEC9-39FE-4ED3-9492-253B21FC61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Determining Eps and </a:t>
            </a:r>
            <a:r>
              <a:rPr lang="en-US" dirty="0" err="1" smtClean="0"/>
              <a:t>MinPts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052" name="Picture 4" descr="https://miro.medium.com/max/946/1*KuRf8j7JUZSwA_-NPXog5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796213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49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When DBSCAN works well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8382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5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96" y="152400"/>
            <a:ext cx="7620000" cy="1143000"/>
          </a:xfrm>
        </p:spPr>
        <p:txBody>
          <a:bodyPr>
            <a:normAutofit/>
          </a:bodyPr>
          <a:lstStyle/>
          <a:p>
            <a:endParaRPr lang="en-US" b="0" dirty="0"/>
          </a:p>
          <a:p>
            <a:r>
              <a:rPr lang="en-US" dirty="0"/>
              <a:t>When DBSCAN Does NOT Work Well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71596"/>
            <a:ext cx="8229600" cy="477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5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5105400" cy="4525963"/>
          </a:xfrm>
        </p:spPr>
        <p:txBody>
          <a:bodyPr>
            <a:noAutofit/>
          </a:bodyPr>
          <a:lstStyle/>
          <a:p>
            <a:r>
              <a:rPr lang="en-US" sz="1400" dirty="0"/>
              <a:t>import </a:t>
            </a:r>
            <a:r>
              <a:rPr lang="en-US" sz="1400" dirty="0" err="1"/>
              <a:t>numpy</a:t>
            </a:r>
            <a:r>
              <a:rPr lang="en-US" sz="1400" dirty="0"/>
              <a:t> as np</a:t>
            </a:r>
          </a:p>
          <a:p>
            <a:r>
              <a:rPr lang="en-US" sz="1400" dirty="0"/>
              <a:t>from </a:t>
            </a:r>
            <a:r>
              <a:rPr lang="en-US" sz="1400" dirty="0" err="1"/>
              <a:t>sklearn.datasets.samples_generator</a:t>
            </a:r>
            <a:r>
              <a:rPr lang="en-US" sz="1400" dirty="0"/>
              <a:t> </a:t>
            </a:r>
            <a:r>
              <a:rPr lang="en-US" sz="1400" dirty="0" smtClean="0"/>
              <a:t>import </a:t>
            </a:r>
            <a:r>
              <a:rPr lang="en-US" sz="1400" dirty="0" err="1" smtClean="0"/>
              <a:t>make_blobs</a:t>
            </a:r>
            <a:endParaRPr lang="en-US" sz="1400" dirty="0"/>
          </a:p>
          <a:p>
            <a:r>
              <a:rPr lang="en-US" sz="1400" dirty="0"/>
              <a:t>from </a:t>
            </a:r>
            <a:r>
              <a:rPr lang="en-US" sz="1400" dirty="0" err="1"/>
              <a:t>sklearn.neighbors</a:t>
            </a:r>
            <a:r>
              <a:rPr lang="en-US" sz="1400" dirty="0"/>
              <a:t> import </a:t>
            </a:r>
            <a:r>
              <a:rPr lang="en-US" sz="1400" dirty="0" err="1"/>
              <a:t>NearestNeighbors</a:t>
            </a:r>
            <a:endParaRPr lang="en-US" sz="1400" dirty="0"/>
          </a:p>
          <a:p>
            <a:r>
              <a:rPr lang="en-US" sz="1400" dirty="0"/>
              <a:t>from </a:t>
            </a:r>
            <a:r>
              <a:rPr lang="en-US" sz="1400" dirty="0" err="1"/>
              <a:t>sklearn.cluster</a:t>
            </a:r>
            <a:r>
              <a:rPr lang="en-US" sz="1400" dirty="0"/>
              <a:t> import DBSCAN</a:t>
            </a:r>
          </a:p>
          <a:p>
            <a:r>
              <a:rPr lang="en-US" sz="1400" dirty="0"/>
              <a:t>from </a:t>
            </a:r>
            <a:r>
              <a:rPr lang="en-US" sz="1400" dirty="0" err="1"/>
              <a:t>matplotlib</a:t>
            </a:r>
            <a:r>
              <a:rPr lang="en-US" sz="1400" dirty="0"/>
              <a:t> import </a:t>
            </a:r>
            <a:r>
              <a:rPr lang="en-US" sz="1400" dirty="0" err="1"/>
              <a:t>pyplot</a:t>
            </a:r>
            <a:r>
              <a:rPr lang="en-US" sz="1400" dirty="0"/>
              <a:t> as </a:t>
            </a:r>
            <a:r>
              <a:rPr lang="en-US" sz="1400" dirty="0" err="1"/>
              <a:t>plt</a:t>
            </a:r>
            <a:endParaRPr lang="en-US" sz="1400" dirty="0"/>
          </a:p>
          <a:p>
            <a:r>
              <a:rPr lang="en-US" sz="1400" dirty="0"/>
              <a:t>import </a:t>
            </a:r>
            <a:r>
              <a:rPr lang="en-US" sz="1400" dirty="0" err="1"/>
              <a:t>seaborn</a:t>
            </a:r>
            <a:r>
              <a:rPr lang="en-US" sz="1400" dirty="0"/>
              <a:t> as </a:t>
            </a:r>
            <a:r>
              <a:rPr lang="en-US" sz="1400" dirty="0" err="1"/>
              <a:t>sns</a:t>
            </a:r>
            <a:endParaRPr lang="en-US" sz="1400" dirty="0"/>
          </a:p>
          <a:p>
            <a:r>
              <a:rPr lang="en-US" sz="1400" dirty="0" err="1"/>
              <a:t>sns.set</a:t>
            </a:r>
            <a:r>
              <a:rPr lang="en-US" sz="1400" dirty="0"/>
              <a:t>()</a:t>
            </a:r>
          </a:p>
          <a:p>
            <a:endParaRPr lang="en-US" sz="1400" dirty="0"/>
          </a:p>
          <a:p>
            <a:r>
              <a:rPr lang="en-US" sz="1400" dirty="0"/>
              <a:t>X, y = </a:t>
            </a:r>
            <a:r>
              <a:rPr lang="en-US" sz="1400" dirty="0" err="1"/>
              <a:t>make_blobs</a:t>
            </a:r>
            <a:r>
              <a:rPr lang="en-US" sz="1400" dirty="0"/>
              <a:t>(</a:t>
            </a:r>
            <a:r>
              <a:rPr lang="en-US" sz="1400" dirty="0" err="1"/>
              <a:t>n_samples</a:t>
            </a:r>
            <a:r>
              <a:rPr lang="en-US" sz="1400" dirty="0"/>
              <a:t>=300, </a:t>
            </a:r>
            <a:r>
              <a:rPr lang="en-US" sz="1400" dirty="0" smtClean="0"/>
              <a:t>centers=4, </a:t>
            </a:r>
            <a:r>
              <a:rPr lang="en-US" sz="1400" dirty="0" err="1" smtClean="0"/>
              <a:t>cluster_std</a:t>
            </a:r>
            <a:r>
              <a:rPr lang="en-US" sz="1400" dirty="0" smtClean="0"/>
              <a:t>=0.60</a:t>
            </a:r>
            <a:r>
              <a:rPr lang="en-US" sz="1400" dirty="0"/>
              <a:t>, </a:t>
            </a:r>
            <a:r>
              <a:rPr lang="en-US" sz="1400" dirty="0" err="1"/>
              <a:t>random_state</a:t>
            </a:r>
            <a:r>
              <a:rPr lang="en-US" sz="1400" dirty="0"/>
              <a:t>=0)</a:t>
            </a:r>
          </a:p>
          <a:p>
            <a:r>
              <a:rPr lang="en-US" sz="1400" dirty="0" err="1"/>
              <a:t>plt.scatter</a:t>
            </a:r>
            <a:r>
              <a:rPr lang="en-US" sz="1400" dirty="0"/>
              <a:t>(X[:,0], X[:,1</a:t>
            </a:r>
            <a:r>
              <a:rPr lang="en-US" sz="1400" dirty="0" smtClean="0"/>
              <a:t>])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m = DBSCAN(eps=0.3, </a:t>
            </a:r>
            <a:r>
              <a:rPr lang="en-US" sz="1400" dirty="0" err="1"/>
              <a:t>min_samples</a:t>
            </a:r>
            <a:r>
              <a:rPr lang="en-US" sz="1400" dirty="0"/>
              <a:t>=5)</a:t>
            </a:r>
          </a:p>
          <a:p>
            <a:r>
              <a:rPr lang="en-US" sz="1400" dirty="0" err="1"/>
              <a:t>m.fit</a:t>
            </a:r>
            <a:r>
              <a:rPr lang="en-US" sz="1400" dirty="0"/>
              <a:t>(X)</a:t>
            </a:r>
          </a:p>
          <a:p>
            <a:r>
              <a:rPr lang="en-US" sz="1400" dirty="0" smtClean="0"/>
              <a:t>clusters </a:t>
            </a:r>
            <a:r>
              <a:rPr lang="en-US" sz="1400" dirty="0"/>
              <a:t>= </a:t>
            </a:r>
            <a:r>
              <a:rPr lang="en-US" sz="1400" dirty="0" err="1"/>
              <a:t>m.labels</a:t>
            </a:r>
            <a:r>
              <a:rPr lang="en-US" sz="1400" dirty="0"/>
              <a:t>_</a:t>
            </a:r>
          </a:p>
          <a:p>
            <a:r>
              <a:rPr lang="en-US" sz="1400" dirty="0" smtClean="0"/>
              <a:t>colors </a:t>
            </a:r>
            <a:r>
              <a:rPr lang="en-US" sz="1400" dirty="0"/>
              <a:t>= ['</a:t>
            </a:r>
            <a:r>
              <a:rPr lang="en-US" sz="1400" dirty="0" err="1"/>
              <a:t>royalblue</a:t>
            </a:r>
            <a:r>
              <a:rPr lang="en-US" sz="1400" dirty="0"/>
              <a:t>', 'maroon', '</a:t>
            </a:r>
            <a:r>
              <a:rPr lang="en-US" sz="1400" dirty="0" err="1"/>
              <a:t>forestgreen</a:t>
            </a:r>
            <a:r>
              <a:rPr lang="en-US" sz="1400" dirty="0"/>
              <a:t>', '</a:t>
            </a:r>
            <a:r>
              <a:rPr lang="en-US" sz="1400" dirty="0" err="1"/>
              <a:t>mediumorchid</a:t>
            </a:r>
            <a:r>
              <a:rPr lang="en-US" sz="1400" dirty="0"/>
              <a:t>', 'tan', '</a:t>
            </a:r>
            <a:r>
              <a:rPr lang="en-US" sz="1400" dirty="0" err="1"/>
              <a:t>deeppink</a:t>
            </a:r>
            <a:r>
              <a:rPr lang="en-US" sz="1400" dirty="0"/>
              <a:t>', 'olive', 'goldenrod', '</a:t>
            </a:r>
            <a:r>
              <a:rPr lang="en-US" sz="1400" dirty="0" err="1"/>
              <a:t>lightcyan</a:t>
            </a:r>
            <a:r>
              <a:rPr lang="en-US" sz="1400" dirty="0"/>
              <a:t>', 'navy']</a:t>
            </a:r>
          </a:p>
          <a:p>
            <a:r>
              <a:rPr lang="en-US" sz="1400" dirty="0" err="1"/>
              <a:t>vectorizer</a:t>
            </a:r>
            <a:r>
              <a:rPr lang="en-US" sz="1400" dirty="0"/>
              <a:t> = </a:t>
            </a:r>
            <a:r>
              <a:rPr lang="en-US" sz="1400" dirty="0" err="1"/>
              <a:t>np.vectorize</a:t>
            </a:r>
            <a:r>
              <a:rPr lang="en-US" sz="1400" dirty="0"/>
              <a:t>(lambda x: colors[x % </a:t>
            </a:r>
            <a:r>
              <a:rPr lang="en-US" sz="1400" dirty="0" err="1"/>
              <a:t>len</a:t>
            </a:r>
            <a:r>
              <a:rPr lang="en-US" sz="1400" dirty="0"/>
              <a:t>(colors)])</a:t>
            </a:r>
          </a:p>
          <a:p>
            <a:r>
              <a:rPr lang="en-US" sz="1400" dirty="0" err="1" smtClean="0"/>
              <a:t>plt.scatter</a:t>
            </a:r>
            <a:r>
              <a:rPr lang="en-US" sz="1400" dirty="0" smtClean="0"/>
              <a:t>(X</a:t>
            </a:r>
            <a:r>
              <a:rPr lang="en-US" sz="1400" dirty="0"/>
              <a:t>[:,0], X[:,1], c=</a:t>
            </a:r>
            <a:r>
              <a:rPr lang="en-US" sz="1400" dirty="0" err="1"/>
              <a:t>vectorizer</a:t>
            </a:r>
            <a:r>
              <a:rPr lang="en-US" sz="1400" dirty="0"/>
              <a:t>(clusters))</a:t>
            </a:r>
          </a:p>
          <a:p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Code snippets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371600"/>
            <a:ext cx="3150126" cy="2209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300" y="3699300"/>
            <a:ext cx="3226326" cy="258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8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DBSCAN Vs K-Means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484216"/>
            <a:ext cx="3429000" cy="21369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352800"/>
            <a:ext cx="2893423" cy="29916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3436165"/>
            <a:ext cx="3176158" cy="28249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75714" y="316813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DBSCAN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377043" y="306683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K-Means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386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2EE84-9E19-F745-A71D-DBB7A8F07CF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5958AAB6-3EA7-1446-B940-65262E0FE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200400"/>
            <a:ext cx="2667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0000FF"/>
                </a:solidFill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20167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68108-0A36-9648-A164-E64711AD86E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 smtClean="0"/>
              <a:t>Outline  </a:t>
            </a:r>
            <a:endParaRPr lang="en-US" altLang="zh-T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43D62-952D-0D43-B6F7-AA828AF398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123CB3C-82C7-024A-8B08-2A9174ED3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17868"/>
            <a:ext cx="8448675" cy="293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2400" dirty="0" smtClean="0"/>
              <a:t> </a:t>
            </a:r>
            <a:r>
              <a:rPr lang="en-US" altLang="zh-CN" sz="2800" dirty="0" smtClean="0"/>
              <a:t>Introduction to Clustering 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Density-based Clustering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Definitions of DBSCAN</a:t>
            </a:r>
            <a:endParaRPr lang="en-US" altLang="zh-CN" sz="2800" dirty="0"/>
          </a:p>
          <a:p>
            <a:r>
              <a:rPr lang="en-US" altLang="zh-CN" sz="2800" dirty="0" smtClean="0"/>
              <a:t> DBSCAN Algorithm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Implementation in Python</a:t>
            </a:r>
            <a:endParaRPr lang="en-US" altLang="zh-CN" sz="2800" dirty="0"/>
          </a:p>
          <a:p>
            <a:pPr marL="342900" indent="-342900" algn="just">
              <a:spcBef>
                <a:spcPct val="0"/>
              </a:spcBef>
            </a:pPr>
            <a:endParaRPr lang="en-US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89617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199" y="1447800"/>
            <a:ext cx="4906617" cy="495300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spc="-150" dirty="0">
                <a:solidFill>
                  <a:schemeClr val="accent6">
                    <a:lumMod val="75000"/>
                  </a:schemeClr>
                </a:solidFill>
              </a:rPr>
              <a:t>Clustering</a:t>
            </a:r>
            <a:r>
              <a:rPr lang="en-US" dirty="0" smtClean="0"/>
              <a:t> </a:t>
            </a:r>
            <a:r>
              <a:rPr lang="en-US" dirty="0"/>
              <a:t>is an unsupervised machine learning algorithm that divides a data into </a:t>
            </a:r>
            <a:r>
              <a:rPr lang="en-US" dirty="0" smtClean="0"/>
              <a:t>meaningful sub-groups</a:t>
            </a:r>
            <a:r>
              <a:rPr lang="en-US" dirty="0"/>
              <a:t>, called clusters. </a:t>
            </a: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general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grouping</a:t>
            </a:r>
            <a:r>
              <a:rPr lang="en-US" dirty="0"/>
              <a:t> of objects such that the objects in a </a:t>
            </a:r>
            <a:r>
              <a:rPr lang="en-US" dirty="0">
                <a:solidFill>
                  <a:srgbClr val="0070C0"/>
                </a:solidFill>
              </a:rPr>
              <a:t>group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cluster</a:t>
            </a:r>
            <a:r>
              <a:rPr lang="en-US" dirty="0"/>
              <a:t>) are similar (or related) to one another and different from (or unrelated to) the objects in other groups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Clustering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82" name="Group 81"/>
          <p:cNvGrpSpPr/>
          <p:nvPr/>
        </p:nvGrpSpPr>
        <p:grpSpPr>
          <a:xfrm>
            <a:off x="5067300" y="2133600"/>
            <a:ext cx="3886200" cy="2895600"/>
            <a:chOff x="1295400" y="3059112"/>
            <a:chExt cx="7010400" cy="3581400"/>
          </a:xfrm>
        </p:grpSpPr>
        <p:grpSp>
          <p:nvGrpSpPr>
            <p:cNvPr id="83" name="Group 6"/>
            <p:cNvGrpSpPr>
              <a:grpSpLocks/>
            </p:cNvGrpSpPr>
            <p:nvPr/>
          </p:nvGrpSpPr>
          <p:grpSpPr bwMode="auto">
            <a:xfrm>
              <a:off x="3276600" y="3962400"/>
              <a:ext cx="3048000" cy="2678112"/>
              <a:chOff x="2160" y="2544"/>
              <a:chExt cx="1920" cy="1687"/>
            </a:xfrm>
          </p:grpSpPr>
          <p:sp>
            <p:nvSpPr>
              <p:cNvPr id="94" name="Line 7"/>
              <p:cNvSpPr>
                <a:spLocks noChangeShapeType="1"/>
              </p:cNvSpPr>
              <p:nvPr/>
            </p:nvSpPr>
            <p:spPr bwMode="auto">
              <a:xfrm>
                <a:off x="2736" y="2544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Line 8"/>
              <p:cNvSpPr>
                <a:spLocks noChangeShapeType="1"/>
              </p:cNvSpPr>
              <p:nvPr/>
            </p:nvSpPr>
            <p:spPr bwMode="auto">
              <a:xfrm>
                <a:off x="2736" y="3696"/>
                <a:ext cx="13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9"/>
              <p:cNvSpPr>
                <a:spLocks/>
              </p:cNvSpPr>
              <p:nvPr/>
            </p:nvSpPr>
            <p:spPr bwMode="auto">
              <a:xfrm>
                <a:off x="2226" y="3696"/>
                <a:ext cx="510" cy="535"/>
              </a:xfrm>
              <a:custGeom>
                <a:avLst/>
                <a:gdLst>
                  <a:gd name="T0" fmla="*/ 510 w 510"/>
                  <a:gd name="T1" fmla="*/ 0 h 535"/>
                  <a:gd name="T2" fmla="*/ 0 w 510"/>
                  <a:gd name="T3" fmla="*/ 535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10" h="535">
                    <a:moveTo>
                      <a:pt x="510" y="0"/>
                    </a:moveTo>
                    <a:lnTo>
                      <a:pt x="0" y="53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AutoShape 10"/>
              <p:cNvSpPr>
                <a:spLocks noChangeArrowheads="1"/>
              </p:cNvSpPr>
              <p:nvPr/>
            </p:nvSpPr>
            <p:spPr bwMode="auto">
              <a:xfrm>
                <a:off x="3264" y="2880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AutoShape 11"/>
              <p:cNvSpPr>
                <a:spLocks noChangeArrowheads="1"/>
              </p:cNvSpPr>
              <p:nvPr/>
            </p:nvSpPr>
            <p:spPr bwMode="auto">
              <a:xfrm>
                <a:off x="3408" y="2880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AutoShape 12"/>
              <p:cNvSpPr>
                <a:spLocks noChangeArrowheads="1"/>
              </p:cNvSpPr>
              <p:nvPr/>
            </p:nvSpPr>
            <p:spPr bwMode="auto">
              <a:xfrm>
                <a:off x="3360" y="2736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AutoShape 13"/>
              <p:cNvSpPr>
                <a:spLocks noChangeArrowheads="1"/>
              </p:cNvSpPr>
              <p:nvPr/>
            </p:nvSpPr>
            <p:spPr bwMode="auto">
              <a:xfrm>
                <a:off x="3360" y="3024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AutoShape 14"/>
              <p:cNvSpPr>
                <a:spLocks noChangeArrowheads="1"/>
              </p:cNvSpPr>
              <p:nvPr/>
            </p:nvSpPr>
            <p:spPr bwMode="auto">
              <a:xfrm>
                <a:off x="3600" y="2880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AutoShape 15"/>
              <p:cNvSpPr>
                <a:spLocks noChangeArrowheads="1"/>
              </p:cNvSpPr>
              <p:nvPr/>
            </p:nvSpPr>
            <p:spPr bwMode="auto">
              <a:xfrm>
                <a:off x="3504" y="2784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AutoShape 16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AutoShape 17"/>
              <p:cNvSpPr>
                <a:spLocks noChangeArrowheads="1"/>
              </p:cNvSpPr>
              <p:nvPr/>
            </p:nvSpPr>
            <p:spPr bwMode="auto">
              <a:xfrm>
                <a:off x="3504" y="2976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AutoShape 18"/>
              <p:cNvSpPr>
                <a:spLocks noChangeArrowheads="1"/>
              </p:cNvSpPr>
              <p:nvPr/>
            </p:nvSpPr>
            <p:spPr bwMode="auto">
              <a:xfrm>
                <a:off x="3168" y="2976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AutoShape 19"/>
              <p:cNvSpPr>
                <a:spLocks noChangeArrowheads="1"/>
              </p:cNvSpPr>
              <p:nvPr/>
            </p:nvSpPr>
            <p:spPr bwMode="auto">
              <a:xfrm>
                <a:off x="2160" y="3264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AutoShape 20"/>
              <p:cNvSpPr>
                <a:spLocks noChangeArrowheads="1"/>
              </p:cNvSpPr>
              <p:nvPr/>
            </p:nvSpPr>
            <p:spPr bwMode="auto">
              <a:xfrm>
                <a:off x="2304" y="3312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AutoShape 21"/>
              <p:cNvSpPr>
                <a:spLocks noChangeArrowheads="1"/>
              </p:cNvSpPr>
              <p:nvPr/>
            </p:nvSpPr>
            <p:spPr bwMode="auto">
              <a:xfrm>
                <a:off x="2304" y="3456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AutoShape 22"/>
              <p:cNvSpPr>
                <a:spLocks noChangeArrowheads="1"/>
              </p:cNvSpPr>
              <p:nvPr/>
            </p:nvSpPr>
            <p:spPr bwMode="auto">
              <a:xfrm>
                <a:off x="2448" y="3312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AutoShape 23"/>
              <p:cNvSpPr>
                <a:spLocks noChangeArrowheads="1"/>
              </p:cNvSpPr>
              <p:nvPr/>
            </p:nvSpPr>
            <p:spPr bwMode="auto">
              <a:xfrm>
                <a:off x="2352" y="3168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AutoShape 24"/>
              <p:cNvSpPr>
                <a:spLocks noChangeArrowheads="1"/>
              </p:cNvSpPr>
              <p:nvPr/>
            </p:nvSpPr>
            <p:spPr bwMode="auto">
              <a:xfrm>
                <a:off x="2448" y="3456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AutoShape 25"/>
              <p:cNvSpPr>
                <a:spLocks noChangeArrowheads="1"/>
              </p:cNvSpPr>
              <p:nvPr/>
            </p:nvSpPr>
            <p:spPr bwMode="auto">
              <a:xfrm>
                <a:off x="2160" y="3408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AutoShape 26"/>
              <p:cNvSpPr>
                <a:spLocks noChangeArrowheads="1"/>
              </p:cNvSpPr>
              <p:nvPr/>
            </p:nvSpPr>
            <p:spPr bwMode="auto">
              <a:xfrm>
                <a:off x="3504" y="3552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AutoShape 27"/>
              <p:cNvSpPr>
                <a:spLocks noChangeArrowheads="1"/>
              </p:cNvSpPr>
              <p:nvPr/>
            </p:nvSpPr>
            <p:spPr bwMode="auto">
              <a:xfrm>
                <a:off x="3792" y="3600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AutoShape 28"/>
              <p:cNvSpPr>
                <a:spLocks noChangeArrowheads="1"/>
              </p:cNvSpPr>
              <p:nvPr/>
            </p:nvSpPr>
            <p:spPr bwMode="auto">
              <a:xfrm>
                <a:off x="3648" y="3696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AutoShape 29"/>
              <p:cNvSpPr>
                <a:spLocks noChangeArrowheads="1"/>
              </p:cNvSpPr>
              <p:nvPr/>
            </p:nvSpPr>
            <p:spPr bwMode="auto">
              <a:xfrm>
                <a:off x="3504" y="3792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AutoShape 30"/>
              <p:cNvSpPr>
                <a:spLocks noChangeArrowheads="1"/>
              </p:cNvSpPr>
              <p:nvPr/>
            </p:nvSpPr>
            <p:spPr bwMode="auto">
              <a:xfrm>
                <a:off x="3696" y="3792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AutoShape 31"/>
              <p:cNvSpPr>
                <a:spLocks noChangeArrowheads="1"/>
              </p:cNvSpPr>
              <p:nvPr/>
            </p:nvSpPr>
            <p:spPr bwMode="auto">
              <a:xfrm flipV="1">
                <a:off x="3504" y="3648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AutoShape 32"/>
              <p:cNvSpPr>
                <a:spLocks noChangeArrowheads="1"/>
              </p:cNvSpPr>
              <p:nvPr/>
            </p:nvSpPr>
            <p:spPr bwMode="auto">
              <a:xfrm>
                <a:off x="3696" y="3504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4" name="Group 33"/>
            <p:cNvGrpSpPr>
              <a:grpSpLocks/>
            </p:cNvGrpSpPr>
            <p:nvPr/>
          </p:nvGrpSpPr>
          <p:grpSpPr bwMode="auto">
            <a:xfrm>
              <a:off x="5257800" y="3059112"/>
              <a:ext cx="3048000" cy="2514600"/>
              <a:chOff x="3312" y="1584"/>
              <a:chExt cx="1920" cy="1584"/>
            </a:xfrm>
          </p:grpSpPr>
          <p:sp>
            <p:nvSpPr>
              <p:cNvPr id="92" name="Line 34"/>
              <p:cNvSpPr>
                <a:spLocks noChangeShapeType="1"/>
              </p:cNvSpPr>
              <p:nvPr/>
            </p:nvSpPr>
            <p:spPr bwMode="auto">
              <a:xfrm flipH="1" flipV="1">
                <a:off x="3312" y="2736"/>
                <a:ext cx="144" cy="432"/>
              </a:xfrm>
              <a:prstGeom prst="line">
                <a:avLst/>
              </a:prstGeom>
              <a:noFill/>
              <a:ln w="25400">
                <a:solidFill>
                  <a:srgbClr val="CC66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AutoShape 35"/>
              <p:cNvSpPr>
                <a:spLocks noChangeArrowheads="1"/>
              </p:cNvSpPr>
              <p:nvPr/>
            </p:nvSpPr>
            <p:spPr bwMode="auto">
              <a:xfrm>
                <a:off x="3984" y="1584"/>
                <a:ext cx="1248" cy="672"/>
              </a:xfrm>
              <a:prstGeom prst="wedgeRectCallout">
                <a:avLst>
                  <a:gd name="adj1" fmla="val -93509"/>
                  <a:gd name="adj2" fmla="val 150894"/>
                </a:avLst>
              </a:prstGeom>
              <a:solidFill>
                <a:srgbClr val="00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1300" b="0" dirty="0">
                    <a:latin typeface="Tahoma" pitchFamily="34" charset="0"/>
                  </a:rPr>
                  <a:t>Inter-cluster distances are maximized</a:t>
                </a:r>
              </a:p>
            </p:txBody>
          </p:sp>
        </p:grpSp>
        <p:grpSp>
          <p:nvGrpSpPr>
            <p:cNvPr id="85" name="Group 36"/>
            <p:cNvGrpSpPr>
              <a:grpSpLocks/>
            </p:cNvGrpSpPr>
            <p:nvPr/>
          </p:nvGrpSpPr>
          <p:grpSpPr bwMode="auto">
            <a:xfrm>
              <a:off x="2895600" y="4049712"/>
              <a:ext cx="3276600" cy="2286000"/>
              <a:chOff x="1824" y="2208"/>
              <a:chExt cx="2064" cy="1440"/>
            </a:xfrm>
          </p:grpSpPr>
          <p:sp>
            <p:nvSpPr>
              <p:cNvPr id="89" name="Oval 37"/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816" cy="720"/>
              </a:xfrm>
              <a:prstGeom prst="ellips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Oval 38"/>
              <p:cNvSpPr>
                <a:spLocks noChangeArrowheads="1"/>
              </p:cNvSpPr>
              <p:nvPr/>
            </p:nvSpPr>
            <p:spPr bwMode="auto">
              <a:xfrm>
                <a:off x="2928" y="2208"/>
                <a:ext cx="720" cy="624"/>
              </a:xfrm>
              <a:prstGeom prst="ellips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Oval 39"/>
              <p:cNvSpPr>
                <a:spLocks noChangeArrowheads="1"/>
              </p:cNvSpPr>
              <p:nvPr/>
            </p:nvSpPr>
            <p:spPr bwMode="auto">
              <a:xfrm>
                <a:off x="3216" y="3024"/>
                <a:ext cx="672" cy="624"/>
              </a:xfrm>
              <a:prstGeom prst="ellips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6" name="Group 40"/>
            <p:cNvGrpSpPr>
              <a:grpSpLocks/>
            </p:cNvGrpSpPr>
            <p:nvPr/>
          </p:nvGrpSpPr>
          <p:grpSpPr bwMode="auto">
            <a:xfrm>
              <a:off x="1295400" y="3363912"/>
              <a:ext cx="2286000" cy="1676400"/>
              <a:chOff x="816" y="1776"/>
              <a:chExt cx="1440" cy="1056"/>
            </a:xfrm>
          </p:grpSpPr>
          <p:sp>
            <p:nvSpPr>
              <p:cNvPr id="87" name="Line 41"/>
              <p:cNvSpPr>
                <a:spLocks noChangeShapeType="1"/>
              </p:cNvSpPr>
              <p:nvPr/>
            </p:nvSpPr>
            <p:spPr bwMode="auto">
              <a:xfrm flipV="1">
                <a:off x="2064" y="2736"/>
                <a:ext cx="192" cy="96"/>
              </a:xfrm>
              <a:prstGeom prst="line">
                <a:avLst/>
              </a:prstGeom>
              <a:noFill/>
              <a:ln w="25400">
                <a:solidFill>
                  <a:srgbClr val="CC66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AutoShape 42"/>
              <p:cNvSpPr>
                <a:spLocks noChangeArrowheads="1"/>
              </p:cNvSpPr>
              <p:nvPr/>
            </p:nvSpPr>
            <p:spPr bwMode="auto">
              <a:xfrm>
                <a:off x="816" y="1776"/>
                <a:ext cx="1248" cy="672"/>
              </a:xfrm>
              <a:prstGeom prst="wedgeRectCallout">
                <a:avLst>
                  <a:gd name="adj1" fmla="val 56250"/>
                  <a:gd name="adj2" fmla="val 92856"/>
                </a:avLst>
              </a:prstGeom>
              <a:solidFill>
                <a:srgbClr val="00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1300" b="0" dirty="0">
                    <a:latin typeface="Tahoma" pitchFamily="34" charset="0"/>
                  </a:rPr>
                  <a:t>Intra-cluster distances are minimized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107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210" y="295373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Density-based </a:t>
            </a:r>
            <a:r>
              <a:rPr lang="en-US" altLang="en-US" sz="3600" dirty="0" smtClean="0"/>
              <a:t>Clustering Methods</a:t>
            </a:r>
            <a:endParaRPr lang="en-US" altLang="en-US" sz="3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2400" y="1371600"/>
            <a:ext cx="8763000" cy="5181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dirty="0" smtClean="0">
                <a:ea typeface="SimSun" panose="02010600030101010101" pitchFamily="2" charset="-122"/>
              </a:rPr>
              <a:t>Clustering based on density (local cluster criterion), such as density-connected points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dirty="0" smtClean="0">
                <a:ea typeface="SimSun" panose="02010600030101010101" pitchFamily="2" charset="-122"/>
              </a:rPr>
              <a:t>Major features: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dirty="0" smtClean="0">
                <a:ea typeface="SimSun" panose="02010600030101010101" pitchFamily="2" charset="-122"/>
              </a:rPr>
              <a:t>Discover clusters of arbitrary shape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dirty="0" smtClean="0">
                <a:ea typeface="SimSun" panose="02010600030101010101" pitchFamily="2" charset="-122"/>
              </a:rPr>
              <a:t>Handle noise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dirty="0" smtClean="0">
                <a:ea typeface="SimSun" panose="02010600030101010101" pitchFamily="2" charset="-122"/>
              </a:rPr>
              <a:t>Need density parameters as termination condition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 smtClean="0">
                <a:ea typeface="SimSun" panose="02010600030101010101" pitchFamily="2" charset="-122"/>
              </a:rPr>
              <a:t>Several interesting studies:</a:t>
            </a:r>
          </a:p>
          <a:p>
            <a:pPr lvl="1"/>
            <a:r>
              <a:rPr lang="en-US" altLang="zh-CN" sz="2400" u="sng" dirty="0" smtClean="0">
                <a:ea typeface="SimSun" panose="02010600030101010101" pitchFamily="2" charset="-122"/>
              </a:rPr>
              <a:t>DBSCAN:</a:t>
            </a:r>
            <a:r>
              <a:rPr lang="en-US" altLang="zh-CN" sz="2400" dirty="0" smtClean="0">
                <a:ea typeface="SimSun" panose="02010600030101010101" pitchFamily="2" charset="-122"/>
              </a:rPr>
              <a:t> Ester, et al. (KDD</a:t>
            </a:r>
            <a:r>
              <a:rPr lang="en-US" altLang="zh-CN" sz="24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’</a:t>
            </a:r>
            <a:r>
              <a:rPr lang="en-US" altLang="zh-CN" sz="2400" dirty="0" smtClean="0">
                <a:ea typeface="SimSun" panose="02010600030101010101" pitchFamily="2" charset="-122"/>
              </a:rPr>
              <a:t>96)</a:t>
            </a:r>
          </a:p>
          <a:p>
            <a:pPr lvl="1"/>
            <a:r>
              <a:rPr lang="en-US" altLang="zh-CN" sz="2400" u="sng" dirty="0" smtClean="0">
                <a:ea typeface="SimSun" panose="02010600030101010101" pitchFamily="2" charset="-122"/>
              </a:rPr>
              <a:t>OPTICS</a:t>
            </a:r>
            <a:r>
              <a:rPr lang="en-US" altLang="zh-CN" sz="2400" dirty="0" smtClean="0">
                <a:ea typeface="SimSun" panose="02010600030101010101" pitchFamily="2" charset="-122"/>
              </a:rPr>
              <a:t>: </a:t>
            </a:r>
            <a:r>
              <a:rPr lang="en-US" altLang="zh-CN" sz="2400" dirty="0" err="1" smtClean="0">
                <a:ea typeface="SimSun" panose="02010600030101010101" pitchFamily="2" charset="-122"/>
              </a:rPr>
              <a:t>Ankerst</a:t>
            </a:r>
            <a:r>
              <a:rPr lang="en-US" altLang="zh-CN" sz="2400" dirty="0" smtClean="0">
                <a:ea typeface="SimSun" panose="02010600030101010101" pitchFamily="2" charset="-122"/>
              </a:rPr>
              <a:t>, et al (SIGMOD</a:t>
            </a:r>
            <a:r>
              <a:rPr lang="en-US" altLang="zh-CN" sz="24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’</a:t>
            </a:r>
            <a:r>
              <a:rPr lang="en-US" altLang="zh-CN" sz="2400" dirty="0" smtClean="0">
                <a:ea typeface="SimSun" panose="02010600030101010101" pitchFamily="2" charset="-122"/>
              </a:rPr>
              <a:t>99).</a:t>
            </a:r>
          </a:p>
          <a:p>
            <a:pPr lvl="1"/>
            <a:r>
              <a:rPr lang="en-US" altLang="zh-CN" sz="2400" u="sng" dirty="0" smtClean="0">
                <a:ea typeface="SimSun" panose="02010600030101010101" pitchFamily="2" charset="-122"/>
              </a:rPr>
              <a:t>DENCLUE</a:t>
            </a:r>
            <a:r>
              <a:rPr lang="en-US" altLang="zh-CN" sz="2400" dirty="0" smtClean="0">
                <a:ea typeface="SimSun" panose="02010600030101010101" pitchFamily="2" charset="-122"/>
              </a:rPr>
              <a:t>: </a:t>
            </a:r>
            <a:r>
              <a:rPr lang="en-US" altLang="zh-CN" sz="2400" dirty="0" err="1" smtClean="0">
                <a:ea typeface="SimSun" panose="02010600030101010101" pitchFamily="2" charset="-122"/>
              </a:rPr>
              <a:t>Hinneburg</a:t>
            </a:r>
            <a:r>
              <a:rPr lang="en-US" altLang="zh-CN" sz="2400" dirty="0" smtClean="0">
                <a:ea typeface="SimSun" panose="02010600030101010101" pitchFamily="2" charset="-122"/>
              </a:rPr>
              <a:t> &amp; D. </a:t>
            </a:r>
            <a:r>
              <a:rPr lang="en-US" altLang="zh-CN" sz="2400" dirty="0" err="1" smtClean="0">
                <a:ea typeface="SimSun" panose="02010600030101010101" pitchFamily="2" charset="-122"/>
              </a:rPr>
              <a:t>Keim</a:t>
            </a:r>
            <a:r>
              <a:rPr lang="en-US" altLang="zh-CN" sz="2400" dirty="0" smtClean="0">
                <a:ea typeface="SimSun" panose="02010600030101010101" pitchFamily="2" charset="-122"/>
              </a:rPr>
              <a:t>  (KDD</a:t>
            </a:r>
            <a:r>
              <a:rPr lang="en-US" altLang="zh-CN" sz="24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’</a:t>
            </a:r>
            <a:r>
              <a:rPr lang="en-US" altLang="zh-CN" sz="2400" dirty="0" smtClean="0">
                <a:ea typeface="SimSun" panose="02010600030101010101" pitchFamily="2" charset="-122"/>
              </a:rPr>
              <a:t>98)</a:t>
            </a:r>
          </a:p>
          <a:p>
            <a:pPr lvl="1"/>
            <a:r>
              <a:rPr lang="en-US" altLang="zh-CN" sz="2400" u="sng" dirty="0" smtClean="0">
                <a:ea typeface="SimSun" panose="02010600030101010101" pitchFamily="2" charset="-122"/>
              </a:rPr>
              <a:t>CLIQUE</a:t>
            </a:r>
            <a:r>
              <a:rPr lang="en-US" altLang="zh-CN" sz="2400" dirty="0" smtClean="0">
                <a:ea typeface="SimSun" panose="02010600030101010101" pitchFamily="2" charset="-122"/>
              </a:rPr>
              <a:t>: Agrawal, et al. (SIGMOD</a:t>
            </a:r>
            <a:r>
              <a:rPr lang="en-US" altLang="zh-CN" sz="24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’</a:t>
            </a:r>
            <a:r>
              <a:rPr lang="en-US" altLang="zh-CN" sz="2400" dirty="0" smtClean="0">
                <a:ea typeface="SimSun" panose="02010600030101010101" pitchFamily="2" charset="-122"/>
              </a:rPr>
              <a:t>98) (more grid-based)</a:t>
            </a:r>
          </a:p>
        </p:txBody>
      </p:sp>
    </p:spTree>
    <p:extLst>
      <p:ext uri="{BB962C8B-B14F-4D97-AF65-F5344CB8AC3E}">
        <p14:creationId xmlns:p14="http://schemas.microsoft.com/office/powerpoint/2010/main" val="205771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15593"/>
            <a:ext cx="8686800" cy="3156407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800" dirty="0"/>
              <a:t>Proposed by Ester, </a:t>
            </a:r>
            <a:r>
              <a:rPr lang="en-US" altLang="en-US" sz="2800" dirty="0" err="1"/>
              <a:t>Kriegel</a:t>
            </a:r>
            <a:r>
              <a:rPr lang="en-US" altLang="en-US" sz="2800" dirty="0"/>
              <a:t>, Sander, and Xu (KDD96)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C00000"/>
                </a:solidFill>
              </a:rPr>
              <a:t>Basic Idea: </a:t>
            </a:r>
            <a:r>
              <a:rPr lang="en-US" altLang="en-US" sz="2800" dirty="0">
                <a:solidFill>
                  <a:srgbClr val="C00000"/>
                </a:solidFill>
              </a:rPr>
              <a:t>Clusters are dense regions in the data space, separated by regions of lower object </a:t>
            </a:r>
            <a:r>
              <a:rPr lang="en-US" altLang="en-US" sz="2800" dirty="0" smtClean="0">
                <a:solidFill>
                  <a:srgbClr val="C00000"/>
                </a:solidFill>
              </a:rPr>
              <a:t>density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Discovers </a:t>
            </a:r>
            <a:r>
              <a:rPr lang="en-US" altLang="en-US" sz="2800" dirty="0"/>
              <a:t>clusters of arbitrary shape in spatial databases with noise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altLang="en-US" sz="2800" dirty="0"/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8991600" cy="1034592"/>
          </a:xfrm>
        </p:spPr>
        <p:txBody>
          <a:bodyPr>
            <a:normAutofit fontScale="90000"/>
          </a:bodyPr>
          <a:lstStyle/>
          <a:p>
            <a:r>
              <a:rPr lang="en-US" altLang="en-US" sz="3600" dirty="0"/>
              <a:t>DBSCAN</a:t>
            </a:r>
            <a:r>
              <a:rPr lang="en-US" altLang="en-US" sz="3600" dirty="0" smtClean="0"/>
              <a:t>: </a:t>
            </a:r>
            <a:r>
              <a:rPr lang="en-US" sz="3600" dirty="0"/>
              <a:t>(</a:t>
            </a:r>
            <a:r>
              <a:rPr lang="en-US" sz="3600" u="sng" dirty="0">
                <a:solidFill>
                  <a:srgbClr val="FF0000"/>
                </a:solidFill>
              </a:rPr>
              <a:t>D</a:t>
            </a:r>
            <a:r>
              <a:rPr lang="en-US" sz="3600" dirty="0"/>
              <a:t>ensity-</a:t>
            </a:r>
            <a:r>
              <a:rPr lang="en-US" sz="3600" u="sng" dirty="0">
                <a:solidFill>
                  <a:srgbClr val="FF0000"/>
                </a:solidFill>
              </a:rPr>
              <a:t>b</a:t>
            </a:r>
            <a:r>
              <a:rPr lang="en-US" sz="3600" dirty="0"/>
              <a:t>ased </a:t>
            </a:r>
            <a:r>
              <a:rPr lang="en-US" sz="3600" u="sng" dirty="0">
                <a:solidFill>
                  <a:srgbClr val="FF0000"/>
                </a:solidFill>
              </a:rPr>
              <a:t>s</a:t>
            </a:r>
            <a:r>
              <a:rPr lang="en-US" sz="3600" dirty="0"/>
              <a:t>patial </a:t>
            </a:r>
            <a:r>
              <a:rPr lang="en-US" sz="3600" u="sng" dirty="0">
                <a:solidFill>
                  <a:srgbClr val="FF0000"/>
                </a:solidFill>
              </a:rPr>
              <a:t>c</a:t>
            </a:r>
            <a:r>
              <a:rPr lang="en-US" sz="3600" dirty="0"/>
              <a:t>lustering of </a:t>
            </a:r>
            <a:r>
              <a:rPr lang="en-US" sz="3600" u="sng" dirty="0">
                <a:solidFill>
                  <a:srgbClr val="FF0000"/>
                </a:solidFill>
              </a:rPr>
              <a:t>a</a:t>
            </a:r>
            <a:r>
              <a:rPr lang="en-US" sz="3600" dirty="0"/>
              <a:t>pplications with </a:t>
            </a:r>
            <a:r>
              <a:rPr lang="en-US" sz="3600" u="sng" dirty="0">
                <a:solidFill>
                  <a:srgbClr val="FF0000"/>
                </a:solidFill>
              </a:rPr>
              <a:t>n</a:t>
            </a:r>
            <a:r>
              <a:rPr lang="en-US" sz="3600" dirty="0"/>
              <a:t>oise</a:t>
            </a:r>
            <a:r>
              <a:rPr lang="en-US" sz="3600" b="0" dirty="0"/>
              <a:t>)</a:t>
            </a:r>
            <a:r>
              <a:rPr lang="en-US" sz="3600" dirty="0"/>
              <a:t/>
            </a:r>
            <a:br>
              <a:rPr lang="en-US" sz="3600" dirty="0"/>
            </a:br>
            <a:endParaRPr lang="en-US" alt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495800"/>
            <a:ext cx="6934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93837"/>
            <a:ext cx="8839200" cy="4906963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 dirty="0"/>
              <a:t>Intuition for the formalization of the basic idea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800" dirty="0"/>
              <a:t>For any point in a cluster, the </a:t>
            </a:r>
            <a:r>
              <a:rPr lang="en-US" altLang="en-US" sz="2800" b="1" dirty="0">
                <a:solidFill>
                  <a:srgbClr val="FF0000"/>
                </a:solidFill>
              </a:rPr>
              <a:t>local point density </a:t>
            </a:r>
            <a:r>
              <a:rPr lang="en-US" altLang="en-US" sz="2800" dirty="0"/>
              <a:t>around that point has to exceed some threshold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800" dirty="0"/>
              <a:t>The set of points from one cluster is spatially connected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FF0000"/>
                </a:solidFill>
              </a:rPr>
              <a:t>Local point density </a:t>
            </a:r>
            <a:r>
              <a:rPr lang="en-US" altLang="en-US" sz="2800" dirty="0"/>
              <a:t>at a point </a:t>
            </a:r>
            <a:r>
              <a:rPr lang="en-US" altLang="en-US" sz="2800" b="1" i="1" dirty="0"/>
              <a:t>p</a:t>
            </a:r>
            <a:r>
              <a:rPr lang="en-US" altLang="en-US" sz="2800" dirty="0"/>
              <a:t> defined by two parameters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800" b="1" i="1" dirty="0" smtClean="0">
                <a:solidFill>
                  <a:srgbClr val="C00000"/>
                </a:solidFill>
                <a:latin typeface="Symbol" panose="05050102010706020507" pitchFamily="18" charset="2"/>
              </a:rPr>
              <a:t>e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: </a:t>
            </a:r>
            <a:r>
              <a:rPr lang="en-US" altLang="zh-CN" sz="2800" dirty="0">
                <a:ea typeface="SimSun" panose="02010600030101010101" pitchFamily="2" charset="-122"/>
              </a:rPr>
              <a:t>Maximum radius of the </a:t>
            </a:r>
            <a:r>
              <a:rPr lang="en-US" altLang="zh-CN" sz="2800" dirty="0" err="1" smtClean="0">
                <a:ea typeface="SimSun" panose="02010600030101010101" pitchFamily="2" charset="-122"/>
              </a:rPr>
              <a:t>neighbourhood</a:t>
            </a:r>
            <a:r>
              <a:rPr lang="en-US" altLang="zh-CN" sz="2800" dirty="0" smtClean="0">
                <a:ea typeface="SimSun" panose="02010600030101010101" pitchFamily="2" charset="-122"/>
              </a:rPr>
              <a:t> of point </a:t>
            </a:r>
            <a:r>
              <a:rPr lang="en-US" altLang="en-US" sz="2800" b="1" i="1" dirty="0" smtClean="0"/>
              <a:t>p</a:t>
            </a:r>
            <a:r>
              <a:rPr lang="en-US" altLang="en-US" sz="2800" dirty="0" smtClean="0"/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800" b="1" i="1" dirty="0" err="1" smtClean="0">
                <a:solidFill>
                  <a:srgbClr val="C00000"/>
                </a:solidFill>
              </a:rPr>
              <a:t>MinPts</a:t>
            </a:r>
            <a:r>
              <a:rPr lang="en-US" altLang="en-US" sz="2800" i="1" dirty="0" smtClean="0"/>
              <a:t> : </a:t>
            </a:r>
            <a:r>
              <a:rPr lang="en-US" altLang="zh-CN" sz="2800" dirty="0">
                <a:ea typeface="SimSun" panose="02010600030101010101" pitchFamily="2" charset="-122"/>
              </a:rPr>
              <a:t>Minimum number of points in </a:t>
            </a:r>
            <a:r>
              <a:rPr lang="en-US" altLang="zh-CN" sz="2800" dirty="0" smtClean="0">
                <a:ea typeface="SimSun" panose="02010600030101010101" pitchFamily="2" charset="-122"/>
              </a:rPr>
              <a:t>an </a:t>
            </a:r>
            <a:r>
              <a:rPr lang="en-US" altLang="en-US" sz="2800" b="1" i="1" dirty="0">
                <a:solidFill>
                  <a:srgbClr val="C00000"/>
                </a:solidFill>
                <a:latin typeface="Symbol" panose="05050102010706020507" pitchFamily="18" charset="2"/>
              </a:rPr>
              <a:t>e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 </a:t>
            </a:r>
            <a:r>
              <a:rPr lang="en-US" altLang="zh-CN" sz="2800" dirty="0" smtClean="0">
                <a:ea typeface="SimSun" panose="02010600030101010101" pitchFamily="2" charset="-122"/>
              </a:rPr>
              <a:t>-</a:t>
            </a:r>
            <a:r>
              <a:rPr lang="en-US" altLang="zh-CN" sz="2800" dirty="0" err="1" smtClean="0">
                <a:ea typeface="SimSun" panose="02010600030101010101" pitchFamily="2" charset="-122"/>
              </a:rPr>
              <a:t>neighbourhood</a:t>
            </a:r>
            <a:r>
              <a:rPr lang="en-US" altLang="zh-CN" sz="2800" dirty="0" smtClean="0"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ea typeface="SimSun" panose="02010600030101010101" pitchFamily="2" charset="-122"/>
              </a:rPr>
              <a:t>of that </a:t>
            </a:r>
            <a:r>
              <a:rPr lang="en-US" altLang="zh-CN" sz="2800" dirty="0" smtClean="0">
                <a:ea typeface="SimSun" panose="02010600030101010101" pitchFamily="2" charset="-122"/>
              </a:rPr>
              <a:t>point.</a:t>
            </a:r>
            <a:endParaRPr lang="en-US" altLang="zh-CN" sz="2800" dirty="0">
              <a:ea typeface="SimSun" panose="02010600030101010101" pitchFamily="2" charset="-122"/>
            </a:endParaRPr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427037"/>
            <a:ext cx="8915400" cy="1066800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Density Based Clustering: Basic Concept</a:t>
            </a:r>
          </a:p>
        </p:txBody>
      </p:sp>
    </p:spTree>
    <p:extLst>
      <p:ext uri="{BB962C8B-B14F-4D97-AF65-F5344CB8AC3E}">
        <p14:creationId xmlns:p14="http://schemas.microsoft.com/office/powerpoint/2010/main" val="402613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106444" y="1594865"/>
            <a:ext cx="9012418" cy="1143000"/>
          </a:xfrm>
        </p:spPr>
        <p:txBody>
          <a:bodyPr>
            <a:normAutofit/>
          </a:bodyPr>
          <a:lstStyle/>
          <a:p>
            <a:r>
              <a:rPr lang="en-US" altLang="en-US" sz="9600" dirty="0">
                <a:sym typeface="Symbol" panose="05050102010706020507" pitchFamily="18" charset="2"/>
              </a:rPr>
              <a:t> </a:t>
            </a:r>
            <a:endParaRPr lang="en-US" altLang="en-US" sz="9600" dirty="0" smtClean="0">
              <a:sym typeface="Symbol" panose="05050102010706020507" pitchFamily="18" charset="2"/>
            </a:endParaRPr>
          </a:p>
          <a:p>
            <a:pPr lvl="1">
              <a:buFont typeface="Monotype Sorts" pitchFamily="2" charset="2"/>
              <a:buNone/>
            </a:pPr>
            <a:endParaRPr lang="en-US" altLang="en-US" sz="2200" dirty="0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195" y="320676"/>
            <a:ext cx="7772400" cy="990600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sym typeface="Symbol" panose="05050102010706020507" pitchFamily="18" charset="2"/>
              </a:rPr>
              <a:t>-Neighborhood</a:t>
            </a:r>
          </a:p>
        </p:txBody>
      </p:sp>
      <p:sp>
        <p:nvSpPr>
          <p:cNvPr id="138244" name="Line 4"/>
          <p:cNvSpPr>
            <a:spLocks noChangeShapeType="1"/>
          </p:cNvSpPr>
          <p:nvPr/>
        </p:nvSpPr>
        <p:spPr bwMode="auto">
          <a:xfrm>
            <a:off x="1143000" y="4648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6796" dir="12393903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45" name="Oval 5"/>
          <p:cNvSpPr>
            <a:spLocks noChangeArrowheads="1"/>
          </p:cNvSpPr>
          <p:nvPr/>
        </p:nvSpPr>
        <p:spPr bwMode="auto">
          <a:xfrm>
            <a:off x="1143000" y="3962400"/>
            <a:ext cx="1447800" cy="144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46" name="Oval 6"/>
          <p:cNvSpPr>
            <a:spLocks noChangeArrowheads="1"/>
          </p:cNvSpPr>
          <p:nvPr/>
        </p:nvSpPr>
        <p:spPr bwMode="auto">
          <a:xfrm>
            <a:off x="1828800" y="3886200"/>
            <a:ext cx="1447800" cy="144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47" name="Oval 7"/>
          <p:cNvSpPr>
            <a:spLocks noChangeArrowheads="1"/>
          </p:cNvSpPr>
          <p:nvPr/>
        </p:nvSpPr>
        <p:spPr bwMode="auto">
          <a:xfrm>
            <a:off x="1752600" y="4572000"/>
            <a:ext cx="228600" cy="228600"/>
          </a:xfrm>
          <a:prstGeom prst="ellipse">
            <a:avLst/>
          </a:prstGeom>
          <a:solidFill>
            <a:srgbClr val="95FFE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6796" dir="12393903" algn="ctr" rotWithShape="0">
              <a:schemeClr val="bg2"/>
            </a:outerShdw>
          </a:effectLst>
        </p:spPr>
        <p:txBody>
          <a:bodyPr wrap="none" anchorCtr="1"/>
          <a:lstStyle/>
          <a:p>
            <a:pPr algn="ctr"/>
            <a:r>
              <a:rPr lang="en-US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138248" name="Oval 8"/>
          <p:cNvSpPr>
            <a:spLocks noChangeArrowheads="1"/>
          </p:cNvSpPr>
          <p:nvPr/>
        </p:nvSpPr>
        <p:spPr bwMode="auto">
          <a:xfrm>
            <a:off x="2133600" y="4724400"/>
            <a:ext cx="228600" cy="228600"/>
          </a:xfrm>
          <a:prstGeom prst="ellipse">
            <a:avLst/>
          </a:prstGeom>
          <a:solidFill>
            <a:srgbClr val="95FFE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6796" dir="12393903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49" name="Oval 9"/>
          <p:cNvSpPr>
            <a:spLocks noChangeArrowheads="1"/>
          </p:cNvSpPr>
          <p:nvPr/>
        </p:nvSpPr>
        <p:spPr bwMode="auto">
          <a:xfrm>
            <a:off x="3048000" y="4876800"/>
            <a:ext cx="228600" cy="228600"/>
          </a:xfrm>
          <a:prstGeom prst="ellipse">
            <a:avLst/>
          </a:prstGeom>
          <a:solidFill>
            <a:srgbClr val="95FFE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6796" dir="12393903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50" name="Oval 10"/>
          <p:cNvSpPr>
            <a:spLocks noChangeArrowheads="1"/>
          </p:cNvSpPr>
          <p:nvPr/>
        </p:nvSpPr>
        <p:spPr bwMode="auto">
          <a:xfrm>
            <a:off x="2438400" y="4495800"/>
            <a:ext cx="228600" cy="228600"/>
          </a:xfrm>
          <a:prstGeom prst="ellipse">
            <a:avLst/>
          </a:prstGeom>
          <a:solidFill>
            <a:srgbClr val="95FFE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6796" dir="12393903" algn="ctr" rotWithShape="0">
              <a:schemeClr val="bg2"/>
            </a:outerShdw>
          </a:effectLst>
        </p:spPr>
        <p:txBody>
          <a:bodyPr wrap="none" anchorCtr="1"/>
          <a:lstStyle/>
          <a:p>
            <a:pPr algn="ctr"/>
            <a:r>
              <a:rPr lang="en-US" alt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38251" name="Line 11"/>
          <p:cNvSpPr>
            <a:spLocks noChangeShapeType="1"/>
          </p:cNvSpPr>
          <p:nvPr/>
        </p:nvSpPr>
        <p:spPr bwMode="auto">
          <a:xfrm>
            <a:off x="2667000" y="4572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6796" dir="12393903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52" name="Text Box 12"/>
          <p:cNvSpPr txBox="1">
            <a:spLocks noChangeArrowheads="1"/>
          </p:cNvSpPr>
          <p:nvPr/>
        </p:nvSpPr>
        <p:spPr bwMode="auto">
          <a:xfrm>
            <a:off x="2743200" y="4267200"/>
            <a:ext cx="31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5FFE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6796" dir="12393903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b="1" dirty="0">
                <a:solidFill>
                  <a:srgbClr val="23238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138253" name="Text Box 13"/>
          <p:cNvSpPr txBox="1">
            <a:spLocks noChangeArrowheads="1"/>
          </p:cNvSpPr>
          <p:nvPr/>
        </p:nvSpPr>
        <p:spPr bwMode="auto">
          <a:xfrm>
            <a:off x="1285875" y="4267200"/>
            <a:ext cx="31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5FFE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6796" dir="12393903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b="1" dirty="0">
                <a:solidFill>
                  <a:srgbClr val="23238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138254" name="Text Box 14"/>
          <p:cNvSpPr txBox="1">
            <a:spLocks noChangeArrowheads="1"/>
          </p:cNvSpPr>
          <p:nvPr/>
        </p:nvSpPr>
        <p:spPr bwMode="auto">
          <a:xfrm>
            <a:off x="4365625" y="3954463"/>
            <a:ext cx="3178175" cy="457200"/>
          </a:xfrm>
          <a:prstGeom prst="rect">
            <a:avLst/>
          </a:prstGeom>
          <a:noFill/>
          <a:ln>
            <a:noFill/>
          </a:ln>
          <a:effectLst>
            <a:outerShdw dist="56796" dir="123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95FFE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/>
          <a:p>
            <a:pPr algn="ctr">
              <a:spcBef>
                <a:spcPct val="50000"/>
              </a:spcBef>
            </a:pPr>
            <a:endParaRPr lang="en-US" altLang="en-US" sz="24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255" name="Text Box 15"/>
          <p:cNvSpPr txBox="1">
            <a:spLocks noChangeArrowheads="1"/>
          </p:cNvSpPr>
          <p:nvPr/>
        </p:nvSpPr>
        <p:spPr bwMode="auto">
          <a:xfrm>
            <a:off x="4289425" y="3954463"/>
            <a:ext cx="394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5FFE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6796" dir="12393903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ε-Neighborhood of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38256" name="Text Box 16"/>
          <p:cNvSpPr txBox="1">
            <a:spLocks noChangeArrowheads="1"/>
          </p:cNvSpPr>
          <p:nvPr/>
        </p:nvSpPr>
        <p:spPr bwMode="auto">
          <a:xfrm>
            <a:off x="4267200" y="4343400"/>
            <a:ext cx="394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5FFE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6796" dir="12393903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ε-Neighborhood of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138257" name="Text Box 17"/>
          <p:cNvSpPr txBox="1">
            <a:spLocks noChangeArrowheads="1"/>
          </p:cNvSpPr>
          <p:nvPr/>
        </p:nvSpPr>
        <p:spPr bwMode="auto">
          <a:xfrm>
            <a:off x="4267200" y="4800600"/>
            <a:ext cx="4495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5FFE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6796" dir="12393903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 of p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“high” (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MinPts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4)</a:t>
            </a:r>
          </a:p>
          <a:p>
            <a:pPr algn="ctr">
              <a:spcBef>
                <a:spcPct val="50000"/>
              </a:spcBef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 of q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“low” 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dirty="0" err="1">
                <a:latin typeface="Times New Roman" panose="02020603050405020304" pitchFamily="18" charset="0"/>
              </a:rPr>
              <a:t>MinPts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</a:rPr>
              <a:t>= </a:t>
            </a:r>
            <a:r>
              <a:rPr lang="en-US" altLang="en-US" sz="2400" smtClean="0">
                <a:latin typeface="Times New Roman" panose="02020603050405020304" pitchFamily="18" charset="0"/>
              </a:rPr>
              <a:t>3)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469338"/>
            <a:ext cx="8686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-Neighborhood – Objects within a radius of </a:t>
            </a:r>
            <a:r>
              <a:rPr lang="en-US" altLang="en-US" sz="28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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from an object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“High </a:t>
            </a:r>
            <a:r>
              <a:rPr lang="en-US" altLang="en-US" sz="2800" dirty="0"/>
              <a:t>density” - ε-Neighborhood of an object contains at least </a:t>
            </a:r>
            <a:r>
              <a:rPr lang="en-US" altLang="en-US" sz="2800" b="1" dirty="0" err="1">
                <a:solidFill>
                  <a:srgbClr val="C00000"/>
                </a:solidFill>
              </a:rPr>
              <a:t>MinPts</a:t>
            </a:r>
            <a:r>
              <a:rPr lang="en-US" altLang="en-US" sz="2800" dirty="0"/>
              <a:t> of objects.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graphicFrame>
        <p:nvGraphicFramePr>
          <p:cNvPr id="23" name="Object 18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140252689"/>
              </p:ext>
            </p:extLst>
          </p:nvPr>
        </p:nvGraphicFramePr>
        <p:xfrm>
          <a:off x="2602584" y="2027746"/>
          <a:ext cx="3810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4" imgW="1460160" imgH="228600" progId="Equation.3">
                  <p:embed/>
                </p:oleObj>
              </mc:Choice>
              <mc:Fallback>
                <p:oleObj name="Equation" r:id="rId4" imgW="1460160" imgH="228600" progId="Equation.3">
                  <p:embed/>
                  <p:pic>
                    <p:nvPicPr>
                      <p:cNvPr id="13825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2584" y="2027746"/>
                        <a:ext cx="3810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723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4" grpId="0" animBg="1"/>
      <p:bldP spid="138245" grpId="0" animBg="1"/>
      <p:bldP spid="138246" grpId="0" animBg="1"/>
      <p:bldP spid="138247" grpId="0" animBg="1"/>
      <p:bldP spid="138248" grpId="0" animBg="1"/>
      <p:bldP spid="138249" grpId="0" animBg="1"/>
      <p:bldP spid="138250" grpId="0" animBg="1"/>
      <p:bldP spid="138251" grpId="0" animBg="1"/>
      <p:bldP spid="138252" grpId="0"/>
      <p:bldP spid="138253" grpId="0"/>
      <p:bldP spid="138255" grpId="0"/>
      <p:bldP spid="138256" grpId="0"/>
      <p:bldP spid="1382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Core, Border &amp; Outlier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22238" y="1524000"/>
            <a:ext cx="5287962" cy="3551238"/>
            <a:chOff x="46038" y="1371600"/>
            <a:chExt cx="5287962" cy="3551238"/>
          </a:xfrm>
        </p:grpSpPr>
        <p:sp>
          <p:nvSpPr>
            <p:cNvPr id="36" name="Text Box 4"/>
            <p:cNvSpPr txBox="1">
              <a:spLocks noChangeArrowheads="1"/>
            </p:cNvSpPr>
            <p:nvPr/>
          </p:nvSpPr>
          <p:spPr bwMode="auto">
            <a:xfrm>
              <a:off x="1143000" y="4343400"/>
              <a:ext cx="28956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3200" dirty="0">
                  <a:cs typeface="Arial" panose="020B0604020202020204" pitchFamily="34" charset="0"/>
                  <a:sym typeface="Symbol" panose="05050102010706020507" pitchFamily="18" charset="2"/>
                </a:rPr>
                <a:t></a:t>
              </a:r>
              <a:r>
                <a:rPr lang="en-US" altLang="zh-CN" sz="2400" dirty="0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</a:rPr>
                <a:t> = 1unit, </a:t>
              </a:r>
              <a:r>
                <a:rPr lang="en-US" altLang="zh-CN" sz="2400" dirty="0" err="1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</a:rPr>
                <a:t>MinPts</a:t>
              </a:r>
              <a:r>
                <a:rPr lang="en-US" altLang="zh-CN" sz="2400" dirty="0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</a:rPr>
                <a:t> = 5</a:t>
              </a:r>
            </a:p>
          </p:txBody>
        </p:sp>
        <p:sp>
          <p:nvSpPr>
            <p:cNvPr id="37" name="Oval 5"/>
            <p:cNvSpPr>
              <a:spLocks noChangeArrowheads="1"/>
            </p:cNvSpPr>
            <p:nvPr/>
          </p:nvSpPr>
          <p:spPr bwMode="auto">
            <a:xfrm>
              <a:off x="1719263" y="2244725"/>
              <a:ext cx="196850" cy="1873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1652588" y="2555875"/>
              <a:ext cx="198437" cy="1873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1982788" y="2617788"/>
              <a:ext cx="196850" cy="1873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8"/>
            <p:cNvSpPr>
              <a:spLocks noChangeArrowheads="1"/>
            </p:cNvSpPr>
            <p:nvPr/>
          </p:nvSpPr>
          <p:spPr bwMode="auto">
            <a:xfrm>
              <a:off x="2114550" y="2244725"/>
              <a:ext cx="196850" cy="1873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9"/>
            <p:cNvSpPr>
              <a:spLocks noChangeArrowheads="1"/>
            </p:cNvSpPr>
            <p:nvPr/>
          </p:nvSpPr>
          <p:spPr bwMode="auto">
            <a:xfrm>
              <a:off x="2246313" y="2805113"/>
              <a:ext cx="196850" cy="1873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10"/>
            <p:cNvSpPr>
              <a:spLocks noChangeArrowheads="1"/>
            </p:cNvSpPr>
            <p:nvPr/>
          </p:nvSpPr>
          <p:spPr bwMode="auto">
            <a:xfrm>
              <a:off x="1719263" y="2868613"/>
              <a:ext cx="196850" cy="185737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11"/>
            <p:cNvSpPr>
              <a:spLocks noChangeArrowheads="1"/>
            </p:cNvSpPr>
            <p:nvPr/>
          </p:nvSpPr>
          <p:spPr bwMode="auto">
            <a:xfrm>
              <a:off x="1982788" y="3054350"/>
              <a:ext cx="196850" cy="1873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12"/>
            <p:cNvSpPr>
              <a:spLocks noChangeArrowheads="1"/>
            </p:cNvSpPr>
            <p:nvPr/>
          </p:nvSpPr>
          <p:spPr bwMode="auto">
            <a:xfrm>
              <a:off x="1851025" y="3367088"/>
              <a:ext cx="196850" cy="1873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Oval 13"/>
            <p:cNvSpPr>
              <a:spLocks noChangeArrowheads="1"/>
            </p:cNvSpPr>
            <p:nvPr/>
          </p:nvSpPr>
          <p:spPr bwMode="auto">
            <a:xfrm>
              <a:off x="2179638" y="3554413"/>
              <a:ext cx="198437" cy="185737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14"/>
            <p:cNvSpPr>
              <a:spLocks noChangeArrowheads="1"/>
            </p:cNvSpPr>
            <p:nvPr/>
          </p:nvSpPr>
          <p:spPr bwMode="auto">
            <a:xfrm>
              <a:off x="2311400" y="3803650"/>
              <a:ext cx="198438" cy="18573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15"/>
            <p:cNvSpPr>
              <a:spLocks noChangeArrowheads="1"/>
            </p:cNvSpPr>
            <p:nvPr/>
          </p:nvSpPr>
          <p:spPr bwMode="auto">
            <a:xfrm>
              <a:off x="2246313" y="3241675"/>
              <a:ext cx="196850" cy="1873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16"/>
            <p:cNvSpPr>
              <a:spLocks noChangeArrowheads="1"/>
            </p:cNvSpPr>
            <p:nvPr/>
          </p:nvSpPr>
          <p:spPr bwMode="auto">
            <a:xfrm>
              <a:off x="3101975" y="1497013"/>
              <a:ext cx="198438" cy="185737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17"/>
            <p:cNvSpPr>
              <a:spLocks noChangeArrowheads="1"/>
            </p:cNvSpPr>
            <p:nvPr/>
          </p:nvSpPr>
          <p:spPr bwMode="auto">
            <a:xfrm>
              <a:off x="3233738" y="2244725"/>
              <a:ext cx="198437" cy="1873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Oval 18"/>
            <p:cNvSpPr>
              <a:spLocks noChangeArrowheads="1"/>
            </p:cNvSpPr>
            <p:nvPr/>
          </p:nvSpPr>
          <p:spPr bwMode="auto">
            <a:xfrm>
              <a:off x="3036888" y="2493963"/>
              <a:ext cx="196850" cy="1873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Oval 19"/>
            <p:cNvSpPr>
              <a:spLocks noChangeArrowheads="1"/>
            </p:cNvSpPr>
            <p:nvPr/>
          </p:nvSpPr>
          <p:spPr bwMode="auto">
            <a:xfrm>
              <a:off x="3497263" y="2617788"/>
              <a:ext cx="198437" cy="1873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Oval 20"/>
            <p:cNvSpPr>
              <a:spLocks noChangeArrowheads="1"/>
            </p:cNvSpPr>
            <p:nvPr/>
          </p:nvSpPr>
          <p:spPr bwMode="auto">
            <a:xfrm>
              <a:off x="3629025" y="2306638"/>
              <a:ext cx="198438" cy="1873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21"/>
            <p:cNvSpPr>
              <a:spLocks noChangeArrowheads="1"/>
            </p:cNvSpPr>
            <p:nvPr/>
          </p:nvSpPr>
          <p:spPr bwMode="auto">
            <a:xfrm>
              <a:off x="3233738" y="2743200"/>
              <a:ext cx="198437" cy="1873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22"/>
            <p:cNvSpPr>
              <a:spLocks noChangeArrowheads="1"/>
            </p:cNvSpPr>
            <p:nvPr/>
          </p:nvSpPr>
          <p:spPr bwMode="auto">
            <a:xfrm>
              <a:off x="1060450" y="1371600"/>
              <a:ext cx="3359150" cy="2743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23"/>
            <p:cNvSpPr>
              <a:spLocks noChangeArrowheads="1"/>
            </p:cNvSpPr>
            <p:nvPr/>
          </p:nvSpPr>
          <p:spPr bwMode="auto">
            <a:xfrm>
              <a:off x="1323975" y="1995488"/>
              <a:ext cx="790575" cy="8096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24"/>
            <p:cNvSpPr>
              <a:spLocks noChangeArrowheads="1"/>
            </p:cNvSpPr>
            <p:nvPr/>
          </p:nvSpPr>
          <p:spPr bwMode="auto">
            <a:xfrm>
              <a:off x="1719263" y="2743200"/>
              <a:ext cx="790575" cy="8112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25"/>
            <p:cNvSpPr>
              <a:spLocks noChangeArrowheads="1"/>
            </p:cNvSpPr>
            <p:nvPr/>
          </p:nvSpPr>
          <p:spPr bwMode="auto">
            <a:xfrm>
              <a:off x="2847975" y="1371600"/>
              <a:ext cx="790575" cy="8112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AutoShape 26"/>
            <p:cNvSpPr>
              <a:spLocks/>
            </p:cNvSpPr>
            <p:nvPr/>
          </p:nvSpPr>
          <p:spPr bwMode="auto">
            <a:xfrm>
              <a:off x="650875" y="3060700"/>
              <a:ext cx="842963" cy="466725"/>
            </a:xfrm>
            <a:prstGeom prst="borderCallout1">
              <a:avLst>
                <a:gd name="adj1" fmla="val 24491"/>
                <a:gd name="adj2" fmla="val 109042"/>
                <a:gd name="adj3" fmla="val 18708"/>
                <a:gd name="adj4" fmla="val 16440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400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</a:rPr>
                <a:t>Core</a:t>
              </a:r>
            </a:p>
          </p:txBody>
        </p:sp>
        <p:sp>
          <p:nvSpPr>
            <p:cNvPr id="59" name="AutoShape 27"/>
            <p:cNvSpPr>
              <a:spLocks/>
            </p:cNvSpPr>
            <p:nvPr/>
          </p:nvSpPr>
          <p:spPr bwMode="auto">
            <a:xfrm>
              <a:off x="46038" y="2279650"/>
              <a:ext cx="1173162" cy="466725"/>
            </a:xfrm>
            <a:prstGeom prst="borderCallout1">
              <a:avLst>
                <a:gd name="adj1" fmla="val 24491"/>
                <a:gd name="adj2" fmla="val 106495"/>
                <a:gd name="adj3" fmla="val 14625"/>
                <a:gd name="adj4" fmla="val 146412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400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</a:rPr>
                <a:t>Border</a:t>
              </a:r>
            </a:p>
          </p:txBody>
        </p:sp>
        <p:sp>
          <p:nvSpPr>
            <p:cNvPr id="60" name="AutoShape 28"/>
            <p:cNvSpPr>
              <a:spLocks/>
            </p:cNvSpPr>
            <p:nvPr/>
          </p:nvSpPr>
          <p:spPr bwMode="auto">
            <a:xfrm>
              <a:off x="4149725" y="1497013"/>
              <a:ext cx="1184275" cy="466725"/>
            </a:xfrm>
            <a:prstGeom prst="borderCallout1">
              <a:avLst>
                <a:gd name="adj1" fmla="val 24491"/>
                <a:gd name="adj2" fmla="val -6435"/>
                <a:gd name="adj3" fmla="val 21431"/>
                <a:gd name="adj4" fmla="val -74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400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</a:rPr>
                <a:t>Outlier</a:t>
              </a:r>
            </a:p>
          </p:txBody>
        </p:sp>
        <p:sp>
          <p:nvSpPr>
            <p:cNvPr id="61" name="Oval 29"/>
            <p:cNvSpPr>
              <a:spLocks noChangeArrowheads="1"/>
            </p:cNvSpPr>
            <p:nvPr/>
          </p:nvSpPr>
          <p:spPr bwMode="auto">
            <a:xfrm>
              <a:off x="2443163" y="3490913"/>
              <a:ext cx="198437" cy="18732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30"/>
            <p:cNvSpPr>
              <a:spLocks noChangeArrowheads="1"/>
            </p:cNvSpPr>
            <p:nvPr/>
          </p:nvSpPr>
          <p:spPr bwMode="auto">
            <a:xfrm>
              <a:off x="1693863" y="2297113"/>
              <a:ext cx="790575" cy="811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3" name="Rectangle 3"/>
          <p:cNvSpPr txBox="1">
            <a:spLocks noChangeArrowheads="1"/>
          </p:cNvSpPr>
          <p:nvPr/>
        </p:nvSpPr>
        <p:spPr>
          <a:xfrm>
            <a:off x="5508625" y="1435739"/>
            <a:ext cx="3482975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175" algn="just">
              <a:buFont typeface="Wingdings 2" panose="05020102010507070707" pitchFamily="18" charset="2"/>
              <a:buNone/>
            </a:pPr>
            <a:r>
              <a:rPr lang="en-US" altLang="en-US" dirty="0" smtClean="0"/>
              <a:t>Given </a:t>
            </a:r>
            <a:r>
              <a:rPr lang="en-US" altLang="en-US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en-US" altLang="en-US" dirty="0" smtClean="0">
                <a:sym typeface="Symbol" panose="05050102010706020507" pitchFamily="18" charset="2"/>
              </a:rPr>
              <a:t> and </a:t>
            </a:r>
            <a:r>
              <a:rPr lang="en-US" altLang="en-US" i="1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MinPts</a:t>
            </a:r>
            <a:r>
              <a:rPr lang="en-US" altLang="en-US" dirty="0" smtClean="0">
                <a:sym typeface="Symbol" panose="05050102010706020507" pitchFamily="18" charset="2"/>
              </a:rPr>
              <a:t>, categorize the objects into three exclusive groups.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64" name="Text Box 46"/>
          <p:cNvSpPr txBox="1">
            <a:spLocks noChangeArrowheads="1"/>
          </p:cNvSpPr>
          <p:nvPr/>
        </p:nvSpPr>
        <p:spPr bwMode="auto">
          <a:xfrm>
            <a:off x="4587512" y="2931478"/>
            <a:ext cx="42672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just"/>
            <a:r>
              <a:rPr lang="en-US" altLang="zh-CN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 point is a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core point</a:t>
            </a:r>
            <a:r>
              <a:rPr lang="en-US" altLang="zh-CN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if it has </a:t>
            </a:r>
            <a:r>
              <a:rPr lang="en-US" altLang="zh-CN" dirty="0" err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atleast</a:t>
            </a:r>
            <a:r>
              <a:rPr lang="en-US" altLang="zh-CN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specified </a:t>
            </a:r>
            <a:r>
              <a:rPr lang="en-US" altLang="zh-CN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number of points (</a:t>
            </a:r>
            <a:r>
              <a:rPr lang="en-US" altLang="zh-CN" dirty="0" err="1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MinPts</a:t>
            </a:r>
            <a:r>
              <a:rPr lang="en-US" altLang="zh-CN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) within </a:t>
            </a:r>
            <a:r>
              <a:rPr lang="en-US" altLang="zh-CN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Eps (including itself). These </a:t>
            </a:r>
            <a:r>
              <a:rPr lang="en-US" altLang="zh-CN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are points that are at the interior of a cluster.</a:t>
            </a:r>
          </a:p>
          <a:p>
            <a:pPr lvl="4" algn="just"/>
            <a:endParaRPr lang="en-US" altLang="zh-CN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 algn="just"/>
            <a:r>
              <a:rPr lang="en-US" altLang="zh-CN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border point</a:t>
            </a:r>
            <a:r>
              <a:rPr lang="en-US" altLang="zh-CN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has fewer than </a:t>
            </a:r>
            <a:r>
              <a:rPr lang="en-US" altLang="zh-CN" dirty="0" err="1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MinPts</a:t>
            </a:r>
            <a:r>
              <a:rPr lang="en-US" altLang="zh-CN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within Eps, but is in the neighborhood of a core point.</a:t>
            </a:r>
          </a:p>
          <a:p>
            <a:pPr lvl="4" algn="just"/>
            <a:endParaRPr lang="en-US" altLang="zh-CN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 algn="just"/>
            <a:r>
              <a:rPr lang="en-US" altLang="zh-CN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noise point</a:t>
            </a:r>
            <a:r>
              <a:rPr lang="en-US" altLang="zh-CN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is any point that is not a core point nor a border point.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03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3776</TotalTime>
  <Words>1235</Words>
  <Application>Microsoft Office PowerPoint</Application>
  <PresentationFormat>On-screen Show (4:3)</PresentationFormat>
  <Paragraphs>179</Paragraphs>
  <Slides>25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SimSun</vt:lpstr>
      <vt:lpstr>SimSun</vt:lpstr>
      <vt:lpstr>Arial</vt:lpstr>
      <vt:lpstr>Calibri</vt:lpstr>
      <vt:lpstr>Monotype Sorts</vt:lpstr>
      <vt:lpstr>新細明體</vt:lpstr>
      <vt:lpstr>Symbol</vt:lpstr>
      <vt:lpstr>Tahoma</vt:lpstr>
      <vt:lpstr>Times New Roman</vt:lpstr>
      <vt:lpstr>Wingdings</vt:lpstr>
      <vt:lpstr>Wingdings 2</vt:lpstr>
      <vt:lpstr>Office Theme</vt:lpstr>
      <vt:lpstr>Equation</vt:lpstr>
      <vt:lpstr>Clustering Algorithm (DBSCAN)</vt:lpstr>
      <vt:lpstr>PowerPoint Presentation</vt:lpstr>
      <vt:lpstr>PowerPoint Presentation</vt:lpstr>
      <vt:lpstr>PowerPoint Presentation</vt:lpstr>
      <vt:lpstr>Density-based Clustering Methods</vt:lpstr>
      <vt:lpstr>DBSCAN: (Density-based spatial clustering of applications with noise) </vt:lpstr>
      <vt:lpstr>Density Based Clustering: Basic Concept</vt:lpstr>
      <vt:lpstr>-Neighborhood</vt:lpstr>
      <vt:lpstr>Core, Border &amp; Outlier</vt:lpstr>
      <vt:lpstr>Example</vt:lpstr>
      <vt:lpstr>Directly Density-Reachable</vt:lpstr>
      <vt:lpstr>Density-Reachable</vt:lpstr>
      <vt:lpstr>Density-Connected</vt:lpstr>
      <vt:lpstr>DBSCAN Algorithm</vt:lpstr>
      <vt:lpstr>DBSCAN: The Algorithm</vt:lpstr>
      <vt:lpstr>DBSCAN Algorithm: Example</vt:lpstr>
      <vt:lpstr>DBSCAN Algorithm: Example</vt:lpstr>
      <vt:lpstr>DBSCAN Algorithm: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KIRAN</cp:lastModifiedBy>
  <cp:revision>227</cp:revision>
  <dcterms:created xsi:type="dcterms:W3CDTF">2011-09-14T09:42:05Z</dcterms:created>
  <dcterms:modified xsi:type="dcterms:W3CDTF">2020-08-27T13:48:37Z</dcterms:modified>
</cp:coreProperties>
</file>