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361" r:id="rId2"/>
    <p:sldId id="363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390" r:id="rId30"/>
    <p:sldId id="391" r:id="rId31"/>
    <p:sldId id="392" r:id="rId32"/>
    <p:sldId id="443" r:id="rId33"/>
    <p:sldId id="444" r:id="rId34"/>
    <p:sldId id="445" r:id="rId35"/>
    <p:sldId id="446" r:id="rId36"/>
    <p:sldId id="447" r:id="rId37"/>
    <p:sldId id="448" r:id="rId38"/>
    <p:sldId id="449" r:id="rId39"/>
    <p:sldId id="450" r:id="rId40"/>
    <p:sldId id="393" r:id="rId41"/>
    <p:sldId id="394" r:id="rId42"/>
    <p:sldId id="395" r:id="rId43"/>
    <p:sldId id="396" r:id="rId44"/>
    <p:sldId id="397" r:id="rId45"/>
    <p:sldId id="398" r:id="rId46"/>
    <p:sldId id="399" r:id="rId47"/>
    <p:sldId id="400" r:id="rId48"/>
    <p:sldId id="401" r:id="rId49"/>
    <p:sldId id="402" r:id="rId50"/>
    <p:sldId id="403" r:id="rId51"/>
    <p:sldId id="413" r:id="rId52"/>
    <p:sldId id="425" r:id="rId53"/>
    <p:sldId id="426" r:id="rId54"/>
    <p:sldId id="427" r:id="rId55"/>
    <p:sldId id="428" r:id="rId56"/>
    <p:sldId id="429" r:id="rId57"/>
    <p:sldId id="430" r:id="rId58"/>
    <p:sldId id="431" r:id="rId59"/>
    <p:sldId id="432" r:id="rId60"/>
    <p:sldId id="433" r:id="rId61"/>
    <p:sldId id="434" r:id="rId62"/>
    <p:sldId id="435" r:id="rId63"/>
    <p:sldId id="436" r:id="rId64"/>
    <p:sldId id="437" r:id="rId65"/>
    <p:sldId id="438" r:id="rId66"/>
    <p:sldId id="439" r:id="rId67"/>
    <p:sldId id="440" r:id="rId68"/>
    <p:sldId id="441" r:id="rId69"/>
    <p:sldId id="442" r:id="rId70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C8CA1-8D4A-489F-B873-2BE3F90363A5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FAA9F-A6CE-413D-B528-D50B083F8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12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D6584-74A8-4794-AC35-B0CA64E70679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3500" y="1163638"/>
            <a:ext cx="4191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2E522-BC90-4B79-A844-D8B0E38D7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2E522-BC90-4B79-A844-D8B0E38D7F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93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7433BAB0-F4D2-4766-8BAB-53F4A5C73B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8C00BF1-85AC-49D7-B374-6B8035A2B58F}" type="slidenum">
              <a:rPr lang="en-US" altLang="en-US" sz="1200">
                <a:latin typeface="Times New Roman" panose="02020603050405020304" pitchFamily="18" charset="0"/>
              </a:rPr>
              <a:pPr/>
              <a:t>37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D57D7092-7597-4D5F-806A-9A4C31C942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42F0F605-B54A-4A86-879C-5F1E3CCD80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1331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27C76366-1728-4097-8A12-F0CC6904A8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6254E6C-67D4-4F27-BAB9-0EEEA43F4153}" type="slidenum">
              <a:rPr lang="en-US" altLang="en-US" sz="1200">
                <a:latin typeface="Times New Roman" panose="02020603050405020304" pitchFamily="18" charset="0"/>
              </a:rPr>
              <a:pPr/>
              <a:t>39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74FD2584-F74E-479D-A25F-FAA25AC7D9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A7AB3330-CF01-42B0-B9FD-ACF08EE2B4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4421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A548BC2-B6AD-4178-BD9E-11D8FE16BC79}" type="slidenum">
              <a:rPr lang="en-US" altLang="en-US" sz="1200">
                <a:latin typeface="Times New Roman" panose="02020603050405020304" pitchFamily="18" charset="0"/>
              </a:rPr>
              <a:pPr/>
              <a:t>41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0737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DA55EB1-283C-4A3A-9B84-C94D67BCDBF3}" type="slidenum">
              <a:rPr lang="en-US" altLang="en-US" sz="1200">
                <a:latin typeface="Times New Roman" panose="02020603050405020304" pitchFamily="18" charset="0"/>
              </a:rPr>
              <a:pPr/>
              <a:t>42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684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F8D73EE-661E-4202-8198-7C7DF7A5CCB4}" type="slidenum">
              <a:rPr lang="en-US" altLang="en-US" sz="1200">
                <a:latin typeface="Times New Roman" panose="02020603050405020304" pitchFamily="18" charset="0"/>
              </a:rPr>
              <a:pPr/>
              <a:t>43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465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60A36C2-5419-4887-8347-6F83E0D1582C}" type="slidenum">
              <a:rPr lang="en-US" altLang="en-US" sz="1200">
                <a:latin typeface="Times New Roman" panose="02020603050405020304" pitchFamily="18" charset="0"/>
              </a:rPr>
              <a:pPr/>
              <a:t>49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842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F508013C-11B9-4A6B-BEE0-0789EB603F0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46B4157-B3D8-4785-997D-02BACB869778}" type="slidenum">
              <a:rPr lang="en-US" altLang="en-US" sz="1200">
                <a:latin typeface="Times New Roman" panose="02020603050405020304" pitchFamily="18" charset="0"/>
              </a:rPr>
              <a:pPr algn="r"/>
              <a:t>51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408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>
            <a:extLst>
              <a:ext uri="{FF2B5EF4-FFF2-40B4-BE49-F238E27FC236}">
                <a16:creationId xmlns:a16="http://schemas.microsoft.com/office/drawing/2014/main" id="{B6FC7603-57E1-471A-B352-D1CFA75982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203EBE7-50B1-4782-ACAC-44FEF10541CE}" type="slidenum">
              <a:rPr lang="en-US" altLang="en-US" sz="1200">
                <a:latin typeface="Times New Roman" panose="02020603050405020304" pitchFamily="18" charset="0"/>
              </a:rPr>
              <a:pPr/>
              <a:t>52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7699" name="Rectangle 2">
            <a:extLst>
              <a:ext uri="{FF2B5EF4-FFF2-40B4-BE49-F238E27FC236}">
                <a16:creationId xmlns:a16="http://schemas.microsoft.com/office/drawing/2014/main" id="{FF47FF3A-D3E1-4E1B-9367-BA1756AE1B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>
            <a:extLst>
              <a:ext uri="{FF2B5EF4-FFF2-40B4-BE49-F238E27FC236}">
                <a16:creationId xmlns:a16="http://schemas.microsoft.com/office/drawing/2014/main" id="{C42153E8-45CA-4E87-95CE-697619CDC9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9575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>
            <a:extLst>
              <a:ext uri="{FF2B5EF4-FFF2-40B4-BE49-F238E27FC236}">
                <a16:creationId xmlns:a16="http://schemas.microsoft.com/office/drawing/2014/main" id="{1D525C49-6218-4473-B702-56C6238D0F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B7942B8-63D3-4310-AB43-FB66680352E4}" type="slidenum">
              <a:rPr lang="en-US" altLang="en-US" sz="1200">
                <a:latin typeface="Times New Roman" panose="02020603050405020304" pitchFamily="18" charset="0"/>
              </a:rPr>
              <a:pPr/>
              <a:t>54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B99E0E9F-4D7D-4FB1-8EE1-98ACCB930F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0F857D42-5F38-406A-ADAA-085CA5E407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689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80A3145A-F58A-4370-BA57-B3BA4CE959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D46CC6A-0678-4FEB-B0D7-F6383A36B743}" type="slidenum">
              <a:rPr lang="en-US" altLang="en-US" sz="1200">
                <a:latin typeface="Times New Roman" panose="02020603050405020304" pitchFamily="18" charset="0"/>
              </a:rPr>
              <a:pPr/>
              <a:t>55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729DF59D-CF72-419F-A6F7-3833BA799F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65AF6D47-4B9C-4DF5-9580-D909370A7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5920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70325" y="8661400"/>
            <a:ext cx="2960688" cy="455613"/>
          </a:xfrm>
          <a:prstGeom prst="rect">
            <a:avLst/>
          </a:prstGeom>
          <a:ln/>
        </p:spPr>
        <p:txBody>
          <a:bodyPr/>
          <a:lstStyle/>
          <a:p>
            <a:fld id="{D4D94C9D-BF10-4461-80DE-B80F1A56224F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2291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id="{A22338F8-90F2-4870-8CFA-95596282E0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D72C244-849F-4316-B48B-B64A58F2A039}" type="slidenum">
              <a:rPr lang="en-US" altLang="en-US" sz="1200">
                <a:latin typeface="Times New Roman" panose="02020603050405020304" pitchFamily="18" charset="0"/>
              </a:rPr>
              <a:pPr/>
              <a:t>56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ED2205D6-3856-4F93-B472-36BADEFE7B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D86D9558-AC03-4FD8-A5AC-C9F860B48A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8679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B3520E6C-0F41-407D-9257-568E5AAFC9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26C67B4E-1A5D-42F8-87E3-73383452B1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0217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0003DE1B-DDCA-4A71-AE1A-EBA4C959F1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05F5951E-6AF9-4BBB-B1A3-CBCF03DED2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804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2E2367D-882D-47F5-B130-835CC04E8FCB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65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33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14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EBE995CF-FB01-4FE9-9271-0EC8DAB4B3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9CA6239-A35C-418B-9130-4C190F6F32B0}" type="slidenum">
              <a:rPr lang="en-US" altLang="en-US" sz="1200">
                <a:latin typeface="Times New Roman" panose="02020603050405020304" pitchFamily="18" charset="0"/>
              </a:rPr>
              <a:pPr/>
              <a:t>33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939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C253EAAC-46BF-46B4-86EF-F4EE11C067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16A3C69-66FB-4973-8032-155164335BD0}" type="slidenum">
              <a:rPr lang="en-US" altLang="en-US" sz="1200">
                <a:latin typeface="Times New Roman" panose="02020603050405020304" pitchFamily="18" charset="0"/>
              </a:rPr>
              <a:pPr/>
              <a:t>34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6A97C569-3F63-4DF9-940A-67B3E5B130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CC1536DB-C10F-4F8D-936C-FB3F66BD5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6745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4ECC072A-2FC6-4562-B913-4B99F50EE9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9CA799D-F051-45C9-BAF4-F749F13C2F8A}" type="slidenum">
              <a:rPr lang="en-US" altLang="en-US" sz="1200">
                <a:latin typeface="Times New Roman" panose="02020603050405020304" pitchFamily="18" charset="0"/>
              </a:rPr>
              <a:pPr/>
              <a:t>35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93AD66D6-A937-4BFA-ABAD-703628B33C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FB7BBDE0-6367-4167-913C-D745E6B533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6671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815C75C7-A485-484F-86E0-5E6EABBE78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38B36AD-7D48-4348-930B-17D2E85E105C}" type="slidenum">
              <a:rPr lang="en-US" altLang="en-US" sz="1200">
                <a:latin typeface="Times New Roman" panose="02020603050405020304" pitchFamily="18" charset="0"/>
              </a:rPr>
              <a:pPr/>
              <a:t>36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E78B9C71-65A6-4E98-BC82-7C00E0C6AF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4EB42A40-9FB8-4BA9-B36C-0F2F2A4D2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276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0D98-DB92-48E1-B380-3127ED9E581E}" type="datetime1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651F-422B-465F-8C9F-5775590107D3}" type="datetime1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3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1E76-D35C-4E3B-9B13-84B5217CF8A1}" type="datetime1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4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 not remove" hidden="1">
            <a:extLst>
              <a:ext uri="{FF2B5EF4-FFF2-40B4-BE49-F238E27FC236}">
                <a16:creationId xmlns:a16="http://schemas.microsoft.com/office/drawing/2014/main" id="{879C74AE-7EDF-4868-B4E3-D2208B7B154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2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-76200" y="5257801"/>
            <a:ext cx="2209800" cy="651821"/>
            <a:chOff x="76200" y="2209800"/>
            <a:chExt cx="2209800" cy="651821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4270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75" b="1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BITS</a:t>
              </a:r>
              <a:r>
                <a:rPr lang="en-US" sz="2175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5413"/>
              <a:ext cx="1905000" cy="1962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75" spc="-113" dirty="0">
                  <a:solidFill>
                    <a:srgbClr val="FFFFFF"/>
                  </a:solidFill>
                  <a:latin typeface="Arial"/>
                  <a:ea typeface="+mn-ea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350"/>
              </a:lnSpc>
              <a:spcBef>
                <a:spcPts val="0"/>
              </a:spcBef>
              <a:buNone/>
              <a:defRPr sz="13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3000"/>
              </a:lnSpc>
              <a:defRPr sz="3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55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4979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7DF60-8E67-4D51-B788-6381842FE9C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738387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>
            <a:extLst>
              <a:ext uri="{FF2B5EF4-FFF2-40B4-BE49-F238E27FC236}">
                <a16:creationId xmlns:a16="http://schemas.microsoft.com/office/drawing/2014/main" id="{768B3021-A1FE-4D86-8A9A-66C6C6BA6E83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6200" y="2209800"/>
              <a:ext cx="2209800" cy="5540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900" b="1" spc="-150" dirty="0">
                  <a:solidFill>
                    <a:prstClr val="white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prstClr val="white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28600" y="2665413"/>
              <a:ext cx="1905000" cy="230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62243" y="2116015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0803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Do not remove" hidden="1">
            <a:extLst>
              <a:ext uri="{FF2B5EF4-FFF2-40B4-BE49-F238E27FC236}">
                <a16:creationId xmlns:a16="http://schemas.microsoft.com/office/drawing/2014/main" id="{0016E9BD-6B5C-4C55-B8C6-D500F4B0A48B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D23D-3D82-4DE5-9BDA-98EC3587FF43}" type="datetime1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A58-A874-44B9-952C-9B673B90E5E2}" type="datetime1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0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8C79-CEB6-4A9F-8A64-F4A01485A66B}" type="datetime1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8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F9DB-B7AE-4450-B80B-EAAD6D53D0B6}" type="datetime1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F178-0794-4C7C-B1E4-90A48159ADAC}" type="datetime1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B42B-94D1-478A-A77B-B09DBF9F3DA3}" type="datetime1">
              <a:rPr lang="en-US" smtClean="0"/>
              <a:t>7/25/2020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9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2E0A-1F77-40CC-A28B-CF4D80BB2AF5}" type="datetime1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8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1E5B-B60E-4A85-9390-C3D9B386932E}" type="datetime1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6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44004"/>
            <a:ext cx="2057400" cy="213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F751B-F43C-4ABF-94B8-46380872C69F}" type="datetime1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56120" y="6583680"/>
            <a:ext cx="2057400" cy="213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2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82" r:id="rId14"/>
    <p:sldLayoutId id="214748368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24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0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41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53.w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74982" y="3477491"/>
            <a:ext cx="6548581" cy="18523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S2-19_DSECLZC415</a:t>
            </a:r>
            <a:b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– SESSION 10 &amp; 11 </a:t>
            </a:r>
            <a:r>
              <a:rPr lang="en-I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SLIDES – REMOVED THE REDUNDANCIES- REORDERED/ORGANISED SLIDES</a:t>
            </a:r>
            <a:endParaRPr lang="en-US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9415B-5A05-4D2C-B3B9-AFE2001A6675}"/>
              </a:ext>
            </a:extLst>
          </p:cNvPr>
          <p:cNvSpPr txBox="1"/>
          <p:nvPr/>
        </p:nvSpPr>
        <p:spPr>
          <a:xfrm>
            <a:off x="6225466" y="6488668"/>
            <a:ext cx="291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Slide Courtesy: Prof. T.V. Rao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C9415B-5A05-4D2C-B3B9-AFE2001A6675}"/>
              </a:ext>
            </a:extLst>
          </p:cNvPr>
          <p:cNvSpPr txBox="1"/>
          <p:nvPr/>
        </p:nvSpPr>
        <p:spPr>
          <a:xfrm>
            <a:off x="2955636" y="5482193"/>
            <a:ext cx="423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JULY 25 – </a:t>
            </a:r>
            <a:r>
              <a:rPr lang="en-US" b="1" dirty="0" err="1" smtClean="0">
                <a:solidFill>
                  <a:schemeClr val="bg1"/>
                </a:solidFill>
              </a:rPr>
              <a:t>Dr.D.VENKATA</a:t>
            </a:r>
            <a:r>
              <a:rPr lang="en-US" b="1" dirty="0" smtClean="0">
                <a:solidFill>
                  <a:schemeClr val="bg1"/>
                </a:solidFill>
              </a:rPr>
              <a:t> SUBRAMANIAN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23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07963"/>
            <a:ext cx="7886700" cy="473074"/>
          </a:xfrm>
        </p:spPr>
        <p:txBody>
          <a:bodyPr>
            <a:noAutofit/>
          </a:bodyPr>
          <a:lstStyle/>
          <a:p>
            <a:r>
              <a:rPr lang="en-US" altLang="en-US" sz="2800" b="1" dirty="0"/>
              <a:t>Agglomerative Clustering Algorithm</a:t>
            </a:r>
          </a:p>
        </p:txBody>
      </p:sp>
      <p:sp>
        <p:nvSpPr>
          <p:cNvPr id="1622019" name="Rectangle 3"/>
          <p:cNvSpPr>
            <a:spLocks noGrp="1" noChangeArrowheads="1"/>
          </p:cNvSpPr>
          <p:nvPr>
            <p:ph idx="1"/>
          </p:nvPr>
        </p:nvSpPr>
        <p:spPr>
          <a:xfrm>
            <a:off x="521772" y="1246909"/>
            <a:ext cx="7886700" cy="4809507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lnSpc>
                <a:spcPct val="110000"/>
              </a:lnSpc>
              <a:spcBef>
                <a:spcPct val="20000"/>
              </a:spcBef>
            </a:pPr>
            <a:r>
              <a:rPr lang="en-US" altLang="en-US" sz="2400" dirty="0"/>
              <a:t>More popular hierarchical clustering technique</a:t>
            </a:r>
          </a:p>
          <a:p>
            <a:pPr marL="2209800" lvl="4" indent="-381000">
              <a:lnSpc>
                <a:spcPct val="110000"/>
              </a:lnSpc>
            </a:pPr>
            <a:endParaRPr lang="en-US" altLang="en-US" sz="800" dirty="0"/>
          </a:p>
          <a:p>
            <a:pPr marL="533400" indent="-533400">
              <a:lnSpc>
                <a:spcPct val="110000"/>
              </a:lnSpc>
              <a:spcBef>
                <a:spcPct val="20000"/>
              </a:spcBef>
            </a:pPr>
            <a:r>
              <a:rPr lang="en-US" altLang="en-US" sz="2400" dirty="0"/>
              <a:t>Basic algorithm is straightforward</a:t>
            </a:r>
          </a:p>
          <a:p>
            <a:pPr marL="990600" lvl="1" indent="-53340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altLang="en-US" sz="2000" dirty="0"/>
              <a:t>Compute the proximity matrix</a:t>
            </a:r>
          </a:p>
          <a:p>
            <a:pPr marL="990600" lvl="1" indent="-53340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altLang="en-US" sz="2000" dirty="0"/>
              <a:t>Let each data point be a cluster</a:t>
            </a:r>
          </a:p>
          <a:p>
            <a:pPr marL="990600" lvl="1" indent="-53340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altLang="en-US" sz="2000" b="1" dirty="0"/>
              <a:t>Repeat</a:t>
            </a:r>
          </a:p>
          <a:p>
            <a:pPr marL="990600" lvl="1" indent="-53340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en-US" sz="2000" dirty="0"/>
              <a:t>	Merge the two closest clusters</a:t>
            </a:r>
          </a:p>
          <a:p>
            <a:pPr marL="990600" lvl="1" indent="-53340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en-US" sz="2000" dirty="0"/>
              <a:t>	Update the proximity matrix</a:t>
            </a:r>
          </a:p>
          <a:p>
            <a:pPr marL="990600" lvl="1" indent="-53340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altLang="en-US" sz="2000" b="1" dirty="0"/>
              <a:t>Until</a:t>
            </a:r>
            <a:r>
              <a:rPr lang="en-US" altLang="en-US" sz="2000" dirty="0"/>
              <a:t> only a single cluster remains</a:t>
            </a:r>
          </a:p>
          <a:p>
            <a:pPr marL="990600" lvl="1" indent="-53340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000" dirty="0"/>
              <a:t> </a:t>
            </a:r>
          </a:p>
          <a:p>
            <a:pPr marL="533400" indent="-533400">
              <a:lnSpc>
                <a:spcPct val="110000"/>
              </a:lnSpc>
              <a:spcBef>
                <a:spcPct val="20000"/>
              </a:spcBef>
            </a:pPr>
            <a:r>
              <a:rPr lang="en-US" altLang="en-US" sz="2400" dirty="0"/>
              <a:t>Key operation is the computation of the proximity of two clusters</a:t>
            </a:r>
          </a:p>
          <a:p>
            <a:pPr marL="990600" lvl="1" indent="-533400">
              <a:lnSpc>
                <a:spcPct val="110000"/>
              </a:lnSpc>
              <a:spcBef>
                <a:spcPct val="20000"/>
              </a:spcBef>
            </a:pPr>
            <a:r>
              <a:rPr lang="en-US" altLang="en-US" sz="2000" dirty="0"/>
              <a:t>Different approaches to defining the distance between clusters distinguish the different algorithms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AB6AE-DC6C-4C19-AD98-A8BE141DCE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sz="105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15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4936"/>
            <a:ext cx="7886700" cy="550862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Starting Situation </a:t>
            </a:r>
          </a:p>
        </p:txBody>
      </p:sp>
      <p:graphicFrame>
        <p:nvGraphicFramePr>
          <p:cNvPr id="1623082" name="Object 42"/>
          <p:cNvGraphicFramePr>
            <a:graphicFrameLocks noGrp="1" noChangeAspect="1"/>
          </p:cNvGraphicFramePr>
          <p:nvPr>
            <p:ph idx="1"/>
          </p:nvPr>
        </p:nvGraphicFramePr>
        <p:xfrm>
          <a:off x="533400" y="5011738"/>
          <a:ext cx="7886700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5" name="Visio" r:id="rId3" imgW="7949438" imgH="1399827" progId="Visio.Drawing.6">
                  <p:embed/>
                </p:oleObj>
              </mc:Choice>
              <mc:Fallback>
                <p:oleObj name="Visio" r:id="rId3" imgW="7949438" imgH="1399827" progId="Visio.Drawing.6">
                  <p:embed/>
                  <p:pic>
                    <p:nvPicPr>
                      <p:cNvPr id="162308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011738"/>
                        <a:ext cx="7886700" cy="1389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3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5105400" cy="4341812"/>
          </a:xfrm>
        </p:spPr>
        <p:txBody>
          <a:bodyPr/>
          <a:lstStyle/>
          <a:p>
            <a:r>
              <a:rPr lang="en-US" altLang="en-US" dirty="0"/>
              <a:t>Start with clusters of individual points and a proximity matrix</a:t>
            </a:r>
          </a:p>
          <a:p>
            <a:pPr lvl="1"/>
            <a:endParaRPr lang="en-US" altLang="en-US" dirty="0"/>
          </a:p>
        </p:txBody>
      </p:sp>
      <p:sp>
        <p:nvSpPr>
          <p:cNvPr id="1623044" name="Oval 4"/>
          <p:cNvSpPr>
            <a:spLocks noChangeArrowheads="1"/>
          </p:cNvSpPr>
          <p:nvPr/>
        </p:nvSpPr>
        <p:spPr bwMode="auto">
          <a:xfrm>
            <a:off x="685800" y="3868737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5" name="Oval 5"/>
          <p:cNvSpPr>
            <a:spLocks noChangeArrowheads="1"/>
          </p:cNvSpPr>
          <p:nvPr/>
        </p:nvSpPr>
        <p:spPr bwMode="auto">
          <a:xfrm>
            <a:off x="2743200" y="4935537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6" name="Oval 6"/>
          <p:cNvSpPr>
            <a:spLocks noChangeArrowheads="1"/>
          </p:cNvSpPr>
          <p:nvPr/>
        </p:nvSpPr>
        <p:spPr bwMode="auto">
          <a:xfrm>
            <a:off x="1600200" y="3030537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7" name="Oval 7"/>
          <p:cNvSpPr>
            <a:spLocks noChangeArrowheads="1"/>
          </p:cNvSpPr>
          <p:nvPr/>
        </p:nvSpPr>
        <p:spPr bwMode="auto">
          <a:xfrm>
            <a:off x="1447800" y="4783137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8" name="Oval 8"/>
          <p:cNvSpPr>
            <a:spLocks noChangeArrowheads="1"/>
          </p:cNvSpPr>
          <p:nvPr/>
        </p:nvSpPr>
        <p:spPr bwMode="auto">
          <a:xfrm>
            <a:off x="3124200" y="3030537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9" name="Oval 9"/>
          <p:cNvSpPr>
            <a:spLocks noChangeArrowheads="1"/>
          </p:cNvSpPr>
          <p:nvPr/>
        </p:nvSpPr>
        <p:spPr bwMode="auto">
          <a:xfrm>
            <a:off x="1600200" y="2420937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0" name="Oval 10"/>
          <p:cNvSpPr>
            <a:spLocks noChangeArrowheads="1"/>
          </p:cNvSpPr>
          <p:nvPr/>
        </p:nvSpPr>
        <p:spPr bwMode="auto">
          <a:xfrm>
            <a:off x="457200" y="4173537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1" name="Oval 11"/>
          <p:cNvSpPr>
            <a:spLocks noChangeArrowheads="1"/>
          </p:cNvSpPr>
          <p:nvPr/>
        </p:nvSpPr>
        <p:spPr bwMode="auto">
          <a:xfrm>
            <a:off x="1828800" y="4783137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2" name="Oval 12"/>
          <p:cNvSpPr>
            <a:spLocks noChangeArrowheads="1"/>
          </p:cNvSpPr>
          <p:nvPr/>
        </p:nvSpPr>
        <p:spPr bwMode="auto">
          <a:xfrm>
            <a:off x="3124200" y="4554537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3" name="Oval 13"/>
          <p:cNvSpPr>
            <a:spLocks noChangeArrowheads="1"/>
          </p:cNvSpPr>
          <p:nvPr/>
        </p:nvSpPr>
        <p:spPr bwMode="auto">
          <a:xfrm>
            <a:off x="2133600" y="2497137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4" name="Oval 14"/>
          <p:cNvSpPr>
            <a:spLocks noChangeArrowheads="1"/>
          </p:cNvSpPr>
          <p:nvPr/>
        </p:nvSpPr>
        <p:spPr bwMode="auto">
          <a:xfrm>
            <a:off x="3200400" y="3563937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5" name="Oval 15"/>
          <p:cNvSpPr>
            <a:spLocks noChangeArrowheads="1"/>
          </p:cNvSpPr>
          <p:nvPr/>
        </p:nvSpPr>
        <p:spPr bwMode="auto">
          <a:xfrm>
            <a:off x="3733800" y="2649537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23056" name="Group 16"/>
          <p:cNvGrpSpPr>
            <a:grpSpLocks/>
          </p:cNvGrpSpPr>
          <p:nvPr/>
        </p:nvGrpSpPr>
        <p:grpSpPr bwMode="auto">
          <a:xfrm>
            <a:off x="5257800" y="1368425"/>
            <a:ext cx="3200400" cy="2789237"/>
            <a:chOff x="3456" y="1622"/>
            <a:chExt cx="2160" cy="2058"/>
          </a:xfrm>
        </p:grpSpPr>
        <p:sp>
          <p:nvSpPr>
            <p:cNvPr id="1623057" name="Line 17"/>
            <p:cNvSpPr>
              <a:spLocks noChangeShapeType="1"/>
            </p:cNvSpPr>
            <p:nvPr/>
          </p:nvSpPr>
          <p:spPr bwMode="auto">
            <a:xfrm>
              <a:off x="369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58" name="Line 18"/>
            <p:cNvSpPr>
              <a:spLocks noChangeShapeType="1"/>
            </p:cNvSpPr>
            <p:nvPr/>
          </p:nvSpPr>
          <p:spPr bwMode="auto">
            <a:xfrm>
              <a:off x="3504" y="1814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59" name="Line 19"/>
            <p:cNvSpPr>
              <a:spLocks noChangeShapeType="1"/>
            </p:cNvSpPr>
            <p:nvPr/>
          </p:nvSpPr>
          <p:spPr bwMode="auto">
            <a:xfrm>
              <a:off x="4012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0" name="Line 20"/>
            <p:cNvSpPr>
              <a:spLocks noChangeShapeType="1"/>
            </p:cNvSpPr>
            <p:nvPr/>
          </p:nvSpPr>
          <p:spPr bwMode="auto">
            <a:xfrm>
              <a:off x="4329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1" name="Line 21"/>
            <p:cNvSpPr>
              <a:spLocks noChangeShapeType="1"/>
            </p:cNvSpPr>
            <p:nvPr/>
          </p:nvSpPr>
          <p:spPr bwMode="auto">
            <a:xfrm>
              <a:off x="464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2" name="Line 22"/>
            <p:cNvSpPr>
              <a:spLocks noChangeShapeType="1"/>
            </p:cNvSpPr>
            <p:nvPr/>
          </p:nvSpPr>
          <p:spPr bwMode="auto">
            <a:xfrm>
              <a:off x="4963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3" name="Line 23"/>
            <p:cNvSpPr>
              <a:spLocks noChangeShapeType="1"/>
            </p:cNvSpPr>
            <p:nvPr/>
          </p:nvSpPr>
          <p:spPr bwMode="auto">
            <a:xfrm>
              <a:off x="5280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4" name="Line 24"/>
            <p:cNvSpPr>
              <a:spLocks noChangeShapeType="1"/>
            </p:cNvSpPr>
            <p:nvPr/>
          </p:nvSpPr>
          <p:spPr bwMode="auto">
            <a:xfrm>
              <a:off x="3504" y="20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5" name="Line 25"/>
            <p:cNvSpPr>
              <a:spLocks noChangeShapeType="1"/>
            </p:cNvSpPr>
            <p:nvPr/>
          </p:nvSpPr>
          <p:spPr bwMode="auto">
            <a:xfrm>
              <a:off x="3504" y="23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6" name="Line 26"/>
            <p:cNvSpPr>
              <a:spLocks noChangeShapeType="1"/>
            </p:cNvSpPr>
            <p:nvPr/>
          </p:nvSpPr>
          <p:spPr bwMode="auto">
            <a:xfrm>
              <a:off x="3504" y="25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7" name="Line 27"/>
            <p:cNvSpPr>
              <a:spLocks noChangeShapeType="1"/>
            </p:cNvSpPr>
            <p:nvPr/>
          </p:nvSpPr>
          <p:spPr bwMode="auto">
            <a:xfrm>
              <a:off x="3504" y="28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8" name="Line 28"/>
            <p:cNvSpPr>
              <a:spLocks noChangeShapeType="1"/>
            </p:cNvSpPr>
            <p:nvPr/>
          </p:nvSpPr>
          <p:spPr bwMode="auto">
            <a:xfrm>
              <a:off x="3504" y="311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9" name="Text Box 29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1623070" name="Text Box 30"/>
            <p:cNvSpPr txBox="1">
              <a:spLocks noChangeArrowheads="1"/>
            </p:cNvSpPr>
            <p:nvPr/>
          </p:nvSpPr>
          <p:spPr bwMode="auto">
            <a:xfrm>
              <a:off x="3456" y="2390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1623071" name="Text Box 31"/>
            <p:cNvSpPr txBox="1">
              <a:spLocks noChangeArrowheads="1"/>
            </p:cNvSpPr>
            <p:nvPr/>
          </p:nvSpPr>
          <p:spPr bwMode="auto">
            <a:xfrm>
              <a:off x="3456" y="2917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1623072" name="Text Box 32"/>
            <p:cNvSpPr txBox="1">
              <a:spLocks noChangeArrowheads="1"/>
            </p:cNvSpPr>
            <p:nvPr/>
          </p:nvSpPr>
          <p:spPr bwMode="auto">
            <a:xfrm>
              <a:off x="3456" y="2679"/>
              <a:ext cx="336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1623073" name="Text Box 33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1623074" name="Text Box 34"/>
            <p:cNvSpPr txBox="1">
              <a:spLocks noChangeArrowheads="1"/>
            </p:cNvSpPr>
            <p:nvPr/>
          </p:nvSpPr>
          <p:spPr bwMode="auto">
            <a:xfrm>
              <a:off x="3744" y="1622"/>
              <a:ext cx="337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1623075" name="Text Box 35"/>
            <p:cNvSpPr txBox="1">
              <a:spLocks noChangeArrowheads="1"/>
            </p:cNvSpPr>
            <p:nvPr/>
          </p:nvSpPr>
          <p:spPr bwMode="auto">
            <a:xfrm>
              <a:off x="4032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1623076" name="Text Box 36"/>
            <p:cNvSpPr txBox="1">
              <a:spLocks noChangeArrowheads="1"/>
            </p:cNvSpPr>
            <p:nvPr/>
          </p:nvSpPr>
          <p:spPr bwMode="auto">
            <a:xfrm>
              <a:off x="4368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1623077" name="Text Box 37"/>
            <p:cNvSpPr txBox="1">
              <a:spLocks noChangeArrowheads="1"/>
            </p:cNvSpPr>
            <p:nvPr/>
          </p:nvSpPr>
          <p:spPr bwMode="auto">
            <a:xfrm>
              <a:off x="4704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1623078" name="Text Box 38"/>
            <p:cNvSpPr txBox="1">
              <a:spLocks noChangeArrowheads="1"/>
            </p:cNvSpPr>
            <p:nvPr/>
          </p:nvSpPr>
          <p:spPr bwMode="auto">
            <a:xfrm>
              <a:off x="4944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1623079" name="Text Box 39"/>
            <p:cNvSpPr txBox="1">
              <a:spLocks noChangeArrowheads="1"/>
            </p:cNvSpPr>
            <p:nvPr/>
          </p:nvSpPr>
          <p:spPr bwMode="auto">
            <a:xfrm>
              <a:off x="5280" y="1622"/>
              <a:ext cx="33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1623080" name="Text Box 40"/>
            <p:cNvSpPr txBox="1">
              <a:spLocks noChangeArrowheads="1"/>
            </p:cNvSpPr>
            <p:nvPr/>
          </p:nvSpPr>
          <p:spPr bwMode="auto">
            <a:xfrm>
              <a:off x="3504" y="3072"/>
              <a:ext cx="192" cy="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.</a:t>
              </a:r>
            </a:p>
          </p:txBody>
        </p:sp>
      </p:grpSp>
      <p:sp>
        <p:nvSpPr>
          <p:cNvPr id="1623081" name="Text Box 41"/>
          <p:cNvSpPr txBox="1">
            <a:spLocks noChangeArrowheads="1"/>
          </p:cNvSpPr>
          <p:nvPr/>
        </p:nvSpPr>
        <p:spPr bwMode="auto">
          <a:xfrm>
            <a:off x="5791200" y="3808412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AB6AE-DC6C-4C19-AD98-A8BE141DCE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sz="105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47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844055" y="204326"/>
            <a:ext cx="7886700" cy="396874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Intermediate Situation</a:t>
            </a:r>
          </a:p>
        </p:txBody>
      </p:sp>
      <p:graphicFrame>
        <p:nvGraphicFramePr>
          <p:cNvPr id="1624102" name="Object 38"/>
          <p:cNvGraphicFramePr>
            <a:graphicFrameLocks noGrp="1" noChangeAspect="1"/>
          </p:cNvGraphicFramePr>
          <p:nvPr>
            <p:ph idx="1"/>
          </p:nvPr>
        </p:nvGraphicFramePr>
        <p:xfrm>
          <a:off x="4191000" y="4495800"/>
          <a:ext cx="4706636" cy="1857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9" name="Visio" r:id="rId3" imgW="7591349" imgH="2996548" progId="Visio.Drawing.6">
                  <p:embed/>
                </p:oleObj>
              </mc:Choice>
              <mc:Fallback>
                <p:oleObj name="Visio" r:id="rId3" imgW="7591349" imgH="2996548" progId="Visio.Drawing.6">
                  <p:embed/>
                  <p:pic>
                    <p:nvPicPr>
                      <p:cNvPr id="162410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495800"/>
                        <a:ext cx="4706636" cy="1857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4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1150" y="1219200"/>
            <a:ext cx="5638800" cy="4724400"/>
          </a:xfrm>
        </p:spPr>
        <p:txBody>
          <a:bodyPr/>
          <a:lstStyle/>
          <a:p>
            <a:pPr marL="342900" indent="-342900"/>
            <a:r>
              <a:rPr lang="en-US" altLang="en-US" sz="2200" dirty="0"/>
              <a:t>After some merging steps, we have some clusters </a:t>
            </a:r>
          </a:p>
          <a:p>
            <a:pPr marL="742950" lvl="1" indent="-285750"/>
            <a:endParaRPr lang="en-US" altLang="en-US" sz="2000" dirty="0"/>
          </a:p>
        </p:txBody>
      </p:sp>
      <p:sp>
        <p:nvSpPr>
          <p:cNvPr id="1624068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4069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4070" name="Freeform 6"/>
          <p:cNvSpPr>
            <a:spLocks/>
          </p:cNvSpPr>
          <p:nvPr/>
        </p:nvSpPr>
        <p:spPr bwMode="auto">
          <a:xfrm rot="-10800000">
            <a:off x="3352800" y="30480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4071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4072" name="Freeform 8"/>
          <p:cNvSpPr>
            <a:spLocks/>
          </p:cNvSpPr>
          <p:nvPr/>
        </p:nvSpPr>
        <p:spPr bwMode="auto">
          <a:xfrm rot="-10800000">
            <a:off x="2590800" y="48768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4073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1624074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1624075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C2</a:t>
            </a:r>
          </a:p>
        </p:txBody>
      </p:sp>
      <p:sp>
        <p:nvSpPr>
          <p:cNvPr id="1624076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C5</a:t>
            </a:r>
          </a:p>
        </p:txBody>
      </p:sp>
      <p:sp>
        <p:nvSpPr>
          <p:cNvPr id="1624077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grpSp>
        <p:nvGrpSpPr>
          <p:cNvPr id="1624078" name="Group 14"/>
          <p:cNvGrpSpPr>
            <a:grpSpLocks/>
          </p:cNvGrpSpPr>
          <p:nvPr/>
        </p:nvGrpSpPr>
        <p:grpSpPr bwMode="auto">
          <a:xfrm>
            <a:off x="5486400" y="1660525"/>
            <a:ext cx="2895600" cy="2212975"/>
            <a:chOff x="3456" y="1440"/>
            <a:chExt cx="1872" cy="1503"/>
          </a:xfrm>
        </p:grpSpPr>
        <p:sp>
          <p:nvSpPr>
            <p:cNvPr id="1624079" name="Text Box 1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1624080" name="Text Box 16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1624081" name="Line 17"/>
            <p:cNvSpPr>
              <a:spLocks noChangeShapeType="1"/>
            </p:cNvSpPr>
            <p:nvPr/>
          </p:nvSpPr>
          <p:spPr bwMode="auto">
            <a:xfrm>
              <a:off x="369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82" name="Line 18"/>
            <p:cNvSpPr>
              <a:spLocks noChangeShapeType="1"/>
            </p:cNvSpPr>
            <p:nvPr/>
          </p:nvSpPr>
          <p:spPr bwMode="auto">
            <a:xfrm>
              <a:off x="3504" y="163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83" name="Line 19"/>
            <p:cNvSpPr>
              <a:spLocks noChangeShapeType="1"/>
            </p:cNvSpPr>
            <p:nvPr/>
          </p:nvSpPr>
          <p:spPr bwMode="auto">
            <a:xfrm>
              <a:off x="528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84" name="Line 20"/>
            <p:cNvSpPr>
              <a:spLocks noChangeShapeType="1"/>
            </p:cNvSpPr>
            <p:nvPr/>
          </p:nvSpPr>
          <p:spPr bwMode="auto">
            <a:xfrm>
              <a:off x="3504" y="292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85" name="Text Box 21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1624086" name="Text Box 22"/>
            <p:cNvSpPr txBox="1">
              <a:spLocks noChangeArrowheads="1"/>
            </p:cNvSpPr>
            <p:nvPr/>
          </p:nvSpPr>
          <p:spPr bwMode="auto">
            <a:xfrm>
              <a:off x="3456" y="2207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1624087" name="Text Box 23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1624088" name="Text Box 24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1624089" name="Text Box 25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1624090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1624091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1624092" name="Text Box 28"/>
            <p:cNvSpPr txBox="1">
              <a:spLocks noChangeArrowheads="1"/>
            </p:cNvSpPr>
            <p:nvPr/>
          </p:nvSpPr>
          <p:spPr bwMode="auto">
            <a:xfrm>
              <a:off x="4992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1624093" name="Line 29"/>
            <p:cNvSpPr>
              <a:spLocks noChangeShapeType="1"/>
            </p:cNvSpPr>
            <p:nvPr/>
          </p:nvSpPr>
          <p:spPr bwMode="auto">
            <a:xfrm>
              <a:off x="3504" y="187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94" name="Line 30"/>
            <p:cNvSpPr>
              <a:spLocks noChangeShapeType="1"/>
            </p:cNvSpPr>
            <p:nvPr/>
          </p:nvSpPr>
          <p:spPr bwMode="auto">
            <a:xfrm>
              <a:off x="3504" y="240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95" name="Line 31"/>
            <p:cNvSpPr>
              <a:spLocks noChangeShapeType="1"/>
            </p:cNvSpPr>
            <p:nvPr/>
          </p:nvSpPr>
          <p:spPr bwMode="auto">
            <a:xfrm>
              <a:off x="3504" y="216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96" name="Line 32"/>
            <p:cNvSpPr>
              <a:spLocks noChangeShapeType="1"/>
            </p:cNvSpPr>
            <p:nvPr/>
          </p:nvSpPr>
          <p:spPr bwMode="auto">
            <a:xfrm>
              <a:off x="3504" y="26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97" name="Line 33"/>
            <p:cNvSpPr>
              <a:spLocks noChangeShapeType="1"/>
            </p:cNvSpPr>
            <p:nvPr/>
          </p:nvSpPr>
          <p:spPr bwMode="auto">
            <a:xfrm>
              <a:off x="403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98" name="Line 34"/>
            <p:cNvSpPr>
              <a:spLocks noChangeShapeType="1"/>
            </p:cNvSpPr>
            <p:nvPr/>
          </p:nvSpPr>
          <p:spPr bwMode="auto">
            <a:xfrm>
              <a:off x="432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99" name="Line 35"/>
            <p:cNvSpPr>
              <a:spLocks noChangeShapeType="1"/>
            </p:cNvSpPr>
            <p:nvPr/>
          </p:nvSpPr>
          <p:spPr bwMode="auto">
            <a:xfrm>
              <a:off x="465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100" name="Line 36"/>
            <p:cNvSpPr>
              <a:spLocks noChangeShapeType="1"/>
            </p:cNvSpPr>
            <p:nvPr/>
          </p:nvSpPr>
          <p:spPr bwMode="auto">
            <a:xfrm>
              <a:off x="499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24101" name="Text Box 37"/>
          <p:cNvSpPr txBox="1">
            <a:spLocks noChangeArrowheads="1"/>
          </p:cNvSpPr>
          <p:nvPr/>
        </p:nvSpPr>
        <p:spPr bwMode="auto">
          <a:xfrm>
            <a:off x="5791200" y="3870325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AB6AE-DC6C-4C19-AD98-A8BE141DCE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sz="105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1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9757" y="213715"/>
            <a:ext cx="7886700" cy="396874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Intermediate Situation</a:t>
            </a:r>
          </a:p>
        </p:txBody>
      </p:sp>
      <p:graphicFrame>
        <p:nvGraphicFramePr>
          <p:cNvPr id="1625131" name="Object 43"/>
          <p:cNvGraphicFramePr>
            <a:graphicFrameLocks noGrp="1" noChangeAspect="1"/>
          </p:cNvGraphicFramePr>
          <p:nvPr>
            <p:ph idx="1"/>
          </p:nvPr>
        </p:nvGraphicFramePr>
        <p:xfrm>
          <a:off x="3981310" y="4212056"/>
          <a:ext cx="5010290" cy="2264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3" name="Visio" r:id="rId3" imgW="7591349" imgH="3431733" progId="Visio.Drawing.6">
                  <p:embed/>
                </p:oleObj>
              </mc:Choice>
              <mc:Fallback>
                <p:oleObj name="Visio" r:id="rId3" imgW="7591349" imgH="3431733" progId="Visio.Drawing.6">
                  <p:embed/>
                  <p:pic>
                    <p:nvPicPr>
                      <p:cNvPr id="162513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310" y="4212056"/>
                        <a:ext cx="5010290" cy="2264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5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68" y="1333100"/>
            <a:ext cx="5257800" cy="4876800"/>
          </a:xfrm>
        </p:spPr>
        <p:txBody>
          <a:bodyPr/>
          <a:lstStyle/>
          <a:p>
            <a:pPr marL="342900" indent="-342900"/>
            <a:r>
              <a:rPr lang="en-US" altLang="en-US" sz="2200" dirty="0"/>
              <a:t>We want to merge the two closest clusters (C2 and C5)  and update the proximity matrix. </a:t>
            </a:r>
          </a:p>
          <a:p>
            <a:pPr marL="742950" lvl="1" indent="-285750"/>
            <a:endParaRPr lang="en-US" altLang="en-US" sz="2000" dirty="0"/>
          </a:p>
        </p:txBody>
      </p:sp>
      <p:sp>
        <p:nvSpPr>
          <p:cNvPr id="1625092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093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094" name="Freeform 6"/>
          <p:cNvSpPr>
            <a:spLocks/>
          </p:cNvSpPr>
          <p:nvPr/>
        </p:nvSpPr>
        <p:spPr bwMode="auto">
          <a:xfrm rot="-10800000">
            <a:off x="3352800" y="30480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095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096" name="Freeform 8"/>
          <p:cNvSpPr>
            <a:spLocks/>
          </p:cNvSpPr>
          <p:nvPr/>
        </p:nvSpPr>
        <p:spPr bwMode="auto">
          <a:xfrm rot="-10800000">
            <a:off x="2590800" y="48768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097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1625098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1625099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C2</a:t>
            </a:r>
          </a:p>
        </p:txBody>
      </p:sp>
      <p:sp>
        <p:nvSpPr>
          <p:cNvPr id="1625100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C5</a:t>
            </a:r>
          </a:p>
        </p:txBody>
      </p:sp>
      <p:sp>
        <p:nvSpPr>
          <p:cNvPr id="1625101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grpSp>
        <p:nvGrpSpPr>
          <p:cNvPr id="1625102" name="Group 14"/>
          <p:cNvGrpSpPr>
            <a:grpSpLocks/>
          </p:cNvGrpSpPr>
          <p:nvPr/>
        </p:nvGrpSpPr>
        <p:grpSpPr bwMode="auto">
          <a:xfrm>
            <a:off x="5486400" y="1600200"/>
            <a:ext cx="2971800" cy="2193925"/>
            <a:chOff x="3456" y="1094"/>
            <a:chExt cx="1920" cy="1503"/>
          </a:xfrm>
        </p:grpSpPr>
        <p:sp>
          <p:nvSpPr>
            <p:cNvPr id="1625103" name="Text Box 15"/>
            <p:cNvSpPr txBox="1">
              <a:spLocks noChangeArrowheads="1"/>
            </p:cNvSpPr>
            <p:nvPr/>
          </p:nvSpPr>
          <p:spPr bwMode="auto">
            <a:xfrm>
              <a:off x="4032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1625104" name="Text Box 16"/>
            <p:cNvSpPr txBox="1">
              <a:spLocks noChangeArrowheads="1"/>
            </p:cNvSpPr>
            <p:nvPr/>
          </p:nvSpPr>
          <p:spPr bwMode="auto">
            <a:xfrm>
              <a:off x="3744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1625105" name="Line 17"/>
            <p:cNvSpPr>
              <a:spLocks noChangeShapeType="1"/>
            </p:cNvSpPr>
            <p:nvPr/>
          </p:nvSpPr>
          <p:spPr bwMode="auto">
            <a:xfrm>
              <a:off x="369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06" name="Line 18"/>
            <p:cNvSpPr>
              <a:spLocks noChangeShapeType="1"/>
            </p:cNvSpPr>
            <p:nvPr/>
          </p:nvSpPr>
          <p:spPr bwMode="auto">
            <a:xfrm>
              <a:off x="3504" y="128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07" name="Line 19"/>
            <p:cNvSpPr>
              <a:spLocks noChangeShapeType="1"/>
            </p:cNvSpPr>
            <p:nvPr/>
          </p:nvSpPr>
          <p:spPr bwMode="auto">
            <a:xfrm>
              <a:off x="528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08" name="Line 20"/>
            <p:cNvSpPr>
              <a:spLocks noChangeShapeType="1"/>
            </p:cNvSpPr>
            <p:nvPr/>
          </p:nvSpPr>
          <p:spPr bwMode="auto">
            <a:xfrm>
              <a:off x="3504" y="258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09" name="Text Box 21"/>
            <p:cNvSpPr txBox="1">
              <a:spLocks noChangeArrowheads="1"/>
            </p:cNvSpPr>
            <p:nvPr/>
          </p:nvSpPr>
          <p:spPr bwMode="auto">
            <a:xfrm>
              <a:off x="3456" y="133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1625110" name="Text Box 22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1625111" name="Text Box 23"/>
            <p:cNvSpPr txBox="1">
              <a:spLocks noChangeArrowheads="1"/>
            </p:cNvSpPr>
            <p:nvPr/>
          </p:nvSpPr>
          <p:spPr bwMode="auto">
            <a:xfrm>
              <a:off x="3456" y="2389"/>
              <a:ext cx="33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1625112" name="Text Box 24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1625113" name="Text Box 25"/>
            <p:cNvSpPr txBox="1">
              <a:spLocks noChangeArrowheads="1"/>
            </p:cNvSpPr>
            <p:nvPr/>
          </p:nvSpPr>
          <p:spPr bwMode="auto">
            <a:xfrm>
              <a:off x="3456" y="1622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1625114" name="Text Box 26"/>
            <p:cNvSpPr txBox="1">
              <a:spLocks noChangeArrowheads="1"/>
            </p:cNvSpPr>
            <p:nvPr/>
          </p:nvSpPr>
          <p:spPr bwMode="auto">
            <a:xfrm>
              <a:off x="4368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1625115" name="Text Box 27"/>
            <p:cNvSpPr txBox="1">
              <a:spLocks noChangeArrowheads="1"/>
            </p:cNvSpPr>
            <p:nvPr/>
          </p:nvSpPr>
          <p:spPr bwMode="auto">
            <a:xfrm>
              <a:off x="4704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1625116" name="Text Box 28"/>
            <p:cNvSpPr txBox="1">
              <a:spLocks noChangeArrowheads="1"/>
            </p:cNvSpPr>
            <p:nvPr/>
          </p:nvSpPr>
          <p:spPr bwMode="auto">
            <a:xfrm>
              <a:off x="4992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1625117" name="Line 29"/>
            <p:cNvSpPr>
              <a:spLocks noChangeShapeType="1"/>
            </p:cNvSpPr>
            <p:nvPr/>
          </p:nvSpPr>
          <p:spPr bwMode="auto">
            <a:xfrm>
              <a:off x="3504" y="152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18" name="Line 30"/>
            <p:cNvSpPr>
              <a:spLocks noChangeShapeType="1"/>
            </p:cNvSpPr>
            <p:nvPr/>
          </p:nvSpPr>
          <p:spPr bwMode="auto">
            <a:xfrm>
              <a:off x="3504" y="205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19" name="Line 31"/>
            <p:cNvSpPr>
              <a:spLocks noChangeShapeType="1"/>
            </p:cNvSpPr>
            <p:nvPr/>
          </p:nvSpPr>
          <p:spPr bwMode="auto">
            <a:xfrm>
              <a:off x="3504" y="181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20" name="Line 32"/>
            <p:cNvSpPr>
              <a:spLocks noChangeShapeType="1"/>
            </p:cNvSpPr>
            <p:nvPr/>
          </p:nvSpPr>
          <p:spPr bwMode="auto">
            <a:xfrm>
              <a:off x="3504" y="229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21" name="Line 33"/>
            <p:cNvSpPr>
              <a:spLocks noChangeShapeType="1"/>
            </p:cNvSpPr>
            <p:nvPr/>
          </p:nvSpPr>
          <p:spPr bwMode="auto">
            <a:xfrm>
              <a:off x="403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22" name="Line 34"/>
            <p:cNvSpPr>
              <a:spLocks noChangeShapeType="1"/>
            </p:cNvSpPr>
            <p:nvPr/>
          </p:nvSpPr>
          <p:spPr bwMode="auto">
            <a:xfrm>
              <a:off x="432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23" name="Line 35"/>
            <p:cNvSpPr>
              <a:spLocks noChangeShapeType="1"/>
            </p:cNvSpPr>
            <p:nvPr/>
          </p:nvSpPr>
          <p:spPr bwMode="auto">
            <a:xfrm>
              <a:off x="465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24" name="Line 36"/>
            <p:cNvSpPr>
              <a:spLocks noChangeShapeType="1"/>
            </p:cNvSpPr>
            <p:nvPr/>
          </p:nvSpPr>
          <p:spPr bwMode="auto">
            <a:xfrm>
              <a:off x="499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25" name="Rectangle 37" descr="Wide downward diagonal"/>
            <p:cNvSpPr>
              <a:spLocks noChangeArrowheads="1"/>
            </p:cNvSpPr>
            <p:nvPr/>
          </p:nvSpPr>
          <p:spPr bwMode="auto">
            <a:xfrm>
              <a:off x="3696" y="1526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5126" name="Rectangle 38" descr="Wide downward diagonal"/>
            <p:cNvSpPr>
              <a:spLocks noChangeArrowheads="1"/>
            </p:cNvSpPr>
            <p:nvPr/>
          </p:nvSpPr>
          <p:spPr bwMode="auto">
            <a:xfrm>
              <a:off x="3696" y="2294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5127" name="Rectangle 39" descr="Wide downward diagonal"/>
            <p:cNvSpPr>
              <a:spLocks noChangeArrowheads="1"/>
            </p:cNvSpPr>
            <p:nvPr/>
          </p:nvSpPr>
          <p:spPr bwMode="auto">
            <a:xfrm rot="5400000">
              <a:off x="3521" y="1783"/>
              <a:ext cx="1298" cy="299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5128" name="Rectangle 40" descr="Wide downward diagonal"/>
            <p:cNvSpPr>
              <a:spLocks noChangeArrowheads="1"/>
            </p:cNvSpPr>
            <p:nvPr/>
          </p:nvSpPr>
          <p:spPr bwMode="auto">
            <a:xfrm rot="5400000">
              <a:off x="4477" y="1778"/>
              <a:ext cx="1297" cy="311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25129" name="Oval 41"/>
          <p:cNvSpPr>
            <a:spLocks noChangeArrowheads="1"/>
          </p:cNvSpPr>
          <p:nvPr/>
        </p:nvSpPr>
        <p:spPr bwMode="auto">
          <a:xfrm>
            <a:off x="990600" y="4648200"/>
            <a:ext cx="2514600" cy="1295400"/>
          </a:xfrm>
          <a:prstGeom prst="ellips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5130" name="Text Box 42"/>
          <p:cNvSpPr txBox="1">
            <a:spLocks noChangeArrowheads="1"/>
          </p:cNvSpPr>
          <p:nvPr/>
        </p:nvSpPr>
        <p:spPr bwMode="auto">
          <a:xfrm>
            <a:off x="6019800" y="3810000"/>
            <a:ext cx="2514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/>
              <a:t>Proximity Matrix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AB6AE-DC6C-4C19-AD98-A8BE141DCE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sz="105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34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2244"/>
            <a:ext cx="7886700" cy="457201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How to Define Inter-Cluster Similarity</a:t>
            </a:r>
          </a:p>
        </p:txBody>
      </p:sp>
      <p:sp>
        <p:nvSpPr>
          <p:cNvPr id="162713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2206625"/>
            <a:ext cx="7886700" cy="4351338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1627140" name="Group 4"/>
          <p:cNvGrpSpPr>
            <a:grpSpLocks/>
          </p:cNvGrpSpPr>
          <p:nvPr/>
        </p:nvGrpSpPr>
        <p:grpSpPr bwMode="auto">
          <a:xfrm>
            <a:off x="5486400" y="1752600"/>
            <a:ext cx="3429000" cy="3508375"/>
            <a:chOff x="3456" y="1440"/>
            <a:chExt cx="2160" cy="2210"/>
          </a:xfrm>
        </p:grpSpPr>
        <p:sp>
          <p:nvSpPr>
            <p:cNvPr id="1627141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2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3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4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5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6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7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8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9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50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51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52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53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1627154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1627155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1627156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1627157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1627158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1627159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1627160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1627161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1627162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1627163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1627164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1627165" name="Line 29"/>
          <p:cNvSpPr>
            <a:spLocks noChangeShapeType="1"/>
          </p:cNvSpPr>
          <p:nvPr/>
        </p:nvSpPr>
        <p:spPr bwMode="auto">
          <a:xfrm>
            <a:off x="2209800" y="24384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7166" name="Text Box 30"/>
          <p:cNvSpPr txBox="1">
            <a:spLocks noChangeArrowheads="1"/>
          </p:cNvSpPr>
          <p:nvPr/>
        </p:nvSpPr>
        <p:spPr bwMode="auto">
          <a:xfrm>
            <a:off x="2209800" y="198120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Similarity?</a:t>
            </a:r>
          </a:p>
        </p:txBody>
      </p:sp>
      <p:sp>
        <p:nvSpPr>
          <p:cNvPr id="1627167" name="Rectangle 31"/>
          <p:cNvSpPr>
            <a:spLocks noChangeArrowheads="1"/>
          </p:cNvSpPr>
          <p:nvPr/>
        </p:nvSpPr>
        <p:spPr bwMode="auto">
          <a:xfrm>
            <a:off x="381000" y="3810000"/>
            <a:ext cx="57912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 dirty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 dirty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 dirty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 dirty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 dirty="0"/>
              <a:t>Other methods driven by an objective function</a:t>
            </a:r>
          </a:p>
        </p:txBody>
      </p:sp>
      <p:sp>
        <p:nvSpPr>
          <p:cNvPr id="1627168" name="Freeform 32" descr="5%"/>
          <p:cNvSpPr>
            <a:spLocks/>
          </p:cNvSpPr>
          <p:nvPr/>
        </p:nvSpPr>
        <p:spPr bwMode="auto">
          <a:xfrm rot="-5400000">
            <a:off x="462757" y="1670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7169" name="Oval 33"/>
          <p:cNvSpPr>
            <a:spLocks noChangeArrowheads="1"/>
          </p:cNvSpPr>
          <p:nvPr/>
        </p:nvSpPr>
        <p:spPr bwMode="auto">
          <a:xfrm rot="-5400000">
            <a:off x="1752600" y="2590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0" name="Oval 34"/>
          <p:cNvSpPr>
            <a:spLocks noChangeArrowheads="1"/>
          </p:cNvSpPr>
          <p:nvPr/>
        </p:nvSpPr>
        <p:spPr bwMode="auto">
          <a:xfrm rot="-5400000">
            <a:off x="1676400" y="1828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1" name="Oval 35"/>
          <p:cNvSpPr>
            <a:spLocks noChangeArrowheads="1"/>
          </p:cNvSpPr>
          <p:nvPr/>
        </p:nvSpPr>
        <p:spPr bwMode="auto">
          <a:xfrm rot="-5400000">
            <a:off x="838200" y="2286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2" name="Oval 36"/>
          <p:cNvSpPr>
            <a:spLocks noChangeArrowheads="1"/>
          </p:cNvSpPr>
          <p:nvPr/>
        </p:nvSpPr>
        <p:spPr bwMode="auto">
          <a:xfrm rot="-5400000">
            <a:off x="1903413" y="2132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3" name="Freeform 37" descr="5%"/>
          <p:cNvSpPr>
            <a:spLocks/>
          </p:cNvSpPr>
          <p:nvPr/>
        </p:nvSpPr>
        <p:spPr bwMode="auto">
          <a:xfrm rot="5400000" flipV="1">
            <a:off x="3352800" y="1524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7174" name="Oval 38"/>
          <p:cNvSpPr>
            <a:spLocks noChangeArrowheads="1"/>
          </p:cNvSpPr>
          <p:nvPr/>
        </p:nvSpPr>
        <p:spPr bwMode="auto">
          <a:xfrm rot="5400000" flipV="1">
            <a:off x="4876800" y="1981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5" name="Oval 39"/>
          <p:cNvSpPr>
            <a:spLocks noChangeArrowheads="1"/>
          </p:cNvSpPr>
          <p:nvPr/>
        </p:nvSpPr>
        <p:spPr bwMode="auto">
          <a:xfrm rot="5400000" flipV="1">
            <a:off x="3516313" y="1979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6" name="Oval 40"/>
          <p:cNvSpPr>
            <a:spLocks noChangeArrowheads="1"/>
          </p:cNvSpPr>
          <p:nvPr/>
        </p:nvSpPr>
        <p:spPr bwMode="auto">
          <a:xfrm rot="5400000" flipV="1">
            <a:off x="4038600" y="2590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7" name="Oval 41"/>
          <p:cNvSpPr>
            <a:spLocks noChangeArrowheads="1"/>
          </p:cNvSpPr>
          <p:nvPr/>
        </p:nvSpPr>
        <p:spPr bwMode="auto">
          <a:xfrm rot="5400000" flipV="1">
            <a:off x="40386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8" name="Text Box 42"/>
          <p:cNvSpPr txBox="1">
            <a:spLocks noChangeArrowheads="1"/>
          </p:cNvSpPr>
          <p:nvPr/>
        </p:nvSpPr>
        <p:spPr bwMode="auto">
          <a:xfrm>
            <a:off x="5943600" y="4724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AB6AE-DC6C-4C19-AD98-A8BE141DCE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sz="105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4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211138"/>
            <a:ext cx="7886700" cy="473074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How to Define Inter-Cluster Similarity</a:t>
            </a:r>
          </a:p>
        </p:txBody>
      </p:sp>
      <p:sp>
        <p:nvSpPr>
          <p:cNvPr id="162816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2278062"/>
            <a:ext cx="7886700" cy="4351338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1628164" name="Group 4"/>
          <p:cNvGrpSpPr>
            <a:grpSpLocks/>
          </p:cNvGrpSpPr>
          <p:nvPr/>
        </p:nvGrpSpPr>
        <p:grpSpPr bwMode="auto">
          <a:xfrm>
            <a:off x="5486400" y="1519237"/>
            <a:ext cx="3429000" cy="3508375"/>
            <a:chOff x="3456" y="1440"/>
            <a:chExt cx="2160" cy="2210"/>
          </a:xfrm>
        </p:grpSpPr>
        <p:sp>
          <p:nvSpPr>
            <p:cNvPr id="1628165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66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67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68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69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0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1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2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3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4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5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6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7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1628178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1628179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1628180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1628181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1628182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1628183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1628184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1628185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1628186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1628187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1628188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1628189" name="Freeform 29" descr="5%"/>
          <p:cNvSpPr>
            <a:spLocks/>
          </p:cNvSpPr>
          <p:nvPr/>
        </p:nvSpPr>
        <p:spPr bwMode="auto">
          <a:xfrm rot="-5400000">
            <a:off x="462757" y="1742280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190" name="Oval 30"/>
          <p:cNvSpPr>
            <a:spLocks noChangeArrowheads="1"/>
          </p:cNvSpPr>
          <p:nvPr/>
        </p:nvSpPr>
        <p:spPr bwMode="auto">
          <a:xfrm rot="-5400000">
            <a:off x="1752600" y="266223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1" name="Oval 31"/>
          <p:cNvSpPr>
            <a:spLocks noChangeArrowheads="1"/>
          </p:cNvSpPr>
          <p:nvPr/>
        </p:nvSpPr>
        <p:spPr bwMode="auto">
          <a:xfrm rot="-5400000">
            <a:off x="1676400" y="190023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2" name="Oval 32"/>
          <p:cNvSpPr>
            <a:spLocks noChangeArrowheads="1"/>
          </p:cNvSpPr>
          <p:nvPr/>
        </p:nvSpPr>
        <p:spPr bwMode="auto">
          <a:xfrm rot="-5400000">
            <a:off x="838200" y="235743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3" name="Oval 33"/>
          <p:cNvSpPr>
            <a:spLocks noChangeArrowheads="1"/>
          </p:cNvSpPr>
          <p:nvPr/>
        </p:nvSpPr>
        <p:spPr bwMode="auto">
          <a:xfrm rot="-5400000">
            <a:off x="1903413" y="22034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4" name="Freeform 34" descr="5%"/>
          <p:cNvSpPr>
            <a:spLocks/>
          </p:cNvSpPr>
          <p:nvPr/>
        </p:nvSpPr>
        <p:spPr bwMode="auto">
          <a:xfrm rot="5400000" flipV="1">
            <a:off x="3352800" y="1595437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195" name="Oval 35"/>
          <p:cNvSpPr>
            <a:spLocks noChangeArrowheads="1"/>
          </p:cNvSpPr>
          <p:nvPr/>
        </p:nvSpPr>
        <p:spPr bwMode="auto">
          <a:xfrm rot="5400000" flipV="1">
            <a:off x="4876800" y="205263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6" name="Oval 36"/>
          <p:cNvSpPr>
            <a:spLocks noChangeArrowheads="1"/>
          </p:cNvSpPr>
          <p:nvPr/>
        </p:nvSpPr>
        <p:spPr bwMode="auto">
          <a:xfrm rot="5400000" flipV="1">
            <a:off x="3516313" y="20510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7" name="Oval 37"/>
          <p:cNvSpPr>
            <a:spLocks noChangeArrowheads="1"/>
          </p:cNvSpPr>
          <p:nvPr/>
        </p:nvSpPr>
        <p:spPr bwMode="auto">
          <a:xfrm rot="5400000" flipV="1">
            <a:off x="4038600" y="266223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8" name="Oval 38"/>
          <p:cNvSpPr>
            <a:spLocks noChangeArrowheads="1"/>
          </p:cNvSpPr>
          <p:nvPr/>
        </p:nvSpPr>
        <p:spPr bwMode="auto">
          <a:xfrm rot="5400000" flipV="1">
            <a:off x="4038600" y="167163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9" name="Line 39"/>
          <p:cNvSpPr>
            <a:spLocks noChangeShapeType="1"/>
          </p:cNvSpPr>
          <p:nvPr/>
        </p:nvSpPr>
        <p:spPr bwMode="auto">
          <a:xfrm flipV="1">
            <a:off x="1981200" y="2052637"/>
            <a:ext cx="1524000" cy="1524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00" name="Text Box 40"/>
          <p:cNvSpPr txBox="1">
            <a:spLocks noChangeArrowheads="1"/>
          </p:cNvSpPr>
          <p:nvPr/>
        </p:nvSpPr>
        <p:spPr bwMode="auto">
          <a:xfrm>
            <a:off x="5943600" y="4795837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1628201" name="Rectangle 41"/>
          <p:cNvSpPr>
            <a:spLocks noChangeArrowheads="1"/>
          </p:cNvSpPr>
          <p:nvPr/>
        </p:nvSpPr>
        <p:spPr bwMode="auto">
          <a:xfrm>
            <a:off x="381000" y="3652837"/>
            <a:ext cx="5791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 dirty="0">
                <a:solidFill>
                  <a:srgbClr val="FF0000"/>
                </a:solidFill>
              </a:rPr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 dirty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 dirty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 dirty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 dirty="0"/>
              <a:t>Other methods driven by an objective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AB6AE-DC6C-4C19-AD98-A8BE141DCE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sz="105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55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64162"/>
            <a:ext cx="7886700" cy="396874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How to Define Inter-Cluster Similarity</a:t>
            </a:r>
          </a:p>
        </p:txBody>
      </p:sp>
      <p:sp>
        <p:nvSpPr>
          <p:cNvPr id="162918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2282825"/>
            <a:ext cx="7886700" cy="4351338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1629188" name="Group 4"/>
          <p:cNvGrpSpPr>
            <a:grpSpLocks/>
          </p:cNvGrpSpPr>
          <p:nvPr/>
        </p:nvGrpSpPr>
        <p:grpSpPr bwMode="auto">
          <a:xfrm>
            <a:off x="5486400" y="1524000"/>
            <a:ext cx="3429000" cy="3508375"/>
            <a:chOff x="3456" y="1440"/>
            <a:chExt cx="2160" cy="2210"/>
          </a:xfrm>
        </p:grpSpPr>
        <p:sp>
          <p:nvSpPr>
            <p:cNvPr id="1629189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0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1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2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3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4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5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6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7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8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9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200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201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1629202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1629203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1629204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1629205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1629206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1629207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1629208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1629209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1629210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1629211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1629212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1629213" name="Freeform 29" descr="5%"/>
          <p:cNvSpPr>
            <a:spLocks/>
          </p:cNvSpPr>
          <p:nvPr/>
        </p:nvSpPr>
        <p:spPr bwMode="auto">
          <a:xfrm rot="-5400000">
            <a:off x="462757" y="17470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9214" name="Oval 30"/>
          <p:cNvSpPr>
            <a:spLocks noChangeArrowheads="1"/>
          </p:cNvSpPr>
          <p:nvPr/>
        </p:nvSpPr>
        <p:spPr bwMode="auto">
          <a:xfrm rot="-5400000">
            <a:off x="1752600" y="2667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15" name="Oval 31"/>
          <p:cNvSpPr>
            <a:spLocks noChangeArrowheads="1"/>
          </p:cNvSpPr>
          <p:nvPr/>
        </p:nvSpPr>
        <p:spPr bwMode="auto">
          <a:xfrm rot="-5400000">
            <a:off x="16764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16" name="Oval 32"/>
          <p:cNvSpPr>
            <a:spLocks noChangeArrowheads="1"/>
          </p:cNvSpPr>
          <p:nvPr/>
        </p:nvSpPr>
        <p:spPr bwMode="auto">
          <a:xfrm rot="-5400000">
            <a:off x="838200" y="2362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17" name="Oval 33"/>
          <p:cNvSpPr>
            <a:spLocks noChangeArrowheads="1"/>
          </p:cNvSpPr>
          <p:nvPr/>
        </p:nvSpPr>
        <p:spPr bwMode="auto">
          <a:xfrm rot="-5400000">
            <a:off x="1903413" y="22082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18" name="Freeform 34" descr="5%"/>
          <p:cNvSpPr>
            <a:spLocks/>
          </p:cNvSpPr>
          <p:nvPr/>
        </p:nvSpPr>
        <p:spPr bwMode="auto">
          <a:xfrm rot="5400000" flipV="1">
            <a:off x="3352800" y="16002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9219" name="Oval 35"/>
          <p:cNvSpPr>
            <a:spLocks noChangeArrowheads="1"/>
          </p:cNvSpPr>
          <p:nvPr/>
        </p:nvSpPr>
        <p:spPr bwMode="auto">
          <a:xfrm rot="5400000" flipV="1">
            <a:off x="4876800" y="2057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20" name="Oval 36"/>
          <p:cNvSpPr>
            <a:spLocks noChangeArrowheads="1"/>
          </p:cNvSpPr>
          <p:nvPr/>
        </p:nvSpPr>
        <p:spPr bwMode="auto">
          <a:xfrm rot="5400000" flipV="1">
            <a:off x="3516313" y="20558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21" name="Oval 37"/>
          <p:cNvSpPr>
            <a:spLocks noChangeArrowheads="1"/>
          </p:cNvSpPr>
          <p:nvPr/>
        </p:nvSpPr>
        <p:spPr bwMode="auto">
          <a:xfrm rot="5400000" flipV="1">
            <a:off x="4038600" y="2667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22" name="Oval 38"/>
          <p:cNvSpPr>
            <a:spLocks noChangeArrowheads="1"/>
          </p:cNvSpPr>
          <p:nvPr/>
        </p:nvSpPr>
        <p:spPr bwMode="auto">
          <a:xfrm rot="5400000" flipV="1">
            <a:off x="4038600" y="1676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23" name="Line 39"/>
          <p:cNvSpPr>
            <a:spLocks noChangeShapeType="1"/>
          </p:cNvSpPr>
          <p:nvPr/>
        </p:nvSpPr>
        <p:spPr bwMode="auto">
          <a:xfrm flipV="1">
            <a:off x="914400" y="2133600"/>
            <a:ext cx="3962400" cy="228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9224" name="Text Box 40"/>
          <p:cNvSpPr txBox="1">
            <a:spLocks noChangeArrowheads="1"/>
          </p:cNvSpPr>
          <p:nvPr/>
        </p:nvSpPr>
        <p:spPr bwMode="auto">
          <a:xfrm>
            <a:off x="5943600" y="48006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1629225" name="Rectangle 41"/>
          <p:cNvSpPr>
            <a:spLocks noChangeArrowheads="1"/>
          </p:cNvSpPr>
          <p:nvPr/>
        </p:nvSpPr>
        <p:spPr bwMode="auto">
          <a:xfrm>
            <a:off x="381000" y="36576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 dirty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 dirty="0">
                <a:solidFill>
                  <a:srgbClr val="FF0000"/>
                </a:solidFill>
              </a:rPr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 dirty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 dirty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 dirty="0"/>
              <a:t>Other methods driven by an objective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AB6AE-DC6C-4C19-AD98-A8BE141DCE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sz="105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21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4162"/>
            <a:ext cx="7886700" cy="473074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How to Define Inter-Cluster Similarity</a:t>
            </a:r>
          </a:p>
        </p:txBody>
      </p:sp>
      <p:sp>
        <p:nvSpPr>
          <p:cNvPr id="163021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2430462"/>
            <a:ext cx="7886700" cy="4351338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1630212" name="Group 4"/>
          <p:cNvGrpSpPr>
            <a:grpSpLocks/>
          </p:cNvGrpSpPr>
          <p:nvPr/>
        </p:nvGrpSpPr>
        <p:grpSpPr bwMode="auto">
          <a:xfrm>
            <a:off x="5486400" y="1671637"/>
            <a:ext cx="3429000" cy="3508375"/>
            <a:chOff x="3456" y="1440"/>
            <a:chExt cx="2160" cy="2210"/>
          </a:xfrm>
        </p:grpSpPr>
        <p:sp>
          <p:nvSpPr>
            <p:cNvPr id="1630213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4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5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6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7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8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9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0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1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2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3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4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5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1630226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1630227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1630228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1630229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1630230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1630231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1630232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1630233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1630234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1630235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1630236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1630237" name="Freeform 29" descr="5%"/>
          <p:cNvSpPr>
            <a:spLocks/>
          </p:cNvSpPr>
          <p:nvPr/>
        </p:nvSpPr>
        <p:spPr bwMode="auto">
          <a:xfrm rot="-5400000">
            <a:off x="462757" y="1894680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38" name="Oval 30"/>
          <p:cNvSpPr>
            <a:spLocks noChangeArrowheads="1"/>
          </p:cNvSpPr>
          <p:nvPr/>
        </p:nvSpPr>
        <p:spPr bwMode="auto">
          <a:xfrm rot="-5400000">
            <a:off x="1752600" y="281463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39" name="Oval 31"/>
          <p:cNvSpPr>
            <a:spLocks noChangeArrowheads="1"/>
          </p:cNvSpPr>
          <p:nvPr/>
        </p:nvSpPr>
        <p:spPr bwMode="auto">
          <a:xfrm rot="-5400000">
            <a:off x="1676400" y="205263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0" name="Oval 32"/>
          <p:cNvSpPr>
            <a:spLocks noChangeArrowheads="1"/>
          </p:cNvSpPr>
          <p:nvPr/>
        </p:nvSpPr>
        <p:spPr bwMode="auto">
          <a:xfrm rot="-5400000">
            <a:off x="838200" y="250983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1" name="Oval 33"/>
          <p:cNvSpPr>
            <a:spLocks noChangeArrowheads="1"/>
          </p:cNvSpPr>
          <p:nvPr/>
        </p:nvSpPr>
        <p:spPr bwMode="auto">
          <a:xfrm rot="-5400000">
            <a:off x="1903413" y="23558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2" name="Freeform 34" descr="5%"/>
          <p:cNvSpPr>
            <a:spLocks/>
          </p:cNvSpPr>
          <p:nvPr/>
        </p:nvSpPr>
        <p:spPr bwMode="auto">
          <a:xfrm rot="5400000" flipV="1">
            <a:off x="3352800" y="1747837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43" name="Oval 35"/>
          <p:cNvSpPr>
            <a:spLocks noChangeArrowheads="1"/>
          </p:cNvSpPr>
          <p:nvPr/>
        </p:nvSpPr>
        <p:spPr bwMode="auto">
          <a:xfrm rot="5400000" flipV="1">
            <a:off x="4876800" y="220503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4" name="Oval 36"/>
          <p:cNvSpPr>
            <a:spLocks noChangeArrowheads="1"/>
          </p:cNvSpPr>
          <p:nvPr/>
        </p:nvSpPr>
        <p:spPr bwMode="auto">
          <a:xfrm rot="5400000" flipV="1">
            <a:off x="3516313" y="220503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5" name="Oval 37"/>
          <p:cNvSpPr>
            <a:spLocks noChangeArrowheads="1"/>
          </p:cNvSpPr>
          <p:nvPr/>
        </p:nvSpPr>
        <p:spPr bwMode="auto">
          <a:xfrm rot="5400000" flipV="1">
            <a:off x="4038600" y="281463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6" name="Oval 38"/>
          <p:cNvSpPr>
            <a:spLocks noChangeArrowheads="1"/>
          </p:cNvSpPr>
          <p:nvPr/>
        </p:nvSpPr>
        <p:spPr bwMode="auto">
          <a:xfrm rot="5400000" flipV="1">
            <a:off x="4038600" y="182403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7" name="Line 39"/>
          <p:cNvSpPr>
            <a:spLocks noChangeShapeType="1"/>
          </p:cNvSpPr>
          <p:nvPr/>
        </p:nvSpPr>
        <p:spPr bwMode="auto">
          <a:xfrm>
            <a:off x="1828800" y="2814637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48" name="Line 40"/>
          <p:cNvSpPr>
            <a:spLocks noChangeShapeType="1"/>
          </p:cNvSpPr>
          <p:nvPr/>
        </p:nvSpPr>
        <p:spPr bwMode="auto">
          <a:xfrm flipV="1">
            <a:off x="1828800" y="2281237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49" name="Line 41"/>
          <p:cNvSpPr>
            <a:spLocks noChangeShapeType="1"/>
          </p:cNvSpPr>
          <p:nvPr/>
        </p:nvSpPr>
        <p:spPr bwMode="auto">
          <a:xfrm flipV="1">
            <a:off x="1828800" y="1900237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0" name="Line 42"/>
          <p:cNvSpPr>
            <a:spLocks noChangeShapeType="1"/>
          </p:cNvSpPr>
          <p:nvPr/>
        </p:nvSpPr>
        <p:spPr bwMode="auto">
          <a:xfrm flipV="1">
            <a:off x="1828800" y="2281237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1" name="Line 43"/>
          <p:cNvSpPr>
            <a:spLocks noChangeShapeType="1"/>
          </p:cNvSpPr>
          <p:nvPr/>
        </p:nvSpPr>
        <p:spPr bwMode="auto">
          <a:xfrm>
            <a:off x="1981200" y="2433637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2" name="Line 44"/>
          <p:cNvSpPr>
            <a:spLocks noChangeShapeType="1"/>
          </p:cNvSpPr>
          <p:nvPr/>
        </p:nvSpPr>
        <p:spPr bwMode="auto">
          <a:xfrm flipV="1">
            <a:off x="1981200" y="2281237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3" name="Line 45"/>
          <p:cNvSpPr>
            <a:spLocks noChangeShapeType="1"/>
          </p:cNvSpPr>
          <p:nvPr/>
        </p:nvSpPr>
        <p:spPr bwMode="auto">
          <a:xfrm flipV="1">
            <a:off x="1981200" y="1900237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4" name="Line 46"/>
          <p:cNvSpPr>
            <a:spLocks noChangeShapeType="1"/>
          </p:cNvSpPr>
          <p:nvPr/>
        </p:nvSpPr>
        <p:spPr bwMode="auto">
          <a:xfrm flipV="1">
            <a:off x="1981200" y="2281237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5" name="Line 47"/>
          <p:cNvSpPr>
            <a:spLocks noChangeShapeType="1"/>
          </p:cNvSpPr>
          <p:nvPr/>
        </p:nvSpPr>
        <p:spPr bwMode="auto">
          <a:xfrm>
            <a:off x="914400" y="2509837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6" name="Line 48"/>
          <p:cNvSpPr>
            <a:spLocks noChangeShapeType="1"/>
          </p:cNvSpPr>
          <p:nvPr/>
        </p:nvSpPr>
        <p:spPr bwMode="auto">
          <a:xfrm flipV="1">
            <a:off x="914400" y="2281237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7" name="Line 49"/>
          <p:cNvSpPr>
            <a:spLocks noChangeShapeType="1"/>
          </p:cNvSpPr>
          <p:nvPr/>
        </p:nvSpPr>
        <p:spPr bwMode="auto">
          <a:xfrm flipV="1">
            <a:off x="914400" y="1900237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8" name="Line 50"/>
          <p:cNvSpPr>
            <a:spLocks noChangeShapeType="1"/>
          </p:cNvSpPr>
          <p:nvPr/>
        </p:nvSpPr>
        <p:spPr bwMode="auto">
          <a:xfrm flipV="1">
            <a:off x="914400" y="2281237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9" name="Line 51"/>
          <p:cNvSpPr>
            <a:spLocks noChangeShapeType="1"/>
          </p:cNvSpPr>
          <p:nvPr/>
        </p:nvSpPr>
        <p:spPr bwMode="auto">
          <a:xfrm>
            <a:off x="1752600" y="2052637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60" name="Line 52"/>
          <p:cNvSpPr>
            <a:spLocks noChangeShapeType="1"/>
          </p:cNvSpPr>
          <p:nvPr/>
        </p:nvSpPr>
        <p:spPr bwMode="auto">
          <a:xfrm>
            <a:off x="1752600" y="2052637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61" name="Line 53"/>
          <p:cNvSpPr>
            <a:spLocks noChangeShapeType="1"/>
          </p:cNvSpPr>
          <p:nvPr/>
        </p:nvSpPr>
        <p:spPr bwMode="auto">
          <a:xfrm flipV="1">
            <a:off x="1752600" y="1900237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62" name="Line 54"/>
          <p:cNvSpPr>
            <a:spLocks noChangeShapeType="1"/>
          </p:cNvSpPr>
          <p:nvPr/>
        </p:nvSpPr>
        <p:spPr bwMode="auto">
          <a:xfrm>
            <a:off x="1752600" y="2052637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63" name="Text Box 55"/>
          <p:cNvSpPr txBox="1">
            <a:spLocks noChangeArrowheads="1"/>
          </p:cNvSpPr>
          <p:nvPr/>
        </p:nvSpPr>
        <p:spPr bwMode="auto">
          <a:xfrm>
            <a:off x="5943600" y="4948237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1630264" name="Rectangle 56"/>
          <p:cNvSpPr>
            <a:spLocks noChangeArrowheads="1"/>
          </p:cNvSpPr>
          <p:nvPr/>
        </p:nvSpPr>
        <p:spPr bwMode="auto">
          <a:xfrm>
            <a:off x="381000" y="3805237"/>
            <a:ext cx="5791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 dirty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 dirty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 dirty="0">
                <a:solidFill>
                  <a:srgbClr val="FF0000"/>
                </a:solidFill>
              </a:rPr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 dirty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 dirty="0"/>
              <a:t>Other methods driven by an objective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AB6AE-DC6C-4C19-AD98-A8BE141DCE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sz="105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1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Clustering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AB6AE-DC6C-4C19-AD98-A8BE141DCE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sz="105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08968A-1469-4244-8930-5219F1665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82" y="1421177"/>
            <a:ext cx="7071518" cy="490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1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234" name="Line 2"/>
          <p:cNvSpPr>
            <a:spLocks noChangeShapeType="1"/>
          </p:cNvSpPr>
          <p:nvPr/>
        </p:nvSpPr>
        <p:spPr bwMode="auto">
          <a:xfrm flipV="1">
            <a:off x="1371600" y="2433637"/>
            <a:ext cx="2895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1235" name="Freeform 3" descr="5%"/>
          <p:cNvSpPr>
            <a:spLocks/>
          </p:cNvSpPr>
          <p:nvPr/>
        </p:nvSpPr>
        <p:spPr bwMode="auto">
          <a:xfrm rot="-5400000">
            <a:off x="462757" y="1742280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1236" name="Rectangle 4"/>
          <p:cNvSpPr>
            <a:spLocks noGrp="1" noChangeArrowheads="1"/>
          </p:cNvSpPr>
          <p:nvPr>
            <p:ph type="title"/>
          </p:nvPr>
        </p:nvSpPr>
        <p:spPr>
          <a:xfrm>
            <a:off x="628650" y="284162"/>
            <a:ext cx="7886700" cy="473074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How to Define Inter-Cluster Similarity</a:t>
            </a:r>
          </a:p>
        </p:txBody>
      </p:sp>
      <p:sp>
        <p:nvSpPr>
          <p:cNvPr id="1631237" name="Rectangle 5"/>
          <p:cNvSpPr>
            <a:spLocks noGrp="1" noChangeArrowheads="1"/>
          </p:cNvSpPr>
          <p:nvPr>
            <p:ph idx="1"/>
          </p:nvPr>
        </p:nvSpPr>
        <p:spPr>
          <a:xfrm>
            <a:off x="628650" y="2278062"/>
            <a:ext cx="7886700" cy="4351338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1631238" name="Group 6"/>
          <p:cNvGrpSpPr>
            <a:grpSpLocks/>
          </p:cNvGrpSpPr>
          <p:nvPr/>
        </p:nvGrpSpPr>
        <p:grpSpPr bwMode="auto">
          <a:xfrm>
            <a:off x="5486400" y="1519237"/>
            <a:ext cx="3429000" cy="3508375"/>
            <a:chOff x="3456" y="1440"/>
            <a:chExt cx="2160" cy="2210"/>
          </a:xfrm>
        </p:grpSpPr>
        <p:sp>
          <p:nvSpPr>
            <p:cNvPr id="1631239" name="Line 7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0" name="Line 8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1" name="Line 9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2" name="Line 10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3" name="Line 11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4" name="Line 12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5" name="Line 13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6" name="Line 14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7" name="Line 15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8" name="Line 16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9" name="Line 17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50" name="Line 18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51" name="Text Box 19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1631252" name="Text Box 20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1631253" name="Text Box 21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1631254" name="Text Box 22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1631255" name="Text Box 23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1631256" name="Text Box 24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1631257" name="Text Box 2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1631258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1631259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1631260" name="Text Box 28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1631261" name="Text Box 29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1631262" name="Text Box 30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1631263" name="Oval 31"/>
          <p:cNvSpPr>
            <a:spLocks noChangeArrowheads="1"/>
          </p:cNvSpPr>
          <p:nvPr/>
        </p:nvSpPr>
        <p:spPr bwMode="auto">
          <a:xfrm rot="-5400000">
            <a:off x="1752600" y="266223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64" name="Oval 32"/>
          <p:cNvSpPr>
            <a:spLocks noChangeArrowheads="1"/>
          </p:cNvSpPr>
          <p:nvPr/>
        </p:nvSpPr>
        <p:spPr bwMode="auto">
          <a:xfrm rot="-5400000">
            <a:off x="1676400" y="190023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65" name="Oval 33"/>
          <p:cNvSpPr>
            <a:spLocks noChangeArrowheads="1"/>
          </p:cNvSpPr>
          <p:nvPr/>
        </p:nvSpPr>
        <p:spPr bwMode="auto">
          <a:xfrm rot="-5400000">
            <a:off x="838200" y="235743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66" name="Oval 34"/>
          <p:cNvSpPr>
            <a:spLocks noChangeArrowheads="1"/>
          </p:cNvSpPr>
          <p:nvPr/>
        </p:nvSpPr>
        <p:spPr bwMode="auto">
          <a:xfrm rot="-5400000">
            <a:off x="1903413" y="22034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67" name="Freeform 35" descr="5%"/>
          <p:cNvSpPr>
            <a:spLocks/>
          </p:cNvSpPr>
          <p:nvPr/>
        </p:nvSpPr>
        <p:spPr bwMode="auto">
          <a:xfrm rot="5400000" flipV="1">
            <a:off x="3352800" y="1595437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1268" name="Oval 36"/>
          <p:cNvSpPr>
            <a:spLocks noChangeArrowheads="1"/>
          </p:cNvSpPr>
          <p:nvPr/>
        </p:nvSpPr>
        <p:spPr bwMode="auto">
          <a:xfrm rot="5400000" flipV="1">
            <a:off x="4876800" y="205263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69" name="Oval 37"/>
          <p:cNvSpPr>
            <a:spLocks noChangeArrowheads="1"/>
          </p:cNvSpPr>
          <p:nvPr/>
        </p:nvSpPr>
        <p:spPr bwMode="auto">
          <a:xfrm rot="5400000" flipV="1">
            <a:off x="3516313" y="20510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70" name="Oval 38"/>
          <p:cNvSpPr>
            <a:spLocks noChangeArrowheads="1"/>
          </p:cNvSpPr>
          <p:nvPr/>
        </p:nvSpPr>
        <p:spPr bwMode="auto">
          <a:xfrm rot="5400000" flipV="1">
            <a:off x="4038600" y="266223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71" name="Oval 39"/>
          <p:cNvSpPr>
            <a:spLocks noChangeArrowheads="1"/>
          </p:cNvSpPr>
          <p:nvPr/>
        </p:nvSpPr>
        <p:spPr bwMode="auto">
          <a:xfrm rot="5400000" flipV="1">
            <a:off x="4038600" y="167163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72" name="Text Box 40"/>
          <p:cNvSpPr txBox="1">
            <a:spLocks noChangeArrowheads="1"/>
          </p:cNvSpPr>
          <p:nvPr/>
        </p:nvSpPr>
        <p:spPr bwMode="auto">
          <a:xfrm>
            <a:off x="5943600" y="4795837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1631273" name="Rectangle 41"/>
          <p:cNvSpPr>
            <a:spLocks noChangeArrowheads="1"/>
          </p:cNvSpPr>
          <p:nvPr/>
        </p:nvSpPr>
        <p:spPr bwMode="auto">
          <a:xfrm>
            <a:off x="381000" y="3652837"/>
            <a:ext cx="5791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 dirty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 dirty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 dirty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 dirty="0">
                <a:solidFill>
                  <a:srgbClr val="FF0000"/>
                </a:solidFill>
              </a:rPr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b="0" dirty="0"/>
              <a:t>Other methods driven by an objective function</a:t>
            </a:r>
          </a:p>
        </p:txBody>
      </p:sp>
      <p:sp>
        <p:nvSpPr>
          <p:cNvPr id="1631274" name="Text Box 42"/>
          <p:cNvSpPr txBox="1">
            <a:spLocks noChangeArrowheads="1"/>
          </p:cNvSpPr>
          <p:nvPr/>
        </p:nvSpPr>
        <p:spPr bwMode="auto">
          <a:xfrm>
            <a:off x="1219200" y="2281237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1631275" name="Text Box 43"/>
          <p:cNvSpPr txBox="1">
            <a:spLocks noChangeArrowheads="1"/>
          </p:cNvSpPr>
          <p:nvPr/>
        </p:nvSpPr>
        <p:spPr bwMode="auto">
          <a:xfrm>
            <a:off x="4114800" y="2281237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AB6AE-DC6C-4C19-AD98-A8BE141DCE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sz="105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89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98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42889"/>
            <a:ext cx="7886700" cy="549274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What is Cluster Analysis?</a:t>
            </a:r>
          </a:p>
        </p:txBody>
      </p:sp>
      <p:sp>
        <p:nvSpPr>
          <p:cNvPr id="153498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367105"/>
            <a:ext cx="7886700" cy="4351338"/>
          </a:xfrm>
        </p:spPr>
        <p:txBody>
          <a:bodyPr/>
          <a:lstStyle/>
          <a:p>
            <a:r>
              <a:rPr lang="en-US" altLang="en-US" sz="2400" dirty="0"/>
              <a:t>Finding groups of objects such that the objects in a group will be similar (or related) to one another and different from (or unrelated to) the objects in other groups</a:t>
            </a:r>
          </a:p>
        </p:txBody>
      </p:sp>
      <p:grpSp>
        <p:nvGrpSpPr>
          <p:cNvPr id="1534982" name="Group 6"/>
          <p:cNvGrpSpPr>
            <a:grpSpLocks/>
          </p:cNvGrpSpPr>
          <p:nvPr/>
        </p:nvGrpSpPr>
        <p:grpSpPr bwMode="auto">
          <a:xfrm>
            <a:off x="3276600" y="3570288"/>
            <a:ext cx="3048000" cy="2678112"/>
            <a:chOff x="2160" y="2544"/>
            <a:chExt cx="1920" cy="1687"/>
          </a:xfrm>
        </p:grpSpPr>
        <p:sp>
          <p:nvSpPr>
            <p:cNvPr id="1534983" name="Line 7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4" name="Line 8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5" name="Freeform 9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6" name="AutoShape 10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7" name="AutoShape 11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8" name="AutoShape 12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9" name="AutoShape 1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0" name="AutoShape 14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1" name="AutoShape 15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2" name="AutoShape 1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3" name="AutoShape 17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4" name="AutoShape 18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5" name="AutoShape 19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6" name="AutoShape 20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7" name="AutoShape 21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8" name="AutoShape 22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9" name="AutoShape 2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0" name="AutoShape 24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1" name="AutoShape 25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2" name="AutoShape 26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3" name="AutoShape 27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4" name="AutoShape 28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5" name="AutoShape 29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6" name="AutoShape 30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7" name="AutoShape 31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8" name="AutoShape 32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5009" name="Group 33"/>
          <p:cNvGrpSpPr>
            <a:grpSpLocks/>
          </p:cNvGrpSpPr>
          <p:nvPr/>
        </p:nvGrpSpPr>
        <p:grpSpPr bwMode="auto">
          <a:xfrm>
            <a:off x="5257800" y="2667000"/>
            <a:ext cx="3048000" cy="2514600"/>
            <a:chOff x="3312" y="1584"/>
            <a:chExt cx="1920" cy="1584"/>
          </a:xfrm>
        </p:grpSpPr>
        <p:sp>
          <p:nvSpPr>
            <p:cNvPr id="1535010" name="Line 34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5011" name="AutoShape 35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0">
                  <a:latin typeface="Tahoma" panose="020B0604030504040204" pitchFamily="34" charset="0"/>
                </a:rPr>
                <a:t>Inter-cluster distances are maximized</a:t>
              </a:r>
            </a:p>
          </p:txBody>
        </p:sp>
      </p:grpSp>
      <p:grpSp>
        <p:nvGrpSpPr>
          <p:cNvPr id="1535012" name="Group 36"/>
          <p:cNvGrpSpPr>
            <a:grpSpLocks/>
          </p:cNvGrpSpPr>
          <p:nvPr/>
        </p:nvGrpSpPr>
        <p:grpSpPr bwMode="auto">
          <a:xfrm>
            <a:off x="2895600" y="3657600"/>
            <a:ext cx="3276600" cy="2286000"/>
            <a:chOff x="1824" y="2208"/>
            <a:chExt cx="2064" cy="1440"/>
          </a:xfrm>
        </p:grpSpPr>
        <p:sp>
          <p:nvSpPr>
            <p:cNvPr id="1535013" name="Oval 37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14" name="Oval 38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15" name="Oval 39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5016" name="Group 40"/>
          <p:cNvGrpSpPr>
            <a:grpSpLocks/>
          </p:cNvGrpSpPr>
          <p:nvPr/>
        </p:nvGrpSpPr>
        <p:grpSpPr bwMode="auto">
          <a:xfrm>
            <a:off x="1295400" y="2971800"/>
            <a:ext cx="2286000" cy="1676400"/>
            <a:chOff x="816" y="1776"/>
            <a:chExt cx="1440" cy="1056"/>
          </a:xfrm>
        </p:grpSpPr>
        <p:sp>
          <p:nvSpPr>
            <p:cNvPr id="1535017" name="Line 41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5018" name="AutoShape 42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0">
                  <a:latin typeface="Tahoma" panose="020B0604030504040204" pitchFamily="34" charset="0"/>
                </a:rPr>
                <a:t>Intra-cluster distances are minimized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F3D07-4645-43F2-98DC-D51F9F7B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F073-8C5D-4C49-8783-F239AB6FFCB6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25,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07B40B-F15B-441E-B58B-6B843F72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66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304008"/>
            <a:ext cx="7886700" cy="396874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Hierarchical Clustering: MIN</a:t>
            </a:r>
          </a:p>
        </p:txBody>
      </p:sp>
      <p:sp>
        <p:nvSpPr>
          <p:cNvPr id="1633283" name="Text Box 3"/>
          <p:cNvSpPr txBox="1">
            <a:spLocks noChangeArrowheads="1"/>
          </p:cNvSpPr>
          <p:nvPr/>
        </p:nvSpPr>
        <p:spPr bwMode="auto">
          <a:xfrm>
            <a:off x="914400" y="5715000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/>
              <a:t>Nested Clusters</a:t>
            </a:r>
          </a:p>
        </p:txBody>
      </p:sp>
      <p:sp>
        <p:nvSpPr>
          <p:cNvPr id="1633284" name="Text Box 4"/>
          <p:cNvSpPr txBox="1">
            <a:spLocks noChangeArrowheads="1"/>
          </p:cNvSpPr>
          <p:nvPr/>
        </p:nvSpPr>
        <p:spPr bwMode="auto">
          <a:xfrm>
            <a:off x="5791200" y="57150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Dendrogram</a:t>
            </a:r>
          </a:p>
        </p:txBody>
      </p:sp>
      <p:grpSp>
        <p:nvGrpSpPr>
          <p:cNvPr id="1633285" name="Group 5"/>
          <p:cNvGrpSpPr>
            <a:grpSpLocks/>
          </p:cNvGrpSpPr>
          <p:nvPr/>
        </p:nvGrpSpPr>
        <p:grpSpPr bwMode="auto">
          <a:xfrm>
            <a:off x="747713" y="2378075"/>
            <a:ext cx="3175000" cy="2790825"/>
            <a:chOff x="471" y="1117"/>
            <a:chExt cx="2000" cy="1758"/>
          </a:xfrm>
        </p:grpSpPr>
        <p:sp>
          <p:nvSpPr>
            <p:cNvPr id="1633286" name="Freeform 6"/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87" name="Freeform 7"/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88" name="Freeform 8"/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89" name="Freeform 9"/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90" name="Freeform 10"/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91" name="Freeform 11"/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92" name="Rectangle 12"/>
            <p:cNvSpPr>
              <a:spLocks noChangeArrowheads="1"/>
            </p:cNvSpPr>
            <p:nvPr/>
          </p:nvSpPr>
          <p:spPr bwMode="auto">
            <a:xfrm>
              <a:off x="2032" y="1117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1633293" name="Rectangle 13"/>
            <p:cNvSpPr>
              <a:spLocks noChangeArrowheads="1"/>
            </p:cNvSpPr>
            <p:nvPr/>
          </p:nvSpPr>
          <p:spPr bwMode="auto">
            <a:xfrm>
              <a:off x="1256" y="1764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1633294" name="Rectangle 14"/>
            <p:cNvSpPr>
              <a:spLocks noChangeArrowheads="1"/>
            </p:cNvSpPr>
            <p:nvPr/>
          </p:nvSpPr>
          <p:spPr bwMode="auto">
            <a:xfrm>
              <a:off x="1810" y="2069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1633295" name="Rectangle 15"/>
            <p:cNvSpPr>
              <a:spLocks noChangeArrowheads="1"/>
            </p:cNvSpPr>
            <p:nvPr/>
          </p:nvSpPr>
          <p:spPr bwMode="auto">
            <a:xfrm>
              <a:off x="1422" y="263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1633296" name="Rectangle 16"/>
            <p:cNvSpPr>
              <a:spLocks noChangeArrowheads="1"/>
            </p:cNvSpPr>
            <p:nvPr/>
          </p:nvSpPr>
          <p:spPr bwMode="auto">
            <a:xfrm>
              <a:off x="648" y="1626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1633297" name="Rectangle 17"/>
            <p:cNvSpPr>
              <a:spLocks noChangeArrowheads="1"/>
            </p:cNvSpPr>
            <p:nvPr/>
          </p:nvSpPr>
          <p:spPr bwMode="auto">
            <a:xfrm>
              <a:off x="2307" y="212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1633298" name="Group 18"/>
          <p:cNvGrpSpPr>
            <a:grpSpLocks/>
          </p:cNvGrpSpPr>
          <p:nvPr/>
        </p:nvGrpSpPr>
        <p:grpSpPr bwMode="auto">
          <a:xfrm>
            <a:off x="2495550" y="3468687"/>
            <a:ext cx="1423988" cy="914400"/>
            <a:chOff x="1572" y="1804"/>
            <a:chExt cx="897" cy="576"/>
          </a:xfrm>
        </p:grpSpPr>
        <p:sp>
          <p:nvSpPr>
            <p:cNvPr id="1633299" name="Freeform 19"/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3300" name="Rectangle 20"/>
            <p:cNvSpPr>
              <a:spLocks noChangeArrowheads="1"/>
            </p:cNvSpPr>
            <p:nvPr/>
          </p:nvSpPr>
          <p:spPr bwMode="auto">
            <a:xfrm>
              <a:off x="1944" y="1804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1633301" name="Group 21"/>
          <p:cNvGrpSpPr>
            <a:grpSpLocks/>
          </p:cNvGrpSpPr>
          <p:nvPr/>
        </p:nvGrpSpPr>
        <p:grpSpPr bwMode="auto">
          <a:xfrm>
            <a:off x="527050" y="3094037"/>
            <a:ext cx="1735138" cy="1158875"/>
            <a:chOff x="332" y="1568"/>
            <a:chExt cx="1093" cy="730"/>
          </a:xfrm>
        </p:grpSpPr>
        <p:sp>
          <p:nvSpPr>
            <p:cNvPr id="1633302" name="Freeform 22"/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3303" name="Rectangle 23"/>
            <p:cNvSpPr>
              <a:spLocks noChangeArrowheads="1"/>
            </p:cNvSpPr>
            <p:nvPr/>
          </p:nvSpPr>
          <p:spPr bwMode="auto">
            <a:xfrm>
              <a:off x="949" y="2052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1633304" name="Group 24"/>
          <p:cNvGrpSpPr>
            <a:grpSpLocks/>
          </p:cNvGrpSpPr>
          <p:nvPr/>
        </p:nvGrpSpPr>
        <p:grpSpPr bwMode="auto">
          <a:xfrm>
            <a:off x="444500" y="2676525"/>
            <a:ext cx="3675063" cy="2097087"/>
            <a:chOff x="280" y="1305"/>
            <a:chExt cx="2315" cy="1321"/>
          </a:xfrm>
        </p:grpSpPr>
        <p:sp>
          <p:nvSpPr>
            <p:cNvPr id="1633305" name="Freeform 25"/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3306" name="Rectangle 26"/>
            <p:cNvSpPr>
              <a:spLocks noChangeArrowheads="1"/>
            </p:cNvSpPr>
            <p:nvPr/>
          </p:nvSpPr>
          <p:spPr bwMode="auto">
            <a:xfrm>
              <a:off x="1390" y="130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</p:grpSp>
      <p:grpSp>
        <p:nvGrpSpPr>
          <p:cNvPr id="1633307" name="Group 27"/>
          <p:cNvGrpSpPr>
            <a:grpSpLocks/>
          </p:cNvGrpSpPr>
          <p:nvPr/>
        </p:nvGrpSpPr>
        <p:grpSpPr bwMode="auto">
          <a:xfrm>
            <a:off x="382588" y="2555875"/>
            <a:ext cx="3795712" cy="2924175"/>
            <a:chOff x="241" y="1229"/>
            <a:chExt cx="2391" cy="1842"/>
          </a:xfrm>
        </p:grpSpPr>
        <p:sp>
          <p:nvSpPr>
            <p:cNvPr id="1633308" name="Freeform 28"/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3309" name="Rectangle 29"/>
            <p:cNvSpPr>
              <a:spLocks noChangeArrowheads="1"/>
            </p:cNvSpPr>
            <p:nvPr/>
          </p:nvSpPr>
          <p:spPr bwMode="auto">
            <a:xfrm>
              <a:off x="1239" y="282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</p:grpSp>
      <p:grpSp>
        <p:nvGrpSpPr>
          <p:cNvPr id="1633310" name="Group 30"/>
          <p:cNvGrpSpPr>
            <a:grpSpLocks/>
          </p:cNvGrpSpPr>
          <p:nvPr/>
        </p:nvGrpSpPr>
        <p:grpSpPr bwMode="auto">
          <a:xfrm>
            <a:off x="307975" y="2152650"/>
            <a:ext cx="4003675" cy="3530600"/>
            <a:chOff x="194" y="975"/>
            <a:chExt cx="2522" cy="2224"/>
          </a:xfrm>
        </p:grpSpPr>
        <p:sp>
          <p:nvSpPr>
            <p:cNvPr id="1633311" name="Rectangle 31"/>
            <p:cNvSpPr>
              <a:spLocks noChangeArrowheads="1"/>
            </p:cNvSpPr>
            <p:nvPr/>
          </p:nvSpPr>
          <p:spPr bwMode="auto">
            <a:xfrm>
              <a:off x="2138" y="97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1633312" name="Freeform 32"/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633313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14637"/>
            <a:ext cx="43878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83050" y="1182707"/>
            <a:ext cx="48768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+mn-lt"/>
              </a:rPr>
              <a:t>Similarity of two clusters is based on the two most similar (closest) points in the different clusters</a:t>
            </a:r>
          </a:p>
          <a:p>
            <a:pPr lvl="1"/>
            <a:r>
              <a:rPr lang="en-US" altLang="en-US" sz="1600" b="0" dirty="0">
                <a:latin typeface="+mn-lt"/>
              </a:rPr>
              <a:t>Determined by one pair of points, i.e., by one link in the proximity graph.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AB6AE-DC6C-4C19-AD98-A8BE141DCE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 sz="105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83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65126"/>
            <a:ext cx="7886700" cy="549274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Strength of MIN</a:t>
            </a:r>
          </a:p>
        </p:txBody>
      </p:sp>
      <p:sp>
        <p:nvSpPr>
          <p:cNvPr id="1634307" name="Text Box 3"/>
          <p:cNvSpPr txBox="1">
            <a:spLocks noChangeArrowheads="1"/>
          </p:cNvSpPr>
          <p:nvPr/>
        </p:nvSpPr>
        <p:spPr bwMode="auto">
          <a:xfrm>
            <a:off x="1066800" y="4267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grpSp>
        <p:nvGrpSpPr>
          <p:cNvPr id="1634308" name="Group 4"/>
          <p:cNvGrpSpPr>
            <a:grpSpLocks/>
          </p:cNvGrpSpPr>
          <p:nvPr/>
        </p:nvGrpSpPr>
        <p:grpSpPr bwMode="auto">
          <a:xfrm>
            <a:off x="4876800" y="1981200"/>
            <a:ext cx="4103688" cy="2652713"/>
            <a:chOff x="3072" y="1248"/>
            <a:chExt cx="2585" cy="1671"/>
          </a:xfrm>
        </p:grpSpPr>
        <p:sp>
          <p:nvSpPr>
            <p:cNvPr id="1634309" name="Text Box 5"/>
            <p:cNvSpPr txBox="1">
              <a:spLocks noChangeArrowheads="1"/>
            </p:cNvSpPr>
            <p:nvPr/>
          </p:nvSpPr>
          <p:spPr bwMode="auto">
            <a:xfrm>
              <a:off x="3408" y="2688"/>
              <a:ext cx="1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/>
                <a:t>Two Clusters</a:t>
              </a:r>
            </a:p>
          </p:txBody>
        </p:sp>
        <p:pic>
          <p:nvPicPr>
            <p:cNvPr id="163431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28" r="7143"/>
            <a:stretch>
              <a:fillRect/>
            </a:stretch>
          </p:blipFill>
          <p:spPr bwMode="auto">
            <a:xfrm>
              <a:off x="3072" y="1248"/>
              <a:ext cx="2585" cy="1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63431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8" r="5357"/>
          <a:stretch>
            <a:fillRect/>
          </a:stretch>
        </p:blipFill>
        <p:spPr bwMode="auto">
          <a:xfrm>
            <a:off x="152400" y="1981200"/>
            <a:ext cx="4186238" cy="209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4312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Can handle non-elliptical shapes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AB6AE-DC6C-4C19-AD98-A8BE141DCE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en-US" sz="105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7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431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73845"/>
            <a:ext cx="7886700" cy="549274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Limitations of MIN</a:t>
            </a:r>
          </a:p>
        </p:txBody>
      </p:sp>
      <p:sp>
        <p:nvSpPr>
          <p:cNvPr id="1635331" name="Text Box 3"/>
          <p:cNvSpPr txBox="1">
            <a:spLocks noChangeArrowheads="1"/>
          </p:cNvSpPr>
          <p:nvPr/>
        </p:nvSpPr>
        <p:spPr bwMode="auto">
          <a:xfrm>
            <a:off x="1066800" y="47244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pic>
        <p:nvPicPr>
          <p:cNvPr id="16353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35333" name="Group 5"/>
          <p:cNvGrpSpPr>
            <a:grpSpLocks/>
          </p:cNvGrpSpPr>
          <p:nvPr/>
        </p:nvGrpSpPr>
        <p:grpSpPr bwMode="auto">
          <a:xfrm>
            <a:off x="4265613" y="1524000"/>
            <a:ext cx="4268787" cy="3567113"/>
            <a:chOff x="2496" y="960"/>
            <a:chExt cx="2689" cy="2247"/>
          </a:xfrm>
        </p:grpSpPr>
        <p:sp>
          <p:nvSpPr>
            <p:cNvPr id="1635334" name="Text Box 6"/>
            <p:cNvSpPr txBox="1">
              <a:spLocks noChangeArrowheads="1"/>
            </p:cNvSpPr>
            <p:nvPr/>
          </p:nvSpPr>
          <p:spPr bwMode="auto">
            <a:xfrm>
              <a:off x="3072" y="2976"/>
              <a:ext cx="18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/>
                <a:t>Two Clusters</a:t>
              </a:r>
            </a:p>
          </p:txBody>
        </p:sp>
        <p:pic>
          <p:nvPicPr>
            <p:cNvPr id="163533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960"/>
              <a:ext cx="2689" cy="2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35336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Sensitive to noise and outliers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AB6AE-DC6C-4C19-AD98-A8BE141DCE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en-US" sz="105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19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533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27014"/>
            <a:ext cx="7886700" cy="396874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Hierarchical Clustering: MAX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11600" y="1333500"/>
            <a:ext cx="4953000" cy="114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b="1" dirty="0"/>
              <a:t>Similarity of two clusters is based on the two least similar (most distant) points in the different clusters</a:t>
            </a:r>
          </a:p>
          <a:p>
            <a:pPr marL="342900" lvl="1" indent="0">
              <a:buNone/>
            </a:pPr>
            <a:r>
              <a:rPr lang="en-US" altLang="en-US" sz="1600" dirty="0"/>
              <a:t>Determined by all pairs of points in the two clusters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637379" name="Text Box 3"/>
          <p:cNvSpPr txBox="1">
            <a:spLocks noChangeArrowheads="1"/>
          </p:cNvSpPr>
          <p:nvPr/>
        </p:nvSpPr>
        <p:spPr bwMode="auto">
          <a:xfrm>
            <a:off x="1098550" y="5867400"/>
            <a:ext cx="3352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Nested Clusters</a:t>
            </a:r>
          </a:p>
        </p:txBody>
      </p:sp>
      <p:sp>
        <p:nvSpPr>
          <p:cNvPr id="1637380" name="Text Box 4"/>
          <p:cNvSpPr txBox="1">
            <a:spLocks noChangeArrowheads="1"/>
          </p:cNvSpPr>
          <p:nvPr/>
        </p:nvSpPr>
        <p:spPr bwMode="auto">
          <a:xfrm>
            <a:off x="5670550" y="5715000"/>
            <a:ext cx="179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Dendrogram</a:t>
            </a:r>
          </a:p>
        </p:txBody>
      </p:sp>
      <p:pic>
        <p:nvPicPr>
          <p:cNvPr id="16373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2895600"/>
            <a:ext cx="43878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37382" name="Group 6"/>
          <p:cNvGrpSpPr>
            <a:grpSpLocks/>
          </p:cNvGrpSpPr>
          <p:nvPr/>
        </p:nvGrpSpPr>
        <p:grpSpPr bwMode="auto">
          <a:xfrm>
            <a:off x="792163" y="2586038"/>
            <a:ext cx="2998787" cy="2687637"/>
            <a:chOff x="383" y="1437"/>
            <a:chExt cx="1889" cy="1693"/>
          </a:xfrm>
        </p:grpSpPr>
        <p:sp>
          <p:nvSpPr>
            <p:cNvPr id="1637383" name="Freeform 7"/>
            <p:cNvSpPr>
              <a:spLocks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4" name="Freeform 8"/>
            <p:cNvSpPr>
              <a:spLocks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5" name="Freeform 9"/>
            <p:cNvSpPr>
              <a:spLocks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6" name="Freeform 10"/>
            <p:cNvSpPr>
              <a:spLocks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7" name="Freeform 11"/>
            <p:cNvSpPr>
              <a:spLocks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8" name="Freeform 12"/>
            <p:cNvSpPr>
              <a:spLocks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9" name="Rectangle 13"/>
            <p:cNvSpPr>
              <a:spLocks noChangeArrowheads="1"/>
            </p:cNvSpPr>
            <p:nvPr/>
          </p:nvSpPr>
          <p:spPr bwMode="auto">
            <a:xfrm>
              <a:off x="1890" y="1437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1637390" name="Rectangle 14"/>
            <p:cNvSpPr>
              <a:spLocks noChangeArrowheads="1"/>
            </p:cNvSpPr>
            <p:nvPr/>
          </p:nvSpPr>
          <p:spPr bwMode="auto">
            <a:xfrm>
              <a:off x="1089" y="2061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1637391" name="Rectangle 15"/>
            <p:cNvSpPr>
              <a:spLocks noChangeArrowheads="1"/>
            </p:cNvSpPr>
            <p:nvPr/>
          </p:nvSpPr>
          <p:spPr bwMode="auto">
            <a:xfrm>
              <a:off x="1699" y="2373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1637392" name="Rectangle 16"/>
            <p:cNvSpPr>
              <a:spLocks noChangeArrowheads="1"/>
            </p:cNvSpPr>
            <p:nvPr/>
          </p:nvSpPr>
          <p:spPr bwMode="auto">
            <a:xfrm>
              <a:off x="1319" y="29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1637393" name="Rectangle 17"/>
            <p:cNvSpPr>
              <a:spLocks noChangeArrowheads="1"/>
            </p:cNvSpPr>
            <p:nvPr/>
          </p:nvSpPr>
          <p:spPr bwMode="auto">
            <a:xfrm>
              <a:off x="517" y="1940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1637394" name="Rectangle 18"/>
            <p:cNvSpPr>
              <a:spLocks noChangeArrowheads="1"/>
            </p:cNvSpPr>
            <p:nvPr/>
          </p:nvSpPr>
          <p:spPr bwMode="auto">
            <a:xfrm>
              <a:off x="2188" y="24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1637395" name="Group 19"/>
          <p:cNvGrpSpPr>
            <a:grpSpLocks/>
          </p:cNvGrpSpPr>
          <p:nvPr/>
        </p:nvGrpSpPr>
        <p:grpSpPr bwMode="auto">
          <a:xfrm>
            <a:off x="2509838" y="3970338"/>
            <a:ext cx="1401762" cy="890587"/>
            <a:chOff x="1465" y="2309"/>
            <a:chExt cx="883" cy="561"/>
          </a:xfrm>
        </p:grpSpPr>
        <p:sp>
          <p:nvSpPr>
            <p:cNvPr id="1637396" name="Freeform 20"/>
            <p:cNvSpPr>
              <a:spLocks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7397" name="Rectangle 21"/>
            <p:cNvSpPr>
              <a:spLocks noChangeArrowheads="1"/>
            </p:cNvSpPr>
            <p:nvPr/>
          </p:nvSpPr>
          <p:spPr bwMode="auto">
            <a:xfrm>
              <a:off x="1831" y="2668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1637398" name="Group 22"/>
          <p:cNvGrpSpPr>
            <a:grpSpLocks/>
          </p:cNvGrpSpPr>
          <p:nvPr/>
        </p:nvGrpSpPr>
        <p:grpSpPr bwMode="auto">
          <a:xfrm>
            <a:off x="704850" y="3011488"/>
            <a:ext cx="1579563" cy="889000"/>
            <a:chOff x="328" y="1705"/>
            <a:chExt cx="995" cy="560"/>
          </a:xfrm>
        </p:grpSpPr>
        <p:sp>
          <p:nvSpPr>
            <p:cNvPr id="1637399" name="Freeform 23"/>
            <p:cNvSpPr>
              <a:spLocks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7400" name="Rectangle 24"/>
            <p:cNvSpPr>
              <a:spLocks noChangeArrowheads="1"/>
            </p:cNvSpPr>
            <p:nvPr/>
          </p:nvSpPr>
          <p:spPr bwMode="auto">
            <a:xfrm>
              <a:off x="853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1637401" name="Group 25"/>
          <p:cNvGrpSpPr>
            <a:grpSpLocks/>
          </p:cNvGrpSpPr>
          <p:nvPr/>
        </p:nvGrpSpPr>
        <p:grpSpPr bwMode="auto">
          <a:xfrm>
            <a:off x="360363" y="2344738"/>
            <a:ext cx="3935412" cy="3487737"/>
            <a:chOff x="111" y="1285"/>
            <a:chExt cx="2479" cy="2197"/>
          </a:xfrm>
        </p:grpSpPr>
        <p:sp>
          <p:nvSpPr>
            <p:cNvPr id="1637402" name="Rectangle 26"/>
            <p:cNvSpPr>
              <a:spLocks noChangeArrowheads="1"/>
            </p:cNvSpPr>
            <p:nvPr/>
          </p:nvSpPr>
          <p:spPr bwMode="auto">
            <a:xfrm>
              <a:off x="2484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1637403" name="Freeform 27"/>
            <p:cNvSpPr>
              <a:spLocks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7404" name="Group 28"/>
          <p:cNvGrpSpPr>
            <a:grpSpLocks/>
          </p:cNvGrpSpPr>
          <p:nvPr/>
        </p:nvGrpSpPr>
        <p:grpSpPr bwMode="auto">
          <a:xfrm>
            <a:off x="1882775" y="3744913"/>
            <a:ext cx="2160588" cy="1652587"/>
            <a:chOff x="1070" y="2167"/>
            <a:chExt cx="1361" cy="1041"/>
          </a:xfrm>
        </p:grpSpPr>
        <p:sp>
          <p:nvSpPr>
            <p:cNvPr id="1637405" name="Rectangle 29"/>
            <p:cNvSpPr>
              <a:spLocks noChangeArrowheads="1"/>
            </p:cNvSpPr>
            <p:nvPr/>
          </p:nvSpPr>
          <p:spPr bwMode="auto">
            <a:xfrm>
              <a:off x="1070" y="256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1637406" name="Freeform 30"/>
            <p:cNvSpPr>
              <a:spLocks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7407" name="Group 31"/>
          <p:cNvGrpSpPr>
            <a:grpSpLocks/>
          </p:cNvGrpSpPr>
          <p:nvPr/>
        </p:nvGrpSpPr>
        <p:grpSpPr bwMode="auto">
          <a:xfrm>
            <a:off x="615950" y="2482850"/>
            <a:ext cx="2906713" cy="1520825"/>
            <a:chOff x="272" y="1372"/>
            <a:chExt cx="1831" cy="958"/>
          </a:xfrm>
        </p:grpSpPr>
        <p:sp>
          <p:nvSpPr>
            <p:cNvPr id="1637408" name="Rectangle 32"/>
            <p:cNvSpPr>
              <a:spLocks noChangeArrowheads="1"/>
            </p:cNvSpPr>
            <p:nvPr/>
          </p:nvSpPr>
          <p:spPr bwMode="auto">
            <a:xfrm>
              <a:off x="1165" y="138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1637409" name="Freeform 33"/>
            <p:cNvSpPr>
              <a:spLocks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AB6AE-DC6C-4C19-AD98-A8BE141DCE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en-US" sz="105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55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824345" y="205582"/>
            <a:ext cx="7886700" cy="625474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Strength of MAX</a:t>
            </a:r>
          </a:p>
        </p:txBody>
      </p:sp>
      <p:sp>
        <p:nvSpPr>
          <p:cNvPr id="1638403" name="Text Box 3"/>
          <p:cNvSpPr txBox="1">
            <a:spLocks noChangeArrowheads="1"/>
          </p:cNvSpPr>
          <p:nvPr/>
        </p:nvSpPr>
        <p:spPr bwMode="auto">
          <a:xfrm>
            <a:off x="1370013" y="4662488"/>
            <a:ext cx="289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pic>
        <p:nvPicPr>
          <p:cNvPr id="16384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05"/>
          <a:stretch>
            <a:fillRect/>
          </a:stretch>
        </p:blipFill>
        <p:spPr bwMode="auto">
          <a:xfrm>
            <a:off x="303213" y="1600200"/>
            <a:ext cx="4268787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38405" name="Group 5"/>
          <p:cNvGrpSpPr>
            <a:grpSpLocks/>
          </p:cNvGrpSpPr>
          <p:nvPr/>
        </p:nvGrpSpPr>
        <p:grpSpPr bwMode="auto">
          <a:xfrm>
            <a:off x="4341813" y="1524000"/>
            <a:ext cx="4268787" cy="3505200"/>
            <a:chOff x="2735" y="768"/>
            <a:chExt cx="2689" cy="2208"/>
          </a:xfrm>
        </p:grpSpPr>
        <p:sp>
          <p:nvSpPr>
            <p:cNvPr id="1638406" name="Text Box 6"/>
            <p:cNvSpPr txBox="1">
              <a:spLocks noChangeArrowheads="1"/>
            </p:cNvSpPr>
            <p:nvPr/>
          </p:nvSpPr>
          <p:spPr bwMode="auto">
            <a:xfrm>
              <a:off x="3263" y="2745"/>
              <a:ext cx="18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/>
                <a:t>Two Clusters</a:t>
              </a:r>
            </a:p>
          </p:txBody>
        </p:sp>
        <p:pic>
          <p:nvPicPr>
            <p:cNvPr id="163840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905"/>
            <a:stretch>
              <a:fillRect/>
            </a:stretch>
          </p:blipFill>
          <p:spPr bwMode="auto">
            <a:xfrm>
              <a:off x="2735" y="768"/>
              <a:ext cx="2689" cy="1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38408" name="Text Box 8"/>
          <p:cNvSpPr txBox="1">
            <a:spLocks noChangeArrowheads="1"/>
          </p:cNvSpPr>
          <p:nvPr/>
        </p:nvSpPr>
        <p:spPr bwMode="auto">
          <a:xfrm>
            <a:off x="609600" y="5881688"/>
            <a:ext cx="632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Less susceptible to noise and outliers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AB6AE-DC6C-4C19-AD98-A8BE141DCE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</a:t>
            </a:fld>
            <a:endParaRPr lang="en-US" sz="105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38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0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63537"/>
            <a:ext cx="7886700" cy="457200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Limitations of MAX</a:t>
            </a:r>
          </a:p>
        </p:txBody>
      </p:sp>
      <p:pic>
        <p:nvPicPr>
          <p:cNvPr id="16394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428" name="Text Box 4"/>
          <p:cNvSpPr txBox="1">
            <a:spLocks noChangeArrowheads="1"/>
          </p:cNvSpPr>
          <p:nvPr/>
        </p:nvSpPr>
        <p:spPr bwMode="auto">
          <a:xfrm>
            <a:off x="1371600" y="4814888"/>
            <a:ext cx="289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/>
              <a:t>Original Points</a:t>
            </a:r>
          </a:p>
        </p:txBody>
      </p:sp>
      <p:grpSp>
        <p:nvGrpSpPr>
          <p:cNvPr id="1639429" name="Group 5"/>
          <p:cNvGrpSpPr>
            <a:grpSpLocks/>
          </p:cNvGrpSpPr>
          <p:nvPr/>
        </p:nvGrpSpPr>
        <p:grpSpPr bwMode="auto">
          <a:xfrm>
            <a:off x="4494213" y="1447800"/>
            <a:ext cx="4268787" cy="3733800"/>
            <a:chOff x="2783" y="864"/>
            <a:chExt cx="2689" cy="2352"/>
          </a:xfrm>
        </p:grpSpPr>
        <p:pic>
          <p:nvPicPr>
            <p:cNvPr id="16394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3" y="864"/>
              <a:ext cx="2689" cy="2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39431" name="Text Box 7"/>
            <p:cNvSpPr txBox="1">
              <a:spLocks noChangeArrowheads="1"/>
            </p:cNvSpPr>
            <p:nvPr/>
          </p:nvSpPr>
          <p:spPr bwMode="auto">
            <a:xfrm>
              <a:off x="3263" y="2985"/>
              <a:ext cx="18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/>
                <a:t>Two Clusters</a:t>
              </a:r>
            </a:p>
          </p:txBody>
        </p:sp>
      </p:grpSp>
      <p:sp>
        <p:nvSpPr>
          <p:cNvPr id="1639432" name="Text Box 8"/>
          <p:cNvSpPr txBox="1">
            <a:spLocks noChangeArrowheads="1"/>
          </p:cNvSpPr>
          <p:nvPr/>
        </p:nvSpPr>
        <p:spPr bwMode="auto">
          <a:xfrm>
            <a:off x="609600" y="5486400"/>
            <a:ext cx="6324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Tends to break large clusters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Biased towards globular clusters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AB6AE-DC6C-4C19-AD98-A8BE141DCE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endParaRPr lang="en-US" sz="105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15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3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717550" y="232569"/>
            <a:ext cx="7886700" cy="457200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Hierarchical Clustering: Group Average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46575" y="1408112"/>
            <a:ext cx="4229100" cy="91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b="1" dirty="0"/>
              <a:t>Proximity of two clusters is the average of pairwise proximity between points in the two clusters.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1641475" name="Text Box 3"/>
          <p:cNvSpPr txBox="1">
            <a:spLocks noChangeArrowheads="1"/>
          </p:cNvSpPr>
          <p:nvPr/>
        </p:nvSpPr>
        <p:spPr bwMode="auto">
          <a:xfrm>
            <a:off x="1066800" y="5957887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Nested Clusters</a:t>
            </a:r>
          </a:p>
        </p:txBody>
      </p:sp>
      <p:sp>
        <p:nvSpPr>
          <p:cNvPr id="1641476" name="Text Box 4"/>
          <p:cNvSpPr txBox="1">
            <a:spLocks noChangeArrowheads="1"/>
          </p:cNvSpPr>
          <p:nvPr/>
        </p:nvSpPr>
        <p:spPr bwMode="auto">
          <a:xfrm>
            <a:off x="5715000" y="5957887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 err="1"/>
              <a:t>Dendrogram</a:t>
            </a:r>
            <a:endParaRPr lang="en-US" altLang="en-US" sz="1800" dirty="0"/>
          </a:p>
        </p:txBody>
      </p:sp>
      <p:pic>
        <p:nvPicPr>
          <p:cNvPr id="16414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757487"/>
            <a:ext cx="43878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41478" name="Group 6"/>
          <p:cNvGrpSpPr>
            <a:grpSpLocks/>
          </p:cNvGrpSpPr>
          <p:nvPr/>
        </p:nvGrpSpPr>
        <p:grpSpPr bwMode="auto">
          <a:xfrm>
            <a:off x="808038" y="2687637"/>
            <a:ext cx="2901950" cy="2544763"/>
            <a:chOff x="509" y="1252"/>
            <a:chExt cx="1828" cy="1603"/>
          </a:xfrm>
        </p:grpSpPr>
        <p:sp>
          <p:nvSpPr>
            <p:cNvPr id="1641479" name="Freeform 7"/>
            <p:cNvSpPr>
              <a:spLocks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0" name="Freeform 8"/>
            <p:cNvSpPr>
              <a:spLocks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1" name="Freeform 9"/>
            <p:cNvSpPr>
              <a:spLocks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2" name="Freeform 10"/>
            <p:cNvSpPr>
              <a:spLocks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3" name="Freeform 11"/>
            <p:cNvSpPr>
              <a:spLocks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4" name="Freeform 12"/>
            <p:cNvSpPr>
              <a:spLocks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5" name="Rectangle 13"/>
            <p:cNvSpPr>
              <a:spLocks noChangeArrowheads="1"/>
            </p:cNvSpPr>
            <p:nvPr/>
          </p:nvSpPr>
          <p:spPr bwMode="auto">
            <a:xfrm>
              <a:off x="1908" y="125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1641486" name="Rectangle 14"/>
            <p:cNvSpPr>
              <a:spLocks noChangeArrowheads="1"/>
            </p:cNvSpPr>
            <p:nvPr/>
          </p:nvSpPr>
          <p:spPr bwMode="auto">
            <a:xfrm>
              <a:off x="1163" y="183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1641487" name="Rectangle 15"/>
            <p:cNvSpPr>
              <a:spLocks noChangeArrowheads="1"/>
            </p:cNvSpPr>
            <p:nvPr/>
          </p:nvSpPr>
          <p:spPr bwMode="auto">
            <a:xfrm>
              <a:off x="1732" y="2121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1641488" name="Rectangle 16"/>
            <p:cNvSpPr>
              <a:spLocks noChangeArrowheads="1"/>
            </p:cNvSpPr>
            <p:nvPr/>
          </p:nvSpPr>
          <p:spPr bwMode="auto">
            <a:xfrm>
              <a:off x="1379" y="2638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1641489" name="Rectangle 17"/>
            <p:cNvSpPr>
              <a:spLocks noChangeArrowheads="1"/>
            </p:cNvSpPr>
            <p:nvPr/>
          </p:nvSpPr>
          <p:spPr bwMode="auto">
            <a:xfrm>
              <a:off x="631" y="1719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1641490" name="Rectangle 18"/>
            <p:cNvSpPr>
              <a:spLocks noChangeArrowheads="1"/>
            </p:cNvSpPr>
            <p:nvPr/>
          </p:nvSpPr>
          <p:spPr bwMode="auto">
            <a:xfrm>
              <a:off x="2187" y="2173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1641491" name="Group 19"/>
          <p:cNvGrpSpPr>
            <a:grpSpLocks/>
          </p:cNvGrpSpPr>
          <p:nvPr/>
        </p:nvGrpSpPr>
        <p:grpSpPr bwMode="auto">
          <a:xfrm>
            <a:off x="2405063" y="3973512"/>
            <a:ext cx="1301750" cy="889000"/>
            <a:chOff x="1515" y="2062"/>
            <a:chExt cx="820" cy="560"/>
          </a:xfrm>
        </p:grpSpPr>
        <p:sp>
          <p:nvSpPr>
            <p:cNvPr id="1641492" name="Freeform 20"/>
            <p:cNvSpPr>
              <a:spLocks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493" name="Rectangle 21"/>
            <p:cNvSpPr>
              <a:spLocks noChangeArrowheads="1"/>
            </p:cNvSpPr>
            <p:nvPr/>
          </p:nvSpPr>
          <p:spPr bwMode="auto">
            <a:xfrm>
              <a:off x="1855" y="2395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1641494" name="Group 22"/>
          <p:cNvGrpSpPr>
            <a:grpSpLocks/>
          </p:cNvGrpSpPr>
          <p:nvPr/>
        </p:nvGrpSpPr>
        <p:grpSpPr bwMode="auto">
          <a:xfrm>
            <a:off x="717550" y="3082925"/>
            <a:ext cx="1323975" cy="985837"/>
            <a:chOff x="452" y="1501"/>
            <a:chExt cx="834" cy="621"/>
          </a:xfrm>
        </p:grpSpPr>
        <p:sp>
          <p:nvSpPr>
            <p:cNvPr id="1641495" name="Freeform 23"/>
            <p:cNvSpPr>
              <a:spLocks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496" name="Rectangle 24"/>
            <p:cNvSpPr>
              <a:spLocks noChangeArrowheads="1"/>
            </p:cNvSpPr>
            <p:nvPr/>
          </p:nvSpPr>
          <p:spPr bwMode="auto">
            <a:xfrm>
              <a:off x="944" y="150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1641497" name="Group 25"/>
          <p:cNvGrpSpPr>
            <a:grpSpLocks/>
          </p:cNvGrpSpPr>
          <p:nvPr/>
        </p:nvGrpSpPr>
        <p:grpSpPr bwMode="auto">
          <a:xfrm>
            <a:off x="403225" y="2322512"/>
            <a:ext cx="3659188" cy="3460750"/>
            <a:chOff x="254" y="1022"/>
            <a:chExt cx="2305" cy="2180"/>
          </a:xfrm>
        </p:grpSpPr>
        <p:sp>
          <p:nvSpPr>
            <p:cNvPr id="1641498" name="Rectangle 26"/>
            <p:cNvSpPr>
              <a:spLocks noChangeArrowheads="1"/>
            </p:cNvSpPr>
            <p:nvPr/>
          </p:nvSpPr>
          <p:spPr bwMode="auto">
            <a:xfrm>
              <a:off x="564" y="1148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1641499" name="Freeform 27"/>
            <p:cNvSpPr>
              <a:spLocks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1500" name="Group 28"/>
          <p:cNvGrpSpPr>
            <a:grpSpLocks/>
          </p:cNvGrpSpPr>
          <p:nvPr/>
        </p:nvGrpSpPr>
        <p:grpSpPr bwMode="auto">
          <a:xfrm>
            <a:off x="1931988" y="3802062"/>
            <a:ext cx="1800225" cy="1720850"/>
            <a:chOff x="1217" y="1954"/>
            <a:chExt cx="1134" cy="1084"/>
          </a:xfrm>
        </p:grpSpPr>
        <p:sp>
          <p:nvSpPr>
            <p:cNvPr id="1641501" name="Rectangle 29"/>
            <p:cNvSpPr>
              <a:spLocks noChangeArrowheads="1"/>
            </p:cNvSpPr>
            <p:nvPr/>
          </p:nvSpPr>
          <p:spPr bwMode="auto">
            <a:xfrm>
              <a:off x="1665" y="281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1641502" name="Freeform 30"/>
            <p:cNvSpPr>
              <a:spLocks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1503" name="Group 31"/>
          <p:cNvGrpSpPr>
            <a:grpSpLocks/>
          </p:cNvGrpSpPr>
          <p:nvPr/>
        </p:nvGrpSpPr>
        <p:grpSpPr bwMode="auto">
          <a:xfrm>
            <a:off x="1893888" y="2622550"/>
            <a:ext cx="1933575" cy="3097212"/>
            <a:chOff x="1193" y="1211"/>
            <a:chExt cx="1218" cy="1951"/>
          </a:xfrm>
        </p:grpSpPr>
        <p:sp>
          <p:nvSpPr>
            <p:cNvPr id="1641504" name="Rectangle 32"/>
            <p:cNvSpPr>
              <a:spLocks noChangeArrowheads="1"/>
            </p:cNvSpPr>
            <p:nvPr/>
          </p:nvSpPr>
          <p:spPr bwMode="auto">
            <a:xfrm>
              <a:off x="1602" y="121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1641505" name="Freeform 33"/>
            <p:cNvSpPr>
              <a:spLocks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AB6AE-DC6C-4C19-AD98-A8BE141DCE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</a:t>
            </a:fld>
            <a:endParaRPr lang="en-US" sz="105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242812"/>
            <a:ext cx="7886700" cy="477836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Hierarchical Clustering: Comparison</a:t>
            </a:r>
          </a:p>
        </p:txBody>
      </p:sp>
      <p:sp>
        <p:nvSpPr>
          <p:cNvPr id="1644547" name="Text Box 3"/>
          <p:cNvSpPr txBox="1">
            <a:spLocks noChangeArrowheads="1"/>
          </p:cNvSpPr>
          <p:nvPr/>
        </p:nvSpPr>
        <p:spPr bwMode="auto">
          <a:xfrm>
            <a:off x="4114800" y="51054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/>
              <a:t>Group Average</a:t>
            </a:r>
          </a:p>
        </p:txBody>
      </p:sp>
      <p:grpSp>
        <p:nvGrpSpPr>
          <p:cNvPr id="1644549" name="Group 5"/>
          <p:cNvGrpSpPr>
            <a:grpSpLocks noChangeAspect="1"/>
          </p:cNvGrpSpPr>
          <p:nvPr/>
        </p:nvGrpSpPr>
        <p:grpSpPr bwMode="auto">
          <a:xfrm>
            <a:off x="6270625" y="4356100"/>
            <a:ext cx="1858963" cy="1693862"/>
            <a:chOff x="509" y="1253"/>
            <a:chExt cx="1776" cy="1618"/>
          </a:xfrm>
        </p:grpSpPr>
        <p:sp>
          <p:nvSpPr>
            <p:cNvPr id="1644550" name="Freeform 6"/>
            <p:cNvSpPr>
              <a:spLocks noChangeAspect="1"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51" name="Freeform 7"/>
            <p:cNvSpPr>
              <a:spLocks noChangeAspect="1"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52" name="Freeform 8"/>
            <p:cNvSpPr>
              <a:spLocks noChangeAspect="1"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53" name="Freeform 9"/>
            <p:cNvSpPr>
              <a:spLocks noChangeAspect="1"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54" name="Freeform 10"/>
            <p:cNvSpPr>
              <a:spLocks noChangeAspect="1"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55" name="Freeform 11"/>
            <p:cNvSpPr>
              <a:spLocks noChangeAspect="1"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56" name="Rectangle 12"/>
            <p:cNvSpPr>
              <a:spLocks noChangeAspect="1" noChangeArrowheads="1"/>
            </p:cNvSpPr>
            <p:nvPr/>
          </p:nvSpPr>
          <p:spPr bwMode="auto">
            <a:xfrm>
              <a:off x="1909" y="125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1644557" name="Rectangle 13"/>
            <p:cNvSpPr>
              <a:spLocks noChangeAspect="1" noChangeArrowheads="1"/>
            </p:cNvSpPr>
            <p:nvPr/>
          </p:nvSpPr>
          <p:spPr bwMode="auto">
            <a:xfrm>
              <a:off x="1163" y="183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1644558" name="Rectangle 14"/>
            <p:cNvSpPr>
              <a:spLocks noChangeAspect="1" noChangeArrowheads="1"/>
            </p:cNvSpPr>
            <p:nvPr/>
          </p:nvSpPr>
          <p:spPr bwMode="auto">
            <a:xfrm>
              <a:off x="1733" y="212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1644559" name="Rectangle 15"/>
            <p:cNvSpPr>
              <a:spLocks noChangeAspect="1" noChangeArrowheads="1"/>
            </p:cNvSpPr>
            <p:nvPr/>
          </p:nvSpPr>
          <p:spPr bwMode="auto">
            <a:xfrm>
              <a:off x="1379" y="2638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1644560" name="Rectangle 16"/>
            <p:cNvSpPr>
              <a:spLocks noChangeAspect="1" noChangeArrowheads="1"/>
            </p:cNvSpPr>
            <p:nvPr/>
          </p:nvSpPr>
          <p:spPr bwMode="auto">
            <a:xfrm>
              <a:off x="630" y="1720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1644561" name="Rectangle 17"/>
            <p:cNvSpPr>
              <a:spLocks noChangeAspect="1" noChangeArrowheads="1"/>
            </p:cNvSpPr>
            <p:nvPr/>
          </p:nvSpPr>
          <p:spPr bwMode="auto">
            <a:xfrm>
              <a:off x="2188" y="217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1644562" name="Group 18"/>
          <p:cNvGrpSpPr>
            <a:grpSpLocks noChangeAspect="1"/>
          </p:cNvGrpSpPr>
          <p:nvPr/>
        </p:nvGrpSpPr>
        <p:grpSpPr bwMode="auto">
          <a:xfrm>
            <a:off x="7324725" y="5203825"/>
            <a:ext cx="857250" cy="592137"/>
            <a:chOff x="1515" y="2062"/>
            <a:chExt cx="820" cy="566"/>
          </a:xfrm>
        </p:grpSpPr>
        <p:sp>
          <p:nvSpPr>
            <p:cNvPr id="1644563" name="Freeform 19"/>
            <p:cNvSpPr>
              <a:spLocks noChangeAspect="1"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564" name="Rectangle 20"/>
            <p:cNvSpPr>
              <a:spLocks noChangeAspect="1" noChangeArrowheads="1"/>
            </p:cNvSpPr>
            <p:nvPr/>
          </p:nvSpPr>
          <p:spPr bwMode="auto">
            <a:xfrm>
              <a:off x="1855" y="2394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1644565" name="Group 21"/>
          <p:cNvGrpSpPr>
            <a:grpSpLocks noChangeAspect="1"/>
          </p:cNvGrpSpPr>
          <p:nvPr/>
        </p:nvGrpSpPr>
        <p:grpSpPr bwMode="auto">
          <a:xfrm>
            <a:off x="6211888" y="4616450"/>
            <a:ext cx="873125" cy="649287"/>
            <a:chOff x="452" y="1501"/>
            <a:chExt cx="834" cy="621"/>
          </a:xfrm>
        </p:grpSpPr>
        <p:sp>
          <p:nvSpPr>
            <p:cNvPr id="1644566" name="Freeform 22"/>
            <p:cNvSpPr>
              <a:spLocks noChangeAspect="1"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567" name="Rectangle 23"/>
            <p:cNvSpPr>
              <a:spLocks noChangeAspect="1" noChangeArrowheads="1"/>
            </p:cNvSpPr>
            <p:nvPr/>
          </p:nvSpPr>
          <p:spPr bwMode="auto">
            <a:xfrm>
              <a:off x="943" y="1501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1644568" name="Group 24"/>
          <p:cNvGrpSpPr>
            <a:grpSpLocks noChangeAspect="1"/>
          </p:cNvGrpSpPr>
          <p:nvPr/>
        </p:nvGrpSpPr>
        <p:grpSpPr bwMode="auto">
          <a:xfrm>
            <a:off x="6003925" y="4114800"/>
            <a:ext cx="2413000" cy="2281237"/>
            <a:chOff x="254" y="1022"/>
            <a:chExt cx="2305" cy="2180"/>
          </a:xfrm>
        </p:grpSpPr>
        <p:sp>
          <p:nvSpPr>
            <p:cNvPr id="1644569" name="Rectangle 25"/>
            <p:cNvSpPr>
              <a:spLocks noChangeAspect="1" noChangeArrowheads="1"/>
            </p:cNvSpPr>
            <p:nvPr/>
          </p:nvSpPr>
          <p:spPr bwMode="auto">
            <a:xfrm>
              <a:off x="563" y="1148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1644570" name="Freeform 26"/>
            <p:cNvSpPr>
              <a:spLocks noChangeAspect="1"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571" name="Group 27"/>
          <p:cNvGrpSpPr>
            <a:grpSpLocks noChangeAspect="1"/>
          </p:cNvGrpSpPr>
          <p:nvPr/>
        </p:nvGrpSpPr>
        <p:grpSpPr bwMode="auto">
          <a:xfrm>
            <a:off x="7011988" y="5089525"/>
            <a:ext cx="1187450" cy="1141412"/>
            <a:chOff x="1217" y="1954"/>
            <a:chExt cx="1134" cy="1090"/>
          </a:xfrm>
        </p:grpSpPr>
        <p:sp>
          <p:nvSpPr>
            <p:cNvPr id="1644572" name="Rectangle 28"/>
            <p:cNvSpPr>
              <a:spLocks noChangeAspect="1" noChangeArrowheads="1"/>
            </p:cNvSpPr>
            <p:nvPr/>
          </p:nvSpPr>
          <p:spPr bwMode="auto">
            <a:xfrm>
              <a:off x="1666" y="2811"/>
              <a:ext cx="1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1644573" name="Freeform 29"/>
            <p:cNvSpPr>
              <a:spLocks noChangeAspect="1"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574" name="Group 30"/>
          <p:cNvGrpSpPr>
            <a:grpSpLocks noChangeAspect="1"/>
          </p:cNvGrpSpPr>
          <p:nvPr/>
        </p:nvGrpSpPr>
        <p:grpSpPr bwMode="auto">
          <a:xfrm>
            <a:off x="6986588" y="4313237"/>
            <a:ext cx="1274762" cy="2041525"/>
            <a:chOff x="1193" y="1212"/>
            <a:chExt cx="1218" cy="1950"/>
          </a:xfrm>
        </p:grpSpPr>
        <p:sp>
          <p:nvSpPr>
            <p:cNvPr id="1644575" name="Rectangle 31"/>
            <p:cNvSpPr>
              <a:spLocks noChangeAspect="1" noChangeArrowheads="1"/>
            </p:cNvSpPr>
            <p:nvPr/>
          </p:nvSpPr>
          <p:spPr bwMode="auto">
            <a:xfrm>
              <a:off x="1603" y="1212"/>
              <a:ext cx="10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1644576" name="Freeform 32"/>
            <p:cNvSpPr>
              <a:spLocks noChangeAspect="1"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4577" name="Text Box 33"/>
          <p:cNvSpPr txBox="1">
            <a:spLocks noChangeArrowheads="1"/>
          </p:cNvSpPr>
          <p:nvPr/>
        </p:nvSpPr>
        <p:spPr bwMode="auto">
          <a:xfrm>
            <a:off x="3387725" y="2357437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MIN</a:t>
            </a:r>
          </a:p>
        </p:txBody>
      </p:sp>
      <p:sp>
        <p:nvSpPr>
          <p:cNvPr id="1644578" name="Text Box 34"/>
          <p:cNvSpPr txBox="1">
            <a:spLocks noChangeArrowheads="1"/>
          </p:cNvSpPr>
          <p:nvPr/>
        </p:nvSpPr>
        <p:spPr bwMode="auto">
          <a:xfrm>
            <a:off x="5292725" y="2357437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MAX</a:t>
            </a:r>
          </a:p>
        </p:txBody>
      </p:sp>
      <p:grpSp>
        <p:nvGrpSpPr>
          <p:cNvPr id="1644607" name="Group 63"/>
          <p:cNvGrpSpPr>
            <a:grpSpLocks noChangeAspect="1"/>
          </p:cNvGrpSpPr>
          <p:nvPr/>
        </p:nvGrpSpPr>
        <p:grpSpPr bwMode="auto">
          <a:xfrm>
            <a:off x="6157913" y="1676400"/>
            <a:ext cx="1979612" cy="1797050"/>
            <a:chOff x="383" y="1437"/>
            <a:chExt cx="1902" cy="1727"/>
          </a:xfrm>
        </p:grpSpPr>
        <p:sp>
          <p:nvSpPr>
            <p:cNvPr id="1644608" name="Freeform 64"/>
            <p:cNvSpPr>
              <a:spLocks noChangeAspect="1"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09" name="Freeform 65"/>
            <p:cNvSpPr>
              <a:spLocks noChangeAspect="1"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10" name="Freeform 66"/>
            <p:cNvSpPr>
              <a:spLocks noChangeAspect="1"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11" name="Freeform 67"/>
            <p:cNvSpPr>
              <a:spLocks noChangeAspect="1"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12" name="Freeform 68"/>
            <p:cNvSpPr>
              <a:spLocks noChangeAspect="1"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13" name="Freeform 69"/>
            <p:cNvSpPr>
              <a:spLocks noChangeAspect="1"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14" name="Rectangle 70"/>
            <p:cNvSpPr>
              <a:spLocks noChangeAspect="1" noChangeArrowheads="1"/>
            </p:cNvSpPr>
            <p:nvPr/>
          </p:nvSpPr>
          <p:spPr bwMode="auto">
            <a:xfrm>
              <a:off x="1890" y="1437"/>
              <a:ext cx="9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1644615" name="Rectangle 71"/>
            <p:cNvSpPr>
              <a:spLocks noChangeAspect="1" noChangeArrowheads="1"/>
            </p:cNvSpPr>
            <p:nvPr/>
          </p:nvSpPr>
          <p:spPr bwMode="auto">
            <a:xfrm>
              <a:off x="1089" y="2061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1644616" name="Rectangle 72"/>
            <p:cNvSpPr>
              <a:spLocks noChangeAspect="1" noChangeArrowheads="1"/>
            </p:cNvSpPr>
            <p:nvPr/>
          </p:nvSpPr>
          <p:spPr bwMode="auto">
            <a:xfrm>
              <a:off x="1699" y="2374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1644617" name="Rectangle 73"/>
            <p:cNvSpPr>
              <a:spLocks noChangeAspect="1" noChangeArrowheads="1"/>
            </p:cNvSpPr>
            <p:nvPr/>
          </p:nvSpPr>
          <p:spPr bwMode="auto">
            <a:xfrm>
              <a:off x="1319" y="29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1644618" name="Rectangle 74"/>
            <p:cNvSpPr>
              <a:spLocks noChangeAspect="1" noChangeArrowheads="1"/>
            </p:cNvSpPr>
            <p:nvPr/>
          </p:nvSpPr>
          <p:spPr bwMode="auto">
            <a:xfrm>
              <a:off x="517" y="1940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1644619" name="Rectangle 75"/>
            <p:cNvSpPr>
              <a:spLocks noChangeAspect="1" noChangeArrowheads="1"/>
            </p:cNvSpPr>
            <p:nvPr/>
          </p:nvSpPr>
          <p:spPr bwMode="auto">
            <a:xfrm>
              <a:off x="2187" y="24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1644620" name="Group 76"/>
          <p:cNvGrpSpPr>
            <a:grpSpLocks noChangeAspect="1"/>
          </p:cNvGrpSpPr>
          <p:nvPr/>
        </p:nvGrpSpPr>
        <p:grpSpPr bwMode="auto">
          <a:xfrm>
            <a:off x="7285038" y="2584450"/>
            <a:ext cx="919162" cy="617537"/>
            <a:chOff x="1465" y="2309"/>
            <a:chExt cx="883" cy="594"/>
          </a:xfrm>
        </p:grpSpPr>
        <p:sp>
          <p:nvSpPr>
            <p:cNvPr id="1644621" name="Freeform 77"/>
            <p:cNvSpPr>
              <a:spLocks noChangeAspect="1"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622" name="Rectangle 78"/>
            <p:cNvSpPr>
              <a:spLocks noChangeAspect="1" noChangeArrowheads="1"/>
            </p:cNvSpPr>
            <p:nvPr/>
          </p:nvSpPr>
          <p:spPr bwMode="auto">
            <a:xfrm>
              <a:off x="1831" y="2668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1644623" name="Group 79"/>
          <p:cNvGrpSpPr>
            <a:grpSpLocks noChangeAspect="1"/>
          </p:cNvGrpSpPr>
          <p:nvPr/>
        </p:nvGrpSpPr>
        <p:grpSpPr bwMode="auto">
          <a:xfrm>
            <a:off x="6100763" y="1954212"/>
            <a:ext cx="1036637" cy="584200"/>
            <a:chOff x="328" y="1704"/>
            <a:chExt cx="995" cy="561"/>
          </a:xfrm>
        </p:grpSpPr>
        <p:sp>
          <p:nvSpPr>
            <p:cNvPr id="1644624" name="Freeform 80"/>
            <p:cNvSpPr>
              <a:spLocks noChangeAspect="1"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625" name="Rectangle 81"/>
            <p:cNvSpPr>
              <a:spLocks noChangeAspect="1" noChangeArrowheads="1"/>
            </p:cNvSpPr>
            <p:nvPr/>
          </p:nvSpPr>
          <p:spPr bwMode="auto">
            <a:xfrm>
              <a:off x="85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1644626" name="Group 82"/>
          <p:cNvGrpSpPr>
            <a:grpSpLocks noChangeAspect="1"/>
          </p:cNvGrpSpPr>
          <p:nvPr/>
        </p:nvGrpSpPr>
        <p:grpSpPr bwMode="auto">
          <a:xfrm>
            <a:off x="5875338" y="1517650"/>
            <a:ext cx="2582862" cy="2287587"/>
            <a:chOff x="111" y="1285"/>
            <a:chExt cx="2481" cy="2197"/>
          </a:xfrm>
        </p:grpSpPr>
        <p:sp>
          <p:nvSpPr>
            <p:cNvPr id="1644627" name="Rectangle 83"/>
            <p:cNvSpPr>
              <a:spLocks noChangeAspect="1" noChangeArrowheads="1"/>
            </p:cNvSpPr>
            <p:nvPr/>
          </p:nvSpPr>
          <p:spPr bwMode="auto">
            <a:xfrm>
              <a:off x="248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1644628" name="Freeform 84"/>
            <p:cNvSpPr>
              <a:spLocks noChangeAspect="1"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629" name="Group 85"/>
          <p:cNvGrpSpPr>
            <a:grpSpLocks noChangeAspect="1"/>
          </p:cNvGrpSpPr>
          <p:nvPr/>
        </p:nvGrpSpPr>
        <p:grpSpPr bwMode="auto">
          <a:xfrm>
            <a:off x="6873875" y="2435225"/>
            <a:ext cx="1416050" cy="1084262"/>
            <a:chOff x="1070" y="2167"/>
            <a:chExt cx="1361" cy="1041"/>
          </a:xfrm>
        </p:grpSpPr>
        <p:sp>
          <p:nvSpPr>
            <p:cNvPr id="1644630" name="Rectangle 86"/>
            <p:cNvSpPr>
              <a:spLocks noChangeAspect="1" noChangeArrowheads="1"/>
            </p:cNvSpPr>
            <p:nvPr/>
          </p:nvSpPr>
          <p:spPr bwMode="auto">
            <a:xfrm>
              <a:off x="1070" y="256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1644631" name="Freeform 87"/>
            <p:cNvSpPr>
              <a:spLocks noChangeAspect="1"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632" name="Group 88"/>
          <p:cNvGrpSpPr>
            <a:grpSpLocks noChangeAspect="1"/>
          </p:cNvGrpSpPr>
          <p:nvPr/>
        </p:nvGrpSpPr>
        <p:grpSpPr bwMode="auto">
          <a:xfrm>
            <a:off x="6043613" y="1608137"/>
            <a:ext cx="1905000" cy="996950"/>
            <a:chOff x="272" y="1372"/>
            <a:chExt cx="1831" cy="958"/>
          </a:xfrm>
        </p:grpSpPr>
        <p:sp>
          <p:nvSpPr>
            <p:cNvPr id="1644633" name="Rectangle 89"/>
            <p:cNvSpPr>
              <a:spLocks noChangeAspect="1" noChangeArrowheads="1"/>
            </p:cNvSpPr>
            <p:nvPr/>
          </p:nvSpPr>
          <p:spPr bwMode="auto">
            <a:xfrm>
              <a:off x="1165" y="138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1644634" name="Freeform 90"/>
            <p:cNvSpPr>
              <a:spLocks noChangeAspect="1"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635" name="Group 91"/>
          <p:cNvGrpSpPr>
            <a:grpSpLocks noChangeAspect="1"/>
          </p:cNvGrpSpPr>
          <p:nvPr/>
        </p:nvGrpSpPr>
        <p:grpSpPr bwMode="auto">
          <a:xfrm>
            <a:off x="1009650" y="1585912"/>
            <a:ext cx="1990725" cy="1806575"/>
            <a:chOff x="471" y="1117"/>
            <a:chExt cx="1935" cy="1755"/>
          </a:xfrm>
        </p:grpSpPr>
        <p:sp>
          <p:nvSpPr>
            <p:cNvPr id="1644636" name="Freeform 92"/>
            <p:cNvSpPr>
              <a:spLocks noChangeAspect="1"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37" name="Freeform 93"/>
            <p:cNvSpPr>
              <a:spLocks noChangeAspect="1"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38" name="Freeform 94"/>
            <p:cNvSpPr>
              <a:spLocks noChangeAspect="1"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39" name="Freeform 95"/>
            <p:cNvSpPr>
              <a:spLocks noChangeAspect="1"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40" name="Freeform 96"/>
            <p:cNvSpPr>
              <a:spLocks noChangeAspect="1"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41" name="Freeform 97"/>
            <p:cNvSpPr>
              <a:spLocks noChangeAspect="1"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42" name="Rectangle 98"/>
            <p:cNvSpPr>
              <a:spLocks noChangeAspect="1" noChangeArrowheads="1"/>
            </p:cNvSpPr>
            <p:nvPr/>
          </p:nvSpPr>
          <p:spPr bwMode="auto">
            <a:xfrm>
              <a:off x="2033" y="1117"/>
              <a:ext cx="9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1644643" name="Rectangle 99"/>
            <p:cNvSpPr>
              <a:spLocks noChangeAspect="1" noChangeArrowheads="1"/>
            </p:cNvSpPr>
            <p:nvPr/>
          </p:nvSpPr>
          <p:spPr bwMode="auto">
            <a:xfrm>
              <a:off x="1256" y="1765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1644644" name="Rectangle 100"/>
            <p:cNvSpPr>
              <a:spLocks noChangeAspect="1" noChangeArrowheads="1"/>
            </p:cNvSpPr>
            <p:nvPr/>
          </p:nvSpPr>
          <p:spPr bwMode="auto">
            <a:xfrm>
              <a:off x="1810" y="2069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1644645" name="Rectangle 101"/>
            <p:cNvSpPr>
              <a:spLocks noChangeAspect="1" noChangeArrowheads="1"/>
            </p:cNvSpPr>
            <p:nvPr/>
          </p:nvSpPr>
          <p:spPr bwMode="auto">
            <a:xfrm>
              <a:off x="1422" y="2635"/>
              <a:ext cx="9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1644646" name="Rectangle 102"/>
            <p:cNvSpPr>
              <a:spLocks noChangeAspect="1" noChangeArrowheads="1"/>
            </p:cNvSpPr>
            <p:nvPr/>
          </p:nvSpPr>
          <p:spPr bwMode="auto">
            <a:xfrm>
              <a:off x="648" y="16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1644647" name="Rectangle 103"/>
            <p:cNvSpPr>
              <a:spLocks noChangeAspect="1" noChangeArrowheads="1"/>
            </p:cNvSpPr>
            <p:nvPr/>
          </p:nvSpPr>
          <p:spPr bwMode="auto">
            <a:xfrm>
              <a:off x="2307" y="21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1644648" name="Group 104"/>
          <p:cNvGrpSpPr>
            <a:grpSpLocks noChangeAspect="1"/>
          </p:cNvGrpSpPr>
          <p:nvPr/>
        </p:nvGrpSpPr>
        <p:grpSpPr bwMode="auto">
          <a:xfrm>
            <a:off x="2141538" y="2293937"/>
            <a:ext cx="923925" cy="592138"/>
            <a:chOff x="1572" y="1805"/>
            <a:chExt cx="897" cy="575"/>
          </a:xfrm>
        </p:grpSpPr>
        <p:sp>
          <p:nvSpPr>
            <p:cNvPr id="1644649" name="Freeform 105"/>
            <p:cNvSpPr>
              <a:spLocks noChangeAspect="1"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650" name="Rectangle 106"/>
            <p:cNvSpPr>
              <a:spLocks noChangeAspect="1" noChangeArrowheads="1"/>
            </p:cNvSpPr>
            <p:nvPr/>
          </p:nvSpPr>
          <p:spPr bwMode="auto">
            <a:xfrm>
              <a:off x="1943" y="1805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1644651" name="Group 107"/>
          <p:cNvGrpSpPr>
            <a:grpSpLocks noChangeAspect="1"/>
          </p:cNvGrpSpPr>
          <p:nvPr/>
        </p:nvGrpSpPr>
        <p:grpSpPr bwMode="auto">
          <a:xfrm>
            <a:off x="865188" y="2049462"/>
            <a:ext cx="1125537" cy="742950"/>
            <a:chOff x="332" y="1568"/>
            <a:chExt cx="1093" cy="721"/>
          </a:xfrm>
        </p:grpSpPr>
        <p:sp>
          <p:nvSpPr>
            <p:cNvPr id="1644652" name="Freeform 108"/>
            <p:cNvSpPr>
              <a:spLocks noChangeAspect="1"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653" name="Rectangle 109"/>
            <p:cNvSpPr>
              <a:spLocks noChangeAspect="1" noChangeArrowheads="1"/>
            </p:cNvSpPr>
            <p:nvPr/>
          </p:nvSpPr>
          <p:spPr bwMode="auto">
            <a:xfrm>
              <a:off x="949" y="2052"/>
              <a:ext cx="1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1644654" name="Group 110"/>
          <p:cNvGrpSpPr>
            <a:grpSpLocks noChangeAspect="1"/>
          </p:cNvGrpSpPr>
          <p:nvPr/>
        </p:nvGrpSpPr>
        <p:grpSpPr bwMode="auto">
          <a:xfrm>
            <a:off x="812800" y="1779587"/>
            <a:ext cx="2382838" cy="1358900"/>
            <a:chOff x="280" y="1305"/>
            <a:chExt cx="2315" cy="1321"/>
          </a:xfrm>
        </p:grpSpPr>
        <p:sp>
          <p:nvSpPr>
            <p:cNvPr id="1644655" name="Freeform 111"/>
            <p:cNvSpPr>
              <a:spLocks noChangeAspect="1"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656" name="Rectangle 112"/>
            <p:cNvSpPr>
              <a:spLocks noChangeAspect="1" noChangeArrowheads="1"/>
            </p:cNvSpPr>
            <p:nvPr/>
          </p:nvSpPr>
          <p:spPr bwMode="auto">
            <a:xfrm>
              <a:off x="1390" y="1305"/>
              <a:ext cx="11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</p:grpSp>
      <p:grpSp>
        <p:nvGrpSpPr>
          <p:cNvPr id="1644657" name="Group 113"/>
          <p:cNvGrpSpPr>
            <a:grpSpLocks noChangeAspect="1"/>
          </p:cNvGrpSpPr>
          <p:nvPr/>
        </p:nvGrpSpPr>
        <p:grpSpPr bwMode="auto">
          <a:xfrm>
            <a:off x="771525" y="1701800"/>
            <a:ext cx="2462213" cy="1887537"/>
            <a:chOff x="241" y="1229"/>
            <a:chExt cx="2391" cy="1834"/>
          </a:xfrm>
        </p:grpSpPr>
        <p:sp>
          <p:nvSpPr>
            <p:cNvPr id="1644658" name="Freeform 114"/>
            <p:cNvSpPr>
              <a:spLocks noChangeAspect="1"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659" name="Rectangle 115"/>
            <p:cNvSpPr>
              <a:spLocks noChangeAspect="1" noChangeArrowheads="1"/>
            </p:cNvSpPr>
            <p:nvPr/>
          </p:nvSpPr>
          <p:spPr bwMode="auto">
            <a:xfrm>
              <a:off x="1238" y="2826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</p:grpSp>
      <p:grpSp>
        <p:nvGrpSpPr>
          <p:cNvPr id="1644660" name="Group 116"/>
          <p:cNvGrpSpPr>
            <a:grpSpLocks noChangeAspect="1"/>
          </p:cNvGrpSpPr>
          <p:nvPr/>
        </p:nvGrpSpPr>
        <p:grpSpPr bwMode="auto">
          <a:xfrm>
            <a:off x="723900" y="1439862"/>
            <a:ext cx="2595563" cy="2289175"/>
            <a:chOff x="194" y="975"/>
            <a:chExt cx="2522" cy="2224"/>
          </a:xfrm>
        </p:grpSpPr>
        <p:sp>
          <p:nvSpPr>
            <p:cNvPr id="1644661" name="Rectangle 117"/>
            <p:cNvSpPr>
              <a:spLocks noChangeAspect="1" noChangeArrowheads="1"/>
            </p:cNvSpPr>
            <p:nvPr/>
          </p:nvSpPr>
          <p:spPr bwMode="auto">
            <a:xfrm>
              <a:off x="2138" y="975"/>
              <a:ext cx="10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1644662" name="Freeform 118"/>
            <p:cNvSpPr>
              <a:spLocks noChangeAspect="1"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AB6AE-DC6C-4C19-AD98-A8BE141DCE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</a:t>
            </a:fld>
            <a:endParaRPr lang="en-US" sz="105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03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82367"/>
            <a:ext cx="7886700" cy="701674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MST: Divisive Hierarchical Clustering</a:t>
            </a:r>
          </a:p>
        </p:txBody>
      </p:sp>
      <p:pic>
        <p:nvPicPr>
          <p:cNvPr id="16476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9" y="3136800"/>
            <a:ext cx="4352921" cy="3264000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647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2100" y="1524000"/>
            <a:ext cx="8318500" cy="16002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Build MST (Minimum Spanning Tree)</a:t>
            </a:r>
          </a:p>
          <a:p>
            <a:pPr lvl="1"/>
            <a:r>
              <a:rPr lang="en-US" altLang="en-US" sz="2000" dirty="0"/>
              <a:t>Start with a tree that consists of any point</a:t>
            </a:r>
          </a:p>
          <a:p>
            <a:pPr lvl="1"/>
            <a:r>
              <a:rPr lang="en-US" altLang="en-US" sz="2000" dirty="0"/>
              <a:t>In successive steps, look for the closest pair of points (p, q)  such that one point (p) is in the current tree but the other (q) is not</a:t>
            </a:r>
          </a:p>
          <a:p>
            <a:pPr lvl="1"/>
            <a:r>
              <a:rPr lang="en-US" altLang="en-US" sz="2000" dirty="0"/>
              <a:t>Add q to the tree and put an edge between p and q</a:t>
            </a:r>
          </a:p>
        </p:txBody>
      </p:sp>
      <p:pic>
        <p:nvPicPr>
          <p:cNvPr id="1647621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3" t="4977" r="14153" b="2956"/>
          <a:stretch>
            <a:fillRect/>
          </a:stretch>
        </p:blipFill>
        <p:spPr>
          <a:xfrm>
            <a:off x="4572000" y="3213000"/>
            <a:ext cx="3962400" cy="2992437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AB6AE-DC6C-4C19-AD98-A8BE141DCE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</a:t>
            </a:fld>
            <a:endParaRPr lang="en-US" sz="105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77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20663"/>
            <a:ext cx="7886700" cy="625474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MST: Divisive Hierarchical Clustering</a:t>
            </a:r>
          </a:p>
        </p:txBody>
      </p:sp>
      <p:pic>
        <p:nvPicPr>
          <p:cNvPr id="16486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514600"/>
            <a:ext cx="7886700" cy="2105531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6486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318500" cy="4724400"/>
          </a:xfrm>
        </p:spPr>
        <p:txBody>
          <a:bodyPr/>
          <a:lstStyle/>
          <a:p>
            <a:r>
              <a:rPr lang="en-US" altLang="en-US" dirty="0"/>
              <a:t>Use MST for constructing hierarchy of clusters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AB6AE-DC6C-4C19-AD98-A8BE141DCE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</a:t>
            </a:fld>
            <a:endParaRPr lang="en-US" sz="105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5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71163"/>
            <a:ext cx="7886700" cy="549274"/>
          </a:xfrm>
          <a:noFill/>
          <a:ln/>
        </p:spPr>
        <p:txBody>
          <a:bodyPr lIns="92075" tIns="46038" rIns="92075" bIns="46038" anchor="ctr">
            <a:normAutofit/>
          </a:bodyPr>
          <a:lstStyle/>
          <a:p>
            <a:r>
              <a:rPr lang="en-US" altLang="en-US" sz="3200" b="1" dirty="0"/>
              <a:t>Quality: What Is Good Clustering?</a:t>
            </a:r>
          </a:p>
        </p:txBody>
      </p:sp>
      <p:sp>
        <p:nvSpPr>
          <p:cNvPr id="143053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294411"/>
            <a:ext cx="7886700" cy="449780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en-US" sz="2400" dirty="0"/>
              <a:t>A </a:t>
            </a:r>
            <a:r>
              <a:rPr lang="en-US" altLang="en-US" sz="2400" u="sng" dirty="0"/>
              <a:t>good clustering</a:t>
            </a:r>
            <a:r>
              <a:rPr lang="en-US" altLang="en-US" sz="2400" dirty="0"/>
              <a:t> method will produce high quality clusters with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high </a:t>
            </a:r>
            <a:r>
              <a:rPr lang="en-US" altLang="en-US" sz="2400" u="sng" dirty="0"/>
              <a:t>intra-class</a:t>
            </a:r>
            <a:r>
              <a:rPr lang="en-US" altLang="en-US" sz="2400" dirty="0"/>
              <a:t> similarity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low </a:t>
            </a:r>
            <a:r>
              <a:rPr lang="en-US" altLang="en-US" sz="2400" u="sng" dirty="0"/>
              <a:t>inter-class</a:t>
            </a:r>
            <a:r>
              <a:rPr lang="en-US" altLang="en-US" sz="2400" dirty="0"/>
              <a:t> similarity </a:t>
            </a:r>
          </a:p>
          <a:p>
            <a:pPr>
              <a:lnSpc>
                <a:spcPct val="130000"/>
              </a:lnSpc>
            </a:pPr>
            <a:r>
              <a:rPr lang="en-US" altLang="en-US" sz="2400" dirty="0"/>
              <a:t>The </a:t>
            </a:r>
            <a:r>
              <a:rPr lang="en-US" altLang="en-US" sz="2400" u="sng" dirty="0"/>
              <a:t>quality</a:t>
            </a:r>
            <a:r>
              <a:rPr lang="en-US" altLang="en-US" sz="2400" dirty="0"/>
              <a:t> of a clustering result depends on both the similarity measure used by the method and its implementation</a:t>
            </a:r>
          </a:p>
          <a:p>
            <a:pPr>
              <a:lnSpc>
                <a:spcPct val="130000"/>
              </a:lnSpc>
            </a:pPr>
            <a:r>
              <a:rPr lang="en-US" altLang="en-US" sz="2400" dirty="0"/>
              <a:t>The </a:t>
            </a:r>
            <a:r>
              <a:rPr lang="en-US" altLang="en-US" sz="2400" u="sng" dirty="0"/>
              <a:t>quality</a:t>
            </a:r>
            <a:r>
              <a:rPr lang="en-US" altLang="en-US" sz="2400" dirty="0"/>
              <a:t> of a clustering method is also measured by its ability to discover some or all of the </a:t>
            </a:r>
            <a:r>
              <a:rPr lang="en-US" altLang="en-US" sz="2400" u="sng" dirty="0"/>
              <a:t>hidden</a:t>
            </a:r>
            <a:r>
              <a:rPr lang="en-US" altLang="en-US" sz="2400" dirty="0"/>
              <a:t>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10CDA4F2-49CB-42A9-8FE0-48E0CD7EC26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477000"/>
            <a:ext cx="1905000" cy="381000"/>
          </a:xfrm>
          <a:prstGeom prst="rect">
            <a:avLst/>
          </a:prstGeom>
        </p:spPr>
        <p:txBody>
          <a:bodyPr/>
          <a:lstStyle/>
          <a:p>
            <a:fld id="{8E389E3E-0BAB-4987-A45B-3E2F0FDA02C3}" type="datetime4">
              <a:rPr lang="en-US" altLang="en-US" smtClean="0"/>
              <a:t>July 25, 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007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31763"/>
            <a:ext cx="7886700" cy="735136"/>
          </a:xfrm>
        </p:spPr>
        <p:txBody>
          <a:bodyPr>
            <a:noAutofit/>
          </a:bodyPr>
          <a:lstStyle/>
          <a:p>
            <a:r>
              <a:rPr lang="en-US" altLang="en-US" sz="2800" b="1" dirty="0"/>
              <a:t>Hierarchical Clustering:  Time and Space requirements</a:t>
            </a:r>
          </a:p>
        </p:txBody>
      </p:sp>
      <p:sp>
        <p:nvSpPr>
          <p:cNvPr id="1645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O(N</a:t>
            </a:r>
            <a:r>
              <a:rPr lang="en-US" altLang="en-US" baseline="30000"/>
              <a:t>2</a:t>
            </a:r>
            <a:r>
              <a:rPr lang="en-US" altLang="en-US"/>
              <a:t>) space since it uses the proximity matrix.  </a:t>
            </a:r>
          </a:p>
          <a:p>
            <a:pPr lvl="1"/>
            <a:r>
              <a:rPr lang="en-US" altLang="en-US"/>
              <a:t>N is the number of points.</a:t>
            </a:r>
          </a:p>
          <a:p>
            <a:pPr lvl="1"/>
            <a:endParaRPr lang="en-US" altLang="en-US"/>
          </a:p>
          <a:p>
            <a:r>
              <a:rPr lang="en-US" altLang="en-US"/>
              <a:t>O(N</a:t>
            </a:r>
            <a:r>
              <a:rPr lang="en-US" altLang="en-US" baseline="30000"/>
              <a:t>3</a:t>
            </a:r>
            <a:r>
              <a:rPr lang="en-US" altLang="en-US"/>
              <a:t>) time in many cases</a:t>
            </a:r>
          </a:p>
          <a:p>
            <a:pPr lvl="1"/>
            <a:r>
              <a:rPr lang="en-US" altLang="en-US"/>
              <a:t>There are N steps and at each step the size, N</a:t>
            </a:r>
            <a:r>
              <a:rPr lang="en-US" altLang="en-US" baseline="30000"/>
              <a:t>2</a:t>
            </a:r>
            <a:r>
              <a:rPr lang="en-US" altLang="en-US"/>
              <a:t>, proximity matrix must be updated and searched</a:t>
            </a:r>
          </a:p>
          <a:p>
            <a:pPr lvl="1"/>
            <a:r>
              <a:rPr lang="en-US" altLang="en-US"/>
              <a:t>Complexity can be reduced to O(N</a:t>
            </a:r>
            <a:r>
              <a:rPr lang="en-US" altLang="en-US" baseline="30000"/>
              <a:t>2</a:t>
            </a:r>
            <a:r>
              <a:rPr lang="en-US" altLang="en-US"/>
              <a:t> log(N) ) time for some approaches</a:t>
            </a:r>
          </a:p>
          <a:p>
            <a:endParaRPr lang="en-US" altLang="en-US"/>
          </a:p>
          <a:p>
            <a:pPr lvl="1"/>
            <a:endParaRPr lang="en-US" altLang="en-US"/>
          </a:p>
          <a:p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AB6AE-DC6C-4C19-AD98-A8BE141DCE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</a:t>
            </a:fld>
            <a:endParaRPr lang="en-US" sz="105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48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41218" y="382939"/>
            <a:ext cx="7886700" cy="396874"/>
          </a:xfrm>
        </p:spPr>
        <p:txBody>
          <a:bodyPr>
            <a:noAutofit/>
          </a:bodyPr>
          <a:lstStyle/>
          <a:p>
            <a:r>
              <a:rPr lang="en-US" altLang="en-US" sz="2800" b="1" dirty="0"/>
              <a:t>Hierarchical Clustering:  Problems and Limitations</a:t>
            </a:r>
          </a:p>
        </p:txBody>
      </p:sp>
      <p:sp>
        <p:nvSpPr>
          <p:cNvPr id="164659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06078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Once a decision is made to combine two clusters, it cannot be undone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No objective function is directly minimized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Different schemes have problems with one or more of the following:</a:t>
            </a:r>
          </a:p>
          <a:p>
            <a:pPr lvl="1"/>
            <a:r>
              <a:rPr lang="en-US" altLang="en-US" dirty="0"/>
              <a:t>Sensitivity to noise and outliers</a:t>
            </a:r>
          </a:p>
          <a:p>
            <a:pPr lvl="1"/>
            <a:r>
              <a:rPr lang="en-US" altLang="en-US" dirty="0"/>
              <a:t>Difficulty handling different sized clusters and convex shapes</a:t>
            </a:r>
          </a:p>
          <a:p>
            <a:pPr lvl="1"/>
            <a:r>
              <a:rPr lang="en-US" altLang="en-US" dirty="0"/>
              <a:t>Breaking large clusters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AB6AE-DC6C-4C19-AD98-A8BE141DCE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31</a:t>
            </a:fld>
            <a:endParaRPr lang="en-US" sz="105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9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1959736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+mn-lt"/>
              </a:rPr>
              <a:t>More Hierarchical methods</a:t>
            </a:r>
            <a:endParaRPr lang="en-US" sz="4000" b="1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E3D5C-06F3-4528-BA27-EFFF4139B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3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FD4D64B-705A-41D8-AD09-41460FE40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16665"/>
            <a:ext cx="9144000" cy="685800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Extensions to Hierarchical Clustering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4245A7E-0757-402D-9590-FD0BB035A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18160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Major weakness of agglomerative clustering methods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u="sng" dirty="0">
                <a:ea typeface="SimSun" panose="02010600030101010101" pitchFamily="2" charset="-122"/>
              </a:rPr>
              <a:t>Can never undo what was done previously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u="sng" dirty="0">
                <a:ea typeface="SimSun" panose="02010600030101010101" pitchFamily="2" charset="-122"/>
              </a:rPr>
              <a:t>Do not scale</a:t>
            </a:r>
            <a:r>
              <a:rPr lang="en-US" altLang="zh-CN" sz="2400" dirty="0">
                <a:ea typeface="SimSun" panose="02010600030101010101" pitchFamily="2" charset="-122"/>
              </a:rPr>
              <a:t> well: time complexity of at least </a:t>
            </a:r>
            <a:r>
              <a:rPr lang="en-US" altLang="zh-CN" sz="2400" i="1" dirty="0">
                <a:ea typeface="SimSun" panose="02010600030101010101" pitchFamily="2" charset="-122"/>
              </a:rPr>
              <a:t>O</a:t>
            </a:r>
            <a:r>
              <a:rPr lang="en-US" altLang="zh-CN" sz="2400" dirty="0">
                <a:ea typeface="SimSun" panose="02010600030101010101" pitchFamily="2" charset="-122"/>
              </a:rPr>
              <a:t>(</a:t>
            </a:r>
            <a:r>
              <a:rPr lang="en-US" altLang="zh-CN" sz="2400" i="1" dirty="0">
                <a:ea typeface="SimSun" panose="02010600030101010101" pitchFamily="2" charset="-122"/>
              </a:rPr>
              <a:t>n</a:t>
            </a:r>
            <a:r>
              <a:rPr lang="en-US" altLang="zh-CN" sz="2400" i="1" baseline="30000" dirty="0">
                <a:ea typeface="SimSun" panose="02010600030101010101" pitchFamily="2" charset="-122"/>
              </a:rPr>
              <a:t>2</a:t>
            </a:r>
            <a:r>
              <a:rPr lang="en-US" altLang="zh-CN" sz="2400" dirty="0">
                <a:ea typeface="SimSun" panose="02010600030101010101" pitchFamily="2" charset="-122"/>
              </a:rPr>
              <a:t>), where </a:t>
            </a:r>
            <a:r>
              <a:rPr lang="en-US" altLang="zh-CN" sz="2400" i="1" dirty="0">
                <a:ea typeface="SimSun" panose="02010600030101010101" pitchFamily="2" charset="-122"/>
              </a:rPr>
              <a:t>n</a:t>
            </a:r>
            <a:r>
              <a:rPr lang="en-US" altLang="zh-CN" sz="2400" dirty="0">
                <a:ea typeface="SimSun" panose="02010600030101010101" pitchFamily="2" charset="-122"/>
              </a:rPr>
              <a:t> is the number of total objects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Integration of hierarchical &amp; distance-based clustering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u="sng" dirty="0">
                <a:ea typeface="SimSun" panose="02010600030101010101" pitchFamily="2" charset="-122"/>
              </a:rPr>
              <a:t>BIRCH </a:t>
            </a:r>
            <a:r>
              <a:rPr lang="en-US" altLang="zh-CN" sz="2400" dirty="0">
                <a:ea typeface="SimSun" panose="02010600030101010101" pitchFamily="2" charset="-122"/>
              </a:rPr>
              <a:t>: uses CF-tree and incrementally adjusts the quality of sub-clusters</a:t>
            </a:r>
            <a:endParaRPr lang="en-US" altLang="zh-CN" sz="2400" u="sng" dirty="0">
              <a:ea typeface="SimSun" panose="02010600030101010101" pitchFamily="2" charset="-122"/>
            </a:endParaRPr>
          </a:p>
        </p:txBody>
      </p:sp>
      <p:sp>
        <p:nvSpPr>
          <p:cNvPr id="32772" name="Slide Number Placeholder 6">
            <a:extLst>
              <a:ext uri="{FF2B5EF4-FFF2-40B4-BE49-F238E27FC236}">
                <a16:creationId xmlns:a16="http://schemas.microsoft.com/office/drawing/2014/main" id="{DAF32DA4-6D22-4092-9A01-3A2BEA22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65803F9-A4BA-4B5D-8D3E-E10D6AD42570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4015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9AD89C2-21BA-4C72-98F2-62A9B7F46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255" y="0"/>
            <a:ext cx="8769427" cy="12192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SimSun" panose="02010600030101010101" pitchFamily="2" charset="-122"/>
              </a:rPr>
              <a:t>BIRCH (Balanced Iterative Reducing and Clustering Using Hierarchies)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B9AF68E0-D49F-4CEF-B770-DD64BC2977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5181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dirty="0">
                <a:ea typeface="SimSun" panose="02010600030101010101" pitchFamily="2" charset="-122"/>
              </a:rPr>
              <a:t>Zhang, Ramakrishnan &amp; </a:t>
            </a:r>
            <a:r>
              <a:rPr lang="en-US" altLang="zh-CN" sz="2000" dirty="0" err="1">
                <a:ea typeface="SimSun" panose="02010600030101010101" pitchFamily="2" charset="-122"/>
              </a:rPr>
              <a:t>Livny</a:t>
            </a:r>
            <a:r>
              <a:rPr lang="en-US" altLang="zh-CN" sz="2000" dirty="0">
                <a:ea typeface="SimSun" panose="02010600030101010101" pitchFamily="2" charset="-122"/>
              </a:rPr>
              <a:t>, SIGMOD’96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dirty="0">
                <a:ea typeface="SimSun" panose="02010600030101010101" pitchFamily="2" charset="-122"/>
              </a:rPr>
              <a:t>Incrementally construct a CF (Clustering Feature) tree, a hierarchical data structure for multiphase clustering</a:t>
            </a: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dirty="0">
                <a:ea typeface="SimSun" panose="02010600030101010101" pitchFamily="2" charset="-122"/>
              </a:rPr>
              <a:t>Phase 1: scan DB to build an initial in-memory CF tree (a multi-level compression of the data that tries to preserve the inherent clustering structure of the data)  </a:t>
            </a: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dirty="0">
                <a:ea typeface="SimSun" panose="02010600030101010101" pitchFamily="2" charset="-122"/>
              </a:rPr>
              <a:t>Phase 2: use an arbitrary clustering algorithm to cluster the leaf nodes of the CF-tree </a:t>
            </a:r>
            <a:endParaRPr lang="en-US" altLang="zh-CN" sz="2000" i="1" dirty="0">
              <a:ea typeface="SimSun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i="1" dirty="0">
                <a:ea typeface="SimSun" panose="02010600030101010101" pitchFamily="2" charset="-122"/>
              </a:rPr>
              <a:t>Scales linearly</a:t>
            </a:r>
            <a:r>
              <a:rPr lang="en-US" altLang="zh-CN" sz="2000" dirty="0">
                <a:ea typeface="SimSun" panose="02010600030101010101" pitchFamily="2" charset="-122"/>
              </a:rPr>
              <a:t>: finds a good clustering with a single scan and improves the quality with a few additional scans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i="1" dirty="0">
                <a:ea typeface="SimSun" panose="02010600030101010101" pitchFamily="2" charset="-122"/>
              </a:rPr>
              <a:t>Weakness:</a:t>
            </a:r>
            <a:r>
              <a:rPr lang="en-US" altLang="zh-CN" sz="2000" dirty="0">
                <a:ea typeface="SimSun" panose="02010600030101010101" pitchFamily="2" charset="-122"/>
              </a:rPr>
              <a:t> handles only numeric data, and sensitive to the order of the data record</a:t>
            </a:r>
          </a:p>
        </p:txBody>
      </p:sp>
      <p:sp>
        <p:nvSpPr>
          <p:cNvPr id="33796" name="Slide Number Placeholder 6">
            <a:extLst>
              <a:ext uri="{FF2B5EF4-FFF2-40B4-BE49-F238E27FC236}">
                <a16:creationId xmlns:a16="http://schemas.microsoft.com/office/drawing/2014/main" id="{2CFD57E5-E3D1-42C7-9ACA-FDFDB85D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8E59309-10D1-404B-93EE-473BD4963D0F}" type="slidenum">
              <a:rPr lang="en-US" altLang="en-US" sz="1200"/>
              <a:pPr eaLnBrk="1" hangingPunct="1"/>
              <a:t>34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768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D71A2F9-A786-4260-9F45-DF8268797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884" y="165100"/>
            <a:ext cx="70866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Clustering Feature Vector in BIRCH</a:t>
            </a:r>
            <a:endParaRPr lang="en-US" altLang="zh-CN" sz="2000" b="1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4819" name="Text Box 4">
            <a:extLst>
              <a:ext uri="{FF2B5EF4-FFF2-40B4-BE49-F238E27FC236}">
                <a16:creationId xmlns:a16="http://schemas.microsoft.com/office/drawing/2014/main" id="{B2AC8E7A-7F48-4E1D-88FC-8E6C190A0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5943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ea typeface="SimSun" panose="02010600030101010101" pitchFamily="2" charset="-122"/>
              </a:rPr>
              <a:t>Clustering Feature (CF):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altLang="zh-CN" b="1" i="1">
                <a:latin typeface="Times New Roman" panose="02020603050405020304" pitchFamily="18" charset="0"/>
                <a:ea typeface="SimSun" panose="02010600030101010101" pitchFamily="2" charset="-122"/>
              </a:rPr>
              <a:t>CF = (N, LS, SS)</a:t>
            </a:r>
            <a:endParaRPr lang="en-US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n-US" altLang="zh-CN" b="1">
                <a:latin typeface="Times New Roman" panose="02020603050405020304" pitchFamily="18" charset="0"/>
                <a:ea typeface="SimSun" panose="02010600030101010101" pitchFamily="2" charset="-122"/>
              </a:rPr>
              <a:t>Number of data points</a:t>
            </a:r>
          </a:p>
          <a:p>
            <a:pPr algn="l"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ea typeface="SimSun" panose="02010600030101010101" pitchFamily="2" charset="-122"/>
              </a:rPr>
              <a:t>LS: linear sum of N points:</a:t>
            </a:r>
            <a:endParaRPr lang="en-US" altLang="zh-CN" i="1" baseline="-25000">
              <a:latin typeface="Times New Roman" panose="02020603050405020304" pitchFamily="18" charset="0"/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algn="l">
              <a:spcBef>
                <a:spcPct val="50000"/>
              </a:spcBef>
            </a:pPr>
            <a:endParaRPr lang="en-US" altLang="zh-CN" i="1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ea typeface="SimSun" panose="02010600030101010101" pitchFamily="2" charset="-122"/>
              </a:rPr>
              <a:t>SS: square sum of N points</a:t>
            </a:r>
            <a:endParaRPr lang="en-US" altLang="zh-CN" i="1" baseline="-25000">
              <a:latin typeface="Times New Roman" panose="02020603050405020304" pitchFamily="18" charset="0"/>
              <a:ea typeface="SimSun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34820" name="Object 0">
            <a:extLst>
              <a:ext uri="{FF2B5EF4-FFF2-40B4-BE49-F238E27FC236}">
                <a16:creationId xmlns:a16="http://schemas.microsoft.com/office/drawing/2014/main" id="{7241DE6D-2951-482B-8699-9E84153922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4078288"/>
          <a:ext cx="2209800" cy="201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0" name="Worksheet" r:id="rId4" imgW="2200656" imgH="2076907" progId="Excel.Sheet.8">
                  <p:embed/>
                </p:oleObj>
              </mc:Choice>
              <mc:Fallback>
                <p:oleObj name="Worksheet" r:id="rId4" imgW="2200656" imgH="2076907" progId="Excel.Sheet.8">
                  <p:embed/>
                  <p:pic>
                    <p:nvPicPr>
                      <p:cNvPr id="34820" name="Object 0">
                        <a:extLst>
                          <a:ext uri="{FF2B5EF4-FFF2-40B4-BE49-F238E27FC236}">
                            <a16:creationId xmlns:a16="http://schemas.microsoft.com/office/drawing/2014/main" id="{7241DE6D-2951-482B-8699-9E84153922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078288"/>
                        <a:ext cx="2209800" cy="201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Oval 9">
            <a:extLst>
              <a:ext uri="{FF2B5EF4-FFF2-40B4-BE49-F238E27FC236}">
                <a16:creationId xmlns:a16="http://schemas.microsoft.com/office/drawing/2014/main" id="{AF1AFB66-F1C3-43C0-8B4C-558D03441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383088"/>
            <a:ext cx="609600" cy="9906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2" name="Oval 10">
            <a:extLst>
              <a:ext uri="{FF2B5EF4-FFF2-40B4-BE49-F238E27FC236}">
                <a16:creationId xmlns:a16="http://schemas.microsoft.com/office/drawing/2014/main" id="{2C0500CF-9096-4E28-AC8C-CFAB1D634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916488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3" name="AutoShape 11">
            <a:extLst>
              <a:ext uri="{FF2B5EF4-FFF2-40B4-BE49-F238E27FC236}">
                <a16:creationId xmlns:a16="http://schemas.microsoft.com/office/drawing/2014/main" id="{7905332D-4BFF-4A78-913B-97AA4B9ECE84}"/>
              </a:ext>
            </a:extLst>
          </p:cNvPr>
          <p:cNvSpPr>
            <a:spLocks/>
          </p:cNvSpPr>
          <p:nvPr/>
        </p:nvSpPr>
        <p:spPr bwMode="auto">
          <a:xfrm>
            <a:off x="5562600" y="3367088"/>
            <a:ext cx="3429000" cy="485775"/>
          </a:xfrm>
          <a:prstGeom prst="borderCallout2">
            <a:avLst>
              <a:gd name="adj1" fmla="val 23528"/>
              <a:gd name="adj2" fmla="val -2222"/>
              <a:gd name="adj3" fmla="val 23528"/>
              <a:gd name="adj4" fmla="val -20417"/>
              <a:gd name="adj5" fmla="val 212417"/>
              <a:gd name="adj6" fmla="val -39306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CF = (5, (16,30),(54,190))</a:t>
            </a:r>
          </a:p>
        </p:txBody>
      </p:sp>
      <p:sp>
        <p:nvSpPr>
          <p:cNvPr id="34824" name="Text Box 12">
            <a:extLst>
              <a:ext uri="{FF2B5EF4-FFF2-40B4-BE49-F238E27FC236}">
                <a16:creationId xmlns:a16="http://schemas.microsoft.com/office/drawing/2014/main" id="{38219334-10A4-454A-BC1C-99BC8FC85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178300"/>
            <a:ext cx="9906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</a:rPr>
              <a:t>(3,4)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</a:rPr>
              <a:t>(2,6)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</a:rPr>
              <a:t>(4,5)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</a:rPr>
              <a:t>(4,7)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</a:rPr>
              <a:t>(3,8)</a:t>
            </a:r>
          </a:p>
        </p:txBody>
      </p:sp>
      <p:graphicFrame>
        <p:nvGraphicFramePr>
          <p:cNvPr id="34825" name="Object 1">
            <a:extLst>
              <a:ext uri="{FF2B5EF4-FFF2-40B4-BE49-F238E27FC236}">
                <a16:creationId xmlns:a16="http://schemas.microsoft.com/office/drawing/2014/main" id="{DC7978AB-AF6B-4192-A624-41D26001A5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5250" y="2362200"/>
          <a:ext cx="1028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1" name="Equation" r:id="rId6" imgW="342751" imgH="380835" progId="Equation.3">
                  <p:embed/>
                </p:oleObj>
              </mc:Choice>
              <mc:Fallback>
                <p:oleObj name="Equation" r:id="rId6" imgW="342751" imgH="380835" progId="Equation.3">
                  <p:embed/>
                  <p:pic>
                    <p:nvPicPr>
                      <p:cNvPr id="34825" name="Object 1">
                        <a:extLst>
                          <a:ext uri="{FF2B5EF4-FFF2-40B4-BE49-F238E27FC236}">
                            <a16:creationId xmlns:a16="http://schemas.microsoft.com/office/drawing/2014/main" id="{DC7978AB-AF6B-4192-A624-41D26001A5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2362200"/>
                        <a:ext cx="1028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2">
            <a:extLst>
              <a:ext uri="{FF2B5EF4-FFF2-40B4-BE49-F238E27FC236}">
                <a16:creationId xmlns:a16="http://schemas.microsoft.com/office/drawing/2014/main" id="{4B171B0D-8731-4A6A-962A-7DB95550AD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5450" y="4114800"/>
          <a:ext cx="1181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2" name="Equation" r:id="rId8" imgW="393529" imgH="380835" progId="Equation.3">
                  <p:embed/>
                </p:oleObj>
              </mc:Choice>
              <mc:Fallback>
                <p:oleObj name="Equation" r:id="rId8" imgW="393529" imgH="380835" progId="Equation.3">
                  <p:embed/>
                  <p:pic>
                    <p:nvPicPr>
                      <p:cNvPr id="34826" name="Object 2">
                        <a:extLst>
                          <a:ext uri="{FF2B5EF4-FFF2-40B4-BE49-F238E27FC236}">
                            <a16:creationId xmlns:a16="http://schemas.microsoft.com/office/drawing/2014/main" id="{4B171B0D-8731-4A6A-962A-7DB95550AD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4114800"/>
                        <a:ext cx="1181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Slide Number Placeholder 14">
            <a:extLst>
              <a:ext uri="{FF2B5EF4-FFF2-40B4-BE49-F238E27FC236}">
                <a16:creationId xmlns:a16="http://schemas.microsoft.com/office/drawing/2014/main" id="{C40511D9-2090-4B32-8104-054FFB704D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2EF529F-6AD8-49CA-8595-F42B6AF1EEAB}" type="slidenum">
              <a:rPr lang="en-US" altLang="en-US" sz="1200"/>
              <a:pPr eaLnBrk="1" hangingPunct="1"/>
              <a:t>35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3399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>
            <a:extLst>
              <a:ext uri="{FF2B5EF4-FFF2-40B4-BE49-F238E27FC236}">
                <a16:creationId xmlns:a16="http://schemas.microsoft.com/office/drawing/2014/main" id="{96BDA62F-34F8-4837-8750-E1ABC1E9B3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0250" y="152400"/>
            <a:ext cx="8001000" cy="50034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200" dirty="0">
                <a:ea typeface="SimSun" panose="02010600030101010101" pitchFamily="2" charset="-122"/>
              </a:rPr>
              <a:t>CF-Tree in BIRCH</a:t>
            </a:r>
          </a:p>
        </p:txBody>
      </p:sp>
      <p:sp>
        <p:nvSpPr>
          <p:cNvPr id="35843" name="Rectangle 1027">
            <a:extLst>
              <a:ext uri="{FF2B5EF4-FFF2-40B4-BE49-F238E27FC236}">
                <a16:creationId xmlns:a16="http://schemas.microsoft.com/office/drawing/2014/main" id="{ACAC2748-BA1C-451E-A970-7DF18BB0D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8636"/>
            <a:ext cx="8610600" cy="5636964"/>
          </a:xfrm>
        </p:spPr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altLang="en-US" sz="2400" dirty="0">
                <a:latin typeface="Calibri" panose="020F0502020204030204" pitchFamily="34" charset="0"/>
              </a:rPr>
              <a:t>Clustering feature: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>
                <a:latin typeface="Calibri" panose="020F0502020204030204" pitchFamily="34" charset="0"/>
              </a:rPr>
              <a:t>Summary of the statistics for a given </a:t>
            </a:r>
            <a:r>
              <a:rPr lang="en-US" altLang="en-US" sz="2400" dirty="0" err="1">
                <a:latin typeface="Calibri" panose="020F0502020204030204" pitchFamily="34" charset="0"/>
              </a:rPr>
              <a:t>subcluster</a:t>
            </a:r>
            <a:r>
              <a:rPr lang="en-US" altLang="en-US" sz="2400" dirty="0">
                <a:latin typeface="Calibri" panose="020F0502020204030204" pitchFamily="34" charset="0"/>
              </a:rPr>
              <a:t>: the 0-th, 1st, and 2nd moments of the </a:t>
            </a:r>
            <a:r>
              <a:rPr lang="en-US" altLang="en-US" sz="2400" dirty="0" err="1">
                <a:latin typeface="Calibri" panose="020F0502020204030204" pitchFamily="34" charset="0"/>
              </a:rPr>
              <a:t>subcluster</a:t>
            </a:r>
            <a:r>
              <a:rPr lang="en-US" altLang="en-US" sz="2400" dirty="0">
                <a:latin typeface="Calibri" panose="020F0502020204030204" pitchFamily="34" charset="0"/>
              </a:rPr>
              <a:t> from the statistical point of view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>
                <a:latin typeface="Calibri" panose="020F0502020204030204" pitchFamily="34" charset="0"/>
              </a:rPr>
              <a:t>Registers crucial measurements for computing cluster and utilizes storage efficiently</a:t>
            </a:r>
            <a:endParaRPr lang="en-US" altLang="ko-KR" sz="2400" dirty="0">
              <a:latin typeface="Calibri" panose="020F0502020204030204" pitchFamily="34" charset="0"/>
              <a:ea typeface="Gulim" panose="020B0600000101010101" pitchFamily="34" charset="-127"/>
            </a:endParaRPr>
          </a:p>
          <a:p>
            <a:pPr eaLnBrk="1" hangingPunct="1">
              <a:spcBef>
                <a:spcPts val="300"/>
              </a:spcBef>
              <a:buClrTx/>
              <a:buSzPct val="65000"/>
              <a:buFontTx/>
              <a:buBlip>
                <a:blip r:embed="rId3"/>
              </a:buBlip>
            </a:pPr>
            <a:r>
              <a:rPr lang="en-US" altLang="ko-KR" sz="2400" dirty="0">
                <a:latin typeface="Calibri" panose="020F0502020204030204" pitchFamily="34" charset="0"/>
                <a:ea typeface="Gulim" panose="020B0600000101010101" pitchFamily="34" charset="-127"/>
              </a:rPr>
              <a:t>A CF tree is a height-balanced tree that stores the clustering features for a hierarchical clustering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ko-KR" sz="2400" dirty="0">
                <a:latin typeface="Calibri" panose="020F0502020204030204" pitchFamily="34" charset="0"/>
                <a:ea typeface="Gulim" panose="020B0600000101010101" pitchFamily="34" charset="-127"/>
              </a:rPr>
              <a:t>A </a:t>
            </a:r>
            <a:r>
              <a:rPr lang="en-US" altLang="ko-KR" sz="2400" dirty="0" err="1">
                <a:latin typeface="Calibri" panose="020F0502020204030204" pitchFamily="34" charset="0"/>
                <a:ea typeface="Gulim" panose="020B0600000101010101" pitchFamily="34" charset="-127"/>
              </a:rPr>
              <a:t>nonleaf</a:t>
            </a:r>
            <a:r>
              <a:rPr lang="en-US" altLang="ko-KR" sz="2400" dirty="0">
                <a:latin typeface="Calibri" panose="020F0502020204030204" pitchFamily="34" charset="0"/>
                <a:ea typeface="Gulim" panose="020B0600000101010101" pitchFamily="34" charset="-127"/>
              </a:rPr>
              <a:t> node in a tree has descendants or “children”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ko-KR" sz="2400" dirty="0">
                <a:latin typeface="Calibri" panose="020F0502020204030204" pitchFamily="34" charset="0"/>
                <a:ea typeface="Gulim" panose="020B0600000101010101" pitchFamily="34" charset="-127"/>
              </a:rPr>
              <a:t>The </a:t>
            </a:r>
            <a:r>
              <a:rPr lang="en-US" altLang="ko-KR" sz="2400" dirty="0" err="1">
                <a:latin typeface="Calibri" panose="020F0502020204030204" pitchFamily="34" charset="0"/>
                <a:ea typeface="Gulim" panose="020B0600000101010101" pitchFamily="34" charset="-127"/>
              </a:rPr>
              <a:t>nonleaf</a:t>
            </a:r>
            <a:r>
              <a:rPr lang="en-US" altLang="ko-KR" sz="2400" dirty="0">
                <a:latin typeface="Calibri" panose="020F0502020204030204" pitchFamily="34" charset="0"/>
                <a:ea typeface="Gulim" panose="020B0600000101010101" pitchFamily="34" charset="-127"/>
              </a:rPr>
              <a:t> nodes store sums of the CFs of their children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2400" dirty="0">
                <a:latin typeface="Calibri" panose="020F0502020204030204" pitchFamily="34" charset="0"/>
                <a:ea typeface="Gulim" panose="020B0600000101010101" pitchFamily="34" charset="-127"/>
              </a:rPr>
              <a:t>A CF tree has two parameters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ko-KR" sz="2400" dirty="0">
                <a:latin typeface="Calibri" panose="020F0502020204030204" pitchFamily="34" charset="0"/>
                <a:ea typeface="Gulim" panose="020B0600000101010101" pitchFamily="34" charset="-127"/>
              </a:rPr>
              <a:t>Branching factor: max # of children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ko-KR" sz="2400" dirty="0">
                <a:latin typeface="Calibri" panose="020F0502020204030204" pitchFamily="34" charset="0"/>
                <a:ea typeface="Gulim" panose="020B0600000101010101" pitchFamily="34" charset="-127"/>
              </a:rPr>
              <a:t>Threshold: max diameter of sub-clusters stored at the leaf nodes</a:t>
            </a:r>
          </a:p>
        </p:txBody>
      </p:sp>
      <p:sp>
        <p:nvSpPr>
          <p:cNvPr id="35844" name="Slide Number Placeholder 6">
            <a:extLst>
              <a:ext uri="{FF2B5EF4-FFF2-40B4-BE49-F238E27FC236}">
                <a16:creationId xmlns:a16="http://schemas.microsoft.com/office/drawing/2014/main" id="{9B8B1AEC-F318-4825-8F64-7114A765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03B50D0-6656-44E6-9932-6403DF704D35}" type="slidenum">
              <a:rPr lang="en-US" altLang="en-US" sz="1200"/>
              <a:pPr eaLnBrk="1" hangingPunct="1"/>
              <a:t>36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3047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EB007C6-F134-41AA-A3CC-81C4A81B38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1038" y="228600"/>
            <a:ext cx="7548562" cy="6096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SimSun" panose="02010600030101010101" pitchFamily="2" charset="-122"/>
              </a:rPr>
              <a:t>The CF Tree Structure</a:t>
            </a:r>
            <a:endParaRPr lang="en-US" altLang="zh-CN" sz="4000" b="1">
              <a:ea typeface="SimSun" panose="02010600030101010101" pitchFamily="2" charset="-122"/>
            </a:endParaRPr>
          </a:p>
        </p:txBody>
      </p:sp>
      <p:grpSp>
        <p:nvGrpSpPr>
          <p:cNvPr id="36867" name="Group 3">
            <a:extLst>
              <a:ext uri="{FF2B5EF4-FFF2-40B4-BE49-F238E27FC236}">
                <a16:creationId xmlns:a16="http://schemas.microsoft.com/office/drawing/2014/main" id="{2AE4C736-E212-4791-8F87-8B1E50D7D55F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295400"/>
            <a:ext cx="4953000" cy="914400"/>
            <a:chOff x="1152" y="816"/>
            <a:chExt cx="3120" cy="576"/>
          </a:xfrm>
        </p:grpSpPr>
        <p:sp>
          <p:nvSpPr>
            <p:cNvPr id="36935" name="Line 4">
              <a:extLst>
                <a:ext uri="{FF2B5EF4-FFF2-40B4-BE49-F238E27FC236}">
                  <a16:creationId xmlns:a16="http://schemas.microsoft.com/office/drawing/2014/main" id="{03AD069C-67B9-4E70-B577-6D5836B05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7" y="81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6" name="Rectangle 5">
              <a:extLst>
                <a:ext uri="{FF2B5EF4-FFF2-40B4-BE49-F238E27FC236}">
                  <a16:creationId xmlns:a16="http://schemas.microsoft.com/office/drawing/2014/main" id="{FA9CCE14-250A-4433-A0DD-B6F809BFF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820"/>
              <a:ext cx="3016" cy="5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37" name="Line 6">
              <a:extLst>
                <a:ext uri="{FF2B5EF4-FFF2-40B4-BE49-F238E27FC236}">
                  <a16:creationId xmlns:a16="http://schemas.microsoft.com/office/drawing/2014/main" id="{27EE7769-DED2-49A4-9A96-ED0762414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0" y="81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8" name="Line 7">
              <a:extLst>
                <a:ext uri="{FF2B5EF4-FFF2-40B4-BE49-F238E27FC236}">
                  <a16:creationId xmlns:a16="http://schemas.microsoft.com/office/drawing/2014/main" id="{F08C711E-9356-473A-8CE6-C51BD09098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0" y="81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9" name="Line 8">
              <a:extLst>
                <a:ext uri="{FF2B5EF4-FFF2-40B4-BE49-F238E27FC236}">
                  <a16:creationId xmlns:a16="http://schemas.microsoft.com/office/drawing/2014/main" id="{E7CA463D-D98C-4FB7-AD4C-2B804FD22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8" y="81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40" name="Line 9">
              <a:extLst>
                <a:ext uri="{FF2B5EF4-FFF2-40B4-BE49-F238E27FC236}">
                  <a16:creationId xmlns:a16="http://schemas.microsoft.com/office/drawing/2014/main" id="{C9C7DA2A-6641-4D8F-B914-AEF940495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104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41" name="Line 10">
              <a:extLst>
                <a:ext uri="{FF2B5EF4-FFF2-40B4-BE49-F238E27FC236}">
                  <a16:creationId xmlns:a16="http://schemas.microsoft.com/office/drawing/2014/main" id="{6743F0DE-6DCB-4E58-9FA4-91689C672F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104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42" name="Rectangle 11">
              <a:extLst>
                <a:ext uri="{FF2B5EF4-FFF2-40B4-BE49-F238E27FC236}">
                  <a16:creationId xmlns:a16="http://schemas.microsoft.com/office/drawing/2014/main" id="{CAAD4CCD-C4C7-4FC7-8727-135EC7850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81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CF</a:t>
              </a:r>
              <a:r>
                <a:rPr lang="en-US" altLang="zh-CN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36943" name="Rectangle 12">
              <a:extLst>
                <a:ext uri="{FF2B5EF4-FFF2-40B4-BE49-F238E27FC236}">
                  <a16:creationId xmlns:a16="http://schemas.microsoft.com/office/drawing/2014/main" id="{BDB4E415-AF82-4820-8C32-9D77B298F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152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child</a:t>
              </a:r>
              <a:r>
                <a:rPr lang="en-US" altLang="zh-CN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36944" name="Rectangle 13">
              <a:extLst>
                <a:ext uri="{FF2B5EF4-FFF2-40B4-BE49-F238E27FC236}">
                  <a16:creationId xmlns:a16="http://schemas.microsoft.com/office/drawing/2014/main" id="{389D747B-A596-46A1-939B-0E469DB5A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81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CF</a:t>
              </a:r>
              <a:r>
                <a:rPr lang="en-US" altLang="zh-CN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36945" name="Rectangle 14">
              <a:extLst>
                <a:ext uri="{FF2B5EF4-FFF2-40B4-BE49-F238E27FC236}">
                  <a16:creationId xmlns:a16="http://schemas.microsoft.com/office/drawing/2014/main" id="{F510D8F7-4387-4305-A01B-02074F1AB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152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child</a:t>
              </a:r>
              <a:r>
                <a:rPr lang="en-US" altLang="zh-CN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36946" name="Rectangle 15">
              <a:extLst>
                <a:ext uri="{FF2B5EF4-FFF2-40B4-BE49-F238E27FC236}">
                  <a16:creationId xmlns:a16="http://schemas.microsoft.com/office/drawing/2014/main" id="{CFBE4C17-C5D7-47A3-89DD-C42C8814E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81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CF</a:t>
              </a:r>
              <a:r>
                <a:rPr lang="en-US" altLang="zh-CN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36947" name="Rectangle 16">
              <a:extLst>
                <a:ext uri="{FF2B5EF4-FFF2-40B4-BE49-F238E27FC236}">
                  <a16:creationId xmlns:a16="http://schemas.microsoft.com/office/drawing/2014/main" id="{92526526-F8A1-4074-90BA-91A1EBE69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152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child</a:t>
              </a:r>
              <a:r>
                <a:rPr lang="en-US" altLang="zh-CN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36948" name="Rectangle 17">
              <a:extLst>
                <a:ext uri="{FF2B5EF4-FFF2-40B4-BE49-F238E27FC236}">
                  <a16:creationId xmlns:a16="http://schemas.microsoft.com/office/drawing/2014/main" id="{136583C5-1EED-4B10-8CBF-643416EDC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81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CF</a:t>
              </a:r>
              <a:r>
                <a:rPr lang="en-US" altLang="zh-CN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6</a:t>
              </a:r>
            </a:p>
          </p:txBody>
        </p:sp>
        <p:sp>
          <p:nvSpPr>
            <p:cNvPr id="36949" name="Rectangle 18">
              <a:extLst>
                <a:ext uri="{FF2B5EF4-FFF2-40B4-BE49-F238E27FC236}">
                  <a16:creationId xmlns:a16="http://schemas.microsoft.com/office/drawing/2014/main" id="{A1FD0158-1BF3-408B-A24A-35C3CF533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152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child</a:t>
              </a:r>
              <a:r>
                <a:rPr lang="en-US" altLang="zh-CN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6</a:t>
              </a:r>
            </a:p>
          </p:txBody>
        </p:sp>
      </p:grpSp>
      <p:sp>
        <p:nvSpPr>
          <p:cNvPr id="36868" name="Line 19">
            <a:extLst>
              <a:ext uri="{FF2B5EF4-FFF2-40B4-BE49-F238E27FC236}">
                <a16:creationId xmlns:a16="http://schemas.microsoft.com/office/drawing/2014/main" id="{91B400B5-81D5-4B9E-B857-CB6306172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7463" y="32766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Rectangle 20">
            <a:extLst>
              <a:ext uri="{FF2B5EF4-FFF2-40B4-BE49-F238E27FC236}">
                <a16:creationId xmlns:a16="http://schemas.microsoft.com/office/drawing/2014/main" id="{8CFD4B56-82DE-4C92-91E3-CAB18AB2B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" y="3282950"/>
            <a:ext cx="4787900" cy="90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0" name="Line 21">
            <a:extLst>
              <a:ext uri="{FF2B5EF4-FFF2-40B4-BE49-F238E27FC236}">
                <a16:creationId xmlns:a16="http://schemas.microsoft.com/office/drawing/2014/main" id="{C6F05ABE-BDB9-4DFA-B3A6-BDD32FBD5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6725" y="32766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Line 22">
            <a:extLst>
              <a:ext uri="{FF2B5EF4-FFF2-40B4-BE49-F238E27FC236}">
                <a16:creationId xmlns:a16="http://schemas.microsoft.com/office/drawing/2014/main" id="{C95C6AC8-8718-4309-A279-7E2A1967A5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2975" y="32766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Line 23">
            <a:extLst>
              <a:ext uri="{FF2B5EF4-FFF2-40B4-BE49-F238E27FC236}">
                <a16:creationId xmlns:a16="http://schemas.microsoft.com/office/drawing/2014/main" id="{0A4881FA-13BA-4DF7-AEDD-A2C387F12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4550" y="32766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Line 24">
            <a:extLst>
              <a:ext uri="{FF2B5EF4-FFF2-40B4-BE49-F238E27FC236}">
                <a16:creationId xmlns:a16="http://schemas.microsoft.com/office/drawing/2014/main" id="{8A14F5D0-C99E-430F-9B33-A3BED542F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7338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25">
            <a:extLst>
              <a:ext uri="{FF2B5EF4-FFF2-40B4-BE49-F238E27FC236}">
                <a16:creationId xmlns:a16="http://schemas.microsoft.com/office/drawing/2014/main" id="{8269B724-CE69-4722-BB5E-260C3592A1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7338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Rectangle 26">
            <a:extLst>
              <a:ext uri="{FF2B5EF4-FFF2-40B4-BE49-F238E27FC236}">
                <a16:creationId xmlns:a16="http://schemas.microsoft.com/office/drawing/2014/main" id="{0F957736-1A73-4A1B-A985-3BDF9D43C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76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CF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36876" name="Rectangle 27">
            <a:extLst>
              <a:ext uri="{FF2B5EF4-FFF2-40B4-BE49-F238E27FC236}">
                <a16:creationId xmlns:a16="http://schemas.microsoft.com/office/drawing/2014/main" id="{7AA5B845-F85E-4B18-B11C-006AA45F8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8100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child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36877" name="Rectangle 28">
            <a:extLst>
              <a:ext uri="{FF2B5EF4-FFF2-40B4-BE49-F238E27FC236}">
                <a16:creationId xmlns:a16="http://schemas.microsoft.com/office/drawing/2014/main" id="{CBC84ABC-D525-4B02-B47B-3F970C13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76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CF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6878" name="Rectangle 29">
            <a:extLst>
              <a:ext uri="{FF2B5EF4-FFF2-40B4-BE49-F238E27FC236}">
                <a16:creationId xmlns:a16="http://schemas.microsoft.com/office/drawing/2014/main" id="{439CA85E-B45F-4F30-94E0-F2092CED2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8100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child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6879" name="Rectangle 30">
            <a:extLst>
              <a:ext uri="{FF2B5EF4-FFF2-40B4-BE49-F238E27FC236}">
                <a16:creationId xmlns:a16="http://schemas.microsoft.com/office/drawing/2014/main" id="{51B8C001-48E0-4966-8FB9-4A9217332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276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CF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36880" name="Rectangle 31">
            <a:extLst>
              <a:ext uri="{FF2B5EF4-FFF2-40B4-BE49-F238E27FC236}">
                <a16:creationId xmlns:a16="http://schemas.microsoft.com/office/drawing/2014/main" id="{714BA2C8-73CB-4A8C-9D12-13C0072E1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8100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child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36881" name="Rectangle 32">
            <a:extLst>
              <a:ext uri="{FF2B5EF4-FFF2-40B4-BE49-F238E27FC236}">
                <a16:creationId xmlns:a16="http://schemas.microsoft.com/office/drawing/2014/main" id="{5BFE56B9-8FC0-498C-B083-3AE1A80CE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276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CF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36882" name="Rectangle 33">
            <a:extLst>
              <a:ext uri="{FF2B5EF4-FFF2-40B4-BE49-F238E27FC236}">
                <a16:creationId xmlns:a16="http://schemas.microsoft.com/office/drawing/2014/main" id="{24ECB991-48A4-4617-B7C5-226006F39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8100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child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36883" name="Line 34">
            <a:extLst>
              <a:ext uri="{FF2B5EF4-FFF2-40B4-BE49-F238E27FC236}">
                <a16:creationId xmlns:a16="http://schemas.microsoft.com/office/drawing/2014/main" id="{8200F251-2564-41F3-B8B7-1E61D0C632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2209800"/>
            <a:ext cx="99060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Line 35">
            <a:extLst>
              <a:ext uri="{FF2B5EF4-FFF2-40B4-BE49-F238E27FC236}">
                <a16:creationId xmlns:a16="http://schemas.microsoft.com/office/drawing/2014/main" id="{A402184B-7E19-44CD-98F8-51F76392A3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209800"/>
            <a:ext cx="41910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Line 36">
            <a:extLst>
              <a:ext uri="{FF2B5EF4-FFF2-40B4-BE49-F238E27FC236}">
                <a16:creationId xmlns:a16="http://schemas.microsoft.com/office/drawing/2014/main" id="{F0852164-363C-442D-846B-8D5A7FD95E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209800"/>
            <a:ext cx="50292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37">
            <a:extLst>
              <a:ext uri="{FF2B5EF4-FFF2-40B4-BE49-F238E27FC236}">
                <a16:creationId xmlns:a16="http://schemas.microsoft.com/office/drawing/2014/main" id="{92A5E14A-9392-49A3-9B60-8104AC1ED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" y="5035550"/>
            <a:ext cx="37973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7" name="Rectangle 38">
            <a:extLst>
              <a:ext uri="{FF2B5EF4-FFF2-40B4-BE49-F238E27FC236}">
                <a16:creationId xmlns:a16="http://schemas.microsoft.com/office/drawing/2014/main" id="{82F82347-50F5-4A23-B669-749040D07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105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CF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36888" name="Line 39">
            <a:extLst>
              <a:ext uri="{FF2B5EF4-FFF2-40B4-BE49-F238E27FC236}">
                <a16:creationId xmlns:a16="http://schemas.microsoft.com/office/drawing/2014/main" id="{76A1B8FC-D412-4BE3-B5AF-53CB3FFEB72E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029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Rectangle 40">
            <a:extLst>
              <a:ext uri="{FF2B5EF4-FFF2-40B4-BE49-F238E27FC236}">
                <a16:creationId xmlns:a16="http://schemas.microsoft.com/office/drawing/2014/main" id="{5EC87351-2AC3-4E2A-A9DD-59CB8295A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105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CF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36890" name="Line 41">
            <a:extLst>
              <a:ext uri="{FF2B5EF4-FFF2-40B4-BE49-F238E27FC236}">
                <a16:creationId xmlns:a16="http://schemas.microsoft.com/office/drawing/2014/main" id="{93C20FDA-9938-444B-BBA6-046F0E7DEB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5029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1" name="Rectangle 42">
            <a:extLst>
              <a:ext uri="{FF2B5EF4-FFF2-40B4-BE49-F238E27FC236}">
                <a16:creationId xmlns:a16="http://schemas.microsoft.com/office/drawing/2014/main" id="{4FB2951D-FE50-41FB-A86D-3716EAA55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105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CF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6</a:t>
            </a:r>
          </a:p>
        </p:txBody>
      </p:sp>
      <p:sp>
        <p:nvSpPr>
          <p:cNvPr id="36892" name="Line 43">
            <a:extLst>
              <a:ext uri="{FF2B5EF4-FFF2-40B4-BE49-F238E27FC236}">
                <a16:creationId xmlns:a16="http://schemas.microsoft.com/office/drawing/2014/main" id="{7B385240-BED8-44E3-A08F-535859562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029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3" name="Line 44">
            <a:extLst>
              <a:ext uri="{FF2B5EF4-FFF2-40B4-BE49-F238E27FC236}">
                <a16:creationId xmlns:a16="http://schemas.microsoft.com/office/drawing/2014/main" id="{482F23D5-11F1-4EEA-BF8E-8D235145D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029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4" name="Line 45">
            <a:extLst>
              <a:ext uri="{FF2B5EF4-FFF2-40B4-BE49-F238E27FC236}">
                <a16:creationId xmlns:a16="http://schemas.microsoft.com/office/drawing/2014/main" id="{DB5FFFB8-4919-4D9D-A18F-7D51DA27D5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029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5" name="Line 46">
            <a:extLst>
              <a:ext uri="{FF2B5EF4-FFF2-40B4-BE49-F238E27FC236}">
                <a16:creationId xmlns:a16="http://schemas.microsoft.com/office/drawing/2014/main" id="{A25FCCA7-2D50-44F6-B068-8A2BC4721C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3340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6" name="Rectangle 47">
            <a:extLst>
              <a:ext uri="{FF2B5EF4-FFF2-40B4-BE49-F238E27FC236}">
                <a16:creationId xmlns:a16="http://schemas.microsoft.com/office/drawing/2014/main" id="{6DDC1D8C-44F0-4DBF-9D5D-8F7F6BB66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054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prev</a:t>
            </a:r>
          </a:p>
        </p:txBody>
      </p:sp>
      <p:sp>
        <p:nvSpPr>
          <p:cNvPr id="36897" name="Rectangle 48">
            <a:extLst>
              <a:ext uri="{FF2B5EF4-FFF2-40B4-BE49-F238E27FC236}">
                <a16:creationId xmlns:a16="http://schemas.microsoft.com/office/drawing/2014/main" id="{E12A19D8-0C4E-4ABA-94DC-6BC12E055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1054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next</a:t>
            </a:r>
          </a:p>
        </p:txBody>
      </p:sp>
      <p:sp>
        <p:nvSpPr>
          <p:cNvPr id="36898" name="Line 49">
            <a:extLst>
              <a:ext uri="{FF2B5EF4-FFF2-40B4-BE49-F238E27FC236}">
                <a16:creationId xmlns:a16="http://schemas.microsoft.com/office/drawing/2014/main" id="{61E5E681-2BBE-42B3-9089-A9141400BF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" y="4191000"/>
            <a:ext cx="3810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9" name="Rectangle 50">
            <a:extLst>
              <a:ext uri="{FF2B5EF4-FFF2-40B4-BE49-F238E27FC236}">
                <a16:creationId xmlns:a16="http://schemas.microsoft.com/office/drawing/2014/main" id="{D945329B-8E2C-4719-853E-C84E31CDA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0" y="5035550"/>
            <a:ext cx="37973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900" name="Rectangle 51">
            <a:extLst>
              <a:ext uri="{FF2B5EF4-FFF2-40B4-BE49-F238E27FC236}">
                <a16:creationId xmlns:a16="http://schemas.microsoft.com/office/drawing/2014/main" id="{A18CF3BC-AD96-4A9E-80D4-9EE66F7CE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05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CF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36901" name="Line 52">
            <a:extLst>
              <a:ext uri="{FF2B5EF4-FFF2-40B4-BE49-F238E27FC236}">
                <a16:creationId xmlns:a16="http://schemas.microsoft.com/office/drawing/2014/main" id="{B6FE8268-9EC2-47F6-88B6-658ABC2B2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029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2" name="Rectangle 53">
            <a:extLst>
              <a:ext uri="{FF2B5EF4-FFF2-40B4-BE49-F238E27FC236}">
                <a16:creationId xmlns:a16="http://schemas.microsoft.com/office/drawing/2014/main" id="{E4EBF070-D4AF-4C2F-803E-7CA2ACB5A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105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CF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36903" name="Line 54">
            <a:extLst>
              <a:ext uri="{FF2B5EF4-FFF2-40B4-BE49-F238E27FC236}">
                <a16:creationId xmlns:a16="http://schemas.microsoft.com/office/drawing/2014/main" id="{7C3513A9-3C9B-42BE-89DC-3C661C2A08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5029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4" name="Rectangle 55">
            <a:extLst>
              <a:ext uri="{FF2B5EF4-FFF2-40B4-BE49-F238E27FC236}">
                <a16:creationId xmlns:a16="http://schemas.microsoft.com/office/drawing/2014/main" id="{7448C748-5FFF-4DEA-BEF4-7140F1F35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105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CF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36905" name="Line 56">
            <a:extLst>
              <a:ext uri="{FF2B5EF4-FFF2-40B4-BE49-F238E27FC236}">
                <a16:creationId xmlns:a16="http://schemas.microsoft.com/office/drawing/2014/main" id="{CD964D22-CDBA-4797-BE9A-6D37AB52DC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029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6" name="Line 57">
            <a:extLst>
              <a:ext uri="{FF2B5EF4-FFF2-40B4-BE49-F238E27FC236}">
                <a16:creationId xmlns:a16="http://schemas.microsoft.com/office/drawing/2014/main" id="{11292BD3-D949-4CBC-B1DF-78EA227B1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5029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7" name="Line 58">
            <a:extLst>
              <a:ext uri="{FF2B5EF4-FFF2-40B4-BE49-F238E27FC236}">
                <a16:creationId xmlns:a16="http://schemas.microsoft.com/office/drawing/2014/main" id="{E53215A6-BD02-44C5-AA4D-B12F6F77F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5029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8" name="Line 59">
            <a:extLst>
              <a:ext uri="{FF2B5EF4-FFF2-40B4-BE49-F238E27FC236}">
                <a16:creationId xmlns:a16="http://schemas.microsoft.com/office/drawing/2014/main" id="{A7E8D386-ADDC-4920-87AD-432E760EE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53340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9" name="Rectangle 60">
            <a:extLst>
              <a:ext uri="{FF2B5EF4-FFF2-40B4-BE49-F238E27FC236}">
                <a16:creationId xmlns:a16="http://schemas.microsoft.com/office/drawing/2014/main" id="{C32854C6-462A-4A5D-BEFD-4B7D58274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1054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prev</a:t>
            </a:r>
          </a:p>
        </p:txBody>
      </p:sp>
      <p:sp>
        <p:nvSpPr>
          <p:cNvPr id="36910" name="Rectangle 61">
            <a:extLst>
              <a:ext uri="{FF2B5EF4-FFF2-40B4-BE49-F238E27FC236}">
                <a16:creationId xmlns:a16="http://schemas.microsoft.com/office/drawing/2014/main" id="{02962494-DE8D-4955-BD6D-D47A0FFD2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1054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next</a:t>
            </a:r>
          </a:p>
        </p:txBody>
      </p:sp>
      <p:sp>
        <p:nvSpPr>
          <p:cNvPr id="36911" name="Line 62">
            <a:extLst>
              <a:ext uri="{FF2B5EF4-FFF2-40B4-BE49-F238E27FC236}">
                <a16:creationId xmlns:a16="http://schemas.microsoft.com/office/drawing/2014/main" id="{3CA30929-274B-46FE-B9AB-6CC47A733D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191000"/>
            <a:ext cx="48006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12" name="Line 63">
            <a:extLst>
              <a:ext uri="{FF2B5EF4-FFF2-40B4-BE49-F238E27FC236}">
                <a16:creationId xmlns:a16="http://schemas.microsoft.com/office/drawing/2014/main" id="{BBFD9F2B-010B-439E-BDCF-4425239646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5181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13" name="Line 64">
            <a:extLst>
              <a:ext uri="{FF2B5EF4-FFF2-40B4-BE49-F238E27FC236}">
                <a16:creationId xmlns:a16="http://schemas.microsoft.com/office/drawing/2014/main" id="{49D2A042-B4FA-4598-B07A-CEBB120CFD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4864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14" name="Line 65">
            <a:extLst>
              <a:ext uri="{FF2B5EF4-FFF2-40B4-BE49-F238E27FC236}">
                <a16:creationId xmlns:a16="http://schemas.microsoft.com/office/drawing/2014/main" id="{EDD3EF50-4347-48BD-8657-314A5A7B1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55626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15" name="Line 66">
            <a:extLst>
              <a:ext uri="{FF2B5EF4-FFF2-40B4-BE49-F238E27FC236}">
                <a16:creationId xmlns:a16="http://schemas.microsoft.com/office/drawing/2014/main" id="{9D73A82E-18EC-4170-BD48-CBA71AE42F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34400" y="53340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16" name="Rectangle 67">
            <a:extLst>
              <a:ext uri="{FF2B5EF4-FFF2-40B4-BE49-F238E27FC236}">
                <a16:creationId xmlns:a16="http://schemas.microsoft.com/office/drawing/2014/main" id="{8539CFD4-BB84-4718-96E1-5BF6426E6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371600"/>
            <a:ext cx="1066800" cy="101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B = 7</a:t>
            </a:r>
          </a:p>
          <a:p>
            <a:pPr algn="l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L = 6</a:t>
            </a:r>
          </a:p>
        </p:txBody>
      </p:sp>
      <p:sp>
        <p:nvSpPr>
          <p:cNvPr id="36917" name="Line 68">
            <a:extLst>
              <a:ext uri="{FF2B5EF4-FFF2-40B4-BE49-F238E27FC236}">
                <a16:creationId xmlns:a16="http://schemas.microsoft.com/office/drawing/2014/main" id="{1865A4A6-5DB8-4B22-B3F0-4CFBB7B2BA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7338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18" name="Line 69">
            <a:extLst>
              <a:ext uri="{FF2B5EF4-FFF2-40B4-BE49-F238E27FC236}">
                <a16:creationId xmlns:a16="http://schemas.microsoft.com/office/drawing/2014/main" id="{9138296F-FBB6-4E05-ADBD-3737D43F4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7526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19" name="Line 70">
            <a:extLst>
              <a:ext uri="{FF2B5EF4-FFF2-40B4-BE49-F238E27FC236}">
                <a16:creationId xmlns:a16="http://schemas.microsoft.com/office/drawing/2014/main" id="{2BABE84A-724B-46F9-B279-D62E0FB51C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37338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20" name="Rectangle 71">
            <a:extLst>
              <a:ext uri="{FF2B5EF4-FFF2-40B4-BE49-F238E27FC236}">
                <a16:creationId xmlns:a16="http://schemas.microsoft.com/office/drawing/2014/main" id="{00CED669-85FC-47CD-9891-37C8DCB0E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7620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Root</a:t>
            </a:r>
          </a:p>
        </p:txBody>
      </p:sp>
      <p:sp>
        <p:nvSpPr>
          <p:cNvPr id="36921" name="Rectangle 72">
            <a:extLst>
              <a:ext uri="{FF2B5EF4-FFF2-40B4-BE49-F238E27FC236}">
                <a16:creationId xmlns:a16="http://schemas.microsoft.com/office/drawing/2014/main" id="{5D43E8DF-B073-48C0-8146-6E313D7E1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8194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Non-leaf node</a:t>
            </a:r>
          </a:p>
        </p:txBody>
      </p:sp>
      <p:sp>
        <p:nvSpPr>
          <p:cNvPr id="36922" name="Rectangle 73">
            <a:extLst>
              <a:ext uri="{FF2B5EF4-FFF2-40B4-BE49-F238E27FC236}">
                <a16:creationId xmlns:a16="http://schemas.microsoft.com/office/drawing/2014/main" id="{CDB48343-1A4C-4AE1-8A5A-E3B777F74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5720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Leaf node</a:t>
            </a:r>
          </a:p>
        </p:txBody>
      </p:sp>
      <p:sp>
        <p:nvSpPr>
          <p:cNvPr id="36923" name="Rectangle 74">
            <a:extLst>
              <a:ext uri="{FF2B5EF4-FFF2-40B4-BE49-F238E27FC236}">
                <a16:creationId xmlns:a16="http://schemas.microsoft.com/office/drawing/2014/main" id="{8B92647E-783D-4600-8D44-316330F84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5720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Leaf node</a:t>
            </a:r>
          </a:p>
        </p:txBody>
      </p:sp>
      <p:grpSp>
        <p:nvGrpSpPr>
          <p:cNvPr id="36924" name="Group 75">
            <a:extLst>
              <a:ext uri="{FF2B5EF4-FFF2-40B4-BE49-F238E27FC236}">
                <a16:creationId xmlns:a16="http://schemas.microsoft.com/office/drawing/2014/main" id="{B712BFD6-E7BB-4102-B39B-A22B0FC7CF18}"/>
              </a:ext>
            </a:extLst>
          </p:cNvPr>
          <p:cNvGrpSpPr>
            <a:grpSpLocks/>
          </p:cNvGrpSpPr>
          <p:nvPr/>
        </p:nvGrpSpPr>
        <p:grpSpPr bwMode="auto">
          <a:xfrm>
            <a:off x="920750" y="5949950"/>
            <a:ext cx="749300" cy="749300"/>
            <a:chOff x="580" y="3748"/>
            <a:chExt cx="472" cy="472"/>
          </a:xfrm>
        </p:grpSpPr>
        <p:sp>
          <p:nvSpPr>
            <p:cNvPr id="36927" name="Oval 76">
              <a:extLst>
                <a:ext uri="{FF2B5EF4-FFF2-40B4-BE49-F238E27FC236}">
                  <a16:creationId xmlns:a16="http://schemas.microsoft.com/office/drawing/2014/main" id="{83D1FC2F-2A98-4108-8419-A1D86A85D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3892"/>
              <a:ext cx="40" cy="40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28" name="Oval 77">
              <a:extLst>
                <a:ext uri="{FF2B5EF4-FFF2-40B4-BE49-F238E27FC236}">
                  <a16:creationId xmlns:a16="http://schemas.microsoft.com/office/drawing/2014/main" id="{D4B65E8C-A616-4300-A053-6CAE7625F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" y="3988"/>
              <a:ext cx="40" cy="40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29" name="Oval 78">
              <a:extLst>
                <a:ext uri="{FF2B5EF4-FFF2-40B4-BE49-F238E27FC236}">
                  <a16:creationId xmlns:a16="http://schemas.microsoft.com/office/drawing/2014/main" id="{02C0A20B-361C-4989-8B34-5FADB4383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" y="3892"/>
              <a:ext cx="40" cy="40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30" name="Oval 79">
              <a:extLst>
                <a:ext uri="{FF2B5EF4-FFF2-40B4-BE49-F238E27FC236}">
                  <a16:creationId xmlns:a16="http://schemas.microsoft.com/office/drawing/2014/main" id="{D575E3D9-5DCD-4A20-AA7F-029C73463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" y="4084"/>
              <a:ext cx="40" cy="40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31" name="Oval 80">
              <a:extLst>
                <a:ext uri="{FF2B5EF4-FFF2-40B4-BE49-F238E27FC236}">
                  <a16:creationId xmlns:a16="http://schemas.microsoft.com/office/drawing/2014/main" id="{01E7EEF3-2D63-4C7A-B6F7-8D1ACDA7E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" y="3988"/>
              <a:ext cx="40" cy="40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32" name="Oval 81">
              <a:extLst>
                <a:ext uri="{FF2B5EF4-FFF2-40B4-BE49-F238E27FC236}">
                  <a16:creationId xmlns:a16="http://schemas.microsoft.com/office/drawing/2014/main" id="{CC661C09-8B8F-455B-B219-86168581A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4036"/>
              <a:ext cx="40" cy="40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33" name="Oval 82">
              <a:extLst>
                <a:ext uri="{FF2B5EF4-FFF2-40B4-BE49-F238E27FC236}">
                  <a16:creationId xmlns:a16="http://schemas.microsoft.com/office/drawing/2014/main" id="{3B782E36-C5B0-40AA-9D67-D064A3577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4084"/>
              <a:ext cx="40" cy="40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34" name="Oval 83">
              <a:extLst>
                <a:ext uri="{FF2B5EF4-FFF2-40B4-BE49-F238E27FC236}">
                  <a16:creationId xmlns:a16="http://schemas.microsoft.com/office/drawing/2014/main" id="{A84C06C9-3EAB-40E1-B821-8830DF5D8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" y="3748"/>
              <a:ext cx="472" cy="47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6925" name="Line 84">
            <a:extLst>
              <a:ext uri="{FF2B5EF4-FFF2-40B4-BE49-F238E27FC236}">
                <a16:creationId xmlns:a16="http://schemas.microsoft.com/office/drawing/2014/main" id="{5E78F999-FF5B-4B45-8EEE-8C36084D2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715000"/>
            <a:ext cx="0" cy="152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26" name="Slide Number Placeholder 87">
            <a:extLst>
              <a:ext uri="{FF2B5EF4-FFF2-40B4-BE49-F238E27FC236}">
                <a16:creationId xmlns:a16="http://schemas.microsoft.com/office/drawing/2014/main" id="{4D68DE6F-921B-402D-8862-D8900B88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B37CB34-5C28-4B21-AEF3-E3A6B45E1961}" type="slidenum">
              <a:rPr lang="en-US" altLang="en-US" sz="1200"/>
              <a:pPr eaLnBrk="1" hangingPunct="1"/>
              <a:t>37</a:t>
            </a:fld>
            <a:endParaRPr lang="en-US" altLang="en-US" sz="12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305A9A-01F4-4414-8902-8DA3D9BD8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266" y="6122016"/>
            <a:ext cx="3544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Each non-leaf node contains at most B entries</a:t>
            </a:r>
            <a:r>
              <a:rPr lang="en-US" altLang="en-US" sz="1200" dirty="0">
                <a:solidFill>
                  <a:srgbClr val="222222"/>
                </a:solidFill>
                <a:latin typeface="+mn-lt"/>
                <a:cs typeface="Arial" panose="020B0604020202020204" pitchFamily="34" charset="0"/>
              </a:rPr>
              <a:t>. A leaf node contains at most  L entries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AutoShape 2" descr="B">
            <a:extLst>
              <a:ext uri="{FF2B5EF4-FFF2-40B4-BE49-F238E27FC236}">
                <a16:creationId xmlns:a16="http://schemas.microsoft.com/office/drawing/2014/main" id="{FB0D21B5-3591-4C96-8E1E-E86EDB0C45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10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7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6104-8C20-498A-A018-33E1CCA1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7269" y="194326"/>
            <a:ext cx="3232150" cy="401492"/>
          </a:xfrm>
        </p:spPr>
        <p:txBody>
          <a:bodyPr>
            <a:normAutofit fontScale="90000"/>
          </a:bodyPr>
          <a:lstStyle/>
          <a:p>
            <a:r>
              <a:rPr lang="en-US" dirty="0"/>
              <a:t>BIRCH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E3F8-908D-4A8B-9254-0D8AEA978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2535"/>
            <a:ext cx="7886700" cy="517442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The first phase builds a CF tree out of the data points, a height-balanced tree data structure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In the second step, the algorithm scans all the leaf entries in the initial CF tree to rebuild a smaller CF tree, while removing outliers and grouping crowded </a:t>
            </a:r>
            <a:r>
              <a:rPr lang="en-US" dirty="0" err="1"/>
              <a:t>subclusters</a:t>
            </a:r>
            <a:r>
              <a:rPr lang="en-US" dirty="0"/>
              <a:t> into larger ones.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In step three an existing clustering algorithm is used to cluster all leaf entries. Here algorithm is applied directly to the </a:t>
            </a:r>
            <a:r>
              <a:rPr lang="en-US" dirty="0" err="1"/>
              <a:t>subclusters</a:t>
            </a:r>
            <a:r>
              <a:rPr lang="en-US" dirty="0"/>
              <a:t> represented by their CF vectors.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In (optional) step 4 the centroids of the clusters produced in step 3 are used as seeds and redistribute the data points to its closest seeds to obtain a new set of clusters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29D59-5D28-4690-BFB4-C4E148F8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B947-EC88-4684-87E3-5ED46E83999F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25,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F310E-62BD-4BC6-883E-FE12689D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56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D7146DF-0AF9-4A8F-B5CC-2D8EE6101F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The Birch Algorithm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841AF71-ACA1-4D51-8C30-25F653AA4B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10600" cy="52578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Cluster Diameter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In first phase, For each point in the input</a:t>
            </a:r>
          </a:p>
          <a:p>
            <a:pPr lvl="1" eaLnBrk="1" hangingPunct="1"/>
            <a:r>
              <a:rPr lang="en-US" altLang="en-US" sz="2000" dirty="0"/>
              <a:t>Find closest leaf entry</a:t>
            </a:r>
          </a:p>
          <a:p>
            <a:pPr lvl="1" eaLnBrk="1" hangingPunct="1"/>
            <a:r>
              <a:rPr lang="en-US" altLang="en-US" sz="2000" dirty="0"/>
              <a:t>Add point to leaf entry and update CF </a:t>
            </a:r>
          </a:p>
          <a:p>
            <a:pPr lvl="1" eaLnBrk="1" hangingPunct="1"/>
            <a:r>
              <a:rPr lang="en-US" altLang="en-US" sz="2000" dirty="0"/>
              <a:t>If entry diameter &gt; </a:t>
            </a:r>
            <a:r>
              <a:rPr lang="en-US" altLang="en-US" sz="2000" dirty="0" err="1"/>
              <a:t>max_diameter</a:t>
            </a:r>
            <a:r>
              <a:rPr lang="en-US" altLang="en-US" sz="2000" dirty="0"/>
              <a:t>, then split leaf, and possibly parents</a:t>
            </a:r>
          </a:p>
          <a:p>
            <a:pPr eaLnBrk="1" hangingPunct="1"/>
            <a:r>
              <a:rPr lang="en-US" altLang="en-US" sz="2000" dirty="0"/>
              <a:t>Algorithm is O(n)</a:t>
            </a:r>
          </a:p>
          <a:p>
            <a:pPr eaLnBrk="1" hangingPunct="1"/>
            <a:r>
              <a:rPr lang="en-US" altLang="en-US" sz="2000" dirty="0"/>
              <a:t>Concerns</a:t>
            </a:r>
          </a:p>
          <a:p>
            <a:pPr lvl="1" eaLnBrk="1" hangingPunct="1"/>
            <a:r>
              <a:rPr lang="en-US" altLang="en-US" sz="2000" dirty="0"/>
              <a:t>Sensitive to insertion order of data points</a:t>
            </a:r>
          </a:p>
          <a:p>
            <a:pPr lvl="1" eaLnBrk="1" hangingPunct="1"/>
            <a:r>
              <a:rPr lang="en-US" altLang="en-US" sz="2000" dirty="0"/>
              <a:t>Since we fix the size of leaf nodes, so clusters may not be so natural</a:t>
            </a:r>
          </a:p>
          <a:p>
            <a:pPr lvl="1" eaLnBrk="1" hangingPunct="1"/>
            <a:r>
              <a:rPr lang="en-US" altLang="en-US" sz="2000" dirty="0"/>
              <a:t>Clusters tend to be spherical given the radius and diameter measures</a:t>
            </a:r>
          </a:p>
        </p:txBody>
      </p:sp>
      <p:graphicFrame>
        <p:nvGraphicFramePr>
          <p:cNvPr id="37892" name="Object 4">
            <a:extLst>
              <a:ext uri="{FF2B5EF4-FFF2-40B4-BE49-F238E27FC236}">
                <a16:creationId xmlns:a16="http://schemas.microsoft.com/office/drawing/2014/main" id="{48CF2C7A-D33E-4E7E-848A-16E26CD824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371600"/>
          <a:ext cx="37719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0" name="Equation" r:id="rId4" imgW="1459866" imgH="495085" progId="Equation.3">
                  <p:embed/>
                </p:oleObj>
              </mc:Choice>
              <mc:Fallback>
                <p:oleObj name="Equation" r:id="rId4" imgW="1459866" imgH="495085" progId="Equation.3">
                  <p:embed/>
                  <p:pic>
                    <p:nvPicPr>
                      <p:cNvPr id="37892" name="Object 4">
                        <a:extLst>
                          <a:ext uri="{FF2B5EF4-FFF2-40B4-BE49-F238E27FC236}">
                            <a16:creationId xmlns:a16="http://schemas.microsoft.com/office/drawing/2014/main" id="{48CF2C7A-D33E-4E7E-848A-16E26CD824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371600"/>
                        <a:ext cx="37719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Slide Number Placeholder 7">
            <a:extLst>
              <a:ext uri="{FF2B5EF4-FFF2-40B4-BE49-F238E27FC236}">
                <a16:creationId xmlns:a16="http://schemas.microsoft.com/office/drawing/2014/main" id="{19925E1B-52BA-4D66-B577-138C070F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25A2EF4-11F1-4F1F-B810-3D00C9AAFE80}" type="slidenum">
              <a:rPr lang="en-US" altLang="en-US" sz="1200"/>
              <a:pPr eaLnBrk="1" hangingPunct="1"/>
              <a:t>39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5653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81792" y="166255"/>
            <a:ext cx="7886700" cy="430480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Types of </a:t>
            </a:r>
            <a:r>
              <a:rPr lang="en-US" altLang="en-US" sz="3200" b="1" dirty="0" err="1"/>
              <a:t>Clusterings</a:t>
            </a:r>
            <a:endParaRPr lang="en-US" altLang="en-US" sz="3200" b="1" dirty="0"/>
          </a:p>
        </p:txBody>
      </p:sp>
      <p:sp>
        <p:nvSpPr>
          <p:cNvPr id="153805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53331"/>
            <a:ext cx="7886700" cy="43513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/>
              <a:t>A clustering is a set of clusters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1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/>
              <a:t>An important distinction among types of </a:t>
            </a:r>
            <a:r>
              <a:rPr lang="en-US" altLang="en-US" sz="2400" dirty="0" err="1"/>
              <a:t>clusterings</a:t>
            </a:r>
            <a:r>
              <a:rPr lang="en-US" altLang="en-US" sz="2400" dirty="0"/>
              <a:t> : </a:t>
            </a:r>
            <a:r>
              <a:rPr lang="en-US" altLang="en-US" sz="2400" i="1" dirty="0"/>
              <a:t>hierarchical</a:t>
            </a:r>
            <a:r>
              <a:rPr lang="en-US" altLang="en-US" sz="2400" dirty="0"/>
              <a:t> and </a:t>
            </a:r>
            <a:r>
              <a:rPr lang="en-US" altLang="en-US" sz="2400" i="1" dirty="0" err="1"/>
              <a:t>partitional</a:t>
            </a:r>
            <a:r>
              <a:rPr lang="en-US" altLang="en-US" sz="2400" dirty="0">
                <a:solidFill>
                  <a:srgbClr val="FFCC00"/>
                </a:solidFill>
              </a:rPr>
              <a:t> </a:t>
            </a:r>
            <a:r>
              <a:rPr lang="en-US" altLang="en-US" sz="2400" dirty="0"/>
              <a:t>sets of clusters </a:t>
            </a:r>
            <a:endParaRPr lang="en-US" altLang="en-US" sz="2400" dirty="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1400" dirty="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 err="1"/>
              <a:t>Partitional</a:t>
            </a:r>
            <a:r>
              <a:rPr lang="en-US" altLang="en-US" sz="2400" dirty="0"/>
              <a:t> Clustering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/>
              <a:t>A division data objects into non-overlapping subsets (clusters) such that each data object is in exactly one subset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endParaRPr lang="en-US" altLang="en-US" sz="1050" dirty="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/>
              <a:t>Hierarchical clustering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/>
              <a:t>A set of nested clusters organized as a hierarchical tree </a:t>
            </a:r>
          </a:p>
        </p:txBody>
      </p:sp>
    </p:spTree>
    <p:extLst>
      <p:ext uri="{BB962C8B-B14F-4D97-AF65-F5344CB8AC3E}">
        <p14:creationId xmlns:p14="http://schemas.microsoft.com/office/powerpoint/2010/main" val="313856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719261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+mn-lt"/>
              </a:rPr>
              <a:t>Density based Cluster Analysis</a:t>
            </a:r>
            <a:endParaRPr lang="en-US" sz="3600" b="1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06F03-C49D-455A-9B3F-8F2C07FD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2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98170" y="212726"/>
            <a:ext cx="7886700" cy="47307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dirty="0">
                <a:ea typeface="SimSun" panose="02010600030101010101" pitchFamily="2" charset="-122"/>
              </a:rPr>
              <a:t>Density-Based Clustering Methods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7886700" cy="45720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Clustering based on density (local cluster criterion), such as density-connected points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Major features: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Discover clusters of arbitrary shape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Handle noise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One scan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Need density parameters as termination condition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Several interesting studies: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u="sng" dirty="0">
                <a:ea typeface="SimSun" panose="02010600030101010101" pitchFamily="2" charset="-122"/>
              </a:rPr>
              <a:t>DBSCAN:</a:t>
            </a:r>
            <a:r>
              <a:rPr lang="en-US" altLang="zh-CN" sz="2400" dirty="0">
                <a:ea typeface="SimSun" panose="02010600030101010101" pitchFamily="2" charset="-122"/>
              </a:rPr>
              <a:t> Ester, et al. (KDD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 sz="2400" dirty="0">
                <a:ea typeface="SimSun" panose="02010600030101010101" pitchFamily="2" charset="-122"/>
              </a:rPr>
              <a:t>96)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u="sng" dirty="0">
                <a:ea typeface="SimSun" panose="02010600030101010101" pitchFamily="2" charset="-122"/>
              </a:rPr>
              <a:t>OPTICS</a:t>
            </a:r>
            <a:r>
              <a:rPr lang="en-US" altLang="zh-CN" sz="2400" dirty="0">
                <a:ea typeface="SimSun" panose="02010600030101010101" pitchFamily="2" charset="-122"/>
              </a:rPr>
              <a:t>: </a:t>
            </a:r>
            <a:r>
              <a:rPr lang="en-US" altLang="zh-CN" sz="2400" dirty="0" err="1">
                <a:ea typeface="SimSun" panose="02010600030101010101" pitchFamily="2" charset="-122"/>
              </a:rPr>
              <a:t>Ankerst</a:t>
            </a:r>
            <a:r>
              <a:rPr lang="en-US" altLang="zh-CN" sz="2400" dirty="0">
                <a:ea typeface="SimSun" panose="02010600030101010101" pitchFamily="2" charset="-122"/>
              </a:rPr>
              <a:t>, et al (SIGMOD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 sz="2400" dirty="0">
                <a:ea typeface="SimSun" panose="02010600030101010101" pitchFamily="2" charset="-122"/>
              </a:rPr>
              <a:t>99).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u="sng" dirty="0">
                <a:ea typeface="SimSun" panose="02010600030101010101" pitchFamily="2" charset="-122"/>
              </a:rPr>
              <a:t>DENCLUE</a:t>
            </a:r>
            <a:r>
              <a:rPr lang="en-US" altLang="zh-CN" sz="2400" dirty="0">
                <a:ea typeface="SimSun" panose="02010600030101010101" pitchFamily="2" charset="-122"/>
              </a:rPr>
              <a:t>: </a:t>
            </a:r>
            <a:r>
              <a:rPr lang="en-US" altLang="zh-CN" sz="2400" dirty="0" err="1">
                <a:ea typeface="SimSun" panose="02010600030101010101" pitchFamily="2" charset="-122"/>
              </a:rPr>
              <a:t>Hinneburg</a:t>
            </a:r>
            <a:r>
              <a:rPr lang="en-US" altLang="zh-CN" sz="2400" dirty="0">
                <a:ea typeface="SimSun" panose="02010600030101010101" pitchFamily="2" charset="-122"/>
              </a:rPr>
              <a:t> &amp; D. </a:t>
            </a:r>
            <a:r>
              <a:rPr lang="en-US" altLang="zh-CN" sz="2400" dirty="0" err="1">
                <a:ea typeface="SimSun" panose="02010600030101010101" pitchFamily="2" charset="-122"/>
              </a:rPr>
              <a:t>Keim</a:t>
            </a:r>
            <a:r>
              <a:rPr lang="en-US" altLang="zh-CN" sz="2400" dirty="0">
                <a:ea typeface="SimSun" panose="02010600030101010101" pitchFamily="2" charset="-122"/>
              </a:rPr>
              <a:t>  (KDD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 sz="2400" dirty="0">
                <a:ea typeface="SimSun" panose="02010600030101010101" pitchFamily="2" charset="-122"/>
              </a:rPr>
              <a:t>98)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u="sng" dirty="0">
                <a:ea typeface="SimSun" panose="02010600030101010101" pitchFamily="2" charset="-122"/>
              </a:rPr>
              <a:t>CLIQUE</a:t>
            </a:r>
            <a:r>
              <a:rPr lang="en-US" altLang="zh-CN" sz="2400" dirty="0">
                <a:ea typeface="SimSun" panose="02010600030101010101" pitchFamily="2" charset="-122"/>
              </a:rPr>
              <a:t>: Agrawal, et al. (SIGMOD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 sz="2400" dirty="0">
                <a:ea typeface="SimSun" panose="02010600030101010101" pitchFamily="2" charset="-122"/>
              </a:rPr>
              <a:t>98) (more grid-based)</a:t>
            </a:r>
          </a:p>
        </p:txBody>
      </p:sp>
      <p:sp>
        <p:nvSpPr>
          <p:cNvPr id="4608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4C9F458-D883-4550-9405-ED5128B53794}" type="slidenum">
              <a:rPr lang="en-US" altLang="en-US" sz="1200"/>
              <a:pPr eaLnBrk="1" hangingPunct="1"/>
              <a:t>41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1944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28650" y="212726"/>
            <a:ext cx="7886700" cy="549274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ea typeface="SimSun" panose="02010600030101010101" pitchFamily="2" charset="-122"/>
              </a:rPr>
              <a:t>Density-Based Clustering: Basic Concepts</a:t>
            </a:r>
          </a:p>
        </p:txBody>
      </p:sp>
      <p:sp>
        <p:nvSpPr>
          <p:cNvPr id="47107" name="Rectangle 2051"/>
          <p:cNvSpPr>
            <a:spLocks noGrp="1" noChangeArrowheads="1"/>
          </p:cNvSpPr>
          <p:nvPr>
            <p:ph idx="1"/>
          </p:nvPr>
        </p:nvSpPr>
        <p:spPr>
          <a:xfrm>
            <a:off x="381000" y="1516061"/>
            <a:ext cx="7886700" cy="476408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dirty="0">
                <a:ea typeface="SimSun" panose="02010600030101010101" pitchFamily="2" charset="-122"/>
              </a:rPr>
              <a:t>Two parameters</a:t>
            </a:r>
            <a:r>
              <a:rPr lang="en-US" altLang="zh-CN" sz="2200" i="1" dirty="0">
                <a:ea typeface="SimSun" panose="02010600030101010101" pitchFamily="2" charset="-122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i="1" dirty="0">
                <a:solidFill>
                  <a:schemeClr val="hlink"/>
                </a:solidFill>
                <a:ea typeface="SimSun" panose="02010600030101010101" pitchFamily="2" charset="-122"/>
              </a:rPr>
              <a:t>Eps</a:t>
            </a:r>
            <a:r>
              <a:rPr lang="en-US" altLang="zh-CN" sz="2200" dirty="0">
                <a:ea typeface="SimSun" panose="02010600030101010101" pitchFamily="2" charset="-122"/>
              </a:rPr>
              <a:t>: Maximum radius of the </a:t>
            </a:r>
            <a:r>
              <a:rPr lang="en-US" altLang="zh-CN" sz="2200" dirty="0" err="1">
                <a:ea typeface="SimSun" panose="02010600030101010101" pitchFamily="2" charset="-122"/>
              </a:rPr>
              <a:t>neighbourhood</a:t>
            </a:r>
            <a:endParaRPr lang="en-US" altLang="zh-CN" sz="2200" dirty="0">
              <a:ea typeface="SimSun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i="1" dirty="0" err="1">
                <a:solidFill>
                  <a:schemeClr val="hlink"/>
                </a:solidFill>
                <a:ea typeface="SimSun" panose="02010600030101010101" pitchFamily="2" charset="-122"/>
              </a:rPr>
              <a:t>MinPts</a:t>
            </a:r>
            <a:r>
              <a:rPr lang="en-US" altLang="zh-CN" sz="2200" dirty="0">
                <a:ea typeface="SimSun" panose="02010600030101010101" pitchFamily="2" charset="-122"/>
              </a:rPr>
              <a:t>: Minimum number of points in an Eps-</a:t>
            </a:r>
            <a:r>
              <a:rPr lang="en-US" altLang="zh-CN" sz="2200" dirty="0" err="1">
                <a:ea typeface="SimSun" panose="02010600030101010101" pitchFamily="2" charset="-122"/>
              </a:rPr>
              <a:t>neighbourhood</a:t>
            </a:r>
            <a:r>
              <a:rPr lang="en-US" altLang="zh-CN" sz="2200" dirty="0">
                <a:ea typeface="SimSun" panose="02010600030101010101" pitchFamily="2" charset="-122"/>
              </a:rPr>
              <a:t> of that point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i="1" dirty="0" err="1">
                <a:ea typeface="SimSun" panose="02010600030101010101" pitchFamily="2" charset="-122"/>
              </a:rPr>
              <a:t>N</a:t>
            </a:r>
            <a:r>
              <a:rPr lang="en-US" altLang="zh-CN" sz="2200" i="1" baseline="-25000" dirty="0" err="1">
                <a:ea typeface="SimSun" panose="02010600030101010101" pitchFamily="2" charset="-122"/>
              </a:rPr>
              <a:t>Eps</a:t>
            </a:r>
            <a:r>
              <a:rPr lang="en-US" altLang="zh-CN" sz="2200" i="1" dirty="0">
                <a:ea typeface="SimSun" panose="02010600030101010101" pitchFamily="2" charset="-122"/>
              </a:rPr>
              <a:t>(p)</a:t>
            </a:r>
            <a:r>
              <a:rPr lang="en-US" altLang="zh-CN" sz="2200" dirty="0">
                <a:ea typeface="SimSun" panose="02010600030101010101" pitchFamily="2" charset="-122"/>
              </a:rPr>
              <a:t>: {q belongs to D | </a:t>
            </a:r>
            <a:r>
              <a:rPr lang="en-US" altLang="zh-CN" sz="2200" dirty="0" err="1">
                <a:ea typeface="SimSun" panose="02010600030101010101" pitchFamily="2" charset="-122"/>
              </a:rPr>
              <a:t>dist</a:t>
            </a:r>
            <a:r>
              <a:rPr lang="en-US" altLang="zh-CN" sz="2200" dirty="0">
                <a:ea typeface="SimSun" panose="02010600030101010101" pitchFamily="2" charset="-122"/>
              </a:rPr>
              <a:t>(</a:t>
            </a:r>
            <a:r>
              <a:rPr lang="en-US" altLang="zh-CN" sz="2200" dirty="0" err="1">
                <a:ea typeface="SimSun" panose="02010600030101010101" pitchFamily="2" charset="-122"/>
              </a:rPr>
              <a:t>p,q</a:t>
            </a:r>
            <a:r>
              <a:rPr lang="en-US" altLang="zh-CN" sz="2200" dirty="0">
                <a:ea typeface="SimSun" panose="02010600030101010101" pitchFamily="2" charset="-122"/>
              </a:rPr>
              <a:t>) ≤ Eps}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chemeClr val="hlink"/>
                </a:solidFill>
                <a:ea typeface="SimSun" panose="02010600030101010101" pitchFamily="2" charset="-122"/>
              </a:rPr>
              <a:t>Directly density-reachable</a:t>
            </a:r>
            <a:r>
              <a:rPr lang="en-US" altLang="zh-CN" sz="2200" dirty="0">
                <a:ea typeface="SimSun" panose="02010600030101010101" pitchFamily="2" charset="-122"/>
              </a:rPr>
              <a:t>: A point </a:t>
            </a:r>
            <a:r>
              <a:rPr lang="en-US" altLang="zh-CN" sz="2200" i="1" dirty="0">
                <a:ea typeface="SimSun" panose="02010600030101010101" pitchFamily="2" charset="-122"/>
              </a:rPr>
              <a:t>p</a:t>
            </a:r>
            <a:r>
              <a:rPr lang="en-US" altLang="zh-CN" sz="2200" dirty="0">
                <a:ea typeface="SimSun" panose="02010600030101010101" pitchFamily="2" charset="-122"/>
              </a:rPr>
              <a:t> is directly density-reachable from a point </a:t>
            </a:r>
            <a:r>
              <a:rPr lang="en-US" altLang="zh-CN" sz="2200" i="1" dirty="0">
                <a:ea typeface="SimSun" panose="02010600030101010101" pitchFamily="2" charset="-122"/>
              </a:rPr>
              <a:t>q</a:t>
            </a:r>
            <a:r>
              <a:rPr lang="en-US" altLang="zh-CN" sz="2200" dirty="0">
                <a:ea typeface="SimSun" panose="02010600030101010101" pitchFamily="2" charset="-122"/>
              </a:rPr>
              <a:t> w.r.t. </a:t>
            </a:r>
            <a:r>
              <a:rPr lang="en-US" altLang="zh-CN" sz="2200" i="1" dirty="0">
                <a:ea typeface="SimSun" panose="02010600030101010101" pitchFamily="2" charset="-122"/>
              </a:rPr>
              <a:t>Eps</a:t>
            </a:r>
            <a:r>
              <a:rPr lang="en-US" altLang="zh-CN" sz="2200" dirty="0">
                <a:ea typeface="SimSun" panose="02010600030101010101" pitchFamily="2" charset="-122"/>
              </a:rPr>
              <a:t>, </a:t>
            </a:r>
            <a:r>
              <a:rPr lang="en-US" altLang="zh-CN" sz="2200" i="1" dirty="0" err="1">
                <a:ea typeface="SimSun" panose="02010600030101010101" pitchFamily="2" charset="-122"/>
              </a:rPr>
              <a:t>MinPts</a:t>
            </a:r>
            <a:r>
              <a:rPr lang="en-US" altLang="zh-CN" sz="2200" dirty="0">
                <a:ea typeface="SimSun" panose="02010600030101010101" pitchFamily="2" charset="-122"/>
              </a:rPr>
              <a:t> if 	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i="1" dirty="0">
                <a:ea typeface="SimSun" panose="02010600030101010101" pitchFamily="2" charset="-122"/>
              </a:rPr>
              <a:t>p</a:t>
            </a:r>
            <a:r>
              <a:rPr lang="en-US" altLang="zh-CN" sz="2200" dirty="0">
                <a:ea typeface="SimSun" panose="02010600030101010101" pitchFamily="2" charset="-122"/>
              </a:rPr>
              <a:t> belongs to </a:t>
            </a:r>
            <a:r>
              <a:rPr lang="en-US" altLang="zh-CN" sz="2200" i="1" dirty="0" err="1">
                <a:ea typeface="SimSun" panose="02010600030101010101" pitchFamily="2" charset="-122"/>
              </a:rPr>
              <a:t>N</a:t>
            </a:r>
            <a:r>
              <a:rPr lang="en-US" altLang="zh-CN" sz="2200" i="1" baseline="-25000" dirty="0" err="1">
                <a:ea typeface="SimSun" panose="02010600030101010101" pitchFamily="2" charset="-122"/>
              </a:rPr>
              <a:t>Eps</a:t>
            </a:r>
            <a:r>
              <a:rPr lang="en-US" altLang="zh-CN" sz="2200" i="1" dirty="0">
                <a:ea typeface="SimSun" panose="02010600030101010101" pitchFamily="2" charset="-122"/>
              </a:rPr>
              <a:t>(q)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dirty="0">
                <a:ea typeface="SimSun" panose="02010600030101010101" pitchFamily="2" charset="-122"/>
              </a:rPr>
              <a:t>core point condition: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ea typeface="SimSun" panose="02010600030101010101" pitchFamily="2" charset="-122"/>
              </a:rPr>
              <a:t>              |</a:t>
            </a:r>
            <a:r>
              <a:rPr lang="en-US" altLang="zh-CN" sz="2200" i="1" dirty="0" err="1">
                <a:ea typeface="SimSun" panose="02010600030101010101" pitchFamily="2" charset="-122"/>
              </a:rPr>
              <a:t>N</a:t>
            </a:r>
            <a:r>
              <a:rPr lang="en-US" altLang="zh-CN" sz="2200" i="1" baseline="-25000" dirty="0" err="1">
                <a:ea typeface="SimSun" panose="02010600030101010101" pitchFamily="2" charset="-122"/>
              </a:rPr>
              <a:t>Eps</a:t>
            </a:r>
            <a:r>
              <a:rPr lang="en-US" altLang="zh-CN" sz="2200" i="1" dirty="0">
                <a:ea typeface="SimSun" panose="02010600030101010101" pitchFamily="2" charset="-122"/>
              </a:rPr>
              <a:t> (q)</a:t>
            </a:r>
            <a:r>
              <a:rPr lang="en-US" altLang="zh-CN" sz="2200" dirty="0">
                <a:ea typeface="SimSun" panose="02010600030101010101" pitchFamily="2" charset="-122"/>
              </a:rPr>
              <a:t>| ≥ </a:t>
            </a:r>
            <a:r>
              <a:rPr lang="en-US" altLang="zh-CN" sz="2200" i="1" dirty="0" err="1">
                <a:ea typeface="SimSun" panose="02010600030101010101" pitchFamily="2" charset="-122"/>
              </a:rPr>
              <a:t>MinPts</a:t>
            </a:r>
            <a:r>
              <a:rPr lang="en-US" altLang="zh-CN" sz="2200" dirty="0">
                <a:ea typeface="SimSun" panose="02010600030101010101" pitchFamily="2" charset="-122"/>
              </a:rPr>
              <a:t> </a:t>
            </a:r>
            <a:endParaRPr lang="en-US" altLang="zh-CN" sz="2200" i="1" dirty="0">
              <a:ea typeface="SimSun" panose="02010600030101010101" pitchFamily="2" charset="-122"/>
            </a:endParaRPr>
          </a:p>
        </p:txBody>
      </p:sp>
      <p:sp>
        <p:nvSpPr>
          <p:cNvPr id="47109" name="Slide Number Placeholder 51"/>
          <p:cNvSpPr>
            <a:spLocks noGrp="1"/>
          </p:cNvSpPr>
          <p:nvPr>
            <p:ph type="sldNum" sz="quarter" idx="12"/>
          </p:nvPr>
        </p:nvSpPr>
        <p:spPr>
          <a:xfrm>
            <a:off x="6907530" y="6369843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78309D2-7807-4CBF-A3AC-2FB164C05E4B}" type="slidenum">
              <a:rPr lang="en-US" altLang="en-US" sz="1000" b="0"/>
              <a:pPr eaLnBrk="1" hangingPunct="1"/>
              <a:t>42</a:t>
            </a:fld>
            <a:endParaRPr lang="en-US" altLang="en-US" sz="1000" b="0" dirty="0"/>
          </a:p>
        </p:txBody>
      </p:sp>
      <p:grpSp>
        <p:nvGrpSpPr>
          <p:cNvPr id="47108" name="Group 50"/>
          <p:cNvGrpSpPr>
            <a:grpSpLocks/>
          </p:cNvGrpSpPr>
          <p:nvPr/>
        </p:nvGrpSpPr>
        <p:grpSpPr bwMode="auto">
          <a:xfrm>
            <a:off x="5181600" y="4432300"/>
            <a:ext cx="3879850" cy="1663700"/>
            <a:chOff x="5264150" y="4648200"/>
            <a:chExt cx="3879850" cy="1663700"/>
          </a:xfrm>
        </p:grpSpPr>
        <p:sp>
          <p:nvSpPr>
            <p:cNvPr id="47110" name="Rectangle 2072"/>
            <p:cNvSpPr>
              <a:spLocks noChangeArrowheads="1"/>
            </p:cNvSpPr>
            <p:nvPr/>
          </p:nvSpPr>
          <p:spPr bwMode="auto">
            <a:xfrm>
              <a:off x="7315200" y="4946650"/>
              <a:ext cx="1828800" cy="1004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dirty="0" err="1">
                  <a:latin typeface="Times New Roman" panose="02020603050405020304" pitchFamily="18" charset="0"/>
                  <a:ea typeface="SimSun" panose="02010600030101010101" pitchFamily="2" charset="-122"/>
                </a:rPr>
                <a:t>MinPts</a:t>
              </a:r>
              <a:r>
                <a:rPr lang="en-US" altLang="zh-CN" dirty="0">
                  <a:latin typeface="Times New Roman" panose="02020603050405020304" pitchFamily="18" charset="0"/>
                  <a:ea typeface="SimSun" panose="02010600030101010101" pitchFamily="2" charset="-122"/>
                </a:rPr>
                <a:t> = 5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SimSun" panose="02010600030101010101" pitchFamily="2" charset="-122"/>
                </a:rPr>
                <a:t>Eps = 1 cm</a:t>
              </a:r>
            </a:p>
          </p:txBody>
        </p:sp>
        <p:grpSp>
          <p:nvGrpSpPr>
            <p:cNvPr id="47111" name="Group 49"/>
            <p:cNvGrpSpPr>
              <a:grpSpLocks/>
            </p:cNvGrpSpPr>
            <p:nvPr/>
          </p:nvGrpSpPr>
          <p:grpSpPr bwMode="auto">
            <a:xfrm>
              <a:off x="5264150" y="4648200"/>
              <a:ext cx="1663700" cy="1663700"/>
              <a:chOff x="5264150" y="4648200"/>
              <a:chExt cx="1663700" cy="1663700"/>
            </a:xfrm>
          </p:grpSpPr>
          <p:sp>
            <p:nvSpPr>
              <p:cNvPr id="47112" name="Oval 2054"/>
              <p:cNvSpPr>
                <a:spLocks noChangeArrowheads="1"/>
              </p:cNvSpPr>
              <p:nvPr/>
            </p:nvSpPr>
            <p:spPr bwMode="auto">
              <a:xfrm>
                <a:off x="5375275" y="5430838"/>
                <a:ext cx="100013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13" name="Oval 2055"/>
              <p:cNvSpPr>
                <a:spLocks noChangeArrowheads="1"/>
              </p:cNvSpPr>
              <p:nvPr/>
            </p:nvSpPr>
            <p:spPr bwMode="auto">
              <a:xfrm>
                <a:off x="5711825" y="5541963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14" name="Oval 2056"/>
              <p:cNvSpPr>
                <a:spLocks noChangeArrowheads="1"/>
              </p:cNvSpPr>
              <p:nvPr/>
            </p:nvSpPr>
            <p:spPr bwMode="auto">
              <a:xfrm>
                <a:off x="5867400" y="5181600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15" name="Oval 2057"/>
              <p:cNvSpPr>
                <a:spLocks noChangeArrowheads="1"/>
              </p:cNvSpPr>
              <p:nvPr/>
            </p:nvSpPr>
            <p:spPr bwMode="auto">
              <a:xfrm>
                <a:off x="5264150" y="5876925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16" name="Oval 2058"/>
              <p:cNvSpPr>
                <a:spLocks noChangeArrowheads="1"/>
              </p:cNvSpPr>
              <p:nvPr/>
            </p:nvSpPr>
            <p:spPr bwMode="auto">
              <a:xfrm>
                <a:off x="5487988" y="5654675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17" name="Oval 2059"/>
              <p:cNvSpPr>
                <a:spLocks noChangeArrowheads="1"/>
              </p:cNvSpPr>
              <p:nvPr/>
            </p:nvSpPr>
            <p:spPr bwMode="auto">
              <a:xfrm>
                <a:off x="5487988" y="5876925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18" name="Oval 2060"/>
              <p:cNvSpPr>
                <a:spLocks noChangeArrowheads="1"/>
              </p:cNvSpPr>
              <p:nvPr/>
            </p:nvSpPr>
            <p:spPr bwMode="auto">
              <a:xfrm>
                <a:off x="5822950" y="5989638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19" name="Oval 2061"/>
              <p:cNvSpPr>
                <a:spLocks noChangeArrowheads="1"/>
              </p:cNvSpPr>
              <p:nvPr/>
            </p:nvSpPr>
            <p:spPr bwMode="auto">
              <a:xfrm>
                <a:off x="5822950" y="4648200"/>
                <a:ext cx="1104900" cy="11049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20" name="Oval 2062"/>
              <p:cNvSpPr>
                <a:spLocks noChangeArrowheads="1"/>
              </p:cNvSpPr>
              <p:nvPr/>
            </p:nvSpPr>
            <p:spPr bwMode="auto">
              <a:xfrm>
                <a:off x="5822950" y="4983163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21" name="Oval 2063"/>
              <p:cNvSpPr>
                <a:spLocks noChangeArrowheads="1"/>
              </p:cNvSpPr>
              <p:nvPr/>
            </p:nvSpPr>
            <p:spPr bwMode="auto">
              <a:xfrm>
                <a:off x="6492875" y="5654675"/>
                <a:ext cx="100013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22" name="Oval 2064"/>
              <p:cNvSpPr>
                <a:spLocks noChangeArrowheads="1"/>
              </p:cNvSpPr>
              <p:nvPr/>
            </p:nvSpPr>
            <p:spPr bwMode="auto">
              <a:xfrm>
                <a:off x="6270625" y="5207000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23" name="Oval 2065"/>
              <p:cNvSpPr>
                <a:spLocks noChangeArrowheads="1"/>
              </p:cNvSpPr>
              <p:nvPr/>
            </p:nvSpPr>
            <p:spPr bwMode="auto">
              <a:xfrm>
                <a:off x="5711825" y="5765800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24" name="Oval 2066"/>
              <p:cNvSpPr>
                <a:spLocks noChangeArrowheads="1"/>
              </p:cNvSpPr>
              <p:nvPr/>
            </p:nvSpPr>
            <p:spPr bwMode="auto">
              <a:xfrm>
                <a:off x="5934075" y="5541963"/>
                <a:ext cx="100013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25" name="Oval 2067"/>
              <p:cNvSpPr>
                <a:spLocks noChangeArrowheads="1"/>
              </p:cNvSpPr>
              <p:nvPr/>
            </p:nvSpPr>
            <p:spPr bwMode="auto">
              <a:xfrm>
                <a:off x="6157913" y="5876925"/>
                <a:ext cx="100013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26" name="Oval 2068"/>
              <p:cNvSpPr>
                <a:spLocks noChangeArrowheads="1"/>
              </p:cNvSpPr>
              <p:nvPr/>
            </p:nvSpPr>
            <p:spPr bwMode="auto">
              <a:xfrm>
                <a:off x="6716713" y="5989638"/>
                <a:ext cx="100013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27" name="Oval 2069"/>
              <p:cNvSpPr>
                <a:spLocks noChangeArrowheads="1"/>
              </p:cNvSpPr>
              <p:nvPr/>
            </p:nvSpPr>
            <p:spPr bwMode="auto">
              <a:xfrm>
                <a:off x="5487988" y="5207000"/>
                <a:ext cx="1104900" cy="11049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28" name="Rectangle 2070"/>
              <p:cNvSpPr>
                <a:spLocks noChangeArrowheads="1"/>
              </p:cNvSpPr>
              <p:nvPr/>
            </p:nvSpPr>
            <p:spPr bwMode="auto">
              <a:xfrm>
                <a:off x="6324600" y="494665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SimSun" panose="02010600030101010101" pitchFamily="2" charset="-122"/>
                  </a:rPr>
                  <a:t>p</a:t>
                </a:r>
              </a:p>
            </p:txBody>
          </p:sp>
          <p:sp>
            <p:nvSpPr>
              <p:cNvPr id="47129" name="Rectangle 2071"/>
              <p:cNvSpPr>
                <a:spLocks noChangeArrowheads="1"/>
              </p:cNvSpPr>
              <p:nvPr/>
            </p:nvSpPr>
            <p:spPr bwMode="auto">
              <a:xfrm>
                <a:off x="5867400" y="571500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</a:p>
            </p:txBody>
          </p:sp>
          <p:sp>
            <p:nvSpPr>
              <p:cNvPr id="47130" name="Oval 2065"/>
              <p:cNvSpPr>
                <a:spLocks noChangeArrowheads="1"/>
              </p:cNvSpPr>
              <p:nvPr/>
            </p:nvSpPr>
            <p:spPr bwMode="auto">
              <a:xfrm>
                <a:off x="5997575" y="5768975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054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54050" y="234952"/>
            <a:ext cx="7886700" cy="549274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3200" b="1" dirty="0">
                <a:ea typeface="SimSun" panose="02010600030101010101" pitchFamily="2" charset="-122"/>
              </a:rPr>
              <a:t>Density-Reachable and Density-Connected</a:t>
            </a:r>
          </a:p>
        </p:txBody>
      </p:sp>
      <p:sp>
        <p:nvSpPr>
          <p:cNvPr id="48131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5638800" cy="4351338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200" dirty="0">
                <a:ea typeface="SimSun" panose="02010600030101010101" pitchFamily="2" charset="-122"/>
              </a:rPr>
              <a:t>Density-reachable: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200" dirty="0">
                <a:ea typeface="SimSun" panose="02010600030101010101" pitchFamily="2" charset="-122"/>
              </a:rPr>
              <a:t>A point </a:t>
            </a:r>
            <a:r>
              <a:rPr lang="en-US" altLang="zh-CN" sz="2200" i="1" dirty="0">
                <a:ea typeface="SimSun" panose="02010600030101010101" pitchFamily="2" charset="-122"/>
              </a:rPr>
              <a:t>p</a:t>
            </a:r>
            <a:r>
              <a:rPr lang="en-US" altLang="zh-CN" sz="2200" dirty="0">
                <a:ea typeface="SimSun" panose="02010600030101010101" pitchFamily="2" charset="-122"/>
              </a:rPr>
              <a:t> is </a:t>
            </a:r>
            <a:r>
              <a:rPr lang="en-US" altLang="zh-CN" sz="2200" dirty="0">
                <a:solidFill>
                  <a:schemeClr val="hlink"/>
                </a:solidFill>
                <a:ea typeface="SimSun" panose="02010600030101010101" pitchFamily="2" charset="-122"/>
              </a:rPr>
              <a:t>density-reachable</a:t>
            </a:r>
            <a:r>
              <a:rPr lang="en-US" altLang="zh-CN" sz="2200" dirty="0">
                <a:ea typeface="SimSun" panose="02010600030101010101" pitchFamily="2" charset="-122"/>
              </a:rPr>
              <a:t> from a point </a:t>
            </a:r>
            <a:r>
              <a:rPr lang="en-US" altLang="zh-CN" sz="2200" i="1" dirty="0">
                <a:ea typeface="SimSun" panose="02010600030101010101" pitchFamily="2" charset="-122"/>
              </a:rPr>
              <a:t>q</a:t>
            </a:r>
            <a:r>
              <a:rPr lang="en-US" altLang="zh-CN" sz="2200" dirty="0">
                <a:ea typeface="SimSun" panose="02010600030101010101" pitchFamily="2" charset="-122"/>
              </a:rPr>
              <a:t> w.r.t. </a:t>
            </a:r>
            <a:r>
              <a:rPr lang="en-US" altLang="zh-CN" sz="2200" i="1" dirty="0">
                <a:ea typeface="SimSun" panose="02010600030101010101" pitchFamily="2" charset="-122"/>
              </a:rPr>
              <a:t>Eps</a:t>
            </a:r>
            <a:r>
              <a:rPr lang="en-US" altLang="zh-CN" sz="2200" dirty="0">
                <a:ea typeface="SimSun" panose="02010600030101010101" pitchFamily="2" charset="-122"/>
              </a:rPr>
              <a:t>, </a:t>
            </a:r>
            <a:r>
              <a:rPr lang="en-US" altLang="zh-CN" sz="2200" i="1" dirty="0" err="1">
                <a:ea typeface="SimSun" panose="02010600030101010101" pitchFamily="2" charset="-122"/>
              </a:rPr>
              <a:t>MinPts</a:t>
            </a:r>
            <a:r>
              <a:rPr lang="en-US" altLang="zh-CN" sz="2200" dirty="0">
                <a:ea typeface="SimSun" panose="02010600030101010101" pitchFamily="2" charset="-122"/>
              </a:rPr>
              <a:t> if there is a chain of points </a:t>
            </a:r>
            <a:r>
              <a:rPr lang="en-US" altLang="zh-CN" sz="2200" i="1" dirty="0">
                <a:ea typeface="SimSun" panose="02010600030101010101" pitchFamily="2" charset="-122"/>
              </a:rPr>
              <a:t>p</a:t>
            </a:r>
            <a:r>
              <a:rPr lang="en-US" altLang="zh-CN" sz="2200" i="1" baseline="-25000" dirty="0">
                <a:ea typeface="SimSun" panose="02010600030101010101" pitchFamily="2" charset="-122"/>
              </a:rPr>
              <a:t>1</a:t>
            </a:r>
            <a:r>
              <a:rPr lang="en-US" altLang="zh-CN" sz="2200" dirty="0">
                <a:ea typeface="SimSun" panose="02010600030101010101" pitchFamily="2" charset="-122"/>
              </a:rPr>
              <a:t>, </a:t>
            </a:r>
            <a:r>
              <a:rPr lang="en-US" altLang="zh-CN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…</a:t>
            </a:r>
            <a:r>
              <a:rPr lang="en-US" altLang="zh-CN" sz="2200" dirty="0">
                <a:ea typeface="SimSun" panose="02010600030101010101" pitchFamily="2" charset="-122"/>
              </a:rPr>
              <a:t>, </a:t>
            </a:r>
            <a:r>
              <a:rPr lang="en-US" altLang="zh-CN" sz="2200" i="1" dirty="0" err="1">
                <a:ea typeface="SimSun" panose="02010600030101010101" pitchFamily="2" charset="-122"/>
              </a:rPr>
              <a:t>p</a:t>
            </a:r>
            <a:r>
              <a:rPr lang="en-US" altLang="zh-CN" sz="2200" i="1" baseline="-25000" dirty="0" err="1">
                <a:ea typeface="SimSun" panose="02010600030101010101" pitchFamily="2" charset="-122"/>
              </a:rPr>
              <a:t>n</a:t>
            </a:r>
            <a:r>
              <a:rPr lang="en-US" altLang="zh-CN" sz="2200" dirty="0">
                <a:ea typeface="SimSun" panose="02010600030101010101" pitchFamily="2" charset="-122"/>
              </a:rPr>
              <a:t>, </a:t>
            </a:r>
            <a:r>
              <a:rPr lang="en-US" altLang="zh-CN" sz="2200" i="1" dirty="0">
                <a:ea typeface="SimSun" panose="02010600030101010101" pitchFamily="2" charset="-122"/>
              </a:rPr>
              <a:t>p</a:t>
            </a:r>
            <a:r>
              <a:rPr lang="en-US" altLang="zh-CN" sz="2200" i="1" baseline="-25000" dirty="0">
                <a:ea typeface="SimSun" panose="02010600030101010101" pitchFamily="2" charset="-122"/>
              </a:rPr>
              <a:t>1</a:t>
            </a:r>
            <a:r>
              <a:rPr lang="en-US" altLang="zh-CN" sz="2200" dirty="0">
                <a:ea typeface="SimSun" panose="02010600030101010101" pitchFamily="2" charset="-122"/>
              </a:rPr>
              <a:t> = </a:t>
            </a:r>
            <a:r>
              <a:rPr lang="en-US" altLang="zh-CN" sz="2200" i="1" dirty="0">
                <a:ea typeface="SimSun" panose="02010600030101010101" pitchFamily="2" charset="-122"/>
              </a:rPr>
              <a:t>q</a:t>
            </a:r>
            <a:r>
              <a:rPr lang="en-US" altLang="zh-CN" sz="2200" dirty="0">
                <a:ea typeface="SimSun" panose="02010600030101010101" pitchFamily="2" charset="-122"/>
              </a:rPr>
              <a:t>, </a:t>
            </a:r>
            <a:r>
              <a:rPr lang="en-US" altLang="zh-CN" sz="2200" i="1" dirty="0" err="1">
                <a:ea typeface="SimSun" panose="02010600030101010101" pitchFamily="2" charset="-122"/>
              </a:rPr>
              <a:t>p</a:t>
            </a:r>
            <a:r>
              <a:rPr lang="en-US" altLang="zh-CN" sz="2200" i="1" baseline="-25000" dirty="0" err="1">
                <a:ea typeface="SimSun" panose="02010600030101010101" pitchFamily="2" charset="-122"/>
              </a:rPr>
              <a:t>n</a:t>
            </a:r>
            <a:r>
              <a:rPr lang="en-US" altLang="zh-CN" sz="2200" dirty="0">
                <a:ea typeface="SimSun" panose="02010600030101010101" pitchFamily="2" charset="-122"/>
              </a:rPr>
              <a:t> = </a:t>
            </a:r>
            <a:r>
              <a:rPr lang="en-US" altLang="zh-CN" sz="2200" i="1" dirty="0">
                <a:ea typeface="SimSun" panose="02010600030101010101" pitchFamily="2" charset="-122"/>
              </a:rPr>
              <a:t>p</a:t>
            </a:r>
            <a:r>
              <a:rPr lang="en-US" altLang="zh-CN" sz="2200" dirty="0">
                <a:ea typeface="SimSun" panose="02010600030101010101" pitchFamily="2" charset="-122"/>
              </a:rPr>
              <a:t> such that </a:t>
            </a:r>
            <a:r>
              <a:rPr lang="en-US" altLang="zh-CN" sz="2200" i="1" dirty="0">
                <a:ea typeface="SimSun" panose="02010600030101010101" pitchFamily="2" charset="-122"/>
              </a:rPr>
              <a:t>p</a:t>
            </a:r>
            <a:r>
              <a:rPr lang="en-US" altLang="zh-CN" sz="2200" i="1" baseline="-25000" dirty="0">
                <a:ea typeface="SimSun" panose="02010600030101010101" pitchFamily="2" charset="-122"/>
              </a:rPr>
              <a:t>i+1</a:t>
            </a:r>
            <a:r>
              <a:rPr lang="en-US" altLang="zh-CN" sz="2200" dirty="0">
                <a:ea typeface="SimSun" panose="02010600030101010101" pitchFamily="2" charset="-122"/>
              </a:rPr>
              <a:t> is directly density-reachable from </a:t>
            </a:r>
            <a:r>
              <a:rPr lang="en-US" altLang="zh-CN" sz="2200" i="1" dirty="0">
                <a:ea typeface="SimSun" panose="02010600030101010101" pitchFamily="2" charset="-122"/>
              </a:rPr>
              <a:t>p</a:t>
            </a:r>
            <a:r>
              <a:rPr lang="en-US" altLang="zh-CN" sz="2200" i="1" baseline="-25000" dirty="0">
                <a:ea typeface="SimSun" panose="02010600030101010101" pitchFamily="2" charset="-122"/>
              </a:rPr>
              <a:t>i</a:t>
            </a:r>
            <a:r>
              <a:rPr lang="en-US" altLang="zh-CN" sz="2200" dirty="0">
                <a:ea typeface="SimSun" panose="02010600030101010101" pitchFamily="2" charset="-122"/>
              </a:rPr>
              <a:t>	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200" dirty="0">
              <a:ea typeface="SimSun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200" dirty="0">
                <a:ea typeface="SimSun" panose="02010600030101010101" pitchFamily="2" charset="-122"/>
              </a:rPr>
              <a:t>Density-connected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200" dirty="0">
                <a:ea typeface="SimSun" panose="02010600030101010101" pitchFamily="2" charset="-122"/>
              </a:rPr>
              <a:t>A point </a:t>
            </a:r>
            <a:r>
              <a:rPr lang="en-US" altLang="zh-CN" sz="2200" i="1" dirty="0">
                <a:ea typeface="SimSun" panose="02010600030101010101" pitchFamily="2" charset="-122"/>
              </a:rPr>
              <a:t>p</a:t>
            </a:r>
            <a:r>
              <a:rPr lang="en-US" altLang="zh-CN" sz="2200" dirty="0">
                <a:ea typeface="SimSun" panose="02010600030101010101" pitchFamily="2" charset="-122"/>
              </a:rPr>
              <a:t> is </a:t>
            </a:r>
            <a:r>
              <a:rPr lang="en-US" altLang="zh-CN" sz="2200" dirty="0">
                <a:solidFill>
                  <a:schemeClr val="hlink"/>
                </a:solidFill>
                <a:ea typeface="SimSun" panose="02010600030101010101" pitchFamily="2" charset="-122"/>
              </a:rPr>
              <a:t>density-connected</a:t>
            </a:r>
            <a:r>
              <a:rPr lang="en-US" altLang="zh-CN" sz="2200" dirty="0">
                <a:ea typeface="SimSun" panose="02010600030101010101" pitchFamily="2" charset="-122"/>
              </a:rPr>
              <a:t> to a point </a:t>
            </a:r>
            <a:r>
              <a:rPr lang="en-US" altLang="zh-CN" sz="2200" i="1" dirty="0">
                <a:ea typeface="SimSun" panose="02010600030101010101" pitchFamily="2" charset="-122"/>
              </a:rPr>
              <a:t>q</a:t>
            </a:r>
            <a:r>
              <a:rPr lang="en-US" altLang="zh-CN" sz="2200" dirty="0">
                <a:ea typeface="SimSun" panose="02010600030101010101" pitchFamily="2" charset="-122"/>
              </a:rPr>
              <a:t> w.r.t. </a:t>
            </a:r>
            <a:r>
              <a:rPr lang="en-US" altLang="zh-CN" sz="2200" i="1" dirty="0">
                <a:ea typeface="SimSun" panose="02010600030101010101" pitchFamily="2" charset="-122"/>
              </a:rPr>
              <a:t>Eps</a:t>
            </a:r>
            <a:r>
              <a:rPr lang="en-US" altLang="zh-CN" sz="2200" dirty="0">
                <a:ea typeface="SimSun" panose="02010600030101010101" pitchFamily="2" charset="-122"/>
              </a:rPr>
              <a:t>, </a:t>
            </a:r>
            <a:r>
              <a:rPr lang="en-US" altLang="zh-CN" sz="2200" i="1" dirty="0" err="1">
                <a:ea typeface="SimSun" panose="02010600030101010101" pitchFamily="2" charset="-122"/>
              </a:rPr>
              <a:t>MinPts</a:t>
            </a:r>
            <a:r>
              <a:rPr lang="en-US" altLang="zh-CN" sz="2200" dirty="0">
                <a:ea typeface="SimSun" panose="02010600030101010101" pitchFamily="2" charset="-122"/>
              </a:rPr>
              <a:t> if there is a point </a:t>
            </a:r>
            <a:r>
              <a:rPr lang="en-US" altLang="zh-CN" sz="2200" i="1" dirty="0">
                <a:ea typeface="SimSun" panose="02010600030101010101" pitchFamily="2" charset="-122"/>
              </a:rPr>
              <a:t>o </a:t>
            </a:r>
            <a:r>
              <a:rPr lang="en-US" altLang="zh-CN" sz="2200" dirty="0">
                <a:ea typeface="SimSun" panose="02010600030101010101" pitchFamily="2" charset="-122"/>
              </a:rPr>
              <a:t>such that both, </a:t>
            </a:r>
            <a:r>
              <a:rPr lang="en-US" altLang="zh-CN" sz="2200" i="1" dirty="0">
                <a:ea typeface="SimSun" panose="02010600030101010101" pitchFamily="2" charset="-122"/>
              </a:rPr>
              <a:t>p</a:t>
            </a:r>
            <a:r>
              <a:rPr lang="en-US" altLang="zh-CN" sz="2200" dirty="0">
                <a:ea typeface="SimSun" panose="02010600030101010101" pitchFamily="2" charset="-122"/>
              </a:rPr>
              <a:t> and </a:t>
            </a:r>
            <a:r>
              <a:rPr lang="en-US" altLang="zh-CN" sz="2200" i="1" dirty="0">
                <a:ea typeface="SimSun" panose="02010600030101010101" pitchFamily="2" charset="-122"/>
              </a:rPr>
              <a:t>q</a:t>
            </a:r>
            <a:r>
              <a:rPr lang="en-US" altLang="zh-CN" sz="2200" dirty="0">
                <a:ea typeface="SimSun" panose="02010600030101010101" pitchFamily="2" charset="-122"/>
              </a:rPr>
              <a:t> are density-reachable from </a:t>
            </a:r>
            <a:r>
              <a:rPr lang="en-US" altLang="zh-CN" sz="2200" i="1" dirty="0">
                <a:ea typeface="SimSun" panose="02010600030101010101" pitchFamily="2" charset="-122"/>
              </a:rPr>
              <a:t>o</a:t>
            </a:r>
            <a:r>
              <a:rPr lang="en-US" altLang="zh-CN" sz="2200" dirty="0">
                <a:ea typeface="SimSun" panose="02010600030101010101" pitchFamily="2" charset="-122"/>
              </a:rPr>
              <a:t> w.r.t. </a:t>
            </a:r>
            <a:r>
              <a:rPr lang="en-US" altLang="zh-CN" sz="2200" i="1" dirty="0">
                <a:ea typeface="SimSun" panose="02010600030101010101" pitchFamily="2" charset="-122"/>
              </a:rPr>
              <a:t>Eps</a:t>
            </a:r>
            <a:r>
              <a:rPr lang="en-US" altLang="zh-CN" sz="2200" dirty="0">
                <a:ea typeface="SimSun" panose="02010600030101010101" pitchFamily="2" charset="-122"/>
              </a:rPr>
              <a:t> and </a:t>
            </a:r>
            <a:r>
              <a:rPr lang="en-US" altLang="zh-CN" sz="2200" i="1" dirty="0" err="1">
                <a:ea typeface="SimSun" panose="02010600030101010101" pitchFamily="2" charset="-122"/>
              </a:rPr>
              <a:t>MinPts</a:t>
            </a:r>
            <a:endParaRPr lang="en-US" altLang="zh-CN" sz="2200" dirty="0">
              <a:ea typeface="SimSun" panose="02010600030101010101" pitchFamily="2" charset="-122"/>
            </a:endParaRPr>
          </a:p>
        </p:txBody>
      </p:sp>
      <p:sp>
        <p:nvSpPr>
          <p:cNvPr id="48155" name="Slide Number Placeholder 6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4857604-9A9C-47FC-B165-FD744965400C}" type="slidenum">
              <a:rPr lang="en-US" altLang="en-US" sz="1200"/>
              <a:pPr eaLnBrk="1" hangingPunct="1"/>
              <a:t>43</a:t>
            </a:fld>
            <a:endParaRPr lang="en-US" altLang="en-US" sz="1200"/>
          </a:p>
        </p:txBody>
      </p:sp>
      <p:sp>
        <p:nvSpPr>
          <p:cNvPr id="48132" name="Oval 1028"/>
          <p:cNvSpPr>
            <a:spLocks noChangeArrowheads="1"/>
          </p:cNvSpPr>
          <p:nvPr/>
        </p:nvSpPr>
        <p:spPr bwMode="auto">
          <a:xfrm>
            <a:off x="7019925" y="2459038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3" name="Oval 1029"/>
          <p:cNvSpPr>
            <a:spLocks noChangeArrowheads="1"/>
          </p:cNvSpPr>
          <p:nvPr/>
        </p:nvSpPr>
        <p:spPr bwMode="auto">
          <a:xfrm>
            <a:off x="7356475" y="2570163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4" name="Oval 1030"/>
          <p:cNvSpPr>
            <a:spLocks noChangeArrowheads="1"/>
          </p:cNvSpPr>
          <p:nvPr/>
        </p:nvSpPr>
        <p:spPr bwMode="auto">
          <a:xfrm>
            <a:off x="7356475" y="22352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5" name="Oval 1031"/>
          <p:cNvSpPr>
            <a:spLocks noChangeArrowheads="1"/>
          </p:cNvSpPr>
          <p:nvPr/>
        </p:nvSpPr>
        <p:spPr bwMode="auto">
          <a:xfrm>
            <a:off x="6908800" y="2905125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6" name="Oval 1032"/>
          <p:cNvSpPr>
            <a:spLocks noChangeArrowheads="1"/>
          </p:cNvSpPr>
          <p:nvPr/>
        </p:nvSpPr>
        <p:spPr bwMode="auto">
          <a:xfrm>
            <a:off x="7132638" y="2682875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7" name="Oval 1033"/>
          <p:cNvSpPr>
            <a:spLocks noChangeArrowheads="1"/>
          </p:cNvSpPr>
          <p:nvPr/>
        </p:nvSpPr>
        <p:spPr bwMode="auto">
          <a:xfrm>
            <a:off x="7132638" y="2905125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8" name="Oval 1034"/>
          <p:cNvSpPr>
            <a:spLocks noChangeArrowheads="1"/>
          </p:cNvSpPr>
          <p:nvPr/>
        </p:nvSpPr>
        <p:spPr bwMode="auto">
          <a:xfrm>
            <a:off x="7467600" y="3017838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9" name="Oval 1035"/>
          <p:cNvSpPr>
            <a:spLocks noChangeArrowheads="1"/>
          </p:cNvSpPr>
          <p:nvPr/>
        </p:nvSpPr>
        <p:spPr bwMode="auto">
          <a:xfrm>
            <a:off x="7467600" y="2011363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0" name="Oval 1036"/>
          <p:cNvSpPr>
            <a:spLocks noChangeArrowheads="1"/>
          </p:cNvSpPr>
          <p:nvPr/>
        </p:nvSpPr>
        <p:spPr bwMode="auto">
          <a:xfrm>
            <a:off x="8137525" y="2682875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1" name="Oval 1037"/>
          <p:cNvSpPr>
            <a:spLocks noChangeArrowheads="1"/>
          </p:cNvSpPr>
          <p:nvPr/>
        </p:nvSpPr>
        <p:spPr bwMode="auto">
          <a:xfrm>
            <a:off x="7915275" y="22352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2" name="Oval 1038"/>
          <p:cNvSpPr>
            <a:spLocks noChangeArrowheads="1"/>
          </p:cNvSpPr>
          <p:nvPr/>
        </p:nvSpPr>
        <p:spPr bwMode="auto">
          <a:xfrm>
            <a:off x="7356475" y="27940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3" name="Oval 1039"/>
          <p:cNvSpPr>
            <a:spLocks noChangeArrowheads="1"/>
          </p:cNvSpPr>
          <p:nvPr/>
        </p:nvSpPr>
        <p:spPr bwMode="auto">
          <a:xfrm>
            <a:off x="7578725" y="2570163"/>
            <a:ext cx="100013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4" name="Oval 1040"/>
          <p:cNvSpPr>
            <a:spLocks noChangeArrowheads="1"/>
          </p:cNvSpPr>
          <p:nvPr/>
        </p:nvSpPr>
        <p:spPr bwMode="auto">
          <a:xfrm>
            <a:off x="7802563" y="2905125"/>
            <a:ext cx="100012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5" name="Oval 1041"/>
          <p:cNvSpPr>
            <a:spLocks noChangeArrowheads="1"/>
          </p:cNvSpPr>
          <p:nvPr/>
        </p:nvSpPr>
        <p:spPr bwMode="auto">
          <a:xfrm>
            <a:off x="8361363" y="3017838"/>
            <a:ext cx="100012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6" name="Oval 1042"/>
          <p:cNvSpPr>
            <a:spLocks noChangeArrowheads="1"/>
          </p:cNvSpPr>
          <p:nvPr/>
        </p:nvSpPr>
        <p:spPr bwMode="auto">
          <a:xfrm>
            <a:off x="7086600" y="24384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7" name="Oval 1043"/>
          <p:cNvSpPr>
            <a:spLocks noChangeArrowheads="1"/>
          </p:cNvSpPr>
          <p:nvPr/>
        </p:nvSpPr>
        <p:spPr bwMode="auto">
          <a:xfrm>
            <a:off x="6370638" y="23114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8" name="Rectangle 1044"/>
          <p:cNvSpPr>
            <a:spLocks noChangeArrowheads="1"/>
          </p:cNvSpPr>
          <p:nvPr/>
        </p:nvSpPr>
        <p:spPr bwMode="auto">
          <a:xfrm>
            <a:off x="7969250" y="205105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b="1" i="1">
                <a:latin typeface="Times New Roman" panose="02020603050405020304" pitchFamily="18" charset="0"/>
                <a:ea typeface="SimSun" panose="02010600030101010101" pitchFamily="2" charset="-122"/>
              </a:rPr>
              <a:t>p</a:t>
            </a:r>
          </a:p>
        </p:txBody>
      </p:sp>
      <p:sp>
        <p:nvSpPr>
          <p:cNvPr id="48149" name="Rectangle 1045"/>
          <p:cNvSpPr>
            <a:spLocks noChangeArrowheads="1"/>
          </p:cNvSpPr>
          <p:nvPr/>
        </p:nvSpPr>
        <p:spPr bwMode="auto">
          <a:xfrm>
            <a:off x="6597650" y="273685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b="1" i="1">
                <a:latin typeface="Times New Roman" panose="02020603050405020304" pitchFamily="18" charset="0"/>
                <a:ea typeface="SimSun" panose="02010600030101010101" pitchFamily="2" charset="-122"/>
              </a:rPr>
              <a:t>q</a:t>
            </a:r>
          </a:p>
        </p:txBody>
      </p:sp>
      <p:sp>
        <p:nvSpPr>
          <p:cNvPr id="48150" name="Oval 1046"/>
          <p:cNvSpPr>
            <a:spLocks noChangeArrowheads="1"/>
          </p:cNvSpPr>
          <p:nvPr/>
        </p:nvSpPr>
        <p:spPr bwMode="auto">
          <a:xfrm>
            <a:off x="7315200" y="17526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51" name="Rectangle 1047"/>
          <p:cNvSpPr>
            <a:spLocks noChangeArrowheads="1"/>
          </p:cNvSpPr>
          <p:nvPr/>
        </p:nvSpPr>
        <p:spPr bwMode="auto">
          <a:xfrm>
            <a:off x="7359650" y="250825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b="1" i="1">
                <a:latin typeface="Times New Roman" panose="02020603050405020304" pitchFamily="18" charset="0"/>
                <a:ea typeface="SimSun" panose="02010600030101010101" pitchFamily="2" charset="-122"/>
              </a:rPr>
              <a:t>p</a:t>
            </a:r>
            <a:r>
              <a:rPr lang="en-US" altLang="zh-CN" b="1" i="1" baseline="-2500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48152" name="Line 1048"/>
          <p:cNvSpPr>
            <a:spLocks noChangeShapeType="1"/>
          </p:cNvSpPr>
          <p:nvPr/>
        </p:nvSpPr>
        <p:spPr bwMode="auto">
          <a:xfrm flipH="1">
            <a:off x="7435850" y="235585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53" name="Group 1049"/>
          <p:cNvGrpSpPr>
            <a:grpSpLocks/>
          </p:cNvGrpSpPr>
          <p:nvPr/>
        </p:nvGrpSpPr>
        <p:grpSpPr bwMode="auto">
          <a:xfrm>
            <a:off x="5867400" y="4343400"/>
            <a:ext cx="2863850" cy="1638300"/>
            <a:chOff x="3428" y="2740"/>
            <a:chExt cx="1804" cy="1032"/>
          </a:xfrm>
        </p:grpSpPr>
        <p:sp>
          <p:nvSpPr>
            <p:cNvPr id="48156" name="Oval 1050"/>
            <p:cNvSpPr>
              <a:spLocks noChangeArrowheads="1"/>
            </p:cNvSpPr>
            <p:nvPr/>
          </p:nvSpPr>
          <p:spPr bwMode="auto">
            <a:xfrm>
              <a:off x="3914" y="3089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57" name="Oval 1051"/>
            <p:cNvSpPr>
              <a:spLocks noChangeArrowheads="1"/>
            </p:cNvSpPr>
            <p:nvPr/>
          </p:nvSpPr>
          <p:spPr bwMode="auto">
            <a:xfrm>
              <a:off x="4126" y="3159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58" name="Oval 1052"/>
            <p:cNvSpPr>
              <a:spLocks noChangeArrowheads="1"/>
            </p:cNvSpPr>
            <p:nvPr/>
          </p:nvSpPr>
          <p:spPr bwMode="auto">
            <a:xfrm>
              <a:off x="4126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59" name="Oval 1053"/>
            <p:cNvSpPr>
              <a:spLocks noChangeArrowheads="1"/>
            </p:cNvSpPr>
            <p:nvPr/>
          </p:nvSpPr>
          <p:spPr bwMode="auto">
            <a:xfrm>
              <a:off x="3844" y="3370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0" name="Oval 1054"/>
            <p:cNvSpPr>
              <a:spLocks noChangeArrowheads="1"/>
            </p:cNvSpPr>
            <p:nvPr/>
          </p:nvSpPr>
          <p:spPr bwMode="auto">
            <a:xfrm>
              <a:off x="3985" y="3230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1" name="Oval 1055"/>
            <p:cNvSpPr>
              <a:spLocks noChangeArrowheads="1"/>
            </p:cNvSpPr>
            <p:nvPr/>
          </p:nvSpPr>
          <p:spPr bwMode="auto">
            <a:xfrm>
              <a:off x="4129" y="3514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2" name="Oval 1056"/>
            <p:cNvSpPr>
              <a:spLocks noChangeArrowheads="1"/>
            </p:cNvSpPr>
            <p:nvPr/>
          </p:nvSpPr>
          <p:spPr bwMode="auto">
            <a:xfrm>
              <a:off x="4196" y="3297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3" name="Oval 1057"/>
            <p:cNvSpPr>
              <a:spLocks noChangeArrowheads="1"/>
            </p:cNvSpPr>
            <p:nvPr/>
          </p:nvSpPr>
          <p:spPr bwMode="auto">
            <a:xfrm>
              <a:off x="4196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4" name="Oval 1058"/>
            <p:cNvSpPr>
              <a:spLocks noChangeArrowheads="1"/>
            </p:cNvSpPr>
            <p:nvPr/>
          </p:nvSpPr>
          <p:spPr bwMode="auto">
            <a:xfrm>
              <a:off x="4618" y="3230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5" name="Oval 1059"/>
            <p:cNvSpPr>
              <a:spLocks noChangeArrowheads="1"/>
            </p:cNvSpPr>
            <p:nvPr/>
          </p:nvSpPr>
          <p:spPr bwMode="auto">
            <a:xfrm>
              <a:off x="4478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6" name="Oval 1060"/>
            <p:cNvSpPr>
              <a:spLocks noChangeArrowheads="1"/>
            </p:cNvSpPr>
            <p:nvPr/>
          </p:nvSpPr>
          <p:spPr bwMode="auto">
            <a:xfrm>
              <a:off x="3694" y="3252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7" name="Oval 1061"/>
            <p:cNvSpPr>
              <a:spLocks noChangeArrowheads="1"/>
            </p:cNvSpPr>
            <p:nvPr/>
          </p:nvSpPr>
          <p:spPr bwMode="auto">
            <a:xfrm>
              <a:off x="4266" y="3159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8" name="Oval 1062"/>
            <p:cNvSpPr>
              <a:spLocks noChangeArrowheads="1"/>
            </p:cNvSpPr>
            <p:nvPr/>
          </p:nvSpPr>
          <p:spPr bwMode="auto">
            <a:xfrm>
              <a:off x="4407" y="3370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9" name="Oval 1063"/>
            <p:cNvSpPr>
              <a:spLocks noChangeArrowheads="1"/>
            </p:cNvSpPr>
            <p:nvPr/>
          </p:nvSpPr>
          <p:spPr bwMode="auto">
            <a:xfrm>
              <a:off x="4759" y="3441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0" name="Rectangle 1064"/>
            <p:cNvSpPr>
              <a:spLocks noChangeArrowheads="1"/>
            </p:cNvSpPr>
            <p:nvPr/>
          </p:nvSpPr>
          <p:spPr bwMode="auto">
            <a:xfrm>
              <a:off x="3504" y="28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p</a:t>
              </a:r>
            </a:p>
          </p:txBody>
        </p:sp>
        <p:sp>
          <p:nvSpPr>
            <p:cNvPr id="48171" name="Rectangle 1065"/>
            <p:cNvSpPr>
              <a:spLocks noChangeArrowheads="1"/>
            </p:cNvSpPr>
            <p:nvPr/>
          </p:nvSpPr>
          <p:spPr bwMode="auto">
            <a:xfrm>
              <a:off x="4992" y="28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q</a:t>
              </a:r>
            </a:p>
          </p:txBody>
        </p:sp>
        <p:sp>
          <p:nvSpPr>
            <p:cNvPr id="48172" name="Oval 1066"/>
            <p:cNvSpPr>
              <a:spLocks noChangeArrowheads="1"/>
            </p:cNvSpPr>
            <p:nvPr/>
          </p:nvSpPr>
          <p:spPr bwMode="auto">
            <a:xfrm>
              <a:off x="4858" y="318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3" name="Oval 1067"/>
            <p:cNvSpPr>
              <a:spLocks noChangeArrowheads="1"/>
            </p:cNvSpPr>
            <p:nvPr/>
          </p:nvSpPr>
          <p:spPr bwMode="auto">
            <a:xfrm>
              <a:off x="4506" y="3207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4" name="Oval 1068"/>
            <p:cNvSpPr>
              <a:spLocks noChangeArrowheads="1"/>
            </p:cNvSpPr>
            <p:nvPr/>
          </p:nvSpPr>
          <p:spPr bwMode="auto">
            <a:xfrm>
              <a:off x="4647" y="3322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5" name="Oval 1069"/>
            <p:cNvSpPr>
              <a:spLocks noChangeArrowheads="1"/>
            </p:cNvSpPr>
            <p:nvPr/>
          </p:nvSpPr>
          <p:spPr bwMode="auto">
            <a:xfrm>
              <a:off x="4954" y="294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6" name="Oval 1070"/>
            <p:cNvSpPr>
              <a:spLocks noChangeArrowheads="1"/>
            </p:cNvSpPr>
            <p:nvPr/>
          </p:nvSpPr>
          <p:spPr bwMode="auto">
            <a:xfrm>
              <a:off x="4602" y="2871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7" name="Oval 1071"/>
            <p:cNvSpPr>
              <a:spLocks noChangeArrowheads="1"/>
            </p:cNvSpPr>
            <p:nvPr/>
          </p:nvSpPr>
          <p:spPr bwMode="auto">
            <a:xfrm>
              <a:off x="4791" y="3034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8" name="Oval 1072"/>
            <p:cNvSpPr>
              <a:spLocks noChangeArrowheads="1"/>
            </p:cNvSpPr>
            <p:nvPr/>
          </p:nvSpPr>
          <p:spPr bwMode="auto">
            <a:xfrm>
              <a:off x="352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9" name="Oval 1073"/>
            <p:cNvSpPr>
              <a:spLocks noChangeArrowheads="1"/>
            </p:cNvSpPr>
            <p:nvPr/>
          </p:nvSpPr>
          <p:spPr bwMode="auto">
            <a:xfrm>
              <a:off x="3860" y="3076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80" name="Oval 1074"/>
            <p:cNvSpPr>
              <a:spLocks noChangeArrowheads="1"/>
            </p:cNvSpPr>
            <p:nvPr/>
          </p:nvSpPr>
          <p:spPr bwMode="auto">
            <a:xfrm>
              <a:off x="424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81" name="Oval 1075"/>
            <p:cNvSpPr>
              <a:spLocks noChangeArrowheads="1"/>
            </p:cNvSpPr>
            <p:nvPr/>
          </p:nvSpPr>
          <p:spPr bwMode="auto">
            <a:xfrm>
              <a:off x="4484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82" name="Line 1076"/>
            <p:cNvSpPr>
              <a:spLocks noChangeShapeType="1"/>
            </p:cNvSpPr>
            <p:nvPr/>
          </p:nvSpPr>
          <p:spPr bwMode="auto">
            <a:xfrm flipV="1">
              <a:off x="3888" y="3312"/>
              <a:ext cx="28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3" name="Line 1077"/>
            <p:cNvSpPr>
              <a:spLocks noChangeShapeType="1"/>
            </p:cNvSpPr>
            <p:nvPr/>
          </p:nvSpPr>
          <p:spPr bwMode="auto">
            <a:xfrm flipH="1">
              <a:off x="4272" y="3264"/>
              <a:ext cx="24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4" name="Oval 1078"/>
            <p:cNvSpPr>
              <a:spLocks noChangeArrowheads="1"/>
            </p:cNvSpPr>
            <p:nvPr/>
          </p:nvSpPr>
          <p:spPr bwMode="auto">
            <a:xfrm>
              <a:off x="3818" y="2993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85" name="Oval 1079"/>
            <p:cNvSpPr>
              <a:spLocks noChangeArrowheads="1"/>
            </p:cNvSpPr>
            <p:nvPr/>
          </p:nvSpPr>
          <p:spPr bwMode="auto">
            <a:xfrm>
              <a:off x="3694" y="3044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86" name="Oval 1080"/>
            <p:cNvSpPr>
              <a:spLocks noChangeArrowheads="1"/>
            </p:cNvSpPr>
            <p:nvPr/>
          </p:nvSpPr>
          <p:spPr bwMode="auto">
            <a:xfrm>
              <a:off x="3860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87" name="Oval 1081"/>
            <p:cNvSpPr>
              <a:spLocks noChangeArrowheads="1"/>
            </p:cNvSpPr>
            <p:nvPr/>
          </p:nvSpPr>
          <p:spPr bwMode="auto">
            <a:xfrm>
              <a:off x="3428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88" name="Line 1082"/>
            <p:cNvSpPr>
              <a:spLocks noChangeShapeType="1"/>
            </p:cNvSpPr>
            <p:nvPr/>
          </p:nvSpPr>
          <p:spPr bwMode="auto">
            <a:xfrm>
              <a:off x="3744" y="3072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9" name="Line 1083"/>
            <p:cNvSpPr>
              <a:spLocks noChangeShapeType="1"/>
            </p:cNvSpPr>
            <p:nvPr/>
          </p:nvSpPr>
          <p:spPr bwMode="auto">
            <a:xfrm flipH="1">
              <a:off x="4560" y="3072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0" name="Rectangle 1084"/>
            <p:cNvSpPr>
              <a:spLocks noChangeArrowheads="1"/>
            </p:cNvSpPr>
            <p:nvPr/>
          </p:nvSpPr>
          <p:spPr bwMode="auto">
            <a:xfrm>
              <a:off x="4176" y="331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o</a:t>
              </a:r>
            </a:p>
          </p:txBody>
        </p:sp>
      </p:grpSp>
      <p:sp>
        <p:nvSpPr>
          <p:cNvPr id="48154" name="Line 1085"/>
          <p:cNvSpPr>
            <a:spLocks noChangeShapeType="1"/>
          </p:cNvSpPr>
          <p:nvPr/>
        </p:nvSpPr>
        <p:spPr bwMode="auto">
          <a:xfrm flipV="1">
            <a:off x="6934200" y="2667000"/>
            <a:ext cx="457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1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28600"/>
            <a:ext cx="7886700" cy="549274"/>
          </a:xfrm>
        </p:spPr>
        <p:txBody>
          <a:bodyPr/>
          <a:lstStyle/>
          <a:p>
            <a:r>
              <a:rPr lang="en-US" altLang="en-US" sz="2800" b="1" dirty="0"/>
              <a:t>DBSCAN</a:t>
            </a:r>
          </a:p>
        </p:txBody>
      </p:sp>
      <p:sp>
        <p:nvSpPr>
          <p:cNvPr id="1649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DBSCAN is a density-based algorithm.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Density = number of points within a specified radius (Eps)</a:t>
            </a:r>
          </a:p>
          <a:p>
            <a:pPr marL="2171700" lvl="4" indent="-342900">
              <a:lnSpc>
                <a:spcPct val="90000"/>
              </a:lnSpc>
            </a:pPr>
            <a:endParaRPr lang="en-US" altLang="en-US" sz="1800" dirty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A point is a </a:t>
            </a:r>
            <a:r>
              <a:rPr lang="en-US" altLang="en-US" sz="2000" b="1" dirty="0"/>
              <a:t>core point </a:t>
            </a:r>
            <a:r>
              <a:rPr lang="en-US" altLang="en-US" sz="2000" dirty="0"/>
              <a:t>if it has more than a specified number of points (</a:t>
            </a:r>
            <a:r>
              <a:rPr lang="en-US" altLang="en-US" sz="2000" dirty="0" err="1"/>
              <a:t>MinPts</a:t>
            </a:r>
            <a:r>
              <a:rPr lang="en-US" altLang="en-US" sz="2000" dirty="0"/>
              <a:t>) within Eps</a:t>
            </a:r>
            <a:r>
              <a:rPr lang="en-US" altLang="en-US" dirty="0"/>
              <a:t> </a:t>
            </a:r>
          </a:p>
          <a:p>
            <a:pPr marL="1295400" lvl="2" indent="-381000"/>
            <a:r>
              <a:rPr lang="en-US" altLang="en-US" dirty="0"/>
              <a:t>These are points that are at the interior of a cluster</a:t>
            </a:r>
          </a:p>
          <a:p>
            <a:pPr marL="2171700" lvl="4" indent="-342900"/>
            <a:endParaRPr lang="en-US" altLang="en-US" dirty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A </a:t>
            </a:r>
            <a:r>
              <a:rPr lang="en-US" altLang="en-US" sz="2000" b="1" dirty="0"/>
              <a:t>border point </a:t>
            </a:r>
            <a:r>
              <a:rPr lang="en-US" altLang="en-US" sz="2000" dirty="0"/>
              <a:t>has fewer than </a:t>
            </a:r>
            <a:r>
              <a:rPr lang="en-US" altLang="en-US" sz="2000" dirty="0" err="1"/>
              <a:t>MinPts</a:t>
            </a:r>
            <a:r>
              <a:rPr lang="en-US" altLang="en-US" sz="2000" dirty="0"/>
              <a:t> within Eps, but is in the neighborhood of a core point</a:t>
            </a:r>
          </a:p>
          <a:p>
            <a:pPr marL="2171700" lvl="4" indent="-342900">
              <a:lnSpc>
                <a:spcPct val="90000"/>
              </a:lnSpc>
            </a:pPr>
            <a:endParaRPr lang="en-US" altLang="en-US" sz="1800" dirty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A </a:t>
            </a:r>
            <a:r>
              <a:rPr lang="en-US" altLang="en-US" sz="2000" b="1" dirty="0"/>
              <a:t>noise point </a:t>
            </a:r>
            <a:r>
              <a:rPr lang="en-US" altLang="en-US" sz="2000" dirty="0"/>
              <a:t>is any point that is not a core point or a border point.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AB6AE-DC6C-4C19-AD98-A8BE141DCE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44</a:t>
            </a:fld>
            <a:endParaRPr lang="en-US" sz="105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2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86700" cy="473074"/>
          </a:xfrm>
        </p:spPr>
        <p:txBody>
          <a:bodyPr>
            <a:noAutofit/>
          </a:bodyPr>
          <a:lstStyle/>
          <a:p>
            <a:r>
              <a:rPr lang="en-US" altLang="en-US" sz="2800" b="1" dirty="0"/>
              <a:t>DBSCAN: Core, Border, and Noise Points</a:t>
            </a:r>
          </a:p>
        </p:txBody>
      </p:sp>
      <p:pic>
        <p:nvPicPr>
          <p:cNvPr id="16506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1"/>
          <a:stretch>
            <a:fillRect/>
          </a:stretch>
        </p:blipFill>
        <p:spPr bwMode="auto">
          <a:xfrm>
            <a:off x="1294845" y="1645727"/>
            <a:ext cx="6401355" cy="4602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AB6AE-DC6C-4C19-AD98-A8BE141DCE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45</a:t>
            </a:fld>
            <a:endParaRPr lang="en-US" sz="105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50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DBSCAN Algorithm</a:t>
            </a:r>
          </a:p>
        </p:txBody>
      </p:sp>
      <p:pic>
        <p:nvPicPr>
          <p:cNvPr id="16517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108175"/>
            <a:ext cx="7886700" cy="4216425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6517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8300" y="1081668"/>
            <a:ext cx="8318500" cy="4953000"/>
          </a:xfrm>
        </p:spPr>
        <p:txBody>
          <a:bodyPr/>
          <a:lstStyle/>
          <a:p>
            <a:r>
              <a:rPr lang="en-US" altLang="en-US" dirty="0"/>
              <a:t>Eliminate noise points</a:t>
            </a:r>
          </a:p>
          <a:p>
            <a:r>
              <a:rPr lang="en-US" altLang="en-US" dirty="0"/>
              <a:t>Perform clustering on the remaining points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AB6AE-DC6C-4C19-AD98-A8BE141DCE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46</a:t>
            </a:fld>
            <a:endParaRPr lang="en-US" sz="105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7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9089"/>
            <a:ext cx="7886700" cy="549274"/>
          </a:xfrm>
        </p:spPr>
        <p:txBody>
          <a:bodyPr/>
          <a:lstStyle/>
          <a:p>
            <a:r>
              <a:rPr lang="en-US" altLang="en-US" sz="2800" b="1" dirty="0"/>
              <a:t>DBSCAN: Core, Border and Noise Points</a:t>
            </a:r>
          </a:p>
        </p:txBody>
      </p:sp>
      <p:pic>
        <p:nvPicPr>
          <p:cNvPr id="16527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52740" name="Text Box 4"/>
          <p:cNvSpPr txBox="1">
            <a:spLocks noChangeArrowheads="1"/>
          </p:cNvSpPr>
          <p:nvPr/>
        </p:nvSpPr>
        <p:spPr bwMode="auto">
          <a:xfrm>
            <a:off x="990600" y="5029200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1652741" name="Text Box 5"/>
          <p:cNvSpPr txBox="1">
            <a:spLocks noChangeArrowheads="1"/>
          </p:cNvSpPr>
          <p:nvPr/>
        </p:nvSpPr>
        <p:spPr bwMode="auto">
          <a:xfrm>
            <a:off x="5257800" y="5105400"/>
            <a:ext cx="2514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/>
              <a:t>Point types: </a:t>
            </a:r>
            <a:r>
              <a:rPr lang="en-US" altLang="en-US" sz="1800" dirty="0">
                <a:solidFill>
                  <a:srgbClr val="92D050"/>
                </a:solidFill>
              </a:rPr>
              <a:t>core</a:t>
            </a:r>
            <a:r>
              <a:rPr lang="en-US" altLang="en-US" sz="1800" dirty="0"/>
              <a:t>, </a:t>
            </a:r>
            <a:r>
              <a:rPr lang="en-US" altLang="en-US" sz="1800" dirty="0">
                <a:solidFill>
                  <a:srgbClr val="003399"/>
                </a:solidFill>
              </a:rPr>
              <a:t>border</a:t>
            </a:r>
            <a:r>
              <a:rPr lang="en-US" altLang="en-US" sz="1800" dirty="0"/>
              <a:t> and </a:t>
            </a:r>
            <a:r>
              <a:rPr lang="en-US" altLang="en-US" sz="1800" dirty="0">
                <a:solidFill>
                  <a:srgbClr val="FF0000"/>
                </a:solidFill>
              </a:rPr>
              <a:t>noise</a:t>
            </a:r>
          </a:p>
        </p:txBody>
      </p:sp>
      <p:pic>
        <p:nvPicPr>
          <p:cNvPr id="16527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47800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52743" name="Text Box 7"/>
          <p:cNvSpPr txBox="1">
            <a:spLocks noChangeArrowheads="1"/>
          </p:cNvSpPr>
          <p:nvPr/>
        </p:nvSpPr>
        <p:spPr bwMode="auto">
          <a:xfrm>
            <a:off x="2743200" y="5943600"/>
            <a:ext cx="327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Eps = 10, MinPts = 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AB6AE-DC6C-4C19-AD98-A8BE141DCE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47</a:t>
            </a:fld>
            <a:endParaRPr lang="en-US" sz="105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0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3765" name="Group 2053"/>
          <p:cNvGrpSpPr>
            <a:grpSpLocks/>
          </p:cNvGrpSpPr>
          <p:nvPr/>
        </p:nvGrpSpPr>
        <p:grpSpPr bwMode="auto">
          <a:xfrm>
            <a:off x="3962400" y="1524000"/>
            <a:ext cx="4872037" cy="3871912"/>
            <a:chOff x="2691" y="633"/>
            <a:chExt cx="3069" cy="2439"/>
          </a:xfrm>
        </p:grpSpPr>
        <p:pic>
          <p:nvPicPr>
            <p:cNvPr id="1653766" name="Picture 205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53767" name="Text Box 2055"/>
            <p:cNvSpPr txBox="1">
              <a:spLocks noChangeArrowheads="1"/>
            </p:cNvSpPr>
            <p:nvPr/>
          </p:nvSpPr>
          <p:spPr bwMode="auto">
            <a:xfrm>
              <a:off x="3312" y="2841"/>
              <a:ext cx="1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/>
                <a:t>Clusters</a:t>
              </a:r>
            </a:p>
          </p:txBody>
        </p:sp>
      </p:grpSp>
      <p:pic>
        <p:nvPicPr>
          <p:cNvPr id="1653763" name="Picture 20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5376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33730" y="288926"/>
            <a:ext cx="7886700" cy="396874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When DBSCAN Works Well</a:t>
            </a:r>
          </a:p>
        </p:txBody>
      </p:sp>
      <p:sp>
        <p:nvSpPr>
          <p:cNvPr id="1653764" name="Text Box 2052"/>
          <p:cNvSpPr txBox="1">
            <a:spLocks noChangeArrowheads="1"/>
          </p:cNvSpPr>
          <p:nvPr/>
        </p:nvSpPr>
        <p:spPr bwMode="auto">
          <a:xfrm>
            <a:off x="990600" y="4800600"/>
            <a:ext cx="251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/>
              <a:t>Original Points</a:t>
            </a:r>
          </a:p>
        </p:txBody>
      </p:sp>
      <p:sp>
        <p:nvSpPr>
          <p:cNvPr id="1653768" name="Text Box 2056"/>
          <p:cNvSpPr txBox="1">
            <a:spLocks noChangeArrowheads="1"/>
          </p:cNvSpPr>
          <p:nvPr/>
        </p:nvSpPr>
        <p:spPr bwMode="auto">
          <a:xfrm>
            <a:off x="609600" y="5392738"/>
            <a:ext cx="66294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Resistant to Noise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Can handle clusters of different shapes and sizes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AB6AE-DC6C-4C19-AD98-A8BE141DCE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48</a:t>
            </a:fld>
            <a:endParaRPr lang="en-US" sz="105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78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3768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3410" y="213056"/>
            <a:ext cx="7886700" cy="5492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b="1" dirty="0">
                <a:ea typeface="SimSun" panose="02010600030101010101" pitchFamily="2" charset="-122"/>
              </a:rPr>
              <a:t>DBSCAN: Sensitive to Parameters</a:t>
            </a:r>
            <a:endParaRPr lang="en-US" altLang="zh-CN" sz="3200" b="1" dirty="0">
              <a:ea typeface="SimSun" panose="02010600030101010101" pitchFamily="2" charset="-122"/>
            </a:endParaRPr>
          </a:p>
        </p:txBody>
      </p:sp>
      <p:pic>
        <p:nvPicPr>
          <p:cNvPr id="5120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15" y="1447800"/>
            <a:ext cx="7659169" cy="2362530"/>
          </a:xfrm>
        </p:spPr>
      </p:pic>
      <p:sp>
        <p:nvSpPr>
          <p:cNvPr id="51206" name="Slide Number Placeholder 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1726546-802A-4DA4-A1EB-626C7979FDF9}" type="slidenum">
              <a:rPr lang="en-US" altLang="en-US" sz="1200"/>
              <a:pPr eaLnBrk="1" hangingPunct="1"/>
              <a:t>49</a:t>
            </a:fld>
            <a:endParaRPr lang="en-US" altLang="en-US" sz="1200"/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958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00400"/>
            <a:ext cx="15240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334000" y="3733800"/>
            <a:ext cx="3505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en-US" sz="1600" b="0" dirty="0">
                <a:latin typeface="+mn-lt"/>
              </a:rPr>
              <a:t>DBSCAN does not work well for </a:t>
            </a:r>
          </a:p>
          <a:p>
            <a:pPr lvl="1">
              <a:spcBef>
                <a:spcPts val="0"/>
              </a:spcBef>
            </a:pPr>
            <a:r>
              <a:rPr lang="en-US" altLang="en-US" sz="1600" b="0" dirty="0">
                <a:latin typeface="+mn-lt"/>
              </a:rPr>
              <a:t>Varying densities</a:t>
            </a:r>
          </a:p>
          <a:p>
            <a:pPr lvl="1">
              <a:spcBef>
                <a:spcPts val="0"/>
              </a:spcBef>
            </a:pPr>
            <a:r>
              <a:rPr lang="en-US" altLang="en-US" sz="1600" b="0" dirty="0">
                <a:latin typeface="+mn-lt"/>
              </a:rPr>
              <a:t>High-dimensional data</a:t>
            </a:r>
          </a:p>
        </p:txBody>
      </p:sp>
    </p:spTree>
    <p:extLst>
      <p:ext uri="{BB962C8B-B14F-4D97-AF65-F5344CB8AC3E}">
        <p14:creationId xmlns:p14="http://schemas.microsoft.com/office/powerpoint/2010/main" val="1503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225632"/>
            <a:ext cx="7810500" cy="542306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Partitional Clustering Method </a:t>
            </a:r>
            <a:r>
              <a:rPr lang="en-US" altLang="en-US" sz="3200" b="1" i="1" dirty="0"/>
              <a:t>K-Means</a:t>
            </a:r>
            <a:endParaRPr lang="en-US" altLang="en-US" sz="2400" b="1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90550" y="1420862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u="sng" dirty="0"/>
              <a:t>Strength:</a:t>
            </a:r>
            <a:r>
              <a:rPr lang="en-US" altLang="en-US" sz="2000" dirty="0"/>
              <a:t> </a:t>
            </a:r>
            <a:r>
              <a:rPr lang="en-US" altLang="en-US" sz="2000" i="1" dirty="0"/>
              <a:t>Efficient</a:t>
            </a:r>
            <a:r>
              <a:rPr lang="en-US" altLang="en-US" sz="2000" dirty="0"/>
              <a:t>: </a:t>
            </a:r>
            <a:r>
              <a:rPr lang="en-US" altLang="en-US" sz="2000" i="1" dirty="0"/>
              <a:t>O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tkn</a:t>
            </a:r>
            <a:r>
              <a:rPr lang="en-US" altLang="en-US" sz="2000" dirty="0"/>
              <a:t>), where </a:t>
            </a:r>
            <a:r>
              <a:rPr lang="en-US" altLang="en-US" sz="2000" i="1" dirty="0"/>
              <a:t>n</a:t>
            </a:r>
            <a:r>
              <a:rPr lang="en-US" altLang="en-US" sz="2000" dirty="0"/>
              <a:t> is # objects, </a:t>
            </a:r>
            <a:r>
              <a:rPr lang="en-US" altLang="en-US" sz="2000" i="1" dirty="0"/>
              <a:t>k</a:t>
            </a:r>
            <a:r>
              <a:rPr lang="en-US" altLang="en-US" sz="2000" dirty="0"/>
              <a:t> is # clusters, and </a:t>
            </a:r>
            <a:r>
              <a:rPr lang="en-US" altLang="en-US" sz="2000" i="1" dirty="0"/>
              <a:t>t  </a:t>
            </a:r>
            <a:r>
              <a:rPr lang="en-US" altLang="en-US" sz="2000" dirty="0"/>
              <a:t>is # iterations. Normally, </a:t>
            </a:r>
            <a:r>
              <a:rPr lang="en-US" altLang="en-US" sz="2000" i="1" dirty="0"/>
              <a:t>k</a:t>
            </a:r>
            <a:r>
              <a:rPr lang="en-US" altLang="en-US" sz="2000" dirty="0"/>
              <a:t>, </a:t>
            </a:r>
            <a:r>
              <a:rPr lang="en-US" altLang="en-US" sz="2000" i="1" dirty="0"/>
              <a:t>t</a:t>
            </a:r>
            <a:r>
              <a:rPr lang="en-US" altLang="en-US" sz="2000" dirty="0"/>
              <a:t> &lt;&lt; </a:t>
            </a:r>
            <a:r>
              <a:rPr lang="en-US" altLang="en-US" sz="2000" i="1" dirty="0"/>
              <a:t>n</a:t>
            </a:r>
            <a:r>
              <a:rPr lang="en-US" altLang="en-US" sz="2000" dirty="0"/>
              <a:t>.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2000" dirty="0">
                <a:ea typeface="Gulim" panose="020B0600000101010101" pitchFamily="34" charset="-127"/>
              </a:rPr>
              <a:t>Comparing: PAM: O(k(n-k)</a:t>
            </a:r>
            <a:r>
              <a:rPr lang="en-US" altLang="ko-KR" sz="2000" baseline="30000" dirty="0">
                <a:ea typeface="Gulim" panose="020B0600000101010101" pitchFamily="34" charset="-127"/>
              </a:rPr>
              <a:t>2</a:t>
            </a:r>
            <a:r>
              <a:rPr lang="en-US" altLang="ko-KR" sz="2000" dirty="0">
                <a:ea typeface="Gulim" panose="020B0600000101010101" pitchFamily="34" charset="-127"/>
              </a:rPr>
              <a:t> ), CLARA: O(ks</a:t>
            </a:r>
            <a:r>
              <a:rPr lang="en-US" altLang="ko-KR" sz="2000" baseline="30000" dirty="0">
                <a:ea typeface="Gulim" panose="020B0600000101010101" pitchFamily="34" charset="-127"/>
              </a:rPr>
              <a:t>2</a:t>
            </a:r>
            <a:r>
              <a:rPr lang="en-US" altLang="ko-KR" sz="2000" dirty="0">
                <a:ea typeface="Gulim" panose="020B0600000101010101" pitchFamily="34" charset="-127"/>
              </a:rPr>
              <a:t> + k(n-k))</a:t>
            </a:r>
            <a:endParaRPr lang="en-US" altLang="en-US" sz="2000" dirty="0"/>
          </a:p>
          <a:p>
            <a:pPr eaLnBrk="1" hangingPunct="1">
              <a:lnSpc>
                <a:spcPct val="120000"/>
              </a:lnSpc>
            </a:pPr>
            <a:r>
              <a:rPr lang="en-US" altLang="en-US" sz="2000" u="sng" dirty="0"/>
              <a:t>Comment:</a:t>
            </a:r>
            <a:r>
              <a:rPr lang="en-US" altLang="en-US" sz="2000" dirty="0"/>
              <a:t> Often terminates at a </a:t>
            </a:r>
            <a:r>
              <a:rPr lang="en-US" altLang="en-US" sz="2000" i="1" dirty="0"/>
              <a:t>local optimal</a:t>
            </a:r>
            <a:r>
              <a:rPr lang="en-US" altLang="en-US" sz="2000" dirty="0"/>
              <a:t>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u="sng" dirty="0"/>
              <a:t>Weakness</a:t>
            </a:r>
            <a:endParaRPr lang="en-US" altLang="en-US" sz="2000" dirty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Applicable only to objects in a continuous n-dimensional space </a:t>
            </a:r>
            <a:endParaRPr lang="en-US" altLang="en-US" sz="2000" i="1" dirty="0"/>
          </a:p>
          <a:p>
            <a:pPr lvl="2" eaLnBrk="1" hangingPunct="1">
              <a:lnSpc>
                <a:spcPct val="120000"/>
              </a:lnSpc>
            </a:pPr>
            <a:r>
              <a:rPr lang="en-US" altLang="en-US" sz="2000" dirty="0"/>
              <a:t>Using the k-modes method for categorical data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2000" dirty="0"/>
              <a:t>In comparison, k-</a:t>
            </a:r>
            <a:r>
              <a:rPr lang="en-US" altLang="en-US" sz="2000" dirty="0" err="1"/>
              <a:t>medoids</a:t>
            </a:r>
            <a:r>
              <a:rPr lang="en-US" altLang="en-US" sz="2000" dirty="0"/>
              <a:t> can be applied to a wide range of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Need to specify </a:t>
            </a:r>
            <a:r>
              <a:rPr lang="en-US" altLang="en-US" sz="2000" i="1" dirty="0"/>
              <a:t>k, </a:t>
            </a:r>
            <a:r>
              <a:rPr lang="en-US" altLang="en-US" sz="2000" dirty="0"/>
              <a:t>the </a:t>
            </a:r>
            <a:r>
              <a:rPr lang="en-US" altLang="en-US" sz="2000" i="1" dirty="0"/>
              <a:t>number</a:t>
            </a:r>
            <a:r>
              <a:rPr lang="en-US" altLang="en-US" sz="2000" dirty="0"/>
              <a:t> of clusters, in advance 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Sensitive to noisy data and </a:t>
            </a:r>
            <a:r>
              <a:rPr lang="en-US" altLang="en-US" sz="2000" i="1" dirty="0"/>
              <a:t>outliers</a:t>
            </a:r>
            <a:endParaRPr lang="en-US" altLang="en-US" sz="2000" dirty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Not suitable to discover clusters with </a:t>
            </a:r>
            <a:r>
              <a:rPr lang="en-US" altLang="en-US" sz="2000" i="1" dirty="0"/>
              <a:t>non-convex shapes</a:t>
            </a:r>
          </a:p>
        </p:txBody>
      </p:sp>
      <p:sp>
        <p:nvSpPr>
          <p:cNvPr id="20484" name="Slide Number Placeholder 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9FA5041-2E4C-416B-86D2-473E292B16F8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04858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6703"/>
            <a:ext cx="7886700" cy="473074"/>
          </a:xfrm>
        </p:spPr>
        <p:txBody>
          <a:bodyPr>
            <a:noAutofit/>
          </a:bodyPr>
          <a:lstStyle/>
          <a:p>
            <a:r>
              <a:rPr lang="en-US" altLang="en-US" sz="2800" b="1" dirty="0"/>
              <a:t>DBSCAN: Determining EPS and </a:t>
            </a:r>
            <a:r>
              <a:rPr lang="en-US" altLang="en-US" sz="2800" b="1" dirty="0" err="1"/>
              <a:t>MinPts</a:t>
            </a:r>
            <a:endParaRPr lang="en-US" altLang="en-US" sz="2800" b="1" dirty="0"/>
          </a:p>
        </p:txBody>
      </p:sp>
      <p:sp>
        <p:nvSpPr>
          <p:cNvPr id="16558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886700" cy="4351338"/>
          </a:xfrm>
          <a:noFill/>
          <a:ln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/>
              <a:t>Idea is that for points in a cluster, their k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nearest neighbors are at roughly the same distance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/>
              <a:t>Noise points have the k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nearest neighbor at farther distance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/>
              <a:t>So, plot sorted distance of every point to its k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nearest neighbor</a:t>
            </a:r>
            <a:endParaRPr lang="en-US" altLang="en-US" dirty="0"/>
          </a:p>
        </p:txBody>
      </p:sp>
      <p:pic>
        <p:nvPicPr>
          <p:cNvPr id="16558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05200"/>
            <a:ext cx="365601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AB6AE-DC6C-4C19-AD98-A8BE141DCE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50</a:t>
            </a:fld>
            <a:endParaRPr lang="en-US" sz="105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8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92020CE-8508-4F9E-BD32-B5042B7C39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7"/>
            <a:ext cx="7886700" cy="472156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algn="ctr" eaLnBrk="1" hangingPunct="1"/>
            <a:r>
              <a:rPr lang="en-US" altLang="en-US" sz="3200" b="1" dirty="0">
                <a:latin typeface="+mn-lt"/>
                <a:cs typeface="Tahoma" panose="020B0604030504040204" pitchFamily="34" charset="0"/>
                <a:sym typeface="Symbol" panose="05050102010706020507" pitchFamily="18" charset="2"/>
              </a:rPr>
              <a:t>Centroid, Radius and Diameter of a </a:t>
            </a:r>
            <a:r>
              <a:rPr lang="en-US" altLang="en-US" sz="3200" b="1" dirty="0">
                <a:latin typeface="+mn-lt"/>
              </a:rPr>
              <a:t>Cluster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212F9A3-1060-400A-A751-1842C15F238B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1371600"/>
            <a:ext cx="81534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Centroid:  the “middle” of a cluster</a:t>
            </a:r>
          </a:p>
          <a:p>
            <a:pPr eaLnBrk="1" hangingPunct="1">
              <a:lnSpc>
                <a:spcPct val="130000"/>
              </a:lnSpc>
            </a:pPr>
            <a:endParaRPr lang="en-US" altLang="en-US" sz="2400" dirty="0"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Radius: square root of average distance from any point of the cluster to its centroid</a:t>
            </a:r>
          </a:p>
          <a:p>
            <a:pPr eaLnBrk="1" hangingPunct="1">
              <a:lnSpc>
                <a:spcPct val="130000"/>
              </a:lnSpc>
            </a:pPr>
            <a:endParaRPr lang="en-US" altLang="en-US" sz="2400" dirty="0"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Diameter: square root of average mean squared distance between all pairs of points in the cluster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8" name="Object 4">
                <a:extLst>
                  <a:ext uri="{FF2B5EF4-FFF2-40B4-BE49-F238E27FC236}">
                    <a16:creationId xmlns:a16="http://schemas.microsoft.com/office/drawing/2014/main" id="{FC9D0E6F-E5BE-464A-8031-4B0AF7D7EFE3}"/>
                  </a:ext>
                </a:extLst>
              </p:cNvPr>
              <p:cNvSpPr txBox="1">
                <a:spLocks noGrp="1"/>
              </p:cNvSpPr>
              <p:nvPr>
                <p:ph sz="quarter" idx="4294967295"/>
              </p:nvPr>
            </p:nvSpPr>
            <p:spPr bwMode="auto">
              <a:xfrm>
                <a:off x="4985381" y="1757914"/>
                <a:ext cx="2146568" cy="760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/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748" name="Object 4">
                <a:extLst>
                  <a:ext uri="{FF2B5EF4-FFF2-40B4-BE49-F238E27FC236}">
                    <a16:creationId xmlns:a16="http://schemas.microsoft.com/office/drawing/2014/main" id="{FC9D0E6F-E5BE-464A-8031-4B0AF7D7EFE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 bwMode="auto">
              <a:xfrm>
                <a:off x="4985381" y="1757914"/>
                <a:ext cx="2146568" cy="760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49" name="Object 5">
                <a:extLst>
                  <a:ext uri="{FF2B5EF4-FFF2-40B4-BE49-F238E27FC236}">
                    <a16:creationId xmlns:a16="http://schemas.microsoft.com/office/drawing/2014/main" id="{833791AA-47EF-4856-9E32-B8C2346EB1EA}"/>
                  </a:ext>
                </a:extLst>
              </p:cNvPr>
              <p:cNvSpPr txBox="1"/>
              <p:nvPr/>
            </p:nvSpPr>
            <p:spPr bwMode="auto">
              <a:xfrm>
                <a:off x="2552432" y="3466243"/>
                <a:ext cx="2828925" cy="10699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/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/>
                              </m:sSub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749" name="Object 5">
                <a:extLst>
                  <a:ext uri="{FF2B5EF4-FFF2-40B4-BE49-F238E27FC236}">
                    <a16:creationId xmlns:a16="http://schemas.microsoft.com/office/drawing/2014/main" id="{833791AA-47EF-4856-9E32-B8C2346EB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2432" y="3466243"/>
                <a:ext cx="2828925" cy="1069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50" name="Object 6">
                <a:extLst>
                  <a:ext uri="{FF2B5EF4-FFF2-40B4-BE49-F238E27FC236}">
                    <a16:creationId xmlns:a16="http://schemas.microsoft.com/office/drawing/2014/main" id="{7BB5DC43-9E6B-4184-8371-87237C74EA29}"/>
                  </a:ext>
                </a:extLst>
              </p:cNvPr>
              <p:cNvSpPr txBox="1">
                <a:spLocks noGrp="1"/>
              </p:cNvSpPr>
              <p:nvPr>
                <p:ph sz="quarter" idx="4294967295"/>
              </p:nvPr>
            </p:nvSpPr>
            <p:spPr bwMode="auto">
              <a:xfrm>
                <a:off x="1189822" y="5407023"/>
                <a:ext cx="3382178" cy="10064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/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750" name="Object 6">
                <a:extLst>
                  <a:ext uri="{FF2B5EF4-FFF2-40B4-BE49-F238E27FC236}">
                    <a16:creationId xmlns:a16="http://schemas.microsoft.com/office/drawing/2014/main" id="{7BB5DC43-9E6B-4184-8371-87237C74EA2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 bwMode="auto">
              <a:xfrm>
                <a:off x="1189822" y="5407023"/>
                <a:ext cx="3382178" cy="10064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51" name="Slide Number Placeholder 9">
            <a:extLst>
              <a:ext uri="{FF2B5EF4-FFF2-40B4-BE49-F238E27FC236}">
                <a16:creationId xmlns:a16="http://schemas.microsoft.com/office/drawing/2014/main" id="{368BAA13-2D81-4CC9-9F2F-63634174B7B0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A05A43C-2C98-4374-8CDD-DEB7E1D59DEA}" type="slidenum">
              <a:rPr lang="en-US" altLang="en-US" sz="1200"/>
              <a:pPr algn="r" eaLnBrk="1" hangingPunct="1"/>
              <a:t>51</a:t>
            </a:fld>
            <a:endParaRPr lang="en-US" alt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94F0C0-81BB-41C2-BB60-8E4D9AD66E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0" y="3496483"/>
            <a:ext cx="3048000" cy="812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7F9AA8-AA94-4EBD-A8DD-76BCCC7E4F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9159" y="1835218"/>
            <a:ext cx="758882" cy="7142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08D8A6-6D45-4D6A-98ED-04514D7A34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4036" y="5286890"/>
            <a:ext cx="2575826" cy="108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442235A7-EF4E-4ECC-994F-B1D62AF45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82000" cy="5334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SimSun" panose="02010600030101010101" pitchFamily="2" charset="-122"/>
              </a:rPr>
              <a:t>OPTICS:  A Cluster-Ordering Method (1999)</a:t>
            </a:r>
            <a:endParaRPr lang="en-US" altLang="zh-CN" sz="4000" b="1">
              <a:ea typeface="SimSun" panose="02010600030101010101" pitchFamily="2" charset="-122"/>
            </a:endParaRP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FE9BE135-7B62-4A01-8D2E-E92D79A8C6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900" y="1282546"/>
            <a:ext cx="8458200" cy="51054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zh-CN" sz="2400" dirty="0">
                <a:ea typeface="SimSun" panose="02010600030101010101" pitchFamily="2" charset="-122"/>
              </a:rPr>
              <a:t>OPTICS: Ordering Points To Identify the Clustering Structure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zh-CN" sz="2400" dirty="0" err="1">
                <a:ea typeface="SimSun" panose="02010600030101010101" pitchFamily="2" charset="-122"/>
              </a:rPr>
              <a:t>Ankerst</a:t>
            </a:r>
            <a:r>
              <a:rPr lang="en-US" altLang="zh-CN" sz="2400" dirty="0">
                <a:ea typeface="SimSun" panose="02010600030101010101" pitchFamily="2" charset="-122"/>
              </a:rPr>
              <a:t>, </a:t>
            </a:r>
            <a:r>
              <a:rPr lang="en-US" altLang="zh-CN" sz="2400" dirty="0" err="1">
                <a:ea typeface="SimSun" panose="02010600030101010101" pitchFamily="2" charset="-122"/>
              </a:rPr>
              <a:t>Breunig</a:t>
            </a:r>
            <a:r>
              <a:rPr lang="en-US" altLang="zh-CN" sz="2400" dirty="0">
                <a:ea typeface="SimSun" panose="02010600030101010101" pitchFamily="2" charset="-122"/>
              </a:rPr>
              <a:t>, </a:t>
            </a:r>
            <a:r>
              <a:rPr lang="en-US" altLang="zh-CN" sz="2400" dirty="0" err="1">
                <a:ea typeface="SimSun" panose="02010600030101010101" pitchFamily="2" charset="-122"/>
              </a:rPr>
              <a:t>Kriegel</a:t>
            </a:r>
            <a:r>
              <a:rPr lang="en-US" altLang="zh-CN" sz="2400" dirty="0">
                <a:ea typeface="SimSun" panose="02010600030101010101" pitchFamily="2" charset="-122"/>
              </a:rPr>
              <a:t>, and Sander (SIGMOD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 sz="2400" dirty="0">
                <a:ea typeface="SimSun" panose="02010600030101010101" pitchFamily="2" charset="-122"/>
              </a:rPr>
              <a:t>99)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zh-CN" sz="2400" dirty="0">
                <a:ea typeface="SimSun" panose="02010600030101010101" pitchFamily="2" charset="-122"/>
              </a:rPr>
              <a:t>Produces a special order of the database </a:t>
            </a:r>
            <a:r>
              <a:rPr lang="en-US" altLang="zh-CN" sz="2400" dirty="0" err="1">
                <a:ea typeface="SimSun" panose="02010600030101010101" pitchFamily="2" charset="-122"/>
              </a:rPr>
              <a:t>wrt</a:t>
            </a:r>
            <a:r>
              <a:rPr lang="en-US" altLang="zh-CN" sz="2400" dirty="0">
                <a:ea typeface="SimSun" panose="02010600030101010101" pitchFamily="2" charset="-122"/>
              </a:rPr>
              <a:t> its density-based clustering structure  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zh-CN" sz="2400" dirty="0">
                <a:ea typeface="SimSun" panose="02010600030101010101" pitchFamily="2" charset="-122"/>
              </a:rPr>
              <a:t>This cluster-ordering contains info equivalent to the density-based </a:t>
            </a:r>
            <a:r>
              <a:rPr lang="en-US" altLang="zh-CN" sz="2400" dirty="0" err="1">
                <a:ea typeface="SimSun" panose="02010600030101010101" pitchFamily="2" charset="-122"/>
              </a:rPr>
              <a:t>clusterings</a:t>
            </a:r>
            <a:r>
              <a:rPr lang="en-US" altLang="zh-CN" sz="2400" dirty="0">
                <a:ea typeface="SimSun" panose="02010600030101010101" pitchFamily="2" charset="-122"/>
              </a:rPr>
              <a:t> corresponding to a broad range of parameter settings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zh-CN" sz="2400" dirty="0">
                <a:ea typeface="SimSun" panose="02010600030101010101" pitchFamily="2" charset="-122"/>
              </a:rPr>
              <a:t>Good for both automatic and interactive cluster analysis, including finding intrinsic clustering structure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zh-CN" sz="2400" dirty="0">
                <a:ea typeface="SimSun" panose="02010600030101010101" pitchFamily="2" charset="-122"/>
              </a:rPr>
              <a:t>Can be represented graphically or using visualization techniques</a:t>
            </a:r>
          </a:p>
        </p:txBody>
      </p:sp>
      <p:sp>
        <p:nvSpPr>
          <p:cNvPr id="52228" name="Slide Number Placeholder 6">
            <a:extLst>
              <a:ext uri="{FF2B5EF4-FFF2-40B4-BE49-F238E27FC236}">
                <a16:creationId xmlns:a16="http://schemas.microsoft.com/office/drawing/2014/main" id="{6A9C6E5F-FD9A-4CF3-9CB2-FB89ED3B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7785F2A-C9DE-428B-AA5D-53C15EFA977E}" type="slidenum">
              <a:rPr lang="en-US" altLang="en-US" sz="1200"/>
              <a:pPr eaLnBrk="1" hangingPunct="1"/>
              <a:t>52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9573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AD6E9-4A96-4288-ADF4-E391BAE7F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51D23-F39F-4E4B-978F-458F07A52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2024"/>
            <a:ext cx="7886700" cy="485493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Ordering points to identify the clustering structure (OPTICS) is an algorithm for finding density-based clusters</a:t>
            </a:r>
          </a:p>
          <a:p>
            <a:pPr>
              <a:lnSpc>
                <a:spcPct val="100000"/>
              </a:lnSpc>
            </a:pPr>
            <a:r>
              <a:rPr lang="en-US" dirty="0"/>
              <a:t>OPTICS overcomes the (DBSCAN) problem of detecting meaningful clusters in data of varying density</a:t>
            </a:r>
          </a:p>
          <a:p>
            <a:pPr>
              <a:lnSpc>
                <a:spcPct val="100000"/>
              </a:lnSpc>
            </a:pPr>
            <a:r>
              <a:rPr lang="en-US" dirty="0"/>
              <a:t>Points of the dataset are (linearly) ordered such that spatially closest points become neighbors. A special distance is plotted for each point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24EA2-7AD1-4032-9BB0-476698EFA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B947-EC88-4684-87E3-5ED46E83999F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25,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C220E-BA08-44CD-9A1C-26C9C3FB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5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>
            <a:extLst>
              <a:ext uri="{FF2B5EF4-FFF2-40B4-BE49-F238E27FC236}">
                <a16:creationId xmlns:a16="http://schemas.microsoft.com/office/drawing/2014/main" id="{F027F849-FD3E-4BDB-B4B0-4BDCA7CEF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436563"/>
            <a:ext cx="8458200" cy="442912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OPTICS: Some Extension from DBSCAN</a:t>
            </a:r>
            <a:endParaRPr lang="en-US" altLang="zh-CN" sz="3200">
              <a:ea typeface="SimSun" panose="02010600030101010101" pitchFamily="2" charset="-122"/>
            </a:endParaRPr>
          </a:p>
        </p:txBody>
      </p:sp>
      <p:sp>
        <p:nvSpPr>
          <p:cNvPr id="53251" name="Rectangle 1027">
            <a:extLst>
              <a:ext uri="{FF2B5EF4-FFF2-40B4-BE49-F238E27FC236}">
                <a16:creationId xmlns:a16="http://schemas.microsoft.com/office/drawing/2014/main" id="{4FF10D6D-1AFB-4DD5-BF92-77F11A2B3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5181600" cy="3962400"/>
          </a:xfrm>
          <a:noFill/>
        </p:spPr>
        <p:txBody>
          <a:bodyPr lIns="92075" tIns="46038" rIns="92075" bIns="46038"/>
          <a:lstStyle/>
          <a:p>
            <a:r>
              <a:rPr lang="en-US" altLang="zh-CN" sz="2400" dirty="0">
                <a:ea typeface="SimSun" panose="02010600030101010101" pitchFamily="2" charset="-122"/>
              </a:rPr>
              <a:t>Complexity:  O(</a:t>
            </a:r>
            <a:r>
              <a:rPr lang="en-US" altLang="zh-CN" sz="2400" i="1" dirty="0" err="1">
                <a:ea typeface="SimSun" panose="02010600030101010101" pitchFamily="2" charset="-122"/>
              </a:rPr>
              <a:t>NlogN</a:t>
            </a:r>
            <a:r>
              <a:rPr lang="en-US" altLang="zh-CN" dirty="0">
                <a:ea typeface="SimSun" panose="02010600030101010101" pitchFamily="2" charset="-122"/>
              </a:rPr>
              <a:t>)</a:t>
            </a:r>
          </a:p>
          <a:p>
            <a:pPr eaLnBrk="1" hangingPunct="1"/>
            <a:r>
              <a:rPr lang="en-US" altLang="zh-CN" sz="2400" dirty="0">
                <a:ea typeface="SimSun" panose="02010600030101010101" pitchFamily="2" charset="-122"/>
              </a:rPr>
              <a:t>Core Distance: </a:t>
            </a:r>
          </a:p>
          <a:p>
            <a:pPr lvl="1" eaLnBrk="1" hangingPunct="1"/>
            <a:r>
              <a:rPr lang="en-US" altLang="zh-CN" sz="2400" dirty="0">
                <a:ea typeface="SimSun" panose="02010600030101010101" pitchFamily="2" charset="-122"/>
              </a:rPr>
              <a:t>min eps </a:t>
            </a:r>
            <a:r>
              <a:rPr lang="en-US" altLang="zh-CN" sz="2400" dirty="0" err="1">
                <a:ea typeface="SimSun" panose="02010600030101010101" pitchFamily="2" charset="-122"/>
              </a:rPr>
              <a:t>s.t.</a:t>
            </a:r>
            <a:r>
              <a:rPr lang="en-US" altLang="zh-CN" sz="2400" dirty="0">
                <a:ea typeface="SimSun" panose="02010600030101010101" pitchFamily="2" charset="-122"/>
              </a:rPr>
              <a:t> point is core</a:t>
            </a:r>
          </a:p>
          <a:p>
            <a:pPr eaLnBrk="1" hangingPunct="1"/>
            <a:r>
              <a:rPr lang="en-US" altLang="zh-CN" sz="2400" dirty="0">
                <a:ea typeface="SimSun" panose="02010600030101010101" pitchFamily="2" charset="-122"/>
              </a:rPr>
              <a:t>Reachability Distance</a:t>
            </a:r>
          </a:p>
        </p:txBody>
      </p:sp>
      <p:sp>
        <p:nvSpPr>
          <p:cNvPr id="53264" name="Oval 1040">
            <a:extLst>
              <a:ext uri="{FF2B5EF4-FFF2-40B4-BE49-F238E27FC236}">
                <a16:creationId xmlns:a16="http://schemas.microsoft.com/office/drawing/2014/main" id="{D8D9E0AA-876D-4EC5-9962-08113DE2E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2356" y="3454792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65" name="Oval 1041">
            <a:extLst>
              <a:ext uri="{FF2B5EF4-FFF2-40B4-BE49-F238E27FC236}">
                <a16:creationId xmlns:a16="http://schemas.microsoft.com/office/drawing/2014/main" id="{1586C21B-65CE-4278-9FFD-5C4FA6A21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362200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67" name="Oval 1043">
            <a:extLst>
              <a:ext uri="{FF2B5EF4-FFF2-40B4-BE49-F238E27FC236}">
                <a16:creationId xmlns:a16="http://schemas.microsoft.com/office/drawing/2014/main" id="{ED3302A7-2704-4C79-B0C5-666E2729D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048000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68" name="Oval 1044">
            <a:extLst>
              <a:ext uri="{FF2B5EF4-FFF2-40B4-BE49-F238E27FC236}">
                <a16:creationId xmlns:a16="http://schemas.microsoft.com/office/drawing/2014/main" id="{60709920-D65C-41A7-ABAD-8CF2F3AAD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819400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69" name="Oval 1045">
            <a:extLst>
              <a:ext uri="{FF2B5EF4-FFF2-40B4-BE49-F238E27FC236}">
                <a16:creationId xmlns:a16="http://schemas.microsoft.com/office/drawing/2014/main" id="{C770AE17-8765-4070-93DF-84B27C8A8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981200"/>
            <a:ext cx="1727200" cy="1727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70" name="Line 1046">
            <a:extLst>
              <a:ext uri="{FF2B5EF4-FFF2-40B4-BE49-F238E27FC236}">
                <a16:creationId xmlns:a16="http://schemas.microsoft.com/office/drawing/2014/main" id="{E2764A62-BD15-4835-AAB2-2B8244D306D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895600"/>
            <a:ext cx="76041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1" name="Rectangle 1047">
            <a:extLst>
              <a:ext uri="{FF2B5EF4-FFF2-40B4-BE49-F238E27FC236}">
                <a16:creationId xmlns:a16="http://schemas.microsoft.com/office/drawing/2014/main" id="{3E4D2D6E-06ED-4DC6-A3A9-6CB4ADBA7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831336"/>
            <a:ext cx="685800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Eps</a:t>
            </a:r>
          </a:p>
        </p:txBody>
      </p:sp>
      <p:sp>
        <p:nvSpPr>
          <p:cNvPr id="53272" name="Oval 1048">
            <a:extLst>
              <a:ext uri="{FF2B5EF4-FFF2-40B4-BE49-F238E27FC236}">
                <a16:creationId xmlns:a16="http://schemas.microsoft.com/office/drawing/2014/main" id="{C33CBA6B-9D37-41E6-8744-0AC7F1FC7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209800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75" name="Rectangle 1051">
            <a:extLst>
              <a:ext uri="{FF2B5EF4-FFF2-40B4-BE49-F238E27FC236}">
                <a16:creationId xmlns:a16="http://schemas.microsoft.com/office/drawing/2014/main" id="{DC4AF697-44D5-4D41-8DDC-FE4A76312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105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p2</a:t>
            </a:r>
          </a:p>
        </p:txBody>
      </p:sp>
      <p:sp>
        <p:nvSpPr>
          <p:cNvPr id="53276" name="Oval 1052">
            <a:extLst>
              <a:ext uri="{FF2B5EF4-FFF2-40B4-BE49-F238E27FC236}">
                <a16:creationId xmlns:a16="http://schemas.microsoft.com/office/drawing/2014/main" id="{ECD0D04D-B0C2-45AC-BCD6-96B4A881C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0" y="3733800"/>
            <a:ext cx="2197100" cy="2197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77" name="Oval 1053">
            <a:extLst>
              <a:ext uri="{FF2B5EF4-FFF2-40B4-BE49-F238E27FC236}">
                <a16:creationId xmlns:a16="http://schemas.microsoft.com/office/drawing/2014/main" id="{064A924E-E11C-47BD-B22F-18BEAAF71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0" y="434340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78" name="Oval 1054">
            <a:extLst>
              <a:ext uri="{FF2B5EF4-FFF2-40B4-BE49-F238E27FC236}">
                <a16:creationId xmlns:a16="http://schemas.microsoft.com/office/drawing/2014/main" id="{9411BBD6-BDB4-45C4-BA3E-DA8C588C0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550" y="457200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79" name="Oval 1055">
            <a:extLst>
              <a:ext uri="{FF2B5EF4-FFF2-40B4-BE49-F238E27FC236}">
                <a16:creationId xmlns:a16="http://schemas.microsoft.com/office/drawing/2014/main" id="{805A83FE-4C8F-461C-BAC5-94D571C59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472440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80" name="Oval 1056">
            <a:extLst>
              <a:ext uri="{FF2B5EF4-FFF2-40B4-BE49-F238E27FC236}">
                <a16:creationId xmlns:a16="http://schemas.microsoft.com/office/drawing/2014/main" id="{734D9101-99C5-4ED8-8F3F-F3CD843FA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525780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81" name="Oval 1057">
            <a:extLst>
              <a:ext uri="{FF2B5EF4-FFF2-40B4-BE49-F238E27FC236}">
                <a16:creationId xmlns:a16="http://schemas.microsoft.com/office/drawing/2014/main" id="{BBDF01EC-06AB-42B1-9193-22A377753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673" y="464820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82" name="Oval 1058">
            <a:extLst>
              <a:ext uri="{FF2B5EF4-FFF2-40B4-BE49-F238E27FC236}">
                <a16:creationId xmlns:a16="http://schemas.microsoft.com/office/drawing/2014/main" id="{87858E3B-7531-4633-9F08-BB94B1CFC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388620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88" name="Rectangle 1064">
            <a:extLst>
              <a:ext uri="{FF2B5EF4-FFF2-40B4-BE49-F238E27FC236}">
                <a16:creationId xmlns:a16="http://schemas.microsoft.com/office/drawing/2014/main" id="{B351BD9C-B0AC-4B28-A470-077110ACC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342" y="5945438"/>
            <a:ext cx="1752600" cy="90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MinPts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 = 5</a:t>
            </a:r>
          </a:p>
          <a:p>
            <a:pPr algn="l">
              <a:spcBef>
                <a:spcPts val="600"/>
              </a:spcBef>
            </a:pPr>
            <a:r>
              <a:rPr lang="en-US" altLang="zh-CN" dirty="0">
                <a:latin typeface="Symbol" panose="05050102010706020507" pitchFamily="18" charset="2"/>
                <a:ea typeface="SimSun" panose="02010600030101010101" pitchFamily="2" charset="-122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  = 3 cm</a:t>
            </a:r>
          </a:p>
        </p:txBody>
      </p:sp>
      <p:sp>
        <p:nvSpPr>
          <p:cNvPr id="53289" name="Rectangle 1065">
            <a:extLst>
              <a:ext uri="{FF2B5EF4-FFF2-40B4-BE49-F238E27FC236}">
                <a16:creationId xmlns:a16="http://schemas.microsoft.com/office/drawing/2014/main" id="{16DF4240-9C4F-4E24-B6BD-2E8C25579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211109"/>
            <a:ext cx="4343400" cy="101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Max (core-distance (o), d (o, p))</a:t>
            </a:r>
          </a:p>
          <a:p>
            <a:pPr algn="l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r(p1, o) = 3cm.  r(p2,o) = 4cm</a:t>
            </a:r>
          </a:p>
        </p:txBody>
      </p:sp>
      <p:sp>
        <p:nvSpPr>
          <p:cNvPr id="53290" name="Rectangle 1066">
            <a:extLst>
              <a:ext uri="{FF2B5EF4-FFF2-40B4-BE49-F238E27FC236}">
                <a16:creationId xmlns:a16="http://schemas.microsoft.com/office/drawing/2014/main" id="{085E1297-ECAC-4D95-AD2A-0A493D3EC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71805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o</a:t>
            </a:r>
          </a:p>
        </p:txBody>
      </p:sp>
      <p:sp>
        <p:nvSpPr>
          <p:cNvPr id="53291" name="Line 1067">
            <a:extLst>
              <a:ext uri="{FF2B5EF4-FFF2-40B4-BE49-F238E27FC236}">
                <a16:creationId xmlns:a16="http://schemas.microsoft.com/office/drawing/2014/main" id="{3F577EBF-45FE-4ED9-B135-B419459DF3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5588" y="4567238"/>
            <a:ext cx="74612" cy="150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3" name="Rectangle 1069">
            <a:extLst>
              <a:ext uri="{FF2B5EF4-FFF2-40B4-BE49-F238E27FC236}">
                <a16:creationId xmlns:a16="http://schemas.microsoft.com/office/drawing/2014/main" id="{A15EE7EB-003E-4916-B567-978F0428B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962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p1</a:t>
            </a:r>
          </a:p>
        </p:txBody>
      </p:sp>
      <p:sp>
        <p:nvSpPr>
          <p:cNvPr id="53294" name="Line 1070">
            <a:extLst>
              <a:ext uri="{FF2B5EF4-FFF2-40B4-BE49-F238E27FC236}">
                <a16:creationId xmlns:a16="http://schemas.microsoft.com/office/drawing/2014/main" id="{68AC9A88-ABDA-48BC-9CEA-854FA8B697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2588" y="4954588"/>
            <a:ext cx="1217612" cy="6080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5" name="Oval 1071">
            <a:extLst>
              <a:ext uri="{FF2B5EF4-FFF2-40B4-BE49-F238E27FC236}">
                <a16:creationId xmlns:a16="http://schemas.microsoft.com/office/drawing/2014/main" id="{A8043E7B-6EFB-4E61-8F13-D31120456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49910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96" name="Slide Number Placeholder 50">
            <a:extLst>
              <a:ext uri="{FF2B5EF4-FFF2-40B4-BE49-F238E27FC236}">
                <a16:creationId xmlns:a16="http://schemas.microsoft.com/office/drawing/2014/main" id="{A4227382-3B40-4C87-A257-AAF194FE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0D41D5C-F698-4153-AC3B-3687283DC327}" type="slidenum">
              <a:rPr lang="en-US" altLang="en-US" sz="1200"/>
              <a:pPr eaLnBrk="1" hangingPunct="1"/>
              <a:t>54</a:t>
            </a:fld>
            <a:endParaRPr lang="en-US" altLang="en-US" sz="1200"/>
          </a:p>
        </p:txBody>
      </p:sp>
      <p:sp>
        <p:nvSpPr>
          <p:cNvPr id="49" name="Oval 1040">
            <a:extLst>
              <a:ext uri="{FF2B5EF4-FFF2-40B4-BE49-F238E27FC236}">
                <a16:creationId xmlns:a16="http://schemas.microsoft.com/office/drawing/2014/main" id="{5F245182-EF78-41E1-8E12-D6569684D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0600" y="2581275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453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Line 2">
            <a:extLst>
              <a:ext uri="{FF2B5EF4-FFF2-40B4-BE49-F238E27FC236}">
                <a16:creationId xmlns:a16="http://schemas.microsoft.com/office/drawing/2014/main" id="{34C96DC5-746B-4101-A455-7E565DD97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439988"/>
            <a:ext cx="0" cy="3198812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Line 3">
            <a:extLst>
              <a:ext uri="{FF2B5EF4-FFF2-40B4-BE49-F238E27FC236}">
                <a16:creationId xmlns:a16="http://schemas.microsoft.com/office/drawing/2014/main" id="{A4504708-94BB-4723-9E36-3A6935170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1388" y="5562600"/>
            <a:ext cx="6094412" cy="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Freeform 4">
            <a:extLst>
              <a:ext uri="{FF2B5EF4-FFF2-40B4-BE49-F238E27FC236}">
                <a16:creationId xmlns:a16="http://schemas.microsoft.com/office/drawing/2014/main" id="{50B98867-29B0-43A9-94E4-6E19E1D300EA}"/>
              </a:ext>
            </a:extLst>
          </p:cNvPr>
          <p:cNvSpPr>
            <a:spLocks/>
          </p:cNvSpPr>
          <p:nvPr/>
        </p:nvSpPr>
        <p:spPr bwMode="auto">
          <a:xfrm>
            <a:off x="2057400" y="2408238"/>
            <a:ext cx="6280150" cy="3248025"/>
          </a:xfrm>
          <a:custGeom>
            <a:avLst/>
            <a:gdLst>
              <a:gd name="T0" fmla="*/ 2147483647 w 3956"/>
              <a:gd name="T1" fmla="*/ 2147483647 h 2046"/>
              <a:gd name="T2" fmla="*/ 2147483647 w 3956"/>
              <a:gd name="T3" fmla="*/ 2147483647 h 2046"/>
              <a:gd name="T4" fmla="*/ 2147483647 w 3956"/>
              <a:gd name="T5" fmla="*/ 2147483647 h 2046"/>
              <a:gd name="T6" fmla="*/ 2147483647 w 3956"/>
              <a:gd name="T7" fmla="*/ 2147483647 h 2046"/>
              <a:gd name="T8" fmla="*/ 2147483647 w 3956"/>
              <a:gd name="T9" fmla="*/ 2147483647 h 2046"/>
              <a:gd name="T10" fmla="*/ 2147483647 w 3956"/>
              <a:gd name="T11" fmla="*/ 2147483647 h 2046"/>
              <a:gd name="T12" fmla="*/ 2147483647 w 3956"/>
              <a:gd name="T13" fmla="*/ 2147483647 h 2046"/>
              <a:gd name="T14" fmla="*/ 2147483647 w 3956"/>
              <a:gd name="T15" fmla="*/ 2147483647 h 2046"/>
              <a:gd name="T16" fmla="*/ 2147483647 w 3956"/>
              <a:gd name="T17" fmla="*/ 2147483647 h 2046"/>
              <a:gd name="T18" fmla="*/ 2147483647 w 3956"/>
              <a:gd name="T19" fmla="*/ 2147483647 h 2046"/>
              <a:gd name="T20" fmla="*/ 2147483647 w 3956"/>
              <a:gd name="T21" fmla="*/ 2147483647 h 2046"/>
              <a:gd name="T22" fmla="*/ 2147483647 w 3956"/>
              <a:gd name="T23" fmla="*/ 2147483647 h 2046"/>
              <a:gd name="T24" fmla="*/ 2147483647 w 3956"/>
              <a:gd name="T25" fmla="*/ 2147483647 h 2046"/>
              <a:gd name="T26" fmla="*/ 2147483647 w 3956"/>
              <a:gd name="T27" fmla="*/ 2147483647 h 2046"/>
              <a:gd name="T28" fmla="*/ 2147483647 w 3956"/>
              <a:gd name="T29" fmla="*/ 2147483647 h 2046"/>
              <a:gd name="T30" fmla="*/ 2147483647 w 3956"/>
              <a:gd name="T31" fmla="*/ 2147483647 h 2046"/>
              <a:gd name="T32" fmla="*/ 2147483647 w 3956"/>
              <a:gd name="T33" fmla="*/ 2147483647 h 2046"/>
              <a:gd name="T34" fmla="*/ 2147483647 w 3956"/>
              <a:gd name="T35" fmla="*/ 2147483647 h 2046"/>
              <a:gd name="T36" fmla="*/ 2147483647 w 3956"/>
              <a:gd name="T37" fmla="*/ 2147483647 h 2046"/>
              <a:gd name="T38" fmla="*/ 2147483647 w 3956"/>
              <a:gd name="T39" fmla="*/ 2147483647 h 2046"/>
              <a:gd name="T40" fmla="*/ 2147483647 w 3956"/>
              <a:gd name="T41" fmla="*/ 2147483647 h 2046"/>
              <a:gd name="T42" fmla="*/ 2147483647 w 3956"/>
              <a:gd name="T43" fmla="*/ 2147483647 h 2046"/>
              <a:gd name="T44" fmla="*/ 2147483647 w 3956"/>
              <a:gd name="T45" fmla="*/ 2147483647 h 2046"/>
              <a:gd name="T46" fmla="*/ 2147483647 w 3956"/>
              <a:gd name="T47" fmla="*/ 2147483647 h 2046"/>
              <a:gd name="T48" fmla="*/ 2147483647 w 3956"/>
              <a:gd name="T49" fmla="*/ 2147483647 h 2046"/>
              <a:gd name="T50" fmla="*/ 2147483647 w 3956"/>
              <a:gd name="T51" fmla="*/ 2147483647 h 2046"/>
              <a:gd name="T52" fmla="*/ 2147483647 w 3956"/>
              <a:gd name="T53" fmla="*/ 2147483647 h 2046"/>
              <a:gd name="T54" fmla="*/ 2147483647 w 3956"/>
              <a:gd name="T55" fmla="*/ 2147483647 h 2046"/>
              <a:gd name="T56" fmla="*/ 2147483647 w 3956"/>
              <a:gd name="T57" fmla="*/ 2147483647 h 2046"/>
              <a:gd name="T58" fmla="*/ 2147483647 w 3956"/>
              <a:gd name="T59" fmla="*/ 2147483647 h 2046"/>
              <a:gd name="T60" fmla="*/ 2147483647 w 3956"/>
              <a:gd name="T61" fmla="*/ 2147483647 h 2046"/>
              <a:gd name="T62" fmla="*/ 2147483647 w 3956"/>
              <a:gd name="T63" fmla="*/ 2147483647 h 2046"/>
              <a:gd name="T64" fmla="*/ 2147483647 w 3956"/>
              <a:gd name="T65" fmla="*/ 2147483647 h 2046"/>
              <a:gd name="T66" fmla="*/ 2147483647 w 3956"/>
              <a:gd name="T67" fmla="*/ 2147483647 h 2046"/>
              <a:gd name="T68" fmla="*/ 2147483647 w 3956"/>
              <a:gd name="T69" fmla="*/ 2147483647 h 2046"/>
              <a:gd name="T70" fmla="*/ 2147483647 w 3956"/>
              <a:gd name="T71" fmla="*/ 2147483647 h 2046"/>
              <a:gd name="T72" fmla="*/ 2147483647 w 3956"/>
              <a:gd name="T73" fmla="*/ 2147483647 h 2046"/>
              <a:gd name="T74" fmla="*/ 2147483647 w 3956"/>
              <a:gd name="T75" fmla="*/ 2147483647 h 2046"/>
              <a:gd name="T76" fmla="*/ 2147483647 w 3956"/>
              <a:gd name="T77" fmla="*/ 2147483647 h 2046"/>
              <a:gd name="T78" fmla="*/ 2147483647 w 3956"/>
              <a:gd name="T79" fmla="*/ 2147483647 h 2046"/>
              <a:gd name="T80" fmla="*/ 2147483647 w 3956"/>
              <a:gd name="T81" fmla="*/ 2147483647 h 2046"/>
              <a:gd name="T82" fmla="*/ 2147483647 w 3956"/>
              <a:gd name="T83" fmla="*/ 2147483647 h 2046"/>
              <a:gd name="T84" fmla="*/ 2147483647 w 3956"/>
              <a:gd name="T85" fmla="*/ 2147483647 h 2046"/>
              <a:gd name="T86" fmla="*/ 2147483647 w 3956"/>
              <a:gd name="T87" fmla="*/ 2147483647 h 2046"/>
              <a:gd name="T88" fmla="*/ 2147483647 w 3956"/>
              <a:gd name="T89" fmla="*/ 2147483647 h 2046"/>
              <a:gd name="T90" fmla="*/ 2147483647 w 3956"/>
              <a:gd name="T91" fmla="*/ 2147483647 h 2046"/>
              <a:gd name="T92" fmla="*/ 2147483647 w 3956"/>
              <a:gd name="T93" fmla="*/ 2147483647 h 2046"/>
              <a:gd name="T94" fmla="*/ 2147483647 w 3956"/>
              <a:gd name="T95" fmla="*/ 2147483647 h 2046"/>
              <a:gd name="T96" fmla="*/ 2147483647 w 3956"/>
              <a:gd name="T97" fmla="*/ 2147483647 h 2046"/>
              <a:gd name="T98" fmla="*/ 2147483647 w 3956"/>
              <a:gd name="T99" fmla="*/ 2147483647 h 2046"/>
              <a:gd name="T100" fmla="*/ 2147483647 w 3956"/>
              <a:gd name="T101" fmla="*/ 2147483647 h 2046"/>
              <a:gd name="T102" fmla="*/ 2147483647 w 3956"/>
              <a:gd name="T103" fmla="*/ 2147483647 h 2046"/>
              <a:gd name="T104" fmla="*/ 2147483647 w 3956"/>
              <a:gd name="T105" fmla="*/ 2147483647 h 2046"/>
              <a:gd name="T106" fmla="*/ 2147483647 w 3956"/>
              <a:gd name="T107" fmla="*/ 2147483647 h 2046"/>
              <a:gd name="T108" fmla="*/ 2147483647 w 3956"/>
              <a:gd name="T109" fmla="*/ 2147483647 h 2046"/>
              <a:gd name="T110" fmla="*/ 2147483647 w 3956"/>
              <a:gd name="T111" fmla="*/ 2147483647 h 2046"/>
              <a:gd name="T112" fmla="*/ 2147483647 w 3956"/>
              <a:gd name="T113" fmla="*/ 2147483647 h 2046"/>
              <a:gd name="T114" fmla="*/ 2147483647 w 3956"/>
              <a:gd name="T115" fmla="*/ 2147483647 h 2046"/>
              <a:gd name="T116" fmla="*/ 2147483647 w 3956"/>
              <a:gd name="T117" fmla="*/ 2147483647 h 2046"/>
              <a:gd name="T118" fmla="*/ 2147483647 w 3956"/>
              <a:gd name="T119" fmla="*/ 2147483647 h 2046"/>
              <a:gd name="T120" fmla="*/ 2147483647 w 3956"/>
              <a:gd name="T121" fmla="*/ 2147483647 h 2046"/>
              <a:gd name="T122" fmla="*/ 2147483647 w 3956"/>
              <a:gd name="T123" fmla="*/ 2147483647 h 204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3956"/>
              <a:gd name="T187" fmla="*/ 0 h 2046"/>
              <a:gd name="T188" fmla="*/ 3956 w 3956"/>
              <a:gd name="T189" fmla="*/ 2046 h 204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3956" h="2046">
                <a:moveTo>
                  <a:pt x="0" y="19"/>
                </a:moveTo>
                <a:lnTo>
                  <a:pt x="39" y="0"/>
                </a:lnTo>
                <a:lnTo>
                  <a:pt x="63" y="0"/>
                </a:lnTo>
                <a:lnTo>
                  <a:pt x="79" y="24"/>
                </a:lnTo>
                <a:lnTo>
                  <a:pt x="87" y="48"/>
                </a:lnTo>
                <a:lnTo>
                  <a:pt x="87" y="71"/>
                </a:lnTo>
                <a:lnTo>
                  <a:pt x="87" y="95"/>
                </a:lnTo>
                <a:lnTo>
                  <a:pt x="87" y="119"/>
                </a:lnTo>
                <a:lnTo>
                  <a:pt x="87" y="142"/>
                </a:lnTo>
                <a:lnTo>
                  <a:pt x="95" y="166"/>
                </a:lnTo>
                <a:lnTo>
                  <a:pt x="95" y="190"/>
                </a:lnTo>
                <a:lnTo>
                  <a:pt x="102" y="213"/>
                </a:lnTo>
                <a:lnTo>
                  <a:pt x="110" y="237"/>
                </a:lnTo>
                <a:lnTo>
                  <a:pt x="118" y="261"/>
                </a:lnTo>
                <a:lnTo>
                  <a:pt x="134" y="284"/>
                </a:lnTo>
                <a:lnTo>
                  <a:pt x="150" y="308"/>
                </a:lnTo>
                <a:lnTo>
                  <a:pt x="166" y="332"/>
                </a:lnTo>
                <a:lnTo>
                  <a:pt x="174" y="355"/>
                </a:lnTo>
                <a:lnTo>
                  <a:pt x="197" y="395"/>
                </a:lnTo>
                <a:lnTo>
                  <a:pt x="213" y="419"/>
                </a:lnTo>
                <a:lnTo>
                  <a:pt x="229" y="450"/>
                </a:lnTo>
                <a:lnTo>
                  <a:pt x="245" y="474"/>
                </a:lnTo>
                <a:lnTo>
                  <a:pt x="252" y="505"/>
                </a:lnTo>
                <a:lnTo>
                  <a:pt x="268" y="529"/>
                </a:lnTo>
                <a:lnTo>
                  <a:pt x="268" y="553"/>
                </a:lnTo>
                <a:lnTo>
                  <a:pt x="276" y="576"/>
                </a:lnTo>
                <a:lnTo>
                  <a:pt x="284" y="600"/>
                </a:lnTo>
                <a:lnTo>
                  <a:pt x="292" y="624"/>
                </a:lnTo>
                <a:lnTo>
                  <a:pt x="300" y="648"/>
                </a:lnTo>
                <a:lnTo>
                  <a:pt x="308" y="679"/>
                </a:lnTo>
                <a:lnTo>
                  <a:pt x="316" y="703"/>
                </a:lnTo>
                <a:lnTo>
                  <a:pt x="324" y="726"/>
                </a:lnTo>
                <a:lnTo>
                  <a:pt x="331" y="758"/>
                </a:lnTo>
                <a:lnTo>
                  <a:pt x="339" y="782"/>
                </a:lnTo>
                <a:lnTo>
                  <a:pt x="347" y="805"/>
                </a:lnTo>
                <a:lnTo>
                  <a:pt x="363" y="829"/>
                </a:lnTo>
                <a:lnTo>
                  <a:pt x="371" y="853"/>
                </a:lnTo>
                <a:lnTo>
                  <a:pt x="379" y="876"/>
                </a:lnTo>
                <a:lnTo>
                  <a:pt x="387" y="900"/>
                </a:lnTo>
                <a:lnTo>
                  <a:pt x="395" y="924"/>
                </a:lnTo>
                <a:lnTo>
                  <a:pt x="402" y="947"/>
                </a:lnTo>
                <a:lnTo>
                  <a:pt x="410" y="971"/>
                </a:lnTo>
                <a:lnTo>
                  <a:pt x="410" y="995"/>
                </a:lnTo>
                <a:lnTo>
                  <a:pt x="418" y="1018"/>
                </a:lnTo>
                <a:lnTo>
                  <a:pt x="418" y="1042"/>
                </a:lnTo>
                <a:lnTo>
                  <a:pt x="418" y="1074"/>
                </a:lnTo>
                <a:lnTo>
                  <a:pt x="418" y="1105"/>
                </a:lnTo>
                <a:lnTo>
                  <a:pt x="418" y="1129"/>
                </a:lnTo>
                <a:lnTo>
                  <a:pt x="418" y="1161"/>
                </a:lnTo>
                <a:lnTo>
                  <a:pt x="418" y="1184"/>
                </a:lnTo>
                <a:lnTo>
                  <a:pt x="418" y="1208"/>
                </a:lnTo>
                <a:lnTo>
                  <a:pt x="418" y="1232"/>
                </a:lnTo>
                <a:lnTo>
                  <a:pt x="426" y="1255"/>
                </a:lnTo>
                <a:lnTo>
                  <a:pt x="426" y="1279"/>
                </a:lnTo>
                <a:lnTo>
                  <a:pt x="434" y="1303"/>
                </a:lnTo>
                <a:lnTo>
                  <a:pt x="442" y="1326"/>
                </a:lnTo>
                <a:lnTo>
                  <a:pt x="458" y="1350"/>
                </a:lnTo>
                <a:lnTo>
                  <a:pt x="489" y="1374"/>
                </a:lnTo>
                <a:lnTo>
                  <a:pt x="521" y="1389"/>
                </a:lnTo>
                <a:lnTo>
                  <a:pt x="545" y="1397"/>
                </a:lnTo>
                <a:lnTo>
                  <a:pt x="568" y="1405"/>
                </a:lnTo>
                <a:lnTo>
                  <a:pt x="592" y="1421"/>
                </a:lnTo>
                <a:lnTo>
                  <a:pt x="623" y="1437"/>
                </a:lnTo>
                <a:lnTo>
                  <a:pt x="663" y="1460"/>
                </a:lnTo>
                <a:lnTo>
                  <a:pt x="687" y="1476"/>
                </a:lnTo>
                <a:lnTo>
                  <a:pt x="718" y="1492"/>
                </a:lnTo>
                <a:lnTo>
                  <a:pt x="734" y="1516"/>
                </a:lnTo>
                <a:lnTo>
                  <a:pt x="773" y="1524"/>
                </a:lnTo>
                <a:lnTo>
                  <a:pt x="797" y="1524"/>
                </a:lnTo>
                <a:lnTo>
                  <a:pt x="837" y="1524"/>
                </a:lnTo>
                <a:lnTo>
                  <a:pt x="884" y="1524"/>
                </a:lnTo>
                <a:lnTo>
                  <a:pt x="923" y="1524"/>
                </a:lnTo>
                <a:lnTo>
                  <a:pt x="963" y="1516"/>
                </a:lnTo>
                <a:lnTo>
                  <a:pt x="987" y="1516"/>
                </a:lnTo>
                <a:lnTo>
                  <a:pt x="1010" y="1508"/>
                </a:lnTo>
                <a:lnTo>
                  <a:pt x="1034" y="1484"/>
                </a:lnTo>
                <a:lnTo>
                  <a:pt x="1058" y="1460"/>
                </a:lnTo>
                <a:lnTo>
                  <a:pt x="1081" y="1437"/>
                </a:lnTo>
                <a:lnTo>
                  <a:pt x="1097" y="1413"/>
                </a:lnTo>
                <a:lnTo>
                  <a:pt x="1113" y="1389"/>
                </a:lnTo>
                <a:lnTo>
                  <a:pt x="1137" y="1366"/>
                </a:lnTo>
                <a:lnTo>
                  <a:pt x="1152" y="1342"/>
                </a:lnTo>
                <a:lnTo>
                  <a:pt x="1176" y="1318"/>
                </a:lnTo>
                <a:lnTo>
                  <a:pt x="1200" y="1295"/>
                </a:lnTo>
                <a:lnTo>
                  <a:pt x="1223" y="1271"/>
                </a:lnTo>
                <a:lnTo>
                  <a:pt x="1239" y="1247"/>
                </a:lnTo>
                <a:lnTo>
                  <a:pt x="1255" y="1224"/>
                </a:lnTo>
                <a:lnTo>
                  <a:pt x="1263" y="1200"/>
                </a:lnTo>
                <a:lnTo>
                  <a:pt x="1271" y="1176"/>
                </a:lnTo>
                <a:lnTo>
                  <a:pt x="1271" y="1153"/>
                </a:lnTo>
                <a:lnTo>
                  <a:pt x="1271" y="1129"/>
                </a:lnTo>
                <a:lnTo>
                  <a:pt x="1271" y="1105"/>
                </a:lnTo>
                <a:lnTo>
                  <a:pt x="1271" y="1082"/>
                </a:lnTo>
                <a:lnTo>
                  <a:pt x="1287" y="1058"/>
                </a:lnTo>
                <a:lnTo>
                  <a:pt x="1310" y="1034"/>
                </a:lnTo>
                <a:lnTo>
                  <a:pt x="1334" y="1018"/>
                </a:lnTo>
                <a:lnTo>
                  <a:pt x="1358" y="1003"/>
                </a:lnTo>
                <a:lnTo>
                  <a:pt x="1381" y="995"/>
                </a:lnTo>
                <a:lnTo>
                  <a:pt x="1405" y="979"/>
                </a:lnTo>
                <a:lnTo>
                  <a:pt x="1437" y="1003"/>
                </a:lnTo>
                <a:lnTo>
                  <a:pt x="1452" y="1026"/>
                </a:lnTo>
                <a:lnTo>
                  <a:pt x="1460" y="1050"/>
                </a:lnTo>
                <a:lnTo>
                  <a:pt x="1468" y="1074"/>
                </a:lnTo>
                <a:lnTo>
                  <a:pt x="1492" y="1082"/>
                </a:lnTo>
                <a:lnTo>
                  <a:pt x="1531" y="1082"/>
                </a:lnTo>
                <a:lnTo>
                  <a:pt x="1555" y="1082"/>
                </a:lnTo>
                <a:lnTo>
                  <a:pt x="1587" y="1074"/>
                </a:lnTo>
                <a:lnTo>
                  <a:pt x="1610" y="1066"/>
                </a:lnTo>
                <a:lnTo>
                  <a:pt x="1634" y="1050"/>
                </a:lnTo>
                <a:lnTo>
                  <a:pt x="1658" y="1034"/>
                </a:lnTo>
                <a:lnTo>
                  <a:pt x="1681" y="1018"/>
                </a:lnTo>
                <a:lnTo>
                  <a:pt x="1705" y="1003"/>
                </a:lnTo>
                <a:lnTo>
                  <a:pt x="1729" y="995"/>
                </a:lnTo>
                <a:lnTo>
                  <a:pt x="1744" y="1018"/>
                </a:lnTo>
                <a:lnTo>
                  <a:pt x="1752" y="1042"/>
                </a:lnTo>
                <a:lnTo>
                  <a:pt x="1760" y="1066"/>
                </a:lnTo>
                <a:lnTo>
                  <a:pt x="1760" y="1089"/>
                </a:lnTo>
                <a:lnTo>
                  <a:pt x="1760" y="1113"/>
                </a:lnTo>
                <a:lnTo>
                  <a:pt x="1760" y="1137"/>
                </a:lnTo>
                <a:lnTo>
                  <a:pt x="1760" y="1161"/>
                </a:lnTo>
                <a:lnTo>
                  <a:pt x="1760" y="1184"/>
                </a:lnTo>
                <a:lnTo>
                  <a:pt x="1760" y="1208"/>
                </a:lnTo>
                <a:lnTo>
                  <a:pt x="1760" y="1232"/>
                </a:lnTo>
                <a:lnTo>
                  <a:pt x="1760" y="1255"/>
                </a:lnTo>
                <a:lnTo>
                  <a:pt x="1760" y="1279"/>
                </a:lnTo>
                <a:lnTo>
                  <a:pt x="1760" y="1303"/>
                </a:lnTo>
                <a:lnTo>
                  <a:pt x="1760" y="1326"/>
                </a:lnTo>
                <a:lnTo>
                  <a:pt x="1760" y="1350"/>
                </a:lnTo>
                <a:lnTo>
                  <a:pt x="1768" y="1374"/>
                </a:lnTo>
                <a:lnTo>
                  <a:pt x="1776" y="1397"/>
                </a:lnTo>
                <a:lnTo>
                  <a:pt x="1784" y="1421"/>
                </a:lnTo>
                <a:lnTo>
                  <a:pt x="1792" y="1445"/>
                </a:lnTo>
                <a:lnTo>
                  <a:pt x="1815" y="1476"/>
                </a:lnTo>
                <a:lnTo>
                  <a:pt x="1855" y="1500"/>
                </a:lnTo>
                <a:lnTo>
                  <a:pt x="1879" y="1524"/>
                </a:lnTo>
                <a:lnTo>
                  <a:pt x="1910" y="1539"/>
                </a:lnTo>
                <a:lnTo>
                  <a:pt x="1934" y="1547"/>
                </a:lnTo>
                <a:lnTo>
                  <a:pt x="1958" y="1555"/>
                </a:lnTo>
                <a:lnTo>
                  <a:pt x="1981" y="1555"/>
                </a:lnTo>
                <a:lnTo>
                  <a:pt x="2005" y="1555"/>
                </a:lnTo>
                <a:lnTo>
                  <a:pt x="2037" y="1555"/>
                </a:lnTo>
                <a:lnTo>
                  <a:pt x="2068" y="1555"/>
                </a:lnTo>
                <a:lnTo>
                  <a:pt x="2092" y="1555"/>
                </a:lnTo>
                <a:lnTo>
                  <a:pt x="2131" y="1555"/>
                </a:lnTo>
                <a:lnTo>
                  <a:pt x="2155" y="1547"/>
                </a:lnTo>
                <a:lnTo>
                  <a:pt x="2179" y="1539"/>
                </a:lnTo>
                <a:lnTo>
                  <a:pt x="2210" y="1531"/>
                </a:lnTo>
                <a:lnTo>
                  <a:pt x="2234" y="1508"/>
                </a:lnTo>
                <a:lnTo>
                  <a:pt x="2258" y="1492"/>
                </a:lnTo>
                <a:lnTo>
                  <a:pt x="2281" y="1468"/>
                </a:lnTo>
                <a:lnTo>
                  <a:pt x="2289" y="1445"/>
                </a:lnTo>
                <a:lnTo>
                  <a:pt x="2313" y="1405"/>
                </a:lnTo>
                <a:lnTo>
                  <a:pt x="2329" y="1374"/>
                </a:lnTo>
                <a:lnTo>
                  <a:pt x="2352" y="1342"/>
                </a:lnTo>
                <a:lnTo>
                  <a:pt x="2360" y="1318"/>
                </a:lnTo>
                <a:lnTo>
                  <a:pt x="2376" y="1287"/>
                </a:lnTo>
                <a:lnTo>
                  <a:pt x="2384" y="1263"/>
                </a:lnTo>
                <a:lnTo>
                  <a:pt x="2400" y="1232"/>
                </a:lnTo>
                <a:lnTo>
                  <a:pt x="2408" y="1208"/>
                </a:lnTo>
                <a:lnTo>
                  <a:pt x="2423" y="1176"/>
                </a:lnTo>
                <a:lnTo>
                  <a:pt x="2439" y="1145"/>
                </a:lnTo>
                <a:lnTo>
                  <a:pt x="2447" y="1121"/>
                </a:lnTo>
                <a:lnTo>
                  <a:pt x="2455" y="1097"/>
                </a:lnTo>
                <a:lnTo>
                  <a:pt x="2471" y="1074"/>
                </a:lnTo>
                <a:lnTo>
                  <a:pt x="2486" y="1050"/>
                </a:lnTo>
                <a:lnTo>
                  <a:pt x="2502" y="1026"/>
                </a:lnTo>
                <a:lnTo>
                  <a:pt x="2518" y="1003"/>
                </a:lnTo>
                <a:lnTo>
                  <a:pt x="2542" y="979"/>
                </a:lnTo>
                <a:lnTo>
                  <a:pt x="2565" y="979"/>
                </a:lnTo>
                <a:lnTo>
                  <a:pt x="2589" y="987"/>
                </a:lnTo>
                <a:lnTo>
                  <a:pt x="2589" y="1011"/>
                </a:lnTo>
                <a:lnTo>
                  <a:pt x="2597" y="1034"/>
                </a:lnTo>
                <a:lnTo>
                  <a:pt x="2597" y="1058"/>
                </a:lnTo>
                <a:lnTo>
                  <a:pt x="2597" y="1082"/>
                </a:lnTo>
                <a:lnTo>
                  <a:pt x="2597" y="1113"/>
                </a:lnTo>
                <a:lnTo>
                  <a:pt x="2605" y="1145"/>
                </a:lnTo>
                <a:lnTo>
                  <a:pt x="2613" y="1176"/>
                </a:lnTo>
                <a:lnTo>
                  <a:pt x="2613" y="1200"/>
                </a:lnTo>
                <a:lnTo>
                  <a:pt x="2621" y="1224"/>
                </a:lnTo>
                <a:lnTo>
                  <a:pt x="2629" y="1255"/>
                </a:lnTo>
                <a:lnTo>
                  <a:pt x="2636" y="1279"/>
                </a:lnTo>
                <a:lnTo>
                  <a:pt x="2644" y="1310"/>
                </a:lnTo>
                <a:lnTo>
                  <a:pt x="2660" y="1342"/>
                </a:lnTo>
                <a:lnTo>
                  <a:pt x="2676" y="1366"/>
                </a:lnTo>
                <a:lnTo>
                  <a:pt x="2700" y="1389"/>
                </a:lnTo>
                <a:lnTo>
                  <a:pt x="2739" y="1429"/>
                </a:lnTo>
                <a:lnTo>
                  <a:pt x="2771" y="1460"/>
                </a:lnTo>
                <a:lnTo>
                  <a:pt x="2794" y="1476"/>
                </a:lnTo>
                <a:lnTo>
                  <a:pt x="2834" y="1508"/>
                </a:lnTo>
                <a:lnTo>
                  <a:pt x="2857" y="1531"/>
                </a:lnTo>
                <a:lnTo>
                  <a:pt x="2881" y="1547"/>
                </a:lnTo>
                <a:lnTo>
                  <a:pt x="2905" y="1547"/>
                </a:lnTo>
                <a:lnTo>
                  <a:pt x="2944" y="1563"/>
                </a:lnTo>
                <a:lnTo>
                  <a:pt x="2968" y="1563"/>
                </a:lnTo>
                <a:lnTo>
                  <a:pt x="2992" y="1571"/>
                </a:lnTo>
                <a:lnTo>
                  <a:pt x="3015" y="1571"/>
                </a:lnTo>
                <a:lnTo>
                  <a:pt x="3039" y="1571"/>
                </a:lnTo>
                <a:lnTo>
                  <a:pt x="3071" y="1571"/>
                </a:lnTo>
                <a:lnTo>
                  <a:pt x="3102" y="1571"/>
                </a:lnTo>
                <a:lnTo>
                  <a:pt x="3134" y="1555"/>
                </a:lnTo>
                <a:lnTo>
                  <a:pt x="3157" y="1539"/>
                </a:lnTo>
                <a:lnTo>
                  <a:pt x="3181" y="1524"/>
                </a:lnTo>
                <a:lnTo>
                  <a:pt x="3205" y="1500"/>
                </a:lnTo>
                <a:lnTo>
                  <a:pt x="3228" y="1484"/>
                </a:lnTo>
                <a:lnTo>
                  <a:pt x="3260" y="1453"/>
                </a:lnTo>
                <a:lnTo>
                  <a:pt x="3284" y="1429"/>
                </a:lnTo>
                <a:lnTo>
                  <a:pt x="3300" y="1405"/>
                </a:lnTo>
                <a:lnTo>
                  <a:pt x="3323" y="1382"/>
                </a:lnTo>
                <a:lnTo>
                  <a:pt x="3363" y="1350"/>
                </a:lnTo>
                <a:lnTo>
                  <a:pt x="3371" y="1326"/>
                </a:lnTo>
                <a:lnTo>
                  <a:pt x="3402" y="1295"/>
                </a:lnTo>
                <a:lnTo>
                  <a:pt x="3418" y="1271"/>
                </a:lnTo>
                <a:lnTo>
                  <a:pt x="3434" y="1239"/>
                </a:lnTo>
                <a:lnTo>
                  <a:pt x="3450" y="1216"/>
                </a:lnTo>
                <a:lnTo>
                  <a:pt x="3473" y="1192"/>
                </a:lnTo>
                <a:lnTo>
                  <a:pt x="3481" y="1168"/>
                </a:lnTo>
                <a:lnTo>
                  <a:pt x="3497" y="1145"/>
                </a:lnTo>
                <a:lnTo>
                  <a:pt x="3505" y="1121"/>
                </a:lnTo>
                <a:lnTo>
                  <a:pt x="3521" y="1082"/>
                </a:lnTo>
                <a:lnTo>
                  <a:pt x="3528" y="1050"/>
                </a:lnTo>
                <a:lnTo>
                  <a:pt x="3544" y="1011"/>
                </a:lnTo>
                <a:lnTo>
                  <a:pt x="3560" y="979"/>
                </a:lnTo>
                <a:lnTo>
                  <a:pt x="3568" y="955"/>
                </a:lnTo>
                <a:lnTo>
                  <a:pt x="3576" y="924"/>
                </a:lnTo>
                <a:lnTo>
                  <a:pt x="3584" y="892"/>
                </a:lnTo>
                <a:lnTo>
                  <a:pt x="3592" y="861"/>
                </a:lnTo>
                <a:lnTo>
                  <a:pt x="3600" y="829"/>
                </a:lnTo>
                <a:lnTo>
                  <a:pt x="3607" y="797"/>
                </a:lnTo>
                <a:lnTo>
                  <a:pt x="3615" y="774"/>
                </a:lnTo>
                <a:lnTo>
                  <a:pt x="3623" y="750"/>
                </a:lnTo>
                <a:lnTo>
                  <a:pt x="3631" y="726"/>
                </a:lnTo>
                <a:lnTo>
                  <a:pt x="3639" y="703"/>
                </a:lnTo>
                <a:lnTo>
                  <a:pt x="3655" y="671"/>
                </a:lnTo>
                <a:lnTo>
                  <a:pt x="3663" y="648"/>
                </a:lnTo>
                <a:lnTo>
                  <a:pt x="3678" y="624"/>
                </a:lnTo>
                <a:lnTo>
                  <a:pt x="3694" y="600"/>
                </a:lnTo>
                <a:lnTo>
                  <a:pt x="3694" y="576"/>
                </a:lnTo>
                <a:lnTo>
                  <a:pt x="3726" y="561"/>
                </a:lnTo>
                <a:lnTo>
                  <a:pt x="3757" y="561"/>
                </a:lnTo>
                <a:lnTo>
                  <a:pt x="3805" y="561"/>
                </a:lnTo>
                <a:lnTo>
                  <a:pt x="3852" y="561"/>
                </a:lnTo>
                <a:lnTo>
                  <a:pt x="3899" y="561"/>
                </a:lnTo>
                <a:lnTo>
                  <a:pt x="3923" y="553"/>
                </a:lnTo>
                <a:lnTo>
                  <a:pt x="3931" y="576"/>
                </a:lnTo>
                <a:lnTo>
                  <a:pt x="3931" y="600"/>
                </a:lnTo>
                <a:lnTo>
                  <a:pt x="3931" y="624"/>
                </a:lnTo>
                <a:lnTo>
                  <a:pt x="3931" y="648"/>
                </a:lnTo>
                <a:lnTo>
                  <a:pt x="3931" y="671"/>
                </a:lnTo>
                <a:lnTo>
                  <a:pt x="3939" y="695"/>
                </a:lnTo>
                <a:lnTo>
                  <a:pt x="3939" y="726"/>
                </a:lnTo>
                <a:lnTo>
                  <a:pt x="3939" y="750"/>
                </a:lnTo>
                <a:lnTo>
                  <a:pt x="3947" y="782"/>
                </a:lnTo>
                <a:lnTo>
                  <a:pt x="3947" y="813"/>
                </a:lnTo>
                <a:lnTo>
                  <a:pt x="3947" y="837"/>
                </a:lnTo>
                <a:lnTo>
                  <a:pt x="3947" y="861"/>
                </a:lnTo>
                <a:lnTo>
                  <a:pt x="3947" y="892"/>
                </a:lnTo>
                <a:lnTo>
                  <a:pt x="3947" y="924"/>
                </a:lnTo>
                <a:lnTo>
                  <a:pt x="3947" y="947"/>
                </a:lnTo>
                <a:lnTo>
                  <a:pt x="3947" y="987"/>
                </a:lnTo>
                <a:lnTo>
                  <a:pt x="3947" y="1011"/>
                </a:lnTo>
                <a:lnTo>
                  <a:pt x="3947" y="1050"/>
                </a:lnTo>
                <a:lnTo>
                  <a:pt x="3947" y="1089"/>
                </a:lnTo>
                <a:lnTo>
                  <a:pt x="3947" y="1113"/>
                </a:lnTo>
                <a:lnTo>
                  <a:pt x="3947" y="1137"/>
                </a:lnTo>
                <a:lnTo>
                  <a:pt x="3947" y="1176"/>
                </a:lnTo>
                <a:lnTo>
                  <a:pt x="3947" y="1200"/>
                </a:lnTo>
                <a:lnTo>
                  <a:pt x="3947" y="1224"/>
                </a:lnTo>
                <a:lnTo>
                  <a:pt x="3947" y="1247"/>
                </a:lnTo>
                <a:lnTo>
                  <a:pt x="3947" y="1279"/>
                </a:lnTo>
                <a:lnTo>
                  <a:pt x="3947" y="1310"/>
                </a:lnTo>
                <a:lnTo>
                  <a:pt x="3947" y="1334"/>
                </a:lnTo>
                <a:lnTo>
                  <a:pt x="3947" y="1374"/>
                </a:lnTo>
                <a:lnTo>
                  <a:pt x="3947" y="1397"/>
                </a:lnTo>
                <a:lnTo>
                  <a:pt x="3947" y="1421"/>
                </a:lnTo>
                <a:lnTo>
                  <a:pt x="3947" y="1445"/>
                </a:lnTo>
                <a:lnTo>
                  <a:pt x="3947" y="1468"/>
                </a:lnTo>
                <a:lnTo>
                  <a:pt x="3947" y="1500"/>
                </a:lnTo>
                <a:lnTo>
                  <a:pt x="3947" y="1531"/>
                </a:lnTo>
                <a:lnTo>
                  <a:pt x="3947" y="1555"/>
                </a:lnTo>
                <a:lnTo>
                  <a:pt x="3947" y="1579"/>
                </a:lnTo>
                <a:lnTo>
                  <a:pt x="3947" y="1603"/>
                </a:lnTo>
                <a:lnTo>
                  <a:pt x="3947" y="1626"/>
                </a:lnTo>
                <a:lnTo>
                  <a:pt x="3947" y="1658"/>
                </a:lnTo>
                <a:lnTo>
                  <a:pt x="3947" y="1689"/>
                </a:lnTo>
                <a:lnTo>
                  <a:pt x="3947" y="1713"/>
                </a:lnTo>
                <a:lnTo>
                  <a:pt x="3947" y="1745"/>
                </a:lnTo>
                <a:lnTo>
                  <a:pt x="3947" y="1768"/>
                </a:lnTo>
                <a:lnTo>
                  <a:pt x="3947" y="1800"/>
                </a:lnTo>
                <a:lnTo>
                  <a:pt x="3947" y="1824"/>
                </a:lnTo>
                <a:lnTo>
                  <a:pt x="3947" y="1847"/>
                </a:lnTo>
                <a:lnTo>
                  <a:pt x="3947" y="1871"/>
                </a:lnTo>
                <a:lnTo>
                  <a:pt x="3947" y="1895"/>
                </a:lnTo>
                <a:lnTo>
                  <a:pt x="3947" y="1918"/>
                </a:lnTo>
                <a:lnTo>
                  <a:pt x="3947" y="1942"/>
                </a:lnTo>
                <a:lnTo>
                  <a:pt x="3947" y="1966"/>
                </a:lnTo>
                <a:lnTo>
                  <a:pt x="3947" y="1989"/>
                </a:lnTo>
                <a:lnTo>
                  <a:pt x="3947" y="2013"/>
                </a:lnTo>
                <a:lnTo>
                  <a:pt x="3955" y="2037"/>
                </a:lnTo>
                <a:lnTo>
                  <a:pt x="3931" y="2045"/>
                </a:lnTo>
                <a:lnTo>
                  <a:pt x="3907" y="2037"/>
                </a:lnTo>
                <a:lnTo>
                  <a:pt x="3876" y="2021"/>
                </a:lnTo>
                <a:lnTo>
                  <a:pt x="3852" y="2013"/>
                </a:lnTo>
                <a:lnTo>
                  <a:pt x="3828" y="2013"/>
                </a:lnTo>
                <a:lnTo>
                  <a:pt x="3805" y="2013"/>
                </a:lnTo>
                <a:lnTo>
                  <a:pt x="3781" y="2013"/>
                </a:lnTo>
                <a:lnTo>
                  <a:pt x="3750" y="2013"/>
                </a:lnTo>
                <a:lnTo>
                  <a:pt x="3726" y="2013"/>
                </a:lnTo>
                <a:lnTo>
                  <a:pt x="3702" y="2005"/>
                </a:lnTo>
                <a:lnTo>
                  <a:pt x="3678" y="2005"/>
                </a:lnTo>
                <a:lnTo>
                  <a:pt x="3655" y="1997"/>
                </a:lnTo>
                <a:lnTo>
                  <a:pt x="3623" y="1989"/>
                </a:lnTo>
                <a:lnTo>
                  <a:pt x="3600" y="1989"/>
                </a:lnTo>
                <a:lnTo>
                  <a:pt x="3568" y="1989"/>
                </a:lnTo>
                <a:lnTo>
                  <a:pt x="3544" y="1989"/>
                </a:lnTo>
                <a:lnTo>
                  <a:pt x="3521" y="1989"/>
                </a:lnTo>
                <a:lnTo>
                  <a:pt x="3481" y="1989"/>
                </a:lnTo>
                <a:lnTo>
                  <a:pt x="3457" y="1989"/>
                </a:lnTo>
                <a:lnTo>
                  <a:pt x="3434" y="1989"/>
                </a:lnTo>
                <a:lnTo>
                  <a:pt x="3402" y="1989"/>
                </a:lnTo>
                <a:lnTo>
                  <a:pt x="3363" y="1989"/>
                </a:lnTo>
                <a:lnTo>
                  <a:pt x="3331" y="1989"/>
                </a:lnTo>
                <a:lnTo>
                  <a:pt x="3300" y="1981"/>
                </a:lnTo>
                <a:lnTo>
                  <a:pt x="3276" y="1981"/>
                </a:lnTo>
                <a:lnTo>
                  <a:pt x="3252" y="1981"/>
                </a:lnTo>
                <a:lnTo>
                  <a:pt x="3221" y="1981"/>
                </a:lnTo>
                <a:lnTo>
                  <a:pt x="3189" y="1981"/>
                </a:lnTo>
                <a:lnTo>
                  <a:pt x="3165" y="1981"/>
                </a:lnTo>
                <a:lnTo>
                  <a:pt x="3126" y="1981"/>
                </a:lnTo>
                <a:lnTo>
                  <a:pt x="3102" y="1981"/>
                </a:lnTo>
                <a:lnTo>
                  <a:pt x="3079" y="1981"/>
                </a:lnTo>
                <a:lnTo>
                  <a:pt x="3055" y="1981"/>
                </a:lnTo>
                <a:lnTo>
                  <a:pt x="3031" y="1981"/>
                </a:lnTo>
                <a:lnTo>
                  <a:pt x="3007" y="1981"/>
                </a:lnTo>
                <a:lnTo>
                  <a:pt x="2984" y="1981"/>
                </a:lnTo>
                <a:lnTo>
                  <a:pt x="2944" y="1981"/>
                </a:lnTo>
                <a:lnTo>
                  <a:pt x="2913" y="1981"/>
                </a:lnTo>
                <a:lnTo>
                  <a:pt x="2873" y="1981"/>
                </a:lnTo>
                <a:lnTo>
                  <a:pt x="2850" y="1973"/>
                </a:lnTo>
                <a:lnTo>
                  <a:pt x="2818" y="1973"/>
                </a:lnTo>
                <a:lnTo>
                  <a:pt x="2794" y="1973"/>
                </a:lnTo>
                <a:lnTo>
                  <a:pt x="2763" y="1966"/>
                </a:lnTo>
                <a:lnTo>
                  <a:pt x="2739" y="1958"/>
                </a:lnTo>
                <a:lnTo>
                  <a:pt x="2715" y="1950"/>
                </a:lnTo>
                <a:lnTo>
                  <a:pt x="2676" y="1950"/>
                </a:lnTo>
                <a:lnTo>
                  <a:pt x="2636" y="1950"/>
                </a:lnTo>
                <a:lnTo>
                  <a:pt x="2605" y="1950"/>
                </a:lnTo>
                <a:lnTo>
                  <a:pt x="2565" y="1950"/>
                </a:lnTo>
                <a:lnTo>
                  <a:pt x="2534" y="1950"/>
                </a:lnTo>
                <a:lnTo>
                  <a:pt x="2502" y="1950"/>
                </a:lnTo>
                <a:lnTo>
                  <a:pt x="2471" y="1950"/>
                </a:lnTo>
                <a:lnTo>
                  <a:pt x="2447" y="1950"/>
                </a:lnTo>
                <a:lnTo>
                  <a:pt x="2415" y="1950"/>
                </a:lnTo>
                <a:lnTo>
                  <a:pt x="2392" y="1950"/>
                </a:lnTo>
                <a:lnTo>
                  <a:pt x="2368" y="1950"/>
                </a:lnTo>
                <a:lnTo>
                  <a:pt x="2344" y="1950"/>
                </a:lnTo>
                <a:lnTo>
                  <a:pt x="2313" y="1950"/>
                </a:lnTo>
                <a:lnTo>
                  <a:pt x="2281" y="1950"/>
                </a:lnTo>
                <a:lnTo>
                  <a:pt x="2258" y="1950"/>
                </a:lnTo>
                <a:lnTo>
                  <a:pt x="2234" y="1950"/>
                </a:lnTo>
                <a:lnTo>
                  <a:pt x="2210" y="1950"/>
                </a:lnTo>
                <a:lnTo>
                  <a:pt x="2171" y="1950"/>
                </a:lnTo>
                <a:lnTo>
                  <a:pt x="2139" y="1950"/>
                </a:lnTo>
                <a:lnTo>
                  <a:pt x="2108" y="1950"/>
                </a:lnTo>
                <a:lnTo>
                  <a:pt x="2084" y="1950"/>
                </a:lnTo>
                <a:lnTo>
                  <a:pt x="2052" y="1958"/>
                </a:lnTo>
                <a:lnTo>
                  <a:pt x="2029" y="1958"/>
                </a:lnTo>
                <a:lnTo>
                  <a:pt x="1997" y="1966"/>
                </a:lnTo>
                <a:lnTo>
                  <a:pt x="1973" y="1966"/>
                </a:lnTo>
                <a:lnTo>
                  <a:pt x="1950" y="1966"/>
                </a:lnTo>
                <a:lnTo>
                  <a:pt x="1926" y="1966"/>
                </a:lnTo>
                <a:lnTo>
                  <a:pt x="1894" y="1966"/>
                </a:lnTo>
                <a:lnTo>
                  <a:pt x="1863" y="1966"/>
                </a:lnTo>
                <a:lnTo>
                  <a:pt x="1831" y="1966"/>
                </a:lnTo>
                <a:lnTo>
                  <a:pt x="1800" y="1966"/>
                </a:lnTo>
                <a:lnTo>
                  <a:pt x="1768" y="1966"/>
                </a:lnTo>
                <a:lnTo>
                  <a:pt x="1737" y="1966"/>
                </a:lnTo>
                <a:lnTo>
                  <a:pt x="1713" y="1966"/>
                </a:lnTo>
                <a:lnTo>
                  <a:pt x="1689" y="1966"/>
                </a:lnTo>
                <a:lnTo>
                  <a:pt x="1665" y="1966"/>
                </a:lnTo>
                <a:lnTo>
                  <a:pt x="1634" y="1966"/>
                </a:lnTo>
                <a:lnTo>
                  <a:pt x="1602" y="1966"/>
                </a:lnTo>
                <a:lnTo>
                  <a:pt x="1571" y="1966"/>
                </a:lnTo>
                <a:lnTo>
                  <a:pt x="1531" y="1966"/>
                </a:lnTo>
                <a:lnTo>
                  <a:pt x="1508" y="1966"/>
                </a:lnTo>
                <a:lnTo>
                  <a:pt x="1468" y="1958"/>
                </a:lnTo>
                <a:lnTo>
                  <a:pt x="1437" y="1958"/>
                </a:lnTo>
                <a:lnTo>
                  <a:pt x="1413" y="1958"/>
                </a:lnTo>
                <a:lnTo>
                  <a:pt x="1389" y="1958"/>
                </a:lnTo>
                <a:lnTo>
                  <a:pt x="1358" y="1950"/>
                </a:lnTo>
                <a:lnTo>
                  <a:pt x="1334" y="1950"/>
                </a:lnTo>
                <a:lnTo>
                  <a:pt x="1302" y="1950"/>
                </a:lnTo>
                <a:lnTo>
                  <a:pt x="1279" y="1950"/>
                </a:lnTo>
                <a:lnTo>
                  <a:pt x="1255" y="1950"/>
                </a:lnTo>
                <a:lnTo>
                  <a:pt x="1231" y="1950"/>
                </a:lnTo>
                <a:lnTo>
                  <a:pt x="1192" y="1942"/>
                </a:lnTo>
                <a:lnTo>
                  <a:pt x="1152" y="1934"/>
                </a:lnTo>
                <a:lnTo>
                  <a:pt x="1129" y="1926"/>
                </a:lnTo>
                <a:lnTo>
                  <a:pt x="1152" y="1939"/>
                </a:lnTo>
                <a:lnTo>
                  <a:pt x="1105" y="1926"/>
                </a:lnTo>
                <a:lnTo>
                  <a:pt x="1081" y="1918"/>
                </a:lnTo>
                <a:lnTo>
                  <a:pt x="1056" y="1987"/>
                </a:lnTo>
                <a:lnTo>
                  <a:pt x="1026" y="1910"/>
                </a:lnTo>
                <a:lnTo>
                  <a:pt x="1002" y="1902"/>
                </a:lnTo>
                <a:lnTo>
                  <a:pt x="912" y="1939"/>
                </a:lnTo>
                <a:lnTo>
                  <a:pt x="960" y="1939"/>
                </a:lnTo>
                <a:lnTo>
                  <a:pt x="912" y="1939"/>
                </a:lnTo>
                <a:lnTo>
                  <a:pt x="864" y="1939"/>
                </a:lnTo>
                <a:lnTo>
                  <a:pt x="912" y="1939"/>
                </a:lnTo>
                <a:lnTo>
                  <a:pt x="816" y="1987"/>
                </a:lnTo>
                <a:lnTo>
                  <a:pt x="768" y="1939"/>
                </a:lnTo>
                <a:lnTo>
                  <a:pt x="720" y="1939"/>
                </a:lnTo>
                <a:lnTo>
                  <a:pt x="672" y="1939"/>
                </a:lnTo>
                <a:lnTo>
                  <a:pt x="624" y="1939"/>
                </a:lnTo>
                <a:lnTo>
                  <a:pt x="624" y="1987"/>
                </a:lnTo>
                <a:lnTo>
                  <a:pt x="600" y="1918"/>
                </a:lnTo>
                <a:lnTo>
                  <a:pt x="560" y="1926"/>
                </a:lnTo>
                <a:lnTo>
                  <a:pt x="528" y="1939"/>
                </a:lnTo>
                <a:lnTo>
                  <a:pt x="513" y="1926"/>
                </a:lnTo>
                <a:lnTo>
                  <a:pt x="481" y="1934"/>
                </a:lnTo>
                <a:lnTo>
                  <a:pt x="458" y="1934"/>
                </a:lnTo>
                <a:lnTo>
                  <a:pt x="418" y="1942"/>
                </a:lnTo>
                <a:lnTo>
                  <a:pt x="387" y="1942"/>
                </a:lnTo>
                <a:lnTo>
                  <a:pt x="363" y="1950"/>
                </a:lnTo>
                <a:lnTo>
                  <a:pt x="339" y="1958"/>
                </a:lnTo>
                <a:lnTo>
                  <a:pt x="316" y="1958"/>
                </a:lnTo>
                <a:lnTo>
                  <a:pt x="292" y="1958"/>
                </a:lnTo>
                <a:lnTo>
                  <a:pt x="1296" y="1939"/>
                </a:lnTo>
                <a:lnTo>
                  <a:pt x="229" y="1966"/>
                </a:lnTo>
                <a:lnTo>
                  <a:pt x="205" y="1966"/>
                </a:lnTo>
                <a:lnTo>
                  <a:pt x="181" y="1966"/>
                </a:lnTo>
                <a:lnTo>
                  <a:pt x="158" y="1966"/>
                </a:lnTo>
                <a:lnTo>
                  <a:pt x="134" y="1966"/>
                </a:lnTo>
                <a:lnTo>
                  <a:pt x="102" y="1966"/>
                </a:lnTo>
                <a:lnTo>
                  <a:pt x="87" y="1942"/>
                </a:lnTo>
                <a:lnTo>
                  <a:pt x="87" y="1918"/>
                </a:lnTo>
                <a:lnTo>
                  <a:pt x="87" y="1895"/>
                </a:lnTo>
                <a:lnTo>
                  <a:pt x="87" y="1871"/>
                </a:lnTo>
                <a:lnTo>
                  <a:pt x="87" y="1839"/>
                </a:lnTo>
                <a:lnTo>
                  <a:pt x="87" y="1816"/>
                </a:lnTo>
                <a:lnTo>
                  <a:pt x="87" y="1784"/>
                </a:lnTo>
                <a:lnTo>
                  <a:pt x="87" y="1760"/>
                </a:lnTo>
                <a:lnTo>
                  <a:pt x="87" y="1729"/>
                </a:lnTo>
                <a:lnTo>
                  <a:pt x="87" y="1697"/>
                </a:lnTo>
                <a:lnTo>
                  <a:pt x="87" y="1666"/>
                </a:lnTo>
                <a:lnTo>
                  <a:pt x="87" y="1634"/>
                </a:lnTo>
                <a:lnTo>
                  <a:pt x="87" y="1610"/>
                </a:lnTo>
                <a:lnTo>
                  <a:pt x="87" y="1579"/>
                </a:lnTo>
                <a:lnTo>
                  <a:pt x="79" y="1555"/>
                </a:lnTo>
                <a:lnTo>
                  <a:pt x="79" y="1531"/>
                </a:lnTo>
                <a:lnTo>
                  <a:pt x="79" y="1508"/>
                </a:lnTo>
                <a:lnTo>
                  <a:pt x="79" y="1476"/>
                </a:lnTo>
                <a:lnTo>
                  <a:pt x="79" y="1453"/>
                </a:lnTo>
                <a:lnTo>
                  <a:pt x="79" y="1421"/>
                </a:lnTo>
                <a:lnTo>
                  <a:pt x="79" y="1389"/>
                </a:lnTo>
                <a:lnTo>
                  <a:pt x="79" y="1350"/>
                </a:lnTo>
                <a:lnTo>
                  <a:pt x="79" y="1318"/>
                </a:lnTo>
                <a:lnTo>
                  <a:pt x="79" y="1279"/>
                </a:lnTo>
                <a:lnTo>
                  <a:pt x="79" y="1247"/>
                </a:lnTo>
                <a:lnTo>
                  <a:pt x="79" y="1208"/>
                </a:lnTo>
                <a:lnTo>
                  <a:pt x="79" y="1184"/>
                </a:lnTo>
                <a:lnTo>
                  <a:pt x="79" y="1161"/>
                </a:lnTo>
                <a:lnTo>
                  <a:pt x="79" y="1129"/>
                </a:lnTo>
                <a:lnTo>
                  <a:pt x="79" y="1097"/>
                </a:lnTo>
                <a:lnTo>
                  <a:pt x="79" y="1074"/>
                </a:lnTo>
                <a:lnTo>
                  <a:pt x="79" y="1042"/>
                </a:lnTo>
                <a:lnTo>
                  <a:pt x="71" y="1003"/>
                </a:lnTo>
                <a:lnTo>
                  <a:pt x="71" y="979"/>
                </a:lnTo>
                <a:lnTo>
                  <a:pt x="63" y="947"/>
                </a:lnTo>
                <a:lnTo>
                  <a:pt x="63" y="924"/>
                </a:lnTo>
                <a:lnTo>
                  <a:pt x="63" y="892"/>
                </a:lnTo>
                <a:lnTo>
                  <a:pt x="63" y="869"/>
                </a:lnTo>
                <a:lnTo>
                  <a:pt x="63" y="845"/>
                </a:lnTo>
                <a:lnTo>
                  <a:pt x="55" y="821"/>
                </a:lnTo>
                <a:lnTo>
                  <a:pt x="55" y="790"/>
                </a:lnTo>
                <a:lnTo>
                  <a:pt x="55" y="758"/>
                </a:lnTo>
                <a:lnTo>
                  <a:pt x="55" y="734"/>
                </a:lnTo>
                <a:lnTo>
                  <a:pt x="55" y="703"/>
                </a:lnTo>
                <a:lnTo>
                  <a:pt x="55" y="679"/>
                </a:lnTo>
                <a:lnTo>
                  <a:pt x="55" y="655"/>
                </a:lnTo>
                <a:lnTo>
                  <a:pt x="55" y="616"/>
                </a:lnTo>
                <a:lnTo>
                  <a:pt x="55" y="592"/>
                </a:lnTo>
                <a:lnTo>
                  <a:pt x="55" y="553"/>
                </a:lnTo>
                <a:lnTo>
                  <a:pt x="55" y="529"/>
                </a:lnTo>
                <a:lnTo>
                  <a:pt x="55" y="498"/>
                </a:lnTo>
                <a:lnTo>
                  <a:pt x="55" y="466"/>
                </a:lnTo>
                <a:lnTo>
                  <a:pt x="55" y="442"/>
                </a:lnTo>
                <a:lnTo>
                  <a:pt x="55" y="419"/>
                </a:lnTo>
                <a:lnTo>
                  <a:pt x="55" y="387"/>
                </a:lnTo>
                <a:lnTo>
                  <a:pt x="55" y="363"/>
                </a:lnTo>
                <a:lnTo>
                  <a:pt x="55" y="332"/>
                </a:lnTo>
                <a:lnTo>
                  <a:pt x="55" y="300"/>
                </a:lnTo>
                <a:lnTo>
                  <a:pt x="55" y="269"/>
                </a:lnTo>
                <a:lnTo>
                  <a:pt x="55" y="245"/>
                </a:lnTo>
                <a:lnTo>
                  <a:pt x="55" y="221"/>
                </a:lnTo>
                <a:lnTo>
                  <a:pt x="55" y="198"/>
                </a:lnTo>
                <a:lnTo>
                  <a:pt x="55" y="174"/>
                </a:lnTo>
                <a:lnTo>
                  <a:pt x="55" y="150"/>
                </a:lnTo>
                <a:lnTo>
                  <a:pt x="55" y="127"/>
                </a:lnTo>
                <a:lnTo>
                  <a:pt x="47" y="103"/>
                </a:lnTo>
                <a:lnTo>
                  <a:pt x="39" y="79"/>
                </a:lnTo>
                <a:lnTo>
                  <a:pt x="31" y="56"/>
                </a:lnTo>
                <a:lnTo>
                  <a:pt x="0" y="19"/>
                </a:lnTo>
              </a:path>
            </a:pathLst>
          </a:custGeom>
          <a:solidFill>
            <a:schemeClr val="tx2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277" name="Line 5">
            <a:extLst>
              <a:ext uri="{FF2B5EF4-FFF2-40B4-BE49-F238E27FC236}">
                <a16:creationId xmlns:a16="http://schemas.microsoft.com/office/drawing/2014/main" id="{5403A3F6-F344-43F5-9450-5E5408E645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2388" y="5486400"/>
            <a:ext cx="152241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Line 6">
            <a:extLst>
              <a:ext uri="{FF2B5EF4-FFF2-40B4-BE49-F238E27FC236}">
                <a16:creationId xmlns:a16="http://schemas.microsoft.com/office/drawing/2014/main" id="{60CCDA6F-B120-4D21-8FA0-9D2FA94C6E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725988"/>
            <a:ext cx="0" cy="8366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Line 7">
            <a:extLst>
              <a:ext uri="{FF2B5EF4-FFF2-40B4-BE49-F238E27FC236}">
                <a16:creationId xmlns:a16="http://schemas.microsoft.com/office/drawing/2014/main" id="{E62B52A4-3201-436B-980A-EB522E2CF3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1788"/>
            <a:ext cx="0" cy="4189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Line 8">
            <a:extLst>
              <a:ext uri="{FF2B5EF4-FFF2-40B4-BE49-F238E27FC236}">
                <a16:creationId xmlns:a16="http://schemas.microsoft.com/office/drawing/2014/main" id="{C004D4AD-AFB8-4036-A934-B0C24E4F83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0388" y="5791200"/>
            <a:ext cx="6932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Rectangle 9">
            <a:extLst>
              <a:ext uri="{FF2B5EF4-FFF2-40B4-BE49-F238E27FC236}">
                <a16:creationId xmlns:a16="http://schemas.microsoft.com/office/drawing/2014/main" id="{50CC2713-791C-4ACB-8404-5493B0754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21939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54282" name="Object 0">
            <a:extLst>
              <a:ext uri="{FF2B5EF4-FFF2-40B4-BE49-F238E27FC236}">
                <a16:creationId xmlns:a16="http://schemas.microsoft.com/office/drawing/2014/main" id="{C4D15011-3E3E-471B-9F28-020791F5DD12}"/>
              </a:ext>
            </a:extLst>
          </p:cNvPr>
          <p:cNvGraphicFramePr>
            <a:graphicFrameLocks/>
          </p:cNvGraphicFramePr>
          <p:nvPr/>
        </p:nvGraphicFramePr>
        <p:xfrm>
          <a:off x="2433638" y="3586163"/>
          <a:ext cx="54895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3" name="Document" r:id="rId4" imgW="5489575" imgH="441325" progId="Word.Document.8">
                  <p:embed/>
                </p:oleObj>
              </mc:Choice>
              <mc:Fallback>
                <p:oleObj name="Document" r:id="rId4" imgW="5489575" imgH="441325" progId="Word.Document.8">
                  <p:embed/>
                  <p:pic>
                    <p:nvPicPr>
                      <p:cNvPr id="54282" name="Object 0">
                        <a:extLst>
                          <a:ext uri="{FF2B5EF4-FFF2-40B4-BE49-F238E27FC236}">
                            <a16:creationId xmlns:a16="http://schemas.microsoft.com/office/drawing/2014/main" id="{C4D15011-3E3E-471B-9F28-020791F5DD1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3586163"/>
                        <a:ext cx="54895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1">
            <a:extLst>
              <a:ext uri="{FF2B5EF4-FFF2-40B4-BE49-F238E27FC236}">
                <a16:creationId xmlns:a16="http://schemas.microsoft.com/office/drawing/2014/main" id="{A3A8B35C-E6E1-4574-AF81-63AE943EB65F}"/>
              </a:ext>
            </a:extLst>
          </p:cNvPr>
          <p:cNvGraphicFramePr>
            <a:graphicFrameLocks/>
          </p:cNvGraphicFramePr>
          <p:nvPr/>
        </p:nvGraphicFramePr>
        <p:xfrm>
          <a:off x="1214438" y="2362200"/>
          <a:ext cx="474662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4" name="Document" r:id="rId6" imgW="474663" imgH="750888" progId="Word.Document.8">
                  <p:embed/>
                </p:oleObj>
              </mc:Choice>
              <mc:Fallback>
                <p:oleObj name="Document" r:id="rId6" imgW="474663" imgH="750888" progId="Word.Document.8">
                  <p:embed/>
                  <p:pic>
                    <p:nvPicPr>
                      <p:cNvPr id="54283" name="Object 1">
                        <a:extLst>
                          <a:ext uri="{FF2B5EF4-FFF2-40B4-BE49-F238E27FC236}">
                            <a16:creationId xmlns:a16="http://schemas.microsoft.com/office/drawing/2014/main" id="{A3A8B35C-E6E1-4574-AF81-63AE943EB65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362200"/>
                        <a:ext cx="474662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4" name="Rectangle 12">
            <a:extLst>
              <a:ext uri="{FF2B5EF4-FFF2-40B4-BE49-F238E27FC236}">
                <a16:creationId xmlns:a16="http://schemas.microsoft.com/office/drawing/2014/main" id="{2FABBA6D-0334-4804-8D74-36D60A150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85800"/>
            <a:ext cx="18288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ea typeface="SimSun" panose="02010600030101010101" pitchFamily="2" charset="-122"/>
              </a:rPr>
              <a:t>Reachability-distance</a:t>
            </a:r>
          </a:p>
        </p:txBody>
      </p:sp>
      <p:sp>
        <p:nvSpPr>
          <p:cNvPr id="54285" name="Rectangle 13">
            <a:extLst>
              <a:ext uri="{FF2B5EF4-FFF2-40B4-BE49-F238E27FC236}">
                <a16:creationId xmlns:a16="http://schemas.microsoft.com/office/drawing/2014/main" id="{B6C7ECE3-1E86-4887-8837-CA35C5A03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943600"/>
            <a:ext cx="23622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ea typeface="SimSun" panose="02010600030101010101" pitchFamily="2" charset="-122"/>
              </a:rPr>
              <a:t>Cluster-order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ea typeface="SimSun" panose="02010600030101010101" pitchFamily="2" charset="-122"/>
              </a:rPr>
              <a:t>of the objects</a:t>
            </a:r>
            <a:endParaRPr lang="en-US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4286" name="Line 14">
            <a:extLst>
              <a:ext uri="{FF2B5EF4-FFF2-40B4-BE49-F238E27FC236}">
                <a16:creationId xmlns:a16="http://schemas.microsoft.com/office/drawing/2014/main" id="{678195B7-3B2E-4510-8630-A0CD51C733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4388" y="2439988"/>
            <a:ext cx="684212" cy="1827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7" name="Line 15">
            <a:extLst>
              <a:ext uri="{FF2B5EF4-FFF2-40B4-BE49-F238E27FC236}">
                <a16:creationId xmlns:a16="http://schemas.microsoft.com/office/drawing/2014/main" id="{8BF1A7DD-8EF5-4C49-B14F-3588D12D2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668588"/>
            <a:ext cx="0" cy="167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Line 16">
            <a:extLst>
              <a:ext uri="{FF2B5EF4-FFF2-40B4-BE49-F238E27FC236}">
                <a16:creationId xmlns:a16="http://schemas.microsoft.com/office/drawing/2014/main" id="{E33D3195-CEAF-4624-91A8-7EED4272FB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3788" y="1906588"/>
            <a:ext cx="911225" cy="2359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9" name="Line 17">
            <a:extLst>
              <a:ext uri="{FF2B5EF4-FFF2-40B4-BE49-F238E27FC236}">
                <a16:creationId xmlns:a16="http://schemas.microsoft.com/office/drawing/2014/main" id="{B5C39B84-6122-4247-A55F-214C6F520D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188" y="5562600"/>
            <a:ext cx="6170612" cy="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Line 18">
            <a:extLst>
              <a:ext uri="{FF2B5EF4-FFF2-40B4-BE49-F238E27FC236}">
                <a16:creationId xmlns:a16="http://schemas.microsoft.com/office/drawing/2014/main" id="{7A79141F-00FB-419A-A37D-1E7BF7B4B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8988" y="5638800"/>
            <a:ext cx="6246812" cy="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1" name="Line 19">
            <a:extLst>
              <a:ext uri="{FF2B5EF4-FFF2-40B4-BE49-F238E27FC236}">
                <a16:creationId xmlns:a16="http://schemas.microsoft.com/office/drawing/2014/main" id="{808F0240-84A0-49A9-8AFC-832347CFC3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4188" y="2819400"/>
            <a:ext cx="150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2" name="Line 20">
            <a:extLst>
              <a:ext uri="{FF2B5EF4-FFF2-40B4-BE49-F238E27FC236}">
                <a16:creationId xmlns:a16="http://schemas.microsoft.com/office/drawing/2014/main" id="{32D30E7B-0F3C-4FC3-B026-2C7DE99E1E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4188" y="2438400"/>
            <a:ext cx="150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3" name="Rectangle 21">
            <a:extLst>
              <a:ext uri="{FF2B5EF4-FFF2-40B4-BE49-F238E27FC236}">
                <a16:creationId xmlns:a16="http://schemas.microsoft.com/office/drawing/2014/main" id="{5C3A44B8-FC96-42EC-936E-BE9CC3EB7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1336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ea typeface="SimSun" panose="02010600030101010101" pitchFamily="2" charset="-122"/>
              </a:rPr>
              <a:t>undefined</a:t>
            </a:r>
          </a:p>
        </p:txBody>
      </p:sp>
      <p:sp>
        <p:nvSpPr>
          <p:cNvPr id="54294" name="Line 22">
            <a:extLst>
              <a:ext uri="{FF2B5EF4-FFF2-40B4-BE49-F238E27FC236}">
                <a16:creationId xmlns:a16="http://schemas.microsoft.com/office/drawing/2014/main" id="{E870C3C5-7360-4378-86D7-E1D4C246D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0388" y="4191000"/>
            <a:ext cx="7161212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4295" name="Object 2">
            <a:extLst>
              <a:ext uri="{FF2B5EF4-FFF2-40B4-BE49-F238E27FC236}">
                <a16:creationId xmlns:a16="http://schemas.microsoft.com/office/drawing/2014/main" id="{0514CD27-95AE-48B9-90A4-1FE78C4E1D6F}"/>
              </a:ext>
            </a:extLst>
          </p:cNvPr>
          <p:cNvGraphicFramePr>
            <a:graphicFrameLocks/>
          </p:cNvGraphicFramePr>
          <p:nvPr/>
        </p:nvGraphicFramePr>
        <p:xfrm>
          <a:off x="1290638" y="3757613"/>
          <a:ext cx="474662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5" name="Document" r:id="rId8" imgW="474663" imgH="750888" progId="Word.Document.8">
                  <p:embed/>
                </p:oleObj>
              </mc:Choice>
              <mc:Fallback>
                <p:oleObj name="Document" r:id="rId8" imgW="474663" imgH="750888" progId="Word.Document.8">
                  <p:embed/>
                  <p:pic>
                    <p:nvPicPr>
                      <p:cNvPr id="54295" name="Object 2">
                        <a:extLst>
                          <a:ext uri="{FF2B5EF4-FFF2-40B4-BE49-F238E27FC236}">
                            <a16:creationId xmlns:a16="http://schemas.microsoft.com/office/drawing/2014/main" id="{0514CD27-95AE-48B9-90A4-1FE78C4E1D6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3757613"/>
                        <a:ext cx="474662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6" name="Rectangle 24">
            <a:extLst>
              <a:ext uri="{FF2B5EF4-FFF2-40B4-BE49-F238E27FC236}">
                <a16:creationId xmlns:a16="http://schemas.microsoft.com/office/drawing/2014/main" id="{D3900635-037F-4105-B256-581043F68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810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pitchFamily="18" charset="0"/>
                <a:ea typeface="SimSun" panose="02010600030101010101" pitchFamily="2" charset="-122"/>
              </a:rPr>
              <a:t>‘</a:t>
            </a:r>
          </a:p>
        </p:txBody>
      </p:sp>
      <p:grpSp>
        <p:nvGrpSpPr>
          <p:cNvPr id="54297" name="Group 25">
            <a:extLst>
              <a:ext uri="{FF2B5EF4-FFF2-40B4-BE49-F238E27FC236}">
                <a16:creationId xmlns:a16="http://schemas.microsoft.com/office/drawing/2014/main" id="{1848B00A-9527-49EF-A264-DC40D5172EB2}"/>
              </a:ext>
            </a:extLst>
          </p:cNvPr>
          <p:cNvGrpSpPr>
            <a:grpSpLocks/>
          </p:cNvGrpSpPr>
          <p:nvPr/>
        </p:nvGrpSpPr>
        <p:grpSpPr bwMode="auto">
          <a:xfrm>
            <a:off x="3892550" y="1149350"/>
            <a:ext cx="2349500" cy="1816100"/>
            <a:chOff x="2452" y="724"/>
            <a:chExt cx="1480" cy="1144"/>
          </a:xfrm>
        </p:grpSpPr>
        <p:sp>
          <p:nvSpPr>
            <p:cNvPr id="54299" name="Oval 26">
              <a:extLst>
                <a:ext uri="{FF2B5EF4-FFF2-40B4-BE49-F238E27FC236}">
                  <a16:creationId xmlns:a16="http://schemas.microsoft.com/office/drawing/2014/main" id="{E9BA2F6D-56FC-4F17-B81C-FEA07BFE5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110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00" name="Oval 27">
              <a:extLst>
                <a:ext uri="{FF2B5EF4-FFF2-40B4-BE49-F238E27FC236}">
                  <a16:creationId xmlns:a16="http://schemas.microsoft.com/office/drawing/2014/main" id="{88474924-5010-41E5-8982-16184A8F7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" y="1156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01" name="Oval 28">
              <a:extLst>
                <a:ext uri="{FF2B5EF4-FFF2-40B4-BE49-F238E27FC236}">
                  <a16:creationId xmlns:a16="http://schemas.microsoft.com/office/drawing/2014/main" id="{9B9DD503-5110-462A-8751-1B1D75ED5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1156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02" name="Oval 29">
              <a:extLst>
                <a:ext uri="{FF2B5EF4-FFF2-40B4-BE49-F238E27FC236}">
                  <a16:creationId xmlns:a16="http://schemas.microsoft.com/office/drawing/2014/main" id="{E3BDBF38-34E0-47D8-8DE3-59121EBEE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" y="120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03" name="Oval 30">
              <a:extLst>
                <a:ext uri="{FF2B5EF4-FFF2-40B4-BE49-F238E27FC236}">
                  <a16:creationId xmlns:a16="http://schemas.microsoft.com/office/drawing/2014/main" id="{6C234932-4031-4B02-8F6A-B9E73BE12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120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04" name="Oval 31">
              <a:extLst>
                <a:ext uri="{FF2B5EF4-FFF2-40B4-BE49-F238E27FC236}">
                  <a16:creationId xmlns:a16="http://schemas.microsoft.com/office/drawing/2014/main" id="{2BC3D57F-025E-4C62-94B3-CBF953836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2" y="1252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05" name="Oval 32">
              <a:extLst>
                <a:ext uri="{FF2B5EF4-FFF2-40B4-BE49-F238E27FC236}">
                  <a16:creationId xmlns:a16="http://schemas.microsoft.com/office/drawing/2014/main" id="{37B2CBE1-791E-4B6E-84B5-E1162373B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" y="134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06" name="Oval 33">
              <a:extLst>
                <a:ext uri="{FF2B5EF4-FFF2-40B4-BE49-F238E27FC236}">
                  <a16:creationId xmlns:a16="http://schemas.microsoft.com/office/drawing/2014/main" id="{860FD634-EB2B-41FC-A592-163A45EF7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130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07" name="Oval 34">
              <a:extLst>
                <a:ext uri="{FF2B5EF4-FFF2-40B4-BE49-F238E27FC236}">
                  <a16:creationId xmlns:a16="http://schemas.microsoft.com/office/drawing/2014/main" id="{FF488108-4070-41C8-B5EE-032408338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134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08" name="Oval 35">
              <a:extLst>
                <a:ext uri="{FF2B5EF4-FFF2-40B4-BE49-F238E27FC236}">
                  <a16:creationId xmlns:a16="http://schemas.microsoft.com/office/drawing/2014/main" id="{5ECF7D55-1B41-4FD6-BBF4-FAAE739EA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130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09" name="Oval 36">
              <a:extLst>
                <a:ext uri="{FF2B5EF4-FFF2-40B4-BE49-F238E27FC236}">
                  <a16:creationId xmlns:a16="http://schemas.microsoft.com/office/drawing/2014/main" id="{668EAE66-5639-4D0A-9C90-2C426CB2F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4" y="134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10" name="Oval 37">
              <a:extLst>
                <a:ext uri="{FF2B5EF4-FFF2-40B4-BE49-F238E27FC236}">
                  <a16:creationId xmlns:a16="http://schemas.microsoft.com/office/drawing/2014/main" id="{C42901D0-CF5C-4BC6-8AF7-AE1ABFB8C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" y="1396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11" name="Oval 38">
              <a:extLst>
                <a:ext uri="{FF2B5EF4-FFF2-40B4-BE49-F238E27FC236}">
                  <a16:creationId xmlns:a16="http://schemas.microsoft.com/office/drawing/2014/main" id="{B6D4B7C1-B3CA-4C42-9953-AB62D0D80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" y="1396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12" name="Oval 39">
              <a:extLst>
                <a:ext uri="{FF2B5EF4-FFF2-40B4-BE49-F238E27FC236}">
                  <a16:creationId xmlns:a16="http://schemas.microsoft.com/office/drawing/2014/main" id="{56A11B29-E84F-4B1B-9A8F-EB8F8159D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" y="144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13" name="Oval 40">
              <a:extLst>
                <a:ext uri="{FF2B5EF4-FFF2-40B4-BE49-F238E27FC236}">
                  <a16:creationId xmlns:a16="http://schemas.microsoft.com/office/drawing/2014/main" id="{8A04BDE7-A5D8-4E0A-8BA6-D3C563DDA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144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14" name="Oval 41">
              <a:extLst>
                <a:ext uri="{FF2B5EF4-FFF2-40B4-BE49-F238E27FC236}">
                  <a16:creationId xmlns:a16="http://schemas.microsoft.com/office/drawing/2014/main" id="{F270D678-B11A-4CDD-B8CB-38560FCBA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1492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15" name="Oval 42">
              <a:extLst>
                <a:ext uri="{FF2B5EF4-FFF2-40B4-BE49-F238E27FC236}">
                  <a16:creationId xmlns:a16="http://schemas.microsoft.com/office/drawing/2014/main" id="{638443B0-139A-44DC-89C7-ACC521C3B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" y="158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16" name="Oval 43">
              <a:extLst>
                <a:ext uri="{FF2B5EF4-FFF2-40B4-BE49-F238E27FC236}">
                  <a16:creationId xmlns:a16="http://schemas.microsoft.com/office/drawing/2014/main" id="{C7EFB3D1-D202-407C-9BFE-FF4090BB6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" y="154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17" name="Oval 44">
              <a:extLst>
                <a:ext uri="{FF2B5EF4-FFF2-40B4-BE49-F238E27FC236}">
                  <a16:creationId xmlns:a16="http://schemas.microsoft.com/office/drawing/2014/main" id="{35BFA81B-7D4B-4554-B88A-BA633E88E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158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18" name="Oval 45">
              <a:extLst>
                <a:ext uri="{FF2B5EF4-FFF2-40B4-BE49-F238E27FC236}">
                  <a16:creationId xmlns:a16="http://schemas.microsoft.com/office/drawing/2014/main" id="{A14E1991-F8FF-4147-B6E6-14069D1E6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4" y="154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19" name="Oval 46">
              <a:extLst>
                <a:ext uri="{FF2B5EF4-FFF2-40B4-BE49-F238E27FC236}">
                  <a16:creationId xmlns:a16="http://schemas.microsoft.com/office/drawing/2014/main" id="{F95745C0-09D4-4A8B-9CF3-3465C46B4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" y="72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20" name="Oval 47">
              <a:extLst>
                <a:ext uri="{FF2B5EF4-FFF2-40B4-BE49-F238E27FC236}">
                  <a16:creationId xmlns:a16="http://schemas.microsoft.com/office/drawing/2014/main" id="{C2CB94C8-E66B-4DE7-9571-0AB23AE61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772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21" name="Oval 48">
              <a:extLst>
                <a:ext uri="{FF2B5EF4-FFF2-40B4-BE49-F238E27FC236}">
                  <a16:creationId xmlns:a16="http://schemas.microsoft.com/office/drawing/2014/main" id="{9F618323-5E14-46F6-860B-1129679C3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772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22" name="Oval 49">
              <a:extLst>
                <a:ext uri="{FF2B5EF4-FFF2-40B4-BE49-F238E27FC236}">
                  <a16:creationId xmlns:a16="http://schemas.microsoft.com/office/drawing/2014/main" id="{DE70A2D8-729B-4E58-9628-6B6F695D9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82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23" name="Oval 50">
              <a:extLst>
                <a:ext uri="{FF2B5EF4-FFF2-40B4-BE49-F238E27FC236}">
                  <a16:creationId xmlns:a16="http://schemas.microsoft.com/office/drawing/2014/main" id="{5969C89E-9165-4577-9522-1C0A2A693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8" y="82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24" name="Oval 51">
              <a:extLst>
                <a:ext uri="{FF2B5EF4-FFF2-40B4-BE49-F238E27FC236}">
                  <a16:creationId xmlns:a16="http://schemas.microsoft.com/office/drawing/2014/main" id="{FD17007B-D791-4790-8761-C0FBBAAAD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86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25" name="Oval 52">
              <a:extLst>
                <a:ext uri="{FF2B5EF4-FFF2-40B4-BE49-F238E27FC236}">
                  <a16:creationId xmlns:a16="http://schemas.microsoft.com/office/drawing/2014/main" id="{6E463476-598F-447C-90BF-32F13B881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96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26" name="Oval 53">
              <a:extLst>
                <a:ext uri="{FF2B5EF4-FFF2-40B4-BE49-F238E27FC236}">
                  <a16:creationId xmlns:a16="http://schemas.microsoft.com/office/drawing/2014/main" id="{B9EFD034-E353-48DF-88DD-11E7A10FF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916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27" name="Oval 54">
              <a:extLst>
                <a:ext uri="{FF2B5EF4-FFF2-40B4-BE49-F238E27FC236}">
                  <a16:creationId xmlns:a16="http://schemas.microsoft.com/office/drawing/2014/main" id="{6E14B633-1C50-427E-92B1-58F09EE2F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96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28" name="Oval 55">
              <a:extLst>
                <a:ext uri="{FF2B5EF4-FFF2-40B4-BE49-F238E27FC236}">
                  <a16:creationId xmlns:a16="http://schemas.microsoft.com/office/drawing/2014/main" id="{1D1C8CC9-8055-4276-8487-73BF62DD9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" y="916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29" name="Oval 56">
              <a:extLst>
                <a:ext uri="{FF2B5EF4-FFF2-40B4-BE49-F238E27FC236}">
                  <a16:creationId xmlns:a16="http://schemas.microsoft.com/office/drawing/2014/main" id="{AB8B6365-94DF-4B1E-9062-008F8BD55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106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30" name="Oval 57">
              <a:extLst>
                <a:ext uri="{FF2B5EF4-FFF2-40B4-BE49-F238E27FC236}">
                  <a16:creationId xmlns:a16="http://schemas.microsoft.com/office/drawing/2014/main" id="{129A1961-7251-4A2A-AA50-248DE6E49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1156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31" name="Oval 58">
              <a:extLst>
                <a:ext uri="{FF2B5EF4-FFF2-40B4-BE49-F238E27FC236}">
                  <a16:creationId xmlns:a16="http://schemas.microsoft.com/office/drawing/2014/main" id="{E320D8E0-91A1-452B-8490-DE7D8CA31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" y="130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32" name="Oval 59">
              <a:extLst>
                <a:ext uri="{FF2B5EF4-FFF2-40B4-BE49-F238E27FC236}">
                  <a16:creationId xmlns:a16="http://schemas.microsoft.com/office/drawing/2014/main" id="{C6065CB2-C5E9-49E7-AED9-0D52F3E33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1252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33" name="Oval 60">
              <a:extLst>
                <a:ext uri="{FF2B5EF4-FFF2-40B4-BE49-F238E27FC236}">
                  <a16:creationId xmlns:a16="http://schemas.microsoft.com/office/drawing/2014/main" id="{A068926F-6075-46AF-86B4-3768D8A1D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158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34" name="Oval 61">
              <a:extLst>
                <a:ext uri="{FF2B5EF4-FFF2-40B4-BE49-F238E27FC236}">
                  <a16:creationId xmlns:a16="http://schemas.microsoft.com/office/drawing/2014/main" id="{4E3DA5E9-97E5-4C68-865D-AFF6528AE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" y="1636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35" name="Oval 62">
              <a:extLst>
                <a:ext uri="{FF2B5EF4-FFF2-40B4-BE49-F238E27FC236}">
                  <a16:creationId xmlns:a16="http://schemas.microsoft.com/office/drawing/2014/main" id="{FF714FD1-FEDB-4CF8-A29A-B9CE756EF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" y="106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36" name="Oval 63">
              <a:extLst>
                <a:ext uri="{FF2B5EF4-FFF2-40B4-BE49-F238E27FC236}">
                  <a16:creationId xmlns:a16="http://schemas.microsoft.com/office/drawing/2014/main" id="{8A2954CA-E900-435B-884B-5C65C8D69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" y="110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37" name="Oval 64">
              <a:extLst>
                <a:ext uri="{FF2B5EF4-FFF2-40B4-BE49-F238E27FC236}">
                  <a16:creationId xmlns:a16="http://schemas.microsoft.com/office/drawing/2014/main" id="{628E0899-7923-4DB1-91F4-C597BD28E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134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38" name="Oval 65">
              <a:extLst>
                <a:ext uri="{FF2B5EF4-FFF2-40B4-BE49-F238E27FC236}">
                  <a16:creationId xmlns:a16="http://schemas.microsoft.com/office/drawing/2014/main" id="{71D3ACD1-2B8C-437F-B6BD-B304261E9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1492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39" name="Oval 66">
              <a:extLst>
                <a:ext uri="{FF2B5EF4-FFF2-40B4-BE49-F238E27FC236}">
                  <a16:creationId xmlns:a16="http://schemas.microsoft.com/office/drawing/2014/main" id="{00726B30-5D76-4DA4-929F-A6CE2E7B3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72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40" name="Oval 67">
              <a:extLst>
                <a:ext uri="{FF2B5EF4-FFF2-40B4-BE49-F238E27FC236}">
                  <a16:creationId xmlns:a16="http://schemas.microsoft.com/office/drawing/2014/main" id="{46F2D893-D04C-4B41-A15C-2E9CF2D4D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96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41" name="Oval 68">
              <a:extLst>
                <a:ext uri="{FF2B5EF4-FFF2-40B4-BE49-F238E27FC236}">
                  <a16:creationId xmlns:a16="http://schemas.microsoft.com/office/drawing/2014/main" id="{DED4DFBC-E53F-4672-8A29-C5DD1EF0E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" y="106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42" name="Oval 69">
              <a:extLst>
                <a:ext uri="{FF2B5EF4-FFF2-40B4-BE49-F238E27FC236}">
                  <a16:creationId xmlns:a16="http://schemas.microsoft.com/office/drawing/2014/main" id="{7915107A-17CA-47CB-BD0D-B681F6465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110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43" name="Oval 70">
              <a:extLst>
                <a:ext uri="{FF2B5EF4-FFF2-40B4-BE49-F238E27FC236}">
                  <a16:creationId xmlns:a16="http://schemas.microsoft.com/office/drawing/2014/main" id="{AC9DB80F-5A00-4BCA-A1DF-31FFF0DE6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168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44" name="Oval 71">
              <a:extLst>
                <a:ext uri="{FF2B5EF4-FFF2-40B4-BE49-F238E27FC236}">
                  <a16:creationId xmlns:a16="http://schemas.microsoft.com/office/drawing/2014/main" id="{46F64182-8901-485A-82D3-487855552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182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45" name="Oval 72">
              <a:extLst>
                <a:ext uri="{FF2B5EF4-FFF2-40B4-BE49-F238E27FC236}">
                  <a16:creationId xmlns:a16="http://schemas.microsoft.com/office/drawing/2014/main" id="{75DFFADC-1C31-44BC-883C-54EB3F9D4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" y="158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46" name="Oval 73">
              <a:extLst>
                <a:ext uri="{FF2B5EF4-FFF2-40B4-BE49-F238E27FC236}">
                  <a16:creationId xmlns:a16="http://schemas.microsoft.com/office/drawing/2014/main" id="{7E0EAFAB-E70B-4A44-A214-1B9E75794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154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47" name="Oval 74">
              <a:extLst>
                <a:ext uri="{FF2B5EF4-FFF2-40B4-BE49-F238E27FC236}">
                  <a16:creationId xmlns:a16="http://schemas.microsoft.com/office/drawing/2014/main" id="{95FCAB30-2CBA-4473-89C9-1D3468C3D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" y="134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48" name="Oval 75">
              <a:extLst>
                <a:ext uri="{FF2B5EF4-FFF2-40B4-BE49-F238E27FC236}">
                  <a16:creationId xmlns:a16="http://schemas.microsoft.com/office/drawing/2014/main" id="{B3FB8997-DF4D-4C60-8228-5B38B3883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8" y="1156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49" name="Oval 76">
              <a:extLst>
                <a:ext uri="{FF2B5EF4-FFF2-40B4-BE49-F238E27FC236}">
                  <a16:creationId xmlns:a16="http://schemas.microsoft.com/office/drawing/2014/main" id="{77E75CAB-1F0F-40CE-B3BF-38A98CF4C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82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50" name="Oval 77">
              <a:extLst>
                <a:ext uri="{FF2B5EF4-FFF2-40B4-BE49-F238E27FC236}">
                  <a16:creationId xmlns:a16="http://schemas.microsoft.com/office/drawing/2014/main" id="{ACBB58E2-8545-4E6B-A8EE-9B6E63473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144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54298" name="Slide Number Placeholder 80">
            <a:extLst>
              <a:ext uri="{FF2B5EF4-FFF2-40B4-BE49-F238E27FC236}">
                <a16:creationId xmlns:a16="http://schemas.microsoft.com/office/drawing/2014/main" id="{A131E43C-1FD6-4468-8EEF-785906695D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12F82B0-FD9E-49B3-9ECF-63BBC5FECB13}" type="slidenum">
              <a:rPr lang="en-US" altLang="en-US" sz="1200"/>
              <a:pPr eaLnBrk="1" hangingPunct="1"/>
              <a:t>55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1223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>
            <a:extLst>
              <a:ext uri="{FF2B5EF4-FFF2-40B4-BE49-F238E27FC236}">
                <a16:creationId xmlns:a16="http://schemas.microsoft.com/office/drawing/2014/main" id="{925A2B86-F9CE-4B83-852B-64B923C3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75C23B6-A9BA-451D-8E09-4D23C30CB8BD}" type="slidenum">
              <a:rPr lang="en-US" altLang="en-US" sz="1200"/>
              <a:pPr eaLnBrk="1" hangingPunct="1"/>
              <a:t>56</a:t>
            </a:fld>
            <a:endParaRPr lang="en-US" altLang="en-US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167ED240-8943-49C4-B551-76DAF910F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762000"/>
          </a:xfrm>
        </p:spPr>
        <p:txBody>
          <a:bodyPr/>
          <a:lstStyle/>
          <a:p>
            <a:pPr eaLnBrk="1" hangingPunct="1"/>
            <a:r>
              <a:rPr lang="en-US" altLang="en-US" sz="2800"/>
              <a:t>Density-Based Clustering: OPTICS &amp; Its Applications</a:t>
            </a:r>
          </a:p>
        </p:txBody>
      </p:sp>
      <p:pic>
        <p:nvPicPr>
          <p:cNvPr id="55300" name="Picture 3" descr="DBSCAN">
            <a:extLst>
              <a:ext uri="{FF2B5EF4-FFF2-40B4-BE49-F238E27FC236}">
                <a16:creationId xmlns:a16="http://schemas.microsoft.com/office/drawing/2014/main" id="{77164946-56A9-4F86-81A9-DEF0733B0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42672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4" descr="OPTICS">
            <a:extLst>
              <a:ext uri="{FF2B5EF4-FFF2-40B4-BE49-F238E27FC236}">
                <a16:creationId xmlns:a16="http://schemas.microsoft.com/office/drawing/2014/main" id="{E5456E5D-2DE5-447B-9AB7-9D80CFE54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95400"/>
            <a:ext cx="4114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5" descr="OPTICSOF">
            <a:extLst>
              <a:ext uri="{FF2B5EF4-FFF2-40B4-BE49-F238E27FC236}">
                <a16:creationId xmlns:a16="http://schemas.microsoft.com/office/drawing/2014/main" id="{769D84F6-ABCA-4F83-ACEE-3D82DB92B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173538"/>
            <a:ext cx="4343400" cy="268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3" name="Picture 6" descr="Histograms">
            <a:extLst>
              <a:ext uri="{FF2B5EF4-FFF2-40B4-BE49-F238E27FC236}">
                <a16:creationId xmlns:a16="http://schemas.microsoft.com/office/drawing/2014/main" id="{B633958B-AA53-4030-A489-3A140FB5F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054475"/>
            <a:ext cx="4191000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21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86C1-078E-488E-9099-2CE570BC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81" y="3252334"/>
            <a:ext cx="7886700" cy="353331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 Validation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E1086-72B6-4116-BC7F-121456E3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B947-EC88-4684-87E3-5ED46E83999F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July 25,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4BDE7-830C-438C-B58D-4C6F8551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89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/>
              <a:t>Cluster Validity </a:t>
            </a:r>
          </a:p>
        </p:txBody>
      </p:sp>
      <p:sp>
        <p:nvSpPr>
          <p:cNvPr id="165683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089025"/>
            <a:ext cx="7886700" cy="467995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For supervised classification we have a variety of measures to evaluate how good our model is</a:t>
            </a:r>
          </a:p>
          <a:p>
            <a:pPr lvl="1"/>
            <a:r>
              <a:rPr lang="en-US" altLang="en-US" sz="2000" dirty="0"/>
              <a:t>Accuracy, precision, recall</a:t>
            </a:r>
          </a:p>
          <a:p>
            <a:pPr lvl="1"/>
            <a:endParaRPr lang="en-US" altLang="en-US" sz="1300" dirty="0"/>
          </a:p>
          <a:p>
            <a:r>
              <a:rPr lang="en-US" altLang="en-US" sz="2400" dirty="0"/>
              <a:t>For cluster analysis, the analogous question is how to evaluate the “goodness” of the resulting clusters?</a:t>
            </a:r>
          </a:p>
          <a:p>
            <a:endParaRPr lang="en-US" altLang="en-US" sz="1700" dirty="0"/>
          </a:p>
          <a:p>
            <a:r>
              <a:rPr lang="en-US" altLang="en-US" sz="2400" dirty="0"/>
              <a:t>But “clusters are in the eye of the beholder”! </a:t>
            </a:r>
          </a:p>
          <a:p>
            <a:endParaRPr lang="en-US" altLang="en-US" sz="1800" dirty="0"/>
          </a:p>
          <a:p>
            <a:r>
              <a:rPr lang="en-US" altLang="en-US" sz="2400" dirty="0"/>
              <a:t>Then why do we want to evaluate them?</a:t>
            </a:r>
          </a:p>
          <a:p>
            <a:pPr lvl="1"/>
            <a:r>
              <a:rPr lang="en-US" altLang="en-US" sz="2000" dirty="0"/>
              <a:t>To avoid finding patterns in noise</a:t>
            </a:r>
          </a:p>
          <a:p>
            <a:pPr lvl="1"/>
            <a:r>
              <a:rPr lang="en-US" altLang="en-US" sz="2000" dirty="0"/>
              <a:t>To compare clustering algorithms</a:t>
            </a:r>
          </a:p>
          <a:p>
            <a:pPr lvl="1"/>
            <a:r>
              <a:rPr lang="en-US" altLang="en-US" sz="2000" dirty="0"/>
              <a:t>To compare two sets of clusters</a:t>
            </a:r>
          </a:p>
          <a:p>
            <a:pPr lvl="1"/>
            <a:r>
              <a:rPr lang="en-US" altLang="en-US" sz="2000" dirty="0"/>
              <a:t>To compare two clusters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fld id="{C57E1C07-4A44-4014-8BDF-A51FA48BEE5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3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7861" name="Group 5"/>
          <p:cNvGrpSpPr>
            <a:grpSpLocks/>
          </p:cNvGrpSpPr>
          <p:nvPr/>
        </p:nvGrpSpPr>
        <p:grpSpPr bwMode="auto">
          <a:xfrm>
            <a:off x="152400" y="3657600"/>
            <a:ext cx="4113213" cy="2743200"/>
            <a:chOff x="96" y="2304"/>
            <a:chExt cx="2591" cy="1728"/>
          </a:xfrm>
        </p:grpSpPr>
        <p:pic>
          <p:nvPicPr>
            <p:cNvPr id="1657862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304"/>
              <a:ext cx="2303" cy="1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57863" name="Text Box 7"/>
            <p:cNvSpPr txBox="1">
              <a:spLocks noChangeArrowheads="1"/>
            </p:cNvSpPr>
            <p:nvPr/>
          </p:nvSpPr>
          <p:spPr bwMode="auto">
            <a:xfrm>
              <a:off x="96" y="2640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K-means</a:t>
              </a:r>
            </a:p>
          </p:txBody>
        </p:sp>
      </p:grpSp>
      <p:grpSp>
        <p:nvGrpSpPr>
          <p:cNvPr id="1657867" name="Group 11"/>
          <p:cNvGrpSpPr>
            <a:grpSpLocks/>
          </p:cNvGrpSpPr>
          <p:nvPr/>
        </p:nvGrpSpPr>
        <p:grpSpPr bwMode="auto">
          <a:xfrm>
            <a:off x="4116388" y="3657600"/>
            <a:ext cx="4646612" cy="2743200"/>
            <a:chOff x="2593" y="2304"/>
            <a:chExt cx="2927" cy="1728"/>
          </a:xfrm>
        </p:grpSpPr>
        <p:pic>
          <p:nvPicPr>
            <p:cNvPr id="1657868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2304"/>
              <a:ext cx="2303" cy="1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57869" name="Text Box 13"/>
            <p:cNvSpPr txBox="1">
              <a:spLocks noChangeArrowheads="1"/>
            </p:cNvSpPr>
            <p:nvPr/>
          </p:nvSpPr>
          <p:spPr bwMode="auto">
            <a:xfrm>
              <a:off x="4800" y="2640"/>
              <a:ext cx="72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Complete Link</a:t>
              </a:r>
            </a:p>
          </p:txBody>
        </p:sp>
      </p:grpSp>
      <p:sp>
        <p:nvSpPr>
          <p:cNvPr id="165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1"/>
            <a:ext cx="7886700" cy="533400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Clusters found in Random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fld id="{6F1583BA-BD72-491D-A400-478D151B087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6578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3648075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57860" name="Text Box 4"/>
          <p:cNvSpPr txBox="1">
            <a:spLocks noChangeArrowheads="1"/>
          </p:cNvSpPr>
          <p:nvPr/>
        </p:nvSpPr>
        <p:spPr bwMode="auto">
          <a:xfrm>
            <a:off x="152400" y="1905000"/>
            <a:ext cx="990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Random Points</a:t>
            </a:r>
          </a:p>
        </p:txBody>
      </p:sp>
      <p:grpSp>
        <p:nvGrpSpPr>
          <p:cNvPr id="1657864" name="Group 8"/>
          <p:cNvGrpSpPr>
            <a:grpSpLocks/>
          </p:cNvGrpSpPr>
          <p:nvPr/>
        </p:nvGrpSpPr>
        <p:grpSpPr bwMode="auto">
          <a:xfrm>
            <a:off x="4114800" y="1371600"/>
            <a:ext cx="4341812" cy="2743200"/>
            <a:chOff x="2593" y="624"/>
            <a:chExt cx="2735" cy="1728"/>
          </a:xfrm>
        </p:grpSpPr>
        <p:pic>
          <p:nvPicPr>
            <p:cNvPr id="1657865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624"/>
              <a:ext cx="2303" cy="1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57866" name="Text Box 10"/>
            <p:cNvSpPr txBox="1">
              <a:spLocks noChangeArrowheads="1"/>
            </p:cNvSpPr>
            <p:nvPr/>
          </p:nvSpPr>
          <p:spPr bwMode="auto">
            <a:xfrm>
              <a:off x="4704" y="1200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DBSCAN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137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1959736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+mn-lt"/>
              </a:rPr>
              <a:t>Hierarchical methods</a:t>
            </a:r>
            <a:endParaRPr lang="en-US" sz="4000" b="1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E3D5C-06F3-4528-BA27-EFFF4139B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9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42899"/>
            <a:ext cx="7886700" cy="533401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Different Aspects of Cluster Validation</a:t>
            </a:r>
          </a:p>
        </p:txBody>
      </p:sp>
      <p:sp>
        <p:nvSpPr>
          <p:cNvPr id="165888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99990"/>
            <a:ext cx="7886700" cy="4948410"/>
          </a:xfrm>
        </p:spPr>
        <p:txBody>
          <a:bodyPr>
            <a:normAutofit fontScale="92500" lnSpcReduction="20000"/>
          </a:bodyPr>
          <a:lstStyle/>
          <a:p>
            <a:pPr marL="533400" indent="-533400">
              <a:lnSpc>
                <a:spcPct val="110000"/>
              </a:lnSpc>
              <a:spcAft>
                <a:spcPts val="600"/>
              </a:spcAft>
              <a:buSzTx/>
              <a:buFont typeface="Monotype Sorts" pitchFamily="2" charset="2"/>
              <a:buAutoNum type="arabicPeriod"/>
            </a:pPr>
            <a:r>
              <a:rPr lang="en-US" altLang="en-US" sz="2000" dirty="0"/>
              <a:t>Determining the</a:t>
            </a:r>
            <a:r>
              <a:rPr lang="en-US" altLang="en-US" sz="2000" dirty="0">
                <a:solidFill>
                  <a:srgbClr val="FF9900"/>
                </a:solidFill>
              </a:rPr>
              <a:t> </a:t>
            </a:r>
            <a:r>
              <a:rPr lang="en-US" altLang="en-US" sz="2000" dirty="0">
                <a:solidFill>
                  <a:srgbClr val="FF0000"/>
                </a:solidFill>
              </a:rPr>
              <a:t>clustering tendency</a:t>
            </a:r>
            <a:r>
              <a:rPr lang="en-US" altLang="en-US" sz="2000" dirty="0"/>
              <a:t> of a set of data, i.e., distinguishing whether non-random structure actually exists in the data. </a:t>
            </a:r>
          </a:p>
          <a:p>
            <a:pPr marL="533400" indent="-533400">
              <a:lnSpc>
                <a:spcPct val="110000"/>
              </a:lnSpc>
              <a:spcAft>
                <a:spcPts val="600"/>
              </a:spcAft>
              <a:buSzTx/>
              <a:buFont typeface="Monotype Sorts" pitchFamily="2" charset="2"/>
              <a:buAutoNum type="arabicPeriod"/>
            </a:pPr>
            <a:r>
              <a:rPr lang="en-US" altLang="en-US" sz="2000" dirty="0"/>
              <a:t>Comparing the results of a cluster analysis to externally known results, e.g., to externally given class labels.</a:t>
            </a:r>
          </a:p>
          <a:p>
            <a:pPr marL="533400" indent="-533400">
              <a:lnSpc>
                <a:spcPct val="110000"/>
              </a:lnSpc>
              <a:buSzTx/>
              <a:buFont typeface="Monotype Sorts" pitchFamily="2" charset="2"/>
              <a:buAutoNum type="arabicPeriod"/>
            </a:pPr>
            <a:r>
              <a:rPr lang="en-US" altLang="en-US" sz="2000" dirty="0"/>
              <a:t>Evaluating how well the results of a cluster analysis fit the data </a:t>
            </a:r>
            <a:r>
              <a:rPr lang="en-US" altLang="en-US" sz="2000" i="1" dirty="0"/>
              <a:t>without</a:t>
            </a:r>
            <a:r>
              <a:rPr lang="en-US" altLang="en-US" sz="2000" dirty="0"/>
              <a:t> reference to external information. </a:t>
            </a:r>
          </a:p>
          <a:p>
            <a:pPr marL="990600" lvl="1" indent="-533400">
              <a:lnSpc>
                <a:spcPct val="110000"/>
              </a:lnSpc>
              <a:spcAft>
                <a:spcPts val="600"/>
              </a:spcAft>
              <a:buSzTx/>
              <a:buFont typeface="Arial" panose="020B0604020202020204" pitchFamily="34" charset="0"/>
              <a:buNone/>
            </a:pPr>
            <a:r>
              <a:rPr lang="en-US" altLang="en-US" sz="1800" dirty="0"/>
              <a:t>	- Use only the data</a:t>
            </a:r>
          </a:p>
          <a:p>
            <a:pPr marL="533400" indent="-533400">
              <a:lnSpc>
                <a:spcPct val="110000"/>
              </a:lnSpc>
              <a:spcAft>
                <a:spcPts val="600"/>
              </a:spcAft>
              <a:buSzTx/>
              <a:buFont typeface="Monotype Sorts" pitchFamily="2" charset="2"/>
              <a:buAutoNum type="arabicPeriod"/>
            </a:pPr>
            <a:r>
              <a:rPr lang="en-US" altLang="en-US" sz="2000" dirty="0"/>
              <a:t>Comparing the results of two different sets of cluster analyses to determine which is better.</a:t>
            </a:r>
          </a:p>
          <a:p>
            <a:pPr marL="533400" indent="-533400">
              <a:lnSpc>
                <a:spcPct val="110000"/>
              </a:lnSpc>
              <a:spcAft>
                <a:spcPts val="600"/>
              </a:spcAft>
              <a:buSzTx/>
              <a:buFont typeface="Monotype Sorts" pitchFamily="2" charset="2"/>
              <a:buAutoNum type="arabicPeriod"/>
            </a:pPr>
            <a:r>
              <a:rPr lang="en-US" altLang="en-US" sz="2000" dirty="0"/>
              <a:t>Determining the ‘correct’ number of clusters.</a:t>
            </a:r>
          </a:p>
          <a:p>
            <a:pPr marL="533400" indent="-533400">
              <a:lnSpc>
                <a:spcPct val="110000"/>
              </a:lnSpc>
              <a:spcAft>
                <a:spcPts val="600"/>
              </a:spcAft>
            </a:pPr>
            <a:endParaRPr lang="en-US" altLang="en-US" sz="2000" dirty="0"/>
          </a:p>
          <a:p>
            <a:pPr marL="533400" indent="-533400">
              <a:lnSpc>
                <a:spcPct val="110000"/>
              </a:lnSpc>
              <a:spcAft>
                <a:spcPts val="600"/>
              </a:spcAft>
              <a:buFont typeface="Monotype Sorts" pitchFamily="2" charset="2"/>
              <a:buNone/>
            </a:pPr>
            <a:r>
              <a:rPr lang="en-US" altLang="en-US" sz="2400" dirty="0"/>
              <a:t>	</a:t>
            </a:r>
            <a:r>
              <a:rPr lang="en-US" altLang="en-US" sz="2000" dirty="0"/>
              <a:t>For 2, 3, and 4, we can further distinguish whether we want to evaluate the entire clustering or just individual clusters. </a:t>
            </a:r>
          </a:p>
          <a:p>
            <a:pPr marL="533400" indent="-533400">
              <a:lnSpc>
                <a:spcPct val="110000"/>
              </a:lnSpc>
              <a:spcAft>
                <a:spcPts val="600"/>
              </a:spcAft>
            </a:pPr>
            <a:endParaRPr lang="en-US" alt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fld id="{E6C1E65F-9E6C-414C-9D9A-995D61D627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1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882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Clustering Tendency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81349"/>
            <a:ext cx="8169925" cy="584012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dirty="0"/>
              <a:t>All clustering algorithms find some clusters, whether data has natural clusters or not.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dirty="0"/>
              <a:t>We need a mechanism to check if at least some clusters are of good quality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dirty="0"/>
              <a:t>Alternatively, we can directly check the data for clustering tendency.  A common approach is to use statistical tests for spatial randomness (in Euclidean space) among data points.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dirty="0"/>
              <a:t>Hopkins Statistic : Use p points from data and generate a set of p random points in data space. Let </a:t>
            </a:r>
            <a:r>
              <a:rPr lang="en-US" sz="2000" dirty="0" err="1"/>
              <a:t>u</a:t>
            </a:r>
            <a:r>
              <a:rPr lang="en-US" sz="2000" baseline="-25000" dirty="0" err="1"/>
              <a:t>i</a:t>
            </a:r>
            <a:r>
              <a:rPr lang="en-US" sz="2000" dirty="0"/>
              <a:t> be nearest neighbor distances in generated data and </a:t>
            </a:r>
            <a:r>
              <a:rPr lang="en-US" sz="2000" dirty="0" err="1"/>
              <a:t>w</a:t>
            </a:r>
            <a:r>
              <a:rPr lang="en-US" sz="2000" baseline="-25000" dirty="0" err="1"/>
              <a:t>i</a:t>
            </a:r>
            <a:r>
              <a:rPr lang="en-US" sz="2000" dirty="0"/>
              <a:t> be nearest neighbor distances in supplied data. Hopkin statistic H is defined 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fld id="{BF1C67E8-5F03-41E9-ABF0-D3AE6C2E808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516" y="4589265"/>
            <a:ext cx="2428875" cy="5905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6800" y="5486400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0" dirty="0">
                <a:latin typeface="+mn-lt"/>
              </a:rPr>
              <a:t>H is closer to 0 =&gt; data is highly clustered;</a:t>
            </a:r>
          </a:p>
          <a:p>
            <a:r>
              <a:rPr lang="en-US" sz="1800" b="0" dirty="0">
                <a:latin typeface="+mn-lt"/>
              </a:rPr>
              <a:t>H is closer to 0.5 =&gt; data is uniformly distributed in data space</a:t>
            </a:r>
          </a:p>
        </p:txBody>
      </p:sp>
    </p:spTree>
    <p:extLst>
      <p:ext uri="{BB962C8B-B14F-4D97-AF65-F5344CB8AC3E}">
        <p14:creationId xmlns:p14="http://schemas.microsoft.com/office/powerpoint/2010/main" val="222100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Evaluation measures for Cluster 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2872"/>
            <a:ext cx="7886700" cy="513347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/>
              <a:t>Unsupervised</a:t>
            </a:r>
            <a:r>
              <a:rPr lang="en-US" sz="2000" dirty="0"/>
              <a:t>  Measures without resort to external information, also referred </a:t>
            </a:r>
            <a:r>
              <a:rPr lang="en-US" sz="2000" i="1" dirty="0"/>
              <a:t>internal indices </a:t>
            </a:r>
            <a:r>
              <a:rPr lang="en-US" sz="2000" dirty="0"/>
              <a:t>e.g. SSE.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Measures can be 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Cluster Cohesion (compactness, tightness) - how closely related the objects in a cluster are?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Cluster Separation (isolation) - how distinct or well-separated a cluster is from other clusters</a:t>
            </a:r>
          </a:p>
          <a:p>
            <a:pPr>
              <a:lnSpc>
                <a:spcPct val="110000"/>
              </a:lnSpc>
            </a:pPr>
            <a:r>
              <a:rPr lang="en-US" sz="2000" b="1" dirty="0"/>
              <a:t>Supervised</a:t>
            </a:r>
            <a:r>
              <a:rPr lang="en-US" sz="2000" dirty="0"/>
              <a:t> Measures match the clustering output to some external structure, also referred </a:t>
            </a:r>
            <a:r>
              <a:rPr lang="en-US" sz="2000" i="1" dirty="0"/>
              <a:t>external indices</a:t>
            </a:r>
            <a:r>
              <a:rPr lang="en-US" sz="2000" dirty="0"/>
              <a:t> e.g. entropy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Measures how well cluster labels match externally supplied class labels.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2000" b="1" dirty="0"/>
              <a:t>Relative</a:t>
            </a:r>
            <a:r>
              <a:rPr lang="en-US" sz="2000" dirty="0"/>
              <a:t> - compare different clustering outcomes. can be based on supervised or unsupervised measures, e.g. two K-means clustering outputs can be compared using either SSE or entropy.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fld id="{63452111-70B1-44FA-BCFB-D769A47CAB3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4959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09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Internal Measures: SSE</a:t>
            </a:r>
          </a:p>
        </p:txBody>
      </p:sp>
      <p:sp>
        <p:nvSpPr>
          <p:cNvPr id="166809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28311"/>
            <a:ext cx="7886700" cy="4351338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en-US" sz="2000" dirty="0"/>
              <a:t>Clusters in more complicated figures aren’t well separated</a:t>
            </a:r>
          </a:p>
          <a:p>
            <a:pPr marL="342900" indent="-342900"/>
            <a:r>
              <a:rPr lang="en-US" altLang="en-US" sz="2000" dirty="0"/>
              <a:t>Internal Index:  Used to measure the goodness of a clustering structure without respect to external information</a:t>
            </a:r>
          </a:p>
          <a:p>
            <a:pPr marL="742950" lvl="1" indent="-285750"/>
            <a:r>
              <a:rPr lang="en-US" altLang="en-US" dirty="0"/>
              <a:t>SSE</a:t>
            </a:r>
          </a:p>
          <a:p>
            <a:pPr marL="342900" indent="-342900"/>
            <a:r>
              <a:rPr lang="en-US" altLang="en-US" sz="2000" dirty="0"/>
              <a:t>SSE is good for comparing two </a:t>
            </a:r>
            <a:r>
              <a:rPr lang="en-US" altLang="en-US" sz="2000" dirty="0" err="1"/>
              <a:t>clusterings</a:t>
            </a:r>
            <a:r>
              <a:rPr lang="en-US" altLang="en-US" sz="2000" dirty="0"/>
              <a:t> or two clusters (average SSE).</a:t>
            </a:r>
          </a:p>
          <a:p>
            <a:pPr marL="342900" indent="-342900"/>
            <a:r>
              <a:rPr lang="en-US" altLang="en-US" sz="2000" dirty="0"/>
              <a:t>Can also be used to estimate the number of clusters</a:t>
            </a:r>
          </a:p>
          <a:p>
            <a:pPr marL="342900" indent="-342900">
              <a:buFont typeface="Monotype Sorts" pitchFamily="2" charset="2"/>
              <a:buNone/>
            </a:pPr>
            <a:endParaRPr lang="en-US" altLang="en-US" sz="2000" dirty="0"/>
          </a:p>
          <a:p>
            <a:pPr marL="342900" indent="-342900"/>
            <a:endParaRPr lang="en-US" alt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fld id="{C613728C-5E1E-49C8-96B7-96D39E6B93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668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/>
          <a:stretch>
            <a:fillRect/>
          </a:stretch>
        </p:blipFill>
        <p:spPr bwMode="auto">
          <a:xfrm>
            <a:off x="5257800" y="3810000"/>
            <a:ext cx="3656012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68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 b="5556"/>
          <a:stretch>
            <a:fillRect/>
          </a:stretch>
        </p:blipFill>
        <p:spPr bwMode="auto">
          <a:xfrm>
            <a:off x="457200" y="3810000"/>
            <a:ext cx="365601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1414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219" name="Rectangle 3"/>
          <p:cNvSpPr>
            <a:spLocks noGrp="1" noChangeArrowheads="1"/>
          </p:cNvSpPr>
          <p:nvPr>
            <p:ph type="title"/>
          </p:nvPr>
        </p:nvSpPr>
        <p:spPr>
          <a:xfrm>
            <a:off x="613272" y="276635"/>
            <a:ext cx="7677150" cy="533400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Internal Measures: Cohesion and Separation</a:t>
            </a:r>
          </a:p>
        </p:txBody>
      </p:sp>
      <p:sp>
        <p:nvSpPr>
          <p:cNvPr id="1673218" name="Rectangle 2"/>
          <p:cNvSpPr>
            <a:spLocks noGrp="1" noChangeArrowheads="1"/>
          </p:cNvSpPr>
          <p:nvPr>
            <p:ph idx="1"/>
          </p:nvPr>
        </p:nvSpPr>
        <p:spPr>
          <a:xfrm>
            <a:off x="282766" y="1521189"/>
            <a:ext cx="7886700" cy="4351338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110000"/>
              </a:lnSpc>
              <a:spcBef>
                <a:spcPct val="0"/>
              </a:spcBef>
            </a:pPr>
            <a:r>
              <a:rPr lang="en-US" altLang="en-US" sz="2400" u="sng" dirty="0"/>
              <a:t>Cluster Cohesion: </a:t>
            </a:r>
            <a:r>
              <a:rPr lang="en-US" altLang="en-US" sz="2400" dirty="0"/>
              <a:t>Measures how closely related are objects in a cluster</a:t>
            </a:r>
          </a:p>
          <a:p>
            <a:pPr marL="742950" lvl="1" indent="-285750">
              <a:lnSpc>
                <a:spcPct val="110000"/>
              </a:lnSpc>
              <a:spcAft>
                <a:spcPts val="600"/>
              </a:spcAft>
            </a:pPr>
            <a:r>
              <a:rPr lang="en-US" altLang="en-US" sz="2400" dirty="0"/>
              <a:t>Example: SSE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</a:pPr>
            <a:r>
              <a:rPr lang="en-US" altLang="en-US" sz="2400" u="sng" dirty="0"/>
              <a:t>Cluster Separation</a:t>
            </a:r>
            <a:r>
              <a:rPr lang="en-US" altLang="en-US" sz="2400" dirty="0"/>
              <a:t>: Measure how distinct or well-separated a cluster is from other clusters</a:t>
            </a:r>
          </a:p>
          <a:p>
            <a:pPr marL="685800" lvl="1" indent="-342900">
              <a:lnSpc>
                <a:spcPct val="110000"/>
              </a:lnSpc>
            </a:pPr>
            <a:r>
              <a:rPr lang="en-US" altLang="en-US" sz="2200" dirty="0"/>
              <a:t>Example: Squared Error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altLang="en-US" sz="2200" dirty="0"/>
              <a:t>Cohesion is measured by the within cluster sum of squares (SSE)</a:t>
            </a:r>
          </a:p>
          <a:p>
            <a:pPr marL="742950" lvl="1" indent="-285750">
              <a:lnSpc>
                <a:spcPct val="110000"/>
              </a:lnSpc>
            </a:pPr>
            <a:endParaRPr lang="en-US" altLang="en-US" sz="2400" dirty="0"/>
          </a:p>
          <a:p>
            <a:pPr marL="742950" lvl="1" indent="-285750">
              <a:lnSpc>
                <a:spcPct val="110000"/>
              </a:lnSpc>
            </a:pPr>
            <a:endParaRPr lang="en-US" altLang="en-US" sz="2400" dirty="0"/>
          </a:p>
          <a:p>
            <a:pPr marL="742950" lvl="1" indent="-285750">
              <a:lnSpc>
                <a:spcPct val="110000"/>
              </a:lnSpc>
            </a:pPr>
            <a:r>
              <a:rPr lang="en-US" altLang="en-US" sz="2200" dirty="0"/>
              <a:t>Separation is measured by the between cluster sum of squares</a:t>
            </a:r>
          </a:p>
          <a:p>
            <a:pPr marL="742950" lvl="1" indent="-285750">
              <a:lnSpc>
                <a:spcPct val="110000"/>
              </a:lnSpc>
            </a:pPr>
            <a:endParaRPr lang="en-US" altLang="en-US" sz="2400" dirty="0"/>
          </a:p>
          <a:p>
            <a:pPr marL="1143000" lvl="2" indent="-228600">
              <a:lnSpc>
                <a:spcPct val="110000"/>
              </a:lnSpc>
            </a:pPr>
            <a:endParaRPr lang="en-US" altLang="en-US" sz="2000" dirty="0"/>
          </a:p>
          <a:p>
            <a:pPr lvl="3">
              <a:lnSpc>
                <a:spcPct val="110000"/>
              </a:lnSpc>
            </a:pPr>
            <a:r>
              <a:rPr lang="en-US" altLang="en-US" sz="2000" dirty="0"/>
              <a:t>Where |C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| is the size of cluster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fld id="{C43E52BA-42E9-433E-A844-62ADB470FAA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673220" name="Object 4"/>
          <p:cNvGraphicFramePr>
            <a:graphicFrameLocks noChangeAspect="1"/>
          </p:cNvGraphicFramePr>
          <p:nvPr>
            <p:extLst/>
          </p:nvPr>
        </p:nvGraphicFramePr>
        <p:xfrm>
          <a:off x="3613686" y="3710982"/>
          <a:ext cx="2544743" cy="741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8" name="Equation" r:id="rId3" imgW="1218960" imgH="355320" progId="Equation.3">
                  <p:embed/>
                </p:oleObj>
              </mc:Choice>
              <mc:Fallback>
                <p:oleObj name="Equation" r:id="rId3" imgW="1218960" imgH="355320" progId="Equation.3">
                  <p:embed/>
                  <p:pic>
                    <p:nvPicPr>
                      <p:cNvPr id="1673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686" y="3710982"/>
                        <a:ext cx="2544743" cy="7419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3221" name="Object 5"/>
          <p:cNvGraphicFramePr>
            <a:graphicFrameLocks noChangeAspect="1"/>
          </p:cNvGraphicFramePr>
          <p:nvPr>
            <p:extLst/>
          </p:nvPr>
        </p:nvGraphicFramePr>
        <p:xfrm>
          <a:off x="4719811" y="4702368"/>
          <a:ext cx="2544744" cy="747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9" name="Equation" r:id="rId5" imgW="1168200" imgH="342720" progId="Equation.3">
                  <p:embed/>
                </p:oleObj>
              </mc:Choice>
              <mc:Fallback>
                <p:oleObj name="Equation" r:id="rId5" imgW="1168200" imgH="342720" progId="Equation.3">
                  <p:embed/>
                  <p:pic>
                    <p:nvPicPr>
                      <p:cNvPr id="16732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811" y="4702368"/>
                        <a:ext cx="2544744" cy="747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51961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51428ACF-8C3C-4740-80EE-83CA1F24C2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0843" y="149646"/>
            <a:ext cx="78867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200" b="1" dirty="0">
                <a:latin typeface="+mn-lt"/>
              </a:rPr>
              <a:t>Measuring Clustering Quality: Extrinsic Methods 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88A185B4-FC3F-4608-BC48-AFAE187DCA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3397" y="1121128"/>
            <a:ext cx="7886700" cy="509238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Clustering quality measure: </a:t>
            </a:r>
            <a:r>
              <a:rPr lang="en-US" altLang="en-US" sz="2400" i="1" dirty="0"/>
              <a:t>Q(C, C</a:t>
            </a:r>
            <a:r>
              <a:rPr lang="en-US" altLang="en-US" sz="2400" i="1" baseline="-25000" dirty="0"/>
              <a:t>g</a:t>
            </a:r>
            <a:r>
              <a:rPr lang="en-US" altLang="en-US" sz="2400" i="1" dirty="0"/>
              <a:t>),</a:t>
            </a:r>
            <a:r>
              <a:rPr lang="en-US" altLang="en-US" sz="2400" dirty="0"/>
              <a:t> for a clustering </a:t>
            </a:r>
            <a:r>
              <a:rPr lang="en-US" altLang="en-US" sz="2400" i="1" dirty="0"/>
              <a:t>C</a:t>
            </a:r>
            <a:r>
              <a:rPr lang="en-US" altLang="en-US" sz="2400" dirty="0"/>
              <a:t> given the ground truth </a:t>
            </a:r>
            <a:r>
              <a:rPr lang="en-US" altLang="en-US" sz="2400" i="1" dirty="0"/>
              <a:t>C</a:t>
            </a:r>
            <a:r>
              <a:rPr lang="en-US" altLang="en-US" sz="2400" i="1" baseline="-25000" dirty="0"/>
              <a:t>g</a:t>
            </a:r>
            <a:r>
              <a:rPr lang="en-US" altLang="en-US" sz="2400" dirty="0"/>
              <a:t>. </a:t>
            </a:r>
          </a:p>
          <a:p>
            <a:pPr>
              <a:lnSpc>
                <a:spcPct val="110000"/>
              </a:lnSpc>
            </a:pPr>
            <a:r>
              <a:rPr lang="en-US" altLang="en-US" sz="2400" i="1" dirty="0"/>
              <a:t>Q</a:t>
            </a:r>
            <a:r>
              <a:rPr lang="en-US" altLang="en-US" sz="2400" dirty="0"/>
              <a:t> is good if it satisfies the following </a:t>
            </a:r>
            <a:r>
              <a:rPr lang="en-US" altLang="en-US" sz="2400" b="1" dirty="0"/>
              <a:t>4</a:t>
            </a:r>
            <a:r>
              <a:rPr lang="en-US" altLang="en-US" sz="2400" dirty="0"/>
              <a:t> essential criteria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Cluster homogeneity: the purer, the better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Cluster completeness: should assign objects belong to the same category in the ground truth to the same cluster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Rag bag: putting a heterogeneous object into a pure cluster should be penalized more than putting it into a </a:t>
            </a:r>
            <a:r>
              <a:rPr lang="en-US" altLang="en-US" sz="2400" i="1" dirty="0"/>
              <a:t>rag bag</a:t>
            </a:r>
            <a:r>
              <a:rPr lang="en-US" altLang="en-US" sz="2400" dirty="0"/>
              <a:t> (i.e., “miscellaneous” or “other” category)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Small cluster preservation: splitting a small category into pieces is more harmful than splitting a large category into pieces</a:t>
            </a:r>
          </a:p>
        </p:txBody>
      </p:sp>
      <p:sp>
        <p:nvSpPr>
          <p:cNvPr id="73732" name="Slide Number Placeholder 5">
            <a:extLst>
              <a:ext uri="{FF2B5EF4-FFF2-40B4-BE49-F238E27FC236}">
                <a16:creationId xmlns:a16="http://schemas.microsoft.com/office/drawing/2014/main" id="{641A78FE-3D8A-47B2-9E16-90F15F3EAB77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577070"/>
            <a:ext cx="1905000" cy="280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22220774-575F-4637-90A0-B926003CA4A4}" type="slidenum">
              <a:rPr lang="en-US" altLang="en-US" sz="800" b="1"/>
              <a:pPr algn="r" eaLnBrk="1" hangingPunct="1"/>
              <a:t>65</a:t>
            </a:fld>
            <a:endParaRPr lang="en-US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8971054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7BFB994C-EB9D-41EC-9BA0-663F78E2E2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133905"/>
            <a:ext cx="7886700" cy="4941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200" b="1" dirty="0">
                <a:latin typeface="+mn-lt"/>
              </a:rPr>
              <a:t>Measuring Clustering Quality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AE8D2F67-95A2-441A-A41B-A6EB14BFF40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76300"/>
            <a:ext cx="8534400" cy="5105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Two methods: extrinsic vs. intrinsic  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Extrinsic: supervised, i.e., the ground truth is available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Compare a clustering against the ground truth using certain clustering quality measure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Ex. </a:t>
            </a:r>
            <a:r>
              <a:rPr lang="en-US" altLang="en-US" sz="2400" dirty="0" err="1"/>
              <a:t>BCubed</a:t>
            </a:r>
            <a:r>
              <a:rPr lang="en-US" altLang="en-US" sz="2400" dirty="0"/>
              <a:t> precision and recall metrics (averaged over all classes)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Intrinsic: unsupervised, i.e., the ground truth is unavailable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Evaluate the goodness of a clustering by considering how well the clusters are separated, and how compact the clusters are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Ex. Silhouette coefficient</a:t>
            </a:r>
          </a:p>
        </p:txBody>
      </p:sp>
      <p:sp>
        <p:nvSpPr>
          <p:cNvPr id="72708" name="Slide Number Placeholder 5">
            <a:extLst>
              <a:ext uri="{FF2B5EF4-FFF2-40B4-BE49-F238E27FC236}">
                <a16:creationId xmlns:a16="http://schemas.microsoft.com/office/drawing/2014/main" id="{5A49B758-17D2-4C46-B83F-2EDE5C768753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95E3A322-70FC-44F9-A934-F5A405FC7791}" type="slidenum">
              <a:rPr lang="en-US" altLang="en-US" sz="1200" b="1"/>
              <a:pPr algn="r" eaLnBrk="1" hangingPunct="1"/>
              <a:t>66</a:t>
            </a:fld>
            <a:endParaRPr lang="en-US" altLang="en-US" sz="1200" b="1"/>
          </a:p>
        </p:txBody>
      </p:sp>
    </p:spTree>
    <p:extLst>
      <p:ext uri="{BB962C8B-B14F-4D97-AF65-F5344CB8AC3E}">
        <p14:creationId xmlns:p14="http://schemas.microsoft.com/office/powerpoint/2010/main" val="19210725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05" y="301572"/>
            <a:ext cx="8458200" cy="656895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Classification-based Measures of Cluster Validity</a:t>
            </a:r>
            <a:endParaRPr lang="en-US" sz="3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fld id="{2D2BF47D-13CB-41AB-B0D1-F53FFD8B4B0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9C413D-89BD-4BC0-B444-F2D76BBB79F3}"/>
              </a:ext>
            </a:extLst>
          </p:cNvPr>
          <p:cNvSpPr/>
          <p:nvPr/>
        </p:nvSpPr>
        <p:spPr>
          <a:xfrm>
            <a:off x="609601" y="1235764"/>
            <a:ext cx="8191004" cy="5070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200" b="0" dirty="0">
                <a:latin typeface="+mn-lt"/>
              </a:rPr>
              <a:t>Precision:  The fraction of a cluster that consists of objects of a specified class. The precision of cluster </a:t>
            </a:r>
            <a:r>
              <a:rPr lang="en-US" sz="2200" b="0" dirty="0" err="1">
                <a:latin typeface="+mn-lt"/>
              </a:rPr>
              <a:t>i</a:t>
            </a:r>
            <a:r>
              <a:rPr lang="en-US" sz="2200" b="0" dirty="0">
                <a:latin typeface="+mn-lt"/>
              </a:rPr>
              <a:t> with respect to a class j is precision(</a:t>
            </a:r>
            <a:r>
              <a:rPr lang="en-US" sz="2200" b="0" dirty="0" err="1">
                <a:latin typeface="+mn-lt"/>
              </a:rPr>
              <a:t>i,j</a:t>
            </a:r>
            <a:r>
              <a:rPr lang="en-US" sz="2200" b="0" dirty="0">
                <a:latin typeface="+mn-lt"/>
              </a:rPr>
              <a:t>) = </a:t>
            </a:r>
            <a:r>
              <a:rPr lang="en-US" sz="2200" b="0" dirty="0" err="1">
                <a:latin typeface="+mn-lt"/>
              </a:rPr>
              <a:t>p</a:t>
            </a:r>
            <a:r>
              <a:rPr lang="en-US" sz="2200" b="0" baseline="-25000" dirty="0" err="1">
                <a:latin typeface="+mn-lt"/>
              </a:rPr>
              <a:t>ij</a:t>
            </a:r>
            <a:endParaRPr lang="en-US" sz="2200" b="0" baseline="-250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300"/>
              </a:spcAft>
            </a:pPr>
            <a:endParaRPr lang="en-US" sz="2200" b="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200" b="0" dirty="0">
                <a:latin typeface="+mn-lt"/>
              </a:rPr>
              <a:t>Recall: The extent to which a cluster contains all objects of a specified class. The recall of cluster </a:t>
            </a:r>
            <a:r>
              <a:rPr lang="en-US" sz="2200" b="0" dirty="0" err="1">
                <a:latin typeface="+mn-lt"/>
              </a:rPr>
              <a:t>i</a:t>
            </a:r>
            <a:r>
              <a:rPr lang="en-US" sz="2200" b="0" dirty="0">
                <a:latin typeface="+mn-lt"/>
              </a:rPr>
              <a:t> with respect to class j is recall(</a:t>
            </a:r>
            <a:r>
              <a:rPr lang="en-US" sz="2200" b="0" dirty="0" err="1">
                <a:latin typeface="+mn-lt"/>
              </a:rPr>
              <a:t>i</a:t>
            </a:r>
            <a:r>
              <a:rPr lang="en-US" sz="2200" b="0" dirty="0">
                <a:latin typeface="+mn-lt"/>
              </a:rPr>
              <a:t>, j) = </a:t>
            </a:r>
            <a:r>
              <a:rPr lang="en-US" sz="2200" b="0" dirty="0" err="1">
                <a:latin typeface="+mn-lt"/>
              </a:rPr>
              <a:t>m</a:t>
            </a:r>
            <a:r>
              <a:rPr lang="en-US" sz="2200" b="0" baseline="-25000" dirty="0" err="1">
                <a:latin typeface="+mn-lt"/>
              </a:rPr>
              <a:t>ij</a:t>
            </a:r>
            <a:r>
              <a:rPr lang="en-US" sz="2200" b="0" dirty="0">
                <a:latin typeface="+mn-lt"/>
              </a:rPr>
              <a:t>/</a:t>
            </a:r>
            <a:r>
              <a:rPr lang="en-US" sz="2200" b="0" dirty="0" err="1">
                <a:latin typeface="+mn-lt"/>
              </a:rPr>
              <a:t>m</a:t>
            </a:r>
            <a:r>
              <a:rPr lang="en-US" sz="2200" b="0" baseline="-25000" dirty="0" err="1">
                <a:latin typeface="+mn-lt"/>
              </a:rPr>
              <a:t>j</a:t>
            </a:r>
            <a:r>
              <a:rPr lang="en-US" sz="2200" b="0" dirty="0">
                <a:latin typeface="+mn-lt"/>
              </a:rPr>
              <a:t> where </a:t>
            </a:r>
            <a:r>
              <a:rPr lang="en-US" sz="2200" b="0" dirty="0" err="1">
                <a:latin typeface="+mn-lt"/>
              </a:rPr>
              <a:t>m</a:t>
            </a:r>
            <a:r>
              <a:rPr lang="en-US" sz="2200" b="0" baseline="-25000" dirty="0" err="1">
                <a:latin typeface="+mn-lt"/>
              </a:rPr>
              <a:t>j</a:t>
            </a:r>
            <a:r>
              <a:rPr lang="en-US" sz="2200" b="0" dirty="0">
                <a:latin typeface="+mn-lt"/>
              </a:rPr>
              <a:t> is the number of objects in class j.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endParaRPr lang="en-US" sz="2200" b="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200" b="0" dirty="0">
                <a:latin typeface="+mn-lt"/>
              </a:rPr>
              <a:t>F-measure: A combination of both precision and recall that measures the extent to which a cluster contains only objects of a particular class and all objects of that class. The F-measure of cluster </a:t>
            </a:r>
            <a:r>
              <a:rPr lang="en-US" sz="2200" b="0" dirty="0" err="1">
                <a:latin typeface="+mn-lt"/>
              </a:rPr>
              <a:t>i</a:t>
            </a:r>
            <a:r>
              <a:rPr lang="en-US" sz="2200" b="0" dirty="0">
                <a:latin typeface="+mn-lt"/>
              </a:rPr>
              <a:t> with respect to class j is 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200" b="0" dirty="0">
                <a:latin typeface="+mn-lt"/>
              </a:rPr>
              <a:t>        F(</a:t>
            </a:r>
            <a:r>
              <a:rPr lang="en-US" sz="2200" b="0" dirty="0" err="1">
                <a:latin typeface="+mn-lt"/>
              </a:rPr>
              <a:t>i,j</a:t>
            </a:r>
            <a:r>
              <a:rPr lang="en-US" sz="2200" b="0" dirty="0">
                <a:latin typeface="+mn-lt"/>
              </a:rPr>
              <a:t>) = (2*precision(</a:t>
            </a:r>
            <a:r>
              <a:rPr lang="en-US" sz="2200" b="0" dirty="0" err="1">
                <a:latin typeface="+mn-lt"/>
              </a:rPr>
              <a:t>i,j</a:t>
            </a:r>
            <a:r>
              <a:rPr lang="en-US" sz="2200" b="0" dirty="0">
                <a:latin typeface="+mn-lt"/>
              </a:rPr>
              <a:t>)*recall(</a:t>
            </a:r>
            <a:r>
              <a:rPr lang="en-US" sz="2200" b="0" dirty="0" err="1">
                <a:latin typeface="+mn-lt"/>
              </a:rPr>
              <a:t>i,j</a:t>
            </a:r>
            <a:r>
              <a:rPr lang="en-US" sz="2200" b="0" dirty="0">
                <a:latin typeface="+mn-lt"/>
              </a:rPr>
              <a:t>))/(precision(</a:t>
            </a:r>
            <a:r>
              <a:rPr lang="en-US" sz="2200" b="0" dirty="0" err="1">
                <a:latin typeface="+mn-lt"/>
              </a:rPr>
              <a:t>i,j</a:t>
            </a:r>
            <a:r>
              <a:rPr lang="en-US" sz="2200" b="0" dirty="0">
                <a:latin typeface="+mn-lt"/>
              </a:rPr>
              <a:t>)+recall(</a:t>
            </a:r>
            <a:r>
              <a:rPr lang="en-US" sz="2200" b="0" dirty="0" err="1">
                <a:latin typeface="+mn-lt"/>
              </a:rPr>
              <a:t>i,j</a:t>
            </a:r>
            <a:r>
              <a:rPr lang="en-US" sz="2200" b="0" dirty="0">
                <a:latin typeface="+mn-lt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9842317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65126"/>
            <a:ext cx="8686800" cy="714527"/>
          </a:xfrm>
        </p:spPr>
        <p:txBody>
          <a:bodyPr>
            <a:noAutofit/>
          </a:bodyPr>
          <a:lstStyle/>
          <a:p>
            <a:r>
              <a:rPr lang="en-US" altLang="en-US" sz="2600" b="1" dirty="0"/>
              <a:t>External Measures of Cluster Validity: Precision/Recall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fld id="{B4C93095-85A2-4C52-8B10-49C2C3FD148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0975" y="5032911"/>
            <a:ext cx="373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latin typeface="+mn-lt"/>
              </a:rPr>
              <a:t>For Cluster 1 and Metro class,</a:t>
            </a:r>
          </a:p>
          <a:p>
            <a:r>
              <a:rPr lang="en-US" sz="2000" b="0" dirty="0">
                <a:latin typeface="+mn-lt"/>
              </a:rPr>
              <a:t>Precision = 506/677 = 0.75     </a:t>
            </a:r>
          </a:p>
          <a:p>
            <a:r>
              <a:rPr lang="en-US" sz="2000" b="0" dirty="0">
                <a:latin typeface="+mn-lt"/>
              </a:rPr>
              <a:t>Recall = 506/943 = 0.54</a:t>
            </a:r>
          </a:p>
          <a:p>
            <a:r>
              <a:rPr lang="en-US" sz="2000" b="0" dirty="0">
                <a:latin typeface="+mn-lt"/>
              </a:rPr>
              <a:t>F-value = 0.63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9932" y="5067583"/>
            <a:ext cx="33382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+mn-lt"/>
              </a:rPr>
              <a:t>For Cluster 3 and Sports class,</a:t>
            </a:r>
          </a:p>
          <a:p>
            <a:r>
              <a:rPr lang="en-US" sz="2000" b="0" dirty="0">
                <a:latin typeface="+mn-lt"/>
              </a:rPr>
              <a:t>Precision = 671/685 = 0.98      </a:t>
            </a:r>
          </a:p>
          <a:p>
            <a:r>
              <a:rPr lang="en-US" sz="2000" b="0" dirty="0">
                <a:latin typeface="+mn-lt"/>
              </a:rPr>
              <a:t>Recall = 671/738 = 0.91</a:t>
            </a:r>
          </a:p>
          <a:p>
            <a:r>
              <a:rPr lang="en-US" sz="2000" b="0" dirty="0">
                <a:latin typeface="+mn-lt"/>
              </a:rPr>
              <a:t>F-value = 0.94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9548" y="1336040"/>
          <a:ext cx="8724903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8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0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0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0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06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06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Entertainment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Financial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Foreign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National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Sports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943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baseline="0" dirty="0">
                        <a:ln w="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93140" y="4603900"/>
            <a:ext cx="663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K-means clustering result for a newspaper articles document data set </a:t>
            </a:r>
          </a:p>
        </p:txBody>
      </p:sp>
    </p:spTree>
    <p:extLst>
      <p:ext uri="{BB962C8B-B14F-4D97-AF65-F5344CB8AC3E}">
        <p14:creationId xmlns:p14="http://schemas.microsoft.com/office/powerpoint/2010/main" val="125116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339" name="Rectangle 3"/>
          <p:cNvSpPr>
            <a:spLocks noGrp="1" noChangeArrowheads="1"/>
          </p:cNvSpPr>
          <p:nvPr>
            <p:ph type="title"/>
          </p:nvPr>
        </p:nvSpPr>
        <p:spPr>
          <a:xfrm>
            <a:off x="628650" y="221433"/>
            <a:ext cx="7886700" cy="459604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Final Comment on Cluster Validity</a:t>
            </a:r>
          </a:p>
        </p:txBody>
      </p:sp>
      <p:sp>
        <p:nvSpPr>
          <p:cNvPr id="167833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  <a:buFont typeface="Monotype Sorts" pitchFamily="2" charset="2"/>
              <a:buNone/>
            </a:pPr>
            <a:r>
              <a:rPr lang="en-US" altLang="en-US" dirty="0"/>
              <a:t>   “The validation of clustering structures is the most difficult and frustrating part of cluster analysis. </a:t>
            </a:r>
          </a:p>
          <a:p>
            <a:pPr marL="342900" indent="-342900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  <a:buFont typeface="Monotype Sorts" pitchFamily="2" charset="2"/>
              <a:buNone/>
            </a:pPr>
            <a:r>
              <a:rPr lang="en-US" altLang="en-US" dirty="0"/>
              <a:t>   Without a strong effort in this direction, cluster analysis will remain a black art accessible only to those true believers who have experience and great courage.”</a:t>
            </a:r>
          </a:p>
          <a:p>
            <a:pPr marL="342900" indent="-342900">
              <a:spcBef>
                <a:spcPct val="0"/>
              </a:spcBef>
              <a:buSzPct val="85000"/>
            </a:pPr>
            <a:endParaRPr lang="en-US" altLang="en-US" dirty="0"/>
          </a:p>
          <a:p>
            <a:pPr marL="342900" indent="-342900" algn="r">
              <a:spcBef>
                <a:spcPct val="0"/>
              </a:spcBef>
              <a:buSzPct val="85000"/>
              <a:buFont typeface="Monotype Sorts" pitchFamily="2" charset="2"/>
              <a:buNone/>
            </a:pPr>
            <a:r>
              <a:rPr lang="en-US" altLang="en-US" i="1" dirty="0"/>
              <a:t>Algorithms for Clustering Data</a:t>
            </a:r>
            <a:r>
              <a:rPr lang="en-US" altLang="en-US" dirty="0"/>
              <a:t>, Jain and </a:t>
            </a:r>
            <a:r>
              <a:rPr lang="en-US" altLang="en-US" dirty="0" err="1"/>
              <a:t>Dubes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fld id="{42B9CD37-04BA-47DF-AB82-4C2AEE0389E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738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741218" y="175306"/>
            <a:ext cx="7886700" cy="505731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Hierarchical Clustering </a:t>
            </a:r>
          </a:p>
        </p:txBody>
      </p:sp>
      <p:sp>
        <p:nvSpPr>
          <p:cNvPr id="16189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275080"/>
            <a:ext cx="7886700" cy="4901883"/>
          </a:xfrm>
        </p:spPr>
        <p:txBody>
          <a:bodyPr/>
          <a:lstStyle/>
          <a:p>
            <a:r>
              <a:rPr lang="en-US" altLang="en-US" dirty="0"/>
              <a:t>Produces a set of nested clusters organized as a hierarchical tree</a:t>
            </a:r>
          </a:p>
          <a:p>
            <a:r>
              <a:rPr lang="en-US" altLang="en-US" dirty="0"/>
              <a:t>Can be visualized as a dendrogram</a:t>
            </a:r>
          </a:p>
          <a:p>
            <a:pPr lvl="1"/>
            <a:r>
              <a:rPr lang="en-US" altLang="en-US" dirty="0"/>
              <a:t>A tree like diagram that records the sequences of merges or splits</a:t>
            </a:r>
          </a:p>
        </p:txBody>
      </p:sp>
      <p:pic>
        <p:nvPicPr>
          <p:cNvPr id="16189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59213"/>
            <a:ext cx="3459163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18949" name="Object 5"/>
          <p:cNvGraphicFramePr>
            <a:graphicFrameLocks noChangeAspect="1"/>
          </p:cNvGraphicFramePr>
          <p:nvPr/>
        </p:nvGraphicFramePr>
        <p:xfrm>
          <a:off x="5257800" y="3629025"/>
          <a:ext cx="23193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1" name="VISIO" r:id="rId5" imgW="3168720" imgH="3227760" progId="Visio.Drawing.6">
                  <p:embed/>
                </p:oleObj>
              </mc:Choice>
              <mc:Fallback>
                <p:oleObj name="VISIO" r:id="rId5" imgW="3168720" imgH="3227760" progId="Visio.Drawing.6">
                  <p:embed/>
                  <p:pic>
                    <p:nvPicPr>
                      <p:cNvPr id="16189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629025"/>
                        <a:ext cx="2319338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AB6AE-DC6C-4C19-AD98-A8BE141DCE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sz="105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7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2563"/>
            <a:ext cx="7886700" cy="549274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Strengths of Hierarchical Clustering</a:t>
            </a:r>
          </a:p>
        </p:txBody>
      </p:sp>
      <p:sp>
        <p:nvSpPr>
          <p:cNvPr id="16199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35699"/>
            <a:ext cx="7786255" cy="47158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Do not have to assume any particular number of clusters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Any desired number of clusters can be obtained by ‘cutting’ the </a:t>
            </a:r>
            <a:r>
              <a:rPr lang="en-US" altLang="en-US" sz="2000" dirty="0" err="1"/>
              <a:t>dendogram</a:t>
            </a:r>
            <a:r>
              <a:rPr lang="en-US" altLang="en-US" sz="2000" dirty="0"/>
              <a:t> at the proper level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They may correspond to meaningful taxonomies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Example in biological sciences (e.g., animal kingdom, phylogeny reconstruction, …)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AB6AE-DC6C-4C19-AD98-A8BE141DCE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sz="105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250868" y="3803066"/>
            <a:ext cx="5867400" cy="2362200"/>
            <a:chOff x="1056" y="1392"/>
            <a:chExt cx="3696" cy="1488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688" y="1392"/>
              <a:ext cx="8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animal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728" y="1824"/>
              <a:ext cx="7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en-US" sz="2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vertebrate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056" y="2342"/>
              <a:ext cx="36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en-US" sz="2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fish reptile </a:t>
              </a:r>
              <a:r>
                <a:rPr lang="en-US" altLang="en-US" sz="2000" dirty="0" err="1">
                  <a:solidFill>
                    <a:schemeClr val="tx2"/>
                  </a:solidFill>
                  <a:latin typeface="Times New Roman" panose="02020603050405020304" pitchFamily="18" charset="0"/>
                </a:rPr>
                <a:t>amphib</a:t>
              </a:r>
              <a:r>
                <a:rPr lang="en-US" altLang="en-US" sz="2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. mammal      worm insect crustacean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312" y="1824"/>
              <a:ext cx="8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en-US" sz="2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invertebrate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2124" y="1659"/>
              <a:ext cx="962" cy="2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094" y="1659"/>
              <a:ext cx="639" cy="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1232" y="2059"/>
              <a:ext cx="876" cy="2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1635" y="2059"/>
              <a:ext cx="473" cy="2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2108" y="2059"/>
              <a:ext cx="0" cy="3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2108" y="2059"/>
              <a:ext cx="513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3386" y="2044"/>
              <a:ext cx="347" cy="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733" y="2052"/>
              <a:ext cx="0" cy="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733" y="2059"/>
              <a:ext cx="537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1104" y="2544"/>
              <a:ext cx="192" cy="336"/>
              <a:chOff x="1104" y="2544"/>
              <a:chExt cx="192" cy="336"/>
            </a:xfrm>
          </p:grpSpPr>
          <p:sp>
            <p:nvSpPr>
              <p:cNvPr id="38" name="Line 19"/>
              <p:cNvSpPr>
                <a:spLocks noChangeShapeType="1"/>
              </p:cNvSpPr>
              <p:nvPr/>
            </p:nvSpPr>
            <p:spPr bwMode="auto">
              <a:xfrm flipH="1">
                <a:off x="1104" y="2544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" name="Line 20"/>
              <p:cNvSpPr>
                <a:spLocks noChangeShapeType="1"/>
              </p:cNvSpPr>
              <p:nvPr/>
            </p:nvSpPr>
            <p:spPr bwMode="auto">
              <a:xfrm>
                <a:off x="1207" y="2550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21"/>
            <p:cNvGrpSpPr>
              <a:grpSpLocks/>
            </p:cNvGrpSpPr>
            <p:nvPr/>
          </p:nvGrpSpPr>
          <p:grpSpPr bwMode="auto">
            <a:xfrm>
              <a:off x="1440" y="2544"/>
              <a:ext cx="192" cy="336"/>
              <a:chOff x="1104" y="2544"/>
              <a:chExt cx="192" cy="336"/>
            </a:xfrm>
          </p:grpSpPr>
          <p:sp>
            <p:nvSpPr>
              <p:cNvPr id="36" name="Line 22"/>
              <p:cNvSpPr>
                <a:spLocks noChangeShapeType="1"/>
              </p:cNvSpPr>
              <p:nvPr/>
            </p:nvSpPr>
            <p:spPr bwMode="auto">
              <a:xfrm flipH="1">
                <a:off x="1104" y="2544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" name="Line 23"/>
              <p:cNvSpPr>
                <a:spLocks noChangeShapeType="1"/>
              </p:cNvSpPr>
              <p:nvPr/>
            </p:nvSpPr>
            <p:spPr bwMode="auto">
              <a:xfrm>
                <a:off x="1207" y="2550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4"/>
            <p:cNvGrpSpPr>
              <a:grpSpLocks/>
            </p:cNvGrpSpPr>
            <p:nvPr/>
          </p:nvGrpSpPr>
          <p:grpSpPr bwMode="auto">
            <a:xfrm>
              <a:off x="1968" y="2544"/>
              <a:ext cx="192" cy="336"/>
              <a:chOff x="1104" y="2544"/>
              <a:chExt cx="192" cy="336"/>
            </a:xfrm>
          </p:grpSpPr>
          <p:sp>
            <p:nvSpPr>
              <p:cNvPr id="34" name="Line 25"/>
              <p:cNvSpPr>
                <a:spLocks noChangeShapeType="1"/>
              </p:cNvSpPr>
              <p:nvPr/>
            </p:nvSpPr>
            <p:spPr bwMode="auto">
              <a:xfrm flipH="1">
                <a:off x="1104" y="2544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" name="Line 26"/>
              <p:cNvSpPr>
                <a:spLocks noChangeShapeType="1"/>
              </p:cNvSpPr>
              <p:nvPr/>
            </p:nvSpPr>
            <p:spPr bwMode="auto">
              <a:xfrm>
                <a:off x="1207" y="2550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27"/>
            <p:cNvGrpSpPr>
              <a:grpSpLocks/>
            </p:cNvGrpSpPr>
            <p:nvPr/>
          </p:nvGrpSpPr>
          <p:grpSpPr bwMode="auto">
            <a:xfrm>
              <a:off x="2544" y="2544"/>
              <a:ext cx="192" cy="336"/>
              <a:chOff x="1104" y="2544"/>
              <a:chExt cx="192" cy="336"/>
            </a:xfrm>
          </p:grpSpPr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 flipH="1">
                <a:off x="1104" y="2544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>
                <a:off x="1207" y="2550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3" name="Group 30"/>
            <p:cNvGrpSpPr>
              <a:grpSpLocks/>
            </p:cNvGrpSpPr>
            <p:nvPr/>
          </p:nvGrpSpPr>
          <p:grpSpPr bwMode="auto">
            <a:xfrm>
              <a:off x="3264" y="2544"/>
              <a:ext cx="192" cy="336"/>
              <a:chOff x="1104" y="2544"/>
              <a:chExt cx="192" cy="336"/>
            </a:xfrm>
          </p:grpSpPr>
          <p:sp>
            <p:nvSpPr>
              <p:cNvPr id="30" name="Line 31"/>
              <p:cNvSpPr>
                <a:spLocks noChangeShapeType="1"/>
              </p:cNvSpPr>
              <p:nvPr/>
            </p:nvSpPr>
            <p:spPr bwMode="auto">
              <a:xfrm flipH="1">
                <a:off x="1104" y="2544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" name="Line 32"/>
              <p:cNvSpPr>
                <a:spLocks noChangeShapeType="1"/>
              </p:cNvSpPr>
              <p:nvPr/>
            </p:nvSpPr>
            <p:spPr bwMode="auto">
              <a:xfrm>
                <a:off x="1207" y="2550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33"/>
            <p:cNvGrpSpPr>
              <a:grpSpLocks/>
            </p:cNvGrpSpPr>
            <p:nvPr/>
          </p:nvGrpSpPr>
          <p:grpSpPr bwMode="auto">
            <a:xfrm>
              <a:off x="3648" y="2544"/>
              <a:ext cx="192" cy="336"/>
              <a:chOff x="1104" y="2544"/>
              <a:chExt cx="192" cy="336"/>
            </a:xfrm>
          </p:grpSpPr>
          <p:sp>
            <p:nvSpPr>
              <p:cNvPr id="28" name="Line 34"/>
              <p:cNvSpPr>
                <a:spLocks noChangeShapeType="1"/>
              </p:cNvSpPr>
              <p:nvPr/>
            </p:nvSpPr>
            <p:spPr bwMode="auto">
              <a:xfrm flipH="1">
                <a:off x="1104" y="2544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" name="Line 35"/>
              <p:cNvSpPr>
                <a:spLocks noChangeShapeType="1"/>
              </p:cNvSpPr>
              <p:nvPr/>
            </p:nvSpPr>
            <p:spPr bwMode="auto">
              <a:xfrm>
                <a:off x="1207" y="2550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5" name="Group 36"/>
            <p:cNvGrpSpPr>
              <a:grpSpLocks/>
            </p:cNvGrpSpPr>
            <p:nvPr/>
          </p:nvGrpSpPr>
          <p:grpSpPr bwMode="auto">
            <a:xfrm>
              <a:off x="4224" y="2544"/>
              <a:ext cx="192" cy="336"/>
              <a:chOff x="1104" y="2544"/>
              <a:chExt cx="192" cy="336"/>
            </a:xfrm>
          </p:grpSpPr>
          <p:sp>
            <p:nvSpPr>
              <p:cNvPr id="26" name="Line 37"/>
              <p:cNvSpPr>
                <a:spLocks noChangeShapeType="1"/>
              </p:cNvSpPr>
              <p:nvPr/>
            </p:nvSpPr>
            <p:spPr bwMode="auto">
              <a:xfrm flipH="1">
                <a:off x="1104" y="2544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" name="Line 38"/>
              <p:cNvSpPr>
                <a:spLocks noChangeShapeType="1"/>
              </p:cNvSpPr>
              <p:nvPr/>
            </p:nvSpPr>
            <p:spPr bwMode="auto">
              <a:xfrm>
                <a:off x="1207" y="2550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3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78041"/>
            <a:ext cx="7886700" cy="549274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Hierarchical Clustering</a:t>
            </a:r>
          </a:p>
        </p:txBody>
      </p:sp>
      <p:sp>
        <p:nvSpPr>
          <p:cNvPr id="162099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74362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Two main types of hierarchical clustering</a:t>
            </a:r>
          </a:p>
          <a:p>
            <a:pPr lvl="1"/>
            <a:r>
              <a:rPr lang="en-US" altLang="en-US" sz="2000" dirty="0"/>
              <a:t>Agglomerative:  </a:t>
            </a:r>
          </a:p>
          <a:p>
            <a:pPr lvl="2"/>
            <a:r>
              <a:rPr lang="en-US" altLang="en-US" sz="1800" dirty="0"/>
              <a:t> Start with the points as individual clusters</a:t>
            </a:r>
          </a:p>
          <a:p>
            <a:pPr lvl="2"/>
            <a:r>
              <a:rPr lang="en-US" altLang="en-US" sz="1800" dirty="0"/>
              <a:t> At each step, merge the closest pair of clusters until only one cluster (or k clusters) left</a:t>
            </a:r>
          </a:p>
          <a:p>
            <a:pPr lvl="4"/>
            <a:endParaRPr lang="en-US" altLang="en-US" sz="1800" dirty="0"/>
          </a:p>
          <a:p>
            <a:pPr lvl="1"/>
            <a:r>
              <a:rPr lang="en-US" altLang="en-US" sz="2000" dirty="0"/>
              <a:t>Divisive:  </a:t>
            </a:r>
          </a:p>
          <a:p>
            <a:pPr lvl="2"/>
            <a:r>
              <a:rPr lang="en-US" altLang="en-US" sz="1800" dirty="0"/>
              <a:t> Start with one, all-inclusive cluster </a:t>
            </a:r>
          </a:p>
          <a:p>
            <a:pPr lvl="2"/>
            <a:r>
              <a:rPr lang="en-US" altLang="en-US" sz="1800" dirty="0"/>
              <a:t> At each step, split a cluster until each cluster contains a point (or there are k clusters)</a:t>
            </a:r>
          </a:p>
          <a:p>
            <a:pPr lvl="4"/>
            <a:endParaRPr lang="en-US" altLang="en-US" sz="1800" dirty="0"/>
          </a:p>
          <a:p>
            <a:r>
              <a:rPr lang="en-US" altLang="en-US" sz="2400" dirty="0"/>
              <a:t>Traditional hierarchical algorithms use a similarity or distance matrix</a:t>
            </a:r>
          </a:p>
          <a:p>
            <a:pPr lvl="1"/>
            <a:r>
              <a:rPr lang="en-US" altLang="en-US" sz="2000" dirty="0"/>
              <a:t>Merge or split one cluster at a time</a:t>
            </a:r>
          </a:p>
          <a:p>
            <a:pPr lvl="4"/>
            <a:endParaRPr lang="en-US" altLang="en-US" sz="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AB6AE-DC6C-4C19-AD98-A8BE141DCE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sz="105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8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5417</TotalTime>
  <Words>3655</Words>
  <Application>Microsoft Office PowerPoint</Application>
  <PresentationFormat>On-screen Show (4:3)</PresentationFormat>
  <Paragraphs>821</Paragraphs>
  <Slides>69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69</vt:i4>
      </vt:variant>
    </vt:vector>
  </HeadingPairs>
  <TitlesOfParts>
    <vt:vector size="86" baseType="lpstr">
      <vt:lpstr>SimSun</vt:lpstr>
      <vt:lpstr>Arial</vt:lpstr>
      <vt:lpstr>Calibri</vt:lpstr>
      <vt:lpstr>Calibri Light</vt:lpstr>
      <vt:lpstr>Cambria Math</vt:lpstr>
      <vt:lpstr>Gulim</vt:lpstr>
      <vt:lpstr>Monotype Sorts</vt:lpstr>
      <vt:lpstr>Symbol</vt:lpstr>
      <vt:lpstr>Tahoma</vt:lpstr>
      <vt:lpstr>Times New Roman</vt:lpstr>
      <vt:lpstr>Wingdings</vt:lpstr>
      <vt:lpstr>Office Theme</vt:lpstr>
      <vt:lpstr>VISIO</vt:lpstr>
      <vt:lpstr>Visio</vt:lpstr>
      <vt:lpstr>Document</vt:lpstr>
      <vt:lpstr>Equation</vt:lpstr>
      <vt:lpstr>Worksheet</vt:lpstr>
      <vt:lpstr>S2-19_DSECLZC415 CLUSTERING – SESSION 10 &amp; 11 COMBINED SLIDES – REMOVED THE REDUNDANCIES- REORDERED/ORGANISED SLIDES</vt:lpstr>
      <vt:lpstr>What is Cluster Analysis?</vt:lpstr>
      <vt:lpstr>Quality: What Is Good Clustering?</vt:lpstr>
      <vt:lpstr>Types of Clusterings</vt:lpstr>
      <vt:lpstr>Partitional Clustering Method K-Means</vt:lpstr>
      <vt:lpstr>Hierarchical methods</vt:lpstr>
      <vt:lpstr>Hierarchical Clustering </vt:lpstr>
      <vt:lpstr>Strengths of Hierarchical Clustering</vt:lpstr>
      <vt:lpstr>Hierarchical Clustering</vt:lpstr>
      <vt:lpstr>Agglomerative Clustering Algorithm</vt:lpstr>
      <vt:lpstr>Starting Situation </vt:lpstr>
      <vt:lpstr>Intermediate Situation</vt:lpstr>
      <vt:lpstr>Intermediate Situation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Clustering Example</vt:lpstr>
      <vt:lpstr>How to Define Inter-Cluster Similarity</vt:lpstr>
      <vt:lpstr>Hierarchical Clustering: MIN</vt:lpstr>
      <vt:lpstr>Strength of MIN</vt:lpstr>
      <vt:lpstr>Limitations of MIN</vt:lpstr>
      <vt:lpstr>Hierarchical Clustering: MAX</vt:lpstr>
      <vt:lpstr>Strength of MAX</vt:lpstr>
      <vt:lpstr>Limitations of MAX</vt:lpstr>
      <vt:lpstr>Hierarchical Clustering: Group Average</vt:lpstr>
      <vt:lpstr>Hierarchical Clustering: Comparison</vt:lpstr>
      <vt:lpstr>MST: Divisive Hierarchical Clustering</vt:lpstr>
      <vt:lpstr>MST: Divisive Hierarchical Clustering</vt:lpstr>
      <vt:lpstr>Hierarchical Clustering:  Time and Space requirements</vt:lpstr>
      <vt:lpstr>Hierarchical Clustering:  Problems and Limitations</vt:lpstr>
      <vt:lpstr>More Hierarchical methods</vt:lpstr>
      <vt:lpstr>Extensions to Hierarchical Clustering</vt:lpstr>
      <vt:lpstr>BIRCH (Balanced Iterative Reducing and Clustering Using Hierarchies)</vt:lpstr>
      <vt:lpstr>PowerPoint Presentation</vt:lpstr>
      <vt:lpstr>CF-Tree in BIRCH</vt:lpstr>
      <vt:lpstr>The CF Tree Structure</vt:lpstr>
      <vt:lpstr>BIRCH Steps</vt:lpstr>
      <vt:lpstr>The Birch Algorithm</vt:lpstr>
      <vt:lpstr>Density based Cluster Analysis</vt:lpstr>
      <vt:lpstr>Density-Based Clustering Methods</vt:lpstr>
      <vt:lpstr>Density-Based Clustering: Basic Concepts</vt:lpstr>
      <vt:lpstr>Density-Reachable and Density-Connected</vt:lpstr>
      <vt:lpstr>DBSCAN</vt:lpstr>
      <vt:lpstr>DBSCAN: Core, Border, and Noise Points</vt:lpstr>
      <vt:lpstr>DBSCAN Algorithm</vt:lpstr>
      <vt:lpstr>DBSCAN: Core, Border and Noise Points</vt:lpstr>
      <vt:lpstr>When DBSCAN Works Well</vt:lpstr>
      <vt:lpstr>DBSCAN: Sensitive to Parameters</vt:lpstr>
      <vt:lpstr>DBSCAN: Determining EPS and MinPts</vt:lpstr>
      <vt:lpstr>Centroid, Radius and Diameter of a Cluster</vt:lpstr>
      <vt:lpstr>OPTICS:  A Cluster-Ordering Method (1999)</vt:lpstr>
      <vt:lpstr>OPTICS algorithm</vt:lpstr>
      <vt:lpstr>OPTICS: Some Extension from DBSCAN</vt:lpstr>
      <vt:lpstr>PowerPoint Presentation</vt:lpstr>
      <vt:lpstr>Density-Based Clustering: OPTICS &amp; Its Applications</vt:lpstr>
      <vt:lpstr>Cluster Validation</vt:lpstr>
      <vt:lpstr>Cluster Validity </vt:lpstr>
      <vt:lpstr>Clusters found in Random Data</vt:lpstr>
      <vt:lpstr>Different Aspects of Cluster Validation</vt:lpstr>
      <vt:lpstr>Clustering Tendency</vt:lpstr>
      <vt:lpstr>Evaluation measures for Cluster Validity</vt:lpstr>
      <vt:lpstr>Internal Measures: SSE</vt:lpstr>
      <vt:lpstr>Internal Measures: Cohesion and Separation</vt:lpstr>
      <vt:lpstr>Measuring Clustering Quality: Extrinsic Methods </vt:lpstr>
      <vt:lpstr>Measuring Clustering Quality</vt:lpstr>
      <vt:lpstr>Classification-based Measures of Cluster Validity</vt:lpstr>
      <vt:lpstr>External Measures of Cluster Validity: Precision/Recall</vt:lpstr>
      <vt:lpstr>Final Comment on Cluster Validity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T V Rao</dc:creator>
  <cp:lastModifiedBy>VTVT</cp:lastModifiedBy>
  <cp:revision>199</cp:revision>
  <cp:lastPrinted>2020-04-24T15:32:34Z</cp:lastPrinted>
  <dcterms:created xsi:type="dcterms:W3CDTF">2016-08-27T05:22:31Z</dcterms:created>
  <dcterms:modified xsi:type="dcterms:W3CDTF">2020-07-25T05:27:52Z</dcterms:modified>
</cp:coreProperties>
</file>