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321" r:id="rId3"/>
    <p:sldId id="343" r:id="rId4"/>
    <p:sldId id="258" r:id="rId5"/>
    <p:sldId id="259" r:id="rId6"/>
    <p:sldId id="342" r:id="rId7"/>
    <p:sldId id="335" r:id="rId8"/>
    <p:sldId id="336" r:id="rId9"/>
    <p:sldId id="330" r:id="rId10"/>
    <p:sldId id="331" r:id="rId11"/>
    <p:sldId id="333" r:id="rId12"/>
    <p:sldId id="334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327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325" r:id="rId39"/>
    <p:sldId id="286" r:id="rId40"/>
    <p:sldId id="287" r:id="rId41"/>
    <p:sldId id="288" r:id="rId42"/>
    <p:sldId id="289" r:id="rId43"/>
    <p:sldId id="290" r:id="rId44"/>
    <p:sldId id="291" r:id="rId45"/>
    <p:sldId id="326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337" r:id="rId54"/>
    <p:sldId id="33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40" r:id="rId68"/>
    <p:sldId id="341" r:id="rId69"/>
    <p:sldId id="312" r:id="rId70"/>
    <p:sldId id="313" r:id="rId71"/>
    <p:sldId id="314" r:id="rId72"/>
    <p:sldId id="315" r:id="rId73"/>
    <p:sldId id="316" r:id="rId74"/>
    <p:sldId id="317" r:id="rId75"/>
    <p:sldId id="329" r:id="rId76"/>
    <p:sldId id="318" r:id="rId77"/>
    <p:sldId id="339" r:id="rId78"/>
    <p:sldId id="319" r:id="rId79"/>
  </p:sldIdLst>
  <p:sldSz cx="14084300" cy="7924800"/>
  <p:notesSz cx="14084300" cy="792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0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03938" cy="396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977188" y="0"/>
            <a:ext cx="6103937" cy="396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8BF59-B393-4559-89BF-443493D983A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527925"/>
            <a:ext cx="6103938" cy="396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977188" y="7527925"/>
            <a:ext cx="6103937" cy="396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A54D0-F73E-4203-A537-91C3A76A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60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03938" cy="396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977188" y="0"/>
            <a:ext cx="6103937" cy="396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1CAC9-776F-421A-A9E2-A1515A771C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65663" y="990600"/>
            <a:ext cx="4752975" cy="2674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08113" y="3813175"/>
            <a:ext cx="11268075" cy="3121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527925"/>
            <a:ext cx="6103938" cy="396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977188" y="7527925"/>
            <a:ext cx="6103937" cy="396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F0C7-6927-4300-96AC-315D50CE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44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1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420557"/>
            <a:ext cx="6382867" cy="50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87718" y="7420640"/>
            <a:ext cx="5996581" cy="504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31164" y="7376035"/>
            <a:ext cx="3585845" cy="45720"/>
          </a:xfrm>
          <a:custGeom>
            <a:avLst/>
            <a:gdLst/>
            <a:ahLst/>
            <a:cxnLst/>
            <a:rect l="l" t="t" r="r" b="b"/>
            <a:pathLst>
              <a:path w="3585845" h="45720">
                <a:moveTo>
                  <a:pt x="3585463" y="0"/>
                </a:moveTo>
                <a:lnTo>
                  <a:pt x="0" y="0"/>
                </a:lnTo>
                <a:lnTo>
                  <a:pt x="0" y="45718"/>
                </a:lnTo>
                <a:lnTo>
                  <a:pt x="3585463" y="45718"/>
                </a:lnTo>
                <a:lnTo>
                  <a:pt x="3585463" y="0"/>
                </a:lnTo>
                <a:close/>
              </a:path>
            </a:pathLst>
          </a:custGeom>
          <a:solidFill>
            <a:srgbClr val="76C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3960" y="7376035"/>
            <a:ext cx="3637279" cy="45720"/>
          </a:xfrm>
          <a:custGeom>
            <a:avLst/>
            <a:gdLst/>
            <a:ahLst/>
            <a:cxnLst/>
            <a:rect l="l" t="t" r="r" b="b"/>
            <a:pathLst>
              <a:path w="3637279" h="45720">
                <a:moveTo>
                  <a:pt x="3637216" y="0"/>
                </a:moveTo>
                <a:lnTo>
                  <a:pt x="0" y="0"/>
                </a:lnTo>
                <a:lnTo>
                  <a:pt x="0" y="45718"/>
                </a:lnTo>
                <a:lnTo>
                  <a:pt x="3637216" y="45718"/>
                </a:lnTo>
                <a:lnTo>
                  <a:pt x="3637216" y="0"/>
                </a:lnTo>
                <a:close/>
              </a:path>
            </a:pathLst>
          </a:custGeom>
          <a:solidFill>
            <a:srgbClr val="FC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02798" y="7376035"/>
            <a:ext cx="3582035" cy="45720"/>
          </a:xfrm>
          <a:custGeom>
            <a:avLst/>
            <a:gdLst/>
            <a:ahLst/>
            <a:cxnLst/>
            <a:rect l="l" t="t" r="r" b="b"/>
            <a:pathLst>
              <a:path w="3582034" h="45720">
                <a:moveTo>
                  <a:pt x="0" y="45718"/>
                </a:moveTo>
                <a:lnTo>
                  <a:pt x="3581501" y="45718"/>
                </a:lnTo>
                <a:lnTo>
                  <a:pt x="3581501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792967" y="0"/>
            <a:ext cx="3270504" cy="64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45750" y="600316"/>
            <a:ext cx="3585845" cy="45720"/>
          </a:xfrm>
          <a:custGeom>
            <a:avLst/>
            <a:gdLst/>
            <a:ahLst/>
            <a:cxnLst/>
            <a:rect l="l" t="t" r="r" b="b"/>
            <a:pathLst>
              <a:path w="3585845" h="45720">
                <a:moveTo>
                  <a:pt x="3585463" y="0"/>
                </a:moveTo>
                <a:lnTo>
                  <a:pt x="0" y="0"/>
                </a:lnTo>
                <a:lnTo>
                  <a:pt x="0" y="45720"/>
                </a:lnTo>
                <a:lnTo>
                  <a:pt x="3585463" y="45720"/>
                </a:lnTo>
                <a:lnTo>
                  <a:pt x="3585463" y="0"/>
                </a:lnTo>
                <a:close/>
              </a:path>
            </a:pathLst>
          </a:custGeom>
          <a:solidFill>
            <a:srgbClr val="76C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40" y="600316"/>
            <a:ext cx="3637279" cy="45720"/>
          </a:xfrm>
          <a:custGeom>
            <a:avLst/>
            <a:gdLst/>
            <a:ahLst/>
            <a:cxnLst/>
            <a:rect l="l" t="t" r="r" b="b"/>
            <a:pathLst>
              <a:path w="3637279" h="45720">
                <a:moveTo>
                  <a:pt x="3637210" y="0"/>
                </a:moveTo>
                <a:lnTo>
                  <a:pt x="0" y="0"/>
                </a:lnTo>
                <a:lnTo>
                  <a:pt x="0" y="45720"/>
                </a:lnTo>
                <a:lnTo>
                  <a:pt x="3637210" y="45720"/>
                </a:lnTo>
                <a:lnTo>
                  <a:pt x="3637210" y="0"/>
                </a:lnTo>
                <a:close/>
              </a:path>
            </a:pathLst>
          </a:custGeom>
          <a:solidFill>
            <a:srgbClr val="FC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217384" y="600316"/>
            <a:ext cx="3585845" cy="45720"/>
          </a:xfrm>
          <a:custGeom>
            <a:avLst/>
            <a:gdLst/>
            <a:ahLst/>
            <a:cxnLst/>
            <a:rect l="l" t="t" r="r" b="b"/>
            <a:pathLst>
              <a:path w="3585845" h="45720">
                <a:moveTo>
                  <a:pt x="3585464" y="0"/>
                </a:moveTo>
                <a:lnTo>
                  <a:pt x="0" y="0"/>
                </a:lnTo>
                <a:lnTo>
                  <a:pt x="0" y="45720"/>
                </a:lnTo>
                <a:lnTo>
                  <a:pt x="3585464" y="45720"/>
                </a:lnTo>
                <a:lnTo>
                  <a:pt x="3585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3476" y="-44194"/>
            <a:ext cx="1005395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2645" y="4437888"/>
            <a:ext cx="9859010" cy="198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0" algn="l"/>
              </a:tabLst>
            </a:pPr>
            <a:r>
              <a:rPr dirty="0"/>
              <a:t>Former </a:t>
            </a:r>
            <a:r>
              <a:rPr spc="-10" dirty="0"/>
              <a:t>Professor </a:t>
            </a:r>
            <a:r>
              <a:rPr dirty="0"/>
              <a:t>of</a:t>
            </a:r>
            <a:r>
              <a:rPr spc="-5" dirty="0"/>
              <a:t> Statistics</a:t>
            </a:r>
            <a:r>
              <a:rPr spc="195" dirty="0"/>
              <a:t> </a:t>
            </a:r>
            <a:r>
              <a:rPr sz="3000" spc="-172" baseline="1388" dirty="0"/>
              <a:t>|	</a:t>
            </a:r>
            <a:r>
              <a:rPr sz="2000" spc="25" dirty="0">
                <a:solidFill>
                  <a:srgbClr val="FFFF00"/>
                </a:solidFill>
              </a:rPr>
              <a:t>KIMS,</a:t>
            </a:r>
            <a:r>
              <a:rPr sz="2000" spc="-60" dirty="0">
                <a:solidFill>
                  <a:srgbClr val="FFFF00"/>
                </a:solidFill>
              </a:rPr>
              <a:t> </a:t>
            </a:r>
            <a:r>
              <a:rPr sz="2000" spc="-20" dirty="0">
                <a:solidFill>
                  <a:srgbClr val="FFFF00"/>
                </a:solidFill>
              </a:rPr>
              <a:t>B’lore</a:t>
            </a:r>
            <a:endParaRPr sz="2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5" smtClean="0"/>
              <a:t>Prof.Gangaboraiah PhD (Stats)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Slide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275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0" algn="l"/>
              </a:tabLst>
            </a:pPr>
            <a:r>
              <a:rPr dirty="0"/>
              <a:t>Former </a:t>
            </a:r>
            <a:r>
              <a:rPr spc="-10" dirty="0"/>
              <a:t>Professor </a:t>
            </a:r>
            <a:r>
              <a:rPr dirty="0"/>
              <a:t>of</a:t>
            </a:r>
            <a:r>
              <a:rPr spc="-5" dirty="0"/>
              <a:t> Statistics</a:t>
            </a:r>
            <a:r>
              <a:rPr spc="195" dirty="0"/>
              <a:t> </a:t>
            </a:r>
            <a:r>
              <a:rPr sz="3000" spc="-172" baseline="1388" dirty="0"/>
              <a:t>|	</a:t>
            </a:r>
            <a:r>
              <a:rPr sz="2000" spc="25" dirty="0">
                <a:solidFill>
                  <a:srgbClr val="FFFF00"/>
                </a:solidFill>
              </a:rPr>
              <a:t>KIMS,</a:t>
            </a:r>
            <a:r>
              <a:rPr sz="2000" spc="-60" dirty="0">
                <a:solidFill>
                  <a:srgbClr val="FFFF00"/>
                </a:solidFill>
              </a:rPr>
              <a:t> </a:t>
            </a:r>
            <a:r>
              <a:rPr sz="2000" spc="-20" dirty="0">
                <a:solidFill>
                  <a:srgbClr val="FFFF00"/>
                </a:solidFill>
              </a:rPr>
              <a:t>B’lore</a:t>
            </a:r>
            <a:endParaRPr sz="2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5" smtClean="0"/>
              <a:t>Prof.Gangaboraiah PhD (Stats)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Slide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275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4215" y="1822704"/>
            <a:ext cx="6126670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53414" y="1822704"/>
            <a:ext cx="6126670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0" algn="l"/>
              </a:tabLst>
            </a:pPr>
            <a:r>
              <a:rPr dirty="0"/>
              <a:t>Former </a:t>
            </a:r>
            <a:r>
              <a:rPr spc="-10" dirty="0"/>
              <a:t>Professor </a:t>
            </a:r>
            <a:r>
              <a:rPr dirty="0"/>
              <a:t>of</a:t>
            </a:r>
            <a:r>
              <a:rPr spc="-5" dirty="0"/>
              <a:t> Statistics</a:t>
            </a:r>
            <a:r>
              <a:rPr spc="195" dirty="0"/>
              <a:t> </a:t>
            </a:r>
            <a:r>
              <a:rPr sz="3000" spc="-172" baseline="1388" dirty="0"/>
              <a:t>|	</a:t>
            </a:r>
            <a:r>
              <a:rPr sz="2000" spc="25" dirty="0">
                <a:solidFill>
                  <a:srgbClr val="FFFF00"/>
                </a:solidFill>
              </a:rPr>
              <a:t>KIMS,</a:t>
            </a:r>
            <a:r>
              <a:rPr sz="2000" spc="-60" dirty="0">
                <a:solidFill>
                  <a:srgbClr val="FFFF00"/>
                </a:solidFill>
              </a:rPr>
              <a:t> </a:t>
            </a:r>
            <a:r>
              <a:rPr sz="2000" spc="-20" dirty="0">
                <a:solidFill>
                  <a:srgbClr val="FFFF00"/>
                </a:solidFill>
              </a:rPr>
              <a:t>B’lore</a:t>
            </a:r>
            <a:endParaRPr sz="20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5" smtClean="0"/>
              <a:t>Prof.Gangaboraiah PhD (Stats)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Slide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275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420557"/>
            <a:ext cx="6382867" cy="50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87718" y="7420640"/>
            <a:ext cx="5996581" cy="504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31164" y="7376035"/>
            <a:ext cx="3585845" cy="45720"/>
          </a:xfrm>
          <a:custGeom>
            <a:avLst/>
            <a:gdLst/>
            <a:ahLst/>
            <a:cxnLst/>
            <a:rect l="l" t="t" r="r" b="b"/>
            <a:pathLst>
              <a:path w="3585845" h="45720">
                <a:moveTo>
                  <a:pt x="3585463" y="0"/>
                </a:moveTo>
                <a:lnTo>
                  <a:pt x="0" y="0"/>
                </a:lnTo>
                <a:lnTo>
                  <a:pt x="0" y="45718"/>
                </a:lnTo>
                <a:lnTo>
                  <a:pt x="3585463" y="45718"/>
                </a:lnTo>
                <a:lnTo>
                  <a:pt x="3585463" y="0"/>
                </a:lnTo>
                <a:close/>
              </a:path>
            </a:pathLst>
          </a:custGeom>
          <a:solidFill>
            <a:srgbClr val="76C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3960" y="7376035"/>
            <a:ext cx="3637279" cy="45720"/>
          </a:xfrm>
          <a:custGeom>
            <a:avLst/>
            <a:gdLst/>
            <a:ahLst/>
            <a:cxnLst/>
            <a:rect l="l" t="t" r="r" b="b"/>
            <a:pathLst>
              <a:path w="3637279" h="45720">
                <a:moveTo>
                  <a:pt x="3637216" y="0"/>
                </a:moveTo>
                <a:lnTo>
                  <a:pt x="0" y="0"/>
                </a:lnTo>
                <a:lnTo>
                  <a:pt x="0" y="45718"/>
                </a:lnTo>
                <a:lnTo>
                  <a:pt x="3637216" y="45718"/>
                </a:lnTo>
                <a:lnTo>
                  <a:pt x="3637216" y="0"/>
                </a:lnTo>
                <a:close/>
              </a:path>
            </a:pathLst>
          </a:custGeom>
          <a:solidFill>
            <a:srgbClr val="FC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02798" y="7376035"/>
            <a:ext cx="3582035" cy="45720"/>
          </a:xfrm>
          <a:custGeom>
            <a:avLst/>
            <a:gdLst/>
            <a:ahLst/>
            <a:cxnLst/>
            <a:rect l="l" t="t" r="r" b="b"/>
            <a:pathLst>
              <a:path w="3582034" h="45720">
                <a:moveTo>
                  <a:pt x="0" y="45718"/>
                </a:moveTo>
                <a:lnTo>
                  <a:pt x="3581501" y="45718"/>
                </a:lnTo>
                <a:lnTo>
                  <a:pt x="3581501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0" algn="l"/>
              </a:tabLst>
            </a:pPr>
            <a:r>
              <a:rPr dirty="0"/>
              <a:t>Former </a:t>
            </a:r>
            <a:r>
              <a:rPr spc="-10" dirty="0"/>
              <a:t>Professor </a:t>
            </a:r>
            <a:r>
              <a:rPr dirty="0"/>
              <a:t>of</a:t>
            </a:r>
            <a:r>
              <a:rPr spc="-5" dirty="0"/>
              <a:t> Statistics</a:t>
            </a:r>
            <a:r>
              <a:rPr spc="195" dirty="0"/>
              <a:t> </a:t>
            </a:r>
            <a:r>
              <a:rPr sz="3000" spc="-172" baseline="1388" dirty="0"/>
              <a:t>|	</a:t>
            </a:r>
            <a:r>
              <a:rPr sz="2000" spc="25" dirty="0">
                <a:solidFill>
                  <a:srgbClr val="FFFF00"/>
                </a:solidFill>
              </a:rPr>
              <a:t>KIMS,</a:t>
            </a:r>
            <a:r>
              <a:rPr sz="2000" spc="-60" dirty="0">
                <a:solidFill>
                  <a:srgbClr val="FFFF00"/>
                </a:solidFill>
              </a:rPr>
              <a:t> </a:t>
            </a:r>
            <a:r>
              <a:rPr sz="2000" spc="-20" dirty="0">
                <a:solidFill>
                  <a:srgbClr val="FFFF00"/>
                </a:solidFill>
              </a:rPr>
              <a:t>B’lore</a:t>
            </a:r>
            <a:endParaRPr sz="20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5" smtClean="0"/>
              <a:t>Prof.Gangaboraiah PhD (Stats)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Slide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275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45750" y="600316"/>
            <a:ext cx="3585845" cy="45720"/>
          </a:xfrm>
          <a:custGeom>
            <a:avLst/>
            <a:gdLst/>
            <a:ahLst/>
            <a:cxnLst/>
            <a:rect l="l" t="t" r="r" b="b"/>
            <a:pathLst>
              <a:path w="3585845" h="45720">
                <a:moveTo>
                  <a:pt x="3585463" y="0"/>
                </a:moveTo>
                <a:lnTo>
                  <a:pt x="0" y="0"/>
                </a:lnTo>
                <a:lnTo>
                  <a:pt x="0" y="45720"/>
                </a:lnTo>
                <a:lnTo>
                  <a:pt x="3585463" y="45720"/>
                </a:lnTo>
                <a:lnTo>
                  <a:pt x="3585463" y="0"/>
                </a:lnTo>
                <a:close/>
              </a:path>
            </a:pathLst>
          </a:custGeom>
          <a:solidFill>
            <a:srgbClr val="76C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40" y="600316"/>
            <a:ext cx="3637279" cy="45720"/>
          </a:xfrm>
          <a:custGeom>
            <a:avLst/>
            <a:gdLst/>
            <a:ahLst/>
            <a:cxnLst/>
            <a:rect l="l" t="t" r="r" b="b"/>
            <a:pathLst>
              <a:path w="3637279" h="45720">
                <a:moveTo>
                  <a:pt x="3637210" y="0"/>
                </a:moveTo>
                <a:lnTo>
                  <a:pt x="0" y="0"/>
                </a:lnTo>
                <a:lnTo>
                  <a:pt x="0" y="45720"/>
                </a:lnTo>
                <a:lnTo>
                  <a:pt x="3637210" y="45720"/>
                </a:lnTo>
                <a:lnTo>
                  <a:pt x="3637210" y="0"/>
                </a:lnTo>
                <a:close/>
              </a:path>
            </a:pathLst>
          </a:custGeom>
          <a:solidFill>
            <a:srgbClr val="FC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7384" y="600316"/>
            <a:ext cx="3585845" cy="45720"/>
          </a:xfrm>
          <a:custGeom>
            <a:avLst/>
            <a:gdLst/>
            <a:ahLst/>
            <a:cxnLst/>
            <a:rect l="l" t="t" r="r" b="b"/>
            <a:pathLst>
              <a:path w="3585845" h="45720">
                <a:moveTo>
                  <a:pt x="3585464" y="0"/>
                </a:moveTo>
                <a:lnTo>
                  <a:pt x="0" y="0"/>
                </a:lnTo>
                <a:lnTo>
                  <a:pt x="0" y="45720"/>
                </a:lnTo>
                <a:lnTo>
                  <a:pt x="3585464" y="45720"/>
                </a:lnTo>
                <a:lnTo>
                  <a:pt x="3585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0" algn="l"/>
              </a:tabLst>
            </a:pPr>
            <a:r>
              <a:rPr dirty="0"/>
              <a:t>Former </a:t>
            </a:r>
            <a:r>
              <a:rPr spc="-10" dirty="0"/>
              <a:t>Professor </a:t>
            </a:r>
            <a:r>
              <a:rPr dirty="0"/>
              <a:t>of</a:t>
            </a:r>
            <a:r>
              <a:rPr spc="-5" dirty="0"/>
              <a:t> Statistics</a:t>
            </a:r>
            <a:r>
              <a:rPr spc="195" dirty="0"/>
              <a:t> </a:t>
            </a:r>
            <a:r>
              <a:rPr sz="3000" spc="-172" baseline="1388" dirty="0"/>
              <a:t>|	</a:t>
            </a:r>
            <a:r>
              <a:rPr sz="2000" spc="25" dirty="0">
                <a:solidFill>
                  <a:srgbClr val="FFFF00"/>
                </a:solidFill>
              </a:rPr>
              <a:t>KIMS,</a:t>
            </a:r>
            <a:r>
              <a:rPr sz="2000" spc="-60" dirty="0">
                <a:solidFill>
                  <a:srgbClr val="FFFF00"/>
                </a:solidFill>
              </a:rPr>
              <a:t> </a:t>
            </a:r>
            <a:r>
              <a:rPr sz="2000" spc="-20" dirty="0">
                <a:solidFill>
                  <a:srgbClr val="FFFF00"/>
                </a:solidFill>
              </a:rPr>
              <a:t>B’lore</a:t>
            </a:r>
            <a:endParaRPr sz="20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5" smtClean="0"/>
              <a:t>Prof.Gangaboraiah PhD (Stats)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Slide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275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084300" cy="7924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948299"/>
            <a:ext cx="14084300" cy="2976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10706175" y="-1"/>
            <a:ext cx="3378126" cy="800450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69476" y="5371253"/>
            <a:ext cx="13027978" cy="1849120"/>
          </a:xfrm>
        </p:spPr>
        <p:txBody>
          <a:bodyPr>
            <a:noAutofit/>
          </a:bodyPr>
          <a:lstStyle>
            <a:lvl1pPr marL="0" indent="0">
              <a:lnSpc>
                <a:spcPts val="4854"/>
              </a:lnSpc>
              <a:spcBef>
                <a:spcPts val="0"/>
              </a:spcBef>
              <a:buNone/>
              <a:defRPr sz="4622" b="1" spc="-17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440467" y="7829409"/>
            <a:ext cx="4460028" cy="88053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0"/>
          </a:p>
        </p:txBody>
      </p:sp>
      <p:sp>
        <p:nvSpPr>
          <p:cNvPr id="16" name="Rectangle 15"/>
          <p:cNvSpPr/>
          <p:nvPr userDrawn="1"/>
        </p:nvSpPr>
        <p:spPr>
          <a:xfrm>
            <a:off x="-19561" y="7829409"/>
            <a:ext cx="4460028" cy="88053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0"/>
          </a:p>
        </p:txBody>
      </p:sp>
      <p:sp>
        <p:nvSpPr>
          <p:cNvPr id="18" name="Rectangle 17"/>
          <p:cNvSpPr/>
          <p:nvPr userDrawn="1"/>
        </p:nvSpPr>
        <p:spPr>
          <a:xfrm>
            <a:off x="8900495" y="7829409"/>
            <a:ext cx="4460028" cy="8805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0563225" y="880534"/>
            <a:ext cx="3403706" cy="607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51" b="1" spc="-173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3351" spc="-173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40088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476" y="-44194"/>
            <a:ext cx="1005395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439" y="1343710"/>
            <a:ext cx="12184380" cy="474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532824" y="7515097"/>
            <a:ext cx="5440680" cy="33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0" algn="l"/>
              </a:tabLst>
            </a:pPr>
            <a:r>
              <a:rPr dirty="0"/>
              <a:t>Former </a:t>
            </a:r>
            <a:r>
              <a:rPr spc="-10" dirty="0"/>
              <a:t>Professor </a:t>
            </a:r>
            <a:r>
              <a:rPr dirty="0"/>
              <a:t>of</a:t>
            </a:r>
            <a:r>
              <a:rPr spc="-5" dirty="0"/>
              <a:t> Statistics</a:t>
            </a:r>
            <a:r>
              <a:rPr spc="195" dirty="0"/>
              <a:t> </a:t>
            </a:r>
            <a:r>
              <a:rPr sz="3000" spc="-172" baseline="1388" dirty="0"/>
              <a:t>|	</a:t>
            </a:r>
            <a:r>
              <a:rPr sz="2000" spc="25" dirty="0">
                <a:solidFill>
                  <a:srgbClr val="FFFF00"/>
                </a:solidFill>
              </a:rPr>
              <a:t>KIMS,</a:t>
            </a:r>
            <a:r>
              <a:rPr sz="2000" spc="-60" dirty="0">
                <a:solidFill>
                  <a:srgbClr val="FFFF00"/>
                </a:solidFill>
              </a:rPr>
              <a:t> </a:t>
            </a:r>
            <a:r>
              <a:rPr sz="2000" spc="-20" dirty="0">
                <a:solidFill>
                  <a:srgbClr val="FFFF00"/>
                </a:solidFill>
              </a:rPr>
              <a:t>B’lore</a:t>
            </a:r>
            <a:endParaRPr sz="2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115540" y="7515097"/>
            <a:ext cx="3731260" cy="32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5" smtClean="0"/>
              <a:t>Prof.Gangaboraiah PhD (Stats)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691" y="7536624"/>
            <a:ext cx="1694814" cy="31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Slide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275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Correlation_coefficient.g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1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420557"/>
            <a:ext cx="6382867" cy="50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7328" y="7506461"/>
            <a:ext cx="13693775" cy="3333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  <a:tabLst>
                <a:tab pos="1860550" algn="l"/>
                <a:tab pos="8277859" algn="l"/>
                <a:tab pos="12189460" algn="l"/>
              </a:tabLst>
            </a:pPr>
            <a:r>
              <a:rPr sz="1900" b="1" spc="-20" dirty="0">
                <a:solidFill>
                  <a:srgbClr val="FFFF00"/>
                </a:solidFill>
                <a:latin typeface="Arial"/>
                <a:cs typeface="Arial"/>
              </a:rPr>
              <a:t>Slide </a:t>
            </a:r>
            <a:r>
              <a:rPr sz="1900" b="1" spc="-5" dirty="0">
                <a:solidFill>
                  <a:srgbClr val="FFFF00"/>
                </a:solidFill>
                <a:latin typeface="Arial"/>
                <a:cs typeface="Arial"/>
              </a:rPr>
              <a:t>1 </a:t>
            </a:r>
            <a:r>
              <a:rPr sz="19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900" b="1" spc="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FFF00"/>
                </a:solidFill>
                <a:latin typeface="Arial"/>
                <a:cs typeface="Arial"/>
              </a:rPr>
              <a:t>275</a:t>
            </a:r>
            <a:r>
              <a:rPr sz="1900" b="1" spc="3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spc="-172" baseline="6944" dirty="0">
                <a:solidFill>
                  <a:srgbClr val="FFFFFF"/>
                </a:solidFill>
                <a:latin typeface="Arial"/>
                <a:cs typeface="Arial"/>
              </a:rPr>
              <a:t>|	</a:t>
            </a:r>
            <a:r>
              <a:rPr sz="3000" b="1" spc="-7" baseline="1388" dirty="0">
                <a:solidFill>
                  <a:srgbClr val="FFFFFF"/>
                </a:solidFill>
                <a:latin typeface="Arial"/>
                <a:cs typeface="Arial"/>
              </a:rPr>
              <a:t>Prof.Gangaboraiah</a:t>
            </a:r>
            <a:r>
              <a:rPr sz="3000" b="1" baseline="1388" dirty="0">
                <a:solidFill>
                  <a:srgbClr val="FFFFFF"/>
                </a:solidFill>
                <a:latin typeface="Arial"/>
                <a:cs typeface="Arial"/>
              </a:rPr>
              <a:t> PhD </a:t>
            </a:r>
            <a:r>
              <a:rPr sz="3000" b="1" spc="-30" baseline="1388" dirty="0">
                <a:solidFill>
                  <a:srgbClr val="FFFFFF"/>
                </a:solidFill>
                <a:latin typeface="Arial"/>
                <a:cs typeface="Arial"/>
              </a:rPr>
              <a:t>(Stats)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Former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Professor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Statistics</a:t>
            </a:r>
            <a:r>
              <a:rPr sz="20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72" baseline="1388" dirty="0">
                <a:solidFill>
                  <a:srgbClr val="FFFFFF"/>
                </a:solidFill>
                <a:latin typeface="Arial"/>
                <a:cs typeface="Arial"/>
              </a:rPr>
              <a:t>|	</a:t>
            </a:r>
            <a:r>
              <a:rPr sz="2000" b="1" spc="25" dirty="0">
                <a:solidFill>
                  <a:srgbClr val="FFFF00"/>
                </a:solidFill>
                <a:latin typeface="Arial"/>
                <a:cs typeface="Arial"/>
              </a:rPr>
              <a:t>KIMS,</a:t>
            </a:r>
            <a:r>
              <a:rPr sz="2000" b="1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Arial"/>
                <a:cs typeface="Arial"/>
              </a:rPr>
              <a:t>B’lore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87718" y="7420640"/>
            <a:ext cx="5996581" cy="504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4084300" cy="7920355"/>
            <a:chOff x="0" y="0"/>
            <a:chExt cx="14084300" cy="7920355"/>
          </a:xfrm>
        </p:grpSpPr>
        <p:sp>
          <p:nvSpPr>
            <p:cNvPr id="6" name="object 6"/>
            <p:cNvSpPr/>
            <p:nvPr/>
          </p:nvSpPr>
          <p:spPr>
            <a:xfrm>
              <a:off x="13375512" y="7376035"/>
              <a:ext cx="709295" cy="45720"/>
            </a:xfrm>
            <a:custGeom>
              <a:avLst/>
              <a:gdLst/>
              <a:ahLst/>
              <a:cxnLst/>
              <a:rect l="l" t="t" r="r" b="b"/>
              <a:pathLst>
                <a:path w="709294" h="45720">
                  <a:moveTo>
                    <a:pt x="0" y="45718"/>
                  </a:moveTo>
                  <a:lnTo>
                    <a:pt x="708786" y="45718"/>
                  </a:lnTo>
                  <a:lnTo>
                    <a:pt x="708786" y="0"/>
                  </a:lnTo>
                  <a:lnTo>
                    <a:pt x="0" y="0"/>
                  </a:lnTo>
                  <a:lnTo>
                    <a:pt x="0" y="457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4084300" cy="79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293438"/>
              <a:ext cx="13375640" cy="3168015"/>
            </a:xfrm>
            <a:custGeom>
              <a:avLst/>
              <a:gdLst/>
              <a:ahLst/>
              <a:cxnLst/>
              <a:rect l="l" t="t" r="r" b="b"/>
              <a:pathLst>
                <a:path w="13375640" h="3168015">
                  <a:moveTo>
                    <a:pt x="13375513" y="0"/>
                  </a:moveTo>
                  <a:lnTo>
                    <a:pt x="0" y="0"/>
                  </a:lnTo>
                  <a:lnTo>
                    <a:pt x="0" y="3168013"/>
                  </a:lnTo>
                  <a:lnTo>
                    <a:pt x="13375513" y="3168013"/>
                  </a:lnTo>
                  <a:lnTo>
                    <a:pt x="13375513" y="0"/>
                  </a:lnTo>
                  <a:close/>
                </a:path>
              </a:pathLst>
            </a:custGeom>
            <a:solidFill>
              <a:srgbClr val="101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8525" y="7461451"/>
              <a:ext cx="4458970" cy="45720"/>
            </a:xfrm>
            <a:custGeom>
              <a:avLst/>
              <a:gdLst/>
              <a:ahLst/>
              <a:cxnLst/>
              <a:rect l="l" t="t" r="r" b="b"/>
              <a:pathLst>
                <a:path w="4458970" h="45720">
                  <a:moveTo>
                    <a:pt x="4458512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4458512" y="45718"/>
                  </a:lnTo>
                  <a:lnTo>
                    <a:pt x="4458512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461451"/>
              <a:ext cx="4458970" cy="45720"/>
            </a:xfrm>
            <a:custGeom>
              <a:avLst/>
              <a:gdLst/>
              <a:ahLst/>
              <a:cxnLst/>
              <a:rect l="l" t="t" r="r" b="b"/>
              <a:pathLst>
                <a:path w="4458970" h="45720">
                  <a:moveTo>
                    <a:pt x="445852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4458525" y="45718"/>
                  </a:lnTo>
                  <a:lnTo>
                    <a:pt x="4458525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17038" y="7461451"/>
              <a:ext cx="4458970" cy="45720"/>
            </a:xfrm>
            <a:custGeom>
              <a:avLst/>
              <a:gdLst/>
              <a:ahLst/>
              <a:cxnLst/>
              <a:rect l="l" t="t" r="r" b="b"/>
              <a:pathLst>
                <a:path w="4458969" h="45720">
                  <a:moveTo>
                    <a:pt x="4458474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4458474" y="45718"/>
                  </a:lnTo>
                  <a:lnTo>
                    <a:pt x="44584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329" y="4293438"/>
              <a:ext cx="3167893" cy="22861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7979" y="6382983"/>
            <a:ext cx="1932305" cy="937894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3300" b="1" spc="-114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33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spc="-13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endParaRPr sz="33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59"/>
              </a:spcBef>
            </a:pP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Pilani|Dubai|Goa|Hyderabad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0949" y="4897628"/>
            <a:ext cx="760957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 to Statistical Methods</a:t>
            </a:r>
            <a:endParaRPr sz="4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66350" y="66294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Team ISM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88950" y="762000"/>
            <a:ext cx="12344400" cy="60198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7"/>
            <a:endParaRPr lang="en-US" sz="1000" kern="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4538" indent="-457200">
              <a:buFont typeface="Wingdings" panose="05000000000000000000" pitchFamily="2" charset="2"/>
              <a:buChar char="Ø"/>
            </a:pPr>
            <a:r>
              <a:rPr lang="en-U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Case I.</a:t>
            </a:r>
            <a:r>
              <a:rPr lang="en-US" sz="28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Wage versus Age</a:t>
            </a:r>
          </a:p>
          <a:p>
            <a:pPr marL="744538" indent="-457200">
              <a:buFont typeface="Wingdings" panose="05000000000000000000" pitchFamily="2" charset="2"/>
              <a:buChar char="Ø"/>
            </a:pPr>
            <a:endParaRPr lang="en-US" sz="28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4538" indent="-457200">
              <a:buFont typeface="Wingdings" panose="05000000000000000000" pitchFamily="2" charset="2"/>
              <a:buChar char="Ø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Employee’s age and wage: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wages vary with ages?</a:t>
            </a:r>
          </a:p>
          <a:p>
            <a:pPr marL="287338"/>
            <a:endParaRPr lang="en-US" sz="2800" kern="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7338"/>
            <a:endParaRPr lang="en-US" kern="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0238" indent="-342900">
              <a:buFont typeface="Wingdings" panose="05000000000000000000" pitchFamily="2" charset="2"/>
              <a:buChar char="§"/>
            </a:pPr>
            <a:endParaRPr lang="en-US" kern="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0238" indent="-342900">
              <a:buFont typeface="Wingdings" panose="05000000000000000000" pitchFamily="2" charset="2"/>
              <a:buChar char="§"/>
            </a:pPr>
            <a:endParaRPr lang="en-US" kern="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5998" lvl="1" indent="-342900">
              <a:buFont typeface="Wingdings" panose="05000000000000000000" pitchFamily="2" charset="2"/>
              <a:buChar char="§"/>
            </a:pPr>
            <a:endParaRPr lang="en-US" sz="1600" kern="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5998" lvl="1" indent="-342900">
              <a:buFont typeface="Wingdings" panose="05000000000000000000" pitchFamily="2" charset="2"/>
              <a:buChar char="§"/>
            </a:pPr>
            <a:endParaRPr lang="en-US" sz="1600" kern="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653098" lvl="1"/>
            <a:endParaRPr lang="en-US" sz="1600" kern="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5998" lvl="1" indent="-342900">
              <a:buFont typeface="Wingdings" panose="05000000000000000000" pitchFamily="2" charset="2"/>
              <a:buChar char="§"/>
            </a:pPr>
            <a:endParaRPr lang="en-US" sz="1600" kern="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5998" lvl="1" indent="-342900">
              <a:buFont typeface="Wingdings" panose="05000000000000000000" pitchFamily="2" charset="2"/>
              <a:buChar char="§"/>
            </a:pPr>
            <a:endParaRPr lang="en-US" sz="1600" kern="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5998" lvl="1" indent="-342900">
              <a:buFont typeface="Wingdings" panose="05000000000000000000" pitchFamily="2" charset="2"/>
              <a:buChar char="§"/>
            </a:pPr>
            <a:endParaRPr lang="en-US" sz="1600" kern="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1738" lvl="3"/>
            <a:endParaRPr lang="en-US" sz="1200" kern="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 smtClean="0">
              <a:solidFill>
                <a:srgbClr val="073C8B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590800"/>
            <a:ext cx="9144000" cy="401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98550" y="6858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Interpretation: On the average, wage increases with age until about 60 years of age, at which point it begins to decline.</a:t>
            </a:r>
          </a:p>
        </p:txBody>
      </p:sp>
    </p:spTree>
    <p:extLst>
      <p:ext uri="{BB962C8B-B14F-4D97-AF65-F5344CB8AC3E}">
        <p14:creationId xmlns:p14="http://schemas.microsoft.com/office/powerpoint/2010/main" val="54967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990600"/>
            <a:ext cx="10357646" cy="6056110"/>
          </a:xfrm>
        </p:spPr>
        <p:txBody>
          <a:bodyPr>
            <a:noAutofit/>
          </a:bodyPr>
          <a:lstStyle/>
          <a:p>
            <a:pPr marL="744538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II.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versus Calendar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11" dirty="0" smtClean="0">
              <a:latin typeface="Times New Roman" pitchFamily="18" charset="0"/>
              <a:cs typeface="Times New Roman" pitchFamily="18" charset="0"/>
            </a:endParaRPr>
          </a:p>
          <a:p>
            <a:pPr marL="674948" indent="-342900">
              <a:buFont typeface="Wingdings" panose="05000000000000000000" pitchFamily="2" charset="2"/>
              <a:buChar char="Ø"/>
            </a:pPr>
            <a:r>
              <a:rPr lang="en-US" sz="2080" i="1" dirty="0" smtClean="0">
                <a:latin typeface="Times New Roman" pitchFamily="18" charset="0"/>
                <a:cs typeface="Times New Roman" pitchFamily="18" charset="0"/>
              </a:rPr>
              <a:t>Wage </a:t>
            </a:r>
            <a:r>
              <a:rPr lang="en-US" sz="2080" i="1" dirty="0">
                <a:latin typeface="Times New Roman" pitchFamily="18" charset="0"/>
                <a:cs typeface="Times New Roman" pitchFamily="18" charset="0"/>
              </a:rPr>
              <a:t>and calendar year: </a:t>
            </a:r>
            <a:r>
              <a:rPr lang="en-US" sz="2080" dirty="0">
                <a:latin typeface="Times New Roman" pitchFamily="18" charset="0"/>
                <a:cs typeface="Times New Roman" pitchFamily="18" charset="0"/>
              </a:rPr>
              <a:t>How wages vary with years?</a:t>
            </a: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8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8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008647" y="7345124"/>
            <a:ext cx="901477" cy="421922"/>
          </a:xfrm>
          <a:prstGeom prst="rect">
            <a:avLst/>
          </a:prstGeo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590800"/>
            <a:ext cx="9143696" cy="367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22350" y="67818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Interpretation: </a:t>
            </a:r>
            <a:r>
              <a:rPr lang="en-US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 ?</a:t>
            </a:r>
            <a:endParaRPr lang="en-US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10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0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219200"/>
            <a:ext cx="9824246" cy="6477000"/>
          </a:xfrm>
        </p:spPr>
        <p:txBody>
          <a:bodyPr>
            <a:noAutofit/>
          </a:bodyPr>
          <a:lstStyle/>
          <a:p>
            <a:pPr marL="744538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III.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Wage versus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</a:t>
            </a:r>
          </a:p>
          <a:p>
            <a:pPr marL="287338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32048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Wage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and education level: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Whether wages vary with employees’ education levels?</a:t>
            </a: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8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endParaRPr lang="en-US" sz="208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8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     Interpretation: ?</a:t>
            </a:r>
            <a:endParaRPr lang="en-US" sz="208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008647" y="7345124"/>
            <a:ext cx="901477" cy="421922"/>
          </a:xfrm>
          <a:prstGeom prst="rect">
            <a:avLst/>
          </a:prstGeo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971800"/>
            <a:ext cx="8639185" cy="353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9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85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12750" y="0"/>
            <a:ext cx="10200075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52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FF0000"/>
                </a:solidFill>
              </a:rPr>
              <a:t>Covariance</a:t>
            </a: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628886" y="1676400"/>
            <a:ext cx="12009755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-5" dirty="0">
                <a:latin typeface="Arial"/>
                <a:cs typeface="Arial"/>
              </a:rPr>
              <a:t>The </a:t>
            </a:r>
            <a:r>
              <a:rPr sz="4100" b="1" spc="-10" dirty="0">
                <a:latin typeface="Arial"/>
                <a:cs typeface="Arial"/>
              </a:rPr>
              <a:t>statistical technique </a:t>
            </a:r>
            <a:r>
              <a:rPr sz="4100" b="1" spc="-5" dirty="0">
                <a:latin typeface="Arial"/>
                <a:cs typeface="Arial"/>
              </a:rPr>
              <a:t>used for</a:t>
            </a:r>
            <a:r>
              <a:rPr sz="4100" b="1" spc="15" dirty="0">
                <a:latin typeface="Arial"/>
                <a:cs typeface="Arial"/>
              </a:rPr>
              <a:t> </a:t>
            </a:r>
            <a:r>
              <a:rPr sz="4100" b="1" spc="-10" dirty="0">
                <a:latin typeface="Arial"/>
                <a:cs typeface="Arial"/>
              </a:rPr>
              <a:t>studying</a:t>
            </a:r>
            <a:endParaRPr sz="4100" dirty="0">
              <a:latin typeface="Arial"/>
              <a:cs typeface="Arial"/>
            </a:endParaRPr>
          </a:p>
          <a:p>
            <a:pPr marL="12700" marR="5080">
              <a:lnSpc>
                <a:spcPct val="138000"/>
              </a:lnSpc>
              <a:spcBef>
                <a:spcPts val="1415"/>
              </a:spcBef>
            </a:pPr>
            <a:r>
              <a:rPr sz="4100" b="1" spc="-5" dirty="0">
                <a:latin typeface="Arial"/>
                <a:cs typeface="Arial"/>
              </a:rPr>
              <a:t>the existence and extent of </a:t>
            </a:r>
            <a:r>
              <a:rPr sz="4100" b="1" spc="-10" dirty="0">
                <a:latin typeface="Arial"/>
                <a:cs typeface="Arial"/>
              </a:rPr>
              <a:t>relationship </a:t>
            </a:r>
            <a:r>
              <a:rPr lang="en-US" sz="4100" b="1" spc="-10" dirty="0" smtClean="0">
                <a:latin typeface="Arial"/>
                <a:cs typeface="Arial"/>
              </a:rPr>
              <a:t>among 2 or more </a:t>
            </a:r>
            <a:r>
              <a:rPr sz="4100" b="1" spc="-10" dirty="0" smtClean="0">
                <a:latin typeface="Arial"/>
                <a:cs typeface="Arial"/>
              </a:rPr>
              <a:t>variables </a:t>
            </a:r>
            <a:r>
              <a:rPr sz="4100" b="1" dirty="0">
                <a:latin typeface="Arial"/>
                <a:cs typeface="Arial"/>
              </a:rPr>
              <a:t>is </a:t>
            </a:r>
            <a:r>
              <a:rPr sz="4100" b="1" spc="-5" dirty="0">
                <a:latin typeface="Arial"/>
                <a:cs typeface="Arial"/>
              </a:rPr>
              <a:t>through</a:t>
            </a:r>
            <a:r>
              <a:rPr sz="4100" b="1" spc="-20" dirty="0">
                <a:latin typeface="Arial"/>
                <a:cs typeface="Arial"/>
              </a:rPr>
              <a:t> </a:t>
            </a:r>
            <a:r>
              <a:rPr sz="4100" b="1" spc="-10" dirty="0">
                <a:latin typeface="Arial"/>
                <a:cs typeface="Arial"/>
              </a:rPr>
              <a:t>Covariance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23733" y="4812299"/>
            <a:ext cx="10639425" cy="2257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750" y="762000"/>
            <a:ext cx="12868910" cy="5860515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217804" marR="5080">
              <a:lnSpc>
                <a:spcPct val="140500"/>
              </a:lnSpc>
              <a:spcBef>
                <a:spcPts val="470"/>
              </a:spcBef>
            </a:pPr>
            <a:endParaRPr lang="en-US" sz="4400" spc="-5" dirty="0" smtClean="0">
              <a:latin typeface="Verdana"/>
              <a:cs typeface="Verdana"/>
            </a:endParaRPr>
          </a:p>
          <a:p>
            <a:pPr marL="789304" marR="800735" indent="-5715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sz="4400" dirty="0" smtClean="0">
                <a:latin typeface="Verdana"/>
                <a:cs typeface="Verdana"/>
              </a:rPr>
              <a:t>So in </a:t>
            </a:r>
            <a:r>
              <a:rPr sz="4400" u="sng" spc="-15" dirty="0" smtClean="0">
                <a:latin typeface="Verdana"/>
                <a:cs typeface="Verdana"/>
              </a:rPr>
              <a:t>bivariate</a:t>
            </a:r>
            <a:r>
              <a:rPr sz="4400" spc="-15" dirty="0" smtClean="0">
                <a:latin typeface="Verdana"/>
                <a:cs typeface="Verdana"/>
              </a:rPr>
              <a:t> </a:t>
            </a:r>
            <a:r>
              <a:rPr sz="4400" spc="-5" dirty="0">
                <a:latin typeface="Verdana"/>
                <a:cs typeface="Verdana"/>
              </a:rPr>
              <a:t>and </a:t>
            </a:r>
            <a:r>
              <a:rPr sz="4400" u="sng" spc="-10" dirty="0">
                <a:latin typeface="Verdana"/>
                <a:cs typeface="Verdana"/>
              </a:rPr>
              <a:t>multivariate</a:t>
            </a:r>
            <a:r>
              <a:rPr sz="4400" spc="-10" dirty="0">
                <a:latin typeface="Verdana"/>
                <a:cs typeface="Verdana"/>
              </a:rPr>
              <a:t> </a:t>
            </a:r>
            <a:r>
              <a:rPr sz="4400" spc="-15" dirty="0">
                <a:latin typeface="Verdana"/>
                <a:cs typeface="Verdana"/>
              </a:rPr>
              <a:t>case, </a:t>
            </a:r>
            <a:r>
              <a:rPr sz="4400" dirty="0">
                <a:latin typeface="Verdana"/>
                <a:cs typeface="Verdana"/>
              </a:rPr>
              <a:t>the  </a:t>
            </a:r>
            <a:r>
              <a:rPr sz="4400" spc="-5" dirty="0">
                <a:latin typeface="Verdana"/>
                <a:cs typeface="Verdana"/>
              </a:rPr>
              <a:t>statistical </a:t>
            </a:r>
            <a:r>
              <a:rPr sz="4400" dirty="0">
                <a:latin typeface="Verdana"/>
                <a:cs typeface="Verdana"/>
              </a:rPr>
              <a:t>technique </a:t>
            </a:r>
            <a:r>
              <a:rPr sz="4400" spc="-5" dirty="0">
                <a:latin typeface="Verdana"/>
                <a:cs typeface="Verdana"/>
              </a:rPr>
              <a:t>used </a:t>
            </a:r>
            <a:r>
              <a:rPr sz="4400" dirty="0">
                <a:latin typeface="Verdana"/>
                <a:cs typeface="Verdana"/>
              </a:rPr>
              <a:t>for</a:t>
            </a:r>
            <a:r>
              <a:rPr sz="4400" spc="-5" dirty="0">
                <a:latin typeface="Verdana"/>
                <a:cs typeface="Verdana"/>
              </a:rPr>
              <a:t> </a:t>
            </a:r>
            <a:r>
              <a:rPr sz="4400" spc="-5" dirty="0" smtClean="0">
                <a:latin typeface="Verdana"/>
                <a:cs typeface="Verdana"/>
              </a:rPr>
              <a:t>studying</a:t>
            </a:r>
            <a:r>
              <a:rPr lang="en-US" sz="4400" dirty="0">
                <a:latin typeface="Verdana"/>
                <a:cs typeface="Verdana"/>
              </a:rPr>
              <a:t> </a:t>
            </a:r>
            <a:r>
              <a:rPr sz="4400" dirty="0" smtClean="0">
                <a:latin typeface="Verdana"/>
                <a:cs typeface="Verdana"/>
              </a:rPr>
              <a:t>the </a:t>
            </a:r>
            <a:r>
              <a:rPr sz="4400" spc="-5" dirty="0">
                <a:latin typeface="Verdana"/>
                <a:cs typeface="Verdana"/>
              </a:rPr>
              <a:t>existence </a:t>
            </a:r>
            <a:r>
              <a:rPr sz="4400" dirty="0">
                <a:latin typeface="Verdana"/>
                <a:cs typeface="Verdana"/>
              </a:rPr>
              <a:t>of relationship between </a:t>
            </a:r>
            <a:r>
              <a:rPr sz="4400" spc="-5" dirty="0">
                <a:latin typeface="Verdana"/>
                <a:cs typeface="Verdana"/>
              </a:rPr>
              <a:t>all  </a:t>
            </a:r>
            <a:r>
              <a:rPr sz="4400" spc="-15" dirty="0">
                <a:latin typeface="Verdana"/>
                <a:cs typeface="Verdana"/>
              </a:rPr>
              <a:t>variables </a:t>
            </a:r>
            <a:r>
              <a:rPr sz="4400" dirty="0">
                <a:latin typeface="Verdana"/>
                <a:cs typeface="Verdana"/>
              </a:rPr>
              <a:t>is </a:t>
            </a:r>
            <a:r>
              <a:rPr sz="4400" spc="-5" dirty="0">
                <a:latin typeface="Verdana"/>
                <a:cs typeface="Verdana"/>
              </a:rPr>
              <a:t>through</a:t>
            </a:r>
            <a:r>
              <a:rPr sz="4400" spc="5" dirty="0">
                <a:latin typeface="Verdana"/>
                <a:cs typeface="Verdana"/>
              </a:rPr>
              <a:t> </a:t>
            </a:r>
            <a:r>
              <a:rPr sz="4400" b="1" spc="-5" dirty="0">
                <a:solidFill>
                  <a:srgbClr val="FF0000"/>
                </a:solidFill>
                <a:latin typeface="Verdana"/>
                <a:cs typeface="Verdana"/>
              </a:rPr>
              <a:t>Covariance.</a:t>
            </a:r>
            <a:endParaRPr sz="44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950" y="1143000"/>
            <a:ext cx="12744450" cy="642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4000" spc="-15" dirty="0">
                <a:latin typeface="Verdana"/>
                <a:cs typeface="Verdana"/>
              </a:rPr>
              <a:t>Covariance </a:t>
            </a:r>
            <a:r>
              <a:rPr sz="4000" dirty="0">
                <a:latin typeface="Verdana"/>
                <a:cs typeface="Verdana"/>
              </a:rPr>
              <a:t>signifies the </a:t>
            </a:r>
            <a:r>
              <a:rPr sz="4000" spc="-5" dirty="0">
                <a:latin typeface="Verdana"/>
                <a:cs typeface="Verdana"/>
              </a:rPr>
              <a:t>direction of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linear  </a:t>
            </a:r>
            <a:r>
              <a:rPr sz="4000" dirty="0">
                <a:latin typeface="Verdana"/>
                <a:cs typeface="Verdana"/>
              </a:rPr>
              <a:t>relationship between the two </a:t>
            </a:r>
            <a:r>
              <a:rPr sz="4000" spc="-10" dirty="0">
                <a:latin typeface="Verdana"/>
                <a:cs typeface="Verdana"/>
              </a:rPr>
              <a:t>variables. </a:t>
            </a:r>
            <a:r>
              <a:rPr sz="4000" spc="-5" dirty="0">
                <a:latin typeface="Verdana"/>
                <a:cs typeface="Verdana"/>
              </a:rPr>
              <a:t>By  direction </a:t>
            </a:r>
            <a:r>
              <a:rPr sz="4000" dirty="0">
                <a:latin typeface="Verdana"/>
                <a:cs typeface="Verdana"/>
              </a:rPr>
              <a:t>we </a:t>
            </a:r>
            <a:r>
              <a:rPr sz="4000" spc="-5" dirty="0">
                <a:latin typeface="Verdana"/>
                <a:cs typeface="Verdana"/>
              </a:rPr>
              <a:t>mean </a:t>
            </a:r>
            <a:r>
              <a:rPr sz="4000" dirty="0">
                <a:latin typeface="Verdana"/>
                <a:cs typeface="Verdana"/>
              </a:rPr>
              <a:t>if the </a:t>
            </a:r>
            <a:r>
              <a:rPr sz="4000" i="1" spc="-5" dirty="0">
                <a:latin typeface="Verdana"/>
                <a:cs typeface="Verdana"/>
              </a:rPr>
              <a:t>variables </a:t>
            </a:r>
            <a:r>
              <a:rPr sz="4000" dirty="0">
                <a:latin typeface="Verdana"/>
                <a:cs typeface="Verdana"/>
              </a:rPr>
              <a:t>are directly  </a:t>
            </a:r>
            <a:r>
              <a:rPr sz="4000" spc="-5" dirty="0">
                <a:latin typeface="Verdana"/>
                <a:cs typeface="Verdana"/>
              </a:rPr>
              <a:t>proportional or </a:t>
            </a:r>
            <a:r>
              <a:rPr sz="4000" spc="-10" dirty="0">
                <a:latin typeface="Verdana"/>
                <a:cs typeface="Verdana"/>
              </a:rPr>
              <a:t>inversely </a:t>
            </a:r>
            <a:r>
              <a:rPr sz="4000" spc="-5" dirty="0">
                <a:latin typeface="Verdana"/>
                <a:cs typeface="Verdana"/>
              </a:rPr>
              <a:t>proportional to </a:t>
            </a:r>
            <a:r>
              <a:rPr sz="4000" dirty="0">
                <a:latin typeface="Verdana"/>
                <a:cs typeface="Verdana"/>
              </a:rPr>
              <a:t>each  </a:t>
            </a:r>
            <a:r>
              <a:rPr sz="4000" spc="-95" dirty="0">
                <a:latin typeface="Verdana"/>
                <a:cs typeface="Verdana"/>
              </a:rPr>
              <a:t>other. </a:t>
            </a:r>
            <a:r>
              <a:rPr sz="4000" dirty="0">
                <a:latin typeface="Verdana"/>
                <a:cs typeface="Verdana"/>
              </a:rPr>
              <a:t>(Increasing the </a:t>
            </a:r>
            <a:r>
              <a:rPr sz="4000" spc="-20" dirty="0">
                <a:latin typeface="Verdana"/>
                <a:cs typeface="Verdana"/>
              </a:rPr>
              <a:t>value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dirty="0">
                <a:latin typeface="Verdana"/>
                <a:cs typeface="Verdana"/>
              </a:rPr>
              <a:t>one </a:t>
            </a:r>
            <a:r>
              <a:rPr sz="4000" spc="-15" dirty="0">
                <a:latin typeface="Verdana"/>
                <a:cs typeface="Verdana"/>
              </a:rPr>
              <a:t>variable </a:t>
            </a:r>
            <a:r>
              <a:rPr sz="4000" dirty="0">
                <a:latin typeface="Verdana"/>
                <a:cs typeface="Verdana"/>
              </a:rPr>
              <a:t>might  </a:t>
            </a:r>
            <a:r>
              <a:rPr sz="4000" spc="-20" dirty="0">
                <a:latin typeface="Verdana"/>
                <a:cs typeface="Verdana"/>
              </a:rPr>
              <a:t>have </a:t>
            </a:r>
            <a:r>
              <a:rPr sz="4000" dirty="0">
                <a:latin typeface="Verdana"/>
                <a:cs typeface="Verdana"/>
              </a:rPr>
              <a:t>a </a:t>
            </a:r>
            <a:r>
              <a:rPr sz="4000" spc="-10" dirty="0">
                <a:latin typeface="Verdana"/>
                <a:cs typeface="Verdana"/>
              </a:rPr>
              <a:t>positive </a:t>
            </a:r>
            <a:r>
              <a:rPr sz="4000" spc="-5" dirty="0">
                <a:latin typeface="Verdana"/>
                <a:cs typeface="Verdana"/>
              </a:rPr>
              <a:t>or </a:t>
            </a:r>
            <a:r>
              <a:rPr sz="4000" dirty="0">
                <a:latin typeface="Verdana"/>
                <a:cs typeface="Verdana"/>
              </a:rPr>
              <a:t>a </a:t>
            </a:r>
            <a:r>
              <a:rPr sz="4000" spc="-10" dirty="0">
                <a:latin typeface="Verdana"/>
                <a:cs typeface="Verdana"/>
              </a:rPr>
              <a:t>negative </a:t>
            </a:r>
            <a:r>
              <a:rPr sz="4000" dirty="0">
                <a:latin typeface="Verdana"/>
                <a:cs typeface="Verdana"/>
              </a:rPr>
              <a:t>effect </a:t>
            </a:r>
            <a:r>
              <a:rPr sz="4000" spc="-5" dirty="0">
                <a:latin typeface="Verdana"/>
                <a:cs typeface="Verdana"/>
              </a:rPr>
              <a:t>on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20" dirty="0">
                <a:latin typeface="Verdana"/>
                <a:cs typeface="Verdana"/>
              </a:rPr>
              <a:t>value 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dirty="0">
                <a:latin typeface="Verdana"/>
                <a:cs typeface="Verdana"/>
              </a:rPr>
              <a:t>the other</a:t>
            </a:r>
            <a:r>
              <a:rPr sz="4000" spc="25" dirty="0">
                <a:latin typeface="Verdana"/>
                <a:cs typeface="Verdana"/>
              </a:rPr>
              <a:t> </a:t>
            </a:r>
            <a:r>
              <a:rPr sz="4000" spc="-10" dirty="0">
                <a:latin typeface="Verdana"/>
                <a:cs typeface="Verdana"/>
              </a:rPr>
              <a:t>variable).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5150" y="1295400"/>
            <a:ext cx="12980670" cy="5869556"/>
          </a:xfrm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789304" marR="5080" indent="-571500">
              <a:lnSpc>
                <a:spcPct val="150000"/>
              </a:lnSpc>
              <a:spcBef>
                <a:spcPts val="340"/>
              </a:spcBef>
              <a:buFont typeface="Wingdings" panose="05000000000000000000" pitchFamily="2" charset="2"/>
              <a:buChar char="Ø"/>
            </a:pPr>
            <a:r>
              <a:rPr sz="4000" dirty="0" smtClean="0">
                <a:latin typeface="Verdana"/>
                <a:cs typeface="Verdana"/>
              </a:rPr>
              <a:t>The </a:t>
            </a:r>
            <a:r>
              <a:rPr sz="4000" spc="-15" dirty="0">
                <a:latin typeface="Verdana"/>
                <a:cs typeface="Verdana"/>
              </a:rPr>
              <a:t>values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spc="-15" dirty="0">
                <a:latin typeface="Verdana"/>
                <a:cs typeface="Verdana"/>
              </a:rPr>
              <a:t>covariance </a:t>
            </a:r>
            <a:r>
              <a:rPr sz="4000" spc="-5" dirty="0">
                <a:latin typeface="Verdana"/>
                <a:cs typeface="Verdana"/>
              </a:rPr>
              <a:t>can be </a:t>
            </a:r>
            <a:r>
              <a:rPr sz="4000" spc="-15" dirty="0">
                <a:latin typeface="Verdana"/>
                <a:cs typeface="Verdana"/>
              </a:rPr>
              <a:t>any </a:t>
            </a:r>
            <a:r>
              <a:rPr sz="4000" dirty="0">
                <a:latin typeface="Verdana"/>
                <a:cs typeface="Verdana"/>
              </a:rPr>
              <a:t>number  </a:t>
            </a:r>
            <a:r>
              <a:rPr sz="4000" spc="-5" dirty="0">
                <a:latin typeface="Verdana"/>
                <a:cs typeface="Verdana"/>
              </a:rPr>
              <a:t>between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two opposite </a:t>
            </a:r>
            <a:r>
              <a:rPr sz="4000" dirty="0">
                <a:latin typeface="Verdana"/>
                <a:cs typeface="Verdana"/>
              </a:rPr>
              <a:t>infinities. </a:t>
            </a:r>
            <a:r>
              <a:rPr sz="4000" spc="-15" dirty="0">
                <a:latin typeface="Verdana"/>
                <a:cs typeface="Verdana"/>
              </a:rPr>
              <a:t>Also, </a:t>
            </a:r>
            <a:r>
              <a:rPr sz="4000" spc="-25" dirty="0">
                <a:latin typeface="Verdana"/>
                <a:cs typeface="Verdana"/>
              </a:rPr>
              <a:t>it’s  </a:t>
            </a:r>
            <a:r>
              <a:rPr sz="4000" spc="-5" dirty="0">
                <a:latin typeface="Verdana"/>
                <a:cs typeface="Verdana"/>
              </a:rPr>
              <a:t>important to mention that </a:t>
            </a:r>
            <a:r>
              <a:rPr sz="4000" spc="-15" dirty="0">
                <a:latin typeface="Verdana"/>
                <a:cs typeface="Verdana"/>
              </a:rPr>
              <a:t>covariance </a:t>
            </a:r>
            <a:r>
              <a:rPr sz="4000" spc="-5" dirty="0">
                <a:latin typeface="Verdana"/>
                <a:cs typeface="Verdana"/>
              </a:rPr>
              <a:t>only  </a:t>
            </a:r>
            <a:r>
              <a:rPr sz="4000" dirty="0">
                <a:latin typeface="Verdana"/>
                <a:cs typeface="Verdana"/>
              </a:rPr>
              <a:t>measures how </a:t>
            </a:r>
            <a:r>
              <a:rPr sz="4000" spc="-5" dirty="0">
                <a:latin typeface="Verdana"/>
                <a:cs typeface="Verdana"/>
              </a:rPr>
              <a:t>two </a:t>
            </a:r>
            <a:r>
              <a:rPr sz="4000" spc="-10" dirty="0">
                <a:latin typeface="Verdana"/>
                <a:cs typeface="Verdana"/>
              </a:rPr>
              <a:t>variables </a:t>
            </a:r>
            <a:r>
              <a:rPr sz="4000" dirty="0">
                <a:latin typeface="Verdana"/>
                <a:cs typeface="Verdana"/>
              </a:rPr>
              <a:t>change </a:t>
            </a:r>
            <a:r>
              <a:rPr sz="4000" spc="-65" dirty="0">
                <a:latin typeface="Verdana"/>
                <a:cs typeface="Verdana"/>
              </a:rPr>
              <a:t>together, </a:t>
            </a:r>
            <a:r>
              <a:rPr sz="4000" spc="-5" dirty="0">
                <a:latin typeface="Verdana"/>
                <a:cs typeface="Verdana"/>
              </a:rPr>
              <a:t>not 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dependency of </a:t>
            </a:r>
            <a:r>
              <a:rPr sz="4000" dirty="0">
                <a:latin typeface="Verdana"/>
                <a:cs typeface="Verdana"/>
              </a:rPr>
              <a:t>one </a:t>
            </a:r>
            <a:r>
              <a:rPr sz="4000" spc="-15" dirty="0">
                <a:latin typeface="Verdana"/>
                <a:cs typeface="Verdana"/>
              </a:rPr>
              <a:t>variable </a:t>
            </a:r>
            <a:r>
              <a:rPr sz="4000" spc="-5" dirty="0">
                <a:latin typeface="Verdana"/>
                <a:cs typeface="Verdana"/>
              </a:rPr>
              <a:t>on another</a:t>
            </a:r>
            <a:r>
              <a:rPr sz="4000" spc="80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one.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950" y="1295400"/>
            <a:ext cx="12688570" cy="5506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004" marR="5080" indent="-457200">
              <a:lnSpc>
                <a:spcPct val="149900"/>
              </a:lnSpc>
              <a:spcBef>
                <a:spcPts val="515"/>
              </a:spcBef>
              <a:buFont typeface="Wingdings" panose="05000000000000000000" pitchFamily="2" charset="2"/>
              <a:buChar char="Ø"/>
            </a:pPr>
            <a:r>
              <a:rPr sz="3400" spc="-5" dirty="0" smtClean="0">
                <a:latin typeface="Verdana"/>
                <a:cs typeface="Verdana"/>
              </a:rPr>
              <a:t>The </a:t>
            </a:r>
            <a:r>
              <a:rPr sz="3400" spc="-5" dirty="0">
                <a:latin typeface="Verdana"/>
                <a:cs typeface="Verdana"/>
              </a:rPr>
              <a:t>upper and </a:t>
            </a:r>
            <a:r>
              <a:rPr sz="3400" dirty="0">
                <a:latin typeface="Verdana"/>
                <a:cs typeface="Verdana"/>
              </a:rPr>
              <a:t>lower limits for </a:t>
            </a:r>
            <a:r>
              <a:rPr sz="3400" spc="-5" dirty="0">
                <a:latin typeface="Verdana"/>
                <a:cs typeface="Verdana"/>
              </a:rPr>
              <a:t>the </a:t>
            </a:r>
            <a:r>
              <a:rPr sz="3400" spc="-15" dirty="0">
                <a:latin typeface="Verdana"/>
                <a:cs typeface="Verdana"/>
              </a:rPr>
              <a:t>covariance </a:t>
            </a:r>
            <a:r>
              <a:rPr sz="3400" spc="-5" dirty="0">
                <a:latin typeface="Verdana"/>
                <a:cs typeface="Verdana"/>
              </a:rPr>
              <a:t>depend on  the </a:t>
            </a:r>
            <a:r>
              <a:rPr sz="3400" spc="-15" dirty="0">
                <a:latin typeface="Verdana"/>
                <a:cs typeface="Verdana"/>
              </a:rPr>
              <a:t>variances </a:t>
            </a:r>
            <a:r>
              <a:rPr sz="3400" spc="-5" dirty="0">
                <a:latin typeface="Verdana"/>
                <a:cs typeface="Verdana"/>
              </a:rPr>
              <a:t>of the </a:t>
            </a:r>
            <a:r>
              <a:rPr sz="3400" spc="-15" dirty="0">
                <a:latin typeface="Verdana"/>
                <a:cs typeface="Verdana"/>
              </a:rPr>
              <a:t>variables involved. </a:t>
            </a:r>
            <a:r>
              <a:rPr sz="3400" spc="-5" dirty="0">
                <a:latin typeface="Verdana"/>
                <a:cs typeface="Verdana"/>
              </a:rPr>
              <a:t>These </a:t>
            </a:r>
            <a:r>
              <a:rPr sz="3400" spc="-10" dirty="0">
                <a:latin typeface="Verdana"/>
                <a:cs typeface="Verdana"/>
              </a:rPr>
              <a:t>variances,  </a:t>
            </a:r>
            <a:r>
              <a:rPr sz="3400" dirty="0">
                <a:latin typeface="Verdana"/>
                <a:cs typeface="Verdana"/>
              </a:rPr>
              <a:t>in </a:t>
            </a:r>
            <a:r>
              <a:rPr sz="3400" spc="-5" dirty="0">
                <a:latin typeface="Verdana"/>
                <a:cs typeface="Verdana"/>
              </a:rPr>
              <a:t>turn, can </a:t>
            </a:r>
            <a:r>
              <a:rPr sz="3400" spc="-20" dirty="0">
                <a:latin typeface="Verdana"/>
                <a:cs typeface="Verdana"/>
              </a:rPr>
              <a:t>vary </a:t>
            </a:r>
            <a:r>
              <a:rPr sz="3400" dirty="0">
                <a:latin typeface="Verdana"/>
                <a:cs typeface="Verdana"/>
              </a:rPr>
              <a:t>with </a:t>
            </a:r>
            <a:r>
              <a:rPr sz="3400" spc="-5" dirty="0">
                <a:latin typeface="Verdana"/>
                <a:cs typeface="Verdana"/>
              </a:rPr>
              <a:t>the scaling of the </a:t>
            </a:r>
            <a:r>
              <a:rPr sz="3400" spc="-10" dirty="0">
                <a:latin typeface="Verdana"/>
                <a:cs typeface="Verdana"/>
              </a:rPr>
              <a:t>variables. Even </a:t>
            </a:r>
            <a:r>
              <a:rPr sz="3400" dirty="0">
                <a:latin typeface="Verdana"/>
                <a:cs typeface="Verdana"/>
              </a:rPr>
              <a:t>a  </a:t>
            </a:r>
            <a:r>
              <a:rPr sz="3400" spc="-5" dirty="0">
                <a:latin typeface="Verdana"/>
                <a:cs typeface="Verdana"/>
              </a:rPr>
              <a:t>change </a:t>
            </a:r>
            <a:r>
              <a:rPr sz="3400" dirty="0">
                <a:latin typeface="Verdana"/>
                <a:cs typeface="Verdana"/>
              </a:rPr>
              <a:t>in </a:t>
            </a:r>
            <a:r>
              <a:rPr sz="3400" spc="-5" dirty="0">
                <a:latin typeface="Verdana"/>
                <a:cs typeface="Verdana"/>
              </a:rPr>
              <a:t>the units of measurement can change the  </a:t>
            </a:r>
            <a:r>
              <a:rPr sz="3400" spc="-15" dirty="0">
                <a:latin typeface="Verdana"/>
                <a:cs typeface="Verdana"/>
              </a:rPr>
              <a:t>covariance. </a:t>
            </a:r>
            <a:r>
              <a:rPr sz="3400" spc="-5" dirty="0">
                <a:latin typeface="Verdana"/>
                <a:cs typeface="Verdana"/>
              </a:rPr>
              <a:t>Thus, </a:t>
            </a:r>
            <a:r>
              <a:rPr sz="3400" spc="-15" dirty="0">
                <a:latin typeface="Verdana"/>
                <a:cs typeface="Verdana"/>
              </a:rPr>
              <a:t>covariance </a:t>
            </a:r>
            <a:r>
              <a:rPr sz="3400" dirty="0">
                <a:latin typeface="Verdana"/>
                <a:cs typeface="Verdana"/>
              </a:rPr>
              <a:t>is </a:t>
            </a:r>
            <a:r>
              <a:rPr sz="3400" spc="-5" dirty="0">
                <a:latin typeface="Verdana"/>
                <a:cs typeface="Verdana"/>
              </a:rPr>
              <a:t>only useful to find the  direction of the relationship between </a:t>
            </a:r>
            <a:r>
              <a:rPr sz="3400" dirty="0">
                <a:latin typeface="Verdana"/>
                <a:cs typeface="Verdana"/>
              </a:rPr>
              <a:t>two </a:t>
            </a:r>
            <a:r>
              <a:rPr sz="3400" spc="-10" dirty="0">
                <a:latin typeface="Verdana"/>
                <a:cs typeface="Verdana"/>
              </a:rPr>
              <a:t>variables </a:t>
            </a:r>
            <a:r>
              <a:rPr sz="3400" spc="-5" dirty="0">
                <a:latin typeface="Verdana"/>
                <a:cs typeface="Verdana"/>
              </a:rPr>
              <a:t>and  not the</a:t>
            </a:r>
            <a:r>
              <a:rPr sz="3400" spc="5" dirty="0">
                <a:latin typeface="Verdana"/>
                <a:cs typeface="Verdana"/>
              </a:rPr>
              <a:t> </a:t>
            </a:r>
            <a:r>
              <a:rPr sz="3400" spc="-5" dirty="0">
                <a:latin typeface="Verdana"/>
                <a:cs typeface="Verdana"/>
              </a:rPr>
              <a:t>magnitude.</a:t>
            </a:r>
            <a:endParaRPr sz="3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0350" y="990600"/>
            <a:ext cx="11497310" cy="1930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marR="43180">
              <a:lnSpc>
                <a:spcPct val="151400"/>
              </a:lnSpc>
              <a:spcBef>
                <a:spcPts val="300"/>
              </a:spcBef>
              <a:tabLst>
                <a:tab pos="1446530" algn="l"/>
                <a:tab pos="3249930" algn="l"/>
                <a:tab pos="3272154" algn="l"/>
                <a:tab pos="5075555" algn="l"/>
              </a:tabLst>
            </a:pPr>
            <a:r>
              <a:rPr sz="4400" dirty="0" smtClean="0">
                <a:latin typeface="Arial"/>
                <a:cs typeface="Arial"/>
              </a:rPr>
              <a:t>If</a:t>
            </a:r>
            <a:r>
              <a:rPr sz="4400" spc="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X</a:t>
            </a:r>
            <a:r>
              <a:rPr sz="4350" baseline="-19157" dirty="0">
                <a:latin typeface="Arial"/>
                <a:cs typeface="Arial"/>
              </a:rPr>
              <a:t>1	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X</a:t>
            </a:r>
            <a:r>
              <a:rPr sz="4350" baseline="-19157" dirty="0">
                <a:latin typeface="Arial"/>
                <a:cs typeface="Arial"/>
              </a:rPr>
              <a:t>2		</a:t>
            </a:r>
            <a:r>
              <a:rPr sz="4400" spc="-5" dirty="0">
                <a:latin typeface="Arial"/>
                <a:cs typeface="Arial"/>
              </a:rPr>
              <a:t>are two variables, </a:t>
            </a:r>
            <a:r>
              <a:rPr sz="4400" dirty="0">
                <a:latin typeface="Arial"/>
                <a:cs typeface="Arial"/>
              </a:rPr>
              <a:t>the </a:t>
            </a:r>
            <a:r>
              <a:rPr sz="4400" spc="-5" dirty="0">
                <a:latin typeface="Arial"/>
                <a:cs typeface="Arial"/>
              </a:rPr>
              <a:t>covariance  between</a:t>
            </a:r>
            <a:r>
              <a:rPr sz="4400" spc="1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X</a:t>
            </a:r>
            <a:r>
              <a:rPr sz="4350" baseline="-19157" dirty="0">
                <a:latin typeface="Arial"/>
                <a:cs typeface="Arial"/>
              </a:rPr>
              <a:t>1	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X</a:t>
            </a:r>
            <a:r>
              <a:rPr sz="4350" baseline="-19157" dirty="0">
                <a:latin typeface="Arial"/>
                <a:cs typeface="Arial"/>
              </a:rPr>
              <a:t>2	</a:t>
            </a:r>
            <a:r>
              <a:rPr sz="4400" spc="-5" dirty="0">
                <a:latin typeface="Arial"/>
                <a:cs typeface="Arial"/>
              </a:rPr>
              <a:t>is defined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</a:p>
        </p:txBody>
      </p:sp>
      <p:sp>
        <p:nvSpPr>
          <p:cNvPr id="13" name="object 13"/>
          <p:cNvSpPr/>
          <p:nvPr/>
        </p:nvSpPr>
        <p:spPr>
          <a:xfrm>
            <a:off x="7847137" y="4116989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813" y="0"/>
                </a:lnTo>
              </a:path>
            </a:pathLst>
          </a:custGeom>
          <a:ln w="27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71149" y="4116989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742" y="0"/>
                </a:lnTo>
              </a:path>
            </a:pathLst>
          </a:custGeom>
          <a:ln w="27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71465" y="3662980"/>
            <a:ext cx="219075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" dirty="0">
                <a:latin typeface="Times New Roman"/>
                <a:cs typeface="Times New Roman"/>
              </a:rPr>
              <a:t>n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0737" y="5457706"/>
            <a:ext cx="1227455" cy="8204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10" dirty="0">
                <a:latin typeface="Times New Roman"/>
                <a:cs typeface="Times New Roman"/>
              </a:rPr>
              <a:t>n</a:t>
            </a:r>
            <a:r>
              <a:rPr sz="5200" spc="-335" dirty="0">
                <a:latin typeface="Times New Roman"/>
                <a:cs typeface="Times New Roman"/>
              </a:rPr>
              <a:t> </a:t>
            </a:r>
            <a:r>
              <a:rPr sz="5200" spc="165" dirty="0">
                <a:latin typeface="Symbol"/>
                <a:cs typeface="Symbol"/>
              </a:rPr>
              <a:t></a:t>
            </a:r>
            <a:r>
              <a:rPr sz="5200" spc="165" dirty="0">
                <a:latin typeface="Times New Roman"/>
                <a:cs typeface="Times New Roman"/>
              </a:rPr>
              <a:t>1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5729" y="3728458"/>
            <a:ext cx="5915025" cy="1217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864360" algn="l"/>
                <a:tab pos="4387850" algn="l"/>
              </a:tabLst>
            </a:pPr>
            <a:r>
              <a:rPr sz="11700" spc="944" baseline="-8547" dirty="0">
                <a:latin typeface="Symbol"/>
                <a:cs typeface="Symbol"/>
              </a:rPr>
              <a:t></a:t>
            </a:r>
            <a:r>
              <a:rPr sz="5200" spc="5" dirty="0">
                <a:latin typeface="Times New Roman"/>
                <a:cs typeface="Times New Roman"/>
              </a:rPr>
              <a:t>(</a:t>
            </a:r>
            <a:r>
              <a:rPr sz="5200" spc="-5" dirty="0" smtClean="0">
                <a:latin typeface="Times New Roman"/>
                <a:cs typeface="Times New Roman"/>
              </a:rPr>
              <a:t>X</a:t>
            </a:r>
            <a:r>
              <a:rPr sz="4575" spc="-7" baseline="-23679" dirty="0" smtClean="0">
                <a:latin typeface="Times New Roman"/>
                <a:cs typeface="Times New Roman"/>
              </a:rPr>
              <a:t>1</a:t>
            </a:r>
            <a:r>
              <a:rPr sz="4575" baseline="-23679" dirty="0">
                <a:latin typeface="Times New Roman"/>
                <a:cs typeface="Times New Roman"/>
              </a:rPr>
              <a:t>	</a:t>
            </a:r>
            <a:r>
              <a:rPr sz="5200" spc="10" dirty="0">
                <a:latin typeface="Symbol"/>
                <a:cs typeface="Symbol"/>
              </a:rPr>
              <a:t></a:t>
            </a:r>
            <a:r>
              <a:rPr sz="5200" spc="-415" dirty="0">
                <a:latin typeface="Times New Roman"/>
                <a:cs typeface="Times New Roman"/>
              </a:rPr>
              <a:t> </a:t>
            </a:r>
            <a:r>
              <a:rPr sz="5200" spc="20" dirty="0">
                <a:latin typeface="Times New Roman"/>
                <a:cs typeface="Times New Roman"/>
              </a:rPr>
              <a:t>X</a:t>
            </a:r>
            <a:r>
              <a:rPr sz="4575" spc="-7" baseline="-4553" dirty="0">
                <a:latin typeface="Times New Roman"/>
                <a:cs typeface="Times New Roman"/>
              </a:rPr>
              <a:t>1</a:t>
            </a:r>
            <a:r>
              <a:rPr sz="4575" spc="-615" baseline="-4553" dirty="0">
                <a:latin typeface="Times New Roman"/>
                <a:cs typeface="Times New Roman"/>
              </a:rPr>
              <a:t> </a:t>
            </a:r>
            <a:r>
              <a:rPr sz="5200" spc="5" dirty="0">
                <a:latin typeface="Times New Roman"/>
                <a:cs typeface="Times New Roman"/>
              </a:rPr>
              <a:t>)(</a:t>
            </a:r>
            <a:r>
              <a:rPr sz="5200" spc="305" dirty="0" smtClean="0">
                <a:latin typeface="Times New Roman"/>
                <a:cs typeface="Times New Roman"/>
              </a:rPr>
              <a:t>X</a:t>
            </a:r>
            <a:r>
              <a:rPr sz="4575" spc="-7" baseline="-23679" dirty="0" smtClean="0">
                <a:latin typeface="Times New Roman"/>
                <a:cs typeface="Times New Roman"/>
              </a:rPr>
              <a:t>2</a:t>
            </a:r>
            <a:r>
              <a:rPr sz="4575" baseline="-23679" dirty="0">
                <a:latin typeface="Times New Roman"/>
                <a:cs typeface="Times New Roman"/>
              </a:rPr>
              <a:t>	</a:t>
            </a:r>
            <a:r>
              <a:rPr sz="5200" spc="10" dirty="0">
                <a:latin typeface="Symbol"/>
                <a:cs typeface="Symbol"/>
              </a:rPr>
              <a:t></a:t>
            </a:r>
            <a:r>
              <a:rPr sz="5200" spc="-415" dirty="0">
                <a:latin typeface="Times New Roman"/>
                <a:cs typeface="Times New Roman"/>
              </a:rPr>
              <a:t> </a:t>
            </a:r>
            <a:r>
              <a:rPr sz="5200" spc="360" dirty="0">
                <a:latin typeface="Times New Roman"/>
                <a:cs typeface="Times New Roman"/>
              </a:rPr>
              <a:t>X</a:t>
            </a:r>
            <a:r>
              <a:rPr sz="4575" spc="-7" baseline="-4553" dirty="0">
                <a:latin typeface="Times New Roman"/>
                <a:cs typeface="Times New Roman"/>
              </a:rPr>
              <a:t>2</a:t>
            </a:r>
            <a:r>
              <a:rPr sz="4575" spc="-270" baseline="-4553" dirty="0">
                <a:latin typeface="Times New Roman"/>
                <a:cs typeface="Times New Roman"/>
              </a:rPr>
              <a:t> </a:t>
            </a:r>
            <a:r>
              <a:rPr sz="5200" spc="5" dirty="0">
                <a:latin typeface="Times New Roman"/>
                <a:cs typeface="Times New Roman"/>
              </a:rPr>
              <a:t>)</a:t>
            </a:r>
            <a:endParaRPr sz="52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0814" y="4940478"/>
            <a:ext cx="9991090" cy="8204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9952355" algn="l"/>
              </a:tabLst>
            </a:pPr>
            <a:r>
              <a:rPr sz="5200" spc="35" dirty="0">
                <a:latin typeface="Times New Roman"/>
                <a:cs typeface="Times New Roman"/>
              </a:rPr>
              <a:t>Cov(X</a:t>
            </a:r>
            <a:r>
              <a:rPr sz="4575" spc="52" baseline="-23679" dirty="0">
                <a:latin typeface="Times New Roman"/>
                <a:cs typeface="Times New Roman"/>
              </a:rPr>
              <a:t>1</a:t>
            </a:r>
            <a:r>
              <a:rPr sz="5200" spc="35" dirty="0">
                <a:latin typeface="Times New Roman"/>
                <a:cs typeface="Times New Roman"/>
              </a:rPr>
              <a:t>, </a:t>
            </a:r>
            <a:r>
              <a:rPr sz="5200" spc="175" dirty="0">
                <a:latin typeface="Times New Roman"/>
                <a:cs typeface="Times New Roman"/>
              </a:rPr>
              <a:t>X</a:t>
            </a:r>
            <a:r>
              <a:rPr sz="4575" spc="262" baseline="-23679" dirty="0">
                <a:latin typeface="Times New Roman"/>
                <a:cs typeface="Times New Roman"/>
              </a:rPr>
              <a:t>2 </a:t>
            </a:r>
            <a:r>
              <a:rPr sz="5200" spc="5" dirty="0">
                <a:latin typeface="Times New Roman"/>
                <a:cs typeface="Times New Roman"/>
              </a:rPr>
              <a:t>) </a:t>
            </a:r>
            <a:r>
              <a:rPr sz="5200" spc="10" dirty="0">
                <a:latin typeface="Symbol"/>
                <a:cs typeface="Symbol"/>
              </a:rPr>
              <a:t></a:t>
            </a:r>
            <a:r>
              <a:rPr sz="7800" u="heavy" spc="337" baseline="208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75" u="heavy" spc="15" baseline="355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4575" u="heavy" spc="15" baseline="3551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4575" u="heavy" spc="15" baseline="355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4575" baseline="3551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4150" y="1143000"/>
            <a:ext cx="12907645" cy="1150123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230504" marR="17780">
              <a:lnSpc>
                <a:spcPct val="101899"/>
              </a:lnSpc>
              <a:spcBef>
                <a:spcPts val="1070"/>
              </a:spcBef>
            </a:pPr>
            <a:r>
              <a:rPr sz="3200" b="1" spc="-5" dirty="0" smtClean="0">
                <a:latin typeface="Arial"/>
                <a:cs typeface="Arial"/>
              </a:rPr>
              <a:t>If </a:t>
            </a:r>
            <a:r>
              <a:rPr sz="3200" b="1" spc="5" dirty="0">
                <a:latin typeface="Arial"/>
                <a:cs typeface="Arial"/>
              </a:rPr>
              <a:t>X</a:t>
            </a:r>
            <a:r>
              <a:rPr sz="3150" b="1" spc="7" baseline="-18518" dirty="0">
                <a:latin typeface="Arial"/>
                <a:cs typeface="Arial"/>
              </a:rPr>
              <a:t>1</a:t>
            </a:r>
            <a:r>
              <a:rPr sz="3200" b="1" spc="5" dirty="0">
                <a:latin typeface="Arial"/>
                <a:cs typeface="Arial"/>
              </a:rPr>
              <a:t>, X</a:t>
            </a:r>
            <a:r>
              <a:rPr sz="3150" b="1" spc="7" baseline="-18518" dirty="0">
                <a:latin typeface="Arial"/>
                <a:cs typeface="Arial"/>
              </a:rPr>
              <a:t>2</a:t>
            </a:r>
            <a:r>
              <a:rPr sz="3200" b="1" spc="5" dirty="0">
                <a:latin typeface="Arial"/>
                <a:cs typeface="Arial"/>
              </a:rPr>
              <a:t>, </a:t>
            </a:r>
            <a:r>
              <a:rPr sz="3200" b="1" dirty="0">
                <a:latin typeface="Arial"/>
                <a:cs typeface="Arial"/>
              </a:rPr>
              <a:t>…, X</a:t>
            </a:r>
            <a:r>
              <a:rPr sz="3150" b="1" baseline="-18518" dirty="0">
                <a:latin typeface="Arial"/>
                <a:cs typeface="Arial"/>
              </a:rPr>
              <a:t>n </a:t>
            </a:r>
            <a:r>
              <a:rPr sz="3200" b="1" dirty="0">
                <a:latin typeface="Arial"/>
                <a:cs typeface="Arial"/>
              </a:rPr>
              <a:t>are n </a:t>
            </a:r>
            <a:r>
              <a:rPr sz="3200" b="1" spc="-5" dirty="0">
                <a:latin typeface="Arial"/>
                <a:cs typeface="Arial"/>
              </a:rPr>
              <a:t>variables, then the Covariance </a:t>
            </a:r>
            <a:r>
              <a:rPr sz="3200" b="1" spc="-10" dirty="0">
                <a:latin typeface="Arial"/>
                <a:cs typeface="Arial"/>
              </a:rPr>
              <a:t>between </a:t>
            </a:r>
            <a:r>
              <a:rPr sz="3200" b="1" spc="-5" dirty="0">
                <a:latin typeface="Arial"/>
                <a:cs typeface="Arial"/>
              </a:rPr>
              <a:t>these  </a:t>
            </a:r>
            <a:r>
              <a:rPr sz="3200" b="1" dirty="0">
                <a:latin typeface="Arial"/>
                <a:cs typeface="Arial"/>
              </a:rPr>
              <a:t>n </a:t>
            </a:r>
            <a:r>
              <a:rPr sz="3200" b="1" spc="-10" dirty="0">
                <a:latin typeface="Arial"/>
                <a:cs typeface="Arial"/>
              </a:rPr>
              <a:t>variables </a:t>
            </a:r>
            <a:r>
              <a:rPr sz="3200" b="1" spc="-5" dirty="0">
                <a:latin typeface="Arial"/>
                <a:cs typeface="Arial"/>
              </a:rPr>
              <a:t>is the </a:t>
            </a:r>
            <a:r>
              <a:rPr sz="3200" b="1" spc="-30" dirty="0">
                <a:latin typeface="Arial"/>
                <a:cs typeface="Arial"/>
              </a:rPr>
              <a:t>Variance </a:t>
            </a:r>
            <a:r>
              <a:rPr sz="3200" b="1" dirty="0">
                <a:latin typeface="Arial"/>
                <a:cs typeface="Arial"/>
              </a:rPr>
              <a:t>– </a:t>
            </a:r>
            <a:r>
              <a:rPr sz="3200" b="1" spc="-5" dirty="0">
                <a:latin typeface="Arial"/>
                <a:cs typeface="Arial"/>
              </a:rPr>
              <a:t>Covariance matrix given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7453" y="5868324"/>
            <a:ext cx="238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8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17453" y="4916274"/>
            <a:ext cx="238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8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17453" y="3012208"/>
            <a:ext cx="238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8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1837" y="5868324"/>
            <a:ext cx="238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80" dirty="0">
                <a:latin typeface="Symbol"/>
                <a:cs typeface="Symbol"/>
              </a:rPr>
              <a:t>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1837" y="4916274"/>
            <a:ext cx="238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80" dirty="0">
                <a:latin typeface="Symbol"/>
                <a:cs typeface="Symbol"/>
              </a:rPr>
              <a:t>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46437" y="5392290"/>
            <a:ext cx="728345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51180" algn="l"/>
              </a:tabLst>
            </a:pPr>
            <a:r>
              <a:rPr sz="3900" spc="180" dirty="0">
                <a:latin typeface="Symbol"/>
                <a:cs typeface="Symbol"/>
              </a:rPr>
              <a:t></a:t>
            </a:r>
            <a:r>
              <a:rPr sz="3900" spc="180" dirty="0">
                <a:latin typeface="Times New Roman"/>
                <a:cs typeface="Times New Roman"/>
              </a:rPr>
              <a:t>	</a:t>
            </a:r>
            <a:r>
              <a:rPr sz="5850" spc="172" baseline="-9971" dirty="0">
                <a:latin typeface="Times New Roman"/>
                <a:cs typeface="Times New Roman"/>
              </a:rPr>
              <a:t>.</a:t>
            </a:r>
            <a:endParaRPr sz="5850" baseline="-9971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46437" y="4440258"/>
            <a:ext cx="728345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51180" algn="l"/>
              </a:tabLst>
            </a:pPr>
            <a:r>
              <a:rPr sz="3900" spc="180" dirty="0">
                <a:latin typeface="Symbol"/>
                <a:cs typeface="Symbol"/>
              </a:rPr>
              <a:t></a:t>
            </a:r>
            <a:r>
              <a:rPr sz="3900" spc="180" dirty="0">
                <a:latin typeface="Times New Roman"/>
                <a:cs typeface="Times New Roman"/>
              </a:rPr>
              <a:t>	</a:t>
            </a:r>
            <a:r>
              <a:rPr sz="5850" spc="172" baseline="-33475" dirty="0">
                <a:latin typeface="Times New Roman"/>
                <a:cs typeface="Times New Roman"/>
              </a:rPr>
              <a:t>.</a:t>
            </a:r>
            <a:endParaRPr sz="5850" baseline="-334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4416" y="4361383"/>
            <a:ext cx="163068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452880" algn="l"/>
              </a:tabLst>
            </a:pPr>
            <a:r>
              <a:rPr sz="3900" spc="275" dirty="0">
                <a:latin typeface="Symbol"/>
                <a:cs typeface="Symbol"/>
              </a:rPr>
              <a:t></a:t>
            </a:r>
            <a:r>
              <a:rPr sz="3900" spc="55" dirty="0">
                <a:latin typeface="Times New Roman"/>
                <a:cs typeface="Times New Roman"/>
              </a:rPr>
              <a:t> </a:t>
            </a:r>
            <a:r>
              <a:rPr sz="3900" spc="254" dirty="0">
                <a:latin typeface="Symbol"/>
                <a:cs typeface="Symbol"/>
              </a:rPr>
              <a:t></a:t>
            </a:r>
            <a:r>
              <a:rPr sz="3900" spc="105" dirty="0">
                <a:latin typeface="Times New Roman"/>
                <a:cs typeface="Times New Roman"/>
              </a:rPr>
              <a:t> </a:t>
            </a:r>
            <a:r>
              <a:rPr sz="5850" spc="270" baseline="44871" dirty="0">
                <a:latin typeface="Symbol"/>
                <a:cs typeface="Symbol"/>
              </a:rPr>
              <a:t></a:t>
            </a:r>
            <a:r>
              <a:rPr sz="5850" spc="270" baseline="44871" dirty="0">
                <a:latin typeface="Times New Roman"/>
                <a:cs typeface="Times New Roman"/>
              </a:rPr>
              <a:t>	</a:t>
            </a:r>
            <a:r>
              <a:rPr sz="5850" spc="172" baseline="41310" dirty="0">
                <a:latin typeface="Times New Roman"/>
                <a:cs typeface="Times New Roman"/>
              </a:rPr>
              <a:t>.</a:t>
            </a:r>
            <a:endParaRPr sz="5850" baseline="4131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46437" y="6323927"/>
            <a:ext cx="984250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850" spc="-569" baseline="9259" dirty="0">
                <a:latin typeface="Symbol"/>
                <a:cs typeface="Symbol"/>
              </a:rPr>
              <a:t></a:t>
            </a:r>
            <a:r>
              <a:rPr sz="3900" spc="-380" dirty="0">
                <a:latin typeface="Symbol"/>
                <a:cs typeface="Symbol"/>
              </a:rPr>
              <a:t></a:t>
            </a:r>
            <a:r>
              <a:rPr sz="6225" i="1" spc="-569" baseline="14056" dirty="0">
                <a:latin typeface="Symbol"/>
                <a:cs typeface="Symbol"/>
              </a:rPr>
              <a:t></a:t>
            </a:r>
            <a:r>
              <a:rPr sz="6225" i="1" spc="-855" baseline="14056" dirty="0">
                <a:latin typeface="Times New Roman"/>
                <a:cs typeface="Times New Roman"/>
              </a:rPr>
              <a:t> </a:t>
            </a:r>
            <a:r>
              <a:rPr sz="3375" i="1" spc="172" baseline="1234" dirty="0">
                <a:latin typeface="Times New Roman"/>
                <a:cs typeface="Times New Roman"/>
              </a:rPr>
              <a:t>n</a:t>
            </a:r>
            <a:r>
              <a:rPr sz="3375" spc="172" baseline="1234" dirty="0">
                <a:latin typeface="Times New Roman"/>
                <a:cs typeface="Times New Roman"/>
              </a:rPr>
              <a:t>1</a:t>
            </a:r>
            <a:endParaRPr sz="3375" baseline="123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1837" y="3488225"/>
            <a:ext cx="238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80" dirty="0">
                <a:latin typeface="Symbol"/>
                <a:cs typeface="Symbol"/>
              </a:rPr>
              <a:t>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58750" y="3577446"/>
            <a:ext cx="160718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70000" algn="l"/>
              </a:tabLst>
            </a:pPr>
            <a:r>
              <a:rPr sz="2250" spc="145" dirty="0">
                <a:latin typeface="Times New Roman"/>
                <a:cs typeface="Times New Roman"/>
              </a:rPr>
              <a:t>21	22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20812" y="5392290"/>
            <a:ext cx="76073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09270" algn="l"/>
              </a:tabLst>
            </a:pPr>
            <a:r>
              <a:rPr sz="5850" spc="172" baseline="-9971" dirty="0">
                <a:latin typeface="Times New Roman"/>
                <a:cs typeface="Times New Roman"/>
              </a:rPr>
              <a:t>.	</a:t>
            </a:r>
            <a:r>
              <a:rPr sz="3900" spc="18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20812" y="3964241"/>
            <a:ext cx="760730" cy="10979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4215"/>
              </a:lnSpc>
              <a:spcBef>
                <a:spcPts val="110"/>
              </a:spcBef>
              <a:tabLst>
                <a:tab pos="509270" algn="l"/>
              </a:tabLst>
            </a:pPr>
            <a:r>
              <a:rPr sz="5850" spc="172" baseline="-2849" dirty="0">
                <a:latin typeface="Times New Roman"/>
                <a:cs typeface="Times New Roman"/>
              </a:rPr>
              <a:t>.	</a:t>
            </a:r>
            <a:r>
              <a:rPr sz="3900" spc="18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  <a:p>
            <a:pPr marL="38100">
              <a:lnSpc>
                <a:spcPts val="4215"/>
              </a:lnSpc>
              <a:tabLst>
                <a:tab pos="509270" algn="l"/>
              </a:tabLst>
            </a:pPr>
            <a:r>
              <a:rPr sz="5850" spc="172" baseline="-33475" dirty="0">
                <a:latin typeface="Times New Roman"/>
                <a:cs typeface="Times New Roman"/>
              </a:rPr>
              <a:t>.	</a:t>
            </a:r>
            <a:r>
              <a:rPr sz="3900" spc="18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94091" y="6323927"/>
            <a:ext cx="1087755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225" i="1" spc="532" baseline="14056" dirty="0">
                <a:latin typeface="Symbol"/>
                <a:cs typeface="Symbol"/>
              </a:rPr>
              <a:t></a:t>
            </a:r>
            <a:r>
              <a:rPr sz="6225" i="1" spc="-952" baseline="14056" dirty="0">
                <a:latin typeface="Times New Roman"/>
                <a:cs typeface="Times New Roman"/>
              </a:rPr>
              <a:t> </a:t>
            </a:r>
            <a:r>
              <a:rPr sz="3375" i="1" spc="172" baseline="1234" dirty="0">
                <a:latin typeface="Times New Roman"/>
                <a:cs typeface="Times New Roman"/>
              </a:rPr>
              <a:t>n</a:t>
            </a:r>
            <a:r>
              <a:rPr sz="3375" spc="172" baseline="1234" dirty="0">
                <a:latin typeface="Times New Roman"/>
                <a:cs typeface="Times New Roman"/>
              </a:rPr>
              <a:t>1 </a:t>
            </a:r>
            <a:r>
              <a:rPr sz="5850" spc="-989" baseline="9259" dirty="0">
                <a:latin typeface="Symbol"/>
                <a:cs typeface="Symbol"/>
              </a:rPr>
              <a:t></a:t>
            </a:r>
            <a:r>
              <a:rPr sz="3900" spc="-660" dirty="0">
                <a:latin typeface="Symbol"/>
                <a:cs typeface="Symbol"/>
              </a:rPr>
              <a:t>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59063" y="2392892"/>
            <a:ext cx="3515995" cy="44621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355725">
              <a:lnSpc>
                <a:spcPct val="100000"/>
              </a:lnSpc>
              <a:spcBef>
                <a:spcPts val="965"/>
              </a:spcBef>
              <a:tabLst>
                <a:tab pos="1953895" algn="l"/>
                <a:tab pos="2552700" algn="l"/>
              </a:tabLst>
            </a:pPr>
            <a:r>
              <a:rPr sz="3900" spc="114" dirty="0">
                <a:latin typeface="Times New Roman"/>
                <a:cs typeface="Times New Roman"/>
              </a:rPr>
              <a:t>.	.	.</a:t>
            </a:r>
            <a:endParaRPr sz="39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935"/>
              </a:spcBef>
              <a:tabLst>
                <a:tab pos="1355725" algn="l"/>
                <a:tab pos="1953895" algn="l"/>
                <a:tab pos="2552700" algn="l"/>
                <a:tab pos="3142615" algn="l"/>
              </a:tabLst>
            </a:pPr>
            <a:r>
              <a:rPr sz="4150" i="1" spc="355" dirty="0">
                <a:latin typeface="Symbol"/>
                <a:cs typeface="Symbol"/>
              </a:rPr>
              <a:t></a:t>
            </a:r>
            <a:r>
              <a:rPr sz="4150" spc="355" dirty="0">
                <a:latin typeface="Times New Roman"/>
                <a:cs typeface="Times New Roman"/>
              </a:rPr>
              <a:t>	</a:t>
            </a:r>
            <a:r>
              <a:rPr sz="3900" spc="114" dirty="0">
                <a:latin typeface="Times New Roman"/>
                <a:cs typeface="Times New Roman"/>
              </a:rPr>
              <a:t>.	.	.	</a:t>
            </a:r>
            <a:r>
              <a:rPr sz="4150" i="1" spc="390" dirty="0">
                <a:latin typeface="Symbol"/>
                <a:cs typeface="Symbol"/>
              </a:rPr>
              <a:t></a:t>
            </a:r>
            <a:endParaRPr sz="4150">
              <a:latin typeface="Symbol"/>
              <a:cs typeface="Symbol"/>
            </a:endParaRPr>
          </a:p>
          <a:p>
            <a:pPr marL="407670">
              <a:lnSpc>
                <a:spcPct val="100000"/>
              </a:lnSpc>
              <a:spcBef>
                <a:spcPts val="1135"/>
              </a:spcBef>
              <a:tabLst>
                <a:tab pos="1355725" algn="l"/>
                <a:tab pos="1953895" algn="l"/>
                <a:tab pos="2552700" algn="l"/>
              </a:tabLst>
            </a:pPr>
            <a:r>
              <a:rPr sz="3900" spc="114" dirty="0">
                <a:latin typeface="Times New Roman"/>
                <a:cs typeface="Times New Roman"/>
              </a:rPr>
              <a:t>.	.	.	.</a:t>
            </a:r>
            <a:endParaRPr sz="3900">
              <a:latin typeface="Times New Roman"/>
              <a:cs typeface="Times New Roman"/>
            </a:endParaRPr>
          </a:p>
          <a:p>
            <a:pPr marL="407670">
              <a:lnSpc>
                <a:spcPct val="100000"/>
              </a:lnSpc>
              <a:spcBef>
                <a:spcPts val="1190"/>
              </a:spcBef>
              <a:tabLst>
                <a:tab pos="1355725" algn="l"/>
                <a:tab pos="1953895" algn="l"/>
                <a:tab pos="2552700" algn="l"/>
              </a:tabLst>
            </a:pPr>
            <a:r>
              <a:rPr sz="3900" spc="114" dirty="0">
                <a:latin typeface="Times New Roman"/>
                <a:cs typeface="Times New Roman"/>
              </a:rPr>
              <a:t>.	.	.	.</a:t>
            </a:r>
            <a:endParaRPr sz="3900">
              <a:latin typeface="Times New Roman"/>
              <a:cs typeface="Times New Roman"/>
            </a:endParaRPr>
          </a:p>
          <a:p>
            <a:pPr marL="407670">
              <a:lnSpc>
                <a:spcPct val="100000"/>
              </a:lnSpc>
              <a:spcBef>
                <a:spcPts val="1185"/>
              </a:spcBef>
              <a:tabLst>
                <a:tab pos="1355725" algn="l"/>
                <a:tab pos="1953895" algn="l"/>
                <a:tab pos="2552700" algn="l"/>
              </a:tabLst>
            </a:pPr>
            <a:r>
              <a:rPr sz="3900" spc="114" dirty="0">
                <a:latin typeface="Times New Roman"/>
                <a:cs typeface="Times New Roman"/>
              </a:rPr>
              <a:t>.	.	.	.</a:t>
            </a:r>
            <a:endParaRPr sz="3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35"/>
              </a:spcBef>
              <a:tabLst>
                <a:tab pos="1355725" algn="l"/>
                <a:tab pos="1953895" algn="l"/>
                <a:tab pos="2552700" algn="l"/>
              </a:tabLst>
            </a:pPr>
            <a:r>
              <a:rPr sz="4150" i="1" spc="355" dirty="0">
                <a:latin typeface="Symbol"/>
                <a:cs typeface="Symbol"/>
              </a:rPr>
              <a:t></a:t>
            </a:r>
            <a:r>
              <a:rPr sz="4150" i="1" spc="-490" dirty="0">
                <a:latin typeface="Times New Roman"/>
                <a:cs typeface="Times New Roman"/>
              </a:rPr>
              <a:t> </a:t>
            </a:r>
            <a:r>
              <a:rPr sz="3375" i="1" spc="217" baseline="-24691" dirty="0">
                <a:latin typeface="Times New Roman"/>
                <a:cs typeface="Times New Roman"/>
              </a:rPr>
              <a:t>n</a:t>
            </a:r>
            <a:r>
              <a:rPr sz="3375" i="1" spc="-502" baseline="-24691" dirty="0">
                <a:latin typeface="Times New Roman"/>
                <a:cs typeface="Times New Roman"/>
              </a:rPr>
              <a:t> </a:t>
            </a:r>
            <a:r>
              <a:rPr sz="3375" spc="217" baseline="-24691" dirty="0">
                <a:latin typeface="Times New Roman"/>
                <a:cs typeface="Times New Roman"/>
              </a:rPr>
              <a:t>2	</a:t>
            </a:r>
            <a:r>
              <a:rPr sz="3900" spc="114" dirty="0">
                <a:latin typeface="Times New Roman"/>
                <a:cs typeface="Times New Roman"/>
              </a:rPr>
              <a:t>.	.	.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46437" y="2978868"/>
            <a:ext cx="593090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900" spc="-65" dirty="0">
                <a:latin typeface="Symbol"/>
                <a:cs typeface="Symbol"/>
              </a:rPr>
              <a:t></a:t>
            </a:r>
            <a:r>
              <a:rPr sz="6225" i="1" spc="585" baseline="-24765" dirty="0">
                <a:latin typeface="Symbol"/>
                <a:cs typeface="Symbol"/>
              </a:rPr>
              <a:t></a:t>
            </a:r>
            <a:endParaRPr sz="6225" baseline="-24765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95536" y="2592074"/>
            <a:ext cx="1085850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225" i="1" spc="472" baseline="13386" dirty="0">
                <a:latin typeface="Symbol"/>
                <a:cs typeface="Symbol"/>
              </a:rPr>
              <a:t></a:t>
            </a:r>
            <a:r>
              <a:rPr sz="2250" spc="315" dirty="0">
                <a:latin typeface="Times New Roman"/>
                <a:cs typeface="Times New Roman"/>
              </a:rPr>
              <a:t>12</a:t>
            </a:r>
            <a:r>
              <a:rPr sz="2250" spc="170" dirty="0">
                <a:latin typeface="Times New Roman"/>
                <a:cs typeface="Times New Roman"/>
              </a:rPr>
              <a:t> </a:t>
            </a:r>
            <a:r>
              <a:rPr sz="5850" spc="270" baseline="9971" dirty="0">
                <a:latin typeface="Symbol"/>
                <a:cs typeface="Symbol"/>
              </a:rPr>
              <a:t></a:t>
            </a:r>
            <a:endParaRPr sz="5850" baseline="9971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33737" y="2592074"/>
            <a:ext cx="2251710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507490" algn="l"/>
              </a:tabLst>
            </a:pPr>
            <a:r>
              <a:rPr sz="5850" spc="382" baseline="9971" dirty="0">
                <a:latin typeface="Symbol"/>
                <a:cs typeface="Symbol"/>
              </a:rPr>
              <a:t></a:t>
            </a:r>
            <a:r>
              <a:rPr sz="6225" i="1" spc="382" baseline="13386" dirty="0">
                <a:latin typeface="Symbol"/>
                <a:cs typeface="Symbol"/>
              </a:rPr>
              <a:t></a:t>
            </a:r>
            <a:r>
              <a:rPr sz="2250" spc="254" dirty="0">
                <a:latin typeface="Times New Roman"/>
                <a:cs typeface="Times New Roman"/>
              </a:rPr>
              <a:t>11	</a:t>
            </a:r>
            <a:r>
              <a:rPr sz="6225" i="1" spc="472" baseline="13386" dirty="0">
                <a:latin typeface="Symbol"/>
                <a:cs typeface="Symbol"/>
              </a:rPr>
              <a:t></a:t>
            </a:r>
            <a:r>
              <a:rPr sz="2250" spc="315" dirty="0">
                <a:latin typeface="Times New Roman"/>
                <a:cs typeface="Times New Roman"/>
              </a:rPr>
              <a:t>12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73873" y="3928872"/>
            <a:ext cx="4775835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582795" algn="l"/>
              </a:tabLst>
            </a:pPr>
            <a:r>
              <a:rPr sz="5850" spc="284" baseline="-13532" dirty="0">
                <a:latin typeface="Symbol"/>
                <a:cs typeface="Symbol"/>
              </a:rPr>
              <a:t></a:t>
            </a:r>
            <a:r>
              <a:rPr sz="3900" spc="190" dirty="0">
                <a:latin typeface="Times New Roman"/>
                <a:cs typeface="Times New Roman"/>
              </a:rPr>
              <a:t>Covariance, </a:t>
            </a:r>
            <a:r>
              <a:rPr sz="3900" spc="180" dirty="0">
                <a:latin typeface="Times New Roman"/>
                <a:cs typeface="Times New Roman"/>
              </a:rPr>
              <a:t>for</a:t>
            </a:r>
            <a:r>
              <a:rPr sz="3900" spc="-550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i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254" dirty="0">
                <a:latin typeface="Symbol"/>
                <a:cs typeface="Symbol"/>
              </a:rPr>
              <a:t></a:t>
            </a:r>
            <a:r>
              <a:rPr sz="3900" spc="254" dirty="0">
                <a:latin typeface="Times New Roman"/>
                <a:cs typeface="Times New Roman"/>
              </a:rPr>
              <a:t>	</a:t>
            </a:r>
            <a:r>
              <a:rPr sz="3900" spc="130" dirty="0">
                <a:latin typeface="Times New Roman"/>
                <a:cs typeface="Times New Roman"/>
              </a:rPr>
              <a:t>j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99273" y="3183896"/>
            <a:ext cx="416941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850" spc="300" baseline="-4273" dirty="0">
                <a:latin typeface="Symbol"/>
                <a:cs typeface="Symbol"/>
              </a:rPr>
              <a:t></a:t>
            </a:r>
            <a:r>
              <a:rPr sz="3900" spc="200" dirty="0">
                <a:latin typeface="Times New Roman"/>
                <a:cs typeface="Times New Roman"/>
              </a:rPr>
              <a:t>Variance,</a:t>
            </a:r>
            <a:r>
              <a:rPr sz="3900" spc="-370" dirty="0">
                <a:latin typeface="Times New Roman"/>
                <a:cs typeface="Times New Roman"/>
              </a:rPr>
              <a:t> </a:t>
            </a:r>
            <a:r>
              <a:rPr sz="3900" spc="180" dirty="0">
                <a:latin typeface="Times New Roman"/>
                <a:cs typeface="Times New Roman"/>
              </a:rPr>
              <a:t>for</a:t>
            </a:r>
            <a:r>
              <a:rPr sz="3900" spc="-150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i</a:t>
            </a:r>
            <a:r>
              <a:rPr sz="3900" spc="-85" dirty="0">
                <a:latin typeface="Times New Roman"/>
                <a:cs typeface="Times New Roman"/>
              </a:rPr>
              <a:t> </a:t>
            </a:r>
            <a:r>
              <a:rPr sz="3900" spc="254" dirty="0">
                <a:latin typeface="Symbol"/>
                <a:cs typeface="Symbol"/>
              </a:rPr>
              <a:t></a:t>
            </a:r>
            <a:r>
              <a:rPr sz="3900" spc="290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j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68510" y="3337165"/>
            <a:ext cx="2456180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998219" algn="l"/>
                <a:tab pos="1726564" algn="l"/>
              </a:tabLst>
            </a:pPr>
            <a:r>
              <a:rPr sz="2250" spc="235" dirty="0">
                <a:latin typeface="Times New Roman"/>
                <a:cs typeface="Times New Roman"/>
              </a:rPr>
              <a:t>2</a:t>
            </a:r>
            <a:r>
              <a:rPr sz="2250" i="1" spc="235" dirty="0">
                <a:latin typeface="Times New Roman"/>
                <a:cs typeface="Times New Roman"/>
              </a:rPr>
              <a:t>n</a:t>
            </a:r>
            <a:r>
              <a:rPr sz="2250" i="1" spc="40" dirty="0">
                <a:latin typeface="Times New Roman"/>
                <a:cs typeface="Times New Roman"/>
              </a:rPr>
              <a:t> </a:t>
            </a:r>
            <a:r>
              <a:rPr sz="5850" spc="270" baseline="-13532" dirty="0">
                <a:latin typeface="Symbol"/>
                <a:cs typeface="Symbol"/>
              </a:rPr>
              <a:t></a:t>
            </a:r>
            <a:r>
              <a:rPr sz="5850" spc="270" baseline="-13532" dirty="0">
                <a:latin typeface="Times New Roman"/>
                <a:cs typeface="Times New Roman"/>
              </a:rPr>
              <a:t>	</a:t>
            </a:r>
            <a:r>
              <a:rPr sz="6225" i="1" spc="195" baseline="-18741" dirty="0">
                <a:latin typeface="Symbol"/>
                <a:cs typeface="Symbol"/>
              </a:rPr>
              <a:t></a:t>
            </a:r>
            <a:r>
              <a:rPr sz="6225" i="1" spc="-855" baseline="-18741" dirty="0">
                <a:latin typeface="Times New Roman"/>
                <a:cs typeface="Times New Roman"/>
              </a:rPr>
              <a:t> </a:t>
            </a:r>
            <a:r>
              <a:rPr sz="3375" spc="120" baseline="-59259" dirty="0">
                <a:latin typeface="Times New Roman"/>
                <a:cs typeface="Times New Roman"/>
              </a:rPr>
              <a:t>ij	</a:t>
            </a:r>
            <a:r>
              <a:rPr sz="5850" spc="382" baseline="-19943" dirty="0">
                <a:latin typeface="Symbol"/>
                <a:cs typeface="Symbol"/>
              </a:rPr>
              <a:t></a:t>
            </a:r>
            <a:r>
              <a:rPr sz="5850" spc="-247" baseline="-19943" dirty="0">
                <a:latin typeface="Times New Roman"/>
                <a:cs typeface="Times New Roman"/>
              </a:rPr>
              <a:t> </a:t>
            </a:r>
            <a:r>
              <a:rPr sz="5850" spc="345" baseline="-29202" dirty="0">
                <a:latin typeface="Symbol"/>
                <a:cs typeface="Symbol"/>
              </a:rPr>
              <a:t></a:t>
            </a:r>
            <a:endParaRPr sz="5850" baseline="-29202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06384" y="2397533"/>
            <a:ext cx="1381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225" dirty="0">
                <a:latin typeface="Times New Roman"/>
                <a:cs typeface="Times New Roman"/>
              </a:rPr>
              <a:t>where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05344" y="4567428"/>
            <a:ext cx="4989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diagonal elements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3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05344" y="5055107"/>
            <a:ext cx="5573395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variance-covariance matrix</a:t>
            </a:r>
            <a:r>
              <a:rPr sz="32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are  variances and </a:t>
            </a:r>
            <a:r>
              <a:rPr sz="3200" spc="-25" dirty="0">
                <a:solidFill>
                  <a:srgbClr val="FF0000"/>
                </a:solidFill>
                <a:latin typeface="Arial"/>
                <a:cs typeface="Arial"/>
              </a:rPr>
              <a:t>off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diagonal  elements are</a:t>
            </a:r>
            <a:r>
              <a:rPr sz="32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covariances.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3200" dirty="0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is a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symmetric</a:t>
            </a:r>
            <a:r>
              <a:rPr sz="32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matrix.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89150" y="5257800"/>
            <a:ext cx="10363200" cy="2667000"/>
          </a:xfrm>
        </p:spPr>
        <p:txBody>
          <a:bodyPr/>
          <a:lstStyle/>
          <a:p>
            <a:pPr algn="ctr">
              <a:defRPr/>
            </a:pPr>
            <a:r>
              <a:rPr lang="en-US" sz="4160" dirty="0"/>
              <a:t>  </a:t>
            </a:r>
            <a:r>
              <a:rPr lang="en-IN" sz="4160" dirty="0" smtClean="0"/>
              <a:t>Session – 11</a:t>
            </a:r>
            <a:endParaRPr lang="en-IN" sz="2400" dirty="0"/>
          </a:p>
          <a:p>
            <a:pPr algn="ctr"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Correlation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algn="ctr">
              <a:defRPr/>
            </a:pPr>
            <a:r>
              <a:rPr lang="en-IN" sz="3600" dirty="0" smtClean="0"/>
              <a:t> (</a:t>
            </a:r>
            <a:r>
              <a:rPr lang="en-IN" sz="2400" dirty="0" smtClean="0"/>
              <a:t>Covariance</a:t>
            </a:r>
            <a:r>
              <a:rPr lang="en-IN" sz="2400" dirty="0"/>
              <a:t>, Correlation, Rank </a:t>
            </a:r>
            <a:r>
              <a:rPr lang="en-IN" sz="2400" dirty="0" smtClean="0"/>
              <a:t>Correlation)</a:t>
            </a:r>
          </a:p>
          <a:p>
            <a:pPr algn="ctr"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Session </a:t>
            </a:r>
            <a:r>
              <a:rPr lang="en-US" sz="24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11:  12</a:t>
            </a:r>
            <a:r>
              <a:rPr lang="en-US" sz="2400" baseline="300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/13</a:t>
            </a:r>
            <a:r>
              <a:rPr lang="en-US" sz="2400" baseline="300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February 2022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7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350" y="572141"/>
            <a:ext cx="13105130" cy="616450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584200" marR="5080" indent="-571500">
              <a:lnSpc>
                <a:spcPct val="1498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endParaRPr lang="en-US" sz="3600" b="1" spc="-5" dirty="0" smtClean="0">
              <a:latin typeface="Arial"/>
              <a:cs typeface="Arial"/>
            </a:endParaRPr>
          </a:p>
          <a:p>
            <a:pPr marL="584200" marR="5080" indent="-571500">
              <a:lnSpc>
                <a:spcPct val="1498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sz="3300" b="1" spc="-5" dirty="0" smtClean="0">
                <a:latin typeface="Arial"/>
                <a:cs typeface="Arial"/>
              </a:rPr>
              <a:t>Even </a:t>
            </a:r>
            <a:r>
              <a:rPr sz="3300" b="1" dirty="0">
                <a:latin typeface="Arial"/>
                <a:cs typeface="Arial"/>
              </a:rPr>
              <a:t>though the </a:t>
            </a:r>
            <a:r>
              <a:rPr sz="3300" b="1" spc="-5" dirty="0">
                <a:latin typeface="Arial"/>
                <a:cs typeface="Arial"/>
              </a:rPr>
              <a:t>covariance explains </a:t>
            </a:r>
            <a:r>
              <a:rPr sz="3300" b="1" dirty="0">
                <a:latin typeface="Arial"/>
                <a:cs typeface="Arial"/>
              </a:rPr>
              <a:t>the </a:t>
            </a:r>
            <a:r>
              <a:rPr sz="3300" b="1" spc="-5" dirty="0">
                <a:latin typeface="Arial"/>
                <a:cs typeface="Arial"/>
              </a:rPr>
              <a:t>relationship  between </a:t>
            </a:r>
            <a:r>
              <a:rPr sz="3300" b="1" dirty="0">
                <a:latin typeface="Arial"/>
                <a:cs typeface="Arial"/>
              </a:rPr>
              <a:t>two or </a:t>
            </a:r>
            <a:r>
              <a:rPr sz="3300" b="1" spc="-5" dirty="0">
                <a:latin typeface="Arial"/>
                <a:cs typeface="Arial"/>
              </a:rPr>
              <a:t>more variables, </a:t>
            </a:r>
            <a:r>
              <a:rPr sz="3300" b="1" dirty="0">
                <a:latin typeface="Arial"/>
                <a:cs typeface="Arial"/>
              </a:rPr>
              <a:t>the units the </a:t>
            </a:r>
            <a:r>
              <a:rPr sz="3300" b="1" spc="-5" dirty="0">
                <a:latin typeface="Arial"/>
                <a:cs typeface="Arial"/>
              </a:rPr>
              <a:t>measurement  </a:t>
            </a:r>
            <a:r>
              <a:rPr sz="3300" b="1" dirty="0">
                <a:latin typeface="Arial"/>
                <a:cs typeface="Arial"/>
              </a:rPr>
              <a:t>of </a:t>
            </a:r>
            <a:r>
              <a:rPr sz="3300" b="1" spc="-5" dirty="0">
                <a:latin typeface="Arial"/>
                <a:cs typeface="Arial"/>
              </a:rPr>
              <a:t>variable </a:t>
            </a:r>
            <a:r>
              <a:rPr sz="3300" b="1" dirty="0">
                <a:latin typeface="Arial"/>
                <a:cs typeface="Arial"/>
              </a:rPr>
              <a:t>is </a:t>
            </a:r>
            <a:r>
              <a:rPr sz="3300" b="1" spc="-5" dirty="0">
                <a:latin typeface="Arial"/>
                <a:cs typeface="Arial"/>
              </a:rPr>
              <a:t>attached </a:t>
            </a:r>
            <a:r>
              <a:rPr sz="3300" b="1" dirty="0">
                <a:latin typeface="Arial"/>
                <a:cs typeface="Arial"/>
              </a:rPr>
              <a:t>with the </a:t>
            </a:r>
            <a:r>
              <a:rPr sz="3300" b="1" spc="-5" dirty="0">
                <a:latin typeface="Arial"/>
                <a:cs typeface="Arial"/>
              </a:rPr>
              <a:t>value </a:t>
            </a:r>
            <a:r>
              <a:rPr sz="3300" b="1" dirty="0">
                <a:latin typeface="Arial"/>
                <a:cs typeface="Arial"/>
              </a:rPr>
              <a:t>of the </a:t>
            </a:r>
            <a:r>
              <a:rPr sz="3300" b="1" spc="-5" dirty="0">
                <a:latin typeface="Arial"/>
                <a:cs typeface="Arial"/>
              </a:rPr>
              <a:t>covariance. </a:t>
            </a:r>
            <a:r>
              <a:rPr sz="3300" b="1" dirty="0">
                <a:latin typeface="Arial"/>
                <a:cs typeface="Arial"/>
              </a:rPr>
              <a:t>If  </a:t>
            </a:r>
            <a:r>
              <a:rPr sz="3300" b="1" spc="-5" dirty="0">
                <a:latin typeface="Arial"/>
                <a:cs typeface="Arial"/>
              </a:rPr>
              <a:t>they have different unit </a:t>
            </a:r>
            <a:r>
              <a:rPr sz="3300" b="1" dirty="0">
                <a:latin typeface="Arial"/>
                <a:cs typeface="Arial"/>
              </a:rPr>
              <a:t>of </a:t>
            </a:r>
            <a:r>
              <a:rPr sz="3300" b="1" spc="-5" dirty="0">
                <a:latin typeface="Arial"/>
                <a:cs typeface="Arial"/>
              </a:rPr>
              <a:t>measurements, based </a:t>
            </a:r>
            <a:r>
              <a:rPr sz="3300" b="1" dirty="0">
                <a:latin typeface="Arial"/>
                <a:cs typeface="Arial"/>
              </a:rPr>
              <a:t>on the </a:t>
            </a:r>
            <a:r>
              <a:rPr sz="3300" b="1" spc="-5" dirty="0">
                <a:latin typeface="Arial"/>
                <a:cs typeface="Arial"/>
              </a:rPr>
              <a:t>sign  it </a:t>
            </a:r>
            <a:r>
              <a:rPr sz="3300" b="1" dirty="0">
                <a:latin typeface="Arial"/>
                <a:cs typeface="Arial"/>
              </a:rPr>
              <a:t>is possible to </a:t>
            </a:r>
            <a:r>
              <a:rPr sz="3300" b="1" spc="-5" dirty="0">
                <a:latin typeface="Arial"/>
                <a:cs typeface="Arial"/>
              </a:rPr>
              <a:t>say whether </a:t>
            </a:r>
            <a:r>
              <a:rPr sz="3300" b="1" dirty="0">
                <a:latin typeface="Arial"/>
                <a:cs typeface="Arial"/>
              </a:rPr>
              <a:t>they </a:t>
            </a:r>
            <a:r>
              <a:rPr sz="3300" b="1" spc="-5" dirty="0">
                <a:latin typeface="Arial"/>
                <a:cs typeface="Arial"/>
              </a:rPr>
              <a:t>are related </a:t>
            </a:r>
            <a:r>
              <a:rPr sz="3300" b="1" dirty="0">
                <a:latin typeface="Arial"/>
                <a:cs typeface="Arial"/>
              </a:rPr>
              <a:t>or </a:t>
            </a:r>
            <a:r>
              <a:rPr sz="3300" b="1" spc="-5" dirty="0">
                <a:latin typeface="Arial"/>
                <a:cs typeface="Arial"/>
              </a:rPr>
              <a:t>not, but </a:t>
            </a:r>
            <a:r>
              <a:rPr sz="3300" b="1" dirty="0">
                <a:latin typeface="Arial"/>
                <a:cs typeface="Arial"/>
              </a:rPr>
              <a:t>the  </a:t>
            </a:r>
            <a:r>
              <a:rPr sz="3300" b="1" spc="-5" dirty="0">
                <a:latin typeface="Arial"/>
                <a:cs typeface="Arial"/>
              </a:rPr>
              <a:t>degree (strength) </a:t>
            </a:r>
            <a:r>
              <a:rPr sz="3300" b="1" dirty="0">
                <a:latin typeface="Arial"/>
                <a:cs typeface="Arial"/>
              </a:rPr>
              <a:t>of </a:t>
            </a:r>
            <a:r>
              <a:rPr sz="3300" b="1" spc="-5" dirty="0">
                <a:latin typeface="Arial"/>
                <a:cs typeface="Arial"/>
              </a:rPr>
              <a:t>relationship </a:t>
            </a:r>
            <a:r>
              <a:rPr sz="3300" b="1" dirty="0">
                <a:latin typeface="Arial"/>
                <a:cs typeface="Arial"/>
              </a:rPr>
              <a:t>is not </a:t>
            </a:r>
            <a:r>
              <a:rPr sz="3300" b="1" spc="-5" dirty="0">
                <a:latin typeface="Arial"/>
                <a:cs typeface="Arial"/>
              </a:rPr>
              <a:t>possible </a:t>
            </a:r>
            <a:r>
              <a:rPr sz="3300" b="1" dirty="0">
                <a:latin typeface="Arial"/>
                <a:cs typeface="Arial"/>
              </a:rPr>
              <a:t>to </a:t>
            </a:r>
            <a:r>
              <a:rPr sz="3300" b="1" spc="-5" dirty="0">
                <a:latin typeface="Arial"/>
                <a:cs typeface="Arial"/>
              </a:rPr>
              <a:t>decide  based </a:t>
            </a:r>
            <a:r>
              <a:rPr sz="3300" b="1" dirty="0">
                <a:latin typeface="Arial"/>
                <a:cs typeface="Arial"/>
              </a:rPr>
              <a:t>on the </a:t>
            </a:r>
            <a:r>
              <a:rPr sz="3300" b="1" spc="-5" dirty="0">
                <a:latin typeface="Arial"/>
                <a:cs typeface="Arial"/>
              </a:rPr>
              <a:t>value </a:t>
            </a:r>
            <a:r>
              <a:rPr sz="3300" b="1" dirty="0">
                <a:latin typeface="Arial"/>
                <a:cs typeface="Arial"/>
              </a:rPr>
              <a:t>of </a:t>
            </a:r>
            <a:r>
              <a:rPr sz="3300" b="1" spc="-5" dirty="0">
                <a:latin typeface="Arial"/>
                <a:cs typeface="Arial"/>
              </a:rPr>
              <a:t>covariance </a:t>
            </a:r>
            <a:r>
              <a:rPr sz="3300" b="1" dirty="0">
                <a:latin typeface="Arial"/>
                <a:cs typeface="Arial"/>
              </a:rPr>
              <a:t>due to </a:t>
            </a:r>
            <a:r>
              <a:rPr sz="3300" b="1" spc="-5" dirty="0">
                <a:latin typeface="Arial"/>
                <a:cs typeface="Arial"/>
              </a:rPr>
              <a:t>different </a:t>
            </a:r>
            <a:r>
              <a:rPr sz="3300" b="1" dirty="0">
                <a:latin typeface="Arial"/>
                <a:cs typeface="Arial"/>
              </a:rPr>
              <a:t>units of  </a:t>
            </a:r>
            <a:r>
              <a:rPr sz="3300" b="1" spc="-5" dirty="0">
                <a:latin typeface="Arial"/>
                <a:cs typeface="Arial"/>
              </a:rPr>
              <a:t>measurement.</a:t>
            </a: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85800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0666" y="1295400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350" y="0"/>
            <a:ext cx="11686540" cy="3434786"/>
          </a:xfrm>
          <a:prstGeom prst="rect">
            <a:avLst/>
          </a:prstGeom>
        </p:spPr>
        <p:txBody>
          <a:bodyPr vert="horz" wrap="square" lIns="0" tIns="325755" rIns="0" bIns="0" rtlCol="0">
            <a:spAutoFit/>
          </a:bodyPr>
          <a:lstStyle/>
          <a:p>
            <a:pPr marL="217804" marR="5080" algn="just">
              <a:lnSpc>
                <a:spcPct val="150700"/>
              </a:lnSpc>
              <a:spcBef>
                <a:spcPts val="340"/>
              </a:spcBef>
            </a:pPr>
            <a:r>
              <a:rPr sz="4400" b="1" spc="-5" dirty="0" smtClean="0">
                <a:latin typeface="Arial"/>
                <a:cs typeface="Arial"/>
              </a:rPr>
              <a:t>Example</a:t>
            </a:r>
            <a:r>
              <a:rPr lang="en-US" sz="4400" b="1" spc="-5" dirty="0" smtClean="0">
                <a:latin typeface="Arial"/>
                <a:cs typeface="Arial"/>
              </a:rPr>
              <a:t> 1 :</a:t>
            </a:r>
          </a:p>
          <a:p>
            <a:pPr marL="217804" marR="5080" algn="just">
              <a:lnSpc>
                <a:spcPct val="150700"/>
              </a:lnSpc>
              <a:spcBef>
                <a:spcPts val="340"/>
              </a:spcBef>
            </a:pPr>
            <a:r>
              <a:rPr sz="4400" b="1" spc="-5" dirty="0" smtClean="0">
                <a:latin typeface="Arial"/>
                <a:cs typeface="Arial"/>
              </a:rPr>
              <a:t>Find </a:t>
            </a:r>
            <a:r>
              <a:rPr sz="4400" b="1" spc="-5" dirty="0">
                <a:latin typeface="Arial"/>
                <a:cs typeface="Arial"/>
              </a:rPr>
              <a:t>the covariance between age  (months) and weight </a:t>
            </a:r>
            <a:r>
              <a:rPr sz="4400" b="1" dirty="0">
                <a:latin typeface="Arial"/>
                <a:cs typeface="Arial"/>
              </a:rPr>
              <a:t>(kgs) </a:t>
            </a:r>
            <a:r>
              <a:rPr sz="4400" b="1" spc="-5" dirty="0">
                <a:latin typeface="Arial"/>
                <a:cs typeface="Arial"/>
              </a:rPr>
              <a:t>for the following  data</a:t>
            </a:r>
            <a:endParaRPr sz="4400" dirty="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57422" y="4511687"/>
          <a:ext cx="11841476" cy="1606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10"/>
                <a:gridCol w="1144269"/>
                <a:gridCol w="1470660"/>
                <a:gridCol w="1470660"/>
                <a:gridCol w="1470659"/>
                <a:gridCol w="1470659"/>
                <a:gridCol w="1470659"/>
              </a:tblGrid>
              <a:tr h="86190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spc="-25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3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90" dirty="0">
                          <a:latin typeface="Arial"/>
                          <a:cs typeface="Arial"/>
                        </a:rPr>
                        <a:t>(years)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94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481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25" dirty="0">
                          <a:latin typeface="Arial"/>
                          <a:cs typeface="Arial"/>
                        </a:rPr>
                        <a:t>Weight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75" dirty="0">
                          <a:latin typeface="Arial"/>
                          <a:cs typeface="Arial"/>
                        </a:rPr>
                        <a:t>(kgs)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12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12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10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11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13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23475" y="0"/>
            <a:ext cx="1005395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40"/>
              </a:lnSpc>
              <a:tabLst>
                <a:tab pos="5791835" algn="l"/>
              </a:tabLst>
            </a:pPr>
            <a:r>
              <a:rPr lang="en-US" sz="3600" dirty="0" smtClean="0"/>
              <a:t>Solution -1</a:t>
            </a:r>
            <a:endParaRPr sz="3600" dirty="0"/>
          </a:p>
        </p:txBody>
      </p:sp>
      <p:sp>
        <p:nvSpPr>
          <p:cNvPr id="18" name="object 18"/>
          <p:cNvSpPr/>
          <p:nvPr/>
        </p:nvSpPr>
        <p:spPr>
          <a:xfrm>
            <a:off x="6515024" y="1676497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761" y="0"/>
                </a:lnTo>
              </a:path>
            </a:pathLst>
          </a:custGeom>
          <a:ln w="17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75828" y="166897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761" y="0"/>
                </a:lnTo>
              </a:path>
            </a:pathLst>
          </a:custGeom>
          <a:ln w="17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08818" y="166897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622" y="0"/>
                </a:lnTo>
              </a:path>
            </a:pathLst>
          </a:custGeom>
          <a:ln w="17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763727" y="166897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622" y="0"/>
                </a:lnTo>
              </a:path>
            </a:pathLst>
          </a:custGeom>
          <a:ln w="17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48108" y="5429398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650" y="0"/>
                </a:lnTo>
              </a:path>
            </a:pathLst>
          </a:custGeom>
          <a:ln w="17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03183" y="5429398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635" y="0"/>
                </a:lnTo>
              </a:path>
            </a:pathLst>
          </a:custGeom>
          <a:ln w="17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66024"/>
              </p:ext>
            </p:extLst>
          </p:nvPr>
        </p:nvGraphicFramePr>
        <p:xfrm>
          <a:off x="802439" y="1343710"/>
          <a:ext cx="12165965" cy="488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805"/>
                <a:gridCol w="2517140"/>
                <a:gridCol w="1739900"/>
                <a:gridCol w="1739900"/>
                <a:gridCol w="4046220"/>
              </a:tblGrid>
              <a:tr h="982980">
                <a:tc>
                  <a:txBody>
                    <a:bodyPr/>
                    <a:lstStyle/>
                    <a:p>
                      <a:pPr algn="ctr">
                        <a:lnSpc>
                          <a:spcPts val="3579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3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(yrs)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(X)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79"/>
                        </a:lnSpc>
                      </a:pPr>
                      <a:r>
                        <a:rPr sz="3200" spc="-15" dirty="0">
                          <a:latin typeface="Arial"/>
                          <a:cs typeface="Arial"/>
                        </a:rPr>
                        <a:t>Weight</a:t>
                      </a:r>
                      <a:r>
                        <a:rPr sz="3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(kgs)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(Y)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3400" spc="-75" dirty="0">
                          <a:latin typeface="Times New Roman"/>
                          <a:cs typeface="Times New Roman"/>
                        </a:rPr>
                        <a:t>(X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400" spc="-5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30" dirty="0">
                          <a:latin typeface="Times New Roman"/>
                          <a:cs typeface="Times New Roman"/>
                        </a:rPr>
                        <a:t>X)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297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3400" spc="-75" dirty="0">
                          <a:latin typeface="Times New Roman"/>
                          <a:cs typeface="Times New Roman"/>
                        </a:rPr>
                        <a:t>(Y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400" spc="-5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30" dirty="0">
                          <a:latin typeface="Times New Roman"/>
                          <a:cs typeface="Times New Roman"/>
                        </a:rPr>
                        <a:t>Y)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289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3400" spc="-75" dirty="0"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34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400" spc="-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55" dirty="0">
                          <a:latin typeface="Times New Roman"/>
                          <a:cs typeface="Times New Roman"/>
                        </a:rPr>
                        <a:t>X)(Y</a:t>
                      </a:r>
                      <a:r>
                        <a:rPr sz="3400" spc="-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400" spc="-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30" dirty="0">
                          <a:latin typeface="Times New Roman"/>
                          <a:cs typeface="Times New Roman"/>
                        </a:rPr>
                        <a:t>Y)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289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604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4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20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-2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-3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595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95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18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-3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-5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15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5110">
                <a:tc>
                  <a:txBody>
                    <a:bodyPr/>
                    <a:lstStyle/>
                    <a:p>
                      <a:pPr algn="ctr">
                        <a:lnSpc>
                          <a:spcPts val="3604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4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23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595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10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95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32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27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604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4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26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595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95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25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9270">
                <a:tc>
                  <a:txBody>
                    <a:bodyPr/>
                    <a:lstStyle/>
                    <a:p>
                      <a:pPr marL="43815">
                        <a:lnSpc>
                          <a:spcPts val="5200"/>
                        </a:lnSpc>
                      </a:pPr>
                      <a:r>
                        <a:rPr sz="8325" spc="-277" baseline="-850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3700" spc="-185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3700" spc="-24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7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700" spc="-229" dirty="0">
                          <a:latin typeface="Times New Roman"/>
                          <a:cs typeface="Times New Roman"/>
                        </a:rPr>
                        <a:t>42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5205"/>
                        </a:lnSpc>
                      </a:pPr>
                      <a:r>
                        <a:rPr sz="8325" spc="-277" baseline="-850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3700" spc="-185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3700" spc="-24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700" spc="-4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700" spc="-229" dirty="0">
                          <a:latin typeface="Times New Roman"/>
                          <a:cs typeface="Times New Roman"/>
                        </a:rPr>
                        <a:t>144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5175"/>
                        </a:lnSpc>
                      </a:pPr>
                      <a:r>
                        <a:rPr sz="7650" spc="37" baseline="-8714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3400" spc="25" dirty="0"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3400" spc="-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400" spc="-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55" dirty="0">
                          <a:latin typeface="Times New Roman"/>
                          <a:cs typeface="Times New Roman"/>
                        </a:rPr>
                        <a:t>X)(Y</a:t>
                      </a:r>
                      <a:r>
                        <a:rPr sz="3400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400" spc="-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30" dirty="0">
                          <a:latin typeface="Times New Roman"/>
                          <a:cs typeface="Times New Roman"/>
                        </a:rPr>
                        <a:t>Y)</a:t>
                      </a:r>
                      <a:r>
                        <a:rPr sz="34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4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75" dirty="0">
                          <a:latin typeface="Times New Roman"/>
                          <a:cs typeface="Times New Roman"/>
                        </a:rPr>
                        <a:t>53</a:t>
                      </a: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2715273" y="6777305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4">
                <a:moveTo>
                  <a:pt x="0" y="0"/>
                </a:moveTo>
                <a:lnTo>
                  <a:pt x="461090" y="0"/>
                </a:lnTo>
              </a:path>
            </a:pathLst>
          </a:custGeom>
          <a:ln w="18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25904" y="6778135"/>
            <a:ext cx="24701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40" dirty="0">
                <a:latin typeface="Times New Roman"/>
                <a:cs typeface="Times New Roman"/>
              </a:rPr>
              <a:t>5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2452" y="6440280"/>
            <a:ext cx="1319593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400" spc="40" dirty="0">
                <a:latin typeface="Times New Roman"/>
                <a:cs typeface="Times New Roman"/>
              </a:rPr>
              <a:t>Cov(X,</a:t>
            </a:r>
            <a:r>
              <a:rPr sz="3400" spc="-480" dirty="0">
                <a:latin typeface="Times New Roman"/>
                <a:cs typeface="Times New Roman"/>
              </a:rPr>
              <a:t> </a:t>
            </a:r>
            <a:r>
              <a:rPr sz="3400" spc="40" dirty="0">
                <a:latin typeface="Times New Roman"/>
                <a:cs typeface="Times New Roman"/>
              </a:rPr>
              <a:t>Y)</a:t>
            </a:r>
            <a:r>
              <a:rPr sz="3400" spc="-165" dirty="0">
                <a:latin typeface="Times New Roman"/>
                <a:cs typeface="Times New Roman"/>
              </a:rPr>
              <a:t> </a:t>
            </a:r>
            <a:r>
              <a:rPr sz="3400" spc="45" dirty="0">
                <a:latin typeface="Symbol"/>
                <a:cs typeface="Symbol"/>
              </a:rPr>
              <a:t></a:t>
            </a:r>
            <a:r>
              <a:rPr sz="3400" spc="30" dirty="0">
                <a:latin typeface="Times New Roman"/>
                <a:cs typeface="Times New Roman"/>
              </a:rPr>
              <a:t> </a:t>
            </a:r>
            <a:r>
              <a:rPr sz="5100" spc="60" baseline="35130" dirty="0">
                <a:latin typeface="Times New Roman"/>
                <a:cs typeface="Times New Roman"/>
              </a:rPr>
              <a:t>53</a:t>
            </a:r>
            <a:r>
              <a:rPr sz="5100" spc="142" baseline="35130" dirty="0">
                <a:latin typeface="Times New Roman"/>
                <a:cs typeface="Times New Roman"/>
              </a:rPr>
              <a:t> </a:t>
            </a:r>
            <a:r>
              <a:rPr sz="3400" spc="45" dirty="0">
                <a:latin typeface="Symbol"/>
                <a:cs typeface="Symbol"/>
              </a:rPr>
              <a:t></a:t>
            </a:r>
            <a:r>
              <a:rPr sz="3400" spc="-420" dirty="0">
                <a:latin typeface="Times New Roman"/>
                <a:cs typeface="Times New Roman"/>
              </a:rPr>
              <a:t> </a:t>
            </a:r>
            <a:r>
              <a:rPr sz="3400" spc="35" dirty="0">
                <a:latin typeface="Times New Roman"/>
                <a:cs typeface="Times New Roman"/>
              </a:rPr>
              <a:t>10.6</a:t>
            </a:r>
            <a:r>
              <a:rPr sz="3400" spc="-95" dirty="0">
                <a:latin typeface="Times New Roman"/>
                <a:cs typeface="Times New Roman"/>
              </a:rPr>
              <a:t> </a:t>
            </a:r>
            <a:r>
              <a:rPr sz="3400" spc="35" dirty="0">
                <a:latin typeface="Times New Roman"/>
                <a:cs typeface="Times New Roman"/>
              </a:rPr>
              <a:t>years.kgs</a:t>
            </a:r>
            <a:r>
              <a:rPr sz="3400" spc="-355" dirty="0">
                <a:latin typeface="Times New Roman"/>
                <a:cs typeface="Times New Roman"/>
              </a:rPr>
              <a:t> </a:t>
            </a:r>
            <a:r>
              <a:rPr sz="3400" spc="85" dirty="0">
                <a:latin typeface="Symbol"/>
                <a:cs typeface="Symbol"/>
              </a:rPr>
              <a:t></a:t>
            </a:r>
            <a:r>
              <a:rPr sz="3400" spc="-40" dirty="0">
                <a:latin typeface="Times New Roman"/>
                <a:cs typeface="Times New Roman"/>
              </a:rPr>
              <a:t> </a:t>
            </a:r>
            <a:r>
              <a:rPr lang="en-US" sz="3400" spc="35" dirty="0" smtClean="0">
                <a:latin typeface="Times New Roman"/>
                <a:cs typeface="Times New Roman"/>
              </a:rPr>
              <a:t>Interpret this answer</a:t>
            </a:r>
            <a:r>
              <a:rPr lang="en-US" sz="3400" spc="35" dirty="0">
                <a:latin typeface="Times New Roman"/>
                <a:cs typeface="Times New Roman"/>
              </a:rPr>
              <a:t> </a:t>
            </a:r>
            <a:r>
              <a:rPr lang="en-US" sz="3400" spc="35" dirty="0" smtClean="0">
                <a:latin typeface="Times New Roman"/>
                <a:cs typeface="Times New Roman"/>
              </a:rPr>
              <a:t>!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375" y="1478787"/>
            <a:ext cx="12994640" cy="570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000099"/>
                </a:solidFill>
                <a:latin typeface="Arial"/>
                <a:cs typeface="Arial"/>
              </a:rPr>
              <a:t>Covariance based on Probability</a:t>
            </a:r>
            <a:r>
              <a:rPr sz="40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000099"/>
                </a:solidFill>
                <a:latin typeface="Arial"/>
                <a:cs typeface="Arial"/>
              </a:rPr>
              <a:t>distribution</a:t>
            </a:r>
            <a:r>
              <a:rPr sz="4000" dirty="0"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  <a:p>
            <a:pPr marL="50800" marR="17780">
              <a:lnSpc>
                <a:spcPct val="150000"/>
              </a:lnSpc>
              <a:spcBef>
                <a:spcPts val="1295"/>
              </a:spcBef>
            </a:pPr>
            <a:r>
              <a:rPr sz="4000" dirty="0">
                <a:latin typeface="Arial"/>
                <a:cs typeface="Arial"/>
              </a:rPr>
              <a:t>If X and Y are </a:t>
            </a:r>
            <a:r>
              <a:rPr sz="4000" spc="-5" dirty="0">
                <a:latin typeface="Arial"/>
                <a:cs typeface="Arial"/>
              </a:rPr>
              <a:t>two </a:t>
            </a:r>
            <a:r>
              <a:rPr sz="4000" dirty="0">
                <a:latin typeface="Arial"/>
                <a:cs typeface="Arial"/>
              </a:rPr>
              <a:t>random </a:t>
            </a:r>
            <a:r>
              <a:rPr sz="4000" spc="-5" dirty="0">
                <a:latin typeface="Arial"/>
                <a:cs typeface="Arial"/>
              </a:rPr>
              <a:t>variables with probability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mass  </a:t>
            </a:r>
            <a:r>
              <a:rPr sz="4000" spc="-5" dirty="0">
                <a:latin typeface="Arial"/>
                <a:cs typeface="Arial"/>
              </a:rPr>
              <a:t>function </a:t>
            </a:r>
            <a:r>
              <a:rPr sz="4000" dirty="0">
                <a:latin typeface="Arial"/>
                <a:cs typeface="Arial"/>
              </a:rPr>
              <a:t>p(x)/ </a:t>
            </a:r>
            <a:r>
              <a:rPr sz="4000" spc="-5" dirty="0">
                <a:latin typeface="Arial"/>
                <a:cs typeface="Arial"/>
              </a:rPr>
              <a:t>probability density function </a:t>
            </a:r>
            <a:r>
              <a:rPr sz="4000" dirty="0">
                <a:latin typeface="Arial"/>
                <a:cs typeface="Arial"/>
              </a:rPr>
              <a:t>f(x), then the  covariance </a:t>
            </a:r>
            <a:r>
              <a:rPr sz="4000" spc="-5" dirty="0">
                <a:latin typeface="Arial"/>
                <a:cs typeface="Arial"/>
              </a:rPr>
              <a:t>between </a:t>
            </a:r>
            <a:r>
              <a:rPr sz="4000" dirty="0">
                <a:latin typeface="Arial"/>
                <a:cs typeface="Arial"/>
              </a:rPr>
              <a:t>X and</a:t>
            </a:r>
            <a:r>
              <a:rPr sz="4000" spc="-8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Y</a:t>
            </a:r>
            <a:endParaRPr sz="4000">
              <a:latin typeface="Arial"/>
              <a:cs typeface="Arial"/>
            </a:endParaRPr>
          </a:p>
          <a:p>
            <a:pPr marL="615950">
              <a:lnSpc>
                <a:spcPct val="100000"/>
              </a:lnSpc>
              <a:spcBef>
                <a:spcPts val="3695"/>
              </a:spcBef>
            </a:pP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Cov (X, Y)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4000" b="1" spc="-20" dirty="0">
                <a:solidFill>
                  <a:srgbClr val="FF0000"/>
                </a:solidFill>
                <a:latin typeface="Arial"/>
                <a:cs typeface="Arial"/>
              </a:rPr>
              <a:t>E[(X-µ</a:t>
            </a:r>
            <a:r>
              <a:rPr sz="4050" b="1" spc="-30" baseline="-18518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4000" b="1" spc="-20" dirty="0">
                <a:solidFill>
                  <a:srgbClr val="FF0000"/>
                </a:solidFill>
                <a:latin typeface="Arial"/>
                <a:cs typeface="Arial"/>
              </a:rPr>
              <a:t>)(Y-µ</a:t>
            </a:r>
            <a:r>
              <a:rPr sz="4050" b="1" spc="-30" baseline="-18518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4000" b="1" spc="-20" dirty="0">
                <a:solidFill>
                  <a:srgbClr val="FF0000"/>
                </a:solidFill>
                <a:latin typeface="Arial"/>
                <a:cs typeface="Arial"/>
              </a:rPr>
              <a:t>)]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E(XY)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4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E(X)E(Y)</a:t>
            </a:r>
            <a:endParaRPr sz="4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695"/>
              </a:spcBef>
            </a:pPr>
            <a:r>
              <a:rPr sz="4000" spc="-5" dirty="0">
                <a:latin typeface="Arial"/>
                <a:cs typeface="Arial"/>
              </a:rPr>
              <a:t>where E(X) </a:t>
            </a:r>
            <a:r>
              <a:rPr sz="4000" dirty="0">
                <a:latin typeface="Arial"/>
                <a:cs typeface="Arial"/>
              </a:rPr>
              <a:t>= </a:t>
            </a:r>
            <a:r>
              <a:rPr sz="4000" spc="-5" dirty="0">
                <a:latin typeface="Arial"/>
                <a:cs typeface="Arial"/>
              </a:rPr>
              <a:t>µ</a:t>
            </a:r>
            <a:r>
              <a:rPr sz="4050" spc="-7" baseline="-18518" dirty="0">
                <a:latin typeface="Arial"/>
                <a:cs typeface="Arial"/>
              </a:rPr>
              <a:t>X </a:t>
            </a:r>
            <a:r>
              <a:rPr sz="4000" dirty="0">
                <a:latin typeface="Arial"/>
                <a:cs typeface="Arial"/>
              </a:rPr>
              <a:t>and </a:t>
            </a:r>
            <a:r>
              <a:rPr sz="4000" spc="-5" dirty="0">
                <a:latin typeface="Arial"/>
                <a:cs typeface="Arial"/>
              </a:rPr>
              <a:t>E(Y) </a:t>
            </a:r>
            <a:r>
              <a:rPr sz="4000" dirty="0">
                <a:latin typeface="Arial"/>
                <a:cs typeface="Arial"/>
              </a:rPr>
              <a:t>= </a:t>
            </a:r>
            <a:r>
              <a:rPr sz="4000" spc="-5" dirty="0">
                <a:latin typeface="Arial"/>
                <a:cs typeface="Arial"/>
              </a:rPr>
              <a:t>µ</a:t>
            </a:r>
            <a:r>
              <a:rPr sz="4050" spc="-7" baseline="-18518" dirty="0">
                <a:latin typeface="Arial"/>
                <a:cs typeface="Arial"/>
              </a:rPr>
              <a:t>Y </a:t>
            </a:r>
            <a:r>
              <a:rPr sz="4000" dirty="0">
                <a:latin typeface="Arial"/>
                <a:cs typeface="Arial"/>
              </a:rPr>
              <a:t>are the means of X and</a:t>
            </a:r>
            <a:r>
              <a:rPr sz="4000" spc="-220" dirty="0">
                <a:latin typeface="Arial"/>
                <a:cs typeface="Arial"/>
              </a:rPr>
              <a:t> </a:t>
            </a:r>
            <a:r>
              <a:rPr sz="4000" spc="-265" dirty="0">
                <a:latin typeface="Arial"/>
                <a:cs typeface="Arial"/>
              </a:rPr>
              <a:t>Y.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69950" y="1295400"/>
                <a:ext cx="1051560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4000" b="1" i="0" smtClean="0">
                        <a:latin typeface="Cambria Math"/>
                      </a:rPr>
                      <m:t>𝐂𝐨𝐯𝐚𝐫𝐢𝐚𝐧𝐜𝐞</m:t>
                    </m:r>
                    <m:d>
                      <m:dPr>
                        <m:ctrlPr>
                          <a:rPr lang="en-IN" sz="4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4000" b="1" i="0" smtClean="0">
                            <a:latin typeface="Cambria Math"/>
                          </a:rPr>
                          <m:t>𝐱</m:t>
                        </m:r>
                        <m:r>
                          <a:rPr lang="en-IN" sz="4000" b="1" i="0" smtClean="0">
                            <a:latin typeface="Cambria Math"/>
                          </a:rPr>
                          <m:t>,</m:t>
                        </m:r>
                        <m:r>
                          <a:rPr lang="en-IN" sz="4000" b="1" i="0" smtClean="0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IN" sz="4000" b="1" i="1">
                        <a:latin typeface="Cambria Math"/>
                      </a:rPr>
                      <m:t>=</m:t>
                    </m:r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IN" sz="4000" b="1" i="0" smtClean="0">
                        <a:latin typeface="Cambria Math"/>
                      </a:rPr>
                      <m:t>𝐚𝐫</m:t>
                    </m:r>
                    <m:d>
                      <m:dPr>
                        <m:ctrlPr>
                          <a:rPr lang="en-IN" sz="4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4000" b="1" i="0" smtClean="0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endParaRPr lang="en-IN" sz="4000" b="1" dirty="0" smtClean="0"/>
              </a:p>
              <a:p>
                <a:pPr marL="457200" indent="-4572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IN" sz="4000" b="1" dirty="0" smtClean="0">
                  <a:latin typeface="Cambria Math"/>
                </a:endParaRPr>
              </a:p>
              <a:p>
                <a:pPr marL="457200" indent="-4572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4000" b="1" i="1">
                        <a:latin typeface="Cambria Math"/>
                      </a:rPr>
                      <m:t>𝐂𝐨𝐯𝐚𝐫𝐢𝐚𝐧𝐜𝐞</m:t>
                    </m:r>
                    <m:d>
                      <m:dPr>
                        <m:ctrlPr>
                          <a:rPr lang="en-IN" sz="4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4000" b="1" i="1">
                            <a:latin typeface="Cambria Math"/>
                          </a:rPr>
                          <m:t>𝐱</m:t>
                        </m:r>
                        <m:r>
                          <a:rPr lang="en-IN" sz="4000" b="1">
                            <a:latin typeface="Cambria Math"/>
                          </a:rPr>
                          <m:t>,</m:t>
                        </m:r>
                        <m:r>
                          <a:rPr lang="en-IN" sz="4000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IN" sz="4000" b="1" i="1">
                        <a:latin typeface="Cambria Math"/>
                      </a:rPr>
                      <m:t>=</m:t>
                    </m:r>
                    <m:r>
                      <a:rPr lang="en-IN" sz="4000" b="1" i="1">
                        <a:latin typeface="Cambria Math"/>
                      </a:rPr>
                      <m:t>𝐂𝐨𝐯𝐚𝐫𝐢𝐚𝐧𝐜𝐞</m:t>
                    </m:r>
                    <m:d>
                      <m:dPr>
                        <m:ctrlPr>
                          <a:rPr lang="en-IN" sz="4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4000" b="1" i="0" smtClean="0">
                            <a:latin typeface="Cambria Math"/>
                          </a:rPr>
                          <m:t>𝐲</m:t>
                        </m:r>
                        <m:r>
                          <a:rPr lang="en-IN" sz="4000" b="1">
                            <a:latin typeface="Cambria Math"/>
                          </a:rPr>
                          <m:t>,</m:t>
                        </m:r>
                        <m:r>
                          <a:rPr lang="en-IN" sz="4000" b="1" i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1295400"/>
                <a:ext cx="10515600" cy="28623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5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634234"/>
            <a:ext cx="12950190" cy="553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Arial"/>
                <a:cs typeface="Arial"/>
              </a:rPr>
              <a:t>Application of Covariance.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95"/>
              </a:spcBef>
            </a:pP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1. Multivariate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linear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regression: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1295"/>
              </a:spcBef>
            </a:pPr>
            <a:r>
              <a:rPr sz="4000" b="1" dirty="0">
                <a:latin typeface="Arial"/>
                <a:cs typeface="Arial"/>
              </a:rPr>
              <a:t>If </a:t>
            </a:r>
            <a:r>
              <a:rPr sz="4000" b="1" spc="-5" dirty="0">
                <a:latin typeface="Arial"/>
                <a:cs typeface="Arial"/>
              </a:rPr>
              <a:t>there </a:t>
            </a:r>
            <a:r>
              <a:rPr sz="4000" b="1" dirty="0">
                <a:latin typeface="Arial"/>
                <a:cs typeface="Arial"/>
              </a:rPr>
              <a:t>a </a:t>
            </a:r>
            <a:r>
              <a:rPr sz="4000" b="1" spc="-10" dirty="0">
                <a:latin typeface="Arial"/>
                <a:cs typeface="Arial"/>
              </a:rPr>
              <a:t>dependent </a:t>
            </a:r>
            <a:r>
              <a:rPr sz="4000" b="1" spc="-5" dirty="0">
                <a:latin typeface="Arial"/>
                <a:cs typeface="Arial"/>
              </a:rPr>
              <a:t>variable and </a:t>
            </a:r>
            <a:r>
              <a:rPr sz="4000" b="1" dirty="0">
                <a:latin typeface="Arial"/>
                <a:cs typeface="Arial"/>
              </a:rPr>
              <a:t>n </a:t>
            </a:r>
            <a:r>
              <a:rPr sz="4000" b="1" spc="-10" dirty="0">
                <a:latin typeface="Arial"/>
                <a:cs typeface="Arial"/>
              </a:rPr>
              <a:t>independent  </a:t>
            </a:r>
            <a:r>
              <a:rPr sz="4000" b="1" spc="-5" dirty="0">
                <a:latin typeface="Arial"/>
                <a:cs typeface="Arial"/>
              </a:rPr>
              <a:t>variables, </a:t>
            </a:r>
            <a:r>
              <a:rPr sz="4000" b="1" dirty="0">
                <a:latin typeface="Arial"/>
                <a:cs typeface="Arial"/>
              </a:rPr>
              <a:t>to </a:t>
            </a:r>
            <a:r>
              <a:rPr sz="4000" b="1" spc="-5" dirty="0">
                <a:latin typeface="Arial"/>
                <a:cs typeface="Arial"/>
              </a:rPr>
              <a:t>find </a:t>
            </a:r>
            <a:r>
              <a:rPr sz="4000" b="1" spc="-10" dirty="0">
                <a:latin typeface="Arial"/>
                <a:cs typeface="Arial"/>
              </a:rPr>
              <a:t>out </a:t>
            </a:r>
            <a:r>
              <a:rPr sz="4000" b="1" spc="-5" dirty="0">
                <a:latin typeface="Arial"/>
                <a:cs typeface="Arial"/>
              </a:rPr>
              <a:t>the relationship between these  (n+1) variables, </a:t>
            </a:r>
            <a:r>
              <a:rPr sz="4000" b="1" dirty="0">
                <a:latin typeface="Arial"/>
                <a:cs typeface="Arial"/>
              </a:rPr>
              <a:t>a </a:t>
            </a:r>
            <a:r>
              <a:rPr sz="4000" b="1" spc="-5" dirty="0">
                <a:latin typeface="Arial"/>
                <a:cs typeface="Arial"/>
              </a:rPr>
              <a:t>variance </a:t>
            </a:r>
            <a:r>
              <a:rPr sz="4000" b="1" dirty="0">
                <a:latin typeface="Arial"/>
                <a:cs typeface="Arial"/>
              </a:rPr>
              <a:t>– </a:t>
            </a:r>
            <a:r>
              <a:rPr sz="4000" b="1" spc="-5" dirty="0">
                <a:latin typeface="Arial"/>
                <a:cs typeface="Arial"/>
              </a:rPr>
              <a:t>covariance </a:t>
            </a:r>
            <a:r>
              <a:rPr sz="4000" b="1" dirty="0">
                <a:latin typeface="Arial"/>
                <a:cs typeface="Arial"/>
              </a:rPr>
              <a:t>matrix will </a:t>
            </a:r>
            <a:r>
              <a:rPr sz="4000" b="1" spc="-5" dirty="0">
                <a:latin typeface="Arial"/>
                <a:cs typeface="Arial"/>
              </a:rPr>
              <a:t>be  helpful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3475" y="602995"/>
            <a:ext cx="477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Correlational</a:t>
            </a:r>
            <a:r>
              <a:rPr sz="3600" b="1" spc="-75" dirty="0">
                <a:solidFill>
                  <a:srgbClr val="FF0000"/>
                </a:solidFill>
                <a:latin typeface="Arial"/>
                <a:cs typeface="Arial"/>
              </a:rPr>
              <a:t> Analysis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02756" y="605029"/>
            <a:ext cx="2224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33CC"/>
                </a:solidFill>
                <a:latin typeface="Arial"/>
                <a:cs typeface="Arial"/>
              </a:rPr>
              <a:t>Covariance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03786" y="705472"/>
            <a:ext cx="550545" cy="398780"/>
            <a:chOff x="5503786" y="705472"/>
            <a:chExt cx="550545" cy="398780"/>
          </a:xfrm>
        </p:grpSpPr>
        <p:sp>
          <p:nvSpPr>
            <p:cNvPr id="17" name="object 17"/>
            <p:cNvSpPr/>
            <p:nvPr/>
          </p:nvSpPr>
          <p:spPr>
            <a:xfrm>
              <a:off x="5506961" y="708647"/>
              <a:ext cx="543763" cy="391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6961" y="708647"/>
              <a:ext cx="544195" cy="392430"/>
            </a:xfrm>
            <a:custGeom>
              <a:avLst/>
              <a:gdLst/>
              <a:ahLst/>
              <a:cxnLst/>
              <a:rect l="l" t="t" r="r" b="b"/>
              <a:pathLst>
                <a:path w="544195" h="392430">
                  <a:moveTo>
                    <a:pt x="0" y="97953"/>
                  </a:moveTo>
                  <a:lnTo>
                    <a:pt x="347864" y="97953"/>
                  </a:lnTo>
                  <a:lnTo>
                    <a:pt x="347864" y="0"/>
                  </a:lnTo>
                  <a:lnTo>
                    <a:pt x="543771" y="195907"/>
                  </a:lnTo>
                  <a:lnTo>
                    <a:pt x="347864" y="391815"/>
                  </a:lnTo>
                  <a:lnTo>
                    <a:pt x="347864" y="293861"/>
                  </a:lnTo>
                  <a:lnTo>
                    <a:pt x="0" y="293861"/>
                  </a:lnTo>
                  <a:lnTo>
                    <a:pt x="0" y="97953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Statistical </a:t>
            </a:r>
            <a:r>
              <a:rPr spc="40" dirty="0"/>
              <a:t>Methods </a:t>
            </a:r>
            <a:r>
              <a:rPr spc="-5" dirty="0"/>
              <a:t>for </a:t>
            </a:r>
            <a:r>
              <a:rPr spc="75" dirty="0"/>
              <a:t>Data</a:t>
            </a:r>
            <a:r>
              <a:rPr spc="-10" dirty="0"/>
              <a:t> Sciences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375" y="1634234"/>
            <a:ext cx="12969875" cy="570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Arial"/>
                <a:cs typeface="Arial"/>
              </a:rPr>
              <a:t>Application of Covariance.</a:t>
            </a:r>
            <a:endParaRPr sz="4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695"/>
              </a:spcBef>
            </a:pP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sz="4000" b="1" spc="-2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series:</a:t>
            </a:r>
            <a:endParaRPr sz="4000">
              <a:latin typeface="Arial"/>
              <a:cs typeface="Arial"/>
            </a:endParaRPr>
          </a:p>
          <a:p>
            <a:pPr marL="50800" marR="716280">
              <a:lnSpc>
                <a:spcPct val="150000"/>
              </a:lnSpc>
              <a:spcBef>
                <a:spcPts val="1295"/>
              </a:spcBef>
            </a:pPr>
            <a:r>
              <a:rPr sz="4000" b="1" dirty="0">
                <a:latin typeface="Arial"/>
                <a:cs typeface="Arial"/>
              </a:rPr>
              <a:t>In </a:t>
            </a:r>
            <a:r>
              <a:rPr sz="4000" b="1" spc="-5" dirty="0">
                <a:latin typeface="Arial"/>
                <a:cs typeface="Arial"/>
              </a:rPr>
              <a:t>the given series of data over the </a:t>
            </a:r>
            <a:r>
              <a:rPr sz="4000" b="1" dirty="0">
                <a:latin typeface="Arial"/>
                <a:cs typeface="Arial"/>
              </a:rPr>
              <a:t>time, it </a:t>
            </a:r>
            <a:r>
              <a:rPr sz="4000" b="1" spc="-10" dirty="0">
                <a:latin typeface="Arial"/>
                <a:cs typeface="Arial"/>
              </a:rPr>
              <a:t>helps </a:t>
            </a:r>
            <a:r>
              <a:rPr sz="4000" b="1" dirty="0">
                <a:latin typeface="Arial"/>
                <a:cs typeface="Arial"/>
              </a:rPr>
              <a:t>in  </a:t>
            </a:r>
            <a:r>
              <a:rPr sz="4000" b="1" spc="-5" dirty="0">
                <a:latin typeface="Arial"/>
                <a:cs typeface="Arial"/>
              </a:rPr>
              <a:t>finding the autocorrelation </a:t>
            </a:r>
            <a:r>
              <a:rPr sz="4000" b="1" dirty="0">
                <a:latin typeface="Arial"/>
                <a:cs typeface="Arial"/>
              </a:rPr>
              <a:t>at </a:t>
            </a:r>
            <a:r>
              <a:rPr sz="4000" b="1" spc="-5" dirty="0">
                <a:latin typeface="Arial"/>
                <a:cs typeface="Arial"/>
              </a:rPr>
              <a:t>different </a:t>
            </a:r>
            <a:r>
              <a:rPr sz="4000" b="1" dirty="0">
                <a:latin typeface="Arial"/>
                <a:cs typeface="Arial"/>
              </a:rPr>
              <a:t>time</a:t>
            </a:r>
            <a:r>
              <a:rPr sz="4000" b="1" spc="4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lags.</a:t>
            </a:r>
            <a:endParaRPr sz="4000">
              <a:latin typeface="Arial"/>
              <a:cs typeface="Arial"/>
            </a:endParaRPr>
          </a:p>
          <a:p>
            <a:pPr marL="50800">
              <a:lnSpc>
                <a:spcPts val="4000"/>
              </a:lnSpc>
              <a:spcBef>
                <a:spcPts val="3695"/>
              </a:spcBef>
              <a:tabLst>
                <a:tab pos="4417695" algn="l"/>
                <a:tab pos="5339715" algn="l"/>
                <a:tab pos="7551420" algn="l"/>
              </a:tabLst>
            </a:pPr>
            <a:r>
              <a:rPr sz="4000" b="1" spc="-1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example,</a:t>
            </a:r>
            <a:r>
              <a:rPr sz="40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40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4050" b="1" spc="-15" baseline="-18518" dirty="0">
                <a:solidFill>
                  <a:srgbClr val="FF0000"/>
                </a:solidFill>
                <a:latin typeface="Arial"/>
                <a:cs typeface="Arial"/>
              </a:rPr>
              <a:t>t	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4050" b="1" spc="-7" baseline="-18518" dirty="0">
                <a:solidFill>
                  <a:srgbClr val="FF0000"/>
                </a:solidFill>
                <a:latin typeface="Arial"/>
                <a:cs typeface="Arial"/>
              </a:rPr>
              <a:t>t	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, . . . ,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4050" b="1" spc="-7" baseline="-18518" dirty="0">
                <a:solidFill>
                  <a:srgbClr val="FF0000"/>
                </a:solidFill>
                <a:latin typeface="Arial"/>
                <a:cs typeface="Arial"/>
              </a:rPr>
              <a:t>t	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denote the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4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series</a:t>
            </a:r>
            <a:endParaRPr sz="4000">
              <a:latin typeface="Arial"/>
              <a:cs typeface="Arial"/>
            </a:endParaRPr>
          </a:p>
          <a:p>
            <a:pPr marL="4229100">
              <a:lnSpc>
                <a:spcPts val="2440"/>
              </a:lnSpc>
              <a:tabLst>
                <a:tab pos="5151120" algn="l"/>
                <a:tab pos="7203440" algn="l"/>
              </a:tabLst>
            </a:pP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1	2	n</a:t>
            </a:r>
            <a:endParaRPr sz="27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65"/>
              </a:spcBef>
            </a:pP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data over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given period, then the</a:t>
            </a:r>
            <a:r>
              <a:rPr sz="4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autocovariance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8075" y="1276604"/>
            <a:ext cx="12717145" cy="414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6905625">
              <a:lnSpc>
                <a:spcPct val="130000"/>
              </a:lnSpc>
              <a:spcBef>
                <a:spcPts val="100"/>
              </a:spcBef>
            </a:pPr>
            <a:r>
              <a:rPr sz="3600" b="1" u="sng" spc="-5" dirty="0">
                <a:latin typeface="Arial"/>
                <a:cs typeface="Arial"/>
              </a:rPr>
              <a:t>Application </a:t>
            </a:r>
            <a:r>
              <a:rPr sz="3600" b="1" u="sng" dirty="0">
                <a:latin typeface="Arial"/>
                <a:cs typeface="Arial"/>
              </a:rPr>
              <a:t>of </a:t>
            </a:r>
            <a:r>
              <a:rPr sz="3600" b="1" u="sng" spc="-5" dirty="0">
                <a:latin typeface="Arial"/>
                <a:cs typeface="Arial"/>
              </a:rPr>
              <a:t>Covarian</a:t>
            </a:r>
            <a:r>
              <a:rPr sz="3600" b="1" spc="-5" dirty="0">
                <a:latin typeface="Arial"/>
                <a:cs typeface="Arial"/>
              </a:rPr>
              <a:t>ce.  at lag </a:t>
            </a:r>
            <a:r>
              <a:rPr sz="3600" b="1" dirty="0">
                <a:latin typeface="Arial"/>
                <a:cs typeface="Arial"/>
              </a:rPr>
              <a:t>h </a:t>
            </a:r>
            <a:r>
              <a:rPr sz="3600" b="1" spc="-5" dirty="0">
                <a:latin typeface="Arial"/>
                <a:cs typeface="Arial"/>
              </a:rPr>
              <a:t>is given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by</a:t>
            </a:r>
            <a:endParaRPr sz="3600" dirty="0">
              <a:latin typeface="Arial"/>
              <a:cs typeface="Arial"/>
            </a:endParaRPr>
          </a:p>
          <a:p>
            <a:pPr marL="2209165">
              <a:lnSpc>
                <a:spcPct val="100000"/>
              </a:lnSpc>
              <a:spcBef>
                <a:spcPts val="1270"/>
              </a:spcBef>
            </a:pPr>
            <a:r>
              <a:rPr sz="3600" spc="-5" dirty="0">
                <a:latin typeface="Times New Roman"/>
                <a:cs typeface="Times New Roman"/>
              </a:rPr>
              <a:t>γ</a:t>
            </a:r>
            <a:r>
              <a:rPr sz="3600" spc="-7" baseline="-18518" dirty="0">
                <a:latin typeface="Times New Roman"/>
                <a:cs typeface="Times New Roman"/>
              </a:rPr>
              <a:t>X</a:t>
            </a:r>
            <a:r>
              <a:rPr sz="3600" spc="-5" dirty="0">
                <a:latin typeface="Times New Roman"/>
                <a:cs typeface="Times New Roman"/>
              </a:rPr>
              <a:t>(t+h, t) </a:t>
            </a:r>
            <a:r>
              <a:rPr sz="3600" dirty="0">
                <a:latin typeface="Times New Roman"/>
                <a:cs typeface="Times New Roman"/>
              </a:rPr>
              <a:t>= </a:t>
            </a:r>
            <a:r>
              <a:rPr sz="3600" spc="-5" dirty="0">
                <a:latin typeface="Times New Roman"/>
                <a:cs typeface="Times New Roman"/>
              </a:rPr>
              <a:t>Cov (X</a:t>
            </a:r>
            <a:r>
              <a:rPr sz="3600" spc="-7" baseline="-18518" dirty="0">
                <a:latin typeface="Times New Roman"/>
                <a:cs typeface="Times New Roman"/>
              </a:rPr>
              <a:t>t+h</a:t>
            </a:r>
            <a:r>
              <a:rPr sz="3600" spc="-5" dirty="0">
                <a:latin typeface="Times New Roman"/>
                <a:cs typeface="Times New Roman"/>
              </a:rPr>
              <a:t>, X</a:t>
            </a:r>
            <a:r>
              <a:rPr sz="3600" spc="-7" baseline="-18518" dirty="0">
                <a:latin typeface="Times New Roman"/>
                <a:cs typeface="Times New Roman"/>
              </a:rPr>
              <a:t>t</a:t>
            </a:r>
            <a:r>
              <a:rPr sz="3600" spc="-5" dirty="0">
                <a:latin typeface="Times New Roman"/>
                <a:cs typeface="Times New Roman"/>
              </a:rPr>
              <a:t>)</a:t>
            </a:r>
            <a:endParaRPr sz="3600" dirty="0">
              <a:latin typeface="Times New Roman"/>
              <a:cs typeface="Times New Roman"/>
            </a:endParaRPr>
          </a:p>
          <a:p>
            <a:pPr marL="38100" marR="30480">
              <a:lnSpc>
                <a:spcPts val="4300"/>
              </a:lnSpc>
              <a:spcBef>
                <a:spcPts val="1550"/>
              </a:spcBef>
            </a:pPr>
            <a:r>
              <a:rPr sz="3600" b="1" dirty="0">
                <a:latin typeface="Arial"/>
                <a:cs typeface="Arial"/>
              </a:rPr>
              <a:t>For </a:t>
            </a:r>
            <a:r>
              <a:rPr sz="3600" b="1" spc="-5" dirty="0">
                <a:latin typeface="Arial"/>
                <a:cs typeface="Arial"/>
              </a:rPr>
              <a:t>example, </a:t>
            </a:r>
            <a:r>
              <a:rPr sz="3600" b="1" dirty="0">
                <a:latin typeface="Arial"/>
                <a:cs typeface="Arial"/>
              </a:rPr>
              <a:t>if </a:t>
            </a:r>
            <a:r>
              <a:rPr sz="3600" b="1" spc="-5" dirty="0">
                <a:latin typeface="Arial"/>
                <a:cs typeface="Arial"/>
              </a:rPr>
              <a:t>X</a:t>
            </a:r>
            <a:r>
              <a:rPr sz="3600" b="1" spc="-7" baseline="-18518" dirty="0">
                <a:latin typeface="Arial"/>
                <a:cs typeface="Arial"/>
              </a:rPr>
              <a:t>t</a:t>
            </a:r>
            <a:r>
              <a:rPr sz="3600" b="1" spc="-7" baseline="-39351" dirty="0">
                <a:latin typeface="Arial"/>
                <a:cs typeface="Arial"/>
              </a:rPr>
              <a:t>1</a:t>
            </a:r>
            <a:r>
              <a:rPr sz="3600" b="1" spc="-5" dirty="0">
                <a:latin typeface="Arial"/>
                <a:cs typeface="Arial"/>
              </a:rPr>
              <a:t>, X</a:t>
            </a:r>
            <a:r>
              <a:rPr sz="3600" b="1" spc="-7" baseline="-18518" dirty="0">
                <a:latin typeface="Arial"/>
                <a:cs typeface="Arial"/>
              </a:rPr>
              <a:t>t</a:t>
            </a:r>
            <a:r>
              <a:rPr sz="3600" b="1" spc="-7" baseline="-39351" dirty="0">
                <a:latin typeface="Arial"/>
                <a:cs typeface="Arial"/>
              </a:rPr>
              <a:t>2</a:t>
            </a:r>
            <a:r>
              <a:rPr sz="3600" b="1" spc="-5" dirty="0">
                <a:latin typeface="Arial"/>
                <a:cs typeface="Arial"/>
              </a:rPr>
              <a:t>, </a:t>
            </a:r>
            <a:r>
              <a:rPr sz="3600" b="1" dirty="0">
                <a:latin typeface="Arial"/>
                <a:cs typeface="Arial"/>
              </a:rPr>
              <a:t>. . . , </a:t>
            </a:r>
            <a:r>
              <a:rPr sz="3600" b="1" spc="-5" dirty="0">
                <a:latin typeface="Arial"/>
                <a:cs typeface="Arial"/>
              </a:rPr>
              <a:t>X</a:t>
            </a:r>
            <a:r>
              <a:rPr sz="3600" b="1" spc="-7" baseline="-18518" dirty="0">
                <a:latin typeface="Arial"/>
                <a:cs typeface="Arial"/>
              </a:rPr>
              <a:t>t</a:t>
            </a:r>
            <a:r>
              <a:rPr sz="3600" b="1" spc="-7" baseline="-39351" dirty="0">
                <a:latin typeface="Arial"/>
                <a:cs typeface="Arial"/>
              </a:rPr>
              <a:t>n </a:t>
            </a:r>
            <a:r>
              <a:rPr sz="3600" b="1" spc="-5" dirty="0">
                <a:latin typeface="Arial"/>
                <a:cs typeface="Arial"/>
              </a:rPr>
              <a:t>denote </a:t>
            </a:r>
            <a:r>
              <a:rPr sz="3600" b="1" dirty="0">
                <a:latin typeface="Arial"/>
                <a:cs typeface="Arial"/>
              </a:rPr>
              <a:t>the time </a:t>
            </a:r>
            <a:r>
              <a:rPr sz="3600" b="1" spc="-5" dirty="0">
                <a:latin typeface="Arial"/>
                <a:cs typeface="Arial"/>
              </a:rPr>
              <a:t>series data  over </a:t>
            </a:r>
            <a:r>
              <a:rPr sz="3600" b="1" dirty="0">
                <a:latin typeface="Arial"/>
                <a:cs typeface="Arial"/>
              </a:rPr>
              <a:t>a </a:t>
            </a:r>
            <a:r>
              <a:rPr sz="3600" b="1" spc="-5" dirty="0">
                <a:latin typeface="Arial"/>
                <a:cs typeface="Arial"/>
              </a:rPr>
              <a:t>giv</a:t>
            </a:r>
            <a:r>
              <a:rPr sz="3600" spc="-5" dirty="0">
                <a:latin typeface="Arial"/>
                <a:cs typeface="Arial"/>
              </a:rPr>
              <a:t>en </a:t>
            </a:r>
            <a:r>
              <a:rPr sz="3600" b="1" spc="-5" dirty="0">
                <a:latin typeface="Arial"/>
                <a:cs typeface="Arial"/>
              </a:rPr>
              <a:t>period, then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auto-covariance.</a:t>
            </a:r>
            <a:endParaRPr sz="36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auto-covariance at lag </a:t>
            </a:r>
            <a:r>
              <a:rPr sz="3600" b="1" dirty="0">
                <a:latin typeface="Arial"/>
                <a:cs typeface="Arial"/>
              </a:rPr>
              <a:t>h </a:t>
            </a:r>
            <a:r>
              <a:rPr sz="3600" b="1" spc="-5" dirty="0">
                <a:latin typeface="Arial"/>
                <a:cs typeface="Arial"/>
              </a:rPr>
              <a:t>is then given</a:t>
            </a:r>
            <a:r>
              <a:rPr sz="3600" b="1" dirty="0">
                <a:latin typeface="Arial"/>
                <a:cs typeface="Arial"/>
              </a:rPr>
              <a:t> by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37817" y="5520141"/>
            <a:ext cx="9177523" cy="1632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3475" y="1276604"/>
            <a:ext cx="11985625" cy="199771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600" b="1" spc="-5" dirty="0">
                <a:latin typeface="Arial"/>
                <a:cs typeface="Arial"/>
              </a:rPr>
              <a:t>Application </a:t>
            </a:r>
            <a:r>
              <a:rPr sz="3600" b="1" dirty="0">
                <a:latin typeface="Arial"/>
                <a:cs typeface="Arial"/>
              </a:rPr>
              <a:t>of </a:t>
            </a:r>
            <a:r>
              <a:rPr sz="3600" b="1" spc="-5" dirty="0">
                <a:latin typeface="Arial"/>
                <a:cs typeface="Arial"/>
              </a:rPr>
              <a:t>Covariance.</a:t>
            </a:r>
            <a:endParaRPr sz="3600" dirty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1455"/>
              </a:spcBef>
            </a:pPr>
            <a:r>
              <a:rPr sz="3600" b="1" spc="-10" dirty="0">
                <a:latin typeface="Arial"/>
                <a:cs typeface="Arial"/>
              </a:rPr>
              <a:t>With </a:t>
            </a:r>
            <a:r>
              <a:rPr sz="3600" b="1" spc="-5" dirty="0">
                <a:latin typeface="Arial"/>
                <a:cs typeface="Arial"/>
              </a:rPr>
              <a:t>the help of auto-covariance,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autocorrelation is  given </a:t>
            </a:r>
            <a:r>
              <a:rPr sz="3600" b="1" dirty="0">
                <a:latin typeface="Arial"/>
                <a:cs typeface="Arial"/>
              </a:rPr>
              <a:t>by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1824" y="3029076"/>
            <a:ext cx="5229224" cy="2543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447291"/>
            <a:ext cx="13007975" cy="583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Verdana"/>
                <a:cs typeface="Verdana"/>
              </a:rPr>
              <a:t>Application </a:t>
            </a:r>
            <a:r>
              <a:rPr sz="3600" b="1" dirty="0">
                <a:latin typeface="Verdana"/>
                <a:cs typeface="Verdana"/>
              </a:rPr>
              <a:t>of</a:t>
            </a:r>
            <a:r>
              <a:rPr sz="3600" b="1" spc="-10" dirty="0">
                <a:latin typeface="Verdana"/>
                <a:cs typeface="Verdana"/>
              </a:rPr>
              <a:t> Covariance.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84"/>
              </a:spcBef>
            </a:pPr>
            <a:r>
              <a:rPr sz="3600" b="1" dirty="0">
                <a:solidFill>
                  <a:srgbClr val="FF0000"/>
                </a:solidFill>
                <a:latin typeface="Verdana"/>
                <a:cs typeface="Verdana"/>
              </a:rPr>
              <a:t>2. </a:t>
            </a:r>
            <a:r>
              <a:rPr sz="3600" b="1" spc="-10" dirty="0">
                <a:solidFill>
                  <a:srgbClr val="FF0000"/>
                </a:solidFill>
                <a:latin typeface="Verdana"/>
                <a:cs typeface="Verdana"/>
              </a:rPr>
              <a:t>Principal </a:t>
            </a:r>
            <a:r>
              <a:rPr sz="3600" b="1" spc="-5" dirty="0">
                <a:solidFill>
                  <a:srgbClr val="FF0000"/>
                </a:solidFill>
                <a:latin typeface="Verdana"/>
                <a:cs typeface="Verdana"/>
              </a:rPr>
              <a:t>Component Analysis</a:t>
            </a:r>
            <a:r>
              <a:rPr sz="36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Verdana"/>
                <a:cs typeface="Verdana"/>
              </a:rPr>
              <a:t>(PCA):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49900"/>
              </a:lnSpc>
              <a:spcBef>
                <a:spcPts val="1320"/>
              </a:spcBef>
            </a:pPr>
            <a:r>
              <a:rPr sz="3600" spc="-5" dirty="0">
                <a:latin typeface="Verdana"/>
                <a:cs typeface="Verdana"/>
              </a:rPr>
              <a:t>PCA is simply described </a:t>
            </a:r>
            <a:r>
              <a:rPr sz="3600" dirty="0">
                <a:latin typeface="Verdana"/>
                <a:cs typeface="Verdana"/>
              </a:rPr>
              <a:t>as </a:t>
            </a:r>
            <a:r>
              <a:rPr sz="3600" spc="-5" dirty="0">
                <a:latin typeface="Verdana"/>
                <a:cs typeface="Verdana"/>
              </a:rPr>
              <a:t>“diagonalizing the </a:t>
            </a:r>
            <a:r>
              <a:rPr sz="3600" spc="-15" dirty="0">
                <a:latin typeface="Verdana"/>
                <a:cs typeface="Verdana"/>
              </a:rPr>
              <a:t>covariance  </a:t>
            </a:r>
            <a:r>
              <a:rPr sz="3600" spc="-50" dirty="0">
                <a:latin typeface="Verdana"/>
                <a:cs typeface="Verdana"/>
              </a:rPr>
              <a:t>matrix”. </a:t>
            </a:r>
            <a:r>
              <a:rPr sz="3600" spc="-5" dirty="0">
                <a:latin typeface="Verdana"/>
                <a:cs typeface="Verdana"/>
              </a:rPr>
              <a:t>What does diagonalizing </a:t>
            </a:r>
            <a:r>
              <a:rPr sz="3600" dirty="0">
                <a:latin typeface="Verdana"/>
                <a:cs typeface="Verdana"/>
              </a:rPr>
              <a:t>a </a:t>
            </a:r>
            <a:r>
              <a:rPr sz="3600" spc="-5" dirty="0">
                <a:latin typeface="Verdana"/>
                <a:cs typeface="Verdana"/>
              </a:rPr>
              <a:t>matrix </a:t>
            </a:r>
            <a:r>
              <a:rPr sz="3600" dirty="0">
                <a:latin typeface="Verdana"/>
                <a:cs typeface="Verdana"/>
              </a:rPr>
              <a:t>mean in </a:t>
            </a:r>
            <a:r>
              <a:rPr sz="3600" spc="-5" dirty="0">
                <a:latin typeface="Verdana"/>
                <a:cs typeface="Verdana"/>
              </a:rPr>
              <a:t>this  context? It simply means that </a:t>
            </a:r>
            <a:r>
              <a:rPr sz="3600" dirty="0">
                <a:latin typeface="Verdana"/>
                <a:cs typeface="Verdana"/>
              </a:rPr>
              <a:t>we </a:t>
            </a:r>
            <a:r>
              <a:rPr sz="3600" spc="-5" dirty="0">
                <a:latin typeface="Verdana"/>
                <a:cs typeface="Verdana"/>
              </a:rPr>
              <a:t>need to find </a:t>
            </a:r>
            <a:r>
              <a:rPr sz="3600" dirty="0">
                <a:latin typeface="Verdana"/>
                <a:cs typeface="Verdana"/>
              </a:rPr>
              <a:t>a </a:t>
            </a:r>
            <a:r>
              <a:rPr sz="3600" spc="-5" dirty="0">
                <a:latin typeface="Verdana"/>
                <a:cs typeface="Verdana"/>
              </a:rPr>
              <a:t>non-  trivial linear combination </a:t>
            </a:r>
            <a:r>
              <a:rPr sz="3600" dirty="0">
                <a:latin typeface="Verdana"/>
                <a:cs typeface="Verdana"/>
              </a:rPr>
              <a:t>of </a:t>
            </a:r>
            <a:r>
              <a:rPr sz="3600" spc="-5" dirty="0">
                <a:latin typeface="Verdana"/>
                <a:cs typeface="Verdana"/>
              </a:rPr>
              <a:t>our original </a:t>
            </a:r>
            <a:r>
              <a:rPr sz="3600" spc="-15" dirty="0">
                <a:latin typeface="Verdana"/>
                <a:cs typeface="Verdana"/>
              </a:rPr>
              <a:t>variables </a:t>
            </a:r>
            <a:r>
              <a:rPr sz="3600" spc="-5" dirty="0">
                <a:latin typeface="Verdana"/>
                <a:cs typeface="Verdana"/>
              </a:rPr>
              <a:t>such  that the </a:t>
            </a:r>
            <a:r>
              <a:rPr sz="3600" spc="-15" dirty="0">
                <a:latin typeface="Verdana"/>
                <a:cs typeface="Verdana"/>
              </a:rPr>
              <a:t>covariance </a:t>
            </a:r>
            <a:r>
              <a:rPr sz="3600" spc="-5" dirty="0">
                <a:latin typeface="Verdana"/>
                <a:cs typeface="Verdana"/>
              </a:rPr>
              <a:t>matrix is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diagonal.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0018"/>
              </p:ext>
            </p:extLst>
          </p:nvPr>
        </p:nvGraphicFramePr>
        <p:xfrm>
          <a:off x="2012950" y="3200400"/>
          <a:ext cx="11277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/>
                <a:gridCol w="3759200"/>
                <a:gridCol w="3759200"/>
              </a:tblGrid>
              <a:tr h="6491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Contact session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 of topic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References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0348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</a:t>
                      </a:r>
                      <a:r>
                        <a:rPr lang="en-US" sz="28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- 11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Covariance, Correlation, Rank Correlation 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T1:  Chapter 12 &amp; 13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26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2921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329436"/>
            <a:ext cx="13168630" cy="567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820">
              <a:lnSpc>
                <a:spcPct val="150000"/>
              </a:lnSpc>
              <a:spcBef>
                <a:spcPts val="100"/>
              </a:spcBef>
              <a:tabLst>
                <a:tab pos="8354695" algn="l"/>
              </a:tabLst>
            </a:pPr>
            <a:r>
              <a:rPr sz="4000" spc="-5" dirty="0">
                <a:latin typeface="Verdana"/>
                <a:cs typeface="Verdana"/>
              </a:rPr>
              <a:t>When </a:t>
            </a:r>
            <a:r>
              <a:rPr sz="4000" dirty="0">
                <a:latin typeface="Verdana"/>
                <a:cs typeface="Verdana"/>
              </a:rPr>
              <a:t>this is </a:t>
            </a:r>
            <a:r>
              <a:rPr sz="4000" spc="-5" dirty="0">
                <a:latin typeface="Verdana"/>
                <a:cs typeface="Verdana"/>
              </a:rPr>
              <a:t>done,</a:t>
            </a:r>
            <a:r>
              <a:rPr sz="4000" spc="50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the</a:t>
            </a:r>
            <a:r>
              <a:rPr sz="4000" spc="10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resulting	</a:t>
            </a:r>
            <a:r>
              <a:rPr sz="4000" spc="-15" dirty="0">
                <a:latin typeface="Verdana"/>
                <a:cs typeface="Verdana"/>
              </a:rPr>
              <a:t>variables </a:t>
            </a:r>
            <a:r>
              <a:rPr sz="4000" spc="-5" dirty="0">
                <a:latin typeface="Verdana"/>
                <a:cs typeface="Verdana"/>
              </a:rPr>
              <a:t>are  </a:t>
            </a:r>
            <a:r>
              <a:rPr sz="4000" dirty="0">
                <a:latin typeface="Verdana"/>
                <a:cs typeface="Verdana"/>
              </a:rPr>
              <a:t>uncorrelated, </a:t>
            </a:r>
            <a:r>
              <a:rPr sz="4000" spc="-5" dirty="0">
                <a:latin typeface="Verdana"/>
                <a:cs typeface="Verdana"/>
              </a:rPr>
              <a:t>i.e. independent.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computation of  </a:t>
            </a:r>
            <a:r>
              <a:rPr sz="4000" dirty="0">
                <a:latin typeface="Verdana"/>
                <a:cs typeface="Verdana"/>
              </a:rPr>
              <a:t>the linear </a:t>
            </a:r>
            <a:r>
              <a:rPr sz="4000" spc="-5" dirty="0">
                <a:latin typeface="Verdana"/>
                <a:cs typeface="Verdana"/>
              </a:rPr>
              <a:t>combinations of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original </a:t>
            </a:r>
            <a:r>
              <a:rPr sz="4000" spc="-10" dirty="0">
                <a:latin typeface="Verdana"/>
                <a:cs typeface="Verdana"/>
              </a:rPr>
              <a:t>variables,  </a:t>
            </a:r>
            <a:r>
              <a:rPr sz="4000" spc="-5" dirty="0">
                <a:latin typeface="Verdana"/>
                <a:cs typeface="Verdana"/>
              </a:rPr>
              <a:t>called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’principal</a:t>
            </a:r>
            <a:r>
              <a:rPr sz="4000" spc="10" dirty="0">
                <a:latin typeface="Verdana"/>
                <a:cs typeface="Verdana"/>
              </a:rPr>
              <a:t> </a:t>
            </a:r>
            <a:r>
              <a:rPr sz="4000" spc="-70" dirty="0">
                <a:latin typeface="Verdana"/>
                <a:cs typeface="Verdana"/>
              </a:rPr>
              <a:t>components’.</a:t>
            </a:r>
            <a:endParaRPr sz="40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295"/>
              </a:spcBef>
            </a:pPr>
            <a:r>
              <a:rPr sz="4000" dirty="0">
                <a:latin typeface="Verdana"/>
                <a:cs typeface="Verdana"/>
              </a:rPr>
              <a:t>Let A </a:t>
            </a:r>
            <a:r>
              <a:rPr sz="4000" spc="-5" dirty="0">
                <a:latin typeface="Verdana"/>
                <a:cs typeface="Verdana"/>
              </a:rPr>
              <a:t>be </a:t>
            </a:r>
            <a:r>
              <a:rPr sz="4000" dirty="0">
                <a:latin typeface="Verdana"/>
                <a:cs typeface="Verdana"/>
              </a:rPr>
              <a:t>a </a:t>
            </a:r>
            <a:r>
              <a:rPr sz="4000" spc="-10" dirty="0">
                <a:latin typeface="Verdana"/>
                <a:cs typeface="Verdana"/>
              </a:rPr>
              <a:t>variance </a:t>
            </a:r>
            <a:r>
              <a:rPr sz="4000" dirty="0">
                <a:latin typeface="Verdana"/>
                <a:cs typeface="Verdana"/>
              </a:rPr>
              <a:t>– </a:t>
            </a:r>
            <a:r>
              <a:rPr sz="4000" spc="-15" dirty="0">
                <a:latin typeface="Verdana"/>
                <a:cs typeface="Verdana"/>
              </a:rPr>
              <a:t>covariance </a:t>
            </a:r>
            <a:r>
              <a:rPr sz="4000" spc="-5" dirty="0">
                <a:latin typeface="Verdana"/>
                <a:cs typeface="Verdana"/>
              </a:rPr>
              <a:t>matrix and </a:t>
            </a:r>
            <a:r>
              <a:rPr sz="4000" dirty="0">
                <a:latin typeface="Verdana"/>
                <a:cs typeface="Verdana"/>
              </a:rPr>
              <a:t>X </a:t>
            </a:r>
            <a:r>
              <a:rPr sz="4000" spc="-5" dirty="0">
                <a:latin typeface="Verdana"/>
                <a:cs typeface="Verdana"/>
              </a:rPr>
              <a:t>be </a:t>
            </a:r>
            <a:r>
              <a:rPr sz="4000" dirty="0">
                <a:latin typeface="Verdana"/>
                <a:cs typeface="Verdana"/>
              </a:rPr>
              <a:t>a  </a:t>
            </a:r>
            <a:r>
              <a:rPr sz="4000" spc="-10" dirty="0">
                <a:latin typeface="Verdana"/>
                <a:cs typeface="Verdana"/>
              </a:rPr>
              <a:t>vector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spc="-15" dirty="0">
                <a:latin typeface="Verdana"/>
                <a:cs typeface="Verdana"/>
              </a:rPr>
              <a:t>variables </a:t>
            </a:r>
            <a:r>
              <a:rPr sz="4000" dirty="0">
                <a:latin typeface="Verdana"/>
                <a:cs typeface="Verdana"/>
              </a:rPr>
              <a:t>the Ax = </a:t>
            </a:r>
            <a:r>
              <a:rPr sz="4000" spc="-5" dirty="0">
                <a:latin typeface="Symbol"/>
                <a:cs typeface="Symbol"/>
              </a:rPr>
              <a:t></a:t>
            </a:r>
            <a:r>
              <a:rPr sz="4000" spc="-5" dirty="0">
                <a:latin typeface="Verdana"/>
                <a:cs typeface="Verdana"/>
              </a:rPr>
              <a:t>x, </a:t>
            </a:r>
            <a:r>
              <a:rPr sz="4000" dirty="0">
                <a:latin typeface="Verdana"/>
                <a:cs typeface="Verdana"/>
              </a:rPr>
              <a:t>where </a:t>
            </a:r>
            <a:r>
              <a:rPr sz="4000" dirty="0">
                <a:latin typeface="Symbol"/>
                <a:cs typeface="Symbol"/>
              </a:rPr>
              <a:t>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Verdana"/>
                <a:cs typeface="Verdana"/>
              </a:rPr>
              <a:t>is a</a:t>
            </a:r>
            <a:r>
              <a:rPr sz="4000" spc="-515" dirty="0">
                <a:latin typeface="Verdana"/>
                <a:cs typeface="Verdana"/>
              </a:rPr>
              <a:t> </a:t>
            </a:r>
            <a:r>
              <a:rPr sz="4000" spc="-85" dirty="0">
                <a:latin typeface="Verdana"/>
                <a:cs typeface="Verdana"/>
              </a:rPr>
              <a:t>scalar.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329436"/>
            <a:ext cx="1319085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6113780" algn="l"/>
                <a:tab pos="9996805" algn="l"/>
              </a:tabLst>
            </a:pPr>
            <a:r>
              <a:rPr sz="4000" spc="-5" dirty="0">
                <a:latin typeface="Verdana"/>
                <a:cs typeface="Verdana"/>
              </a:rPr>
              <a:t>Calculate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15" dirty="0">
                <a:latin typeface="Verdana"/>
                <a:cs typeface="Verdana"/>
              </a:rPr>
              <a:t>eigenvalues </a:t>
            </a:r>
            <a:r>
              <a:rPr sz="4000" spc="-5" dirty="0">
                <a:latin typeface="Verdana"/>
                <a:cs typeface="Verdana"/>
              </a:rPr>
              <a:t>and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corresponding  </a:t>
            </a:r>
            <a:r>
              <a:rPr sz="4000" spc="-10" dirty="0">
                <a:latin typeface="Verdana"/>
                <a:cs typeface="Verdana"/>
              </a:rPr>
              <a:t>eigenvectors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15" dirty="0">
                <a:latin typeface="Verdana"/>
                <a:cs typeface="Verdana"/>
              </a:rPr>
              <a:t>covariance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matrix </a:t>
            </a:r>
            <a:r>
              <a:rPr sz="4000" dirty="0">
                <a:latin typeface="Verdana"/>
                <a:cs typeface="Verdana"/>
              </a:rPr>
              <a:t>A. If  </a:t>
            </a:r>
            <a:r>
              <a:rPr sz="4000" spc="-5" dirty="0">
                <a:latin typeface="Verdana"/>
                <a:cs typeface="Verdana"/>
              </a:rPr>
              <a:t>an </a:t>
            </a:r>
            <a:r>
              <a:rPr sz="4000" spc="-15" dirty="0">
                <a:latin typeface="Verdana"/>
                <a:cs typeface="Verdana"/>
              </a:rPr>
              <a:t>eigenvalue </a:t>
            </a:r>
            <a:r>
              <a:rPr sz="4000" spc="-5" dirty="0">
                <a:latin typeface="Verdana"/>
                <a:cs typeface="Verdana"/>
              </a:rPr>
              <a:t>computed </a:t>
            </a:r>
            <a:r>
              <a:rPr sz="4000" dirty="0">
                <a:latin typeface="Verdana"/>
                <a:cs typeface="Verdana"/>
              </a:rPr>
              <a:t>in </a:t>
            </a:r>
            <a:r>
              <a:rPr sz="4000" spc="-5" dirty="0">
                <a:latin typeface="Verdana"/>
                <a:cs typeface="Verdana"/>
              </a:rPr>
              <a:t>PCA </a:t>
            </a:r>
            <a:r>
              <a:rPr sz="4000" dirty="0">
                <a:latin typeface="Verdana"/>
                <a:cs typeface="Verdana"/>
              </a:rPr>
              <a:t>is </a:t>
            </a:r>
            <a:r>
              <a:rPr sz="4000" spc="-5" dirty="0">
                <a:latin typeface="Verdana"/>
                <a:cs typeface="Verdana"/>
              </a:rPr>
              <a:t>large, </a:t>
            </a:r>
            <a:r>
              <a:rPr sz="4000" dirty="0">
                <a:latin typeface="Verdana"/>
                <a:cs typeface="Verdana"/>
              </a:rPr>
              <a:t>then </a:t>
            </a:r>
            <a:r>
              <a:rPr sz="4000" spc="-5" dirty="0">
                <a:latin typeface="Verdana"/>
                <a:cs typeface="Verdana"/>
              </a:rPr>
              <a:t>the  corresponding </a:t>
            </a:r>
            <a:r>
              <a:rPr sz="4000" spc="-10" dirty="0">
                <a:latin typeface="Verdana"/>
                <a:cs typeface="Verdana"/>
              </a:rPr>
              <a:t>eigenvector </a:t>
            </a:r>
            <a:r>
              <a:rPr sz="4000" spc="-5" dirty="0">
                <a:latin typeface="Verdana"/>
                <a:cs typeface="Verdana"/>
              </a:rPr>
              <a:t>(principal component) </a:t>
            </a:r>
            <a:r>
              <a:rPr sz="4000" dirty="0">
                <a:latin typeface="Verdana"/>
                <a:cs typeface="Verdana"/>
              </a:rPr>
              <a:t>is  </a:t>
            </a:r>
            <a:r>
              <a:rPr sz="4000" spc="-5" dirty="0">
                <a:latin typeface="Verdana"/>
                <a:cs typeface="Verdana"/>
              </a:rPr>
              <a:t>important</a:t>
            </a:r>
            <a:r>
              <a:rPr sz="4000" spc="15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in</a:t>
            </a:r>
            <a:r>
              <a:rPr sz="4000" spc="20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describing	the</a:t>
            </a:r>
            <a:r>
              <a:rPr sz="4000" spc="10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underlying	</a:t>
            </a:r>
            <a:r>
              <a:rPr sz="4000" spc="-5" dirty="0">
                <a:latin typeface="Verdana"/>
                <a:cs typeface="Verdana"/>
              </a:rPr>
              <a:t>data  dependencies.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018540"/>
            <a:ext cx="13161010" cy="642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4000" dirty="0">
                <a:latin typeface="Verdana"/>
                <a:cs typeface="Verdana"/>
              </a:rPr>
              <a:t>If the </a:t>
            </a:r>
            <a:r>
              <a:rPr sz="4000" spc="-15" dirty="0">
                <a:latin typeface="Verdana"/>
                <a:cs typeface="Verdana"/>
              </a:rPr>
              <a:t>eigenvalue </a:t>
            </a:r>
            <a:r>
              <a:rPr sz="4000" dirty="0">
                <a:latin typeface="Verdana"/>
                <a:cs typeface="Verdana"/>
              </a:rPr>
              <a:t>is near </a:t>
            </a:r>
            <a:r>
              <a:rPr sz="4000" spc="-20" dirty="0">
                <a:latin typeface="Verdana"/>
                <a:cs typeface="Verdana"/>
              </a:rPr>
              <a:t>zero, </a:t>
            </a:r>
            <a:r>
              <a:rPr sz="4000" spc="-5" dirty="0">
                <a:latin typeface="Verdana"/>
                <a:cs typeface="Verdana"/>
              </a:rPr>
              <a:t>that principal  component </a:t>
            </a:r>
            <a:r>
              <a:rPr sz="4000" dirty="0">
                <a:latin typeface="Verdana"/>
                <a:cs typeface="Verdana"/>
              </a:rPr>
              <a:t>is </a:t>
            </a:r>
            <a:r>
              <a:rPr sz="4000" spc="-10" dirty="0">
                <a:latin typeface="Verdana"/>
                <a:cs typeface="Verdana"/>
              </a:rPr>
              <a:t>relatively </a:t>
            </a:r>
            <a:r>
              <a:rPr sz="4000" spc="-5" dirty="0">
                <a:latin typeface="Verdana"/>
                <a:cs typeface="Verdana"/>
              </a:rPr>
              <a:t>unimportant and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data  depend primarily on </a:t>
            </a:r>
            <a:r>
              <a:rPr sz="4000" dirty="0">
                <a:latin typeface="Verdana"/>
                <a:cs typeface="Verdana"/>
              </a:rPr>
              <a:t>fewer </a:t>
            </a:r>
            <a:r>
              <a:rPr sz="4000" spc="-5" dirty="0">
                <a:latin typeface="Verdana"/>
                <a:cs typeface="Verdana"/>
              </a:rPr>
              <a:t>components than </a:t>
            </a:r>
            <a:r>
              <a:rPr sz="4000" dirty="0">
                <a:latin typeface="Verdana"/>
                <a:cs typeface="Verdana"/>
              </a:rPr>
              <a:t>there  are measurement </a:t>
            </a:r>
            <a:r>
              <a:rPr sz="4000" spc="-10" dirty="0">
                <a:latin typeface="Verdana"/>
                <a:cs typeface="Verdana"/>
              </a:rPr>
              <a:t>types. </a:t>
            </a:r>
            <a:r>
              <a:rPr sz="4000" spc="-105" dirty="0">
                <a:latin typeface="Verdana"/>
                <a:cs typeface="Verdana"/>
              </a:rPr>
              <a:t>We </a:t>
            </a:r>
            <a:r>
              <a:rPr sz="4000" dirty="0">
                <a:latin typeface="Verdana"/>
                <a:cs typeface="Verdana"/>
              </a:rPr>
              <a:t>merely need the  machinery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spc="-10" dirty="0">
                <a:latin typeface="Verdana"/>
                <a:cs typeface="Verdana"/>
              </a:rPr>
              <a:t>eigenvectors </a:t>
            </a:r>
            <a:r>
              <a:rPr sz="4000" dirty="0">
                <a:latin typeface="Verdana"/>
                <a:cs typeface="Verdana"/>
              </a:rPr>
              <a:t>and </a:t>
            </a:r>
            <a:r>
              <a:rPr sz="4000" spc="-15" dirty="0">
                <a:latin typeface="Verdana"/>
                <a:cs typeface="Verdana"/>
              </a:rPr>
              <a:t>covariance </a:t>
            </a:r>
            <a:r>
              <a:rPr sz="4000" spc="-5" dirty="0">
                <a:latin typeface="Verdana"/>
                <a:cs typeface="Verdana"/>
              </a:rPr>
              <a:t>matrices  </a:t>
            </a:r>
            <a:r>
              <a:rPr sz="4000" dirty="0">
                <a:latin typeface="Verdana"/>
                <a:cs typeface="Verdana"/>
              </a:rPr>
              <a:t>in order </a:t>
            </a:r>
            <a:r>
              <a:rPr sz="4000" spc="-5" dirty="0">
                <a:latin typeface="Verdana"/>
                <a:cs typeface="Verdana"/>
              </a:rPr>
              <a:t>to </a:t>
            </a:r>
            <a:r>
              <a:rPr sz="4000" dirty="0">
                <a:latin typeface="Verdana"/>
                <a:cs typeface="Verdana"/>
              </a:rPr>
              <a:t>find </a:t>
            </a:r>
            <a:r>
              <a:rPr sz="4000" spc="-5" dirty="0">
                <a:latin typeface="Verdana"/>
                <a:cs typeface="Verdana"/>
              </a:rPr>
              <a:t>linear combinations of </a:t>
            </a:r>
            <a:r>
              <a:rPr sz="4000" dirty="0">
                <a:latin typeface="Verdana"/>
                <a:cs typeface="Verdana"/>
              </a:rPr>
              <a:t>our </a:t>
            </a:r>
            <a:r>
              <a:rPr sz="4000" spc="-5" dirty="0">
                <a:latin typeface="Verdana"/>
                <a:cs typeface="Verdana"/>
              </a:rPr>
              <a:t>original  </a:t>
            </a:r>
            <a:r>
              <a:rPr sz="4000" spc="-10" dirty="0">
                <a:latin typeface="Verdana"/>
                <a:cs typeface="Verdana"/>
              </a:rPr>
              <a:t>variables </a:t>
            </a:r>
            <a:r>
              <a:rPr sz="4000" dirty="0">
                <a:latin typeface="Verdana"/>
                <a:cs typeface="Verdana"/>
              </a:rPr>
              <a:t>that are</a:t>
            </a:r>
            <a:r>
              <a:rPr sz="4000" spc="25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uncorrelated.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8950" y="609600"/>
            <a:ext cx="726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Karl </a:t>
            </a:r>
            <a:r>
              <a:rPr sz="3200" b="1" spc="-35" dirty="0">
                <a:solidFill>
                  <a:srgbClr val="0033CC"/>
                </a:solidFill>
                <a:latin typeface="Arial"/>
                <a:cs typeface="Arial"/>
              </a:rPr>
              <a:t>Pearson’s </a:t>
            </a: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2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329436"/>
            <a:ext cx="1258379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50000"/>
              </a:lnSpc>
              <a:spcBef>
                <a:spcPts val="100"/>
              </a:spcBef>
            </a:pPr>
            <a:r>
              <a:rPr sz="4000" b="1" spc="-155" dirty="0">
                <a:latin typeface="Arial"/>
                <a:cs typeface="Arial"/>
              </a:rPr>
              <a:t>To </a:t>
            </a:r>
            <a:r>
              <a:rPr sz="4000" b="1" spc="-5" dirty="0">
                <a:latin typeface="Arial"/>
                <a:cs typeface="Arial"/>
              </a:rPr>
              <a:t>overcome this, Karl </a:t>
            </a:r>
            <a:r>
              <a:rPr sz="4000" b="1" spc="-25" dirty="0">
                <a:latin typeface="Arial"/>
                <a:cs typeface="Arial"/>
              </a:rPr>
              <a:t>Pearson’s </a:t>
            </a:r>
            <a:r>
              <a:rPr sz="4000" b="1" spc="-10" dirty="0">
                <a:latin typeface="Arial"/>
                <a:cs typeface="Arial"/>
              </a:rPr>
              <a:t>suggestion </a:t>
            </a:r>
            <a:r>
              <a:rPr sz="4000" b="1" spc="-5" dirty="0">
                <a:latin typeface="Arial"/>
                <a:cs typeface="Arial"/>
              </a:rPr>
              <a:t>was </a:t>
            </a:r>
            <a:r>
              <a:rPr sz="4000" b="1" dirty="0">
                <a:latin typeface="Arial"/>
                <a:cs typeface="Arial"/>
              </a:rPr>
              <a:t>to  </a:t>
            </a:r>
            <a:r>
              <a:rPr sz="4000" b="1" spc="-5" dirty="0">
                <a:latin typeface="Arial"/>
                <a:cs typeface="Arial"/>
              </a:rPr>
              <a:t>divide the covariance of the variables by their  </a:t>
            </a:r>
            <a:r>
              <a:rPr sz="4000" b="1" dirty="0">
                <a:latin typeface="Arial"/>
                <a:cs typeface="Arial"/>
              </a:rPr>
              <a:t>respective standard </a:t>
            </a:r>
            <a:r>
              <a:rPr sz="4000" b="1" spc="-5" dirty="0">
                <a:latin typeface="Arial"/>
                <a:cs typeface="Arial"/>
              </a:rPr>
              <a:t>deviations. The </a:t>
            </a:r>
            <a:r>
              <a:rPr sz="4000" b="1" dirty="0">
                <a:latin typeface="Arial"/>
                <a:cs typeface="Arial"/>
              </a:rPr>
              <a:t>ratio </a:t>
            </a:r>
            <a:r>
              <a:rPr sz="4000" b="1" spc="-5" dirty="0">
                <a:latin typeface="Arial"/>
                <a:cs typeface="Arial"/>
              </a:rPr>
              <a:t>of  covariance </a:t>
            </a:r>
            <a:r>
              <a:rPr sz="4000" b="1" dirty="0">
                <a:latin typeface="Arial"/>
                <a:cs typeface="Arial"/>
              </a:rPr>
              <a:t>to </a:t>
            </a:r>
            <a:r>
              <a:rPr sz="4000" b="1" spc="-5" dirty="0">
                <a:latin typeface="Arial"/>
                <a:cs typeface="Arial"/>
              </a:rPr>
              <a:t>the </a:t>
            </a:r>
            <a:r>
              <a:rPr sz="4000" b="1" spc="-10" dirty="0">
                <a:latin typeface="Arial"/>
                <a:cs typeface="Arial"/>
              </a:rPr>
              <a:t>product </a:t>
            </a:r>
            <a:r>
              <a:rPr sz="4000" b="1" spc="-5" dirty="0">
                <a:latin typeface="Arial"/>
                <a:cs typeface="Arial"/>
              </a:rPr>
              <a:t>of standard deviations </a:t>
            </a:r>
            <a:r>
              <a:rPr sz="4000" b="1" dirty="0">
                <a:latin typeface="Arial"/>
                <a:cs typeface="Arial"/>
              </a:rPr>
              <a:t>is  called Karl </a:t>
            </a:r>
            <a:r>
              <a:rPr sz="4000" b="1" spc="-20" dirty="0">
                <a:latin typeface="Arial"/>
                <a:cs typeface="Arial"/>
              </a:rPr>
              <a:t>Pearson’s </a:t>
            </a:r>
            <a:r>
              <a:rPr sz="4000" b="1" spc="-10" dirty="0">
                <a:latin typeface="Arial"/>
                <a:cs typeface="Arial"/>
              </a:rPr>
              <a:t>product </a:t>
            </a:r>
            <a:r>
              <a:rPr sz="4000" b="1" spc="-5" dirty="0">
                <a:latin typeface="Arial"/>
                <a:cs typeface="Arial"/>
              </a:rPr>
              <a:t>moment correlation,  which </a:t>
            </a:r>
            <a:r>
              <a:rPr sz="4000" b="1" dirty="0">
                <a:latin typeface="Arial"/>
                <a:cs typeface="Arial"/>
              </a:rPr>
              <a:t>is free </a:t>
            </a:r>
            <a:r>
              <a:rPr sz="4000" b="1" spc="-5" dirty="0">
                <a:latin typeface="Arial"/>
                <a:cs typeface="Arial"/>
              </a:rPr>
              <a:t>of unit of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measurement.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329436"/>
            <a:ext cx="13121640" cy="58386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84200" marR="5080" indent="-571500">
              <a:lnSpc>
                <a:spcPct val="150800"/>
              </a:lnSpc>
              <a:spcBef>
                <a:spcPts val="60"/>
              </a:spcBef>
              <a:buFont typeface="Wingdings" panose="05000000000000000000" pitchFamily="2" charset="2"/>
              <a:buChar char="Ø"/>
            </a:pPr>
            <a:r>
              <a:rPr sz="4000" spc="-30" dirty="0">
                <a:latin typeface="Verdana"/>
                <a:cs typeface="Verdana"/>
              </a:rPr>
              <a:t>Karl Pearson’s </a:t>
            </a:r>
            <a:r>
              <a:rPr sz="4000" spc="-5" dirty="0">
                <a:latin typeface="Verdana"/>
                <a:cs typeface="Verdana"/>
              </a:rPr>
              <a:t>product moment correlation </a:t>
            </a:r>
            <a:r>
              <a:rPr sz="4000" dirty="0">
                <a:latin typeface="Verdana"/>
                <a:cs typeface="Verdana"/>
              </a:rPr>
              <a:t>returns  a numerical </a:t>
            </a:r>
            <a:r>
              <a:rPr sz="4000" spc="-15" dirty="0">
                <a:latin typeface="Verdana"/>
                <a:cs typeface="Verdana"/>
              </a:rPr>
              <a:t>value, </a:t>
            </a:r>
            <a:r>
              <a:rPr sz="4000" spc="-5" dirty="0">
                <a:latin typeface="Verdana"/>
                <a:cs typeface="Verdana"/>
              </a:rPr>
              <a:t>popularly known as </a:t>
            </a:r>
            <a:r>
              <a:rPr sz="4000" b="1" spc="-5" dirty="0">
                <a:solidFill>
                  <a:srgbClr val="FF0000"/>
                </a:solidFill>
                <a:latin typeface="Verdana"/>
                <a:cs typeface="Verdana"/>
              </a:rPr>
              <a:t>Coefficient  </a:t>
            </a:r>
            <a:r>
              <a:rPr sz="4000" b="1" dirty="0">
                <a:solidFill>
                  <a:srgbClr val="FF0000"/>
                </a:solidFill>
                <a:latin typeface="Verdana"/>
                <a:cs typeface="Verdana"/>
              </a:rPr>
              <a:t>of </a:t>
            </a:r>
            <a:r>
              <a:rPr sz="4000" b="1" spc="-5" dirty="0">
                <a:solidFill>
                  <a:srgbClr val="FF0000"/>
                </a:solidFill>
                <a:latin typeface="Verdana"/>
                <a:cs typeface="Verdana"/>
              </a:rPr>
              <a:t>Correlation</a:t>
            </a:r>
            <a:r>
              <a:rPr sz="4000" spc="-5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4000" spc="-5" dirty="0">
                <a:latin typeface="Verdana"/>
                <a:cs typeface="Verdana"/>
              </a:rPr>
              <a:t>denoted </a:t>
            </a:r>
            <a:r>
              <a:rPr sz="4000" spc="-10" dirty="0">
                <a:latin typeface="Verdana"/>
                <a:cs typeface="Verdana"/>
              </a:rPr>
              <a:t>by</a:t>
            </a:r>
            <a:r>
              <a:rPr sz="4000" spc="-5" dirty="0">
                <a:latin typeface="Verdana"/>
                <a:cs typeface="Verdana"/>
              </a:rPr>
              <a:t> </a:t>
            </a:r>
            <a:r>
              <a:rPr sz="4400" b="1" dirty="0">
                <a:solidFill>
                  <a:srgbClr val="FF0000"/>
                </a:solidFill>
                <a:latin typeface="Verdana"/>
                <a:cs typeface="Verdana"/>
              </a:rPr>
              <a:t>‘r’</a:t>
            </a:r>
            <a:endParaRPr sz="4400" dirty="0">
              <a:latin typeface="Verdana"/>
              <a:cs typeface="Verdana"/>
            </a:endParaRPr>
          </a:p>
          <a:p>
            <a:pPr marL="12700" marR="650240">
              <a:lnSpc>
                <a:spcPct val="150000"/>
              </a:lnSpc>
              <a:spcBef>
                <a:spcPts val="1430"/>
              </a:spcBef>
            </a:pPr>
            <a:r>
              <a:rPr sz="4000" spc="-5" dirty="0">
                <a:latin typeface="Verdana"/>
                <a:cs typeface="Verdana"/>
              </a:rPr>
              <a:t>Correlation coefficient </a:t>
            </a:r>
            <a:r>
              <a:rPr sz="4000" dirty="0">
                <a:latin typeface="Verdana"/>
                <a:cs typeface="Verdana"/>
              </a:rPr>
              <a:t>is a </a:t>
            </a:r>
            <a:r>
              <a:rPr sz="4000" spc="-5" dirty="0">
                <a:latin typeface="Verdana"/>
                <a:cs typeface="Verdana"/>
              </a:rPr>
              <a:t>statistic that </a:t>
            </a:r>
            <a:r>
              <a:rPr sz="4000" dirty="0">
                <a:latin typeface="Verdana"/>
                <a:cs typeface="Verdana"/>
              </a:rPr>
              <a:t>assesses  the </a:t>
            </a:r>
            <a:r>
              <a:rPr sz="4000" b="1" spc="-5" dirty="0">
                <a:solidFill>
                  <a:srgbClr val="FF0000"/>
                </a:solidFill>
                <a:latin typeface="Verdana"/>
                <a:cs typeface="Verdana"/>
              </a:rPr>
              <a:t>strength </a:t>
            </a:r>
            <a:r>
              <a:rPr sz="4000" dirty="0">
                <a:latin typeface="Verdana"/>
                <a:cs typeface="Verdana"/>
              </a:rPr>
              <a:t>and </a:t>
            </a:r>
            <a:r>
              <a:rPr sz="4000" b="1" spc="-5" dirty="0">
                <a:solidFill>
                  <a:srgbClr val="FF0000"/>
                </a:solidFill>
                <a:latin typeface="Verdana"/>
                <a:cs typeface="Verdana"/>
              </a:rPr>
              <a:t>direction </a:t>
            </a:r>
            <a:r>
              <a:rPr sz="4000" b="1" dirty="0">
                <a:solidFill>
                  <a:srgbClr val="FF0000"/>
                </a:solidFill>
                <a:latin typeface="Verdana"/>
                <a:cs typeface="Verdana"/>
              </a:rPr>
              <a:t>of </a:t>
            </a:r>
            <a:r>
              <a:rPr sz="4000" b="1" spc="-5" dirty="0">
                <a:solidFill>
                  <a:srgbClr val="FF0000"/>
                </a:solidFill>
                <a:latin typeface="Verdana"/>
                <a:cs typeface="Verdana"/>
              </a:rPr>
              <a:t>relationship </a:t>
            </a:r>
            <a:r>
              <a:rPr sz="4000" spc="-5" dirty="0">
                <a:latin typeface="Verdana"/>
                <a:cs typeface="Verdana"/>
              </a:rPr>
              <a:t>of  two </a:t>
            </a:r>
            <a:r>
              <a:rPr sz="4000" dirty="0">
                <a:latin typeface="Verdana"/>
                <a:cs typeface="Verdana"/>
              </a:rPr>
              <a:t>continuous</a:t>
            </a:r>
            <a:r>
              <a:rPr sz="4000" spc="5" dirty="0">
                <a:latin typeface="Verdana"/>
                <a:cs typeface="Verdana"/>
              </a:rPr>
              <a:t> </a:t>
            </a:r>
            <a:r>
              <a:rPr sz="4000" spc="-15" dirty="0">
                <a:latin typeface="Verdana"/>
                <a:cs typeface="Verdana"/>
              </a:rPr>
              <a:t>variables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95489" y="2196590"/>
            <a:ext cx="6038215" cy="406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7500" algn="l"/>
              </a:tabLst>
            </a:pPr>
            <a:r>
              <a:rPr sz="4900" b="1" spc="-45" dirty="0">
                <a:latin typeface="Arial"/>
                <a:cs typeface="Arial"/>
              </a:rPr>
              <a:t>Simple</a:t>
            </a:r>
            <a:r>
              <a:rPr sz="4900" b="1" spc="-50" dirty="0">
                <a:latin typeface="Arial"/>
                <a:cs typeface="Arial"/>
              </a:rPr>
              <a:t> </a:t>
            </a:r>
            <a:r>
              <a:rPr sz="4900" b="1" spc="-30" dirty="0">
                <a:latin typeface="Arial"/>
                <a:cs typeface="Arial"/>
              </a:rPr>
              <a:t>correlation</a:t>
            </a:r>
            <a:endParaRPr sz="4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61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"/>
              <a:buChar char="•"/>
              <a:tabLst>
                <a:tab pos="317500" algn="l"/>
              </a:tabLst>
            </a:pPr>
            <a:r>
              <a:rPr sz="4900" b="1" spc="-15" dirty="0">
                <a:latin typeface="Arial"/>
                <a:cs typeface="Arial"/>
              </a:rPr>
              <a:t>Partial</a:t>
            </a:r>
            <a:r>
              <a:rPr sz="4900" b="1" spc="-45" dirty="0">
                <a:latin typeface="Arial"/>
                <a:cs typeface="Arial"/>
              </a:rPr>
              <a:t> </a:t>
            </a:r>
            <a:r>
              <a:rPr sz="4900" b="1" spc="-30" dirty="0">
                <a:latin typeface="Arial"/>
                <a:cs typeface="Arial"/>
              </a:rPr>
              <a:t>correlation</a:t>
            </a:r>
            <a:endParaRPr sz="4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60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"/>
              <a:buChar char="•"/>
              <a:tabLst>
                <a:tab pos="317500" algn="l"/>
              </a:tabLst>
            </a:pPr>
            <a:r>
              <a:rPr sz="4900" b="1" dirty="0">
                <a:latin typeface="Arial"/>
                <a:cs typeface="Arial"/>
              </a:rPr>
              <a:t>Multiple</a:t>
            </a:r>
            <a:r>
              <a:rPr sz="4900" b="1" spc="-85" dirty="0">
                <a:latin typeface="Arial"/>
                <a:cs typeface="Arial"/>
              </a:rPr>
              <a:t> </a:t>
            </a:r>
            <a:r>
              <a:rPr sz="4900" b="1" spc="-25" dirty="0">
                <a:latin typeface="Arial"/>
                <a:cs typeface="Arial"/>
              </a:rPr>
              <a:t>correlation</a:t>
            </a:r>
            <a:endParaRPr sz="4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523682" y="3449392"/>
            <a:ext cx="355917" cy="452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3682" y="4491809"/>
            <a:ext cx="355917" cy="452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3475" y="606043"/>
            <a:ext cx="12942570" cy="634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835" algn="l"/>
              </a:tabLst>
            </a:pPr>
            <a:r>
              <a:rPr sz="3600" b="1" spc="20" dirty="0" smtClean="0">
                <a:solidFill>
                  <a:srgbClr val="0033CC"/>
                </a:solidFill>
                <a:latin typeface="Arial"/>
                <a:cs typeface="Arial"/>
              </a:rPr>
              <a:t>Measures </a:t>
            </a:r>
            <a:r>
              <a:rPr sz="3600" b="1" dirty="0">
                <a:solidFill>
                  <a:srgbClr val="0033CC"/>
                </a:solidFill>
                <a:latin typeface="Arial"/>
                <a:cs typeface="Arial"/>
              </a:rPr>
              <a:t>of</a:t>
            </a:r>
            <a:r>
              <a:rPr sz="3600" b="1" spc="-2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endParaRPr sz="3600" dirty="0">
              <a:latin typeface="Arial"/>
              <a:cs typeface="Arial"/>
            </a:endParaRPr>
          </a:p>
          <a:p>
            <a:pPr marL="229870" marR="5080">
              <a:lnSpc>
                <a:spcPct val="151100"/>
              </a:lnSpc>
              <a:spcBef>
                <a:spcPts val="490"/>
              </a:spcBef>
            </a:pPr>
            <a:r>
              <a:rPr sz="3800" b="1" spc="20" dirty="0">
                <a:latin typeface="Arial"/>
                <a:cs typeface="Arial"/>
              </a:rPr>
              <a:t>Mathematically the </a:t>
            </a:r>
            <a:r>
              <a:rPr sz="3800" b="1" spc="-25" dirty="0">
                <a:latin typeface="Arial"/>
                <a:cs typeface="Arial"/>
              </a:rPr>
              <a:t>following </a:t>
            </a:r>
            <a:r>
              <a:rPr sz="3800" b="1" spc="-10" dirty="0">
                <a:latin typeface="Arial"/>
                <a:cs typeface="Arial"/>
              </a:rPr>
              <a:t>measures </a:t>
            </a:r>
            <a:r>
              <a:rPr sz="3800" b="1" spc="15" dirty="0">
                <a:latin typeface="Arial"/>
                <a:cs typeface="Arial"/>
              </a:rPr>
              <a:t>are </a:t>
            </a:r>
            <a:r>
              <a:rPr sz="3800" b="1" spc="-25" dirty="0">
                <a:latin typeface="Arial"/>
                <a:cs typeface="Arial"/>
              </a:rPr>
              <a:t>used </a:t>
            </a:r>
            <a:r>
              <a:rPr sz="3800" b="1" spc="35" dirty="0">
                <a:latin typeface="Arial"/>
                <a:cs typeface="Arial"/>
              </a:rPr>
              <a:t>to </a:t>
            </a:r>
            <a:r>
              <a:rPr sz="3800" b="1" spc="-45" dirty="0">
                <a:latin typeface="Arial"/>
                <a:cs typeface="Arial"/>
              </a:rPr>
              <a:t>find  </a:t>
            </a:r>
            <a:r>
              <a:rPr sz="3800" b="1" dirty="0">
                <a:latin typeface="Arial"/>
                <a:cs typeface="Arial"/>
              </a:rPr>
              <a:t>out </a:t>
            </a:r>
            <a:r>
              <a:rPr sz="3800" b="1" spc="20" dirty="0">
                <a:latin typeface="Arial"/>
                <a:cs typeface="Arial"/>
              </a:rPr>
              <a:t>the </a:t>
            </a:r>
            <a:r>
              <a:rPr sz="3800" b="1" spc="15" dirty="0">
                <a:latin typeface="Arial"/>
                <a:cs typeface="Arial"/>
              </a:rPr>
              <a:t>degree </a:t>
            </a:r>
            <a:r>
              <a:rPr sz="3800" b="1" dirty="0">
                <a:latin typeface="Arial"/>
                <a:cs typeface="Arial"/>
              </a:rPr>
              <a:t>of </a:t>
            </a:r>
            <a:r>
              <a:rPr sz="3800" b="1" spc="-35" dirty="0">
                <a:latin typeface="Arial"/>
                <a:cs typeface="Arial"/>
              </a:rPr>
              <a:t>relationship </a:t>
            </a:r>
            <a:r>
              <a:rPr sz="3800" b="1" spc="40" dirty="0">
                <a:latin typeface="Arial"/>
                <a:cs typeface="Arial"/>
              </a:rPr>
              <a:t>between </a:t>
            </a:r>
            <a:r>
              <a:rPr sz="3800" b="1" spc="20" dirty="0">
                <a:latin typeface="Arial"/>
                <a:cs typeface="Arial"/>
              </a:rPr>
              <a:t>the</a:t>
            </a:r>
            <a:r>
              <a:rPr sz="3800" b="1" spc="-20" dirty="0">
                <a:latin typeface="Arial"/>
                <a:cs typeface="Arial"/>
              </a:rPr>
              <a:t> </a:t>
            </a:r>
            <a:r>
              <a:rPr sz="3800" b="1" spc="-25" dirty="0">
                <a:latin typeface="Arial"/>
                <a:cs typeface="Arial"/>
              </a:rPr>
              <a:t>variables</a:t>
            </a:r>
            <a:endParaRPr sz="3800" dirty="0">
              <a:latin typeface="Arial"/>
              <a:cs typeface="Arial"/>
            </a:endParaRPr>
          </a:p>
          <a:p>
            <a:pPr marL="1039494">
              <a:lnSpc>
                <a:spcPct val="100000"/>
              </a:lnSpc>
              <a:spcBef>
                <a:spcPts val="3554"/>
              </a:spcBef>
            </a:pPr>
            <a:r>
              <a:rPr sz="5475" b="1" spc="2902" baseline="1522" dirty="0">
                <a:solidFill>
                  <a:srgbClr val="0000FF"/>
                </a:solidFill>
                <a:latin typeface="Arial"/>
                <a:cs typeface="Arial"/>
              </a:rPr>
              <a:t>♦</a:t>
            </a:r>
            <a:r>
              <a:rPr sz="5475" b="1" spc="127" baseline="15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800" b="1" spc="-10" dirty="0">
                <a:latin typeface="Arial"/>
                <a:cs typeface="Arial"/>
              </a:rPr>
              <a:t>Karl </a:t>
            </a:r>
            <a:r>
              <a:rPr sz="3800" b="1" spc="-45" dirty="0">
                <a:latin typeface="Arial"/>
                <a:cs typeface="Arial"/>
              </a:rPr>
              <a:t>Pearson’s </a:t>
            </a:r>
            <a:r>
              <a:rPr sz="3800" b="1" spc="-5" dirty="0">
                <a:latin typeface="Arial"/>
                <a:cs typeface="Arial"/>
              </a:rPr>
              <a:t>product </a:t>
            </a:r>
            <a:r>
              <a:rPr sz="3800" b="1" spc="25" dirty="0">
                <a:latin typeface="Arial"/>
                <a:cs typeface="Arial"/>
              </a:rPr>
              <a:t>moment </a:t>
            </a:r>
            <a:r>
              <a:rPr sz="3800" b="1" spc="-10" dirty="0">
                <a:latin typeface="Arial"/>
                <a:cs typeface="Arial"/>
              </a:rPr>
              <a:t>correlation</a:t>
            </a:r>
            <a:endParaRPr sz="3800" dirty="0">
              <a:latin typeface="Arial"/>
              <a:cs typeface="Arial"/>
            </a:endParaRPr>
          </a:p>
          <a:p>
            <a:pPr marL="1039494">
              <a:lnSpc>
                <a:spcPct val="100000"/>
              </a:lnSpc>
              <a:spcBef>
                <a:spcPts val="3645"/>
              </a:spcBef>
            </a:pPr>
            <a:r>
              <a:rPr sz="5475" b="1" spc="2902" baseline="1522" dirty="0">
                <a:solidFill>
                  <a:srgbClr val="FF0000"/>
                </a:solidFill>
                <a:latin typeface="Arial"/>
                <a:cs typeface="Arial"/>
              </a:rPr>
              <a:t>♦</a:t>
            </a:r>
            <a:r>
              <a:rPr sz="5475" b="1" spc="89" baseline="152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30" dirty="0">
                <a:latin typeface="Arial"/>
                <a:cs typeface="Arial"/>
              </a:rPr>
              <a:t>Spearman’s </a:t>
            </a:r>
            <a:r>
              <a:rPr sz="3800" b="1" spc="10" dirty="0">
                <a:latin typeface="Arial"/>
                <a:cs typeface="Arial"/>
              </a:rPr>
              <a:t>rank </a:t>
            </a:r>
            <a:r>
              <a:rPr sz="3800" b="1" spc="-10" dirty="0">
                <a:latin typeface="Arial"/>
                <a:cs typeface="Arial"/>
              </a:rPr>
              <a:t>correlation</a:t>
            </a:r>
            <a:endParaRPr sz="3800" dirty="0">
              <a:latin typeface="Arial"/>
              <a:cs typeface="Arial"/>
            </a:endParaRPr>
          </a:p>
          <a:p>
            <a:pPr marL="229870" marR="193040">
              <a:lnSpc>
                <a:spcPct val="148900"/>
              </a:lnSpc>
              <a:spcBef>
                <a:spcPts val="1300"/>
              </a:spcBef>
            </a:pPr>
            <a:r>
              <a:rPr sz="3800" b="1" spc="-5" dirty="0">
                <a:latin typeface="Arial"/>
                <a:cs typeface="Arial"/>
              </a:rPr>
              <a:t>The </a:t>
            </a:r>
            <a:r>
              <a:rPr sz="3800" b="1" spc="-10" dirty="0">
                <a:latin typeface="Arial"/>
                <a:cs typeface="Arial"/>
              </a:rPr>
              <a:t>numerical </a:t>
            </a:r>
            <a:r>
              <a:rPr sz="3800" b="1" spc="-35" dirty="0">
                <a:latin typeface="Arial"/>
                <a:cs typeface="Arial"/>
              </a:rPr>
              <a:t>value </a:t>
            </a:r>
            <a:r>
              <a:rPr sz="3800" b="1" dirty="0">
                <a:latin typeface="Arial"/>
                <a:cs typeface="Arial"/>
              </a:rPr>
              <a:t>obtained </a:t>
            </a:r>
            <a:r>
              <a:rPr sz="3800" b="1" spc="-75" dirty="0">
                <a:latin typeface="Arial"/>
                <a:cs typeface="Arial"/>
              </a:rPr>
              <a:t>by </a:t>
            </a:r>
            <a:r>
              <a:rPr sz="3800" b="1" spc="20" dirty="0">
                <a:latin typeface="Arial"/>
                <a:cs typeface="Arial"/>
              </a:rPr>
              <a:t>the </a:t>
            </a:r>
            <a:r>
              <a:rPr sz="3800" b="1" spc="-5" dirty="0">
                <a:latin typeface="Arial"/>
                <a:cs typeface="Arial"/>
              </a:rPr>
              <a:t>above </a:t>
            </a:r>
            <a:r>
              <a:rPr sz="3800" b="1" spc="5" dirty="0">
                <a:latin typeface="Arial"/>
                <a:cs typeface="Arial"/>
              </a:rPr>
              <a:t>methods </a:t>
            </a:r>
            <a:r>
              <a:rPr sz="3800" b="1" spc="-80" dirty="0">
                <a:latin typeface="Arial"/>
                <a:cs typeface="Arial"/>
              </a:rPr>
              <a:t>is  </a:t>
            </a:r>
            <a:r>
              <a:rPr sz="3800" b="1" dirty="0">
                <a:latin typeface="Arial"/>
                <a:cs typeface="Arial"/>
              </a:rPr>
              <a:t>called </a:t>
            </a:r>
            <a:r>
              <a:rPr sz="3800" b="1" spc="-10" dirty="0">
                <a:latin typeface="Arial"/>
                <a:cs typeface="Arial"/>
              </a:rPr>
              <a:t>correlation</a:t>
            </a:r>
            <a:r>
              <a:rPr sz="3800" b="1" dirty="0">
                <a:latin typeface="Arial"/>
                <a:cs typeface="Arial"/>
              </a:rPr>
              <a:t> </a:t>
            </a:r>
            <a:r>
              <a:rPr sz="3800" b="1" spc="-5" dirty="0">
                <a:latin typeface="Arial"/>
                <a:cs typeface="Arial"/>
              </a:rPr>
              <a:t>coefficient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0350" y="1165860"/>
            <a:ext cx="12555855" cy="675894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233363" algn="l"/>
              </a:tabLst>
            </a:pPr>
            <a:r>
              <a:rPr sz="3600" b="1" spc="-75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600" b="1" spc="-20" dirty="0">
                <a:solidFill>
                  <a:srgbClr val="0033CC"/>
                </a:solidFill>
                <a:latin typeface="Arial"/>
                <a:cs typeface="Arial"/>
              </a:rPr>
              <a:t>Simple </a:t>
            </a:r>
            <a:r>
              <a:rPr sz="3600" b="1" spc="-5" dirty="0">
                <a:solidFill>
                  <a:srgbClr val="0033CC"/>
                </a:solidFill>
                <a:latin typeface="Arial"/>
                <a:cs typeface="Arial"/>
              </a:rPr>
              <a:t>Correlation </a:t>
            </a:r>
            <a:r>
              <a:rPr sz="3600" b="1" dirty="0">
                <a:solidFill>
                  <a:srgbClr val="0033CC"/>
                </a:solidFill>
                <a:latin typeface="Arial"/>
                <a:cs typeface="Arial"/>
              </a:rPr>
              <a:t>coefficient</a:t>
            </a:r>
            <a:endParaRPr sz="36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1885"/>
              </a:spcBef>
            </a:pPr>
            <a:r>
              <a:rPr sz="4400" b="1" spc="-5" dirty="0">
                <a:latin typeface="Arial"/>
                <a:cs typeface="Arial"/>
              </a:rPr>
              <a:t>Karl </a:t>
            </a:r>
            <a:r>
              <a:rPr sz="4400" b="1" spc="-50" dirty="0">
                <a:latin typeface="Arial"/>
                <a:cs typeface="Arial"/>
              </a:rPr>
              <a:t>Pearson’s </a:t>
            </a:r>
            <a:r>
              <a:rPr sz="4400" b="1" spc="-5" dirty="0">
                <a:latin typeface="Arial"/>
                <a:cs typeface="Arial"/>
              </a:rPr>
              <a:t>product </a:t>
            </a:r>
            <a:r>
              <a:rPr sz="4400" b="1" spc="35" dirty="0">
                <a:latin typeface="Arial"/>
                <a:cs typeface="Arial"/>
              </a:rPr>
              <a:t>moment </a:t>
            </a:r>
            <a:r>
              <a:rPr sz="4400" b="1" spc="-5" dirty="0">
                <a:latin typeface="Arial"/>
                <a:cs typeface="Arial"/>
              </a:rPr>
              <a:t>correlation</a:t>
            </a:r>
            <a:r>
              <a:rPr sz="4400" b="1" spc="1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or</a:t>
            </a:r>
            <a:endParaRPr sz="4400" dirty="0">
              <a:latin typeface="Arial"/>
              <a:cs typeface="Arial"/>
            </a:endParaRPr>
          </a:p>
          <a:p>
            <a:pPr marL="329565" marR="480059">
              <a:lnSpc>
                <a:spcPct val="150000"/>
              </a:lnSpc>
              <a:spcBef>
                <a:spcPts val="75"/>
              </a:spcBef>
            </a:pPr>
            <a:r>
              <a:rPr sz="4400" b="1" spc="-5" dirty="0">
                <a:latin typeface="Arial"/>
                <a:cs typeface="Arial"/>
              </a:rPr>
              <a:t>product </a:t>
            </a:r>
            <a:r>
              <a:rPr sz="4400" b="1" spc="35" dirty="0">
                <a:latin typeface="Arial"/>
                <a:cs typeface="Arial"/>
              </a:rPr>
              <a:t>moment </a:t>
            </a:r>
            <a:r>
              <a:rPr sz="4400" b="1" spc="-5" dirty="0">
                <a:latin typeface="Arial"/>
                <a:cs typeface="Arial"/>
              </a:rPr>
              <a:t>correlation </a:t>
            </a:r>
            <a:r>
              <a:rPr sz="4400" b="1" spc="-90" dirty="0">
                <a:latin typeface="Arial"/>
                <a:cs typeface="Arial"/>
              </a:rPr>
              <a:t>is </a:t>
            </a:r>
            <a:r>
              <a:rPr sz="4400" b="1" spc="-30" dirty="0">
                <a:latin typeface="Arial"/>
                <a:cs typeface="Arial"/>
              </a:rPr>
              <a:t>also </a:t>
            </a:r>
            <a:r>
              <a:rPr sz="4400" b="1" spc="5" dirty="0">
                <a:latin typeface="Arial"/>
                <a:cs typeface="Arial"/>
              </a:rPr>
              <a:t>called  </a:t>
            </a:r>
            <a:r>
              <a:rPr sz="4400" b="1" spc="-25" dirty="0">
                <a:latin typeface="Arial"/>
                <a:cs typeface="Arial"/>
              </a:rPr>
              <a:t>simple </a:t>
            </a:r>
            <a:r>
              <a:rPr sz="4400" b="1" spc="-5" dirty="0">
                <a:latin typeface="Arial"/>
                <a:cs typeface="Arial"/>
              </a:rPr>
              <a:t>correlation </a:t>
            </a:r>
            <a:r>
              <a:rPr sz="4400" b="1" dirty="0">
                <a:latin typeface="Arial"/>
                <a:cs typeface="Arial"/>
              </a:rPr>
              <a:t>coefficient, </a:t>
            </a:r>
            <a:r>
              <a:rPr sz="4400" b="1" spc="15" dirty="0">
                <a:latin typeface="Arial"/>
                <a:cs typeface="Arial"/>
              </a:rPr>
              <a:t>denoted </a:t>
            </a:r>
            <a:r>
              <a:rPr sz="4400" b="1" spc="-85" dirty="0">
                <a:latin typeface="Arial"/>
                <a:cs typeface="Arial"/>
              </a:rPr>
              <a:t>by</a:t>
            </a:r>
            <a:r>
              <a:rPr sz="4400" b="1" spc="3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‘r’</a:t>
            </a:r>
            <a:endParaRPr sz="4400" dirty="0">
              <a:latin typeface="Arial"/>
              <a:cs typeface="Arial"/>
            </a:endParaRPr>
          </a:p>
          <a:p>
            <a:pPr marL="329565" marR="1254125">
              <a:lnSpc>
                <a:spcPct val="150700"/>
              </a:lnSpc>
              <a:spcBef>
                <a:spcPts val="200"/>
              </a:spcBef>
            </a:pPr>
            <a:r>
              <a:rPr sz="4400" b="1" spc="75" dirty="0">
                <a:latin typeface="Arial"/>
                <a:cs typeface="Arial"/>
              </a:rPr>
              <a:t>It </a:t>
            </a:r>
            <a:r>
              <a:rPr sz="4400" b="1" spc="-5" dirty="0">
                <a:latin typeface="Arial"/>
                <a:cs typeface="Arial"/>
              </a:rPr>
              <a:t>measures </a:t>
            </a:r>
            <a:r>
              <a:rPr sz="4400" b="1" spc="25" dirty="0">
                <a:latin typeface="Arial"/>
                <a:cs typeface="Arial"/>
              </a:rPr>
              <a:t>the </a:t>
            </a:r>
            <a:r>
              <a:rPr sz="4400" b="1" spc="-5" dirty="0">
                <a:latin typeface="Arial"/>
                <a:cs typeface="Arial"/>
              </a:rPr>
              <a:t>nature and </a:t>
            </a:r>
            <a:r>
              <a:rPr sz="4400" b="1" spc="-15" dirty="0">
                <a:latin typeface="Arial"/>
                <a:cs typeface="Arial"/>
              </a:rPr>
              <a:t>strength </a:t>
            </a:r>
            <a:r>
              <a:rPr sz="4400" b="1" spc="-5" dirty="0">
                <a:latin typeface="Arial"/>
                <a:cs typeface="Arial"/>
              </a:rPr>
              <a:t>of  </a:t>
            </a:r>
            <a:r>
              <a:rPr sz="4400" b="1" spc="-30" dirty="0">
                <a:latin typeface="Arial"/>
                <a:cs typeface="Arial"/>
              </a:rPr>
              <a:t>relationship </a:t>
            </a:r>
            <a:r>
              <a:rPr sz="4400" b="1" spc="55" dirty="0">
                <a:latin typeface="Arial"/>
                <a:cs typeface="Arial"/>
              </a:rPr>
              <a:t>between </a:t>
            </a:r>
            <a:r>
              <a:rPr sz="4400" b="1" spc="80" dirty="0">
                <a:latin typeface="Arial"/>
                <a:cs typeface="Arial"/>
              </a:rPr>
              <a:t>two </a:t>
            </a:r>
            <a:r>
              <a:rPr sz="4400" b="1" spc="-25" dirty="0">
                <a:latin typeface="Arial"/>
                <a:cs typeface="Arial"/>
              </a:rPr>
              <a:t>variables </a:t>
            </a:r>
            <a:r>
              <a:rPr sz="4400" b="1" dirty="0">
                <a:latin typeface="Arial"/>
                <a:cs typeface="Arial"/>
              </a:rPr>
              <a:t>of</a:t>
            </a:r>
            <a:r>
              <a:rPr sz="4400" b="1" spc="-70" dirty="0">
                <a:latin typeface="Arial"/>
                <a:cs typeface="Arial"/>
              </a:rPr>
              <a:t> </a:t>
            </a:r>
            <a:r>
              <a:rPr sz="4400" b="1" spc="25" dirty="0">
                <a:latin typeface="Arial"/>
                <a:cs typeface="Arial"/>
              </a:rPr>
              <a:t>the  </a:t>
            </a:r>
            <a:r>
              <a:rPr sz="4400" b="1" spc="-5" dirty="0">
                <a:latin typeface="Arial"/>
                <a:cs typeface="Arial"/>
              </a:rPr>
              <a:t>quantitative </a:t>
            </a:r>
            <a:r>
              <a:rPr sz="4400" b="1" spc="-5" dirty="0" smtClean="0">
                <a:latin typeface="Arial"/>
                <a:cs typeface="Arial"/>
              </a:rPr>
              <a:t>type</a:t>
            </a:r>
            <a:r>
              <a:rPr lang="en-US" sz="4400" b="1" spc="-5" dirty="0" smtClean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439" y="1343710"/>
            <a:ext cx="12184380" cy="8125301"/>
          </a:xfrm>
        </p:spPr>
        <p:txBody>
          <a:bodyPr/>
          <a:lstStyle/>
          <a:p>
            <a:r>
              <a:rPr lang="en-US" spc="20" dirty="0">
                <a:latin typeface="Verdana"/>
                <a:cs typeface="Verdana"/>
              </a:rPr>
              <a:t>Formula </a:t>
            </a:r>
            <a:r>
              <a:rPr lang="en-US" spc="15" dirty="0">
                <a:latin typeface="Verdana"/>
                <a:cs typeface="Verdana"/>
              </a:rPr>
              <a:t>for </a:t>
            </a:r>
            <a:r>
              <a:rPr lang="en-US" spc="20" dirty="0">
                <a:latin typeface="Verdana"/>
                <a:cs typeface="Verdana"/>
              </a:rPr>
              <a:t>computing </a:t>
            </a:r>
            <a:r>
              <a:rPr lang="en-US" spc="15" dirty="0">
                <a:latin typeface="Verdana"/>
                <a:cs typeface="Verdana"/>
              </a:rPr>
              <a:t>Karl </a:t>
            </a:r>
            <a:r>
              <a:rPr lang="en-US" spc="20" dirty="0">
                <a:latin typeface="Verdana"/>
                <a:cs typeface="Verdana"/>
              </a:rPr>
              <a:t>Pearson’s  correlation coefficient </a:t>
            </a:r>
            <a:r>
              <a:rPr lang="en-US" spc="15" dirty="0">
                <a:latin typeface="Verdana"/>
                <a:cs typeface="Verdana"/>
              </a:rPr>
              <a:t>(r) </a:t>
            </a:r>
            <a:r>
              <a:rPr lang="en-US" spc="10" dirty="0">
                <a:latin typeface="Verdana"/>
                <a:cs typeface="Verdana"/>
              </a:rPr>
              <a:t>is </a:t>
            </a:r>
            <a:r>
              <a:rPr lang="en-US" spc="20" dirty="0" err="1">
                <a:latin typeface="Verdana"/>
                <a:cs typeface="Verdana"/>
              </a:rPr>
              <a:t>standardised</a:t>
            </a:r>
            <a:r>
              <a:rPr lang="en-US" spc="20" dirty="0">
                <a:latin typeface="Verdana"/>
                <a:cs typeface="Verdana"/>
              </a:rPr>
              <a:t>  covariance </a:t>
            </a:r>
            <a:r>
              <a:rPr lang="en-US" spc="15" dirty="0">
                <a:latin typeface="Verdana"/>
                <a:cs typeface="Verdana"/>
              </a:rPr>
              <a:t>(unit</a:t>
            </a:r>
            <a:r>
              <a:rPr lang="en-US" spc="55" dirty="0">
                <a:latin typeface="Verdana"/>
                <a:cs typeface="Verdana"/>
              </a:rPr>
              <a:t> </a:t>
            </a:r>
            <a:r>
              <a:rPr lang="en-US" spc="20" dirty="0">
                <a:latin typeface="Verdana"/>
                <a:cs typeface="Verdana"/>
              </a:rPr>
              <a:t>less</a:t>
            </a:r>
            <a:r>
              <a:rPr lang="en-US" spc="20" dirty="0" smtClean="0">
                <a:latin typeface="Verdana"/>
                <a:cs typeface="Verdana"/>
              </a:rPr>
              <a:t>)</a:t>
            </a:r>
          </a:p>
          <a:p>
            <a:endParaRPr lang="en-US" spc="20" dirty="0">
              <a:latin typeface="Verdana"/>
              <a:cs typeface="Verdana"/>
            </a:endParaRPr>
          </a:p>
          <a:p>
            <a:endParaRPr lang="en-US" spc="20" dirty="0" smtClean="0">
              <a:latin typeface="Verdana"/>
              <a:cs typeface="Verdana"/>
            </a:endParaRPr>
          </a:p>
          <a:p>
            <a:endParaRPr lang="en-US" spc="20" dirty="0" smtClean="0">
              <a:latin typeface="Verdana"/>
              <a:cs typeface="Verdana"/>
            </a:endParaRPr>
          </a:p>
          <a:p>
            <a:endParaRPr lang="en-US" spc="20" dirty="0">
              <a:latin typeface="Verdana"/>
              <a:cs typeface="Verdana"/>
            </a:endParaRPr>
          </a:p>
          <a:p>
            <a:endParaRPr lang="en-US" spc="20" dirty="0" smtClean="0">
              <a:latin typeface="Verdana"/>
              <a:cs typeface="Verdana"/>
            </a:endParaRPr>
          </a:p>
          <a:p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6" name="object 3"/>
          <p:cNvSpPr/>
          <p:nvPr/>
        </p:nvSpPr>
        <p:spPr>
          <a:xfrm>
            <a:off x="3480282" y="4676042"/>
            <a:ext cx="7115175" cy="191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8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8045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459" y="1738960"/>
            <a:ext cx="13334943" cy="4029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950" y="381000"/>
            <a:ext cx="11690985" cy="7443704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705"/>
              </a:spcBef>
              <a:tabLst>
                <a:tab pos="5791835" algn="l"/>
              </a:tabLst>
            </a:pPr>
            <a:r>
              <a:rPr lang="en-US" sz="3600" b="1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600" b="1" spc="-10" dirty="0" smtClean="0">
                <a:solidFill>
                  <a:srgbClr val="0033CC"/>
                </a:solidFill>
                <a:latin typeface="Arial"/>
                <a:cs typeface="Arial"/>
              </a:rPr>
              <a:t>Introduction</a:t>
            </a:r>
            <a:endParaRPr lang="en-US" sz="2800" b="1" dirty="0" smtClean="0">
              <a:latin typeface="Arial"/>
              <a:cs typeface="Arial"/>
            </a:endParaRPr>
          </a:p>
          <a:p>
            <a:pPr marL="584200" indent="-571500">
              <a:spcBef>
                <a:spcPts val="1705"/>
              </a:spcBef>
              <a:buFont typeface="Wingdings" panose="05000000000000000000" pitchFamily="2" charset="2"/>
              <a:buChar char="Ø"/>
              <a:tabLst>
                <a:tab pos="5791835" algn="l"/>
              </a:tabLst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Univariate population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population consisting of only one variable.</a:t>
            </a:r>
          </a:p>
          <a:p>
            <a:pPr marL="584200" indent="-571500">
              <a:spcBef>
                <a:spcPts val="1705"/>
              </a:spcBef>
              <a:buFont typeface="Wingdings" panose="05000000000000000000" pitchFamily="2" charset="2"/>
              <a:buChar char="Ø"/>
              <a:tabLst>
                <a:tab pos="5791835" algn="l"/>
              </a:tabLst>
            </a:pPr>
            <a:endParaRPr lang="en-US" sz="2800" dirty="0" smtClean="0"/>
          </a:p>
          <a:p>
            <a:pPr marL="584200" indent="-571500">
              <a:lnSpc>
                <a:spcPct val="100000"/>
              </a:lnSpc>
              <a:spcBef>
                <a:spcPts val="1705"/>
              </a:spcBef>
              <a:buFont typeface="Wingdings" panose="05000000000000000000" pitchFamily="2" charset="2"/>
              <a:buChar char="Ø"/>
              <a:tabLst>
                <a:tab pos="5791835" algn="l"/>
              </a:tabLst>
            </a:pPr>
            <a:endParaRPr lang="en-US" sz="2800" b="1" dirty="0" smtClean="0">
              <a:latin typeface="Arial"/>
              <a:cs typeface="Arial"/>
            </a:endParaRPr>
          </a:p>
          <a:p>
            <a:pPr marL="12700">
              <a:spcBef>
                <a:spcPts val="1705"/>
              </a:spcBef>
              <a:tabLst>
                <a:tab pos="5791835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Here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statistical measures are suffice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analyze data.</a:t>
            </a:r>
            <a:endParaRPr lang="en-US" sz="2800" b="1" spc="-5" dirty="0" smtClean="0">
              <a:latin typeface="Arial"/>
              <a:cs typeface="Arial"/>
            </a:endParaRPr>
          </a:p>
          <a:p>
            <a:pPr marL="12700">
              <a:spcBef>
                <a:spcPts val="1705"/>
              </a:spcBef>
              <a:tabLst>
                <a:tab pos="5791835" algn="l"/>
              </a:tabLst>
            </a:pPr>
            <a:endParaRPr lang="en-US" sz="2800" b="1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1705"/>
              </a:spcBef>
              <a:buFont typeface="Wingdings" panose="05000000000000000000" pitchFamily="2" charset="2"/>
              <a:buChar char="Ø"/>
              <a:tabLst>
                <a:tab pos="5791835" algn="l"/>
              </a:tabLst>
            </a:pPr>
            <a:r>
              <a:rPr lang="en-US" sz="2800" b="1" dirty="0" smtClean="0">
                <a:latin typeface="Arial"/>
                <a:cs typeface="Arial"/>
              </a:rPr>
              <a:t>For univariate data</a:t>
            </a:r>
            <a:r>
              <a:rPr sz="2800" b="1" spc="-5" dirty="0" smtClean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 usual </a:t>
            </a:r>
            <a:r>
              <a:rPr sz="2800" dirty="0">
                <a:latin typeface="Arial"/>
                <a:cs typeface="Arial"/>
              </a:rPr>
              <a:t>way </a:t>
            </a:r>
            <a:r>
              <a:rPr sz="2800" spc="-5" dirty="0" smtClean="0">
                <a:latin typeface="Arial"/>
                <a:cs typeface="Arial"/>
              </a:rPr>
              <a:t>of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nalysis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describe the data by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computing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Measures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central </a:t>
            </a:r>
            <a:r>
              <a:rPr sz="2800" spc="-5" dirty="0">
                <a:latin typeface="Arial"/>
                <a:cs typeface="Arial"/>
              </a:rPr>
              <a:t>tendency</a:t>
            </a:r>
            <a:endParaRPr sz="2800" dirty="0">
              <a:latin typeface="Arial"/>
              <a:cs typeface="Arial"/>
            </a:endParaRPr>
          </a:p>
          <a:p>
            <a:pPr marL="1358900" lvl="1" indent="-400685">
              <a:lnSpc>
                <a:spcPct val="100000"/>
              </a:lnSpc>
              <a:spcBef>
                <a:spcPts val="3695"/>
              </a:spcBef>
              <a:buFont typeface="Wingdings" panose="05000000000000000000" pitchFamily="2" charset="2"/>
              <a:buChar char="§"/>
              <a:tabLst>
                <a:tab pos="1359535" algn="l"/>
              </a:tabLst>
            </a:pPr>
            <a:r>
              <a:rPr sz="2000" b="1" dirty="0">
                <a:latin typeface="Arial"/>
                <a:cs typeface="Arial"/>
              </a:rPr>
              <a:t>Mean</a:t>
            </a:r>
            <a:endParaRPr sz="2000" dirty="0">
              <a:latin typeface="Arial"/>
              <a:cs typeface="Arial"/>
            </a:endParaRPr>
          </a:p>
          <a:p>
            <a:pPr marL="1358900" lvl="1" indent="-400685">
              <a:lnSpc>
                <a:spcPct val="100000"/>
              </a:lnSpc>
              <a:spcBef>
                <a:spcPts val="3695"/>
              </a:spcBef>
              <a:buFont typeface="Wingdings" panose="05000000000000000000" pitchFamily="2" charset="2"/>
              <a:buChar char="§"/>
              <a:tabLst>
                <a:tab pos="1359535" algn="l"/>
              </a:tabLst>
            </a:pPr>
            <a:r>
              <a:rPr sz="2000" b="1" spc="-5" dirty="0">
                <a:latin typeface="Arial"/>
                <a:cs typeface="Arial"/>
              </a:rPr>
              <a:t>Median</a:t>
            </a:r>
            <a:endParaRPr sz="2000" dirty="0">
              <a:latin typeface="Arial"/>
              <a:cs typeface="Arial"/>
            </a:endParaRPr>
          </a:p>
          <a:p>
            <a:pPr marL="1358900" lvl="1" indent="-400685">
              <a:lnSpc>
                <a:spcPct val="100000"/>
              </a:lnSpc>
              <a:spcBef>
                <a:spcPts val="3695"/>
              </a:spcBef>
              <a:buFont typeface="Wingdings" panose="05000000000000000000" pitchFamily="2" charset="2"/>
              <a:buChar char="§"/>
              <a:tabLst>
                <a:tab pos="1359535" algn="l"/>
              </a:tabLst>
            </a:pPr>
            <a:r>
              <a:rPr sz="2000" b="1" spc="-5" dirty="0" smtClean="0">
                <a:latin typeface="Arial"/>
                <a:cs typeface="Arial"/>
              </a:rPr>
              <a:t>Mode</a:t>
            </a:r>
            <a:endParaRPr lang="en-US" sz="2000" b="1" spc="-5" dirty="0" smtClean="0">
              <a:latin typeface="Arial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60061"/>
              </p:ext>
            </p:extLst>
          </p:nvPr>
        </p:nvGraphicFramePr>
        <p:xfrm>
          <a:off x="1022350" y="2209800"/>
          <a:ext cx="10134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4"/>
                <a:gridCol w="1000686"/>
                <a:gridCol w="1266825"/>
                <a:gridCol w="1266825"/>
                <a:gridCol w="1266825"/>
                <a:gridCol w="1266825"/>
                <a:gridCol w="1266825"/>
                <a:gridCol w="1266825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607" y="1358900"/>
            <a:ext cx="9872980" cy="149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sz="4200" b="1" spc="-10" dirty="0">
                <a:latin typeface="Arial"/>
                <a:cs typeface="Arial"/>
              </a:rPr>
              <a:t>In </a:t>
            </a:r>
            <a:r>
              <a:rPr sz="4200" b="1" spc="-15" dirty="0">
                <a:latin typeface="Arial"/>
                <a:cs typeface="Arial"/>
              </a:rPr>
              <a:t>general for computation </a:t>
            </a:r>
            <a:r>
              <a:rPr sz="4200" b="1" spc="-40" dirty="0">
                <a:latin typeface="Arial"/>
                <a:cs typeface="Arial"/>
              </a:rPr>
              <a:t>purpose</a:t>
            </a:r>
            <a:r>
              <a:rPr sz="4200" b="1" spc="-170" dirty="0">
                <a:latin typeface="Arial"/>
                <a:cs typeface="Arial"/>
              </a:rPr>
              <a:t> </a:t>
            </a:r>
            <a:r>
              <a:rPr sz="4200" b="1" spc="5" dirty="0">
                <a:latin typeface="Arial"/>
                <a:cs typeface="Arial"/>
              </a:rPr>
              <a:t>the  </a:t>
            </a:r>
            <a:r>
              <a:rPr sz="4200" b="1" spc="-40" dirty="0">
                <a:latin typeface="Arial"/>
                <a:cs typeface="Arial"/>
              </a:rPr>
              <a:t>following </a:t>
            </a:r>
            <a:r>
              <a:rPr sz="4200" b="1" spc="-25" dirty="0">
                <a:latin typeface="Arial"/>
                <a:cs typeface="Arial"/>
              </a:rPr>
              <a:t>formula </a:t>
            </a:r>
            <a:r>
              <a:rPr sz="4200" b="1" spc="5" dirty="0">
                <a:latin typeface="Arial"/>
                <a:cs typeface="Arial"/>
              </a:rPr>
              <a:t>can </a:t>
            </a:r>
            <a:r>
              <a:rPr sz="4200" b="1" spc="20" dirty="0">
                <a:latin typeface="Arial"/>
                <a:cs typeface="Arial"/>
              </a:rPr>
              <a:t>be</a:t>
            </a:r>
            <a:r>
              <a:rPr sz="4200" b="1" spc="-140" dirty="0">
                <a:latin typeface="Arial"/>
                <a:cs typeface="Arial"/>
              </a:rPr>
              <a:t> </a:t>
            </a:r>
            <a:r>
              <a:rPr sz="4200" b="1" spc="-40" dirty="0">
                <a:latin typeface="Arial"/>
                <a:cs typeface="Arial"/>
              </a:rPr>
              <a:t>used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2950" y="3505200"/>
            <a:ext cx="9963150" cy="209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21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148" y="1707387"/>
            <a:ext cx="66643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5" dirty="0">
                <a:latin typeface="Arial"/>
                <a:cs typeface="Arial"/>
              </a:rPr>
              <a:t>Or </a:t>
            </a:r>
            <a:r>
              <a:rPr sz="4000" b="1" spc="5" dirty="0">
                <a:solidFill>
                  <a:srgbClr val="FF0000"/>
                </a:solidFill>
                <a:latin typeface="Arial"/>
                <a:cs typeface="Arial"/>
              </a:rPr>
              <a:t>alternatively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120" dirty="0">
                <a:latin typeface="Arial"/>
                <a:cs typeface="Arial"/>
              </a:rPr>
              <a:t>we </a:t>
            </a:r>
            <a:r>
              <a:rPr sz="4000" b="1" spc="40" dirty="0">
                <a:latin typeface="Arial"/>
                <a:cs typeface="Arial"/>
              </a:rPr>
              <a:t>can</a:t>
            </a:r>
            <a:r>
              <a:rPr sz="4000" b="1" spc="-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use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9550" y="3657600"/>
            <a:ext cx="10820400" cy="2105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5150" y="609600"/>
            <a:ext cx="726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 smtClean="0">
                <a:solidFill>
                  <a:srgbClr val="0033CC"/>
                </a:solidFill>
                <a:latin typeface="Arial"/>
                <a:cs typeface="Arial"/>
              </a:rPr>
              <a:t>Karl </a:t>
            </a:r>
            <a:r>
              <a:rPr sz="3200" b="1" spc="-35" dirty="0">
                <a:solidFill>
                  <a:srgbClr val="0033CC"/>
                </a:solidFill>
                <a:latin typeface="Arial"/>
                <a:cs typeface="Arial"/>
              </a:rPr>
              <a:t>Pearson’s </a:t>
            </a: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2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18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981876" y="1932000"/>
            <a:ext cx="419098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8275" y="2363800"/>
            <a:ext cx="1219200" cy="63500"/>
          </a:xfrm>
          <a:custGeom>
            <a:avLst/>
            <a:gdLst/>
            <a:ahLst/>
            <a:cxnLst/>
            <a:rect l="l" t="t" r="r" b="b"/>
            <a:pathLst>
              <a:path w="1219200" h="63500">
                <a:moveTo>
                  <a:pt x="1219200" y="0"/>
                </a:moveTo>
                <a:lnTo>
                  <a:pt x="0" y="0"/>
                </a:lnTo>
                <a:lnTo>
                  <a:pt x="0" y="63500"/>
                </a:lnTo>
                <a:lnTo>
                  <a:pt x="1219200" y="63500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1876" y="4294200"/>
            <a:ext cx="419098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8275" y="4726000"/>
            <a:ext cx="1536700" cy="63500"/>
          </a:xfrm>
          <a:custGeom>
            <a:avLst/>
            <a:gdLst/>
            <a:ahLst/>
            <a:cxnLst/>
            <a:rect l="l" t="t" r="r" b="b"/>
            <a:pathLst>
              <a:path w="1536700" h="63500">
                <a:moveTo>
                  <a:pt x="1536700" y="0"/>
                </a:moveTo>
                <a:lnTo>
                  <a:pt x="0" y="0"/>
                </a:lnTo>
                <a:lnTo>
                  <a:pt x="0" y="63500"/>
                </a:lnTo>
                <a:lnTo>
                  <a:pt x="1536700" y="63500"/>
                </a:lnTo>
                <a:lnTo>
                  <a:pt x="153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3870" marR="885825" indent="121920">
              <a:lnSpc>
                <a:spcPct val="149200"/>
              </a:lnSpc>
              <a:spcBef>
                <a:spcPts val="95"/>
              </a:spcBef>
            </a:pPr>
            <a:r>
              <a:rPr dirty="0"/>
              <a:t>The </a:t>
            </a:r>
            <a:r>
              <a:rPr spc="-70" dirty="0"/>
              <a:t>sign </a:t>
            </a:r>
            <a:r>
              <a:rPr dirty="0"/>
              <a:t>of </a:t>
            </a:r>
            <a:r>
              <a:rPr spc="-5" dirty="0"/>
              <a:t>‘r’ </a:t>
            </a:r>
            <a:r>
              <a:rPr spc="10" dirty="0"/>
              <a:t>denotes </a:t>
            </a:r>
            <a:r>
              <a:rPr spc="30" dirty="0"/>
              <a:t>the </a:t>
            </a:r>
            <a:r>
              <a:rPr spc="-5" dirty="0"/>
              <a:t>nature </a:t>
            </a:r>
            <a:r>
              <a:rPr dirty="0"/>
              <a:t>of  </a:t>
            </a:r>
            <a:r>
              <a:rPr spc="-15" dirty="0"/>
              <a:t>association</a:t>
            </a:r>
          </a:p>
          <a:p>
            <a:pPr marL="483870" marR="5080" indent="121920">
              <a:lnSpc>
                <a:spcPct val="149200"/>
              </a:lnSpc>
              <a:spcBef>
                <a:spcPts val="1415"/>
              </a:spcBef>
            </a:pPr>
            <a:r>
              <a:rPr dirty="0"/>
              <a:t>The </a:t>
            </a:r>
            <a:r>
              <a:rPr spc="-40" dirty="0"/>
              <a:t>value </a:t>
            </a:r>
            <a:r>
              <a:rPr dirty="0"/>
              <a:t>of </a:t>
            </a:r>
            <a:r>
              <a:rPr spc="-5" dirty="0"/>
              <a:t>‘r’ </a:t>
            </a:r>
            <a:r>
              <a:rPr spc="10" dirty="0"/>
              <a:t>denotes </a:t>
            </a:r>
            <a:r>
              <a:rPr spc="30" dirty="0"/>
              <a:t>the </a:t>
            </a:r>
            <a:r>
              <a:rPr spc="-15" dirty="0"/>
              <a:t>strength </a:t>
            </a:r>
            <a:r>
              <a:rPr dirty="0"/>
              <a:t>of  </a:t>
            </a:r>
            <a:r>
              <a:rPr spc="-15" dirty="0"/>
              <a:t>association.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475" y="487913"/>
            <a:ext cx="12672060" cy="6753387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5791835" algn="l"/>
              </a:tabLst>
            </a:pPr>
            <a:r>
              <a:rPr sz="3600" b="1" spc="-20" dirty="0" smtClean="0">
                <a:solidFill>
                  <a:srgbClr val="0033CC"/>
                </a:solidFill>
                <a:latin typeface="Arial"/>
                <a:cs typeface="Arial"/>
              </a:rPr>
              <a:t>Simple </a:t>
            </a:r>
            <a:r>
              <a:rPr sz="3600" b="1" spc="-5" dirty="0">
                <a:solidFill>
                  <a:srgbClr val="0033CC"/>
                </a:solidFill>
                <a:latin typeface="Arial"/>
                <a:cs typeface="Arial"/>
              </a:rPr>
              <a:t>Correlation </a:t>
            </a:r>
            <a:r>
              <a:rPr sz="3600" b="1" dirty="0">
                <a:solidFill>
                  <a:srgbClr val="0033CC"/>
                </a:solidFill>
                <a:latin typeface="Arial"/>
                <a:cs typeface="Arial"/>
              </a:rPr>
              <a:t>coefficient</a:t>
            </a:r>
            <a:endParaRPr sz="3600" dirty="0">
              <a:latin typeface="Arial"/>
              <a:cs typeface="Arial"/>
            </a:endParaRPr>
          </a:p>
          <a:p>
            <a:pPr marL="553085" indent="-374015">
              <a:lnSpc>
                <a:spcPct val="100000"/>
              </a:lnSpc>
              <a:spcBef>
                <a:spcPts val="955"/>
              </a:spcBef>
              <a:buSzPct val="97297"/>
              <a:buFont typeface="Wingdings"/>
              <a:buChar char=""/>
              <a:tabLst>
                <a:tab pos="553720" algn="l"/>
                <a:tab pos="4453255" algn="l"/>
              </a:tabLst>
            </a:pPr>
            <a:r>
              <a:rPr sz="3700" b="1" spc="25" dirty="0">
                <a:latin typeface="Arial"/>
                <a:cs typeface="Arial"/>
              </a:rPr>
              <a:t>If </a:t>
            </a:r>
            <a:r>
              <a:rPr sz="3700" b="1" spc="20" dirty="0">
                <a:latin typeface="Arial"/>
                <a:cs typeface="Arial"/>
              </a:rPr>
              <a:t>the </a:t>
            </a:r>
            <a:r>
              <a:rPr sz="3700" b="1" spc="-55" dirty="0">
                <a:latin typeface="Arial"/>
                <a:cs typeface="Arial"/>
              </a:rPr>
              <a:t>sign</a:t>
            </a:r>
            <a:r>
              <a:rPr sz="3700" b="1" spc="-25" dirty="0">
                <a:latin typeface="Arial"/>
                <a:cs typeface="Arial"/>
              </a:rPr>
              <a:t> </a:t>
            </a:r>
            <a:r>
              <a:rPr sz="3700" b="1" spc="-75" dirty="0">
                <a:latin typeface="Arial"/>
                <a:cs typeface="Arial"/>
              </a:rPr>
              <a:t>is</a:t>
            </a:r>
            <a:r>
              <a:rPr sz="3700" b="1" dirty="0">
                <a:latin typeface="Arial"/>
                <a:cs typeface="Arial"/>
              </a:rPr>
              <a:t> </a:t>
            </a:r>
            <a:r>
              <a:rPr sz="3700" b="1" spc="-5" dirty="0">
                <a:latin typeface="Arial"/>
                <a:cs typeface="Arial"/>
              </a:rPr>
              <a:t>+ve	</a:t>
            </a:r>
            <a:r>
              <a:rPr sz="3700" b="1" spc="-40" dirty="0">
                <a:latin typeface="Arial"/>
                <a:cs typeface="Arial"/>
              </a:rPr>
              <a:t>this </a:t>
            </a:r>
            <a:r>
              <a:rPr sz="3700" b="1" spc="5" dirty="0">
                <a:latin typeface="Arial"/>
                <a:cs typeface="Arial"/>
              </a:rPr>
              <a:t>means </a:t>
            </a:r>
            <a:r>
              <a:rPr sz="3700" b="1" spc="20" dirty="0">
                <a:latin typeface="Arial"/>
                <a:cs typeface="Arial"/>
              </a:rPr>
              <a:t>the </a:t>
            </a:r>
            <a:r>
              <a:rPr sz="3700" b="1" spc="-15" dirty="0">
                <a:latin typeface="Arial"/>
                <a:cs typeface="Arial"/>
              </a:rPr>
              <a:t>relation </a:t>
            </a:r>
            <a:r>
              <a:rPr sz="3700" b="1" spc="-75" dirty="0">
                <a:latin typeface="Arial"/>
                <a:cs typeface="Arial"/>
              </a:rPr>
              <a:t>is </a:t>
            </a:r>
            <a:r>
              <a:rPr sz="3700" b="1" spc="5" dirty="0">
                <a:latin typeface="Arial"/>
                <a:cs typeface="Arial"/>
              </a:rPr>
              <a:t>direct</a:t>
            </a:r>
            <a:r>
              <a:rPr sz="3700" b="1" spc="70" dirty="0">
                <a:latin typeface="Arial"/>
                <a:cs typeface="Arial"/>
              </a:rPr>
              <a:t> </a:t>
            </a:r>
            <a:r>
              <a:rPr sz="3700" b="1" spc="-50" dirty="0">
                <a:latin typeface="Arial"/>
                <a:cs typeface="Arial"/>
              </a:rPr>
              <a:t>(an</a:t>
            </a:r>
            <a:endParaRPr sz="3700" dirty="0">
              <a:latin typeface="Arial"/>
              <a:cs typeface="Arial"/>
            </a:endParaRPr>
          </a:p>
          <a:p>
            <a:pPr marL="484505" marR="5080">
              <a:lnSpc>
                <a:spcPct val="129500"/>
              </a:lnSpc>
              <a:spcBef>
                <a:spcPts val="60"/>
              </a:spcBef>
            </a:pPr>
            <a:r>
              <a:rPr sz="3700" b="1" spc="-5" dirty="0">
                <a:latin typeface="Arial"/>
                <a:cs typeface="Arial"/>
              </a:rPr>
              <a:t>increase </a:t>
            </a:r>
            <a:r>
              <a:rPr sz="3700" b="1" spc="-75" dirty="0">
                <a:latin typeface="Arial"/>
                <a:cs typeface="Arial"/>
              </a:rPr>
              <a:t>in </a:t>
            </a:r>
            <a:r>
              <a:rPr sz="3700" b="1" dirty="0">
                <a:latin typeface="Arial"/>
                <a:cs typeface="Arial"/>
              </a:rPr>
              <a:t>one </a:t>
            </a:r>
            <a:r>
              <a:rPr sz="3700" b="1" spc="-15" dirty="0">
                <a:latin typeface="Arial"/>
                <a:cs typeface="Arial"/>
              </a:rPr>
              <a:t>variable </a:t>
            </a:r>
            <a:r>
              <a:rPr sz="3700" b="1" spc="-75" dirty="0">
                <a:latin typeface="Arial"/>
                <a:cs typeface="Arial"/>
              </a:rPr>
              <a:t>is </a:t>
            </a:r>
            <a:r>
              <a:rPr sz="3700" b="1" spc="10" dirty="0">
                <a:latin typeface="Arial"/>
                <a:cs typeface="Arial"/>
              </a:rPr>
              <a:t>associated with </a:t>
            </a:r>
            <a:r>
              <a:rPr sz="3700" b="1" dirty="0">
                <a:latin typeface="Arial"/>
                <a:cs typeface="Arial"/>
              </a:rPr>
              <a:t>an </a:t>
            </a:r>
            <a:r>
              <a:rPr sz="3700" b="1" spc="-5" dirty="0">
                <a:latin typeface="Arial"/>
                <a:cs typeface="Arial"/>
              </a:rPr>
              <a:t>increase  </a:t>
            </a:r>
            <a:r>
              <a:rPr sz="3700" b="1" spc="-75" dirty="0">
                <a:latin typeface="Arial"/>
                <a:cs typeface="Arial"/>
              </a:rPr>
              <a:t>in </a:t>
            </a:r>
            <a:r>
              <a:rPr sz="3700" b="1" spc="20" dirty="0">
                <a:latin typeface="Arial"/>
                <a:cs typeface="Arial"/>
              </a:rPr>
              <a:t>the </a:t>
            </a:r>
            <a:r>
              <a:rPr sz="3700" b="1" spc="10" dirty="0">
                <a:latin typeface="Arial"/>
                <a:cs typeface="Arial"/>
              </a:rPr>
              <a:t>other </a:t>
            </a:r>
            <a:r>
              <a:rPr sz="3700" b="1" spc="-15" dirty="0">
                <a:latin typeface="Arial"/>
                <a:cs typeface="Arial"/>
              </a:rPr>
              <a:t>variable </a:t>
            </a:r>
            <a:r>
              <a:rPr sz="3700" b="1" dirty="0">
                <a:latin typeface="Arial"/>
                <a:cs typeface="Arial"/>
              </a:rPr>
              <a:t>and </a:t>
            </a:r>
            <a:r>
              <a:rPr sz="3700" b="1" spc="65" dirty="0">
                <a:latin typeface="Arial"/>
                <a:cs typeface="Arial"/>
              </a:rPr>
              <a:t>a </a:t>
            </a:r>
            <a:r>
              <a:rPr sz="3700" b="1" spc="20" dirty="0">
                <a:latin typeface="Arial"/>
                <a:cs typeface="Arial"/>
              </a:rPr>
              <a:t>decrease </a:t>
            </a:r>
            <a:r>
              <a:rPr sz="3700" b="1" spc="-75" dirty="0">
                <a:latin typeface="Arial"/>
                <a:cs typeface="Arial"/>
              </a:rPr>
              <a:t>in </a:t>
            </a:r>
            <a:r>
              <a:rPr sz="3700" b="1" dirty="0">
                <a:latin typeface="Arial"/>
                <a:cs typeface="Arial"/>
              </a:rPr>
              <a:t>one </a:t>
            </a:r>
            <a:r>
              <a:rPr sz="3700" b="1" spc="-15" dirty="0">
                <a:latin typeface="Arial"/>
                <a:cs typeface="Arial"/>
              </a:rPr>
              <a:t>variable </a:t>
            </a:r>
            <a:r>
              <a:rPr sz="3700" b="1" spc="-80" dirty="0">
                <a:latin typeface="Arial"/>
                <a:cs typeface="Arial"/>
              </a:rPr>
              <a:t>is  </a:t>
            </a:r>
            <a:r>
              <a:rPr sz="3700" b="1" spc="10" dirty="0">
                <a:latin typeface="Arial"/>
                <a:cs typeface="Arial"/>
              </a:rPr>
              <a:t>associated with</a:t>
            </a:r>
            <a:r>
              <a:rPr sz="3700" b="1" spc="-20" dirty="0">
                <a:latin typeface="Arial"/>
                <a:cs typeface="Arial"/>
              </a:rPr>
              <a:t> </a:t>
            </a:r>
            <a:r>
              <a:rPr sz="3700" b="1" spc="65" dirty="0">
                <a:latin typeface="Arial"/>
                <a:cs typeface="Arial"/>
              </a:rPr>
              <a:t>a</a:t>
            </a:r>
            <a:endParaRPr sz="3700" dirty="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  <a:spcBef>
                <a:spcPts val="1340"/>
              </a:spcBef>
            </a:pPr>
            <a:r>
              <a:rPr sz="3700" b="1" spc="20" dirty="0">
                <a:latin typeface="Arial"/>
                <a:cs typeface="Arial"/>
              </a:rPr>
              <a:t>decrease </a:t>
            </a:r>
            <a:r>
              <a:rPr sz="3700" b="1" spc="-75" dirty="0">
                <a:latin typeface="Arial"/>
                <a:cs typeface="Arial"/>
              </a:rPr>
              <a:t>in </a:t>
            </a:r>
            <a:r>
              <a:rPr sz="3700" b="1" spc="20" dirty="0">
                <a:latin typeface="Arial"/>
                <a:cs typeface="Arial"/>
              </a:rPr>
              <a:t>the </a:t>
            </a:r>
            <a:r>
              <a:rPr sz="3700" b="1" spc="10" dirty="0">
                <a:latin typeface="Arial"/>
                <a:cs typeface="Arial"/>
              </a:rPr>
              <a:t>other </a:t>
            </a:r>
            <a:r>
              <a:rPr sz="3700" b="1" spc="-25" dirty="0">
                <a:latin typeface="Arial"/>
                <a:cs typeface="Arial"/>
              </a:rPr>
              <a:t>variable).</a:t>
            </a:r>
            <a:endParaRPr sz="3700" dirty="0">
              <a:latin typeface="Arial"/>
              <a:cs typeface="Arial"/>
            </a:endParaRPr>
          </a:p>
          <a:p>
            <a:pPr marL="484505" marR="223520" indent="-304800">
              <a:lnSpc>
                <a:spcPct val="129500"/>
              </a:lnSpc>
              <a:spcBef>
                <a:spcPts val="1355"/>
              </a:spcBef>
              <a:buSzPct val="97297"/>
              <a:buFont typeface="Wingdings"/>
              <a:buChar char=""/>
              <a:tabLst>
                <a:tab pos="553720" algn="l"/>
              </a:tabLst>
            </a:pPr>
            <a:r>
              <a:rPr sz="3700" b="1" spc="2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3700" b="1" spc="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3700" b="1" spc="-55" dirty="0">
                <a:solidFill>
                  <a:srgbClr val="0000FF"/>
                </a:solidFill>
                <a:latin typeface="Arial"/>
                <a:cs typeface="Arial"/>
              </a:rPr>
              <a:t>sign </a:t>
            </a:r>
            <a:r>
              <a:rPr sz="3700" b="1" spc="-7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3700" b="1" spc="65" dirty="0">
                <a:solidFill>
                  <a:srgbClr val="0000FF"/>
                </a:solidFill>
                <a:latin typeface="Arial"/>
                <a:cs typeface="Arial"/>
              </a:rPr>
              <a:t>-ve </a:t>
            </a:r>
            <a:r>
              <a:rPr sz="3700" b="1" spc="-4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3700" b="1" spc="10" dirty="0">
                <a:solidFill>
                  <a:srgbClr val="0000FF"/>
                </a:solidFill>
                <a:latin typeface="Arial"/>
                <a:cs typeface="Arial"/>
              </a:rPr>
              <a:t>means </a:t>
            </a:r>
            <a:r>
              <a:rPr sz="3700" b="1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3700" b="1" spc="-35" dirty="0">
                <a:solidFill>
                  <a:srgbClr val="0000FF"/>
                </a:solidFill>
                <a:latin typeface="Arial"/>
                <a:cs typeface="Arial"/>
              </a:rPr>
              <a:t>inverse </a:t>
            </a:r>
            <a:r>
              <a:rPr sz="3700" b="1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3700" b="1" spc="-15" dirty="0">
                <a:solidFill>
                  <a:srgbClr val="0000FF"/>
                </a:solidFill>
                <a:latin typeface="Arial"/>
                <a:cs typeface="Arial"/>
              </a:rPr>
              <a:t>indirect  </a:t>
            </a:r>
            <a:r>
              <a:rPr sz="3700" b="1" spc="-30" dirty="0">
                <a:solidFill>
                  <a:srgbClr val="0000FF"/>
                </a:solidFill>
                <a:latin typeface="Arial"/>
                <a:cs typeface="Arial"/>
              </a:rPr>
              <a:t>relationship </a:t>
            </a:r>
            <a:r>
              <a:rPr sz="3700" b="1" spc="-45" dirty="0">
                <a:solidFill>
                  <a:srgbClr val="0000FF"/>
                </a:solidFill>
                <a:latin typeface="Arial"/>
                <a:cs typeface="Arial"/>
              </a:rPr>
              <a:t>(an </a:t>
            </a:r>
            <a:r>
              <a:rPr sz="3700" b="1" spc="-5" dirty="0">
                <a:solidFill>
                  <a:srgbClr val="0000FF"/>
                </a:solidFill>
                <a:latin typeface="Arial"/>
                <a:cs typeface="Arial"/>
              </a:rPr>
              <a:t>increase </a:t>
            </a:r>
            <a:r>
              <a:rPr sz="3700" b="1" spc="-7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3700" b="1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3700" b="1" spc="-15" dirty="0">
                <a:solidFill>
                  <a:srgbClr val="0000FF"/>
                </a:solidFill>
                <a:latin typeface="Arial"/>
                <a:cs typeface="Arial"/>
              </a:rPr>
              <a:t>variable </a:t>
            </a:r>
            <a:r>
              <a:rPr sz="3700" b="1" spc="-8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3700" b="1" spc="10" dirty="0">
                <a:solidFill>
                  <a:srgbClr val="0000FF"/>
                </a:solidFill>
                <a:latin typeface="Arial"/>
                <a:cs typeface="Arial"/>
              </a:rPr>
              <a:t>associated  with </a:t>
            </a:r>
            <a:r>
              <a:rPr sz="3700" b="1" spc="6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3700" b="1" spc="20" dirty="0">
                <a:solidFill>
                  <a:srgbClr val="0000FF"/>
                </a:solidFill>
                <a:latin typeface="Arial"/>
                <a:cs typeface="Arial"/>
              </a:rPr>
              <a:t>decrease </a:t>
            </a:r>
            <a:r>
              <a:rPr sz="3700" b="1" spc="-7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3700" b="1" spc="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37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700" b="1" spc="-15" dirty="0">
                <a:solidFill>
                  <a:srgbClr val="0000FF"/>
                </a:solidFill>
                <a:latin typeface="Arial"/>
                <a:cs typeface="Arial"/>
              </a:rPr>
              <a:t>other).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475" y="606043"/>
            <a:ext cx="12607290" cy="591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835" algn="l"/>
              </a:tabLst>
            </a:pPr>
            <a:r>
              <a:rPr sz="3600" b="1" spc="-20" dirty="0" smtClean="0">
                <a:solidFill>
                  <a:srgbClr val="0033CC"/>
                </a:solidFill>
                <a:latin typeface="Arial"/>
                <a:cs typeface="Arial"/>
              </a:rPr>
              <a:t>Simple </a:t>
            </a:r>
            <a:r>
              <a:rPr sz="3600" b="1" spc="-5" dirty="0" smtClean="0">
                <a:solidFill>
                  <a:srgbClr val="0033CC"/>
                </a:solidFill>
                <a:latin typeface="Arial"/>
                <a:cs typeface="Arial"/>
              </a:rPr>
              <a:t>Correlation </a:t>
            </a:r>
            <a:r>
              <a:rPr sz="3600" b="1" dirty="0" smtClean="0">
                <a:solidFill>
                  <a:srgbClr val="0033CC"/>
                </a:solidFill>
                <a:latin typeface="Arial"/>
                <a:cs typeface="Arial"/>
              </a:rPr>
              <a:t>coefficient</a:t>
            </a:r>
            <a:endParaRPr sz="3600" dirty="0" smtClean="0">
              <a:latin typeface="Arial"/>
              <a:cs typeface="Arial"/>
            </a:endParaRPr>
          </a:p>
          <a:p>
            <a:pPr marL="637540" marR="5080" indent="-304800" algn="just">
              <a:lnSpc>
                <a:spcPct val="151800"/>
              </a:lnSpc>
              <a:spcBef>
                <a:spcPts val="1070"/>
              </a:spcBef>
              <a:buSzPct val="97727"/>
              <a:buFont typeface="Wingdings"/>
              <a:buChar char=""/>
              <a:tabLst>
                <a:tab pos="777875" algn="l"/>
              </a:tabLst>
            </a:pPr>
            <a:r>
              <a:rPr sz="4400" b="1" spc="-5" dirty="0" smtClean="0">
                <a:latin typeface="Arial"/>
                <a:cs typeface="Arial"/>
              </a:rPr>
              <a:t>The </a:t>
            </a:r>
            <a:r>
              <a:rPr sz="4400" b="1" spc="-40" dirty="0" smtClean="0">
                <a:latin typeface="Arial"/>
                <a:cs typeface="Arial"/>
              </a:rPr>
              <a:t>value </a:t>
            </a:r>
            <a:r>
              <a:rPr sz="4400" b="1" spc="-5" dirty="0" smtClean="0">
                <a:latin typeface="Arial"/>
                <a:cs typeface="Arial"/>
              </a:rPr>
              <a:t>of r ranges </a:t>
            </a:r>
            <a:r>
              <a:rPr sz="4400" b="1" spc="55" dirty="0" smtClean="0">
                <a:latin typeface="Arial"/>
                <a:cs typeface="Arial"/>
              </a:rPr>
              <a:t>between </a:t>
            </a:r>
            <a:r>
              <a:rPr sz="4400" b="1" spc="-165" dirty="0" smtClean="0">
                <a:latin typeface="Arial"/>
                <a:cs typeface="Arial"/>
              </a:rPr>
              <a:t>( </a:t>
            </a:r>
            <a:r>
              <a:rPr sz="4400" b="1" spc="50" dirty="0" smtClean="0">
                <a:latin typeface="Arial"/>
                <a:cs typeface="Arial"/>
              </a:rPr>
              <a:t>-1) </a:t>
            </a:r>
            <a:r>
              <a:rPr sz="4400" b="1" spc="-5" dirty="0" smtClean="0">
                <a:latin typeface="Arial"/>
                <a:cs typeface="Arial"/>
              </a:rPr>
              <a:t>and </a:t>
            </a:r>
            <a:r>
              <a:rPr sz="4400" b="1" spc="-165" dirty="0" smtClean="0">
                <a:latin typeface="Arial"/>
                <a:cs typeface="Arial"/>
              </a:rPr>
              <a:t>( </a:t>
            </a:r>
            <a:r>
              <a:rPr sz="4400" b="1" spc="-30" dirty="0" smtClean="0">
                <a:latin typeface="Arial"/>
                <a:cs typeface="Arial"/>
              </a:rPr>
              <a:t>+1),  </a:t>
            </a:r>
            <a:r>
              <a:rPr sz="4400" b="1" spc="-5" dirty="0" smtClean="0">
                <a:latin typeface="Arial"/>
                <a:cs typeface="Arial"/>
              </a:rPr>
              <a:t>i.e.,</a:t>
            </a:r>
            <a:r>
              <a:rPr sz="4400" b="1" spc="1210" dirty="0" smtClean="0">
                <a:latin typeface="Arial"/>
                <a:cs typeface="Arial"/>
              </a:rPr>
              <a:t> </a:t>
            </a:r>
            <a:r>
              <a:rPr sz="4400" b="1" spc="155" dirty="0" smtClean="0">
                <a:solidFill>
                  <a:srgbClr val="FF0000"/>
                </a:solidFill>
                <a:latin typeface="Arial"/>
                <a:cs typeface="Arial"/>
              </a:rPr>
              <a:t>-1 </a:t>
            </a:r>
            <a:r>
              <a:rPr sz="4400" b="1" spc="225" dirty="0" smtClean="0">
                <a:solidFill>
                  <a:srgbClr val="FF0000"/>
                </a:solidFill>
                <a:latin typeface="Arial"/>
                <a:cs typeface="Arial"/>
              </a:rPr>
              <a:t>≤ </a:t>
            </a:r>
            <a:r>
              <a:rPr sz="4400" b="1" spc="-5" dirty="0" smtClean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4400" b="1" spc="225" dirty="0" smtClean="0">
                <a:solidFill>
                  <a:srgbClr val="FF0000"/>
                </a:solidFill>
                <a:latin typeface="Arial"/>
                <a:cs typeface="Arial"/>
              </a:rPr>
              <a:t>≤</a:t>
            </a:r>
            <a:r>
              <a:rPr sz="4400" b="1" spc="-3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spc="30" dirty="0" smtClean="0">
                <a:solidFill>
                  <a:srgbClr val="FF0000"/>
                </a:solidFill>
                <a:latin typeface="Arial"/>
                <a:cs typeface="Arial"/>
              </a:rPr>
              <a:t>+1</a:t>
            </a:r>
            <a:endParaRPr sz="4400" dirty="0" smtClean="0">
              <a:latin typeface="Arial"/>
              <a:cs typeface="Arial"/>
            </a:endParaRPr>
          </a:p>
          <a:p>
            <a:pPr marL="637540" marR="822325" indent="-304800" algn="just">
              <a:lnSpc>
                <a:spcPct val="149500"/>
              </a:lnSpc>
              <a:spcBef>
                <a:spcPts val="1300"/>
              </a:spcBef>
              <a:buSzPct val="97727"/>
              <a:buFont typeface="Wingdings"/>
              <a:buChar char=""/>
              <a:tabLst>
                <a:tab pos="777875" algn="l"/>
              </a:tabLst>
            </a:pPr>
            <a:r>
              <a:rPr sz="4400" b="1" spc="-5" dirty="0" smtClean="0">
                <a:latin typeface="Arial"/>
                <a:cs typeface="Arial"/>
              </a:rPr>
              <a:t>The </a:t>
            </a:r>
            <a:r>
              <a:rPr sz="4400" b="1" spc="-40" dirty="0">
                <a:latin typeface="Arial"/>
                <a:cs typeface="Arial"/>
              </a:rPr>
              <a:t>value </a:t>
            </a:r>
            <a:r>
              <a:rPr sz="4400" b="1" spc="-5" dirty="0">
                <a:latin typeface="Arial"/>
                <a:cs typeface="Arial"/>
              </a:rPr>
              <a:t>of r </a:t>
            </a:r>
            <a:r>
              <a:rPr sz="4400" b="1" spc="5" dirty="0">
                <a:latin typeface="Arial"/>
                <a:cs typeface="Arial"/>
              </a:rPr>
              <a:t>denotes </a:t>
            </a:r>
            <a:r>
              <a:rPr sz="4400" b="1" spc="25" dirty="0">
                <a:latin typeface="Arial"/>
                <a:cs typeface="Arial"/>
              </a:rPr>
              <a:t>the </a:t>
            </a:r>
            <a:r>
              <a:rPr sz="4400" b="1" spc="-15" dirty="0">
                <a:latin typeface="Arial"/>
                <a:cs typeface="Arial"/>
              </a:rPr>
              <a:t>strength </a:t>
            </a:r>
            <a:r>
              <a:rPr sz="4400" b="1" spc="-5" dirty="0">
                <a:latin typeface="Arial"/>
                <a:cs typeface="Arial"/>
              </a:rPr>
              <a:t>of </a:t>
            </a:r>
            <a:r>
              <a:rPr sz="4400" b="1" spc="25" dirty="0">
                <a:latin typeface="Arial"/>
                <a:cs typeface="Arial"/>
              </a:rPr>
              <a:t>the  </a:t>
            </a:r>
            <a:r>
              <a:rPr sz="4400" b="1" spc="-15" dirty="0">
                <a:latin typeface="Arial"/>
                <a:cs typeface="Arial"/>
              </a:rPr>
              <a:t>association </a:t>
            </a:r>
            <a:r>
              <a:rPr sz="4400" b="1" spc="-10" dirty="0">
                <a:latin typeface="Arial"/>
                <a:cs typeface="Arial"/>
              </a:rPr>
              <a:t>as </a:t>
            </a:r>
            <a:r>
              <a:rPr sz="4400" b="1" spc="-15" dirty="0">
                <a:latin typeface="Arial"/>
                <a:cs typeface="Arial"/>
              </a:rPr>
              <a:t>illustrated </a:t>
            </a:r>
            <a:r>
              <a:rPr sz="4400" b="1" spc="-85" dirty="0">
                <a:latin typeface="Arial"/>
                <a:cs typeface="Arial"/>
              </a:rPr>
              <a:t>by </a:t>
            </a:r>
            <a:r>
              <a:rPr sz="4400" b="1" spc="25" dirty="0">
                <a:latin typeface="Arial"/>
                <a:cs typeface="Arial"/>
              </a:rPr>
              <a:t>the </a:t>
            </a:r>
            <a:r>
              <a:rPr sz="4400" b="1" spc="-25" dirty="0">
                <a:latin typeface="Arial"/>
                <a:cs typeface="Arial"/>
              </a:rPr>
              <a:t>following  </a:t>
            </a:r>
            <a:r>
              <a:rPr sz="4400" b="1" spc="10" dirty="0">
                <a:latin typeface="Arial"/>
                <a:cs typeface="Arial"/>
              </a:rPr>
              <a:t>diagram.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475" y="606043"/>
            <a:ext cx="126072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835" algn="l"/>
              </a:tabLst>
            </a:pPr>
            <a:r>
              <a:rPr sz="3600" b="1" spc="-20" dirty="0" smtClean="0">
                <a:solidFill>
                  <a:srgbClr val="0033CC"/>
                </a:solidFill>
                <a:latin typeface="Arial"/>
                <a:cs typeface="Arial"/>
              </a:rPr>
              <a:t>Simple </a:t>
            </a:r>
            <a:r>
              <a:rPr sz="3600" b="1" spc="-5" dirty="0" smtClean="0">
                <a:solidFill>
                  <a:srgbClr val="0033CC"/>
                </a:solidFill>
                <a:latin typeface="Arial"/>
                <a:cs typeface="Arial"/>
              </a:rPr>
              <a:t>Correlation </a:t>
            </a:r>
            <a:r>
              <a:rPr sz="3600" b="1" dirty="0" smtClean="0">
                <a:solidFill>
                  <a:srgbClr val="0033CC"/>
                </a:solidFill>
                <a:latin typeface="Arial"/>
                <a:cs typeface="Arial"/>
              </a:rPr>
              <a:t>coefficient</a:t>
            </a:r>
            <a:endParaRPr sz="3600" dirty="0" smtClean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2" descr="http://upload.wikimedia.org/wikipedia/commons/thumb/8/86/Correlation_coefficient.gif/400px-Correlation_coefficient.gif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819400"/>
            <a:ext cx="8305800" cy="458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950" y="1295400"/>
            <a:ext cx="4410193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350" y="1676400"/>
            <a:ext cx="925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5" dirty="0">
                <a:latin typeface="Verdana"/>
                <a:cs typeface="Verdana"/>
              </a:rPr>
              <a:t>Karl </a:t>
            </a:r>
            <a:r>
              <a:rPr lang="en-US" sz="2800" b="1" spc="20" dirty="0">
                <a:latin typeface="Verdana"/>
                <a:cs typeface="Verdana"/>
              </a:rPr>
              <a:t>Pearson’s  correlation coefficient </a:t>
            </a:r>
            <a:r>
              <a:rPr lang="en-US" sz="2800" b="1" spc="15" dirty="0" smtClean="0">
                <a:latin typeface="Verdana"/>
                <a:cs typeface="Verdana"/>
              </a:rPr>
              <a:t>= r =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62425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03" y="1314791"/>
            <a:ext cx="14045184" cy="5543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4" name="object 4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503786" y="705472"/>
            <a:ext cx="550545" cy="398780"/>
            <a:chOff x="5503786" y="705472"/>
            <a:chExt cx="550545" cy="398780"/>
          </a:xfrm>
        </p:grpSpPr>
        <p:sp>
          <p:nvSpPr>
            <p:cNvPr id="10" name="object 10"/>
            <p:cNvSpPr/>
            <p:nvPr/>
          </p:nvSpPr>
          <p:spPr>
            <a:xfrm>
              <a:off x="5506961" y="708647"/>
              <a:ext cx="543763" cy="391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06961" y="708647"/>
              <a:ext cx="544195" cy="392430"/>
            </a:xfrm>
            <a:custGeom>
              <a:avLst/>
              <a:gdLst/>
              <a:ahLst/>
              <a:cxnLst/>
              <a:rect l="l" t="t" r="r" b="b"/>
              <a:pathLst>
                <a:path w="544195" h="392430">
                  <a:moveTo>
                    <a:pt x="0" y="97953"/>
                  </a:moveTo>
                  <a:lnTo>
                    <a:pt x="347864" y="97953"/>
                  </a:lnTo>
                  <a:lnTo>
                    <a:pt x="347864" y="0"/>
                  </a:lnTo>
                  <a:lnTo>
                    <a:pt x="543771" y="195907"/>
                  </a:lnTo>
                  <a:lnTo>
                    <a:pt x="347864" y="391815"/>
                  </a:lnTo>
                  <a:lnTo>
                    <a:pt x="347864" y="293861"/>
                  </a:lnTo>
                  <a:lnTo>
                    <a:pt x="0" y="293861"/>
                  </a:lnTo>
                  <a:lnTo>
                    <a:pt x="0" y="97953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97856" y="1495590"/>
            <a:ext cx="266699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4781" y="2167534"/>
            <a:ext cx="266699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490" y="2881045"/>
            <a:ext cx="2667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415" y="3532213"/>
            <a:ext cx="2667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342" y="4204157"/>
            <a:ext cx="2667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5563" y="4827613"/>
            <a:ext cx="2667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2490" y="5478767"/>
            <a:ext cx="2667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0197" y="6192278"/>
            <a:ext cx="266699" cy="26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049" y="6933503"/>
            <a:ext cx="2667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3475" y="364641"/>
            <a:ext cx="12274550" cy="7030130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5791835" algn="l"/>
              </a:tabLst>
            </a:pPr>
            <a:r>
              <a:rPr sz="3600" b="1" spc="-20" dirty="0" smtClean="0">
                <a:solidFill>
                  <a:srgbClr val="0033CC"/>
                </a:solidFill>
                <a:latin typeface="Arial"/>
                <a:cs typeface="Arial"/>
              </a:rPr>
              <a:t>Simple </a:t>
            </a:r>
            <a:r>
              <a:rPr sz="3600" b="1" spc="-5" dirty="0" smtClean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600" b="1" spc="-30" dirty="0" smtClean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600" b="1" dirty="0" smtClean="0">
                <a:solidFill>
                  <a:srgbClr val="0033CC"/>
                </a:solidFill>
                <a:latin typeface="Arial"/>
                <a:cs typeface="Arial"/>
              </a:rPr>
              <a:t>coefficient</a:t>
            </a:r>
            <a:endParaRPr sz="3600" dirty="0">
              <a:latin typeface="Arial"/>
              <a:cs typeface="Arial"/>
            </a:endParaRPr>
          </a:p>
          <a:p>
            <a:pPr marL="685165">
              <a:lnSpc>
                <a:spcPct val="100000"/>
              </a:lnSpc>
              <a:spcBef>
                <a:spcPts val="1585"/>
              </a:spcBef>
            </a:pPr>
            <a:r>
              <a:rPr sz="3000" b="1" dirty="0">
                <a:solidFill>
                  <a:srgbClr val="0000CC"/>
                </a:solidFill>
                <a:latin typeface="Arial"/>
                <a:cs typeface="Arial"/>
              </a:rPr>
              <a:t>r = - 1 </a:t>
            </a:r>
            <a:r>
              <a:rPr sz="2950" b="1" spc="45" dirty="0">
                <a:solidFill>
                  <a:srgbClr val="0000CC"/>
                </a:solidFill>
                <a:latin typeface="Symbol"/>
                <a:cs typeface="Symbol"/>
              </a:rPr>
              <a:t></a:t>
            </a:r>
            <a:r>
              <a:rPr sz="2950" b="1" spc="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000CC"/>
                </a:solidFill>
                <a:latin typeface="Arial"/>
                <a:cs typeface="Arial"/>
              </a:rPr>
              <a:t>Perfect </a:t>
            </a:r>
            <a:r>
              <a:rPr sz="3000" b="1" spc="-5" dirty="0">
                <a:solidFill>
                  <a:srgbClr val="0000CC"/>
                </a:solidFill>
                <a:latin typeface="Arial"/>
                <a:cs typeface="Arial"/>
              </a:rPr>
              <a:t>negative</a:t>
            </a:r>
            <a:r>
              <a:rPr sz="3000" b="1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00CC"/>
                </a:solidFill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  <a:p>
            <a:pPr marL="925830" indent="-234315">
              <a:lnSpc>
                <a:spcPct val="100000"/>
              </a:lnSpc>
              <a:spcBef>
                <a:spcPts val="1680"/>
              </a:spcBef>
              <a:buChar char="-"/>
              <a:tabLst>
                <a:tab pos="925830" algn="l"/>
                <a:tab pos="3423920" algn="l"/>
              </a:tabLst>
            </a:pPr>
            <a:r>
              <a:rPr sz="3000" b="1" spc="-5" dirty="0">
                <a:latin typeface="Arial"/>
                <a:cs typeface="Arial"/>
              </a:rPr>
              <a:t>0.99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-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0.76	</a:t>
            </a:r>
            <a:r>
              <a:rPr sz="2950" b="1" spc="45" dirty="0">
                <a:latin typeface="Symbol"/>
                <a:cs typeface="Symbol"/>
              </a:rPr>
              <a:t></a:t>
            </a:r>
            <a:r>
              <a:rPr sz="2950" b="1" spc="45" dirty="0">
                <a:latin typeface="Times New Roman"/>
                <a:cs typeface="Times New Roman"/>
              </a:rPr>
              <a:t> </a:t>
            </a:r>
            <a:r>
              <a:rPr sz="3000" b="1" dirty="0" smtClean="0">
                <a:latin typeface="Arial"/>
                <a:cs typeface="Arial"/>
              </a:rPr>
              <a:t>Strong </a:t>
            </a:r>
            <a:r>
              <a:rPr sz="3000" b="1" spc="-5" dirty="0">
                <a:latin typeface="Arial"/>
                <a:cs typeface="Arial"/>
              </a:rPr>
              <a:t>negative</a:t>
            </a:r>
            <a:r>
              <a:rPr sz="3000" b="1" spc="5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  <a:p>
            <a:pPr marL="953135" indent="-233679">
              <a:lnSpc>
                <a:spcPct val="100000"/>
              </a:lnSpc>
              <a:spcBef>
                <a:spcPts val="2040"/>
              </a:spcBef>
              <a:buChar char="-"/>
              <a:tabLst>
                <a:tab pos="953769" algn="l"/>
                <a:tab pos="3451860" algn="l"/>
              </a:tabLst>
            </a:pPr>
            <a:r>
              <a:rPr sz="3000" b="1" spc="-5" dirty="0">
                <a:latin typeface="Arial"/>
                <a:cs typeface="Arial"/>
              </a:rPr>
              <a:t>0.75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-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0.26	</a:t>
            </a:r>
            <a:r>
              <a:rPr sz="2950" b="1" spc="45" dirty="0">
                <a:latin typeface="Symbol"/>
                <a:cs typeface="Symbol"/>
              </a:rPr>
              <a:t></a:t>
            </a:r>
            <a:r>
              <a:rPr sz="2950" b="1" spc="4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Arial"/>
                <a:cs typeface="Arial"/>
              </a:rPr>
              <a:t>Intermediate (Moderate) </a:t>
            </a:r>
            <a:r>
              <a:rPr sz="3000" b="1" dirty="0">
                <a:latin typeface="Arial"/>
                <a:cs typeface="Arial"/>
              </a:rPr>
              <a:t>negative</a:t>
            </a:r>
            <a:r>
              <a:rPr sz="3000" b="1" spc="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  <a:p>
            <a:pPr marL="733425" marR="4371975" indent="-6985">
              <a:lnSpc>
                <a:spcPts val="5300"/>
              </a:lnSpc>
              <a:spcBef>
                <a:spcPts val="270"/>
              </a:spcBef>
              <a:buChar char="-"/>
              <a:tabLst>
                <a:tab pos="960755" algn="l"/>
                <a:tab pos="2696845" algn="l"/>
              </a:tabLst>
            </a:pPr>
            <a:r>
              <a:rPr sz="3000" b="1" spc="-5" dirty="0">
                <a:latin typeface="Arial"/>
                <a:cs typeface="Arial"/>
              </a:rPr>
              <a:t>0.25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0	</a:t>
            </a:r>
            <a:r>
              <a:rPr sz="2950" b="1" spc="45" dirty="0">
                <a:latin typeface="Symbol"/>
                <a:cs typeface="Symbol"/>
              </a:rPr>
              <a:t></a:t>
            </a:r>
            <a:r>
              <a:rPr sz="2950" b="1" spc="4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Arial"/>
                <a:cs typeface="Arial"/>
              </a:rPr>
              <a:t>Weak </a:t>
            </a:r>
            <a:r>
              <a:rPr sz="3000" b="1" dirty="0">
                <a:latin typeface="Arial"/>
                <a:cs typeface="Arial"/>
              </a:rPr>
              <a:t>negative correlation </a:t>
            </a:r>
            <a:r>
              <a:rPr sz="3000" b="1" dirty="0">
                <a:solidFill>
                  <a:srgbClr val="006600"/>
                </a:solidFill>
                <a:latin typeface="Arial"/>
                <a:cs typeface="Arial"/>
              </a:rPr>
              <a:t> r = 0 </a:t>
            </a:r>
            <a:r>
              <a:rPr sz="2950" b="1" spc="45" dirty="0">
                <a:solidFill>
                  <a:srgbClr val="006600"/>
                </a:solidFill>
                <a:latin typeface="Symbol"/>
                <a:cs typeface="Symbol"/>
              </a:rPr>
              <a:t></a:t>
            </a:r>
            <a:r>
              <a:rPr sz="2950" b="1" spc="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Arial"/>
                <a:cs typeface="Arial"/>
              </a:rPr>
              <a:t>Zero</a:t>
            </a:r>
            <a:r>
              <a:rPr sz="3000" b="1" spc="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06600"/>
                </a:solidFill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  <a:p>
            <a:pPr marL="713105">
              <a:lnSpc>
                <a:spcPct val="100000"/>
              </a:lnSpc>
              <a:spcBef>
                <a:spcPts val="840"/>
              </a:spcBef>
            </a:pPr>
            <a:r>
              <a:rPr sz="3000" b="1" dirty="0">
                <a:latin typeface="Arial"/>
                <a:cs typeface="Arial"/>
              </a:rPr>
              <a:t>0 to </a:t>
            </a:r>
            <a:r>
              <a:rPr sz="3000" b="1" spc="-5" dirty="0">
                <a:latin typeface="Arial"/>
                <a:cs typeface="Arial"/>
              </a:rPr>
              <a:t>0.25 </a:t>
            </a:r>
            <a:r>
              <a:rPr sz="2950" b="1" spc="45" dirty="0">
                <a:latin typeface="Symbol"/>
                <a:cs typeface="Symbol"/>
              </a:rPr>
              <a:t></a:t>
            </a:r>
            <a:r>
              <a:rPr sz="2950" b="1" spc="4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Arial"/>
                <a:cs typeface="Arial"/>
              </a:rPr>
              <a:t>Weak </a:t>
            </a:r>
            <a:r>
              <a:rPr sz="3000" b="1" spc="-5" dirty="0">
                <a:latin typeface="Arial"/>
                <a:cs typeface="Arial"/>
              </a:rPr>
              <a:t>positive</a:t>
            </a:r>
            <a:r>
              <a:rPr sz="3000" b="1" spc="6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  <a:p>
            <a:pPr marL="720090">
              <a:lnSpc>
                <a:spcPct val="100000"/>
              </a:lnSpc>
              <a:spcBef>
                <a:spcPts val="1535"/>
              </a:spcBef>
            </a:pPr>
            <a:r>
              <a:rPr sz="3000" b="1" spc="-5" dirty="0">
                <a:latin typeface="Arial"/>
                <a:cs typeface="Arial"/>
              </a:rPr>
              <a:t>0.26 </a:t>
            </a:r>
            <a:r>
              <a:rPr sz="3000" b="1" dirty="0">
                <a:latin typeface="Arial"/>
                <a:cs typeface="Arial"/>
              </a:rPr>
              <a:t>to </a:t>
            </a:r>
            <a:r>
              <a:rPr sz="3000" b="1" spc="-5" dirty="0">
                <a:latin typeface="Arial"/>
                <a:cs typeface="Arial"/>
              </a:rPr>
              <a:t>0.75 </a:t>
            </a:r>
            <a:r>
              <a:rPr sz="2950" b="1" spc="45" dirty="0">
                <a:latin typeface="Symbol"/>
                <a:cs typeface="Symbol"/>
              </a:rPr>
              <a:t></a:t>
            </a:r>
            <a:r>
              <a:rPr sz="2950" b="1" spc="4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Arial"/>
                <a:cs typeface="Arial"/>
              </a:rPr>
              <a:t>Intermediate (Moderate) positive</a:t>
            </a:r>
            <a:r>
              <a:rPr sz="3000" b="1" spc="5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  <a:p>
            <a:pPr marL="761365" marR="4025265" indent="-13970">
              <a:lnSpc>
                <a:spcPts val="5830"/>
              </a:lnSpc>
              <a:spcBef>
                <a:spcPts val="355"/>
              </a:spcBef>
            </a:pPr>
            <a:r>
              <a:rPr sz="3000" b="1" spc="-5" dirty="0">
                <a:latin typeface="Arial"/>
                <a:cs typeface="Arial"/>
              </a:rPr>
              <a:t>0.76 </a:t>
            </a:r>
            <a:r>
              <a:rPr sz="3000" b="1" dirty="0">
                <a:latin typeface="Arial"/>
                <a:cs typeface="Arial"/>
              </a:rPr>
              <a:t>to </a:t>
            </a:r>
            <a:r>
              <a:rPr sz="3000" b="1" spc="-5" dirty="0">
                <a:latin typeface="Arial"/>
                <a:cs typeface="Arial"/>
              </a:rPr>
              <a:t>0.99 </a:t>
            </a:r>
            <a:r>
              <a:rPr sz="2950" b="1" spc="45" dirty="0">
                <a:latin typeface="Symbol"/>
                <a:cs typeface="Symbol"/>
              </a:rPr>
              <a:t></a:t>
            </a:r>
            <a:r>
              <a:rPr sz="2950" b="1" spc="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Strong positive correlation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 r = = 1 </a:t>
            </a:r>
            <a:r>
              <a:rPr sz="2950" b="1" spc="45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29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Perfect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positive</a:t>
            </a:r>
            <a:r>
              <a:rPr sz="30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51735" y="1716735"/>
          <a:ext cx="9805668" cy="384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0690"/>
                <a:gridCol w="3198494"/>
                <a:gridCol w="3626484"/>
              </a:tblGrid>
              <a:tr h="616003">
                <a:tc>
                  <a:txBody>
                    <a:bodyPr/>
                    <a:lstStyle/>
                    <a:p>
                      <a:pPr marR="3721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15" dirty="0">
                          <a:latin typeface="Arial"/>
                          <a:cs typeface="Arial"/>
                        </a:rPr>
                        <a:t>Serial </a:t>
                      </a:r>
                      <a:r>
                        <a:rPr sz="2800" b="1" spc="25" dirty="0">
                          <a:latin typeface="Arial"/>
                          <a:cs typeface="Arial"/>
                        </a:rPr>
                        <a:t>No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25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80" dirty="0">
                          <a:latin typeface="Arial"/>
                          <a:cs typeface="Arial"/>
                        </a:rPr>
                        <a:t>(yrs)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30" dirty="0">
                          <a:latin typeface="Arial"/>
                          <a:cs typeface="Arial"/>
                        </a:rPr>
                        <a:t>Weight</a:t>
                      </a:r>
                      <a:r>
                        <a:rPr sz="2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5" dirty="0">
                          <a:latin typeface="Arial"/>
                          <a:cs typeface="Arial"/>
                        </a:rPr>
                        <a:t>(Kg)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317"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320"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330"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5330"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320"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8340"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23475" y="602995"/>
            <a:ext cx="477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FF0000"/>
                </a:solidFill>
                <a:latin typeface="Arial"/>
                <a:cs typeface="Arial"/>
              </a:rPr>
              <a:t>Example 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86596" y="1718906"/>
          <a:ext cx="12043409" cy="551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560"/>
                <a:gridCol w="2402840"/>
                <a:gridCol w="1981835"/>
                <a:gridCol w="1981835"/>
                <a:gridCol w="1902460"/>
                <a:gridCol w="2341879"/>
              </a:tblGrid>
              <a:tr h="1372800">
                <a:tc>
                  <a:txBody>
                    <a:bodyPr/>
                    <a:lstStyle/>
                    <a:p>
                      <a:pPr marL="276860" marR="613410" indent="86360">
                        <a:lnSpc>
                          <a:spcPct val="100699"/>
                        </a:lnSpc>
                        <a:spcBef>
                          <a:spcPts val="192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Sl 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no.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3585" marR="612775" indent="-505459">
                        <a:lnSpc>
                          <a:spcPct val="100699"/>
                        </a:lnSpc>
                        <a:spcBef>
                          <a:spcPts val="192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2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(yrs) 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(X)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5930" algn="ctr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Wt</a:t>
                      </a:r>
                      <a:r>
                        <a:rPr sz="2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(Kg)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R="43053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(Y)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76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XY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4200" b="1" spc="-7" baseline="-1587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b="1" spc="-7" baseline="-15873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31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84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49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144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32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48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64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31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96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64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144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32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25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31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spc="-150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66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121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31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-50" dirty="0">
                          <a:latin typeface="Arial"/>
                          <a:cs typeface="Arial"/>
                        </a:rPr>
                        <a:t>117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81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169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040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40" dirty="0">
                          <a:latin typeface="Arial"/>
                          <a:cs typeface="Arial"/>
                        </a:rPr>
                        <a:t>Total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2945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∑X=41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01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∑Y=66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01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∑XY=</a:t>
                      </a:r>
                      <a:r>
                        <a:rPr sz="2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461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01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∑X</a:t>
                      </a:r>
                      <a:r>
                        <a:rPr sz="2850" b="1" spc="-15" baseline="2339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291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01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∑Y</a:t>
                      </a:r>
                      <a:r>
                        <a:rPr sz="2850" b="1" spc="-15" baseline="2339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742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01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6150" y="605029"/>
            <a:ext cx="12522276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 smtClean="0">
                <a:solidFill>
                  <a:srgbClr val="0033CC"/>
                </a:solidFill>
                <a:latin typeface="Arial"/>
                <a:cs typeface="Arial"/>
              </a:rPr>
              <a:t>Solution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5150" y="1219200"/>
            <a:ext cx="10820400" cy="5743239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170305" indent="-571500">
              <a:spcBef>
                <a:spcPts val="1814"/>
              </a:spcBef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Verdana"/>
                <a:cs typeface="Verdana"/>
              </a:rPr>
              <a:t>The </a:t>
            </a:r>
            <a:r>
              <a:rPr lang="en-US" sz="3600" dirty="0">
                <a:latin typeface="Verdana"/>
                <a:cs typeface="Verdana"/>
              </a:rPr>
              <a:t>extent of </a:t>
            </a:r>
            <a:r>
              <a:rPr lang="en-US" sz="3600" spc="-15" dirty="0">
                <a:solidFill>
                  <a:srgbClr val="FF0000"/>
                </a:solidFill>
                <a:latin typeface="Verdana"/>
                <a:cs typeface="Verdana"/>
              </a:rPr>
              <a:t>variability</a:t>
            </a:r>
            <a:r>
              <a:rPr lang="en-US" sz="3600" spc="-15" dirty="0">
                <a:latin typeface="Verdana"/>
                <a:cs typeface="Verdana"/>
              </a:rPr>
              <a:t> </a:t>
            </a:r>
            <a:r>
              <a:rPr lang="en-US" sz="3600" spc="-5" dirty="0" smtClean="0">
                <a:latin typeface="Verdana"/>
                <a:cs typeface="Verdana"/>
              </a:rPr>
              <a:t>in </a:t>
            </a:r>
            <a:r>
              <a:rPr lang="en-US" sz="3600" u="sng" spc="-10" dirty="0">
                <a:solidFill>
                  <a:srgbClr val="FF0000"/>
                </a:solidFill>
                <a:latin typeface="Verdana"/>
                <a:cs typeface="Verdana"/>
              </a:rPr>
              <a:t>univariate</a:t>
            </a:r>
            <a:r>
              <a:rPr lang="en-US" sz="3600" spc="-10" dirty="0">
                <a:latin typeface="Verdana"/>
                <a:cs typeface="Verdana"/>
              </a:rPr>
              <a:t> </a:t>
            </a:r>
            <a:r>
              <a:rPr lang="en-US" sz="3600" spc="-5" dirty="0" smtClean="0">
                <a:latin typeface="Verdana"/>
                <a:cs typeface="Verdana"/>
              </a:rPr>
              <a:t>case </a:t>
            </a:r>
            <a:r>
              <a:rPr lang="en-US" sz="3600" dirty="0" smtClean="0">
                <a:latin typeface="Verdana"/>
                <a:cs typeface="Verdana"/>
              </a:rPr>
              <a:t>is  </a:t>
            </a:r>
            <a:r>
              <a:rPr lang="en-US" sz="3600" spc="-5" dirty="0">
                <a:latin typeface="Verdana"/>
                <a:cs typeface="Verdana"/>
              </a:rPr>
              <a:t>measured </a:t>
            </a:r>
            <a:r>
              <a:rPr lang="en-US" sz="3600" spc="-10" dirty="0">
                <a:latin typeface="Verdana"/>
                <a:cs typeface="Verdana"/>
              </a:rPr>
              <a:t>by </a:t>
            </a:r>
            <a:r>
              <a:rPr lang="en-US" sz="3600" spc="-5" dirty="0">
                <a:latin typeface="Verdana"/>
                <a:cs typeface="Verdana"/>
              </a:rPr>
              <a:t>calculating </a:t>
            </a:r>
            <a:r>
              <a:rPr lang="en-US" sz="3600" spc="-5" dirty="0" smtClean="0">
                <a:latin typeface="Verdana"/>
                <a:cs typeface="Verdana"/>
              </a:rPr>
              <a:t>the following </a:t>
            </a:r>
            <a:endParaRPr lang="en-US" sz="3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Arial"/>
              <a:cs typeface="Arial"/>
            </a:endParaRPr>
          </a:p>
          <a:p>
            <a:pPr marL="1715135" indent="-494030">
              <a:lnSpc>
                <a:spcPct val="100000"/>
              </a:lnSpc>
              <a:buChar char="●"/>
              <a:tabLst>
                <a:tab pos="1715135" algn="l"/>
              </a:tabLst>
            </a:pPr>
            <a:r>
              <a:rPr sz="3600" b="1" spc="-5" dirty="0">
                <a:latin typeface="Arial"/>
                <a:cs typeface="Arial"/>
              </a:rPr>
              <a:t>Range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3600" dirty="0">
              <a:latin typeface="Arial"/>
              <a:cs typeface="Arial"/>
            </a:endParaRPr>
          </a:p>
          <a:p>
            <a:pPr marL="1715135" indent="-494030">
              <a:lnSpc>
                <a:spcPct val="100000"/>
              </a:lnSpc>
              <a:spcBef>
                <a:spcPts val="5"/>
              </a:spcBef>
              <a:buChar char="●"/>
              <a:tabLst>
                <a:tab pos="1715135" algn="l"/>
              </a:tabLst>
            </a:pPr>
            <a:r>
              <a:rPr sz="3600" b="1" spc="-5" dirty="0">
                <a:latin typeface="Arial"/>
                <a:cs typeface="Arial"/>
              </a:rPr>
              <a:t>Standard Deviation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3600" dirty="0">
              <a:latin typeface="Arial"/>
              <a:cs typeface="Arial"/>
            </a:endParaRPr>
          </a:p>
          <a:p>
            <a:pPr marL="1715135" indent="-494030">
              <a:lnSpc>
                <a:spcPct val="100000"/>
              </a:lnSpc>
              <a:buChar char="●"/>
              <a:tabLst>
                <a:tab pos="1715135" algn="l"/>
              </a:tabLst>
            </a:pPr>
            <a:r>
              <a:rPr sz="3600" b="1" spc="-5" dirty="0">
                <a:latin typeface="Arial"/>
                <a:cs typeface="Arial"/>
              </a:rPr>
              <a:t>Coefficient of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variation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3600" dirty="0">
              <a:latin typeface="Arial"/>
              <a:cs typeface="Arial"/>
            </a:endParaRPr>
          </a:p>
          <a:p>
            <a:pPr marL="1715135" indent="-494030">
              <a:lnSpc>
                <a:spcPct val="100000"/>
              </a:lnSpc>
              <a:buChar char="●"/>
              <a:tabLst>
                <a:tab pos="1715135" algn="l"/>
              </a:tabLst>
            </a:pPr>
            <a:r>
              <a:rPr sz="3600" b="1" spc="-5" dirty="0">
                <a:latin typeface="Arial"/>
                <a:cs typeface="Arial"/>
              </a:rPr>
              <a:t>Quartiles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etc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5504" y="6047738"/>
            <a:ext cx="110807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7440" algn="l"/>
              </a:tabLst>
            </a:pP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0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40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15" dirty="0">
                <a:solidFill>
                  <a:srgbClr val="FF0000"/>
                </a:solidFill>
                <a:latin typeface="Arial"/>
                <a:cs typeface="Arial"/>
              </a:rPr>
              <a:t>0.759</a:t>
            </a:r>
            <a:r>
              <a:rPr sz="4000" b="1" spc="15" dirty="0">
                <a:latin typeface="Arial"/>
                <a:cs typeface="Arial"/>
              </a:rPr>
              <a:t>	</a:t>
            </a:r>
            <a:r>
              <a:rPr sz="4000" b="1" spc="-30" dirty="0">
                <a:latin typeface="Arial"/>
                <a:cs typeface="Arial"/>
              </a:rPr>
              <a:t>(Positive </a:t>
            </a:r>
            <a:r>
              <a:rPr sz="4000" b="1" spc="-5" dirty="0">
                <a:latin typeface="Arial"/>
                <a:cs typeface="Arial"/>
              </a:rPr>
              <a:t>(Direct) </a:t>
            </a:r>
            <a:r>
              <a:rPr sz="4000" b="1" spc="-10" dirty="0">
                <a:latin typeface="Arial"/>
                <a:cs typeface="Arial"/>
              </a:rPr>
              <a:t>strong</a:t>
            </a:r>
            <a:r>
              <a:rPr sz="4000" b="1" spc="19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correlation)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1929" y="1799844"/>
            <a:ext cx="99186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25" dirty="0">
                <a:latin typeface="DejaVu Serif"/>
                <a:cs typeface="DejaVu Serif"/>
              </a:rPr>
              <a:t>𝑟</a:t>
            </a:r>
            <a:r>
              <a:rPr sz="5000" spc="-190" dirty="0">
                <a:latin typeface="DejaVu Serif"/>
                <a:cs typeface="DejaVu Serif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=</a:t>
            </a:r>
            <a:endParaRPr sz="50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0360" y="2244293"/>
            <a:ext cx="9652000" cy="38100"/>
          </a:xfrm>
          <a:custGeom>
            <a:avLst/>
            <a:gdLst/>
            <a:ahLst/>
            <a:cxnLst/>
            <a:rect l="l" t="t" r="r" b="b"/>
            <a:pathLst>
              <a:path w="9652000" h="38100">
                <a:moveTo>
                  <a:pt x="9652000" y="0"/>
                </a:moveTo>
                <a:lnTo>
                  <a:pt x="0" y="0"/>
                </a:lnTo>
                <a:lnTo>
                  <a:pt x="0" y="38100"/>
                </a:lnTo>
                <a:lnTo>
                  <a:pt x="9652000" y="38100"/>
                </a:lnTo>
                <a:lnTo>
                  <a:pt x="965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88539" y="2408643"/>
            <a:ext cx="4792980" cy="788670"/>
          </a:xfrm>
          <a:custGeom>
            <a:avLst/>
            <a:gdLst/>
            <a:ahLst/>
            <a:cxnLst/>
            <a:rect l="l" t="t" r="r" b="b"/>
            <a:pathLst>
              <a:path w="4792980" h="788669">
                <a:moveTo>
                  <a:pt x="3239960" y="160985"/>
                </a:moveTo>
                <a:lnTo>
                  <a:pt x="3231591" y="137109"/>
                </a:lnTo>
                <a:lnTo>
                  <a:pt x="3188944" y="152514"/>
                </a:lnTo>
                <a:lnTo>
                  <a:pt x="3151543" y="174828"/>
                </a:lnTo>
                <a:lnTo>
                  <a:pt x="3119412" y="204063"/>
                </a:lnTo>
                <a:lnTo>
                  <a:pt x="3092526" y="240207"/>
                </a:lnTo>
                <a:lnTo>
                  <a:pt x="3071291" y="281863"/>
                </a:lnTo>
                <a:lnTo>
                  <a:pt x="3056128" y="327609"/>
                </a:lnTo>
                <a:lnTo>
                  <a:pt x="3047022" y="377444"/>
                </a:lnTo>
                <a:lnTo>
                  <a:pt x="3043999" y="431355"/>
                </a:lnTo>
                <a:lnTo>
                  <a:pt x="3047022" y="485394"/>
                </a:lnTo>
                <a:lnTo>
                  <a:pt x="3056090" y="535266"/>
                </a:lnTo>
                <a:lnTo>
                  <a:pt x="3071203" y="580974"/>
                </a:lnTo>
                <a:lnTo>
                  <a:pt x="3092373" y="622503"/>
                </a:lnTo>
                <a:lnTo>
                  <a:pt x="3119209" y="658520"/>
                </a:lnTo>
                <a:lnTo>
                  <a:pt x="3151352" y="687654"/>
                </a:lnTo>
                <a:lnTo>
                  <a:pt x="3188817" y="709917"/>
                </a:lnTo>
                <a:lnTo>
                  <a:pt x="3231591" y="725284"/>
                </a:lnTo>
                <a:lnTo>
                  <a:pt x="3239033" y="701421"/>
                </a:lnTo>
                <a:lnTo>
                  <a:pt x="3205505" y="686574"/>
                </a:lnTo>
                <a:lnTo>
                  <a:pt x="3176587" y="665911"/>
                </a:lnTo>
                <a:lnTo>
                  <a:pt x="3132518" y="607161"/>
                </a:lnTo>
                <a:lnTo>
                  <a:pt x="3117253" y="569595"/>
                </a:lnTo>
                <a:lnTo>
                  <a:pt x="3106356" y="527240"/>
                </a:lnTo>
                <a:lnTo>
                  <a:pt x="3099816" y="480136"/>
                </a:lnTo>
                <a:lnTo>
                  <a:pt x="3097644" y="428256"/>
                </a:lnTo>
                <a:lnTo>
                  <a:pt x="3099816" y="378079"/>
                </a:lnTo>
                <a:lnTo>
                  <a:pt x="3106356" y="332333"/>
                </a:lnTo>
                <a:lnTo>
                  <a:pt x="3117253" y="291033"/>
                </a:lnTo>
                <a:lnTo>
                  <a:pt x="3132518" y="254152"/>
                </a:lnTo>
                <a:lnTo>
                  <a:pt x="3176816" y="196215"/>
                </a:lnTo>
                <a:lnTo>
                  <a:pt x="3206026" y="175768"/>
                </a:lnTo>
                <a:lnTo>
                  <a:pt x="3239960" y="160985"/>
                </a:lnTo>
                <a:close/>
              </a:path>
              <a:path w="4792980" h="788669">
                <a:moveTo>
                  <a:pt x="4440275" y="431355"/>
                </a:moveTo>
                <a:lnTo>
                  <a:pt x="4437240" y="377444"/>
                </a:lnTo>
                <a:lnTo>
                  <a:pt x="4428134" y="327609"/>
                </a:lnTo>
                <a:lnTo>
                  <a:pt x="4412970" y="281863"/>
                </a:lnTo>
                <a:lnTo>
                  <a:pt x="4391749" y="240207"/>
                </a:lnTo>
                <a:lnTo>
                  <a:pt x="4364850" y="204063"/>
                </a:lnTo>
                <a:lnTo>
                  <a:pt x="4332719" y="174828"/>
                </a:lnTo>
                <a:lnTo>
                  <a:pt x="4295318" y="152514"/>
                </a:lnTo>
                <a:lnTo>
                  <a:pt x="4252684" y="137109"/>
                </a:lnTo>
                <a:lnTo>
                  <a:pt x="4244314" y="160985"/>
                </a:lnTo>
                <a:lnTo>
                  <a:pt x="4278363" y="175768"/>
                </a:lnTo>
                <a:lnTo>
                  <a:pt x="4307637" y="196215"/>
                </a:lnTo>
                <a:lnTo>
                  <a:pt x="4351909" y="254152"/>
                </a:lnTo>
                <a:lnTo>
                  <a:pt x="4367098" y="291033"/>
                </a:lnTo>
                <a:lnTo>
                  <a:pt x="4377944" y="332333"/>
                </a:lnTo>
                <a:lnTo>
                  <a:pt x="4384459" y="378079"/>
                </a:lnTo>
                <a:lnTo>
                  <a:pt x="4386631" y="428256"/>
                </a:lnTo>
                <a:lnTo>
                  <a:pt x="4384446" y="480136"/>
                </a:lnTo>
                <a:lnTo>
                  <a:pt x="4377906" y="527240"/>
                </a:lnTo>
                <a:lnTo>
                  <a:pt x="4367009" y="569595"/>
                </a:lnTo>
                <a:lnTo>
                  <a:pt x="4351756" y="607161"/>
                </a:lnTo>
                <a:lnTo>
                  <a:pt x="4307687" y="665911"/>
                </a:lnTo>
                <a:lnTo>
                  <a:pt x="4245254" y="701421"/>
                </a:lnTo>
                <a:lnTo>
                  <a:pt x="4252684" y="725284"/>
                </a:lnTo>
                <a:lnTo>
                  <a:pt x="4295445" y="709917"/>
                </a:lnTo>
                <a:lnTo>
                  <a:pt x="4332910" y="687654"/>
                </a:lnTo>
                <a:lnTo>
                  <a:pt x="4365053" y="658520"/>
                </a:lnTo>
                <a:lnTo>
                  <a:pt x="4391901" y="622503"/>
                </a:lnTo>
                <a:lnTo>
                  <a:pt x="4413059" y="580974"/>
                </a:lnTo>
                <a:lnTo>
                  <a:pt x="4428172" y="535266"/>
                </a:lnTo>
                <a:lnTo>
                  <a:pt x="4437240" y="485394"/>
                </a:lnTo>
                <a:lnTo>
                  <a:pt x="4440275" y="431355"/>
                </a:lnTo>
                <a:close/>
              </a:path>
              <a:path w="4792980" h="788669">
                <a:moveTo>
                  <a:pt x="4792421" y="749"/>
                </a:moveTo>
                <a:lnTo>
                  <a:pt x="483997" y="749"/>
                </a:lnTo>
                <a:lnTo>
                  <a:pt x="483997" y="0"/>
                </a:lnTo>
                <a:lnTo>
                  <a:pt x="397179" y="0"/>
                </a:lnTo>
                <a:lnTo>
                  <a:pt x="208978" y="705383"/>
                </a:lnTo>
                <a:lnTo>
                  <a:pt x="101701" y="466026"/>
                </a:lnTo>
                <a:lnTo>
                  <a:pt x="0" y="512533"/>
                </a:lnTo>
                <a:lnTo>
                  <a:pt x="9613" y="535787"/>
                </a:lnTo>
                <a:lnTo>
                  <a:pt x="62014" y="512533"/>
                </a:lnTo>
                <a:lnTo>
                  <a:pt x="190373" y="788479"/>
                </a:lnTo>
                <a:lnTo>
                  <a:pt x="220446" y="788479"/>
                </a:lnTo>
                <a:lnTo>
                  <a:pt x="421995" y="41236"/>
                </a:lnTo>
                <a:lnTo>
                  <a:pt x="483997" y="41236"/>
                </a:lnTo>
                <a:lnTo>
                  <a:pt x="483997" y="38849"/>
                </a:lnTo>
                <a:lnTo>
                  <a:pt x="4792421" y="38849"/>
                </a:lnTo>
                <a:lnTo>
                  <a:pt x="4792421" y="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95946" y="2408643"/>
            <a:ext cx="4723765" cy="788670"/>
          </a:xfrm>
          <a:custGeom>
            <a:avLst/>
            <a:gdLst/>
            <a:ahLst/>
            <a:cxnLst/>
            <a:rect l="l" t="t" r="r" b="b"/>
            <a:pathLst>
              <a:path w="4723765" h="788669">
                <a:moveTo>
                  <a:pt x="3208972" y="160985"/>
                </a:moveTo>
                <a:lnTo>
                  <a:pt x="3200603" y="137109"/>
                </a:lnTo>
                <a:lnTo>
                  <a:pt x="3157956" y="152514"/>
                </a:lnTo>
                <a:lnTo>
                  <a:pt x="3120555" y="174828"/>
                </a:lnTo>
                <a:lnTo>
                  <a:pt x="3088424" y="204063"/>
                </a:lnTo>
                <a:lnTo>
                  <a:pt x="3061538" y="240207"/>
                </a:lnTo>
                <a:lnTo>
                  <a:pt x="3040303" y="281863"/>
                </a:lnTo>
                <a:lnTo>
                  <a:pt x="3025140" y="327609"/>
                </a:lnTo>
                <a:lnTo>
                  <a:pt x="3016034" y="377444"/>
                </a:lnTo>
                <a:lnTo>
                  <a:pt x="3013011" y="431355"/>
                </a:lnTo>
                <a:lnTo>
                  <a:pt x="3016034" y="485394"/>
                </a:lnTo>
                <a:lnTo>
                  <a:pt x="3025102" y="535266"/>
                </a:lnTo>
                <a:lnTo>
                  <a:pt x="3040215" y="580974"/>
                </a:lnTo>
                <a:lnTo>
                  <a:pt x="3061385" y="622503"/>
                </a:lnTo>
                <a:lnTo>
                  <a:pt x="3088221" y="658520"/>
                </a:lnTo>
                <a:lnTo>
                  <a:pt x="3120364" y="687654"/>
                </a:lnTo>
                <a:lnTo>
                  <a:pt x="3157829" y="709917"/>
                </a:lnTo>
                <a:lnTo>
                  <a:pt x="3200603" y="725284"/>
                </a:lnTo>
                <a:lnTo>
                  <a:pt x="3208045" y="701421"/>
                </a:lnTo>
                <a:lnTo>
                  <a:pt x="3174517" y="686574"/>
                </a:lnTo>
                <a:lnTo>
                  <a:pt x="3145599" y="665911"/>
                </a:lnTo>
                <a:lnTo>
                  <a:pt x="3101530" y="607161"/>
                </a:lnTo>
                <a:lnTo>
                  <a:pt x="3086265" y="569595"/>
                </a:lnTo>
                <a:lnTo>
                  <a:pt x="3075368" y="527240"/>
                </a:lnTo>
                <a:lnTo>
                  <a:pt x="3068828" y="480136"/>
                </a:lnTo>
                <a:lnTo>
                  <a:pt x="3066656" y="428256"/>
                </a:lnTo>
                <a:lnTo>
                  <a:pt x="3068828" y="378079"/>
                </a:lnTo>
                <a:lnTo>
                  <a:pt x="3075368" y="332333"/>
                </a:lnTo>
                <a:lnTo>
                  <a:pt x="3086265" y="291033"/>
                </a:lnTo>
                <a:lnTo>
                  <a:pt x="3101530" y="254152"/>
                </a:lnTo>
                <a:lnTo>
                  <a:pt x="3145828" y="196215"/>
                </a:lnTo>
                <a:lnTo>
                  <a:pt x="3175038" y="175768"/>
                </a:lnTo>
                <a:lnTo>
                  <a:pt x="3208972" y="160985"/>
                </a:lnTo>
                <a:close/>
              </a:path>
              <a:path w="4723765" h="788669">
                <a:moveTo>
                  <a:pt x="4382300" y="431355"/>
                </a:moveTo>
                <a:lnTo>
                  <a:pt x="4379265" y="377444"/>
                </a:lnTo>
                <a:lnTo>
                  <a:pt x="4370159" y="327609"/>
                </a:lnTo>
                <a:lnTo>
                  <a:pt x="4354995" y="281863"/>
                </a:lnTo>
                <a:lnTo>
                  <a:pt x="4333773" y="240207"/>
                </a:lnTo>
                <a:lnTo>
                  <a:pt x="4306875" y="204063"/>
                </a:lnTo>
                <a:lnTo>
                  <a:pt x="4274744" y="174828"/>
                </a:lnTo>
                <a:lnTo>
                  <a:pt x="4237342" y="152514"/>
                </a:lnTo>
                <a:lnTo>
                  <a:pt x="4194708" y="137109"/>
                </a:lnTo>
                <a:lnTo>
                  <a:pt x="4186339" y="160985"/>
                </a:lnTo>
                <a:lnTo>
                  <a:pt x="4220388" y="175768"/>
                </a:lnTo>
                <a:lnTo>
                  <a:pt x="4249661" y="196215"/>
                </a:lnTo>
                <a:lnTo>
                  <a:pt x="4293933" y="254152"/>
                </a:lnTo>
                <a:lnTo>
                  <a:pt x="4309122" y="291033"/>
                </a:lnTo>
                <a:lnTo>
                  <a:pt x="4319968" y="332333"/>
                </a:lnTo>
                <a:lnTo>
                  <a:pt x="4326483" y="378079"/>
                </a:lnTo>
                <a:lnTo>
                  <a:pt x="4328655" y="428256"/>
                </a:lnTo>
                <a:lnTo>
                  <a:pt x="4326471" y="480136"/>
                </a:lnTo>
                <a:lnTo>
                  <a:pt x="4319930" y="527240"/>
                </a:lnTo>
                <a:lnTo>
                  <a:pt x="4309034" y="569595"/>
                </a:lnTo>
                <a:lnTo>
                  <a:pt x="4293781" y="607161"/>
                </a:lnTo>
                <a:lnTo>
                  <a:pt x="4249712" y="665911"/>
                </a:lnTo>
                <a:lnTo>
                  <a:pt x="4187279" y="701421"/>
                </a:lnTo>
                <a:lnTo>
                  <a:pt x="4194708" y="725284"/>
                </a:lnTo>
                <a:lnTo>
                  <a:pt x="4237469" y="709917"/>
                </a:lnTo>
                <a:lnTo>
                  <a:pt x="4274934" y="687654"/>
                </a:lnTo>
                <a:lnTo>
                  <a:pt x="4307078" y="658520"/>
                </a:lnTo>
                <a:lnTo>
                  <a:pt x="4333926" y="622503"/>
                </a:lnTo>
                <a:lnTo>
                  <a:pt x="4355084" y="580974"/>
                </a:lnTo>
                <a:lnTo>
                  <a:pt x="4370209" y="535266"/>
                </a:lnTo>
                <a:lnTo>
                  <a:pt x="4379277" y="485394"/>
                </a:lnTo>
                <a:lnTo>
                  <a:pt x="4382300" y="431355"/>
                </a:lnTo>
                <a:close/>
              </a:path>
              <a:path w="4723765" h="788669">
                <a:moveTo>
                  <a:pt x="4723714" y="749"/>
                </a:moveTo>
                <a:lnTo>
                  <a:pt x="483997" y="749"/>
                </a:lnTo>
                <a:lnTo>
                  <a:pt x="483997" y="0"/>
                </a:lnTo>
                <a:lnTo>
                  <a:pt x="397179" y="0"/>
                </a:lnTo>
                <a:lnTo>
                  <a:pt x="208978" y="705383"/>
                </a:lnTo>
                <a:lnTo>
                  <a:pt x="101701" y="466026"/>
                </a:lnTo>
                <a:lnTo>
                  <a:pt x="0" y="512533"/>
                </a:lnTo>
                <a:lnTo>
                  <a:pt x="9613" y="535787"/>
                </a:lnTo>
                <a:lnTo>
                  <a:pt x="62014" y="512533"/>
                </a:lnTo>
                <a:lnTo>
                  <a:pt x="190373" y="788479"/>
                </a:lnTo>
                <a:lnTo>
                  <a:pt x="220446" y="788479"/>
                </a:lnTo>
                <a:lnTo>
                  <a:pt x="421995" y="41236"/>
                </a:lnTo>
                <a:lnTo>
                  <a:pt x="483997" y="41236"/>
                </a:lnTo>
                <a:lnTo>
                  <a:pt x="483997" y="38849"/>
                </a:lnTo>
                <a:lnTo>
                  <a:pt x="4723714" y="38849"/>
                </a:lnTo>
                <a:lnTo>
                  <a:pt x="4723714" y="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85807" y="1025651"/>
            <a:ext cx="9283700" cy="213487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R="440690" algn="ctr">
              <a:lnSpc>
                <a:spcPct val="100000"/>
              </a:lnSpc>
              <a:spcBef>
                <a:spcPts val="2405"/>
              </a:spcBef>
            </a:pPr>
            <a:r>
              <a:rPr sz="5000" spc="-135" dirty="0">
                <a:latin typeface="DejaVu Serif"/>
                <a:cs typeface="DejaVu Serif"/>
              </a:rPr>
              <a:t>𝑛</a:t>
            </a:r>
            <a:r>
              <a:rPr sz="5000" spc="-685" dirty="0">
                <a:latin typeface="DejaVu Serif"/>
                <a:cs typeface="DejaVu Serif"/>
              </a:rPr>
              <a:t> 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147" baseline="2222" dirty="0">
                <a:latin typeface="DejaVu Serif"/>
                <a:cs typeface="DejaVu Serif"/>
              </a:rPr>
              <a:t> </a:t>
            </a:r>
            <a:r>
              <a:rPr sz="5000" spc="114" dirty="0">
                <a:latin typeface="DejaVu Serif"/>
                <a:cs typeface="DejaVu Serif"/>
              </a:rPr>
              <a:t>𝑋𝑌</a:t>
            </a:r>
            <a:r>
              <a:rPr sz="5000" spc="-365" dirty="0">
                <a:latin typeface="DejaVu Serif"/>
                <a:cs typeface="DejaVu Serif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</a:t>
            </a:r>
            <a:r>
              <a:rPr sz="5000" spc="-480" dirty="0">
                <a:latin typeface="DejaVu Serif"/>
                <a:cs typeface="DejaVu Serif"/>
              </a:rPr>
              <a:t> </a:t>
            </a:r>
            <a:r>
              <a:rPr sz="5000" spc="45" dirty="0">
                <a:latin typeface="DejaVu Serif"/>
                <a:cs typeface="DejaVu Serif"/>
              </a:rPr>
              <a:t>(</a:t>
            </a:r>
            <a:r>
              <a:rPr sz="7500" spc="67" baseline="2222" dirty="0">
                <a:latin typeface="DejaVu Serif"/>
                <a:cs typeface="DejaVu Serif"/>
              </a:rPr>
              <a:t>∑</a:t>
            </a:r>
            <a:r>
              <a:rPr sz="7500" spc="-1147" baseline="2222" dirty="0">
                <a:latin typeface="DejaVu Serif"/>
                <a:cs typeface="DejaVu Serif"/>
              </a:rPr>
              <a:t> </a:t>
            </a:r>
            <a:r>
              <a:rPr sz="5000" spc="135" dirty="0">
                <a:latin typeface="DejaVu Serif"/>
                <a:cs typeface="DejaVu Serif"/>
              </a:rPr>
              <a:t>𝑋)(</a:t>
            </a:r>
            <a:r>
              <a:rPr sz="7500" spc="202" baseline="2222" dirty="0">
                <a:latin typeface="DejaVu Serif"/>
                <a:cs typeface="DejaVu Serif"/>
              </a:rPr>
              <a:t>∑</a:t>
            </a:r>
            <a:r>
              <a:rPr sz="7500" spc="-1139" baseline="2222" dirty="0">
                <a:latin typeface="DejaVu Serif"/>
                <a:cs typeface="DejaVu Serif"/>
              </a:rPr>
              <a:t> </a:t>
            </a:r>
            <a:r>
              <a:rPr sz="5000" spc="125" dirty="0">
                <a:latin typeface="DejaVu Serif"/>
                <a:cs typeface="DejaVu Serif"/>
              </a:rPr>
              <a:t>𝑌)</a:t>
            </a:r>
            <a:endParaRPr sz="50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  <a:spcBef>
                <a:spcPts val="2300"/>
              </a:spcBef>
              <a:tabLst>
                <a:tab pos="2790825" algn="l"/>
                <a:tab pos="4907280" algn="l"/>
                <a:tab pos="7666990" algn="l"/>
              </a:tabLst>
            </a:pPr>
            <a:r>
              <a:rPr sz="5000" spc="-135" dirty="0">
                <a:latin typeface="DejaVu Serif"/>
                <a:cs typeface="DejaVu Serif"/>
              </a:rPr>
              <a:t>𝑛 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957" baseline="2222" dirty="0">
                <a:latin typeface="DejaVu Serif"/>
                <a:cs typeface="DejaVu Serif"/>
              </a:rPr>
              <a:t> </a:t>
            </a:r>
            <a:r>
              <a:rPr sz="5000" spc="190" dirty="0">
                <a:latin typeface="DejaVu Serif"/>
                <a:cs typeface="DejaVu Serif"/>
              </a:rPr>
              <a:t>𝑋</a:t>
            </a:r>
            <a:r>
              <a:rPr sz="5550" spc="284" baseline="22522" dirty="0">
                <a:latin typeface="WenQuanYi Micro Hei Mono"/>
                <a:cs typeface="WenQuanYi Micro Hei Mono"/>
              </a:rPr>
              <a:t>!</a:t>
            </a:r>
            <a:r>
              <a:rPr sz="5550" spc="-1402" baseline="22522" dirty="0">
                <a:latin typeface="WenQuanYi Micro Hei Mono"/>
                <a:cs typeface="WenQuanYi Micro Hei Mono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	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139" baseline="2222" dirty="0">
                <a:latin typeface="DejaVu Serif"/>
                <a:cs typeface="DejaVu Serif"/>
              </a:rPr>
              <a:t> </a:t>
            </a:r>
            <a:r>
              <a:rPr sz="5000" spc="220" dirty="0">
                <a:latin typeface="DejaVu Serif"/>
                <a:cs typeface="DejaVu Serif"/>
              </a:rPr>
              <a:t>𝑋</a:t>
            </a:r>
            <a:r>
              <a:rPr sz="5000" spc="610" dirty="0">
                <a:latin typeface="DejaVu Serif"/>
                <a:cs typeface="DejaVu Serif"/>
              </a:rPr>
              <a:t> </a:t>
            </a:r>
            <a:r>
              <a:rPr sz="5550" spc="-120" baseline="22522" dirty="0">
                <a:latin typeface="WenQuanYi Micro Hei Mono"/>
                <a:cs typeface="WenQuanYi Micro Hei Mono"/>
              </a:rPr>
              <a:t>!	</a:t>
            </a:r>
            <a:r>
              <a:rPr sz="5000" spc="-135" dirty="0">
                <a:latin typeface="DejaVu Serif"/>
                <a:cs typeface="DejaVu Serif"/>
              </a:rPr>
              <a:t>𝑛 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950" baseline="2222" dirty="0">
                <a:latin typeface="DejaVu Serif"/>
                <a:cs typeface="DejaVu Serif"/>
              </a:rPr>
              <a:t> </a:t>
            </a:r>
            <a:r>
              <a:rPr sz="5000" spc="65" dirty="0">
                <a:latin typeface="DejaVu Serif"/>
                <a:cs typeface="DejaVu Serif"/>
              </a:rPr>
              <a:t>𝑌</a:t>
            </a:r>
            <a:r>
              <a:rPr sz="5550" spc="97" baseline="22522" dirty="0">
                <a:latin typeface="WenQuanYi Micro Hei Mono"/>
                <a:cs typeface="WenQuanYi Micro Hei Mono"/>
              </a:rPr>
              <a:t>!</a:t>
            </a:r>
            <a:r>
              <a:rPr sz="5550" spc="-1402" baseline="22522" dirty="0">
                <a:latin typeface="WenQuanYi Micro Hei Mono"/>
                <a:cs typeface="WenQuanYi Micro Hei Mono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	</a:t>
            </a:r>
            <a:r>
              <a:rPr sz="7500" spc="-44" baseline="2222" dirty="0">
                <a:latin typeface="DejaVu Serif"/>
                <a:cs typeface="DejaVu Serif"/>
              </a:rPr>
              <a:t>∑ </a:t>
            </a:r>
            <a:r>
              <a:rPr sz="5000" spc="10" dirty="0">
                <a:latin typeface="DejaVu Serif"/>
                <a:cs typeface="DejaVu Serif"/>
              </a:rPr>
              <a:t>𝑌</a:t>
            </a:r>
            <a:r>
              <a:rPr sz="5000" spc="-204" dirty="0">
                <a:latin typeface="DejaVu Serif"/>
                <a:cs typeface="DejaVu Serif"/>
              </a:rPr>
              <a:t> </a:t>
            </a:r>
            <a:r>
              <a:rPr sz="5550" spc="-120" baseline="22522" dirty="0">
                <a:latin typeface="WenQuanYi Micro Hei Mono"/>
                <a:cs typeface="WenQuanYi Micro Hei Mono"/>
              </a:rPr>
              <a:t>!</a:t>
            </a:r>
            <a:endParaRPr sz="5550" baseline="22522">
              <a:latin typeface="WenQuanYi Micro Hei Mono"/>
              <a:cs typeface="WenQuanYi Micro Hei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1553" y="4210813"/>
            <a:ext cx="99186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25" dirty="0">
                <a:latin typeface="DejaVu Serif"/>
                <a:cs typeface="DejaVu Serif"/>
              </a:rPr>
              <a:t>𝑟</a:t>
            </a:r>
            <a:r>
              <a:rPr sz="5000" spc="-190" dirty="0">
                <a:latin typeface="DejaVu Serif"/>
                <a:cs typeface="DejaVu Serif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=</a:t>
            </a:r>
            <a:endParaRPr sz="50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70810" y="4656632"/>
            <a:ext cx="9486900" cy="38100"/>
          </a:xfrm>
          <a:custGeom>
            <a:avLst/>
            <a:gdLst/>
            <a:ahLst/>
            <a:cxnLst/>
            <a:rect l="l" t="t" r="r" b="b"/>
            <a:pathLst>
              <a:path w="9486900" h="38100">
                <a:moveTo>
                  <a:pt x="9486900" y="0"/>
                </a:moveTo>
                <a:lnTo>
                  <a:pt x="0" y="0"/>
                </a:lnTo>
                <a:lnTo>
                  <a:pt x="0" y="38100"/>
                </a:lnTo>
                <a:lnTo>
                  <a:pt x="9486900" y="38100"/>
                </a:lnTo>
                <a:lnTo>
                  <a:pt x="9486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78176" y="4820983"/>
            <a:ext cx="9467215" cy="788670"/>
          </a:xfrm>
          <a:custGeom>
            <a:avLst/>
            <a:gdLst/>
            <a:ahLst/>
            <a:cxnLst/>
            <a:rect l="l" t="t" r="r" b="b"/>
            <a:pathLst>
              <a:path w="9467215" h="788670">
                <a:moveTo>
                  <a:pt x="4729734" y="749"/>
                </a:moveTo>
                <a:lnTo>
                  <a:pt x="483997" y="749"/>
                </a:lnTo>
                <a:lnTo>
                  <a:pt x="483997" y="0"/>
                </a:lnTo>
                <a:lnTo>
                  <a:pt x="397179" y="0"/>
                </a:lnTo>
                <a:lnTo>
                  <a:pt x="208978" y="705383"/>
                </a:lnTo>
                <a:lnTo>
                  <a:pt x="101701" y="466013"/>
                </a:lnTo>
                <a:lnTo>
                  <a:pt x="0" y="512533"/>
                </a:lnTo>
                <a:lnTo>
                  <a:pt x="9613" y="535787"/>
                </a:lnTo>
                <a:lnTo>
                  <a:pt x="62014" y="512533"/>
                </a:lnTo>
                <a:lnTo>
                  <a:pt x="190373" y="788479"/>
                </a:lnTo>
                <a:lnTo>
                  <a:pt x="220446" y="788479"/>
                </a:lnTo>
                <a:lnTo>
                  <a:pt x="421982" y="41236"/>
                </a:lnTo>
                <a:lnTo>
                  <a:pt x="483997" y="41236"/>
                </a:lnTo>
                <a:lnTo>
                  <a:pt x="483997" y="38849"/>
                </a:lnTo>
                <a:lnTo>
                  <a:pt x="4729734" y="38849"/>
                </a:lnTo>
                <a:lnTo>
                  <a:pt x="4729734" y="749"/>
                </a:lnTo>
                <a:close/>
              </a:path>
              <a:path w="9467215" h="788670">
                <a:moveTo>
                  <a:pt x="9466834" y="749"/>
                </a:moveTo>
                <a:lnTo>
                  <a:pt x="5227764" y="749"/>
                </a:lnTo>
                <a:lnTo>
                  <a:pt x="5227764" y="0"/>
                </a:lnTo>
                <a:lnTo>
                  <a:pt x="5140947" y="0"/>
                </a:lnTo>
                <a:lnTo>
                  <a:pt x="4952746" y="705383"/>
                </a:lnTo>
                <a:lnTo>
                  <a:pt x="4845469" y="466013"/>
                </a:lnTo>
                <a:lnTo>
                  <a:pt x="4743767" y="512533"/>
                </a:lnTo>
                <a:lnTo>
                  <a:pt x="4753381" y="535787"/>
                </a:lnTo>
                <a:lnTo>
                  <a:pt x="4805781" y="512533"/>
                </a:lnTo>
                <a:lnTo>
                  <a:pt x="4934140" y="788479"/>
                </a:lnTo>
                <a:lnTo>
                  <a:pt x="4964214" y="788479"/>
                </a:lnTo>
                <a:lnTo>
                  <a:pt x="5165750" y="41236"/>
                </a:lnTo>
                <a:lnTo>
                  <a:pt x="5227764" y="41236"/>
                </a:lnTo>
                <a:lnTo>
                  <a:pt x="5227764" y="38849"/>
                </a:lnTo>
                <a:lnTo>
                  <a:pt x="9466834" y="38849"/>
                </a:lnTo>
                <a:lnTo>
                  <a:pt x="9466834" y="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75432" y="3445763"/>
            <a:ext cx="9120505" cy="2122805"/>
          </a:xfrm>
          <a:prstGeom prst="rect">
            <a:avLst/>
          </a:prstGeom>
        </p:spPr>
        <p:txBody>
          <a:bodyPr vert="horz" wrap="square" lIns="0" tIns="299085" rIns="0" bIns="0" rtlCol="0">
            <a:spAutoFit/>
          </a:bodyPr>
          <a:lstStyle/>
          <a:p>
            <a:pPr marR="440690" algn="ctr">
              <a:lnSpc>
                <a:spcPct val="100000"/>
              </a:lnSpc>
              <a:spcBef>
                <a:spcPts val="2355"/>
              </a:spcBef>
            </a:pPr>
            <a:r>
              <a:rPr sz="5000" spc="-415" dirty="0">
                <a:latin typeface="DejaVu Serif"/>
                <a:cs typeface="DejaVu Serif"/>
              </a:rPr>
              <a:t>6 </a:t>
            </a:r>
            <a:r>
              <a:rPr sz="5000" spc="-985" dirty="0">
                <a:latin typeface="DejaVu Serif"/>
                <a:cs typeface="DejaVu Serif"/>
              </a:rPr>
              <a:t>∗ </a:t>
            </a:r>
            <a:r>
              <a:rPr sz="5000" spc="-420" dirty="0">
                <a:latin typeface="DejaVu Serif"/>
                <a:cs typeface="DejaVu Serif"/>
              </a:rPr>
              <a:t>461 </a:t>
            </a:r>
            <a:r>
              <a:rPr sz="5000" spc="-455" dirty="0">
                <a:latin typeface="DejaVu Serif"/>
                <a:cs typeface="DejaVu Serif"/>
              </a:rPr>
              <a:t>− </a:t>
            </a:r>
            <a:r>
              <a:rPr sz="5000" spc="-420" dirty="0">
                <a:latin typeface="DejaVu Serif"/>
                <a:cs typeface="DejaVu Serif"/>
              </a:rPr>
              <a:t>41 </a:t>
            </a:r>
            <a:r>
              <a:rPr sz="5000" spc="-985" dirty="0">
                <a:latin typeface="DejaVu Serif"/>
                <a:cs typeface="DejaVu Serif"/>
              </a:rPr>
              <a:t>∗</a:t>
            </a:r>
            <a:r>
              <a:rPr sz="5000" spc="-840" dirty="0">
                <a:latin typeface="DejaVu Serif"/>
                <a:cs typeface="DejaVu Serif"/>
              </a:rPr>
              <a:t> </a:t>
            </a:r>
            <a:r>
              <a:rPr sz="5000" spc="-425" dirty="0">
                <a:latin typeface="DejaVu Serif"/>
                <a:cs typeface="DejaVu Serif"/>
              </a:rPr>
              <a:t>66</a:t>
            </a:r>
            <a:endParaRPr sz="50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  <a:tabLst>
                <a:tab pos="4743450" algn="l"/>
              </a:tabLst>
            </a:pPr>
            <a:r>
              <a:rPr sz="5000" spc="-415" dirty="0">
                <a:latin typeface="DejaVu Serif"/>
                <a:cs typeface="DejaVu Serif"/>
              </a:rPr>
              <a:t>6 </a:t>
            </a:r>
            <a:r>
              <a:rPr sz="5000" spc="-985" dirty="0">
                <a:latin typeface="DejaVu Serif"/>
                <a:cs typeface="DejaVu Serif"/>
              </a:rPr>
              <a:t>∗  </a:t>
            </a:r>
            <a:r>
              <a:rPr sz="5000" spc="-420" dirty="0">
                <a:latin typeface="DejaVu Serif"/>
                <a:cs typeface="DejaVu Serif"/>
              </a:rPr>
              <a:t>291</a:t>
            </a:r>
            <a:r>
              <a:rPr sz="5000" spc="-655" dirty="0">
                <a:latin typeface="DejaVu Serif"/>
                <a:cs typeface="DejaVu Serif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</a:t>
            </a:r>
            <a:r>
              <a:rPr sz="5000" spc="-475" dirty="0">
                <a:latin typeface="DejaVu Serif"/>
                <a:cs typeface="DejaVu Serif"/>
              </a:rPr>
              <a:t> </a:t>
            </a:r>
            <a:r>
              <a:rPr sz="5000" spc="-140" dirty="0">
                <a:latin typeface="DejaVu Serif"/>
                <a:cs typeface="DejaVu Serif"/>
              </a:rPr>
              <a:t>(41)</a:t>
            </a:r>
            <a:r>
              <a:rPr sz="5550" spc="-209" baseline="22522" dirty="0">
                <a:latin typeface="WenQuanYi Micro Hei Mono"/>
                <a:cs typeface="WenQuanYi Micro Hei Mono"/>
              </a:rPr>
              <a:t>!	</a:t>
            </a:r>
            <a:r>
              <a:rPr sz="5000" spc="-415" dirty="0">
                <a:latin typeface="DejaVu Serif"/>
                <a:cs typeface="DejaVu Serif"/>
              </a:rPr>
              <a:t>6 </a:t>
            </a:r>
            <a:r>
              <a:rPr sz="5000" spc="-985" dirty="0">
                <a:latin typeface="DejaVu Serif"/>
                <a:cs typeface="DejaVu Serif"/>
              </a:rPr>
              <a:t>∗ </a:t>
            </a:r>
            <a:r>
              <a:rPr sz="5000" spc="-420" dirty="0">
                <a:latin typeface="DejaVu Serif"/>
                <a:cs typeface="DejaVu Serif"/>
              </a:rPr>
              <a:t>742 </a:t>
            </a:r>
            <a:r>
              <a:rPr sz="5000" spc="-455" dirty="0">
                <a:latin typeface="DejaVu Serif"/>
                <a:cs typeface="DejaVu Serif"/>
              </a:rPr>
              <a:t>−</a:t>
            </a:r>
            <a:r>
              <a:rPr sz="5000" spc="-790" dirty="0">
                <a:latin typeface="DejaVu Serif"/>
                <a:cs typeface="DejaVu Serif"/>
              </a:rPr>
              <a:t> </a:t>
            </a:r>
            <a:r>
              <a:rPr sz="5000" spc="-140" dirty="0">
                <a:latin typeface="DejaVu Serif"/>
                <a:cs typeface="DejaVu Serif"/>
              </a:rPr>
              <a:t>(66)</a:t>
            </a:r>
            <a:r>
              <a:rPr sz="5550" spc="-209" baseline="22522" dirty="0">
                <a:latin typeface="WenQuanYi Micro Hei Mono"/>
                <a:cs typeface="WenQuanYi Micro Hei Mono"/>
              </a:rPr>
              <a:t>!</a:t>
            </a:r>
            <a:endParaRPr sz="5550" baseline="22522">
              <a:latin typeface="WenQuanYi Micro Hei Mono"/>
              <a:cs typeface="WenQuanYi Micro Hei Mon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5150" y="609600"/>
            <a:ext cx="726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Karl </a:t>
            </a:r>
            <a:r>
              <a:rPr sz="3200" b="1" spc="-35" dirty="0">
                <a:solidFill>
                  <a:srgbClr val="0033CC"/>
                </a:solidFill>
                <a:latin typeface="Arial"/>
                <a:cs typeface="Arial"/>
              </a:rPr>
              <a:t>Pearson’s </a:t>
            </a: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2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7830" y="2029574"/>
          <a:ext cx="13032102" cy="5341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0"/>
                <a:gridCol w="2241550"/>
                <a:gridCol w="2510154"/>
                <a:gridCol w="2510154"/>
                <a:gridCol w="2378075"/>
                <a:gridCol w="928369"/>
              </a:tblGrid>
              <a:tr h="1044360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Anxiety</a:t>
                      </a:r>
                      <a:endParaRPr sz="2800" dirty="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(X)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9310" marR="288290" indent="-641350">
                        <a:lnSpc>
                          <a:spcPct val="101400"/>
                        </a:lnSpc>
                        <a:spcBef>
                          <a:spcPts val="259"/>
                        </a:spcBef>
                      </a:pPr>
                      <a:r>
                        <a:rPr sz="2800" b="1" spc="-5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2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score 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(Y)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3145"/>
                        </a:lnSpc>
                      </a:pPr>
                      <a:r>
                        <a:rPr sz="4800" b="1" baseline="-1736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3145"/>
                        </a:lnSpc>
                      </a:pPr>
                      <a:r>
                        <a:rPr sz="4800" b="1" baseline="-1736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XY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9839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10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100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20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9838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64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24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9838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81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18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9838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49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9838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25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36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30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9839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36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25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30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70701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∑X =</a:t>
                      </a:r>
                      <a:r>
                        <a:rPr sz="3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32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CB0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∑Y =</a:t>
                      </a:r>
                      <a:r>
                        <a:rPr sz="32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32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CB0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∑X</a:t>
                      </a:r>
                      <a:r>
                        <a:rPr sz="3150" b="1" baseline="2645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3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3200" b="1" spc="-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230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CB0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∑Y</a:t>
                      </a:r>
                      <a:r>
                        <a:rPr sz="3150" b="1" baseline="2645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3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3200" b="1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204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∑XY=</a:t>
                      </a:r>
                      <a:r>
                        <a:rPr sz="3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129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6" name="object 6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975" y="1483867"/>
            <a:ext cx="807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2400" b="1" spc="-25" dirty="0">
                <a:latin typeface="Arial"/>
                <a:cs typeface="Arial"/>
              </a:rPr>
              <a:t>: </a:t>
            </a:r>
            <a:r>
              <a:rPr sz="2400" b="1" spc="-15" dirty="0">
                <a:latin typeface="Arial"/>
                <a:cs typeface="Arial"/>
              </a:rPr>
              <a:t>Relationship </a:t>
            </a:r>
            <a:r>
              <a:rPr sz="2400" b="1" spc="25" dirty="0">
                <a:latin typeface="Arial"/>
                <a:cs typeface="Arial"/>
              </a:rPr>
              <a:t>between </a:t>
            </a:r>
            <a:r>
              <a:rPr sz="2400" b="1" spc="-15" dirty="0">
                <a:latin typeface="Arial"/>
                <a:cs typeface="Arial"/>
              </a:rPr>
              <a:t>anxiety </a:t>
            </a:r>
            <a:r>
              <a:rPr sz="2400" b="1" spc="-5" dirty="0">
                <a:latin typeface="Arial"/>
                <a:cs typeface="Arial"/>
              </a:rPr>
              <a:t>and </a:t>
            </a:r>
            <a:r>
              <a:rPr sz="2400" b="1" spc="20" dirty="0">
                <a:latin typeface="Arial"/>
                <a:cs typeface="Arial"/>
              </a:rPr>
              <a:t>test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Scores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1350" y="685800"/>
            <a:ext cx="726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Karl </a:t>
            </a:r>
            <a:r>
              <a:rPr sz="3200" b="1" spc="-35" dirty="0">
                <a:solidFill>
                  <a:srgbClr val="0033CC"/>
                </a:solidFill>
                <a:latin typeface="Arial"/>
                <a:cs typeface="Arial"/>
              </a:rPr>
              <a:t>Pearson’s </a:t>
            </a: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2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3475" y="602995"/>
            <a:ext cx="477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Correlational</a:t>
            </a:r>
            <a:r>
              <a:rPr sz="3600" b="1" spc="-75" dirty="0">
                <a:solidFill>
                  <a:srgbClr val="FF0000"/>
                </a:solidFill>
                <a:latin typeface="Arial"/>
                <a:cs typeface="Arial"/>
              </a:rPr>
              <a:t> Analysis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02756" y="0"/>
            <a:ext cx="7265670" cy="116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214" algn="ctr">
              <a:lnSpc>
                <a:spcPts val="5195"/>
              </a:lnSpc>
              <a:spcBef>
                <a:spcPts val="100"/>
              </a:spcBef>
            </a:pPr>
            <a:r>
              <a:rPr sz="4400" b="1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3754"/>
              </a:lnSpc>
            </a:pP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Karl </a:t>
            </a:r>
            <a:r>
              <a:rPr sz="3200" b="1" spc="-35" dirty="0">
                <a:solidFill>
                  <a:srgbClr val="0033CC"/>
                </a:solidFill>
                <a:latin typeface="Arial"/>
                <a:cs typeface="Arial"/>
              </a:rPr>
              <a:t>Pearson’s </a:t>
            </a: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2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03786" y="705472"/>
            <a:ext cx="550545" cy="398780"/>
            <a:chOff x="5503786" y="705472"/>
            <a:chExt cx="550545" cy="398780"/>
          </a:xfrm>
        </p:grpSpPr>
        <p:sp>
          <p:nvSpPr>
            <p:cNvPr id="17" name="object 17"/>
            <p:cNvSpPr/>
            <p:nvPr/>
          </p:nvSpPr>
          <p:spPr>
            <a:xfrm>
              <a:off x="5506961" y="708647"/>
              <a:ext cx="543763" cy="391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6961" y="708647"/>
              <a:ext cx="544195" cy="392430"/>
            </a:xfrm>
            <a:custGeom>
              <a:avLst/>
              <a:gdLst/>
              <a:ahLst/>
              <a:cxnLst/>
              <a:rect l="l" t="t" r="r" b="b"/>
              <a:pathLst>
                <a:path w="544195" h="392430">
                  <a:moveTo>
                    <a:pt x="0" y="97953"/>
                  </a:moveTo>
                  <a:lnTo>
                    <a:pt x="347864" y="97953"/>
                  </a:lnTo>
                  <a:lnTo>
                    <a:pt x="347864" y="0"/>
                  </a:lnTo>
                  <a:lnTo>
                    <a:pt x="543771" y="195907"/>
                  </a:lnTo>
                  <a:lnTo>
                    <a:pt x="347864" y="391815"/>
                  </a:lnTo>
                  <a:lnTo>
                    <a:pt x="347864" y="293861"/>
                  </a:lnTo>
                  <a:lnTo>
                    <a:pt x="0" y="293861"/>
                  </a:lnTo>
                  <a:lnTo>
                    <a:pt x="0" y="97953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872484" y="4105173"/>
            <a:ext cx="12499902" cy="1628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1929" y="1933956"/>
            <a:ext cx="99186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25" dirty="0">
                <a:latin typeface="DejaVu Serif"/>
                <a:cs typeface="DejaVu Serif"/>
              </a:rPr>
              <a:t>𝑟</a:t>
            </a:r>
            <a:r>
              <a:rPr sz="5000" spc="-190" dirty="0">
                <a:latin typeface="DejaVu Serif"/>
                <a:cs typeface="DejaVu Serif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=</a:t>
            </a:r>
            <a:endParaRPr sz="5000">
              <a:latin typeface="DejaVu Serif"/>
              <a:cs typeface="DejaVu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80360" y="2377300"/>
            <a:ext cx="9652000" cy="38100"/>
          </a:xfrm>
          <a:custGeom>
            <a:avLst/>
            <a:gdLst/>
            <a:ahLst/>
            <a:cxnLst/>
            <a:rect l="l" t="t" r="r" b="b"/>
            <a:pathLst>
              <a:path w="9652000" h="38100">
                <a:moveTo>
                  <a:pt x="9652000" y="0"/>
                </a:moveTo>
                <a:lnTo>
                  <a:pt x="0" y="0"/>
                </a:lnTo>
                <a:lnTo>
                  <a:pt x="0" y="38100"/>
                </a:lnTo>
                <a:lnTo>
                  <a:pt x="9652000" y="38100"/>
                </a:lnTo>
                <a:lnTo>
                  <a:pt x="965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88539" y="2541650"/>
            <a:ext cx="4792980" cy="788670"/>
          </a:xfrm>
          <a:custGeom>
            <a:avLst/>
            <a:gdLst/>
            <a:ahLst/>
            <a:cxnLst/>
            <a:rect l="l" t="t" r="r" b="b"/>
            <a:pathLst>
              <a:path w="4792980" h="788670">
                <a:moveTo>
                  <a:pt x="3239960" y="160972"/>
                </a:moveTo>
                <a:lnTo>
                  <a:pt x="3231591" y="137096"/>
                </a:lnTo>
                <a:lnTo>
                  <a:pt x="3188944" y="152501"/>
                </a:lnTo>
                <a:lnTo>
                  <a:pt x="3151543" y="174815"/>
                </a:lnTo>
                <a:lnTo>
                  <a:pt x="3119412" y="204050"/>
                </a:lnTo>
                <a:lnTo>
                  <a:pt x="3092526" y="240195"/>
                </a:lnTo>
                <a:lnTo>
                  <a:pt x="3071291" y="281863"/>
                </a:lnTo>
                <a:lnTo>
                  <a:pt x="3056128" y="327596"/>
                </a:lnTo>
                <a:lnTo>
                  <a:pt x="3047022" y="377431"/>
                </a:lnTo>
                <a:lnTo>
                  <a:pt x="3043999" y="431342"/>
                </a:lnTo>
                <a:lnTo>
                  <a:pt x="3047022" y="485381"/>
                </a:lnTo>
                <a:lnTo>
                  <a:pt x="3056090" y="535254"/>
                </a:lnTo>
                <a:lnTo>
                  <a:pt x="3071203" y="580961"/>
                </a:lnTo>
                <a:lnTo>
                  <a:pt x="3092373" y="622503"/>
                </a:lnTo>
                <a:lnTo>
                  <a:pt x="3119209" y="658520"/>
                </a:lnTo>
                <a:lnTo>
                  <a:pt x="3151352" y="687654"/>
                </a:lnTo>
                <a:lnTo>
                  <a:pt x="3188817" y="709917"/>
                </a:lnTo>
                <a:lnTo>
                  <a:pt x="3231591" y="725284"/>
                </a:lnTo>
                <a:lnTo>
                  <a:pt x="3239033" y="701408"/>
                </a:lnTo>
                <a:lnTo>
                  <a:pt x="3205505" y="686574"/>
                </a:lnTo>
                <a:lnTo>
                  <a:pt x="3176587" y="665911"/>
                </a:lnTo>
                <a:lnTo>
                  <a:pt x="3132518" y="607148"/>
                </a:lnTo>
                <a:lnTo>
                  <a:pt x="3117253" y="569582"/>
                </a:lnTo>
                <a:lnTo>
                  <a:pt x="3106356" y="527240"/>
                </a:lnTo>
                <a:lnTo>
                  <a:pt x="3099816" y="480136"/>
                </a:lnTo>
                <a:lnTo>
                  <a:pt x="3097644" y="428244"/>
                </a:lnTo>
                <a:lnTo>
                  <a:pt x="3099816" y="378066"/>
                </a:lnTo>
                <a:lnTo>
                  <a:pt x="3106356" y="332320"/>
                </a:lnTo>
                <a:lnTo>
                  <a:pt x="3117253" y="291020"/>
                </a:lnTo>
                <a:lnTo>
                  <a:pt x="3132518" y="254152"/>
                </a:lnTo>
                <a:lnTo>
                  <a:pt x="3176816" y="196215"/>
                </a:lnTo>
                <a:lnTo>
                  <a:pt x="3206026" y="175755"/>
                </a:lnTo>
                <a:lnTo>
                  <a:pt x="3239960" y="160972"/>
                </a:lnTo>
                <a:close/>
              </a:path>
              <a:path w="4792980" h="788670">
                <a:moveTo>
                  <a:pt x="4440275" y="431342"/>
                </a:moveTo>
                <a:lnTo>
                  <a:pt x="4437240" y="377431"/>
                </a:lnTo>
                <a:lnTo>
                  <a:pt x="4428134" y="327596"/>
                </a:lnTo>
                <a:lnTo>
                  <a:pt x="4412970" y="281863"/>
                </a:lnTo>
                <a:lnTo>
                  <a:pt x="4391749" y="240195"/>
                </a:lnTo>
                <a:lnTo>
                  <a:pt x="4364850" y="204050"/>
                </a:lnTo>
                <a:lnTo>
                  <a:pt x="4332719" y="174815"/>
                </a:lnTo>
                <a:lnTo>
                  <a:pt x="4295318" y="152501"/>
                </a:lnTo>
                <a:lnTo>
                  <a:pt x="4252684" y="137096"/>
                </a:lnTo>
                <a:lnTo>
                  <a:pt x="4244314" y="160972"/>
                </a:lnTo>
                <a:lnTo>
                  <a:pt x="4278363" y="175755"/>
                </a:lnTo>
                <a:lnTo>
                  <a:pt x="4307637" y="196215"/>
                </a:lnTo>
                <a:lnTo>
                  <a:pt x="4351909" y="254152"/>
                </a:lnTo>
                <a:lnTo>
                  <a:pt x="4367098" y="291020"/>
                </a:lnTo>
                <a:lnTo>
                  <a:pt x="4377944" y="332320"/>
                </a:lnTo>
                <a:lnTo>
                  <a:pt x="4384459" y="378066"/>
                </a:lnTo>
                <a:lnTo>
                  <a:pt x="4386631" y="428244"/>
                </a:lnTo>
                <a:lnTo>
                  <a:pt x="4384446" y="480136"/>
                </a:lnTo>
                <a:lnTo>
                  <a:pt x="4377906" y="527240"/>
                </a:lnTo>
                <a:lnTo>
                  <a:pt x="4367009" y="569582"/>
                </a:lnTo>
                <a:lnTo>
                  <a:pt x="4351756" y="607148"/>
                </a:lnTo>
                <a:lnTo>
                  <a:pt x="4307687" y="665911"/>
                </a:lnTo>
                <a:lnTo>
                  <a:pt x="4245254" y="701408"/>
                </a:lnTo>
                <a:lnTo>
                  <a:pt x="4252684" y="725284"/>
                </a:lnTo>
                <a:lnTo>
                  <a:pt x="4295445" y="709917"/>
                </a:lnTo>
                <a:lnTo>
                  <a:pt x="4332910" y="687654"/>
                </a:lnTo>
                <a:lnTo>
                  <a:pt x="4365053" y="658520"/>
                </a:lnTo>
                <a:lnTo>
                  <a:pt x="4391901" y="622503"/>
                </a:lnTo>
                <a:lnTo>
                  <a:pt x="4413059" y="580961"/>
                </a:lnTo>
                <a:lnTo>
                  <a:pt x="4428172" y="535254"/>
                </a:lnTo>
                <a:lnTo>
                  <a:pt x="4437240" y="485381"/>
                </a:lnTo>
                <a:lnTo>
                  <a:pt x="4440275" y="431342"/>
                </a:lnTo>
                <a:close/>
              </a:path>
              <a:path w="4792980" h="788670">
                <a:moveTo>
                  <a:pt x="4792421" y="749"/>
                </a:moveTo>
                <a:lnTo>
                  <a:pt x="483997" y="749"/>
                </a:lnTo>
                <a:lnTo>
                  <a:pt x="483997" y="0"/>
                </a:lnTo>
                <a:lnTo>
                  <a:pt x="397179" y="0"/>
                </a:lnTo>
                <a:lnTo>
                  <a:pt x="208978" y="705383"/>
                </a:lnTo>
                <a:lnTo>
                  <a:pt x="101701" y="466013"/>
                </a:lnTo>
                <a:lnTo>
                  <a:pt x="0" y="512521"/>
                </a:lnTo>
                <a:lnTo>
                  <a:pt x="9613" y="535774"/>
                </a:lnTo>
                <a:lnTo>
                  <a:pt x="62014" y="512521"/>
                </a:lnTo>
                <a:lnTo>
                  <a:pt x="190373" y="788479"/>
                </a:lnTo>
                <a:lnTo>
                  <a:pt x="220446" y="788479"/>
                </a:lnTo>
                <a:lnTo>
                  <a:pt x="421995" y="41236"/>
                </a:lnTo>
                <a:lnTo>
                  <a:pt x="483997" y="41236"/>
                </a:lnTo>
                <a:lnTo>
                  <a:pt x="483997" y="38849"/>
                </a:lnTo>
                <a:lnTo>
                  <a:pt x="4792421" y="38849"/>
                </a:lnTo>
                <a:lnTo>
                  <a:pt x="4792421" y="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95946" y="2541650"/>
            <a:ext cx="4723765" cy="788670"/>
          </a:xfrm>
          <a:custGeom>
            <a:avLst/>
            <a:gdLst/>
            <a:ahLst/>
            <a:cxnLst/>
            <a:rect l="l" t="t" r="r" b="b"/>
            <a:pathLst>
              <a:path w="4723765" h="788670">
                <a:moveTo>
                  <a:pt x="3208972" y="160972"/>
                </a:moveTo>
                <a:lnTo>
                  <a:pt x="3200603" y="137096"/>
                </a:lnTo>
                <a:lnTo>
                  <a:pt x="3157956" y="152501"/>
                </a:lnTo>
                <a:lnTo>
                  <a:pt x="3120555" y="174815"/>
                </a:lnTo>
                <a:lnTo>
                  <a:pt x="3088424" y="204050"/>
                </a:lnTo>
                <a:lnTo>
                  <a:pt x="3061538" y="240195"/>
                </a:lnTo>
                <a:lnTo>
                  <a:pt x="3040303" y="281863"/>
                </a:lnTo>
                <a:lnTo>
                  <a:pt x="3025140" y="327596"/>
                </a:lnTo>
                <a:lnTo>
                  <a:pt x="3016034" y="377431"/>
                </a:lnTo>
                <a:lnTo>
                  <a:pt x="3013011" y="431342"/>
                </a:lnTo>
                <a:lnTo>
                  <a:pt x="3016034" y="485381"/>
                </a:lnTo>
                <a:lnTo>
                  <a:pt x="3025102" y="535254"/>
                </a:lnTo>
                <a:lnTo>
                  <a:pt x="3040215" y="580961"/>
                </a:lnTo>
                <a:lnTo>
                  <a:pt x="3061385" y="622503"/>
                </a:lnTo>
                <a:lnTo>
                  <a:pt x="3088221" y="658520"/>
                </a:lnTo>
                <a:lnTo>
                  <a:pt x="3120364" y="687654"/>
                </a:lnTo>
                <a:lnTo>
                  <a:pt x="3157829" y="709917"/>
                </a:lnTo>
                <a:lnTo>
                  <a:pt x="3200603" y="725284"/>
                </a:lnTo>
                <a:lnTo>
                  <a:pt x="3208045" y="701408"/>
                </a:lnTo>
                <a:lnTo>
                  <a:pt x="3174517" y="686574"/>
                </a:lnTo>
                <a:lnTo>
                  <a:pt x="3145599" y="665911"/>
                </a:lnTo>
                <a:lnTo>
                  <a:pt x="3101530" y="607148"/>
                </a:lnTo>
                <a:lnTo>
                  <a:pt x="3086265" y="569582"/>
                </a:lnTo>
                <a:lnTo>
                  <a:pt x="3075368" y="527240"/>
                </a:lnTo>
                <a:lnTo>
                  <a:pt x="3068828" y="480136"/>
                </a:lnTo>
                <a:lnTo>
                  <a:pt x="3066656" y="428244"/>
                </a:lnTo>
                <a:lnTo>
                  <a:pt x="3068828" y="378066"/>
                </a:lnTo>
                <a:lnTo>
                  <a:pt x="3075368" y="332320"/>
                </a:lnTo>
                <a:lnTo>
                  <a:pt x="3086265" y="291020"/>
                </a:lnTo>
                <a:lnTo>
                  <a:pt x="3101530" y="254152"/>
                </a:lnTo>
                <a:lnTo>
                  <a:pt x="3145828" y="196215"/>
                </a:lnTo>
                <a:lnTo>
                  <a:pt x="3175038" y="175755"/>
                </a:lnTo>
                <a:lnTo>
                  <a:pt x="3208972" y="160972"/>
                </a:lnTo>
                <a:close/>
              </a:path>
              <a:path w="4723765" h="788670">
                <a:moveTo>
                  <a:pt x="4382300" y="431342"/>
                </a:moveTo>
                <a:lnTo>
                  <a:pt x="4379265" y="377431"/>
                </a:lnTo>
                <a:lnTo>
                  <a:pt x="4370159" y="327596"/>
                </a:lnTo>
                <a:lnTo>
                  <a:pt x="4354995" y="281863"/>
                </a:lnTo>
                <a:lnTo>
                  <a:pt x="4333773" y="240195"/>
                </a:lnTo>
                <a:lnTo>
                  <a:pt x="4306875" y="204050"/>
                </a:lnTo>
                <a:lnTo>
                  <a:pt x="4274744" y="174815"/>
                </a:lnTo>
                <a:lnTo>
                  <a:pt x="4237342" y="152501"/>
                </a:lnTo>
                <a:lnTo>
                  <a:pt x="4194708" y="137096"/>
                </a:lnTo>
                <a:lnTo>
                  <a:pt x="4186339" y="160972"/>
                </a:lnTo>
                <a:lnTo>
                  <a:pt x="4220388" y="175755"/>
                </a:lnTo>
                <a:lnTo>
                  <a:pt x="4249661" y="196215"/>
                </a:lnTo>
                <a:lnTo>
                  <a:pt x="4293933" y="254152"/>
                </a:lnTo>
                <a:lnTo>
                  <a:pt x="4309122" y="291020"/>
                </a:lnTo>
                <a:lnTo>
                  <a:pt x="4319968" y="332320"/>
                </a:lnTo>
                <a:lnTo>
                  <a:pt x="4326483" y="378066"/>
                </a:lnTo>
                <a:lnTo>
                  <a:pt x="4328655" y="428244"/>
                </a:lnTo>
                <a:lnTo>
                  <a:pt x="4326471" y="480136"/>
                </a:lnTo>
                <a:lnTo>
                  <a:pt x="4319930" y="527240"/>
                </a:lnTo>
                <a:lnTo>
                  <a:pt x="4309034" y="569582"/>
                </a:lnTo>
                <a:lnTo>
                  <a:pt x="4293781" y="607148"/>
                </a:lnTo>
                <a:lnTo>
                  <a:pt x="4249712" y="665911"/>
                </a:lnTo>
                <a:lnTo>
                  <a:pt x="4187279" y="701408"/>
                </a:lnTo>
                <a:lnTo>
                  <a:pt x="4194708" y="725284"/>
                </a:lnTo>
                <a:lnTo>
                  <a:pt x="4237469" y="709917"/>
                </a:lnTo>
                <a:lnTo>
                  <a:pt x="4274934" y="687654"/>
                </a:lnTo>
                <a:lnTo>
                  <a:pt x="4307078" y="658520"/>
                </a:lnTo>
                <a:lnTo>
                  <a:pt x="4333926" y="622503"/>
                </a:lnTo>
                <a:lnTo>
                  <a:pt x="4355084" y="580961"/>
                </a:lnTo>
                <a:lnTo>
                  <a:pt x="4370209" y="535254"/>
                </a:lnTo>
                <a:lnTo>
                  <a:pt x="4379277" y="485381"/>
                </a:lnTo>
                <a:lnTo>
                  <a:pt x="4382300" y="431342"/>
                </a:lnTo>
                <a:close/>
              </a:path>
              <a:path w="4723765" h="788670">
                <a:moveTo>
                  <a:pt x="4723714" y="749"/>
                </a:moveTo>
                <a:lnTo>
                  <a:pt x="483997" y="749"/>
                </a:lnTo>
                <a:lnTo>
                  <a:pt x="483997" y="0"/>
                </a:lnTo>
                <a:lnTo>
                  <a:pt x="397179" y="0"/>
                </a:lnTo>
                <a:lnTo>
                  <a:pt x="208978" y="705383"/>
                </a:lnTo>
                <a:lnTo>
                  <a:pt x="101701" y="466013"/>
                </a:lnTo>
                <a:lnTo>
                  <a:pt x="0" y="512521"/>
                </a:lnTo>
                <a:lnTo>
                  <a:pt x="9613" y="535774"/>
                </a:lnTo>
                <a:lnTo>
                  <a:pt x="62014" y="512521"/>
                </a:lnTo>
                <a:lnTo>
                  <a:pt x="190373" y="788479"/>
                </a:lnTo>
                <a:lnTo>
                  <a:pt x="220446" y="788479"/>
                </a:lnTo>
                <a:lnTo>
                  <a:pt x="421995" y="41236"/>
                </a:lnTo>
                <a:lnTo>
                  <a:pt x="483997" y="41236"/>
                </a:lnTo>
                <a:lnTo>
                  <a:pt x="483997" y="38849"/>
                </a:lnTo>
                <a:lnTo>
                  <a:pt x="4723714" y="38849"/>
                </a:lnTo>
                <a:lnTo>
                  <a:pt x="4723714" y="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5807" y="1159763"/>
            <a:ext cx="9283700" cy="213487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R="440690" algn="ctr">
              <a:lnSpc>
                <a:spcPct val="100000"/>
              </a:lnSpc>
              <a:spcBef>
                <a:spcPts val="2405"/>
              </a:spcBef>
            </a:pPr>
            <a:r>
              <a:rPr sz="5000" spc="-135" dirty="0">
                <a:latin typeface="DejaVu Serif"/>
                <a:cs typeface="DejaVu Serif"/>
              </a:rPr>
              <a:t>𝑛</a:t>
            </a:r>
            <a:r>
              <a:rPr sz="5000" spc="-685" dirty="0">
                <a:latin typeface="DejaVu Serif"/>
                <a:cs typeface="DejaVu Serif"/>
              </a:rPr>
              <a:t> 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147" baseline="2222" dirty="0">
                <a:latin typeface="DejaVu Serif"/>
                <a:cs typeface="DejaVu Serif"/>
              </a:rPr>
              <a:t> </a:t>
            </a:r>
            <a:r>
              <a:rPr sz="5000" spc="114" dirty="0">
                <a:latin typeface="DejaVu Serif"/>
                <a:cs typeface="DejaVu Serif"/>
              </a:rPr>
              <a:t>𝑋𝑌</a:t>
            </a:r>
            <a:r>
              <a:rPr sz="5000" spc="-365" dirty="0">
                <a:latin typeface="DejaVu Serif"/>
                <a:cs typeface="DejaVu Serif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</a:t>
            </a:r>
            <a:r>
              <a:rPr sz="5000" spc="-480" dirty="0">
                <a:latin typeface="DejaVu Serif"/>
                <a:cs typeface="DejaVu Serif"/>
              </a:rPr>
              <a:t> </a:t>
            </a:r>
            <a:r>
              <a:rPr sz="5000" spc="45" dirty="0">
                <a:latin typeface="DejaVu Serif"/>
                <a:cs typeface="DejaVu Serif"/>
              </a:rPr>
              <a:t>(</a:t>
            </a:r>
            <a:r>
              <a:rPr sz="7500" spc="67" baseline="2222" dirty="0">
                <a:latin typeface="DejaVu Serif"/>
                <a:cs typeface="DejaVu Serif"/>
              </a:rPr>
              <a:t>∑</a:t>
            </a:r>
            <a:r>
              <a:rPr sz="7500" spc="-1147" baseline="2222" dirty="0">
                <a:latin typeface="DejaVu Serif"/>
                <a:cs typeface="DejaVu Serif"/>
              </a:rPr>
              <a:t> </a:t>
            </a:r>
            <a:r>
              <a:rPr sz="5000" spc="135" dirty="0">
                <a:latin typeface="DejaVu Serif"/>
                <a:cs typeface="DejaVu Serif"/>
              </a:rPr>
              <a:t>𝑋)(</a:t>
            </a:r>
            <a:r>
              <a:rPr sz="7500" spc="202" baseline="2222" dirty="0">
                <a:latin typeface="DejaVu Serif"/>
                <a:cs typeface="DejaVu Serif"/>
              </a:rPr>
              <a:t>∑</a:t>
            </a:r>
            <a:r>
              <a:rPr sz="7500" spc="-1139" baseline="2222" dirty="0">
                <a:latin typeface="DejaVu Serif"/>
                <a:cs typeface="DejaVu Serif"/>
              </a:rPr>
              <a:t> </a:t>
            </a:r>
            <a:r>
              <a:rPr sz="5000" spc="125" dirty="0">
                <a:latin typeface="DejaVu Serif"/>
                <a:cs typeface="DejaVu Serif"/>
              </a:rPr>
              <a:t>𝑌)</a:t>
            </a:r>
            <a:endParaRPr sz="50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  <a:spcBef>
                <a:spcPts val="2300"/>
              </a:spcBef>
              <a:tabLst>
                <a:tab pos="2790825" algn="l"/>
                <a:tab pos="4907280" algn="l"/>
                <a:tab pos="7666990" algn="l"/>
              </a:tabLst>
            </a:pPr>
            <a:r>
              <a:rPr sz="5000" spc="-135" dirty="0">
                <a:latin typeface="DejaVu Serif"/>
                <a:cs typeface="DejaVu Serif"/>
              </a:rPr>
              <a:t>𝑛 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957" baseline="2222" dirty="0">
                <a:latin typeface="DejaVu Serif"/>
                <a:cs typeface="DejaVu Serif"/>
              </a:rPr>
              <a:t> </a:t>
            </a:r>
            <a:r>
              <a:rPr sz="5000" spc="190" dirty="0">
                <a:latin typeface="DejaVu Serif"/>
                <a:cs typeface="DejaVu Serif"/>
              </a:rPr>
              <a:t>𝑋</a:t>
            </a:r>
            <a:r>
              <a:rPr sz="5550" spc="284" baseline="22522" dirty="0">
                <a:latin typeface="WenQuanYi Micro Hei Mono"/>
                <a:cs typeface="WenQuanYi Micro Hei Mono"/>
              </a:rPr>
              <a:t>!</a:t>
            </a:r>
            <a:r>
              <a:rPr sz="5550" spc="-1402" baseline="22522" dirty="0">
                <a:latin typeface="WenQuanYi Micro Hei Mono"/>
                <a:cs typeface="WenQuanYi Micro Hei Mono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	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139" baseline="2222" dirty="0">
                <a:latin typeface="DejaVu Serif"/>
                <a:cs typeface="DejaVu Serif"/>
              </a:rPr>
              <a:t> </a:t>
            </a:r>
            <a:r>
              <a:rPr sz="5000" spc="220" dirty="0">
                <a:latin typeface="DejaVu Serif"/>
                <a:cs typeface="DejaVu Serif"/>
              </a:rPr>
              <a:t>𝑋</a:t>
            </a:r>
            <a:r>
              <a:rPr sz="5000" spc="610" dirty="0">
                <a:latin typeface="DejaVu Serif"/>
                <a:cs typeface="DejaVu Serif"/>
              </a:rPr>
              <a:t> </a:t>
            </a:r>
            <a:r>
              <a:rPr sz="5550" spc="-120" baseline="22522" dirty="0">
                <a:latin typeface="WenQuanYi Micro Hei Mono"/>
                <a:cs typeface="WenQuanYi Micro Hei Mono"/>
              </a:rPr>
              <a:t>!	</a:t>
            </a:r>
            <a:r>
              <a:rPr sz="5000" spc="-135" dirty="0">
                <a:latin typeface="DejaVu Serif"/>
                <a:cs typeface="DejaVu Serif"/>
              </a:rPr>
              <a:t>𝑛 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950" baseline="2222" dirty="0">
                <a:latin typeface="DejaVu Serif"/>
                <a:cs typeface="DejaVu Serif"/>
              </a:rPr>
              <a:t> </a:t>
            </a:r>
            <a:r>
              <a:rPr sz="5000" spc="65" dirty="0">
                <a:latin typeface="DejaVu Serif"/>
                <a:cs typeface="DejaVu Serif"/>
              </a:rPr>
              <a:t>𝑌</a:t>
            </a:r>
            <a:r>
              <a:rPr sz="5550" spc="97" baseline="22522" dirty="0">
                <a:latin typeface="WenQuanYi Micro Hei Mono"/>
                <a:cs typeface="WenQuanYi Micro Hei Mono"/>
              </a:rPr>
              <a:t>!</a:t>
            </a:r>
            <a:r>
              <a:rPr sz="5550" spc="-1402" baseline="22522" dirty="0">
                <a:latin typeface="WenQuanYi Micro Hei Mono"/>
                <a:cs typeface="WenQuanYi Micro Hei Mono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	</a:t>
            </a:r>
            <a:r>
              <a:rPr sz="7500" spc="-44" baseline="2222" dirty="0">
                <a:latin typeface="DejaVu Serif"/>
                <a:cs typeface="DejaVu Serif"/>
              </a:rPr>
              <a:t>∑ </a:t>
            </a:r>
            <a:r>
              <a:rPr sz="5000" spc="10" dirty="0">
                <a:latin typeface="DejaVu Serif"/>
                <a:cs typeface="DejaVu Serif"/>
              </a:rPr>
              <a:t>𝑌</a:t>
            </a:r>
            <a:r>
              <a:rPr sz="5000" spc="-204" dirty="0">
                <a:latin typeface="DejaVu Serif"/>
                <a:cs typeface="DejaVu Serif"/>
              </a:rPr>
              <a:t> </a:t>
            </a:r>
            <a:r>
              <a:rPr sz="5550" spc="-120" baseline="22522" dirty="0">
                <a:latin typeface="WenQuanYi Micro Hei Mono"/>
                <a:cs typeface="WenQuanYi Micro Hei Mono"/>
              </a:rPr>
              <a:t>!</a:t>
            </a:r>
            <a:endParaRPr sz="5550" baseline="22522">
              <a:latin typeface="WenQuanYi Micro Hei Mono"/>
              <a:cs typeface="WenQuanYi Micro Hei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5207" y="6236715"/>
            <a:ext cx="118986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4750" algn="l"/>
              </a:tabLst>
            </a:pP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4000" b="1" spc="60" dirty="0">
                <a:latin typeface="Arial"/>
                <a:cs typeface="Arial"/>
              </a:rPr>
              <a:t>=</a:t>
            </a:r>
            <a:r>
              <a:rPr sz="4000" b="1" spc="80" dirty="0">
                <a:latin typeface="Arial"/>
                <a:cs typeface="Arial"/>
              </a:rPr>
              <a:t> </a:t>
            </a:r>
            <a:r>
              <a:rPr sz="4000" b="1" spc="295" dirty="0">
                <a:latin typeface="Arial"/>
                <a:cs typeface="Arial"/>
              </a:rPr>
              <a:t>-</a:t>
            </a:r>
            <a:r>
              <a:rPr sz="4000" b="1" spc="40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0.94	</a:t>
            </a:r>
            <a:r>
              <a:rPr sz="4000" b="1" spc="15" dirty="0">
                <a:latin typeface="Arial"/>
                <a:cs typeface="Arial"/>
              </a:rPr>
              <a:t>(Negative </a:t>
            </a:r>
            <a:r>
              <a:rPr sz="4000" b="1" spc="-10" dirty="0">
                <a:latin typeface="Arial"/>
                <a:cs typeface="Arial"/>
              </a:rPr>
              <a:t>(Indirect) </a:t>
            </a:r>
            <a:r>
              <a:rPr sz="4000" b="1" spc="-5" dirty="0">
                <a:latin typeface="Arial"/>
                <a:cs typeface="Arial"/>
              </a:rPr>
              <a:t>strong </a:t>
            </a:r>
            <a:r>
              <a:rPr sz="4000" b="1" spc="15" dirty="0">
                <a:latin typeface="Arial"/>
                <a:cs typeface="Arial"/>
              </a:rPr>
              <a:t>correlation</a:t>
            </a:r>
            <a:r>
              <a:rPr sz="4000" b="1" spc="150" dirty="0">
                <a:latin typeface="Arial"/>
                <a:cs typeface="Arial"/>
              </a:rPr>
              <a:t> </a:t>
            </a:r>
            <a:r>
              <a:rPr sz="4000" b="1" spc="-150" dirty="0"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6150" y="8382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Example  </a:t>
            </a:r>
            <a:r>
              <a:rPr lang="en-US" sz="2400" b="1" dirty="0" smtClean="0"/>
              <a:t>: A </a:t>
            </a:r>
            <a:r>
              <a:rPr lang="en-US" sz="2400" b="1" dirty="0"/>
              <a:t>small study is conducted involving 17 infants to investigate the association between gestational age at birth, measured in weeks, and birth weight, measured in grams.</a:t>
            </a:r>
          </a:p>
        </p:txBody>
      </p:sp>
      <p:pic>
        <p:nvPicPr>
          <p:cNvPr id="4" name="Picture 3" descr="BirthWgt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2133600"/>
            <a:ext cx="6934200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907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550" y="838201"/>
            <a:ext cx="10287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Solution</a:t>
            </a:r>
            <a:r>
              <a:rPr lang="en-US" sz="2000" dirty="0" smtClean="0"/>
              <a:t> 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this example, birth weight is the dependent variable and gestational age is the independent variable. Thus </a:t>
            </a:r>
            <a:r>
              <a:rPr lang="en-US" sz="2400" i="1" dirty="0"/>
              <a:t>Y</a:t>
            </a:r>
            <a:r>
              <a:rPr lang="en-US" sz="2400" dirty="0"/>
              <a:t> = birth weight and </a:t>
            </a:r>
            <a:r>
              <a:rPr lang="en-US" sz="2400" i="1" dirty="0"/>
              <a:t>X</a:t>
            </a:r>
            <a:r>
              <a:rPr lang="en-US" sz="2400" dirty="0"/>
              <a:t> = gestational age.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750" y="2286000"/>
            <a:ext cx="4745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the given data, it can be shown the following</a:t>
            </a:r>
            <a:endParaRPr lang="en-IN" dirty="0"/>
          </a:p>
        </p:txBody>
      </p:sp>
      <p:pic>
        <p:nvPicPr>
          <p:cNvPr id="4" name="Picture 3" descr="Correlation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895600"/>
            <a:ext cx="2209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orrelation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2743200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orrelation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733800"/>
            <a:ext cx="2819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orrelation1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3657600"/>
            <a:ext cx="3581400" cy="914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93750" y="5029200"/>
                <a:ext cx="4495800" cy="852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</m:acc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</m:acc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y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IN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0.82</a:t>
                </a:r>
                <a:endParaRPr lang="en-IN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0" y="5029200"/>
                <a:ext cx="4495800" cy="852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41350" y="64008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Conclusion</a:t>
            </a:r>
            <a:r>
              <a:rPr lang="en-US" sz="2400" dirty="0"/>
              <a:t>: The sample’s correlation coefficient indicates a </a:t>
            </a:r>
            <a:r>
              <a:rPr lang="en-US" sz="2400" b="1" dirty="0"/>
              <a:t>strong positive correlation </a:t>
            </a:r>
            <a:r>
              <a:rPr lang="en-US" sz="2400" dirty="0"/>
              <a:t>between Gestational Age and Birth Weight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			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5933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50822" y="1561083"/>
            <a:ext cx="11132820" cy="5845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4000" b="1" spc="70" dirty="0">
                <a:latin typeface="Arial"/>
                <a:cs typeface="Arial"/>
              </a:rPr>
              <a:t>It </a:t>
            </a:r>
            <a:r>
              <a:rPr sz="4000" b="1" spc="-80" dirty="0">
                <a:latin typeface="Arial"/>
                <a:cs typeface="Arial"/>
              </a:rPr>
              <a:t>is </a:t>
            </a:r>
            <a:r>
              <a:rPr sz="4000" b="1" spc="70" dirty="0">
                <a:latin typeface="Arial"/>
                <a:cs typeface="Arial"/>
              </a:rPr>
              <a:t>a </a:t>
            </a:r>
            <a:r>
              <a:rPr sz="4000" b="1" spc="55" dirty="0">
                <a:latin typeface="Arial"/>
                <a:cs typeface="Arial"/>
              </a:rPr>
              <a:t>non-parametric </a:t>
            </a:r>
            <a:r>
              <a:rPr sz="4000" b="1" spc="30" dirty="0">
                <a:latin typeface="Arial"/>
                <a:cs typeface="Arial"/>
              </a:rPr>
              <a:t>measure </a:t>
            </a:r>
            <a:r>
              <a:rPr sz="4000" b="1" spc="15" dirty="0">
                <a:latin typeface="Arial"/>
                <a:cs typeface="Arial"/>
              </a:rPr>
              <a:t>of</a:t>
            </a:r>
            <a:r>
              <a:rPr sz="4000" b="1" spc="8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correlation</a:t>
            </a:r>
            <a:r>
              <a:rPr sz="4000" b="1" spc="15" dirty="0" smtClean="0">
                <a:latin typeface="Arial"/>
                <a:cs typeface="Arial"/>
              </a:rPr>
              <a:t>.</a:t>
            </a:r>
            <a:endParaRPr lang="en-US" sz="4000" b="1" spc="1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dirty="0">
              <a:latin typeface="Arial"/>
              <a:cs typeface="Arial"/>
            </a:endParaRPr>
          </a:p>
          <a:p>
            <a:pPr marL="584200" marR="223520" indent="-571500">
              <a:lnSpc>
                <a:spcPct val="152000"/>
              </a:lnSpc>
              <a:spcBef>
                <a:spcPts val="910"/>
              </a:spcBef>
              <a:buFont typeface="Wingdings" panose="05000000000000000000" pitchFamily="2" charset="2"/>
              <a:buChar char="Ø"/>
            </a:pPr>
            <a:r>
              <a:rPr sz="4000" b="1" spc="-45" dirty="0">
                <a:latin typeface="Arial"/>
                <a:cs typeface="Arial"/>
              </a:rPr>
              <a:t>This </a:t>
            </a:r>
            <a:r>
              <a:rPr sz="4000" b="1" spc="20" dirty="0">
                <a:latin typeface="Arial"/>
                <a:cs typeface="Arial"/>
              </a:rPr>
              <a:t>procedure </a:t>
            </a:r>
            <a:r>
              <a:rPr sz="4000" b="1" spc="65" dirty="0">
                <a:latin typeface="Arial"/>
                <a:cs typeface="Arial"/>
              </a:rPr>
              <a:t>makes </a:t>
            </a:r>
            <a:r>
              <a:rPr sz="4000" b="1" spc="-10" dirty="0">
                <a:latin typeface="Arial"/>
                <a:cs typeface="Arial"/>
              </a:rPr>
              <a:t>use </a:t>
            </a:r>
            <a:r>
              <a:rPr sz="4000" b="1" spc="15" dirty="0">
                <a:latin typeface="Arial"/>
                <a:cs typeface="Arial"/>
              </a:rPr>
              <a:t>of </a:t>
            </a:r>
            <a:r>
              <a:rPr sz="4000" b="1" spc="35" dirty="0">
                <a:latin typeface="Arial"/>
                <a:cs typeface="Arial"/>
              </a:rPr>
              <a:t>the </a:t>
            </a:r>
            <a:r>
              <a:rPr sz="4000" b="1" spc="85" dirty="0">
                <a:latin typeface="Arial"/>
                <a:cs typeface="Arial"/>
              </a:rPr>
              <a:t>two </a:t>
            </a:r>
            <a:r>
              <a:rPr sz="4000" b="1" spc="15" dirty="0">
                <a:latin typeface="Arial"/>
                <a:cs typeface="Arial"/>
              </a:rPr>
              <a:t>sets </a:t>
            </a:r>
            <a:r>
              <a:rPr sz="4000" b="1" spc="30" dirty="0">
                <a:latin typeface="Arial"/>
                <a:cs typeface="Arial"/>
              </a:rPr>
              <a:t>of  </a:t>
            </a:r>
            <a:r>
              <a:rPr sz="4000" b="1" spc="15" dirty="0">
                <a:latin typeface="Arial"/>
                <a:cs typeface="Arial"/>
              </a:rPr>
              <a:t>ranks </a:t>
            </a:r>
            <a:r>
              <a:rPr sz="4000" b="1" spc="55" dirty="0">
                <a:latin typeface="Arial"/>
                <a:cs typeface="Arial"/>
              </a:rPr>
              <a:t>that </a:t>
            </a:r>
            <a:r>
              <a:rPr sz="4000" b="1" spc="15" dirty="0">
                <a:latin typeface="Arial"/>
                <a:cs typeface="Arial"/>
              </a:rPr>
              <a:t>may </a:t>
            </a:r>
            <a:r>
              <a:rPr sz="4000" b="1" spc="50" dirty="0">
                <a:latin typeface="Arial"/>
                <a:cs typeface="Arial"/>
              </a:rPr>
              <a:t>be </a:t>
            </a:r>
            <a:r>
              <a:rPr sz="4000" b="1" dirty="0">
                <a:latin typeface="Arial"/>
                <a:cs typeface="Arial"/>
              </a:rPr>
              <a:t>assigned </a:t>
            </a:r>
            <a:r>
              <a:rPr sz="4000" b="1" spc="45" dirty="0">
                <a:latin typeface="Arial"/>
                <a:cs typeface="Arial"/>
              </a:rPr>
              <a:t>to </a:t>
            </a:r>
            <a:r>
              <a:rPr sz="4000" b="1" spc="35" dirty="0">
                <a:latin typeface="Arial"/>
                <a:cs typeface="Arial"/>
              </a:rPr>
              <a:t>the </a:t>
            </a:r>
            <a:r>
              <a:rPr sz="4000" b="1" spc="30" dirty="0">
                <a:latin typeface="Arial"/>
                <a:cs typeface="Arial"/>
              </a:rPr>
              <a:t>sample  </a:t>
            </a:r>
            <a:r>
              <a:rPr sz="4000" b="1" spc="-25" dirty="0">
                <a:latin typeface="Arial"/>
                <a:cs typeface="Arial"/>
              </a:rPr>
              <a:t>values </a:t>
            </a:r>
            <a:r>
              <a:rPr sz="4000" b="1" spc="15" dirty="0">
                <a:latin typeface="Arial"/>
                <a:cs typeface="Arial"/>
              </a:rPr>
              <a:t>of </a:t>
            </a:r>
            <a:r>
              <a:rPr sz="4000" b="1" spc="-80" dirty="0">
                <a:latin typeface="Arial"/>
                <a:cs typeface="Arial"/>
              </a:rPr>
              <a:t>x </a:t>
            </a:r>
            <a:r>
              <a:rPr sz="4000" b="1" spc="15" dirty="0">
                <a:latin typeface="Arial"/>
                <a:cs typeface="Arial"/>
              </a:rPr>
              <a:t>and</a:t>
            </a:r>
            <a:r>
              <a:rPr sz="4000" b="1" spc="225" dirty="0">
                <a:latin typeface="Arial"/>
                <a:cs typeface="Arial"/>
              </a:rPr>
              <a:t> </a:t>
            </a:r>
            <a:r>
              <a:rPr sz="4000" b="1" spc="-270" dirty="0">
                <a:latin typeface="Arial"/>
                <a:cs typeface="Arial"/>
              </a:rPr>
              <a:t>Y.</a:t>
            </a:r>
            <a:endParaRPr sz="4000" dirty="0">
              <a:latin typeface="Arial"/>
              <a:cs typeface="Arial"/>
            </a:endParaRPr>
          </a:p>
          <a:p>
            <a:pPr marL="12700" marR="181610">
              <a:lnSpc>
                <a:spcPct val="152000"/>
              </a:lnSpc>
              <a:spcBef>
                <a:spcPts val="915"/>
              </a:spcBef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0350" y="23648"/>
            <a:ext cx="76200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4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4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4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77697" y="1789683"/>
            <a:ext cx="10643235" cy="5538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40" dirty="0">
                <a:latin typeface="Arial"/>
                <a:cs typeface="Arial"/>
              </a:rPr>
              <a:t>Spearman </a:t>
            </a:r>
            <a:r>
              <a:rPr lang="en-US" sz="4000" b="1" spc="35" dirty="0">
                <a:latin typeface="Arial"/>
                <a:cs typeface="Arial"/>
              </a:rPr>
              <a:t>Rank </a:t>
            </a:r>
            <a:r>
              <a:rPr lang="en-US" sz="4000" b="1" spc="15" dirty="0">
                <a:latin typeface="Arial"/>
                <a:cs typeface="Arial"/>
              </a:rPr>
              <a:t>correlation </a:t>
            </a:r>
            <a:r>
              <a:rPr lang="en-US" sz="4000" b="1" spc="20" dirty="0">
                <a:latin typeface="Arial"/>
                <a:cs typeface="Arial"/>
              </a:rPr>
              <a:t>coefficient </a:t>
            </a:r>
            <a:r>
              <a:rPr lang="en-US" sz="4000" b="1" dirty="0">
                <a:latin typeface="Arial"/>
                <a:cs typeface="Arial"/>
              </a:rPr>
              <a:t>could  </a:t>
            </a:r>
            <a:r>
              <a:rPr lang="en-US" sz="4000" b="1" spc="50" dirty="0">
                <a:latin typeface="Arial"/>
                <a:cs typeface="Arial"/>
              </a:rPr>
              <a:t>be computed </a:t>
            </a:r>
            <a:r>
              <a:rPr lang="en-US" sz="4000" b="1" spc="-75" dirty="0">
                <a:latin typeface="Arial"/>
                <a:cs typeface="Arial"/>
              </a:rPr>
              <a:t>in </a:t>
            </a:r>
            <a:r>
              <a:rPr lang="en-US" sz="4000" b="1" spc="35" dirty="0">
                <a:latin typeface="Arial"/>
                <a:cs typeface="Arial"/>
              </a:rPr>
              <a:t>the </a:t>
            </a:r>
            <a:r>
              <a:rPr lang="en-US" sz="4000" b="1" spc="-5" dirty="0">
                <a:latin typeface="Arial"/>
                <a:cs typeface="Arial"/>
              </a:rPr>
              <a:t>following</a:t>
            </a:r>
            <a:r>
              <a:rPr lang="en-US" sz="4000" b="1" spc="150" dirty="0">
                <a:latin typeface="Arial"/>
                <a:cs typeface="Arial"/>
              </a:rPr>
              <a:t> </a:t>
            </a:r>
            <a:r>
              <a:rPr lang="en-US" sz="4000" b="1" spc="-5" dirty="0">
                <a:latin typeface="Arial"/>
                <a:cs typeface="Arial"/>
              </a:rPr>
              <a:t>cases</a:t>
            </a:r>
            <a:r>
              <a:rPr lang="en-US" sz="4000" b="1" spc="-5" dirty="0" smtClean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b="1" dirty="0" smtClean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4000" b="1" dirty="0" smtClean="0">
                <a:latin typeface="Arial"/>
                <a:cs typeface="Arial"/>
              </a:rPr>
              <a:t>Both </a:t>
            </a:r>
            <a:r>
              <a:rPr sz="4000" b="1" spc="-5" dirty="0">
                <a:latin typeface="Arial"/>
                <a:cs typeface="Arial"/>
              </a:rPr>
              <a:t>variables </a:t>
            </a:r>
            <a:r>
              <a:rPr sz="4000" b="1" spc="35" dirty="0">
                <a:latin typeface="Arial"/>
                <a:cs typeface="Arial"/>
              </a:rPr>
              <a:t>are</a:t>
            </a:r>
            <a:r>
              <a:rPr sz="4000" b="1" spc="12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quantitative.</a:t>
            </a:r>
            <a:endParaRPr sz="40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3384"/>
              </a:spcBef>
              <a:buFont typeface="Wingdings" panose="05000000000000000000" pitchFamily="2" charset="2"/>
              <a:buChar char="Ø"/>
            </a:pPr>
            <a:r>
              <a:rPr sz="4000" b="1" dirty="0">
                <a:latin typeface="Arial"/>
                <a:cs typeface="Arial"/>
              </a:rPr>
              <a:t>Both </a:t>
            </a:r>
            <a:r>
              <a:rPr sz="4000" b="1" spc="-5" dirty="0">
                <a:latin typeface="Arial"/>
                <a:cs typeface="Arial"/>
              </a:rPr>
              <a:t>variables </a:t>
            </a:r>
            <a:r>
              <a:rPr sz="4000" b="1" spc="35" dirty="0">
                <a:latin typeface="Arial"/>
                <a:cs typeface="Arial"/>
              </a:rPr>
              <a:t>are </a:t>
            </a:r>
            <a:r>
              <a:rPr sz="4000" b="1" spc="5" dirty="0">
                <a:latin typeface="Arial"/>
                <a:cs typeface="Arial"/>
              </a:rPr>
              <a:t>qualitative</a:t>
            </a:r>
            <a:r>
              <a:rPr sz="4000" b="1" spc="135" dirty="0">
                <a:latin typeface="Arial"/>
                <a:cs typeface="Arial"/>
              </a:rPr>
              <a:t> </a:t>
            </a:r>
            <a:r>
              <a:rPr sz="4000" b="1" spc="-15" dirty="0">
                <a:latin typeface="Arial"/>
                <a:cs typeface="Arial"/>
              </a:rPr>
              <a:t>ordinal.</a:t>
            </a:r>
            <a:endParaRPr sz="4000" dirty="0">
              <a:latin typeface="Arial"/>
              <a:cs typeface="Arial"/>
            </a:endParaRPr>
          </a:p>
          <a:p>
            <a:pPr marL="584200" marR="5080" indent="-571500">
              <a:lnSpc>
                <a:spcPct val="152000"/>
              </a:lnSpc>
              <a:spcBef>
                <a:spcPts val="910"/>
              </a:spcBef>
              <a:buFont typeface="Wingdings" panose="05000000000000000000" pitchFamily="2" charset="2"/>
              <a:buChar char="Ø"/>
            </a:pPr>
            <a:r>
              <a:rPr sz="4000" b="1" spc="20" dirty="0">
                <a:latin typeface="Arial"/>
                <a:cs typeface="Arial"/>
              </a:rPr>
              <a:t>One </a:t>
            </a:r>
            <a:r>
              <a:rPr sz="4000" b="1" spc="5" dirty="0">
                <a:latin typeface="Arial"/>
                <a:cs typeface="Arial"/>
              </a:rPr>
              <a:t>variable </a:t>
            </a:r>
            <a:r>
              <a:rPr sz="4000" b="1" spc="-80" dirty="0">
                <a:latin typeface="Arial"/>
                <a:cs typeface="Arial"/>
              </a:rPr>
              <a:t>is </a:t>
            </a:r>
            <a:r>
              <a:rPr sz="4000" b="1" spc="15" dirty="0">
                <a:latin typeface="Arial"/>
                <a:cs typeface="Arial"/>
              </a:rPr>
              <a:t>quantitative and </a:t>
            </a:r>
            <a:r>
              <a:rPr sz="4000" b="1" spc="35" dirty="0">
                <a:latin typeface="Arial"/>
                <a:cs typeface="Arial"/>
              </a:rPr>
              <a:t>the other </a:t>
            </a:r>
            <a:r>
              <a:rPr sz="4000" b="1" spc="-80" dirty="0">
                <a:latin typeface="Arial"/>
                <a:cs typeface="Arial"/>
              </a:rPr>
              <a:t>is  </a:t>
            </a:r>
            <a:r>
              <a:rPr sz="4000" b="1" spc="5" dirty="0">
                <a:latin typeface="Arial"/>
                <a:cs typeface="Arial"/>
              </a:rPr>
              <a:t>qualitative</a:t>
            </a:r>
            <a:r>
              <a:rPr sz="4000" b="1" spc="40" dirty="0">
                <a:latin typeface="Arial"/>
                <a:cs typeface="Arial"/>
              </a:rPr>
              <a:t> </a:t>
            </a:r>
            <a:r>
              <a:rPr sz="4000" b="1" spc="-15" dirty="0">
                <a:latin typeface="Arial"/>
                <a:cs typeface="Arial"/>
              </a:rPr>
              <a:t>ordinal.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7550" y="685800"/>
            <a:ext cx="736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7950" y="0"/>
            <a:ext cx="7670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4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4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4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9248" y="1546812"/>
            <a:ext cx="337185" cy="427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248" y="2473404"/>
            <a:ext cx="337185" cy="427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248" y="3399996"/>
            <a:ext cx="337185" cy="427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248" y="4329636"/>
            <a:ext cx="337185" cy="427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9248" y="5256228"/>
            <a:ext cx="337185" cy="427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248" y="6182820"/>
            <a:ext cx="337185" cy="427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9398" y="1517396"/>
            <a:ext cx="12355830" cy="521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60" baseline="1633" dirty="0" smtClean="0">
                <a:latin typeface="Arial"/>
                <a:cs typeface="Arial"/>
              </a:rPr>
              <a:t> </a:t>
            </a:r>
            <a:r>
              <a:rPr lang="en-US" sz="5100" b="1" spc="-60" baseline="1633" dirty="0" smtClean="0">
                <a:latin typeface="Arial"/>
                <a:cs typeface="Arial"/>
              </a:rPr>
              <a:t>    </a:t>
            </a:r>
            <a:r>
              <a:rPr sz="3600" b="1" spc="-15" dirty="0" smtClean="0">
                <a:latin typeface="Arial"/>
                <a:cs typeface="Arial"/>
              </a:rPr>
              <a:t>Rank </a:t>
            </a:r>
            <a:r>
              <a:rPr sz="3600" b="1" spc="-10" dirty="0">
                <a:latin typeface="Arial"/>
                <a:cs typeface="Arial"/>
              </a:rPr>
              <a:t>the </a:t>
            </a:r>
            <a:r>
              <a:rPr sz="3600" b="1" spc="-15" dirty="0">
                <a:latin typeface="Arial"/>
                <a:cs typeface="Arial"/>
              </a:rPr>
              <a:t>values </a:t>
            </a:r>
            <a:r>
              <a:rPr sz="3600" b="1" spc="-10" dirty="0">
                <a:latin typeface="Arial"/>
                <a:cs typeface="Arial"/>
              </a:rPr>
              <a:t>of </a:t>
            </a:r>
            <a:r>
              <a:rPr sz="3600" b="1" dirty="0">
                <a:latin typeface="Arial"/>
                <a:cs typeface="Arial"/>
              </a:rPr>
              <a:t>X </a:t>
            </a:r>
            <a:r>
              <a:rPr sz="3600" b="1" spc="-10" dirty="0">
                <a:latin typeface="Arial"/>
                <a:cs typeface="Arial"/>
              </a:rPr>
              <a:t>with the </a:t>
            </a:r>
            <a:r>
              <a:rPr sz="3600" b="1" spc="-15" dirty="0">
                <a:latin typeface="Arial"/>
                <a:cs typeface="Arial"/>
              </a:rPr>
              <a:t>smallest value </a:t>
            </a:r>
            <a:r>
              <a:rPr sz="3600" b="1" spc="-10" dirty="0">
                <a:latin typeface="Arial"/>
                <a:cs typeface="Arial"/>
              </a:rPr>
              <a:t>as </a:t>
            </a:r>
            <a:r>
              <a:rPr sz="3600" b="1" spc="-15" dirty="0">
                <a:latin typeface="Arial"/>
                <a:cs typeface="Arial"/>
              </a:rPr>
              <a:t>rank </a:t>
            </a:r>
            <a:r>
              <a:rPr sz="3600" b="1" spc="-10" dirty="0">
                <a:latin typeface="Arial"/>
                <a:cs typeface="Arial"/>
              </a:rPr>
              <a:t>1,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5100" b="1" spc="2760" baseline="1633" dirty="0" smtClean="0">
                <a:latin typeface="Arial"/>
                <a:cs typeface="Arial"/>
              </a:rPr>
              <a:t>♦</a:t>
            </a:r>
            <a:r>
              <a:rPr sz="5100" b="1" spc="15" baseline="1633" dirty="0" smtClean="0">
                <a:latin typeface="Arial"/>
                <a:cs typeface="Arial"/>
              </a:rPr>
              <a:t> </a:t>
            </a:r>
            <a:r>
              <a:rPr sz="3600" b="1" spc="-15" dirty="0" smtClean="0">
                <a:latin typeface="Arial"/>
                <a:cs typeface="Arial"/>
              </a:rPr>
              <a:t>next </a:t>
            </a:r>
            <a:r>
              <a:rPr sz="3600" b="1" spc="-15" dirty="0">
                <a:latin typeface="Arial"/>
                <a:cs typeface="Arial"/>
              </a:rPr>
              <a:t>value </a:t>
            </a:r>
            <a:r>
              <a:rPr sz="3600" b="1" spc="-10" dirty="0">
                <a:latin typeface="Arial"/>
                <a:cs typeface="Arial"/>
              </a:rPr>
              <a:t>as </a:t>
            </a:r>
            <a:r>
              <a:rPr sz="3600" b="1" spc="-15" dirty="0">
                <a:latin typeface="Arial"/>
                <a:cs typeface="Arial"/>
              </a:rPr>
              <a:t>rank </a:t>
            </a:r>
            <a:r>
              <a:rPr sz="3600" b="1" dirty="0">
                <a:latin typeface="Arial"/>
                <a:cs typeface="Arial"/>
              </a:rPr>
              <a:t>2 </a:t>
            </a:r>
            <a:r>
              <a:rPr sz="3600" b="1" spc="-15" dirty="0">
                <a:latin typeface="Arial"/>
                <a:cs typeface="Arial"/>
              </a:rPr>
              <a:t>and </a:t>
            </a:r>
            <a:r>
              <a:rPr sz="3600" b="1" spc="-10" dirty="0">
                <a:latin typeface="Arial"/>
                <a:cs typeface="Arial"/>
              </a:rPr>
              <a:t>so </a:t>
            </a:r>
            <a:r>
              <a:rPr sz="3600" b="1" spc="-15" dirty="0" smtClean="0">
                <a:latin typeface="Arial"/>
                <a:cs typeface="Arial"/>
              </a:rPr>
              <a:t>on</a:t>
            </a:r>
            <a:r>
              <a:rPr lang="en-US" sz="3600" b="1" spc="-15" dirty="0" smtClean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5100" b="1" spc="2760" baseline="1633" dirty="0">
                <a:latin typeface="Arial"/>
                <a:cs typeface="Arial"/>
              </a:rPr>
              <a:t>♦</a:t>
            </a:r>
            <a:r>
              <a:rPr sz="5100" b="1" spc="30" baseline="1633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assign </a:t>
            </a:r>
            <a:r>
              <a:rPr sz="3600" b="1" spc="-15" dirty="0">
                <a:latin typeface="Arial"/>
                <a:cs typeface="Arial"/>
              </a:rPr>
              <a:t>rank </a:t>
            </a:r>
            <a:r>
              <a:rPr sz="3600" b="1" dirty="0">
                <a:latin typeface="Arial"/>
                <a:cs typeface="Arial"/>
              </a:rPr>
              <a:t>n </a:t>
            </a:r>
            <a:r>
              <a:rPr sz="3600" b="1" spc="-10" dirty="0">
                <a:latin typeface="Arial"/>
                <a:cs typeface="Arial"/>
              </a:rPr>
              <a:t>for the </a:t>
            </a:r>
            <a:r>
              <a:rPr sz="3600" b="1" spc="-15" dirty="0">
                <a:latin typeface="Arial"/>
                <a:cs typeface="Arial"/>
              </a:rPr>
              <a:t>largest value.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5100" b="1" spc="2760" baseline="1633" dirty="0">
                <a:latin typeface="Arial"/>
                <a:cs typeface="Arial"/>
              </a:rPr>
              <a:t>♦</a:t>
            </a:r>
            <a:r>
              <a:rPr sz="5100" b="1" spc="82" baseline="1633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If </a:t>
            </a:r>
            <a:r>
              <a:rPr sz="3600" b="1" spc="-15" dirty="0">
                <a:latin typeface="Arial"/>
                <a:cs typeface="Arial"/>
              </a:rPr>
              <a:t>there any </a:t>
            </a:r>
            <a:r>
              <a:rPr sz="3600" b="1" spc="-10" dirty="0">
                <a:latin typeface="Arial"/>
                <a:cs typeface="Arial"/>
              </a:rPr>
              <a:t>tied </a:t>
            </a:r>
            <a:r>
              <a:rPr sz="3600" b="1" spc="-15" dirty="0">
                <a:latin typeface="Arial"/>
                <a:cs typeface="Arial"/>
              </a:rPr>
              <a:t>values assign </a:t>
            </a:r>
            <a:r>
              <a:rPr sz="3600" b="1" spc="-20" dirty="0">
                <a:latin typeface="Arial"/>
                <a:cs typeface="Arial"/>
              </a:rPr>
              <a:t>average </a:t>
            </a:r>
            <a:r>
              <a:rPr sz="3600" b="1" spc="-15" dirty="0">
                <a:latin typeface="Arial"/>
                <a:cs typeface="Arial"/>
              </a:rPr>
              <a:t>ranks.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5100" b="1" spc="2760" baseline="1633" dirty="0">
                <a:latin typeface="Arial"/>
                <a:cs typeface="Arial"/>
              </a:rPr>
              <a:t>♦</a:t>
            </a:r>
            <a:r>
              <a:rPr sz="5100" b="1" spc="7" baseline="1633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The </a:t>
            </a:r>
            <a:r>
              <a:rPr sz="3600" b="1" spc="-15" dirty="0">
                <a:latin typeface="Arial"/>
                <a:cs typeface="Arial"/>
              </a:rPr>
              <a:t>ranks </a:t>
            </a:r>
            <a:r>
              <a:rPr sz="3600" b="1" spc="-10" dirty="0">
                <a:latin typeface="Arial"/>
                <a:cs typeface="Arial"/>
              </a:rPr>
              <a:t>can be </a:t>
            </a:r>
            <a:r>
              <a:rPr sz="3600" b="1" spc="-15" dirty="0">
                <a:latin typeface="Arial"/>
                <a:cs typeface="Arial"/>
              </a:rPr>
              <a:t>assigned </a:t>
            </a:r>
            <a:r>
              <a:rPr sz="3600" b="1" spc="-5" dirty="0">
                <a:latin typeface="Arial"/>
                <a:cs typeface="Arial"/>
              </a:rPr>
              <a:t>in </a:t>
            </a:r>
            <a:r>
              <a:rPr sz="3600" b="1" spc="-10" dirty="0">
                <a:latin typeface="Arial"/>
                <a:cs typeface="Arial"/>
              </a:rPr>
              <a:t>the </a:t>
            </a:r>
            <a:r>
              <a:rPr sz="3600" b="1" spc="-15" dirty="0">
                <a:latin typeface="Arial"/>
                <a:cs typeface="Arial"/>
              </a:rPr>
              <a:t>reverse order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5100" b="1" spc="2760" baseline="1633" dirty="0">
                <a:latin typeface="Arial"/>
                <a:cs typeface="Arial"/>
              </a:rPr>
              <a:t>♦</a:t>
            </a:r>
            <a:r>
              <a:rPr sz="5100" b="1" spc="-247" baseline="1633" dirty="0">
                <a:latin typeface="Arial"/>
                <a:cs typeface="Arial"/>
              </a:rPr>
              <a:t> </a:t>
            </a:r>
            <a:r>
              <a:rPr sz="3600" b="1" spc="-15" dirty="0">
                <a:latin typeface="Arial"/>
                <a:cs typeface="Arial"/>
              </a:rPr>
              <a:t>Rank </a:t>
            </a:r>
            <a:r>
              <a:rPr sz="3600" b="1" spc="-10" dirty="0">
                <a:latin typeface="Arial"/>
                <a:cs typeface="Arial"/>
              </a:rPr>
              <a:t>the </a:t>
            </a:r>
            <a:r>
              <a:rPr sz="3600" b="1" spc="-15" dirty="0">
                <a:latin typeface="Arial"/>
                <a:cs typeface="Arial"/>
              </a:rPr>
              <a:t>values </a:t>
            </a:r>
            <a:r>
              <a:rPr sz="3600" b="1" spc="-10" dirty="0">
                <a:latin typeface="Arial"/>
                <a:cs typeface="Arial"/>
              </a:rPr>
              <a:t>of </a:t>
            </a:r>
            <a:r>
              <a:rPr sz="3600" b="1" dirty="0">
                <a:latin typeface="Arial"/>
                <a:cs typeface="Arial"/>
              </a:rPr>
              <a:t>Y </a:t>
            </a:r>
            <a:r>
              <a:rPr sz="3600" b="1" spc="-10" dirty="0">
                <a:latin typeface="Arial"/>
                <a:cs typeface="Arial"/>
              </a:rPr>
              <a:t>as </a:t>
            </a:r>
            <a:r>
              <a:rPr sz="3600" b="1" spc="-15" dirty="0">
                <a:latin typeface="Arial"/>
                <a:cs typeface="Arial"/>
              </a:rPr>
              <a:t>done </a:t>
            </a:r>
            <a:r>
              <a:rPr sz="3600" b="1" spc="-10" dirty="0">
                <a:latin typeface="Arial"/>
                <a:cs typeface="Arial"/>
              </a:rPr>
              <a:t>for </a:t>
            </a:r>
            <a:r>
              <a:rPr sz="3600" b="1" dirty="0">
                <a:latin typeface="Arial"/>
                <a:cs typeface="Arial"/>
              </a:rPr>
              <a:t>X </a:t>
            </a:r>
            <a:r>
              <a:rPr sz="3600" b="1" spc="-40" dirty="0">
                <a:latin typeface="Arial"/>
                <a:cs typeface="Arial"/>
              </a:rPr>
              <a:t>separately.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6530" y="4989437"/>
            <a:ext cx="3276600" cy="1924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0350" y="5255"/>
            <a:ext cx="12983406" cy="8362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spcBef>
                <a:spcPts val="100"/>
              </a:spcBef>
            </a:pPr>
            <a:endParaRPr lang="en-US" sz="5100" b="1" spc="2760" baseline="1633" dirty="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100"/>
              </a:spcBef>
            </a:pPr>
            <a:endParaRPr lang="en-US" sz="5100" b="1" spc="2760" baseline="1633" dirty="0" smtClean="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100"/>
              </a:spcBef>
            </a:pPr>
            <a:r>
              <a:rPr sz="5100" b="1" spc="2760" baseline="1633" dirty="0" smtClean="0">
                <a:latin typeface="Arial"/>
                <a:cs typeface="Arial"/>
              </a:rPr>
              <a:t>♦</a:t>
            </a:r>
            <a:r>
              <a:rPr sz="5100" b="1" spc="-457" baseline="1633" dirty="0" smtClean="0">
                <a:latin typeface="Arial"/>
                <a:cs typeface="Arial"/>
              </a:rPr>
              <a:t> </a:t>
            </a:r>
            <a:r>
              <a:rPr sz="3600" b="1" spc="10" dirty="0">
                <a:latin typeface="Arial"/>
                <a:cs typeface="Arial"/>
              </a:rPr>
              <a:t>Compute </a:t>
            </a:r>
            <a:r>
              <a:rPr sz="3600" b="1" spc="15" dirty="0">
                <a:latin typeface="Arial"/>
                <a:cs typeface="Arial"/>
              </a:rPr>
              <a:t>the </a:t>
            </a:r>
            <a:r>
              <a:rPr sz="3600" b="1" spc="-40" dirty="0">
                <a:latin typeface="Arial"/>
                <a:cs typeface="Arial"/>
              </a:rPr>
              <a:t>value </a:t>
            </a:r>
            <a:r>
              <a:rPr sz="3600" b="1" spc="-10" dirty="0">
                <a:latin typeface="Arial"/>
                <a:cs typeface="Arial"/>
              </a:rPr>
              <a:t>of </a:t>
            </a:r>
            <a:r>
              <a:rPr sz="3600" b="1" spc="-35" dirty="0">
                <a:latin typeface="Arial"/>
                <a:cs typeface="Arial"/>
              </a:rPr>
              <a:t>d</a:t>
            </a:r>
            <a:r>
              <a:rPr sz="3600" b="1" spc="-52" baseline="-18518" dirty="0">
                <a:latin typeface="Arial"/>
                <a:cs typeface="Arial"/>
              </a:rPr>
              <a:t>i </a:t>
            </a:r>
            <a:r>
              <a:rPr sz="3600" b="1" spc="-10" dirty="0">
                <a:latin typeface="Arial"/>
                <a:cs typeface="Arial"/>
              </a:rPr>
              <a:t>for </a:t>
            </a:r>
            <a:r>
              <a:rPr sz="3600" b="1" spc="20" dirty="0">
                <a:latin typeface="Arial"/>
                <a:cs typeface="Arial"/>
              </a:rPr>
              <a:t>each </a:t>
            </a:r>
            <a:r>
              <a:rPr sz="3600" b="1" spc="-15" dirty="0">
                <a:latin typeface="Arial"/>
                <a:cs typeface="Arial"/>
              </a:rPr>
              <a:t>pair </a:t>
            </a:r>
            <a:r>
              <a:rPr sz="3600" b="1" spc="-10" dirty="0">
                <a:latin typeface="Arial"/>
                <a:cs typeface="Arial"/>
              </a:rPr>
              <a:t>of </a:t>
            </a:r>
            <a:r>
              <a:rPr sz="3600" b="1" spc="-25" dirty="0">
                <a:latin typeface="Arial"/>
                <a:cs typeface="Arial"/>
              </a:rPr>
              <a:t>observation</a:t>
            </a:r>
            <a:endParaRPr sz="3600" dirty="0">
              <a:latin typeface="Arial"/>
              <a:cs typeface="Arial"/>
            </a:endParaRPr>
          </a:p>
          <a:p>
            <a:pPr marR="3020060" algn="r">
              <a:lnSpc>
                <a:spcPct val="100000"/>
              </a:lnSpc>
              <a:spcBef>
                <a:spcPts val="2975"/>
              </a:spcBef>
            </a:pPr>
            <a:r>
              <a:rPr sz="3600" b="1" spc="-75" dirty="0">
                <a:latin typeface="Arial"/>
                <a:cs typeface="Arial"/>
              </a:rPr>
              <a:t>by </a:t>
            </a:r>
            <a:r>
              <a:rPr sz="3600" b="1" spc="-15" dirty="0">
                <a:latin typeface="Arial"/>
                <a:cs typeface="Arial"/>
              </a:rPr>
              <a:t>subtracting </a:t>
            </a:r>
            <a:r>
              <a:rPr sz="3600" b="1" spc="1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rank </a:t>
            </a:r>
            <a:r>
              <a:rPr sz="3600" b="1" spc="-10" dirty="0">
                <a:latin typeface="Arial"/>
                <a:cs typeface="Arial"/>
              </a:rPr>
              <a:t>of </a:t>
            </a:r>
            <a:r>
              <a:rPr sz="3600" b="1" spc="-100" dirty="0">
                <a:latin typeface="Arial"/>
                <a:cs typeface="Arial"/>
              </a:rPr>
              <a:t>Y</a:t>
            </a:r>
            <a:r>
              <a:rPr sz="3600" b="1" spc="-150" baseline="-18518" dirty="0">
                <a:latin typeface="Arial"/>
                <a:cs typeface="Arial"/>
              </a:rPr>
              <a:t>i </a:t>
            </a:r>
            <a:r>
              <a:rPr sz="3600" b="1" spc="-15" dirty="0">
                <a:latin typeface="Arial"/>
                <a:cs typeface="Arial"/>
              </a:rPr>
              <a:t>from </a:t>
            </a:r>
            <a:r>
              <a:rPr sz="3600" b="1" spc="1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rank </a:t>
            </a:r>
            <a:r>
              <a:rPr sz="3600" b="1" spc="-10" dirty="0">
                <a:latin typeface="Arial"/>
                <a:cs typeface="Arial"/>
              </a:rPr>
              <a:t>of</a:t>
            </a:r>
            <a:r>
              <a:rPr sz="3600" b="1" spc="-190" dirty="0">
                <a:latin typeface="Arial"/>
                <a:cs typeface="Arial"/>
              </a:rPr>
              <a:t> </a:t>
            </a:r>
            <a:r>
              <a:rPr sz="3600" b="1" spc="-35" dirty="0">
                <a:latin typeface="Arial"/>
                <a:cs typeface="Arial"/>
              </a:rPr>
              <a:t>X</a:t>
            </a:r>
            <a:r>
              <a:rPr sz="3600" b="1" spc="-52" baseline="-18518" dirty="0">
                <a:latin typeface="Arial"/>
                <a:cs typeface="Arial"/>
              </a:rPr>
              <a:t>i</a:t>
            </a:r>
            <a:endParaRPr sz="3600" baseline="-18518" dirty="0">
              <a:latin typeface="Arial"/>
              <a:cs typeface="Arial"/>
            </a:endParaRPr>
          </a:p>
          <a:p>
            <a:pPr marL="347980">
              <a:lnSpc>
                <a:spcPts val="3155"/>
              </a:lnSpc>
              <a:spcBef>
                <a:spcPts val="2975"/>
              </a:spcBef>
              <a:tabLst>
                <a:tab pos="8118475" algn="l"/>
              </a:tabLst>
            </a:pPr>
            <a:r>
              <a:rPr sz="5100" b="1" spc="2760" baseline="1633" dirty="0">
                <a:latin typeface="Arial"/>
                <a:cs typeface="Arial"/>
              </a:rPr>
              <a:t>♦</a:t>
            </a:r>
            <a:r>
              <a:rPr sz="5100" b="1" spc="157" baseline="1633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Square </a:t>
            </a:r>
            <a:r>
              <a:rPr sz="3600" b="1" spc="15" dirty="0">
                <a:latin typeface="Arial"/>
                <a:cs typeface="Arial"/>
              </a:rPr>
              <a:t>each </a:t>
            </a:r>
            <a:r>
              <a:rPr sz="3600" b="1" spc="-40" dirty="0">
                <a:latin typeface="Arial"/>
                <a:cs typeface="Arial"/>
              </a:rPr>
              <a:t>d</a:t>
            </a:r>
            <a:r>
              <a:rPr sz="3600" b="1" spc="-60" baseline="-18518" dirty="0">
                <a:latin typeface="Arial"/>
                <a:cs typeface="Arial"/>
              </a:rPr>
              <a:t>i </a:t>
            </a:r>
            <a:r>
              <a:rPr sz="3600" b="1" spc="-10" dirty="0">
                <a:latin typeface="Arial"/>
                <a:cs typeface="Arial"/>
              </a:rPr>
              <a:t>and </a:t>
            </a:r>
            <a:r>
              <a:rPr sz="3600" b="1" spc="10" dirty="0">
                <a:latin typeface="Arial"/>
                <a:cs typeface="Arial"/>
              </a:rPr>
              <a:t>compute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125" dirty="0">
                <a:latin typeface="Arial"/>
                <a:cs typeface="Arial"/>
              </a:rPr>
              <a:t>∑d</a:t>
            </a:r>
            <a:r>
              <a:rPr sz="3600" b="1" spc="-187" baseline="25462" dirty="0">
                <a:latin typeface="Arial"/>
                <a:cs typeface="Arial"/>
              </a:rPr>
              <a:t>2	</a:t>
            </a:r>
            <a:r>
              <a:rPr sz="3600" b="1" spc="-15" dirty="0">
                <a:latin typeface="Arial"/>
                <a:cs typeface="Arial"/>
              </a:rPr>
              <a:t>which </a:t>
            </a:r>
            <a:r>
              <a:rPr sz="3600" b="1" spc="-75" dirty="0">
                <a:latin typeface="Arial"/>
                <a:cs typeface="Arial"/>
              </a:rPr>
              <a:t>is </a:t>
            </a:r>
            <a:r>
              <a:rPr sz="3600" b="1" spc="15" dirty="0">
                <a:latin typeface="Arial"/>
                <a:cs typeface="Arial"/>
              </a:rPr>
              <a:t>the </a:t>
            </a:r>
            <a:r>
              <a:rPr sz="3600" b="1" spc="-35" dirty="0">
                <a:latin typeface="Arial"/>
                <a:cs typeface="Arial"/>
              </a:rPr>
              <a:t>sum</a:t>
            </a:r>
            <a:r>
              <a:rPr sz="3600" b="1" spc="-10" dirty="0">
                <a:latin typeface="Arial"/>
                <a:cs typeface="Arial"/>
              </a:rPr>
              <a:t> of</a:t>
            </a:r>
            <a:endParaRPr sz="3600" dirty="0">
              <a:latin typeface="Arial"/>
              <a:cs typeface="Arial"/>
            </a:endParaRPr>
          </a:p>
          <a:p>
            <a:pPr marL="1964055" algn="ctr">
              <a:lnSpc>
                <a:spcPts val="1714"/>
              </a:lnSpc>
            </a:pPr>
            <a:r>
              <a:rPr sz="2400" b="1" spc="-50" dirty="0">
                <a:latin typeface="Arial"/>
                <a:cs typeface="Arial"/>
              </a:rPr>
              <a:t>i</a:t>
            </a:r>
            <a:endParaRPr sz="2400" dirty="0">
              <a:latin typeface="Arial"/>
              <a:cs typeface="Arial"/>
            </a:endParaRPr>
          </a:p>
          <a:p>
            <a:pPr marL="728980">
              <a:lnSpc>
                <a:spcPts val="3825"/>
              </a:lnSpc>
              <a:spcBef>
                <a:spcPts val="2425"/>
              </a:spcBef>
            </a:pPr>
            <a:r>
              <a:rPr sz="3600" b="1" spc="15" dirty="0">
                <a:latin typeface="Arial"/>
                <a:cs typeface="Arial"/>
              </a:rPr>
              <a:t>the </a:t>
            </a:r>
            <a:r>
              <a:rPr sz="3600" b="1" spc="-25" dirty="0">
                <a:latin typeface="Arial"/>
                <a:cs typeface="Arial"/>
              </a:rPr>
              <a:t>squared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45" dirty="0">
                <a:latin typeface="Arial"/>
                <a:cs typeface="Arial"/>
              </a:rPr>
              <a:t>values.</a:t>
            </a:r>
            <a:endParaRPr sz="3600" dirty="0">
              <a:latin typeface="Arial"/>
              <a:cs typeface="Arial"/>
            </a:endParaRPr>
          </a:p>
          <a:p>
            <a:pPr marL="5495290">
              <a:lnSpc>
                <a:spcPts val="3345"/>
              </a:lnSpc>
            </a:pPr>
            <a:r>
              <a:rPr sz="3200" b="1" spc="15" dirty="0">
                <a:latin typeface="Arial"/>
                <a:cs typeface="Arial"/>
              </a:rPr>
              <a:t>Where </a:t>
            </a:r>
            <a:r>
              <a:rPr sz="3200" b="1" dirty="0">
                <a:latin typeface="Arial"/>
                <a:cs typeface="Arial"/>
              </a:rPr>
              <a:t>d </a:t>
            </a:r>
            <a:r>
              <a:rPr sz="3200" b="1" spc="50" dirty="0">
                <a:latin typeface="Arial"/>
                <a:cs typeface="Arial"/>
              </a:rPr>
              <a:t>= </a:t>
            </a:r>
            <a:r>
              <a:rPr sz="3200" b="1" spc="-10" dirty="0">
                <a:latin typeface="Arial"/>
                <a:cs typeface="Arial"/>
              </a:rPr>
              <a:t>R</a:t>
            </a:r>
            <a:r>
              <a:rPr sz="3300" b="1" spc="-15" baseline="-17676" dirty="0">
                <a:latin typeface="Arial"/>
                <a:cs typeface="Arial"/>
              </a:rPr>
              <a:t>x </a:t>
            </a:r>
            <a:r>
              <a:rPr sz="3200" b="1" spc="-180" dirty="0">
                <a:latin typeface="Arial"/>
                <a:cs typeface="Arial"/>
              </a:rPr>
              <a:t>– </a:t>
            </a:r>
            <a:r>
              <a:rPr sz="3200" b="1" spc="-80" dirty="0">
                <a:latin typeface="Arial"/>
                <a:cs typeface="Arial"/>
              </a:rPr>
              <a:t>R</a:t>
            </a:r>
            <a:r>
              <a:rPr sz="3300" b="1" spc="-120" baseline="-17676" dirty="0">
                <a:latin typeface="Arial"/>
                <a:cs typeface="Arial"/>
              </a:rPr>
              <a:t>y</a:t>
            </a:r>
            <a:r>
              <a:rPr sz="3200" b="1" spc="-80" dirty="0">
                <a:latin typeface="Arial"/>
                <a:cs typeface="Arial"/>
              </a:rPr>
              <a:t>, </a:t>
            </a:r>
            <a:r>
              <a:rPr sz="3200" b="1" spc="-10" dirty="0">
                <a:latin typeface="Arial"/>
                <a:cs typeface="Arial"/>
              </a:rPr>
              <a:t>R</a:t>
            </a:r>
            <a:r>
              <a:rPr sz="3300" b="1" spc="-15" baseline="-17676" dirty="0">
                <a:latin typeface="Arial"/>
                <a:cs typeface="Arial"/>
              </a:rPr>
              <a:t>x </a:t>
            </a:r>
            <a:r>
              <a:rPr sz="3200" b="1" spc="50" dirty="0">
                <a:latin typeface="Arial"/>
                <a:cs typeface="Arial"/>
              </a:rPr>
              <a:t>= </a:t>
            </a:r>
            <a:r>
              <a:rPr sz="3200" b="1" spc="25" dirty="0">
                <a:latin typeface="Arial"/>
                <a:cs typeface="Arial"/>
              </a:rPr>
              <a:t>Rank </a:t>
            </a:r>
            <a:r>
              <a:rPr sz="3200" b="1" spc="10" dirty="0">
                <a:latin typeface="Arial"/>
                <a:cs typeface="Arial"/>
              </a:rPr>
              <a:t>of</a:t>
            </a:r>
            <a:r>
              <a:rPr sz="3200" b="1" spc="-3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X</a:t>
            </a:r>
            <a:endParaRPr sz="3200" dirty="0">
              <a:latin typeface="Arial"/>
              <a:cs typeface="Arial"/>
            </a:endParaRPr>
          </a:p>
          <a:p>
            <a:pPr marR="3127375" algn="r">
              <a:lnSpc>
                <a:spcPct val="100000"/>
              </a:lnSpc>
              <a:spcBef>
                <a:spcPts val="1945"/>
              </a:spcBef>
            </a:pPr>
            <a:r>
              <a:rPr sz="3200" b="1" spc="-40" dirty="0">
                <a:latin typeface="Arial"/>
                <a:cs typeface="Arial"/>
              </a:rPr>
              <a:t>values; </a:t>
            </a:r>
            <a:r>
              <a:rPr sz="3200" b="1" spc="-30" dirty="0">
                <a:latin typeface="Arial"/>
                <a:cs typeface="Arial"/>
              </a:rPr>
              <a:t>R</a:t>
            </a:r>
            <a:r>
              <a:rPr sz="3300" b="1" spc="-44" baseline="-17676" dirty="0">
                <a:latin typeface="Arial"/>
                <a:cs typeface="Arial"/>
              </a:rPr>
              <a:t>y </a:t>
            </a:r>
            <a:r>
              <a:rPr sz="3200" b="1" spc="25" dirty="0">
                <a:latin typeface="Arial"/>
                <a:cs typeface="Arial"/>
              </a:rPr>
              <a:t>Rank </a:t>
            </a:r>
            <a:r>
              <a:rPr sz="3200" b="1" spc="10" dirty="0">
                <a:latin typeface="Arial"/>
                <a:cs typeface="Arial"/>
              </a:rPr>
              <a:t>of </a:t>
            </a:r>
            <a:r>
              <a:rPr sz="3200" b="1" dirty="0">
                <a:latin typeface="Arial"/>
                <a:cs typeface="Arial"/>
              </a:rPr>
              <a:t>Y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values</a:t>
            </a:r>
            <a:endParaRPr sz="3200" dirty="0">
              <a:latin typeface="Arial"/>
              <a:cs typeface="Arial"/>
            </a:endParaRPr>
          </a:p>
          <a:p>
            <a:pPr marL="6108065" marR="676275">
              <a:lnSpc>
                <a:spcPct val="150800"/>
              </a:lnSpc>
              <a:spcBef>
                <a:spcPts val="104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of R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denotes 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magnitude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nature 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association 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giving 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the same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interpretation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as 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simple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FF0000"/>
                </a:solidFill>
                <a:latin typeface="Arial"/>
                <a:cs typeface="Arial"/>
              </a:rPr>
              <a:t>r.</a:t>
            </a:r>
            <a:endParaRPr sz="24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5"/>
              </a:spcBef>
              <a:tabLst>
                <a:tab pos="2058670" algn="l"/>
                <a:tab pos="8475980" algn="l"/>
                <a:tab pos="12388215" algn="l"/>
              </a:tabLst>
            </a:pPr>
            <a:r>
              <a:rPr sz="1900" b="1" spc="-20" dirty="0" smtClean="0">
                <a:solidFill>
                  <a:srgbClr val="FFFF00"/>
                </a:solidFill>
                <a:latin typeface="Arial"/>
                <a:cs typeface="Arial"/>
              </a:rPr>
              <a:t>Slide </a:t>
            </a:r>
            <a:r>
              <a:rPr sz="1900" b="1" dirty="0" smtClean="0">
                <a:solidFill>
                  <a:srgbClr val="FFFF00"/>
                </a:solidFill>
                <a:latin typeface="Arial"/>
                <a:cs typeface="Arial"/>
              </a:rPr>
              <a:t>47 of</a:t>
            </a:r>
            <a:r>
              <a:rPr sz="1900" b="1" spc="20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900" b="1" dirty="0" smtClean="0">
                <a:solidFill>
                  <a:srgbClr val="FFFF00"/>
                </a:solidFill>
                <a:latin typeface="Arial"/>
                <a:cs typeface="Arial"/>
              </a:rPr>
              <a:t>275</a:t>
            </a:r>
            <a:r>
              <a:rPr sz="1900" b="1" spc="345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spc="-172" baseline="6944" dirty="0" smtClean="0">
                <a:solidFill>
                  <a:srgbClr val="FFFFFF"/>
                </a:solidFill>
                <a:latin typeface="Arial"/>
                <a:cs typeface="Arial"/>
              </a:rPr>
              <a:t>|	</a:t>
            </a:r>
            <a:r>
              <a:rPr sz="3000" b="1" spc="-7" baseline="1388" dirty="0" err="1" smtClean="0">
                <a:solidFill>
                  <a:srgbClr val="FFFFFF"/>
                </a:solidFill>
                <a:latin typeface="Arial"/>
                <a:cs typeface="Arial"/>
              </a:rPr>
              <a:t>Prof.Gangaboraiah</a:t>
            </a:r>
            <a:r>
              <a:rPr sz="3000" b="1" baseline="138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baseline="1388" dirty="0">
                <a:solidFill>
                  <a:srgbClr val="FFFFFF"/>
                </a:solidFill>
                <a:latin typeface="Arial"/>
                <a:cs typeface="Arial"/>
              </a:rPr>
              <a:t>PhD </a:t>
            </a:r>
            <a:r>
              <a:rPr sz="3000" b="1" spc="-30" baseline="1388" dirty="0">
                <a:solidFill>
                  <a:srgbClr val="FFFFFF"/>
                </a:solidFill>
                <a:latin typeface="Arial"/>
                <a:cs typeface="Arial"/>
              </a:rPr>
              <a:t>(Stats)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Former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Professor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Statistics</a:t>
            </a:r>
            <a:r>
              <a:rPr sz="20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72" baseline="1388" dirty="0">
                <a:solidFill>
                  <a:srgbClr val="FFFFFF"/>
                </a:solidFill>
                <a:latin typeface="Arial"/>
                <a:cs typeface="Arial"/>
              </a:rPr>
              <a:t>|	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7784" y="1517396"/>
            <a:ext cx="13303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In </a:t>
            </a:r>
            <a:r>
              <a:rPr sz="3600" b="1" spc="25" dirty="0">
                <a:latin typeface="Arial"/>
                <a:cs typeface="Arial"/>
              </a:rPr>
              <a:t>case </a:t>
            </a:r>
            <a:r>
              <a:rPr sz="3600" b="1" dirty="0">
                <a:latin typeface="Arial"/>
                <a:cs typeface="Arial"/>
              </a:rPr>
              <a:t>of </a:t>
            </a:r>
            <a:r>
              <a:rPr sz="3600" b="1" spc="10" dirty="0">
                <a:latin typeface="Arial"/>
                <a:cs typeface="Arial"/>
              </a:rPr>
              <a:t>tied </a:t>
            </a:r>
            <a:r>
              <a:rPr sz="3600" b="1" spc="-15" dirty="0">
                <a:latin typeface="Arial"/>
                <a:cs typeface="Arial"/>
              </a:rPr>
              <a:t>observation, </a:t>
            </a:r>
            <a:r>
              <a:rPr sz="3600" b="1" spc="20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formula </a:t>
            </a:r>
            <a:r>
              <a:rPr sz="3600" b="1" dirty="0">
                <a:latin typeface="Arial"/>
                <a:cs typeface="Arial"/>
              </a:rPr>
              <a:t>for </a:t>
            </a:r>
            <a:r>
              <a:rPr sz="3600" b="1" spc="-10" dirty="0">
                <a:latin typeface="Arial"/>
                <a:cs typeface="Arial"/>
              </a:rPr>
              <a:t>calculation </a:t>
            </a:r>
            <a:r>
              <a:rPr sz="3600" b="1" dirty="0">
                <a:latin typeface="Arial"/>
                <a:cs typeface="Arial"/>
              </a:rPr>
              <a:t>of </a:t>
            </a:r>
            <a:r>
              <a:rPr sz="3600" b="1" spc="-5" dirty="0">
                <a:latin typeface="Arial"/>
                <a:cs typeface="Arial"/>
              </a:rPr>
              <a:t>R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75" dirty="0">
                <a:latin typeface="Arial"/>
                <a:cs typeface="Arial"/>
              </a:rPr>
              <a:t>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670" y="4916932"/>
            <a:ext cx="122421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0000"/>
              </a:lnSpc>
              <a:spcBef>
                <a:spcPts val="100"/>
              </a:spcBef>
            </a:pPr>
            <a:r>
              <a:rPr sz="4000" b="1" spc="-5" dirty="0">
                <a:latin typeface="Arial"/>
                <a:cs typeface="Arial"/>
              </a:rPr>
              <a:t>Where </a:t>
            </a:r>
            <a:r>
              <a:rPr sz="4000" b="1" spc="15" dirty="0">
                <a:latin typeface="Arial"/>
                <a:cs typeface="Arial"/>
              </a:rPr>
              <a:t>m</a:t>
            </a:r>
            <a:r>
              <a:rPr sz="4050" b="1" spc="22" baseline="-18518" dirty="0">
                <a:latin typeface="Arial"/>
                <a:cs typeface="Arial"/>
              </a:rPr>
              <a:t>1</a:t>
            </a:r>
            <a:r>
              <a:rPr sz="4000" b="1" spc="15" dirty="0">
                <a:latin typeface="Arial"/>
                <a:cs typeface="Arial"/>
              </a:rPr>
              <a:t>, m</a:t>
            </a:r>
            <a:r>
              <a:rPr sz="4050" b="1" spc="22" baseline="-18518" dirty="0">
                <a:latin typeface="Arial"/>
                <a:cs typeface="Arial"/>
              </a:rPr>
              <a:t>2</a:t>
            </a:r>
            <a:r>
              <a:rPr sz="4000" b="1" spc="15" dirty="0">
                <a:latin typeface="Arial"/>
                <a:cs typeface="Arial"/>
              </a:rPr>
              <a:t>, </a:t>
            </a:r>
            <a:r>
              <a:rPr sz="4000" b="1" dirty="0">
                <a:latin typeface="Arial"/>
                <a:cs typeface="Arial"/>
              </a:rPr>
              <a:t>..., </a:t>
            </a:r>
            <a:r>
              <a:rPr sz="4000" b="1" spc="-80" dirty="0">
                <a:latin typeface="Arial"/>
                <a:cs typeface="Arial"/>
              </a:rPr>
              <a:t>is </a:t>
            </a:r>
            <a:r>
              <a:rPr sz="4000" b="1" spc="25" dirty="0">
                <a:latin typeface="Arial"/>
                <a:cs typeface="Arial"/>
              </a:rPr>
              <a:t>the </a:t>
            </a:r>
            <a:r>
              <a:rPr sz="4000" b="1" spc="-5" dirty="0">
                <a:latin typeface="Arial"/>
                <a:cs typeface="Arial"/>
              </a:rPr>
              <a:t>number </a:t>
            </a:r>
            <a:r>
              <a:rPr sz="4000" b="1" dirty="0">
                <a:latin typeface="Arial"/>
                <a:cs typeface="Arial"/>
              </a:rPr>
              <a:t>of </a:t>
            </a:r>
            <a:r>
              <a:rPr sz="4000" b="1" spc="10" dirty="0">
                <a:latin typeface="Arial"/>
                <a:cs typeface="Arial"/>
              </a:rPr>
              <a:t>times </a:t>
            </a:r>
            <a:r>
              <a:rPr sz="4000" b="1" spc="70" dirty="0">
                <a:latin typeface="Arial"/>
                <a:cs typeface="Arial"/>
              </a:rPr>
              <a:t>a </a:t>
            </a:r>
            <a:r>
              <a:rPr sz="4000" b="1" spc="-35" dirty="0">
                <a:latin typeface="Arial"/>
                <a:cs typeface="Arial"/>
              </a:rPr>
              <a:t>value </a:t>
            </a:r>
            <a:r>
              <a:rPr sz="4000" b="1" dirty="0">
                <a:latin typeface="Arial"/>
                <a:cs typeface="Arial"/>
              </a:rPr>
              <a:t>of  </a:t>
            </a:r>
            <a:r>
              <a:rPr sz="4000" b="1" spc="-5" dirty="0">
                <a:latin typeface="Arial"/>
                <a:cs typeface="Arial"/>
              </a:rPr>
              <a:t>X </a:t>
            </a:r>
            <a:r>
              <a:rPr sz="4000" b="1" dirty="0">
                <a:latin typeface="Arial"/>
                <a:cs typeface="Arial"/>
              </a:rPr>
              <a:t>or Y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20" dirty="0">
                <a:latin typeface="Arial"/>
                <a:cs typeface="Arial"/>
              </a:rPr>
              <a:t>repeats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0934" y="2569730"/>
            <a:ext cx="13058718" cy="2162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0350" y="609600"/>
            <a:ext cx="736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88950" y="762000"/>
            <a:ext cx="8763000" cy="658336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Bivariate population: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Here, the data happen to be on two variables.</a:t>
            </a:r>
          </a:p>
          <a:p>
            <a:endParaRPr lang="en-US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Multivariate population</a:t>
            </a:r>
            <a:r>
              <a:rPr lang="en-US" sz="2800" i="1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If the data happen to be one more than two variable.</a:t>
            </a:r>
          </a:p>
          <a:p>
            <a:endParaRPr lang="en-US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…If we add another variable say viscosity in addition to Pressure, Volume or Temperature?</a:t>
            </a:r>
          </a:p>
          <a:p>
            <a:endParaRPr lang="en-US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90038"/>
              </p:ext>
            </p:extLst>
          </p:nvPr>
        </p:nvGraphicFramePr>
        <p:xfrm>
          <a:off x="1479550" y="4495800"/>
          <a:ext cx="33718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3" imgW="4506300" imgH="2824073" progId="Visio.Drawing.11">
                  <p:embed/>
                </p:oleObj>
              </mc:Choice>
              <mc:Fallback>
                <p:oleObj name="Visio" r:id="rId3" imgW="4506300" imgH="28240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9550" y="4495800"/>
                        <a:ext cx="3371850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098"/>
              </p:ext>
            </p:extLst>
          </p:nvPr>
        </p:nvGraphicFramePr>
        <p:xfrm>
          <a:off x="565150" y="1600200"/>
          <a:ext cx="8153400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0680"/>
                <a:gridCol w="1630680"/>
                <a:gridCol w="1630680"/>
                <a:gridCol w="1630680"/>
                <a:gridCol w="163068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r>
                        <a:rPr lang="en-US" baseline="0" dirty="0" smtClean="0"/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967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2750" y="609600"/>
            <a:ext cx="736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01844"/>
              </p:ext>
            </p:extLst>
          </p:nvPr>
        </p:nvGraphicFramePr>
        <p:xfrm>
          <a:off x="641351" y="4791163"/>
          <a:ext cx="12801602" cy="233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696"/>
                <a:gridCol w="1010691"/>
                <a:gridCol w="1010690"/>
                <a:gridCol w="1010690"/>
                <a:gridCol w="1010690"/>
                <a:gridCol w="1010690"/>
                <a:gridCol w="1010691"/>
                <a:gridCol w="1010691"/>
                <a:gridCol w="1010691"/>
                <a:gridCol w="1010691"/>
                <a:gridCol w="1010691"/>
              </a:tblGrid>
              <a:tr h="1168520">
                <a:tc>
                  <a:txBody>
                    <a:bodyPr/>
                    <a:lstStyle/>
                    <a:p>
                      <a:pPr marL="99060" marR="641985">
                        <a:lnSpc>
                          <a:spcPct val="101299"/>
                        </a:lnSpc>
                        <a:spcBef>
                          <a:spcPts val="540"/>
                        </a:spcBef>
                      </a:pPr>
                      <a:r>
                        <a:rPr sz="3200" spc="5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3200" spc="-25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3200" spc="-3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3200" spc="-1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lli</a:t>
                      </a:r>
                      <a:r>
                        <a:rPr sz="3200" spc="-25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3200" spc="-1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3200" spc="-25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t  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Quotient</a:t>
                      </a:r>
                      <a:endParaRPr sz="3200" dirty="0">
                        <a:latin typeface="Carlito"/>
                        <a:cs typeface="Carlito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106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86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100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101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99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103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97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113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112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110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8530">
                <a:tc>
                  <a:txBody>
                    <a:bodyPr/>
                    <a:lstStyle/>
                    <a:p>
                      <a:pPr marL="99060" marR="381000">
                        <a:lnSpc>
                          <a:spcPct val="101899"/>
                        </a:lnSpc>
                        <a:spcBef>
                          <a:spcPts val="509"/>
                        </a:spcBef>
                      </a:pPr>
                      <a:r>
                        <a:rPr sz="3200" spc="-15" dirty="0">
                          <a:latin typeface="Carlito"/>
                          <a:cs typeface="Carlito"/>
                        </a:rPr>
                        <a:t>Hours 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32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TV  </a:t>
                      </a:r>
                      <a:r>
                        <a:rPr sz="3200" spc="-15" dirty="0">
                          <a:latin typeface="Carlito"/>
                          <a:cs typeface="Carlito"/>
                        </a:rPr>
                        <a:t>watching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7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27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50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28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29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20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6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41350" y="838200"/>
            <a:ext cx="11526520" cy="392684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endParaRPr sz="3600" dirty="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340"/>
              </a:spcBef>
            </a:pPr>
            <a:r>
              <a:rPr sz="3600" spc="-35" dirty="0">
                <a:latin typeface="Arial"/>
                <a:cs typeface="Arial"/>
              </a:rPr>
              <a:t>In </a:t>
            </a:r>
            <a:r>
              <a:rPr sz="3600" spc="30" dirty="0">
                <a:latin typeface="Arial"/>
                <a:cs typeface="Arial"/>
              </a:rPr>
              <a:t>this </a:t>
            </a:r>
            <a:r>
              <a:rPr sz="3600" spc="5" dirty="0">
                <a:latin typeface="Arial"/>
                <a:cs typeface="Arial"/>
              </a:rPr>
              <a:t>example, </a:t>
            </a:r>
            <a:r>
              <a:rPr sz="3600" spc="25" dirty="0">
                <a:latin typeface="Arial"/>
                <a:cs typeface="Arial"/>
              </a:rPr>
              <a:t>we </a:t>
            </a:r>
            <a:r>
              <a:rPr sz="3600" spc="30" dirty="0">
                <a:latin typeface="Arial"/>
                <a:cs typeface="Arial"/>
              </a:rPr>
              <a:t>will </a:t>
            </a:r>
            <a:r>
              <a:rPr sz="3600" spc="-25" dirty="0">
                <a:latin typeface="Arial"/>
                <a:cs typeface="Arial"/>
              </a:rPr>
              <a:t>use </a:t>
            </a:r>
            <a:r>
              <a:rPr sz="3600" spc="15" dirty="0">
                <a:latin typeface="Arial"/>
                <a:cs typeface="Arial"/>
              </a:rPr>
              <a:t>the </a:t>
            </a:r>
            <a:r>
              <a:rPr sz="3600" spc="20" dirty="0">
                <a:latin typeface="Arial"/>
                <a:cs typeface="Arial"/>
              </a:rPr>
              <a:t>raw </a:t>
            </a:r>
            <a:r>
              <a:rPr sz="3600" spc="30" dirty="0">
                <a:latin typeface="Arial"/>
                <a:cs typeface="Arial"/>
              </a:rPr>
              <a:t>data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spc="15" dirty="0">
                <a:latin typeface="Arial"/>
                <a:cs typeface="Arial"/>
              </a:rPr>
              <a:t>the</a:t>
            </a:r>
            <a:r>
              <a:rPr sz="3600" spc="-125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table</a:t>
            </a:r>
            <a:endParaRPr sz="3600" dirty="0">
              <a:latin typeface="Arial"/>
              <a:cs typeface="Arial"/>
            </a:endParaRPr>
          </a:p>
          <a:p>
            <a:pPr marL="47625" marR="5080">
              <a:lnSpc>
                <a:spcPts val="6480"/>
              </a:lnSpc>
              <a:spcBef>
                <a:spcPts val="505"/>
              </a:spcBef>
            </a:pPr>
            <a:r>
              <a:rPr sz="3600" spc="45" dirty="0">
                <a:latin typeface="Arial"/>
                <a:cs typeface="Arial"/>
              </a:rPr>
              <a:t>below </a:t>
            </a:r>
            <a:r>
              <a:rPr sz="3600" spc="95" dirty="0">
                <a:latin typeface="Arial"/>
                <a:cs typeface="Arial"/>
              </a:rPr>
              <a:t>to </a:t>
            </a:r>
            <a:r>
              <a:rPr sz="3600" spc="15" dirty="0">
                <a:latin typeface="Arial"/>
                <a:cs typeface="Arial"/>
              </a:rPr>
              <a:t>calculate the </a:t>
            </a:r>
            <a:r>
              <a:rPr sz="3600" spc="10" dirty="0">
                <a:latin typeface="Arial"/>
                <a:cs typeface="Arial"/>
              </a:rPr>
              <a:t>correlation </a:t>
            </a:r>
            <a:r>
              <a:rPr sz="3600" spc="25" dirty="0">
                <a:latin typeface="Arial"/>
                <a:cs typeface="Arial"/>
              </a:rPr>
              <a:t>between </a:t>
            </a:r>
            <a:r>
              <a:rPr sz="3600" spc="15" dirty="0">
                <a:latin typeface="Arial"/>
                <a:cs typeface="Arial"/>
              </a:rPr>
              <a:t>the </a:t>
            </a:r>
            <a:r>
              <a:rPr sz="3600" spc="-65" dirty="0">
                <a:latin typeface="Arial"/>
                <a:cs typeface="Arial"/>
              </a:rPr>
              <a:t>IQ </a:t>
            </a:r>
            <a:r>
              <a:rPr sz="3600" spc="60" dirty="0">
                <a:latin typeface="Arial"/>
                <a:cs typeface="Arial"/>
              </a:rPr>
              <a:t>of </a:t>
            </a:r>
            <a:r>
              <a:rPr sz="3600" spc="-70" dirty="0">
                <a:latin typeface="Arial"/>
                <a:cs typeface="Arial"/>
              </a:rPr>
              <a:t>a  </a:t>
            </a:r>
            <a:r>
              <a:rPr sz="3600" spc="20" dirty="0">
                <a:latin typeface="Arial"/>
                <a:cs typeface="Arial"/>
              </a:rPr>
              <a:t>person </a:t>
            </a:r>
            <a:r>
              <a:rPr sz="3600" spc="60" dirty="0">
                <a:latin typeface="Arial"/>
                <a:cs typeface="Arial"/>
              </a:rPr>
              <a:t>with </a:t>
            </a:r>
            <a:r>
              <a:rPr sz="3600" spc="15" dirty="0">
                <a:latin typeface="Arial"/>
                <a:cs typeface="Arial"/>
              </a:rPr>
              <a:t>the </a:t>
            </a:r>
            <a:r>
              <a:rPr sz="3600" spc="20" dirty="0">
                <a:latin typeface="Arial"/>
                <a:cs typeface="Arial"/>
              </a:rPr>
              <a:t>number </a:t>
            </a:r>
            <a:r>
              <a:rPr sz="3600" spc="60" dirty="0">
                <a:latin typeface="Arial"/>
                <a:cs typeface="Arial"/>
              </a:rPr>
              <a:t>of </a:t>
            </a:r>
            <a:r>
              <a:rPr sz="3600" spc="5" dirty="0">
                <a:latin typeface="Arial"/>
                <a:cs typeface="Arial"/>
              </a:rPr>
              <a:t>hours </a:t>
            </a:r>
            <a:r>
              <a:rPr sz="3600" spc="35" dirty="0">
                <a:latin typeface="Arial"/>
                <a:cs typeface="Arial"/>
              </a:rPr>
              <a:t>spent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spc="35" dirty="0">
                <a:latin typeface="Arial"/>
                <a:cs typeface="Arial"/>
              </a:rPr>
              <a:t>front </a:t>
            </a:r>
            <a:r>
              <a:rPr sz="3600" spc="60" dirty="0">
                <a:latin typeface="Arial"/>
                <a:cs typeface="Arial"/>
              </a:rPr>
              <a:t>of </a:t>
            </a:r>
            <a:r>
              <a:rPr sz="3600" spc="-170" dirty="0">
                <a:latin typeface="Arial"/>
                <a:cs typeface="Arial"/>
              </a:rPr>
              <a:t>TV</a:t>
            </a:r>
            <a:r>
              <a:rPr sz="3600" spc="-34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per</a:t>
            </a:r>
            <a:endParaRPr sz="3600" dirty="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610"/>
              </a:spcBef>
            </a:pPr>
            <a:r>
              <a:rPr sz="3600" spc="10" dirty="0">
                <a:latin typeface="Arial"/>
                <a:cs typeface="Arial"/>
              </a:rPr>
              <a:t>week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82646" y="784948"/>
          <a:ext cx="12524737" cy="655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8250"/>
                <a:gridCol w="2524760"/>
                <a:gridCol w="1890394"/>
                <a:gridCol w="1890395"/>
                <a:gridCol w="2289809"/>
                <a:gridCol w="1421129"/>
              </a:tblGrid>
              <a:tr h="1060030">
                <a:tc>
                  <a:txBody>
                    <a:bodyPr/>
                    <a:lstStyle/>
                    <a:p>
                      <a:pPr marL="106045" marR="99060" indent="188595">
                        <a:lnSpc>
                          <a:spcPct val="101200"/>
                        </a:lnSpc>
                        <a:spcBef>
                          <a:spcPts val="219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Intelligent  Quotient</a:t>
                      </a:r>
                      <a:r>
                        <a:rPr sz="32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80" dirty="0">
                          <a:latin typeface="Arial"/>
                          <a:cs typeface="Arial"/>
                        </a:rPr>
                        <a:t>(X)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marR="54610" indent="60960">
                        <a:lnSpc>
                          <a:spcPct val="101200"/>
                        </a:lnSpc>
                        <a:spcBef>
                          <a:spcPts val="219"/>
                        </a:spcBef>
                      </a:pPr>
                      <a:r>
                        <a:rPr sz="3200" b="1" spc="-15" dirty="0">
                          <a:latin typeface="Arial"/>
                          <a:cs typeface="Arial"/>
                        </a:rPr>
                        <a:t>Hours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3200" b="1" spc="-65" dirty="0">
                          <a:latin typeface="Arial"/>
                          <a:cs typeface="Arial"/>
                        </a:rPr>
                        <a:t>TV  </a:t>
                      </a:r>
                      <a:r>
                        <a:rPr sz="3200" b="1" spc="10" dirty="0">
                          <a:latin typeface="Arial"/>
                          <a:cs typeface="Arial"/>
                        </a:rPr>
                        <a:t>watching</a:t>
                      </a:r>
                      <a:r>
                        <a:rPr sz="32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80" dirty="0">
                          <a:latin typeface="Arial"/>
                          <a:cs typeface="Arial"/>
                        </a:rPr>
                        <a:t>(Y)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4520" marR="244475" indent="-352425">
                        <a:lnSpc>
                          <a:spcPct val="101200"/>
                        </a:lnSpc>
                        <a:spcBef>
                          <a:spcPts val="219"/>
                        </a:spcBef>
                      </a:pPr>
                      <a:r>
                        <a:rPr sz="3200" b="1" spc="10" dirty="0">
                          <a:latin typeface="Arial"/>
                          <a:cs typeface="Arial"/>
                        </a:rPr>
                        <a:t>Rank</a:t>
                      </a:r>
                      <a:r>
                        <a:rPr sz="32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dirty="0">
                          <a:latin typeface="Arial"/>
                          <a:cs typeface="Arial"/>
                        </a:rPr>
                        <a:t>X  </a:t>
                      </a:r>
                      <a:r>
                        <a:rPr sz="3200" b="1" spc="-65" dirty="0">
                          <a:latin typeface="Arial"/>
                          <a:cs typeface="Arial"/>
                        </a:rPr>
                        <a:t>(R</a:t>
                      </a:r>
                      <a:r>
                        <a:rPr sz="3150" b="1" spc="-97" baseline="-7936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3200" b="1" spc="-65" dirty="0">
                          <a:latin typeface="Arial"/>
                          <a:cs typeface="Arial"/>
                        </a:rPr>
                        <a:t>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6425" marR="244475" indent="-354965">
                        <a:lnSpc>
                          <a:spcPct val="101200"/>
                        </a:lnSpc>
                        <a:spcBef>
                          <a:spcPts val="219"/>
                        </a:spcBef>
                      </a:pPr>
                      <a:r>
                        <a:rPr sz="3200" b="1" spc="10" dirty="0">
                          <a:latin typeface="Arial"/>
                          <a:cs typeface="Arial"/>
                        </a:rPr>
                        <a:t>Rank</a:t>
                      </a:r>
                      <a:r>
                        <a:rPr sz="32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dirty="0">
                          <a:latin typeface="Arial"/>
                          <a:cs typeface="Arial"/>
                        </a:rPr>
                        <a:t>Y  </a:t>
                      </a:r>
                      <a:r>
                        <a:rPr sz="3200" b="1" spc="-75" dirty="0">
                          <a:latin typeface="Arial"/>
                          <a:cs typeface="Arial"/>
                        </a:rPr>
                        <a:t>(R</a:t>
                      </a:r>
                      <a:r>
                        <a:rPr sz="3150" b="1" spc="-112" baseline="-7936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3200" b="1" spc="-75" dirty="0">
                          <a:latin typeface="Arial"/>
                          <a:cs typeface="Arial"/>
                        </a:rPr>
                        <a:t>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3200" b="1" spc="5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3200" b="1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3150" b="1" spc="-37" baseline="-7936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3200" b="1" spc="23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3200" b="1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3150" b="1" spc="-60" baseline="-7936" dirty="0">
                          <a:latin typeface="Arial"/>
                          <a:cs typeface="Arial"/>
                        </a:rPr>
                        <a:t>y</a:t>
                      </a:r>
                      <a:endParaRPr sz="3150" baseline="-7936">
                        <a:latin typeface="Arial"/>
                        <a:cs typeface="Arial"/>
                      </a:endParaRPr>
                    </a:p>
                  </a:txBody>
                  <a:tcPr marL="0" marR="0" marT="277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4800" b="1" spc="-7" baseline="-2430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100" b="1" spc="-5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86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97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20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5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3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99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28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5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3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25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100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27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5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3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101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50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5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3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25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103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29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spc="5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3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106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110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112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49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113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36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14109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309" algn="l"/>
                <a:tab pos="14096365" algn="l"/>
              </a:tabLst>
            </a:pPr>
            <a:r>
              <a:rPr u="heavy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u="heavy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Solution</a:t>
            </a:r>
            <a:r>
              <a:rPr u="heavy" spc="-10" dirty="0">
                <a:uFill>
                  <a:solidFill>
                    <a:srgbClr val="FF0000"/>
                  </a:solidFill>
                </a:uFill>
              </a:rPr>
              <a:t>	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4150" y="685800"/>
            <a:ext cx="736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8030" y="1588515"/>
            <a:ext cx="71304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4690" algn="l"/>
              </a:tabLst>
            </a:pPr>
            <a:r>
              <a:rPr sz="2200" b="1" spc="-45" dirty="0">
                <a:latin typeface="Arial"/>
                <a:cs typeface="Arial"/>
              </a:rPr>
              <a:t>i	i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142" y="1373124"/>
            <a:ext cx="9927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47445" algn="l"/>
              </a:tabLst>
            </a:pPr>
            <a:r>
              <a:rPr sz="3200" b="1" spc="-5" dirty="0">
                <a:latin typeface="Arial"/>
                <a:cs typeface="Arial"/>
              </a:rPr>
              <a:t>With	</a:t>
            </a:r>
            <a:r>
              <a:rPr sz="3200" b="1" dirty="0">
                <a:latin typeface="Arial"/>
                <a:cs typeface="Arial"/>
              </a:rPr>
              <a:t>d </a:t>
            </a:r>
            <a:r>
              <a:rPr sz="3300" b="1" spc="-7" baseline="40404" dirty="0">
                <a:latin typeface="Arial"/>
                <a:cs typeface="Arial"/>
              </a:rPr>
              <a:t>2 </a:t>
            </a:r>
            <a:r>
              <a:rPr sz="3200" b="1" spc="-10" dirty="0">
                <a:latin typeface="Arial"/>
                <a:cs typeface="Arial"/>
              </a:rPr>
              <a:t>found, </a:t>
            </a:r>
            <a:r>
              <a:rPr sz="3200" b="1" spc="100" dirty="0">
                <a:latin typeface="Arial"/>
                <a:cs typeface="Arial"/>
              </a:rPr>
              <a:t>we </a:t>
            </a:r>
            <a:r>
              <a:rPr sz="3200" b="1" spc="35" dirty="0">
                <a:latin typeface="Arial"/>
                <a:cs typeface="Arial"/>
              </a:rPr>
              <a:t>can </a:t>
            </a:r>
            <a:r>
              <a:rPr sz="3200" b="1" spc="30" dirty="0">
                <a:latin typeface="Arial"/>
                <a:cs typeface="Arial"/>
              </a:rPr>
              <a:t>add </a:t>
            </a:r>
            <a:r>
              <a:rPr sz="3200" b="1" spc="40" dirty="0">
                <a:latin typeface="Arial"/>
                <a:cs typeface="Arial"/>
              </a:rPr>
              <a:t>them </a:t>
            </a:r>
            <a:r>
              <a:rPr sz="3200" b="1" spc="35" dirty="0">
                <a:latin typeface="Arial"/>
                <a:cs typeface="Arial"/>
              </a:rPr>
              <a:t>to </a:t>
            </a:r>
            <a:r>
              <a:rPr sz="3200" b="1" spc="-25" dirty="0">
                <a:latin typeface="Arial"/>
                <a:cs typeface="Arial"/>
              </a:rPr>
              <a:t>find </a:t>
            </a:r>
            <a:r>
              <a:rPr sz="3200" b="1" spc="-145" dirty="0">
                <a:latin typeface="Arial"/>
                <a:cs typeface="Arial"/>
              </a:rPr>
              <a:t>∑d </a:t>
            </a:r>
            <a:r>
              <a:rPr sz="3300" b="1" spc="-7" baseline="40404" dirty="0">
                <a:latin typeface="Arial"/>
                <a:cs typeface="Arial"/>
              </a:rPr>
              <a:t>2 </a:t>
            </a:r>
            <a:r>
              <a:rPr sz="3200" b="1" spc="50" dirty="0">
                <a:latin typeface="Arial"/>
                <a:cs typeface="Arial"/>
              </a:rPr>
              <a:t>=</a:t>
            </a:r>
            <a:r>
              <a:rPr sz="3200" b="1" spc="-265" dirty="0">
                <a:latin typeface="Arial"/>
                <a:cs typeface="Arial"/>
              </a:rPr>
              <a:t> </a:t>
            </a:r>
            <a:r>
              <a:rPr sz="3200" b="1" spc="10" dirty="0">
                <a:latin typeface="Arial"/>
                <a:cs typeface="Arial"/>
              </a:rPr>
              <a:t>194.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542" y="1869948"/>
            <a:ext cx="12867005" cy="9950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65"/>
              </a:spcBef>
            </a:pPr>
            <a:r>
              <a:rPr sz="3200" b="1" spc="5" dirty="0">
                <a:latin typeface="Arial"/>
                <a:cs typeface="Arial"/>
              </a:rPr>
              <a:t>The </a:t>
            </a:r>
            <a:r>
              <a:rPr sz="3200" b="1" spc="-15" dirty="0">
                <a:latin typeface="Arial"/>
                <a:cs typeface="Arial"/>
              </a:rPr>
              <a:t>value </a:t>
            </a:r>
            <a:r>
              <a:rPr sz="3200" b="1" spc="5" dirty="0">
                <a:latin typeface="Arial"/>
                <a:cs typeface="Arial"/>
              </a:rPr>
              <a:t>of </a:t>
            </a:r>
            <a:r>
              <a:rPr sz="3200" b="1" i="1" dirty="0">
                <a:latin typeface="Arial"/>
                <a:cs typeface="Arial"/>
              </a:rPr>
              <a:t>n </a:t>
            </a:r>
            <a:r>
              <a:rPr sz="3200" b="1" spc="-60" dirty="0">
                <a:latin typeface="Arial"/>
                <a:cs typeface="Arial"/>
              </a:rPr>
              <a:t>is </a:t>
            </a:r>
            <a:r>
              <a:rPr sz="3200" b="1" spc="10" dirty="0">
                <a:latin typeface="Arial"/>
                <a:cs typeface="Arial"/>
              </a:rPr>
              <a:t>10. </a:t>
            </a:r>
            <a:r>
              <a:rPr sz="3200" b="1" spc="-20" dirty="0">
                <a:latin typeface="Arial"/>
                <a:cs typeface="Arial"/>
              </a:rPr>
              <a:t>So </a:t>
            </a:r>
            <a:r>
              <a:rPr sz="3200" b="1" spc="20" dirty="0">
                <a:latin typeface="Arial"/>
                <a:cs typeface="Arial"/>
              </a:rPr>
              <a:t>these </a:t>
            </a:r>
            <a:r>
              <a:rPr sz="3200" b="1" spc="-20" dirty="0">
                <a:latin typeface="Arial"/>
                <a:cs typeface="Arial"/>
              </a:rPr>
              <a:t>values </a:t>
            </a:r>
            <a:r>
              <a:rPr sz="3200" b="1" spc="30" dirty="0">
                <a:latin typeface="Arial"/>
                <a:cs typeface="Arial"/>
              </a:rPr>
              <a:t>can now </a:t>
            </a:r>
            <a:r>
              <a:rPr sz="3200" b="1" spc="35" dirty="0">
                <a:latin typeface="Arial"/>
                <a:cs typeface="Arial"/>
              </a:rPr>
              <a:t>be </a:t>
            </a:r>
            <a:r>
              <a:rPr sz="3200" b="1" spc="5" dirty="0">
                <a:latin typeface="Arial"/>
                <a:cs typeface="Arial"/>
              </a:rPr>
              <a:t>substituted </a:t>
            </a:r>
            <a:r>
              <a:rPr sz="3200" b="1" spc="55" dirty="0">
                <a:latin typeface="Arial"/>
                <a:cs typeface="Arial"/>
              </a:rPr>
              <a:t>back  </a:t>
            </a:r>
            <a:r>
              <a:rPr sz="3200" b="1" spc="-10" dirty="0">
                <a:latin typeface="Arial"/>
                <a:cs typeface="Arial"/>
              </a:rPr>
              <a:t>into </a:t>
            </a:r>
            <a:r>
              <a:rPr sz="3200" b="1" spc="25" dirty="0">
                <a:latin typeface="Arial"/>
                <a:cs typeface="Arial"/>
              </a:rPr>
              <a:t>the </a:t>
            </a:r>
            <a:r>
              <a:rPr sz="3200" b="1" spc="10" dirty="0">
                <a:latin typeface="Arial"/>
                <a:cs typeface="Arial"/>
              </a:rPr>
              <a:t>equation, which evaluates</a:t>
            </a:r>
            <a:r>
              <a:rPr sz="3200" b="1" spc="105" dirty="0">
                <a:latin typeface="Arial"/>
                <a:cs typeface="Arial"/>
              </a:rPr>
              <a:t> </a:t>
            </a:r>
            <a:r>
              <a:rPr sz="3200" b="1" spc="40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542" y="6301740"/>
            <a:ext cx="12804775" cy="10071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50"/>
              </a:spcBef>
            </a:pPr>
            <a:r>
              <a:rPr sz="3200" b="1" spc="-40" dirty="0">
                <a:latin typeface="Arial"/>
                <a:cs typeface="Arial"/>
              </a:rPr>
              <a:t>This </a:t>
            </a:r>
            <a:r>
              <a:rPr sz="3200" b="1" spc="25" dirty="0">
                <a:latin typeface="Arial"/>
                <a:cs typeface="Arial"/>
              </a:rPr>
              <a:t>low </a:t>
            </a:r>
            <a:r>
              <a:rPr sz="3200" b="1" spc="-15" dirty="0">
                <a:latin typeface="Arial"/>
                <a:cs typeface="Arial"/>
              </a:rPr>
              <a:t>value </a:t>
            </a:r>
            <a:r>
              <a:rPr sz="3200" b="1" dirty="0">
                <a:latin typeface="Arial"/>
                <a:cs typeface="Arial"/>
              </a:rPr>
              <a:t>shows </a:t>
            </a:r>
            <a:r>
              <a:rPr sz="3200" b="1" spc="40" dirty="0">
                <a:latin typeface="Arial"/>
                <a:cs typeface="Arial"/>
              </a:rPr>
              <a:t>that </a:t>
            </a:r>
            <a:r>
              <a:rPr sz="3200" b="1" spc="20" dirty="0">
                <a:latin typeface="Arial"/>
                <a:cs typeface="Arial"/>
              </a:rPr>
              <a:t>there </a:t>
            </a:r>
            <a:r>
              <a:rPr sz="3200" b="1" spc="-60" dirty="0">
                <a:latin typeface="Arial"/>
                <a:cs typeface="Arial"/>
              </a:rPr>
              <a:t>is </a:t>
            </a:r>
            <a:r>
              <a:rPr sz="3200" b="1" spc="55" dirty="0">
                <a:latin typeface="Arial"/>
                <a:cs typeface="Arial"/>
              </a:rPr>
              <a:t>a </a:t>
            </a:r>
            <a:r>
              <a:rPr sz="3200" b="1" spc="10" dirty="0">
                <a:latin typeface="Arial"/>
                <a:cs typeface="Arial"/>
              </a:rPr>
              <a:t>negative correlation </a:t>
            </a:r>
            <a:r>
              <a:rPr sz="3200" b="1" spc="60" dirty="0">
                <a:latin typeface="Arial"/>
                <a:cs typeface="Arial"/>
              </a:rPr>
              <a:t>between  </a:t>
            </a:r>
            <a:r>
              <a:rPr sz="3200" b="1" spc="30" dirty="0">
                <a:latin typeface="Arial"/>
                <a:cs typeface="Arial"/>
              </a:rPr>
              <a:t>IQ </a:t>
            </a:r>
            <a:r>
              <a:rPr sz="3200" b="1" spc="10" dirty="0">
                <a:latin typeface="Arial"/>
                <a:cs typeface="Arial"/>
              </a:rPr>
              <a:t>and </a:t>
            </a:r>
            <a:r>
              <a:rPr sz="3200" b="1" spc="-25" dirty="0">
                <a:latin typeface="Arial"/>
                <a:cs typeface="Arial"/>
              </a:rPr>
              <a:t>hours </a:t>
            </a:r>
            <a:r>
              <a:rPr sz="3200" b="1" spc="10" dirty="0">
                <a:latin typeface="Arial"/>
                <a:cs typeface="Arial"/>
              </a:rPr>
              <a:t>spent </a:t>
            </a:r>
            <a:r>
              <a:rPr sz="3200" b="1" spc="30" dirty="0">
                <a:latin typeface="Arial"/>
                <a:cs typeface="Arial"/>
              </a:rPr>
              <a:t>watching </a:t>
            </a:r>
            <a:r>
              <a:rPr sz="3200" b="1" spc="-55" dirty="0">
                <a:latin typeface="Arial"/>
                <a:cs typeface="Arial"/>
              </a:rPr>
              <a:t>TV </a:t>
            </a:r>
            <a:r>
              <a:rPr sz="3200" b="1" spc="-60" dirty="0">
                <a:latin typeface="Arial"/>
                <a:cs typeface="Arial"/>
              </a:rPr>
              <a:t>is </a:t>
            </a:r>
            <a:r>
              <a:rPr sz="3200" b="1" spc="-30" dirty="0">
                <a:latin typeface="Arial"/>
                <a:cs typeface="Arial"/>
              </a:rPr>
              <a:t>very</a:t>
            </a:r>
            <a:r>
              <a:rPr sz="3200" b="1" spc="26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low.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29570" y="3133064"/>
            <a:ext cx="5610225" cy="3067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0350" y="685800"/>
            <a:ext cx="736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99357" y="2837281"/>
          <a:ext cx="12291694" cy="3162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215"/>
                <a:gridCol w="1245235"/>
                <a:gridCol w="1061085"/>
                <a:gridCol w="906144"/>
                <a:gridCol w="906145"/>
                <a:gridCol w="906145"/>
                <a:gridCol w="906145"/>
                <a:gridCol w="906145"/>
                <a:gridCol w="906145"/>
                <a:gridCol w="906145"/>
                <a:gridCol w="906145"/>
              </a:tblGrid>
              <a:tr h="993224">
                <a:tc>
                  <a:txBody>
                    <a:bodyPr/>
                    <a:lstStyle/>
                    <a:p>
                      <a:pPr marL="99060">
                        <a:lnSpc>
                          <a:spcPts val="3735"/>
                        </a:lnSpc>
                      </a:pPr>
                      <a:r>
                        <a:rPr sz="3200" spc="-10" dirty="0">
                          <a:latin typeface="Carlito"/>
                          <a:cs typeface="Carlito"/>
                        </a:rPr>
                        <a:t>Convenience</a:t>
                      </a:r>
                      <a:endParaRPr sz="3200">
                        <a:latin typeface="Carlito"/>
                        <a:cs typeface="Carlito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spc="-20" dirty="0">
                          <a:latin typeface="Carlito"/>
                          <a:cs typeface="Carlito"/>
                        </a:rPr>
                        <a:t>Store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4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6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7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9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7906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spc="-10" dirty="0">
                          <a:latin typeface="Carlito"/>
                          <a:cs typeface="Carlito"/>
                        </a:rPr>
                        <a:t>Distance</a:t>
                      </a:r>
                      <a:r>
                        <a:rPr sz="32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(m)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50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175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175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375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425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580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710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790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890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980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6330">
                <a:tc>
                  <a:txBody>
                    <a:bodyPr/>
                    <a:lstStyle/>
                    <a:p>
                      <a:pPr marL="99060" marR="611505">
                        <a:lnSpc>
                          <a:spcPct val="101299"/>
                        </a:lnSpc>
                        <a:spcBef>
                          <a:spcPts val="420"/>
                        </a:spcBef>
                      </a:pPr>
                      <a:r>
                        <a:rPr sz="3200" spc="-5" dirty="0">
                          <a:latin typeface="Carlito"/>
                          <a:cs typeface="Carlito"/>
                        </a:rPr>
                        <a:t>Price of</a:t>
                      </a:r>
                      <a:r>
                        <a:rPr sz="32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50cl  </a:t>
                      </a:r>
                      <a:r>
                        <a:rPr sz="3200" spc="-10" dirty="0">
                          <a:latin typeface="Carlito"/>
                          <a:cs typeface="Carlito"/>
                        </a:rPr>
                        <a:t>bottle</a:t>
                      </a:r>
                      <a:r>
                        <a:rPr sz="3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(Rs)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1.80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1.20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2.00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1.00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1.00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1.20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0.80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0.60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1.00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0.85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12750" y="1295400"/>
            <a:ext cx="1125156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30"/>
              </a:lnSpc>
              <a:spcBef>
                <a:spcPts val="100"/>
              </a:spcBef>
            </a:pPr>
            <a:r>
              <a:rPr sz="3800" b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3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5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3800" dirty="0">
              <a:latin typeface="Arial"/>
              <a:cs typeface="Arial"/>
            </a:endParaRPr>
          </a:p>
          <a:p>
            <a:pPr marL="12700">
              <a:lnSpc>
                <a:spcPts val="4330"/>
              </a:lnSpc>
            </a:pPr>
            <a:r>
              <a:rPr sz="3800" b="1" spc="-5" dirty="0">
                <a:latin typeface="Arial"/>
                <a:cs typeface="Arial"/>
              </a:rPr>
              <a:t>Find rank correlation between distance and</a:t>
            </a:r>
            <a:r>
              <a:rPr sz="3800" b="1" spc="-70" dirty="0">
                <a:latin typeface="Arial"/>
                <a:cs typeface="Arial"/>
              </a:rPr>
              <a:t> </a:t>
            </a:r>
            <a:r>
              <a:rPr sz="3800" b="1" spc="-5" dirty="0">
                <a:latin typeface="Arial"/>
                <a:cs typeface="Arial"/>
              </a:rPr>
              <a:t>price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4937" y="802538"/>
          <a:ext cx="13382622" cy="6669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745"/>
                <a:gridCol w="314325"/>
                <a:gridCol w="1419225"/>
                <a:gridCol w="1734185"/>
                <a:gridCol w="1734185"/>
                <a:gridCol w="1734184"/>
                <a:gridCol w="1734184"/>
                <a:gridCol w="1734184"/>
                <a:gridCol w="700405"/>
              </a:tblGrid>
              <a:tr h="1242060">
                <a:tc>
                  <a:txBody>
                    <a:bodyPr/>
                    <a:lstStyle/>
                    <a:p>
                      <a:pPr marL="700405" marR="67945" indent="-625475">
                        <a:lnSpc>
                          <a:spcPct val="101499"/>
                        </a:lnSpc>
                        <a:spcBef>
                          <a:spcPts val="1535"/>
                        </a:spcBef>
                      </a:pPr>
                      <a:r>
                        <a:rPr sz="2700" b="1" spc="-5" dirty="0">
                          <a:latin typeface="Arial"/>
                          <a:cs typeface="Arial"/>
                        </a:rPr>
                        <a:t>Conven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ence  Store</a:t>
                      </a:r>
                      <a:endParaRPr sz="2700" dirty="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9600" marR="138430" indent="-463550">
                        <a:lnSpc>
                          <a:spcPct val="101499"/>
                        </a:lnSpc>
                        <a:spcBef>
                          <a:spcPts val="1535"/>
                        </a:spcBef>
                      </a:pPr>
                      <a:r>
                        <a:rPr sz="27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ce  </a:t>
                      </a:r>
                      <a:r>
                        <a:rPr sz="2700" b="1" spc="-55" dirty="0">
                          <a:latin typeface="Arial"/>
                          <a:cs typeface="Arial"/>
                        </a:rPr>
                        <a:t>(m)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 marR="160655" indent="276225">
                        <a:lnSpc>
                          <a:spcPct val="101499"/>
                        </a:lnSpc>
                        <a:spcBef>
                          <a:spcPts val="1535"/>
                        </a:spcBef>
                      </a:pPr>
                      <a:r>
                        <a:rPr sz="2700" b="1" spc="10" dirty="0">
                          <a:latin typeface="Arial"/>
                          <a:cs typeface="Arial"/>
                        </a:rPr>
                        <a:t>Rank  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dis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ce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95"/>
                        </a:lnSpc>
                      </a:pPr>
                      <a:r>
                        <a:rPr sz="2700" b="1" spc="5" dirty="0">
                          <a:latin typeface="Arial"/>
                          <a:cs typeface="Arial"/>
                        </a:rPr>
                        <a:t>Price</a:t>
                      </a:r>
                      <a:r>
                        <a:rPr sz="27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of</a:t>
                      </a:r>
                      <a:endParaRPr sz="2700">
                        <a:latin typeface="Arial"/>
                        <a:cs typeface="Arial"/>
                      </a:endParaRPr>
                    </a:p>
                    <a:p>
                      <a:pPr marL="12700" marR="4445" algn="ctr">
                        <a:lnSpc>
                          <a:spcPts val="3190"/>
                        </a:lnSpc>
                        <a:spcBef>
                          <a:spcPts val="219"/>
                        </a:spcBef>
                      </a:pPr>
                      <a:r>
                        <a:rPr sz="2700" b="1" spc="-5" dirty="0">
                          <a:latin typeface="Arial"/>
                          <a:cs typeface="Arial"/>
                        </a:rPr>
                        <a:t>50cl</a:t>
                      </a:r>
                      <a:r>
                        <a:rPr sz="27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10" dirty="0">
                          <a:latin typeface="Arial"/>
                          <a:cs typeface="Arial"/>
                        </a:rPr>
                        <a:t>bottle  </a:t>
                      </a:r>
                      <a:r>
                        <a:rPr sz="2700" b="1" spc="-65" dirty="0">
                          <a:latin typeface="Arial"/>
                          <a:cs typeface="Arial"/>
                        </a:rPr>
                        <a:t>(Rs)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025" marR="436880" indent="-9525">
                        <a:lnSpc>
                          <a:spcPct val="101499"/>
                        </a:lnSpc>
                        <a:spcBef>
                          <a:spcPts val="1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k  price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 indent="-140335">
                        <a:lnSpc>
                          <a:spcPts val="3195"/>
                        </a:lnSpc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Difference</a:t>
                      </a:r>
                      <a:endParaRPr sz="2700">
                        <a:latin typeface="Arial"/>
                        <a:cs typeface="Arial"/>
                      </a:endParaRPr>
                    </a:p>
                    <a:p>
                      <a:pPr marL="155575" marR="147955" indent="9525">
                        <a:lnSpc>
                          <a:spcPts val="3190"/>
                        </a:lnSpc>
                        <a:spcBef>
                          <a:spcPts val="219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between  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ranks</a:t>
                      </a:r>
                      <a:r>
                        <a:rPr sz="27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70" dirty="0">
                          <a:latin typeface="Arial"/>
                          <a:cs typeface="Arial"/>
                        </a:rPr>
                        <a:t>(d)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75" dirty="0">
                          <a:latin typeface="Arial"/>
                          <a:cs typeface="Arial"/>
                        </a:rPr>
                        <a:t>d²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4247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10.00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1.80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2.00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8.00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64.00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4248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175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8.50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1.20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3.50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5.00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25.00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4247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175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8.50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2.00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7.50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56.25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4248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375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7.00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6.00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4247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425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6.00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6.00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0.00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0.00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4247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6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580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5.00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1.20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3.50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2.25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4248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7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710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4.00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0.80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9.00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1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10" dirty="0">
                          <a:latin typeface="Arial"/>
                          <a:cs typeface="Arial"/>
                        </a:rPr>
                        <a:t>5.00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25.00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4247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8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790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3.00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0.60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10.00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1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10" dirty="0">
                          <a:latin typeface="Arial"/>
                          <a:cs typeface="Arial"/>
                        </a:rPr>
                        <a:t>7.00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49.00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4248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9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890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2.00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6.00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1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10" dirty="0">
                          <a:latin typeface="Arial"/>
                          <a:cs typeface="Arial"/>
                        </a:rPr>
                        <a:t>4.00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16.00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6567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ts val="3115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980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CB0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CB0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0.85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CB0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8.00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76C2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450"/>
                        </a:spcBef>
                      </a:pPr>
                      <a:r>
                        <a:rPr sz="2700" b="1" spc="1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10" dirty="0">
                          <a:latin typeface="Arial"/>
                          <a:cs typeface="Arial"/>
                        </a:rPr>
                        <a:t>7.00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49.00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767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CB017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CB017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CB017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76C2E5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0" y="7052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4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3476" y="0"/>
            <a:ext cx="10053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solidFill>
                  <a:srgbClr val="FF0000"/>
                </a:solidFill>
              </a:rPr>
              <a:t>Solution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12" name="object 12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091972" y="1618996"/>
            <a:ext cx="11868123" cy="223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6282" y="3858767"/>
            <a:ext cx="12855575" cy="3228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50100"/>
              </a:lnSpc>
              <a:spcBef>
                <a:spcPts val="105"/>
              </a:spcBef>
            </a:pPr>
            <a:r>
              <a:rPr sz="3500" b="1" spc="-5" dirty="0">
                <a:latin typeface="Arial"/>
                <a:cs typeface="Arial"/>
              </a:rPr>
              <a:t>In </a:t>
            </a:r>
            <a:r>
              <a:rPr sz="3500" b="1" spc="-40" dirty="0">
                <a:latin typeface="Arial"/>
                <a:cs typeface="Arial"/>
              </a:rPr>
              <a:t>this </a:t>
            </a:r>
            <a:r>
              <a:rPr sz="3500" b="1" spc="10" dirty="0">
                <a:latin typeface="Arial"/>
                <a:cs typeface="Arial"/>
              </a:rPr>
              <a:t>example, </a:t>
            </a:r>
            <a:r>
              <a:rPr sz="3500" b="1" spc="20" dirty="0">
                <a:latin typeface="Arial"/>
                <a:cs typeface="Arial"/>
              </a:rPr>
              <a:t>the </a:t>
            </a:r>
            <a:r>
              <a:rPr sz="3500" b="1" spc="-30" dirty="0">
                <a:latin typeface="Arial"/>
                <a:cs typeface="Arial"/>
              </a:rPr>
              <a:t>value </a:t>
            </a:r>
            <a:r>
              <a:rPr sz="3500" b="1" spc="-5" dirty="0">
                <a:latin typeface="Arial"/>
                <a:cs typeface="Arial"/>
              </a:rPr>
              <a:t>175 of </a:t>
            </a:r>
            <a:r>
              <a:rPr sz="3500" b="1" dirty="0">
                <a:latin typeface="Arial"/>
                <a:cs typeface="Arial"/>
              </a:rPr>
              <a:t>X </a:t>
            </a:r>
            <a:r>
              <a:rPr sz="3500" b="1" spc="-25" dirty="0">
                <a:latin typeface="Arial"/>
                <a:cs typeface="Arial"/>
              </a:rPr>
              <a:t>has </a:t>
            </a:r>
            <a:r>
              <a:rPr sz="3500" b="1" spc="30" dirty="0">
                <a:latin typeface="Arial"/>
                <a:cs typeface="Arial"/>
              </a:rPr>
              <a:t>repeated </a:t>
            </a:r>
            <a:r>
              <a:rPr sz="3500" b="1" spc="45" dirty="0">
                <a:latin typeface="Arial"/>
                <a:cs typeface="Arial"/>
              </a:rPr>
              <a:t>twice </a:t>
            </a:r>
            <a:r>
              <a:rPr sz="3500" b="1" spc="-5" dirty="0">
                <a:latin typeface="Arial"/>
                <a:cs typeface="Arial"/>
              </a:rPr>
              <a:t>and  </a:t>
            </a:r>
            <a:r>
              <a:rPr sz="3500" b="1" spc="5" dirty="0">
                <a:latin typeface="Arial"/>
                <a:cs typeface="Arial"/>
              </a:rPr>
              <a:t>therefore </a:t>
            </a:r>
            <a:r>
              <a:rPr sz="3500" b="1" spc="30" dirty="0">
                <a:latin typeface="Arial"/>
                <a:cs typeface="Arial"/>
              </a:rPr>
              <a:t>m</a:t>
            </a:r>
            <a:r>
              <a:rPr sz="3450" b="1" spc="44" baseline="-19323" dirty="0">
                <a:latin typeface="Arial"/>
                <a:cs typeface="Arial"/>
              </a:rPr>
              <a:t>1 </a:t>
            </a:r>
            <a:r>
              <a:rPr sz="3500" b="1" spc="-75" dirty="0">
                <a:latin typeface="Arial"/>
                <a:cs typeface="Arial"/>
              </a:rPr>
              <a:t>is </a:t>
            </a:r>
            <a:r>
              <a:rPr sz="3500" b="1" spc="35" dirty="0">
                <a:latin typeface="Arial"/>
                <a:cs typeface="Arial"/>
              </a:rPr>
              <a:t>taken </a:t>
            </a:r>
            <a:r>
              <a:rPr sz="3500" b="1" spc="-5" dirty="0">
                <a:latin typeface="Arial"/>
                <a:cs typeface="Arial"/>
              </a:rPr>
              <a:t>as </a:t>
            </a:r>
            <a:r>
              <a:rPr sz="3500" b="1" spc="-100" dirty="0">
                <a:latin typeface="Arial"/>
                <a:cs typeface="Arial"/>
              </a:rPr>
              <a:t>2; </a:t>
            </a:r>
            <a:r>
              <a:rPr sz="3500" b="1" spc="65" dirty="0">
                <a:latin typeface="Arial"/>
                <a:cs typeface="Arial"/>
              </a:rPr>
              <a:t>two </a:t>
            </a:r>
            <a:r>
              <a:rPr sz="3500" b="1" spc="-35" dirty="0">
                <a:latin typeface="Arial"/>
                <a:cs typeface="Arial"/>
              </a:rPr>
              <a:t>values </a:t>
            </a:r>
            <a:r>
              <a:rPr sz="3500" b="1" dirty="0">
                <a:latin typeface="Arial"/>
                <a:cs typeface="Arial"/>
              </a:rPr>
              <a:t>of Y </a:t>
            </a:r>
            <a:r>
              <a:rPr sz="3500" b="1" spc="-20" dirty="0">
                <a:latin typeface="Arial"/>
                <a:cs typeface="Arial"/>
              </a:rPr>
              <a:t>have </a:t>
            </a:r>
            <a:r>
              <a:rPr sz="3500" b="1" spc="30" dirty="0">
                <a:latin typeface="Arial"/>
                <a:cs typeface="Arial"/>
              </a:rPr>
              <a:t>repeated  </a:t>
            </a:r>
            <a:r>
              <a:rPr sz="3500" b="1" spc="-55" dirty="0">
                <a:latin typeface="Arial"/>
                <a:cs typeface="Arial"/>
              </a:rPr>
              <a:t>namely, </a:t>
            </a:r>
            <a:r>
              <a:rPr sz="3500" b="1" spc="-5" dirty="0">
                <a:latin typeface="Arial"/>
                <a:cs typeface="Arial"/>
              </a:rPr>
              <a:t>1 </a:t>
            </a:r>
            <a:r>
              <a:rPr sz="3500" b="1" spc="-25" dirty="0">
                <a:latin typeface="Arial"/>
                <a:cs typeface="Arial"/>
              </a:rPr>
              <a:t>has </a:t>
            </a:r>
            <a:r>
              <a:rPr sz="3500" b="1" spc="30" dirty="0">
                <a:latin typeface="Arial"/>
                <a:cs typeface="Arial"/>
              </a:rPr>
              <a:t>repeated </a:t>
            </a:r>
            <a:r>
              <a:rPr sz="3500" b="1" spc="5" dirty="0">
                <a:latin typeface="Arial"/>
                <a:cs typeface="Arial"/>
              </a:rPr>
              <a:t>thrice </a:t>
            </a:r>
            <a:r>
              <a:rPr sz="3500" b="1" spc="-5" dirty="0">
                <a:latin typeface="Arial"/>
                <a:cs typeface="Arial"/>
              </a:rPr>
              <a:t>and 1.20 </a:t>
            </a:r>
            <a:r>
              <a:rPr sz="3500" b="1" spc="-25" dirty="0">
                <a:latin typeface="Arial"/>
                <a:cs typeface="Arial"/>
              </a:rPr>
              <a:t>has </a:t>
            </a:r>
            <a:r>
              <a:rPr sz="3500" b="1" spc="30" dirty="0">
                <a:latin typeface="Arial"/>
                <a:cs typeface="Arial"/>
              </a:rPr>
              <a:t>repeated </a:t>
            </a:r>
            <a:r>
              <a:rPr sz="3500" b="1" spc="40" dirty="0">
                <a:latin typeface="Arial"/>
                <a:cs typeface="Arial"/>
              </a:rPr>
              <a:t>twice.  </a:t>
            </a:r>
            <a:r>
              <a:rPr sz="3500" b="1" spc="-100" dirty="0">
                <a:latin typeface="Arial"/>
                <a:cs typeface="Arial"/>
              </a:rPr>
              <a:t>By </a:t>
            </a:r>
            <a:r>
              <a:rPr sz="3500" b="1" spc="5" dirty="0">
                <a:latin typeface="Arial"/>
                <a:cs typeface="Arial"/>
              </a:rPr>
              <a:t>taking </a:t>
            </a:r>
            <a:r>
              <a:rPr sz="3500" b="1" spc="35" dirty="0">
                <a:latin typeface="Arial"/>
                <a:cs typeface="Arial"/>
              </a:rPr>
              <a:t>m</a:t>
            </a:r>
            <a:r>
              <a:rPr sz="3450" b="1" spc="52" baseline="-19323" dirty="0">
                <a:latin typeface="Arial"/>
                <a:cs typeface="Arial"/>
              </a:rPr>
              <a:t>2</a:t>
            </a:r>
            <a:r>
              <a:rPr sz="3500" b="1" spc="35" dirty="0">
                <a:latin typeface="Arial"/>
                <a:cs typeface="Arial"/>
              </a:rPr>
              <a:t>=3 </a:t>
            </a:r>
            <a:r>
              <a:rPr sz="3500" b="1" spc="-5" dirty="0">
                <a:latin typeface="Arial"/>
                <a:cs typeface="Arial"/>
              </a:rPr>
              <a:t>and </a:t>
            </a:r>
            <a:r>
              <a:rPr sz="3500" b="1" spc="30" dirty="0">
                <a:latin typeface="Arial"/>
                <a:cs typeface="Arial"/>
              </a:rPr>
              <a:t>m</a:t>
            </a:r>
            <a:r>
              <a:rPr sz="3450" b="1" spc="44" baseline="-19323" dirty="0">
                <a:latin typeface="Arial"/>
                <a:cs typeface="Arial"/>
              </a:rPr>
              <a:t>3</a:t>
            </a:r>
            <a:r>
              <a:rPr sz="3500" b="1" spc="30" dirty="0">
                <a:latin typeface="Arial"/>
                <a:cs typeface="Arial"/>
              </a:rPr>
              <a:t>=2 </a:t>
            </a:r>
            <a:r>
              <a:rPr sz="3500" b="1" spc="-5" dirty="0">
                <a:latin typeface="Arial"/>
                <a:cs typeface="Arial"/>
              </a:rPr>
              <a:t>and </a:t>
            </a:r>
            <a:r>
              <a:rPr sz="3500" b="1" spc="-25" dirty="0">
                <a:latin typeface="Arial"/>
                <a:cs typeface="Arial"/>
              </a:rPr>
              <a:t>substituting </a:t>
            </a:r>
            <a:r>
              <a:rPr sz="3500" b="1" spc="-70" dirty="0">
                <a:latin typeface="Arial"/>
                <a:cs typeface="Arial"/>
              </a:rPr>
              <a:t>in </a:t>
            </a:r>
            <a:r>
              <a:rPr sz="3500" b="1" spc="20" dirty="0">
                <a:latin typeface="Arial"/>
                <a:cs typeface="Arial"/>
              </a:rPr>
              <a:t>the </a:t>
            </a:r>
            <a:r>
              <a:rPr sz="3500" b="1" spc="-5" dirty="0">
                <a:latin typeface="Arial"/>
                <a:cs typeface="Arial"/>
              </a:rPr>
              <a:t>formula,</a:t>
            </a:r>
            <a:r>
              <a:rPr sz="3500" b="1" spc="130" dirty="0">
                <a:latin typeface="Arial"/>
                <a:cs typeface="Arial"/>
              </a:rPr>
              <a:t> </a:t>
            </a:r>
            <a:r>
              <a:rPr sz="3500" b="1" spc="90" dirty="0">
                <a:latin typeface="Arial"/>
                <a:cs typeface="Arial"/>
              </a:rPr>
              <a:t>we</a:t>
            </a:r>
            <a:endParaRPr sz="3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4150" y="609600"/>
            <a:ext cx="736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6936" y="1448308"/>
            <a:ext cx="11932920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7345" algn="r">
              <a:lnSpc>
                <a:spcPts val="1625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ts val="2825"/>
              </a:lnSpc>
              <a:tabLst>
                <a:tab pos="11650345" algn="l"/>
              </a:tabLst>
            </a:pPr>
            <a:r>
              <a:rPr sz="3200" b="1" spc="-80" dirty="0">
                <a:latin typeface="Arial"/>
                <a:cs typeface="Arial"/>
              </a:rPr>
              <a:t>By </a:t>
            </a:r>
            <a:r>
              <a:rPr sz="3200" b="1" spc="-10" dirty="0">
                <a:latin typeface="Arial"/>
                <a:cs typeface="Arial"/>
              </a:rPr>
              <a:t>substituting </a:t>
            </a:r>
            <a:r>
              <a:rPr sz="3200" b="1" spc="25" dirty="0">
                <a:latin typeface="Arial"/>
                <a:cs typeface="Arial"/>
              </a:rPr>
              <a:t>the </a:t>
            </a:r>
            <a:r>
              <a:rPr sz="3200" b="1" spc="-15" dirty="0">
                <a:latin typeface="Arial"/>
                <a:cs typeface="Arial"/>
              </a:rPr>
              <a:t>value </a:t>
            </a:r>
            <a:r>
              <a:rPr sz="3200" b="1" spc="5" dirty="0">
                <a:latin typeface="Arial"/>
                <a:cs typeface="Arial"/>
              </a:rPr>
              <a:t>of </a:t>
            </a:r>
            <a:r>
              <a:rPr sz="3200" b="1" spc="35" dirty="0">
                <a:latin typeface="Arial"/>
                <a:cs typeface="Arial"/>
              </a:rPr>
              <a:t>m</a:t>
            </a:r>
            <a:r>
              <a:rPr sz="3300" b="1" spc="52" baseline="-17676" dirty="0">
                <a:latin typeface="Arial"/>
                <a:cs typeface="Arial"/>
              </a:rPr>
              <a:t>1  </a:t>
            </a:r>
            <a:r>
              <a:rPr sz="3200" b="1" spc="50" dirty="0">
                <a:latin typeface="Arial"/>
                <a:cs typeface="Arial"/>
              </a:rPr>
              <a:t>= </a:t>
            </a:r>
            <a:r>
              <a:rPr sz="3200" b="1" spc="10" dirty="0">
                <a:latin typeface="Arial"/>
                <a:cs typeface="Arial"/>
              </a:rPr>
              <a:t>2, </a:t>
            </a:r>
            <a:r>
              <a:rPr sz="3200" b="1" spc="25" dirty="0">
                <a:latin typeface="Arial"/>
                <a:cs typeface="Arial"/>
              </a:rPr>
              <a:t>m</a:t>
            </a:r>
            <a:r>
              <a:rPr sz="3300" b="1" spc="37" baseline="-17676" dirty="0">
                <a:latin typeface="Arial"/>
                <a:cs typeface="Arial"/>
              </a:rPr>
              <a:t>2</a:t>
            </a:r>
            <a:r>
              <a:rPr sz="3200" b="1" spc="25" dirty="0">
                <a:latin typeface="Arial"/>
                <a:cs typeface="Arial"/>
              </a:rPr>
              <a:t>=3 </a:t>
            </a:r>
            <a:r>
              <a:rPr sz="3200" b="1" spc="10" dirty="0">
                <a:latin typeface="Arial"/>
                <a:cs typeface="Arial"/>
              </a:rPr>
              <a:t>and </a:t>
            </a:r>
            <a:r>
              <a:rPr sz="3200" b="1" spc="25" dirty="0">
                <a:latin typeface="Arial"/>
                <a:cs typeface="Arial"/>
              </a:rPr>
              <a:t>m</a:t>
            </a:r>
            <a:r>
              <a:rPr sz="3300" b="1" spc="37" baseline="-17676" dirty="0">
                <a:latin typeface="Arial"/>
                <a:cs typeface="Arial"/>
              </a:rPr>
              <a:t>3</a:t>
            </a:r>
            <a:r>
              <a:rPr sz="3200" b="1" spc="25" dirty="0">
                <a:latin typeface="Arial"/>
                <a:cs typeface="Arial"/>
              </a:rPr>
              <a:t>=2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10" dirty="0">
                <a:latin typeface="Arial"/>
                <a:cs typeface="Arial"/>
              </a:rPr>
              <a:t>and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spc="-105" dirty="0">
                <a:latin typeface="Arial"/>
                <a:cs typeface="Arial"/>
              </a:rPr>
              <a:t>∑d</a:t>
            </a:r>
            <a:r>
              <a:rPr sz="3300" b="1" spc="-157" baseline="-17676" dirty="0">
                <a:latin typeface="Arial"/>
                <a:cs typeface="Arial"/>
              </a:rPr>
              <a:t>i	</a:t>
            </a:r>
            <a:r>
              <a:rPr sz="3200" b="1" spc="50" dirty="0">
                <a:latin typeface="Arial"/>
                <a:cs typeface="Arial"/>
              </a:rPr>
              <a:t>=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945"/>
              </a:spcBef>
            </a:pPr>
            <a:r>
              <a:rPr sz="3200" b="1" spc="10" dirty="0">
                <a:latin typeface="Arial"/>
                <a:cs typeface="Arial"/>
              </a:rPr>
              <a:t>287.5, </a:t>
            </a:r>
            <a:r>
              <a:rPr sz="3200" b="1" spc="100" dirty="0">
                <a:latin typeface="Arial"/>
                <a:cs typeface="Arial"/>
              </a:rPr>
              <a:t>we</a:t>
            </a:r>
            <a:r>
              <a:rPr sz="3200" b="1" spc="4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get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1322" y="5832347"/>
            <a:ext cx="12092305" cy="150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95"/>
              </a:spcBef>
            </a:pPr>
            <a:r>
              <a:rPr sz="3200" b="1" spc="-40" dirty="0">
                <a:latin typeface="Arial"/>
                <a:cs typeface="Arial"/>
              </a:rPr>
              <a:t>This </a:t>
            </a:r>
            <a:r>
              <a:rPr sz="3200" b="1" dirty="0">
                <a:latin typeface="Arial"/>
                <a:cs typeface="Arial"/>
              </a:rPr>
              <a:t>shows </a:t>
            </a:r>
            <a:r>
              <a:rPr sz="3200" b="1" spc="40" dirty="0">
                <a:latin typeface="Arial"/>
                <a:cs typeface="Arial"/>
              </a:rPr>
              <a:t>that </a:t>
            </a:r>
            <a:r>
              <a:rPr sz="3200" b="1" spc="20" dirty="0">
                <a:latin typeface="Arial"/>
                <a:cs typeface="Arial"/>
              </a:rPr>
              <a:t>there </a:t>
            </a:r>
            <a:r>
              <a:rPr sz="3200" b="1" spc="55" dirty="0">
                <a:latin typeface="Arial"/>
                <a:cs typeface="Arial"/>
              </a:rPr>
              <a:t>a </a:t>
            </a:r>
            <a:r>
              <a:rPr sz="3200" b="1" spc="50" dirty="0">
                <a:latin typeface="Arial"/>
                <a:cs typeface="Arial"/>
              </a:rPr>
              <a:t>moderate </a:t>
            </a:r>
            <a:r>
              <a:rPr sz="3200" b="1" spc="30" dirty="0">
                <a:latin typeface="Arial"/>
                <a:cs typeface="Arial"/>
              </a:rPr>
              <a:t>degree </a:t>
            </a:r>
            <a:r>
              <a:rPr sz="3200" b="1" spc="10" dirty="0">
                <a:latin typeface="Arial"/>
                <a:cs typeface="Arial"/>
              </a:rPr>
              <a:t>negative correlation  </a:t>
            </a:r>
            <a:r>
              <a:rPr sz="3200" b="1" spc="60" dirty="0">
                <a:latin typeface="Arial"/>
                <a:cs typeface="Arial"/>
              </a:rPr>
              <a:t>between </a:t>
            </a:r>
            <a:r>
              <a:rPr sz="3200" b="1" spc="25" dirty="0">
                <a:latin typeface="Arial"/>
                <a:cs typeface="Arial"/>
              </a:rPr>
              <a:t>the </a:t>
            </a:r>
            <a:r>
              <a:rPr sz="3200" b="1" spc="20" dirty="0">
                <a:latin typeface="Arial"/>
                <a:cs typeface="Arial"/>
              </a:rPr>
              <a:t>distance </a:t>
            </a:r>
            <a:r>
              <a:rPr sz="3200" b="1" spc="10" dirty="0">
                <a:latin typeface="Arial"/>
                <a:cs typeface="Arial"/>
              </a:rPr>
              <a:t>and </a:t>
            </a:r>
            <a:r>
              <a:rPr sz="3200" b="1" spc="25" dirty="0">
                <a:latin typeface="Arial"/>
                <a:cs typeface="Arial"/>
              </a:rPr>
              <a:t>the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spc="20" dirty="0">
                <a:latin typeface="Arial"/>
                <a:cs typeface="Arial"/>
              </a:rPr>
              <a:t>price.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20546" y="2764167"/>
            <a:ext cx="11801475" cy="3094355"/>
            <a:chOff x="1120546" y="2764167"/>
            <a:chExt cx="11801475" cy="3094355"/>
          </a:xfrm>
        </p:grpSpPr>
        <p:sp>
          <p:nvSpPr>
            <p:cNvPr id="16" name="object 16"/>
            <p:cNvSpPr/>
            <p:nvPr/>
          </p:nvSpPr>
          <p:spPr>
            <a:xfrm>
              <a:off x="1120546" y="2764167"/>
              <a:ext cx="11801449" cy="2543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0546" y="5182057"/>
              <a:ext cx="5391150" cy="676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8950" y="606043"/>
            <a:ext cx="1307980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420423"/>
                  </p:ext>
                </p:extLst>
              </p:nvPr>
            </p:nvGraphicFramePr>
            <p:xfrm>
              <a:off x="1860550" y="1981200"/>
              <a:ext cx="6172198" cy="54864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9433"/>
                    <a:gridCol w="2284432"/>
                    <a:gridCol w="2138333"/>
                  </a:tblGrid>
                  <a:tr h="49876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𝑺𝒂𝒎𝒑𝒍𝒆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𝑾𝒊𝒅𝒕𝒉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𝑫𝒆𝒑𝒕𝒉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350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400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450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104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420423"/>
                  </p:ext>
                </p:extLst>
              </p:nvPr>
            </p:nvGraphicFramePr>
            <p:xfrm>
              <a:off x="1860550" y="1981200"/>
              <a:ext cx="6172198" cy="54864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9433"/>
                    <a:gridCol w="2284432"/>
                    <a:gridCol w="2138333"/>
                  </a:tblGrid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8" t="-2439" r="-254355" b="-10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800" t="-2439" r="-94667" b="-10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889" t="-2439" r="-1140" b="-1001220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102439" r="-254355" b="-9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102439" r="-94667" b="-9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102439" r="-1140" b="-901220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202439" r="-254355" b="-8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202439" r="-94667" b="-8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202439" r="-1140" b="-801220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302439" r="-254355" b="-7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302439" r="-94667" b="-7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302439" r="-1140" b="-701220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402439" r="-254355" b="-6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402439" r="-94667" b="-6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402439" r="-1140" b="-601220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508642" r="-254355" b="-508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508642" r="-94667" b="-508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508642" r="-1140" b="-508642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601220" r="-254355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601220" r="-94667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601220" r="-1140" b="-402439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701220" r="-254355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701220" r="-94667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701220" r="-1140" b="-302439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801220" r="-254355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801220" r="-94667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801220" r="-1140" b="-202439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901220" r="-254355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901220" r="-94667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901220" r="-1140" b="-102439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1001220" r="-2543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1001220" r="-9466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1001220" r="-1140" b="-24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object 21"/>
          <p:cNvSpPr txBox="1"/>
          <p:nvPr/>
        </p:nvSpPr>
        <p:spPr>
          <a:xfrm>
            <a:off x="260350" y="0"/>
            <a:ext cx="11251565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30"/>
              </a:lnSpc>
              <a:spcBef>
                <a:spcPts val="100"/>
              </a:spcBef>
            </a:pPr>
            <a:r>
              <a:rPr sz="3800" b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3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5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3800" dirty="0">
              <a:latin typeface="Arial"/>
              <a:cs typeface="Arial"/>
            </a:endParaRPr>
          </a:p>
          <a:p>
            <a:pPr marL="12700">
              <a:lnSpc>
                <a:spcPts val="4330"/>
              </a:lnSpc>
            </a:pPr>
            <a:r>
              <a:rPr sz="3800" b="1" spc="-5" dirty="0" smtClean="0">
                <a:latin typeface="Arial"/>
                <a:cs typeface="Arial"/>
              </a:rPr>
              <a:t>Find </a:t>
            </a:r>
            <a:r>
              <a:rPr sz="3800" b="1" spc="-5" dirty="0">
                <a:latin typeface="Arial"/>
                <a:cs typeface="Arial"/>
              </a:rPr>
              <a:t>rank correlation between </a:t>
            </a:r>
            <a:r>
              <a:rPr lang="en-US" sz="3800" b="1" spc="-5" dirty="0" smtClean="0">
                <a:latin typeface="Arial"/>
                <a:cs typeface="Arial"/>
              </a:rPr>
              <a:t>width</a:t>
            </a:r>
            <a:r>
              <a:rPr sz="3800" b="1" spc="-5" dirty="0" smtClean="0">
                <a:latin typeface="Arial"/>
                <a:cs typeface="Arial"/>
              </a:rPr>
              <a:t> </a:t>
            </a:r>
            <a:r>
              <a:rPr sz="3800" b="1" spc="-5" dirty="0">
                <a:latin typeface="Arial"/>
                <a:cs typeface="Arial"/>
              </a:rPr>
              <a:t>and</a:t>
            </a:r>
            <a:r>
              <a:rPr sz="3800" b="1" spc="-70" dirty="0">
                <a:latin typeface="Arial"/>
                <a:cs typeface="Arial"/>
              </a:rPr>
              <a:t> </a:t>
            </a:r>
            <a:r>
              <a:rPr lang="en-US" sz="3800" b="1" spc="-5" dirty="0" smtClean="0">
                <a:latin typeface="Arial"/>
                <a:cs typeface="Arial"/>
              </a:rPr>
              <a:t>depth of a river.</a:t>
            </a:r>
            <a:endParaRPr sz="3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4923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703205"/>
                  </p:ext>
                </p:extLst>
              </p:nvPr>
            </p:nvGraphicFramePr>
            <p:xfrm>
              <a:off x="1098552" y="838209"/>
              <a:ext cx="7391398" cy="6095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5914"/>
                    <a:gridCol w="1055914"/>
                    <a:gridCol w="1055914"/>
                    <a:gridCol w="1055914"/>
                    <a:gridCol w="1055914"/>
                    <a:gridCol w="1055914"/>
                    <a:gridCol w="1055914"/>
                  </a:tblGrid>
                  <a:tr h="449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𝑆𝑎𝑚𝑝𝑙𝑒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𝑊𝑖𝑑𝑡h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𝑊𝑖𝑑𝑡h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𝑟𝑎𝑛𝑘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𝐷𝑒𝑝𝑡h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𝐷𝑒𝑝𝑡h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𝑟𝑎𝑛𝑘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1165162">
                    <a:tc gridSpan="5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I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=1−</m:t>
                                </m:r>
                                <m:f>
                                  <m:fPr>
                                    <m:ctrlP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kumimoji="0"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num>
                                  <m:den>
                                    <m: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d>
                                      <m:dPr>
                                        <m:ctrlPr>
                                          <a:rPr kumimoji="0"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kumimoji="0"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kumimoji="0" lang="en-I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=1−</m:t>
                                </m:r>
                                <m:f>
                                  <m:fPr>
                                    <m:ctrlP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6×4</m:t>
                                    </m:r>
                                  </m:num>
                                  <m:den>
                                    <m: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10×99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=4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703205"/>
                  </p:ext>
                </p:extLst>
              </p:nvPr>
            </p:nvGraphicFramePr>
            <p:xfrm>
              <a:off x="1098552" y="838209"/>
              <a:ext cx="7391398" cy="6095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5914"/>
                    <a:gridCol w="1055914"/>
                    <a:gridCol w="1055914"/>
                    <a:gridCol w="1055914"/>
                    <a:gridCol w="1055914"/>
                    <a:gridCol w="1055914"/>
                    <a:gridCol w="1055914"/>
                  </a:tblGrid>
                  <a:tr h="4494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1351" r="-603468" b="-12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351" r="-500000" b="-12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1351" r="-402890" b="-12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1351" r="-302890" b="-12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1351" r="-202890" b="-12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1351" r="-101724" b="-12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1351" r="-2312" b="-1255405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102740" r="-603468" b="-11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02740" r="-500000" b="-11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102740" r="-402890" b="-11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102740" r="-302890" b="-11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102740" r="-202890" b="-11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102740" r="-101724" b="-11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102740" r="-2312" b="-1172603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200000" r="-603468" b="-10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200000" r="-500000" b="-10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200000" r="-402890" b="-10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200000" r="-302890" b="-10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200000" r="-202890" b="-10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200000" r="-101724" b="-10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200000" r="-2312" b="-1056757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300000" r="-603468" b="-9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300000" r="-500000" b="-9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300000" r="-402890" b="-9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300000" r="-302890" b="-9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300000" r="-202890" b="-9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300000" r="-101724" b="-9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300000" r="-2312" b="-956757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405479" r="-603468" b="-8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405479" r="-500000" b="-8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405479" r="-402890" b="-8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405479" r="-302890" b="-8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405479" r="-202890" b="-8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405479" r="-101724" b="-8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405479" r="-2312" b="-869863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498649" r="-603468" b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498649" r="-500000" b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498649" r="-402890" b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498649" r="-302890" b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498649" r="-202890" b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498649" r="-101724" b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498649" r="-2312" b="-758108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606849" r="-603468" b="-6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606849" r="-500000" b="-6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606849" r="-402890" b="-6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606849" r="-302890" b="-6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606849" r="-202890" b="-6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606849" r="-101724" b="-6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606849" r="-2312" b="-668493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697297" r="-603468" b="-5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697297" r="-500000" b="-5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697297" r="-402890" b="-5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697297" r="-302890" b="-5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697297" r="-202890" b="-5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697297" r="-101724" b="-5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697297" r="-2312" b="-559459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808219" r="-603468" b="-467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808219" r="-500000" b="-467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808219" r="-402890" b="-467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808219" r="-302890" b="-467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808219" r="-202890" b="-467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808219" r="-101724" b="-467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808219" r="-2312" b="-467123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895946" r="-603468" b="-3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895946" r="-500000" b="-3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895946" r="-402890" b="-3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895946" r="-302890" b="-3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895946" r="-202890" b="-3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895946" r="-101724" b="-3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895946" r="-2312" b="-360811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995946" r="-603468" b="-2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995946" r="-500000" b="-2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995946" r="-402890" b="-2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995946" r="-302890" b="-2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995946" r="-202890" b="-2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995946" r="-101724" b="-2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995946" r="-2312" b="-260811"/>
                          </a:stretch>
                        </a:blipFill>
                      </a:tcPr>
                    </a:tc>
                  </a:tr>
                  <a:tr h="1165162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5" t="-424607" r="-40531" b="-104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9856" t="-424607" r="-1153" b="-104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object 11"/>
          <p:cNvSpPr txBox="1">
            <a:spLocks/>
          </p:cNvSpPr>
          <p:nvPr/>
        </p:nvSpPr>
        <p:spPr>
          <a:xfrm>
            <a:off x="423476" y="0"/>
            <a:ext cx="10053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3600" kern="0" spc="-1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84350" y="6934200"/>
                <a:ext cx="1828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0.9757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350" y="6934200"/>
                <a:ext cx="18288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11"/>
          <p:cNvSpPr txBox="1">
            <a:spLocks/>
          </p:cNvSpPr>
          <p:nvPr/>
        </p:nvSpPr>
        <p:spPr>
          <a:xfrm>
            <a:off x="2089150" y="7391400"/>
            <a:ext cx="98360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kern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Interpretation: …?</a:t>
            </a:r>
            <a:endParaRPr lang="en-US" sz="2000" kern="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140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475" y="359985"/>
            <a:ext cx="12020550" cy="6890989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  <a:tabLst>
                <a:tab pos="5791835" algn="l"/>
              </a:tabLst>
            </a:pPr>
            <a:r>
              <a:rPr sz="3600" b="1" spc="20" dirty="0" smtClean="0">
                <a:solidFill>
                  <a:srgbClr val="0033CC"/>
                </a:solidFill>
                <a:latin typeface="Arial"/>
                <a:cs typeface="Arial"/>
              </a:rPr>
              <a:t>Scattered</a:t>
            </a:r>
            <a:r>
              <a:rPr sz="3600" b="1" spc="-5" dirty="0" smtClean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0033CC"/>
                </a:solidFill>
                <a:latin typeface="Arial"/>
                <a:cs typeface="Arial"/>
              </a:rPr>
              <a:t>diagram</a:t>
            </a:r>
            <a:endParaRPr sz="3600" dirty="0">
              <a:latin typeface="Arial"/>
              <a:cs typeface="Arial"/>
            </a:endParaRPr>
          </a:p>
          <a:p>
            <a:pPr marL="524510" indent="-305435">
              <a:lnSpc>
                <a:spcPct val="100000"/>
              </a:lnSpc>
              <a:spcBef>
                <a:spcPts val="2370"/>
              </a:spcBef>
              <a:buFont typeface="Arial"/>
              <a:buChar char="•"/>
              <a:tabLst>
                <a:tab pos="525145" algn="l"/>
              </a:tabLst>
            </a:pPr>
            <a:r>
              <a:rPr sz="4400" b="1" spc="30" dirty="0">
                <a:latin typeface="Arial"/>
                <a:cs typeface="Arial"/>
              </a:rPr>
              <a:t>Scattered </a:t>
            </a:r>
            <a:r>
              <a:rPr sz="4400" b="1" spc="15" dirty="0">
                <a:latin typeface="Arial"/>
                <a:cs typeface="Arial"/>
              </a:rPr>
              <a:t>diagram </a:t>
            </a:r>
            <a:r>
              <a:rPr sz="4400" b="1" spc="-90" dirty="0">
                <a:latin typeface="Arial"/>
                <a:cs typeface="Arial"/>
              </a:rPr>
              <a:t>is </a:t>
            </a:r>
            <a:r>
              <a:rPr sz="4400" b="1" spc="-5" dirty="0">
                <a:latin typeface="Arial"/>
                <a:cs typeface="Arial"/>
              </a:rPr>
              <a:t>one of </a:t>
            </a:r>
            <a:r>
              <a:rPr sz="4400" b="1" spc="25" dirty="0">
                <a:latin typeface="Arial"/>
                <a:cs typeface="Arial"/>
              </a:rPr>
              <a:t>the </a:t>
            </a:r>
            <a:r>
              <a:rPr sz="4400" b="1" spc="-5" dirty="0">
                <a:latin typeface="Arial"/>
                <a:cs typeface="Arial"/>
              </a:rPr>
              <a:t>ways</a:t>
            </a:r>
            <a:r>
              <a:rPr sz="4400" b="1" spc="2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of</a:t>
            </a:r>
            <a:endParaRPr sz="4400" dirty="0">
              <a:latin typeface="Arial"/>
              <a:cs typeface="Arial"/>
            </a:endParaRPr>
          </a:p>
          <a:p>
            <a:pPr marL="524510" marR="5080">
              <a:lnSpc>
                <a:spcPct val="149700"/>
              </a:lnSpc>
              <a:spcBef>
                <a:spcPts val="85"/>
              </a:spcBef>
              <a:tabLst>
                <a:tab pos="3509010" algn="l"/>
                <a:tab pos="7833995" algn="l"/>
              </a:tabLst>
            </a:pPr>
            <a:r>
              <a:rPr sz="4400" b="1" spc="-50" dirty="0">
                <a:latin typeface="Arial"/>
                <a:cs typeface="Arial"/>
              </a:rPr>
              <a:t>finding </a:t>
            </a:r>
            <a:r>
              <a:rPr sz="4400" b="1" spc="25" dirty="0">
                <a:latin typeface="Arial"/>
                <a:cs typeface="Arial"/>
              </a:rPr>
              <a:t>the extent </a:t>
            </a:r>
            <a:r>
              <a:rPr sz="4400" b="1" spc="-5" dirty="0">
                <a:latin typeface="Arial"/>
                <a:cs typeface="Arial"/>
              </a:rPr>
              <a:t>of </a:t>
            </a:r>
            <a:r>
              <a:rPr sz="4400" b="1" spc="-30" dirty="0">
                <a:latin typeface="Arial"/>
                <a:cs typeface="Arial"/>
              </a:rPr>
              <a:t>relationship </a:t>
            </a:r>
            <a:r>
              <a:rPr sz="4400" b="1" spc="55" dirty="0">
                <a:latin typeface="Arial"/>
                <a:cs typeface="Arial"/>
              </a:rPr>
              <a:t>between  </a:t>
            </a:r>
            <a:r>
              <a:rPr sz="4400" b="1" spc="80" dirty="0">
                <a:latin typeface="Arial"/>
                <a:cs typeface="Arial"/>
              </a:rPr>
              <a:t>two</a:t>
            </a:r>
            <a:r>
              <a:rPr sz="4400" b="1" spc="2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quantitative</a:t>
            </a:r>
            <a:r>
              <a:rPr sz="4400" b="1" spc="35" dirty="0">
                <a:latin typeface="Arial"/>
                <a:cs typeface="Arial"/>
              </a:rPr>
              <a:t> </a:t>
            </a:r>
            <a:r>
              <a:rPr sz="4400" b="1" spc="-20" dirty="0">
                <a:latin typeface="Arial"/>
                <a:cs typeface="Arial"/>
              </a:rPr>
              <a:t>variables.	</a:t>
            </a:r>
            <a:r>
              <a:rPr sz="4400" b="1" spc="-25" dirty="0">
                <a:latin typeface="Arial"/>
                <a:cs typeface="Arial"/>
              </a:rPr>
              <a:t>However, </a:t>
            </a:r>
            <a:r>
              <a:rPr sz="4400" b="1" spc="-45" dirty="0">
                <a:latin typeface="Arial"/>
                <a:cs typeface="Arial"/>
              </a:rPr>
              <a:t>this  </a:t>
            </a:r>
            <a:r>
              <a:rPr sz="4400" b="1" spc="25" dirty="0">
                <a:latin typeface="Arial"/>
                <a:cs typeface="Arial"/>
              </a:rPr>
              <a:t>method </a:t>
            </a:r>
            <a:r>
              <a:rPr sz="4400" b="1" spc="-25" dirty="0">
                <a:latin typeface="Arial"/>
                <a:cs typeface="Arial"/>
              </a:rPr>
              <a:t>will </a:t>
            </a:r>
            <a:r>
              <a:rPr sz="4400" b="1" spc="-85" dirty="0">
                <a:latin typeface="Arial"/>
                <a:cs typeface="Arial"/>
              </a:rPr>
              <a:t>only </a:t>
            </a:r>
            <a:r>
              <a:rPr sz="4400" b="1" spc="5" dirty="0">
                <a:latin typeface="Arial"/>
                <a:cs typeface="Arial"/>
              </a:rPr>
              <a:t>indicate </a:t>
            </a:r>
            <a:r>
              <a:rPr sz="4400" b="1" spc="40" dirty="0">
                <a:latin typeface="Arial"/>
                <a:cs typeface="Arial"/>
              </a:rPr>
              <a:t>that </a:t>
            </a:r>
            <a:r>
              <a:rPr sz="4400" b="1" spc="15" dirty="0">
                <a:latin typeface="Arial"/>
                <a:cs typeface="Arial"/>
              </a:rPr>
              <a:t>there </a:t>
            </a:r>
            <a:r>
              <a:rPr sz="4400" b="1" spc="-90" dirty="0">
                <a:latin typeface="Arial"/>
                <a:cs typeface="Arial"/>
              </a:rPr>
              <a:t>is </a:t>
            </a:r>
            <a:r>
              <a:rPr sz="4400" b="1" spc="75" dirty="0">
                <a:latin typeface="Arial"/>
                <a:cs typeface="Arial"/>
              </a:rPr>
              <a:t>a  </a:t>
            </a:r>
            <a:r>
              <a:rPr sz="4400" b="1" spc="-30" dirty="0">
                <a:latin typeface="Arial"/>
                <a:cs typeface="Arial"/>
              </a:rPr>
              <a:t>relationship </a:t>
            </a:r>
            <a:r>
              <a:rPr sz="4400" b="1" spc="55" dirty="0">
                <a:latin typeface="Arial"/>
                <a:cs typeface="Arial"/>
              </a:rPr>
              <a:t>between </a:t>
            </a:r>
            <a:r>
              <a:rPr sz="4400" b="1" spc="80" dirty="0">
                <a:latin typeface="Arial"/>
                <a:cs typeface="Arial"/>
              </a:rPr>
              <a:t>two </a:t>
            </a:r>
            <a:r>
              <a:rPr sz="4400" b="1" spc="-25" dirty="0">
                <a:latin typeface="Arial"/>
                <a:cs typeface="Arial"/>
              </a:rPr>
              <a:t>variables </a:t>
            </a:r>
            <a:r>
              <a:rPr sz="4400" b="1" dirty="0">
                <a:latin typeface="Arial"/>
                <a:cs typeface="Arial"/>
              </a:rPr>
              <a:t>but,</a:t>
            </a:r>
            <a:r>
              <a:rPr sz="4400" b="1" spc="-5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not  </a:t>
            </a:r>
            <a:r>
              <a:rPr sz="4400" b="1" spc="25" dirty="0">
                <a:latin typeface="Arial"/>
                <a:cs typeface="Arial"/>
              </a:rPr>
              <a:t>the</a:t>
            </a:r>
            <a:r>
              <a:rPr sz="4400" b="1" spc="10" dirty="0">
                <a:latin typeface="Arial"/>
                <a:cs typeface="Arial"/>
              </a:rPr>
              <a:t> </a:t>
            </a:r>
            <a:r>
              <a:rPr sz="4400" b="1" spc="25" dirty="0">
                <a:latin typeface="Arial"/>
                <a:cs typeface="Arial"/>
              </a:rPr>
              <a:t>extent	</a:t>
            </a:r>
            <a:r>
              <a:rPr sz="4400" b="1" spc="40" dirty="0">
                <a:latin typeface="Arial"/>
                <a:cs typeface="Arial"/>
              </a:rPr>
              <a:t>to </a:t>
            </a:r>
            <a:r>
              <a:rPr sz="4400" b="1" spc="-5" dirty="0">
                <a:latin typeface="Arial"/>
                <a:cs typeface="Arial"/>
              </a:rPr>
              <a:t>which </a:t>
            </a:r>
            <a:r>
              <a:rPr sz="4400" b="1" spc="-20" dirty="0">
                <a:latin typeface="Arial"/>
                <a:cs typeface="Arial"/>
              </a:rPr>
              <a:t>they </a:t>
            </a:r>
            <a:r>
              <a:rPr sz="4400" b="1" spc="25" dirty="0">
                <a:latin typeface="Arial"/>
                <a:cs typeface="Arial"/>
              </a:rPr>
              <a:t>are</a:t>
            </a:r>
            <a:r>
              <a:rPr sz="4400" b="1" spc="-30" dirty="0">
                <a:latin typeface="Arial"/>
                <a:cs typeface="Arial"/>
              </a:rPr>
              <a:t> </a:t>
            </a:r>
            <a:r>
              <a:rPr sz="4400" b="1" spc="15" dirty="0">
                <a:latin typeface="Arial"/>
                <a:cs typeface="Arial"/>
              </a:rPr>
              <a:t>related.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68075" y="685800"/>
            <a:ext cx="13616225" cy="6496275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case of bivariate and multivariate populations, usually, we have to answer two types of questions:  </a:t>
            </a:r>
          </a:p>
          <a:p>
            <a:endParaRPr lang="en-US" sz="28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8463" indent="-398463"/>
            <a:r>
              <a:rPr lang="en-US" sz="2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Q1: Does there exist correlation (i.e., association) between two (or more) variables? </a:t>
            </a:r>
          </a:p>
          <a:p>
            <a:pPr marL="398463" indent="-398463"/>
            <a:r>
              <a:rPr lang="en-US" sz="2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If yes, of </a:t>
            </a:r>
            <a:r>
              <a:rPr lang="en-US" sz="2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degree</a:t>
            </a:r>
            <a:r>
              <a:rPr lang="en-US" sz="2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98463" indent="-398463"/>
            <a:endParaRPr lang="en-US" sz="28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8463" indent="-398463" algn="just"/>
            <a:r>
              <a:rPr lang="en-US" sz="2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Q2: Is there any cause and effect </a:t>
            </a:r>
            <a:r>
              <a:rPr lang="en-US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</a:t>
            </a:r>
            <a:r>
              <a:rPr lang="en-US" sz="2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the two variables (in case of bivariate population) or one variable in one side and two or more variables on the other side (in case of multivariate population)? </a:t>
            </a:r>
          </a:p>
          <a:p>
            <a:pPr marL="398463" indent="-398463" algn="just"/>
            <a:r>
              <a:rPr lang="en-US" sz="2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If yes, of </a:t>
            </a:r>
            <a:r>
              <a:rPr lang="en-US" sz="2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degree and in which direction</a:t>
            </a:r>
            <a:r>
              <a:rPr lang="en-US" sz="2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98463" indent="-398463" algn="just"/>
            <a:endParaRPr lang="en-US" sz="28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To find solutions to the above questions, two approaches are known.</a:t>
            </a:r>
          </a:p>
          <a:p>
            <a:r>
              <a:rPr lang="en-US" sz="2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Analysis</a:t>
            </a:r>
          </a:p>
          <a:p>
            <a:r>
              <a:rPr lang="en-US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Analysis </a:t>
            </a:r>
          </a:p>
          <a:p>
            <a:endParaRPr lang="en-US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09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10" name="object 10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061562" y="1492488"/>
            <a:ext cx="448627" cy="4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1562" y="2519664"/>
            <a:ext cx="448627" cy="4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1562" y="3562080"/>
            <a:ext cx="448627" cy="4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24152" y="4580635"/>
            <a:ext cx="6668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Arial"/>
                <a:cs typeface="Arial"/>
              </a:rPr>
              <a:t>second </a:t>
            </a:r>
            <a:r>
              <a:rPr sz="3600" b="1" spc="-75" dirty="0">
                <a:latin typeface="Arial"/>
                <a:cs typeface="Arial"/>
              </a:rPr>
              <a:t>is </a:t>
            </a:r>
            <a:r>
              <a:rPr sz="3600" b="1" spc="-5" dirty="0">
                <a:latin typeface="Arial"/>
                <a:cs typeface="Arial"/>
              </a:rPr>
              <a:t>called </a:t>
            </a:r>
            <a:r>
              <a:rPr sz="3600" b="1" dirty="0">
                <a:latin typeface="Arial"/>
                <a:cs typeface="Arial"/>
              </a:rPr>
              <a:t>dependent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100" dirty="0">
                <a:latin typeface="Arial"/>
                <a:cs typeface="Arial"/>
              </a:rPr>
              <a:t>(Y)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1562" y="5631672"/>
            <a:ext cx="448627" cy="4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1562" y="6674089"/>
            <a:ext cx="448627" cy="4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3147" y="5607811"/>
            <a:ext cx="5091430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2010" baseline="1633" dirty="0">
                <a:latin typeface="Arial"/>
                <a:cs typeface="Arial"/>
              </a:rPr>
              <a:t>♣</a:t>
            </a:r>
            <a:r>
              <a:rPr sz="5100" b="1" spc="52" baseline="1633" dirty="0">
                <a:latin typeface="Arial"/>
                <a:cs typeface="Arial"/>
              </a:rPr>
              <a:t> </a:t>
            </a:r>
            <a:r>
              <a:rPr sz="3600" b="1" spc="-35" dirty="0">
                <a:latin typeface="Arial"/>
                <a:cs typeface="Arial"/>
              </a:rPr>
              <a:t>Points </a:t>
            </a:r>
            <a:r>
              <a:rPr sz="3600" b="1" spc="5" dirty="0">
                <a:latin typeface="Arial"/>
                <a:cs typeface="Arial"/>
              </a:rPr>
              <a:t>are </a:t>
            </a:r>
            <a:r>
              <a:rPr sz="3600" b="1" spc="-10" dirty="0">
                <a:latin typeface="Arial"/>
                <a:cs typeface="Arial"/>
              </a:rPr>
              <a:t>not </a:t>
            </a:r>
            <a:r>
              <a:rPr sz="3600" b="1" spc="-25" dirty="0">
                <a:latin typeface="Arial"/>
                <a:cs typeface="Arial"/>
              </a:rPr>
              <a:t>joined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85"/>
              </a:spcBef>
            </a:pPr>
            <a:r>
              <a:rPr sz="5100" b="1" spc="2010" baseline="1633" dirty="0">
                <a:latin typeface="Arial"/>
                <a:cs typeface="Arial"/>
              </a:rPr>
              <a:t>♣</a:t>
            </a:r>
            <a:r>
              <a:rPr sz="5100" b="1" spc="22" baseline="1633" dirty="0">
                <a:latin typeface="Arial"/>
                <a:cs typeface="Arial"/>
              </a:rPr>
              <a:t> </a:t>
            </a:r>
            <a:r>
              <a:rPr sz="3600" b="1" spc="20" dirty="0">
                <a:latin typeface="Arial"/>
                <a:cs typeface="Arial"/>
              </a:rPr>
              <a:t>No </a:t>
            </a:r>
            <a:r>
              <a:rPr sz="3600" b="1" spc="-30" dirty="0">
                <a:latin typeface="Arial"/>
                <a:cs typeface="Arial"/>
              </a:rPr>
              <a:t>frequency </a:t>
            </a:r>
            <a:r>
              <a:rPr sz="3600" b="1" spc="15" dirty="0">
                <a:latin typeface="Arial"/>
                <a:cs typeface="Arial"/>
              </a:rPr>
              <a:t>table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72258" y="4814275"/>
            <a:ext cx="410845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b="1" spc="575" dirty="0">
                <a:latin typeface="Times New Roman"/>
                <a:cs typeface="Times New Roman"/>
              </a:rPr>
              <a:t>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96160" y="5309436"/>
            <a:ext cx="1732280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52245" algn="l"/>
              </a:tabLst>
            </a:pPr>
            <a:r>
              <a:rPr sz="3400" b="1" spc="395" dirty="0">
                <a:latin typeface="Times New Roman"/>
                <a:cs typeface="Times New Roman"/>
              </a:rPr>
              <a:t>*	*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67929" y="5807262"/>
            <a:ext cx="292100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b="1" spc="395" dirty="0">
                <a:latin typeface="Times New Roman"/>
                <a:cs typeface="Times New Roman"/>
              </a:rPr>
              <a:t>*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06634" y="6305088"/>
            <a:ext cx="410845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b="1" spc="575" dirty="0">
                <a:latin typeface="Times New Roman"/>
                <a:cs typeface="Times New Roman"/>
              </a:rPr>
              <a:t>X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72550" y="5006797"/>
            <a:ext cx="3252470" cy="1752600"/>
          </a:xfrm>
          <a:custGeom>
            <a:avLst/>
            <a:gdLst/>
            <a:ahLst/>
            <a:cxnLst/>
            <a:rect l="l" t="t" r="r" b="b"/>
            <a:pathLst>
              <a:path w="3252470" h="1752600">
                <a:moveTo>
                  <a:pt x="38163" y="0"/>
                </a:moveTo>
                <a:lnTo>
                  <a:pt x="0" y="0"/>
                </a:lnTo>
                <a:lnTo>
                  <a:pt x="0" y="1711109"/>
                </a:lnTo>
                <a:lnTo>
                  <a:pt x="38163" y="1711109"/>
                </a:lnTo>
                <a:lnTo>
                  <a:pt x="38163" y="0"/>
                </a:lnTo>
                <a:close/>
              </a:path>
              <a:path w="3252470" h="1752600">
                <a:moveTo>
                  <a:pt x="3252012" y="1721269"/>
                </a:moveTo>
                <a:lnTo>
                  <a:pt x="19088" y="1721269"/>
                </a:lnTo>
                <a:lnTo>
                  <a:pt x="19088" y="1752282"/>
                </a:lnTo>
                <a:lnTo>
                  <a:pt x="3252012" y="1752282"/>
                </a:lnTo>
                <a:lnTo>
                  <a:pt x="3252012" y="172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3475" y="292099"/>
            <a:ext cx="11139805" cy="3820160"/>
          </a:xfrm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70"/>
              </a:spcBef>
              <a:tabLst>
                <a:tab pos="5791835" algn="l"/>
              </a:tabLst>
            </a:pPr>
            <a:r>
              <a:rPr lang="en-US" sz="3600" b="1" spc="20" dirty="0">
                <a:solidFill>
                  <a:srgbClr val="0033CC"/>
                </a:solidFill>
                <a:latin typeface="Arial"/>
                <a:cs typeface="Arial"/>
              </a:rPr>
              <a:t>Scattered</a:t>
            </a:r>
            <a:r>
              <a:rPr lang="en-US" sz="3600" b="1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lang="en-US" sz="3600" b="1" spc="10" dirty="0">
                <a:solidFill>
                  <a:srgbClr val="0033CC"/>
                </a:solidFill>
                <a:latin typeface="Arial"/>
                <a:cs typeface="Arial"/>
              </a:rPr>
              <a:t>diagram </a:t>
            </a:r>
            <a:r>
              <a:rPr sz="3600" b="1" spc="-75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endParaRPr sz="3600" dirty="0" smtClean="0">
              <a:latin typeface="Arial"/>
              <a:cs typeface="Arial"/>
            </a:endParaRPr>
          </a:p>
          <a:p>
            <a:pPr marL="631825">
              <a:lnSpc>
                <a:spcPct val="100000"/>
              </a:lnSpc>
              <a:spcBef>
                <a:spcPts val="2475"/>
              </a:spcBef>
            </a:pPr>
            <a:r>
              <a:rPr sz="5100" b="1" spc="75" baseline="1633" dirty="0" smtClean="0">
                <a:latin typeface="Arial"/>
                <a:cs typeface="Arial"/>
              </a:rPr>
              <a:t> </a:t>
            </a:r>
            <a:r>
              <a:rPr sz="3600" b="1" spc="-5" dirty="0" smtClean="0">
                <a:latin typeface="Arial"/>
                <a:cs typeface="Arial"/>
              </a:rPr>
              <a:t>Rectangular </a:t>
            </a:r>
            <a:r>
              <a:rPr sz="3600" b="1" spc="-10" dirty="0" smtClean="0">
                <a:latin typeface="Arial"/>
                <a:cs typeface="Arial"/>
              </a:rPr>
              <a:t>coordinate</a:t>
            </a:r>
            <a:endParaRPr sz="3600" dirty="0" smtClean="0">
              <a:latin typeface="Arial"/>
              <a:cs typeface="Arial"/>
            </a:endParaRPr>
          </a:p>
          <a:p>
            <a:pPr marL="631825">
              <a:lnSpc>
                <a:spcPct val="100000"/>
              </a:lnSpc>
              <a:spcBef>
                <a:spcPts val="3765"/>
              </a:spcBef>
            </a:pPr>
            <a:r>
              <a:rPr sz="5100" b="1" spc="2010" baseline="1633" dirty="0" smtClean="0">
                <a:latin typeface="Arial"/>
                <a:cs typeface="Arial"/>
              </a:rPr>
              <a:t>♣</a:t>
            </a:r>
            <a:r>
              <a:rPr sz="5100" b="1" spc="209" baseline="1633" dirty="0" smtClean="0">
                <a:latin typeface="Arial"/>
                <a:cs typeface="Arial"/>
              </a:rPr>
              <a:t> </a:t>
            </a:r>
            <a:r>
              <a:rPr sz="3600" b="1" spc="-100" dirty="0">
                <a:latin typeface="Arial"/>
                <a:cs typeface="Arial"/>
              </a:rPr>
              <a:t>Two </a:t>
            </a:r>
            <a:r>
              <a:rPr sz="3600" b="1" spc="-15" dirty="0">
                <a:latin typeface="Arial"/>
                <a:cs typeface="Arial"/>
              </a:rPr>
              <a:t>quantitative </a:t>
            </a:r>
            <a:r>
              <a:rPr sz="3600" b="1" spc="-30" dirty="0">
                <a:latin typeface="Arial"/>
                <a:cs typeface="Arial"/>
              </a:rPr>
              <a:t>variables</a:t>
            </a:r>
            <a:endParaRPr sz="3600" dirty="0">
              <a:latin typeface="Arial"/>
              <a:cs typeface="Arial"/>
            </a:endParaRPr>
          </a:p>
          <a:p>
            <a:pPr marL="631825">
              <a:lnSpc>
                <a:spcPct val="100000"/>
              </a:lnSpc>
              <a:spcBef>
                <a:spcPts val="3890"/>
              </a:spcBef>
            </a:pPr>
            <a:r>
              <a:rPr sz="5100" b="1" spc="2010" baseline="1633" dirty="0">
                <a:latin typeface="Arial"/>
                <a:cs typeface="Arial"/>
              </a:rPr>
              <a:t>♣</a:t>
            </a:r>
            <a:r>
              <a:rPr sz="5100" b="1" spc="315" baseline="1633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One </a:t>
            </a:r>
            <a:r>
              <a:rPr sz="3600" b="1" spc="-25" dirty="0">
                <a:latin typeface="Arial"/>
                <a:cs typeface="Arial"/>
              </a:rPr>
              <a:t>variable </a:t>
            </a:r>
            <a:r>
              <a:rPr sz="3600" b="1" spc="-75" dirty="0">
                <a:latin typeface="Arial"/>
                <a:cs typeface="Arial"/>
              </a:rPr>
              <a:t>is </a:t>
            </a:r>
            <a:r>
              <a:rPr sz="3600" b="1" spc="-5" dirty="0">
                <a:latin typeface="Arial"/>
                <a:cs typeface="Arial"/>
              </a:rPr>
              <a:t>called </a:t>
            </a:r>
            <a:r>
              <a:rPr sz="3600" b="1" spc="-15" dirty="0">
                <a:latin typeface="Arial"/>
                <a:cs typeface="Arial"/>
              </a:rPr>
              <a:t>independent </a:t>
            </a:r>
            <a:r>
              <a:rPr sz="3600" b="1" spc="-100" dirty="0">
                <a:latin typeface="Arial"/>
                <a:cs typeface="Arial"/>
              </a:rPr>
              <a:t>(X) </a:t>
            </a:r>
            <a:r>
              <a:rPr sz="3600" b="1" spc="-10" dirty="0">
                <a:latin typeface="Arial"/>
                <a:cs typeface="Arial"/>
              </a:rPr>
              <a:t>and </a:t>
            </a:r>
            <a:r>
              <a:rPr sz="3600" b="1" spc="15" dirty="0">
                <a:latin typeface="Arial"/>
                <a:cs typeface="Arial"/>
              </a:rPr>
              <a:t>the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2750" y="609600"/>
            <a:ext cx="11879580" cy="637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835" algn="l"/>
              </a:tabLst>
            </a:pPr>
            <a:r>
              <a:rPr sz="3600" b="1" spc="20" dirty="0" smtClean="0">
                <a:solidFill>
                  <a:srgbClr val="0033CC"/>
                </a:solidFill>
                <a:latin typeface="Arial"/>
                <a:cs typeface="Arial"/>
              </a:rPr>
              <a:t>Scattered</a:t>
            </a:r>
            <a:r>
              <a:rPr sz="3600" b="1" spc="-5" dirty="0" smtClean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0033CC"/>
                </a:solidFill>
                <a:latin typeface="Arial"/>
                <a:cs typeface="Arial"/>
              </a:rPr>
              <a:t>diagram</a:t>
            </a:r>
            <a:endParaRPr sz="3600" dirty="0">
              <a:latin typeface="Arial"/>
              <a:cs typeface="Arial"/>
            </a:endParaRPr>
          </a:p>
          <a:p>
            <a:pPr marL="614680" marR="5080">
              <a:lnSpc>
                <a:spcPts val="9190"/>
              </a:lnSpc>
              <a:spcBef>
                <a:spcPts val="254"/>
              </a:spcBef>
            </a:pPr>
            <a:r>
              <a:rPr sz="4100" b="1" dirty="0">
                <a:latin typeface="Arial"/>
                <a:cs typeface="Arial"/>
              </a:rPr>
              <a:t>The </a:t>
            </a:r>
            <a:r>
              <a:rPr sz="4100" b="1" spc="40" dirty="0">
                <a:latin typeface="Arial"/>
                <a:cs typeface="Arial"/>
              </a:rPr>
              <a:t>pattern </a:t>
            </a:r>
            <a:r>
              <a:rPr sz="4100" b="1" spc="-5" dirty="0">
                <a:latin typeface="Arial"/>
                <a:cs typeface="Arial"/>
              </a:rPr>
              <a:t>of </a:t>
            </a:r>
            <a:r>
              <a:rPr sz="4100" b="1" spc="50" dirty="0">
                <a:latin typeface="Arial"/>
                <a:cs typeface="Arial"/>
              </a:rPr>
              <a:t>data </a:t>
            </a:r>
            <a:r>
              <a:rPr sz="4100" b="1" spc="-80" dirty="0">
                <a:latin typeface="Arial"/>
                <a:cs typeface="Arial"/>
              </a:rPr>
              <a:t>is </a:t>
            </a:r>
            <a:r>
              <a:rPr sz="4100" b="1" spc="-20" dirty="0">
                <a:latin typeface="Arial"/>
                <a:cs typeface="Arial"/>
              </a:rPr>
              <a:t>indicative </a:t>
            </a:r>
            <a:r>
              <a:rPr sz="4100" b="1" spc="-5" dirty="0">
                <a:latin typeface="Arial"/>
                <a:cs typeface="Arial"/>
              </a:rPr>
              <a:t>of </a:t>
            </a:r>
            <a:r>
              <a:rPr sz="4100" b="1" spc="25" dirty="0">
                <a:latin typeface="Arial"/>
                <a:cs typeface="Arial"/>
              </a:rPr>
              <a:t>the </a:t>
            </a:r>
            <a:r>
              <a:rPr sz="4100" b="1" spc="-5" dirty="0">
                <a:latin typeface="Arial"/>
                <a:cs typeface="Arial"/>
              </a:rPr>
              <a:t>type</a:t>
            </a:r>
            <a:r>
              <a:rPr sz="4100" b="1" spc="-110" dirty="0">
                <a:latin typeface="Arial"/>
                <a:cs typeface="Arial"/>
              </a:rPr>
              <a:t> </a:t>
            </a:r>
            <a:r>
              <a:rPr sz="4100" b="1" spc="-5" dirty="0">
                <a:latin typeface="Arial"/>
                <a:cs typeface="Arial"/>
              </a:rPr>
              <a:t>of  </a:t>
            </a:r>
            <a:r>
              <a:rPr sz="4100" b="1" spc="-30" dirty="0">
                <a:latin typeface="Arial"/>
                <a:cs typeface="Arial"/>
              </a:rPr>
              <a:t>relationship </a:t>
            </a:r>
            <a:r>
              <a:rPr sz="4100" b="1" spc="45" dirty="0">
                <a:latin typeface="Arial"/>
                <a:cs typeface="Arial"/>
              </a:rPr>
              <a:t>between </a:t>
            </a:r>
            <a:r>
              <a:rPr sz="4100" b="1" spc="-60" dirty="0">
                <a:latin typeface="Arial"/>
                <a:cs typeface="Arial"/>
              </a:rPr>
              <a:t>your </a:t>
            </a:r>
            <a:r>
              <a:rPr sz="4100" b="1" spc="70" dirty="0">
                <a:latin typeface="Arial"/>
                <a:cs typeface="Arial"/>
              </a:rPr>
              <a:t>two</a:t>
            </a:r>
            <a:r>
              <a:rPr sz="4100" b="1" spc="25" dirty="0">
                <a:latin typeface="Arial"/>
                <a:cs typeface="Arial"/>
              </a:rPr>
              <a:t> </a:t>
            </a:r>
            <a:r>
              <a:rPr sz="4100" b="1" spc="-45" dirty="0">
                <a:latin typeface="Arial"/>
                <a:cs typeface="Arial"/>
              </a:rPr>
              <a:t>variables:</a:t>
            </a:r>
            <a:endParaRPr sz="4100" dirty="0">
              <a:latin typeface="Arial"/>
              <a:cs typeface="Arial"/>
            </a:endParaRPr>
          </a:p>
          <a:p>
            <a:pPr marL="1028700" indent="-414655">
              <a:lnSpc>
                <a:spcPct val="100000"/>
              </a:lnSpc>
              <a:spcBef>
                <a:spcPts val="3160"/>
              </a:spcBef>
              <a:buSzPct val="97560"/>
              <a:buFont typeface="Wingdings"/>
              <a:buChar char=""/>
              <a:tabLst>
                <a:tab pos="1029335" algn="l"/>
              </a:tabLst>
            </a:pPr>
            <a:r>
              <a:rPr sz="4100" b="1" spc="-35" dirty="0">
                <a:latin typeface="Arial"/>
                <a:cs typeface="Arial"/>
              </a:rPr>
              <a:t>Positive</a:t>
            </a:r>
            <a:r>
              <a:rPr sz="4100" b="1" spc="-15" dirty="0">
                <a:latin typeface="Arial"/>
                <a:cs typeface="Arial"/>
              </a:rPr>
              <a:t> </a:t>
            </a:r>
            <a:r>
              <a:rPr sz="4100" b="1" spc="-30" dirty="0">
                <a:latin typeface="Arial"/>
                <a:cs typeface="Arial"/>
              </a:rPr>
              <a:t>relationship</a:t>
            </a:r>
            <a:endParaRPr sz="4100" dirty="0">
              <a:latin typeface="Arial"/>
              <a:cs typeface="Arial"/>
            </a:endParaRPr>
          </a:p>
          <a:p>
            <a:pPr marL="1028700" indent="-414655">
              <a:lnSpc>
                <a:spcPct val="100000"/>
              </a:lnSpc>
              <a:spcBef>
                <a:spcPts val="4270"/>
              </a:spcBef>
              <a:buSzPct val="97560"/>
              <a:buFont typeface="Wingdings"/>
              <a:buChar char=""/>
              <a:tabLst>
                <a:tab pos="1029335" algn="l"/>
              </a:tabLst>
            </a:pPr>
            <a:r>
              <a:rPr sz="4100" b="1" spc="15" dirty="0">
                <a:latin typeface="Arial"/>
                <a:cs typeface="Arial"/>
              </a:rPr>
              <a:t>Negative</a:t>
            </a:r>
            <a:r>
              <a:rPr sz="4100" b="1" spc="-15" dirty="0">
                <a:latin typeface="Arial"/>
                <a:cs typeface="Arial"/>
              </a:rPr>
              <a:t> </a:t>
            </a:r>
            <a:r>
              <a:rPr sz="4100" b="1" spc="-30" dirty="0">
                <a:latin typeface="Arial"/>
                <a:cs typeface="Arial"/>
              </a:rPr>
              <a:t>relationship</a:t>
            </a:r>
            <a:endParaRPr sz="4100" dirty="0">
              <a:latin typeface="Arial"/>
              <a:cs typeface="Arial"/>
            </a:endParaRPr>
          </a:p>
          <a:p>
            <a:pPr marL="1028700" indent="-414655">
              <a:lnSpc>
                <a:spcPct val="100000"/>
              </a:lnSpc>
              <a:spcBef>
                <a:spcPts val="4300"/>
              </a:spcBef>
              <a:buSzPct val="97560"/>
              <a:buFont typeface="Wingdings"/>
              <a:buChar char=""/>
              <a:tabLst>
                <a:tab pos="1029335" algn="l"/>
              </a:tabLst>
            </a:pPr>
            <a:r>
              <a:rPr sz="4100" b="1" spc="35" dirty="0">
                <a:latin typeface="Arial"/>
                <a:cs typeface="Arial"/>
              </a:rPr>
              <a:t>No</a:t>
            </a:r>
            <a:r>
              <a:rPr sz="4100" b="1" spc="-15" dirty="0">
                <a:latin typeface="Arial"/>
                <a:cs typeface="Arial"/>
              </a:rPr>
              <a:t> </a:t>
            </a:r>
            <a:r>
              <a:rPr sz="4100" b="1" spc="-30" dirty="0">
                <a:latin typeface="Arial"/>
                <a:cs typeface="Arial"/>
              </a:rPr>
              <a:t>relationship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6866" y="1529867"/>
            <a:ext cx="13137967" cy="5897262"/>
            <a:chOff x="946866" y="1529867"/>
            <a:chExt cx="13137967" cy="5897262"/>
          </a:xfrm>
        </p:grpSpPr>
        <p:sp>
          <p:nvSpPr>
            <p:cNvPr id="5" name="object 5"/>
            <p:cNvSpPr/>
            <p:nvPr/>
          </p:nvSpPr>
          <p:spPr>
            <a:xfrm>
              <a:off x="6931164" y="7376035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3585463" y="45718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3960" y="7376035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6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3637216" y="45718"/>
                  </a:lnTo>
                  <a:lnTo>
                    <a:pt x="3637216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02798" y="7376035"/>
              <a:ext cx="3582035" cy="45720"/>
            </a:xfrm>
            <a:custGeom>
              <a:avLst/>
              <a:gdLst/>
              <a:ahLst/>
              <a:cxnLst/>
              <a:rect l="l" t="t" r="r" b="b"/>
              <a:pathLst>
                <a:path w="3582034" h="45720">
                  <a:moveTo>
                    <a:pt x="0" y="45718"/>
                  </a:moveTo>
                  <a:lnTo>
                    <a:pt x="3581501" y="45718"/>
                  </a:lnTo>
                  <a:lnTo>
                    <a:pt x="3581501" y="0"/>
                  </a:lnTo>
                  <a:lnTo>
                    <a:pt x="0" y="0"/>
                  </a:lnTo>
                  <a:lnTo>
                    <a:pt x="0" y="457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6866" y="1529867"/>
              <a:ext cx="12103780" cy="58972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10" name="object 10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150" y="609600"/>
            <a:ext cx="76987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0" dirty="0">
                <a:solidFill>
                  <a:srgbClr val="0033CC"/>
                </a:solidFill>
                <a:latin typeface="Arial"/>
                <a:cs typeface="Arial"/>
              </a:rPr>
              <a:t>Scattered </a:t>
            </a:r>
            <a:r>
              <a:rPr sz="3200" b="1" spc="25" dirty="0" smtClean="0">
                <a:solidFill>
                  <a:srgbClr val="0033CC"/>
                </a:solidFill>
                <a:latin typeface="Arial"/>
                <a:cs typeface="Arial"/>
              </a:rPr>
              <a:t>diagram-</a:t>
            </a:r>
            <a:r>
              <a:rPr sz="3200" b="1" spc="25" dirty="0" smtClean="0">
                <a:latin typeface="Arial"/>
                <a:cs typeface="Arial"/>
              </a:rPr>
              <a:t>Negative</a:t>
            </a:r>
            <a:r>
              <a:rPr sz="3200" b="1" spc="-65" dirty="0" smtClean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correlation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3" name="object 3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36435" y="1445333"/>
            <a:ext cx="11550683" cy="569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6550" y="609600"/>
            <a:ext cx="73152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5" dirty="0">
                <a:solidFill>
                  <a:srgbClr val="0033CC"/>
                </a:solidFill>
                <a:latin typeface="Arial"/>
                <a:cs typeface="Arial"/>
              </a:rPr>
              <a:t>Scattered </a:t>
            </a:r>
            <a:r>
              <a:rPr sz="3400" b="1" spc="35" dirty="0">
                <a:solidFill>
                  <a:srgbClr val="0033CC"/>
                </a:solidFill>
                <a:latin typeface="Arial"/>
                <a:cs typeface="Arial"/>
              </a:rPr>
              <a:t>diagram-</a:t>
            </a:r>
            <a:r>
              <a:rPr sz="3400" b="1" spc="35" dirty="0">
                <a:latin typeface="Arial"/>
                <a:cs typeface="Arial"/>
              </a:rPr>
              <a:t>Zero</a:t>
            </a:r>
            <a:r>
              <a:rPr sz="3400" b="1" spc="-8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correlation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47592" y="1633399"/>
            <a:ext cx="12024995" cy="5708015"/>
            <a:chOff x="1047592" y="1633399"/>
            <a:chExt cx="12024995" cy="5708015"/>
          </a:xfrm>
        </p:grpSpPr>
        <p:sp>
          <p:nvSpPr>
            <p:cNvPr id="14" name="object 14"/>
            <p:cNvSpPr/>
            <p:nvPr/>
          </p:nvSpPr>
          <p:spPr>
            <a:xfrm>
              <a:off x="1054577" y="1640384"/>
              <a:ext cx="12011025" cy="5694045"/>
            </a:xfrm>
            <a:custGeom>
              <a:avLst/>
              <a:gdLst/>
              <a:ahLst/>
              <a:cxnLst/>
              <a:rect l="l" t="t" r="r" b="b"/>
              <a:pathLst>
                <a:path w="12011025" h="5694045">
                  <a:moveTo>
                    <a:pt x="0" y="5693828"/>
                  </a:moveTo>
                  <a:lnTo>
                    <a:pt x="12010686" y="5693828"/>
                  </a:lnTo>
                  <a:lnTo>
                    <a:pt x="12010686" y="0"/>
                  </a:lnTo>
                  <a:lnTo>
                    <a:pt x="0" y="0"/>
                  </a:lnTo>
                  <a:lnTo>
                    <a:pt x="0" y="5693828"/>
                  </a:lnTo>
                  <a:close/>
                </a:path>
              </a:pathLst>
            </a:custGeom>
            <a:ln w="12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5305" y="1889388"/>
              <a:ext cx="10655935" cy="4698365"/>
            </a:xfrm>
            <a:custGeom>
              <a:avLst/>
              <a:gdLst/>
              <a:ahLst/>
              <a:cxnLst/>
              <a:rect l="l" t="t" r="r" b="b"/>
              <a:pathLst>
                <a:path w="10655935" h="4698365">
                  <a:moveTo>
                    <a:pt x="72136" y="0"/>
                  </a:moveTo>
                  <a:lnTo>
                    <a:pt x="72136" y="4686802"/>
                  </a:lnTo>
                </a:path>
                <a:path w="10655935" h="4698365">
                  <a:moveTo>
                    <a:pt x="0" y="4698351"/>
                  </a:moveTo>
                  <a:lnTo>
                    <a:pt x="54102" y="4698351"/>
                  </a:lnTo>
                </a:path>
                <a:path w="10655935" h="4698365">
                  <a:moveTo>
                    <a:pt x="0" y="4177476"/>
                  </a:moveTo>
                  <a:lnTo>
                    <a:pt x="54102" y="4177476"/>
                  </a:lnTo>
                </a:path>
                <a:path w="10655935" h="4698365">
                  <a:moveTo>
                    <a:pt x="0" y="3656677"/>
                  </a:moveTo>
                  <a:lnTo>
                    <a:pt x="54102" y="3656677"/>
                  </a:lnTo>
                </a:path>
                <a:path w="10655935" h="4698365">
                  <a:moveTo>
                    <a:pt x="0" y="3136033"/>
                  </a:moveTo>
                  <a:lnTo>
                    <a:pt x="54102" y="3136033"/>
                  </a:lnTo>
                </a:path>
                <a:path w="10655935" h="4698365">
                  <a:moveTo>
                    <a:pt x="0" y="2615234"/>
                  </a:moveTo>
                  <a:lnTo>
                    <a:pt x="54102" y="2615234"/>
                  </a:lnTo>
                </a:path>
                <a:path w="10655935" h="4698365">
                  <a:moveTo>
                    <a:pt x="0" y="2082732"/>
                  </a:moveTo>
                  <a:lnTo>
                    <a:pt x="54102" y="2082732"/>
                  </a:lnTo>
                </a:path>
                <a:path w="10655935" h="4698365">
                  <a:moveTo>
                    <a:pt x="0" y="1562241"/>
                  </a:moveTo>
                  <a:lnTo>
                    <a:pt x="54102" y="1562241"/>
                  </a:lnTo>
                </a:path>
                <a:path w="10655935" h="4698365">
                  <a:moveTo>
                    <a:pt x="0" y="1041443"/>
                  </a:moveTo>
                  <a:lnTo>
                    <a:pt x="54102" y="1041443"/>
                  </a:lnTo>
                </a:path>
                <a:path w="10655935" h="4698365">
                  <a:moveTo>
                    <a:pt x="0" y="520644"/>
                  </a:moveTo>
                  <a:lnTo>
                    <a:pt x="54102" y="520644"/>
                  </a:lnTo>
                </a:path>
                <a:path w="10655935" h="4698365">
                  <a:moveTo>
                    <a:pt x="0" y="0"/>
                  </a:moveTo>
                  <a:lnTo>
                    <a:pt x="54102" y="0"/>
                  </a:lnTo>
                </a:path>
                <a:path w="10655935" h="4698365">
                  <a:moveTo>
                    <a:pt x="72136" y="4698351"/>
                  </a:moveTo>
                  <a:lnTo>
                    <a:pt x="10655726" y="4698351"/>
                  </a:lnTo>
                </a:path>
              </a:pathLst>
            </a:custGeom>
            <a:ln w="14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38425" y="6616613"/>
              <a:ext cx="10619740" cy="0"/>
            </a:xfrm>
            <a:custGeom>
              <a:avLst/>
              <a:gdLst/>
              <a:ahLst/>
              <a:cxnLst/>
              <a:rect l="l" t="t" r="r" b="b"/>
              <a:pathLst>
                <a:path w="10619740">
                  <a:moveTo>
                    <a:pt x="0" y="0"/>
                  </a:moveTo>
                  <a:lnTo>
                    <a:pt x="18034" y="0"/>
                  </a:lnTo>
                </a:path>
                <a:path w="10619740">
                  <a:moveTo>
                    <a:pt x="1174017" y="0"/>
                  </a:moveTo>
                  <a:lnTo>
                    <a:pt x="1192051" y="0"/>
                  </a:lnTo>
                </a:path>
                <a:path w="10619740">
                  <a:moveTo>
                    <a:pt x="2348035" y="0"/>
                  </a:moveTo>
                  <a:lnTo>
                    <a:pt x="2366069" y="0"/>
                  </a:lnTo>
                </a:path>
                <a:path w="10619740">
                  <a:moveTo>
                    <a:pt x="3540206" y="0"/>
                  </a:moveTo>
                  <a:lnTo>
                    <a:pt x="3558240" y="0"/>
                  </a:lnTo>
                </a:path>
                <a:path w="10619740">
                  <a:moveTo>
                    <a:pt x="4713623" y="0"/>
                  </a:moveTo>
                  <a:lnTo>
                    <a:pt x="4731657" y="0"/>
                  </a:lnTo>
                </a:path>
                <a:path w="10619740">
                  <a:moveTo>
                    <a:pt x="5887520" y="0"/>
                  </a:moveTo>
                  <a:lnTo>
                    <a:pt x="5905554" y="0"/>
                  </a:lnTo>
                </a:path>
                <a:path w="10619740">
                  <a:moveTo>
                    <a:pt x="7061658" y="0"/>
                  </a:moveTo>
                  <a:lnTo>
                    <a:pt x="7079692" y="0"/>
                  </a:lnTo>
                </a:path>
                <a:path w="10619740">
                  <a:moveTo>
                    <a:pt x="8253589" y="0"/>
                  </a:moveTo>
                  <a:lnTo>
                    <a:pt x="8271623" y="0"/>
                  </a:lnTo>
                </a:path>
                <a:path w="10619740">
                  <a:moveTo>
                    <a:pt x="9427486" y="0"/>
                  </a:moveTo>
                  <a:lnTo>
                    <a:pt x="9445521" y="0"/>
                  </a:lnTo>
                </a:path>
                <a:path w="10619740">
                  <a:moveTo>
                    <a:pt x="10601624" y="0"/>
                  </a:moveTo>
                  <a:lnTo>
                    <a:pt x="10619658" y="0"/>
                  </a:lnTo>
                </a:path>
              </a:pathLst>
            </a:custGeom>
            <a:ln w="34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23450" y="6250412"/>
              <a:ext cx="177110" cy="119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50545" y="4954111"/>
              <a:ext cx="177112" cy="1192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0683" y="4441024"/>
              <a:ext cx="162560" cy="104139"/>
            </a:xfrm>
            <a:custGeom>
              <a:avLst/>
              <a:gdLst/>
              <a:ahLst/>
              <a:cxnLst/>
              <a:rect l="l" t="t" r="r" b="b"/>
              <a:pathLst>
                <a:path w="162559" h="104139">
                  <a:moveTo>
                    <a:pt x="72136" y="0"/>
                  </a:moveTo>
                  <a:lnTo>
                    <a:pt x="45648" y="3970"/>
                  </a:lnTo>
                  <a:lnTo>
                    <a:pt x="22542" y="14436"/>
                  </a:lnTo>
                  <a:lnTo>
                    <a:pt x="6199" y="29234"/>
                  </a:lnTo>
                  <a:lnTo>
                    <a:pt x="0" y="46197"/>
                  </a:lnTo>
                  <a:lnTo>
                    <a:pt x="6199" y="69837"/>
                  </a:lnTo>
                  <a:lnTo>
                    <a:pt x="22542" y="88063"/>
                  </a:lnTo>
                  <a:lnTo>
                    <a:pt x="45648" y="99793"/>
                  </a:lnTo>
                  <a:lnTo>
                    <a:pt x="72136" y="103944"/>
                  </a:lnTo>
                  <a:lnTo>
                    <a:pt x="109049" y="99793"/>
                  </a:lnTo>
                  <a:lnTo>
                    <a:pt x="137509" y="88063"/>
                  </a:lnTo>
                  <a:lnTo>
                    <a:pt x="155825" y="69837"/>
                  </a:lnTo>
                  <a:lnTo>
                    <a:pt x="162306" y="46197"/>
                  </a:lnTo>
                  <a:lnTo>
                    <a:pt x="155825" y="29234"/>
                  </a:lnTo>
                  <a:lnTo>
                    <a:pt x="137509" y="14436"/>
                  </a:lnTo>
                  <a:lnTo>
                    <a:pt x="109049" y="3970"/>
                  </a:lnTo>
                  <a:lnTo>
                    <a:pt x="72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70683" y="4441024"/>
              <a:ext cx="162560" cy="104139"/>
            </a:xfrm>
            <a:custGeom>
              <a:avLst/>
              <a:gdLst/>
              <a:ahLst/>
              <a:cxnLst/>
              <a:rect l="l" t="t" r="r" b="b"/>
              <a:pathLst>
                <a:path w="162559" h="104139">
                  <a:moveTo>
                    <a:pt x="0" y="46197"/>
                  </a:moveTo>
                  <a:lnTo>
                    <a:pt x="6199" y="69837"/>
                  </a:lnTo>
                  <a:lnTo>
                    <a:pt x="22542" y="88063"/>
                  </a:lnTo>
                  <a:lnTo>
                    <a:pt x="45648" y="99793"/>
                  </a:lnTo>
                  <a:lnTo>
                    <a:pt x="72136" y="103944"/>
                  </a:lnTo>
                  <a:lnTo>
                    <a:pt x="109049" y="99793"/>
                  </a:lnTo>
                  <a:lnTo>
                    <a:pt x="137509" y="88063"/>
                  </a:lnTo>
                  <a:lnTo>
                    <a:pt x="155825" y="69837"/>
                  </a:lnTo>
                  <a:lnTo>
                    <a:pt x="162306" y="46197"/>
                  </a:lnTo>
                  <a:lnTo>
                    <a:pt x="155825" y="29234"/>
                  </a:lnTo>
                  <a:lnTo>
                    <a:pt x="137509" y="14436"/>
                  </a:lnTo>
                  <a:lnTo>
                    <a:pt x="109049" y="3970"/>
                  </a:lnTo>
                  <a:lnTo>
                    <a:pt x="72136" y="0"/>
                  </a:lnTo>
                  <a:lnTo>
                    <a:pt x="45648" y="3970"/>
                  </a:lnTo>
                  <a:lnTo>
                    <a:pt x="22542" y="14436"/>
                  </a:lnTo>
                  <a:lnTo>
                    <a:pt x="6199" y="29234"/>
                  </a:lnTo>
                  <a:lnTo>
                    <a:pt x="0" y="46197"/>
                  </a:lnTo>
                  <a:close/>
                </a:path>
              </a:pathLst>
            </a:custGeom>
            <a:ln w="13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33025" y="3380477"/>
              <a:ext cx="177107" cy="1190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29492" y="2339038"/>
              <a:ext cx="177098" cy="1187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93197" y="4167221"/>
              <a:ext cx="177583" cy="1192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38073" y="2859837"/>
              <a:ext cx="177098" cy="1187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15381" y="5729458"/>
              <a:ext cx="177112" cy="1192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54226" y="5209128"/>
              <a:ext cx="177098" cy="1187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19064" y="5475074"/>
              <a:ext cx="177814" cy="1190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33159" y="3125927"/>
              <a:ext cx="177112" cy="1192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67472" y="3901280"/>
              <a:ext cx="177579" cy="1190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96921" y="4441024"/>
              <a:ext cx="162560" cy="104139"/>
            </a:xfrm>
            <a:custGeom>
              <a:avLst/>
              <a:gdLst/>
              <a:ahLst/>
              <a:cxnLst/>
              <a:rect l="l" t="t" r="r" b="b"/>
              <a:pathLst>
                <a:path w="162559" h="104139">
                  <a:moveTo>
                    <a:pt x="72136" y="0"/>
                  </a:moveTo>
                  <a:lnTo>
                    <a:pt x="45648" y="3970"/>
                  </a:lnTo>
                  <a:lnTo>
                    <a:pt x="22542" y="14436"/>
                  </a:lnTo>
                  <a:lnTo>
                    <a:pt x="6199" y="29234"/>
                  </a:lnTo>
                  <a:lnTo>
                    <a:pt x="0" y="46197"/>
                  </a:lnTo>
                  <a:lnTo>
                    <a:pt x="6199" y="69837"/>
                  </a:lnTo>
                  <a:lnTo>
                    <a:pt x="22542" y="88063"/>
                  </a:lnTo>
                  <a:lnTo>
                    <a:pt x="45648" y="99793"/>
                  </a:lnTo>
                  <a:lnTo>
                    <a:pt x="72136" y="103944"/>
                  </a:lnTo>
                  <a:lnTo>
                    <a:pt x="109049" y="99793"/>
                  </a:lnTo>
                  <a:lnTo>
                    <a:pt x="137509" y="88063"/>
                  </a:lnTo>
                  <a:lnTo>
                    <a:pt x="155825" y="69837"/>
                  </a:lnTo>
                  <a:lnTo>
                    <a:pt x="162306" y="46197"/>
                  </a:lnTo>
                  <a:lnTo>
                    <a:pt x="155825" y="29234"/>
                  </a:lnTo>
                  <a:lnTo>
                    <a:pt x="137509" y="14436"/>
                  </a:lnTo>
                  <a:lnTo>
                    <a:pt x="109049" y="3970"/>
                  </a:lnTo>
                  <a:lnTo>
                    <a:pt x="72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96921" y="4441024"/>
              <a:ext cx="162560" cy="104139"/>
            </a:xfrm>
            <a:custGeom>
              <a:avLst/>
              <a:gdLst/>
              <a:ahLst/>
              <a:cxnLst/>
              <a:rect l="l" t="t" r="r" b="b"/>
              <a:pathLst>
                <a:path w="162559" h="104139">
                  <a:moveTo>
                    <a:pt x="0" y="46197"/>
                  </a:moveTo>
                  <a:lnTo>
                    <a:pt x="6199" y="69837"/>
                  </a:lnTo>
                  <a:lnTo>
                    <a:pt x="22542" y="88063"/>
                  </a:lnTo>
                  <a:lnTo>
                    <a:pt x="45648" y="99793"/>
                  </a:lnTo>
                  <a:lnTo>
                    <a:pt x="72136" y="103944"/>
                  </a:lnTo>
                  <a:lnTo>
                    <a:pt x="109049" y="99793"/>
                  </a:lnTo>
                  <a:lnTo>
                    <a:pt x="137509" y="88063"/>
                  </a:lnTo>
                  <a:lnTo>
                    <a:pt x="155825" y="69837"/>
                  </a:lnTo>
                  <a:lnTo>
                    <a:pt x="162306" y="46197"/>
                  </a:lnTo>
                  <a:lnTo>
                    <a:pt x="155825" y="29234"/>
                  </a:lnTo>
                  <a:lnTo>
                    <a:pt x="137509" y="14436"/>
                  </a:lnTo>
                  <a:lnTo>
                    <a:pt x="109049" y="3970"/>
                  </a:lnTo>
                  <a:lnTo>
                    <a:pt x="72136" y="0"/>
                  </a:lnTo>
                  <a:lnTo>
                    <a:pt x="45648" y="3970"/>
                  </a:lnTo>
                  <a:lnTo>
                    <a:pt x="22542" y="14436"/>
                  </a:lnTo>
                  <a:lnTo>
                    <a:pt x="6199" y="29234"/>
                  </a:lnTo>
                  <a:lnTo>
                    <a:pt x="0" y="46197"/>
                  </a:lnTo>
                  <a:close/>
                </a:path>
              </a:pathLst>
            </a:custGeom>
            <a:ln w="13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692306" y="1766661"/>
            <a:ext cx="282575" cy="4904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9525" algn="r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18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</a:pPr>
            <a:r>
              <a:rPr sz="1150" spc="345" dirty="0">
                <a:latin typeface="Arial"/>
                <a:cs typeface="Arial"/>
              </a:rPr>
              <a:t>16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5"/>
              </a:spcBef>
            </a:pPr>
            <a:r>
              <a:rPr sz="1150" spc="345" dirty="0">
                <a:latin typeface="Arial"/>
                <a:cs typeface="Arial"/>
              </a:rPr>
              <a:t>14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5"/>
              </a:spcBef>
            </a:pPr>
            <a:r>
              <a:rPr sz="1150" spc="345" dirty="0">
                <a:latin typeface="Arial"/>
                <a:cs typeface="Arial"/>
              </a:rPr>
              <a:t>12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5"/>
              </a:spcBef>
            </a:pPr>
            <a:r>
              <a:rPr sz="1150" spc="345" dirty="0">
                <a:latin typeface="Arial"/>
                <a:cs typeface="Arial"/>
              </a:rPr>
              <a:t>10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150" spc="385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150" spc="385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150" spc="385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150" spc="385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150" spc="38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71622" y="6684759"/>
            <a:ext cx="15621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8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72903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10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46920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20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38851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30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61024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60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53196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70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427093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80</a:t>
            </a:r>
            <a:endParaRPr sz="11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601231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90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40853" y="6598986"/>
            <a:ext cx="1616710" cy="5588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810"/>
              </a:spcBef>
              <a:tabLst>
                <a:tab pos="1258570" algn="l"/>
              </a:tabLst>
            </a:pPr>
            <a:r>
              <a:rPr sz="1150" spc="365" dirty="0">
                <a:latin typeface="Arial"/>
                <a:cs typeface="Arial"/>
              </a:rPr>
              <a:t>40	</a:t>
            </a:r>
            <a:r>
              <a:rPr sz="1150" spc="345" dirty="0">
                <a:latin typeface="Arial"/>
                <a:cs typeface="Arial"/>
              </a:rPr>
              <a:t>50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50" b="1" spc="420" dirty="0">
                <a:latin typeface="Arial"/>
                <a:cs typeface="Arial"/>
              </a:rPr>
              <a:t>Age </a:t>
            </a:r>
            <a:r>
              <a:rPr sz="1150" b="1" spc="335" dirty="0">
                <a:latin typeface="Arial"/>
                <a:cs typeface="Arial"/>
              </a:rPr>
              <a:t>in</a:t>
            </a:r>
            <a:r>
              <a:rPr sz="1150" b="1" spc="110" dirty="0">
                <a:latin typeface="Arial"/>
                <a:cs typeface="Arial"/>
              </a:rPr>
              <a:t> </a:t>
            </a:r>
            <a:r>
              <a:rPr sz="1150" b="1" spc="495" dirty="0">
                <a:latin typeface="Arial"/>
                <a:cs typeface="Arial"/>
              </a:rPr>
              <a:t>Weeks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27150" y="3886200"/>
            <a:ext cx="288290" cy="9474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z="1850" b="1" spc="-350" dirty="0">
                <a:latin typeface="Arial"/>
                <a:cs typeface="Arial"/>
              </a:rPr>
              <a:t>Height </a:t>
            </a:r>
            <a:r>
              <a:rPr sz="1850" b="1" spc="-285" dirty="0">
                <a:latin typeface="Arial"/>
                <a:cs typeface="Arial"/>
              </a:rPr>
              <a:t>in</a:t>
            </a:r>
            <a:r>
              <a:rPr sz="1850" b="1" spc="-225" dirty="0">
                <a:latin typeface="Arial"/>
                <a:cs typeface="Arial"/>
              </a:rPr>
              <a:t> </a:t>
            </a:r>
            <a:r>
              <a:rPr sz="1850" b="1" spc="-540" dirty="0">
                <a:latin typeface="Arial"/>
                <a:cs typeface="Arial"/>
              </a:rPr>
              <a:t>CM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54577" y="1640384"/>
            <a:ext cx="12011025" cy="5694045"/>
          </a:xfrm>
          <a:custGeom>
            <a:avLst/>
            <a:gdLst/>
            <a:ahLst/>
            <a:cxnLst/>
            <a:rect l="l" t="t" r="r" b="b"/>
            <a:pathLst>
              <a:path w="12011025" h="5694045">
                <a:moveTo>
                  <a:pt x="0" y="5693828"/>
                </a:moveTo>
                <a:lnTo>
                  <a:pt x="12010686" y="5693828"/>
                </a:lnTo>
                <a:lnTo>
                  <a:pt x="12010686" y="0"/>
                </a:lnTo>
                <a:lnTo>
                  <a:pt x="0" y="0"/>
                </a:lnTo>
                <a:lnTo>
                  <a:pt x="0" y="5693828"/>
                </a:lnTo>
                <a:close/>
              </a:path>
            </a:pathLst>
          </a:custGeom>
          <a:ln w="12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12750" y="605029"/>
            <a:ext cx="11102416" cy="5055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b="1" spc="20" dirty="0">
                <a:solidFill>
                  <a:srgbClr val="0033CC"/>
                </a:solidFill>
                <a:latin typeface="Arial"/>
                <a:cs typeface="Arial"/>
              </a:rPr>
              <a:t>Scattered</a:t>
            </a:r>
            <a:r>
              <a:rPr sz="3200" b="1" spc="-4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b="1" spc="5" dirty="0" smtClean="0">
                <a:solidFill>
                  <a:srgbClr val="0033CC"/>
                </a:solidFill>
                <a:latin typeface="Arial"/>
                <a:cs typeface="Arial"/>
              </a:rPr>
              <a:t>diagram-</a:t>
            </a:r>
            <a:r>
              <a:rPr lang="en-US" sz="3200" b="1" spc="5" dirty="0" smtClean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b="1" spc="5" dirty="0" smtClean="0">
                <a:latin typeface="Arial"/>
                <a:cs typeface="Arial"/>
              </a:rPr>
              <a:t>Positive  </a:t>
            </a:r>
            <a:r>
              <a:rPr sz="3200" b="1" spc="-5" dirty="0">
                <a:latin typeface="Arial"/>
                <a:cs typeface="Arial"/>
              </a:rPr>
              <a:t>correlation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3810000"/>
            <a:ext cx="13900294" cy="3200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22550" y="1600200"/>
                <a:ext cx="7239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−1</m:t>
                      </m:r>
                      <m:r>
                        <a:rPr lang="en-IN" sz="3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IN" sz="3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𝐶𝑜𝑟𝑟𝑒𝑙𝑎𝑡𝑖𝑜𝑛</m:t>
                      </m:r>
                      <m:d>
                        <m:dPr>
                          <m:ctrlPr>
                            <a:rPr lang="en-IN" sz="3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IN" sz="3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IN" sz="3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IN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≤+1</m:t>
                      </m:r>
                    </m:oMath>
                  </m:oMathPara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50" y="1600200"/>
                <a:ext cx="723900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6"/>
          <p:cNvSpPr txBox="1"/>
          <p:nvPr/>
        </p:nvSpPr>
        <p:spPr>
          <a:xfrm>
            <a:off x="412750" y="605029"/>
            <a:ext cx="11102416" cy="47339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b="1" spc="20" dirty="0">
                <a:solidFill>
                  <a:srgbClr val="0033CC"/>
                </a:solidFill>
                <a:latin typeface="Arial"/>
                <a:cs typeface="Arial"/>
              </a:rPr>
              <a:t>Scattered</a:t>
            </a:r>
            <a:r>
              <a:rPr sz="3200" b="1" spc="-4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b="1" spc="5" dirty="0" smtClean="0">
                <a:solidFill>
                  <a:srgbClr val="0033CC"/>
                </a:solidFill>
                <a:latin typeface="Arial"/>
                <a:cs typeface="Arial"/>
              </a:rPr>
              <a:t>diagram-</a:t>
            </a:r>
            <a:r>
              <a:rPr lang="en-US" sz="3200" b="1" spc="5" dirty="0" smtClean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lang="en-US" sz="3200" b="1" spc="5" dirty="0" smtClean="0">
                <a:latin typeface="Arial"/>
                <a:cs typeface="Arial"/>
              </a:rPr>
              <a:t>Some specific cases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5809" y="3258591"/>
            <a:ext cx="13088490" cy="4197350"/>
            <a:chOff x="995809" y="3258591"/>
            <a:chExt cx="13088490" cy="4197350"/>
          </a:xfrm>
        </p:grpSpPr>
        <p:sp>
          <p:nvSpPr>
            <p:cNvPr id="5" name="object 5"/>
            <p:cNvSpPr/>
            <p:nvPr/>
          </p:nvSpPr>
          <p:spPr>
            <a:xfrm>
              <a:off x="13155930" y="7376035"/>
              <a:ext cx="928369" cy="45720"/>
            </a:xfrm>
            <a:custGeom>
              <a:avLst/>
              <a:gdLst/>
              <a:ahLst/>
              <a:cxnLst/>
              <a:rect l="l" t="t" r="r" b="b"/>
              <a:pathLst>
                <a:path w="928369" h="45720">
                  <a:moveTo>
                    <a:pt x="0" y="45718"/>
                  </a:moveTo>
                  <a:lnTo>
                    <a:pt x="928369" y="45718"/>
                  </a:lnTo>
                  <a:lnTo>
                    <a:pt x="928369" y="0"/>
                  </a:lnTo>
                  <a:lnTo>
                    <a:pt x="0" y="0"/>
                  </a:lnTo>
                  <a:lnTo>
                    <a:pt x="0" y="457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5809" y="3258591"/>
              <a:ext cx="12160250" cy="4197350"/>
            </a:xfrm>
            <a:custGeom>
              <a:avLst/>
              <a:gdLst/>
              <a:ahLst/>
              <a:cxnLst/>
              <a:rect l="l" t="t" r="r" b="b"/>
              <a:pathLst>
                <a:path w="12160250" h="4197350">
                  <a:moveTo>
                    <a:pt x="12160120" y="0"/>
                  </a:moveTo>
                  <a:lnTo>
                    <a:pt x="0" y="0"/>
                  </a:lnTo>
                  <a:lnTo>
                    <a:pt x="0" y="4197283"/>
                  </a:lnTo>
                  <a:lnTo>
                    <a:pt x="12160120" y="4197283"/>
                  </a:lnTo>
                  <a:lnTo>
                    <a:pt x="1216012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8532" y="3882400"/>
              <a:ext cx="0" cy="2767965"/>
            </a:xfrm>
            <a:custGeom>
              <a:avLst/>
              <a:gdLst/>
              <a:ahLst/>
              <a:cxnLst/>
              <a:rect l="l" t="t" r="r" b="b"/>
              <a:pathLst>
                <a:path h="2767965">
                  <a:moveTo>
                    <a:pt x="0" y="2767421"/>
                  </a:moveTo>
                  <a:lnTo>
                    <a:pt x="1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0203" y="4045191"/>
              <a:ext cx="38735" cy="2604770"/>
            </a:xfrm>
            <a:custGeom>
              <a:avLst/>
              <a:gdLst/>
              <a:ahLst/>
              <a:cxnLst/>
              <a:rect l="l" t="t" r="r" b="b"/>
              <a:pathLst>
                <a:path w="38735" h="2604770">
                  <a:moveTo>
                    <a:pt x="0" y="2604631"/>
                  </a:moveTo>
                  <a:lnTo>
                    <a:pt x="38333" y="2604631"/>
                  </a:lnTo>
                </a:path>
                <a:path w="38735" h="2604770">
                  <a:moveTo>
                    <a:pt x="0" y="2279411"/>
                  </a:moveTo>
                  <a:lnTo>
                    <a:pt x="38333" y="2279411"/>
                  </a:lnTo>
                </a:path>
                <a:path w="38735" h="2604770">
                  <a:moveTo>
                    <a:pt x="0" y="1953271"/>
                  </a:moveTo>
                  <a:lnTo>
                    <a:pt x="38333" y="1953271"/>
                  </a:lnTo>
                </a:path>
                <a:path w="38735" h="2604770">
                  <a:moveTo>
                    <a:pt x="0" y="1627140"/>
                  </a:moveTo>
                  <a:lnTo>
                    <a:pt x="38333" y="1627140"/>
                  </a:lnTo>
                </a:path>
                <a:path w="38735" h="2604770">
                  <a:moveTo>
                    <a:pt x="0" y="1301000"/>
                  </a:moveTo>
                  <a:lnTo>
                    <a:pt x="38333" y="1301000"/>
                  </a:lnTo>
                </a:path>
                <a:path w="38735" h="2604770">
                  <a:moveTo>
                    <a:pt x="0" y="977913"/>
                  </a:moveTo>
                  <a:lnTo>
                    <a:pt x="38333" y="977913"/>
                  </a:lnTo>
                </a:path>
                <a:path w="38735" h="2604770">
                  <a:moveTo>
                    <a:pt x="0" y="651777"/>
                  </a:moveTo>
                  <a:lnTo>
                    <a:pt x="38333" y="651777"/>
                  </a:lnTo>
                </a:path>
                <a:path w="38735" h="2604770">
                  <a:moveTo>
                    <a:pt x="0" y="325641"/>
                  </a:moveTo>
                  <a:lnTo>
                    <a:pt x="38333" y="325641"/>
                  </a:lnTo>
                </a:path>
                <a:path w="38735" h="2604770">
                  <a:moveTo>
                    <a:pt x="0" y="0"/>
                  </a:moveTo>
                  <a:lnTo>
                    <a:pt x="38333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28532" y="6649821"/>
              <a:ext cx="10099040" cy="38735"/>
            </a:xfrm>
            <a:custGeom>
              <a:avLst/>
              <a:gdLst/>
              <a:ahLst/>
              <a:cxnLst/>
              <a:rect l="l" t="t" r="r" b="b"/>
              <a:pathLst>
                <a:path w="10099040" h="38734">
                  <a:moveTo>
                    <a:pt x="0" y="0"/>
                  </a:moveTo>
                  <a:lnTo>
                    <a:pt x="10099005" y="1"/>
                  </a:lnTo>
                </a:path>
                <a:path w="10099040" h="38734">
                  <a:moveTo>
                    <a:pt x="0" y="0"/>
                  </a:moveTo>
                  <a:lnTo>
                    <a:pt x="0" y="38333"/>
                  </a:lnTo>
                </a:path>
                <a:path w="10099040" h="38734">
                  <a:moveTo>
                    <a:pt x="1683210" y="0"/>
                  </a:moveTo>
                  <a:lnTo>
                    <a:pt x="1683210" y="38333"/>
                  </a:lnTo>
                </a:path>
                <a:path w="10099040" h="38734">
                  <a:moveTo>
                    <a:pt x="3365711" y="0"/>
                  </a:moveTo>
                  <a:lnTo>
                    <a:pt x="3365711" y="38333"/>
                  </a:lnTo>
                </a:path>
                <a:path w="10099040" h="38734">
                  <a:moveTo>
                    <a:pt x="5048212" y="0"/>
                  </a:moveTo>
                  <a:lnTo>
                    <a:pt x="5048212" y="38333"/>
                  </a:lnTo>
                </a:path>
                <a:path w="10099040" h="38734">
                  <a:moveTo>
                    <a:pt x="6733753" y="0"/>
                  </a:moveTo>
                  <a:lnTo>
                    <a:pt x="6733753" y="38333"/>
                  </a:lnTo>
                </a:path>
                <a:path w="10099040" h="38734">
                  <a:moveTo>
                    <a:pt x="8416254" y="0"/>
                  </a:moveTo>
                  <a:lnTo>
                    <a:pt x="8416254" y="38333"/>
                  </a:lnTo>
                </a:path>
                <a:path w="10099040" h="38734">
                  <a:moveTo>
                    <a:pt x="10099005" y="0"/>
                  </a:moveTo>
                  <a:lnTo>
                    <a:pt x="10099005" y="3833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59047" y="5952896"/>
              <a:ext cx="91694" cy="91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97376" y="5870600"/>
              <a:ext cx="91694" cy="91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88759" y="5626760"/>
              <a:ext cx="91694" cy="916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53479" y="5300624"/>
              <a:ext cx="91694" cy="91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38623" y="5791352"/>
              <a:ext cx="91694" cy="91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5152" y="4977536"/>
              <a:ext cx="91694" cy="91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9583" y="5465216"/>
              <a:ext cx="91694" cy="91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68335" y="5626760"/>
              <a:ext cx="91694" cy="916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71656" y="4651400"/>
              <a:ext cx="91694" cy="91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8759" y="5791352"/>
              <a:ext cx="91694" cy="91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06762" y="4900423"/>
              <a:ext cx="7911465" cy="1043940"/>
            </a:xfrm>
            <a:custGeom>
              <a:avLst/>
              <a:gdLst/>
              <a:ahLst/>
              <a:cxnLst/>
              <a:rect l="l" t="t" r="r" b="b"/>
              <a:pathLst>
                <a:path w="7911465" h="1043939">
                  <a:moveTo>
                    <a:pt x="0" y="1043570"/>
                  </a:moveTo>
                  <a:lnTo>
                    <a:pt x="7910924" y="0"/>
                  </a:lnTo>
                </a:path>
              </a:pathLst>
            </a:custGeom>
            <a:ln w="317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22" name="object 22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692782" y="1648828"/>
          <a:ext cx="10651484" cy="142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3389"/>
                <a:gridCol w="892810"/>
                <a:gridCol w="892810"/>
                <a:gridCol w="892810"/>
                <a:gridCol w="892810"/>
                <a:gridCol w="892810"/>
                <a:gridCol w="892809"/>
                <a:gridCol w="892809"/>
                <a:gridCol w="892809"/>
                <a:gridCol w="892809"/>
                <a:gridCol w="892809"/>
              </a:tblGrid>
              <a:tr h="712279">
                <a:tc>
                  <a:txBody>
                    <a:bodyPr/>
                    <a:lstStyle/>
                    <a:p>
                      <a:pPr marL="513715" marR="505459" indent="120650">
                        <a:lnSpc>
                          <a:spcPts val="2690"/>
                        </a:lnSpc>
                        <a:spcBef>
                          <a:spcPts val="12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Wt.  (k</a:t>
                      </a:r>
                      <a:r>
                        <a:rPr sz="23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)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67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69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85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83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74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81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97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92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0" dirty="0">
                          <a:latin typeface="Arial"/>
                          <a:cs typeface="Arial"/>
                        </a:rPr>
                        <a:t>114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85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2281">
                <a:tc>
                  <a:txBody>
                    <a:bodyPr/>
                    <a:lstStyle/>
                    <a:p>
                      <a:pPr marL="4445" algn="ctr">
                        <a:lnSpc>
                          <a:spcPts val="271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SBP</a:t>
                      </a:r>
                      <a:endParaRPr sz="23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2725"/>
                        </a:lnSpc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(mmHg)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120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125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140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160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130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180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150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140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200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130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2107412" y="3941571"/>
            <a:ext cx="236220" cy="278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240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220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180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160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140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120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7920" y="6700011"/>
            <a:ext cx="1651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41101" y="6700011"/>
            <a:ext cx="1651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70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24271" y="6700011"/>
            <a:ext cx="1651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55316" y="6700011"/>
            <a:ext cx="223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38484" y="6700011"/>
            <a:ext cx="223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421666" y="6700011"/>
            <a:ext cx="223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71688" y="3402076"/>
            <a:ext cx="810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SBP (MM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Hg)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97052" y="6672580"/>
            <a:ext cx="775335" cy="3854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90</a:t>
            </a:r>
            <a:endParaRPr sz="10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21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Weight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(kgs)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5503786" y="705472"/>
            <a:ext cx="550545" cy="398780"/>
            <a:chOff x="5503786" y="705472"/>
            <a:chExt cx="550545" cy="398780"/>
          </a:xfrm>
        </p:grpSpPr>
        <p:sp>
          <p:nvSpPr>
            <p:cNvPr id="38" name="object 38"/>
            <p:cNvSpPr/>
            <p:nvPr/>
          </p:nvSpPr>
          <p:spPr>
            <a:xfrm>
              <a:off x="5506961" y="708647"/>
              <a:ext cx="543763" cy="391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06961" y="708647"/>
              <a:ext cx="544195" cy="392430"/>
            </a:xfrm>
            <a:custGeom>
              <a:avLst/>
              <a:gdLst/>
              <a:ahLst/>
              <a:cxnLst/>
              <a:rect l="l" t="t" r="r" b="b"/>
              <a:pathLst>
                <a:path w="544195" h="392430">
                  <a:moveTo>
                    <a:pt x="0" y="97953"/>
                  </a:moveTo>
                  <a:lnTo>
                    <a:pt x="347864" y="97953"/>
                  </a:lnTo>
                  <a:lnTo>
                    <a:pt x="347864" y="0"/>
                  </a:lnTo>
                  <a:lnTo>
                    <a:pt x="543771" y="195907"/>
                  </a:lnTo>
                  <a:lnTo>
                    <a:pt x="347864" y="391815"/>
                  </a:lnTo>
                  <a:lnTo>
                    <a:pt x="347864" y="293861"/>
                  </a:lnTo>
                  <a:lnTo>
                    <a:pt x="0" y="293861"/>
                  </a:lnTo>
                  <a:lnTo>
                    <a:pt x="0" y="97953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423475" y="0"/>
            <a:ext cx="1220025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40"/>
              </a:lnSpc>
              <a:tabLst>
                <a:tab pos="5791835" algn="l"/>
              </a:tabLst>
            </a:pPr>
            <a:r>
              <a:rPr sz="3600" spc="20" dirty="0" smtClean="0">
                <a:solidFill>
                  <a:srgbClr val="0033CC"/>
                </a:solidFill>
              </a:rPr>
              <a:t>Scattered </a:t>
            </a:r>
            <a:r>
              <a:rPr sz="3600" spc="10" dirty="0">
                <a:solidFill>
                  <a:srgbClr val="0033CC"/>
                </a:solidFill>
              </a:rPr>
              <a:t>diagram </a:t>
            </a:r>
            <a:r>
              <a:rPr sz="3600" spc="-204" dirty="0">
                <a:solidFill>
                  <a:srgbClr val="0033CC"/>
                </a:solidFill>
              </a:rPr>
              <a:t>–</a:t>
            </a:r>
            <a:r>
              <a:rPr sz="3600" spc="-70" dirty="0">
                <a:solidFill>
                  <a:srgbClr val="0033CC"/>
                </a:solidFill>
              </a:rPr>
              <a:t> </a:t>
            </a:r>
            <a:r>
              <a:rPr sz="3600" spc="-5" dirty="0"/>
              <a:t>Example</a:t>
            </a:r>
            <a:endParaRPr sz="3600" dirty="0"/>
          </a:p>
        </p:txBody>
      </p:sp>
      <p:sp>
        <p:nvSpPr>
          <p:cNvPr id="41" name="object 4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/>
          <p:cNvSpPr txBox="1">
            <a:spLocks/>
          </p:cNvSpPr>
          <p:nvPr/>
        </p:nvSpPr>
        <p:spPr>
          <a:xfrm>
            <a:off x="423476" y="0"/>
            <a:ext cx="10053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Homework Problems </a:t>
            </a:r>
            <a:endParaRPr lang="en-US" sz="3600" kern="0" spc="-1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62212"/>
              </p:ext>
            </p:extLst>
          </p:nvPr>
        </p:nvGraphicFramePr>
        <p:xfrm>
          <a:off x="1022350" y="4343400"/>
          <a:ext cx="7162798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0558"/>
                <a:gridCol w="550558"/>
                <a:gridCol w="550558"/>
                <a:gridCol w="550558"/>
                <a:gridCol w="550558"/>
                <a:gridCol w="550558"/>
                <a:gridCol w="551350"/>
                <a:gridCol w="551350"/>
                <a:gridCol w="551350"/>
                <a:gridCol w="551350"/>
                <a:gridCol w="551350"/>
                <a:gridCol w="551350"/>
                <a:gridCol w="551350"/>
              </a:tblGrid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74750" y="3733800"/>
            <a:ext cx="4932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Q2) </a:t>
            </a:r>
            <a:r>
              <a:rPr lang="en-IN" dirty="0"/>
              <a:t>Find coefficient of </a:t>
            </a:r>
            <a:r>
              <a:rPr lang="en-IN" dirty="0" smtClean="0"/>
              <a:t>correlation between  X  &amp; Y.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12528550" y="441960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Ans = r= </a:t>
            </a:r>
            <a:r>
              <a:rPr lang="en-US" b="1" dirty="0" smtClean="0">
                <a:solidFill>
                  <a:srgbClr val="FF0000"/>
                </a:solidFill>
              </a:rPr>
              <a:t>0.59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2350" y="5791200"/>
            <a:ext cx="50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Q3) </a:t>
            </a:r>
            <a:r>
              <a:rPr lang="en-IN" dirty="0" smtClean="0"/>
              <a:t>Check </a:t>
            </a:r>
            <a:r>
              <a:rPr lang="en-IN" dirty="0"/>
              <a:t>whether X and Y are having any relation.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30548"/>
              </p:ext>
            </p:extLst>
          </p:nvPr>
        </p:nvGraphicFramePr>
        <p:xfrm>
          <a:off x="1022350" y="6477000"/>
          <a:ext cx="7848599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3509"/>
                <a:gridCol w="713509"/>
                <a:gridCol w="713509"/>
                <a:gridCol w="713509"/>
                <a:gridCol w="713509"/>
                <a:gridCol w="713509"/>
                <a:gridCol w="713509"/>
                <a:gridCol w="713509"/>
                <a:gridCol w="713509"/>
                <a:gridCol w="713509"/>
                <a:gridCol w="713509"/>
              </a:tblGrid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071350" y="7010400"/>
            <a:ext cx="1841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Ans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r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=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0.7866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4750" y="838200"/>
            <a:ext cx="3230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Q1) Consider the following data.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08125"/>
              </p:ext>
            </p:extLst>
          </p:nvPr>
        </p:nvGraphicFramePr>
        <p:xfrm>
          <a:off x="1174750" y="1295400"/>
          <a:ext cx="938952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62000"/>
                <a:gridCol w="990600"/>
                <a:gridCol w="762000"/>
                <a:gridCol w="873005"/>
                <a:gridCol w="1043281"/>
                <a:gridCol w="1043281"/>
                <a:gridCol w="1043281"/>
                <a:gridCol w="10432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Expenditure (in 1000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Sales(in 1000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250950" y="2590800"/>
            <a:ext cx="130170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For the above data, </a:t>
            </a:r>
          </a:p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b="1" spc="-5" dirty="0">
                <a:latin typeface="Arial"/>
                <a:cs typeface="Arial"/>
              </a:rPr>
              <a:t> Find </a:t>
            </a:r>
            <a:r>
              <a:rPr lang="en-US" b="1" spc="-5" dirty="0" smtClean="0">
                <a:latin typeface="Arial"/>
                <a:cs typeface="Arial"/>
              </a:rPr>
              <a:t>coefficient of correlation </a:t>
            </a:r>
            <a:r>
              <a:rPr lang="en-US" b="1" spc="-5" dirty="0">
                <a:latin typeface="Arial"/>
                <a:cs typeface="Arial"/>
              </a:rPr>
              <a:t>between expenditure and actual </a:t>
            </a:r>
            <a:r>
              <a:rPr lang="en-US" b="1" spc="-5" dirty="0" smtClean="0">
                <a:latin typeface="Arial"/>
                <a:cs typeface="Arial"/>
              </a:rPr>
              <a:t>sales.				[Ans = </a:t>
            </a: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0.8108</a:t>
            </a:r>
            <a:r>
              <a:rPr lang="en-US" b="1" spc="-5" dirty="0" smtClean="0">
                <a:latin typeface="Arial"/>
                <a:cs typeface="Arial"/>
              </a:rPr>
              <a:t>]</a:t>
            </a:r>
            <a:endParaRPr lang="en-US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ii) </a:t>
            </a:r>
            <a:r>
              <a:rPr lang="en-US" b="1" spc="-5" dirty="0" smtClean="0">
                <a:latin typeface="Arial"/>
                <a:cs typeface="Arial"/>
              </a:rPr>
              <a:t>Find </a:t>
            </a:r>
            <a:r>
              <a:rPr lang="en-US" b="1" spc="-5" dirty="0">
                <a:latin typeface="Arial"/>
                <a:cs typeface="Arial"/>
              </a:rPr>
              <a:t>rank correlation between </a:t>
            </a:r>
            <a:r>
              <a:rPr lang="en-US" b="1" spc="-5" dirty="0" smtClean="0">
                <a:latin typeface="Arial"/>
                <a:cs typeface="Arial"/>
              </a:rPr>
              <a:t>expenditure and actual sales.					[Ans = </a:t>
            </a: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- 0.2424 </a:t>
            </a:r>
            <a:r>
              <a:rPr lang="en-US" b="1" spc="-5" dirty="0" smtClean="0">
                <a:latin typeface="Arial"/>
                <a:cs typeface="Arial"/>
              </a:rPr>
              <a:t>]</a:t>
            </a:r>
            <a:endParaRPr lang="en-US" b="1" dirty="0">
              <a:latin typeface="Arial"/>
              <a:cs typeface="Arial"/>
            </a:endParaRPr>
          </a:p>
          <a:p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3049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12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975350" y="3200400"/>
            <a:ext cx="4953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Thank You</a:t>
            </a:r>
            <a:endParaRPr lang="en-US" sz="6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1075" y="3639235"/>
            <a:ext cx="70421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41366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12750" y="762000"/>
            <a:ext cx="13030200" cy="67056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: Wage Data</a:t>
            </a:r>
          </a:p>
          <a:p>
            <a:pPr lvl="8"/>
            <a:endParaRPr lang="en-US" sz="32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338"/>
            <a:r>
              <a:rPr lang="en-US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 large data regarding the wages for a group of employees from the western region of a country is given. </a:t>
            </a:r>
          </a:p>
          <a:p>
            <a:pPr marL="287338"/>
            <a:endParaRPr lang="en-US" sz="32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338"/>
            <a:r>
              <a:rPr lang="en-US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particular, we wish to understand the following relationships:</a:t>
            </a:r>
          </a:p>
          <a:p>
            <a:pPr marL="287338"/>
            <a:endParaRPr lang="en-US" sz="32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342900">
              <a:buFont typeface="Wingdings" panose="05000000000000000000" pitchFamily="2" charset="2"/>
              <a:buChar char="§"/>
            </a:pPr>
            <a:r>
              <a:rPr lang="en-US" sz="3200" b="1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Employee’s age and wage: </a:t>
            </a:r>
            <a:r>
              <a:rPr lang="en-US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How wages vary with ages?</a:t>
            </a:r>
          </a:p>
          <a:p>
            <a:pPr marL="2824798" lvl="8" indent="-342900">
              <a:buFont typeface="Wingdings" panose="05000000000000000000" pitchFamily="2" charset="2"/>
              <a:buChar char="§"/>
            </a:pPr>
            <a:endParaRPr lang="en-US" sz="32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342900">
              <a:buFont typeface="Wingdings" panose="05000000000000000000" pitchFamily="2" charset="2"/>
              <a:buChar char="§"/>
            </a:pPr>
            <a:r>
              <a:rPr lang="en-US" sz="3200" b="1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Calendar year and wage:</a:t>
            </a:r>
            <a:r>
              <a:rPr lang="en-US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How wages vary with time?</a:t>
            </a:r>
          </a:p>
          <a:p>
            <a:pPr marL="2824798" lvl="8" indent="-342900">
              <a:buFont typeface="Wingdings" panose="05000000000000000000" pitchFamily="2" charset="2"/>
              <a:buChar char="§"/>
            </a:pPr>
            <a:endParaRPr lang="en-US" sz="32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342900">
              <a:buFont typeface="Wingdings" panose="05000000000000000000" pitchFamily="2" charset="2"/>
              <a:buChar char="§"/>
            </a:pPr>
            <a:r>
              <a:rPr lang="en-US" sz="3200" b="1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Employee’s age and education: </a:t>
            </a:r>
            <a:r>
              <a:rPr lang="en-US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Whether wages are anyway related with employees’ education levels?</a:t>
            </a:r>
          </a:p>
          <a:p>
            <a:endParaRPr lang="en-US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7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3277</Words>
  <Application>Microsoft Office PowerPoint</Application>
  <PresentationFormat>Custom</PresentationFormat>
  <Paragraphs>1101</Paragraphs>
  <Slides>78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0" baseType="lpstr"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Covariance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-1</vt:lpstr>
      <vt:lpstr>PowerPoint Presentation</vt:lpstr>
      <vt:lpstr>PowerPoint Presentation</vt:lpstr>
      <vt:lpstr>PowerPoint Presentation</vt:lpstr>
      <vt:lpstr>Statistical Methods for Data Sciences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Solution 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Scattered diagram –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110</cp:revision>
  <dcterms:created xsi:type="dcterms:W3CDTF">2022-02-09T12:19:32Z</dcterms:created>
  <dcterms:modified xsi:type="dcterms:W3CDTF">2022-05-01T15:35:23Z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2020-12-26T00:00:00Z</vt:filetime>
  </property>
  <property fmtid="{D5CDD505-2E9C-101B-9397-08002B2CF9AE}" pid="3" name="LastSaved">
    <vt:filetime>2022-02-09T00:00:00Z</vt:filetime>
  </property>
</Properties>
</file>