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38" r:id="rId2"/>
    <p:sldId id="948" r:id="rId3"/>
    <p:sldId id="1140" r:id="rId4"/>
    <p:sldId id="947" r:id="rId5"/>
    <p:sldId id="949" r:id="rId6"/>
    <p:sldId id="950" r:id="rId7"/>
    <p:sldId id="951" r:id="rId8"/>
    <p:sldId id="510" r:id="rId9"/>
    <p:sldId id="952" r:id="rId10"/>
    <p:sldId id="749" r:id="rId11"/>
    <p:sldId id="750" r:id="rId12"/>
    <p:sldId id="751" r:id="rId13"/>
    <p:sldId id="752" r:id="rId14"/>
    <p:sldId id="753" r:id="rId15"/>
    <p:sldId id="754" r:id="rId16"/>
    <p:sldId id="684" r:id="rId17"/>
    <p:sldId id="612" r:id="rId18"/>
    <p:sldId id="843" r:id="rId19"/>
    <p:sldId id="613" r:id="rId20"/>
    <p:sldId id="781" r:id="rId21"/>
    <p:sldId id="614" r:id="rId22"/>
    <p:sldId id="616" r:id="rId23"/>
    <p:sldId id="954" r:id="rId24"/>
    <p:sldId id="617" r:id="rId25"/>
    <p:sldId id="618" r:id="rId26"/>
    <p:sldId id="844" r:id="rId27"/>
    <p:sldId id="619" r:id="rId28"/>
    <p:sldId id="620" r:id="rId29"/>
    <p:sldId id="622" r:id="rId30"/>
    <p:sldId id="845" r:id="rId31"/>
    <p:sldId id="628" r:id="rId32"/>
    <p:sldId id="631" r:id="rId33"/>
    <p:sldId id="630" r:id="rId34"/>
    <p:sldId id="955" r:id="rId35"/>
    <p:sldId id="956" r:id="rId36"/>
    <p:sldId id="957" r:id="rId37"/>
    <p:sldId id="958" r:id="rId38"/>
    <p:sldId id="1033" r:id="rId39"/>
    <p:sldId id="1034" r:id="rId40"/>
    <p:sldId id="932" r:id="rId41"/>
    <p:sldId id="933" r:id="rId42"/>
    <p:sldId id="936" r:id="rId43"/>
    <p:sldId id="1104" r:id="rId44"/>
    <p:sldId id="1105" r:id="rId45"/>
    <p:sldId id="1106" r:id="rId46"/>
    <p:sldId id="1107" r:id="rId47"/>
    <p:sldId id="1108" r:id="rId48"/>
    <p:sldId id="1109" r:id="rId49"/>
    <p:sldId id="1110" r:id="rId50"/>
    <p:sldId id="1111" r:id="rId51"/>
    <p:sldId id="1112" r:id="rId52"/>
    <p:sldId id="1114" r:id="rId53"/>
    <p:sldId id="1116" r:id="rId54"/>
    <p:sldId id="1118" r:id="rId55"/>
    <p:sldId id="1121" r:id="rId56"/>
    <p:sldId id="1122" r:id="rId57"/>
    <p:sldId id="1123" r:id="rId58"/>
    <p:sldId id="1126" r:id="rId59"/>
    <p:sldId id="1127" r:id="rId60"/>
    <p:sldId id="1133" r:id="rId61"/>
    <p:sldId id="1134" r:id="rId62"/>
    <p:sldId id="1135" r:id="rId63"/>
    <p:sldId id="1136" r:id="rId64"/>
    <p:sldId id="1137" r:id="rId65"/>
    <p:sldId id="1138" r:id="rId66"/>
    <p:sldId id="1139" r:id="rId67"/>
    <p:sldId id="953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42BBCB0-021B-407A-8F27-AE98594BCE98}">
          <p14:sldIdLst>
            <p14:sldId id="338"/>
            <p14:sldId id="948"/>
            <p14:sldId id="1140"/>
            <p14:sldId id="947"/>
            <p14:sldId id="949"/>
            <p14:sldId id="950"/>
            <p14:sldId id="951"/>
            <p14:sldId id="510"/>
            <p14:sldId id="952"/>
            <p14:sldId id="749"/>
            <p14:sldId id="750"/>
            <p14:sldId id="751"/>
            <p14:sldId id="752"/>
            <p14:sldId id="753"/>
            <p14:sldId id="754"/>
            <p14:sldId id="684"/>
            <p14:sldId id="612"/>
            <p14:sldId id="843"/>
            <p14:sldId id="613"/>
            <p14:sldId id="781"/>
            <p14:sldId id="614"/>
            <p14:sldId id="616"/>
            <p14:sldId id="954"/>
            <p14:sldId id="617"/>
            <p14:sldId id="618"/>
            <p14:sldId id="844"/>
            <p14:sldId id="619"/>
            <p14:sldId id="620"/>
            <p14:sldId id="622"/>
            <p14:sldId id="845"/>
            <p14:sldId id="628"/>
            <p14:sldId id="631"/>
            <p14:sldId id="630"/>
            <p14:sldId id="955"/>
            <p14:sldId id="956"/>
            <p14:sldId id="957"/>
            <p14:sldId id="958"/>
            <p14:sldId id="1033"/>
            <p14:sldId id="1034"/>
            <p14:sldId id="932"/>
            <p14:sldId id="933"/>
            <p14:sldId id="936"/>
            <p14:sldId id="1104"/>
            <p14:sldId id="1105"/>
            <p14:sldId id="1106"/>
            <p14:sldId id="1107"/>
            <p14:sldId id="1108"/>
            <p14:sldId id="1109"/>
            <p14:sldId id="1110"/>
            <p14:sldId id="1111"/>
            <p14:sldId id="1112"/>
            <p14:sldId id="1114"/>
            <p14:sldId id="1116"/>
            <p14:sldId id="1118"/>
            <p14:sldId id="1121"/>
            <p14:sldId id="1122"/>
            <p14:sldId id="1123"/>
            <p14:sldId id="1126"/>
            <p14:sldId id="1127"/>
            <p14:sldId id="1133"/>
            <p14:sldId id="1134"/>
            <p14:sldId id="1135"/>
            <p14:sldId id="1136"/>
            <p14:sldId id="1137"/>
            <p14:sldId id="1138"/>
            <p14:sldId id="1139"/>
            <p14:sldId id="9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69207" autoAdjust="0"/>
  </p:normalViewPr>
  <p:slideViewPr>
    <p:cSldViewPr>
      <p:cViewPr varScale="1">
        <p:scale>
          <a:sx n="59" d="100"/>
          <a:sy n="59" d="100"/>
        </p:scale>
        <p:origin x="194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DF5EA8A-0D37-41E7-B01A-002F130053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6467BCB-081B-4D65-B7CE-F3B70D4342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3B478CE-0796-4CF8-9B0E-4EEC688B6932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F90A29E-8344-41BD-86C0-1A7B5E9DC8E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210783AA-3132-4D2F-8239-1971EE078C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0CCC0D7E-65C2-47AF-97E2-DECA4DA679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1F2445BB-C05E-4477-90B6-50AC3382A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B08A9893-3AF2-4EF9-8A5C-1871904561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488BFE19-F94B-4718-8B37-391984D8A5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CE14043-7956-434B-B99D-59DA103A1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73F9FAF9-CEEA-4D1C-94A7-A4D64B31B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067A6EC-AAA7-4C7D-ABCD-E3BF8A0AF3B7}" type="slidenum">
              <a:rPr lang="en-IN" altLang="en-US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647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7142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208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224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450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A9893-3AF2-4EF9-8A5C-1871904561E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209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06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5714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59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A9893-3AF2-4EF9-8A5C-1871904561E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373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15036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171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123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292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842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Intersection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41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A9893-3AF2-4EF9-8A5C-1871904561E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6435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49</a:t>
            </a:fld>
            <a:endParaRPr lang="de-D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52</a:t>
            </a:fld>
            <a:endParaRPr lang="de-D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53</a:t>
            </a:fld>
            <a:endParaRPr lang="de-D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7599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3046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2378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24136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949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4114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2068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1362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037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38506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55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62539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76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41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08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13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84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B6EF0C-A309-4F9D-A19A-8EE86275ADFC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367EBE-858D-4D90-9646-656BF46A2F69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C0960-B531-4B24-AA8A-F304542BA2B8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D79A8-3AC3-4055-841D-0CF60CFFC6BE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7720DB97-31AA-4C7D-96D8-20117432EE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136FB5-7AA1-4FD1-9328-89F2183501E3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0C0CEDDD-FF42-4A47-96C6-13F183BE90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9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AFD35793-2F9C-4311-9A24-BFEE49123A4D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37A2C9-DE77-4968-B909-6C2A788E20DE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B2219E-F6E3-4164-83CD-536A7051F1B4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E80776-DC1C-4F53-82F9-A4EB8651444D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2BE247F6-A288-4E52-B639-4954A57CD8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C7F95774-CE7F-4EF1-853E-0A27D99EBC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65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B8CDE8-5C48-4119-9E03-1480BA7917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</p:spPr>
        <p:txBody>
          <a:bodyPr/>
          <a:lstStyle>
            <a:lvl1pPr>
              <a:defRPr sz="1200" b="1" smtClean="0"/>
            </a:lvl1pPr>
          </a:lstStyle>
          <a:p>
            <a:pPr>
              <a:defRPr/>
            </a:pPr>
            <a:r>
              <a:rPr lang="en-US"/>
              <a:t>SS ZGXX –System Programming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943143-14D0-4225-BF1D-50D32A99F5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</p:spPr>
        <p:txBody>
          <a:bodyPr/>
          <a:lstStyle>
            <a:lvl1pPr>
              <a:defRPr sz="1600" b="1"/>
            </a:lvl1pPr>
          </a:lstStyle>
          <a:p>
            <a:fld id="{68D4E5B1-6FB0-4430-B003-41E727286FE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2248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453001-D1EA-4C10-AAFF-EA593B1EC5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6FF7F-F0C9-4128-A099-DF9FCB481216}" type="datetime1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27CD95-BD10-4A55-8AAD-6FF8DBB135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25A778-48EC-48F2-99F3-7EF599896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122CE-56ED-4795-BEFB-F20A1199C4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018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184EC-3C44-4DED-8BEA-C0D4EAFC30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E9D56-5B2D-40BC-A7F0-4EE9A726B989}" type="datetime1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578051-56C6-400E-8D02-2396A95AD9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7BDD10-4605-4C3C-8EC4-0B11EE033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A210A-0DFF-4DCC-98FD-F0C3D3363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536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E73710-CCA7-4058-9517-377B9104EA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2EADB-CC56-40AF-9802-2F74D64F9A41}" type="datetime1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CFFEDF-499A-403A-B99B-4AA37483A7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81BB7A-CB23-46AC-B4E0-878709D8FF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E63D7-5E1E-4B6D-99AA-0805DE8BD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621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EB75-A44F-496F-8C77-91877FE474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8A5AF-6416-4E34-85EB-790B02CFC0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39362-CF5F-4BB3-9D24-E1812DAD7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E5ADA-DDA8-4125-BE15-E577704C2D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02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04DDB7-C317-4808-BA0A-975BC947FC3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EB80F-B903-4AB6-A734-A2BC31399849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C4C0EF-3F96-424C-AD46-3855B096C35B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6DA1C-65BD-4711-8765-81C873E63B5A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E125FBC0-8EC6-44F9-8CF2-D1610BB166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80CC7-9E0C-444A-83B9-4EE4A2518BF8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DFF37213-9F12-4731-BBE5-88F15F77A8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1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E91EB8A8-5A4A-43C3-AC5F-A06088002F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1F4A73F5-46E5-49AD-B975-18B75F71E14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F885A2-656A-4FA8-8244-38DB0C24876B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CE31A7-A331-41F7-ABD0-FB2EABABE641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08A47B-AF00-48DD-BD97-92E9EF4AF339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555A649C-76AD-42A0-A0FB-6BAEBF2A8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69287E8C-F393-4A43-A12E-BCB57D9B6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141751-E327-4D9F-A042-96E37CD837E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CD6954-1614-44E1-9B88-F0DB8FD6F82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678716-9CEC-48CB-8171-2B20F04EA82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719ACDE9-4838-4D5F-9D9E-B02345A70A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B831ED-A662-4A5C-9BA9-738063847D1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5A7AD4-2857-4208-82C5-3E599F38E25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288897-284F-4A78-8989-C1B3531197B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13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42D4EB69-588F-4775-BA47-EBECE1A3F2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4ED42F45-CE9F-496F-9538-4C881DE290B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782996-3E07-42D3-972E-4A46B0C3286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BA2935-DFA5-45B7-8BD0-5E7A2AC6BE1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F904ED-1F18-4E95-9438-C327CAF1B93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CA2F72FC-213F-404A-8736-F06A4F6B65F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87D52A-FB40-43CE-BFDA-419F6BA449F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33DCA1-ACCB-45DC-B49A-B8550AD92B6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666E33-BF9D-4744-8D63-99BCA664CDD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5">
            <a:extLst>
              <a:ext uri="{FF2B5EF4-FFF2-40B4-BE49-F238E27FC236}">
                <a16:creationId xmlns:a16="http://schemas.microsoft.com/office/drawing/2014/main" id="{BA9726E3-1DDC-425D-BED3-891DFC47D8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91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94AF3D63-D717-4303-9D23-8D14D439501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8DA3D1-2577-4149-B544-7C15B03DF3C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11C539-513B-4760-B108-F46628338DB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5A2BB7-168E-4368-8D2E-6C5A6C84EAA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EBDFD480-834B-4D5F-BCEB-A444F29D0C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895013-07C5-47BF-859C-1988F80B550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F77E61-6F49-431C-897C-ECBC7CDE3E7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F1807B-83A7-4112-8B33-BF312EA8955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B78E6EFE-7C77-4E40-8D8B-FAD840A64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id="{95C94692-5646-4986-8087-FD1C92CDC6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142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5698EC2A-A9C5-4382-9A36-741141A30F2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DAB401-33B7-48F3-A495-7379FB29EC9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CC8001-6FFA-4B21-9B59-E8F0EB0595C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8B7822-2783-4753-9E08-464A93268E6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2D256388-B9CD-4741-BBAC-2E01896E685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C2CB26-628B-49FF-B3FE-76B1C718140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E7E7B6-CA2B-4F3F-B158-904843DE6DE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4DAF3A-E587-4FEC-A3F1-70ED53AC8D6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3040170D-A354-4B84-B303-9E21BE7DE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5">
            <a:extLst>
              <a:ext uri="{FF2B5EF4-FFF2-40B4-BE49-F238E27FC236}">
                <a16:creationId xmlns:a16="http://schemas.microsoft.com/office/drawing/2014/main" id="{4D25EC1D-E86B-4FC8-B851-0E0BA3311D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504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F1CBCC84-A896-4F81-A508-CB4D78C9F15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3C7A6D-030A-4A5A-8612-E33CF7A4F67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641F8A-47CE-4064-872F-31193D40D4B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DAEDA3-227B-4EE3-8605-84F18CC87C2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C5797424-DF64-45E3-95E9-69992164FDA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A88ADD-577B-44F1-8199-453CF4D599C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5E311F-C432-4281-8FF9-5E21148B759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2CD99F-B26C-4704-BC0A-8461C9D6141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577EBDF2-E935-4E32-9DF8-A799E666B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49E8ACA5-C731-4A99-9E97-C7732E573E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70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74C10380-9C6E-4877-AB0B-2C31CB93A6E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894882-D5DD-4298-B707-2368FB50E83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8FD57F-EDE7-4186-8873-D15F006057C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782EE1-AFB6-438A-9C50-243B533E93B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0EBA471-A8BB-4F28-8FE8-5923644326A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18F3AB-8060-40FD-8FEB-7254480F7E9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9DB101-E5C7-4F45-B95E-D005E7A3E01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AA9E30-4244-4075-97A9-B4388032619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FD3095F-FF19-4E06-8AE6-0FDBB0FBC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186B63A4-9144-4A6E-BD26-B895C73DAF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663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0F3C67AE-EE07-4F2A-91D0-1DDE0E3C38D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B5233-F68E-4A91-9B31-F0F66BE2A4C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3A0265-AC89-4E5E-91EB-C446D8FA45C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CDE696-C211-495E-A494-926A09FC98E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F3F1EFA5-D222-469A-BAD2-7E296042D0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159839-6613-4903-89A3-06D2241C1FA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4C6157-8F78-4557-A6F7-0113B214081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67845B-F89F-4C02-AE49-60D0FFA33E6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ED7426C9-F007-431F-8822-E045B26EC9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5">
            <a:extLst>
              <a:ext uri="{FF2B5EF4-FFF2-40B4-BE49-F238E27FC236}">
                <a16:creationId xmlns:a16="http://schemas.microsoft.com/office/drawing/2014/main" id="{C8B21F5B-7F28-41A8-B6BE-46F0F09A4B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1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4589F-C6C1-487B-81D6-122F450B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57585C0-2ED9-42A3-8024-3D97DD7F05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35343-E728-4CF8-BB12-0D2645ABD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C01F8E-C7F8-4195-971F-0CC2B3B4F57A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E83D-5098-4303-B005-D937E8ADB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434C-DE58-48F9-9B33-EBF4CD75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F241CD43-E076-4AD3-B5B7-BB02893501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dhusudhanan.b@wilp.bits-pilani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7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D903D-EB1A-49CE-B5E2-24DC573A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29000"/>
            <a:ext cx="6858000" cy="1905000"/>
          </a:xfrm>
        </p:spPr>
        <p:txBody>
          <a:bodyPr/>
          <a:lstStyle/>
          <a:p>
            <a:pPr algn="ctr">
              <a:lnSpc>
                <a:spcPts val="1660"/>
              </a:lnSpc>
              <a:spcBef>
                <a:spcPts val="600"/>
              </a:spcBef>
            </a:pPr>
            <a:r>
              <a:rPr lang="en-GB" sz="2800" spc="100" dirty="0">
                <a:latin typeface="Cambria"/>
                <a:cs typeface="Cambria"/>
              </a:rPr>
              <a:t>Recommender System Design</a:t>
            </a:r>
            <a:br>
              <a:rPr lang="en-GB" sz="2800" spc="100" dirty="0">
                <a:latin typeface="Cambria"/>
                <a:cs typeface="Cambria"/>
              </a:rPr>
            </a:br>
            <a:br>
              <a:rPr lang="en-GB" sz="2800" dirty="0">
                <a:latin typeface="Cambria"/>
                <a:cs typeface="Cambria"/>
              </a:rPr>
            </a:br>
            <a:endParaRPr lang="en-US" sz="2800" cap="small" dirty="0"/>
          </a:p>
        </p:txBody>
      </p:sp>
      <p:sp>
        <p:nvSpPr>
          <p:cNvPr id="18435" name="Content Placeholder 5">
            <a:extLst>
              <a:ext uri="{FF2B5EF4-FFF2-40B4-BE49-F238E27FC236}">
                <a16:creationId xmlns:a16="http://schemas.microsoft.com/office/drawing/2014/main" id="{52F8A8CD-7AAC-46CC-99C6-8630C5E862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85109" y="4191000"/>
            <a:ext cx="6858000" cy="12430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IN" sz="2800" b="0" i="0" dirty="0">
                <a:effectLst/>
                <a:latin typeface="Roboto" panose="02000000000000000000" pitchFamily="2" charset="0"/>
                <a:hlinkClick r:id="rId3"/>
              </a:rPr>
              <a:t>madhusudhanan.b@wilp.bits-pilani.ac.in</a:t>
            </a:r>
            <a:endParaRPr lang="en-IN" sz="2800" b="0" i="0" dirty="0">
              <a:effectLst/>
              <a:latin typeface="Roboto" panose="02000000000000000000" pitchFamily="2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800" dirty="0"/>
              <a:t>https://www.linkedin.com/in/drmadhub/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2C661-D95D-4EC2-BDC7-95E0FFA73A87}"/>
              </a:ext>
            </a:extLst>
          </p:cNvPr>
          <p:cNvSpPr txBox="1"/>
          <p:nvPr/>
        </p:nvSpPr>
        <p:spPr>
          <a:xfrm>
            <a:off x="2438400" y="5562600"/>
            <a:ext cx="579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Thanks to content adopted from </a:t>
            </a:r>
            <a:r>
              <a:rPr lang="en-IN" dirty="0" err="1">
                <a:solidFill>
                  <a:schemeClr val="bg1"/>
                </a:solidFill>
              </a:rPr>
              <a:t>Prof.Dietmar’s</a:t>
            </a:r>
            <a:r>
              <a:rPr lang="en-IN" dirty="0">
                <a:solidFill>
                  <a:schemeClr val="bg1"/>
                </a:solidFill>
              </a:rPr>
              <a:t> book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0246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8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44" name="Rechteck 31"/>
          <p:cNvSpPr>
            <a:spLocks noChangeArrowheads="1"/>
          </p:cNvSpPr>
          <p:nvPr/>
        </p:nvSpPr>
        <p:spPr bwMode="auto">
          <a:xfrm>
            <a:off x="4286250" y="1643063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Recommender systems reduce information overload by estimating relevance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1273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4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1271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2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269" name="Rechteck 14"/>
          <p:cNvSpPr>
            <a:spLocks noChangeArrowheads="1"/>
          </p:cNvSpPr>
          <p:nvPr/>
        </p:nvSpPr>
        <p:spPr bwMode="auto">
          <a:xfrm>
            <a:off x="4286250" y="1500188"/>
            <a:ext cx="457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Personalized recommendations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2300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2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292" name="Rechteck 8"/>
          <p:cNvSpPr>
            <a:spLocks noChangeArrowheads="1"/>
          </p:cNvSpPr>
          <p:nvPr/>
        </p:nvSpPr>
        <p:spPr bwMode="auto">
          <a:xfrm>
            <a:off x="4357688" y="1571625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Collaborative: "Tell me what's popular among my peers"</a:t>
            </a:r>
          </a:p>
        </p:txBody>
      </p: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2298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9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12296" name="Grafik 16" descr="Commarrow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7" name="Grafik 15" descr="Community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3324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5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3322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17" name="Rechteck 19"/>
          <p:cNvSpPr>
            <a:spLocks noChangeArrowheads="1"/>
          </p:cNvSpPr>
          <p:nvPr/>
        </p:nvSpPr>
        <p:spPr bwMode="auto">
          <a:xfrm>
            <a:off x="4286250" y="1428750"/>
            <a:ext cx="457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Content-based: "Show me more of the same what I've liked</a:t>
            </a:r>
            <a:r>
              <a:rPr lang="en-US" sz="2400" b="0" dirty="0"/>
              <a:t>"</a:t>
            </a:r>
          </a:p>
        </p:txBody>
      </p: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3320" name="Grafik 21" descr="PM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1" name="Grafik 22" descr="PMarrow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4351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2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3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4349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4347" name="Grafik 21" descr="PM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8" name="Grafik 22" descr="PMarrow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42" name="Rechteck 24"/>
          <p:cNvSpPr>
            <a:spLocks noChangeArrowheads="1"/>
          </p:cNvSpPr>
          <p:nvPr/>
        </p:nvSpPr>
        <p:spPr bwMode="auto">
          <a:xfrm>
            <a:off x="4429125" y="1643063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Knowledge-based: "Tell me what fits based on my needs"</a:t>
            </a:r>
          </a:p>
        </p:txBody>
      </p:sp>
      <p:grpSp>
        <p:nvGrpSpPr>
          <p:cNvPr id="5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4345" name="Grafik 25" descr="KM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6" name="Grafik 26" descr="KMarrow.p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5378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9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0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5376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7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15374" name="Grafik 16" descr="Commarrow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5" name="Grafik 15" descr="Community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5372" name="Grafik 21" descr="PM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3" name="Grafik 22" descr="PMarrow.p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5370" name="Grafik 25" descr="KM.png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1" name="Grafik 26" descr="KMarrow.png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8" name="Rechteck 28"/>
          <p:cNvSpPr>
            <a:spLocks noChangeArrowheads="1"/>
          </p:cNvSpPr>
          <p:nvPr/>
        </p:nvSpPr>
        <p:spPr bwMode="auto">
          <a:xfrm>
            <a:off x="4429125" y="1285875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Hybrid: combinations of various inputs and/or composition of different mechanism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Recommender systems: basic techniques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274473" name="Group 4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70998"/>
        </p:xfrm>
        <a:graphic>
          <a:graphicData uri="http://schemas.openxmlformats.org/drawingml/2006/table">
            <a:tbl>
              <a:tblPr/>
              <a:tblGrid>
                <a:gridCol w="224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Collaborative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No knowledge-engineering effort, serendipity of results, learns market segments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Requires some form of rating feedback, cold start for new users and new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Content-based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No community required, comparison between items possible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Content descriptions necessary, cold start for new users, no surprises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Knowledge-based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Deterministic recommendations, assured quality, no cold-start, can resemble sales dialogue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Knowledge engineering effort to bootstrap, basically static, does not react to short-term trends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1662708"/>
            <a:ext cx="304800" cy="3048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62708"/>
            <a:ext cx="3048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(CF)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prominent approach to generate recommendations</a:t>
            </a:r>
          </a:p>
          <a:p>
            <a:pPr lvl="1"/>
            <a:r>
              <a:rPr lang="en-US" dirty="0"/>
              <a:t>used by large, commercial e-commerce sites</a:t>
            </a:r>
          </a:p>
          <a:p>
            <a:pPr lvl="1"/>
            <a:r>
              <a:rPr lang="en-US" dirty="0"/>
              <a:t>well-understood, various algorithms and variations exist</a:t>
            </a:r>
          </a:p>
          <a:p>
            <a:pPr lvl="1"/>
            <a:r>
              <a:rPr lang="en-US" dirty="0"/>
              <a:t>applicable in many domains (book, movies, DVDs, ..)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use the "wisdom of the crowd" to recommend items</a:t>
            </a:r>
          </a:p>
          <a:p>
            <a:r>
              <a:rPr lang="en-US" dirty="0"/>
              <a:t>Basic assumption and idea</a:t>
            </a:r>
          </a:p>
          <a:p>
            <a:pPr lvl="1"/>
            <a:r>
              <a:rPr lang="en-US" dirty="0"/>
              <a:t>Users give ratings to catalog items (implicitly 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5" descr="C:\Users\Fatih\AppData\Local\Microsoft\Windows\Temporary Internet Files\Content.IE5\8I83PG5D\MC90024034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122760"/>
            <a:ext cx="1512168" cy="110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1994: 	</a:t>
            </a:r>
            <a:r>
              <a:rPr lang="en-US" sz="2000" i="1">
                <a:solidFill>
                  <a:schemeClr val="tx2"/>
                </a:solidFill>
              </a:rPr>
              <a:t>GroupLens: an open architecture for collaborative filtering of </a:t>
            </a:r>
            <a:br>
              <a:rPr lang="en-US" sz="2000" i="1">
                <a:solidFill>
                  <a:schemeClr val="tx2"/>
                </a:solidFill>
              </a:rPr>
            </a:br>
            <a:r>
              <a:rPr lang="en-US" sz="2000" i="1">
                <a:solidFill>
                  <a:schemeClr val="tx2"/>
                </a:solidFill>
              </a:rPr>
              <a:t>	netnews</a:t>
            </a:r>
            <a:r>
              <a:rPr lang="en-US" sz="2000">
                <a:solidFill>
                  <a:schemeClr val="tx2"/>
                </a:solidFill>
              </a:rPr>
              <a:t>, P. Resnick et al., ACM CSCW</a:t>
            </a:r>
            <a:br>
              <a:rPr lang="en-US" sz="2000" b="0">
                <a:solidFill>
                  <a:schemeClr val="tx2"/>
                </a:solidFill>
              </a:rPr>
            </a:br>
            <a:endParaRPr lang="en-US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Tapestry system does not aggregate ratings and requires knowing each other</a:t>
            </a:r>
          </a:p>
          <a:p>
            <a:r>
              <a:rPr lang="en-US" dirty="0"/>
              <a:t>Basic idea: "People who agreed in their subjective evaluations in the past are likely to agree again in the future"</a:t>
            </a:r>
          </a:p>
          <a:p>
            <a:r>
              <a:rPr lang="en-US" dirty="0"/>
              <a:t>Builds on newsgroup browsers with rating functionality</a:t>
            </a:r>
          </a:p>
          <a:p>
            <a:endParaRPr lang="en-US" dirty="0"/>
          </a:p>
        </p:txBody>
      </p:sp>
      <p:pic>
        <p:nvPicPr>
          <p:cNvPr id="4" name="Grafik 3" descr="grouplens_browser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96" y="4385203"/>
            <a:ext cx="3960440" cy="243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8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User-based nearest-neighbor collaborative filtering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basic technique:</a:t>
            </a:r>
          </a:p>
          <a:p>
            <a:pPr lvl="1"/>
            <a:r>
              <a:rPr lang="en-US" dirty="0"/>
              <a:t>Given an "active user" (Alice) and an item I not yet seen by Alice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goal is to estimate Alice's rating for this item</a:t>
            </a:r>
            <a:r>
              <a:rPr lang="en-US" dirty="0"/>
              <a:t>, e.g., by</a:t>
            </a:r>
          </a:p>
          <a:p>
            <a:pPr lvl="2"/>
            <a:r>
              <a:rPr lang="en-US" dirty="0"/>
              <a:t>find a set of users (peers) who liked the same items as Alice in the past </a:t>
            </a:r>
            <a:r>
              <a:rPr lang="en-US" b="1" dirty="0"/>
              <a:t>and </a:t>
            </a:r>
            <a:r>
              <a:rPr lang="en-US" dirty="0"/>
              <a:t>who have rated item I</a:t>
            </a:r>
          </a:p>
          <a:p>
            <a:pPr lvl="2"/>
            <a:r>
              <a:rPr lang="en-US" dirty="0"/>
              <a:t>use, e.g. the average of their ratings to predict, if Alice will like item I</a:t>
            </a:r>
          </a:p>
          <a:p>
            <a:pPr lvl="2"/>
            <a:r>
              <a:rPr lang="en-US" dirty="0"/>
              <a:t>do this for all items Alice has not seen and recommend the best-rated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547664" y="4077072"/>
          <a:ext cx="6096000" cy="2189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211A-F5B1-4637-BD71-9F2FB3A46C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Recommender Systems</a:t>
            </a:r>
            <a:endParaRPr lang="en-IN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91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User-based nearest-neighbor collaborative filtering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first questions</a:t>
            </a:r>
          </a:p>
          <a:p>
            <a:pPr lvl="1"/>
            <a:r>
              <a:rPr lang="en-US" dirty="0"/>
              <a:t>How do we measure similarity?</a:t>
            </a:r>
          </a:p>
          <a:p>
            <a:pPr lvl="1"/>
            <a:r>
              <a:rPr lang="en-US" dirty="0"/>
              <a:t>How many neighbors should we consider?</a:t>
            </a:r>
          </a:p>
          <a:p>
            <a:pPr lvl="1"/>
            <a:r>
              <a:rPr lang="en-US" dirty="0"/>
              <a:t>How do we generate a prediction from the neighbors' ratings?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700808"/>
            <a:ext cx="715144" cy="715144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259632" y="3645024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04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user similarity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r>
              <a:rPr lang="en-US" dirty="0"/>
              <a:t>A popular similarity measure in user-based CF: </a:t>
            </a:r>
            <a:r>
              <a:rPr lang="en-US" b="1" dirty="0"/>
              <a:t>Pearson correlation</a:t>
            </a:r>
          </a:p>
          <a:p>
            <a:pPr lvl="1">
              <a:buNone/>
            </a:pPr>
            <a:r>
              <a:rPr lang="en-US" dirty="0"/>
              <a:t>	</a:t>
            </a:r>
          </a:p>
          <a:p>
            <a:pPr lvl="1">
              <a:buNone/>
            </a:pPr>
            <a:r>
              <a:rPr lang="en-US" dirty="0"/>
              <a:t>a, b  : users</a:t>
            </a:r>
          </a:p>
          <a:p>
            <a:pPr lvl="1">
              <a:buNone/>
            </a:pPr>
            <a:r>
              <a:rPr lang="en-US" dirty="0" err="1"/>
              <a:t>r</a:t>
            </a:r>
            <a:r>
              <a:rPr lang="en-US" baseline="-25000" dirty="0" err="1"/>
              <a:t>a,p</a:t>
            </a:r>
            <a:r>
              <a:rPr lang="en-US" baseline="-25000" dirty="0"/>
              <a:t>     </a:t>
            </a:r>
            <a:r>
              <a:rPr lang="en-US" dirty="0"/>
              <a:t>: rating of user a for item p</a:t>
            </a:r>
          </a:p>
          <a:p>
            <a:pPr lvl="1">
              <a:buNone/>
            </a:pPr>
            <a:r>
              <a:rPr lang="en-US" dirty="0"/>
              <a:t>P	   : set of items, rated both by a and b</a:t>
            </a:r>
          </a:p>
          <a:p>
            <a:pPr lvl="1">
              <a:buNone/>
            </a:pPr>
            <a:r>
              <a:rPr lang="en-US" dirty="0"/>
              <a:t>Possible similarity values between -1 and 1; 		= user's average ratings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755576" y="3940264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6786578" y="4359974"/>
            <a:ext cx="1766062" cy="500066"/>
            <a:chOff x="6786578" y="4071942"/>
            <a:chExt cx="1766062" cy="500066"/>
          </a:xfrm>
        </p:grpSpPr>
        <p:sp>
          <p:nvSpPr>
            <p:cNvPr id="15" name="Nach links gekrümmter Pfeil 14"/>
            <p:cNvSpPr/>
            <p:nvPr/>
          </p:nvSpPr>
          <p:spPr bwMode="auto">
            <a:xfrm>
              <a:off x="6786578" y="4071942"/>
              <a:ext cx="428628" cy="500066"/>
            </a:xfrm>
            <a:prstGeom prst="curvedLeftArrow">
              <a:avLst/>
            </a:prstGeom>
            <a:solidFill>
              <a:srgbClr val="002060"/>
            </a:solidFill>
            <a:ln w="9525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7358082" y="4077072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Calibri" pitchFamily="34" charset="0"/>
                </a:rPr>
                <a:t>sim</a:t>
              </a:r>
              <a:r>
                <a:rPr lang="en-US" b="0" dirty="0">
                  <a:latin typeface="Calibri" pitchFamily="34" charset="0"/>
                </a:rPr>
                <a:t>  = 0,85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715140" y="4431412"/>
            <a:ext cx="1766062" cy="847732"/>
            <a:chOff x="6786578" y="4071942"/>
            <a:chExt cx="1766062" cy="500066"/>
          </a:xfrm>
        </p:grpSpPr>
        <p:sp>
          <p:nvSpPr>
            <p:cNvPr id="21" name="Nach links gekrümmter Pfeil 20"/>
            <p:cNvSpPr/>
            <p:nvPr/>
          </p:nvSpPr>
          <p:spPr bwMode="auto">
            <a:xfrm>
              <a:off x="6786578" y="4071942"/>
              <a:ext cx="428628" cy="500066"/>
            </a:xfrm>
            <a:prstGeom prst="curvedLeftArrow">
              <a:avLst/>
            </a:prstGeom>
            <a:solidFill>
              <a:srgbClr val="002060"/>
            </a:solidFill>
            <a:ln w="9525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7358082" y="4160258"/>
              <a:ext cx="1194558" cy="217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Calibri" pitchFamily="34" charset="0"/>
                </a:rPr>
                <a:t>sim</a:t>
              </a:r>
              <a:r>
                <a:rPr lang="en-US" b="0" dirty="0">
                  <a:latin typeface="Calibri" pitchFamily="34" charset="0"/>
                </a:rPr>
                <a:t>  = 0,70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867540" y="4583812"/>
            <a:ext cx="1836594" cy="1347798"/>
            <a:chOff x="6786578" y="4071942"/>
            <a:chExt cx="1836594" cy="500066"/>
          </a:xfrm>
        </p:grpSpPr>
        <p:sp>
          <p:nvSpPr>
            <p:cNvPr id="24" name="Nach links gekrümmter Pfeil 23"/>
            <p:cNvSpPr/>
            <p:nvPr/>
          </p:nvSpPr>
          <p:spPr bwMode="auto">
            <a:xfrm>
              <a:off x="6786578" y="4071942"/>
              <a:ext cx="428628" cy="500066"/>
            </a:xfrm>
            <a:prstGeom prst="curvedLeftArrow">
              <a:avLst/>
            </a:prstGeom>
            <a:solidFill>
              <a:srgbClr val="002060"/>
            </a:solidFill>
            <a:ln w="9525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358082" y="4143380"/>
              <a:ext cx="1265090" cy="137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Calibri" pitchFamily="34" charset="0"/>
                </a:rPr>
                <a:t>sim</a:t>
              </a:r>
              <a:r>
                <a:rPr lang="en-US" b="0" dirty="0">
                  <a:latin typeface="Calibri" pitchFamily="34" charset="0"/>
                </a:rPr>
                <a:t>  = -0,79</a:t>
              </a:r>
            </a:p>
          </p:txBody>
        </p:sp>
      </p:grp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51727" y="1844824"/>
            <a:ext cx="5065185" cy="100013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5148064" y="3140968"/>
                <a:ext cx="819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𝒃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140968"/>
                <a:ext cx="819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common prediction function: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Calculate, whether the neighbors' ratings for the unseen item </a:t>
            </a:r>
            <a:r>
              <a:rPr lang="en-US" i="1" dirty="0" err="1"/>
              <a:t>i</a:t>
            </a:r>
            <a:r>
              <a:rPr lang="en-US" b="0" dirty="0"/>
              <a:t> are higher or lower than their average</a:t>
            </a:r>
          </a:p>
          <a:p>
            <a:r>
              <a:rPr lang="en-US" b="0" dirty="0"/>
              <a:t>Combine the rating differences – use the similarity as a weight</a:t>
            </a:r>
          </a:p>
          <a:p>
            <a:r>
              <a:rPr lang="en-US" b="0" dirty="0"/>
              <a:t>Add/subtract the  neighbors' bias from the active user's average and use this as a prediction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143123"/>
            <a:ext cx="6000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95" y="2143123"/>
            <a:ext cx="1000124" cy="10001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recommendations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predictions is typically not the ultimate goal</a:t>
            </a:r>
          </a:p>
          <a:p>
            <a:r>
              <a:rPr lang="en-US" dirty="0"/>
              <a:t>Usual approach </a:t>
            </a:r>
          </a:p>
          <a:p>
            <a:pPr lvl="1"/>
            <a:r>
              <a:rPr lang="en-US" dirty="0"/>
              <a:t>Rank items based on their predicted ratings</a:t>
            </a:r>
          </a:p>
          <a:p>
            <a:r>
              <a:rPr lang="en-US" dirty="0"/>
              <a:t>However</a:t>
            </a:r>
          </a:p>
          <a:p>
            <a:pPr lvl="1"/>
            <a:r>
              <a:rPr lang="en-US" dirty="0"/>
              <a:t>This might lead to the inclusion of (only) niche items</a:t>
            </a:r>
          </a:p>
          <a:p>
            <a:pPr lvl="1"/>
            <a:r>
              <a:rPr lang="en-US" b="1" dirty="0"/>
              <a:t>In practice also:</a:t>
            </a:r>
            <a:r>
              <a:rPr lang="en-US" dirty="0"/>
              <a:t> Take item popularity into account</a:t>
            </a:r>
          </a:p>
          <a:p>
            <a:r>
              <a:rPr lang="en-US" dirty="0"/>
              <a:t>Approaches</a:t>
            </a:r>
          </a:p>
          <a:p>
            <a:pPr lvl="1"/>
            <a:r>
              <a:rPr lang="en-US" dirty="0"/>
              <a:t>"Learning to rank" </a:t>
            </a:r>
          </a:p>
          <a:p>
            <a:pPr lvl="2"/>
            <a:r>
              <a:rPr lang="en-US" dirty="0"/>
              <a:t>Optimize according to a given rank evaluation metric (see later)</a:t>
            </a:r>
          </a:p>
        </p:txBody>
      </p:sp>
    </p:spTree>
    <p:extLst>
      <p:ext uri="{BB962C8B-B14F-4D97-AF65-F5344CB8AC3E}">
        <p14:creationId xmlns:p14="http://schemas.microsoft.com/office/powerpoint/2010/main" val="3075118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the metrics  / prediction function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neighbor ratings might be equally "valuable"</a:t>
            </a:r>
          </a:p>
          <a:p>
            <a:pPr lvl="1"/>
            <a:r>
              <a:rPr lang="en-US" dirty="0"/>
              <a:t>Agreement on commonly liked items is not so informative as agreement on controversial items</a:t>
            </a:r>
          </a:p>
          <a:p>
            <a:pPr lvl="1"/>
            <a:r>
              <a:rPr lang="en-US" b="1" dirty="0"/>
              <a:t>Possible solution</a:t>
            </a:r>
            <a:r>
              <a:rPr lang="en-US" dirty="0"/>
              <a:t>:  Give more weight to items that have a higher variance</a:t>
            </a:r>
          </a:p>
          <a:p>
            <a:r>
              <a:rPr lang="en-US" dirty="0"/>
              <a:t>Value of number of co-rated items</a:t>
            </a:r>
          </a:p>
          <a:p>
            <a:pPr lvl="1"/>
            <a:r>
              <a:rPr lang="en-US" dirty="0"/>
              <a:t>Use "significance weighting", by e.g., linearly reducing the weight when the number of co-rated items is low </a:t>
            </a:r>
          </a:p>
          <a:p>
            <a:r>
              <a:rPr lang="en-US" dirty="0"/>
              <a:t>Case amplification</a:t>
            </a:r>
          </a:p>
          <a:p>
            <a:pPr lvl="1"/>
            <a:r>
              <a:rPr lang="en-US" dirty="0"/>
              <a:t>Intuition: Give more weight to "very similar" neighbors, i.e., where the similarity value is close to 1.</a:t>
            </a:r>
          </a:p>
          <a:p>
            <a:r>
              <a:rPr lang="en-US" dirty="0"/>
              <a:t>Neighborhood selection</a:t>
            </a:r>
          </a:p>
          <a:p>
            <a:pPr lvl="1"/>
            <a:r>
              <a:rPr lang="en-US" dirty="0"/>
              <a:t>Use similarity threshold or fixed number of neighbors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Memory-based and model-based approaches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User-based CF is said to be "memory-based"</a:t>
            </a:r>
          </a:p>
          <a:p>
            <a:pPr lvl="1"/>
            <a:r>
              <a:rPr lang="en-US" dirty="0"/>
              <a:t>the rating matrix is directly used to find neighbors / make predictions</a:t>
            </a:r>
          </a:p>
          <a:p>
            <a:pPr lvl="1"/>
            <a:r>
              <a:rPr lang="en-US" dirty="0"/>
              <a:t>does not scale for most real-world scenarios</a:t>
            </a:r>
          </a:p>
          <a:p>
            <a:pPr lvl="1"/>
            <a:r>
              <a:rPr lang="en-US" dirty="0"/>
              <a:t>large e-commerce sites have tens of millions of customers and millions of items</a:t>
            </a:r>
          </a:p>
          <a:p>
            <a:r>
              <a:rPr lang="en-US" dirty="0"/>
              <a:t>Model-based approaches</a:t>
            </a:r>
          </a:p>
          <a:p>
            <a:pPr lvl="1"/>
            <a:r>
              <a:rPr lang="en-US" dirty="0"/>
              <a:t>based on an offline pre-processing or "model-learning" phase</a:t>
            </a:r>
          </a:p>
          <a:p>
            <a:pPr lvl="1"/>
            <a:r>
              <a:rPr lang="en-US" dirty="0"/>
              <a:t>at run-time, only the learned model is used to make predictions</a:t>
            </a:r>
          </a:p>
          <a:p>
            <a:pPr lvl="1"/>
            <a:r>
              <a:rPr lang="en-US" dirty="0"/>
              <a:t>models are updated / re-trained periodically</a:t>
            </a:r>
          </a:p>
          <a:p>
            <a:pPr lvl="1"/>
            <a:r>
              <a:rPr lang="en-US" dirty="0"/>
              <a:t>large variety of techniques used </a:t>
            </a:r>
          </a:p>
          <a:p>
            <a:pPr lvl="1"/>
            <a:r>
              <a:rPr lang="en-US" dirty="0"/>
              <a:t>model-building and updating can be computationally expensive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/>
              <a:t>2001: 	</a:t>
            </a:r>
            <a:r>
              <a:rPr lang="en-US" sz="2000" i="1">
                <a:solidFill>
                  <a:schemeClr val="tx2"/>
                </a:solidFill>
              </a:rPr>
              <a:t>Item-based collaborative filtering recommendation algorithms</a:t>
            </a:r>
            <a:r>
              <a:rPr lang="en-US" sz="2000">
                <a:solidFill>
                  <a:schemeClr val="tx2"/>
                </a:solidFill>
              </a:rPr>
              <a:t>, B.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 	Sarwar et al., WWW 2001</a:t>
            </a:r>
            <a:endParaRPr lang="en-US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 issues arise with U2U if many more users than items </a:t>
            </a:r>
            <a:br>
              <a:rPr lang="en-US" dirty="0"/>
            </a:br>
            <a:r>
              <a:rPr lang="en-US" dirty="0"/>
              <a:t>(m &gt;&gt; n , m = |users|, n = |items|)</a:t>
            </a:r>
          </a:p>
          <a:p>
            <a:pPr lvl="1"/>
            <a:r>
              <a:rPr lang="en-US" sz="1600" dirty="0"/>
              <a:t>e.g. Amazon.com</a:t>
            </a:r>
          </a:p>
          <a:p>
            <a:pPr lvl="1"/>
            <a:r>
              <a:rPr lang="en-US" sz="1600" dirty="0"/>
              <a:t>Space complexity O(m</a:t>
            </a:r>
            <a:r>
              <a:rPr lang="en-US" sz="1600" baseline="30000" dirty="0"/>
              <a:t>2</a:t>
            </a:r>
            <a:r>
              <a:rPr lang="en-US" sz="1600" dirty="0"/>
              <a:t>) when pre-computed</a:t>
            </a:r>
          </a:p>
          <a:p>
            <a:pPr lvl="1"/>
            <a:r>
              <a:rPr lang="en-US" sz="1600" dirty="0"/>
              <a:t>Time complexity for computing Pearson O(m</a:t>
            </a:r>
            <a:r>
              <a:rPr lang="en-US" sz="1600" baseline="30000" dirty="0"/>
              <a:t>2</a:t>
            </a:r>
            <a:r>
              <a:rPr lang="en-US" sz="1600" dirty="0"/>
              <a:t>n)</a:t>
            </a:r>
          </a:p>
          <a:p>
            <a:endParaRPr lang="en-US" dirty="0"/>
          </a:p>
          <a:p>
            <a:r>
              <a:rPr lang="en-US" dirty="0"/>
              <a:t>High sparsity leads to few common ratings between two users</a:t>
            </a:r>
          </a:p>
          <a:p>
            <a:endParaRPr lang="en-US" dirty="0"/>
          </a:p>
          <a:p>
            <a:r>
              <a:rPr lang="en-US" dirty="0"/>
              <a:t>Basic idea: "Item-based CF exploits relationships between items first, instead of relationships between users"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53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Use the similarity between items (and not users) to make predictions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Look for items that are similar to Item5</a:t>
            </a:r>
          </a:p>
          <a:p>
            <a:pPr lvl="1"/>
            <a:r>
              <a:rPr lang="en-US" dirty="0"/>
              <a:t>Take Alice's ratings for these items to predict the rating for Item5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642910" y="3786190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Abgerundetes Rechteck 5"/>
          <p:cNvSpPr/>
          <p:nvPr/>
        </p:nvSpPr>
        <p:spPr bwMode="auto">
          <a:xfrm>
            <a:off x="5715008" y="4500570"/>
            <a:ext cx="1071570" cy="1571636"/>
          </a:xfrm>
          <a:prstGeom prst="roundRect">
            <a:avLst/>
          </a:prstGeom>
          <a:solidFill>
            <a:srgbClr val="FFC0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1571604" y="4500570"/>
            <a:ext cx="4143404" cy="1571636"/>
            <a:chOff x="1571604" y="4000504"/>
            <a:chExt cx="4143404" cy="1643074"/>
          </a:xfrm>
        </p:grpSpPr>
        <p:sp>
          <p:nvSpPr>
            <p:cNvPr id="7" name="Abgerundetes Rechteck 6"/>
            <p:cNvSpPr/>
            <p:nvPr/>
          </p:nvSpPr>
          <p:spPr bwMode="auto">
            <a:xfrm>
              <a:off x="1571604" y="4000504"/>
              <a:ext cx="1071570" cy="1643074"/>
            </a:xfrm>
            <a:prstGeom prst="roundRect">
              <a:avLst/>
            </a:prstGeom>
            <a:solidFill>
              <a:schemeClr val="accent6">
                <a:lumMod val="75000"/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 bwMode="auto">
            <a:xfrm>
              <a:off x="4643438" y="4000504"/>
              <a:ext cx="1071570" cy="1643074"/>
            </a:xfrm>
            <a:prstGeom prst="roundRect">
              <a:avLst/>
            </a:prstGeom>
            <a:solidFill>
              <a:schemeClr val="accent6">
                <a:lumMod val="75000"/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1906216" y="4060653"/>
            <a:ext cx="3560611" cy="511355"/>
            <a:chOff x="1906216" y="4060653"/>
            <a:chExt cx="3560611" cy="511355"/>
          </a:xfrm>
        </p:grpSpPr>
        <p:sp>
          <p:nvSpPr>
            <p:cNvPr id="14" name="Ellipse 13"/>
            <p:cNvSpPr/>
            <p:nvPr/>
          </p:nvSpPr>
          <p:spPr bwMode="auto">
            <a:xfrm>
              <a:off x="1906216" y="4071942"/>
              <a:ext cx="500066" cy="500066"/>
            </a:xfrm>
            <a:prstGeom prst="ellipse">
              <a:avLst/>
            </a:prstGeom>
            <a:noFill/>
            <a:ln w="349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4966761" y="4060653"/>
              <a:ext cx="500066" cy="500066"/>
            </a:xfrm>
            <a:prstGeom prst="ellipse">
              <a:avLst/>
            </a:prstGeom>
            <a:noFill/>
            <a:ln w="349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cosine similarity measure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Produces better results in item-to-item filtering</a:t>
            </a:r>
          </a:p>
          <a:p>
            <a:pPr lvl="1"/>
            <a:r>
              <a:rPr lang="en-US" dirty="0"/>
              <a:t>for some datasets, no consistent picture in literature</a:t>
            </a:r>
          </a:p>
          <a:p>
            <a:r>
              <a:rPr lang="en-US" dirty="0"/>
              <a:t>Ratings are seen as vector in n-dimensional space</a:t>
            </a:r>
          </a:p>
          <a:p>
            <a:r>
              <a:rPr lang="en-US" dirty="0"/>
              <a:t>Similarity is calculated based on the angle between the vectors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Adjusted cosine similarity</a:t>
            </a:r>
          </a:p>
          <a:p>
            <a:pPr lvl="1"/>
            <a:r>
              <a:rPr lang="en-US" dirty="0"/>
              <a:t>take average user ratings into account, transform the original ratings</a:t>
            </a:r>
          </a:p>
          <a:p>
            <a:pPr lvl="1"/>
            <a:r>
              <a:rPr lang="en-US" dirty="0"/>
              <a:t>U: set of users who have rated both items a and 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356992"/>
            <a:ext cx="279157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5000636"/>
            <a:ext cx="51339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95" y="4933961"/>
            <a:ext cx="1000124" cy="10001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95" y="2928938"/>
            <a:ext cx="1000124" cy="10001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ratings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/>
          <a:lstStyle/>
          <a:p>
            <a:r>
              <a:rPr lang="en-US" dirty="0"/>
              <a:t>Pure CF-based systems only rely on the rating matrix</a:t>
            </a:r>
          </a:p>
          <a:p>
            <a:r>
              <a:rPr lang="en-US" dirty="0"/>
              <a:t>Explicit ratings</a:t>
            </a:r>
          </a:p>
          <a:p>
            <a:pPr lvl="1"/>
            <a:r>
              <a:rPr lang="en-US" dirty="0"/>
              <a:t>Most commonly used (1 to 5, 1 to 7 </a:t>
            </a:r>
            <a:r>
              <a:rPr lang="en-US" dirty="0" err="1"/>
              <a:t>Likert</a:t>
            </a:r>
            <a:r>
              <a:rPr lang="en-US" dirty="0"/>
              <a:t> response scales)</a:t>
            </a:r>
          </a:p>
          <a:p>
            <a:pPr lvl="1"/>
            <a:r>
              <a:rPr lang="en-US" dirty="0"/>
              <a:t>Research topics</a:t>
            </a:r>
          </a:p>
          <a:p>
            <a:pPr lvl="2"/>
            <a:r>
              <a:rPr lang="en-US" dirty="0"/>
              <a:t>"Optimal" granularity of scale; indication that 10-point scale is better accepted in movie domain</a:t>
            </a:r>
          </a:p>
          <a:p>
            <a:pPr lvl="2"/>
            <a:r>
              <a:rPr lang="en-US" dirty="0"/>
              <a:t>Multidimensional ratings (multiple ratings per movie)</a:t>
            </a:r>
          </a:p>
          <a:p>
            <a:pPr lvl="1"/>
            <a:r>
              <a:rPr lang="en-US" dirty="0"/>
              <a:t>Challenge</a:t>
            </a:r>
          </a:p>
          <a:p>
            <a:pPr lvl="2"/>
            <a:r>
              <a:rPr lang="en-US" dirty="0"/>
              <a:t>Users not always willing to rate many items; sparse rating matrices</a:t>
            </a:r>
          </a:p>
          <a:p>
            <a:pPr lvl="2"/>
            <a:r>
              <a:rPr lang="en-US" dirty="0"/>
              <a:t>How to stimulate users to rate more items? </a:t>
            </a:r>
          </a:p>
          <a:p>
            <a:r>
              <a:rPr lang="en-US" dirty="0"/>
              <a:t>Implicit ratings</a:t>
            </a:r>
          </a:p>
          <a:p>
            <a:pPr lvl="1"/>
            <a:r>
              <a:rPr lang="en-US" dirty="0"/>
              <a:t>clicks, page views, time spent on some page, demo downloads …</a:t>
            </a:r>
          </a:p>
          <a:p>
            <a:pPr lvl="1"/>
            <a:r>
              <a:rPr lang="en-US" dirty="0"/>
              <a:t>Can be used in addition to explicit ones; question of correctness of interpretation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211A-F5B1-4637-BD71-9F2FB3A46C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Recommender Systems</a:t>
            </a:r>
            <a:endParaRPr lang="en-IN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64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1" hangingPunct="1"/>
            <a:r>
              <a:rPr lang="en-US"/>
              <a:t>2000: 	</a:t>
            </a:r>
            <a:r>
              <a:rPr lang="en-US" sz="2000" i="1">
                <a:solidFill>
                  <a:schemeClr val="tx2"/>
                </a:solidFill>
              </a:rPr>
              <a:t>Application of Dimensionality Reduction in</a:t>
            </a:r>
            <a:br>
              <a:rPr lang="en-US" sz="2000" i="1">
                <a:solidFill>
                  <a:schemeClr val="tx2"/>
                </a:solidFill>
              </a:rPr>
            </a:br>
            <a:r>
              <a:rPr lang="en-US" sz="2000" i="1">
                <a:solidFill>
                  <a:schemeClr val="tx2"/>
                </a:solidFill>
              </a:rPr>
              <a:t>	Recommender System</a:t>
            </a:r>
            <a:r>
              <a:rPr lang="en-US" sz="2000">
                <a:solidFill>
                  <a:schemeClr val="tx2"/>
                </a:solidFill>
              </a:rPr>
              <a:t>, B. Sarwar et al., WebKDD Workshop</a:t>
            </a:r>
            <a:endParaRPr lang="en-US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Trade more complex offline model building for faster online prediction generation</a:t>
            </a:r>
          </a:p>
          <a:p>
            <a:r>
              <a:rPr lang="en-US" dirty="0"/>
              <a:t>Singular Value Decomposition for dimensionality reduction of rating matrices</a:t>
            </a:r>
          </a:p>
          <a:p>
            <a:pPr lvl="1"/>
            <a:r>
              <a:rPr lang="en-US" sz="1600" dirty="0"/>
              <a:t>Captures important factors/aspects and their weights in the data   </a:t>
            </a:r>
          </a:p>
          <a:p>
            <a:pPr lvl="1"/>
            <a:r>
              <a:rPr lang="en-US" sz="1600" dirty="0"/>
              <a:t>factors can be genre, actors but also non-understandable ones</a:t>
            </a:r>
          </a:p>
          <a:p>
            <a:pPr lvl="1"/>
            <a:r>
              <a:rPr lang="en-US" sz="1600" dirty="0"/>
              <a:t>Assumption that k dimensions capture the signals and filter out noise (K = 20 to 100)</a:t>
            </a:r>
          </a:p>
          <a:p>
            <a:r>
              <a:rPr lang="en-US" dirty="0"/>
              <a:t>Constant time to make recommendations</a:t>
            </a:r>
          </a:p>
          <a:p>
            <a:r>
              <a:rPr lang="en-US" dirty="0"/>
              <a:t>Approach also popular in IR (Latent Semantic Indexing), data compression,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19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en-US" dirty="0"/>
              <a:t>Commonly used for shopping behavior analysis</a:t>
            </a:r>
          </a:p>
          <a:p>
            <a:pPr lvl="1"/>
            <a:r>
              <a:rPr lang="en-US" dirty="0"/>
              <a:t>aims at detection of rules such as</a:t>
            </a:r>
          </a:p>
          <a:p>
            <a:pPr lvl="1">
              <a:buNone/>
            </a:pPr>
            <a:r>
              <a:rPr lang="en-US" i="1" dirty="0"/>
              <a:t>	"If a customer purchases baby-food then he also buys diapers </a:t>
            </a:r>
            <a:br>
              <a:rPr lang="en-US" i="1" dirty="0"/>
            </a:br>
            <a:r>
              <a:rPr lang="en-US" i="1" dirty="0"/>
              <a:t>in 70% of the cases"</a:t>
            </a:r>
          </a:p>
          <a:p>
            <a:r>
              <a:rPr lang="en-US" dirty="0"/>
              <a:t>Association rule mining algorithms</a:t>
            </a:r>
          </a:p>
          <a:p>
            <a:pPr lvl="1"/>
            <a:r>
              <a:rPr lang="en-US" dirty="0"/>
              <a:t>can detect rules of the form X =&gt; Y (e.g., baby-food =&gt; diapers) from a set of sales transactions D = {t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measure of quality: support, confidence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methods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(simplistic version for illustration):</a:t>
            </a:r>
          </a:p>
          <a:p>
            <a:pPr lvl="1"/>
            <a:r>
              <a:rPr lang="en-US" dirty="0"/>
              <a:t>given the user/item rating matrix</a:t>
            </a:r>
          </a:p>
          <a:p>
            <a:pPr lvl="1"/>
            <a:r>
              <a:rPr lang="en-US" dirty="0"/>
              <a:t>determine the probability that user Alice will like an item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base the recommendation on such these probabilities</a:t>
            </a:r>
          </a:p>
          <a:p>
            <a:r>
              <a:rPr lang="en-US" dirty="0"/>
              <a:t>Calculation of rating probabilities based on </a:t>
            </a:r>
            <a:r>
              <a:rPr lang="en-US" dirty="0" err="1"/>
              <a:t>Bayes</a:t>
            </a:r>
            <a:r>
              <a:rPr lang="en-US" dirty="0"/>
              <a:t> Theorem</a:t>
            </a:r>
          </a:p>
          <a:p>
            <a:pPr lvl="1"/>
            <a:r>
              <a:rPr lang="en-US" dirty="0"/>
              <a:t>How probable is rating value "1" for Item5 given Alice's previous ratings?</a:t>
            </a:r>
          </a:p>
          <a:p>
            <a:pPr lvl="1"/>
            <a:r>
              <a:rPr lang="en-US" dirty="0"/>
              <a:t>Corresponds to conditional probability P(Item5=1 | X), where</a:t>
            </a:r>
          </a:p>
          <a:p>
            <a:pPr lvl="2"/>
            <a:r>
              <a:rPr lang="en-US" dirty="0"/>
              <a:t>X = Alice's previous ratings = (Item1 =1, Item2=3, Item3= … )</a:t>
            </a:r>
          </a:p>
          <a:p>
            <a:pPr lvl="1"/>
            <a:r>
              <a:rPr lang="en-US" dirty="0"/>
              <a:t>Can be estimated based on Bayes' Theorem</a:t>
            </a:r>
          </a:p>
          <a:p>
            <a:r>
              <a:rPr lang="en-US" dirty="0"/>
              <a:t>Usually more sophisticated methods used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 err="1"/>
              <a:t>pLSA</a:t>
            </a:r>
            <a:r>
              <a:rPr lang="en-US" dirty="0"/>
              <a:t> 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Issues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 </a:t>
            </a:r>
          </a:p>
          <a:p>
            <a:pPr lvl="1"/>
            <a:r>
              <a:rPr lang="en-US" sz="1600" dirty="0"/>
              <a:t>well-understood, works well in some domains, no knowledge engineering required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sz="1600" dirty="0"/>
              <a:t>requires user community, sparsity problems, no integration of other knowledge sources, no explanation of results</a:t>
            </a:r>
          </a:p>
          <a:p>
            <a:r>
              <a:rPr lang="en-US" dirty="0"/>
              <a:t>What is the best CF method?</a:t>
            </a:r>
          </a:p>
          <a:p>
            <a:pPr lvl="1"/>
            <a:r>
              <a:rPr lang="en-US" sz="1600" dirty="0"/>
              <a:t>In which situation and which domain? Inconsistent findings; always the same domains and data sets; differences between methods are often very small (1/100)</a:t>
            </a:r>
          </a:p>
          <a:p>
            <a:r>
              <a:rPr lang="en-US" dirty="0"/>
              <a:t>How to evaluate the prediction quality?</a:t>
            </a:r>
          </a:p>
          <a:p>
            <a:pPr lvl="1"/>
            <a:r>
              <a:rPr lang="en-US" sz="1600" dirty="0"/>
              <a:t>MAE / RMSE: What does an MAE of 0.7 actually mean?</a:t>
            </a:r>
          </a:p>
          <a:p>
            <a:pPr lvl="1"/>
            <a:r>
              <a:rPr lang="en-US" sz="1600" dirty="0"/>
              <a:t>Serendipity: Not yet fully understood</a:t>
            </a:r>
          </a:p>
          <a:p>
            <a:r>
              <a:rPr lang="en-US" dirty="0"/>
              <a:t>What about multi-dimensional ratings?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20888"/>
            <a:ext cx="304800" cy="3048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3048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"/>
          </p:nvPr>
        </p:nvSpPr>
        <p:spPr>
          <a:xfrm>
            <a:off x="2627784" y="1700808"/>
            <a:ext cx="6059016" cy="4456152"/>
          </a:xfrm>
        </p:spPr>
        <p:txBody>
          <a:bodyPr/>
          <a:lstStyle/>
          <a:p>
            <a:r>
              <a:rPr lang="en-US" dirty="0"/>
              <a:t>One Recommender Systems research question</a:t>
            </a:r>
          </a:p>
          <a:p>
            <a:pPr lvl="1"/>
            <a:r>
              <a:rPr lang="en-US" dirty="0"/>
              <a:t>What should be in that list?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Systems in e-Commerce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15906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7842127" cy="202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feil nach unten 4"/>
          <p:cNvSpPr/>
          <p:nvPr/>
        </p:nvSpPr>
        <p:spPr>
          <a:xfrm>
            <a:off x="3687326" y="2924944"/>
            <a:ext cx="2088232" cy="100811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61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"/>
          </p:nvPr>
        </p:nvSpPr>
        <p:spPr>
          <a:xfrm>
            <a:off x="2627784" y="1700808"/>
            <a:ext cx="6059016" cy="4456152"/>
          </a:xfrm>
        </p:spPr>
        <p:txBody>
          <a:bodyPr/>
          <a:lstStyle/>
          <a:p>
            <a:r>
              <a:rPr lang="en-US" dirty="0"/>
              <a:t>Another question both in research and practice</a:t>
            </a:r>
          </a:p>
          <a:p>
            <a:pPr lvl="1"/>
            <a:r>
              <a:rPr lang="en-US" dirty="0"/>
              <a:t>How do we know that these are good recommendations?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Recommender Systems in e-Commerce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15906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7842127" cy="202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feil nach unten 4"/>
          <p:cNvSpPr/>
          <p:nvPr/>
        </p:nvSpPr>
        <p:spPr>
          <a:xfrm>
            <a:off x="3687326" y="2996952"/>
            <a:ext cx="2088232" cy="100811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74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"/>
          </p:nvPr>
        </p:nvSpPr>
        <p:spPr>
          <a:xfrm>
            <a:off x="2627784" y="1484784"/>
            <a:ext cx="6059016" cy="4672176"/>
          </a:xfrm>
        </p:spPr>
        <p:txBody>
          <a:bodyPr/>
          <a:lstStyle/>
          <a:p>
            <a:r>
              <a:rPr lang="en-US" dirty="0"/>
              <a:t>This might lead to …</a:t>
            </a:r>
          </a:p>
          <a:p>
            <a:pPr lvl="1"/>
            <a:r>
              <a:rPr lang="en-US" sz="1700" dirty="0"/>
              <a:t>What is a good recommendation?</a:t>
            </a:r>
          </a:p>
          <a:p>
            <a:pPr lvl="1"/>
            <a:r>
              <a:rPr lang="en-US" sz="1700" dirty="0"/>
              <a:t>What is a good recommendation </a:t>
            </a:r>
            <a:r>
              <a:rPr lang="en-US" sz="1700" dirty="0">
                <a:solidFill>
                  <a:srgbClr val="CC6600"/>
                </a:solidFill>
              </a:rPr>
              <a:t>strategy</a:t>
            </a:r>
            <a:r>
              <a:rPr lang="en-US" sz="1700" dirty="0"/>
              <a:t>?</a:t>
            </a:r>
          </a:p>
          <a:p>
            <a:pPr lvl="1"/>
            <a:r>
              <a:rPr lang="en-US" sz="1700" dirty="0"/>
              <a:t>What is a good recommendation strategy </a:t>
            </a:r>
            <a:r>
              <a:rPr lang="en-US" sz="1700" dirty="0">
                <a:solidFill>
                  <a:srgbClr val="CC6600"/>
                </a:solidFill>
              </a:rPr>
              <a:t>for my business</a:t>
            </a:r>
            <a:r>
              <a:rPr lang="en-US" sz="1700" dirty="0"/>
              <a:t>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Recommender Systems in e-Commerce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15906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7842127" cy="202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60040" y="4215187"/>
            <a:ext cx="4572000" cy="27699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CC6600"/>
                </a:solidFill>
              </a:rPr>
              <a:t>We hope you will buy also …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30462"/>
            <a:ext cx="1828403" cy="160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410320" y="4229087"/>
            <a:ext cx="4572000" cy="27699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CC6600"/>
                </a:solidFill>
              </a:rPr>
              <a:t>These have been in stock for quite a while now …</a:t>
            </a:r>
          </a:p>
        </p:txBody>
      </p:sp>
    </p:spTree>
    <p:extLst>
      <p:ext uri="{BB962C8B-B14F-4D97-AF65-F5344CB8AC3E}">
        <p14:creationId xmlns:p14="http://schemas.microsoft.com/office/powerpoint/2010/main" val="325967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Total sales numbers</a:t>
            </a:r>
          </a:p>
          <a:p>
            <a:r>
              <a:rPr lang="en-US" dirty="0"/>
              <a:t>Promotion of certain items 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Click-through-rates</a:t>
            </a:r>
          </a:p>
          <a:p>
            <a:r>
              <a:rPr lang="en-US" dirty="0"/>
              <a:t>Interactivity on platform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Customer return rates</a:t>
            </a:r>
          </a:p>
          <a:p>
            <a:r>
              <a:rPr lang="en-US" dirty="0"/>
              <a:t>Customer satisfaction and loyalty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good recommendation?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28800"/>
            <a:ext cx="2672513" cy="70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51" y="2492896"/>
            <a:ext cx="2485653" cy="58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53" y="3433936"/>
            <a:ext cx="2445817" cy="202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1"/>
          <p:cNvSpPr txBox="1">
            <a:spLocks/>
          </p:cNvSpPr>
          <p:nvPr/>
        </p:nvSpPr>
        <p:spPr>
          <a:xfrm>
            <a:off x="179512" y="1340768"/>
            <a:ext cx="4896544" cy="9197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 3"/>
              <a:buNone/>
            </a:pPr>
            <a:r>
              <a:rPr lang="en-US" dirty="0">
                <a:latin typeface="Calibri" pitchFamily="34" charset="0"/>
              </a:rPr>
              <a:t>What are the measures in practice?</a:t>
            </a:r>
          </a:p>
        </p:txBody>
      </p:sp>
    </p:spTree>
    <p:extLst>
      <p:ext uri="{BB962C8B-B14F-4D97-AF65-F5344CB8AC3E}">
        <p14:creationId xmlns:p14="http://schemas.microsoft.com/office/powerpoint/2010/main" val="296863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does a RS do its job well?</a:t>
            </a:r>
            <a:endParaRPr lang="en-US" dirty="0"/>
          </a:p>
        </p:txBody>
      </p:sp>
      <p:pic>
        <p:nvPicPr>
          <p:cNvPr id="4" name="Grafik 3" descr="long_tail_graph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965" y="3212976"/>
            <a:ext cx="495973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5940152" y="1628800"/>
            <a:ext cx="2627784" cy="374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sz="1800" b="0" dirty="0"/>
              <a:t>"Recommend widely unknown items that users might actually like!"</a:t>
            </a:r>
          </a:p>
          <a:p>
            <a:endParaRPr lang="en-US" sz="1800" b="0" dirty="0"/>
          </a:p>
          <a:p>
            <a:r>
              <a:rPr lang="en-US" sz="1800" b="0" dirty="0"/>
              <a:t>20% of items accumulate 74% of all positive ratings</a:t>
            </a:r>
          </a:p>
          <a:p>
            <a:endParaRPr lang="en-US" sz="1800" b="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705934" y="2924944"/>
            <a:ext cx="3658154" cy="1944216"/>
            <a:chOff x="1709936" y="1642999"/>
            <a:chExt cx="3995936" cy="3730217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 bwMode="auto">
            <a:xfrm>
              <a:off x="1709936" y="1642999"/>
              <a:ext cx="3995936" cy="10081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defTabSz="914400" eaLnBrk="0" latinLnBrk="0" hangingPunct="0">
                <a:lnSpc>
                  <a:spcPct val="90000"/>
                </a:lnSpc>
                <a:spcBef>
                  <a:spcPts val="1200"/>
                </a:spcBef>
                <a:buClrTx/>
                <a:buSzTx/>
                <a:tabLst/>
                <a:defRPr/>
              </a:pPr>
              <a:r>
                <a:rPr lang="en-US" sz="2000" dirty="0">
                  <a:solidFill>
                    <a:srgbClr val="003366"/>
                  </a:solidFill>
                  <a:latin typeface="Calibri" pitchFamily="34" charset="0"/>
                </a:rPr>
                <a:t>	Recommend items </a:t>
              </a:r>
              <a:br>
                <a:rPr lang="en-US" sz="2000" dirty="0">
                  <a:solidFill>
                    <a:srgbClr val="003366"/>
                  </a:solidFill>
                  <a:latin typeface="Calibri" pitchFamily="34" charset="0"/>
                </a:rPr>
              </a:br>
              <a:r>
                <a:rPr lang="en-US" sz="2000" dirty="0">
                  <a:solidFill>
                    <a:srgbClr val="003366"/>
                  </a:solidFill>
                  <a:latin typeface="Calibri" pitchFamily="34" charset="0"/>
                </a:rPr>
                <a:t>	from the long tail</a:t>
              </a:r>
            </a:p>
            <a:p>
              <a:pPr marL="381000" marR="0" lvl="0" indent="-381000" defTabSz="914400" eaLnBrk="0" latinLnBrk="0" hangingPunct="0">
                <a:lnSpc>
                  <a:spcPct val="90000"/>
                </a:lnSpc>
                <a:spcBef>
                  <a:spcPts val="1200"/>
                </a:spcBef>
                <a:buClrTx/>
                <a:buSzTx/>
                <a:buFont typeface="Wingdings" pitchFamily="2" charset="2"/>
                <a:buChar char="§"/>
                <a:tabLst/>
                <a:defRPr/>
              </a:pPr>
              <a:endParaRPr lang="en-US" sz="2000" dirty="0">
                <a:solidFill>
                  <a:srgbClr val="003366"/>
                </a:solidFill>
                <a:latin typeface="Calibri" pitchFamily="34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2987824" y="5085184"/>
              <a:ext cx="2160240" cy="288032"/>
              <a:chOff x="2987824" y="5085184"/>
              <a:chExt cx="2160240" cy="288032"/>
            </a:xfrm>
          </p:grpSpPr>
          <p:sp>
            <p:nvSpPr>
              <p:cNvPr id="9" name="Pfeil nach oben 8"/>
              <p:cNvSpPr/>
              <p:nvPr/>
            </p:nvSpPr>
            <p:spPr bwMode="auto">
              <a:xfrm>
                <a:off x="2987824" y="5085184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endParaRPr>
              </a:p>
            </p:txBody>
          </p:sp>
          <p:sp>
            <p:nvSpPr>
              <p:cNvPr id="10" name="Pfeil nach oben 9"/>
              <p:cNvSpPr/>
              <p:nvPr/>
            </p:nvSpPr>
            <p:spPr bwMode="auto">
              <a:xfrm>
                <a:off x="3707904" y="5157192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endParaRPr>
              </a:p>
            </p:txBody>
          </p:sp>
          <p:sp>
            <p:nvSpPr>
              <p:cNvPr id="11" name="Pfeil nach oben 10"/>
              <p:cNvSpPr/>
              <p:nvPr/>
            </p:nvSpPr>
            <p:spPr bwMode="auto">
              <a:xfrm>
                <a:off x="4427984" y="5157192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endParaRPr>
              </a:p>
            </p:txBody>
          </p:sp>
          <p:sp>
            <p:nvSpPr>
              <p:cNvPr id="12" name="Pfeil nach oben 11"/>
              <p:cNvSpPr/>
              <p:nvPr/>
            </p:nvSpPr>
            <p:spPr bwMode="auto">
              <a:xfrm>
                <a:off x="5004048" y="5157192"/>
                <a:ext cx="144016" cy="216024"/>
              </a:xfrm>
              <a:prstGeom prst="up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0902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and success criteria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lang="en-US" dirty="0"/>
              <a:t>Prediction perspective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/>
              <a:t>Predict to what degree users like an item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/>
              <a:t>Most popular evaluation scenario in research</a:t>
            </a:r>
          </a:p>
          <a:p>
            <a:pPr marL="781050" lvl="1" indent="-381000">
              <a:lnSpc>
                <a:spcPct val="90000"/>
              </a:lnSpc>
              <a:defRPr/>
            </a:pPr>
            <a:endParaRPr lang="en-US" dirty="0"/>
          </a:p>
          <a:p>
            <a:pPr marL="381000" indent="-381000">
              <a:lnSpc>
                <a:spcPct val="90000"/>
              </a:lnSpc>
              <a:defRPr/>
            </a:pPr>
            <a:r>
              <a:rPr lang="en-US" dirty="0"/>
              <a:t>Interaction perspective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/>
              <a:t>Give users a "good feeling"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/>
              <a:t>Educate users about the product domain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/>
              <a:t>Convince/persuade users - explain</a:t>
            </a:r>
          </a:p>
          <a:p>
            <a:pPr marL="381000" indent="-381000">
              <a:lnSpc>
                <a:spcPct val="90000"/>
              </a:lnSpc>
              <a:defRPr/>
            </a:pPr>
            <a:endParaRPr lang="en-US" dirty="0"/>
          </a:p>
          <a:p>
            <a:pPr marL="381000" indent="-381000">
              <a:lnSpc>
                <a:spcPct val="90000"/>
              </a:lnSpc>
              <a:defRPr/>
            </a:pPr>
            <a:r>
              <a:rPr lang="en-US" dirty="0"/>
              <a:t>Finally, conversion perspective 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/>
              <a:t>Commercial situations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/>
              <a:t>Increase "hit", "clickthrough", "lookers to bookers" rates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dirty="0"/>
              <a:t>Optimize sales margins and profit  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1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Recommender Systems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 areas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02" y="2732291"/>
            <a:ext cx="2438027" cy="151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19" y="4725144"/>
            <a:ext cx="290611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4" y="1917332"/>
            <a:ext cx="1505474" cy="217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02" y="1412776"/>
            <a:ext cx="29908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4" y="4353559"/>
            <a:ext cx="3710397" cy="162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00" y="2049939"/>
            <a:ext cx="19240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3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5904656" cy="1143000"/>
          </a:xfrm>
        </p:spPr>
        <p:txBody>
          <a:bodyPr/>
          <a:lstStyle/>
          <a:p>
            <a:r>
              <a:rPr lang="en-US" dirty="0"/>
              <a:t>Evaluation in information retrieval (IR)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412776"/>
            <a:ext cx="7344816" cy="4536504"/>
          </a:xfrm>
        </p:spPr>
        <p:txBody>
          <a:bodyPr/>
          <a:lstStyle/>
          <a:p>
            <a:r>
              <a:rPr lang="en-US" dirty="0"/>
              <a:t>Recommendation is viewed as information retrieval task:</a:t>
            </a:r>
          </a:p>
          <a:p>
            <a:pPr lvl="1"/>
            <a:r>
              <a:rPr lang="en-US" dirty="0"/>
              <a:t>Retrieve (recommend) all items which are predicted to be "good" or "relevant".</a:t>
            </a:r>
          </a:p>
          <a:p>
            <a:r>
              <a:rPr lang="en-US" dirty="0"/>
              <a:t>Common protocol :</a:t>
            </a:r>
          </a:p>
          <a:p>
            <a:pPr lvl="1"/>
            <a:r>
              <a:rPr lang="en-US" dirty="0"/>
              <a:t>Hide some items with known ground truth</a:t>
            </a:r>
          </a:p>
          <a:p>
            <a:pPr lvl="1"/>
            <a:r>
              <a:rPr lang="en-US" dirty="0"/>
              <a:t>Rank items or predict ratings -&gt; Count -&gt; Cross-validate</a:t>
            </a:r>
          </a:p>
          <a:p>
            <a:r>
              <a:rPr lang="en-US" dirty="0"/>
              <a:t>Ground truth established by human domain experts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619672" y="4077072"/>
          <a:ext cx="5250694" cy="201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55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1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Reality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25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Actually Good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Actually Bad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Prediction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Rated Good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True Positive (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tp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False Positive (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fp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0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Rated Bad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False Negative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 (fn)</a:t>
                      </a:r>
                      <a:endParaRPr lang="en-US" dirty="0">
                        <a:solidFill>
                          <a:srgbClr val="002060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True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 Negative (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tn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Calibri" pitchFamily="34" charset="0"/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36496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Metrics: Precision and Recall</a:t>
            </a:r>
          </a:p>
        </p:txBody>
      </p:sp>
      <p:sp>
        <p:nvSpPr>
          <p:cNvPr id="604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Precision:</a:t>
            </a:r>
            <a:r>
              <a:rPr lang="en-US" dirty="0"/>
              <a:t> a measure of exactness, determines the fraction of relevant items retrieved out of all items retrieved</a:t>
            </a:r>
          </a:p>
          <a:p>
            <a:pPr lvl="1"/>
            <a:r>
              <a:rPr lang="en-US" dirty="0"/>
              <a:t>E.g. the proportion of recommended movies that are actually good</a:t>
            </a:r>
          </a:p>
          <a:p>
            <a:pPr lvl="1"/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endParaRPr lang="en-US" b="1" dirty="0"/>
          </a:p>
          <a:p>
            <a:r>
              <a:rPr lang="en-US" b="1" dirty="0"/>
              <a:t>Recall:</a:t>
            </a:r>
            <a:r>
              <a:rPr lang="en-US" dirty="0"/>
              <a:t> a measure of completeness, determines the fraction of relevant items retrieved out of all relevant items</a:t>
            </a:r>
          </a:p>
          <a:p>
            <a:pPr lvl="1"/>
            <a:r>
              <a:rPr lang="en-US" dirty="0"/>
              <a:t>E.g. the proportion of all good movies recommended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04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838" y="2786063"/>
            <a:ext cx="48863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5200" y="4929188"/>
            <a:ext cx="46736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174953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5904656" cy="1143000"/>
          </a:xfrm>
        </p:spPr>
        <p:txBody>
          <a:bodyPr/>
          <a:lstStyle/>
          <a:p>
            <a:r>
              <a:rPr lang="en-US" dirty="0"/>
              <a:t>Accuracy measures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268760"/>
            <a:ext cx="6694512" cy="5256584"/>
          </a:xfrm>
        </p:spPr>
        <p:txBody>
          <a:bodyPr/>
          <a:lstStyle/>
          <a:p>
            <a:r>
              <a:rPr lang="en-US"/>
              <a:t>Datasets with items rated by users</a:t>
            </a:r>
          </a:p>
          <a:p>
            <a:pPr lvl="1"/>
            <a:r>
              <a:rPr lang="en-US"/>
              <a:t>MovieLens datasets 100K-10M ratings</a:t>
            </a:r>
          </a:p>
          <a:p>
            <a:pPr lvl="1"/>
            <a:r>
              <a:rPr lang="en-US"/>
              <a:t>Netflix 100M ratings</a:t>
            </a:r>
          </a:p>
          <a:p>
            <a:r>
              <a:rPr lang="en-US"/>
              <a:t>Historic user ratings constitute ground truth</a:t>
            </a:r>
          </a:p>
          <a:p>
            <a:r>
              <a:rPr lang="en-US"/>
              <a:t>Metrics measure error rate</a:t>
            </a:r>
          </a:p>
          <a:p>
            <a:pPr lvl="1"/>
            <a:r>
              <a:rPr lang="en-US"/>
              <a:t>Mean Absolute Error (</a:t>
            </a:r>
            <a:r>
              <a:rPr lang="en-US" i="1"/>
              <a:t>MAE</a:t>
            </a:r>
            <a:r>
              <a:rPr lang="en-US"/>
              <a:t>) computes the deviation between predicted ratings and actual ratings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Root Mean Square Error (</a:t>
            </a:r>
            <a:r>
              <a:rPr lang="en-US" i="1"/>
              <a:t>RMSE</a:t>
            </a:r>
            <a:r>
              <a:rPr lang="en-US"/>
              <a:t>) is similar to </a:t>
            </a:r>
            <a:r>
              <a:rPr lang="en-US" i="1"/>
              <a:t>MAE</a:t>
            </a:r>
            <a:r>
              <a:rPr lang="en-US"/>
              <a:t>, but places more emphasis on larger deviation</a:t>
            </a:r>
          </a:p>
          <a:p>
            <a:pPr lvl="0"/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8381" y="3603104"/>
            <a:ext cx="2047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024" y="4869160"/>
            <a:ext cx="25431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95550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recommendation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/>
              <a:t>Collaborative filtering does </a:t>
            </a:r>
            <a:r>
              <a:rPr lang="en-US" dirty="0">
                <a:solidFill>
                  <a:srgbClr val="0070C0"/>
                </a:solidFill>
              </a:rPr>
              <a:t>NOT</a:t>
            </a:r>
            <a:r>
              <a:rPr lang="en-US" dirty="0"/>
              <a:t> require any information about the items,</a:t>
            </a:r>
          </a:p>
          <a:p>
            <a:pPr lvl="2"/>
            <a:r>
              <a:rPr lang="en-US" dirty="0"/>
              <a:t>However, it might be reasonable to exploit such information</a:t>
            </a:r>
          </a:p>
          <a:p>
            <a:pPr lvl="2"/>
            <a:r>
              <a:rPr lang="en-US" dirty="0"/>
              <a:t>E.g. recommend fantasy novels to people who liked fantasy novels in the past</a:t>
            </a:r>
          </a:p>
          <a:p>
            <a:r>
              <a:rPr lang="en-US" dirty="0"/>
              <a:t>What do we need:</a:t>
            </a:r>
          </a:p>
          <a:p>
            <a:pPr lvl="2"/>
            <a:r>
              <a:rPr lang="en-US" dirty="0"/>
              <a:t>Some information about the available items such as the genre ("content") </a:t>
            </a:r>
          </a:p>
          <a:p>
            <a:pPr lvl="2"/>
            <a:r>
              <a:rPr lang="en-US" dirty="0"/>
              <a:t>Some sort of </a:t>
            </a:r>
            <a:r>
              <a:rPr lang="en-US" i="1" dirty="0"/>
              <a:t>user profile</a:t>
            </a:r>
            <a:r>
              <a:rPr lang="en-US" dirty="0"/>
              <a:t> describing what the user likes (the preferences)</a:t>
            </a:r>
          </a:p>
          <a:p>
            <a:r>
              <a:rPr lang="en-US" dirty="0"/>
              <a:t>The task:</a:t>
            </a:r>
          </a:p>
          <a:p>
            <a:pPr lvl="2"/>
            <a:r>
              <a:rPr lang="en-US" dirty="0"/>
              <a:t>Learn user preferences</a:t>
            </a:r>
          </a:p>
          <a:p>
            <a:pPr lvl="2"/>
            <a:r>
              <a:rPr lang="en-US" dirty="0"/>
              <a:t>Locate/recommend items that are "similar" to the user preferences</a:t>
            </a:r>
          </a:p>
        </p:txBody>
      </p:sp>
    </p:spTree>
    <p:extLst>
      <p:ext uri="{BB962C8B-B14F-4D97-AF65-F5344CB8AC3E}">
        <p14:creationId xmlns:p14="http://schemas.microsoft.com/office/powerpoint/2010/main" val="1960837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Paradigms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3324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5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3322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17" name="Rechteck 19"/>
          <p:cNvSpPr>
            <a:spLocks noChangeArrowheads="1"/>
          </p:cNvSpPr>
          <p:nvPr/>
        </p:nvSpPr>
        <p:spPr bwMode="auto">
          <a:xfrm>
            <a:off x="4286250" y="1428750"/>
            <a:ext cx="457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Content-based: "Show me more of the same what I've liked</a:t>
            </a:r>
            <a:r>
              <a:rPr lang="en-US" sz="2400" b="0" dirty="0"/>
              <a:t>"</a:t>
            </a:r>
          </a:p>
        </p:txBody>
      </p: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3320" name="Grafik 21" descr="PM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1" name="Grafik 22" descr="PMarrow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3149933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"content"?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genre is actually not part of the content of a book</a:t>
            </a:r>
          </a:p>
          <a:p>
            <a:r>
              <a:rPr lang="en-US" dirty="0"/>
              <a:t>Most CB-recommendation methods originate from Information Retrieval (IR) field:</a:t>
            </a:r>
          </a:p>
          <a:p>
            <a:pPr lvl="1"/>
            <a:r>
              <a:rPr lang="en-US" dirty="0"/>
              <a:t>The item descriptions are usually automatically extracted (important words)</a:t>
            </a:r>
          </a:p>
          <a:p>
            <a:pPr lvl="1"/>
            <a:r>
              <a:rPr lang="en-US" dirty="0"/>
              <a:t>Goal is to find and rank interesting text documents (news articles, web pages)</a:t>
            </a:r>
          </a:p>
          <a:p>
            <a:pPr lvl="1"/>
            <a:endParaRPr lang="en-US" dirty="0"/>
          </a:p>
          <a:p>
            <a:r>
              <a:rPr lang="en-US" dirty="0"/>
              <a:t>Here:</a:t>
            </a:r>
          </a:p>
          <a:p>
            <a:pPr lvl="1"/>
            <a:r>
              <a:rPr lang="en-US" dirty="0"/>
              <a:t>Classical IR-based methods based on keywords</a:t>
            </a:r>
          </a:p>
          <a:p>
            <a:pPr lvl="1"/>
            <a:r>
              <a:rPr lang="en-US" dirty="0"/>
              <a:t>No expert recommendation knowledge involved</a:t>
            </a:r>
          </a:p>
          <a:p>
            <a:pPr lvl="1"/>
            <a:r>
              <a:rPr lang="en-US" dirty="0"/>
              <a:t>User profile (preferences) are rather learned than explicitly elicited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285720" y="935619"/>
            <a:ext cx="8429684" cy="42862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2673"/>
            <a:ext cx="8229600" cy="1143000"/>
          </a:xfrm>
        </p:spPr>
        <p:txBody>
          <a:bodyPr/>
          <a:lstStyle/>
          <a:p>
            <a:r>
              <a:rPr lang="en-US" dirty="0"/>
              <a:t>Content representation and item similarities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20865"/>
                <a:ext cx="8229600" cy="4525963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Simple approach</a:t>
                </a:r>
              </a:p>
              <a:p>
                <a:pPr lvl="1"/>
                <a:r>
                  <a:rPr lang="en-US" dirty="0"/>
                  <a:t>Compute the similarity of an unseen item with the user profile based on the keyword overlap (e.g. using the Dice coefficient)</a:t>
                </a:r>
              </a:p>
              <a:p>
                <a:pPr lvl="1"/>
                <a:r>
                  <a:rPr lang="en-US" dirty="0" err="1"/>
                  <a:t>sim</a:t>
                </a:r>
                <a:r>
                  <a:rPr lang="en-US" dirty="0"/>
                  <a:t>(b</a:t>
                </a:r>
                <a:r>
                  <a:rPr lang="en-US" baseline="-25000" dirty="0"/>
                  <a:t>i</a:t>
                </a:r>
                <a:r>
                  <a:rPr lang="en-US" dirty="0"/>
                  <a:t>, </a:t>
                </a:r>
                <a:r>
                  <a:rPr lang="en-US" dirty="0" err="1"/>
                  <a:t>b</a:t>
                </a:r>
                <a:r>
                  <a:rPr lang="en-US" baseline="-25000" dirty="0" err="1"/>
                  <a:t>j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2 ∗|</m:t>
                        </m:r>
                        <m:r>
                          <a:rPr lang="de-DE" b="0" i="1" smtClean="0">
                            <a:latin typeface="Cambria Math"/>
                          </a:rPr>
                          <m:t>𝑘𝑒𝑦𝑤𝑜𝑟𝑑𝑠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de-DE" b="0" i="1" baseline="-2500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𝑘𝑒𝑦𝑤𝑜𝑟𝑑𝑠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  <m:r>
                              <a:rPr lang="de-DE" b="0" i="1" baseline="-25000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𝑘𝑒𝑦𝑤𝑜𝑟𝑑𝑠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de-DE" b="0" i="1" baseline="-25000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+|</m:t>
                        </m:r>
                        <m:r>
                          <a:rPr lang="de-DE" b="0" i="1" smtClean="0">
                            <a:latin typeface="Cambria Math"/>
                          </a:rPr>
                          <m:t>𝑘𝑒𝑦𝑤𝑜𝑟𝑑𝑠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de-DE" b="0" i="1" baseline="-25000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				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20865"/>
                <a:ext cx="8229600" cy="4525963"/>
              </a:xfrm>
              <a:blipFill rotWithShape="1"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864181"/>
            <a:ext cx="4572032" cy="20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3078759"/>
            <a:ext cx="4429156" cy="101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9152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Term-Frequency - Inverse Document Frequency (TF-IDF)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/>
          <a:lstStyle/>
          <a:p>
            <a:r>
              <a:rPr lang="en-US" dirty="0"/>
              <a:t>Simple keyword representation has its problems </a:t>
            </a:r>
          </a:p>
          <a:p>
            <a:pPr lvl="1"/>
            <a:r>
              <a:rPr lang="en-US" dirty="0"/>
              <a:t>In particular when automatically extracted because</a:t>
            </a:r>
          </a:p>
          <a:p>
            <a:pPr lvl="2"/>
            <a:r>
              <a:rPr lang="en-US" dirty="0"/>
              <a:t>Not every word has similar importance</a:t>
            </a:r>
          </a:p>
          <a:p>
            <a:pPr lvl="2"/>
            <a:r>
              <a:rPr lang="en-US" dirty="0"/>
              <a:t>Longer documents have a higher chance to have an overlap with the user profile</a:t>
            </a:r>
          </a:p>
          <a:p>
            <a:r>
              <a:rPr lang="en-US" dirty="0"/>
              <a:t>Standard measure: TF-IDF</a:t>
            </a:r>
          </a:p>
          <a:p>
            <a:pPr lvl="1"/>
            <a:r>
              <a:rPr lang="en-US" dirty="0"/>
              <a:t>Encodes text documents as weighted term vector</a:t>
            </a:r>
          </a:p>
          <a:p>
            <a:pPr lvl="1"/>
            <a:r>
              <a:rPr lang="en-US" dirty="0"/>
              <a:t>TF: Measures, how often a term appears (density in a document)</a:t>
            </a:r>
          </a:p>
          <a:p>
            <a:pPr lvl="2"/>
            <a:r>
              <a:rPr lang="en-US" dirty="0"/>
              <a:t>Assuming that important terms appear more often</a:t>
            </a:r>
          </a:p>
          <a:p>
            <a:pPr lvl="2"/>
            <a:r>
              <a:rPr lang="en-US" dirty="0"/>
              <a:t>Normalization has to be done in order to take document length into account</a:t>
            </a:r>
          </a:p>
          <a:p>
            <a:pPr lvl="1"/>
            <a:r>
              <a:rPr lang="en-US" dirty="0"/>
              <a:t>IDF: Aims to reduce the weight of terms that appear in all documents</a:t>
            </a:r>
          </a:p>
        </p:txBody>
      </p:sp>
    </p:spTree>
    <p:extLst>
      <p:ext uri="{BB962C8B-B14F-4D97-AF65-F5344CB8AC3E}">
        <p14:creationId xmlns:p14="http://schemas.microsoft.com/office/powerpoint/2010/main" val="3188584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Compute the overall importance of keywords</a:t>
                </a:r>
              </a:p>
              <a:p>
                <a:pPr lvl="1"/>
                <a:r>
                  <a:rPr lang="en-US" dirty="0"/>
                  <a:t>Given a keyword i and a document j</a:t>
                </a:r>
              </a:p>
              <a:p>
                <a:pPr lvl="1">
                  <a:buNone/>
                </a:pPr>
                <a:r>
                  <a:rPr lang="en-US" dirty="0"/>
                  <a:t>		</a:t>
                </a: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TF-IDF (</a:t>
                </a:r>
                <a:r>
                  <a:rPr lang="en-US" i="1" dirty="0" err="1">
                    <a:latin typeface="Cambria Math" pitchFamily="18" charset="0"/>
                    <a:ea typeface="Cambria Math" pitchFamily="18" charset="0"/>
                  </a:rPr>
                  <a:t>i,j</a:t>
                </a: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) = TF(</a:t>
                </a:r>
                <a:r>
                  <a:rPr lang="en-US" i="1" dirty="0" err="1">
                    <a:latin typeface="Cambria Math" pitchFamily="18" charset="0"/>
                    <a:ea typeface="Cambria Math" pitchFamily="18" charset="0"/>
                  </a:rPr>
                  <a:t>i,j</a:t>
                </a: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) * IDF(i)</a:t>
                </a:r>
              </a:p>
              <a:p>
                <a:r>
                  <a:rPr lang="en-US" dirty="0"/>
                  <a:t>Term frequency (TF)</a:t>
                </a:r>
              </a:p>
              <a:p>
                <a:pPr lvl="1"/>
                <a:r>
                  <a:rPr lang="en-US" dirty="0"/>
                  <a:t>Let </a:t>
                </a:r>
                <a:r>
                  <a:rPr lang="en-US" sz="1600" i="1" dirty="0" err="1">
                    <a:latin typeface="Cambria Math" pitchFamily="18" charset="0"/>
                    <a:ea typeface="Cambria Math" pitchFamily="18" charset="0"/>
                  </a:rPr>
                  <a:t>freq</a:t>
                </a:r>
                <a:r>
                  <a:rPr lang="en-US" sz="1600" i="1" dirty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sz="1600" i="1" dirty="0" err="1">
                    <a:latin typeface="Cambria Math" pitchFamily="18" charset="0"/>
                    <a:ea typeface="Cambria Math" pitchFamily="18" charset="0"/>
                  </a:rPr>
                  <a:t>i,j</a:t>
                </a:r>
                <a:r>
                  <a:rPr lang="en-US" sz="1600" i="1" dirty="0"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dirty="0"/>
                  <a:t> number of occurrences of keyword </a:t>
                </a:r>
                <a:r>
                  <a:rPr lang="en-US" i="1" dirty="0"/>
                  <a:t>i</a:t>
                </a:r>
                <a:r>
                  <a:rPr lang="en-US" dirty="0"/>
                  <a:t> in document </a:t>
                </a:r>
                <a:r>
                  <a:rPr lang="en-US" i="1" dirty="0"/>
                  <a:t>j</a:t>
                </a:r>
              </a:p>
              <a:p>
                <a:pPr lvl="1"/>
                <a:r>
                  <a:rPr lang="en-US" dirty="0"/>
                  <a:t>Let </a:t>
                </a:r>
                <a:r>
                  <a:rPr lang="en-US" sz="1600" i="1" dirty="0" err="1">
                    <a:latin typeface="Cambria Math" pitchFamily="18" charset="0"/>
                    <a:ea typeface="Cambria Math" pitchFamily="18" charset="0"/>
                  </a:rPr>
                  <a:t>maxOthers</a:t>
                </a:r>
                <a:r>
                  <a:rPr lang="en-US" sz="1600" i="1" dirty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sz="1600" i="1" dirty="0" err="1">
                    <a:latin typeface="Cambria Math" pitchFamily="18" charset="0"/>
                    <a:ea typeface="Cambria Math" pitchFamily="18" charset="0"/>
                  </a:rPr>
                  <a:t>i,j</a:t>
                </a:r>
                <a:r>
                  <a:rPr lang="en-US" sz="1600" i="1" dirty="0"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dirty="0"/>
                  <a:t> denote the highest number of occurrences of another keyword of </a:t>
                </a:r>
                <a:r>
                  <a:rPr lang="en-US" i="1" dirty="0"/>
                  <a:t>j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𝑇𝐹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𝑓𝑟𝑒𝑞</m:t>
                        </m:r>
                        <m:r>
                          <a:rPr lang="de-DE" b="0" i="1" smtClean="0">
                            <a:latin typeface="Cambria Math"/>
                          </a:rPr>
                          <m:t>(</m:t>
                        </m:r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𝑗</m:t>
                        </m:r>
                        <m:r>
                          <a:rPr lang="de-DE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𝑚𝑎𝑥𝑂𝑡h𝑒𝑟𝑠</m:t>
                        </m:r>
                        <m:r>
                          <a:rPr lang="de-DE" b="0" i="1" smtClean="0">
                            <a:latin typeface="Cambria Math"/>
                          </a:rPr>
                          <m:t>(</m:t>
                        </m:r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𝑗</m:t>
                        </m:r>
                        <m:r>
                          <a:rPr lang="de-DE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Inverse Document Frequency (IDF)</a:t>
                </a:r>
              </a:p>
              <a:p>
                <a:pPr lvl="1"/>
                <a:r>
                  <a:rPr lang="en-US" dirty="0"/>
                  <a:t>N: number of all recommendable documents</a:t>
                </a:r>
              </a:p>
              <a:p>
                <a:pPr lvl="1"/>
                <a:r>
                  <a:rPr lang="en-US" dirty="0"/>
                  <a:t>n(i): number of documents in which keyword </a:t>
                </a:r>
                <a:r>
                  <a:rPr lang="en-US" i="1" dirty="0"/>
                  <a:t>i</a:t>
                </a:r>
                <a:r>
                  <a:rPr lang="en-US" dirty="0"/>
                  <a:t> appears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𝐼𝐷𝐹</m:t>
                    </m:r>
                    <m:r>
                      <a:rPr lang="de-DE" b="0" i="1" smtClean="0">
                        <a:latin typeface="Cambria Math"/>
                      </a:rPr>
                      <m:t>(</m:t>
                    </m:r>
                    <m:r>
                      <a:rPr lang="de-DE" b="0" i="1" smtClean="0">
                        <a:latin typeface="Cambria Math"/>
                      </a:rPr>
                      <m:t>𝑖</m:t>
                    </m:r>
                    <m:r>
                      <a:rPr lang="de-DE" b="0" i="1" smtClean="0">
                        <a:latin typeface="Cambria Math"/>
                      </a:rPr>
                      <m:t>)=</m:t>
                    </m:r>
                    <m:r>
                      <a:rPr lang="de-DE" b="0" i="1" smtClean="0">
                        <a:latin typeface="Cambria Math"/>
                      </a:rPr>
                      <m:t>𝑙𝑜𝑔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  <m:r>
                          <a:rPr lang="de-DE" b="0" i="1" smtClean="0">
                            <a:latin typeface="Cambria Math"/>
                          </a:rPr>
                          <m:t>(</m:t>
                        </m:r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229600" cy="4525963"/>
              </a:xfrm>
              <a:blipFill rotWithShape="1">
                <a:blip r:embed="rId3"/>
                <a:stretch>
                  <a:fillRect l="-667" t="-674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513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TF-IDF representation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71472" y="5857892"/>
            <a:ext cx="3365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/>
              <a:t>Figure taken from http://informationretrieval.org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000240"/>
            <a:ext cx="7386657" cy="263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753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Social Web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13136"/>
            <a:ext cx="4176464" cy="115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017" y="2618978"/>
            <a:ext cx="2672184" cy="178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7" b="40877"/>
          <a:stretch/>
        </p:blipFill>
        <p:spPr bwMode="auto">
          <a:xfrm>
            <a:off x="3779912" y="4556140"/>
            <a:ext cx="3453443" cy="124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604564"/>
            <a:ext cx="1859493" cy="295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18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vector space 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are usually long and sparse</a:t>
            </a:r>
          </a:p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Remove stop words ("a", "the", ..)</a:t>
            </a:r>
          </a:p>
          <a:p>
            <a:pPr lvl="1"/>
            <a:r>
              <a:rPr lang="en-US" dirty="0"/>
              <a:t>Use stemming </a:t>
            </a:r>
          </a:p>
          <a:p>
            <a:pPr lvl="1"/>
            <a:r>
              <a:rPr lang="en-US" dirty="0"/>
              <a:t>Size cut-offs (only use top n most representative words, e.g. around 100) </a:t>
            </a:r>
          </a:p>
          <a:p>
            <a:pPr lvl="1"/>
            <a:r>
              <a:rPr lang="en-US" dirty="0"/>
              <a:t>Use additional knowledge, use more elaborate methods for feature selection</a:t>
            </a:r>
          </a:p>
          <a:p>
            <a:pPr lvl="1"/>
            <a:r>
              <a:rPr lang="en-US" dirty="0"/>
              <a:t>Detection of phrases as terms (such as United Nations)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Semantic meaning remains unknown</a:t>
            </a:r>
          </a:p>
          <a:p>
            <a:pPr lvl="1"/>
            <a:r>
              <a:rPr lang="en-US" dirty="0"/>
              <a:t>Example: usage of a word in a negative context</a:t>
            </a:r>
          </a:p>
          <a:p>
            <a:pPr lvl="2"/>
            <a:r>
              <a:rPr lang="en-US" dirty="0"/>
              <a:t>"there is </a:t>
            </a:r>
            <a:r>
              <a:rPr lang="en-US" b="1" dirty="0"/>
              <a:t>nothing</a:t>
            </a:r>
            <a:r>
              <a:rPr lang="en-US" dirty="0"/>
              <a:t> on the menu that a vegetarian would like.."</a:t>
            </a:r>
          </a:p>
          <a:p>
            <a:r>
              <a:rPr lang="en-US" dirty="0"/>
              <a:t>Usual similarity metric to compare vectors: Cosine similarity (angle)</a:t>
            </a:r>
          </a:p>
        </p:txBody>
      </p:sp>
    </p:spTree>
    <p:extLst>
      <p:ext uri="{BB962C8B-B14F-4D97-AF65-F5344CB8AC3E}">
        <p14:creationId xmlns:p14="http://schemas.microsoft.com/office/powerpoint/2010/main" val="4284684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Recommending items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method: nearest neighbors</a:t>
            </a:r>
          </a:p>
          <a:p>
            <a:pPr lvl="1"/>
            <a:r>
              <a:rPr lang="en-US" dirty="0"/>
              <a:t>Given a set of documents D already rated by the user (like/dislike)</a:t>
            </a:r>
          </a:p>
          <a:p>
            <a:pPr lvl="2"/>
            <a:r>
              <a:rPr lang="en-US" dirty="0"/>
              <a:t>Find the n nearest neighbors of a not-yet-seen item </a:t>
            </a:r>
            <a:r>
              <a:rPr lang="en-US" i="1" dirty="0"/>
              <a:t>i</a:t>
            </a:r>
            <a:r>
              <a:rPr lang="en-US" dirty="0"/>
              <a:t> in D</a:t>
            </a:r>
          </a:p>
          <a:p>
            <a:pPr lvl="2"/>
            <a:r>
              <a:rPr lang="en-US" dirty="0"/>
              <a:t>Take these ratings to predict a rating/vote for </a:t>
            </a:r>
            <a:r>
              <a:rPr lang="en-US" i="1" dirty="0" err="1"/>
              <a:t>i</a:t>
            </a:r>
            <a:endParaRPr lang="en-US" i="1" dirty="0"/>
          </a:p>
          <a:p>
            <a:pPr lvl="2"/>
            <a:r>
              <a:rPr lang="en-US" dirty="0"/>
              <a:t>(Variations: neighborhood size, lower/upper similarity thresholds)</a:t>
            </a:r>
          </a:p>
          <a:p>
            <a:r>
              <a:rPr lang="en-US" dirty="0"/>
              <a:t>Query-based retrieval: </a:t>
            </a:r>
            <a:r>
              <a:rPr lang="en-US" dirty="0" err="1"/>
              <a:t>Rocchio's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 SMART System: Users are allowed to rate (relevant/irrelevant) retrieved documents (feedback)</a:t>
            </a:r>
          </a:p>
          <a:p>
            <a:pPr lvl="1"/>
            <a:r>
              <a:rPr lang="en-US" dirty="0"/>
              <a:t>The system then learns a prototype of relevant/irrelevant documents</a:t>
            </a:r>
          </a:p>
          <a:p>
            <a:pPr lvl="1"/>
            <a:r>
              <a:rPr lang="en-US" dirty="0"/>
              <a:t>Queries are then automatically extended with additional terms/weight of relevant documents</a:t>
            </a:r>
          </a:p>
        </p:txBody>
      </p:sp>
    </p:spTree>
    <p:extLst>
      <p:ext uri="{BB962C8B-B14F-4D97-AF65-F5344CB8AC3E}">
        <p14:creationId xmlns:p14="http://schemas.microsoft.com/office/powerpoint/2010/main" val="2064736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methods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 as classical text classification problem</a:t>
            </a:r>
          </a:p>
          <a:p>
            <a:pPr lvl="1"/>
            <a:r>
              <a:rPr lang="en-US" dirty="0"/>
              <a:t>Long history of using probabilistic methods</a:t>
            </a:r>
          </a:p>
          <a:p>
            <a:r>
              <a:rPr lang="en-US" dirty="0"/>
              <a:t>Simple approach:</a:t>
            </a:r>
          </a:p>
          <a:p>
            <a:pPr lvl="2"/>
            <a:r>
              <a:rPr lang="en-US" dirty="0"/>
              <a:t>2 classes: like/dislike </a:t>
            </a:r>
          </a:p>
          <a:p>
            <a:pPr lvl="2"/>
            <a:r>
              <a:rPr lang="en-US" dirty="0"/>
              <a:t>Simple Boolean document representation</a:t>
            </a:r>
          </a:p>
          <a:p>
            <a:pPr lvl="2"/>
            <a:r>
              <a:rPr lang="en-US" dirty="0"/>
              <a:t>Calculate probability that document is liked/disliked based on Bayes theorem</a:t>
            </a:r>
          </a:p>
          <a:p>
            <a:pPr lvl="1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32" y="3786190"/>
            <a:ext cx="50673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474" y="5429264"/>
            <a:ext cx="5562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hteck 3"/>
          <p:cNvSpPr/>
          <p:nvPr/>
        </p:nvSpPr>
        <p:spPr bwMode="auto">
          <a:xfrm>
            <a:off x="395536" y="5877272"/>
            <a:ext cx="648072" cy="8188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12160" y="386104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Remember:</a:t>
            </a:r>
          </a:p>
          <a:p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P(Label=1|X)=</a:t>
            </a:r>
            <a:br>
              <a:rPr lang="en-US" sz="1600" b="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k*P(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X|Label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=1) * P(Label=1)</a:t>
            </a:r>
            <a:endParaRPr lang="en-US" sz="1600" b="0" dirty="0">
              <a:latin typeface="Poplar St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59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content-based recommendation methods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 alone may not be sufficient to judge quality/relevance of a document or web page</a:t>
            </a:r>
          </a:p>
          <a:p>
            <a:pPr lvl="2"/>
            <a:r>
              <a:rPr lang="en-US" dirty="0"/>
              <a:t>Up-to-</a:t>
            </a:r>
            <a:r>
              <a:rPr lang="en-US" dirty="0" err="1"/>
              <a:t>dateness</a:t>
            </a:r>
            <a:r>
              <a:rPr lang="en-US" dirty="0"/>
              <a:t>, usability, aesthetics, writing style</a:t>
            </a:r>
          </a:p>
          <a:p>
            <a:pPr lvl="2"/>
            <a:r>
              <a:rPr lang="en-US" dirty="0"/>
              <a:t>Content may also be limited / too short</a:t>
            </a:r>
          </a:p>
          <a:p>
            <a:pPr lvl="2"/>
            <a:r>
              <a:rPr lang="en-US" dirty="0"/>
              <a:t>Content may not be automatically extractable (multimedia)</a:t>
            </a:r>
          </a:p>
          <a:p>
            <a:r>
              <a:rPr lang="en-US" dirty="0"/>
              <a:t>Ramp-up phase required</a:t>
            </a:r>
          </a:p>
          <a:p>
            <a:pPr lvl="2"/>
            <a:r>
              <a:rPr lang="en-US" dirty="0"/>
              <a:t>Some training data is still required</a:t>
            </a:r>
          </a:p>
          <a:p>
            <a:pPr lvl="2"/>
            <a:r>
              <a:rPr lang="en-US" dirty="0"/>
              <a:t>Web 2.0: Use other sources to learn the user preferences</a:t>
            </a:r>
          </a:p>
          <a:p>
            <a:r>
              <a:rPr lang="en-US" dirty="0"/>
              <a:t>Overspecialization</a:t>
            </a:r>
          </a:p>
          <a:p>
            <a:pPr lvl="2"/>
            <a:r>
              <a:rPr lang="en-US" dirty="0"/>
              <a:t>Algorithms tend to propose "more of the same"</a:t>
            </a:r>
          </a:p>
          <a:p>
            <a:pPr lvl="2"/>
            <a:r>
              <a:rPr lang="en-US" dirty="0"/>
              <a:t>E.g. too similar news items</a:t>
            </a:r>
          </a:p>
        </p:txBody>
      </p:sp>
    </p:spTree>
    <p:extLst>
      <p:ext uri="{BB962C8B-B14F-4D97-AF65-F5344CB8AC3E}">
        <p14:creationId xmlns:p14="http://schemas.microsoft.com/office/powerpoint/2010/main" val="256203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knowledge-based recommendation?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Products with low number of available ratings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 span plays an important role</a:t>
            </a:r>
          </a:p>
          <a:p>
            <a:pPr lvl="1"/>
            <a:r>
              <a:rPr lang="en-US" dirty="0"/>
              <a:t>Five-year-old ratings for computers</a:t>
            </a:r>
          </a:p>
          <a:p>
            <a:pPr lvl="1"/>
            <a:r>
              <a:rPr lang="en-US" dirty="0"/>
              <a:t>User lifestyle or family situation changes</a:t>
            </a:r>
          </a:p>
          <a:p>
            <a:r>
              <a:rPr lang="en-US" dirty="0"/>
              <a:t>Customers want to define their requirements explicitly </a:t>
            </a:r>
          </a:p>
          <a:p>
            <a:pPr lvl="1"/>
            <a:r>
              <a:rPr lang="en-US" dirty="0"/>
              <a:t>“The color of the car should be black"</a:t>
            </a:r>
          </a:p>
          <a:p>
            <a:pPr lvl="1"/>
            <a:endParaRPr lang="en-US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185402"/>
            <a:ext cx="2232248" cy="138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2180862"/>
            <a:ext cx="2088232" cy="139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753658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Knowledge-Based Recommendation II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Different views on “knowledge”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sz="2000" dirty="0"/>
              <a:t>Similarity functions</a:t>
            </a:r>
          </a:p>
          <a:p>
            <a:pPr lvl="2"/>
            <a:r>
              <a:rPr lang="en-US" sz="1800" dirty="0"/>
              <a:t>Determine matching degree between query and item (case-based RS)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/>
              <a:t>Utility-based RS</a:t>
            </a:r>
          </a:p>
          <a:p>
            <a:pPr lvl="2"/>
            <a:r>
              <a:rPr lang="en-US" sz="1800" dirty="0"/>
              <a:t>E.g. MAUT – Multi-attribute utility theory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/>
              <a:t>Logic-based knowledge descriptions (from domain expert)</a:t>
            </a:r>
          </a:p>
          <a:p>
            <a:pPr lvl="2"/>
            <a:r>
              <a:rPr lang="en-US" sz="1800" dirty="0"/>
              <a:t>E.g. Hard and soft constraints</a:t>
            </a:r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340089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2400" cy="1143000"/>
          </a:xfrm>
        </p:spPr>
        <p:txBody>
          <a:bodyPr/>
          <a:lstStyle/>
          <a:p>
            <a:r>
              <a:rPr lang="en-US" dirty="0"/>
              <a:t>Constraint-based recommendation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700808"/>
            <a:ext cx="8460432" cy="4320480"/>
          </a:xfrm>
        </p:spPr>
        <p:txBody>
          <a:bodyPr/>
          <a:lstStyle/>
          <a:p>
            <a:r>
              <a:rPr lang="en-US" sz="2000" dirty="0">
                <a:sym typeface="Wingdings" pitchFamily="2" charset="2"/>
              </a:rPr>
              <a:t>A knowledge-based RS formulated as constraint satisfaction problem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Def. 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X</a:t>
            </a:r>
            <a:r>
              <a:rPr lang="en-US" sz="1800" baseline="-25000" dirty="0">
                <a:solidFill>
                  <a:srgbClr val="0070C0"/>
                </a:solidFill>
              </a:rPr>
              <a:t>I</a:t>
            </a:r>
            <a:r>
              <a:rPr lang="en-US" sz="1800" dirty="0">
                <a:solidFill>
                  <a:srgbClr val="0070C0"/>
                </a:solidFill>
              </a:rPr>
              <a:t>, X</a:t>
            </a:r>
            <a:r>
              <a:rPr lang="en-US" sz="1800" baseline="-25000" dirty="0">
                <a:solidFill>
                  <a:srgbClr val="0070C0"/>
                </a:solidFill>
              </a:rPr>
              <a:t>U</a:t>
            </a:r>
            <a:r>
              <a:rPr lang="en-US" sz="1800" dirty="0">
                <a:solidFill>
                  <a:srgbClr val="0070C0"/>
                </a:solidFill>
              </a:rPr>
              <a:t>: </a:t>
            </a:r>
            <a:r>
              <a:rPr lang="en-US" sz="1800" dirty="0"/>
              <a:t>Variables describing items and user model with domain </a:t>
            </a:r>
            <a:r>
              <a:rPr lang="en-US" dirty="0">
                <a:solidFill>
                  <a:srgbClr val="0070C0"/>
                </a:solidFill>
              </a:rPr>
              <a:t>D</a:t>
            </a:r>
            <a:br>
              <a:rPr lang="en-US" sz="1800" dirty="0"/>
            </a:br>
            <a:r>
              <a:rPr lang="en-US" sz="1800" dirty="0"/>
              <a:t>(e.g. </a:t>
            </a:r>
            <a:r>
              <a:rPr lang="en-US" dirty="0"/>
              <a:t>lower focal length, purpose)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KB: </a:t>
            </a:r>
            <a:r>
              <a:rPr lang="en-US" sz="1800" dirty="0"/>
              <a:t>Knowledge base </a:t>
            </a:r>
            <a:r>
              <a:rPr lang="en-US" dirty="0"/>
              <a:t> comprising constraints  and</a:t>
            </a:r>
            <a:r>
              <a:rPr lang="en-US" sz="1800" dirty="0"/>
              <a:t> domain restrictions </a:t>
            </a:r>
            <a:br>
              <a:rPr lang="en-US" sz="1800" dirty="0"/>
            </a:br>
            <a:r>
              <a:rPr lang="en-US" sz="1800" dirty="0"/>
              <a:t>(e.g</a:t>
            </a:r>
            <a:r>
              <a:rPr lang="en-US" sz="1800" b="1" dirty="0"/>
              <a:t>. </a:t>
            </a:r>
            <a:r>
              <a:rPr lang="en-US" sz="1800" b="1" dirty="0">
                <a:solidFill>
                  <a:srgbClr val="0070C0"/>
                </a:solidFill>
              </a:rPr>
              <a:t>IF</a:t>
            </a:r>
            <a:r>
              <a:rPr lang="en-US" sz="1800" b="1" dirty="0"/>
              <a:t> </a:t>
            </a:r>
            <a:r>
              <a:rPr lang="en-US" sz="1800" dirty="0"/>
              <a:t>purpose=“</a:t>
            </a:r>
            <a:r>
              <a:rPr lang="en-US" sz="1800" i="1" dirty="0"/>
              <a:t>on travel” </a:t>
            </a:r>
            <a:r>
              <a:rPr lang="en-US" sz="1800" b="1" dirty="0">
                <a:solidFill>
                  <a:srgbClr val="0070C0"/>
                </a:solidFill>
              </a:rPr>
              <a:t>THEN</a:t>
            </a:r>
            <a:r>
              <a:rPr lang="en-US" sz="1800" b="1" dirty="0"/>
              <a:t> </a:t>
            </a:r>
            <a:r>
              <a:rPr lang="en-US" sz="1800" dirty="0"/>
              <a:t>lower focal length &lt; </a:t>
            </a:r>
            <a:r>
              <a:rPr lang="en-US" sz="1800" i="1" dirty="0"/>
              <a:t>28mm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SRS: </a:t>
            </a:r>
            <a:r>
              <a:rPr lang="en-US" sz="1800" dirty="0"/>
              <a:t>Specific requirements of a user (e.g. purpose = “</a:t>
            </a:r>
            <a:r>
              <a:rPr lang="en-US" sz="1800" i="1" dirty="0"/>
              <a:t>on travel”</a:t>
            </a:r>
            <a:r>
              <a:rPr lang="en-US" sz="1800" dirty="0"/>
              <a:t>) 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I: </a:t>
            </a:r>
            <a:r>
              <a:rPr lang="en-US" sz="1800" dirty="0"/>
              <a:t>Product catalog (e.g. (id=1 </a:t>
            </a:r>
            <a:r>
              <a:rPr lang="en-US" sz="1800" dirty="0">
                <a:latin typeface="Cambria Math"/>
                <a:ea typeface="Cambria Math"/>
                <a:cs typeface="Calibri"/>
              </a:rPr>
              <a:t>˄ </a:t>
            </a:r>
            <a:r>
              <a:rPr lang="en-US" dirty="0" err="1"/>
              <a:t>lfl</a:t>
            </a:r>
            <a:r>
              <a:rPr lang="en-US" dirty="0"/>
              <a:t> = </a:t>
            </a:r>
            <a:r>
              <a:rPr lang="en-US" i="1" dirty="0"/>
              <a:t>28mm) </a:t>
            </a:r>
            <a:r>
              <a:rPr lang="en-US" sz="1800" dirty="0">
                <a:latin typeface="Cambria Math"/>
                <a:ea typeface="Cambria Math"/>
                <a:cs typeface="Calibri"/>
              </a:rPr>
              <a:t>˅</a:t>
            </a:r>
            <a:r>
              <a:rPr lang="en-US" sz="1400" dirty="0"/>
              <a:t> </a:t>
            </a:r>
            <a:r>
              <a:rPr lang="en-US" dirty="0"/>
              <a:t>(id=2 </a:t>
            </a:r>
            <a:r>
              <a:rPr lang="en-US" dirty="0">
                <a:latin typeface="Cambria Math"/>
                <a:ea typeface="Cambria Math"/>
                <a:cs typeface="Calibri"/>
              </a:rPr>
              <a:t>˄ </a:t>
            </a:r>
            <a:r>
              <a:rPr lang="en-US" dirty="0" err="1"/>
              <a:t>lfl</a:t>
            </a:r>
            <a:r>
              <a:rPr lang="en-US" dirty="0"/>
              <a:t>= </a:t>
            </a:r>
            <a:r>
              <a:rPr lang="en-US" i="1" dirty="0"/>
              <a:t>35mm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  <a:cs typeface="Calibri"/>
              </a:rPr>
              <a:t>˅ </a:t>
            </a:r>
            <a:r>
              <a:rPr lang="en-US" dirty="0"/>
              <a:t>…)</a:t>
            </a:r>
          </a:p>
          <a:p>
            <a:r>
              <a:rPr lang="en-US" sz="2000" dirty="0"/>
              <a:t>Solution: Assignment tuple      assigning values to all variables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	                                                is </a:t>
            </a:r>
            <a:r>
              <a:rPr lang="en-US" sz="2000" dirty="0" err="1"/>
              <a:t>satisfiable</a:t>
            </a:r>
            <a:r>
              <a:rPr lang="en-US" sz="2000" dirty="0"/>
              <a:t>.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763689" y="2204864"/>
          <a:ext cx="4032448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Formel" r:id="rId4" imgW="2768400" imgH="279360" progId="Equation.3">
                  <p:embed/>
                </p:oleObj>
              </mc:Choice>
              <mc:Fallback>
                <p:oleObj name="Formel" r:id="rId4" imgW="2768400" imgH="27936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9" y="2204864"/>
                        <a:ext cx="4032448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1218438" y="5403850"/>
          <a:ext cx="2564575" cy="38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Formel" r:id="rId6" imgW="1371600" imgH="203040" progId="Equation.3">
                  <p:embed/>
                </p:oleObj>
              </mc:Choice>
              <mc:Fallback>
                <p:oleObj name="Formel" r:id="rId6" imgW="1371600" imgH="20304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438" y="5403850"/>
                        <a:ext cx="2564575" cy="380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3995936" y="4962253"/>
          <a:ext cx="266540" cy="317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Formel" r:id="rId8" imgW="152280" imgH="203040" progId="Equation.3">
                  <p:embed/>
                </p:oleObj>
              </mc:Choice>
              <mc:Fallback>
                <p:oleObj name="Formel" r:id="rId8" imgW="152280" imgH="203040" progId="Equation.3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962253"/>
                        <a:ext cx="266540" cy="3176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086738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ranking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dirty="0"/>
              <a:t>Multi-Attribute Utility Theory (MAUT)</a:t>
            </a:r>
          </a:p>
          <a:p>
            <a:pPr lvl="1"/>
            <a:r>
              <a:rPr lang="en-US" dirty="0"/>
              <a:t>Each item is evaluated according to a predefined set of dimensions that provide an aggregated view on the basic item properties</a:t>
            </a:r>
          </a:p>
          <a:p>
            <a:r>
              <a:rPr lang="en-IE" dirty="0"/>
              <a:t>E.g. </a:t>
            </a:r>
            <a:r>
              <a:rPr lang="en-IE" u="sng" dirty="0"/>
              <a:t>quality</a:t>
            </a:r>
            <a:r>
              <a:rPr lang="en-IE" dirty="0"/>
              <a:t> and </a:t>
            </a:r>
            <a:r>
              <a:rPr lang="en-IE" u="sng" dirty="0"/>
              <a:t>economy</a:t>
            </a:r>
            <a:r>
              <a:rPr lang="en-IE" dirty="0"/>
              <a:t> are dimensions in the domain of digital cameras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547663" y="3327948"/>
          <a:ext cx="6048673" cy="2576504"/>
        </p:xfrm>
        <a:graphic>
          <a:graphicData uri="http://schemas.openxmlformats.org/drawingml/2006/table">
            <a:tbl>
              <a:tblPr/>
              <a:tblGrid>
                <a:gridCol w="186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id </a:t>
                      </a:r>
                      <a:endParaRPr lang="de-DE" sz="1800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41178" marB="4117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value</a:t>
                      </a:r>
                      <a:endParaRPr lang="de-DE" sz="180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41178" marB="4117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quality </a:t>
                      </a:r>
                      <a:endParaRPr lang="de-DE" sz="180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41178" marB="4117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ea typeface="SimSun"/>
                          <a:cs typeface="Times New Roman"/>
                        </a:rPr>
                        <a:t>economy</a:t>
                      </a:r>
                      <a:endParaRPr lang="de-DE" sz="1800" dirty="0">
                        <a:solidFill>
                          <a:schemeClr val="bg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41178" marB="4117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price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≤250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&gt;250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5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10 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5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Calibri"/>
                          <a:ea typeface="SimSun"/>
                          <a:cs typeface="Times New Roman"/>
                        </a:rPr>
                        <a:t>mpix</a:t>
                      </a: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≤8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&gt;8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6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opt-zoom 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≤9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&gt;9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9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6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SimSun"/>
                          <a:cs typeface="Times New Roman"/>
                        </a:rPr>
                        <a:t>...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1800" dirty="0">
                          <a:latin typeface="Calibri"/>
                          <a:ea typeface="SimSun"/>
                          <a:cs typeface="Times New Roman"/>
                        </a:rPr>
                        <a:t>...</a:t>
                      </a:r>
                      <a:endParaRPr lang="de-DE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...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latin typeface="Calibri"/>
                          <a:ea typeface="SimSun"/>
                          <a:cs typeface="Times New Roman"/>
                        </a:rPr>
                        <a:t>...</a:t>
                      </a:r>
                    </a:p>
                  </a:txBody>
                  <a:tcPr marL="82355" marR="8235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83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1143000"/>
          </a:xfrm>
        </p:spPr>
        <p:txBody>
          <a:bodyPr/>
          <a:lstStyle/>
          <a:p>
            <a:r>
              <a:rPr lang="en-US" dirty="0"/>
              <a:t>Example: find minimal relaxations (minimal diagnoses)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1077268" y="3615853"/>
          <a:ext cx="3278708" cy="1757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062">
                <a:tc>
                  <a:txBody>
                    <a:bodyPr/>
                    <a:lstStyle/>
                    <a:p>
                      <a:endParaRPr lang="en-US" sz="1400" noProof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noProof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User model (SRS)</a:t>
                      </a:r>
                      <a:endParaRPr lang="en-US" sz="1400" noProof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7"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Motives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>
                          <a:latin typeface="Calibri" pitchFamily="34" charset="0"/>
                        </a:rPr>
                        <a:t>Landscape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7"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Brand preference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>
                          <a:latin typeface="Calibri" pitchFamily="34" charset="0"/>
                        </a:rPr>
                        <a:t>Canon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7"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Max.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 dirty="0">
                          <a:latin typeface="Calibri" pitchFamily="34" charset="0"/>
                        </a:rPr>
                        <a:t>350 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5786438" y="1672431"/>
          <a:ext cx="3143272" cy="1945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81">
                <a:tc>
                  <a:txBody>
                    <a:bodyPr/>
                    <a:lstStyle/>
                    <a:p>
                      <a:r>
                        <a:rPr lang="en-US" sz="1400" noProof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Powershot 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81"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>
                          <a:latin typeface="Calibri" pitchFamily="34" charset="0"/>
                        </a:rPr>
                        <a:t>Canon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Lower focal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>
                          <a:latin typeface="Calibri" pitchFamily="34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Upper focal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>
                          <a:latin typeface="Calibri" pitchFamily="34" charset="0"/>
                        </a:rPr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81"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 dirty="0">
                          <a:latin typeface="Calibri" pitchFamily="34" charset="0"/>
                        </a:rPr>
                        <a:t>420</a:t>
                      </a:r>
                      <a:r>
                        <a:rPr lang="en-US" sz="1400" i="1" baseline="0" noProof="0" dirty="0">
                          <a:latin typeface="Calibri" pitchFamily="34" charset="0"/>
                        </a:rPr>
                        <a:t> EUR</a:t>
                      </a:r>
                      <a:endParaRPr lang="en-US" sz="1400" i="1" noProof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786438" y="3761581"/>
          <a:ext cx="3143272" cy="184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405">
                <a:tc>
                  <a:txBody>
                    <a:bodyPr/>
                    <a:lstStyle/>
                    <a:p>
                      <a:r>
                        <a:rPr lang="en-US" sz="1400" noProof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Lumix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81"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>
                          <a:latin typeface="Calibri" pitchFamily="34" charset="0"/>
                        </a:rPr>
                        <a:t>Panasonic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Lower focal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>
                          <a:latin typeface="Calibri" pitchFamily="34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Upper focal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>
                          <a:latin typeface="Calibri" pitchFamily="34" charset="0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81"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noProof="0" dirty="0">
                          <a:latin typeface="Calibri" pitchFamily="34" charset="0"/>
                        </a:rPr>
                        <a:t>319</a:t>
                      </a:r>
                      <a:r>
                        <a:rPr lang="en-US" sz="1400" i="1" baseline="0" noProof="0" dirty="0">
                          <a:latin typeface="Calibri" pitchFamily="34" charset="0"/>
                        </a:rPr>
                        <a:t> EUR</a:t>
                      </a:r>
                      <a:endParaRPr lang="en-US" sz="1400" i="1" noProof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85750" y="1689893"/>
          <a:ext cx="5357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noProof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LHS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Brand</a:t>
                      </a:r>
                      <a:r>
                        <a:rPr lang="en-US" sz="1400" baseline="0" noProof="0">
                          <a:latin typeface="Calibri" pitchFamily="34" charset="0"/>
                        </a:rPr>
                        <a:t> = Brand pref.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Motives = </a:t>
                      </a:r>
                      <a:r>
                        <a:rPr lang="en-US" sz="1400" i="1" noProof="0">
                          <a:latin typeface="Calibri" pitchFamily="34" charset="0"/>
                        </a:rPr>
                        <a:t>Landscape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Low. foc. Length =&lt;</a:t>
                      </a:r>
                      <a:r>
                        <a:rPr lang="en-US" sz="1400" baseline="0" noProof="0">
                          <a:latin typeface="Calibri" pitchFamily="34" charset="0"/>
                        </a:rPr>
                        <a:t> </a:t>
                      </a:r>
                      <a:r>
                        <a:rPr lang="en-US" sz="1400" i="1" baseline="0" noProof="0">
                          <a:latin typeface="Calibri" pitchFamily="34" charset="0"/>
                        </a:rPr>
                        <a:t>28</a:t>
                      </a:r>
                      <a:endParaRPr lang="en-US" sz="1400" i="1" noProof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Calibri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itchFamily="34" charset="0"/>
                        </a:rPr>
                        <a:t>Price</a:t>
                      </a:r>
                      <a:r>
                        <a:rPr lang="en-US" sz="1400" baseline="0" noProof="0" dirty="0">
                          <a:latin typeface="Calibri" pitchFamily="34" charset="0"/>
                        </a:rPr>
                        <a:t> =&lt; Max. cost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634" name="Textfeld 8"/>
          <p:cNvSpPr txBox="1">
            <a:spLocks noChangeArrowheads="1"/>
          </p:cNvSpPr>
          <p:nvPr/>
        </p:nvSpPr>
        <p:spPr bwMode="auto">
          <a:xfrm>
            <a:off x="285750" y="1332706"/>
            <a:ext cx="1450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alibri" pitchFamily="34" charset="0"/>
              </a:rPr>
              <a:t>Knowledge Base:</a:t>
            </a:r>
          </a:p>
        </p:txBody>
      </p:sp>
      <p:sp>
        <p:nvSpPr>
          <p:cNvPr id="21587" name="Textfeld 9"/>
          <p:cNvSpPr txBox="1">
            <a:spLocks noChangeArrowheads="1"/>
          </p:cNvSpPr>
          <p:nvPr/>
        </p:nvSpPr>
        <p:spPr bwMode="auto">
          <a:xfrm>
            <a:off x="5857875" y="1332706"/>
            <a:ext cx="15806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alibri" pitchFamily="34" charset="0"/>
              </a:rPr>
              <a:t>Product catalogue:</a:t>
            </a:r>
          </a:p>
        </p:txBody>
      </p:sp>
      <p:sp>
        <p:nvSpPr>
          <p:cNvPr id="23636" name="Textfeld 10"/>
          <p:cNvSpPr txBox="1">
            <a:spLocks noChangeArrowheads="1"/>
          </p:cNvSpPr>
          <p:nvPr/>
        </p:nvSpPr>
        <p:spPr bwMode="auto">
          <a:xfrm>
            <a:off x="1077267" y="3284984"/>
            <a:ext cx="11604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alibri" pitchFamily="34" charset="0"/>
              </a:rPr>
              <a:t>Current user:</a:t>
            </a:r>
          </a:p>
        </p:txBody>
      </p:sp>
      <p:grpSp>
        <p:nvGrpSpPr>
          <p:cNvPr id="2" name="Gruppieren 13"/>
          <p:cNvGrpSpPr/>
          <p:nvPr/>
        </p:nvGrpSpPr>
        <p:grpSpPr>
          <a:xfrm>
            <a:off x="395536" y="4221088"/>
            <a:ext cx="1080119" cy="792088"/>
            <a:chOff x="395536" y="4581128"/>
            <a:chExt cx="1080119" cy="792088"/>
          </a:xfrm>
        </p:grpSpPr>
        <p:sp>
          <p:nvSpPr>
            <p:cNvPr id="10" name="Ellipse 9"/>
            <p:cNvSpPr/>
            <p:nvPr/>
          </p:nvSpPr>
          <p:spPr bwMode="auto">
            <a:xfrm>
              <a:off x="1115615" y="4581128"/>
              <a:ext cx="360040" cy="792088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95536" y="4653136"/>
              <a:ext cx="755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Calibri" pitchFamily="34" charset="0"/>
                </a:rPr>
                <a:t>CS1</a:t>
              </a:r>
            </a:p>
          </p:txBody>
        </p:sp>
      </p:grpSp>
      <p:grpSp>
        <p:nvGrpSpPr>
          <p:cNvPr id="3" name="Gruppieren 14"/>
          <p:cNvGrpSpPr/>
          <p:nvPr/>
        </p:nvGrpSpPr>
        <p:grpSpPr>
          <a:xfrm>
            <a:off x="395536" y="4581128"/>
            <a:ext cx="1080120" cy="792088"/>
            <a:chOff x="395536" y="4869160"/>
            <a:chExt cx="1080120" cy="792088"/>
          </a:xfrm>
        </p:grpSpPr>
        <p:sp>
          <p:nvSpPr>
            <p:cNvPr id="11" name="Ellipse 10"/>
            <p:cNvSpPr/>
            <p:nvPr/>
          </p:nvSpPr>
          <p:spPr bwMode="auto">
            <a:xfrm>
              <a:off x="1115616" y="4869160"/>
              <a:ext cx="360040" cy="792088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95536" y="5229200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Calibri" pitchFamily="34" charset="0"/>
                </a:rPr>
                <a:t>CS2</a:t>
              </a:r>
            </a:p>
          </p:txBody>
        </p:sp>
      </p:grpSp>
      <p:grpSp>
        <p:nvGrpSpPr>
          <p:cNvPr id="16" name="Gruppieren 17"/>
          <p:cNvGrpSpPr/>
          <p:nvPr/>
        </p:nvGrpSpPr>
        <p:grpSpPr>
          <a:xfrm>
            <a:off x="683568" y="5589240"/>
            <a:ext cx="4536504" cy="411162"/>
            <a:chOff x="539552" y="5693186"/>
            <a:chExt cx="4536504" cy="411162"/>
          </a:xfrm>
        </p:grpSpPr>
        <p:sp>
          <p:nvSpPr>
            <p:cNvPr id="17" name="Textfeld 16"/>
            <p:cNvSpPr txBox="1"/>
            <p:nvPr/>
          </p:nvSpPr>
          <p:spPr>
            <a:xfrm>
              <a:off x="539552" y="5693186"/>
              <a:ext cx="18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Calibri" pitchFamily="34" charset="0"/>
                </a:rPr>
                <a:t>Diagnoses: </a:t>
              </a:r>
            </a:p>
          </p:txBody>
        </p:sp>
        <p:graphicFrame>
          <p:nvGraphicFramePr>
            <p:cNvPr id="18" name="Objekt 17"/>
            <p:cNvGraphicFramePr>
              <a:graphicFrameLocks noChangeAspect="1"/>
            </p:cNvGraphicFramePr>
            <p:nvPr/>
          </p:nvGraphicFramePr>
          <p:xfrm>
            <a:off x="2004244" y="5693186"/>
            <a:ext cx="3071812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Formel" r:id="rId4" imgW="1993680" imgH="266400" progId="Equation.3">
                    <p:embed/>
                  </p:oleObj>
                </mc:Choice>
                <mc:Fallback>
                  <p:oleObj name="Formel" r:id="rId4" imgW="1993680" imgH="266400" progId="Equation.3">
                    <p:embed/>
                    <p:pic>
                      <p:nvPicPr>
                        <p:cNvPr id="18" name="Objek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244" y="5693186"/>
                          <a:ext cx="3071812" cy="411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17198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4" grpId="0"/>
      <p:bldP spid="2363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user</a:t>
            </a:r>
          </a:p>
        </p:txBody>
      </p:sp>
      <p:sp>
        <p:nvSpPr>
          <p:cNvPr id="22531" name="Inhaltsplatzhalter 2"/>
          <p:cNvSpPr>
            <a:spLocks noGrp="1"/>
          </p:cNvSpPr>
          <p:nvPr>
            <p:ph idx="1"/>
          </p:nvPr>
        </p:nvSpPr>
        <p:spPr>
          <a:xfrm>
            <a:off x="457200" y="1410200"/>
            <a:ext cx="8229600" cy="4525963"/>
          </a:xfrm>
        </p:spPr>
        <p:txBody>
          <a:bodyPr/>
          <a:lstStyle/>
          <a:p>
            <a:r>
              <a:rPr lang="en-US" dirty="0"/>
              <a:t>Computation of minimal revisions of requirements</a:t>
            </a:r>
          </a:p>
          <a:p>
            <a:endParaRPr lang="en-US" dirty="0"/>
          </a:p>
          <a:p>
            <a:pPr lvl="1"/>
            <a:r>
              <a:rPr lang="en-US" dirty="0"/>
              <a:t>Do you want to relax your brand preference?</a:t>
            </a:r>
          </a:p>
          <a:p>
            <a:pPr lvl="2"/>
            <a:r>
              <a:rPr lang="en-US" dirty="0"/>
              <a:t>Accept </a:t>
            </a:r>
            <a:r>
              <a:rPr lang="en-US" i="1" dirty="0"/>
              <a:t>Panasonic</a:t>
            </a:r>
            <a:r>
              <a:rPr lang="en-US" dirty="0"/>
              <a:t> instead of </a:t>
            </a:r>
            <a:r>
              <a:rPr lang="en-US" i="1" dirty="0"/>
              <a:t>Canon</a:t>
            </a:r>
            <a:r>
              <a:rPr lang="en-US" dirty="0"/>
              <a:t> brand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is photographing landscapes with a wide-angle lens and maximum cost less important?</a:t>
            </a:r>
          </a:p>
          <a:p>
            <a:pPr lvl="2"/>
            <a:r>
              <a:rPr lang="en-US" dirty="0"/>
              <a:t>Lower focal length &gt; 28mm and Price &gt; 350 EUR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Optionally guided by some predefined weights or past  community behavior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 aware of possible revisions </a:t>
            </a:r>
            <a:r>
              <a:rPr lang="en-US" sz="1800" b="0" dirty="0"/>
              <a:t>(e.g. age, family status, …)</a:t>
            </a:r>
          </a:p>
        </p:txBody>
      </p:sp>
    </p:spTree>
    <p:extLst>
      <p:ext uri="{BB962C8B-B14F-4D97-AF65-F5344CB8AC3E}">
        <p14:creationId xmlns:p14="http://schemas.microsoft.com/office/powerpoint/2010/main" val="391584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using Recommender Systems?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dirty="0"/>
              <a:t>Value for the customer</a:t>
            </a:r>
          </a:p>
          <a:p>
            <a:pPr lvl="1"/>
            <a:r>
              <a:rPr lang="en-US" dirty="0"/>
              <a:t>Find things that are interesting</a:t>
            </a:r>
          </a:p>
          <a:p>
            <a:pPr lvl="1"/>
            <a:r>
              <a:rPr lang="en-US" dirty="0"/>
              <a:t>Narrow down the set of choices</a:t>
            </a:r>
          </a:p>
          <a:p>
            <a:pPr lvl="1"/>
            <a:r>
              <a:rPr lang="en-US" dirty="0"/>
              <a:t>Help me explore the space of options</a:t>
            </a:r>
          </a:p>
          <a:p>
            <a:pPr lvl="1"/>
            <a:r>
              <a:rPr lang="en-US" dirty="0"/>
              <a:t>Discover new things</a:t>
            </a:r>
          </a:p>
          <a:p>
            <a:pPr lvl="1"/>
            <a:r>
              <a:rPr lang="en-US" dirty="0"/>
              <a:t>Entertainment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Value for the provider</a:t>
            </a:r>
          </a:p>
          <a:p>
            <a:pPr lvl="1"/>
            <a:r>
              <a:rPr lang="en-US" dirty="0"/>
              <a:t>Additional and probably unique personalized service for the customer</a:t>
            </a:r>
          </a:p>
          <a:p>
            <a:pPr lvl="1"/>
            <a:r>
              <a:rPr lang="en-US" dirty="0"/>
              <a:t>Increase trust and customer loyalty</a:t>
            </a:r>
          </a:p>
          <a:p>
            <a:pPr lvl="1"/>
            <a:r>
              <a:rPr lang="en-US" dirty="0"/>
              <a:t>Increase sales, click trough rates, conversion etc.</a:t>
            </a:r>
          </a:p>
          <a:p>
            <a:pPr lvl="1"/>
            <a:r>
              <a:rPr lang="en-US" dirty="0"/>
              <a:t>Opportunities for promotion, persuasion</a:t>
            </a:r>
          </a:p>
          <a:p>
            <a:pPr lvl="1"/>
            <a:r>
              <a:rPr lang="en-US" dirty="0"/>
              <a:t>Obtain more knowledge about customers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544152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recommender systems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All three base techniques are naturally incorporated by a good sales assistance (at different stages of the sales act) </a:t>
            </a:r>
            <a:r>
              <a:rPr lang="en-US" sz="1800" b="1" dirty="0"/>
              <a:t>but</a:t>
            </a:r>
            <a:r>
              <a:rPr lang="en-US" sz="1800" dirty="0"/>
              <a:t> have their shortcomings  </a:t>
            </a:r>
          </a:p>
          <a:p>
            <a:endParaRPr lang="en-US" sz="1800" dirty="0"/>
          </a:p>
          <a:p>
            <a:r>
              <a:rPr lang="en-US" sz="1800" dirty="0"/>
              <a:t>Idea of crossing two (or more) species/implementations</a:t>
            </a:r>
          </a:p>
          <a:p>
            <a:pPr lvl="1"/>
            <a:r>
              <a:rPr lang="en-US" sz="1600" i="1" dirty="0" err="1"/>
              <a:t>hybrida</a:t>
            </a:r>
            <a:r>
              <a:rPr lang="en-US" sz="1600" dirty="0"/>
              <a:t> [lat.]: denotes an object made by combining two different elements</a:t>
            </a:r>
          </a:p>
          <a:p>
            <a:pPr lvl="1"/>
            <a:r>
              <a:rPr lang="en-US" sz="1600" dirty="0"/>
              <a:t>Avoid some of the shortcomings</a:t>
            </a:r>
          </a:p>
          <a:p>
            <a:pPr lvl="1"/>
            <a:r>
              <a:rPr lang="en-US" sz="1600" dirty="0"/>
              <a:t>Reach desirable properties not present in individual approaches</a:t>
            </a:r>
          </a:p>
          <a:p>
            <a:endParaRPr lang="en-US" sz="1800" dirty="0"/>
          </a:p>
          <a:p>
            <a:r>
              <a:rPr lang="en-US" sz="1800" dirty="0"/>
              <a:t>Different hybridization designs </a:t>
            </a:r>
          </a:p>
          <a:p>
            <a:pPr lvl="1"/>
            <a:r>
              <a:rPr lang="en-US" sz="1600" dirty="0"/>
              <a:t>Monolithic exploiting different features</a:t>
            </a:r>
          </a:p>
          <a:p>
            <a:pPr lvl="1"/>
            <a:r>
              <a:rPr lang="en-US" sz="1600" dirty="0"/>
              <a:t>Parallel use of several systems</a:t>
            </a:r>
          </a:p>
          <a:p>
            <a:pPr lvl="1"/>
            <a:r>
              <a:rPr lang="en-US" sz="1600" dirty="0"/>
              <a:t>Pipelined invocation of different systems </a:t>
            </a:r>
          </a:p>
        </p:txBody>
      </p:sp>
    </p:spTree>
    <p:extLst>
      <p:ext uri="{BB962C8B-B14F-4D97-AF65-F5344CB8AC3E}">
        <p14:creationId xmlns:p14="http://schemas.microsoft.com/office/powerpoint/2010/main" val="261788612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hybridization design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a single recommendation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Hybridization is "virtual" in the sense that</a:t>
            </a:r>
          </a:p>
          <a:p>
            <a:pPr lvl="1"/>
            <a:r>
              <a:rPr lang="en-US" dirty="0"/>
              <a:t>Features/knowledge sources of different paradigms are combined </a:t>
            </a:r>
          </a:p>
        </p:txBody>
      </p:sp>
      <p:pic>
        <p:nvPicPr>
          <p:cNvPr id="31748" name="Picture 5" descr="Chapter_5_fusioned_hybr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2133600"/>
            <a:ext cx="692467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158977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Monolithic hybridization designs: Feature combination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"Hybrid" user features:</a:t>
            </a:r>
          </a:p>
          <a:p>
            <a:pPr lvl="1"/>
            <a:r>
              <a:rPr lang="en-US" dirty="0"/>
              <a:t>Social features: Movies liked by user</a:t>
            </a:r>
          </a:p>
          <a:p>
            <a:pPr lvl="1"/>
            <a:r>
              <a:rPr lang="en-US" dirty="0"/>
              <a:t>Content features: Comedies liked by user, dramas liked by user</a:t>
            </a:r>
          </a:p>
          <a:p>
            <a:pPr lvl="1"/>
            <a:r>
              <a:rPr lang="en-US" dirty="0"/>
              <a:t>Hybrid features: users who like many movies that are comedies, 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</a:t>
            </a:r>
            <a:r>
              <a:rPr lang="en-US" i="1" dirty="0"/>
              <a:t>the common knowledge engineering effort that involves inventing good features to enable successful learning</a:t>
            </a:r>
            <a:r>
              <a:rPr lang="en-US" dirty="0"/>
              <a:t>” [BHC98]</a:t>
            </a:r>
          </a:p>
        </p:txBody>
      </p:sp>
    </p:spTree>
    <p:extLst>
      <p:ext uri="{BB962C8B-B14F-4D97-AF65-F5344CB8AC3E}">
        <p14:creationId xmlns:p14="http://schemas.microsoft.com/office/powerpoint/2010/main" val="414992974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Monolithic hybridization designs: Feature augmentation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Content-boosted collaborative filtering [MMN02]</a:t>
            </a:r>
          </a:p>
          <a:p>
            <a:pPr lvl="1"/>
            <a:r>
              <a:rPr lang="en-US" dirty="0"/>
              <a:t>Based on content features additional ratings are created</a:t>
            </a:r>
          </a:p>
          <a:p>
            <a:pPr lvl="1"/>
            <a:r>
              <a:rPr lang="en-US" dirty="0"/>
              <a:t>E.g. Alice likes Items 1 and 3 (unary ratings)</a:t>
            </a:r>
          </a:p>
          <a:p>
            <a:pPr lvl="2"/>
            <a:r>
              <a:rPr lang="en-US" dirty="0"/>
              <a:t> Item7 is similar to 1 and 3 by a degree of 0,75</a:t>
            </a:r>
          </a:p>
          <a:p>
            <a:pPr lvl="2"/>
            <a:r>
              <a:rPr lang="en-US" dirty="0"/>
              <a:t>Thus Alice likes Item7 by 0,75</a:t>
            </a:r>
          </a:p>
          <a:p>
            <a:pPr lvl="1"/>
            <a:r>
              <a:rPr lang="en-US" dirty="0"/>
              <a:t>Item matrices become less sparse</a:t>
            </a:r>
          </a:p>
          <a:p>
            <a:pPr lvl="1"/>
            <a:endParaRPr lang="en-US" dirty="0"/>
          </a:p>
          <a:p>
            <a:r>
              <a:rPr lang="en-US" dirty="0"/>
              <a:t>Recommendation of research papers [TMA+04]</a:t>
            </a:r>
          </a:p>
          <a:p>
            <a:pPr lvl="1"/>
            <a:r>
              <a:rPr lang="en-US" dirty="0"/>
              <a:t>Citations interpreted as collaborative recommendations</a:t>
            </a:r>
          </a:p>
          <a:p>
            <a:pPr lvl="1"/>
            <a:r>
              <a:rPr lang="en-US" dirty="0"/>
              <a:t>Integrated in content-based recommendation method</a:t>
            </a:r>
          </a:p>
        </p:txBody>
      </p:sp>
    </p:spTree>
    <p:extLst>
      <p:ext uri="{BB962C8B-B14F-4D97-AF65-F5344CB8AC3E}">
        <p14:creationId xmlns:p14="http://schemas.microsoft.com/office/powerpoint/2010/main" val="326502723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Parallelized hybridization design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1828800"/>
          </a:xfrm>
        </p:spPr>
        <p:txBody>
          <a:bodyPr/>
          <a:lstStyle/>
          <a:p>
            <a:r>
              <a:rPr lang="en-US" dirty="0"/>
              <a:t>Output of several existing implementations combined</a:t>
            </a:r>
          </a:p>
          <a:p>
            <a:r>
              <a:rPr lang="en-US" dirty="0"/>
              <a:t>Least invasive design</a:t>
            </a:r>
          </a:p>
          <a:p>
            <a:r>
              <a:rPr lang="en-US" dirty="0"/>
              <a:t>Weighting or voting scheme applied</a:t>
            </a:r>
          </a:p>
          <a:p>
            <a:pPr lvl="1"/>
            <a:r>
              <a:rPr lang="en-US" dirty="0"/>
              <a:t>Weights can be learned dynamically</a:t>
            </a:r>
          </a:p>
        </p:txBody>
      </p:sp>
      <p:pic>
        <p:nvPicPr>
          <p:cNvPr id="34820" name="Picture 4" descr="Chapter_5_parallel_hybr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525838"/>
            <a:ext cx="8207375" cy="24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1916225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Parallelized hybridization design: Switching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Special case of dynamic weights (all weights except one are 0)</a:t>
                </a:r>
              </a:p>
              <a:p>
                <a:endParaRPr lang="en-US" dirty="0"/>
              </a:p>
              <a:p>
                <a:r>
                  <a:rPr lang="en-US" dirty="0"/>
                  <a:t>Requires an oracle that decides which recommender is used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/>
                          <a:ea typeface="Cambria Math"/>
                        </a:rPr>
                        <m:t>	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Switching is based on some quality criteria:</a:t>
                </a:r>
                <a:br>
                  <a:rPr lang="en-US" dirty="0"/>
                </a:br>
                <a:r>
                  <a:rPr lang="en-US" dirty="0"/>
                  <a:t>E.g. if too few ratings in the system, use knowledge-based, else collaborative</a:t>
                </a:r>
              </a:p>
            </p:txBody>
          </p:sp>
        </mc:Choice>
        <mc:Fallback xmlns="">
          <p:sp>
            <p:nvSpPr>
              <p:cNvPr id="563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4525963"/>
              </a:xfrm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95" y="1230114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15012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hybridization designs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recommender system pre-processes some input for the subsequent one</a:t>
            </a:r>
          </a:p>
          <a:p>
            <a:pPr lvl="1"/>
            <a:r>
              <a:rPr lang="en-US"/>
              <a:t>Cascade</a:t>
            </a:r>
          </a:p>
          <a:p>
            <a:pPr lvl="1"/>
            <a:r>
              <a:rPr lang="en-US"/>
              <a:t>Meta-level</a:t>
            </a:r>
          </a:p>
          <a:p>
            <a:r>
              <a:rPr lang="en-US"/>
              <a:t>Refinement of recommendation lists (cascade)</a:t>
            </a:r>
          </a:p>
          <a:p>
            <a:r>
              <a:rPr lang="en-US"/>
              <a:t>Learning of model (e.g. collaborative knowledge-based meta-level)</a:t>
            </a:r>
          </a:p>
        </p:txBody>
      </p:sp>
      <p:pic>
        <p:nvPicPr>
          <p:cNvPr id="40964" name="Picture 4" descr="Chapter_5_pipelined_hybr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4292600"/>
            <a:ext cx="838835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237780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E8BA-7066-4A69-87F8-D4F5649B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5BC4-D877-46B8-BDD6-ABDC37E1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10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C568-8D82-4116-8F46-375CD794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8CAD-C203-4ADA-832C-4AC71543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6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211A-F5B1-4637-BD71-9F2FB3A46C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Problem domain</a:t>
            </a:r>
            <a:endParaRPr lang="en-IN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4FDA0C9-E262-4D53-BB4E-B5FC0F25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Recommendation systems (RS) help to match users with items</a:t>
            </a:r>
          </a:p>
          <a:p>
            <a:pPr lvl="1"/>
            <a:r>
              <a:rPr lang="en-US" dirty="0"/>
              <a:t>Ease information overload</a:t>
            </a:r>
          </a:p>
          <a:p>
            <a:pPr lvl="1"/>
            <a:r>
              <a:rPr lang="en-US" dirty="0"/>
              <a:t>Sales assistance (guidance, advisory, persuasion,…)</a:t>
            </a:r>
          </a:p>
          <a:p>
            <a:pPr marL="457200" lvl="1" indent="0">
              <a:buNone/>
            </a:pPr>
            <a:endParaRPr lang="en-US" i="1" dirty="0">
              <a:cs typeface="Calibri" pitchFamily="34" charset="0"/>
            </a:endParaRPr>
          </a:p>
          <a:p>
            <a:pPr marL="0" lvl="1" indent="0">
              <a:buNone/>
            </a:pPr>
            <a:r>
              <a:rPr lang="en-US" i="1" dirty="0">
                <a:cs typeface="Calibri" pitchFamily="34" charset="0"/>
              </a:rPr>
              <a:t>RS are software agents that elicit the interests and preferences of individual consumers […] and make recommendations accordingly. </a:t>
            </a:r>
          </a:p>
          <a:p>
            <a:pPr marL="0" lvl="1" indent="0">
              <a:buNone/>
            </a:pPr>
            <a:r>
              <a:rPr lang="en-US" i="1" dirty="0">
                <a:cs typeface="Calibri" pitchFamily="34" charset="0"/>
              </a:rPr>
              <a:t>They have the potential to support and improve the quality of the </a:t>
            </a:r>
            <a:br>
              <a:rPr lang="en-US" i="1" dirty="0">
                <a:cs typeface="Calibri" pitchFamily="34" charset="0"/>
              </a:rPr>
            </a:br>
            <a:r>
              <a:rPr lang="en-US" i="1" dirty="0">
                <a:cs typeface="Calibri" pitchFamily="34" charset="0"/>
              </a:rPr>
              <a:t>decisions consumers make while searching for and selecting products online</a:t>
            </a:r>
            <a:r>
              <a:rPr lang="en-US" dirty="0">
                <a:cs typeface="Calibri" pitchFamily="34" charset="0"/>
              </a:rPr>
              <a:t>.</a:t>
            </a:r>
          </a:p>
          <a:p>
            <a:pPr lvl="8"/>
            <a:r>
              <a:rPr lang="en-US" sz="1400" dirty="0">
                <a:latin typeface="Calibri" pitchFamily="34" charset="0"/>
                <a:cs typeface="Calibri" pitchFamily="34" charset="0"/>
              </a:rPr>
              <a:t>[Xiao &amp; </a:t>
            </a:r>
            <a:r>
              <a:rPr lang="en-US" sz="1400" dirty="0" err="1">
                <a:latin typeface="Calibri" pitchFamily="34" charset="0"/>
                <a:cs typeface="Calibri" pitchFamily="34" charset="0"/>
              </a:rPr>
              <a:t>Benbasat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, MISQ,</a:t>
            </a:r>
            <a:r>
              <a:rPr lang="en-US" sz="1400" dirty="0"/>
              <a:t> 2007]</a:t>
            </a:r>
          </a:p>
          <a:p>
            <a:endParaRPr lang="en-US" sz="600" dirty="0"/>
          </a:p>
          <a:p>
            <a:r>
              <a:rPr lang="en-US" dirty="0"/>
              <a:t>Different system designs / paradigms</a:t>
            </a:r>
          </a:p>
          <a:p>
            <a:pPr lvl="1"/>
            <a:r>
              <a:rPr lang="en-US" dirty="0"/>
              <a:t>Based on availability of exploitable data</a:t>
            </a:r>
          </a:p>
          <a:p>
            <a:pPr lvl="1"/>
            <a:r>
              <a:rPr lang="en-US" dirty="0"/>
              <a:t>Implicit and explicit user feedback</a:t>
            </a:r>
          </a:p>
          <a:p>
            <a:pPr lvl="1"/>
            <a:r>
              <a:rPr lang="en-US" dirty="0"/>
              <a:t>Domain characteristics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 seen as a function </a:t>
            </a:r>
            <a:r>
              <a:rPr lang="en-US" sz="1200" b="0" kern="1200" dirty="0">
                <a:solidFill>
                  <a:schemeClr val="tx1"/>
                </a:solidFill>
                <a:latin typeface="Verdana" pitchFamily="34" charset="0"/>
              </a:rPr>
              <a:t>[AT05]</a:t>
            </a:r>
            <a:endParaRPr lang="en-US" dirty="0"/>
          </a:p>
          <a:p>
            <a:r>
              <a:rPr lang="en-US" dirty="0"/>
              <a:t>Given:</a:t>
            </a:r>
          </a:p>
          <a:p>
            <a:pPr lvl="1"/>
            <a:r>
              <a:rPr lang="en-US" dirty="0"/>
              <a:t>User model (e.g. ratings, preferences, demographics, situational context)</a:t>
            </a:r>
          </a:p>
          <a:p>
            <a:pPr lvl="1"/>
            <a:r>
              <a:rPr lang="en-US" dirty="0"/>
              <a:t>Items (with or without description of item characteristics)</a:t>
            </a:r>
          </a:p>
          <a:p>
            <a:r>
              <a:rPr lang="en-US" dirty="0"/>
              <a:t>Find:</a:t>
            </a:r>
          </a:p>
          <a:p>
            <a:pPr lvl="1"/>
            <a:r>
              <a:rPr lang="en-US" dirty="0"/>
              <a:t>Relevance score. Used for ranking.</a:t>
            </a:r>
          </a:p>
          <a:p>
            <a:r>
              <a:rPr lang="en-US" dirty="0"/>
              <a:t>Finally:</a:t>
            </a:r>
          </a:p>
          <a:p>
            <a:pPr lvl="1"/>
            <a:r>
              <a:rPr lang="en-US" dirty="0"/>
              <a:t>Recommend items that are assumed to be relevant</a:t>
            </a:r>
          </a:p>
          <a:p>
            <a:r>
              <a:rPr lang="en-US" dirty="0"/>
              <a:t>But:</a:t>
            </a:r>
          </a:p>
          <a:p>
            <a:pPr lvl="1"/>
            <a:r>
              <a:rPr lang="en-US" dirty="0"/>
              <a:t>Remember that relevance might be context-dependent</a:t>
            </a:r>
          </a:p>
          <a:p>
            <a:pPr lvl="1"/>
            <a:r>
              <a:rPr lang="en-US" dirty="0"/>
              <a:t>Characteristics of the list itself might be important (diversity)</a:t>
            </a:r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19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</TotalTime>
  <Words>4115</Words>
  <Application>Microsoft Office PowerPoint</Application>
  <PresentationFormat>On-screen Show (4:3)</PresentationFormat>
  <Paragraphs>805</Paragraphs>
  <Slides>67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Arial</vt:lpstr>
      <vt:lpstr>Calibri</vt:lpstr>
      <vt:lpstr>Cambria</vt:lpstr>
      <vt:lpstr>Cambria Math</vt:lpstr>
      <vt:lpstr>Comic Sans MS</vt:lpstr>
      <vt:lpstr>Poplar Std</vt:lpstr>
      <vt:lpstr>Roboto</vt:lpstr>
      <vt:lpstr>Times New Roman</vt:lpstr>
      <vt:lpstr>Verdana</vt:lpstr>
      <vt:lpstr>Wingdings</vt:lpstr>
      <vt:lpstr>Wingdings 3</vt:lpstr>
      <vt:lpstr>Office Theme</vt:lpstr>
      <vt:lpstr>Formel</vt:lpstr>
      <vt:lpstr>Recommender System Design  </vt:lpstr>
      <vt:lpstr>PowerPoint Presentation</vt:lpstr>
      <vt:lpstr>PowerPoint Presentation</vt:lpstr>
      <vt:lpstr>Recommender Systems</vt:lpstr>
      <vt:lpstr>In the Social Web</vt:lpstr>
      <vt:lpstr>Why using Recommender Systems?</vt:lpstr>
      <vt:lpstr>PowerPoint Presentation</vt:lpstr>
      <vt:lpstr>PowerPoint Presentation</vt:lpstr>
      <vt:lpstr>Recommender systems 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  <vt:lpstr>Paradigms of recommender systems</vt:lpstr>
      <vt:lpstr>Recommender systems: basic techniques</vt:lpstr>
      <vt:lpstr>Collaborative Filtering (CF)</vt:lpstr>
      <vt:lpstr>1994:  GroupLens: an open architecture for collaborative filtering of   netnews, P. Resnick et al., ACM CSCW </vt:lpstr>
      <vt:lpstr>User-based nearest-neighbor collaborative filtering (1)</vt:lpstr>
      <vt:lpstr>User-based nearest-neighbor collaborative filtering (2)</vt:lpstr>
      <vt:lpstr>Measuring user similarity</vt:lpstr>
      <vt:lpstr>Making predictions</vt:lpstr>
      <vt:lpstr>Making recommendations</vt:lpstr>
      <vt:lpstr>Improving the metrics  / prediction function</vt:lpstr>
      <vt:lpstr>Memory-based and model-based approaches</vt:lpstr>
      <vt:lpstr>2001:  Item-based collaborative filtering recommendation algorithms, B.    Sarwar et al., WWW 2001</vt:lpstr>
      <vt:lpstr>Item-based collaborative filtering</vt:lpstr>
      <vt:lpstr>The cosine similarity measure</vt:lpstr>
      <vt:lpstr>More on ratings</vt:lpstr>
      <vt:lpstr>2000:  Application of Dimensionality Reduction in  Recommender System, B. Sarwar et al., WebKDD Workshop</vt:lpstr>
      <vt:lpstr>Association rule mining</vt:lpstr>
      <vt:lpstr>Probabilistic methods</vt:lpstr>
      <vt:lpstr>Collaborative Filtering Issues</vt:lpstr>
      <vt:lpstr>Recommender Systems in e-Commerce</vt:lpstr>
      <vt:lpstr>Recommender Systems in e-Commerce</vt:lpstr>
      <vt:lpstr>Recommender Systems in e-Commerce</vt:lpstr>
      <vt:lpstr>What is a good recommendation?</vt:lpstr>
      <vt:lpstr>When does a RS do its job well?</vt:lpstr>
      <vt:lpstr>Purpose and success criteria (2)</vt:lpstr>
      <vt:lpstr>Evaluation in information retrieval (IR)</vt:lpstr>
      <vt:lpstr>Metrics: Precision and Recall</vt:lpstr>
      <vt:lpstr>Accuracy measures</vt:lpstr>
      <vt:lpstr>Content-based recommendation</vt:lpstr>
      <vt:lpstr>Paradigms of recommender systems</vt:lpstr>
      <vt:lpstr>What is the "content"?</vt:lpstr>
      <vt:lpstr>Content representation and item similarities</vt:lpstr>
      <vt:lpstr>Term-Frequency - Inverse Document Frequency (TF-IDF)</vt:lpstr>
      <vt:lpstr>TF-IDF</vt:lpstr>
      <vt:lpstr>Example TF-IDF representation</vt:lpstr>
      <vt:lpstr>More on the vector space model</vt:lpstr>
      <vt:lpstr>Recommending items</vt:lpstr>
      <vt:lpstr>Probabilistic methods</vt:lpstr>
      <vt:lpstr>Limitations of content-based recommendation methods</vt:lpstr>
      <vt:lpstr>Why do we need knowledge-based recommendation?</vt:lpstr>
      <vt:lpstr>Knowledge-Based Recommendation II</vt:lpstr>
      <vt:lpstr>Constraint-based recommendation I</vt:lpstr>
      <vt:lpstr>Item ranking</vt:lpstr>
      <vt:lpstr>Example: find minimal relaxations (minimal diagnoses)</vt:lpstr>
      <vt:lpstr>Ask user</vt:lpstr>
      <vt:lpstr>Hybrid recommender systems</vt:lpstr>
      <vt:lpstr>Monolithic hybridization design</vt:lpstr>
      <vt:lpstr>Monolithic hybridization designs: Feature combination</vt:lpstr>
      <vt:lpstr>Monolithic hybridization designs: Feature augmentation</vt:lpstr>
      <vt:lpstr>Parallelized hybridization design</vt:lpstr>
      <vt:lpstr>Parallelized hybridization design: Switching</vt:lpstr>
      <vt:lpstr>Pipelined hybridization designs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Madhu DMT</cp:lastModifiedBy>
  <cp:revision>440</cp:revision>
  <dcterms:created xsi:type="dcterms:W3CDTF">2011-09-14T09:42:05Z</dcterms:created>
  <dcterms:modified xsi:type="dcterms:W3CDTF">2021-12-09T09:47:15Z</dcterms:modified>
</cp:coreProperties>
</file>