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0" r:id="rId2"/>
    <p:sldId id="466" r:id="rId3"/>
    <p:sldId id="469" r:id="rId4"/>
    <p:sldId id="468" r:id="rId5"/>
    <p:sldId id="467" r:id="rId6"/>
    <p:sldId id="453" r:id="rId7"/>
    <p:sldId id="454" r:id="rId8"/>
    <p:sldId id="477" r:id="rId9"/>
    <p:sldId id="475" r:id="rId10"/>
    <p:sldId id="474" r:id="rId11"/>
    <p:sldId id="473" r:id="rId12"/>
    <p:sldId id="455" r:id="rId13"/>
    <p:sldId id="456" r:id="rId14"/>
    <p:sldId id="472" r:id="rId15"/>
    <p:sldId id="457" r:id="rId16"/>
    <p:sldId id="458" r:id="rId17"/>
    <p:sldId id="459" r:id="rId18"/>
    <p:sldId id="461" r:id="rId19"/>
    <p:sldId id="46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92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D1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12" autoAdjust="0"/>
  </p:normalViewPr>
  <p:slideViewPr>
    <p:cSldViewPr>
      <p:cViewPr>
        <p:scale>
          <a:sx n="71" d="100"/>
          <a:sy n="71" d="100"/>
        </p:scale>
        <p:origin x="-1344" y="-60"/>
      </p:cViewPr>
      <p:guideLst>
        <p:guide orient="horz" pos="2192"/>
        <p:guide pos="28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5618C3-ACE1-4AC4-8C4D-07BF6F5E0901}" type="datetime1">
              <a:rPr lang="zh-CN" altLang="en-US"/>
              <a:pPr>
                <a:defRPr/>
              </a:pPr>
              <a:t>2022/5/1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212EEE-1003-4957-AF04-EAF19AB47A1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23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C6CCB99E-BAE6-4066-8B15-FFF70326E870}" type="datetime1">
              <a:rPr lang="zh-CN" altLang="en-US"/>
              <a:pPr>
                <a:defRPr/>
              </a:pPr>
              <a:t>2022/5/1</a:t>
            </a:fld>
            <a:endParaRPr lang="en-US" altLang="zh-CN" sz="1200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mtClean="0"/>
              <a:t>Click to edit Master text styles</a:t>
            </a:r>
          </a:p>
          <a:p>
            <a:pPr>
              <a:defRPr/>
            </a:pPr>
            <a:r>
              <a:rPr lang="en-US" altLang="zh-CN" smtClean="0"/>
              <a:t>Second level</a:t>
            </a:r>
          </a:p>
          <a:p>
            <a:pPr>
              <a:defRPr/>
            </a:pPr>
            <a:r>
              <a:rPr lang="en-US" altLang="zh-CN" smtClean="0"/>
              <a:t>Third level</a:t>
            </a:r>
          </a:p>
          <a:p>
            <a:pPr>
              <a:defRPr/>
            </a:pPr>
            <a:r>
              <a:rPr lang="en-US" altLang="zh-CN" smtClean="0"/>
              <a:t>Fourth level</a:t>
            </a:r>
          </a:p>
          <a:p>
            <a:pPr>
              <a:defRPr/>
            </a:pPr>
            <a:r>
              <a:rPr lang="en-US" altLang="zh-CN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F8537FA-D359-4268-9CD1-08738825B658}" type="slidenum">
              <a:rPr lang="en-US" altLang="zh-CN"/>
              <a:pPr>
                <a:defRPr/>
              </a:pPr>
              <a:t>‹#›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5672861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2AE23AE-43CD-4826-870E-D8268FAC883D}" type="datetime1">
              <a:rPr lang="zh-CN" altLang="en-US" smtClean="0"/>
              <a:pPr/>
              <a:t>2022/5/1</a:t>
            </a:fld>
            <a:endParaRPr lang="en-US" altLang="zh-CN" sz="1200" smtClean="0"/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F6AA96B8-42B9-4922-B161-FC1F6BFE9BD6}" type="slidenum">
              <a:rPr lang="en-US" altLang="zh-CN" smtClean="0"/>
              <a:pPr/>
              <a:t>1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7158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842AF5A4-859B-4E63-AA83-603C6499ED52}" type="datetime1">
              <a:rPr lang="zh-CN" altLang="en-US" smtClean="0"/>
              <a:pPr/>
              <a:t>2022/5/1</a:t>
            </a:fld>
            <a:endParaRPr lang="en-US" altLang="zh-CN" sz="1200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9E6192A6-5A4B-4B8E-A0EB-0B408CFD0C09}" type="slidenum">
              <a:rPr lang="en-US" altLang="zh-CN" smtClean="0"/>
              <a:pPr/>
              <a:t>4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265835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EBED68E1-A92E-4961-A899-95D6F21CD06D}" type="datetime1">
              <a:rPr lang="zh-CN" altLang="en-US" smtClean="0"/>
              <a:pPr/>
              <a:t>2022/5/1</a:t>
            </a:fld>
            <a:endParaRPr lang="en-US" altLang="zh-CN" sz="120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fld id="{04AC31BC-C435-4F9D-9D54-5731FD18478F}" type="slidenum">
              <a:rPr lang="en-US" altLang="zh-CN" smtClean="0"/>
              <a:pPr/>
              <a:t>5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354442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43727-766A-42E3-909E-BE570E9CC0E3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A6301-011E-4E3A-B6F6-A442CBFBED7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94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8675C-4A1E-4CAE-A58E-062BDF92D7A8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D195F-F68A-4A1C-97FD-4D91E2A35BE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6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6112E-4980-43A5-AAC5-22F5E0917D9A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4C89F-8AC0-4040-BBE7-E4E54F498AF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54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29E35-1A28-43B8-942B-74AC83DA86D9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AF2DA-E98C-496C-BA36-3D7C4F02253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0C338-B152-4309-8E59-A5E58F0F9125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19134-E7AC-4B4E-BE59-401D644646E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48E3C-40AD-4158-9422-23DD4B42887A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11066-3FAB-4D49-8D60-4E3009DD6E3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4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6B1F9-7F21-42AB-871E-C0496E885DC1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1FD4E-C663-4316-BB81-5E260582E68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276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D31C7-2E09-4587-BA65-E110EC7DB73B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128FF-E54F-4ACD-A52F-AB0BB94271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13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F84E1-489F-45C3-BF45-77155B1F5A36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D4689-1C34-47CA-99DA-D44D7EDD011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4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F4130-F393-4369-A07C-567EC4FA3A13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8F58E-8AD4-4E6C-AD61-E66C206BBFB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>
              <a:sym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0F4EB-829B-49B9-A419-38AFFA6319B1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265C9-DE3E-4496-928D-5883FCCF702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9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Arial" panose="020B060402020202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Arial" panose="020B060402020202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Arial" panose="020B060402020202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Arial" panose="020B060402020202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Arial" panose="020B0604020202020204" pitchFamily="34" charset="0"/>
              </a:rPr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FAD72008-18E4-4523-9DE9-435E273CB6B8}" type="datetime1">
              <a:rPr lang="en-US" altLang="en-US"/>
              <a:pPr>
                <a:defRPr/>
              </a:pPr>
              <a:t>5/1/2022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sym typeface="Arial" panose="020B0604020202020204" pitchFamily="34" charset="0"/>
              </a:defRPr>
            </a:lvl1pPr>
          </a:lstStyle>
          <a:p>
            <a:pPr>
              <a:defRPr/>
            </a:pPr>
            <a:fld id="{2ECA6715-2846-4EA7-9F56-FEB03EA19B8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>
              <a:solidFill>
                <a:srgbClr val="FFFFFF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4102" name="Picture 8" descr="BITS_university_logo_whitever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-76200" y="5257800"/>
            <a:ext cx="2209800" cy="685800"/>
            <a:chOff x="0" y="0"/>
            <a:chExt cx="2209800" cy="685800"/>
          </a:xfrm>
        </p:grpSpPr>
        <p:sp>
          <p:nvSpPr>
            <p:cNvPr id="4107" name="TextBox 10"/>
            <p:cNvSpPr>
              <a:spLocks noChangeArrowheads="1"/>
            </p:cNvSpPr>
            <p:nvPr/>
          </p:nvSpPr>
          <p:spPr bwMode="auto">
            <a:xfrm>
              <a:off x="0" y="0"/>
              <a:ext cx="220980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900" b="1">
                  <a:solidFill>
                    <a:schemeClr val="bg1"/>
                  </a:solidFill>
                </a:rPr>
                <a:t>BITS</a:t>
              </a:r>
              <a:r>
                <a:rPr lang="en-US" altLang="zh-CN" sz="2900">
                  <a:solidFill>
                    <a:schemeClr val="bg1"/>
                  </a:solidFill>
                </a:rPr>
                <a:t> Pilani</a:t>
              </a:r>
            </a:p>
          </p:txBody>
        </p:sp>
        <p:sp>
          <p:nvSpPr>
            <p:cNvPr id="4108" name="TextBox 11"/>
            <p:cNvSpPr>
              <a:spLocks noChangeArrowheads="1"/>
            </p:cNvSpPr>
            <p:nvPr/>
          </p:nvSpPr>
          <p:spPr bwMode="auto">
            <a:xfrm>
              <a:off x="152400" y="454968"/>
              <a:ext cx="19050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900">
                  <a:solidFill>
                    <a:srgbClr val="FFFFFF"/>
                  </a:solidFill>
                </a:rPr>
                <a:t>Pilani | Dubai | Goa | Hyderabad</a:t>
              </a:r>
            </a:p>
          </p:txBody>
        </p:sp>
      </p:grpSp>
      <p:sp>
        <p:nvSpPr>
          <p:cNvPr id="4104" name="Tit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810000"/>
            <a:ext cx="6324600" cy="1524000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</a:pPr>
            <a:r>
              <a:rPr lang="en-IN" altLang="en-US" sz="1800" smtClean="0">
                <a:solidFill>
                  <a:schemeClr val="bg1"/>
                </a:solidFill>
              </a:rPr>
              <a:t>Machine Learning</a:t>
            </a:r>
            <a:br>
              <a:rPr lang="en-IN" altLang="en-US" sz="1800" smtClean="0">
                <a:solidFill>
                  <a:schemeClr val="bg1"/>
                </a:solidFill>
              </a:rPr>
            </a:br>
            <a:r>
              <a:rPr lang="en-IN" altLang="en-US" sz="1800" smtClean="0">
                <a:solidFill>
                  <a:schemeClr val="bg1"/>
                </a:solidFill>
              </a:rPr>
              <a:t>Summary &amp; Revision</a:t>
            </a:r>
            <a:endParaRPr lang="en-US" altLang="en-US" sz="1600" smtClean="0">
              <a:solidFill>
                <a:schemeClr val="bg1"/>
              </a:solidFill>
            </a:endParaRPr>
          </a:p>
        </p:txBody>
      </p:sp>
      <p:sp>
        <p:nvSpPr>
          <p:cNvPr id="4105" name="Text Box 11"/>
          <p:cNvSpPr txBox="1">
            <a:spLocks noChangeArrowheads="1"/>
          </p:cNvSpPr>
          <p:nvPr/>
        </p:nvSpPr>
        <p:spPr bwMode="auto">
          <a:xfrm>
            <a:off x="5664200" y="5492750"/>
            <a:ext cx="2352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chemeClr val="bg1"/>
                </a:solidFill>
              </a:rPr>
              <a:t>Anita Ramachandran</a:t>
            </a:r>
          </a:p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chemeClr val="bg1"/>
                </a:solidFill>
              </a:rPr>
              <a:t>2021</a:t>
            </a: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41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C625B3C-A945-46CC-A55B-BC286EE0250E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6387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6409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10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11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6388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89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6406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7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8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6390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6403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4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6405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639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518525" cy="474027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For linear regression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1800" smtClean="0"/>
              <a:t>Maximizing MLE is equivalent to minimizing SSE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MLE estimation of a parameter leads to unregularized solutions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MAP estimation of a parameter leads to regularized solutions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The prior distribution acts as a regularizer in MAP estimation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</p:txBody>
      </p:sp>
      <p:sp>
        <p:nvSpPr>
          <p:cNvPr id="16392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MAP and MLE</a:t>
            </a:r>
          </a:p>
        </p:txBody>
      </p:sp>
      <p:sp>
        <p:nvSpPr>
          <p:cNvPr id="1639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D5CC58F-14D7-4547-8CA9-80943FB3B50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US" altLang="en-US" sz="1800" smtClean="0"/>
          </a:p>
        </p:txBody>
      </p:sp>
      <p:sp>
        <p:nvSpPr>
          <p:cNvPr id="19" name="object 9"/>
          <p:cNvSpPr/>
          <p:nvPr/>
        </p:nvSpPr>
        <p:spPr>
          <a:xfrm>
            <a:off x="223838" y="3276600"/>
            <a:ext cx="3432175" cy="560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0" name="object 8"/>
          <p:cNvSpPr/>
          <p:nvPr/>
        </p:nvSpPr>
        <p:spPr>
          <a:xfrm>
            <a:off x="223838" y="3921125"/>
            <a:ext cx="3309937" cy="5603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16396" name="TextBox 1"/>
          <p:cNvSpPr txBox="1">
            <a:spLocks noChangeArrowheads="1"/>
          </p:cNvSpPr>
          <p:nvPr/>
        </p:nvSpPr>
        <p:spPr bwMode="auto">
          <a:xfrm>
            <a:off x="223838" y="3644900"/>
            <a:ext cx="6715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400"/>
              <a:t>where</a:t>
            </a:r>
          </a:p>
        </p:txBody>
      </p:sp>
      <p:sp>
        <p:nvSpPr>
          <p:cNvPr id="22" name="object 9"/>
          <p:cNvSpPr/>
          <p:nvPr/>
        </p:nvSpPr>
        <p:spPr>
          <a:xfrm>
            <a:off x="293688" y="4537075"/>
            <a:ext cx="3240087" cy="477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16398" name="TextBox 2"/>
          <p:cNvSpPr txBox="1">
            <a:spLocks noChangeArrowheads="1"/>
          </p:cNvSpPr>
          <p:nvPr/>
        </p:nvSpPr>
        <p:spPr bwMode="auto">
          <a:xfrm>
            <a:off x="4256088" y="3233738"/>
            <a:ext cx="251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C00000"/>
                </a:solidFill>
              </a:rPr>
              <a:t>Gradient descent rule: </a:t>
            </a:r>
          </a:p>
        </p:txBody>
      </p:sp>
      <p:sp>
        <p:nvSpPr>
          <p:cNvPr id="24" name="object 7"/>
          <p:cNvSpPr/>
          <p:nvPr/>
        </p:nvSpPr>
        <p:spPr>
          <a:xfrm>
            <a:off x="4732338" y="3656013"/>
            <a:ext cx="3808412" cy="4746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5" name="object 8"/>
          <p:cNvSpPr/>
          <p:nvPr/>
        </p:nvSpPr>
        <p:spPr>
          <a:xfrm>
            <a:off x="5943600" y="4221163"/>
            <a:ext cx="2155825" cy="460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6" name="object 3"/>
          <p:cNvSpPr/>
          <p:nvPr/>
        </p:nvSpPr>
        <p:spPr>
          <a:xfrm>
            <a:off x="4518025" y="5191125"/>
            <a:ext cx="4103688" cy="9953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16402" name="TextBox 3"/>
          <p:cNvSpPr txBox="1">
            <a:spLocks noChangeArrowheads="1"/>
          </p:cNvSpPr>
          <p:nvPr/>
        </p:nvSpPr>
        <p:spPr bwMode="auto">
          <a:xfrm>
            <a:off x="4459288" y="4859338"/>
            <a:ext cx="749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C00000"/>
                </a:solidFill>
              </a:rPr>
              <a:t>MAP: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7411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7437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8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9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7412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3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7434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5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6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74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7431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2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9100" y="4440238"/>
          <a:ext cx="8153400" cy="806764"/>
        </p:xfrm>
        <a:graphic>
          <a:graphicData uri="http://schemas.openxmlformats.org/drawingml/2006/table">
            <a:tbl>
              <a:tblPr/>
              <a:tblGrid>
                <a:gridCol w="1358900"/>
                <a:gridCol w="1358900"/>
                <a:gridCol w="1358900"/>
                <a:gridCol w="1358900"/>
                <a:gridCol w="1358900"/>
                <a:gridCol w="1358900"/>
              </a:tblGrid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x (year)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2005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2006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2007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2008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2009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y (sales)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12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19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29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effectLst/>
                        </a:rPr>
                        <a:t>37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effectLst/>
                        </a:rPr>
                        <a:t>45</a:t>
                      </a:r>
                    </a:p>
                  </a:txBody>
                  <a:tcPr marL="9437" marR="9437" marT="18811" marB="188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428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Question 1</a:t>
            </a:r>
          </a:p>
        </p:txBody>
      </p:sp>
      <p:sp>
        <p:nvSpPr>
          <p:cNvPr id="1742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A6FA80B0-A715-4117-9D2E-E48307C2143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US" altLang="en-US" sz="1800" smtClean="0"/>
          </a:p>
        </p:txBody>
      </p:sp>
      <p:sp>
        <p:nvSpPr>
          <p:cNvPr id="17430" name="TextBox 5"/>
          <p:cNvSpPr txBox="1">
            <a:spLocks noChangeArrowheads="1"/>
          </p:cNvSpPr>
          <p:nvPr/>
        </p:nvSpPr>
        <p:spPr bwMode="auto">
          <a:xfrm>
            <a:off x="269875" y="1506538"/>
            <a:ext cx="855345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/>
              <a:t>The sales of a company (in million dollars) for each year are shown in the table below. </a:t>
            </a:r>
            <a:br>
              <a:rPr lang="en-US" altLang="zh-CN" sz="2400"/>
            </a:br>
            <a:r>
              <a:rPr lang="en-US" altLang="zh-CN" sz="2400"/>
              <a:t/>
            </a:r>
            <a:br>
              <a:rPr lang="en-US" altLang="zh-CN" sz="2400"/>
            </a:br>
            <a:r>
              <a:rPr lang="en-US" altLang="zh-CN" sz="2400"/>
              <a:t>a) Find the least square regression line y = a x + b. </a:t>
            </a:r>
            <a:br>
              <a:rPr lang="en-US" altLang="zh-CN" sz="2400"/>
            </a:br>
            <a:r>
              <a:rPr lang="en-US" altLang="zh-CN" sz="2400"/>
              <a:t>b) Use the least squares regression line as a model to estimate the sales of the company in 2012. 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843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844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5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8436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7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844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8438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844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844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843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1534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Derive the maximum likelihood estimator (MLE) for the mean µ of a univariate normal distribution. Assume N samples, x</a:t>
            </a:r>
            <a:r>
              <a:rPr lang="en-IN" altLang="en-US" baseline="-25000" smtClean="0"/>
              <a:t>1</a:t>
            </a:r>
            <a:r>
              <a:rPr lang="en-IN" altLang="en-US" smtClean="0"/>
              <a:t>,  ,x</a:t>
            </a:r>
            <a:r>
              <a:rPr lang="en-IN" altLang="en-US" baseline="-25000" smtClean="0"/>
              <a:t>N</a:t>
            </a:r>
            <a:r>
              <a:rPr lang="en-IN" altLang="en-US" smtClean="0"/>
              <a:t> independently drawn from a normal distribution with known variance σ</a:t>
            </a:r>
            <a:r>
              <a:rPr lang="en-IN" altLang="en-US" baseline="30000" smtClean="0"/>
              <a:t>2</a:t>
            </a:r>
            <a:r>
              <a:rPr lang="en-IN" altLang="en-US" smtClean="0"/>
              <a:t> and unknown mean µ. Show all intermediate steps and assumptions.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</p:txBody>
      </p:sp>
      <p:sp>
        <p:nvSpPr>
          <p:cNvPr id="18440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Question 2</a:t>
            </a:r>
          </a:p>
        </p:txBody>
      </p:sp>
      <p:sp>
        <p:nvSpPr>
          <p:cNvPr id="1844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52B6A9C-03F7-4196-B450-02C30B85AA7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9459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9474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75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76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9460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9471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7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73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9462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9468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69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9470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9463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1534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</p:txBody>
      </p:sp>
      <p:sp>
        <p:nvSpPr>
          <p:cNvPr id="19464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Solution 2</a:t>
            </a:r>
          </a:p>
        </p:txBody>
      </p:sp>
      <p:sp>
        <p:nvSpPr>
          <p:cNvPr id="1946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59191C83-FA00-4AEA-90F2-CF372EAFE16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13</a:t>
            </a:fld>
            <a:endParaRPr lang="en-US" altLang="en-US" sz="1800" smtClean="0"/>
          </a:p>
        </p:txBody>
      </p:sp>
      <p:pic>
        <p:nvPicPr>
          <p:cNvPr id="19466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3576638"/>
            <a:ext cx="8583612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1500188"/>
            <a:ext cx="5024437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0483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049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49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50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0484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485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049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49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0486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049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49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048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1534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</p:txBody>
      </p:sp>
      <p:sp>
        <p:nvSpPr>
          <p:cNvPr id="20488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Solution 2</a:t>
            </a:r>
          </a:p>
        </p:txBody>
      </p:sp>
      <p:sp>
        <p:nvSpPr>
          <p:cNvPr id="2048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EC9B6DDC-C18D-436D-970F-A3E44B069F62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14</a:t>
            </a:fld>
            <a:endParaRPr lang="en-US" altLang="en-US" sz="1800" smtClean="0"/>
          </a:p>
        </p:txBody>
      </p:sp>
      <p:pic>
        <p:nvPicPr>
          <p:cNvPr id="204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573213"/>
            <a:ext cx="6600825" cy="312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771900"/>
            <a:ext cx="2014538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1507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1522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23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24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1508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09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1519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20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21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1510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1516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17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1518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151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419100" y="3344863"/>
            <a:ext cx="8153400" cy="1227137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Xi – lifetime of the jth bulb, xi – the value Xi takes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Each Xi has the pdf </a:t>
            </a:r>
          </a:p>
        </p:txBody>
      </p:sp>
      <p:sp>
        <p:nvSpPr>
          <p:cNvPr id="21512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Question 3</a:t>
            </a:r>
          </a:p>
        </p:txBody>
      </p:sp>
      <p:sp>
        <p:nvSpPr>
          <p:cNvPr id="2151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51FC1EC-545F-4751-84EB-E58D438A3D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15</a:t>
            </a:fld>
            <a:endParaRPr lang="en-US" altLang="en-US" sz="1800" smtClean="0"/>
          </a:p>
        </p:txBody>
      </p:sp>
      <p:pic>
        <p:nvPicPr>
          <p:cNvPr id="215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712913"/>
            <a:ext cx="87566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014788"/>
            <a:ext cx="24463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2531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2546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7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8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2532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2543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5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253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2540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1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2542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2535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1534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</p:txBody>
      </p:sp>
      <p:sp>
        <p:nvSpPr>
          <p:cNvPr id="22536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Solution 3</a:t>
            </a:r>
          </a:p>
        </p:txBody>
      </p:sp>
      <p:sp>
        <p:nvSpPr>
          <p:cNvPr id="2253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9A20F5D4-9665-4C14-869E-04BC665B09DA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16</a:t>
            </a:fld>
            <a:endParaRPr lang="en-US" altLang="en-US" sz="1800" smtClean="0"/>
          </a:p>
        </p:txBody>
      </p:sp>
      <p:pic>
        <p:nvPicPr>
          <p:cNvPr id="22538" name="Picture 1"/>
          <p:cNvPicPr>
            <a:picLocks noChangeAspect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2054225"/>
            <a:ext cx="9018587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9" name="Picture 2"/>
          <p:cNvPicPr>
            <a:picLocks noChangeAspect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3198813"/>
            <a:ext cx="668020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355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356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6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7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3556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7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356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6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6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3558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356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6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356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1511" name="Content Placeholder 1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1493838"/>
            <a:ext cx="8153400" cy="4449762"/>
          </a:xfrm>
          <a:blipFill rotWithShape="0">
            <a:blip r:embed="rId3"/>
            <a:stretch>
              <a:fillRect l="-972" t="-2603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23560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Question 4</a:t>
            </a:r>
          </a:p>
        </p:txBody>
      </p:sp>
      <p:sp>
        <p:nvSpPr>
          <p:cNvPr id="2356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B79370A-F715-457F-968B-43204099CC4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4579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4594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5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6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4580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1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4591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3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4582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4588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89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4590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4583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38" y="1535113"/>
            <a:ext cx="8772525" cy="1931987"/>
          </a:xfrm>
        </p:spPr>
      </p:pic>
      <p:sp>
        <p:nvSpPr>
          <p:cNvPr id="24584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Question 5</a:t>
            </a:r>
          </a:p>
        </p:txBody>
      </p:sp>
      <p:sp>
        <p:nvSpPr>
          <p:cNvPr id="2458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D95BFBD-9C3B-4644-BA09-20428763B1E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18</a:t>
            </a:fld>
            <a:endParaRPr lang="en-US" altLang="en-US" sz="1800" smtClean="0"/>
          </a:p>
        </p:txBody>
      </p:sp>
      <p:pic>
        <p:nvPicPr>
          <p:cNvPr id="2458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4038600"/>
            <a:ext cx="8001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7" name="TextBox 3"/>
          <p:cNvSpPr txBox="1">
            <a:spLocks noChangeArrowheads="1"/>
          </p:cNvSpPr>
          <p:nvPr/>
        </p:nvSpPr>
        <p:spPr bwMode="auto">
          <a:xfrm>
            <a:off x="304800" y="42672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/>
              <a:t>Ans: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25603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25615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6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7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25604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5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25612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3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4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25606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25609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0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25611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25607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725488" y="2890838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256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140EB6B-2A1B-4CDF-BEF6-53270634E9C4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19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6147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6161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62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63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6148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49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6158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59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60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6150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56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6157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15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4325938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Supervised &amp; unsupervised learning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Regression, classification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Hypothesis, class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Generalization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Version space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Noise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Inductive bias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Underfitting, overfitting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Bias, variance, bias-variance tradeoff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More complex &amp; less complex hypothesis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Triple tradeoff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Regularization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Evaluating model performance</a:t>
            </a:r>
          </a:p>
        </p:txBody>
      </p:sp>
      <p:sp>
        <p:nvSpPr>
          <p:cNvPr id="6152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IN" altLang="en-US" sz="3600" smtClean="0">
                <a:solidFill>
                  <a:schemeClr val="tx1"/>
                </a:solidFill>
              </a:rPr>
              <a:t>Terms </a:t>
            </a:r>
            <a:endParaRPr lang="en-US" altLang="en-US" sz="3600" smtClean="0">
              <a:solidFill>
                <a:schemeClr val="tx1"/>
              </a:solidFill>
            </a:endParaRPr>
          </a:p>
        </p:txBody>
      </p:sp>
      <p:sp>
        <p:nvSpPr>
          <p:cNvPr id="615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C310F518-7377-40CA-9A00-C24B3D7F6E29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US" altLang="en-US" sz="1800" smtClean="0"/>
          </a:p>
        </p:txBody>
      </p:sp>
      <p:sp>
        <p:nvSpPr>
          <p:cNvPr id="6154" name="Content Placeholder 1"/>
          <p:cNvSpPr txBox="1">
            <a:spLocks noChangeArrowheads="1"/>
          </p:cNvSpPr>
          <p:nvPr/>
        </p:nvSpPr>
        <p:spPr bwMode="auto">
          <a:xfrm>
            <a:off x="4830763" y="2228850"/>
            <a:ext cx="4357687" cy="254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Bayesian learning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Likelihood, prior, posterior probability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MAP and MLE hypotheses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Consistent learners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Brute force MAP learning algorithm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Bayes optimal classifier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Gibbs algorithm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r>
              <a:rPr lang="en-US" altLang="en-US" sz="1800"/>
              <a:t>Naïve Bayes classifier</a:t>
            </a:r>
          </a:p>
          <a:p>
            <a:pPr eaLnBrk="1" hangingPunct="1">
              <a:lnSpc>
                <a:spcPct val="80000"/>
              </a:lnSpc>
              <a:buClr>
                <a:srgbClr val="101141"/>
              </a:buClr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7171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718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8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9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7172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718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8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8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717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718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8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718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6151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382000" cy="4449762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  <a:buClr>
                <a:srgbClr val="101141"/>
              </a:buClr>
              <a:defRPr/>
            </a:pPr>
            <a:r>
              <a:rPr lang="en-IN" altLang="en-US" sz="1800" dirty="0" smtClean="0"/>
              <a:t>Model parameters and </a:t>
            </a:r>
            <a:r>
              <a:rPr lang="en-IN" altLang="en-US" sz="1800" dirty="0" err="1" smtClean="0"/>
              <a:t>hyperparameters</a:t>
            </a:r>
            <a:endParaRPr lang="en-IN" altLang="en-US" sz="18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/>
          </a:p>
          <a:p>
            <a:pPr algn="l" eaLnBrk="1" hangingPunct="1">
              <a:lnSpc>
                <a:spcPct val="80000"/>
              </a:lnSpc>
              <a:buClr>
                <a:srgbClr val="101141"/>
              </a:buClr>
              <a:defRPr/>
            </a:pPr>
            <a:endParaRPr lang="en-IN" altLang="en-US" sz="1800" dirty="0" smtClean="0"/>
          </a:p>
          <a:p>
            <a:pPr algn="l" eaLnBrk="1" hangingPunct="1">
              <a:lnSpc>
                <a:spcPct val="80000"/>
              </a:lnSpc>
              <a:buClr>
                <a:srgbClr val="101141"/>
              </a:buClr>
              <a:defRPr/>
            </a:pPr>
            <a:endParaRPr lang="en-IN" altLang="en-US" sz="1800" dirty="0" smtClean="0"/>
          </a:p>
          <a:p>
            <a:pPr algn="l" eaLnBrk="1" hangingPunct="1">
              <a:lnSpc>
                <a:spcPct val="80000"/>
              </a:lnSpc>
              <a:buClr>
                <a:srgbClr val="101141"/>
              </a:buClr>
              <a:defRPr/>
            </a:pPr>
            <a:r>
              <a:rPr lang="en-IN" altLang="en-US" sz="1800" dirty="0" smtClean="0"/>
              <a:t>Lazy and Eager learners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IN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US" altLang="en-US" sz="1400" dirty="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US" altLang="en-US" sz="1400" dirty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endParaRPr lang="en-US" altLang="en-US" sz="1400" dirty="0" smtClean="0"/>
          </a:p>
        </p:txBody>
      </p:sp>
      <p:sp>
        <p:nvSpPr>
          <p:cNvPr id="7176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More terms</a:t>
            </a:r>
          </a:p>
        </p:txBody>
      </p:sp>
      <p:sp>
        <p:nvSpPr>
          <p:cNvPr id="717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FA0601CB-B6D9-491A-A4FD-FF11FA14277D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US" altLang="en-US" sz="1800" smtClean="0"/>
          </a:p>
        </p:txBody>
      </p:sp>
      <p:sp>
        <p:nvSpPr>
          <p:cNvPr id="3" name="TextBox 2"/>
          <p:cNvSpPr txBox="1"/>
          <p:nvPr/>
        </p:nvSpPr>
        <p:spPr>
          <a:xfrm>
            <a:off x="393700" y="1901825"/>
            <a:ext cx="41021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</a:rPr>
              <a:t>Parameters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Required by the model when making predictions.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Estimated or learned from data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May not be set manually by the practitioner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Saved as part of the learned model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84700" y="1901825"/>
            <a:ext cx="4406900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 err="1">
                <a:solidFill>
                  <a:srgbClr val="002060"/>
                </a:solidFill>
              </a:rPr>
              <a:t>Hyperparameters</a:t>
            </a: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Used in processes to help estimate model parameters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Specified by the practitioner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They can often be set using heuristics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2060"/>
                </a:solidFill>
              </a:rPr>
              <a:t>Tuned for a given predictive modeling problem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9250" y="4505325"/>
            <a:ext cx="4102100" cy="1341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</a:rPr>
              <a:t>Lazy Learners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Delays the process of modeling the training data until it is needed to classify the test examples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No model building, but expensive to classify test examples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rgbClr val="002060"/>
                </a:solidFill>
              </a:rPr>
              <a:t>Eg</a:t>
            </a:r>
            <a:r>
              <a:rPr lang="en-US" sz="1400" dirty="0">
                <a:solidFill>
                  <a:srgbClr val="002060"/>
                </a:solidFill>
              </a:rPr>
              <a:t>: </a:t>
            </a:r>
            <a:r>
              <a:rPr lang="en-US" sz="1400" dirty="0" err="1">
                <a:solidFill>
                  <a:srgbClr val="002060"/>
                </a:solidFill>
              </a:rPr>
              <a:t>kNN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40250" y="4505325"/>
            <a:ext cx="4406900" cy="1514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</a:rPr>
              <a:t>Eager Learners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Learns a model that maps the input attributes to the class label as soon as the training data becomes available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1400" dirty="0">
                <a:solidFill>
                  <a:srgbClr val="002060"/>
                </a:solidFill>
              </a:rPr>
              <a:t>Builds models, fast classification of test examples</a:t>
            </a:r>
          </a:p>
          <a:p>
            <a:pPr marL="342900" indent="-342900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  <a:defRPr/>
            </a:pPr>
            <a:r>
              <a:rPr lang="en-US" sz="1400" dirty="0" err="1">
                <a:solidFill>
                  <a:srgbClr val="002060"/>
                </a:solidFill>
              </a:rPr>
              <a:t>Eg</a:t>
            </a:r>
            <a:r>
              <a:rPr lang="en-US" sz="1400" dirty="0">
                <a:solidFill>
                  <a:srgbClr val="002060"/>
                </a:solidFill>
              </a:rPr>
              <a:t>: Decision tree, rule based classification, Naïve Bayes, SVM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819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820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0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1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8196" name="Picture 15" descr="Picture 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7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820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0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0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8198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820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0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820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819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382000" cy="510222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Generative models/functions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1600" smtClean="0"/>
              <a:t>Use prior class probabilities and apply Baye’s theorem to find posterior probabilities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1600" smtClean="0"/>
              <a:t>Then </a:t>
            </a:r>
            <a:r>
              <a:rPr lang="en-US" altLang="en-US" sz="1600" smtClean="0"/>
              <a:t>determine class membership for each new input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Learns the joint probability distributions of the data wrt to the class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Assume some functional form for P(Y), P(X | Y)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Estimate parameters of P(X | Y), P(Y) directly from training data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Use Bayes rule to calculate P(Y | X)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E.g., Naive Bayes which directly estimates parameters for P(Y) and P(X | Y)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6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Discriminative models/functions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1600" smtClean="0"/>
              <a:t>Approaches that model posterior probabilities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First solve the inference problem of determining the posterior class probabilities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Then subsequently assign each new input to one of the classes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Assume some functional form for P(Y | X)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Estimate parameters of P(Y | X) directly from training data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600" smtClean="0"/>
              <a:t>Eg: Logistic regression (learning P(Y|X) directly)</a:t>
            </a:r>
          </a:p>
        </p:txBody>
      </p:sp>
      <p:sp>
        <p:nvSpPr>
          <p:cNvPr id="8200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More terms</a:t>
            </a:r>
          </a:p>
        </p:txBody>
      </p:sp>
      <p:sp>
        <p:nvSpPr>
          <p:cNvPr id="820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263B8C02-3CCF-4C0F-885C-A273AC8A9D63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0243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7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8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0244" name="Picture 15" descr="Picture 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5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4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5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0246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0250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1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0252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024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2296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How do we estimate the class-conditional probabilities for discrete attributes in NB classification?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How do we estimate the class-conditional probabilities for continuous attributes in NB classification?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Using Bayesian analysis, show that any learning algorithm that minimizes the squared error between the output hypothesis predictions and the training data will output a maximum likelihood hypothesis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z="18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1800" smtClean="0"/>
              <a:t>Prove that </a:t>
            </a:r>
            <a:r>
              <a:rPr lang="en-US" altLang="en-US" sz="1800" smtClean="0"/>
              <a:t>MLE is a special case of MAP, where the prior is uniform.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8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Characteristics of NB classification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400" smtClean="0"/>
              <a:t>Performs better in categorical input variables when compared to numerical variables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400" smtClean="0"/>
              <a:t>Zero frequency problem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400" smtClean="0"/>
              <a:t>Performs well where the assumption of independence holds good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400" smtClean="0"/>
              <a:t>Used when the relationship between the attribute set and the class variable is non-deterministic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1400" smtClean="0"/>
          </a:p>
        </p:txBody>
      </p:sp>
      <p:sp>
        <p:nvSpPr>
          <p:cNvPr id="10248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Bayesian Learning</a:t>
            </a:r>
          </a:p>
        </p:txBody>
      </p:sp>
      <p:sp>
        <p:nvSpPr>
          <p:cNvPr id="1024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08176618-A9AB-4782-89DF-83CB73AB647B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2291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2304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05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06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2292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293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2301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02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03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229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2298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299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2300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2295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153400" cy="4449762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Derive the gradient descent expression for multivariate  linear regression, with regularization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What is the effect of regularization on model fitting?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How does large values of regularization parameter result in simpler hypothesis?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mtClean="0"/>
              <a:t>Show that in Bayesian Linear Regression, maximizing MLE is the same as minimizing sum of squares error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mtClean="0"/>
          </a:p>
        </p:txBody>
      </p:sp>
      <p:sp>
        <p:nvSpPr>
          <p:cNvPr id="12296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Linear Models for Regression</a:t>
            </a:r>
          </a:p>
        </p:txBody>
      </p:sp>
      <p:sp>
        <p:nvSpPr>
          <p:cNvPr id="1229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E85053B-D0A2-41E1-A518-BD1C4D5C731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331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3328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29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30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3316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317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3325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26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27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3318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3322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23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3324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3319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518525" cy="474027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Why cannot we use the MSE function as the cost function for logistic regression?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IN" altLang="en-US" sz="20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IN" altLang="en-US" sz="2000" smtClean="0"/>
              <a:t>What are the ways to estimate parameters for logistic regression?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Value of the weights wi in terms of the parameters estimated by the GNB classifier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Maximizing conditional data likelihood using </a:t>
            </a:r>
            <a:r>
              <a:rPr lang="en-IN" altLang="en-US" sz="1800" smtClean="0"/>
              <a:t>gradient ascent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20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000" smtClean="0"/>
              <a:t>Derive an expression for Gradient descent rule for logistic regression with regularization 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20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000" smtClean="0"/>
              <a:t>Derive the form of P(Y | X) entailed by the assumptions of a Gaussian Naive Bayes (GNB) classifier.</a:t>
            </a:r>
          </a:p>
        </p:txBody>
      </p:sp>
      <p:sp>
        <p:nvSpPr>
          <p:cNvPr id="13320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Linear Models for Classification</a:t>
            </a:r>
          </a:p>
        </p:txBody>
      </p:sp>
      <p:sp>
        <p:nvSpPr>
          <p:cNvPr id="13321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B8A40199-0E60-4DEF-AE7E-29C81F7B539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4339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4352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53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54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4340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41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4349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50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51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4342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4346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47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4348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4343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518525" cy="474027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000" smtClean="0"/>
              <a:t>Show that the parameters wi in Logistic Regression can be expressed in terms of the Gaussian Naive Bayes parameters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20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000" smtClean="0"/>
              <a:t>Derive the equation and shape of decision surface for real-valued random variable X=&lt;X1, X2, .., Xn&gt; and boolean output Y for logistic regression</a:t>
            </a:r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endParaRPr lang="en-US" altLang="en-US" sz="2000" smtClean="0"/>
          </a:p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2000" smtClean="0"/>
              <a:t>Consider the hypothesis function h(x)=w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+w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 x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+ w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 + w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1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+w</a:t>
            </a:r>
            <a:r>
              <a:rPr lang="en-US" altLang="en-US" sz="2000" baseline="-25000" smtClean="0"/>
              <a:t>4</a:t>
            </a:r>
            <a:r>
              <a:rPr lang="en-US" altLang="en-US" sz="2000" smtClean="0"/>
              <a:t>x</a:t>
            </a:r>
            <a:r>
              <a:rPr lang="en-US" altLang="en-US" sz="2000" baseline="-25000" smtClean="0"/>
              <a:t>2</a:t>
            </a:r>
            <a:r>
              <a:rPr lang="en-US" altLang="en-US" sz="2000" baseline="30000" smtClean="0"/>
              <a:t>2</a:t>
            </a:r>
            <a:r>
              <a:rPr lang="en-US" altLang="en-US" sz="2000" smtClean="0"/>
              <a:t>  with learnt  w=&lt;w</a:t>
            </a:r>
            <a:r>
              <a:rPr lang="en-US" altLang="en-US" sz="2000" baseline="-25000" smtClean="0"/>
              <a:t>0</a:t>
            </a:r>
            <a:r>
              <a:rPr lang="en-US" altLang="en-US" sz="2000" smtClean="0"/>
              <a:t>, w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 w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, w</a:t>
            </a:r>
            <a:r>
              <a:rPr lang="en-US" altLang="en-US" sz="2000" baseline="-25000" smtClean="0"/>
              <a:t>3</a:t>
            </a:r>
            <a:r>
              <a:rPr lang="en-US" altLang="en-US" sz="2000" smtClean="0"/>
              <a:t>, w</a:t>
            </a:r>
            <a:r>
              <a:rPr lang="en-US" altLang="en-US" sz="2000" baseline="-25000" smtClean="0"/>
              <a:t>4</a:t>
            </a:r>
            <a:r>
              <a:rPr lang="en-US" altLang="en-US" sz="2000" smtClean="0"/>
              <a:t>&gt; = &lt;-36, 0, 0, 4, 9&gt;. What is the equation and shape of the decision boundary g(x</a:t>
            </a:r>
            <a:r>
              <a:rPr lang="en-US" altLang="en-US" sz="2000" baseline="-25000" smtClean="0"/>
              <a:t>1</a:t>
            </a:r>
            <a:r>
              <a:rPr lang="en-US" altLang="en-US" sz="2000" smtClean="0"/>
              <a:t>,x</a:t>
            </a:r>
            <a:r>
              <a:rPr lang="en-US" altLang="en-US" sz="2000" baseline="-25000" smtClean="0"/>
              <a:t>2</a:t>
            </a:r>
            <a:r>
              <a:rPr lang="en-US" altLang="en-US" sz="2000" smtClean="0"/>
              <a:t>) for logistic regression given by P(Y=1 | X) = 1/(1+e</a:t>
            </a:r>
            <a:r>
              <a:rPr lang="en-US" altLang="en-US" sz="2000" baseline="30000" smtClean="0"/>
              <a:t>(h(x))</a:t>
            </a:r>
            <a:r>
              <a:rPr lang="en-US" altLang="en-US" sz="2000" smtClean="0"/>
              <a:t>)?</a:t>
            </a:r>
            <a:endParaRPr lang="en-IN" altLang="en-US" sz="2000" smtClean="0"/>
          </a:p>
        </p:txBody>
      </p:sp>
      <p:sp>
        <p:nvSpPr>
          <p:cNvPr id="14344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Linear Models for Classification</a:t>
            </a:r>
          </a:p>
        </p:txBody>
      </p:sp>
      <p:sp>
        <p:nvSpPr>
          <p:cNvPr id="14345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86E3B7E7-B19A-4686-B281-AAB5ABD189C1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US" alt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6"/>
          <p:cNvSpPr>
            <a:spLocks noChangeArrowheads="1"/>
          </p:cNvSpPr>
          <p:nvPr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100" b="1">
                <a:solidFill>
                  <a:srgbClr val="101141"/>
                </a:solidFill>
              </a:rPr>
              <a:t>BITS </a:t>
            </a:r>
            <a:r>
              <a:rPr lang="en-US" altLang="zh-CN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grpSp>
        <p:nvGrpSpPr>
          <p:cNvPr id="15363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0" y="0"/>
            <a:chExt cx="7060112" cy="48665"/>
          </a:xfrm>
        </p:grpSpPr>
        <p:sp>
          <p:nvSpPr>
            <p:cNvPr id="15387" name="Rectangle 12"/>
            <p:cNvSpPr>
              <a:spLocks noChangeArrowheads="1"/>
            </p:cNvSpPr>
            <p:nvPr/>
          </p:nvSpPr>
          <p:spPr bwMode="auto">
            <a:xfrm>
              <a:off x="2546588" y="1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8" name="Rectangle 13"/>
            <p:cNvSpPr>
              <a:spLocks noChangeArrowheads="1"/>
            </p:cNvSpPr>
            <p:nvPr/>
          </p:nvSpPr>
          <p:spPr bwMode="auto">
            <a:xfrm>
              <a:off x="4823986" y="0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9" name="Rectangle 14"/>
            <p:cNvSpPr>
              <a:spLocks noChangeArrowheads="1"/>
            </p:cNvSpPr>
            <p:nvPr/>
          </p:nvSpPr>
          <p:spPr bwMode="auto">
            <a:xfrm>
              <a:off x="0" y="1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pic>
        <p:nvPicPr>
          <p:cNvPr id="15364" name="Picture 15" descr="Picture 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5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0" y="0"/>
            <a:chExt cx="7010400" cy="45719"/>
          </a:xfrm>
        </p:grpSpPr>
        <p:sp>
          <p:nvSpPr>
            <p:cNvPr id="15384" name="Rectangle 19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5" name="Rectangle 20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6" name="Rectangle 21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grpSp>
        <p:nvGrpSpPr>
          <p:cNvPr id="15366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0" y="0"/>
            <a:chExt cx="7010400" cy="45719"/>
          </a:xfrm>
        </p:grpSpPr>
        <p:sp>
          <p:nvSpPr>
            <p:cNvPr id="15381" name="Rectangle 23"/>
            <p:cNvSpPr>
              <a:spLocks noChangeArrowheads="1"/>
            </p:cNvSpPr>
            <p:nvPr/>
          </p:nvSpPr>
          <p:spPr bwMode="auto">
            <a:xfrm>
              <a:off x="2362200" y="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2" name="Rectangle 24"/>
            <p:cNvSpPr>
              <a:spLocks noChangeArrowheads="1"/>
            </p:cNvSpPr>
            <p:nvPr/>
          </p:nvSpPr>
          <p:spPr bwMode="auto">
            <a:xfrm>
              <a:off x="0" y="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sp>
          <p:nvSpPr>
            <p:cNvPr id="15383" name="Rectangle 25"/>
            <p:cNvSpPr>
              <a:spLocks noChangeArrowheads="1"/>
            </p:cNvSpPr>
            <p:nvPr/>
          </p:nvSpPr>
          <p:spPr bwMode="auto">
            <a:xfrm>
              <a:off x="4681809" y="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en-US" sz="1800">
                <a:solidFill>
                  <a:srgbClr val="FFFFFF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</p:grpSp>
      <p:sp>
        <p:nvSpPr>
          <p:cNvPr id="15367" name="Content Placeholder 1"/>
          <p:cNvSpPr>
            <a:spLocks noGrp="1" noChangeArrowheads="1"/>
          </p:cNvSpPr>
          <p:nvPr>
            <p:ph idx="1"/>
          </p:nvPr>
        </p:nvSpPr>
        <p:spPr>
          <a:xfrm>
            <a:off x="304800" y="1493838"/>
            <a:ext cx="8518525" cy="4740275"/>
          </a:xfrm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mtClean="0"/>
              <a:t>Logistic regression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MLE estimation of a parameter leads to unregularized solutions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MAP estimation of a parameter leads to regularized solutions</a:t>
            </a:r>
          </a:p>
          <a:p>
            <a:pPr marL="800100" lvl="1" indent="-342900" algn="l" eaLnBrk="1" hangingPunct="1">
              <a:lnSpc>
                <a:spcPct val="80000"/>
              </a:lnSpc>
              <a:buClr>
                <a:srgbClr val="101141"/>
              </a:buClr>
              <a:buFont typeface="Arial" panose="020B0604020202020204" pitchFamily="34" charset="0"/>
              <a:buChar char="•"/>
            </a:pPr>
            <a:r>
              <a:rPr lang="en-US" altLang="en-US" sz="1800" smtClean="0"/>
              <a:t>The prior distribution acts as a regularizer in MAP estimation</a:t>
            </a:r>
            <a:endParaRPr lang="en-IN" altLang="en-US" smtClean="0"/>
          </a:p>
        </p:txBody>
      </p:sp>
      <p:sp>
        <p:nvSpPr>
          <p:cNvPr id="15368" name="Content Placeholder 2"/>
          <p:cNvSpPr>
            <a:spLocks noGrp="1" noChangeArrowheads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  <a:noFill/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altLang="en-US" sz="3600" smtClean="0">
                <a:solidFill>
                  <a:schemeClr val="tx1"/>
                </a:solidFill>
              </a:rPr>
              <a:t>MAP and MLE</a:t>
            </a:r>
          </a:p>
        </p:txBody>
      </p:sp>
      <p:sp>
        <p:nvSpPr>
          <p:cNvPr id="15369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05860CF-9F0E-42C3-97F5-4CB60518B350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US" altLang="en-US" sz="1800" smtClean="0"/>
          </a:p>
        </p:txBody>
      </p:sp>
      <p:sp>
        <p:nvSpPr>
          <p:cNvPr id="20" name="object 9"/>
          <p:cNvSpPr/>
          <p:nvPr/>
        </p:nvSpPr>
        <p:spPr>
          <a:xfrm>
            <a:off x="350838" y="3006725"/>
            <a:ext cx="2963862" cy="434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1" name="object 5"/>
          <p:cNvSpPr/>
          <p:nvPr/>
        </p:nvSpPr>
        <p:spPr>
          <a:xfrm>
            <a:off x="576263" y="3570288"/>
            <a:ext cx="2738437" cy="260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2" name="object 6"/>
          <p:cNvSpPr/>
          <p:nvPr/>
        </p:nvSpPr>
        <p:spPr>
          <a:xfrm>
            <a:off x="576263" y="4032250"/>
            <a:ext cx="2738437" cy="268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3" name="object 5"/>
          <p:cNvSpPr/>
          <p:nvPr/>
        </p:nvSpPr>
        <p:spPr>
          <a:xfrm>
            <a:off x="88900" y="4549775"/>
            <a:ext cx="4483100" cy="8604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4" name="object 4"/>
          <p:cNvSpPr/>
          <p:nvPr/>
        </p:nvSpPr>
        <p:spPr>
          <a:xfrm>
            <a:off x="4949825" y="3303588"/>
            <a:ext cx="3405188" cy="485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5" name="object 6"/>
          <p:cNvSpPr/>
          <p:nvPr/>
        </p:nvSpPr>
        <p:spPr>
          <a:xfrm>
            <a:off x="4949825" y="3949700"/>
            <a:ext cx="3862388" cy="4254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6" name="object 5"/>
          <p:cNvSpPr/>
          <p:nvPr/>
        </p:nvSpPr>
        <p:spPr>
          <a:xfrm>
            <a:off x="4876800" y="4732338"/>
            <a:ext cx="3405188" cy="37306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7" name="object 8"/>
          <p:cNvSpPr/>
          <p:nvPr/>
        </p:nvSpPr>
        <p:spPr>
          <a:xfrm>
            <a:off x="4797425" y="5546725"/>
            <a:ext cx="4322763" cy="4238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28" name="object 10"/>
          <p:cNvSpPr/>
          <p:nvPr/>
        </p:nvSpPr>
        <p:spPr>
          <a:xfrm>
            <a:off x="4800600" y="5148263"/>
            <a:ext cx="4025900" cy="3889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lIns="0" tIns="0" rIns="0" bIns="0"/>
          <a:lstStyle/>
          <a:p>
            <a:pPr>
              <a:defRPr/>
            </a:pPr>
            <a:endParaRPr sz="1412"/>
          </a:p>
        </p:txBody>
      </p:sp>
      <p:sp>
        <p:nvSpPr>
          <p:cNvPr id="15379" name="TextBox 28"/>
          <p:cNvSpPr txBox="1">
            <a:spLocks noChangeArrowheads="1"/>
          </p:cNvSpPr>
          <p:nvPr/>
        </p:nvSpPr>
        <p:spPr bwMode="auto">
          <a:xfrm>
            <a:off x="4665663" y="2836863"/>
            <a:ext cx="2517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C00000"/>
                </a:solidFill>
              </a:rPr>
              <a:t>Gradient descent rule: </a:t>
            </a:r>
          </a:p>
        </p:txBody>
      </p:sp>
      <p:sp>
        <p:nvSpPr>
          <p:cNvPr id="15380" name="TextBox 29"/>
          <p:cNvSpPr txBox="1">
            <a:spLocks noChangeArrowheads="1"/>
          </p:cNvSpPr>
          <p:nvPr/>
        </p:nvSpPr>
        <p:spPr bwMode="auto">
          <a:xfrm>
            <a:off x="4787900" y="4351338"/>
            <a:ext cx="749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IN" altLang="en-US" sz="1800">
                <a:solidFill>
                  <a:srgbClr val="C00000"/>
                </a:solidFill>
              </a:rPr>
              <a:t>MAP: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10216</TotalTime>
  <Pages>0</Pages>
  <Words>1244</Words>
  <Characters>0</Characters>
  <Application>Microsoft Office PowerPoint</Application>
  <DocSecurity>0</DocSecurity>
  <PresentationFormat>On-screen Show (4:3)</PresentationFormat>
  <Lines>0</Lines>
  <Paragraphs>204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Machine Learning Summary &amp; Revision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623</cp:revision>
  <dcterms:created xsi:type="dcterms:W3CDTF">2011-09-14T09:42:00Z</dcterms:created>
  <dcterms:modified xsi:type="dcterms:W3CDTF">2022-05-01T12:04:51Z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1033-9.1.0.5113</vt:lpwstr>
  </property>
</Properties>
</file>