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81" r:id="rId2"/>
    <p:sldId id="284" r:id="rId3"/>
    <p:sldId id="262" r:id="rId4"/>
    <p:sldId id="270" r:id="rId5"/>
    <p:sldId id="1992" r:id="rId6"/>
    <p:sldId id="263" r:id="rId7"/>
    <p:sldId id="271" r:id="rId8"/>
    <p:sldId id="272" r:id="rId9"/>
    <p:sldId id="273" r:id="rId10"/>
    <p:sldId id="274" r:id="rId11"/>
    <p:sldId id="275" r:id="rId12"/>
    <p:sldId id="276" r:id="rId13"/>
    <p:sldId id="2033" r:id="rId14"/>
    <p:sldId id="436" r:id="rId15"/>
    <p:sldId id="2057" r:id="rId16"/>
    <p:sldId id="356" r:id="rId17"/>
    <p:sldId id="437" r:id="rId18"/>
    <p:sldId id="2058" r:id="rId19"/>
    <p:sldId id="358" r:id="rId20"/>
    <p:sldId id="1993" r:id="rId21"/>
    <p:sldId id="2062" r:id="rId22"/>
    <p:sldId id="277" r:id="rId23"/>
    <p:sldId id="2067" r:id="rId24"/>
    <p:sldId id="2068" r:id="rId25"/>
    <p:sldId id="292" r:id="rId26"/>
    <p:sldId id="2063" r:id="rId27"/>
    <p:sldId id="2064" r:id="rId28"/>
    <p:sldId id="20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BDB"/>
    <a:srgbClr val="F7EAA6"/>
    <a:srgbClr val="FBE8D3"/>
    <a:srgbClr val="FFFFFF"/>
    <a:srgbClr val="2889C4"/>
    <a:srgbClr val="391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2133" autoAdjust="0"/>
  </p:normalViewPr>
  <p:slideViewPr>
    <p:cSldViewPr snapToGrid="0">
      <p:cViewPr varScale="1">
        <p:scale>
          <a:sx n="65" d="100"/>
          <a:sy n="65" d="100"/>
        </p:scale>
        <p:origin x="288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C2D45-B4E9-402B-BF87-9474BC16F1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8FD18F-6B6C-4716-B4AD-65B7B3761088}">
      <dgm:prSet custT="1"/>
      <dgm:spPr/>
      <dgm:t>
        <a:bodyPr/>
        <a:lstStyle/>
        <a:p>
          <a:r>
            <a:rPr lang="en-US" sz="1800" b="0" dirty="0"/>
            <a:t>An architecture: </a:t>
          </a:r>
        </a:p>
      </dgm:t>
    </dgm:pt>
    <dgm:pt modelId="{408C49EB-DB83-4E2B-AA20-91BE3D98AFF0}" type="parTrans" cxnId="{232343BB-7208-4F96-9F8F-8BB0F2F6B9D3}">
      <dgm:prSet/>
      <dgm:spPr/>
      <dgm:t>
        <a:bodyPr/>
        <a:lstStyle/>
        <a:p>
          <a:endParaRPr lang="en-US"/>
        </a:p>
      </dgm:t>
    </dgm:pt>
    <dgm:pt modelId="{4005FFEE-6B41-417C-8478-8D001B48AB44}" type="sibTrans" cxnId="{232343BB-7208-4F96-9F8F-8BB0F2F6B9D3}">
      <dgm:prSet/>
      <dgm:spPr/>
      <dgm:t>
        <a:bodyPr/>
        <a:lstStyle/>
        <a:p>
          <a:endParaRPr lang="en-US"/>
        </a:p>
      </dgm:t>
    </dgm:pt>
    <dgm:pt modelId="{605D4659-7063-4DBD-85DF-48DFDC50C1E1}">
      <dgm:prSet custT="1"/>
      <dgm:spPr/>
      <dgm:t>
        <a:bodyPr/>
        <a:lstStyle/>
        <a:p>
          <a:r>
            <a:rPr lang="en-US" sz="1600" dirty="0"/>
            <a:t>A set of neurons and links connecting neurons. Each link has a weight,</a:t>
          </a:r>
        </a:p>
      </dgm:t>
    </dgm:pt>
    <dgm:pt modelId="{B924D669-606E-415B-A31C-F38DAEA6D344}" type="parTrans" cxnId="{B938A3FC-35D1-4C33-BDDA-3BE1E520F5F8}">
      <dgm:prSet/>
      <dgm:spPr/>
      <dgm:t>
        <a:bodyPr/>
        <a:lstStyle/>
        <a:p>
          <a:endParaRPr lang="en-US"/>
        </a:p>
      </dgm:t>
    </dgm:pt>
    <dgm:pt modelId="{FC86433A-DC84-43BF-8667-D0FBEDFF6612}" type="sibTrans" cxnId="{B938A3FC-35D1-4C33-BDDA-3BE1E520F5F8}">
      <dgm:prSet/>
      <dgm:spPr/>
      <dgm:t>
        <a:bodyPr/>
        <a:lstStyle/>
        <a:p>
          <a:endParaRPr lang="en-US"/>
        </a:p>
      </dgm:t>
    </dgm:pt>
    <dgm:pt modelId="{8505534C-49A3-4124-B514-D71EF436ECB8}">
      <dgm:prSet custT="1"/>
      <dgm:spPr/>
      <dgm:t>
        <a:bodyPr/>
        <a:lstStyle/>
        <a:p>
          <a:r>
            <a:rPr lang="en-US" sz="1800" b="0" dirty="0"/>
            <a:t>A neuron model: </a:t>
          </a:r>
        </a:p>
      </dgm:t>
    </dgm:pt>
    <dgm:pt modelId="{A2C9DB41-9BC2-48DC-94D7-4197C2FC860A}" type="parTrans" cxnId="{736D9BAF-7845-49AC-B95B-62EF63630F70}">
      <dgm:prSet/>
      <dgm:spPr/>
      <dgm:t>
        <a:bodyPr/>
        <a:lstStyle/>
        <a:p>
          <a:endParaRPr lang="en-US"/>
        </a:p>
      </dgm:t>
    </dgm:pt>
    <dgm:pt modelId="{4419E04F-B76D-41C5-A190-FBB585A72A6B}" type="sibTrans" cxnId="{736D9BAF-7845-49AC-B95B-62EF63630F70}">
      <dgm:prSet/>
      <dgm:spPr/>
      <dgm:t>
        <a:bodyPr/>
        <a:lstStyle/>
        <a:p>
          <a:endParaRPr lang="en-US"/>
        </a:p>
      </dgm:t>
    </dgm:pt>
    <dgm:pt modelId="{BA421407-731A-4EC8-A919-3A7DB9517156}">
      <dgm:prSet custT="1"/>
      <dgm:spPr/>
      <dgm:t>
        <a:bodyPr/>
        <a:lstStyle/>
        <a:p>
          <a:r>
            <a:rPr lang="en-US" sz="1800" dirty="0"/>
            <a:t>The information processing unit of the NN,</a:t>
          </a:r>
        </a:p>
      </dgm:t>
    </dgm:pt>
    <dgm:pt modelId="{CCF2B358-2868-4BD3-9B81-4EAB025AE90E}" type="parTrans" cxnId="{2C597A10-E507-4474-BC5A-E59AF22EE84D}">
      <dgm:prSet/>
      <dgm:spPr/>
      <dgm:t>
        <a:bodyPr/>
        <a:lstStyle/>
        <a:p>
          <a:endParaRPr lang="en-US"/>
        </a:p>
      </dgm:t>
    </dgm:pt>
    <dgm:pt modelId="{06D85D8D-30AC-4B3F-93D4-DB9F683F86EE}" type="sibTrans" cxnId="{2C597A10-E507-4474-BC5A-E59AF22EE84D}">
      <dgm:prSet/>
      <dgm:spPr/>
      <dgm:t>
        <a:bodyPr/>
        <a:lstStyle/>
        <a:p>
          <a:endParaRPr lang="en-US"/>
        </a:p>
      </dgm:t>
    </dgm:pt>
    <dgm:pt modelId="{59CD4A47-1CCE-43D0-A75B-87CF327749B9}">
      <dgm:prSet custT="1"/>
      <dgm:spPr/>
      <dgm:t>
        <a:bodyPr/>
        <a:lstStyle/>
        <a:p>
          <a:r>
            <a:rPr lang="en-US" sz="1800" b="0" dirty="0"/>
            <a:t>a learning algorithm: </a:t>
          </a:r>
        </a:p>
      </dgm:t>
    </dgm:pt>
    <dgm:pt modelId="{F0271C8D-6E57-47A5-AFC2-B1373B49ED2D}" type="parTrans" cxnId="{FC45016E-7B39-4516-823B-A6720196E328}">
      <dgm:prSet/>
      <dgm:spPr/>
      <dgm:t>
        <a:bodyPr/>
        <a:lstStyle/>
        <a:p>
          <a:endParaRPr lang="en-US"/>
        </a:p>
      </dgm:t>
    </dgm:pt>
    <dgm:pt modelId="{A1DB4772-371C-46D4-8C0D-7C9C9009CAFD}" type="sibTrans" cxnId="{FC45016E-7B39-4516-823B-A6720196E328}">
      <dgm:prSet/>
      <dgm:spPr/>
      <dgm:t>
        <a:bodyPr/>
        <a:lstStyle/>
        <a:p>
          <a:endParaRPr lang="en-US"/>
        </a:p>
      </dgm:t>
    </dgm:pt>
    <dgm:pt modelId="{998D1201-71E1-42B6-BF0F-E4AAFC0FF547}">
      <dgm:prSet custT="1"/>
      <dgm:spPr/>
      <dgm:t>
        <a:bodyPr/>
        <a:lstStyle/>
        <a:p>
          <a:r>
            <a:rPr lang="en-US" sz="1800" dirty="0"/>
            <a:t>used for training the NN by modifying the weights in order to solve the particular learning task correctly on the set of training examples.</a:t>
          </a:r>
        </a:p>
      </dgm:t>
    </dgm:pt>
    <dgm:pt modelId="{4A4A5EED-18DA-4EE9-BF62-F2C561D44649}" type="parTrans" cxnId="{5D86A29E-34F4-4624-BEC1-426DA6FF5296}">
      <dgm:prSet/>
      <dgm:spPr/>
      <dgm:t>
        <a:bodyPr/>
        <a:lstStyle/>
        <a:p>
          <a:endParaRPr lang="en-US"/>
        </a:p>
      </dgm:t>
    </dgm:pt>
    <dgm:pt modelId="{4D76E1B4-5313-4C7C-84D5-378F975797E4}" type="sibTrans" cxnId="{5D86A29E-34F4-4624-BEC1-426DA6FF5296}">
      <dgm:prSet/>
      <dgm:spPr/>
      <dgm:t>
        <a:bodyPr/>
        <a:lstStyle/>
        <a:p>
          <a:endParaRPr lang="en-US"/>
        </a:p>
      </dgm:t>
    </dgm:pt>
    <dgm:pt modelId="{5E196418-0F94-4F39-ADCC-4EA9E8B9C13F}" type="pres">
      <dgm:prSet presAssocID="{EDDC2D45-B4E9-402B-BF87-9474BC16F112}" presName="root" presStyleCnt="0">
        <dgm:presLayoutVars>
          <dgm:dir/>
          <dgm:resizeHandles val="exact"/>
        </dgm:presLayoutVars>
      </dgm:prSet>
      <dgm:spPr/>
    </dgm:pt>
    <dgm:pt modelId="{08E4ABC1-F35D-4E6E-B8C3-386BA554A030}" type="pres">
      <dgm:prSet presAssocID="{4E8FD18F-6B6C-4716-B4AD-65B7B3761088}" presName="compNode" presStyleCnt="0"/>
      <dgm:spPr/>
    </dgm:pt>
    <dgm:pt modelId="{797F61F8-402E-4687-9F75-E1A4305172FC}" type="pres">
      <dgm:prSet presAssocID="{4E8FD18F-6B6C-4716-B4AD-65B7B37610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9969B13-C646-487C-AD70-7D2E15DB6478}" type="pres">
      <dgm:prSet presAssocID="{4E8FD18F-6B6C-4716-B4AD-65B7B3761088}" presName="spaceRect" presStyleCnt="0"/>
      <dgm:spPr/>
    </dgm:pt>
    <dgm:pt modelId="{F4B485E2-B9D6-4F33-8C39-9E86776A8205}" type="pres">
      <dgm:prSet presAssocID="{4E8FD18F-6B6C-4716-B4AD-65B7B3761088}" presName="textRect" presStyleLbl="revTx" presStyleIdx="0" presStyleCnt="6">
        <dgm:presLayoutVars>
          <dgm:chMax val="1"/>
          <dgm:chPref val="1"/>
        </dgm:presLayoutVars>
      </dgm:prSet>
      <dgm:spPr/>
    </dgm:pt>
    <dgm:pt modelId="{DD30D040-2CB4-4E09-B2D5-B799F9FE2170}" type="pres">
      <dgm:prSet presAssocID="{4005FFEE-6B41-417C-8478-8D001B48AB44}" presName="sibTrans" presStyleCnt="0"/>
      <dgm:spPr/>
    </dgm:pt>
    <dgm:pt modelId="{9B69BCA3-6D08-46B1-84AF-8DDDC2DE4452}" type="pres">
      <dgm:prSet presAssocID="{605D4659-7063-4DBD-85DF-48DFDC50C1E1}" presName="compNode" presStyleCnt="0"/>
      <dgm:spPr/>
    </dgm:pt>
    <dgm:pt modelId="{1324704B-E264-4959-9E41-4876229A053C}" type="pres">
      <dgm:prSet presAssocID="{605D4659-7063-4DBD-85DF-48DFDC50C1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60C2B97-2B14-41A5-B7DA-4C153640A6FF}" type="pres">
      <dgm:prSet presAssocID="{605D4659-7063-4DBD-85DF-48DFDC50C1E1}" presName="spaceRect" presStyleCnt="0"/>
      <dgm:spPr/>
    </dgm:pt>
    <dgm:pt modelId="{68CAB272-4656-4E90-B24E-791CB1B75259}" type="pres">
      <dgm:prSet presAssocID="{605D4659-7063-4DBD-85DF-48DFDC50C1E1}" presName="textRect" presStyleLbl="revTx" presStyleIdx="1" presStyleCnt="6">
        <dgm:presLayoutVars>
          <dgm:chMax val="1"/>
          <dgm:chPref val="1"/>
        </dgm:presLayoutVars>
      </dgm:prSet>
      <dgm:spPr/>
    </dgm:pt>
    <dgm:pt modelId="{8D5C24F7-56B9-405E-ADD5-45B49C65C5A4}" type="pres">
      <dgm:prSet presAssocID="{FC86433A-DC84-43BF-8667-D0FBEDFF6612}" presName="sibTrans" presStyleCnt="0"/>
      <dgm:spPr/>
    </dgm:pt>
    <dgm:pt modelId="{8A8B407A-99DE-45F7-92D8-2488C2E9E576}" type="pres">
      <dgm:prSet presAssocID="{8505534C-49A3-4124-B514-D71EF436ECB8}" presName="compNode" presStyleCnt="0"/>
      <dgm:spPr/>
    </dgm:pt>
    <dgm:pt modelId="{747EAED3-58F2-4B2B-84A5-D0FBC6B79780}" type="pres">
      <dgm:prSet presAssocID="{8505534C-49A3-4124-B514-D71EF436ECB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8DB9953-5A91-4B87-87BA-2DC78BB123F0}" type="pres">
      <dgm:prSet presAssocID="{8505534C-49A3-4124-B514-D71EF436ECB8}" presName="spaceRect" presStyleCnt="0"/>
      <dgm:spPr/>
    </dgm:pt>
    <dgm:pt modelId="{7AEF1086-79EA-4CD1-99DE-A97E555F78AA}" type="pres">
      <dgm:prSet presAssocID="{8505534C-49A3-4124-B514-D71EF436ECB8}" presName="textRect" presStyleLbl="revTx" presStyleIdx="2" presStyleCnt="6">
        <dgm:presLayoutVars>
          <dgm:chMax val="1"/>
          <dgm:chPref val="1"/>
        </dgm:presLayoutVars>
      </dgm:prSet>
      <dgm:spPr/>
    </dgm:pt>
    <dgm:pt modelId="{6E262836-7FEC-4F2C-AF89-1596E0A0652A}" type="pres">
      <dgm:prSet presAssocID="{4419E04F-B76D-41C5-A190-FBB585A72A6B}" presName="sibTrans" presStyleCnt="0"/>
      <dgm:spPr/>
    </dgm:pt>
    <dgm:pt modelId="{2B12DE5B-105D-4BB7-8241-987344DB2614}" type="pres">
      <dgm:prSet presAssocID="{BA421407-731A-4EC8-A919-3A7DB9517156}" presName="compNode" presStyleCnt="0"/>
      <dgm:spPr/>
    </dgm:pt>
    <dgm:pt modelId="{F36C108B-6F6C-4BCC-9750-489C71DC9B79}" type="pres">
      <dgm:prSet presAssocID="{BA421407-731A-4EC8-A919-3A7DB951715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4C0648D-18EC-43C9-832E-D907D02210AB}" type="pres">
      <dgm:prSet presAssocID="{BA421407-731A-4EC8-A919-3A7DB9517156}" presName="spaceRect" presStyleCnt="0"/>
      <dgm:spPr/>
    </dgm:pt>
    <dgm:pt modelId="{C9D83E86-5E1F-46DE-A9C9-21AB5867AAB6}" type="pres">
      <dgm:prSet presAssocID="{BA421407-731A-4EC8-A919-3A7DB9517156}" presName="textRect" presStyleLbl="revTx" presStyleIdx="3" presStyleCnt="6">
        <dgm:presLayoutVars>
          <dgm:chMax val="1"/>
          <dgm:chPref val="1"/>
        </dgm:presLayoutVars>
      </dgm:prSet>
      <dgm:spPr/>
    </dgm:pt>
    <dgm:pt modelId="{704107B9-7123-4122-B19D-FB3AB1E8FD11}" type="pres">
      <dgm:prSet presAssocID="{06D85D8D-30AC-4B3F-93D4-DB9F683F86EE}" presName="sibTrans" presStyleCnt="0"/>
      <dgm:spPr/>
    </dgm:pt>
    <dgm:pt modelId="{D8F3CA83-58F1-463F-9F5B-6E2169CEB637}" type="pres">
      <dgm:prSet presAssocID="{59CD4A47-1CCE-43D0-A75B-87CF327749B9}" presName="compNode" presStyleCnt="0"/>
      <dgm:spPr/>
    </dgm:pt>
    <dgm:pt modelId="{D01BE973-D7BD-4893-B4CF-1C7BD202F99A}" type="pres">
      <dgm:prSet presAssocID="{59CD4A47-1CCE-43D0-A75B-87CF327749B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ABCB61-0E16-4CF3-8403-25260D321AAF}" type="pres">
      <dgm:prSet presAssocID="{59CD4A47-1CCE-43D0-A75B-87CF327749B9}" presName="spaceRect" presStyleCnt="0"/>
      <dgm:spPr/>
    </dgm:pt>
    <dgm:pt modelId="{7C717ED2-3101-40DE-8E10-C6B5CFBD074F}" type="pres">
      <dgm:prSet presAssocID="{59CD4A47-1CCE-43D0-A75B-87CF327749B9}" presName="textRect" presStyleLbl="revTx" presStyleIdx="4" presStyleCnt="6">
        <dgm:presLayoutVars>
          <dgm:chMax val="1"/>
          <dgm:chPref val="1"/>
        </dgm:presLayoutVars>
      </dgm:prSet>
      <dgm:spPr/>
    </dgm:pt>
    <dgm:pt modelId="{D1EFF9A3-C6B2-42FB-942D-CAA20C6CC542}" type="pres">
      <dgm:prSet presAssocID="{A1DB4772-371C-46D4-8C0D-7C9C9009CAFD}" presName="sibTrans" presStyleCnt="0"/>
      <dgm:spPr/>
    </dgm:pt>
    <dgm:pt modelId="{E34BDD21-3BA2-4DD7-A02F-3D5EC398DA15}" type="pres">
      <dgm:prSet presAssocID="{998D1201-71E1-42B6-BF0F-E4AAFC0FF547}" presName="compNode" presStyleCnt="0"/>
      <dgm:spPr/>
    </dgm:pt>
    <dgm:pt modelId="{80BB8760-EF33-4086-A7B5-EC18DCF50CE0}" type="pres">
      <dgm:prSet presAssocID="{998D1201-71E1-42B6-BF0F-E4AAFC0FF54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B9A2CC6-0BFF-41F4-90D1-7AE86DF0CA82}" type="pres">
      <dgm:prSet presAssocID="{998D1201-71E1-42B6-BF0F-E4AAFC0FF547}" presName="spaceRect" presStyleCnt="0"/>
      <dgm:spPr/>
    </dgm:pt>
    <dgm:pt modelId="{63D675DB-6191-40AE-A56C-C95376B3CD2F}" type="pres">
      <dgm:prSet presAssocID="{998D1201-71E1-42B6-BF0F-E4AAFC0FF54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C597A10-E507-4474-BC5A-E59AF22EE84D}" srcId="{EDDC2D45-B4E9-402B-BF87-9474BC16F112}" destId="{BA421407-731A-4EC8-A919-3A7DB9517156}" srcOrd="3" destOrd="0" parTransId="{CCF2B358-2868-4BD3-9B81-4EAB025AE90E}" sibTransId="{06D85D8D-30AC-4B3F-93D4-DB9F683F86EE}"/>
    <dgm:cxn modelId="{044AB020-3D08-4EB6-AD46-E36A30524336}" type="presOf" srcId="{998D1201-71E1-42B6-BF0F-E4AAFC0FF547}" destId="{63D675DB-6191-40AE-A56C-C95376B3CD2F}" srcOrd="0" destOrd="0" presId="urn:microsoft.com/office/officeart/2018/2/layout/IconLabelList"/>
    <dgm:cxn modelId="{B9DC3D2F-7ECE-4613-B576-D57DA7BCF3DF}" type="presOf" srcId="{EDDC2D45-B4E9-402B-BF87-9474BC16F112}" destId="{5E196418-0F94-4F39-ADCC-4EA9E8B9C13F}" srcOrd="0" destOrd="0" presId="urn:microsoft.com/office/officeart/2018/2/layout/IconLabelList"/>
    <dgm:cxn modelId="{2C8AA130-CE2F-492E-B232-DBABBB196FF6}" type="presOf" srcId="{4E8FD18F-6B6C-4716-B4AD-65B7B3761088}" destId="{F4B485E2-B9D6-4F33-8C39-9E86776A8205}" srcOrd="0" destOrd="0" presId="urn:microsoft.com/office/officeart/2018/2/layout/IconLabelList"/>
    <dgm:cxn modelId="{FC45016E-7B39-4516-823B-A6720196E328}" srcId="{EDDC2D45-B4E9-402B-BF87-9474BC16F112}" destId="{59CD4A47-1CCE-43D0-A75B-87CF327749B9}" srcOrd="4" destOrd="0" parTransId="{F0271C8D-6E57-47A5-AFC2-B1373B49ED2D}" sibTransId="{A1DB4772-371C-46D4-8C0D-7C9C9009CAFD}"/>
    <dgm:cxn modelId="{5D86A29E-34F4-4624-BEC1-426DA6FF5296}" srcId="{EDDC2D45-B4E9-402B-BF87-9474BC16F112}" destId="{998D1201-71E1-42B6-BF0F-E4AAFC0FF547}" srcOrd="5" destOrd="0" parTransId="{4A4A5EED-18DA-4EE9-BF62-F2C561D44649}" sibTransId="{4D76E1B4-5313-4C7C-84D5-378F975797E4}"/>
    <dgm:cxn modelId="{C138DDA2-1DC1-47F8-9024-2B1095F9E8C5}" type="presOf" srcId="{59CD4A47-1CCE-43D0-A75B-87CF327749B9}" destId="{7C717ED2-3101-40DE-8E10-C6B5CFBD074F}" srcOrd="0" destOrd="0" presId="urn:microsoft.com/office/officeart/2018/2/layout/IconLabelList"/>
    <dgm:cxn modelId="{736D9BAF-7845-49AC-B95B-62EF63630F70}" srcId="{EDDC2D45-B4E9-402B-BF87-9474BC16F112}" destId="{8505534C-49A3-4124-B514-D71EF436ECB8}" srcOrd="2" destOrd="0" parTransId="{A2C9DB41-9BC2-48DC-94D7-4197C2FC860A}" sibTransId="{4419E04F-B76D-41C5-A190-FBB585A72A6B}"/>
    <dgm:cxn modelId="{60005BB4-E1F6-4357-8677-8DE546D2FF26}" type="presOf" srcId="{605D4659-7063-4DBD-85DF-48DFDC50C1E1}" destId="{68CAB272-4656-4E90-B24E-791CB1B75259}" srcOrd="0" destOrd="0" presId="urn:microsoft.com/office/officeart/2018/2/layout/IconLabelList"/>
    <dgm:cxn modelId="{232343BB-7208-4F96-9F8F-8BB0F2F6B9D3}" srcId="{EDDC2D45-B4E9-402B-BF87-9474BC16F112}" destId="{4E8FD18F-6B6C-4716-B4AD-65B7B3761088}" srcOrd="0" destOrd="0" parTransId="{408C49EB-DB83-4E2B-AA20-91BE3D98AFF0}" sibTransId="{4005FFEE-6B41-417C-8478-8D001B48AB44}"/>
    <dgm:cxn modelId="{3D2B7AC3-4BEB-40B6-85E4-5C63483C9ED8}" type="presOf" srcId="{8505534C-49A3-4124-B514-D71EF436ECB8}" destId="{7AEF1086-79EA-4CD1-99DE-A97E555F78AA}" srcOrd="0" destOrd="0" presId="urn:microsoft.com/office/officeart/2018/2/layout/IconLabelList"/>
    <dgm:cxn modelId="{B938A3FC-35D1-4C33-BDDA-3BE1E520F5F8}" srcId="{EDDC2D45-B4E9-402B-BF87-9474BC16F112}" destId="{605D4659-7063-4DBD-85DF-48DFDC50C1E1}" srcOrd="1" destOrd="0" parTransId="{B924D669-606E-415B-A31C-F38DAEA6D344}" sibTransId="{FC86433A-DC84-43BF-8667-D0FBEDFF6612}"/>
    <dgm:cxn modelId="{BDE3B2FE-CFD2-4397-A207-42723F94C695}" type="presOf" srcId="{BA421407-731A-4EC8-A919-3A7DB9517156}" destId="{C9D83E86-5E1F-46DE-A9C9-21AB5867AAB6}" srcOrd="0" destOrd="0" presId="urn:microsoft.com/office/officeart/2018/2/layout/IconLabelList"/>
    <dgm:cxn modelId="{75210EC4-2C48-44DA-BC4E-6E136DC777A4}" type="presParOf" srcId="{5E196418-0F94-4F39-ADCC-4EA9E8B9C13F}" destId="{08E4ABC1-F35D-4E6E-B8C3-386BA554A030}" srcOrd="0" destOrd="0" presId="urn:microsoft.com/office/officeart/2018/2/layout/IconLabelList"/>
    <dgm:cxn modelId="{F6F8550A-92B0-40F0-851E-AEA6445F68E6}" type="presParOf" srcId="{08E4ABC1-F35D-4E6E-B8C3-386BA554A030}" destId="{797F61F8-402E-4687-9F75-E1A4305172FC}" srcOrd="0" destOrd="0" presId="urn:microsoft.com/office/officeart/2018/2/layout/IconLabelList"/>
    <dgm:cxn modelId="{B08D2E64-8AB4-44B7-9076-663F6BA6AE04}" type="presParOf" srcId="{08E4ABC1-F35D-4E6E-B8C3-386BA554A030}" destId="{F9969B13-C646-487C-AD70-7D2E15DB6478}" srcOrd="1" destOrd="0" presId="urn:microsoft.com/office/officeart/2018/2/layout/IconLabelList"/>
    <dgm:cxn modelId="{C45A71F5-927B-4529-BDB9-665D53A49C6A}" type="presParOf" srcId="{08E4ABC1-F35D-4E6E-B8C3-386BA554A030}" destId="{F4B485E2-B9D6-4F33-8C39-9E86776A8205}" srcOrd="2" destOrd="0" presId="urn:microsoft.com/office/officeart/2018/2/layout/IconLabelList"/>
    <dgm:cxn modelId="{C5A93651-3EF7-4557-BF15-B32194F935AB}" type="presParOf" srcId="{5E196418-0F94-4F39-ADCC-4EA9E8B9C13F}" destId="{DD30D040-2CB4-4E09-B2D5-B799F9FE2170}" srcOrd="1" destOrd="0" presId="urn:microsoft.com/office/officeart/2018/2/layout/IconLabelList"/>
    <dgm:cxn modelId="{7AB9D759-E242-4DFB-B354-FA3E509A5F0E}" type="presParOf" srcId="{5E196418-0F94-4F39-ADCC-4EA9E8B9C13F}" destId="{9B69BCA3-6D08-46B1-84AF-8DDDC2DE4452}" srcOrd="2" destOrd="0" presId="urn:microsoft.com/office/officeart/2018/2/layout/IconLabelList"/>
    <dgm:cxn modelId="{E92C645B-43B8-4D47-81B7-2C8E0D228197}" type="presParOf" srcId="{9B69BCA3-6D08-46B1-84AF-8DDDC2DE4452}" destId="{1324704B-E264-4959-9E41-4876229A053C}" srcOrd="0" destOrd="0" presId="urn:microsoft.com/office/officeart/2018/2/layout/IconLabelList"/>
    <dgm:cxn modelId="{9F55AAD3-DE70-4BCB-AE80-39808648A03D}" type="presParOf" srcId="{9B69BCA3-6D08-46B1-84AF-8DDDC2DE4452}" destId="{E60C2B97-2B14-41A5-B7DA-4C153640A6FF}" srcOrd="1" destOrd="0" presId="urn:microsoft.com/office/officeart/2018/2/layout/IconLabelList"/>
    <dgm:cxn modelId="{E25AE5E4-70BF-45EE-B3DA-A0647585E43E}" type="presParOf" srcId="{9B69BCA3-6D08-46B1-84AF-8DDDC2DE4452}" destId="{68CAB272-4656-4E90-B24E-791CB1B75259}" srcOrd="2" destOrd="0" presId="urn:microsoft.com/office/officeart/2018/2/layout/IconLabelList"/>
    <dgm:cxn modelId="{7E510BF3-9D22-4346-B574-A8AF4A5AD426}" type="presParOf" srcId="{5E196418-0F94-4F39-ADCC-4EA9E8B9C13F}" destId="{8D5C24F7-56B9-405E-ADD5-45B49C65C5A4}" srcOrd="3" destOrd="0" presId="urn:microsoft.com/office/officeart/2018/2/layout/IconLabelList"/>
    <dgm:cxn modelId="{77A71B3A-CBE7-4FF5-9A83-72FF5E3D3182}" type="presParOf" srcId="{5E196418-0F94-4F39-ADCC-4EA9E8B9C13F}" destId="{8A8B407A-99DE-45F7-92D8-2488C2E9E576}" srcOrd="4" destOrd="0" presId="urn:microsoft.com/office/officeart/2018/2/layout/IconLabelList"/>
    <dgm:cxn modelId="{F38DED7D-1C5D-47AE-8AC8-326C6C945503}" type="presParOf" srcId="{8A8B407A-99DE-45F7-92D8-2488C2E9E576}" destId="{747EAED3-58F2-4B2B-84A5-D0FBC6B79780}" srcOrd="0" destOrd="0" presId="urn:microsoft.com/office/officeart/2018/2/layout/IconLabelList"/>
    <dgm:cxn modelId="{CE42B74E-B06F-4622-AFDC-9811A3BF8228}" type="presParOf" srcId="{8A8B407A-99DE-45F7-92D8-2488C2E9E576}" destId="{E8DB9953-5A91-4B87-87BA-2DC78BB123F0}" srcOrd="1" destOrd="0" presId="urn:microsoft.com/office/officeart/2018/2/layout/IconLabelList"/>
    <dgm:cxn modelId="{A70DB1B1-0265-420F-B192-21CB893D0012}" type="presParOf" srcId="{8A8B407A-99DE-45F7-92D8-2488C2E9E576}" destId="{7AEF1086-79EA-4CD1-99DE-A97E555F78AA}" srcOrd="2" destOrd="0" presId="urn:microsoft.com/office/officeart/2018/2/layout/IconLabelList"/>
    <dgm:cxn modelId="{D6EEB2C0-E84B-496A-ADA7-B83D03AB9199}" type="presParOf" srcId="{5E196418-0F94-4F39-ADCC-4EA9E8B9C13F}" destId="{6E262836-7FEC-4F2C-AF89-1596E0A0652A}" srcOrd="5" destOrd="0" presId="urn:microsoft.com/office/officeart/2018/2/layout/IconLabelList"/>
    <dgm:cxn modelId="{E986DDD8-E524-4B49-BD95-3AA79B9A6BCD}" type="presParOf" srcId="{5E196418-0F94-4F39-ADCC-4EA9E8B9C13F}" destId="{2B12DE5B-105D-4BB7-8241-987344DB2614}" srcOrd="6" destOrd="0" presId="urn:microsoft.com/office/officeart/2018/2/layout/IconLabelList"/>
    <dgm:cxn modelId="{88D7FA98-EFB4-4B71-A228-3FEB2FC153C0}" type="presParOf" srcId="{2B12DE5B-105D-4BB7-8241-987344DB2614}" destId="{F36C108B-6F6C-4BCC-9750-489C71DC9B79}" srcOrd="0" destOrd="0" presId="urn:microsoft.com/office/officeart/2018/2/layout/IconLabelList"/>
    <dgm:cxn modelId="{D88F7E1F-D719-4061-B272-F51DCD2157BE}" type="presParOf" srcId="{2B12DE5B-105D-4BB7-8241-987344DB2614}" destId="{54C0648D-18EC-43C9-832E-D907D02210AB}" srcOrd="1" destOrd="0" presId="urn:microsoft.com/office/officeart/2018/2/layout/IconLabelList"/>
    <dgm:cxn modelId="{4963AA59-10F9-4174-B93B-883CF69B0C7E}" type="presParOf" srcId="{2B12DE5B-105D-4BB7-8241-987344DB2614}" destId="{C9D83E86-5E1F-46DE-A9C9-21AB5867AAB6}" srcOrd="2" destOrd="0" presId="urn:microsoft.com/office/officeart/2018/2/layout/IconLabelList"/>
    <dgm:cxn modelId="{047C2000-3EA2-4A7F-A1A3-A33DE7911D3E}" type="presParOf" srcId="{5E196418-0F94-4F39-ADCC-4EA9E8B9C13F}" destId="{704107B9-7123-4122-B19D-FB3AB1E8FD11}" srcOrd="7" destOrd="0" presId="urn:microsoft.com/office/officeart/2018/2/layout/IconLabelList"/>
    <dgm:cxn modelId="{F4FC0FDC-E7C0-469E-9965-CB8CCDFC9A90}" type="presParOf" srcId="{5E196418-0F94-4F39-ADCC-4EA9E8B9C13F}" destId="{D8F3CA83-58F1-463F-9F5B-6E2169CEB637}" srcOrd="8" destOrd="0" presId="urn:microsoft.com/office/officeart/2018/2/layout/IconLabelList"/>
    <dgm:cxn modelId="{066CB600-FD44-4945-9D58-B55C595307CE}" type="presParOf" srcId="{D8F3CA83-58F1-463F-9F5B-6E2169CEB637}" destId="{D01BE973-D7BD-4893-B4CF-1C7BD202F99A}" srcOrd="0" destOrd="0" presId="urn:microsoft.com/office/officeart/2018/2/layout/IconLabelList"/>
    <dgm:cxn modelId="{ACC0C19E-8E3A-4B09-ACC2-310595CC595D}" type="presParOf" srcId="{D8F3CA83-58F1-463F-9F5B-6E2169CEB637}" destId="{8FABCB61-0E16-4CF3-8403-25260D321AAF}" srcOrd="1" destOrd="0" presId="urn:microsoft.com/office/officeart/2018/2/layout/IconLabelList"/>
    <dgm:cxn modelId="{B115A710-3793-4051-96FB-5E1F0C870F04}" type="presParOf" srcId="{D8F3CA83-58F1-463F-9F5B-6E2169CEB637}" destId="{7C717ED2-3101-40DE-8E10-C6B5CFBD074F}" srcOrd="2" destOrd="0" presId="urn:microsoft.com/office/officeart/2018/2/layout/IconLabelList"/>
    <dgm:cxn modelId="{851DAB89-208E-45D3-8F44-5A94A7ECCD96}" type="presParOf" srcId="{5E196418-0F94-4F39-ADCC-4EA9E8B9C13F}" destId="{D1EFF9A3-C6B2-42FB-942D-CAA20C6CC542}" srcOrd="9" destOrd="0" presId="urn:microsoft.com/office/officeart/2018/2/layout/IconLabelList"/>
    <dgm:cxn modelId="{FF417B8F-1160-485B-95B1-E92580B95BF4}" type="presParOf" srcId="{5E196418-0F94-4F39-ADCC-4EA9E8B9C13F}" destId="{E34BDD21-3BA2-4DD7-A02F-3D5EC398DA15}" srcOrd="10" destOrd="0" presId="urn:microsoft.com/office/officeart/2018/2/layout/IconLabelList"/>
    <dgm:cxn modelId="{08B52826-53C5-4551-99AB-32EA6A590ABA}" type="presParOf" srcId="{E34BDD21-3BA2-4DD7-A02F-3D5EC398DA15}" destId="{80BB8760-EF33-4086-A7B5-EC18DCF50CE0}" srcOrd="0" destOrd="0" presId="urn:microsoft.com/office/officeart/2018/2/layout/IconLabelList"/>
    <dgm:cxn modelId="{8D006780-74F6-4ED6-896C-E9C6A0B12734}" type="presParOf" srcId="{E34BDD21-3BA2-4DD7-A02F-3D5EC398DA15}" destId="{DB9A2CC6-0BFF-41F4-90D1-7AE86DF0CA82}" srcOrd="1" destOrd="0" presId="urn:microsoft.com/office/officeart/2018/2/layout/IconLabelList"/>
    <dgm:cxn modelId="{2C17F9F5-2C8A-4EFC-81CF-F8CBC7A4524A}" type="presParOf" srcId="{E34BDD21-3BA2-4DD7-A02F-3D5EC398DA15}" destId="{63D675DB-6191-40AE-A56C-C95376B3CD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F61F8-402E-4687-9F75-E1A4305172FC}">
      <dsp:nvSpPr>
        <dsp:cNvPr id="0" name=""/>
        <dsp:cNvSpPr/>
      </dsp:nvSpPr>
      <dsp:spPr>
        <a:xfrm>
          <a:off x="696869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485E2-B9D6-4F33-8C39-9E86776A8205}">
      <dsp:nvSpPr>
        <dsp:cNvPr id="0" name=""/>
        <dsp:cNvSpPr/>
      </dsp:nvSpPr>
      <dsp:spPr>
        <a:xfrm>
          <a:off x="201869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An architecture: </a:t>
          </a:r>
        </a:p>
      </dsp:txBody>
      <dsp:txXfrm>
        <a:off x="201869" y="2014864"/>
        <a:ext cx="1800000" cy="2262304"/>
      </dsp:txXfrm>
    </dsp:sp>
    <dsp:sp modelId="{1324704B-E264-4959-9E41-4876229A053C}">
      <dsp:nvSpPr>
        <dsp:cNvPr id="0" name=""/>
        <dsp:cNvSpPr/>
      </dsp:nvSpPr>
      <dsp:spPr>
        <a:xfrm>
          <a:off x="2811869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AB272-4656-4E90-B24E-791CB1B75259}">
      <dsp:nvSpPr>
        <dsp:cNvPr id="0" name=""/>
        <dsp:cNvSpPr/>
      </dsp:nvSpPr>
      <dsp:spPr>
        <a:xfrm>
          <a:off x="2316869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set of neurons and links connecting neurons. Each link has a weight,</a:t>
          </a:r>
        </a:p>
      </dsp:txBody>
      <dsp:txXfrm>
        <a:off x="2316869" y="2014864"/>
        <a:ext cx="1800000" cy="2262304"/>
      </dsp:txXfrm>
    </dsp:sp>
    <dsp:sp modelId="{747EAED3-58F2-4B2B-84A5-D0FBC6B79780}">
      <dsp:nvSpPr>
        <dsp:cNvPr id="0" name=""/>
        <dsp:cNvSpPr/>
      </dsp:nvSpPr>
      <dsp:spPr>
        <a:xfrm>
          <a:off x="4926869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F1086-79EA-4CD1-99DE-A97E555F78AA}">
      <dsp:nvSpPr>
        <dsp:cNvPr id="0" name=""/>
        <dsp:cNvSpPr/>
      </dsp:nvSpPr>
      <dsp:spPr>
        <a:xfrm>
          <a:off x="4431869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A neuron model: </a:t>
          </a:r>
        </a:p>
      </dsp:txBody>
      <dsp:txXfrm>
        <a:off x="4431869" y="2014864"/>
        <a:ext cx="1800000" cy="2262304"/>
      </dsp:txXfrm>
    </dsp:sp>
    <dsp:sp modelId="{F36C108B-6F6C-4BCC-9750-489C71DC9B79}">
      <dsp:nvSpPr>
        <dsp:cNvPr id="0" name=""/>
        <dsp:cNvSpPr/>
      </dsp:nvSpPr>
      <dsp:spPr>
        <a:xfrm>
          <a:off x="7041870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3E86-5E1F-46DE-A9C9-21AB5867AAB6}">
      <dsp:nvSpPr>
        <dsp:cNvPr id="0" name=""/>
        <dsp:cNvSpPr/>
      </dsp:nvSpPr>
      <dsp:spPr>
        <a:xfrm>
          <a:off x="6546869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information processing unit of the NN,</a:t>
          </a:r>
        </a:p>
      </dsp:txBody>
      <dsp:txXfrm>
        <a:off x="6546869" y="2014864"/>
        <a:ext cx="1800000" cy="2262304"/>
      </dsp:txXfrm>
    </dsp:sp>
    <dsp:sp modelId="{D01BE973-D7BD-4893-B4CF-1C7BD202F99A}">
      <dsp:nvSpPr>
        <dsp:cNvPr id="0" name=""/>
        <dsp:cNvSpPr/>
      </dsp:nvSpPr>
      <dsp:spPr>
        <a:xfrm>
          <a:off x="9156870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17ED2-3101-40DE-8E10-C6B5CFBD074F}">
      <dsp:nvSpPr>
        <dsp:cNvPr id="0" name=""/>
        <dsp:cNvSpPr/>
      </dsp:nvSpPr>
      <dsp:spPr>
        <a:xfrm>
          <a:off x="8661870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a learning algorithm: </a:t>
          </a:r>
        </a:p>
      </dsp:txBody>
      <dsp:txXfrm>
        <a:off x="8661870" y="2014864"/>
        <a:ext cx="1800000" cy="2262304"/>
      </dsp:txXfrm>
    </dsp:sp>
    <dsp:sp modelId="{80BB8760-EF33-4086-A7B5-EC18DCF50CE0}">
      <dsp:nvSpPr>
        <dsp:cNvPr id="0" name=""/>
        <dsp:cNvSpPr/>
      </dsp:nvSpPr>
      <dsp:spPr>
        <a:xfrm>
          <a:off x="11271869" y="662561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75DB-6191-40AE-A56C-C95376B3CD2F}">
      <dsp:nvSpPr>
        <dsp:cNvPr id="0" name=""/>
        <dsp:cNvSpPr/>
      </dsp:nvSpPr>
      <dsp:spPr>
        <a:xfrm>
          <a:off x="10776869" y="2014864"/>
          <a:ext cx="1800000" cy="226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used for training the NN by modifying the weights in order to solve the particular learning task correctly on the set of training examples.</a:t>
          </a:r>
        </a:p>
      </dsp:txBody>
      <dsp:txXfrm>
        <a:off x="10776869" y="2014864"/>
        <a:ext cx="1800000" cy="226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9/24/2021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2:57:19.57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7,'0'-6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2:57:23.08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02:57:24.50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58 279,'0'-6,"0"-12,-6-8,-1-6,0-8,-3-2,-1 0,1 2,4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9/24/2021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1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705F-122C-4180-95F0-49E58E20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D064-796B-4AD6-A971-550CB069D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798F-5838-4C1C-9881-32E35860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C0B8-785C-40D6-BA77-1FEACE9FFB2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ABD1-EEEE-433F-A8FE-5C9BC5D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1C8-5DFE-4E5D-BF35-B6E3DD14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BB0B-ED16-4A5F-8094-78CBF7CD6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D209-2D34-444A-B83F-D0C56B6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5B149-2558-4584-B212-E4FE1977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5136-1846-4894-AFBE-85B20908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F2A8-891E-495C-BF3B-6FC4F724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2574-E438-4A4F-8A25-AA9B997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BCA5B-B73C-4C1D-B938-B24BC3E8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A2EF5-C008-4E5A-A9DE-3DD87D6A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8DEB-EFA5-449E-81A7-9D72CD5B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EE76-5D0A-46F9-965F-C3C4653D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AAD5-C3A2-434E-ABD1-2C4BE7CB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33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28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5F47-FEFD-4A9C-ABED-869D6AC4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3832-5B92-4723-955F-2F6F747F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3793-26FC-4DBB-8A89-6FCE8DEE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946C-4E3F-4C7A-BC19-928E727F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7E2F-6258-43C1-A943-B4DBAB6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B3B1-133B-4BD2-8AFE-BD80E7E1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62D5-D1D5-478F-97C4-510ECBF5A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8734-FE6B-4828-A6D7-95187F4D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7897-1116-43E8-96C8-AA5324DF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A31D-959D-4B6A-A5F9-CCEF101D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7C0-C9B2-43D4-853C-1A32C646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DC51-C8F0-4FDB-94F1-4B2EE9779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5459D-2581-4499-863E-CC7F2D0B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7D064-9496-4DB3-8EA1-C44CA33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154A-CD9A-4AA2-9226-401352D0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7780-9DBF-4085-9105-7D5CF121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0947-67C1-4F0A-A372-85588861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1DA7-630D-4923-A9C3-65A7FAD1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8313-DD3B-41C8-AB44-93FF0036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FE106-ACC1-4476-B6C2-1062AF7CD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F8C0-676F-4DE0-900D-7B8512ACB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D1E8A-013F-499C-9E4F-FBA0A1F3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A0A02-0C3A-47E9-AB19-D51CEB88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44154-1C59-467B-ABAF-A63D6C6E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3C67-28FB-439E-AF18-E0268957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805CF-D035-4D41-BAE1-FC0712D6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FF4A2-9814-4789-A6F8-AC35CA6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2B18-43ED-41AA-BF37-5238427B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E2DFA-F5D6-49BB-AD2F-99213B73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03B5B-CCA4-4170-A8B8-B5CD3E5D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EBC61-409F-420B-8667-7215BA1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CDE0-1A12-4D6F-9507-6C9E94E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3BDF-5677-445B-91A4-9CE92815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4D42E-5810-4E7C-B041-17887CDA1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9785-1517-410B-B3DD-C4ED160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768E-BB51-4FB7-A52F-68409548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D928-BA5D-4631-B687-16451BC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302F-40C0-46A1-96A8-1F69C549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E9BEB-D495-43EA-B66B-44AC18969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53898-113D-474F-83A2-6FF5A528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0CC86-568F-4F2C-AD49-1CFB6630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87D3-FA22-40C8-BA5C-588FEE4B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2270-B374-44E8-AD9E-11980E30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3EA5A-F840-493E-9E96-44556773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881A5-04F0-493E-8DE1-CB54A96E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A6B6-E838-4557-911F-98D237CE5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C109-0D12-462B-BB87-02BFD93A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AFF7-FF62-408B-A38D-57F08C4C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0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Contents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Introduction and Motivation</a:t>
            </a:r>
          </a:p>
          <a:p>
            <a:r>
              <a:rPr lang="en-US" sz="2200" dirty="0"/>
              <a:t>Biological neuron vs. Artificial Neuron</a:t>
            </a:r>
          </a:p>
          <a:p>
            <a:r>
              <a:rPr lang="en-US" sz="2200" dirty="0"/>
              <a:t>When to use neural networks</a:t>
            </a:r>
          </a:p>
          <a:p>
            <a:r>
              <a:rPr lang="en-US" sz="2200" dirty="0"/>
              <a:t>Single Node Perceptron</a:t>
            </a:r>
          </a:p>
          <a:p>
            <a:r>
              <a:rPr lang="en-US" sz="2200" dirty="0"/>
              <a:t>Perceptron Example</a:t>
            </a:r>
          </a:p>
          <a:p>
            <a:r>
              <a:rPr lang="en-US" sz="2200" dirty="0"/>
              <a:t>Multi-layer Perceptron</a:t>
            </a:r>
          </a:p>
          <a:p>
            <a:r>
              <a:rPr lang="en-US" sz="2200" dirty="0"/>
              <a:t>Activation Functions</a:t>
            </a:r>
          </a:p>
          <a:p>
            <a:r>
              <a:rPr lang="en-US" sz="2200" dirty="0"/>
              <a:t>Optimizers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</a:t>
            </a:r>
            <a:r>
              <a:rPr lang="en-US" sz="5400" kern="1200" spc="-3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5400" kern="1200" spc="-26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 indent="-228600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</a:pPr>
            <a:r>
              <a:rPr lang="en-US" sz="2200" spc="-4" dirty="0"/>
              <a:t>ANNs </a:t>
            </a:r>
            <a:r>
              <a:rPr lang="en-US" sz="2200" dirty="0"/>
              <a:t>have</a:t>
            </a:r>
            <a:r>
              <a:rPr lang="en-US" sz="2200" spc="4" dirty="0"/>
              <a:t> </a:t>
            </a:r>
            <a:r>
              <a:rPr lang="en-US" sz="2200" spc="-4" dirty="0"/>
              <a:t>been</a:t>
            </a:r>
            <a:r>
              <a:rPr lang="en-US" sz="2200" dirty="0"/>
              <a:t> </a:t>
            </a:r>
            <a:r>
              <a:rPr lang="en-US" sz="2200" spc="-4" dirty="0"/>
              <a:t>widely</a:t>
            </a:r>
            <a:r>
              <a:rPr lang="en-US" sz="2200" spc="4" dirty="0"/>
              <a:t> </a:t>
            </a:r>
            <a:r>
              <a:rPr lang="en-US" sz="2200" spc="-4" dirty="0"/>
              <a:t>used</a:t>
            </a:r>
            <a:r>
              <a:rPr lang="en-US" sz="2200" dirty="0"/>
              <a:t> in </a:t>
            </a:r>
            <a:r>
              <a:rPr lang="en-US" sz="2200" spc="-4" dirty="0"/>
              <a:t>various</a:t>
            </a:r>
            <a:r>
              <a:rPr lang="en-US" sz="2200" spc="4" dirty="0"/>
              <a:t> </a:t>
            </a:r>
            <a:r>
              <a:rPr lang="en-US" sz="2200" spc="-4" dirty="0"/>
              <a:t>domains</a:t>
            </a:r>
            <a:r>
              <a:rPr lang="en-US" sz="2200" dirty="0"/>
              <a:t> </a:t>
            </a:r>
            <a:r>
              <a:rPr lang="en-US" sz="2200" spc="-4" dirty="0"/>
              <a:t>for:</a:t>
            </a:r>
            <a:endParaRPr lang="en-US" sz="2200" dirty="0"/>
          </a:p>
          <a:p>
            <a:pPr marL="666786" indent="-228600">
              <a:lnSpc>
                <a:spcPct val="90000"/>
              </a:lnSpc>
              <a:spcBef>
                <a:spcPts val="424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 dirty="0"/>
              <a:t>Pattern</a:t>
            </a:r>
            <a:r>
              <a:rPr lang="en-US" sz="2200" spc="-31" dirty="0"/>
              <a:t> </a:t>
            </a:r>
            <a:r>
              <a:rPr lang="en-US" sz="2200" spc="-4" dirty="0"/>
              <a:t>recognition</a:t>
            </a:r>
            <a:endParaRPr lang="en-US" sz="2200" dirty="0"/>
          </a:p>
          <a:p>
            <a:pPr marL="666786" indent="-228600">
              <a:lnSpc>
                <a:spcPct val="90000"/>
              </a:lnSpc>
              <a:spcBef>
                <a:spcPts val="353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 dirty="0"/>
              <a:t>Function</a:t>
            </a:r>
            <a:r>
              <a:rPr lang="en-US" sz="2200" spc="-18" dirty="0"/>
              <a:t> </a:t>
            </a:r>
            <a:r>
              <a:rPr lang="en-US" sz="2200" spc="-4" dirty="0"/>
              <a:t>approximation</a:t>
            </a:r>
            <a:endParaRPr lang="en-US" sz="2200" dirty="0"/>
          </a:p>
          <a:p>
            <a:pPr marL="666786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 dirty="0"/>
              <a:t>Associative</a:t>
            </a:r>
            <a:r>
              <a:rPr lang="en-US" sz="2200" spc="-18" dirty="0"/>
              <a:t> </a:t>
            </a:r>
            <a:r>
              <a:rPr lang="en-US" sz="2200" spc="-4" dirty="0"/>
              <a:t>memory</a:t>
            </a:r>
            <a:endParaRPr lang="en-US" sz="2200" dirty="0"/>
          </a:p>
          <a:p>
            <a:pPr marL="414079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–</a:t>
            </a:r>
            <a:r>
              <a:rPr lang="en-US" sz="2200" spc="190" dirty="0"/>
              <a:t> </a:t>
            </a:r>
            <a:r>
              <a:rPr lang="en-US" sz="2200"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</a:t>
            </a:r>
            <a:r>
              <a:rPr lang="en-US" sz="5400" kern="1200" spc="-18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5400" kern="1200" spc="-18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 indent="-228600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</a:pPr>
            <a:r>
              <a:rPr lang="en-US" sz="2200"/>
              <a:t>Early</a:t>
            </a:r>
            <a:r>
              <a:rPr lang="en-US" sz="2200" spc="-22"/>
              <a:t> </a:t>
            </a:r>
            <a:r>
              <a:rPr lang="en-US" sz="2200" spc="-4"/>
              <a:t>ANN</a:t>
            </a:r>
            <a:r>
              <a:rPr lang="en-US" sz="2200" spc="-26"/>
              <a:t> </a:t>
            </a:r>
            <a:r>
              <a:rPr lang="en-US" sz="2200" spc="-4"/>
              <a:t>Models: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424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/>
              <a:t>Perceptron, ADALINE, Hopfield Network</a:t>
            </a:r>
            <a:endParaRPr lang="en-US" sz="2200"/>
          </a:p>
          <a:p>
            <a:pPr indent="-228600">
              <a:lnSpc>
                <a:spcPct val="90000"/>
              </a:lnSpc>
              <a:spcBef>
                <a:spcPts val="13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marL="11206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spc="-4"/>
              <a:t>Current</a:t>
            </a:r>
            <a:r>
              <a:rPr lang="en-US" sz="2200" spc="-31"/>
              <a:t> </a:t>
            </a:r>
            <a:r>
              <a:rPr lang="en-US" sz="2200" spc="-4"/>
              <a:t>Models: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/>
              <a:t>Deep</a:t>
            </a:r>
            <a:r>
              <a:rPr lang="en-US" sz="2200" spc="-13"/>
              <a:t> </a:t>
            </a:r>
            <a:r>
              <a:rPr lang="en-US" sz="2200" spc="-4"/>
              <a:t>Learning</a:t>
            </a:r>
            <a:r>
              <a:rPr lang="en-US" sz="2200" spc="-9"/>
              <a:t> </a:t>
            </a:r>
            <a:r>
              <a:rPr lang="en-US" sz="2200" spc="-4"/>
              <a:t>Architectures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/>
              <a:t>Multilayer</a:t>
            </a:r>
            <a:r>
              <a:rPr lang="en-US" sz="2200" spc="13"/>
              <a:t> </a:t>
            </a:r>
            <a:r>
              <a:rPr lang="en-US" sz="2200" spc="-4"/>
              <a:t>feedforward</a:t>
            </a:r>
            <a:r>
              <a:rPr lang="en-US" sz="2200" spc="18"/>
              <a:t> </a:t>
            </a:r>
            <a:r>
              <a:rPr lang="en-US" sz="2200" spc="-4"/>
              <a:t>networks</a:t>
            </a:r>
            <a:r>
              <a:rPr lang="en-US" sz="2200" spc="18"/>
              <a:t> </a:t>
            </a:r>
            <a:r>
              <a:rPr lang="en-US" sz="2200" spc="-4"/>
              <a:t>(Multilayer</a:t>
            </a:r>
            <a:r>
              <a:rPr lang="en-US" sz="2200" spc="18"/>
              <a:t> </a:t>
            </a:r>
            <a:r>
              <a:rPr lang="en-US" sz="2200" spc="-4"/>
              <a:t>perceptrons)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/>
              <a:t>Radial</a:t>
            </a:r>
            <a:r>
              <a:rPr lang="en-US" sz="2200"/>
              <a:t> </a:t>
            </a:r>
            <a:r>
              <a:rPr lang="en-US" sz="2200" spc="-4"/>
              <a:t>Basis</a:t>
            </a:r>
            <a:r>
              <a:rPr lang="en-US" sz="2200"/>
              <a:t> </a:t>
            </a:r>
            <a:r>
              <a:rPr lang="en-US" sz="2200" spc="-4"/>
              <a:t>Function networks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353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/>
              <a:t>Self</a:t>
            </a:r>
            <a:r>
              <a:rPr lang="en-US" sz="2200" spc="-13"/>
              <a:t> </a:t>
            </a:r>
            <a:r>
              <a:rPr lang="en-US" sz="2200" spc="-4"/>
              <a:t>Organizing</a:t>
            </a:r>
            <a:r>
              <a:rPr lang="en-US" sz="2200" spc="-18"/>
              <a:t> </a:t>
            </a:r>
            <a:r>
              <a:rPr lang="en-US" sz="2200" spc="-4"/>
              <a:t>Networks</a:t>
            </a:r>
            <a:endParaRPr lang="en-US" sz="2200"/>
          </a:p>
          <a:p>
            <a:pPr marL="414079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200"/>
              <a:t>–</a:t>
            </a:r>
            <a:r>
              <a:rPr lang="en-US" sz="2200" spc="190"/>
              <a:t> </a:t>
            </a:r>
            <a:r>
              <a:rPr lang="en-US" sz="220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50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Decide 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</a:t>
            </a:r>
            <a:r>
              <a:rPr lang="en-US" sz="50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5000" kern="1200" spc="-9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Topology?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3352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263352" algn="l"/>
              </a:tabLst>
            </a:pPr>
            <a:r>
              <a:rPr lang="en-US" sz="2200"/>
              <a:t>#</a:t>
            </a:r>
            <a:r>
              <a:rPr lang="en-US" sz="2200" spc="-18"/>
              <a:t> </a:t>
            </a:r>
            <a:r>
              <a:rPr lang="en-US" sz="2200" spc="-4"/>
              <a:t>of</a:t>
            </a:r>
            <a:r>
              <a:rPr lang="en-US" sz="2200" spc="-13"/>
              <a:t> </a:t>
            </a:r>
            <a:r>
              <a:rPr lang="en-US" sz="2200" spc="-4"/>
              <a:t>input</a:t>
            </a:r>
            <a:r>
              <a:rPr lang="en-US" sz="2200" spc="-18"/>
              <a:t> </a:t>
            </a:r>
            <a:r>
              <a:rPr lang="en-US" sz="2200" spc="-4"/>
              <a:t>nodes?</a:t>
            </a:r>
            <a:endParaRPr lang="en-US" sz="2200"/>
          </a:p>
          <a:p>
            <a:pPr marL="616356" lvl="1" indent="-228600">
              <a:lnSpc>
                <a:spcPct val="90000"/>
              </a:lnSpc>
              <a:spcBef>
                <a:spcPts val="353"/>
              </a:spcBef>
              <a:buFont typeface="Arial" panose="020B0604020202020204" pitchFamily="34" charset="0"/>
              <a:buChar char="•"/>
              <a:tabLst>
                <a:tab pos="616356" algn="l"/>
              </a:tabLst>
            </a:pPr>
            <a:r>
              <a:rPr lang="en-US" sz="2200" spc="-4"/>
              <a:t>Number</a:t>
            </a:r>
            <a:r>
              <a:rPr lang="en-US" sz="2200" spc="-18"/>
              <a:t> </a:t>
            </a:r>
            <a:r>
              <a:rPr lang="en-US" sz="2200" spc="-4"/>
              <a:t>of</a:t>
            </a:r>
            <a:r>
              <a:rPr lang="en-US" sz="2200" spc="-18"/>
              <a:t> </a:t>
            </a:r>
            <a:r>
              <a:rPr lang="en-US" sz="2200" spc="-4"/>
              <a:t>features</a:t>
            </a:r>
            <a:endParaRPr lang="en-US" sz="2200"/>
          </a:p>
          <a:p>
            <a:pPr lvl="1" indent="-228600">
              <a:lnSpc>
                <a:spcPct val="90000"/>
              </a:lnSpc>
              <a:spcBef>
                <a:spcPts val="49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2200"/>
          </a:p>
          <a:p>
            <a:pPr marL="26335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3352" algn="l"/>
              </a:tabLst>
            </a:pPr>
            <a:r>
              <a:rPr lang="en-US" sz="2200"/>
              <a:t>#</a:t>
            </a:r>
            <a:r>
              <a:rPr lang="en-US" sz="2200" spc="-18"/>
              <a:t> </a:t>
            </a:r>
            <a:r>
              <a:rPr lang="en-US" sz="2200" spc="-4"/>
              <a:t>of</a:t>
            </a:r>
            <a:r>
              <a:rPr lang="en-US" sz="2200" spc="-18"/>
              <a:t> </a:t>
            </a:r>
            <a:r>
              <a:rPr lang="en-US" sz="2200" spc="-4"/>
              <a:t>output</a:t>
            </a:r>
            <a:r>
              <a:rPr lang="en-US" sz="2200" spc="-18"/>
              <a:t> </a:t>
            </a:r>
            <a:r>
              <a:rPr lang="en-US" sz="2200" spc="-4"/>
              <a:t>nodes?</a:t>
            </a:r>
            <a:endParaRPr lang="en-US" sz="2200"/>
          </a:p>
          <a:p>
            <a:pPr marL="616356" lvl="1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16356" algn="l"/>
              </a:tabLst>
            </a:pPr>
            <a:r>
              <a:rPr lang="en-US" sz="2200" spc="-4"/>
              <a:t>Suitable</a:t>
            </a:r>
            <a:r>
              <a:rPr lang="en-US" sz="2200"/>
              <a:t> </a:t>
            </a:r>
            <a:r>
              <a:rPr lang="en-US" sz="2200" spc="-4"/>
              <a:t>to encode the</a:t>
            </a:r>
            <a:r>
              <a:rPr lang="en-US" sz="2200"/>
              <a:t> </a:t>
            </a:r>
            <a:r>
              <a:rPr lang="en-US" sz="2200" spc="-4"/>
              <a:t>output representation</a:t>
            </a:r>
            <a:endParaRPr lang="en-US" sz="2200"/>
          </a:p>
          <a:p>
            <a:pPr lvl="1" indent="-228600">
              <a:lnSpc>
                <a:spcPct val="90000"/>
              </a:lnSpc>
              <a:spcBef>
                <a:spcPts val="18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2200"/>
          </a:p>
          <a:p>
            <a:pPr marL="26335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63352" algn="l"/>
              </a:tabLst>
            </a:pPr>
            <a:r>
              <a:rPr lang="en-US" sz="2200" spc="-4"/>
              <a:t>transfer</a:t>
            </a:r>
            <a:r>
              <a:rPr lang="en-US" sz="2200" spc="-18"/>
              <a:t> </a:t>
            </a:r>
            <a:r>
              <a:rPr lang="en-US" sz="2200" spc="-4"/>
              <a:t>function?</a:t>
            </a:r>
            <a:endParaRPr lang="en-US" sz="2200"/>
          </a:p>
          <a:p>
            <a:pPr marL="616356" lvl="1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16356" algn="l"/>
              </a:tabLst>
            </a:pPr>
            <a:r>
              <a:rPr lang="en-US" sz="2200" spc="-4"/>
              <a:t>Suitable</a:t>
            </a:r>
            <a:r>
              <a:rPr lang="en-US" sz="2200" spc="-13"/>
              <a:t> </a:t>
            </a:r>
            <a:r>
              <a:rPr lang="en-US" sz="2200" spc="-4"/>
              <a:t>to</a:t>
            </a:r>
            <a:r>
              <a:rPr lang="en-US" sz="2200" spc="-18"/>
              <a:t> </a:t>
            </a:r>
            <a:r>
              <a:rPr lang="en-US" sz="2200" spc="-4"/>
              <a:t>the</a:t>
            </a:r>
            <a:r>
              <a:rPr lang="en-US" sz="2200" spc="-9"/>
              <a:t> </a:t>
            </a:r>
            <a:r>
              <a:rPr lang="en-US" sz="2200" spc="-4"/>
              <a:t>problem</a:t>
            </a:r>
            <a:endParaRPr lang="en-US" sz="2200"/>
          </a:p>
          <a:p>
            <a:pPr lvl="1" indent="-228600">
              <a:lnSpc>
                <a:spcPct val="90000"/>
              </a:lnSpc>
              <a:spcBef>
                <a:spcPts val="49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2200"/>
          </a:p>
          <a:p>
            <a:pPr marL="263352" indent="-228600">
              <a:lnSpc>
                <a:spcPct val="90000"/>
              </a:lnSpc>
              <a:spcBef>
                <a:spcPts val="4"/>
              </a:spcBef>
              <a:buFont typeface="Arial" panose="020B0604020202020204" pitchFamily="34" charset="0"/>
              <a:buChar char="•"/>
              <a:tabLst>
                <a:tab pos="263352" algn="l"/>
              </a:tabLst>
            </a:pPr>
            <a:r>
              <a:rPr lang="en-US" sz="2200"/>
              <a:t>#</a:t>
            </a:r>
            <a:r>
              <a:rPr lang="en-US" sz="2200" spc="-18"/>
              <a:t> </a:t>
            </a:r>
            <a:r>
              <a:rPr lang="en-US" sz="2200" spc="-4"/>
              <a:t>of</a:t>
            </a:r>
            <a:r>
              <a:rPr lang="en-US" sz="2200" spc="-13"/>
              <a:t> </a:t>
            </a:r>
            <a:r>
              <a:rPr lang="en-US" sz="2200" spc="-4"/>
              <a:t>hidden</a:t>
            </a:r>
            <a:r>
              <a:rPr lang="en-US" sz="2200" spc="-13"/>
              <a:t> </a:t>
            </a:r>
            <a:r>
              <a:rPr lang="en-US" sz="2200" spc="-4"/>
              <a:t>nodes?</a:t>
            </a:r>
            <a:endParaRPr lang="en-US" sz="2200"/>
          </a:p>
          <a:p>
            <a:pPr marL="616356" lvl="1" indent="-228600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  <a:tabLst>
                <a:tab pos="616356" algn="l"/>
              </a:tabLst>
            </a:pPr>
            <a:r>
              <a:rPr lang="en-US" sz="2200" spc="-4"/>
              <a:t>Not</a:t>
            </a:r>
            <a:r>
              <a:rPr lang="en-US" sz="2200" spc="-31"/>
              <a:t> </a:t>
            </a:r>
            <a:r>
              <a:rPr lang="en-US" sz="2200"/>
              <a:t>exactly</a:t>
            </a:r>
            <a:r>
              <a:rPr lang="en-US" sz="2200" spc="-22"/>
              <a:t> </a:t>
            </a:r>
            <a:r>
              <a:rPr lang="en-US" sz="2200" spc="-4"/>
              <a:t>known</a:t>
            </a:r>
            <a:endParaRPr lang="en-US"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752600"/>
            <a:ext cx="7646670" cy="368808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sz="quarter" idx="10"/>
          </p:nvPr>
        </p:nvSpPr>
        <p:spPr>
          <a:xfrm>
            <a:off x="1828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When to use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1285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028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Neural Network</a:t>
            </a:r>
          </a:p>
        </p:txBody>
      </p:sp>
      <p:sp>
        <p:nvSpPr>
          <p:cNvPr id="2570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391156"/>
            <a:ext cx="4818888" cy="38176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neural network is a system that learns how to make predictions by following these steps:</a:t>
            </a:r>
          </a:p>
          <a:p>
            <a:pPr lvl="1"/>
            <a:r>
              <a:rPr lang="en-US" sz="2200" dirty="0"/>
              <a:t>Taking the input data</a:t>
            </a:r>
          </a:p>
          <a:p>
            <a:pPr lvl="1"/>
            <a:r>
              <a:rPr lang="en-US" sz="2200" dirty="0"/>
              <a:t>Making a prediction</a:t>
            </a:r>
          </a:p>
          <a:p>
            <a:pPr lvl="1"/>
            <a:r>
              <a:rPr lang="en-US" sz="2200" dirty="0"/>
              <a:t>Comparing the prediction to the desired output</a:t>
            </a:r>
          </a:p>
          <a:p>
            <a:pPr lvl="1"/>
            <a:r>
              <a:rPr lang="en-US" sz="2200" dirty="0"/>
              <a:t>Adjusting its internal state to predict correctly the next time</a:t>
            </a:r>
          </a:p>
          <a:p>
            <a:endParaRPr lang="en-US" sz="2200" dirty="0"/>
          </a:p>
        </p:txBody>
      </p:sp>
      <p:pic>
        <p:nvPicPr>
          <p:cNvPr id="257026" name="Picture 2" descr="The steps to throwing dart">
            <a:extLst>
              <a:ext uri="{FF2B5EF4-FFF2-40B4-BE49-F238E27FC236}">
                <a16:creationId xmlns:a16="http://schemas.microsoft.com/office/drawing/2014/main" id="{7693143B-B2D5-412C-B5C3-CDB83BF9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60880"/>
            <a:ext cx="5458968" cy="469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7028" name="Rectangle 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Neural Network</a:t>
            </a:r>
          </a:p>
        </p:txBody>
      </p:sp>
      <p:sp>
        <p:nvSpPr>
          <p:cNvPr id="2570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Google Shape;1204;p94">
            <a:extLst>
              <a:ext uri="{FF2B5EF4-FFF2-40B4-BE49-F238E27FC236}">
                <a16:creationId xmlns:a16="http://schemas.microsoft.com/office/drawing/2014/main" id="{D5726867-F22C-4C3B-B2E9-0C3BA1901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236957"/>
              </p:ext>
            </p:extLst>
          </p:nvPr>
        </p:nvGraphicFramePr>
        <p:xfrm>
          <a:off x="-455441" y="2109216"/>
          <a:ext cx="12778740" cy="493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18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Perceptron Model 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95249" y="2044267"/>
            <a:ext cx="7485992" cy="3576251"/>
            <a:chOff x="2298357" y="2249935"/>
            <a:chExt cx="7482517" cy="3576251"/>
          </a:xfrm>
        </p:grpSpPr>
        <p:pic>
          <p:nvPicPr>
            <p:cNvPr id="96264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75227" y="3347509"/>
              <a:ext cx="805647" cy="614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5895127" y="3440940"/>
              <a:ext cx="720605" cy="6718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7636589" y="3440940"/>
              <a:ext cx="720605" cy="6718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553161" y="2713073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553161" y="4952664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3553161" y="3720889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0" name="AutoShape 12"/>
            <p:cNvSpPr>
              <a:spLocks/>
            </p:cNvSpPr>
            <p:nvPr/>
          </p:nvSpPr>
          <p:spPr bwMode="auto">
            <a:xfrm>
              <a:off x="3012707" y="2545104"/>
              <a:ext cx="240202" cy="2687509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298357" y="3550587"/>
              <a:ext cx="79701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Input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signal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243740" y="5118300"/>
              <a:ext cx="106202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Synaptic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weights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5740517" y="4163446"/>
              <a:ext cx="116249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Summing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function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5565100" y="2249935"/>
              <a:ext cx="6655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 dirty="0">
                  <a:solidFill>
                    <a:schemeClr val="accent2"/>
                  </a:solidFill>
                </a:rPr>
                <a:t>Bias</a:t>
              </a:r>
              <a:r>
                <a:rPr lang="en-US" sz="2000" dirty="0">
                  <a:solidFill>
                    <a:schemeClr val="accent2"/>
                  </a:solidFill>
                </a:rPr>
                <a:t> </a:t>
              </a:r>
            </a:p>
            <a:p>
              <a:pPr algn="ctr"/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7522744" y="2776420"/>
              <a:ext cx="123649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Activation</a:t>
              </a:r>
            </a:p>
            <a:p>
              <a:r>
                <a:rPr lang="en-US" sz="2000" i="1" dirty="0">
                  <a:solidFill>
                    <a:schemeClr val="accent2"/>
                  </a:solidFill>
                </a:rPr>
                <a:t>function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8357194" y="3776879"/>
              <a:ext cx="660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673261" y="2769063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673261" y="3776879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673261" y="5008653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857355" y="4009019"/>
              <a:ext cx="1140958" cy="839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994371" y="3776879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994371" y="2825053"/>
              <a:ext cx="1020857" cy="727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6615732" y="3776879"/>
              <a:ext cx="1020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192858" y="2545104"/>
              <a:ext cx="3818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x</a:t>
              </a:r>
              <a:r>
                <a:rPr lang="en-US" sz="2000" i="1" baseline="-25000" dirty="0">
                  <a:solidFill>
                    <a:schemeClr val="accent2"/>
                  </a:solidFill>
                </a:rPr>
                <a:t>1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192858" y="3608909"/>
              <a:ext cx="3818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>
                  <a:solidFill>
                    <a:schemeClr val="accent2"/>
                  </a:solidFill>
                </a:rPr>
                <a:t>x</a:t>
              </a:r>
              <a:r>
                <a:rPr lang="en-US" sz="2000" i="1" baseline="-25000">
                  <a:solidFill>
                    <a:schemeClr val="accent2"/>
                  </a:solidFill>
                </a:rPr>
                <a:t>2</a:t>
              </a:r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3192858" y="4840684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x</a:t>
              </a:r>
              <a:r>
                <a:rPr lang="en-US" sz="2000" i="1" baseline="-25000" dirty="0">
                  <a:solidFill>
                    <a:schemeClr val="accent2"/>
                  </a:solidFill>
                </a:rPr>
                <a:t>n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4574018" y="3608909"/>
              <a:ext cx="453970" cy="4001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w</a:t>
              </a:r>
              <a:r>
                <a:rPr lang="en-US" sz="2000" i="1" baseline="-25000" dirty="0">
                  <a:solidFill>
                    <a:schemeClr val="accent2"/>
                  </a:solidFill>
                </a:rPr>
                <a:t>2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551499" y="4840684"/>
              <a:ext cx="455574" cy="4001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w</a:t>
              </a:r>
              <a:r>
                <a:rPr lang="en-US" sz="2000" i="1" baseline="-25000" dirty="0">
                  <a:solidFill>
                    <a:schemeClr val="accent2"/>
                  </a:solidFill>
                </a:rPr>
                <a:t>n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6135329" y="2601094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6195379" y="2713073"/>
              <a:ext cx="0" cy="727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20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4" name="Object 36"/>
            <p:cNvGraphicFramePr>
              <a:graphicFrameLocks noChangeAspect="1"/>
            </p:cNvGraphicFramePr>
            <p:nvPr/>
          </p:nvGraphicFramePr>
          <p:xfrm>
            <a:off x="3493110" y="4056827"/>
            <a:ext cx="287742" cy="6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7" name="Equation" r:id="rId4" imgW="75960" imgH="190440" progId="Equation.3">
                    <p:embed/>
                  </p:oleObj>
                </mc:Choice>
                <mc:Fallback>
                  <p:oleObj name="Equation" r:id="rId4" imgW="75960" imgH="1904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110" y="4056827"/>
                          <a:ext cx="287742" cy="685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7"/>
            <p:cNvGraphicFramePr>
              <a:graphicFrameLocks noChangeAspect="1"/>
            </p:cNvGraphicFramePr>
            <p:nvPr/>
          </p:nvGraphicFramePr>
          <p:xfrm>
            <a:off x="4634068" y="4056827"/>
            <a:ext cx="287742" cy="6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8" name="Equation" r:id="rId6" imgW="75960" imgH="190440" progId="Equation.3">
                    <p:embed/>
                  </p:oleObj>
                </mc:Choice>
                <mc:Fallback>
                  <p:oleObj name="Equation" r:id="rId6" imgW="75960" imgH="1904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068" y="4056827"/>
                          <a:ext cx="287742" cy="685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8"/>
            <p:cNvGraphicFramePr>
              <a:graphicFrameLocks noChangeAspect="1"/>
            </p:cNvGraphicFramePr>
            <p:nvPr/>
          </p:nvGraphicFramePr>
          <p:xfrm>
            <a:off x="6015228" y="3496930"/>
            <a:ext cx="720605" cy="583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9" name="Equation" r:id="rId8" imgW="291960" imgH="253800" progId="Equation.3">
                    <p:embed/>
                  </p:oleObj>
                </mc:Choice>
                <mc:Fallback>
                  <p:oleObj name="Equation" r:id="rId8" imgW="291960" imgH="253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5228" y="3496930"/>
                          <a:ext cx="720605" cy="583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79672"/>
                </p:ext>
              </p:extLst>
            </p:nvPr>
          </p:nvGraphicFramePr>
          <p:xfrm>
            <a:off x="7686321" y="3479433"/>
            <a:ext cx="720605" cy="48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0" name="Equation" r:id="rId10" imgW="342720" imgH="203040" progId="Equation.DSMT4">
                    <p:embed/>
                  </p:oleObj>
                </mc:Choice>
                <mc:Fallback>
                  <p:oleObj name="Equation" r:id="rId10" imgW="34272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6321" y="3479433"/>
                          <a:ext cx="720605" cy="48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565777" y="2587394"/>
              <a:ext cx="453970" cy="4001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chemeClr val="accent2"/>
                  </a:solidFill>
                </a:rPr>
                <a:t>w</a:t>
              </a:r>
              <a:r>
                <a:rPr lang="en-US" sz="2000" i="1" baseline="-25000" dirty="0">
                  <a:solidFill>
                    <a:schemeClr val="accent2"/>
                  </a:solidFill>
                </a:rPr>
                <a:t>1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4111" y="2866213"/>
            <a:ext cx="823123" cy="70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5D4C0273-8D0C-48B5-AB8E-5D2EB3F67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8687" y="1792514"/>
            <a:ext cx="1031799" cy="4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76383F-E6F7-4676-8CDE-52F94AC26172}"/>
              </a:ext>
            </a:extLst>
          </p:cNvPr>
          <p:cNvSpPr/>
          <p:nvPr/>
        </p:nvSpPr>
        <p:spPr>
          <a:xfrm>
            <a:off x="6225294" y="4835071"/>
            <a:ext cx="3305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Output (y`) =           1  if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Wx+b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&gt; 0 </a:t>
            </a: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                                 0   if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Wx+b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≤ 0</a:t>
            </a:r>
            <a:endParaRPr lang="en-IN" dirty="0"/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38A67C72-96A5-4072-84A1-225852548D4D}"/>
              </a:ext>
            </a:extLst>
          </p:cNvPr>
          <p:cNvSpPr>
            <a:spLocks/>
          </p:cNvSpPr>
          <p:nvPr/>
        </p:nvSpPr>
        <p:spPr bwMode="auto">
          <a:xfrm>
            <a:off x="7890315" y="4757104"/>
            <a:ext cx="144975" cy="786066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solidFill>
                <a:schemeClr val="accent2"/>
              </a:solidFill>
            </a:endParaRPr>
          </a:p>
        </p:txBody>
      </p:sp>
      <p:graphicFrame>
        <p:nvGraphicFramePr>
          <p:cNvPr id="42" name="Object 39">
            <a:extLst>
              <a:ext uri="{FF2B5EF4-FFF2-40B4-BE49-F238E27FC236}">
                <a16:creationId xmlns:a16="http://schemas.microsoft.com/office/drawing/2014/main" id="{B7DDA0F1-A551-456B-AD3F-786D36551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89400"/>
              </p:ext>
            </p:extLst>
          </p:nvPr>
        </p:nvGraphicFramePr>
        <p:xfrm>
          <a:off x="6938115" y="3426165"/>
          <a:ext cx="720940" cy="4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14" imgW="342720" imgH="203040" progId="Equation.DSMT4">
                  <p:embed/>
                </p:oleObj>
              </mc:Choice>
              <mc:Fallback>
                <p:oleObj name="Equation" r:id="rId14" imgW="342720" imgH="203040" progId="Equation.DSMT4">
                  <p:embed/>
                  <p:pic>
                    <p:nvPicPr>
                      <p:cNvPr id="3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115" y="3426165"/>
                        <a:ext cx="720940" cy="4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C9174C0-0946-4D50-B429-B829BA52B464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of Perceptron </a:t>
            </a:r>
          </a:p>
        </p:txBody>
      </p:sp>
      <p:sp>
        <p:nvSpPr>
          <p:cNvPr id="15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271" name="Picture 15" descr="Feed forward Neural Network">
            <a:extLst>
              <a:ext uri="{FF2B5EF4-FFF2-40B4-BE49-F238E27FC236}">
                <a16:creationId xmlns:a16="http://schemas.microsoft.com/office/drawing/2014/main" id="{DE036CCD-4D95-46BF-82B0-0AD5EA785F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88899"/>
            <a:ext cx="7214616" cy="44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8DAC3-4A2C-46E5-BEDF-3DA1F87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Steps Involved in Learning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9962-7DCC-4373-AF75-2E6ECDAE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Initialize weight values and bias</a:t>
            </a:r>
          </a:p>
          <a:p>
            <a:r>
              <a:rPr lang="en-US" sz="2200"/>
              <a:t>Forward Propagate</a:t>
            </a:r>
          </a:p>
          <a:p>
            <a:r>
              <a:rPr lang="en-US" sz="2200"/>
              <a:t>Check the error</a:t>
            </a:r>
          </a:p>
          <a:p>
            <a:r>
              <a:rPr lang="en-US" sz="2200"/>
              <a:t>Backpropagate and Adjust weights and bias</a:t>
            </a:r>
          </a:p>
          <a:p>
            <a:r>
              <a:rPr lang="en-US" sz="2200"/>
              <a:t>Repeat for all training examples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9214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1617FA-120E-4A37-AF55-A7F6C4E274B2}"/>
              </a:ext>
            </a:extLst>
          </p:cNvPr>
          <p:cNvSpPr/>
          <p:nvPr/>
        </p:nvSpPr>
        <p:spPr>
          <a:xfrm>
            <a:off x="6512681" y="197346"/>
            <a:ext cx="5191639" cy="108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" y="51792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Perceptron</a:t>
            </a:r>
            <a:r>
              <a:rPr lang="en-US" dirty="0">
                <a:solidFill>
                  <a:srgbClr val="002060"/>
                </a:solidFill>
              </a:rPr>
              <a:t>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" y="1594470"/>
            <a:ext cx="4831080" cy="4351338"/>
          </a:xfrm>
          <a:prstGeom prst="round1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Given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Inputdata</a:t>
            </a:r>
            <a:r>
              <a:rPr lang="en-US" sz="2400" dirty="0">
                <a:solidFill>
                  <a:srgbClr val="002060"/>
                </a:solidFill>
              </a:rPr>
              <a:t>  x1    x2      Y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sym typeface="Symbol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sym typeface="Symbol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sym typeface="Symbol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sym typeface="Symbol"/>
              </a:rPr>
              <a:t>Activation function   h(x) = 1 </a:t>
            </a:r>
            <a:r>
              <a:rPr lang="en-US" sz="1800" dirty="0">
                <a:solidFill>
                  <a:srgbClr val="002060"/>
                </a:solidFill>
                <a:sym typeface="Symbol"/>
              </a:rPr>
              <a:t>if x&gt;0;</a:t>
            </a:r>
            <a:r>
              <a:rPr lang="en-US" sz="2400" dirty="0">
                <a:solidFill>
                  <a:srgbClr val="002060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sym typeface="Symbol"/>
              </a:rPr>
              <a:t>                                                 0 </a:t>
            </a:r>
            <a:r>
              <a:rPr lang="en-US" sz="1600" dirty="0">
                <a:solidFill>
                  <a:srgbClr val="002060"/>
                </a:solidFill>
                <a:sym typeface="Symbol"/>
              </a:rPr>
              <a:t>otherwise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Weights w1=w2=1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Bias=-1</a:t>
            </a:r>
          </a:p>
          <a:p>
            <a:pPr marL="0" indent="0">
              <a:buNone/>
            </a:pPr>
            <a:r>
              <a:rPr lang="en-US" altLang="en-US" sz="2400" i="1" dirty="0">
                <a:solidFill>
                  <a:srgbClr val="292929"/>
                </a:solidFill>
                <a:latin typeface="charter"/>
              </a:rPr>
              <a:t>		</a:t>
            </a:r>
            <a:r>
              <a:rPr lang="en-US" altLang="en-US" sz="2400" i="1" dirty="0">
                <a:solidFill>
                  <a:schemeClr val="accent2"/>
                </a:solidFill>
                <a:latin typeface="charter"/>
              </a:rPr>
              <a:t>x1(1)+x2(1)–1</a:t>
            </a:r>
            <a:endParaRPr lang="en-US" altLang="en-US" sz="105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7124C-4899-4EAD-B7F3-343A2F34847A}"/>
              </a:ext>
            </a:extLst>
          </p:cNvPr>
          <p:cNvSpPr/>
          <p:nvPr/>
        </p:nvSpPr>
        <p:spPr>
          <a:xfrm>
            <a:off x="6512681" y="197346"/>
            <a:ext cx="5191639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92929"/>
                </a:solidFill>
                <a:latin typeface="charter"/>
              </a:rPr>
              <a:t>Row 1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Passing the first row of the AND logic table (x1=0, x2=0), we get;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292929"/>
                </a:solidFill>
                <a:latin typeface="charter"/>
              </a:rPr>
              <a:t>0+0–1 = –1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From the Perceptron rule, if Wx+b≤0, then y`=0. Therefore, this row is correct, and no need for Backpropagation.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92929"/>
                </a:solidFill>
                <a:latin typeface="charter"/>
              </a:rPr>
              <a:t>Row 2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Passing (x1=0 and x2=1), we get;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292929"/>
                </a:solidFill>
                <a:latin typeface="charter"/>
              </a:rPr>
              <a:t>0+1–1 = 0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From the Perceptron rule, if Wx+b≤0, then y`=0. This row is correct, as the output is 0 for the AND gate.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From the Perceptron rule, this works (for both row 1, row 2 and 3).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292929"/>
                </a:solidFill>
                <a:latin typeface="charter"/>
              </a:rPr>
              <a:t>Row 4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Passing (x1=1 and x2=1), we get;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292929"/>
                </a:solidFill>
                <a:latin typeface="charter"/>
              </a:rPr>
              <a:t>1+1–1 = 1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Again, from the perceptron rule, this is still valid.</a:t>
            </a:r>
            <a:endParaRPr lang="en-US" altLang="en-US" sz="1400" dirty="0">
              <a:latin typeface="medium-content-sans-serif-fon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292929"/>
              </a:solidFill>
              <a:latin typeface="char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292929"/>
                </a:solidFill>
                <a:latin typeface="charter"/>
              </a:rPr>
              <a:t>Therefore, we can conclude that the model to achieve an AND gate, using the Perceptron algorithm is;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292929"/>
                </a:solidFill>
                <a:latin typeface="charter"/>
              </a:rPr>
              <a:t>x1+x2–1</a:t>
            </a:r>
            <a:endParaRPr lang="en-US" altLang="en-US" sz="1400" dirty="0"/>
          </a:p>
        </p:txBody>
      </p:sp>
      <p:pic>
        <p:nvPicPr>
          <p:cNvPr id="10" name="Picture 2" descr="https://miro.medium.com/max/374/0*9QQhdtqhL6H2yMJ4.gif">
            <a:extLst>
              <a:ext uri="{FF2B5EF4-FFF2-40B4-BE49-F238E27FC236}">
                <a16:creationId xmlns:a16="http://schemas.microsoft.com/office/drawing/2014/main" id="{CC061090-82C4-4A33-8699-546E6DF1E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0" t="49894" r="26054" b="7382"/>
          <a:stretch/>
        </p:blipFill>
        <p:spPr bwMode="auto">
          <a:xfrm>
            <a:off x="1451610" y="2341440"/>
            <a:ext cx="2423160" cy="1402682"/>
          </a:xfrm>
          <a:prstGeom prst="round1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12" name="Picture 8" descr="https://miro.medium.com/max/601/1*TENIyXDCeJNAB8p8_xTfaQ.png">
            <a:extLst>
              <a:ext uri="{FF2B5EF4-FFF2-40B4-BE49-F238E27FC236}">
                <a16:creationId xmlns:a16="http://schemas.microsoft.com/office/drawing/2014/main" id="{D2200A02-FFBA-4D43-9C83-035024F8F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74" y="4383107"/>
            <a:ext cx="3360935" cy="22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machine learning approach inspired by the way in which the brain performs a particular learning task</a:t>
            </a:r>
          </a:p>
          <a:p>
            <a:r>
              <a:rPr lang="en-US" sz="2400" dirty="0">
                <a:solidFill>
                  <a:srgbClr val="002060"/>
                </a:solidFill>
              </a:rPr>
              <a:t>Knowledge about the learning task is given in the form of examples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Inter neuron(node) connection strengths (weights) are used to store the acquired information (the training examples)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Weights are modified during the learning process in order to model the particular learning task correctly on the training examples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 model is then used for predicting new task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69855188-7854-49A2-B17A-9DA17D52C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04800"/>
            <a:ext cx="614934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VI" sz="3600" dirty="0">
                <a:solidFill>
                  <a:prstClr val="black"/>
                </a:solidFill>
                <a:latin typeface="Tahoma" charset="0"/>
              </a:rPr>
              <a:t>Perceptron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B49200B9-CB5B-4D04-A710-55A3CDE48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95650"/>
            <a:ext cx="16637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42780CC4-659C-4206-9CFA-A3CC0CFD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" y="3295650"/>
            <a:ext cx="13208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id="{5FCDD42C-2AEA-4C5F-AFE4-36B128AE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308350"/>
            <a:ext cx="13716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2EAAF389-A68A-4687-A729-39032A0F5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90704"/>
            <a:ext cx="13716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Text Box 9">
            <a:extLst>
              <a:ext uri="{FF2B5EF4-FFF2-40B4-BE49-F238E27FC236}">
                <a16:creationId xmlns:a16="http://schemas.microsoft.com/office/drawing/2014/main" id="{6D4C10AD-F97C-4C5A-B3E3-5E2FB324C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" y="4452036"/>
            <a:ext cx="39547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VI" sz="1600" dirty="0">
                <a:solidFill>
                  <a:prstClr val="black"/>
                </a:solidFill>
                <a:latin typeface="Tahoma" charset="0"/>
              </a:rPr>
              <a:t>OR, AND </a:t>
            </a:r>
            <a:r>
              <a:rPr lang="en-US" altLang="en-VI" sz="1600" dirty="0" err="1">
                <a:solidFill>
                  <a:prstClr val="black"/>
                </a:solidFill>
                <a:latin typeface="Tahoma" charset="0"/>
              </a:rPr>
              <a:t>and</a:t>
            </a:r>
            <a:r>
              <a:rPr lang="en-US" altLang="en-VI" sz="1600" dirty="0">
                <a:solidFill>
                  <a:prstClr val="black"/>
                </a:solidFill>
                <a:latin typeface="Tahoma" charset="0"/>
              </a:rPr>
              <a:t> NOT are linearly separable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D59732D9-A011-49A1-8E6B-6762AF07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882" y="4469110"/>
            <a:ext cx="4495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VI" sz="1600" dirty="0">
                <a:solidFill>
                  <a:prstClr val="black"/>
                </a:solidFill>
                <a:latin typeface="Tahoma" charset="0"/>
              </a:rPr>
              <a:t>XOR is not linearly separable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512AF4F9-70C9-4489-A2C8-84659BD21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02141"/>
              </p:ext>
            </p:extLst>
          </p:nvPr>
        </p:nvGraphicFramePr>
        <p:xfrm>
          <a:off x="3663315" y="1292575"/>
          <a:ext cx="4509135" cy="187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VISIO" r:id="rId7" imgW="5877360" imgH="2448360" progId="Visio.Drawing.4">
                  <p:embed/>
                </p:oleObj>
              </mc:Choice>
              <mc:Fallback>
                <p:oleObj name="VISIO" r:id="rId7" imgW="5877360" imgH="2448360" progId="Visio.Drawing.4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315" y="1292575"/>
                        <a:ext cx="4509135" cy="1878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37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547F1-96B7-4151-963B-BF05DAB9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Multilayer Networks?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788FB-A1C8-41B7-945A-6803D684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0"/>
          <a:stretch/>
        </p:blipFill>
        <p:spPr>
          <a:xfrm>
            <a:off x="4654296" y="1391998"/>
            <a:ext cx="7214616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Multilayer</a:t>
            </a:r>
            <a:r>
              <a:rPr lang="en-US" sz="54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3221" marR="319945" indent="-228600">
              <a:lnSpc>
                <a:spcPct val="9000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lang="en-US" sz="2200"/>
              <a:t>Each</a:t>
            </a:r>
            <a:r>
              <a:rPr lang="en-US" sz="2200" spc="-4"/>
              <a:t> </a:t>
            </a:r>
            <a:r>
              <a:rPr lang="en-US" sz="2200"/>
              <a:t>layer may have</a:t>
            </a:r>
            <a:r>
              <a:rPr lang="en-US" sz="2200" spc="4"/>
              <a:t> </a:t>
            </a:r>
            <a:r>
              <a:rPr lang="en-US" sz="2200" spc="-4"/>
              <a:t>different number</a:t>
            </a:r>
            <a:r>
              <a:rPr lang="en-US" sz="2200"/>
              <a:t> </a:t>
            </a:r>
            <a:r>
              <a:rPr lang="en-US" sz="2200" spc="-4"/>
              <a:t>of</a:t>
            </a:r>
            <a:r>
              <a:rPr lang="en-US" sz="2200" spc="4"/>
              <a:t> </a:t>
            </a:r>
            <a:r>
              <a:rPr lang="en-US" sz="2200" spc="-4"/>
              <a:t>nodes</a:t>
            </a:r>
            <a:r>
              <a:rPr lang="en-US" sz="2200"/>
              <a:t> and</a:t>
            </a:r>
            <a:r>
              <a:rPr lang="en-US" sz="2200" spc="-4"/>
              <a:t> different </a:t>
            </a:r>
            <a:r>
              <a:rPr lang="en-US" sz="2200" spc="-604"/>
              <a:t> </a:t>
            </a:r>
            <a:r>
              <a:rPr lang="en-US" sz="2200" spc="-4"/>
              <a:t>activation functions</a:t>
            </a:r>
            <a:endParaRPr lang="en-US" sz="2200"/>
          </a:p>
          <a:p>
            <a:pPr marL="11206" indent="-228600">
              <a:lnSpc>
                <a:spcPct val="90000"/>
              </a:lnSpc>
              <a:spcBef>
                <a:spcPts val="507"/>
              </a:spcBef>
              <a:buFont typeface="Arial" panose="020B0604020202020204" pitchFamily="34" charset="0"/>
              <a:buChar char="•"/>
            </a:pPr>
            <a:r>
              <a:rPr lang="en-US" sz="2200" spc="-4"/>
              <a:t>But</a:t>
            </a:r>
            <a:r>
              <a:rPr lang="en-US" sz="2200" spc="-40"/>
              <a:t> </a:t>
            </a:r>
            <a:r>
              <a:rPr lang="en-US" sz="2200" spc="-4"/>
              <a:t>commonly:</a:t>
            </a:r>
            <a:endParaRPr lang="en-US" sz="2200"/>
          </a:p>
          <a:p>
            <a:pPr marL="666786" indent="-228600">
              <a:lnSpc>
                <a:spcPct val="90000"/>
              </a:lnSpc>
              <a:spcBef>
                <a:spcPts val="375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b="1" spc="-4"/>
              <a:t>Same activation </a:t>
            </a:r>
            <a:r>
              <a:rPr lang="en-US" sz="2200" b="1"/>
              <a:t>function within</a:t>
            </a:r>
            <a:r>
              <a:rPr lang="en-US" sz="2200" b="1" spc="-4"/>
              <a:t> </a:t>
            </a:r>
            <a:r>
              <a:rPr lang="en-US" sz="2200" b="1"/>
              <a:t>one</a:t>
            </a:r>
            <a:r>
              <a:rPr lang="en-US" sz="2200" b="1" spc="-4"/>
              <a:t> layer</a:t>
            </a:r>
            <a:endParaRPr lang="en-US" sz="2200"/>
          </a:p>
          <a:p>
            <a:pPr marL="1019229" marR="142322" lvl="1" indent="-228600">
              <a:lnSpc>
                <a:spcPct val="90000"/>
              </a:lnSpc>
              <a:spcBef>
                <a:spcPts val="424"/>
              </a:spcBef>
              <a:buFont typeface="Arial" panose="020B0604020202020204" pitchFamily="34" charset="0"/>
              <a:buChar char="•"/>
              <a:tabLst>
                <a:tab pos="1019790" algn="l"/>
              </a:tabLst>
            </a:pPr>
            <a:r>
              <a:rPr lang="en-US" sz="2200" spc="-4"/>
              <a:t>sigmoid/tanh</a:t>
            </a:r>
            <a:r>
              <a:rPr lang="en-US" sz="2200" spc="4"/>
              <a:t> </a:t>
            </a:r>
            <a:r>
              <a:rPr lang="en-US" sz="2200" spc="-4"/>
              <a:t>activation</a:t>
            </a:r>
            <a:r>
              <a:rPr lang="en-US" sz="2200" spc="4"/>
              <a:t> </a:t>
            </a:r>
            <a:r>
              <a:rPr lang="en-US" sz="2200" spc="-4"/>
              <a:t>function</a:t>
            </a:r>
            <a:r>
              <a:rPr lang="en-US" sz="2200"/>
              <a:t> is</a:t>
            </a:r>
            <a:r>
              <a:rPr lang="en-US" sz="2200" spc="9"/>
              <a:t> </a:t>
            </a:r>
            <a:r>
              <a:rPr lang="en-US" sz="2200" spc="-4"/>
              <a:t>used</a:t>
            </a:r>
            <a:r>
              <a:rPr lang="en-US" sz="2200" spc="4"/>
              <a:t> </a:t>
            </a:r>
            <a:r>
              <a:rPr lang="en-US" sz="2200"/>
              <a:t>in</a:t>
            </a:r>
            <a:r>
              <a:rPr lang="en-US" sz="2200" spc="4"/>
              <a:t> </a:t>
            </a:r>
            <a:r>
              <a:rPr lang="en-US" sz="2200" spc="-4"/>
              <a:t>the</a:t>
            </a:r>
            <a:r>
              <a:rPr lang="en-US" sz="2200" spc="4"/>
              <a:t> </a:t>
            </a:r>
            <a:r>
              <a:rPr lang="en-US" sz="2200" spc="-4"/>
              <a:t>hidden </a:t>
            </a:r>
            <a:r>
              <a:rPr lang="en-US" sz="2200" spc="-604"/>
              <a:t> </a:t>
            </a:r>
            <a:r>
              <a:rPr lang="en-US" sz="2200" spc="-4"/>
              <a:t>units, </a:t>
            </a:r>
            <a:r>
              <a:rPr lang="en-US" sz="2200"/>
              <a:t>and</a:t>
            </a:r>
          </a:p>
          <a:p>
            <a:pPr marL="1019229" marR="4483" lvl="1" indent="-228600">
              <a:lnSpc>
                <a:spcPct val="90000"/>
              </a:lnSpc>
              <a:spcBef>
                <a:spcPts val="383"/>
              </a:spcBef>
              <a:buFont typeface="Arial" panose="020B0604020202020204" pitchFamily="34" charset="0"/>
              <a:buChar char="•"/>
              <a:tabLst>
                <a:tab pos="1019790" algn="l"/>
              </a:tabLst>
            </a:pPr>
            <a:r>
              <a:rPr lang="en-US" sz="2200" spc="-4"/>
              <a:t>sigmoid/tanh</a:t>
            </a:r>
            <a:r>
              <a:rPr lang="en-US" sz="2200"/>
              <a:t> </a:t>
            </a:r>
            <a:r>
              <a:rPr lang="en-US" sz="2200" spc="-4"/>
              <a:t>or</a:t>
            </a:r>
            <a:r>
              <a:rPr lang="en-US" sz="2200" spc="4"/>
              <a:t> </a:t>
            </a:r>
            <a:r>
              <a:rPr lang="en-US" sz="2200"/>
              <a:t>linear </a:t>
            </a:r>
            <a:r>
              <a:rPr lang="en-US" sz="2200" spc="-4"/>
              <a:t>activation</a:t>
            </a:r>
            <a:r>
              <a:rPr lang="en-US" sz="2200" spc="4"/>
              <a:t> </a:t>
            </a:r>
            <a:r>
              <a:rPr lang="en-US" sz="2200" spc="-4"/>
              <a:t>functions</a:t>
            </a:r>
            <a:r>
              <a:rPr lang="en-US" sz="2200" spc="4"/>
              <a:t> </a:t>
            </a:r>
            <a:r>
              <a:rPr lang="en-US" sz="2200"/>
              <a:t>are </a:t>
            </a:r>
            <a:r>
              <a:rPr lang="en-US" sz="2200" spc="-4"/>
              <a:t>used</a:t>
            </a:r>
            <a:r>
              <a:rPr lang="en-US" sz="2200" spc="4"/>
              <a:t> </a:t>
            </a:r>
            <a:r>
              <a:rPr lang="en-US" sz="2200"/>
              <a:t>in </a:t>
            </a:r>
            <a:r>
              <a:rPr lang="en-US" sz="2200" spc="4"/>
              <a:t> </a:t>
            </a:r>
            <a:r>
              <a:rPr lang="en-US" sz="2200" spc="-4"/>
              <a:t>the output units</a:t>
            </a:r>
            <a:r>
              <a:rPr lang="en-US" sz="2200" spc="124"/>
              <a:t> </a:t>
            </a:r>
            <a:r>
              <a:rPr lang="en-US" sz="2200" spc="-4"/>
              <a:t>depending</a:t>
            </a:r>
            <a:r>
              <a:rPr lang="en-US" sz="2200"/>
              <a:t> </a:t>
            </a:r>
            <a:r>
              <a:rPr lang="en-US" sz="2200" spc="-4"/>
              <a:t>on</a:t>
            </a:r>
            <a:r>
              <a:rPr lang="en-US" sz="2200"/>
              <a:t> </a:t>
            </a:r>
            <a:r>
              <a:rPr lang="en-US" sz="2200" spc="-4"/>
              <a:t>the problem </a:t>
            </a:r>
            <a:r>
              <a:rPr lang="en-US" sz="2200"/>
              <a:t> </a:t>
            </a:r>
            <a:r>
              <a:rPr lang="en-US" sz="2200" spc="-4"/>
              <a:t>(classification-sigmoid/tanh</a:t>
            </a:r>
            <a:r>
              <a:rPr lang="en-US" sz="2200" spc="18"/>
              <a:t> </a:t>
            </a:r>
            <a:r>
              <a:rPr lang="en-US" sz="2200" spc="-4"/>
              <a:t>or</a:t>
            </a:r>
            <a:r>
              <a:rPr lang="en-US" sz="2200" spc="18"/>
              <a:t> </a:t>
            </a:r>
            <a:r>
              <a:rPr lang="en-US" sz="2200" spc="-4"/>
              <a:t>function</a:t>
            </a:r>
            <a:r>
              <a:rPr lang="en-US" sz="2200" spc="18"/>
              <a:t> </a:t>
            </a:r>
            <a:r>
              <a:rPr lang="en-US" sz="2200" spc="-4"/>
              <a:t>approximation- </a:t>
            </a:r>
            <a:r>
              <a:rPr lang="en-US" sz="2200" spc="-609"/>
              <a:t> </a:t>
            </a:r>
            <a:r>
              <a:rPr lang="en-US" sz="2200" spc="-4"/>
              <a:t>linear)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745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8DAC3-4A2C-46E5-BEDF-3DA1F87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Multi-Layer Feed forward</a:t>
            </a:r>
            <a:endParaRPr lang="en-IN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C78E669-93F5-407D-8EF7-25D7BD5B6366}"/>
              </a:ext>
            </a:extLst>
          </p:cNvPr>
          <p:cNvGrpSpPr>
            <a:grpSpLocks/>
          </p:cNvGrpSpPr>
          <p:nvPr/>
        </p:nvGrpSpPr>
        <p:grpSpPr bwMode="auto">
          <a:xfrm>
            <a:off x="2498578" y="1799719"/>
            <a:ext cx="3787922" cy="1900536"/>
            <a:chOff x="2256" y="1680"/>
            <a:chExt cx="2352" cy="1488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99C77BC9-6139-4992-B938-AE08D325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680"/>
              <a:ext cx="1824" cy="1488"/>
              <a:chOff x="2256" y="1680"/>
              <a:chExt cx="1824" cy="1488"/>
            </a:xfrm>
          </p:grpSpPr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C9B05543-5901-459A-879C-713C7B3A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680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A775A2D7-FABF-4679-B101-95AB9EF2E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4E3510FA-578A-48DC-A427-7E068F12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678EFD5F-8094-406B-A8D5-3B4B798F5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928"/>
                <a:ext cx="240" cy="240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677866D5-8CFA-4F45-BA13-652B62B41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F505114C-23C8-40B2-9B5E-45FE1EE1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2AF45397-1ED8-4117-83C9-B9B630B7B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36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74A8EC23-8B85-4263-A0C9-CD537E2D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E43EDF3F-ACA4-4A49-807E-18CD648E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641D892A-BB43-448A-A2DB-7E405D94C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60E87FFA-BEF0-4669-8152-CF65E2EA3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2F10B7D0-4000-4D6E-A7D6-197AAEA38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25B9ED7C-BFA9-424E-A91C-B65499074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BBA5C9A-6C3E-48DA-BAA6-6C7F7941C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208"/>
                <a:ext cx="67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dirty="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D90A3EDB-6FE5-4723-B3FF-62149766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640"/>
                <a:ext cx="67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9DA4BEE1-2006-4CAD-B3D3-8BE767805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306FD477-8525-492A-99D1-6C0A76DBB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3FB47F20-8953-4DFD-B016-B7ED8B6E6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67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E9848D16-7E65-4A1C-A301-D677296A0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824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5346F259-91EC-4F77-AAEF-C18B14C72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2" name="Oval 29">
                <a:extLst>
                  <a:ext uri="{FF2B5EF4-FFF2-40B4-BE49-F238E27FC236}">
                    <a16:creationId xmlns:a16="http://schemas.microsoft.com/office/drawing/2014/main" id="{5B43CB2D-1D4B-4943-ABBD-D714C820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240" cy="240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3" name="Line 30">
                <a:extLst>
                  <a:ext uri="{FF2B5EF4-FFF2-40B4-BE49-F238E27FC236}">
                    <a16:creationId xmlns:a16="http://schemas.microsoft.com/office/drawing/2014/main" id="{85E279BA-0DA0-4E38-AD4B-9F4BF5085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6833B17D-753B-4D5D-B87F-E2B72E0E9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28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5" name="Line 32">
                <a:extLst>
                  <a:ext uri="{FF2B5EF4-FFF2-40B4-BE49-F238E27FC236}">
                    <a16:creationId xmlns:a16="http://schemas.microsoft.com/office/drawing/2014/main" id="{5733441F-BBA2-4C98-B441-B0B7540FE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6" name="Line 33">
                <a:extLst>
                  <a:ext uri="{FF2B5EF4-FFF2-40B4-BE49-F238E27FC236}">
                    <a16:creationId xmlns:a16="http://schemas.microsoft.com/office/drawing/2014/main" id="{02AF40D9-2C4A-4EC7-B69E-92C78D1F9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160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34">
                <a:extLst>
                  <a:ext uri="{FF2B5EF4-FFF2-40B4-BE49-F238E27FC236}">
                    <a16:creationId xmlns:a16="http://schemas.microsoft.com/office/drawing/2014/main" id="{BD80332A-5CB1-41DA-A587-645C52DBF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C138E7B0-3DE5-461A-9051-292834E31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5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389D9EBF-F6C3-486B-AF7C-5CABC35D9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112"/>
                <a:ext cx="5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11D1B800-C780-4C22-838C-3385D3363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68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" name="Line 38">
              <a:extLst>
                <a:ext uri="{FF2B5EF4-FFF2-40B4-BE49-F238E27FC236}">
                  <a16:creationId xmlns:a16="http://schemas.microsoft.com/office/drawing/2014/main" id="{35F17461-FBC5-4BD6-AC47-73B58FE72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EE53732C-F790-470C-A934-BDE72DF93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" name="Text Box 4">
            <a:extLst>
              <a:ext uri="{FF2B5EF4-FFF2-40B4-BE49-F238E27FC236}">
                <a16:creationId xmlns:a16="http://schemas.microsoft.com/office/drawing/2014/main" id="{2D40F8A7-5939-4DDE-BA15-EC7531D6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612" y="2382141"/>
            <a:ext cx="636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 i="1" dirty="0">
                <a:solidFill>
                  <a:srgbClr val="0000FF"/>
                </a:solidFill>
              </a:rPr>
              <a:t>Input</a:t>
            </a:r>
          </a:p>
          <a:p>
            <a:pPr algn="ctr"/>
            <a:r>
              <a:rPr lang="en-US" altLang="en-US" sz="1600" b="1" i="1" dirty="0">
                <a:solidFill>
                  <a:srgbClr val="0000FF"/>
                </a:solidFill>
              </a:rPr>
              <a:t>layer</a:t>
            </a:r>
            <a:endParaRPr lang="en-US" altLang="en-US" sz="1600" dirty="0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BE75FB21-C948-41F5-85A7-727A30FFC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116" y="2410194"/>
            <a:ext cx="864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 i="1" dirty="0">
                <a:solidFill>
                  <a:srgbClr val="009900"/>
                </a:solidFill>
              </a:rPr>
              <a:t>Output</a:t>
            </a:r>
          </a:p>
          <a:p>
            <a:pPr algn="ctr"/>
            <a:r>
              <a:rPr lang="en-US" altLang="en-US" b="1" i="1" dirty="0">
                <a:solidFill>
                  <a:srgbClr val="009900"/>
                </a:solidFill>
              </a:rPr>
              <a:t>layer</a:t>
            </a: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89486570-7A04-47BD-85A4-6996FC9C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623" y="3960131"/>
            <a:ext cx="13035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 i="1" dirty="0">
                <a:solidFill>
                  <a:srgbClr val="996600"/>
                </a:solidFill>
              </a:rPr>
              <a:t>Hidden Layer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780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8DAC3-4A2C-46E5-BEDF-3DA1F87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Multi-Layer Feed forward-Learning</a:t>
            </a:r>
            <a:endParaRPr lang="en-IN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 descr="From Basic Machine Learning to Deep Learning in 5 Minutes | Deep Netts Blog">
            <a:extLst>
              <a:ext uri="{FF2B5EF4-FFF2-40B4-BE49-F238E27FC236}">
                <a16:creationId xmlns:a16="http://schemas.microsoft.com/office/drawing/2014/main" id="{3D468703-8EF5-4EE0-AEC1-76E3699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128" y="2352214"/>
            <a:ext cx="6119081" cy="317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Mathematical function that determine the output of a neuron</a:t>
            </a:r>
          </a:p>
          <a:p>
            <a:r>
              <a:rPr lang="en-US" sz="2200" dirty="0"/>
              <a:t>Linear Activation Function</a:t>
            </a:r>
          </a:p>
          <a:p>
            <a:r>
              <a:rPr lang="en-US" sz="2200" dirty="0"/>
              <a:t>Binary step function</a:t>
            </a:r>
          </a:p>
          <a:p>
            <a:r>
              <a:rPr lang="en-US" sz="2200" dirty="0"/>
              <a:t>Non-linear Activation Functions</a:t>
            </a:r>
          </a:p>
          <a:p>
            <a:pPr lvl="1"/>
            <a:r>
              <a:rPr lang="en-US" sz="2200" dirty="0"/>
              <a:t>Sigmoid,</a:t>
            </a:r>
          </a:p>
          <a:p>
            <a:pPr lvl="1"/>
            <a:r>
              <a:rPr lang="en-US" sz="2200" dirty="0"/>
              <a:t> Tanh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/>
              <a:t>ReLu</a:t>
            </a:r>
            <a:endParaRPr lang="en-US" sz="2200" dirty="0"/>
          </a:p>
          <a:p>
            <a:pPr lvl="1"/>
            <a:r>
              <a:rPr lang="en-US" sz="2200" dirty="0"/>
              <a:t> </a:t>
            </a:r>
            <a:r>
              <a:rPr lang="en-US" sz="2200" dirty="0" err="1"/>
              <a:t>LeakyRelu</a:t>
            </a:r>
            <a:endParaRPr lang="en-US" sz="2200" dirty="0"/>
          </a:p>
          <a:p>
            <a:pPr lvl="1"/>
            <a:r>
              <a:rPr lang="en-US" sz="2200" dirty="0"/>
              <a:t> </a:t>
            </a:r>
            <a:r>
              <a:rPr lang="en-US" sz="2200" dirty="0" err="1"/>
              <a:t>Softmax</a:t>
            </a:r>
            <a:r>
              <a:rPr lang="en-US" sz="2200" dirty="0"/>
              <a:t> etc.,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E5D022-6520-43D9-92EB-D029E339D300}"/>
              </a:ext>
            </a:extLst>
          </p:cNvPr>
          <p:cNvGrpSpPr/>
          <p:nvPr/>
        </p:nvGrpSpPr>
        <p:grpSpPr>
          <a:xfrm>
            <a:off x="6096000" y="2375737"/>
            <a:ext cx="5814060" cy="2584664"/>
            <a:chOff x="2298357" y="2249935"/>
            <a:chExt cx="7482517" cy="3707086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8E4CB180-8535-47D7-9AC1-85A7EF800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75227" y="3347509"/>
              <a:ext cx="805647" cy="614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179250DF-6100-46EE-A801-689B8DE7B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127" y="3440940"/>
              <a:ext cx="720605" cy="6718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C709D8E0-31BE-4404-8899-79DC66CC3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6589" y="3440940"/>
              <a:ext cx="720605" cy="6718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BA91C8B-9E72-45AF-9FC6-BFC75A9F3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161" y="2713073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12567F42-F1C3-4F16-95CC-B91161613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161" y="4952664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1B0B8D82-E5C5-4317-A441-1BA920B29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161" y="3720889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C194E15C-F92B-47FC-94B6-5D48A5A9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94" y="2642861"/>
              <a:ext cx="240203" cy="2687509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DBD0EC9-0626-465D-B7F9-A65ABE913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357" y="3550587"/>
              <a:ext cx="868942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Input</a:t>
              </a:r>
            </a:p>
            <a:p>
              <a:r>
                <a:rPr lang="en-US" sz="1600" i="1" dirty="0">
                  <a:solidFill>
                    <a:schemeClr val="accent2"/>
                  </a:solidFill>
                </a:rPr>
                <a:t>signal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975D180A-21A9-4171-85FD-91B871A49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740" y="5118300"/>
              <a:ext cx="1136887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Synaptic</a:t>
              </a:r>
            </a:p>
            <a:p>
              <a:r>
                <a:rPr lang="en-US" sz="1600" i="1" dirty="0">
                  <a:solidFill>
                    <a:schemeClr val="accent2"/>
                  </a:solidFill>
                </a:rPr>
                <a:t>weights</a:t>
              </a:r>
            </a:p>
          </p:txBody>
        </p:sp>
        <p:sp>
          <p:nvSpPr>
            <p:cNvPr id="26" name="Text Box 15">
              <a:extLst>
                <a:ext uri="{FF2B5EF4-FFF2-40B4-BE49-F238E27FC236}">
                  <a16:creationId xmlns:a16="http://schemas.microsoft.com/office/drawing/2014/main" id="{7175D043-602B-485D-BBBC-67F38A1A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517" y="4163446"/>
              <a:ext cx="1242349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Summing</a:t>
              </a:r>
            </a:p>
            <a:p>
              <a:r>
                <a:rPr lang="en-US" sz="1600" i="1" dirty="0">
                  <a:solidFill>
                    <a:schemeClr val="accent2"/>
                  </a:solidFill>
                </a:rPr>
                <a:t>function</a:t>
              </a: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367240C4-56D8-4FF4-A6CE-E64CC448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364" y="2249935"/>
              <a:ext cx="741037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2"/>
                  </a:solidFill>
                </a:rPr>
                <a:t>Bias</a:t>
              </a:r>
              <a:r>
                <a:rPr lang="en-US" sz="1600" dirty="0">
                  <a:solidFill>
                    <a:schemeClr val="accent2"/>
                  </a:solidFill>
                </a:rPr>
                <a:t> </a:t>
              </a:r>
            </a:p>
            <a:p>
              <a:pPr algn="ctr"/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F863A9FA-C58D-4E67-B08D-A9F9CCEB3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4395" y="2566328"/>
              <a:ext cx="1322805" cy="838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Activation</a:t>
              </a:r>
            </a:p>
            <a:p>
              <a:r>
                <a:rPr lang="en-US" sz="1600" i="1" dirty="0">
                  <a:solidFill>
                    <a:schemeClr val="accent2"/>
                  </a:solidFill>
                </a:rPr>
                <a:t>function</a:t>
              </a: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76D12D4B-99EB-4A30-94B1-A598F37E5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7194" y="3776879"/>
              <a:ext cx="6605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A2785322-966E-4B68-80D4-8062BE668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261" y="2769063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17749471-E1B4-4A1A-85BC-74BBC4A1B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261" y="3776879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E37CB3D8-8531-470A-A32E-856E1D01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261" y="5008653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E08A8E9C-07B9-456B-995F-0D2BB4B50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7355" y="4009019"/>
              <a:ext cx="1140958" cy="839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56E619F6-0121-4D7A-8119-A4F93EC8F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371" y="3776879"/>
              <a:ext cx="900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DC205BAA-38C2-4448-99D1-842209C2F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4371" y="2825053"/>
              <a:ext cx="1020857" cy="727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6" name="Line 27">
              <a:extLst>
                <a:ext uri="{FF2B5EF4-FFF2-40B4-BE49-F238E27FC236}">
                  <a16:creationId xmlns:a16="http://schemas.microsoft.com/office/drawing/2014/main" id="{E277E5F1-8A56-470B-BF63-ABCF5D34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5732" y="3776879"/>
              <a:ext cx="1020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CF59089-4523-4218-8328-C5C3E5EB6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859" y="2545103"/>
              <a:ext cx="439835" cy="48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x</a:t>
              </a:r>
              <a:r>
                <a:rPr lang="en-US" sz="1600" i="1" baseline="-25000" dirty="0">
                  <a:solidFill>
                    <a:schemeClr val="accent2"/>
                  </a:solidFill>
                </a:rPr>
                <a:t>1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A6519E8A-0F2E-4623-94A4-2E0AAA075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859" y="3608909"/>
              <a:ext cx="439835" cy="48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schemeClr val="accent2"/>
                  </a:solidFill>
                </a:rPr>
                <a:t>x</a:t>
              </a:r>
              <a:r>
                <a:rPr lang="en-US" sz="1600" i="1" baseline="-25000">
                  <a:solidFill>
                    <a:schemeClr val="accent2"/>
                  </a:solidFill>
                </a:rPr>
                <a:t>2</a:t>
              </a:r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F5883018-3959-4A26-82E6-2F5F3B34B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859" y="4840684"/>
              <a:ext cx="441899" cy="48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x</a:t>
              </a:r>
              <a:r>
                <a:rPr lang="en-US" sz="1600" i="1" baseline="-25000" dirty="0">
                  <a:solidFill>
                    <a:schemeClr val="accent2"/>
                  </a:solidFill>
                </a:rPr>
                <a:t>n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7DFD8AEF-B730-4127-8F24-4A874F500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932" y="3642607"/>
              <a:ext cx="516167" cy="4855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w</a:t>
              </a:r>
              <a:r>
                <a:rPr lang="en-US" sz="1600" i="1" baseline="-25000" dirty="0">
                  <a:solidFill>
                    <a:schemeClr val="accent2"/>
                  </a:solidFill>
                </a:rPr>
                <a:t>2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743BCD1C-6128-4900-A70E-D9841508A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499" y="4840684"/>
              <a:ext cx="518229" cy="4855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w</a:t>
              </a:r>
              <a:r>
                <a:rPr lang="en-US" sz="1600" i="1" baseline="-25000" dirty="0">
                  <a:solidFill>
                    <a:schemeClr val="accent2"/>
                  </a:solidFill>
                </a:rPr>
                <a:t>n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76396008-A36B-427C-B316-3CF29777A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329" y="2601094"/>
              <a:ext cx="120101" cy="1119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7369B0DC-DC40-47EF-A9E1-7FEBDC4D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5379" y="2713073"/>
              <a:ext cx="0" cy="7278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6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44" name="Object 36">
              <a:extLst>
                <a:ext uri="{FF2B5EF4-FFF2-40B4-BE49-F238E27FC236}">
                  <a16:creationId xmlns:a16="http://schemas.microsoft.com/office/drawing/2014/main" id="{1E266122-A4E6-4FF5-ACCB-BB0789D44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3110" y="4056827"/>
            <a:ext cx="287742" cy="6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7" name="Equation" r:id="rId4" imgW="75960" imgH="190440" progId="Equation.3">
                    <p:embed/>
                  </p:oleObj>
                </mc:Choice>
                <mc:Fallback>
                  <p:oleObj name="Equation" r:id="rId4" imgW="75960" imgH="190440" progId="Equation.3">
                    <p:embed/>
                    <p:pic>
                      <p:nvPicPr>
                        <p:cNvPr id="3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110" y="4056827"/>
                          <a:ext cx="287742" cy="685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7">
              <a:extLst>
                <a:ext uri="{FF2B5EF4-FFF2-40B4-BE49-F238E27FC236}">
                  <a16:creationId xmlns:a16="http://schemas.microsoft.com/office/drawing/2014/main" id="{46C369E3-60DB-4D20-87CC-A9C74FAFA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4068" y="4056827"/>
            <a:ext cx="287742" cy="685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8" name="Equation" r:id="rId6" imgW="75960" imgH="190440" progId="Equation.3">
                    <p:embed/>
                  </p:oleObj>
                </mc:Choice>
                <mc:Fallback>
                  <p:oleObj name="Equation" r:id="rId6" imgW="75960" imgH="190440" progId="Equation.3">
                    <p:embed/>
                    <p:pic>
                      <p:nvPicPr>
                        <p:cNvPr id="3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068" y="4056827"/>
                          <a:ext cx="287742" cy="685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8">
              <a:extLst>
                <a:ext uri="{FF2B5EF4-FFF2-40B4-BE49-F238E27FC236}">
                  <a16:creationId xmlns:a16="http://schemas.microsoft.com/office/drawing/2014/main" id="{75460CFE-EA29-4039-BB59-19267A3C59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5228" y="3496930"/>
            <a:ext cx="720605" cy="583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99" name="Equation" r:id="rId8" imgW="291960" imgH="253800" progId="Equation.3">
                    <p:embed/>
                  </p:oleObj>
                </mc:Choice>
                <mc:Fallback>
                  <p:oleObj name="Equation" r:id="rId8" imgW="291960" imgH="253800" progId="Equation.3">
                    <p:embed/>
                    <p:pic>
                      <p:nvPicPr>
                        <p:cNvPr id="3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5228" y="3496930"/>
                          <a:ext cx="720605" cy="583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39">
              <a:extLst>
                <a:ext uri="{FF2B5EF4-FFF2-40B4-BE49-F238E27FC236}">
                  <a16:creationId xmlns:a16="http://schemas.microsoft.com/office/drawing/2014/main" id="{D1F3952E-12E8-48C7-A7F6-168C1D49D6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583748"/>
                </p:ext>
              </p:extLst>
            </p:nvPr>
          </p:nvGraphicFramePr>
          <p:xfrm>
            <a:off x="7686321" y="3479433"/>
            <a:ext cx="720605" cy="48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00" name="Equation" r:id="rId10" imgW="342720" imgH="203040" progId="Equation.DSMT4">
                    <p:embed/>
                  </p:oleObj>
                </mc:Choice>
                <mc:Fallback>
                  <p:oleObj name="Equation" r:id="rId10" imgW="342720" imgH="203040" progId="Equation.DSMT4">
                    <p:embed/>
                    <p:pic>
                      <p:nvPicPr>
                        <p:cNvPr id="3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6321" y="3479433"/>
                          <a:ext cx="720605" cy="482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31">
              <a:extLst>
                <a:ext uri="{FF2B5EF4-FFF2-40B4-BE49-F238E27FC236}">
                  <a16:creationId xmlns:a16="http://schemas.microsoft.com/office/drawing/2014/main" id="{03C9715A-3496-411B-BDF1-5BB0ECB1C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777" y="2587394"/>
              <a:ext cx="516167" cy="4855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w</a:t>
              </a:r>
              <a:r>
                <a:rPr lang="en-US" sz="1600" i="1" baseline="-25000" dirty="0">
                  <a:solidFill>
                    <a:schemeClr val="accent2"/>
                  </a:solidFill>
                </a:rPr>
                <a:t>1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Function(</a:t>
            </a:r>
            <a:r>
              <a:rPr lang="en-US" sz="5400" dirty="0" err="1"/>
              <a:t>contd</a:t>
            </a:r>
            <a:r>
              <a:rPr lang="en-US" sz="5400" dirty="0"/>
              <a:t>…)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D841F9C-60D4-4CEA-9C49-8347C6004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2"/>
          <a:stretch/>
        </p:blipFill>
        <p:spPr>
          <a:xfrm>
            <a:off x="1546859" y="1873567"/>
            <a:ext cx="7219951" cy="48479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D87837-058F-4A9A-9D23-DB1B9BB2D74E}"/>
                  </a:ext>
                </a:extLst>
              </p14:cNvPr>
              <p14:cNvContentPartPr/>
              <p14:nvPr/>
            </p14:nvContentPartPr>
            <p14:xfrm>
              <a:off x="4228740" y="2386080"/>
              <a:ext cx="360" cy="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D87837-058F-4A9A-9D23-DB1B9BB2D7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740" y="2323440"/>
                <a:ext cx="12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6B541-0435-4406-A142-C43599139B5E}"/>
                  </a:ext>
                </a:extLst>
              </p14:cNvPr>
              <p14:cNvContentPartPr/>
              <p14:nvPr/>
            </p14:nvContentPartPr>
            <p14:xfrm>
              <a:off x="8434620" y="638892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6B541-0435-4406-A142-C43599139B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1980" y="63259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75C79-A79C-4DD5-8F38-20134F18E1D7}"/>
                  </a:ext>
                </a:extLst>
              </p14:cNvPr>
              <p14:cNvContentPartPr/>
              <p14:nvPr/>
            </p14:nvContentPartPr>
            <p14:xfrm>
              <a:off x="8448660" y="6471720"/>
              <a:ext cx="20880" cy="100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75C79-A79C-4DD5-8F38-20134F18E1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6020" y="6409080"/>
                <a:ext cx="14652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53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8E9B9-4CB6-40CC-B776-B1ADD39E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Choosing the right functions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BACA639-0F95-49DB-A87C-95DB2E75B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884997"/>
              </p:ext>
            </p:extLst>
          </p:nvPr>
        </p:nvGraphicFramePr>
        <p:xfrm>
          <a:off x="4654296" y="1005770"/>
          <a:ext cx="6903721" cy="4846461"/>
        </p:xfrm>
        <a:graphic>
          <a:graphicData uri="http://schemas.openxmlformats.org/drawingml/2006/table">
            <a:tbl>
              <a:tblPr firstRow="1" bandRow="1">
                <a:noFill/>
                <a:tableStyleId>{B301B821-A1FF-4177-AEE7-76D212191A09}</a:tableStyleId>
              </a:tblPr>
              <a:tblGrid>
                <a:gridCol w="2400270">
                  <a:extLst>
                    <a:ext uri="{9D8B030D-6E8A-4147-A177-3AD203B41FA5}">
                      <a16:colId xmlns:a16="http://schemas.microsoft.com/office/drawing/2014/main" val="1814750874"/>
                    </a:ext>
                  </a:extLst>
                </a:gridCol>
                <a:gridCol w="1654389">
                  <a:extLst>
                    <a:ext uri="{9D8B030D-6E8A-4147-A177-3AD203B41FA5}">
                      <a16:colId xmlns:a16="http://schemas.microsoft.com/office/drawing/2014/main" val="4131963782"/>
                    </a:ext>
                  </a:extLst>
                </a:gridCol>
                <a:gridCol w="2849062">
                  <a:extLst>
                    <a:ext uri="{9D8B030D-6E8A-4147-A177-3AD203B41FA5}">
                      <a16:colId xmlns:a16="http://schemas.microsoft.com/office/drawing/2014/main" val="1992670160"/>
                    </a:ext>
                  </a:extLst>
                </a:gridCol>
              </a:tblGrid>
              <a:tr h="902138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Problem type</a:t>
                      </a:r>
                    </a:p>
                  </a:txBody>
                  <a:tcPr marL="84955" marR="127817" marT="24273" marB="182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Last-layer activation</a:t>
                      </a:r>
                    </a:p>
                  </a:txBody>
                  <a:tcPr marL="84955" marR="127817" marT="24273" marB="182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 marL="84955" marR="127817" marT="24273" marB="18204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900422"/>
                  </a:ext>
                </a:extLst>
              </a:tr>
              <a:tr h="7403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Binary Classification</a:t>
                      </a:r>
                    </a:p>
                  </a:txBody>
                  <a:tcPr marL="84955" marR="127817" marT="24273" marB="182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binary_crossentropy</a:t>
                      </a:r>
                    </a:p>
                    <a:p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752682"/>
                  </a:ext>
                </a:extLst>
              </a:tr>
              <a:tr h="7403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Multiclass,Single-label Classification</a:t>
                      </a:r>
                    </a:p>
                  </a:txBody>
                  <a:tcPr marL="84955" marR="127817" marT="24273" marB="182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Categorical_crossentropy</a:t>
                      </a: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308805"/>
                  </a:ext>
                </a:extLst>
              </a:tr>
              <a:tr h="983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Multiclass,Multi-label Classification</a:t>
                      </a:r>
                    </a:p>
                    <a:p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</a:p>
                    <a:p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binary_crossentropy</a:t>
                      </a:r>
                    </a:p>
                    <a:p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0708"/>
                  </a:ext>
                </a:extLst>
              </a:tr>
              <a:tr h="7403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Regression to arbitrary values</a:t>
                      </a:r>
                    </a:p>
                  </a:txBody>
                  <a:tcPr marL="84955" marR="127817" marT="24273" marB="182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6205"/>
                  </a:ext>
                </a:extLst>
              </a:tr>
              <a:tr h="7403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Regression to values between 0 and 1</a:t>
                      </a:r>
                    </a:p>
                  </a:txBody>
                  <a:tcPr marL="84955" marR="127817" marT="24273" marB="182046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</a:p>
                    <a:p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 err="1">
                          <a:solidFill>
                            <a:schemeClr val="tx1"/>
                          </a:solidFill>
                        </a:rPr>
                        <a:t>mse</a:t>
                      </a:r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IN" sz="1600" cap="none" spc="0" dirty="0" err="1">
                          <a:solidFill>
                            <a:schemeClr val="tx1"/>
                          </a:solidFill>
                        </a:rPr>
                        <a:t>binary_crossentropy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4955" marR="127817" marT="24273" marB="1820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37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2AEA0D7-75C8-47BF-AEA5-C72C95B079D2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60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A3098-B49A-459D-A4BA-396C7087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Optimizers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7B22-1566-4E3D-87BD-005A50610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/>
              <a:t>Types of Optimizers are:</a:t>
            </a:r>
          </a:p>
          <a:p>
            <a:pPr lvl="1" fontAlgn="base"/>
            <a:r>
              <a:rPr lang="en-IN" sz="2200" dirty="0"/>
              <a:t>Adam</a:t>
            </a:r>
          </a:p>
          <a:p>
            <a:pPr lvl="1" fontAlgn="base"/>
            <a:r>
              <a:rPr lang="en-IN" sz="2200" dirty="0" err="1"/>
              <a:t>RMSprop</a:t>
            </a:r>
            <a:endParaRPr lang="en-IN" sz="2200" dirty="0"/>
          </a:p>
          <a:p>
            <a:pPr lvl="1" fontAlgn="base"/>
            <a:r>
              <a:rPr lang="en-IN" sz="2200" dirty="0"/>
              <a:t>SGD</a:t>
            </a:r>
          </a:p>
          <a:p>
            <a:pPr lvl="1" fontAlgn="base"/>
            <a:r>
              <a:rPr lang="en-IN" sz="2200" dirty="0" err="1"/>
              <a:t>Adadelta</a:t>
            </a:r>
            <a:endParaRPr lang="en-IN" sz="2200" dirty="0"/>
          </a:p>
          <a:p>
            <a:pPr lvl="1" fontAlgn="base"/>
            <a:r>
              <a:rPr lang="en-IN" sz="2200" dirty="0" err="1"/>
              <a:t>Adagrad</a:t>
            </a:r>
            <a:endParaRPr lang="en-IN" sz="2200" dirty="0"/>
          </a:p>
          <a:p>
            <a:pPr lvl="1" fontAlgn="base"/>
            <a:r>
              <a:rPr lang="en-IN" sz="2200" dirty="0" err="1"/>
              <a:t>Adamax</a:t>
            </a:r>
            <a:br>
              <a:rPr lang="en-IN" sz="2200" dirty="0"/>
            </a:br>
            <a:endParaRPr lang="en-IN" sz="2200" dirty="0"/>
          </a:p>
        </p:txBody>
      </p:sp>
      <p:sp>
        <p:nvSpPr>
          <p:cNvPr id="4" name="AutoShape 2" descr="Figure">
            <a:extLst>
              <a:ext uri="{FF2B5EF4-FFF2-40B4-BE49-F238E27FC236}">
                <a16:creationId xmlns:a16="http://schemas.microsoft.com/office/drawing/2014/main" id="{07A27A3F-C368-4063-9B90-CF3B5163C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Figure">
            <a:extLst>
              <a:ext uri="{FF2B5EF4-FFF2-40B4-BE49-F238E27FC236}">
                <a16:creationId xmlns:a16="http://schemas.microsoft.com/office/drawing/2014/main" id="{E6A5A88A-AE93-4C24-BC49-C938A8B83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5400" kern="1200" spc="-18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 indent="-228600">
              <a:lnSpc>
                <a:spcPct val="9000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lang="en-US" sz="2200" spc="-4" dirty="0"/>
              <a:t>Computational models </a:t>
            </a:r>
            <a:r>
              <a:rPr lang="en-US" sz="2200" dirty="0"/>
              <a:t>inspired</a:t>
            </a:r>
            <a:r>
              <a:rPr lang="en-US" sz="2200" spc="-9" dirty="0"/>
              <a:t> </a:t>
            </a:r>
            <a:r>
              <a:rPr lang="en-US" sz="2200" spc="-4" dirty="0"/>
              <a:t>by</a:t>
            </a:r>
            <a:r>
              <a:rPr lang="en-US" sz="2200" spc="-9" dirty="0"/>
              <a:t> </a:t>
            </a:r>
            <a:r>
              <a:rPr lang="en-US" sz="2200" spc="-4" dirty="0"/>
              <a:t>the </a:t>
            </a:r>
            <a:r>
              <a:rPr lang="en-US" sz="2200" dirty="0"/>
              <a:t>human</a:t>
            </a:r>
            <a:r>
              <a:rPr lang="en-US" sz="2200" spc="-4" dirty="0"/>
              <a:t> brain: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60622" marR="117108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dirty="0"/>
              <a:t>Massively </a:t>
            </a:r>
            <a:r>
              <a:rPr lang="en-US" sz="2200" spc="-4" dirty="0"/>
              <a:t>parallel,</a:t>
            </a:r>
            <a:r>
              <a:rPr lang="en-US" sz="2200" spc="4" dirty="0"/>
              <a:t> </a:t>
            </a:r>
            <a:r>
              <a:rPr lang="en-US" sz="2200" spc="-4" dirty="0"/>
              <a:t>distributed</a:t>
            </a:r>
            <a:r>
              <a:rPr lang="en-US" sz="2200" spc="4" dirty="0"/>
              <a:t> </a:t>
            </a:r>
            <a:r>
              <a:rPr lang="en-US" sz="2200" spc="-4" dirty="0"/>
              <a:t>system,</a:t>
            </a:r>
            <a:r>
              <a:rPr lang="en-US" sz="2200" spc="4" dirty="0"/>
              <a:t> </a:t>
            </a:r>
            <a:r>
              <a:rPr lang="en-US" sz="2200" spc="-4" dirty="0"/>
              <a:t>made</a:t>
            </a:r>
            <a:r>
              <a:rPr lang="en-US" sz="2200" dirty="0"/>
              <a:t> up </a:t>
            </a:r>
            <a:r>
              <a:rPr lang="en-US" sz="2200" spc="-4" dirty="0"/>
              <a:t>of</a:t>
            </a:r>
            <a:r>
              <a:rPr lang="en-US" sz="2200" dirty="0"/>
              <a:t> </a:t>
            </a:r>
            <a:r>
              <a:rPr lang="en-US" sz="2200" spc="-4" dirty="0"/>
              <a:t>simple </a:t>
            </a:r>
            <a:r>
              <a:rPr lang="en-US" sz="2200" spc="-604" dirty="0"/>
              <a:t> </a:t>
            </a:r>
            <a:r>
              <a:rPr lang="en-US" sz="2200" spc="-4" dirty="0"/>
              <a:t>processing</a:t>
            </a:r>
            <a:r>
              <a:rPr lang="en-US" sz="2200" spc="-9" dirty="0"/>
              <a:t> </a:t>
            </a:r>
            <a:r>
              <a:rPr lang="en-US" sz="2200" spc="-4" dirty="0"/>
              <a:t>units</a:t>
            </a:r>
            <a:r>
              <a:rPr lang="en-US" sz="2200" dirty="0"/>
              <a:t> </a:t>
            </a:r>
            <a:r>
              <a:rPr lang="en-US" sz="2200" spc="-4" dirty="0"/>
              <a:t>(neurons)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8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60622" marR="4483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 dirty="0"/>
              <a:t>Synaptic</a:t>
            </a:r>
            <a:r>
              <a:rPr lang="en-US" sz="2200" spc="4" dirty="0"/>
              <a:t> </a:t>
            </a:r>
            <a:r>
              <a:rPr lang="en-US" sz="2200" spc="-4" dirty="0"/>
              <a:t>connection</a:t>
            </a:r>
            <a:r>
              <a:rPr lang="en-US" sz="2200" spc="9" dirty="0"/>
              <a:t> </a:t>
            </a:r>
            <a:r>
              <a:rPr lang="en-US" sz="2200" spc="-4" dirty="0"/>
              <a:t>strengths</a:t>
            </a:r>
            <a:r>
              <a:rPr lang="en-US" sz="2200" spc="9" dirty="0"/>
              <a:t> </a:t>
            </a:r>
            <a:r>
              <a:rPr lang="en-US" sz="2200" spc="-4" dirty="0"/>
              <a:t>among</a:t>
            </a:r>
            <a:r>
              <a:rPr lang="en-US" sz="2200" dirty="0"/>
              <a:t> </a:t>
            </a:r>
            <a:r>
              <a:rPr lang="en-US" sz="2200" spc="-4" dirty="0"/>
              <a:t>neurons</a:t>
            </a:r>
            <a:r>
              <a:rPr lang="en-US" sz="2200" spc="9" dirty="0"/>
              <a:t> </a:t>
            </a:r>
            <a:r>
              <a:rPr lang="en-US" sz="2200" dirty="0"/>
              <a:t>are</a:t>
            </a:r>
            <a:r>
              <a:rPr lang="en-US" sz="2200" spc="9" dirty="0"/>
              <a:t> </a:t>
            </a:r>
            <a:r>
              <a:rPr lang="en-US" sz="2200" spc="-4" dirty="0"/>
              <a:t>used</a:t>
            </a:r>
            <a:r>
              <a:rPr lang="en-US" sz="2200" dirty="0"/>
              <a:t> </a:t>
            </a:r>
            <a:r>
              <a:rPr lang="en-US" sz="2200" spc="-4" dirty="0"/>
              <a:t>to </a:t>
            </a:r>
            <a:r>
              <a:rPr lang="en-US" sz="2200" spc="-604" dirty="0"/>
              <a:t> </a:t>
            </a:r>
            <a:r>
              <a:rPr lang="en-US" sz="2200" spc="-4" dirty="0"/>
              <a:t>store the</a:t>
            </a:r>
            <a:r>
              <a:rPr lang="en-US" sz="2200" dirty="0"/>
              <a:t> </a:t>
            </a:r>
            <a:r>
              <a:rPr lang="en-US" sz="2200" spc="-4" dirty="0"/>
              <a:t>acquired knowledge.</a:t>
            </a:r>
            <a:endParaRPr lang="en-US" sz="2200" dirty="0"/>
          </a:p>
          <a:p>
            <a:pPr indent="-228600">
              <a:lnSpc>
                <a:spcPct val="9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60622" marR="1339174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 dirty="0"/>
              <a:t>Knowledge </a:t>
            </a:r>
            <a:r>
              <a:rPr lang="en-US" sz="2200" dirty="0"/>
              <a:t>is</a:t>
            </a:r>
            <a:r>
              <a:rPr lang="en-US" sz="2200" spc="4" dirty="0"/>
              <a:t> </a:t>
            </a:r>
            <a:r>
              <a:rPr lang="en-US" sz="2200" spc="-4" dirty="0"/>
              <a:t>acquired by</a:t>
            </a:r>
            <a:r>
              <a:rPr lang="en-US" sz="2200" dirty="0"/>
              <a:t> </a:t>
            </a:r>
            <a:r>
              <a:rPr lang="en-US" sz="2200" spc="-4" dirty="0"/>
              <a:t>the</a:t>
            </a:r>
            <a:r>
              <a:rPr lang="en-US" sz="2200" dirty="0"/>
              <a:t> </a:t>
            </a:r>
            <a:r>
              <a:rPr lang="en-US" sz="2200" spc="-4" dirty="0"/>
              <a:t>network</a:t>
            </a:r>
            <a:r>
              <a:rPr lang="en-US" sz="2200" spc="4" dirty="0"/>
              <a:t> </a:t>
            </a:r>
            <a:r>
              <a:rPr lang="en-US" sz="2200" spc="-4" dirty="0"/>
              <a:t>from</a:t>
            </a:r>
            <a:r>
              <a:rPr lang="en-US" sz="2200" dirty="0"/>
              <a:t> </a:t>
            </a:r>
            <a:r>
              <a:rPr lang="en-US" sz="2200" spc="-4" dirty="0"/>
              <a:t>its </a:t>
            </a:r>
            <a:r>
              <a:rPr lang="en-US" sz="2200" spc="-604" dirty="0"/>
              <a:t> </a:t>
            </a:r>
            <a:r>
              <a:rPr lang="en-US" sz="2200" spc="-4" dirty="0"/>
              <a:t>environment</a:t>
            </a:r>
            <a:r>
              <a:rPr lang="en-US" sz="2200" spc="-9" dirty="0"/>
              <a:t> </a:t>
            </a:r>
            <a:r>
              <a:rPr lang="en-US" sz="2200" spc="-4" dirty="0"/>
              <a:t>through </a:t>
            </a:r>
            <a:r>
              <a:rPr lang="en-US" sz="2200" dirty="0"/>
              <a:t>a learning</a:t>
            </a:r>
            <a:r>
              <a:rPr lang="en-US" sz="2200" spc="-9" dirty="0"/>
              <a:t> </a:t>
            </a:r>
            <a:r>
              <a:rPr lang="en-US" sz="2200" spc="-4" dirty="0"/>
              <a:t>process</a:t>
            </a: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Artificial</a:t>
            </a:r>
            <a:r>
              <a:rPr lang="en-US" sz="5400" kern="1200" spc="-18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5400" kern="1200" spc="-1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3221" marR="232534" indent="-228600">
              <a:lnSpc>
                <a:spcPct val="90000"/>
              </a:lnSpc>
              <a:spcBef>
                <a:spcPts val="88"/>
              </a:spcBef>
              <a:buFont typeface="Arial" panose="020B0604020202020204" pitchFamily="34" charset="0"/>
              <a:buChar char="•"/>
            </a:pPr>
            <a:r>
              <a:rPr lang="en-US" sz="2200"/>
              <a:t>A neural </a:t>
            </a:r>
            <a:r>
              <a:rPr lang="en-US" sz="2200" spc="-4"/>
              <a:t>network</a:t>
            </a:r>
            <a:r>
              <a:rPr lang="en-US" sz="2200"/>
              <a:t> is a</a:t>
            </a:r>
            <a:r>
              <a:rPr lang="en-US" sz="2200" spc="-4"/>
              <a:t> </a:t>
            </a:r>
            <a:r>
              <a:rPr lang="en-US" sz="2200"/>
              <a:t>massively </a:t>
            </a:r>
            <a:r>
              <a:rPr lang="en-US" sz="2200" spc="-4"/>
              <a:t>parallel,</a:t>
            </a:r>
            <a:r>
              <a:rPr lang="en-US" sz="2200"/>
              <a:t> </a:t>
            </a:r>
            <a:r>
              <a:rPr lang="en-US" sz="2200" spc="-4"/>
              <a:t>distributed processor </a:t>
            </a:r>
            <a:r>
              <a:rPr lang="en-US" sz="2200" spc="-604"/>
              <a:t> </a:t>
            </a:r>
            <a:r>
              <a:rPr lang="en-US" sz="2200" spc="-4"/>
              <a:t>made</a:t>
            </a:r>
            <a:r>
              <a:rPr lang="en-US" sz="2200"/>
              <a:t> up </a:t>
            </a:r>
            <a:r>
              <a:rPr lang="en-US" sz="2200" spc="-4"/>
              <a:t>of</a:t>
            </a:r>
            <a:r>
              <a:rPr lang="en-US" sz="2200" spc="4"/>
              <a:t> </a:t>
            </a:r>
            <a:r>
              <a:rPr lang="en-US" sz="2200" spc="-4"/>
              <a:t>simple</a:t>
            </a:r>
            <a:r>
              <a:rPr lang="en-US" sz="2200" spc="9"/>
              <a:t> </a:t>
            </a:r>
            <a:r>
              <a:rPr lang="en-US" sz="2200" spc="-4"/>
              <a:t>processing</a:t>
            </a:r>
            <a:r>
              <a:rPr lang="en-US" sz="2200"/>
              <a:t> </a:t>
            </a:r>
            <a:r>
              <a:rPr lang="en-US" sz="2200" spc="-4"/>
              <a:t>units</a:t>
            </a:r>
            <a:r>
              <a:rPr lang="en-US" sz="2200"/>
              <a:t> </a:t>
            </a:r>
            <a:r>
              <a:rPr lang="en-US" sz="2200" spc="-4"/>
              <a:t>(artificial</a:t>
            </a:r>
            <a:r>
              <a:rPr lang="en-US" sz="2200" spc="9"/>
              <a:t> </a:t>
            </a:r>
            <a:r>
              <a:rPr lang="en-US" sz="2200" spc="-4"/>
              <a:t>neurons).</a:t>
            </a:r>
            <a:endParaRPr lang="en-US" sz="2200"/>
          </a:p>
          <a:p>
            <a:pPr indent="-228600">
              <a:lnSpc>
                <a:spcPct val="90000"/>
              </a:lnSpc>
              <a:spcBef>
                <a:spcPts val="49"/>
              </a:spcBef>
              <a:buFont typeface="Arial" panose="020B0604020202020204" pitchFamily="34" charset="0"/>
              <a:buChar char="•"/>
            </a:pPr>
            <a:endParaRPr lang="en-US" sz="2200"/>
          </a:p>
          <a:p>
            <a:pPr marL="11206" indent="-228600">
              <a:lnSpc>
                <a:spcPct val="90000"/>
              </a:lnSpc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lang="en-US" sz="2200"/>
              <a:t>It </a:t>
            </a:r>
            <a:r>
              <a:rPr lang="en-US" sz="2200" spc="-4"/>
              <a:t>resembles the</a:t>
            </a:r>
            <a:r>
              <a:rPr lang="en-US" sz="2200"/>
              <a:t> </a:t>
            </a:r>
            <a:r>
              <a:rPr lang="en-US" sz="2200" spc="-4"/>
              <a:t>brain</a:t>
            </a:r>
            <a:r>
              <a:rPr lang="en-US" sz="2200"/>
              <a:t> in </a:t>
            </a:r>
            <a:r>
              <a:rPr lang="en-US" sz="2200" spc="-4"/>
              <a:t>two</a:t>
            </a:r>
            <a:r>
              <a:rPr lang="en-US" sz="2200"/>
              <a:t> </a:t>
            </a:r>
            <a:r>
              <a:rPr lang="en-US" sz="2200" spc="-4"/>
              <a:t>respects:</a:t>
            </a:r>
            <a:endParaRPr lang="en-US" sz="2200"/>
          </a:p>
          <a:p>
            <a:pPr marL="660622" marR="1339174" indent="-228600">
              <a:lnSpc>
                <a:spcPct val="90000"/>
              </a:lnSpc>
              <a:spcBef>
                <a:spcPts val="424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/>
              <a:t>Knowledge </a:t>
            </a:r>
            <a:r>
              <a:rPr lang="en-US" sz="2200"/>
              <a:t>is</a:t>
            </a:r>
            <a:r>
              <a:rPr lang="en-US" sz="2200" spc="4"/>
              <a:t> </a:t>
            </a:r>
            <a:r>
              <a:rPr lang="en-US" sz="2200" spc="-4"/>
              <a:t>acquired by</a:t>
            </a:r>
            <a:r>
              <a:rPr lang="en-US" sz="2200"/>
              <a:t> </a:t>
            </a:r>
            <a:r>
              <a:rPr lang="en-US" sz="2200" spc="-4"/>
              <a:t>the</a:t>
            </a:r>
            <a:r>
              <a:rPr lang="en-US" sz="2200"/>
              <a:t> </a:t>
            </a:r>
            <a:r>
              <a:rPr lang="en-US" sz="2200" spc="-4"/>
              <a:t>network</a:t>
            </a:r>
            <a:r>
              <a:rPr lang="en-US" sz="2200" spc="4"/>
              <a:t> </a:t>
            </a:r>
            <a:r>
              <a:rPr lang="en-US" sz="2200" spc="-4"/>
              <a:t>from</a:t>
            </a:r>
            <a:r>
              <a:rPr lang="en-US" sz="2200"/>
              <a:t> </a:t>
            </a:r>
            <a:r>
              <a:rPr lang="en-US" sz="2200" spc="-4"/>
              <a:t>its </a:t>
            </a:r>
            <a:r>
              <a:rPr lang="en-US" sz="2200" spc="-604"/>
              <a:t> </a:t>
            </a:r>
            <a:r>
              <a:rPr lang="en-US" sz="2200" spc="-4"/>
              <a:t>environment</a:t>
            </a:r>
            <a:r>
              <a:rPr lang="en-US" sz="2200" spc="-9"/>
              <a:t> </a:t>
            </a:r>
            <a:r>
              <a:rPr lang="en-US" sz="2200" spc="-4"/>
              <a:t>through </a:t>
            </a:r>
            <a:r>
              <a:rPr lang="en-US" sz="2200"/>
              <a:t>a learning</a:t>
            </a:r>
            <a:r>
              <a:rPr lang="en-US" sz="2200" spc="-9"/>
              <a:t> </a:t>
            </a:r>
            <a:r>
              <a:rPr lang="en-US" sz="2200" spc="-4"/>
              <a:t>process</a:t>
            </a:r>
            <a:endParaRPr lang="en-US" sz="2200"/>
          </a:p>
          <a:p>
            <a:pPr marL="660622" marR="4483" indent="-228600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666786" algn="l"/>
              </a:tabLst>
            </a:pPr>
            <a:r>
              <a:rPr lang="en-US" sz="2200" spc="-4"/>
              <a:t>Synaptic</a:t>
            </a:r>
            <a:r>
              <a:rPr lang="en-US" sz="2200" spc="4"/>
              <a:t> </a:t>
            </a:r>
            <a:r>
              <a:rPr lang="en-US" sz="2200" spc="-4"/>
              <a:t>connection</a:t>
            </a:r>
            <a:r>
              <a:rPr lang="en-US" sz="2200" spc="9"/>
              <a:t> </a:t>
            </a:r>
            <a:r>
              <a:rPr lang="en-US" sz="2200" spc="-4"/>
              <a:t>strengths</a:t>
            </a:r>
            <a:r>
              <a:rPr lang="en-US" sz="2200" spc="9"/>
              <a:t> </a:t>
            </a:r>
            <a:r>
              <a:rPr lang="en-US" sz="2200" spc="-4"/>
              <a:t>among</a:t>
            </a:r>
            <a:r>
              <a:rPr lang="en-US" sz="2200"/>
              <a:t> </a:t>
            </a:r>
            <a:r>
              <a:rPr lang="en-US" sz="2200" spc="-4"/>
              <a:t>neurons</a:t>
            </a:r>
            <a:r>
              <a:rPr lang="en-US" sz="2200" spc="9"/>
              <a:t> </a:t>
            </a:r>
            <a:r>
              <a:rPr lang="en-US" sz="2200"/>
              <a:t>are</a:t>
            </a:r>
            <a:r>
              <a:rPr lang="en-US" sz="2200" spc="9"/>
              <a:t> </a:t>
            </a:r>
            <a:r>
              <a:rPr lang="en-US" sz="2200" spc="-4"/>
              <a:t>used</a:t>
            </a:r>
            <a:r>
              <a:rPr lang="en-US" sz="2200"/>
              <a:t> </a:t>
            </a:r>
            <a:r>
              <a:rPr lang="en-US" sz="2200" spc="-4"/>
              <a:t>to </a:t>
            </a:r>
            <a:r>
              <a:rPr lang="en-US" sz="2200" spc="-604"/>
              <a:t> </a:t>
            </a:r>
            <a:r>
              <a:rPr lang="en-US" sz="2200" spc="-4"/>
              <a:t>store the</a:t>
            </a:r>
            <a:r>
              <a:rPr lang="en-US" sz="2200"/>
              <a:t> </a:t>
            </a:r>
            <a:r>
              <a:rPr lang="en-US" sz="2200" spc="-4"/>
              <a:t>acquired knowledge.</a:t>
            </a:r>
            <a:endParaRPr 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61B861A-3D1A-4E7B-8F68-CA7498483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570491"/>
            <a:ext cx="6934200" cy="488473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9E001C5-8D36-462F-9BF8-2DBA87F6594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59596796"/>
              </p:ext>
            </p:extLst>
          </p:nvPr>
        </p:nvGraphicFramePr>
        <p:xfrm>
          <a:off x="7532914" y="1992087"/>
          <a:ext cx="4252686" cy="2776463"/>
        </p:xfrm>
        <a:graphic>
          <a:graphicData uri="http://schemas.openxmlformats.org/drawingml/2006/table">
            <a:tbl>
              <a:tblPr/>
              <a:tblGrid>
                <a:gridCol w="2013892">
                  <a:extLst>
                    <a:ext uri="{9D8B030D-6E8A-4147-A177-3AD203B41FA5}">
                      <a16:colId xmlns:a16="http://schemas.microsoft.com/office/drawing/2014/main" val="2718206643"/>
                    </a:ext>
                  </a:extLst>
                </a:gridCol>
                <a:gridCol w="2238794">
                  <a:extLst>
                    <a:ext uri="{9D8B030D-6E8A-4147-A177-3AD203B41FA5}">
                      <a16:colId xmlns:a16="http://schemas.microsoft.com/office/drawing/2014/main" val="3471867990"/>
                    </a:ext>
                  </a:extLst>
                </a:gridCol>
              </a:tblGrid>
              <a:tr h="540118"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Biological Neuron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Neuron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6721"/>
                  </a:ext>
                </a:extLst>
              </a:tr>
              <a:tr h="441913"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Cell Body with Nucleus or soma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Node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80341"/>
                  </a:ext>
                </a:extLst>
              </a:tr>
              <a:tr h="441913"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Synapse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Weights or Interconnections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97376"/>
                  </a:ext>
                </a:extLst>
              </a:tr>
              <a:tr h="441913"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Dendrites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56793"/>
                  </a:ext>
                </a:extLst>
              </a:tr>
              <a:tr h="441913"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Axons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858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79" marR="36479" marT="3040" marB="18239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9511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A562911-9DF4-47A9-AEBE-73DD5238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7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/>
            <a:r>
              <a:rPr lang="en-US" sz="5400" kern="1200" spc="-4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Properties</a:t>
            </a:r>
            <a:r>
              <a:rPr lang="en-US" sz="5400" kern="1200" spc="-3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5400" kern="1200" spc="-3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06" indent="-228600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</a:pPr>
            <a:r>
              <a:rPr lang="en-US" sz="1700" spc="-4" dirty="0"/>
              <a:t>Learning</a:t>
            </a:r>
            <a:r>
              <a:rPr lang="en-US" sz="1700" spc="-13" dirty="0"/>
              <a:t> </a:t>
            </a:r>
            <a:r>
              <a:rPr lang="en-US" sz="1700" spc="-4" dirty="0"/>
              <a:t>from examples</a:t>
            </a:r>
            <a:endParaRPr lang="en-US" sz="1700" dirty="0"/>
          </a:p>
          <a:p>
            <a:pPr marL="666786" indent="-228600">
              <a:lnSpc>
                <a:spcPct val="90000"/>
              </a:lnSpc>
              <a:spcBef>
                <a:spcPts val="326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spc="-4" dirty="0"/>
              <a:t>labeled</a:t>
            </a:r>
            <a:r>
              <a:rPr lang="en-US" sz="1700" spc="-13" dirty="0"/>
              <a:t> </a:t>
            </a:r>
            <a:r>
              <a:rPr lang="en-US" sz="1700" spc="-4" dirty="0"/>
              <a:t>or</a:t>
            </a:r>
            <a:r>
              <a:rPr lang="en-US" sz="1700" spc="-9" dirty="0"/>
              <a:t> </a:t>
            </a:r>
            <a:r>
              <a:rPr lang="en-US" sz="1700" spc="-4" dirty="0"/>
              <a:t>unlabeled</a:t>
            </a:r>
            <a:endParaRPr lang="en-US" sz="1700" dirty="0"/>
          </a:p>
          <a:p>
            <a:pPr indent="-228600">
              <a:lnSpc>
                <a:spcPct val="90000"/>
              </a:lnSpc>
              <a:spcBef>
                <a:spcPts val="4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1206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spc="-4" dirty="0"/>
              <a:t>Adaptivity</a:t>
            </a:r>
            <a:endParaRPr lang="en-US" sz="1700" dirty="0"/>
          </a:p>
          <a:p>
            <a:pPr marL="666786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spc="-4" dirty="0"/>
              <a:t>changing the</a:t>
            </a:r>
            <a:r>
              <a:rPr lang="en-US" sz="1700" dirty="0"/>
              <a:t> </a:t>
            </a:r>
            <a:r>
              <a:rPr lang="en-US" sz="1700" spc="-4" dirty="0"/>
              <a:t>connection</a:t>
            </a:r>
            <a:r>
              <a:rPr lang="en-US" sz="1700" spc="4" dirty="0"/>
              <a:t> </a:t>
            </a:r>
            <a:r>
              <a:rPr lang="en-US" sz="1700" spc="-4" dirty="0"/>
              <a:t>strengths</a:t>
            </a:r>
            <a:r>
              <a:rPr lang="en-US" sz="1700" dirty="0"/>
              <a:t> </a:t>
            </a:r>
            <a:r>
              <a:rPr lang="en-US" sz="1700" spc="-4" dirty="0"/>
              <a:t>to</a:t>
            </a:r>
            <a:r>
              <a:rPr lang="en-US" sz="1700" dirty="0"/>
              <a:t> learn </a:t>
            </a:r>
            <a:r>
              <a:rPr lang="en-US" sz="1700" spc="-4" dirty="0"/>
              <a:t>things</a:t>
            </a:r>
            <a:endParaRPr lang="en-US" sz="1700" dirty="0"/>
          </a:p>
          <a:p>
            <a:pPr indent="-228600">
              <a:lnSpc>
                <a:spcPct val="9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1206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spc="-4" dirty="0"/>
              <a:t>Non-linearity</a:t>
            </a:r>
            <a:endParaRPr lang="en-US" sz="1700" dirty="0"/>
          </a:p>
          <a:p>
            <a:pPr marL="666786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spc="-4" dirty="0"/>
              <a:t>the</a:t>
            </a:r>
            <a:r>
              <a:rPr lang="en-US" sz="1700" spc="9" dirty="0"/>
              <a:t> </a:t>
            </a:r>
            <a:r>
              <a:rPr lang="en-US" sz="1700" spc="-4" dirty="0"/>
              <a:t>non-linear</a:t>
            </a:r>
            <a:r>
              <a:rPr lang="en-US" sz="1700" spc="9" dirty="0"/>
              <a:t> </a:t>
            </a:r>
            <a:r>
              <a:rPr lang="en-US" sz="1700" spc="-4" dirty="0"/>
              <a:t>activation</a:t>
            </a:r>
            <a:r>
              <a:rPr lang="en-US" sz="1700" spc="9" dirty="0"/>
              <a:t> </a:t>
            </a:r>
            <a:r>
              <a:rPr lang="en-US" sz="1700" spc="-4" dirty="0"/>
              <a:t>functions</a:t>
            </a:r>
            <a:r>
              <a:rPr lang="en-US" sz="1700" spc="9" dirty="0"/>
              <a:t> </a:t>
            </a:r>
            <a:r>
              <a:rPr lang="en-US" sz="1700" dirty="0"/>
              <a:t>are</a:t>
            </a:r>
            <a:r>
              <a:rPr lang="en-US" sz="1700" spc="9" dirty="0"/>
              <a:t> </a:t>
            </a:r>
            <a:r>
              <a:rPr lang="en-US" sz="1700" spc="-4" dirty="0"/>
              <a:t>essential</a:t>
            </a:r>
            <a:endParaRPr lang="en-US" sz="1700" dirty="0"/>
          </a:p>
          <a:p>
            <a:pPr indent="-228600">
              <a:lnSpc>
                <a:spcPct val="90000"/>
              </a:lnSpc>
              <a:spcBef>
                <a:spcPts val="22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1206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Fault</a:t>
            </a:r>
            <a:r>
              <a:rPr lang="en-US" sz="1700" spc="-35" dirty="0"/>
              <a:t> </a:t>
            </a:r>
            <a:r>
              <a:rPr lang="en-US" sz="1700" spc="-4" dirty="0"/>
              <a:t>tolerance</a:t>
            </a:r>
            <a:endParaRPr lang="en-US" sz="1700" dirty="0"/>
          </a:p>
          <a:p>
            <a:pPr marL="660622" marR="93574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dirty="0"/>
              <a:t>if </a:t>
            </a:r>
            <a:r>
              <a:rPr lang="en-US" sz="1700" spc="-4" dirty="0"/>
              <a:t>one</a:t>
            </a:r>
            <a:r>
              <a:rPr lang="en-US" sz="1700" spc="4" dirty="0"/>
              <a:t> </a:t>
            </a:r>
            <a:r>
              <a:rPr lang="en-US" sz="1700" spc="-4" dirty="0"/>
              <a:t>of</a:t>
            </a:r>
            <a:r>
              <a:rPr lang="en-US" sz="1700" spc="4" dirty="0"/>
              <a:t> </a:t>
            </a:r>
            <a:r>
              <a:rPr lang="en-US" sz="1700" spc="-4" dirty="0"/>
              <a:t>the</a:t>
            </a:r>
            <a:r>
              <a:rPr lang="en-US" sz="1700" spc="4" dirty="0"/>
              <a:t> </a:t>
            </a:r>
            <a:r>
              <a:rPr lang="en-US" sz="1700" spc="-4" dirty="0"/>
              <a:t>neurons</a:t>
            </a:r>
            <a:r>
              <a:rPr lang="en-US" sz="1700" dirty="0"/>
              <a:t> </a:t>
            </a:r>
            <a:r>
              <a:rPr lang="en-US" sz="1700" spc="-4" dirty="0"/>
              <a:t>or</a:t>
            </a:r>
            <a:r>
              <a:rPr lang="en-US" sz="1700" spc="4" dirty="0"/>
              <a:t> </a:t>
            </a:r>
            <a:r>
              <a:rPr lang="en-US" sz="1700" spc="-4" dirty="0"/>
              <a:t>connections</a:t>
            </a:r>
            <a:r>
              <a:rPr lang="en-US" sz="1700" spc="4" dirty="0"/>
              <a:t> </a:t>
            </a:r>
            <a:r>
              <a:rPr lang="en-US" sz="1700" dirty="0"/>
              <a:t>is</a:t>
            </a:r>
            <a:r>
              <a:rPr lang="en-US" sz="1700" spc="4" dirty="0"/>
              <a:t> </a:t>
            </a:r>
            <a:r>
              <a:rPr lang="en-US" sz="1700" spc="-4" dirty="0"/>
              <a:t>damaged,</a:t>
            </a:r>
            <a:r>
              <a:rPr lang="en-US" sz="1700" dirty="0"/>
              <a:t> </a:t>
            </a:r>
            <a:r>
              <a:rPr lang="en-US" sz="1700" spc="-4" dirty="0"/>
              <a:t>the</a:t>
            </a:r>
            <a:r>
              <a:rPr lang="en-US" sz="1700" dirty="0"/>
              <a:t> </a:t>
            </a:r>
            <a:r>
              <a:rPr lang="en-US" sz="1700" spc="-4" dirty="0"/>
              <a:t>whole </a:t>
            </a:r>
            <a:r>
              <a:rPr lang="en-US" sz="1700" spc="-543" dirty="0"/>
              <a:t> </a:t>
            </a:r>
            <a:r>
              <a:rPr lang="en-US" sz="1700" spc="-4" dirty="0"/>
              <a:t>network </a:t>
            </a:r>
            <a:r>
              <a:rPr lang="en-US" sz="1700" dirty="0"/>
              <a:t>still </a:t>
            </a:r>
            <a:r>
              <a:rPr lang="en-US" sz="1700" spc="-4" dirty="0"/>
              <a:t>works</a:t>
            </a:r>
            <a:r>
              <a:rPr lang="en-US" sz="1700" dirty="0"/>
              <a:t> </a:t>
            </a:r>
            <a:r>
              <a:rPr lang="en-US" sz="1700" spc="-4" dirty="0"/>
              <a:t>quite </a:t>
            </a:r>
            <a:r>
              <a:rPr lang="en-US" sz="1700" dirty="0"/>
              <a:t>well</a:t>
            </a:r>
          </a:p>
          <a:p>
            <a:pPr indent="-228600">
              <a:lnSpc>
                <a:spcPct val="90000"/>
              </a:lnSpc>
              <a:spcBef>
                <a:spcPts val="35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13221" marR="46507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Thus, </a:t>
            </a:r>
            <a:r>
              <a:rPr lang="en-US" sz="1700" spc="-4" dirty="0"/>
              <a:t>they</a:t>
            </a:r>
            <a:r>
              <a:rPr lang="en-US" sz="1700" spc="9" dirty="0"/>
              <a:t> </a:t>
            </a:r>
            <a:r>
              <a:rPr lang="en-US" sz="1700" spc="-4" dirty="0"/>
              <a:t>might</a:t>
            </a:r>
            <a:r>
              <a:rPr lang="en-US" sz="1700" dirty="0"/>
              <a:t> </a:t>
            </a:r>
            <a:r>
              <a:rPr lang="en-US" sz="1700" spc="-4" dirty="0"/>
              <a:t>be</a:t>
            </a:r>
            <a:r>
              <a:rPr lang="en-US" sz="1700" spc="4" dirty="0"/>
              <a:t> </a:t>
            </a:r>
            <a:r>
              <a:rPr lang="en-US" sz="1700" spc="-4" dirty="0"/>
              <a:t>better</a:t>
            </a:r>
            <a:r>
              <a:rPr lang="en-US" sz="1700" spc="4" dirty="0"/>
              <a:t> </a:t>
            </a:r>
            <a:r>
              <a:rPr lang="en-US" sz="1700" spc="-4" dirty="0"/>
              <a:t>alternatives</a:t>
            </a:r>
            <a:r>
              <a:rPr lang="en-US" sz="1700" spc="9" dirty="0"/>
              <a:t> </a:t>
            </a:r>
            <a:r>
              <a:rPr lang="en-US" sz="1700" spc="-4" dirty="0"/>
              <a:t>than</a:t>
            </a:r>
            <a:r>
              <a:rPr lang="en-US" sz="1700" spc="4" dirty="0"/>
              <a:t> </a:t>
            </a:r>
            <a:r>
              <a:rPr lang="en-US" sz="1700" spc="-4" dirty="0"/>
              <a:t>classical</a:t>
            </a:r>
            <a:r>
              <a:rPr lang="en-US" sz="1700" spc="9" dirty="0"/>
              <a:t> </a:t>
            </a:r>
            <a:r>
              <a:rPr lang="en-US" sz="1700" spc="-4" dirty="0"/>
              <a:t>solutions</a:t>
            </a:r>
            <a:r>
              <a:rPr lang="en-US" sz="1700" spc="4" dirty="0"/>
              <a:t> </a:t>
            </a:r>
            <a:r>
              <a:rPr lang="en-US" sz="1700" spc="-4" dirty="0"/>
              <a:t>for </a:t>
            </a:r>
            <a:r>
              <a:rPr lang="en-US" sz="1700" spc="-543" dirty="0"/>
              <a:t> </a:t>
            </a:r>
            <a:r>
              <a:rPr lang="en-US" sz="1700" spc="-4" dirty="0"/>
              <a:t>problems </a:t>
            </a:r>
            <a:r>
              <a:rPr lang="en-US" sz="1700" spc="-4" dirty="0" err="1"/>
              <a:t>characterised</a:t>
            </a:r>
            <a:r>
              <a:rPr lang="en-US" sz="1700" spc="-4" dirty="0"/>
              <a:t> by:</a:t>
            </a:r>
            <a:endParaRPr lang="en-US" sz="1700" dirty="0"/>
          </a:p>
          <a:p>
            <a:pPr marL="666786" indent="-228600">
              <a:lnSpc>
                <a:spcPct val="90000"/>
              </a:lnSpc>
              <a:spcBef>
                <a:spcPts val="335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spc="-4" dirty="0"/>
              <a:t>high</a:t>
            </a:r>
            <a:r>
              <a:rPr lang="en-US" sz="1700" spc="9" dirty="0"/>
              <a:t> </a:t>
            </a:r>
            <a:r>
              <a:rPr lang="en-US" sz="1700" spc="-4" dirty="0"/>
              <a:t>dimensionality,</a:t>
            </a:r>
            <a:r>
              <a:rPr lang="en-US" sz="1700" spc="9" dirty="0"/>
              <a:t> </a:t>
            </a:r>
            <a:r>
              <a:rPr lang="en-US" sz="1700" spc="-4" dirty="0"/>
              <a:t>noisy,</a:t>
            </a:r>
            <a:r>
              <a:rPr lang="en-US" sz="1700" spc="9" dirty="0"/>
              <a:t> </a:t>
            </a:r>
            <a:r>
              <a:rPr lang="en-US" sz="1700" spc="-4" dirty="0"/>
              <a:t>imprecise</a:t>
            </a:r>
            <a:r>
              <a:rPr lang="en-US" sz="1700" spc="9" dirty="0"/>
              <a:t> </a:t>
            </a:r>
            <a:r>
              <a:rPr lang="en-US" sz="1700" spc="-4" dirty="0"/>
              <a:t>or</a:t>
            </a:r>
            <a:r>
              <a:rPr lang="en-US" sz="1700" spc="9" dirty="0"/>
              <a:t> </a:t>
            </a:r>
            <a:r>
              <a:rPr lang="en-US" sz="1700" spc="-4" dirty="0"/>
              <a:t>imperfect</a:t>
            </a:r>
            <a:r>
              <a:rPr lang="en-US" sz="1700" spc="9" dirty="0"/>
              <a:t> </a:t>
            </a:r>
            <a:r>
              <a:rPr lang="en-US" sz="1700" spc="-4" dirty="0"/>
              <a:t>data;</a:t>
            </a:r>
            <a:r>
              <a:rPr lang="en-US" sz="1700" spc="13" dirty="0"/>
              <a:t> </a:t>
            </a:r>
            <a:r>
              <a:rPr lang="en-US" sz="1700" dirty="0"/>
              <a:t>and</a:t>
            </a:r>
          </a:p>
          <a:p>
            <a:pPr marL="666786" indent="-228600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tabLst>
                <a:tab pos="666225" algn="l"/>
                <a:tab pos="666786" algn="l"/>
              </a:tabLst>
            </a:pPr>
            <a:r>
              <a:rPr lang="en-US" sz="1700" dirty="0"/>
              <a:t>a lack</a:t>
            </a:r>
            <a:r>
              <a:rPr lang="en-US" sz="1700" spc="-4" dirty="0"/>
              <a:t> of</a:t>
            </a:r>
            <a:r>
              <a:rPr lang="en-US" sz="1700" spc="4" dirty="0"/>
              <a:t> </a:t>
            </a:r>
            <a:r>
              <a:rPr lang="en-US" sz="1700" dirty="0"/>
              <a:t>a clearly </a:t>
            </a:r>
            <a:r>
              <a:rPr lang="en-US" sz="1700" spc="-4" dirty="0"/>
              <a:t>stated</a:t>
            </a:r>
            <a:r>
              <a:rPr lang="en-US" sz="1700" dirty="0"/>
              <a:t> </a:t>
            </a:r>
            <a:r>
              <a:rPr lang="en-US" sz="1700" spc="-4" dirty="0"/>
              <a:t>mathematical</a:t>
            </a:r>
            <a:r>
              <a:rPr lang="en-US" sz="1700" dirty="0"/>
              <a:t> </a:t>
            </a:r>
            <a:r>
              <a:rPr lang="en-US" sz="1700" spc="-4" dirty="0"/>
              <a:t>solution</a:t>
            </a:r>
            <a:r>
              <a:rPr lang="en-US" sz="1700" dirty="0"/>
              <a:t> </a:t>
            </a:r>
            <a:r>
              <a:rPr lang="en-US" sz="1700" spc="-4" dirty="0"/>
              <a:t>or</a:t>
            </a:r>
            <a:r>
              <a:rPr lang="en-US" sz="1700" spc="4" dirty="0"/>
              <a:t> </a:t>
            </a:r>
            <a:r>
              <a:rPr lang="en-US" sz="1700" spc="-4" dirty="0"/>
              <a:t>algorithm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5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766" y="336847"/>
            <a:ext cx="726703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Different</a:t>
            </a:r>
            <a:r>
              <a:rPr spc="-13" dirty="0"/>
              <a:t> </a:t>
            </a:r>
            <a:r>
              <a:rPr spc="-4" dirty="0"/>
              <a:t>Network Topologies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3440" y="1569989"/>
            <a:ext cx="5529543" cy="660150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11206">
              <a:spcBef>
                <a:spcPts val="512"/>
              </a:spcBef>
            </a:pP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Single</a:t>
            </a:r>
            <a:r>
              <a:rPr sz="1765" dirty="0">
                <a:solidFill>
                  <a:srgbClr val="0000CC"/>
                </a:solidFill>
                <a:latin typeface="Verdana"/>
                <a:cs typeface="Verdana"/>
              </a:rPr>
              <a:t> layer </a:t>
            </a: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feed-forward networks</a:t>
            </a:r>
            <a:endParaRPr sz="1765" dirty="0">
              <a:latin typeface="Verdana"/>
              <a:cs typeface="Verdana"/>
            </a:endParaRPr>
          </a:p>
          <a:p>
            <a:pPr marL="414079">
              <a:spcBef>
                <a:spcPts val="424"/>
              </a:spcBef>
            </a:pPr>
            <a:r>
              <a:rPr sz="1765" dirty="0">
                <a:latin typeface="Verdana"/>
                <a:cs typeface="Verdana"/>
              </a:rPr>
              <a:t>–</a:t>
            </a:r>
            <a:r>
              <a:rPr sz="1765" spc="238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Input</a:t>
            </a:r>
            <a:r>
              <a:rPr sz="1765" spc="-9" dirty="0">
                <a:latin typeface="Verdana"/>
                <a:cs typeface="Verdana"/>
              </a:rPr>
              <a:t> </a:t>
            </a:r>
            <a:r>
              <a:rPr sz="1765" dirty="0">
                <a:latin typeface="Verdana"/>
                <a:cs typeface="Verdana"/>
              </a:rPr>
              <a:t>layer</a:t>
            </a:r>
            <a:r>
              <a:rPr sz="1765" spc="-4" dirty="0">
                <a:latin typeface="Verdana"/>
                <a:cs typeface="Verdana"/>
              </a:rPr>
              <a:t> projecting into</a:t>
            </a:r>
            <a:r>
              <a:rPr sz="1765" spc="-9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the output </a:t>
            </a:r>
            <a:r>
              <a:rPr sz="1765" dirty="0">
                <a:latin typeface="Verdana"/>
                <a:cs typeface="Verdana"/>
              </a:rPr>
              <a:t>layer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46200" y="2535332"/>
            <a:ext cx="2223247" cy="882463"/>
            <a:chOff x="3272760" y="2873376"/>
            <a:chExt cx="2519680" cy="1000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0560" y="3482976"/>
              <a:ext cx="238124" cy="2381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0560" y="3101976"/>
              <a:ext cx="238124" cy="238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760" y="3101976"/>
              <a:ext cx="85724" cy="8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760" y="3330576"/>
              <a:ext cx="85724" cy="857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7523" y="3106738"/>
              <a:ext cx="1423670" cy="449580"/>
            </a:xfrm>
            <a:custGeom>
              <a:avLst/>
              <a:gdLst/>
              <a:ahLst/>
              <a:cxnLst/>
              <a:rect l="l" t="t" r="r" b="b"/>
              <a:pathLst>
                <a:path w="1423670" h="449579">
                  <a:moveTo>
                    <a:pt x="0" y="0"/>
                  </a:moveTo>
                  <a:lnTo>
                    <a:pt x="1423578" y="4495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1187" y="3504660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946" y="0"/>
                  </a:moveTo>
                  <a:lnTo>
                    <a:pt x="0" y="72663"/>
                  </a:lnTo>
                  <a:lnTo>
                    <a:pt x="84136" y="59278"/>
                  </a:lnTo>
                  <a:lnTo>
                    <a:pt x="22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760" y="2873376"/>
              <a:ext cx="85724" cy="85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53723" y="2878138"/>
              <a:ext cx="1346835" cy="299720"/>
            </a:xfrm>
            <a:custGeom>
              <a:avLst/>
              <a:gdLst/>
              <a:ahLst/>
              <a:cxnLst/>
              <a:rect l="l" t="t" r="r" b="b"/>
              <a:pathLst>
                <a:path w="1346835" h="299719">
                  <a:moveTo>
                    <a:pt x="0" y="0"/>
                  </a:moveTo>
                  <a:lnTo>
                    <a:pt x="1346804" y="2992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2672" y="3129215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30">
                  <a:moveTo>
                    <a:pt x="16530" y="0"/>
                  </a:moveTo>
                  <a:lnTo>
                    <a:pt x="0" y="74385"/>
                  </a:lnTo>
                  <a:lnTo>
                    <a:pt x="82650" y="53723"/>
                  </a:lnTo>
                  <a:lnTo>
                    <a:pt x="16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3723" y="2878138"/>
              <a:ext cx="1349375" cy="675005"/>
            </a:xfrm>
            <a:custGeom>
              <a:avLst/>
              <a:gdLst/>
              <a:ahLst/>
              <a:cxnLst/>
              <a:rect l="l" t="t" r="r" b="b"/>
              <a:pathLst>
                <a:path w="1349375" h="675004">
                  <a:moveTo>
                    <a:pt x="0" y="0"/>
                  </a:moveTo>
                  <a:lnTo>
                    <a:pt x="1348881" y="6744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0129" y="3495783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77" y="0"/>
                  </a:moveTo>
                  <a:lnTo>
                    <a:pt x="0" y="68155"/>
                  </a:lnTo>
                  <a:lnTo>
                    <a:pt x="85194" y="68155"/>
                  </a:lnTo>
                  <a:lnTo>
                    <a:pt x="34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7523" y="3106738"/>
              <a:ext cx="1346835" cy="74930"/>
            </a:xfrm>
            <a:custGeom>
              <a:avLst/>
              <a:gdLst/>
              <a:ahLst/>
              <a:cxnLst/>
              <a:rect l="l" t="t" r="r" b="b"/>
              <a:pathLst>
                <a:path w="1346835" h="74930">
                  <a:moveTo>
                    <a:pt x="0" y="0"/>
                  </a:moveTo>
                  <a:lnTo>
                    <a:pt x="1346238" y="7479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0926" y="3140670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4227" y="0"/>
                  </a:moveTo>
                  <a:lnTo>
                    <a:pt x="0" y="76081"/>
                  </a:lnTo>
                  <a:lnTo>
                    <a:pt x="78196" y="42268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7523" y="3185598"/>
              <a:ext cx="1423035" cy="149860"/>
            </a:xfrm>
            <a:custGeom>
              <a:avLst/>
              <a:gdLst/>
              <a:ahLst/>
              <a:cxnLst/>
              <a:rect l="l" t="t" r="r" b="b"/>
              <a:pathLst>
                <a:path w="1423035" h="149860">
                  <a:moveTo>
                    <a:pt x="0" y="149740"/>
                  </a:moveTo>
                  <a:lnTo>
                    <a:pt x="14225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645553" y="3153025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976" y="75780"/>
                  </a:lnTo>
                  <a:lnTo>
                    <a:pt x="79769" y="29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7523" y="3335338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0"/>
                  </a:moveTo>
                  <a:lnTo>
                    <a:pt x="1422710" y="224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644113" y="3514420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884" y="0"/>
                  </a:moveTo>
                  <a:lnTo>
                    <a:pt x="0" y="75267"/>
                  </a:lnTo>
                  <a:lnTo>
                    <a:pt x="81210" y="49518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760" y="3787776"/>
              <a:ext cx="85724" cy="85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7523" y="3192795"/>
              <a:ext cx="1424940" cy="600075"/>
            </a:xfrm>
            <a:custGeom>
              <a:avLst/>
              <a:gdLst/>
              <a:ahLst/>
              <a:cxnLst/>
              <a:rect l="l" t="t" r="r" b="b"/>
              <a:pathLst>
                <a:path w="1424939" h="600075">
                  <a:moveTo>
                    <a:pt x="0" y="599743"/>
                  </a:moveTo>
                  <a:lnTo>
                    <a:pt x="142439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0309" y="3177394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0" y="0"/>
                  </a:moveTo>
                  <a:lnTo>
                    <a:pt x="29570" y="70228"/>
                  </a:lnTo>
                  <a:lnTo>
                    <a:pt x="85013" y="5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7523" y="3567900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224638"/>
                  </a:moveTo>
                  <a:lnTo>
                    <a:pt x="14227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4113" y="3538188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0" y="0"/>
                  </a:moveTo>
                  <a:lnTo>
                    <a:pt x="11884" y="75267"/>
                  </a:lnTo>
                  <a:lnTo>
                    <a:pt x="81210" y="25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53923" y="3182938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5923" y="31448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3923" y="3563938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5923" y="35258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36931" y="3648635"/>
            <a:ext cx="590550" cy="670621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 marR="4483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Input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9676" y="3648635"/>
            <a:ext cx="769844" cy="670621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5427" marR="4483" indent="-104781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Ou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332" y="268419"/>
            <a:ext cx="730132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Different</a:t>
            </a:r>
            <a:r>
              <a:rPr spc="-13" dirty="0"/>
              <a:t> </a:t>
            </a:r>
            <a:r>
              <a:rPr spc="-4" dirty="0"/>
              <a:t>Network Topologies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2331638" y="1204634"/>
            <a:ext cx="7530353" cy="4955801"/>
          </a:xfrm>
          <a:custGeom>
            <a:avLst/>
            <a:gdLst/>
            <a:ahLst/>
            <a:cxnLst/>
            <a:rect l="l" t="t" r="r" b="b"/>
            <a:pathLst>
              <a:path w="8534400" h="5616575">
                <a:moveTo>
                  <a:pt x="0" y="0"/>
                </a:moveTo>
                <a:lnTo>
                  <a:pt x="8534397" y="0"/>
                </a:lnTo>
                <a:lnTo>
                  <a:pt x="8534397" y="5616573"/>
                </a:lnTo>
                <a:lnTo>
                  <a:pt x="0" y="56165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401115" y="1179982"/>
            <a:ext cx="6726890" cy="1305968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11206">
              <a:spcBef>
                <a:spcPts val="512"/>
              </a:spcBef>
            </a:pP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Multi-layer</a:t>
            </a:r>
            <a:r>
              <a:rPr sz="1765" spc="9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feed-forward</a:t>
            </a:r>
            <a:r>
              <a:rPr sz="1765" spc="4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networks</a:t>
            </a:r>
            <a:endParaRPr sz="1765">
              <a:latin typeface="Verdana"/>
              <a:cs typeface="Verdana"/>
            </a:endParaRPr>
          </a:p>
          <a:p>
            <a:pPr marL="666786" indent="-252706">
              <a:spcBef>
                <a:spcPts val="424"/>
              </a:spcBef>
              <a:buChar char="–"/>
              <a:tabLst>
                <a:tab pos="666786" algn="l"/>
              </a:tabLst>
            </a:pPr>
            <a:r>
              <a:rPr sz="1765" dirty="0">
                <a:latin typeface="Verdana"/>
                <a:cs typeface="Verdana"/>
              </a:rPr>
              <a:t>One</a:t>
            </a:r>
            <a:r>
              <a:rPr sz="1765" spc="-13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or</a:t>
            </a:r>
            <a:r>
              <a:rPr sz="1765" spc="-13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more</a:t>
            </a:r>
            <a:r>
              <a:rPr sz="1765" spc="-9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hidden</a:t>
            </a:r>
            <a:r>
              <a:rPr sz="1765" spc="-13" dirty="0">
                <a:latin typeface="Verdana"/>
                <a:cs typeface="Verdana"/>
              </a:rPr>
              <a:t> </a:t>
            </a:r>
            <a:r>
              <a:rPr sz="1765" dirty="0">
                <a:latin typeface="Verdana"/>
                <a:cs typeface="Verdana"/>
              </a:rPr>
              <a:t>layers.</a:t>
            </a:r>
            <a:endParaRPr sz="1765">
              <a:latin typeface="Verdana"/>
              <a:cs typeface="Verdana"/>
            </a:endParaRPr>
          </a:p>
          <a:p>
            <a:pPr marL="666786" indent="-252706">
              <a:spcBef>
                <a:spcPts val="353"/>
              </a:spcBef>
              <a:buChar char="–"/>
              <a:tabLst>
                <a:tab pos="666786" algn="l"/>
              </a:tabLst>
            </a:pPr>
            <a:r>
              <a:rPr sz="1765" spc="-4" dirty="0">
                <a:latin typeface="Verdana"/>
                <a:cs typeface="Verdana"/>
              </a:rPr>
              <a:t>Input projects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only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from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previous</a:t>
            </a:r>
            <a:r>
              <a:rPr sz="1765" dirty="0">
                <a:latin typeface="Verdana"/>
                <a:cs typeface="Verdana"/>
              </a:rPr>
              <a:t> layers </a:t>
            </a:r>
            <a:r>
              <a:rPr sz="1765" spc="-4" dirty="0">
                <a:latin typeface="Verdana"/>
                <a:cs typeface="Verdana"/>
              </a:rPr>
              <a:t>onto </a:t>
            </a:r>
            <a:r>
              <a:rPr sz="1765" dirty="0">
                <a:latin typeface="Verdana"/>
                <a:cs typeface="Verdana"/>
              </a:rPr>
              <a:t>a layer.</a:t>
            </a:r>
            <a:endParaRPr sz="1765">
              <a:latin typeface="Verdana"/>
              <a:cs typeface="Verdana"/>
            </a:endParaRPr>
          </a:p>
          <a:p>
            <a:pPr marL="817513">
              <a:spcBef>
                <a:spcPts val="441"/>
              </a:spcBef>
            </a:pPr>
            <a:r>
              <a:rPr sz="1765" b="1" spc="-4" dirty="0">
                <a:latin typeface="Verdana"/>
                <a:cs typeface="Verdana"/>
              </a:rPr>
              <a:t>typically, </a:t>
            </a:r>
            <a:r>
              <a:rPr sz="1765" b="1" dirty="0">
                <a:latin typeface="Verdana"/>
                <a:cs typeface="Verdana"/>
              </a:rPr>
              <a:t>only from</a:t>
            </a:r>
            <a:r>
              <a:rPr sz="1765" b="1" spc="-4" dirty="0">
                <a:latin typeface="Verdana"/>
                <a:cs typeface="Verdana"/>
              </a:rPr>
              <a:t> </a:t>
            </a:r>
            <a:r>
              <a:rPr sz="1765" b="1" dirty="0">
                <a:latin typeface="Verdana"/>
                <a:cs typeface="Verdana"/>
              </a:rPr>
              <a:t>one </a:t>
            </a:r>
            <a:r>
              <a:rPr sz="1765" b="1" spc="-4" dirty="0">
                <a:latin typeface="Verdana"/>
                <a:cs typeface="Verdana"/>
              </a:rPr>
              <a:t>layer </a:t>
            </a:r>
            <a:r>
              <a:rPr sz="1765" b="1" dirty="0">
                <a:latin typeface="Verdana"/>
                <a:cs typeface="Verdana"/>
              </a:rPr>
              <a:t>to the</a:t>
            </a:r>
            <a:r>
              <a:rPr sz="1765" b="1" spc="-4" dirty="0">
                <a:latin typeface="Verdana"/>
                <a:cs typeface="Verdana"/>
              </a:rPr>
              <a:t> next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526" y="4735606"/>
            <a:ext cx="590550" cy="670620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206" marR="4483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Input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037" y="4735606"/>
            <a:ext cx="814107" cy="670620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5427" marR="4483" indent="-104781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H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dd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n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6410" y="4735606"/>
            <a:ext cx="769844" cy="670620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29995" marR="4483" indent="-119349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Ou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75553" y="3357562"/>
            <a:ext cx="2828365" cy="1218640"/>
            <a:chOff x="2739360" y="3805237"/>
            <a:chExt cx="3205480" cy="1381125"/>
          </a:xfrm>
        </p:grpSpPr>
        <p:sp>
          <p:nvSpPr>
            <p:cNvPr id="9" name="object 9"/>
            <p:cNvSpPr/>
            <p:nvPr/>
          </p:nvSpPr>
          <p:spPr>
            <a:xfrm>
              <a:off x="4420523" y="4353910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370489"/>
                  </a:moveTo>
                  <a:lnTo>
                    <a:pt x="8150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3586" y="4340246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31532" y="69369"/>
                  </a:lnTo>
                  <a:lnTo>
                    <a:pt x="85136" y="3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7160" y="4567237"/>
              <a:ext cx="238124" cy="2381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7160" y="4186237"/>
              <a:ext cx="238124" cy="2381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360" y="3957637"/>
              <a:ext cx="85724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360" y="4186237"/>
              <a:ext cx="85724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360" y="4872037"/>
              <a:ext cx="85724" cy="857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9360" y="4414837"/>
              <a:ext cx="85724" cy="85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44123" y="4190999"/>
              <a:ext cx="1423670" cy="449580"/>
            </a:xfrm>
            <a:custGeom>
              <a:avLst/>
              <a:gdLst/>
              <a:ahLst/>
              <a:cxnLst/>
              <a:rect l="l" t="t" r="r" b="b"/>
              <a:pathLst>
                <a:path w="1423670" h="449579">
                  <a:moveTo>
                    <a:pt x="0" y="0"/>
                  </a:moveTo>
                  <a:lnTo>
                    <a:pt x="1423578" y="4495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7787" y="4588922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946" y="0"/>
                  </a:moveTo>
                  <a:lnTo>
                    <a:pt x="0" y="72663"/>
                  </a:lnTo>
                  <a:lnTo>
                    <a:pt x="84136" y="59277"/>
                  </a:lnTo>
                  <a:lnTo>
                    <a:pt x="22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20323" y="3962400"/>
              <a:ext cx="1346835" cy="299720"/>
            </a:xfrm>
            <a:custGeom>
              <a:avLst/>
              <a:gdLst/>
              <a:ahLst/>
              <a:cxnLst/>
              <a:rect l="l" t="t" r="r" b="b"/>
              <a:pathLst>
                <a:path w="1346835" h="299720">
                  <a:moveTo>
                    <a:pt x="0" y="0"/>
                  </a:moveTo>
                  <a:lnTo>
                    <a:pt x="1346804" y="2992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09273" y="4213477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16530" y="0"/>
                  </a:moveTo>
                  <a:lnTo>
                    <a:pt x="0" y="74385"/>
                  </a:lnTo>
                  <a:lnTo>
                    <a:pt x="82650" y="53722"/>
                  </a:lnTo>
                  <a:lnTo>
                    <a:pt x="16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0323" y="3962400"/>
              <a:ext cx="1349375" cy="675005"/>
            </a:xfrm>
            <a:custGeom>
              <a:avLst/>
              <a:gdLst/>
              <a:ahLst/>
              <a:cxnLst/>
              <a:rect l="l" t="t" r="r" b="b"/>
              <a:pathLst>
                <a:path w="1349375" h="675004">
                  <a:moveTo>
                    <a:pt x="0" y="0"/>
                  </a:moveTo>
                  <a:lnTo>
                    <a:pt x="1348881" y="6744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106729" y="4580045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77" y="0"/>
                  </a:moveTo>
                  <a:lnTo>
                    <a:pt x="0" y="68154"/>
                  </a:lnTo>
                  <a:lnTo>
                    <a:pt x="85194" y="68154"/>
                  </a:lnTo>
                  <a:lnTo>
                    <a:pt x="34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4123" y="4190999"/>
              <a:ext cx="1346835" cy="74930"/>
            </a:xfrm>
            <a:custGeom>
              <a:avLst/>
              <a:gdLst/>
              <a:ahLst/>
              <a:cxnLst/>
              <a:rect l="l" t="t" r="r" b="b"/>
              <a:pathLst>
                <a:path w="1346835" h="74929">
                  <a:moveTo>
                    <a:pt x="0" y="0"/>
                  </a:moveTo>
                  <a:lnTo>
                    <a:pt x="1346238" y="7479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7526" y="4224931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4227" y="0"/>
                  </a:moveTo>
                  <a:lnTo>
                    <a:pt x="0" y="76083"/>
                  </a:lnTo>
                  <a:lnTo>
                    <a:pt x="78196" y="42268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4123" y="4269859"/>
              <a:ext cx="1423035" cy="149860"/>
            </a:xfrm>
            <a:custGeom>
              <a:avLst/>
              <a:gdLst/>
              <a:ahLst/>
              <a:cxnLst/>
              <a:rect l="l" t="t" r="r" b="b"/>
              <a:pathLst>
                <a:path w="1423035" h="149860">
                  <a:moveTo>
                    <a:pt x="0" y="149740"/>
                  </a:moveTo>
                  <a:lnTo>
                    <a:pt x="14225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2153" y="4237286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976" y="75780"/>
                  </a:lnTo>
                  <a:lnTo>
                    <a:pt x="79769" y="29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4123" y="4419599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0"/>
                  </a:moveTo>
                  <a:lnTo>
                    <a:pt x="1422710" y="224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0713" y="4598681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884" y="0"/>
                  </a:moveTo>
                  <a:lnTo>
                    <a:pt x="0" y="75267"/>
                  </a:lnTo>
                  <a:lnTo>
                    <a:pt x="81210" y="49518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4123" y="4277056"/>
              <a:ext cx="1424940" cy="600075"/>
            </a:xfrm>
            <a:custGeom>
              <a:avLst/>
              <a:gdLst/>
              <a:ahLst/>
              <a:cxnLst/>
              <a:rect l="l" t="t" r="r" b="b"/>
              <a:pathLst>
                <a:path w="1424939" h="600075">
                  <a:moveTo>
                    <a:pt x="0" y="599743"/>
                  </a:moveTo>
                  <a:lnTo>
                    <a:pt x="142439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6909" y="4261656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0" y="0"/>
                  </a:moveTo>
                  <a:lnTo>
                    <a:pt x="29570" y="70228"/>
                  </a:lnTo>
                  <a:lnTo>
                    <a:pt x="85013" y="5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4123" y="4652161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224638"/>
                  </a:moveTo>
                  <a:lnTo>
                    <a:pt x="14227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0713" y="4622450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0" y="0"/>
                  </a:moveTo>
                  <a:lnTo>
                    <a:pt x="11884" y="75267"/>
                  </a:lnTo>
                  <a:lnTo>
                    <a:pt x="81210" y="25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4420523" y="4267200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2523" y="4229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0523" y="4648199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182523" y="4610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0" y="4186237"/>
              <a:ext cx="238125" cy="2381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0" y="3805237"/>
              <a:ext cx="238125" cy="2381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0" y="4948237"/>
              <a:ext cx="238125" cy="2381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258723" y="4571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9" y="8982"/>
                  </a:lnTo>
                  <a:lnTo>
                    <a:pt x="33477" y="33477"/>
                  </a:lnTo>
                  <a:lnTo>
                    <a:pt x="8982" y="69809"/>
                  </a:lnTo>
                  <a:lnTo>
                    <a:pt x="0" y="114300"/>
                  </a:lnTo>
                  <a:lnTo>
                    <a:pt x="8982" y="158790"/>
                  </a:lnTo>
                  <a:lnTo>
                    <a:pt x="33477" y="195122"/>
                  </a:lnTo>
                  <a:lnTo>
                    <a:pt x="69809" y="219617"/>
                  </a:lnTo>
                  <a:lnTo>
                    <a:pt x="114300" y="228600"/>
                  </a:lnTo>
                  <a:lnTo>
                    <a:pt x="158790" y="219617"/>
                  </a:lnTo>
                  <a:lnTo>
                    <a:pt x="195122" y="195122"/>
                  </a:lnTo>
                  <a:lnTo>
                    <a:pt x="219617" y="158790"/>
                  </a:lnTo>
                  <a:lnTo>
                    <a:pt x="228600" y="114300"/>
                  </a:lnTo>
                  <a:lnTo>
                    <a:pt x="219617" y="69809"/>
                  </a:lnTo>
                  <a:lnTo>
                    <a:pt x="195122" y="33477"/>
                  </a:lnTo>
                  <a:lnTo>
                    <a:pt x="158790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258723" y="45719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299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299" y="228599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4420523" y="3971080"/>
              <a:ext cx="814705" cy="296545"/>
            </a:xfrm>
            <a:custGeom>
              <a:avLst/>
              <a:gdLst/>
              <a:ahLst/>
              <a:cxnLst/>
              <a:rect l="l" t="t" r="r" b="b"/>
              <a:pathLst>
                <a:path w="814704" h="296545">
                  <a:moveTo>
                    <a:pt x="0" y="296119"/>
                  </a:moveTo>
                  <a:lnTo>
                    <a:pt x="8143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4090" y="3952634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0" y="0"/>
                  </a:moveTo>
                  <a:lnTo>
                    <a:pt x="26040" y="71611"/>
                  </a:lnTo>
                  <a:lnTo>
                    <a:pt x="84632" y="9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4420523" y="4267200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0"/>
                  </a:moveTo>
                  <a:lnTo>
                    <a:pt x="815076" y="370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3586" y="4581983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1532" y="0"/>
                  </a:moveTo>
                  <a:lnTo>
                    <a:pt x="0" y="69369"/>
                  </a:lnTo>
                  <a:lnTo>
                    <a:pt x="85136" y="66216"/>
                  </a:lnTo>
                  <a:lnTo>
                    <a:pt x="31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0523" y="4267200"/>
              <a:ext cx="819785" cy="745490"/>
            </a:xfrm>
            <a:custGeom>
              <a:avLst/>
              <a:gdLst/>
              <a:ahLst/>
              <a:cxnLst/>
              <a:rect l="l" t="t" r="r" b="b"/>
              <a:pathLst>
                <a:path w="819785" h="745489">
                  <a:moveTo>
                    <a:pt x="0" y="0"/>
                  </a:moveTo>
                  <a:lnTo>
                    <a:pt x="819405" y="74491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176710" y="4949751"/>
              <a:ext cx="82550" cy="80010"/>
            </a:xfrm>
            <a:custGeom>
              <a:avLst/>
              <a:gdLst/>
              <a:ahLst/>
              <a:cxnLst/>
              <a:rect l="l" t="t" r="r" b="b"/>
              <a:pathLst>
                <a:path w="82550" h="80010">
                  <a:moveTo>
                    <a:pt x="51257" y="0"/>
                  </a:moveTo>
                  <a:lnTo>
                    <a:pt x="0" y="56382"/>
                  </a:lnTo>
                  <a:lnTo>
                    <a:pt x="82012" y="79448"/>
                  </a:lnTo>
                  <a:lnTo>
                    <a:pt x="51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420523" y="3978484"/>
              <a:ext cx="819150" cy="669925"/>
            </a:xfrm>
            <a:custGeom>
              <a:avLst/>
              <a:gdLst/>
              <a:ahLst/>
              <a:cxnLst/>
              <a:rect l="l" t="t" r="r" b="b"/>
              <a:pathLst>
                <a:path w="819150" h="669925">
                  <a:moveTo>
                    <a:pt x="0" y="669715"/>
                  </a:moveTo>
                  <a:lnTo>
                    <a:pt x="81854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175620" y="3962399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>
                  <a:moveTo>
                    <a:pt x="83102" y="0"/>
                  </a:moveTo>
                  <a:lnTo>
                    <a:pt x="0" y="18765"/>
                  </a:lnTo>
                  <a:lnTo>
                    <a:pt x="48252" y="77740"/>
                  </a:lnTo>
                  <a:lnTo>
                    <a:pt x="83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0523" y="4648199"/>
              <a:ext cx="815340" cy="370840"/>
            </a:xfrm>
            <a:custGeom>
              <a:avLst/>
              <a:gdLst/>
              <a:ahLst/>
              <a:cxnLst/>
              <a:rect l="l" t="t" r="r" b="b"/>
              <a:pathLst>
                <a:path w="815339" h="370839">
                  <a:moveTo>
                    <a:pt x="0" y="0"/>
                  </a:moveTo>
                  <a:lnTo>
                    <a:pt x="815076" y="3704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5173586" y="4962983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1532" y="0"/>
                  </a:moveTo>
                  <a:lnTo>
                    <a:pt x="0" y="69369"/>
                  </a:lnTo>
                  <a:lnTo>
                    <a:pt x="85136" y="66216"/>
                  </a:lnTo>
                  <a:lnTo>
                    <a:pt x="31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7323" y="3962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5868323" y="3924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7323" y="4343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5868323" y="43052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5487323" y="4724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5868323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87323" y="5105399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5868323" y="5067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765929" y="3292849"/>
            <a:ext cx="1657909" cy="13125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algn="just">
              <a:lnSpc>
                <a:spcPts val="2506"/>
              </a:lnSpc>
              <a:spcBef>
                <a:spcPts val="88"/>
              </a:spcBef>
            </a:pPr>
            <a:r>
              <a:rPr sz="2118" spc="-4" dirty="0">
                <a:latin typeface="Times New Roman"/>
                <a:cs typeface="Times New Roman"/>
              </a:rPr>
              <a:t>2-layer</a:t>
            </a:r>
            <a:r>
              <a:rPr sz="2118" spc="-3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or</a:t>
            </a:r>
            <a:endParaRPr sz="2118">
              <a:latin typeface="Times New Roman"/>
              <a:cs typeface="Times New Roman"/>
            </a:endParaRPr>
          </a:p>
          <a:p>
            <a:pPr marL="11206" marR="4483" algn="just">
              <a:lnSpc>
                <a:spcPts val="2559"/>
              </a:lnSpc>
              <a:spcBef>
                <a:spcPts val="35"/>
              </a:spcBef>
            </a:pPr>
            <a:r>
              <a:rPr sz="2118" spc="-4" dirty="0">
                <a:latin typeface="Times New Roman"/>
                <a:cs typeface="Times New Roman"/>
              </a:rPr>
              <a:t>1-hidden layer 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i="1" spc="-4" dirty="0">
                <a:latin typeface="Times New Roman"/>
                <a:cs typeface="Times New Roman"/>
              </a:rPr>
              <a:t>fully</a:t>
            </a:r>
            <a:r>
              <a:rPr sz="2118" i="1" spc="-62" dirty="0">
                <a:latin typeface="Times New Roman"/>
                <a:cs typeface="Times New Roman"/>
              </a:rPr>
              <a:t> </a:t>
            </a:r>
            <a:r>
              <a:rPr sz="2118" i="1" spc="-4" dirty="0">
                <a:latin typeface="Times New Roman"/>
                <a:cs typeface="Times New Roman"/>
              </a:rPr>
              <a:t>connected </a:t>
            </a:r>
            <a:r>
              <a:rPr sz="2118" i="1" spc="-521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network</a:t>
            </a:r>
            <a:endParaRPr sz="2118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719" y="272819"/>
            <a:ext cx="699583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Different</a:t>
            </a:r>
            <a:r>
              <a:rPr spc="-13" dirty="0"/>
              <a:t> </a:t>
            </a:r>
            <a:r>
              <a:rPr spc="-4" dirty="0"/>
              <a:t>Network Topologies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1115" y="1179982"/>
            <a:ext cx="6995831" cy="914323"/>
          </a:xfrm>
          <a:prstGeom prst="rect">
            <a:avLst/>
          </a:prstGeom>
        </p:spPr>
        <p:txBody>
          <a:bodyPr vert="horz" wrap="square" lIns="0" tIns="64994" rIns="0" bIns="0" rtlCol="0">
            <a:spAutoFit/>
          </a:bodyPr>
          <a:lstStyle/>
          <a:p>
            <a:pPr marL="11206">
              <a:spcBef>
                <a:spcPts val="512"/>
              </a:spcBef>
            </a:pP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Recurrent</a:t>
            </a:r>
            <a:r>
              <a:rPr sz="1765" spc="-22" dirty="0">
                <a:solidFill>
                  <a:srgbClr val="0000CC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0000CC"/>
                </a:solidFill>
                <a:latin typeface="Verdana"/>
                <a:cs typeface="Verdana"/>
              </a:rPr>
              <a:t>networks</a:t>
            </a:r>
            <a:endParaRPr sz="1765">
              <a:latin typeface="Verdana"/>
              <a:cs typeface="Verdana"/>
            </a:endParaRPr>
          </a:p>
          <a:p>
            <a:pPr marL="660622" marR="4483" indent="-246543">
              <a:lnSpc>
                <a:spcPts val="2047"/>
              </a:lnSpc>
              <a:spcBef>
                <a:spcPts val="547"/>
              </a:spcBef>
              <a:tabLst>
                <a:tab pos="817513" algn="l"/>
              </a:tabLst>
            </a:pPr>
            <a:r>
              <a:rPr sz="1765" dirty="0">
                <a:latin typeface="Verdana"/>
                <a:cs typeface="Verdana"/>
              </a:rPr>
              <a:t>–		A </a:t>
            </a:r>
            <a:r>
              <a:rPr sz="1765" spc="-4" dirty="0">
                <a:latin typeface="Verdana"/>
                <a:cs typeface="Verdana"/>
              </a:rPr>
              <a:t>network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with feedback,</a:t>
            </a:r>
            <a:r>
              <a:rPr sz="1765" dirty="0">
                <a:latin typeface="Verdana"/>
                <a:cs typeface="Verdana"/>
              </a:rPr>
              <a:t> where</a:t>
            </a:r>
            <a:r>
              <a:rPr sz="1765" spc="4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some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of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its inputs </a:t>
            </a:r>
            <a:r>
              <a:rPr sz="1765" dirty="0">
                <a:latin typeface="Verdana"/>
                <a:cs typeface="Verdana"/>
              </a:rPr>
              <a:t>are </a:t>
            </a:r>
            <a:r>
              <a:rPr sz="1765" spc="-604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connected to some</a:t>
            </a:r>
            <a:r>
              <a:rPr sz="1765" spc="4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of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its</a:t>
            </a:r>
            <a:r>
              <a:rPr sz="1765" dirty="0">
                <a:latin typeface="Verdana"/>
                <a:cs typeface="Verdana"/>
              </a:rPr>
              <a:t> </a:t>
            </a:r>
            <a:r>
              <a:rPr sz="1765" spc="-4" dirty="0">
                <a:latin typeface="Verdana"/>
                <a:cs typeface="Verdana"/>
              </a:rPr>
              <a:t>outputs (discrete time).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5360" y="4220136"/>
            <a:ext cx="590550" cy="670620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206" marR="4483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Input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870" y="4220136"/>
            <a:ext cx="769844" cy="670620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5427" marR="4483" indent="-104781">
              <a:lnSpc>
                <a:spcPts val="2471"/>
              </a:lnSpc>
              <a:spcBef>
                <a:spcPts val="229"/>
              </a:spcBef>
            </a:pP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Ou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r>
              <a:rPr sz="2118" dirty="0">
                <a:solidFill>
                  <a:srgbClr val="0000CC"/>
                </a:solidFill>
                <a:latin typeface="Times New Roman"/>
                <a:cs typeface="Times New Roman"/>
              </a:rPr>
              <a:t>put  </a:t>
            </a:r>
            <a:r>
              <a:rPr sz="2118" spc="-4" dirty="0">
                <a:solidFill>
                  <a:srgbClr val="0000CC"/>
                </a:solidFill>
                <a:latin typeface="Times New Roman"/>
                <a:cs typeface="Times New Roman"/>
              </a:rPr>
              <a:t>layer</a:t>
            </a:r>
            <a:endParaRPr sz="2118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7712" y="2979364"/>
            <a:ext cx="2223247" cy="949699"/>
            <a:chOff x="3512473" y="3376612"/>
            <a:chExt cx="2519680" cy="10763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0273" y="3986212"/>
              <a:ext cx="238124" cy="238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0273" y="3605212"/>
              <a:ext cx="238124" cy="2381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473" y="3605212"/>
              <a:ext cx="85724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473" y="3833812"/>
              <a:ext cx="85724" cy="857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7235" y="3609975"/>
              <a:ext cx="1423670" cy="449580"/>
            </a:xfrm>
            <a:custGeom>
              <a:avLst/>
              <a:gdLst/>
              <a:ahLst/>
              <a:cxnLst/>
              <a:rect l="l" t="t" r="r" b="b"/>
              <a:pathLst>
                <a:path w="1423670" h="449579">
                  <a:moveTo>
                    <a:pt x="0" y="0"/>
                  </a:moveTo>
                  <a:lnTo>
                    <a:pt x="1423578" y="4495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880899" y="4007897"/>
              <a:ext cx="84455" cy="73025"/>
            </a:xfrm>
            <a:custGeom>
              <a:avLst/>
              <a:gdLst/>
              <a:ahLst/>
              <a:cxnLst/>
              <a:rect l="l" t="t" r="r" b="b"/>
              <a:pathLst>
                <a:path w="84454" h="73025">
                  <a:moveTo>
                    <a:pt x="22946" y="0"/>
                  </a:moveTo>
                  <a:lnTo>
                    <a:pt x="0" y="72663"/>
                  </a:lnTo>
                  <a:lnTo>
                    <a:pt x="84136" y="59277"/>
                  </a:lnTo>
                  <a:lnTo>
                    <a:pt x="22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473" y="3376612"/>
              <a:ext cx="85724" cy="857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3435" y="3381375"/>
              <a:ext cx="1346835" cy="299720"/>
            </a:xfrm>
            <a:custGeom>
              <a:avLst/>
              <a:gdLst/>
              <a:ahLst/>
              <a:cxnLst/>
              <a:rect l="l" t="t" r="r" b="b"/>
              <a:pathLst>
                <a:path w="1346835" h="299720">
                  <a:moveTo>
                    <a:pt x="0" y="0"/>
                  </a:moveTo>
                  <a:lnTo>
                    <a:pt x="1346804" y="29928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2385" y="3632452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16530" y="0"/>
                  </a:moveTo>
                  <a:lnTo>
                    <a:pt x="0" y="74385"/>
                  </a:lnTo>
                  <a:lnTo>
                    <a:pt x="82650" y="53722"/>
                  </a:lnTo>
                  <a:lnTo>
                    <a:pt x="16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3435" y="3381375"/>
              <a:ext cx="1349375" cy="675005"/>
            </a:xfrm>
            <a:custGeom>
              <a:avLst/>
              <a:gdLst/>
              <a:ahLst/>
              <a:cxnLst/>
              <a:rect l="l" t="t" r="r" b="b"/>
              <a:pathLst>
                <a:path w="1349375" h="675004">
                  <a:moveTo>
                    <a:pt x="0" y="0"/>
                  </a:moveTo>
                  <a:lnTo>
                    <a:pt x="1348881" y="67444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9841" y="3999020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34077" y="0"/>
                  </a:moveTo>
                  <a:lnTo>
                    <a:pt x="0" y="68154"/>
                  </a:lnTo>
                  <a:lnTo>
                    <a:pt x="85194" y="68154"/>
                  </a:lnTo>
                  <a:lnTo>
                    <a:pt x="34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7235" y="3609975"/>
              <a:ext cx="1346835" cy="74930"/>
            </a:xfrm>
            <a:custGeom>
              <a:avLst/>
              <a:gdLst/>
              <a:ahLst/>
              <a:cxnLst/>
              <a:rect l="l" t="t" r="r" b="b"/>
              <a:pathLst>
                <a:path w="1346835" h="74929">
                  <a:moveTo>
                    <a:pt x="0" y="0"/>
                  </a:moveTo>
                  <a:lnTo>
                    <a:pt x="1346238" y="7479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0640" y="3643907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>
                  <a:moveTo>
                    <a:pt x="4226" y="0"/>
                  </a:moveTo>
                  <a:lnTo>
                    <a:pt x="0" y="76083"/>
                  </a:lnTo>
                  <a:lnTo>
                    <a:pt x="78195" y="42268"/>
                  </a:lnTo>
                  <a:lnTo>
                    <a:pt x="4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7235" y="3688834"/>
              <a:ext cx="1423035" cy="149860"/>
            </a:xfrm>
            <a:custGeom>
              <a:avLst/>
              <a:gdLst/>
              <a:ahLst/>
              <a:cxnLst/>
              <a:rect l="l" t="t" r="r" b="b"/>
              <a:pathLst>
                <a:path w="1423035" h="149860">
                  <a:moveTo>
                    <a:pt x="0" y="149740"/>
                  </a:moveTo>
                  <a:lnTo>
                    <a:pt x="142253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85265" y="3656261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0" y="0"/>
                  </a:moveTo>
                  <a:lnTo>
                    <a:pt x="7976" y="75782"/>
                  </a:lnTo>
                  <a:lnTo>
                    <a:pt x="79769" y="29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7235" y="3838575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0"/>
                  </a:moveTo>
                  <a:lnTo>
                    <a:pt x="1422710" y="2246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3826" y="401765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11883" y="0"/>
                  </a:moveTo>
                  <a:lnTo>
                    <a:pt x="0" y="75267"/>
                  </a:lnTo>
                  <a:lnTo>
                    <a:pt x="81208" y="49517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473" y="4291012"/>
              <a:ext cx="85724" cy="85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17235" y="3696032"/>
              <a:ext cx="1424940" cy="600075"/>
            </a:xfrm>
            <a:custGeom>
              <a:avLst/>
              <a:gdLst/>
              <a:ahLst/>
              <a:cxnLst/>
              <a:rect l="l" t="t" r="r" b="b"/>
              <a:pathLst>
                <a:path w="1424939" h="600075">
                  <a:moveTo>
                    <a:pt x="0" y="599743"/>
                  </a:moveTo>
                  <a:lnTo>
                    <a:pt x="142439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880023" y="3680631"/>
              <a:ext cx="85090" cy="70485"/>
            </a:xfrm>
            <a:custGeom>
              <a:avLst/>
              <a:gdLst/>
              <a:ahLst/>
              <a:cxnLst/>
              <a:rect l="l" t="t" r="r" b="b"/>
              <a:pathLst>
                <a:path w="85089" h="70485">
                  <a:moveTo>
                    <a:pt x="0" y="0"/>
                  </a:moveTo>
                  <a:lnTo>
                    <a:pt x="29569" y="70228"/>
                  </a:lnTo>
                  <a:lnTo>
                    <a:pt x="85012" y="5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7235" y="4071136"/>
              <a:ext cx="1423035" cy="224790"/>
            </a:xfrm>
            <a:custGeom>
              <a:avLst/>
              <a:gdLst/>
              <a:ahLst/>
              <a:cxnLst/>
              <a:rect l="l" t="t" r="r" b="b"/>
              <a:pathLst>
                <a:path w="1423035" h="224789">
                  <a:moveTo>
                    <a:pt x="0" y="224638"/>
                  </a:moveTo>
                  <a:lnTo>
                    <a:pt x="14227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883826" y="4041425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79" h="75564">
                  <a:moveTo>
                    <a:pt x="0" y="0"/>
                  </a:moveTo>
                  <a:lnTo>
                    <a:pt x="11883" y="75267"/>
                  </a:lnTo>
                  <a:lnTo>
                    <a:pt x="81208" y="25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3635" y="368617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5635" y="36480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93635" y="406717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7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955635" y="40290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4998374" y="3381386"/>
              <a:ext cx="659130" cy="723900"/>
            </a:xfrm>
            <a:custGeom>
              <a:avLst/>
              <a:gdLst/>
              <a:ahLst/>
              <a:cxnLst/>
              <a:rect l="l" t="t" r="r" b="b"/>
              <a:pathLst>
                <a:path w="659129" h="723900">
                  <a:moveTo>
                    <a:pt x="0" y="261927"/>
                  </a:moveTo>
                  <a:lnTo>
                    <a:pt x="0" y="0"/>
                  </a:lnTo>
                  <a:lnTo>
                    <a:pt x="658812" y="0"/>
                  </a:lnTo>
                  <a:lnTo>
                    <a:pt x="658812" y="723890"/>
                  </a:lnTo>
                  <a:lnTo>
                    <a:pt x="220662" y="72389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3637" y="406717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998374" y="3724276"/>
              <a:ext cx="739775" cy="723900"/>
            </a:xfrm>
            <a:custGeom>
              <a:avLst/>
              <a:gdLst/>
              <a:ahLst/>
              <a:cxnLst/>
              <a:rect l="l" t="t" r="r" b="b"/>
              <a:pathLst>
                <a:path w="739775" h="723900">
                  <a:moveTo>
                    <a:pt x="0" y="461962"/>
                  </a:moveTo>
                  <a:lnTo>
                    <a:pt x="0" y="723890"/>
                  </a:lnTo>
                  <a:lnTo>
                    <a:pt x="739774" y="723890"/>
                  </a:lnTo>
                  <a:lnTo>
                    <a:pt x="739774" y="0"/>
                  </a:lnTo>
                  <a:lnTo>
                    <a:pt x="22066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3637" y="36861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1062</Words>
  <Application>Microsoft Office PowerPoint</Application>
  <PresentationFormat>Widescreen</PresentationFormat>
  <Paragraphs>242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charter</vt:lpstr>
      <vt:lpstr>medium-content-sans-serif-font</vt:lpstr>
      <vt:lpstr>Tahoma</vt:lpstr>
      <vt:lpstr>Times New Roman</vt:lpstr>
      <vt:lpstr>Verdana</vt:lpstr>
      <vt:lpstr>Office Theme</vt:lpstr>
      <vt:lpstr>Equation</vt:lpstr>
      <vt:lpstr>MathType 7.0 Equation</vt:lpstr>
      <vt:lpstr>VISIO</vt:lpstr>
      <vt:lpstr>Contents </vt:lpstr>
      <vt:lpstr>Neural Networks</vt:lpstr>
      <vt:lpstr>Neural Networks</vt:lpstr>
      <vt:lpstr>Artificial Neural Networks</vt:lpstr>
      <vt:lpstr>PowerPoint Presentation</vt:lpstr>
      <vt:lpstr>Properties of ANNs</vt:lpstr>
      <vt:lpstr>Different Network Topologies</vt:lpstr>
      <vt:lpstr>Different Network Topologies</vt:lpstr>
      <vt:lpstr>Different Network Topologies</vt:lpstr>
      <vt:lpstr>Applications of ANNs</vt:lpstr>
      <vt:lpstr>Artificial Neural Networks</vt:lpstr>
      <vt:lpstr>How to Decide on a Network Topology?</vt:lpstr>
      <vt:lpstr>PowerPoint Presentation</vt:lpstr>
      <vt:lpstr>Neural Network</vt:lpstr>
      <vt:lpstr>Neural Network</vt:lpstr>
      <vt:lpstr>Perceptron Model </vt:lpstr>
      <vt:lpstr>PowerPoint Presentation</vt:lpstr>
      <vt:lpstr>Steps Involved in Learning</vt:lpstr>
      <vt:lpstr>Perceptron - Example</vt:lpstr>
      <vt:lpstr>PowerPoint Presentation</vt:lpstr>
      <vt:lpstr>Why Multilayer Networks?</vt:lpstr>
      <vt:lpstr>Multilayer Perceptron</vt:lpstr>
      <vt:lpstr>Multi-Layer Feed forward</vt:lpstr>
      <vt:lpstr>Multi-Layer Feed forward-Learning</vt:lpstr>
      <vt:lpstr>Activation Function</vt:lpstr>
      <vt:lpstr>Activation Function(contd…)</vt:lpstr>
      <vt:lpstr>Choosing the right functions</vt:lpstr>
      <vt:lpstr>Optimizers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</dc:title>
  <dc:creator>Gnanadeep Sai</dc:creator>
  <cp:lastModifiedBy>Gnanadeep Sai</cp:lastModifiedBy>
  <cp:revision>3</cp:revision>
  <dcterms:created xsi:type="dcterms:W3CDTF">2021-09-24T03:39:51Z</dcterms:created>
  <dcterms:modified xsi:type="dcterms:W3CDTF">2021-09-24T03:55:42Z</dcterms:modified>
</cp:coreProperties>
</file>