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86" r:id="rId3"/>
    <p:sldId id="387" r:id="rId4"/>
    <p:sldId id="413" r:id="rId5"/>
    <p:sldId id="414" r:id="rId6"/>
    <p:sldId id="415" r:id="rId7"/>
    <p:sldId id="416" r:id="rId8"/>
    <p:sldId id="417" r:id="rId9"/>
    <p:sldId id="418" r:id="rId10"/>
    <p:sldId id="419" r:id="rId11"/>
    <p:sldId id="420" r:id="rId12"/>
    <p:sldId id="421" r:id="rId13"/>
    <p:sldId id="422" r:id="rId14"/>
    <p:sldId id="423" r:id="rId15"/>
    <p:sldId id="424" r:id="rId16"/>
    <p:sldId id="425" r:id="rId17"/>
    <p:sldId id="426" r:id="rId18"/>
    <p:sldId id="427" r:id="rId19"/>
    <p:sldId id="428" r:id="rId20"/>
    <p:sldId id="429" r:id="rId21"/>
    <p:sldId id="402" r:id="rId22"/>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81" autoAdjust="0"/>
  </p:normalViewPr>
  <p:slideViewPr>
    <p:cSldViewPr>
      <p:cViewPr varScale="1">
        <p:scale>
          <a:sx n="60" d="100"/>
          <a:sy n="60" d="100"/>
        </p:scale>
        <p:origin x="160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eaLnBrk="1" hangingPunct="1">
              <a:defRPr sz="1200"/>
            </a:lvl1pPr>
          </a:lstStyle>
          <a:p>
            <a:pPr>
              <a:defRPr/>
            </a:pPr>
            <a:endParaRPr lang="en-IN"/>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eaLnBrk="1" hangingPunct="1">
              <a:defRPr sz="1200"/>
            </a:lvl1pPr>
          </a:lstStyle>
          <a:p>
            <a:pPr>
              <a:defRPr/>
            </a:pPr>
            <a:fld id="{36391639-267B-424B-BACA-0BF5C0532E66}" type="datetimeFigureOut">
              <a:rPr lang="en-IN"/>
              <a:pPr>
                <a:defRPr/>
              </a:pPr>
              <a:t>24-12-2021</a:t>
            </a:fld>
            <a:endParaRPr lang="en-IN"/>
          </a:p>
        </p:txBody>
      </p:sp>
      <p:sp>
        <p:nvSpPr>
          <p:cNvPr id="4" name="Slide Image Placeholder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eaLnBrk="1" hangingPunct="1">
              <a:defRPr sz="1200"/>
            </a:lvl1pPr>
          </a:lstStyle>
          <a:p>
            <a:pPr>
              <a:defRPr/>
            </a:pPr>
            <a:endParaRPr lang="en-IN"/>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F0AEC4B-86A8-4EFA-A46C-C760A84BA00B}" type="slidenum">
              <a:rPr lang="en-IN"/>
              <a:pPr/>
              <a:t>‹#›</a:t>
            </a:fld>
            <a:endParaRPr lang="en-IN"/>
          </a:p>
        </p:txBody>
      </p:sp>
    </p:spTree>
    <p:extLst>
      <p:ext uri="{BB962C8B-B14F-4D97-AF65-F5344CB8AC3E}">
        <p14:creationId xmlns:p14="http://schemas.microsoft.com/office/powerpoint/2010/main" val="31696076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0AEC4B-86A8-4EFA-A46C-C760A84BA00B}" type="slidenum">
              <a:rPr lang="en-IN" smtClean="0"/>
              <a:pPr/>
              <a:t>2</a:t>
            </a:fld>
            <a:endParaRPr lang="en-IN"/>
          </a:p>
        </p:txBody>
      </p:sp>
    </p:spTree>
    <p:extLst>
      <p:ext uri="{BB962C8B-B14F-4D97-AF65-F5344CB8AC3E}">
        <p14:creationId xmlns:p14="http://schemas.microsoft.com/office/powerpoint/2010/main" val="275696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14</a:t>
            </a:fld>
            <a:endParaRPr lang="en-IN"/>
          </a:p>
        </p:txBody>
      </p:sp>
    </p:spTree>
    <p:extLst>
      <p:ext uri="{BB962C8B-B14F-4D97-AF65-F5344CB8AC3E}">
        <p14:creationId xmlns:p14="http://schemas.microsoft.com/office/powerpoint/2010/main" val="2867798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15</a:t>
            </a:fld>
            <a:endParaRPr lang="en-IN"/>
          </a:p>
        </p:txBody>
      </p:sp>
    </p:spTree>
    <p:extLst>
      <p:ext uri="{BB962C8B-B14F-4D97-AF65-F5344CB8AC3E}">
        <p14:creationId xmlns:p14="http://schemas.microsoft.com/office/powerpoint/2010/main" val="11315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16</a:t>
            </a:fld>
            <a:endParaRPr lang="en-IN"/>
          </a:p>
        </p:txBody>
      </p:sp>
    </p:spTree>
    <p:extLst>
      <p:ext uri="{BB962C8B-B14F-4D97-AF65-F5344CB8AC3E}">
        <p14:creationId xmlns:p14="http://schemas.microsoft.com/office/powerpoint/2010/main" val="2169281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17</a:t>
            </a:fld>
            <a:endParaRPr lang="en-IN"/>
          </a:p>
        </p:txBody>
      </p:sp>
    </p:spTree>
    <p:extLst>
      <p:ext uri="{BB962C8B-B14F-4D97-AF65-F5344CB8AC3E}">
        <p14:creationId xmlns:p14="http://schemas.microsoft.com/office/powerpoint/2010/main" val="3117498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18</a:t>
            </a:fld>
            <a:endParaRPr lang="en-IN"/>
          </a:p>
        </p:txBody>
      </p:sp>
    </p:spTree>
    <p:extLst>
      <p:ext uri="{BB962C8B-B14F-4D97-AF65-F5344CB8AC3E}">
        <p14:creationId xmlns:p14="http://schemas.microsoft.com/office/powerpoint/2010/main" val="1227695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19</a:t>
            </a:fld>
            <a:endParaRPr lang="en-IN"/>
          </a:p>
        </p:txBody>
      </p:sp>
    </p:spTree>
    <p:extLst>
      <p:ext uri="{BB962C8B-B14F-4D97-AF65-F5344CB8AC3E}">
        <p14:creationId xmlns:p14="http://schemas.microsoft.com/office/powerpoint/2010/main" val="1565016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20</a:t>
            </a:fld>
            <a:endParaRPr lang="en-IN"/>
          </a:p>
        </p:txBody>
      </p:sp>
    </p:spTree>
    <p:extLst>
      <p:ext uri="{BB962C8B-B14F-4D97-AF65-F5344CB8AC3E}">
        <p14:creationId xmlns:p14="http://schemas.microsoft.com/office/powerpoint/2010/main" val="1357287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a:solidFill>
                  <a:srgbClr val="FFFFFF"/>
                </a:solidFill>
                <a:cs typeface="Arial" panose="020B0604020202020204" pitchFamily="34" charset="0"/>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ctr">
              <a:lnSpc>
                <a:spcPts val="4000"/>
              </a:lnSpc>
              <a:defRPr sz="4400" baseline="0">
                <a:solidFill>
                  <a:schemeClr val="bg1"/>
                </a:solidFill>
              </a:defRPr>
            </a:lvl1pPr>
          </a:lstStyle>
          <a:p>
            <a:r>
              <a:rPr lang="en-US"/>
              <a:t>Click to edit Master title style</a:t>
            </a:r>
            <a:endParaRPr lang="en-US" dirty="0"/>
          </a:p>
        </p:txBody>
      </p:sp>
      <p:sp>
        <p:nvSpPr>
          <p:cNvPr id="2" name="Date Placeholder 1"/>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p:txBody>
          <a:bodyPr/>
          <a:lstStyle/>
          <a:p>
            <a:pPr>
              <a:defRPr/>
            </a:pPr>
            <a:endParaRPr lang="en-US" dirty="0"/>
          </a:p>
        </p:txBody>
      </p:sp>
      <p:sp>
        <p:nvSpPr>
          <p:cNvPr id="12" name="Slide Number Placeholder 11"/>
          <p:cNvSpPr>
            <a:spLocks noGrp="1"/>
          </p:cNvSpPr>
          <p:nvPr>
            <p:ph type="sldNum" sz="quarter" idx="12"/>
          </p:nvPr>
        </p:nvSpPr>
        <p:spPr/>
        <p:txBody>
          <a:bodyPr/>
          <a:lstStyle/>
          <a:p>
            <a:fld id="{DB1C2494-8932-4549-9EEA-B787E7A0F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100" b="1" dirty="0">
                <a:solidFill>
                  <a:srgbClr val="101141"/>
                </a:solidFill>
                <a:cs typeface="Arial" panose="020B0604020202020204" pitchFamily="34" charset="0"/>
              </a:rPr>
              <a:t>BITS </a:t>
            </a:r>
            <a:r>
              <a:rPr lang="en-US" sz="1100" dirty="0" err="1">
                <a:solidFill>
                  <a:srgbClr val="101141"/>
                </a:solidFill>
                <a:cs typeface="Arial" panose="020B0604020202020204" pitchFamily="34" charset="0"/>
              </a:rPr>
              <a:t>Pilani</a:t>
            </a:r>
            <a:endParaRPr lang="en-US" sz="1100"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600200"/>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p>
        </p:txBody>
      </p:sp>
      <p:sp>
        <p:nvSpPr>
          <p:cNvPr id="18" name="Footer Placeholder 17"/>
          <p:cNvSpPr>
            <a:spLocks noGrp="1"/>
          </p:cNvSpPr>
          <p:nvPr>
            <p:ph type="ftr" sz="quarter" idx="12"/>
          </p:nvPr>
        </p:nvSpPr>
        <p:spPr/>
        <p:txBody>
          <a:bodyPr/>
          <a:lstStyle/>
          <a:p>
            <a:pPr>
              <a:defRPr/>
            </a:pPr>
            <a:endParaRPr lang="en-US" dirty="0"/>
          </a:p>
        </p:txBody>
      </p:sp>
      <p:sp>
        <p:nvSpPr>
          <p:cNvPr id="19" name="Slide Number Placeholder 18"/>
          <p:cNvSpPr>
            <a:spLocks noGrp="1"/>
          </p:cNvSpPr>
          <p:nvPr>
            <p:ph type="sldNum" sz="quarter" idx="13"/>
          </p:nvPr>
        </p:nvSpPr>
        <p:spPr>
          <a:xfrm>
            <a:off x="3086100" y="6424612"/>
            <a:ext cx="21336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itchFamily="34" charset="0"/>
              </a:defRPr>
            </a:lvl1pPr>
          </a:lstStyle>
          <a:p>
            <a:fld id="{DB1C2494-8932-4549-9EEA-B787E7A0F25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4068" r:id="rId1"/>
    <p:sldLayoutId id="2147484071"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Times New Roman" panose="02020603050405020304" pitchFamily="18" charset="0"/>
                <a:cs typeface="Times New Roman" panose="02020603050405020304" pitchFamily="18" charset="0"/>
              </a:rPr>
              <a:t>Data Visualization &amp; Interpretation</a:t>
            </a:r>
            <a:endParaRPr lang="en-IN" dirty="0">
              <a:latin typeface="Times New Roman" panose="02020603050405020304" pitchFamily="18" charset="0"/>
              <a:cs typeface="Times New Roman" panose="02020603050405020304" pitchFamily="18" charset="0"/>
            </a:endParaRPr>
          </a:p>
        </p:txBody>
      </p:sp>
      <p:sp>
        <p:nvSpPr>
          <p:cNvPr id="14339" name="Text Box 11"/>
          <p:cNvSpPr txBox="1">
            <a:spLocks noChangeArrowheads="1"/>
          </p:cNvSpPr>
          <p:nvPr/>
        </p:nvSpPr>
        <p:spPr bwMode="auto">
          <a:xfrm>
            <a:off x="7450138" y="6211888"/>
            <a:ext cx="16938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IN" altLang="en-US" sz="1800" dirty="0" err="1">
                <a:solidFill>
                  <a:schemeClr val="bg1"/>
                </a:solidFill>
                <a:ea typeface="SimSun" panose="02010600030101010101" pitchFamily="2" charset="-122"/>
              </a:rPr>
              <a:t>Febin.A.Vahab</a:t>
            </a:r>
            <a:endParaRPr lang="en-IN" altLang="en-US" sz="1800" dirty="0">
              <a:solidFill>
                <a:schemeClr val="bg1"/>
              </a:solidFill>
              <a:ea typeface="SimSun" panose="02010600030101010101" pitchFamily="2" charset="-122"/>
            </a:endParaRPr>
          </a:p>
          <a:p>
            <a:pPr algn="r" eaLnBrk="1" hangingPunct="1">
              <a:spcBef>
                <a:spcPct val="0"/>
              </a:spcBef>
              <a:buFontTx/>
              <a:buNone/>
            </a:pPr>
            <a:endParaRPr lang="en-US" altLang="en-US" sz="1800" dirty="0">
              <a:solidFill>
                <a:schemeClr val="bg1"/>
              </a:solidFill>
              <a:ea typeface="SimSun" panose="02010600030101010101" pitchFamily="2" charset="-122"/>
            </a:endParaRPr>
          </a:p>
        </p:txBody>
      </p:sp>
      <p:sp>
        <p:nvSpPr>
          <p:cNvPr id="3" name="Slide Number Placeholder 2"/>
          <p:cNvSpPr>
            <a:spLocks noGrp="1"/>
          </p:cNvSpPr>
          <p:nvPr>
            <p:ph type="sldNum" sz="quarter" idx="12"/>
          </p:nvPr>
        </p:nvSpPr>
        <p:spPr/>
        <p:txBody>
          <a:bodyPr/>
          <a:lstStyle/>
          <a:p>
            <a:fld id="{DB1C2494-8932-4549-9EEA-B787E7A0F253}" type="slidenum">
              <a:rPr lang="en-US" smtClean="0"/>
              <a:pPr/>
              <a:t>1</a:t>
            </a:fld>
            <a:endParaRPr lang="en-US" dirty="0"/>
          </a:p>
        </p:txBody>
      </p:sp>
    </p:spTree>
    <p:extLst>
      <p:ext uri="{BB962C8B-B14F-4D97-AF65-F5344CB8AC3E}">
        <p14:creationId xmlns:p14="http://schemas.microsoft.com/office/powerpoint/2010/main" val="1355442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Case Study</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10</a:t>
            </a:fld>
            <a:endParaRPr lang="en-US" dirty="0"/>
          </a:p>
        </p:txBody>
      </p:sp>
      <p:pic>
        <p:nvPicPr>
          <p:cNvPr id="6" name="Picture 5"/>
          <p:cNvPicPr>
            <a:picLocks noChangeAspect="1"/>
          </p:cNvPicPr>
          <p:nvPr/>
        </p:nvPicPr>
        <p:blipFill>
          <a:blip r:embed="rId2"/>
          <a:stretch>
            <a:fillRect/>
          </a:stretch>
        </p:blipFill>
        <p:spPr>
          <a:xfrm>
            <a:off x="995362" y="1676400"/>
            <a:ext cx="6777038" cy="4622488"/>
          </a:xfrm>
          <a:prstGeom prst="rect">
            <a:avLst/>
          </a:prstGeom>
        </p:spPr>
      </p:pic>
    </p:spTree>
    <p:extLst>
      <p:ext uri="{BB962C8B-B14F-4D97-AF65-F5344CB8AC3E}">
        <p14:creationId xmlns:p14="http://schemas.microsoft.com/office/powerpoint/2010/main" val="4211423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r>
              <a:rPr lang="en-US" sz="2000" dirty="0"/>
              <a:t>What is the story here? How would you visualize the data in Figure  to lend insight into what we should focus on in this situation? Reflect on all of the lessons that we’ve covered and how you would apply them. </a:t>
            </a:r>
            <a:r>
              <a:rPr lang="en-US" sz="2000" dirty="0" smtClean="0"/>
              <a:t>Create </a:t>
            </a:r>
            <a:r>
              <a:rPr lang="en-US" sz="2000" dirty="0"/>
              <a:t>your preferred visual</a:t>
            </a:r>
          </a:p>
          <a:p>
            <a:pPr marL="0" indent="0" algn="just"/>
            <a:r>
              <a:rPr lang="en-US" sz="2000" dirty="0"/>
              <a:t> </a:t>
            </a:r>
          </a:p>
          <a:p>
            <a:pPr marL="0" indent="0" algn="just"/>
            <a:r>
              <a:rPr lang="en-US" sz="2000" dirty="0"/>
              <a:t>You will be walking your audience through this data in a meeting. How would you present the information to them? Develop your materials in the tool of your choice.</a:t>
            </a:r>
          </a:p>
          <a:p>
            <a:pPr marL="0" indent="0" algn="just"/>
            <a:r>
              <a:rPr lang="en-US" sz="2000" dirty="0"/>
              <a:t> </a:t>
            </a:r>
          </a:p>
          <a:p>
            <a:pPr marL="0" indent="0" algn="just"/>
            <a:r>
              <a:rPr lang="en-US" sz="2000" dirty="0"/>
              <a:t>You anticipate that your audience will want you to send them content after the meeting. This will remind those who attended what was talked about as well as let folks who weren’t able to attend know what was discussed. How would you</a:t>
            </a:r>
            <a:br>
              <a:rPr lang="en-US" sz="2000" dirty="0"/>
            </a:br>
            <a:r>
              <a:rPr lang="en-US" sz="2000" dirty="0"/>
              <a:t>design graphs or slides to meet this need? Create in the tool of your choice.</a:t>
            </a:r>
          </a:p>
        </p:txBody>
      </p:sp>
      <p:sp>
        <p:nvSpPr>
          <p:cNvPr id="3" name="Content Placeholder 2"/>
          <p:cNvSpPr>
            <a:spLocks noGrp="1"/>
          </p:cNvSpPr>
          <p:nvPr>
            <p:ph sz="quarter" idx="10"/>
          </p:nvPr>
        </p:nvSpPr>
        <p:spPr/>
        <p:txBody>
          <a:bodyPr/>
          <a:lstStyle/>
          <a:p>
            <a:r>
              <a:rPr lang="en-IN" dirty="0" smtClean="0"/>
              <a:t>Case Study</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11</a:t>
            </a:fld>
            <a:endParaRPr lang="en-US" dirty="0"/>
          </a:p>
        </p:txBody>
      </p:sp>
    </p:spTree>
    <p:extLst>
      <p:ext uri="{BB962C8B-B14F-4D97-AF65-F5344CB8AC3E}">
        <p14:creationId xmlns:p14="http://schemas.microsoft.com/office/powerpoint/2010/main" val="1926449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Scatterplot</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12</a:t>
            </a:fld>
            <a:endParaRPr lang="en-US" dirty="0"/>
          </a:p>
        </p:txBody>
      </p:sp>
      <p:pic>
        <p:nvPicPr>
          <p:cNvPr id="6" name="Picture 5"/>
          <p:cNvPicPr>
            <a:picLocks noChangeAspect="1"/>
          </p:cNvPicPr>
          <p:nvPr/>
        </p:nvPicPr>
        <p:blipFill>
          <a:blip r:embed="rId2"/>
          <a:stretch>
            <a:fillRect/>
          </a:stretch>
        </p:blipFill>
        <p:spPr>
          <a:xfrm>
            <a:off x="676274" y="1676399"/>
            <a:ext cx="6791325" cy="4697557"/>
          </a:xfrm>
          <a:prstGeom prst="rect">
            <a:avLst/>
          </a:prstGeom>
        </p:spPr>
      </p:pic>
    </p:spTree>
    <p:extLst>
      <p:ext uri="{BB962C8B-B14F-4D97-AF65-F5344CB8AC3E}">
        <p14:creationId xmlns:p14="http://schemas.microsoft.com/office/powerpoint/2010/main" val="3221255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Line graph</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13</a:t>
            </a:fld>
            <a:endParaRPr lang="en-US" dirty="0"/>
          </a:p>
        </p:txBody>
      </p:sp>
      <p:pic>
        <p:nvPicPr>
          <p:cNvPr id="2" name="Picture 1"/>
          <p:cNvPicPr>
            <a:picLocks noChangeAspect="1"/>
          </p:cNvPicPr>
          <p:nvPr/>
        </p:nvPicPr>
        <p:blipFill>
          <a:blip r:embed="rId2"/>
          <a:stretch>
            <a:fillRect/>
          </a:stretch>
        </p:blipFill>
        <p:spPr>
          <a:xfrm>
            <a:off x="657224" y="1323474"/>
            <a:ext cx="7496175" cy="5012148"/>
          </a:xfrm>
          <a:prstGeom prst="rect">
            <a:avLst/>
          </a:prstGeom>
        </p:spPr>
      </p:pic>
    </p:spTree>
    <p:extLst>
      <p:ext uri="{BB962C8B-B14F-4D97-AF65-F5344CB8AC3E}">
        <p14:creationId xmlns:p14="http://schemas.microsoft.com/office/powerpoint/2010/main" val="2608710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Bar graph</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14</a:t>
            </a:fld>
            <a:endParaRPr lang="en-US" dirty="0"/>
          </a:p>
        </p:txBody>
      </p:sp>
      <p:pic>
        <p:nvPicPr>
          <p:cNvPr id="5" name="Picture 4"/>
          <p:cNvPicPr>
            <a:picLocks noChangeAspect="1"/>
          </p:cNvPicPr>
          <p:nvPr/>
        </p:nvPicPr>
        <p:blipFill>
          <a:blip r:embed="rId3"/>
          <a:stretch>
            <a:fillRect/>
          </a:stretch>
        </p:blipFill>
        <p:spPr>
          <a:xfrm>
            <a:off x="914400" y="1524000"/>
            <a:ext cx="6883698" cy="4648200"/>
          </a:xfrm>
          <a:prstGeom prst="rect">
            <a:avLst/>
          </a:prstGeom>
        </p:spPr>
      </p:pic>
    </p:spTree>
    <p:extLst>
      <p:ext uri="{BB962C8B-B14F-4D97-AF65-F5344CB8AC3E}">
        <p14:creationId xmlns:p14="http://schemas.microsoft.com/office/powerpoint/2010/main" val="1849145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Bar graph-Horizontal</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15</a:t>
            </a:fld>
            <a:endParaRPr lang="en-US" dirty="0"/>
          </a:p>
        </p:txBody>
      </p:sp>
      <p:pic>
        <p:nvPicPr>
          <p:cNvPr id="2" name="Picture 1"/>
          <p:cNvPicPr>
            <a:picLocks noChangeAspect="1"/>
          </p:cNvPicPr>
          <p:nvPr/>
        </p:nvPicPr>
        <p:blipFill>
          <a:blip r:embed="rId3"/>
          <a:stretch>
            <a:fillRect/>
          </a:stretch>
        </p:blipFill>
        <p:spPr>
          <a:xfrm>
            <a:off x="533400" y="1752599"/>
            <a:ext cx="6553200" cy="4394805"/>
          </a:xfrm>
          <a:prstGeom prst="rect">
            <a:avLst/>
          </a:prstGeom>
        </p:spPr>
      </p:pic>
    </p:spTree>
    <p:extLst>
      <p:ext uri="{BB962C8B-B14F-4D97-AF65-F5344CB8AC3E}">
        <p14:creationId xmlns:p14="http://schemas.microsoft.com/office/powerpoint/2010/main" val="3294341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Bar graph-Horizontal-Ordered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16</a:t>
            </a:fld>
            <a:endParaRPr lang="en-US" dirty="0"/>
          </a:p>
        </p:txBody>
      </p:sp>
      <p:pic>
        <p:nvPicPr>
          <p:cNvPr id="5" name="Picture 4"/>
          <p:cNvPicPr>
            <a:picLocks noChangeAspect="1"/>
          </p:cNvPicPr>
          <p:nvPr/>
        </p:nvPicPr>
        <p:blipFill>
          <a:blip r:embed="rId3"/>
          <a:stretch>
            <a:fillRect/>
          </a:stretch>
        </p:blipFill>
        <p:spPr>
          <a:xfrm>
            <a:off x="495801" y="1752600"/>
            <a:ext cx="6514599" cy="4424767"/>
          </a:xfrm>
          <a:prstGeom prst="rect">
            <a:avLst/>
          </a:prstGeom>
        </p:spPr>
      </p:pic>
    </p:spTree>
    <p:extLst>
      <p:ext uri="{BB962C8B-B14F-4D97-AF65-F5344CB8AC3E}">
        <p14:creationId xmlns:p14="http://schemas.microsoft.com/office/powerpoint/2010/main" val="2132116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Bar graph-Horizontal-Ordered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17</a:t>
            </a:fld>
            <a:endParaRPr lang="en-US" dirty="0"/>
          </a:p>
        </p:txBody>
      </p:sp>
      <p:pic>
        <p:nvPicPr>
          <p:cNvPr id="6" name="Picture 5"/>
          <p:cNvPicPr>
            <a:picLocks noChangeAspect="1"/>
          </p:cNvPicPr>
          <p:nvPr/>
        </p:nvPicPr>
        <p:blipFill>
          <a:blip r:embed="rId3"/>
          <a:stretch>
            <a:fillRect/>
          </a:stretch>
        </p:blipFill>
        <p:spPr>
          <a:xfrm>
            <a:off x="681037" y="1447800"/>
            <a:ext cx="6938963" cy="4658037"/>
          </a:xfrm>
          <a:prstGeom prst="rect">
            <a:avLst/>
          </a:prstGeom>
        </p:spPr>
      </p:pic>
    </p:spTree>
    <p:extLst>
      <p:ext uri="{BB962C8B-B14F-4D97-AF65-F5344CB8AC3E}">
        <p14:creationId xmlns:p14="http://schemas.microsoft.com/office/powerpoint/2010/main" val="1066391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Decluttering</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18</a:t>
            </a:fld>
            <a:endParaRPr lang="en-US" dirty="0"/>
          </a:p>
        </p:txBody>
      </p:sp>
      <p:pic>
        <p:nvPicPr>
          <p:cNvPr id="2" name="Picture 1"/>
          <p:cNvPicPr>
            <a:picLocks noChangeAspect="1"/>
          </p:cNvPicPr>
          <p:nvPr/>
        </p:nvPicPr>
        <p:blipFill>
          <a:blip r:embed="rId3"/>
          <a:stretch>
            <a:fillRect/>
          </a:stretch>
        </p:blipFill>
        <p:spPr>
          <a:xfrm>
            <a:off x="600075" y="1676399"/>
            <a:ext cx="6867525" cy="4644429"/>
          </a:xfrm>
          <a:prstGeom prst="rect">
            <a:avLst/>
          </a:prstGeom>
        </p:spPr>
      </p:pic>
    </p:spTree>
    <p:extLst>
      <p:ext uri="{BB962C8B-B14F-4D97-AF65-F5344CB8AC3E}">
        <p14:creationId xmlns:p14="http://schemas.microsoft.com/office/powerpoint/2010/main" val="864815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err="1" smtClean="0"/>
              <a:t>Preattentive</a:t>
            </a:r>
            <a:r>
              <a:rPr lang="en-IN" dirty="0" smtClean="0"/>
              <a:t> Attributes</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19</a:t>
            </a:fld>
            <a:endParaRPr lang="en-US" dirty="0"/>
          </a:p>
        </p:txBody>
      </p:sp>
      <p:pic>
        <p:nvPicPr>
          <p:cNvPr id="5" name="Picture 4"/>
          <p:cNvPicPr>
            <a:picLocks noChangeAspect="1"/>
          </p:cNvPicPr>
          <p:nvPr/>
        </p:nvPicPr>
        <p:blipFill>
          <a:blip r:embed="rId3"/>
          <a:stretch>
            <a:fillRect/>
          </a:stretch>
        </p:blipFill>
        <p:spPr>
          <a:xfrm>
            <a:off x="828674" y="1600200"/>
            <a:ext cx="6486525" cy="4420143"/>
          </a:xfrm>
          <a:prstGeom prst="rect">
            <a:avLst/>
          </a:prstGeom>
        </p:spPr>
      </p:pic>
    </p:spTree>
    <p:extLst>
      <p:ext uri="{BB962C8B-B14F-4D97-AF65-F5344CB8AC3E}">
        <p14:creationId xmlns:p14="http://schemas.microsoft.com/office/powerpoint/2010/main" val="1124063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DB1C2494-8932-4549-9EEA-B787E7A0F253}" type="slidenum">
              <a:rPr lang="en-US" smtClean="0"/>
              <a:pPr/>
              <a:t>2</a:t>
            </a:fld>
            <a:endParaRPr lang="en-US" dirty="0"/>
          </a:p>
        </p:txBody>
      </p:sp>
      <p:sp>
        <p:nvSpPr>
          <p:cNvPr id="7" name="Content Placeholder 2"/>
          <p:cNvSpPr txBox="1">
            <a:spLocks/>
          </p:cNvSpPr>
          <p:nvPr/>
        </p:nvSpPr>
        <p:spPr bwMode="auto">
          <a:xfrm>
            <a:off x="1409700" y="2857500"/>
            <a:ext cx="6324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itchFamily="34" charset="0"/>
              <a:buNone/>
              <a:defRPr sz="3600" b="1" kern="1200" spc="-150" baseline="0">
                <a:solidFill>
                  <a:schemeClr val="accent2"/>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charset="0"/>
              <a:buNone/>
              <a:defRPr/>
            </a:pPr>
            <a:r>
              <a:rPr lang="en-US" dirty="0" smtClean="0"/>
              <a:t>Storytelling With Data-Process</a:t>
            </a:r>
            <a:endParaRPr lang="en-US" dirty="0"/>
          </a:p>
        </p:txBody>
      </p:sp>
    </p:spTree>
    <p:extLst>
      <p:ext uri="{BB962C8B-B14F-4D97-AF65-F5344CB8AC3E}">
        <p14:creationId xmlns:p14="http://schemas.microsoft.com/office/powerpoint/2010/main" val="2736833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Adding words</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20</a:t>
            </a:fld>
            <a:endParaRPr lang="en-US" dirty="0"/>
          </a:p>
        </p:txBody>
      </p:sp>
      <p:pic>
        <p:nvPicPr>
          <p:cNvPr id="2" name="Picture 1"/>
          <p:cNvPicPr>
            <a:picLocks noChangeAspect="1"/>
          </p:cNvPicPr>
          <p:nvPr/>
        </p:nvPicPr>
        <p:blipFill>
          <a:blip r:embed="rId3"/>
          <a:stretch>
            <a:fillRect/>
          </a:stretch>
        </p:blipFill>
        <p:spPr>
          <a:xfrm>
            <a:off x="695482" y="1676400"/>
            <a:ext cx="6696075" cy="4508513"/>
          </a:xfrm>
          <a:prstGeom prst="rect">
            <a:avLst/>
          </a:prstGeom>
        </p:spPr>
      </p:pic>
    </p:spTree>
    <p:extLst>
      <p:ext uri="{BB962C8B-B14F-4D97-AF65-F5344CB8AC3E}">
        <p14:creationId xmlns:p14="http://schemas.microsoft.com/office/powerpoint/2010/main" val="2038833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409700" y="2857500"/>
            <a:ext cx="6324600" cy="1143000"/>
          </a:xfrm>
        </p:spPr>
        <p:txBody>
          <a:bodyPr/>
          <a:lstStyle/>
          <a:p>
            <a:pPr algn="ctr">
              <a:buFont typeface="Arial" charset="0"/>
              <a:buNone/>
              <a:defRPr/>
            </a:pPr>
            <a:r>
              <a:rPr lang="en-US" dirty="0"/>
              <a:t>Thank You!</a:t>
            </a:r>
          </a:p>
        </p:txBody>
      </p:sp>
      <p:sp>
        <p:nvSpPr>
          <p:cNvPr id="2" name="Slide Number Placeholder 1"/>
          <p:cNvSpPr>
            <a:spLocks noGrp="1"/>
          </p:cNvSpPr>
          <p:nvPr>
            <p:ph type="sldNum" sz="quarter" idx="13"/>
          </p:nvPr>
        </p:nvSpPr>
        <p:spPr/>
        <p:txBody>
          <a:bodyPr/>
          <a:lstStyle/>
          <a:p>
            <a:fld id="{DB1C2494-8932-4549-9EEA-B787E7A0F253}" type="slidenum">
              <a:rPr lang="en-US" smtClean="0"/>
              <a:pPr/>
              <a:t>21</a:t>
            </a:fld>
            <a:endParaRPr lang="en-US" dirty="0"/>
          </a:p>
        </p:txBody>
      </p:sp>
    </p:spTree>
    <p:extLst>
      <p:ext uri="{BB962C8B-B14F-4D97-AF65-F5344CB8AC3E}">
        <p14:creationId xmlns:p14="http://schemas.microsoft.com/office/powerpoint/2010/main" val="824852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SWD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3</a:t>
            </a:fld>
            <a:endParaRPr lang="en-US" dirty="0"/>
          </a:p>
        </p:txBody>
      </p:sp>
      <p:pic>
        <p:nvPicPr>
          <p:cNvPr id="6" name="Picture 5"/>
          <p:cNvPicPr>
            <a:picLocks noChangeAspect="1"/>
          </p:cNvPicPr>
          <p:nvPr/>
        </p:nvPicPr>
        <p:blipFill>
          <a:blip r:embed="rId2"/>
          <a:stretch>
            <a:fillRect/>
          </a:stretch>
        </p:blipFill>
        <p:spPr>
          <a:xfrm>
            <a:off x="0" y="2133474"/>
            <a:ext cx="8953500" cy="3429000"/>
          </a:xfrm>
          <a:prstGeom prst="rect">
            <a:avLst/>
          </a:prstGeom>
        </p:spPr>
      </p:pic>
    </p:spTree>
    <p:extLst>
      <p:ext uri="{BB962C8B-B14F-4D97-AF65-F5344CB8AC3E}">
        <p14:creationId xmlns:p14="http://schemas.microsoft.com/office/powerpoint/2010/main" val="148518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SWD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4</a:t>
            </a:fld>
            <a:endParaRPr lang="en-US" dirty="0"/>
          </a:p>
        </p:txBody>
      </p:sp>
      <p:pic>
        <p:nvPicPr>
          <p:cNvPr id="2" name="Picture 1"/>
          <p:cNvPicPr>
            <a:picLocks noChangeAspect="1"/>
          </p:cNvPicPr>
          <p:nvPr/>
        </p:nvPicPr>
        <p:blipFill>
          <a:blip r:embed="rId2"/>
          <a:stretch>
            <a:fillRect/>
          </a:stretch>
        </p:blipFill>
        <p:spPr>
          <a:xfrm>
            <a:off x="304800" y="2133600"/>
            <a:ext cx="8674768" cy="2934656"/>
          </a:xfrm>
          <a:prstGeom prst="rect">
            <a:avLst/>
          </a:prstGeom>
        </p:spPr>
      </p:pic>
    </p:spTree>
    <p:extLst>
      <p:ext uri="{BB962C8B-B14F-4D97-AF65-F5344CB8AC3E}">
        <p14:creationId xmlns:p14="http://schemas.microsoft.com/office/powerpoint/2010/main" val="158674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SWD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324853" y="1916905"/>
            <a:ext cx="8590547" cy="3801457"/>
          </a:xfrm>
          <a:prstGeom prst="rect">
            <a:avLst/>
          </a:prstGeom>
        </p:spPr>
      </p:pic>
    </p:spTree>
    <p:extLst>
      <p:ext uri="{BB962C8B-B14F-4D97-AF65-F5344CB8AC3E}">
        <p14:creationId xmlns:p14="http://schemas.microsoft.com/office/powerpoint/2010/main" val="3672796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SWD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6</a:t>
            </a:fld>
            <a:endParaRPr lang="en-US" dirty="0"/>
          </a:p>
        </p:txBody>
      </p:sp>
      <p:pic>
        <p:nvPicPr>
          <p:cNvPr id="2" name="Picture 1"/>
          <p:cNvPicPr>
            <a:picLocks noChangeAspect="1"/>
          </p:cNvPicPr>
          <p:nvPr/>
        </p:nvPicPr>
        <p:blipFill>
          <a:blip r:embed="rId2"/>
          <a:stretch>
            <a:fillRect/>
          </a:stretch>
        </p:blipFill>
        <p:spPr>
          <a:xfrm>
            <a:off x="28074" y="1752600"/>
            <a:ext cx="8758178" cy="3048000"/>
          </a:xfrm>
          <a:prstGeom prst="rect">
            <a:avLst/>
          </a:prstGeom>
        </p:spPr>
      </p:pic>
    </p:spTree>
    <p:extLst>
      <p:ext uri="{BB962C8B-B14F-4D97-AF65-F5344CB8AC3E}">
        <p14:creationId xmlns:p14="http://schemas.microsoft.com/office/powerpoint/2010/main" val="3094526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SWD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0" y="2126456"/>
            <a:ext cx="8686800" cy="3321424"/>
          </a:xfrm>
          <a:prstGeom prst="rect">
            <a:avLst/>
          </a:prstGeom>
        </p:spPr>
      </p:pic>
    </p:spTree>
    <p:extLst>
      <p:ext uri="{BB962C8B-B14F-4D97-AF65-F5344CB8AC3E}">
        <p14:creationId xmlns:p14="http://schemas.microsoft.com/office/powerpoint/2010/main" val="38963030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SWD</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8</a:t>
            </a:fld>
            <a:endParaRPr lang="en-US" dirty="0"/>
          </a:p>
        </p:txBody>
      </p:sp>
      <p:pic>
        <p:nvPicPr>
          <p:cNvPr id="2" name="Picture 1"/>
          <p:cNvPicPr>
            <a:picLocks noChangeAspect="1"/>
          </p:cNvPicPr>
          <p:nvPr/>
        </p:nvPicPr>
        <p:blipFill>
          <a:blip r:embed="rId2"/>
          <a:stretch>
            <a:fillRect/>
          </a:stretch>
        </p:blipFill>
        <p:spPr>
          <a:xfrm>
            <a:off x="0" y="1828800"/>
            <a:ext cx="9013496" cy="3124200"/>
          </a:xfrm>
          <a:prstGeom prst="rect">
            <a:avLst/>
          </a:prstGeom>
        </p:spPr>
      </p:pic>
    </p:spTree>
    <p:extLst>
      <p:ext uri="{BB962C8B-B14F-4D97-AF65-F5344CB8AC3E}">
        <p14:creationId xmlns:p14="http://schemas.microsoft.com/office/powerpoint/2010/main" val="2942638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9525" algn="just"/>
            <a:r>
              <a:rPr lang="en-US" dirty="0"/>
              <a:t>As a data analyst at a national clothing retailer, you are </a:t>
            </a:r>
            <a:r>
              <a:rPr lang="en-US" dirty="0" smtClean="0"/>
              <a:t>gearing up </a:t>
            </a:r>
            <a:r>
              <a:rPr lang="en-US" dirty="0"/>
              <a:t>for this </a:t>
            </a:r>
            <a:r>
              <a:rPr lang="en-US" dirty="0" smtClean="0"/>
              <a:t>year’s back-to-school </a:t>
            </a:r>
            <a:r>
              <a:rPr lang="en-US" dirty="0"/>
              <a:t>shopping season. You’ve analyzed survey data from last </a:t>
            </a:r>
            <a:r>
              <a:rPr lang="en-US" dirty="0" smtClean="0"/>
              <a:t>year’s back-to-school </a:t>
            </a:r>
            <a:r>
              <a:rPr lang="en-US" dirty="0"/>
              <a:t>shopping to understand customers’ experience—what they </a:t>
            </a:r>
            <a:r>
              <a:rPr lang="en-US" dirty="0" smtClean="0"/>
              <a:t>liked and </a:t>
            </a:r>
            <a:r>
              <a:rPr lang="en-US" dirty="0"/>
              <a:t>what they didn’t like. You believe the data reveals some clear </a:t>
            </a:r>
            <a:r>
              <a:rPr lang="en-US" dirty="0" smtClean="0"/>
              <a:t>opportunities and </a:t>
            </a:r>
            <a:r>
              <a:rPr lang="en-US" dirty="0"/>
              <a:t>want to use it to inform the strategy for this year’s back-to-school </a:t>
            </a:r>
            <a:r>
              <a:rPr lang="en-US" dirty="0" smtClean="0"/>
              <a:t>shopping season </a:t>
            </a:r>
            <a:r>
              <a:rPr lang="en-US" dirty="0"/>
              <a:t>across your company’s stores.</a:t>
            </a:r>
            <a:endParaRPr lang="en-IN" dirty="0"/>
          </a:p>
        </p:txBody>
      </p:sp>
      <p:sp>
        <p:nvSpPr>
          <p:cNvPr id="3" name="Content Placeholder 2"/>
          <p:cNvSpPr>
            <a:spLocks noGrp="1"/>
          </p:cNvSpPr>
          <p:nvPr>
            <p:ph sz="quarter" idx="10"/>
          </p:nvPr>
        </p:nvSpPr>
        <p:spPr/>
        <p:txBody>
          <a:bodyPr/>
          <a:lstStyle/>
          <a:p>
            <a:r>
              <a:rPr lang="en-IN" dirty="0" smtClean="0"/>
              <a:t>Case Study</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9</a:t>
            </a:fld>
            <a:endParaRPr lang="en-US" dirty="0"/>
          </a:p>
        </p:txBody>
      </p:sp>
    </p:spTree>
    <p:extLst>
      <p:ext uri="{BB962C8B-B14F-4D97-AF65-F5344CB8AC3E}">
        <p14:creationId xmlns:p14="http://schemas.microsoft.com/office/powerpoint/2010/main" val="536907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13589</TotalTime>
  <Words>153</Words>
  <Application>Microsoft Office PowerPoint</Application>
  <PresentationFormat>On-screen Show (4:3)</PresentationFormat>
  <Paragraphs>57</Paragraphs>
  <Slides>21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SimSun</vt:lpstr>
      <vt:lpstr>Arial</vt:lpstr>
      <vt:lpstr>Calibri</vt:lpstr>
      <vt:lpstr>Times New Roman</vt:lpstr>
      <vt:lpstr>Office Theme</vt:lpstr>
      <vt:lpstr>Data Visualization &amp;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712</cp:revision>
  <cp:lastPrinted>2019-11-06T05:56:44Z</cp:lastPrinted>
  <dcterms:created xsi:type="dcterms:W3CDTF">2011-09-14T09:42:05Z</dcterms:created>
  <dcterms:modified xsi:type="dcterms:W3CDTF">2021-12-24T06:00:32Z</dcterms:modified>
</cp:coreProperties>
</file>