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899" r:id="rId2"/>
    <p:sldId id="1225" r:id="rId3"/>
    <p:sldId id="2900" r:id="rId4"/>
    <p:sldId id="2902" r:id="rId5"/>
    <p:sldId id="2903" r:id="rId6"/>
    <p:sldId id="2904" r:id="rId7"/>
    <p:sldId id="2905" r:id="rId8"/>
    <p:sldId id="2906" r:id="rId9"/>
    <p:sldId id="2907" r:id="rId10"/>
    <p:sldId id="2908" r:id="rId11"/>
    <p:sldId id="2909" r:id="rId12"/>
    <p:sldId id="2910" r:id="rId13"/>
    <p:sldId id="2911" r:id="rId14"/>
    <p:sldId id="2912" r:id="rId15"/>
    <p:sldId id="2913" r:id="rId16"/>
    <p:sldId id="2914" r:id="rId17"/>
    <p:sldId id="2915" r:id="rId18"/>
    <p:sldId id="2916" r:id="rId19"/>
    <p:sldId id="1661" r:id="rId20"/>
    <p:sldId id="2835" r:id="rId21"/>
    <p:sldId id="2918" r:id="rId22"/>
    <p:sldId id="2919" r:id="rId23"/>
    <p:sldId id="2920" r:id="rId24"/>
    <p:sldId id="2921" r:id="rId25"/>
    <p:sldId id="2922" r:id="rId26"/>
    <p:sldId id="2923" r:id="rId27"/>
    <p:sldId id="2924" r:id="rId28"/>
    <p:sldId id="2925" r:id="rId29"/>
    <p:sldId id="2926" r:id="rId30"/>
    <p:sldId id="2927" r:id="rId31"/>
    <p:sldId id="2928" r:id="rId32"/>
    <p:sldId id="2929" r:id="rId33"/>
    <p:sldId id="2930" r:id="rId34"/>
    <p:sldId id="2931" r:id="rId35"/>
    <p:sldId id="2932" r:id="rId36"/>
    <p:sldId id="2933" r:id="rId37"/>
    <p:sldId id="2934" r:id="rId38"/>
    <p:sldId id="2935" r:id="rId39"/>
    <p:sldId id="2936" r:id="rId40"/>
    <p:sldId id="2937" r:id="rId41"/>
    <p:sldId id="2938" r:id="rId42"/>
    <p:sldId id="2939" r:id="rId43"/>
    <p:sldId id="2940" r:id="rId44"/>
    <p:sldId id="2941" r:id="rId45"/>
    <p:sldId id="2942" r:id="rId46"/>
    <p:sldId id="2943" r:id="rId47"/>
    <p:sldId id="2944" r:id="rId48"/>
    <p:sldId id="2945" r:id="rId49"/>
    <p:sldId id="2946" r:id="rId50"/>
    <p:sldId id="2947" r:id="rId51"/>
    <p:sldId id="2948" r:id="rId52"/>
    <p:sldId id="2949" r:id="rId53"/>
    <p:sldId id="2950" r:id="rId54"/>
    <p:sldId id="2951" r:id="rId55"/>
    <p:sldId id="2952" r:id="rId56"/>
    <p:sldId id="2953" r:id="rId57"/>
    <p:sldId id="2954" r:id="rId58"/>
    <p:sldId id="2955" r:id="rId59"/>
    <p:sldId id="2956" r:id="rId60"/>
    <p:sldId id="2957" r:id="rId61"/>
    <p:sldId id="2962" r:id="rId62"/>
    <p:sldId id="2961" r:id="rId63"/>
    <p:sldId id="2960" r:id="rId64"/>
    <p:sldId id="2963" r:id="rId65"/>
    <p:sldId id="2959" r:id="rId66"/>
    <p:sldId id="2958" r:id="rId67"/>
    <p:sldId id="1631" r:id="rId68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223649-5A1E-4E5C-9950-B4514F00FC3B}">
          <p14:sldIdLst>
            <p14:sldId id="2899"/>
            <p14:sldId id="1225"/>
            <p14:sldId id="2900"/>
          </p14:sldIdLst>
        </p14:section>
        <p14:section name="Default Section" id="{C391350D-F7D5-4E6F-A747-98EC0D6EC85E}">
          <p14:sldIdLst/>
        </p14:section>
        <p14:section name="Default Section" id="{9AC14FA2-612A-45D9-B041-AE24701C9659}">
          <p14:sldIdLst>
            <p14:sldId id="2902"/>
            <p14:sldId id="2903"/>
            <p14:sldId id="2904"/>
            <p14:sldId id="2905"/>
            <p14:sldId id="2906"/>
            <p14:sldId id="2907"/>
            <p14:sldId id="2908"/>
            <p14:sldId id="2909"/>
            <p14:sldId id="2910"/>
            <p14:sldId id="2911"/>
            <p14:sldId id="2912"/>
            <p14:sldId id="2913"/>
            <p14:sldId id="2914"/>
            <p14:sldId id="2915"/>
            <p14:sldId id="2916"/>
            <p14:sldId id="1661"/>
            <p14:sldId id="2835"/>
            <p14:sldId id="2918"/>
            <p14:sldId id="2919"/>
            <p14:sldId id="2920"/>
            <p14:sldId id="2921"/>
            <p14:sldId id="2922"/>
            <p14:sldId id="2923"/>
            <p14:sldId id="2924"/>
            <p14:sldId id="2925"/>
            <p14:sldId id="2926"/>
            <p14:sldId id="2927"/>
            <p14:sldId id="2928"/>
            <p14:sldId id="2929"/>
            <p14:sldId id="2930"/>
            <p14:sldId id="2931"/>
            <p14:sldId id="2932"/>
            <p14:sldId id="2933"/>
            <p14:sldId id="2934"/>
            <p14:sldId id="2935"/>
            <p14:sldId id="2936"/>
            <p14:sldId id="2937"/>
            <p14:sldId id="2938"/>
            <p14:sldId id="2939"/>
            <p14:sldId id="2940"/>
            <p14:sldId id="2941"/>
            <p14:sldId id="2942"/>
            <p14:sldId id="2943"/>
            <p14:sldId id="2944"/>
            <p14:sldId id="2945"/>
            <p14:sldId id="2946"/>
            <p14:sldId id="2947"/>
            <p14:sldId id="2948"/>
            <p14:sldId id="2949"/>
            <p14:sldId id="2950"/>
            <p14:sldId id="2951"/>
            <p14:sldId id="2952"/>
            <p14:sldId id="2953"/>
            <p14:sldId id="2954"/>
            <p14:sldId id="2955"/>
            <p14:sldId id="2956"/>
            <p14:sldId id="2957"/>
          </p14:sldIdLst>
        </p14:section>
        <p14:section name="Default Section" id="{01F2093B-A861-4F40-86FC-DBC61C0903D5}">
          <p14:sldIdLst>
            <p14:sldId id="2962"/>
            <p14:sldId id="2961"/>
            <p14:sldId id="2960"/>
            <p14:sldId id="2963"/>
            <p14:sldId id="2959"/>
            <p14:sldId id="2958"/>
            <p14:sldId id="163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50" autoAdjust="0"/>
    <p:restoredTop sz="99110" autoAdjust="0"/>
  </p:normalViewPr>
  <p:slideViewPr>
    <p:cSldViewPr>
      <p:cViewPr>
        <p:scale>
          <a:sx n="80" d="100"/>
          <a:sy n="80" d="100"/>
        </p:scale>
        <p:origin x="-84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9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 b="1">
                <a:latin typeface="Helvetica Neue"/>
              </a:defRPr>
            </a:pPr>
            <a:r>
              <a:rPr lang="en-US" sz="2400" b="1">
                <a:latin typeface="Helvetica Neue"/>
              </a:rPr>
              <a:t>Probability bar chart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Probability</c:v>
                </c:pt>
              </c:strCache>
            </c:strRef>
          </c:tx>
          <c:spPr>
            <a:solidFill>
              <a:srgbClr val="FF99FF"/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0.125</c:v>
                </c:pt>
                <c:pt idx="1">
                  <c:v>0.375</c:v>
                </c:pt>
                <c:pt idx="2">
                  <c:v>0.375</c:v>
                </c:pt>
                <c:pt idx="3">
                  <c:v>0.125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1A1-634F-9290-54CF338C17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892096"/>
        <c:axId val="211893632"/>
      </c:barChart>
      <c:catAx>
        <c:axId val="2118920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Helvetica Neue"/>
              </a:defRPr>
            </a:pPr>
            <a:endParaRPr lang="en-US"/>
          </a:p>
        </c:txPr>
        <c:crossAx val="211893632"/>
        <c:crosses val="autoZero"/>
        <c:auto val="1"/>
        <c:lblAlgn val="ctr"/>
        <c:lblOffset val="100"/>
        <c:noMultiLvlLbl val="0"/>
      </c:catAx>
      <c:valAx>
        <c:axId val="2118936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Helvetica Neue"/>
              </a:defRPr>
            </a:pPr>
            <a:endParaRPr lang="en-US"/>
          </a:p>
        </c:txPr>
        <c:crossAx val="211892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90478269203552"/>
          <c:y val="3.504305358814476E-2"/>
          <c:w val="0.80699361710579998"/>
          <c:h val="0.80851849782616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Sheet2!$B$9</c:f>
              <c:strCache>
                <c:ptCount val="1"/>
                <c:pt idx="0">
                  <c:v>P(X=x)</c:v>
                </c:pt>
              </c:strCache>
            </c:strRef>
          </c:tx>
          <c:spPr>
            <a:solidFill>
              <a:srgbClr val="0000FF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Sheet2!$C$8:$F$8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Sheet2!$C$9:$F$9</c:f>
              <c:numCache>
                <c:formatCode>General</c:formatCode>
                <c:ptCount val="4"/>
                <c:pt idx="0">
                  <c:v>0.61400000000000099</c:v>
                </c:pt>
                <c:pt idx="1">
                  <c:v>0.32400000000000057</c:v>
                </c:pt>
                <c:pt idx="2">
                  <c:v>5.7000000000000099E-2</c:v>
                </c:pt>
                <c:pt idx="3">
                  <c:v>3.0000000000000061E-3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65-1348-8A1A-243E4E48E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613952"/>
        <c:axId val="211231104"/>
      </c:barChart>
      <c:catAx>
        <c:axId val="211613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No. of defectives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211231104"/>
        <c:crosses val="autoZero"/>
        <c:auto val="1"/>
        <c:lblAlgn val="ctr"/>
        <c:lblOffset val="100"/>
        <c:noMultiLvlLbl val="0"/>
      </c:catAx>
      <c:valAx>
        <c:axId val="211231104"/>
        <c:scaling>
          <c:orientation val="minMax"/>
          <c:max val="0.70000000000000062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 b="1"/>
                </a:pPr>
                <a:r>
                  <a:rPr lang="en-US" sz="2400" b="1"/>
                  <a:t>Probability</a:t>
                </a:r>
              </a:p>
            </c:rich>
          </c:tx>
          <c:layout>
            <c:manualLayout>
              <c:xMode val="edge"/>
              <c:yMode val="edge"/>
              <c:x val="2.3630061159063805E-2"/>
              <c:y val="0.2448789585213244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211613952"/>
        <c:crosses val="autoZero"/>
        <c:crossBetween val="between"/>
        <c:majorUnit val="0.1"/>
        <c:minorUnit val="2.0000000000000052E-3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>
                <a:latin typeface="Helvetica Neue"/>
              </a:defRPr>
            </a:pPr>
            <a:r>
              <a:rPr lang="en-US" sz="2400">
                <a:latin typeface="Helvetica Neue"/>
              </a:rPr>
              <a:t>Probability step function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Probability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numRef>
              <c:f>Sheet2!$A$2:$A$5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Sheet2!$B$2:$B$5</c:f>
              <c:numCache>
                <c:formatCode>General</c:formatCode>
                <c:ptCount val="4"/>
                <c:pt idx="0">
                  <c:v>0.125</c:v>
                </c:pt>
                <c:pt idx="1">
                  <c:v>0.5</c:v>
                </c:pt>
                <c:pt idx="2">
                  <c:v>0.875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CFA-544E-8F12-42FCACA87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136256"/>
        <c:axId val="205137792"/>
      </c:barChart>
      <c:catAx>
        <c:axId val="205136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Helvetica Neue"/>
              </a:defRPr>
            </a:pPr>
            <a:endParaRPr lang="en-US"/>
          </a:p>
        </c:txPr>
        <c:crossAx val="205137792"/>
        <c:crosses val="autoZero"/>
        <c:auto val="1"/>
        <c:lblAlgn val="ctr"/>
        <c:lblOffset val="100"/>
        <c:noMultiLvlLbl val="0"/>
      </c:catAx>
      <c:valAx>
        <c:axId val="2051377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Helvetica Neue"/>
              </a:defRPr>
            </a:pPr>
            <a:endParaRPr lang="en-US"/>
          </a:p>
        </c:txPr>
        <c:crossAx val="2051362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FB1D5-221C-4C9C-BBBC-9726FAA49C7B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5B7C5-6057-4F29-8696-65B28EF557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27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9654594-EFB7-479D-A9DB-B0FAE584A021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B9EF1B0-FBA9-4632-82F2-A82401F9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481D5-F1DD-43F1-A4F5-5EF5AD2BDCF1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98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481D5-F1DD-43F1-A4F5-5EF5AD2BDCF1}" type="slidenum">
              <a:rPr lang="en-IN" smtClean="0"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0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21852"/>
            <a:ext cx="914400" cy="365125"/>
          </a:xfrm>
        </p:spPr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1417319"/>
            <a:ext cx="8839200" cy="4907281"/>
          </a:xfrm>
          <a:gradFill>
            <a:gsLst>
              <a:gs pos="0">
                <a:schemeClr val="accent4">
                  <a:lumMod val="4000"/>
                  <a:lumOff val="96000"/>
                  <a:alpha val="36000"/>
                </a:schemeClr>
              </a:gs>
              <a:gs pos="35000">
                <a:schemeClr val="accent3">
                  <a:lumMod val="9000"/>
                  <a:lumOff val="91000"/>
                  <a:alpha val="39000"/>
                </a:schemeClr>
              </a:gs>
              <a:gs pos="100000">
                <a:schemeClr val="accent4">
                  <a:lumMod val="0"/>
                  <a:lumOff val="100000"/>
                  <a:alpha val="54000"/>
                </a:schemeClr>
              </a:gs>
            </a:gsLst>
          </a:gradFill>
          <a:ln>
            <a:noFill/>
          </a:ln>
          <a:effectLst>
            <a:softEdge rad="508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lIns="72000" tIns="36000" rIns="72000" bIns="3600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baseline="0"/>
            </a:lvl4pPr>
            <a:lvl5pPr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1600200" marR="0" lvl="3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Fourth level</a:t>
            </a:r>
          </a:p>
          <a:p>
            <a:pPr marL="2057400" marR="0" lvl="4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Fifth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950807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2" descr="Large confetti"/>
          <p:cNvSpPr>
            <a:spLocks noGrp="1" noChangeArrowheads="1"/>
          </p:cNvSpPr>
          <p:nvPr>
            <p:ph type="title" idx="4294967295" hasCustomPrompt="1"/>
          </p:nvPr>
        </p:nvSpPr>
        <p:spPr>
          <a:xfrm>
            <a:off x="66239" y="26442"/>
            <a:ext cx="6791761" cy="1192758"/>
          </a:xfrm>
        </p:spPr>
        <p:txBody>
          <a:bodyPr>
            <a:noAutofit/>
          </a:bodyPr>
          <a:lstStyle>
            <a:lvl1pPr algn="l" eaLnBrk="1" hangingPunct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dirty="0"/>
              <a:t>Slide heading here and </a:t>
            </a:r>
            <a:br>
              <a:rPr lang="en-US" dirty="0"/>
            </a:br>
            <a:r>
              <a:rPr lang="en-US" dirty="0"/>
              <a:t>it can run in two lines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09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90688"/>
            <a:ext cx="4038600" cy="4433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90688"/>
            <a:ext cx="4038600" cy="44338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54760-BC45-477E-BCBF-6F6EFE9AC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8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950807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718329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1EDB30A5-06D8-4CDB-B02A-344AD88055A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78E054F-63AD-4C46-ACB9-32BDE88F44C9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1D229E66-C897-4F4C-8A6E-9FFBF147E33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E40E8DC-889A-44DC-8191-D908A340B998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xmlns="" id="{66080517-D0E0-45DC-8DD7-3EE06084AC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xmlns="" id="{75B831A1-E9F9-4388-A12E-66FB267C9E7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60FE36C-A36D-4BA8-8D3E-68F3E224DB0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8D949454-8EE2-4279-B62C-D04833D013F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F302F0E-A70E-4C7A-BE27-38C4BA54B09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xmlns="" id="{6796E9D2-ABBB-430F-A12A-3795EE6930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5D108DBF-6DCB-4162-A638-7688882FC95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69F3FE68-F81A-4A21-A5BB-B895C52E5CD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E689159-099B-4FE1-8EB0-A043B5C2D9E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93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29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4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29">
                <a:latin typeface="+mn-lt"/>
                <a:cs typeface="+mn-cs"/>
              </a:endParaRPr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429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29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2" descr="Large confetti"/>
          <p:cNvSpPr>
            <a:spLocks noChangeArrowheads="1"/>
          </p:cNvSpPr>
          <p:nvPr userDrawn="1"/>
        </p:nvSpPr>
        <p:spPr bwMode="ltGray">
          <a:xfrm>
            <a:off x="402608" y="546413"/>
            <a:ext cx="8022058" cy="1462600"/>
          </a:xfrm>
          <a:prstGeom prst="rect">
            <a:avLst/>
          </a:prstGeom>
          <a:pattFill prst="lgConfetti">
            <a:fgClr>
              <a:srgbClr val="0000FF">
                <a:alpha val="50000"/>
              </a:srgbClr>
            </a:fgClr>
            <a:bgClr>
              <a:srgbClr val="FF0000"/>
            </a:bgClr>
          </a:patt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  <p:sp>
        <p:nvSpPr>
          <p:cNvPr id="1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569150" y="703389"/>
            <a:ext cx="7578382" cy="1175036"/>
          </a:xfrm>
          <a:pattFill prst="lgConfetti">
            <a:fgClr>
              <a:schemeClr val="accent2"/>
            </a:fgClr>
            <a:bgClr>
              <a:srgbClr val="C00000"/>
            </a:bgClr>
          </a:pattFill>
        </p:spPr>
        <p:txBody>
          <a:bodyPr anchor="ctr">
            <a:normAutofit/>
          </a:bodyPr>
          <a:lstStyle>
            <a:lvl1pPr algn="ctr">
              <a:defRPr sz="3507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6" name="AutoShape 6"/>
          <p:cNvSpPr>
            <a:spLocks noChangeArrowheads="1"/>
          </p:cNvSpPr>
          <p:nvPr userDrawn="1"/>
        </p:nvSpPr>
        <p:spPr bwMode="ltGray">
          <a:xfrm flipH="1">
            <a:off x="8394974" y="377335"/>
            <a:ext cx="29692" cy="1769249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  <p:sp>
        <p:nvSpPr>
          <p:cNvPr id="18" name="AutoShape 3"/>
          <p:cNvSpPr>
            <a:spLocks noChangeArrowheads="1"/>
          </p:cNvSpPr>
          <p:nvPr userDrawn="1"/>
        </p:nvSpPr>
        <p:spPr bwMode="ltGray">
          <a:xfrm flipV="1">
            <a:off x="254143" y="535693"/>
            <a:ext cx="8264551" cy="395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  <p:sp>
        <p:nvSpPr>
          <p:cNvPr id="19" name="AutoShape 3"/>
          <p:cNvSpPr>
            <a:spLocks noChangeArrowheads="1"/>
          </p:cNvSpPr>
          <p:nvPr userDrawn="1"/>
        </p:nvSpPr>
        <p:spPr bwMode="ltGray">
          <a:xfrm flipV="1">
            <a:off x="254143" y="1960902"/>
            <a:ext cx="8264551" cy="39588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  <p:sp>
        <p:nvSpPr>
          <p:cNvPr id="20" name="AutoShape 6"/>
          <p:cNvSpPr>
            <a:spLocks noChangeArrowheads="1"/>
          </p:cNvSpPr>
          <p:nvPr userDrawn="1"/>
        </p:nvSpPr>
        <p:spPr bwMode="ltGray">
          <a:xfrm flipH="1">
            <a:off x="384429" y="393088"/>
            <a:ext cx="29692" cy="1769249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</p:spTree>
    <p:extLst>
      <p:ext uri="{BB962C8B-B14F-4D97-AF65-F5344CB8AC3E}">
        <p14:creationId xmlns:p14="http://schemas.microsoft.com/office/powerpoint/2010/main" val="24247628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 userDrawn="1"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29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4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29">
                <a:latin typeface="+mn-lt"/>
                <a:cs typeface="+mn-cs"/>
              </a:endParaRPr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429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29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2" descr="Large confetti"/>
          <p:cNvSpPr>
            <a:spLocks noChangeArrowheads="1"/>
          </p:cNvSpPr>
          <p:nvPr userDrawn="1"/>
        </p:nvSpPr>
        <p:spPr bwMode="ltGray">
          <a:xfrm>
            <a:off x="402608" y="546413"/>
            <a:ext cx="8022058" cy="1462600"/>
          </a:xfrm>
          <a:prstGeom prst="rect">
            <a:avLst/>
          </a:prstGeom>
          <a:pattFill prst="lgConfetti">
            <a:fgClr>
              <a:srgbClr val="0000FF">
                <a:alpha val="50000"/>
              </a:srgbClr>
            </a:fgClr>
            <a:bgClr>
              <a:srgbClr val="FF0000"/>
            </a:bgClr>
          </a:patt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  <p:sp>
        <p:nvSpPr>
          <p:cNvPr id="1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569150" y="703389"/>
            <a:ext cx="7578382" cy="1175036"/>
          </a:xfrm>
          <a:pattFill prst="lgConfetti">
            <a:fgClr>
              <a:schemeClr val="accent2"/>
            </a:fgClr>
            <a:bgClr>
              <a:srgbClr val="C00000"/>
            </a:bgClr>
          </a:pattFill>
        </p:spPr>
        <p:txBody>
          <a:bodyPr anchor="ctr">
            <a:normAutofit/>
          </a:bodyPr>
          <a:lstStyle>
            <a:lvl1pPr algn="ctr">
              <a:defRPr sz="3507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6" name="AutoShape 6"/>
          <p:cNvSpPr>
            <a:spLocks noChangeArrowheads="1"/>
          </p:cNvSpPr>
          <p:nvPr userDrawn="1"/>
        </p:nvSpPr>
        <p:spPr bwMode="ltGray">
          <a:xfrm flipH="1">
            <a:off x="8394974" y="377335"/>
            <a:ext cx="29692" cy="1769249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  <p:sp>
        <p:nvSpPr>
          <p:cNvPr id="18" name="AutoShape 3"/>
          <p:cNvSpPr>
            <a:spLocks noChangeArrowheads="1"/>
          </p:cNvSpPr>
          <p:nvPr userDrawn="1"/>
        </p:nvSpPr>
        <p:spPr bwMode="ltGray">
          <a:xfrm flipV="1">
            <a:off x="254143" y="535693"/>
            <a:ext cx="8264551" cy="3958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  <p:sp>
        <p:nvSpPr>
          <p:cNvPr id="19" name="AutoShape 3"/>
          <p:cNvSpPr>
            <a:spLocks noChangeArrowheads="1"/>
          </p:cNvSpPr>
          <p:nvPr userDrawn="1"/>
        </p:nvSpPr>
        <p:spPr bwMode="ltGray">
          <a:xfrm flipV="1">
            <a:off x="254143" y="1960902"/>
            <a:ext cx="8264551" cy="39588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  <p:sp>
        <p:nvSpPr>
          <p:cNvPr id="20" name="AutoShape 6"/>
          <p:cNvSpPr>
            <a:spLocks noChangeArrowheads="1"/>
          </p:cNvSpPr>
          <p:nvPr userDrawn="1"/>
        </p:nvSpPr>
        <p:spPr bwMode="ltGray">
          <a:xfrm flipH="1">
            <a:off x="384429" y="393088"/>
            <a:ext cx="29692" cy="1769249"/>
          </a:xfrm>
          <a:prstGeom prst="roundRect">
            <a:avLst>
              <a:gd name="adj" fmla="val 50000"/>
            </a:avLst>
          </a:prstGeom>
          <a:solidFill>
            <a:srgbClr val="CC00CC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kumimoji="1" lang="en-US" sz="1169"/>
          </a:p>
        </p:txBody>
      </p:sp>
    </p:spTree>
    <p:extLst>
      <p:ext uri="{BB962C8B-B14F-4D97-AF65-F5344CB8AC3E}">
        <p14:creationId xmlns:p14="http://schemas.microsoft.com/office/powerpoint/2010/main" val="10886108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172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5532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9.png"/><Relationship Id="rId5" Type="http://schemas.openxmlformats.org/officeDocument/2006/relationships/image" Target="../media/image250.png"/><Relationship Id="rId10" Type="http://schemas.openxmlformats.org/officeDocument/2006/relationships/image" Target="../media/image8.png"/><Relationship Id="rId4" Type="http://schemas.openxmlformats.org/officeDocument/2006/relationships/image" Target="../media/image26.png"/><Relationship Id="rId9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6.png"/><Relationship Id="rId7" Type="http://schemas.openxmlformats.org/officeDocument/2006/relationships/image" Target="../media/image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9.png"/><Relationship Id="rId7" Type="http://schemas.openxmlformats.org/officeDocument/2006/relationships/image" Target="../media/image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324600" cy="1828800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Statistical Methods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Content Placeholder 5"/>
          <p:cNvSpPr>
            <a:spLocks noGrp="1"/>
          </p:cNvSpPr>
          <p:nvPr>
            <p:ph sz="quarter" idx="13"/>
          </p:nvPr>
        </p:nvSpPr>
        <p:spPr>
          <a:xfrm>
            <a:off x="3276600" y="4800600"/>
            <a:ext cx="35814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ISM Team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58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Diagonal Corner Rectangle 20"/>
          <p:cNvSpPr/>
          <p:nvPr/>
        </p:nvSpPr>
        <p:spPr>
          <a:xfrm>
            <a:off x="433023" y="1825915"/>
            <a:ext cx="1629297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1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 rot="5400000">
            <a:off x="5344635" y="-763693"/>
            <a:ext cx="821503" cy="5983351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7" name="Rectangle 36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If a computer chip is selected at random,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the sample space will be </a:t>
              </a:r>
              <a:r>
                <a:rPr lang="el-GR" altLang="en-US" sz="2338" b="1" dirty="0">
                  <a:solidFill>
                    <a:srgbClr val="FF0000"/>
                  </a:solidFill>
                  <a:latin typeface="Helvetica Neue"/>
                  <a:cs typeface="Arial" charset="0"/>
                </a:rPr>
                <a:t>Ω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46240" y="2416036"/>
            <a:ext cx="858037" cy="697785"/>
            <a:chOff x="1965255" y="2633483"/>
            <a:chExt cx="486518" cy="1179049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rot="5400000">
            <a:off x="2584633" y="2170390"/>
            <a:ext cx="592247" cy="1677408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44" name="Rectangle 43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rot="19659123">
            <a:off x="1062930" y="2094419"/>
            <a:ext cx="1592597" cy="550789"/>
            <a:chOff x="1910251" y="2730322"/>
            <a:chExt cx="548359" cy="1023918"/>
          </a:xfrm>
        </p:grpSpPr>
        <p:cxnSp>
          <p:nvCxnSpPr>
            <p:cNvPr id="48" name="Straight Connector 47"/>
            <p:cNvCxnSpPr/>
            <p:nvPr/>
          </p:nvCxnSpPr>
          <p:spPr>
            <a:xfrm rot="1940877">
              <a:off x="1910251" y="2730322"/>
              <a:ext cx="116845" cy="92708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972092" y="3754240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2126090" y="2820635"/>
            <a:ext cx="1429531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Ω</a:t>
            </a:r>
            <a:r>
              <a:rPr lang="en-US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 = {N, D}</a:t>
            </a:r>
            <a:endParaRPr lang="en-IN" sz="2078" dirty="0"/>
          </a:p>
        </p:txBody>
      </p:sp>
      <p:grpSp>
        <p:nvGrpSpPr>
          <p:cNvPr id="67" name="Group 66"/>
          <p:cNvGrpSpPr/>
          <p:nvPr/>
        </p:nvGrpSpPr>
        <p:grpSpPr>
          <a:xfrm rot="5400000">
            <a:off x="7125485" y="2283941"/>
            <a:ext cx="592247" cy="1450652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68" name="Rectangle 67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Ω</a:t>
              </a:r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= {0, 1}</a:t>
              </a:r>
              <a:endParaRPr lang="en-IN" sz="2078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170698" y="2634937"/>
            <a:ext cx="316612" cy="403116"/>
            <a:chOff x="627679" y="3047203"/>
            <a:chExt cx="1337576" cy="765329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ound Diagonal Corner Rectangle 96"/>
          <p:cNvSpPr/>
          <p:nvPr/>
        </p:nvSpPr>
        <p:spPr>
          <a:xfrm>
            <a:off x="429607" y="3583615"/>
            <a:ext cx="1629297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2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 rot="5400000">
            <a:off x="5341218" y="994007"/>
            <a:ext cx="821503" cy="5983351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99" name="Rectangle 98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If two computer chip is selected at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random, the sample space will be </a:t>
              </a:r>
              <a:r>
                <a:rPr lang="el-GR" altLang="en-US" sz="2338" b="1" dirty="0">
                  <a:solidFill>
                    <a:srgbClr val="FF0000"/>
                  </a:solidFill>
                  <a:latin typeface="Helvetica Neue"/>
                  <a:cs typeface="Arial" charset="0"/>
                </a:rPr>
                <a:t>Ω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42824" y="4173735"/>
            <a:ext cx="858037" cy="697785"/>
            <a:chOff x="1965255" y="2633483"/>
            <a:chExt cx="486518" cy="117904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 rot="5400000">
            <a:off x="3190785" y="3318521"/>
            <a:ext cx="592247" cy="2896545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06" name="Rectangle 105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 rot="19659123">
            <a:off x="1059514" y="3852119"/>
            <a:ext cx="1592597" cy="550789"/>
            <a:chOff x="1910251" y="2730322"/>
            <a:chExt cx="548359" cy="1023918"/>
          </a:xfrm>
        </p:grpSpPr>
        <p:cxnSp>
          <p:nvCxnSpPr>
            <p:cNvPr id="110" name="Straight Connector 109"/>
            <p:cNvCxnSpPr/>
            <p:nvPr/>
          </p:nvCxnSpPr>
          <p:spPr>
            <a:xfrm rot="1940877">
              <a:off x="1910251" y="2730322"/>
              <a:ext cx="116845" cy="92708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972092" y="3754240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/>
          <p:cNvSpPr/>
          <p:nvPr/>
        </p:nvSpPr>
        <p:spPr>
          <a:xfrm>
            <a:off x="2122673" y="4578334"/>
            <a:ext cx="2953487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Ω</a:t>
            </a:r>
            <a:r>
              <a:rPr lang="en-US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 = {NN, ND, DN, DD}</a:t>
            </a:r>
            <a:endParaRPr lang="en-IN" sz="2078" dirty="0"/>
          </a:p>
        </p:txBody>
      </p:sp>
      <p:grpSp>
        <p:nvGrpSpPr>
          <p:cNvPr id="113" name="Group 112"/>
          <p:cNvGrpSpPr/>
          <p:nvPr/>
        </p:nvGrpSpPr>
        <p:grpSpPr>
          <a:xfrm rot="5400000">
            <a:off x="6837086" y="3756657"/>
            <a:ext cx="592247" cy="2020618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14" name="Rectangle 113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Ω</a:t>
              </a:r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= {0, 1, 1, 2}</a:t>
              </a:r>
              <a:endParaRPr lang="en-IN" sz="2078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167282" y="4392636"/>
            <a:ext cx="316612" cy="403116"/>
            <a:chOff x="627679" y="3047203"/>
            <a:chExt cx="1337576" cy="765329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5400000">
            <a:off x="4569157" y="3905114"/>
            <a:ext cx="592247" cy="3034278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54" name="Rectangle 53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No. of defective chips</a:t>
              </a:r>
              <a:endParaRPr lang="en-IN" sz="2078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 rot="5400000" flipV="1">
            <a:off x="6451629" y="4972877"/>
            <a:ext cx="316612" cy="455048"/>
            <a:chOff x="627679" y="3047203"/>
            <a:chExt cx="1337576" cy="765329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rot="5400000" flipV="1">
            <a:off x="6484565" y="3039397"/>
            <a:ext cx="2461539" cy="2610388"/>
            <a:chOff x="627679" y="3047203"/>
            <a:chExt cx="1337576" cy="765329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 flipH="1">
            <a:off x="8167282" y="3149223"/>
            <a:ext cx="8532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2"/>
          <p:cNvSpPr txBox="1">
            <a:spLocks/>
          </p:cNvSpPr>
          <p:nvPr/>
        </p:nvSpPr>
        <p:spPr>
          <a:xfrm>
            <a:off x="223889" y="772821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Variable</a:t>
            </a:r>
          </a:p>
        </p:txBody>
      </p:sp>
      <p:sp>
        <p:nvSpPr>
          <p:cNvPr id="65" name="Title 2"/>
          <p:cNvSpPr txBox="1">
            <a:spLocks/>
          </p:cNvSpPr>
          <p:nvPr/>
        </p:nvSpPr>
        <p:spPr>
          <a:xfrm>
            <a:off x="2079031" y="770933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66" name="Right Arrow 65"/>
          <p:cNvSpPr/>
          <p:nvPr/>
        </p:nvSpPr>
        <p:spPr>
          <a:xfrm>
            <a:off x="1669260" y="866713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 Diagonal Corner Rectangle 74"/>
          <p:cNvSpPr/>
          <p:nvPr/>
        </p:nvSpPr>
        <p:spPr>
          <a:xfrm>
            <a:off x="116936" y="4951739"/>
            <a:ext cx="2669204" cy="834489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Favourable event (# of defectives)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75653" y="3132998"/>
            <a:ext cx="2388903" cy="172560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 rot="19659123">
            <a:off x="2766571" y="4897994"/>
            <a:ext cx="1797484" cy="550789"/>
            <a:chOff x="1910251" y="2730322"/>
            <a:chExt cx="548359" cy="1023918"/>
          </a:xfrm>
        </p:grpSpPr>
        <p:cxnSp>
          <p:nvCxnSpPr>
            <p:cNvPr id="82" name="Straight Connector 81"/>
            <p:cNvCxnSpPr/>
            <p:nvPr/>
          </p:nvCxnSpPr>
          <p:spPr>
            <a:xfrm rot="1940877">
              <a:off x="1910251" y="2730322"/>
              <a:ext cx="116845" cy="92708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972092" y="3754240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5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0" grpId="0"/>
      <p:bldP spid="97" grpId="0" animBg="1"/>
      <p:bldP spid="112" grpId="0"/>
      <p:bldP spid="64" grpId="0"/>
      <p:bldP spid="65" grpId="0"/>
      <p:bldP spid="66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 Diagonal Corner Rectangle 52"/>
          <p:cNvSpPr/>
          <p:nvPr/>
        </p:nvSpPr>
        <p:spPr>
          <a:xfrm>
            <a:off x="433023" y="1805437"/>
            <a:ext cx="1629297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3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 rot="5400000">
            <a:off x="5344635" y="-784172"/>
            <a:ext cx="821503" cy="5983351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55" name="Rectangle 54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If three computer chips are selected at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random, the sample space will be </a:t>
              </a:r>
              <a:r>
                <a:rPr lang="el-GR" altLang="en-US" sz="2338" b="1" dirty="0">
                  <a:solidFill>
                    <a:srgbClr val="FF0000"/>
                  </a:solidFill>
                  <a:latin typeface="Helvetica Neue"/>
                  <a:cs typeface="Arial" charset="0"/>
                </a:rPr>
                <a:t>Ω</a:t>
              </a:r>
              <a:r>
                <a:rPr lang="en-IN" altLang="en-US" sz="2338" b="1" dirty="0">
                  <a:solidFill>
                    <a:srgbClr val="FF0000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46240" y="2395557"/>
            <a:ext cx="858037" cy="610928"/>
            <a:chOff x="1965255" y="2633483"/>
            <a:chExt cx="486518" cy="1179049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5400000">
            <a:off x="5210481" y="-478655"/>
            <a:ext cx="487448" cy="6829743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62" name="Rectangle 61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 rot="19659123">
            <a:off x="1062930" y="2094419"/>
            <a:ext cx="1592597" cy="550789"/>
            <a:chOff x="1910251" y="2730322"/>
            <a:chExt cx="548359" cy="1023918"/>
          </a:xfrm>
        </p:grpSpPr>
        <p:cxnSp>
          <p:nvCxnSpPr>
            <p:cNvPr id="66" name="Straight Connector 65"/>
            <p:cNvCxnSpPr/>
            <p:nvPr/>
          </p:nvCxnSpPr>
          <p:spPr>
            <a:xfrm rot="1940877">
              <a:off x="1910251" y="2730322"/>
              <a:ext cx="116845" cy="92708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972092" y="3754240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2147610" y="2748960"/>
            <a:ext cx="6640701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Ω</a:t>
            </a:r>
            <a:r>
              <a:rPr lang="en-US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 = {NNN, NND, NDN, DNN, NDD, DND, DDN, DDD }</a:t>
            </a:r>
            <a:endParaRPr lang="en-IN" sz="2078" dirty="0"/>
          </a:p>
        </p:txBody>
      </p:sp>
      <p:grpSp>
        <p:nvGrpSpPr>
          <p:cNvPr id="76" name="Group 75"/>
          <p:cNvGrpSpPr/>
          <p:nvPr/>
        </p:nvGrpSpPr>
        <p:grpSpPr>
          <a:xfrm>
            <a:off x="1142459" y="2990602"/>
            <a:ext cx="858037" cy="470235"/>
            <a:chOff x="1965255" y="2633483"/>
            <a:chExt cx="486518" cy="1179049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5400000">
            <a:off x="3442522" y="1822531"/>
            <a:ext cx="478552" cy="3284928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80" name="Rectangle 79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2154434" y="3288212"/>
            <a:ext cx="3169828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2078" b="1" dirty="0">
                <a:latin typeface="Helvetica Neue"/>
                <a:cs typeface="Arial" charset="0"/>
              </a:rPr>
              <a:t>Ω</a:t>
            </a:r>
            <a:r>
              <a:rPr lang="en-US" altLang="en-US" sz="2078" b="1" dirty="0">
                <a:latin typeface="Helvetica Neue"/>
                <a:cs typeface="Arial" charset="0"/>
              </a:rPr>
              <a:t> = {0, 1, 1, 1, 2, 2, 2, 3 }</a:t>
            </a:r>
            <a:endParaRPr lang="en-IN" sz="2078" dirty="0"/>
          </a:p>
        </p:txBody>
      </p:sp>
      <p:sp>
        <p:nvSpPr>
          <p:cNvPr id="85" name="Round Diagonal Corner Rectangle 84"/>
          <p:cNvSpPr/>
          <p:nvPr/>
        </p:nvSpPr>
        <p:spPr>
          <a:xfrm>
            <a:off x="429607" y="3778149"/>
            <a:ext cx="1629297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4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 rot="5400000">
            <a:off x="5341218" y="1188541"/>
            <a:ext cx="821503" cy="5983351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87" name="Rectangle 86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If four computer chips are selected at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random, the sample space will be </a:t>
              </a:r>
              <a:r>
                <a:rPr lang="el-GR" altLang="en-US" sz="2338" b="1" dirty="0">
                  <a:solidFill>
                    <a:srgbClr val="FF0000"/>
                  </a:solidFill>
                  <a:latin typeface="Helvetica Neue"/>
                  <a:cs typeface="Arial" charset="0"/>
                </a:rPr>
                <a:t>Ω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42824" y="4368270"/>
            <a:ext cx="858037" cy="610928"/>
            <a:chOff x="1965255" y="2633483"/>
            <a:chExt cx="486518" cy="1179049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rot="5400000">
            <a:off x="5207065" y="1494058"/>
            <a:ext cx="487448" cy="6829743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94" name="Rectangle 93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rot="19659123">
            <a:off x="1059514" y="4067132"/>
            <a:ext cx="1592597" cy="550789"/>
            <a:chOff x="1910251" y="2730322"/>
            <a:chExt cx="548359" cy="1023918"/>
          </a:xfrm>
        </p:grpSpPr>
        <p:cxnSp>
          <p:nvCxnSpPr>
            <p:cNvPr id="121" name="Straight Connector 120"/>
            <p:cNvCxnSpPr/>
            <p:nvPr/>
          </p:nvCxnSpPr>
          <p:spPr>
            <a:xfrm rot="1940877">
              <a:off x="1910251" y="2730322"/>
              <a:ext cx="116845" cy="92708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972092" y="3754240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ectangle 122"/>
          <p:cNvSpPr/>
          <p:nvPr/>
        </p:nvSpPr>
        <p:spPr>
          <a:xfrm>
            <a:off x="2176592" y="4771018"/>
            <a:ext cx="6675689" cy="33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1559" b="1" dirty="0">
                <a:solidFill>
                  <a:srgbClr val="FF0000"/>
                </a:solidFill>
                <a:latin typeface="Helvetica Neue"/>
                <a:cs typeface="Arial" charset="0"/>
              </a:rPr>
              <a:t>Ω</a:t>
            </a:r>
            <a:r>
              <a:rPr lang="en-US" altLang="en-US" sz="1559" b="1" dirty="0">
                <a:solidFill>
                  <a:srgbClr val="FF0000"/>
                </a:solidFill>
                <a:latin typeface="Helvetica Neue"/>
                <a:cs typeface="Arial" charset="0"/>
              </a:rPr>
              <a:t> = {NNNN, NNND,…, NNDN, NDDN,…,DNDN, NDDD,…DNDD, DDDD}</a:t>
            </a:r>
            <a:endParaRPr lang="en-IN" sz="1559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1139042" y="4963314"/>
            <a:ext cx="858037" cy="470235"/>
            <a:chOff x="1965255" y="2633483"/>
            <a:chExt cx="486518" cy="1179049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 rot="5400000">
            <a:off x="4587578" y="2646772"/>
            <a:ext cx="478552" cy="5581872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28" name="Rectangle 127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2151017" y="5260925"/>
            <a:ext cx="5580712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2078" b="1" dirty="0">
                <a:latin typeface="Helvetica Neue"/>
                <a:cs typeface="Arial" charset="0"/>
              </a:rPr>
              <a:t>Ω</a:t>
            </a:r>
            <a:r>
              <a:rPr lang="en-US" altLang="en-US" sz="2078" b="1" dirty="0">
                <a:latin typeface="Helvetica Neue"/>
                <a:cs typeface="Arial" charset="0"/>
              </a:rPr>
              <a:t> = {0, 1, 1, 1, 1, 2, 2, 2, 2, 2, 2, 3, 3, 3, 3, 4 }</a:t>
            </a:r>
            <a:endParaRPr lang="en-IN" sz="2078" dirty="0"/>
          </a:p>
        </p:txBody>
      </p:sp>
      <p:sp>
        <p:nvSpPr>
          <p:cNvPr id="67" name="Round Diagonal Corner Rectangle 66"/>
          <p:cNvSpPr/>
          <p:nvPr/>
        </p:nvSpPr>
        <p:spPr>
          <a:xfrm rot="17959260">
            <a:off x="-89690" y="4794625"/>
            <a:ext cx="1279871" cy="597328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1819" b="1" dirty="0">
                <a:solidFill>
                  <a:srgbClr val="C00000"/>
                </a:solidFill>
                <a:latin typeface="Helvetica Neue"/>
              </a:rPr>
              <a:t>Pascal triangle</a:t>
            </a:r>
            <a:endParaRPr lang="en-AU" altLang="en-US" sz="1819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16728" y="5526121"/>
            <a:ext cx="1287549" cy="114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108408" y="3275913"/>
            <a:ext cx="833593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sp>
        <p:nvSpPr>
          <p:cNvPr id="68" name="Rounded Rectangle 67"/>
          <p:cNvSpPr/>
          <p:nvPr/>
        </p:nvSpPr>
        <p:spPr>
          <a:xfrm>
            <a:off x="3521380" y="2740535"/>
            <a:ext cx="2130529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sp>
        <p:nvSpPr>
          <p:cNvPr id="70" name="Rounded Rectangle 69"/>
          <p:cNvSpPr/>
          <p:nvPr/>
        </p:nvSpPr>
        <p:spPr>
          <a:xfrm>
            <a:off x="3980840" y="3265381"/>
            <a:ext cx="833593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sp>
        <p:nvSpPr>
          <p:cNvPr id="71" name="Rounded Rectangle 70"/>
          <p:cNvSpPr/>
          <p:nvPr/>
        </p:nvSpPr>
        <p:spPr>
          <a:xfrm>
            <a:off x="5682627" y="2743583"/>
            <a:ext cx="2130529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sp>
        <p:nvSpPr>
          <p:cNvPr id="72" name="Rounded Rectangle 71"/>
          <p:cNvSpPr/>
          <p:nvPr/>
        </p:nvSpPr>
        <p:spPr>
          <a:xfrm>
            <a:off x="3087929" y="5253919"/>
            <a:ext cx="1157688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sp>
        <p:nvSpPr>
          <p:cNvPr id="73" name="Rounded Rectangle 72"/>
          <p:cNvSpPr/>
          <p:nvPr/>
        </p:nvSpPr>
        <p:spPr>
          <a:xfrm>
            <a:off x="3296013" y="4708213"/>
            <a:ext cx="1690384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sp>
        <p:nvSpPr>
          <p:cNvPr id="84" name="Rounded Rectangle 83"/>
          <p:cNvSpPr/>
          <p:nvPr/>
        </p:nvSpPr>
        <p:spPr>
          <a:xfrm>
            <a:off x="4298140" y="5254060"/>
            <a:ext cx="1713177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sp>
        <p:nvSpPr>
          <p:cNvPr id="97" name="Rounded Rectangle 96"/>
          <p:cNvSpPr/>
          <p:nvPr/>
        </p:nvSpPr>
        <p:spPr>
          <a:xfrm>
            <a:off x="5022755" y="4711089"/>
            <a:ext cx="1485466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sp>
        <p:nvSpPr>
          <p:cNvPr id="98" name="Rounded Rectangle 97"/>
          <p:cNvSpPr/>
          <p:nvPr/>
        </p:nvSpPr>
        <p:spPr>
          <a:xfrm>
            <a:off x="6050156" y="5245842"/>
            <a:ext cx="1147837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sp>
        <p:nvSpPr>
          <p:cNvPr id="99" name="Rounded Rectangle 98"/>
          <p:cNvSpPr/>
          <p:nvPr/>
        </p:nvSpPr>
        <p:spPr>
          <a:xfrm>
            <a:off x="6551838" y="4713110"/>
            <a:ext cx="1485466" cy="38380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69"/>
          </a:p>
        </p:txBody>
      </p:sp>
      <p:grpSp>
        <p:nvGrpSpPr>
          <p:cNvPr id="69" name="Group 68"/>
          <p:cNvGrpSpPr/>
          <p:nvPr/>
        </p:nvGrpSpPr>
        <p:grpSpPr>
          <a:xfrm rot="5400000">
            <a:off x="7330737" y="-230415"/>
            <a:ext cx="592247" cy="3034278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00" name="Rectangle 99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No. of defective chips</a:t>
              </a:r>
              <a:endParaRPr lang="en-IN" sz="2078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cxnSp>
        <p:nvCxnSpPr>
          <p:cNvPr id="17" name="Elbow Connector 16"/>
          <p:cNvCxnSpPr/>
          <p:nvPr/>
        </p:nvCxnSpPr>
        <p:spPr>
          <a:xfrm rot="10800000" flipV="1">
            <a:off x="5343750" y="1803481"/>
            <a:ext cx="3713832" cy="1794949"/>
          </a:xfrm>
          <a:prstGeom prst="bentConnector3">
            <a:avLst>
              <a:gd name="adj1" fmla="val -582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5400000">
            <a:off x="6565333" y="3022362"/>
            <a:ext cx="3724783" cy="1282737"/>
          </a:xfrm>
          <a:prstGeom prst="bentConnector3">
            <a:avLst>
              <a:gd name="adj1" fmla="val 10043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itle 2"/>
          <p:cNvSpPr txBox="1">
            <a:spLocks/>
          </p:cNvSpPr>
          <p:nvPr/>
        </p:nvSpPr>
        <p:spPr>
          <a:xfrm>
            <a:off x="266552" y="82371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Variable</a:t>
            </a:r>
          </a:p>
        </p:txBody>
      </p:sp>
      <p:sp>
        <p:nvSpPr>
          <p:cNvPr id="104" name="Title 2"/>
          <p:cNvSpPr txBox="1">
            <a:spLocks/>
          </p:cNvSpPr>
          <p:nvPr/>
        </p:nvSpPr>
        <p:spPr>
          <a:xfrm>
            <a:off x="1996644" y="837827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105" name="Right Arrow 104"/>
          <p:cNvSpPr/>
          <p:nvPr/>
        </p:nvSpPr>
        <p:spPr>
          <a:xfrm>
            <a:off x="1652196" y="941115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583228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8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5" grpId="0"/>
      <p:bldP spid="83" grpId="0"/>
      <p:bldP spid="85" grpId="0" animBg="1"/>
      <p:bldP spid="123" grpId="0"/>
      <p:bldP spid="131" grpId="0"/>
      <p:bldP spid="67" grpId="0" animBg="1"/>
      <p:bldP spid="4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84" grpId="0" animBg="1"/>
      <p:bldP spid="97" grpId="0" animBg="1"/>
      <p:bldP spid="98" grpId="0" animBg="1"/>
      <p:bldP spid="99" grpId="0" animBg="1"/>
      <p:bldP spid="103" grpId="0"/>
      <p:bldP spid="104" grpId="0"/>
      <p:bldP spid="1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>
            <a:spLocks/>
          </p:cNvSpPr>
          <p:nvPr/>
        </p:nvSpPr>
        <p:spPr>
          <a:xfrm>
            <a:off x="223888" y="840649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Variable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2009205" y="813417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1656051" y="94946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8" y="1680979"/>
            <a:ext cx="8623413" cy="3866276"/>
          </a:xfrm>
          <a:prstGeom prst="rect">
            <a:avLst/>
          </a:prstGeom>
        </p:spPr>
      </p:pic>
      <p:sp>
        <p:nvSpPr>
          <p:cNvPr id="8" name="Round Diagonal Corner Rectangle 7"/>
          <p:cNvSpPr/>
          <p:nvPr/>
        </p:nvSpPr>
        <p:spPr>
          <a:xfrm>
            <a:off x="223888" y="1683361"/>
            <a:ext cx="2485248" cy="597328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Pascal triangle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0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/>
          <p:cNvSpPr txBox="1">
            <a:spLocks/>
          </p:cNvSpPr>
          <p:nvPr/>
        </p:nvSpPr>
        <p:spPr>
          <a:xfrm>
            <a:off x="485072" y="1692409"/>
            <a:ext cx="8374349" cy="3940043"/>
          </a:xfrm>
          <a:prstGeom prst="rect">
            <a:avLst/>
          </a:prstGeom>
        </p:spPr>
        <p:txBody>
          <a:bodyPr lIns="59290" tIns="29645" rIns="59290" bIns="29645">
            <a:normAutofit fontScale="77500" lnSpcReduction="20000"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3053" b="1" dirty="0">
                <a:latin typeface="Helvetica LT Std Cond Light"/>
              </a:rPr>
              <a:t>Let us denote the counting numbers based on the defined favourable event by X, Y, Z etc.</a:t>
            </a:r>
          </a:p>
          <a:p>
            <a:pPr marL="222366" indent="-222366">
              <a:lnSpc>
                <a:spcPct val="150000"/>
              </a:lnSpc>
            </a:pPr>
            <a:r>
              <a:rPr lang="en-IN" altLang="en-US" sz="3053" b="1" dirty="0">
                <a:solidFill>
                  <a:srgbClr val="0000FF"/>
                </a:solidFill>
                <a:latin typeface="Helvetica Neue"/>
              </a:rPr>
              <a:t>X, Y, Z are called Random variable</a:t>
            </a:r>
          </a:p>
          <a:p>
            <a:pPr marL="222366" indent="-222366">
              <a:lnSpc>
                <a:spcPct val="150000"/>
              </a:lnSpc>
            </a:pPr>
            <a:r>
              <a:rPr lang="en-IN" altLang="en-US" sz="2625" b="1" dirty="0">
                <a:solidFill>
                  <a:srgbClr val="0000FF"/>
                </a:solidFill>
                <a:latin typeface="Arial" charset="0"/>
              </a:rPr>
              <a:t>The examples of </a:t>
            </a:r>
            <a:r>
              <a:rPr lang="en-IN" altLang="en-US" sz="2625" b="1" dirty="0">
                <a:solidFill>
                  <a:srgbClr val="FF0000"/>
                </a:solidFill>
                <a:latin typeface="Arial" charset="0"/>
              </a:rPr>
              <a:t>Height, Weight, Age, BP, Wages </a:t>
            </a:r>
            <a:r>
              <a:rPr lang="en-IN" altLang="en-US" sz="2625" b="1" dirty="0">
                <a:solidFill>
                  <a:srgbClr val="0000FF"/>
                </a:solidFill>
                <a:latin typeface="Arial" charset="0"/>
              </a:rPr>
              <a:t>which are denoted as </a:t>
            </a:r>
            <a:r>
              <a:rPr lang="en-IN" altLang="en-US" sz="2625" b="1" dirty="0">
                <a:solidFill>
                  <a:srgbClr val="FF0000"/>
                </a:solidFill>
                <a:latin typeface="Arial" charset="0"/>
              </a:rPr>
              <a:t>X, Y, Z</a:t>
            </a:r>
            <a:r>
              <a:rPr lang="en-IN" altLang="en-US" sz="2625" b="1" dirty="0">
                <a:solidFill>
                  <a:srgbClr val="0000FF"/>
                </a:solidFill>
                <a:latin typeface="Arial" charset="0"/>
              </a:rPr>
              <a:t>, are called </a:t>
            </a:r>
            <a:r>
              <a:rPr lang="en-IN" altLang="en-US" sz="2625" b="1" dirty="0">
                <a:solidFill>
                  <a:srgbClr val="FF0000"/>
                </a:solidFill>
                <a:latin typeface="Arial" charset="0"/>
              </a:rPr>
              <a:t>Variables</a:t>
            </a:r>
            <a:r>
              <a:rPr lang="en-IN" altLang="en-US" sz="2625" b="1" dirty="0">
                <a:solidFill>
                  <a:srgbClr val="0000FF"/>
                </a:solidFill>
                <a:latin typeface="Arial" charset="0"/>
              </a:rPr>
              <a:t> whereas in case of example on </a:t>
            </a:r>
            <a:r>
              <a:rPr lang="en-IN" altLang="en-US" sz="2625" b="1" dirty="0">
                <a:solidFill>
                  <a:srgbClr val="FF0000"/>
                </a:solidFill>
                <a:latin typeface="Arial" charset="0"/>
              </a:rPr>
              <a:t>Computer chips </a:t>
            </a:r>
            <a:r>
              <a:rPr lang="en-IN" altLang="en-US" sz="2625" b="1" dirty="0">
                <a:solidFill>
                  <a:srgbClr val="0000FF"/>
                </a:solidFill>
                <a:latin typeface="Arial" charset="0"/>
              </a:rPr>
              <a:t>X, Y, Z are called </a:t>
            </a:r>
            <a:r>
              <a:rPr lang="en-IN" altLang="en-US" sz="2625" b="1" dirty="0">
                <a:solidFill>
                  <a:srgbClr val="FF0000"/>
                </a:solidFill>
                <a:latin typeface="Arial" charset="0"/>
              </a:rPr>
              <a:t>Random variables.</a:t>
            </a:r>
          </a:p>
          <a:p>
            <a:pPr marL="222366" indent="-222366">
              <a:lnSpc>
                <a:spcPct val="150000"/>
              </a:lnSpc>
            </a:pPr>
            <a:r>
              <a:rPr lang="en-US" sz="3702" b="1" dirty="0">
                <a:latin typeface="Helvetica LT Std Cond Light"/>
              </a:rPr>
              <a:t>What is the difference between the two?</a:t>
            </a:r>
            <a:endParaRPr lang="en-IN" sz="3702" b="1" dirty="0">
              <a:solidFill>
                <a:srgbClr val="0000FF"/>
              </a:solidFill>
              <a:latin typeface="Helvetica LT Std Cond Ligh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290600" y="4267200"/>
            <a:ext cx="11958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172200" y="4648200"/>
            <a:ext cx="2436038" cy="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277555" y="827841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Variable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2264078" y="826166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1676400" y="925366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/>
          <p:cNvSpPr txBox="1">
            <a:spLocks/>
          </p:cNvSpPr>
          <p:nvPr/>
        </p:nvSpPr>
        <p:spPr>
          <a:xfrm>
            <a:off x="190531" y="812802"/>
            <a:ext cx="2603401" cy="357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Random Variable</a:t>
            </a:r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3193363" y="907268"/>
            <a:ext cx="5830586" cy="3888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89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Explanation – Every value of X based on some chance 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793932" y="943355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Group 2"/>
          <p:cNvGraphicFramePr>
            <a:graphicFrameLocks/>
          </p:cNvGraphicFramePr>
          <p:nvPr>
            <p:extLst/>
          </p:nvPr>
        </p:nvGraphicFramePr>
        <p:xfrm>
          <a:off x="2151603" y="1742912"/>
          <a:ext cx="6355442" cy="1420396"/>
        </p:xfrm>
        <a:graphic>
          <a:graphicData uri="http://schemas.openxmlformats.org/drawingml/2006/table">
            <a:tbl>
              <a:tblPr/>
              <a:tblGrid>
                <a:gridCol w="15055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19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74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5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Outcome</a:t>
                      </a:r>
                    </a:p>
                  </a:txBody>
                  <a:tcPr marL="59386" marR="59386" marT="29691" marB="29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X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Favourable events (m)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Probability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1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N</a:t>
                      </a:r>
                    </a:p>
                  </a:txBody>
                  <a:tcPr marL="59386" marR="59386" marT="29691" marB="29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1/2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D</a:t>
                      </a:r>
                    </a:p>
                  </a:txBody>
                  <a:tcPr marL="59386" marR="59386" marT="29691" marB="29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1/2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6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Total</a:t>
                      </a:r>
                    </a:p>
                  </a:txBody>
                  <a:tcPr marL="59386" marR="59386" marT="29691" marB="29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</a:endParaRP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2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59386" marR="59386" marT="29691" marB="29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Round Diagonal Corner Rectangle 18"/>
          <p:cNvSpPr/>
          <p:nvPr/>
        </p:nvSpPr>
        <p:spPr>
          <a:xfrm>
            <a:off x="195480" y="1717044"/>
            <a:ext cx="1683068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1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66429" y="2307164"/>
            <a:ext cx="1541774" cy="294931"/>
            <a:chOff x="1965255" y="2633483"/>
            <a:chExt cx="1197863" cy="1179049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ound Diagonal Corner Rectangle 26"/>
          <p:cNvSpPr/>
          <p:nvPr/>
        </p:nvSpPr>
        <p:spPr>
          <a:xfrm>
            <a:off x="190531" y="3587297"/>
            <a:ext cx="1683068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2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61480" y="4177418"/>
            <a:ext cx="1541774" cy="589863"/>
            <a:chOff x="1965255" y="2633483"/>
            <a:chExt cx="1197863" cy="1179049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2167589" y="3280469"/>
          <a:ext cx="6339456" cy="2337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1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5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76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898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960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 dirty="0">
                          <a:effectLst/>
                          <a:latin typeface="Helvetica Neue"/>
                        </a:rPr>
                        <a:t>Outcome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X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 dirty="0">
                          <a:effectLst/>
                          <a:latin typeface="Helvetica Neue"/>
                        </a:rPr>
                        <a:t>m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Frequency (f)</a:t>
                      </a:r>
                      <a:endParaRPr lang="en-US" sz="2100" b="1" i="0" u="none" strike="noStrike" dirty="0">
                        <a:solidFill>
                          <a:srgbClr val="0000CC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 dirty="0">
                          <a:effectLst/>
                          <a:latin typeface="Helvetica Neue"/>
                        </a:rPr>
                        <a:t>Probability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12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 dirty="0">
                          <a:effectLst/>
                          <a:latin typeface="Helvetica Neue"/>
                        </a:rPr>
                        <a:t>NN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0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1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US" sz="2300" b="1" i="0" u="none" strike="noStrike" dirty="0">
                        <a:solidFill>
                          <a:srgbClr val="0000CC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1/4</a:t>
                      </a:r>
                      <a:r>
                        <a:rPr lang="en-US" sz="2300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 </a:t>
                      </a:r>
                      <a:endParaRPr lang="en-US" sz="23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73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ND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300" b="1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2</a:t>
                      </a:r>
                      <a:endParaRPr lang="en-US" sz="2300" b="1" i="0" u="none" strike="noStrike" dirty="0">
                        <a:solidFill>
                          <a:srgbClr val="0000CC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2300" b="1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2/4</a:t>
                      </a:r>
                    </a:p>
                  </a:txBody>
                  <a:tcPr marL="4949" marR="4949" marT="494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12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DN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0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 dirty="0">
                          <a:effectLst/>
                          <a:latin typeface="Helvetica Neue"/>
                        </a:rPr>
                        <a:t>DD</a:t>
                      </a:r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2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3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1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 1</a:t>
                      </a:r>
                      <a:endParaRPr lang="en-US" sz="2300" b="1" i="0" u="none" strike="noStrike" dirty="0">
                        <a:solidFill>
                          <a:srgbClr val="0000CC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1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1/4</a:t>
                      </a:r>
                    </a:p>
                  </a:txBody>
                  <a:tcPr marL="4949" marR="4949" marT="494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12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Total</a:t>
                      </a: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</a:t>
                      </a: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1" i="0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4</a:t>
                      </a:r>
                    </a:p>
                  </a:txBody>
                  <a:tcPr marL="4949" marR="4949" marT="494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300" b="1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4949" marR="4949" marT="4949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030401" y="3288497"/>
            <a:ext cx="1998962" cy="2329331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69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1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19" grpId="0" animBg="1"/>
      <p:bldP spid="27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154041" y="619389"/>
            <a:ext cx="254973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Random variable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2732752" y="870817"/>
            <a:ext cx="5853841" cy="3256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89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Explanation – Every value of X based on some chance 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057400" y="892535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190531" y="1718574"/>
            <a:ext cx="1683068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3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1480" y="2308694"/>
            <a:ext cx="1967741" cy="589863"/>
            <a:chOff x="1965255" y="2633483"/>
            <a:chExt cx="1197863" cy="1179049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546586" y="1762256"/>
          <a:ext cx="5975304" cy="3787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54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62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62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10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667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  <a:latin typeface="Helvetica Neue"/>
                        </a:rPr>
                        <a:t>Outcome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X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m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i="0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f</a:t>
                      </a: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Probability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NNN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0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 dirty="0">
                        <a:solidFill>
                          <a:srgbClr val="0000CC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1/8 </a:t>
                      </a:r>
                      <a:endParaRPr lang="en-US" sz="21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NND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3</a:t>
                      </a:r>
                      <a:endParaRPr lang="en-US" sz="2100" b="1" i="0" u="none" strike="noStrike" dirty="0">
                        <a:solidFill>
                          <a:srgbClr val="0000CC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3/8 </a:t>
                      </a:r>
                      <a:endParaRPr lang="en-US" sz="21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NDN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DNN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NDD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2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3</a:t>
                      </a:r>
                      <a:endParaRPr lang="en-US" sz="2100" b="1" i="0" u="none" strike="noStrike" dirty="0">
                        <a:solidFill>
                          <a:srgbClr val="0000CC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3/8 </a:t>
                      </a:r>
                      <a:endParaRPr lang="en-US" sz="21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DND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2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DDN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2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DDD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3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US" sz="2100" b="1" i="0" u="none" strike="noStrike" dirty="0">
                        <a:solidFill>
                          <a:srgbClr val="0000CC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1/8 </a:t>
                      </a:r>
                      <a:endParaRPr lang="en-US" sz="21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7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Total 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  <a:latin typeface="Helvetica Neue"/>
                        </a:rPr>
                        <a:t>8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0000CC"/>
                          </a:solidFill>
                          <a:effectLst/>
                          <a:latin typeface="Helvetica Neue"/>
                        </a:rPr>
                        <a:t>8</a:t>
                      </a:r>
                      <a:endParaRPr lang="en-US" sz="2100" b="1" i="0" u="none" strike="noStrike" dirty="0">
                        <a:solidFill>
                          <a:srgbClr val="0000CC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 1</a:t>
                      </a:r>
                      <a:endParaRPr lang="en-US" sz="21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4949" marR="4949" marT="4949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5899573" y="1761243"/>
            <a:ext cx="855584" cy="3803783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69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7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166034" y="75964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Random variable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3288013" y="798944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819400" y="905517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205767" y="1927686"/>
          <a:ext cx="2987745" cy="7500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68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7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87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X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Total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Frequency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P(X=x)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0.50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0.50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05766" y="2852387"/>
          <a:ext cx="4378284" cy="7500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7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77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7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77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77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X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2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Total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Frequency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P(X=x)</a:t>
                      </a: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0.25</a:t>
                      </a: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0.50</a:t>
                      </a: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0.25</a:t>
                      </a: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05768" y="3899882"/>
          <a:ext cx="5371366" cy="7500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39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64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64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64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64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64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X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2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3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Total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Frequency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P(X=x)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0.125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0.375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0.375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0.125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05768" y="4899418"/>
          <a:ext cx="6119247" cy="7500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567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0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04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04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041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604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604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X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2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3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4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Total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effectLst/>
                          <a:latin typeface="Helvetica Neue"/>
                        </a:rPr>
                        <a:t>Frequency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Helvetica Neue"/>
                        </a:rPr>
                        <a:t>16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7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P(X=x)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0.0625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0.2500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0.3750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0.2500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0.0625</a:t>
                      </a:r>
                      <a:endParaRPr lang="en-IN" sz="1600" b="1" i="0" u="none" strike="noStrike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0000"/>
                          </a:solidFill>
                          <a:effectLst/>
                          <a:latin typeface="Helvetica Neue"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FF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Round Diagonal Corner Rectangle 16"/>
          <p:cNvSpPr/>
          <p:nvPr/>
        </p:nvSpPr>
        <p:spPr>
          <a:xfrm>
            <a:off x="190531" y="1718574"/>
            <a:ext cx="1683068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559" b="1" dirty="0">
                <a:solidFill>
                  <a:srgbClr val="C00000"/>
                </a:solidFill>
                <a:latin typeface="Helvetica Neue"/>
              </a:rPr>
              <a:t>Example 1</a:t>
            </a:r>
            <a:endParaRPr lang="en-AU" altLang="en-US" sz="1559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61480" y="2308694"/>
            <a:ext cx="1598941" cy="248127"/>
            <a:chOff x="1965255" y="2633483"/>
            <a:chExt cx="1197863" cy="117904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 Diagonal Corner Rectangle 28"/>
          <p:cNvSpPr/>
          <p:nvPr/>
        </p:nvSpPr>
        <p:spPr>
          <a:xfrm>
            <a:off x="187115" y="2646912"/>
            <a:ext cx="1683068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559" b="1" dirty="0">
                <a:solidFill>
                  <a:srgbClr val="C00000"/>
                </a:solidFill>
                <a:latin typeface="Helvetica Neue"/>
              </a:rPr>
              <a:t>Example 2</a:t>
            </a:r>
            <a:endParaRPr lang="en-AU" altLang="en-US" sz="1559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58064" y="3237032"/>
            <a:ext cx="1598941" cy="248127"/>
            <a:chOff x="1965255" y="2633483"/>
            <a:chExt cx="1197863" cy="117904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und Diagonal Corner Rectangle 32"/>
          <p:cNvSpPr/>
          <p:nvPr/>
        </p:nvSpPr>
        <p:spPr>
          <a:xfrm>
            <a:off x="193938" y="3657159"/>
            <a:ext cx="1683068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559" b="1" dirty="0">
                <a:solidFill>
                  <a:srgbClr val="C00000"/>
                </a:solidFill>
                <a:latin typeface="Helvetica Neue"/>
              </a:rPr>
              <a:t>Example 3</a:t>
            </a:r>
            <a:endParaRPr lang="en-AU" altLang="en-US" sz="1559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64888" y="4247279"/>
            <a:ext cx="1598941" cy="248127"/>
            <a:chOff x="1965255" y="2633483"/>
            <a:chExt cx="1197863" cy="1179049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 Diagonal Corner Rectangle 36"/>
          <p:cNvSpPr/>
          <p:nvPr/>
        </p:nvSpPr>
        <p:spPr>
          <a:xfrm>
            <a:off x="190523" y="4657171"/>
            <a:ext cx="1683068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1559" b="1" dirty="0">
                <a:solidFill>
                  <a:srgbClr val="C00000"/>
                </a:solidFill>
                <a:latin typeface="Helvetica Neue"/>
              </a:rPr>
              <a:t>Example 4</a:t>
            </a:r>
            <a:endParaRPr lang="en-AU" altLang="en-US" sz="1559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61473" y="5247292"/>
            <a:ext cx="1598941" cy="248127"/>
            <a:chOff x="1965255" y="2633483"/>
            <a:chExt cx="1197863" cy="1179049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2"/>
          <p:cNvSpPr txBox="1">
            <a:spLocks/>
          </p:cNvSpPr>
          <p:nvPr/>
        </p:nvSpPr>
        <p:spPr>
          <a:xfrm>
            <a:off x="5432574" y="1643012"/>
            <a:ext cx="3535924" cy="12003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19" b="1" dirty="0">
                <a:solidFill>
                  <a:srgbClr val="008000"/>
                </a:solidFill>
                <a:latin typeface="Helvetica Neue"/>
                <a:cs typeface="Helvetica" panose="020B0604020202020204" pitchFamily="34" charset="0"/>
              </a:rPr>
              <a:t>For each value taken by X, there is a probability associated called probability mass. </a:t>
            </a:r>
            <a:r>
              <a:rPr lang="en-US" sz="1819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Why?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0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17" grpId="0" animBg="1"/>
      <p:bldP spid="29" grpId="0" animBg="1"/>
      <p:bldP spid="33" grpId="0" animBg="1"/>
      <p:bldP spid="37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Diagonal Corner Rectangle 17"/>
          <p:cNvSpPr/>
          <p:nvPr/>
        </p:nvSpPr>
        <p:spPr>
          <a:xfrm>
            <a:off x="328753" y="1726859"/>
            <a:ext cx="3896829" cy="82996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en-US" sz="1819" b="1" dirty="0">
                <a:solidFill>
                  <a:srgbClr val="0000FF"/>
                </a:solidFill>
                <a:latin typeface="Helvetica LT Std Cond Light"/>
              </a:rPr>
              <a:t>A random variable is a real valued function defined on the sample space </a:t>
            </a:r>
            <a:r>
              <a:rPr lang="el-GR" altLang="en-US" sz="1819" b="1" dirty="0">
                <a:solidFill>
                  <a:srgbClr val="0000FF"/>
                </a:solidFill>
                <a:latin typeface="Helvetica LT Std Cond Light"/>
              </a:rPr>
              <a:t>Ω</a:t>
            </a:r>
            <a:endParaRPr lang="en-US" sz="1819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66516" y="2945297"/>
            <a:ext cx="1325181" cy="274464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339" tIns="25670" rIns="51339" bIns="25670" anchor="ctr"/>
          <a:lstStyle/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0</a:t>
            </a: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1</a:t>
            </a: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2</a:t>
            </a: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3</a:t>
            </a: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4</a:t>
            </a:r>
          </a:p>
        </p:txBody>
      </p:sp>
      <p:sp>
        <p:nvSpPr>
          <p:cNvPr id="22" name="Oval 21"/>
          <p:cNvSpPr/>
          <p:nvPr/>
        </p:nvSpPr>
        <p:spPr>
          <a:xfrm>
            <a:off x="2715168" y="2935057"/>
            <a:ext cx="1325181" cy="274464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339" tIns="25670" rIns="51339" bIns="25670" anchor="ctr"/>
          <a:lstStyle/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0.0625</a:t>
            </a: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0.2500</a:t>
            </a: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endParaRPr lang="en-US" sz="2013" b="1" dirty="0">
              <a:solidFill>
                <a:schemeClr val="tx1"/>
              </a:solidFill>
              <a:latin typeface="Helvetica LT Std Cond Light"/>
            </a:endParaRPr>
          </a:p>
          <a:p>
            <a:pPr algn="ctr">
              <a:defRPr/>
            </a:pPr>
            <a:r>
              <a:rPr lang="en-US" sz="2013" b="1" dirty="0">
                <a:solidFill>
                  <a:schemeClr val="tx1"/>
                </a:solidFill>
                <a:latin typeface="Helvetica LT Std Cond Light"/>
              </a:rPr>
              <a:t>0.3750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20154" y="3115048"/>
            <a:ext cx="1959385" cy="283516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020154" y="4341318"/>
            <a:ext cx="1959385" cy="60327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20154" y="3731129"/>
            <a:ext cx="1959385" cy="55709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20154" y="4341318"/>
            <a:ext cx="1959385" cy="816189"/>
          </a:xfrm>
          <a:prstGeom prst="straightConnector1">
            <a:avLst/>
          </a:prstGeom>
          <a:ln w="25400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1592539" y="2602480"/>
            <a:ext cx="1230592" cy="41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339" tIns="25670" rIns="51339" bIns="2567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338" b="1" dirty="0">
                <a:cs typeface="Arial" charset="0"/>
                <a:sym typeface="Symbol" pitchFamily="18" charset="2"/>
              </a:rPr>
              <a:t>X: R</a:t>
            </a:r>
            <a:endParaRPr lang="en-US" altLang="en-US" sz="2338" dirty="0"/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758903" y="2602480"/>
            <a:ext cx="334513" cy="41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339" tIns="25670" rIns="51339" bIns="2567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338" b="1" dirty="0">
                <a:cs typeface="Arial" charset="0"/>
                <a:sym typeface="Symbol" pitchFamily="18" charset="2"/>
              </a:rPr>
              <a:t></a:t>
            </a:r>
            <a:endParaRPr lang="en-US" altLang="en-US" sz="2338" dirty="0"/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3280503" y="2602480"/>
            <a:ext cx="299234" cy="41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339" tIns="25670" rIns="51339" bIns="25670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338" b="1">
                <a:cs typeface="Arial" charset="0"/>
                <a:sym typeface="Symbol" pitchFamily="18" charset="2"/>
              </a:rPr>
              <a:t>R</a:t>
            </a:r>
            <a:endParaRPr lang="en-US" altLang="en-US" sz="2338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035974" y="3451661"/>
            <a:ext cx="1943565" cy="207263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"/>
          <p:cNvSpPr txBox="1">
            <a:spLocks/>
          </p:cNvSpPr>
          <p:nvPr/>
        </p:nvSpPr>
        <p:spPr>
          <a:xfrm>
            <a:off x="4366562" y="1724412"/>
            <a:ext cx="4615714" cy="3896835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With the introduction of X we can write the probabilities as </a:t>
            </a:r>
          </a:p>
          <a:p>
            <a:pPr marL="256722" indent="-25672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p(0) = P(X=0) = 0.0625</a:t>
            </a:r>
          </a:p>
          <a:p>
            <a:pPr marL="256722" indent="-25672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p(1) = P(X=1) = 0.2500</a:t>
            </a:r>
          </a:p>
          <a:p>
            <a:pPr marL="256722" indent="-25672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p(2) = P(X=2) = 0.3750</a:t>
            </a:r>
          </a:p>
          <a:p>
            <a:pPr marL="256722" indent="-25672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p(3) = P(X=3) = 0.2500</a:t>
            </a:r>
          </a:p>
          <a:p>
            <a:pPr marL="256722" indent="-25672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p(4) = P(x=4) = 0.0625 such that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p(0) + p(1) + p(2) + p(3) + p(4) = 1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1819" b="1" dirty="0">
                <a:latin typeface="Helvetica Nueue"/>
                <a:cs typeface="Arial" charset="0"/>
                <a:sym typeface="Symbol" pitchFamily="18" charset="2"/>
              </a:rPr>
              <a:t>and each p(x)  0, x = 0, 1, 2, 3, 4</a:t>
            </a:r>
          </a:p>
        </p:txBody>
      </p:sp>
      <p:sp>
        <p:nvSpPr>
          <p:cNvPr id="40" name="Title 2"/>
          <p:cNvSpPr txBox="1">
            <a:spLocks/>
          </p:cNvSpPr>
          <p:nvPr/>
        </p:nvSpPr>
        <p:spPr>
          <a:xfrm>
            <a:off x="211625" y="814150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Random variable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41" name="Title 2"/>
          <p:cNvSpPr txBox="1">
            <a:spLocks/>
          </p:cNvSpPr>
          <p:nvPr/>
        </p:nvSpPr>
        <p:spPr>
          <a:xfrm>
            <a:off x="3266551" y="866752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2800031" y="973874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  <p:bldP spid="27" grpId="0"/>
      <p:bldP spid="28" grpId="0"/>
      <p:bldP spid="29" grpId="0"/>
      <p:bldP spid="34" grpId="0"/>
      <p:bldP spid="40" grpId="0"/>
      <p:bldP spid="41" grpId="0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2"/>
          <p:cNvSpPr txBox="1">
            <a:spLocks/>
          </p:cNvSpPr>
          <p:nvPr/>
        </p:nvSpPr>
        <p:spPr>
          <a:xfrm>
            <a:off x="228600" y="83890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Random variable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41" name="Title 2"/>
          <p:cNvSpPr txBox="1">
            <a:spLocks/>
          </p:cNvSpPr>
          <p:nvPr/>
        </p:nvSpPr>
        <p:spPr>
          <a:xfrm>
            <a:off x="3352800" y="903576"/>
            <a:ext cx="552320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Definition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2839909" y="984514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 Diagonal Corner Rectangle 18"/>
          <p:cNvSpPr/>
          <p:nvPr/>
        </p:nvSpPr>
        <p:spPr>
          <a:xfrm>
            <a:off x="420651" y="1790394"/>
            <a:ext cx="8276923" cy="2209495"/>
          </a:xfrm>
          <a:prstGeom prst="round2DiagRect">
            <a:avLst>
              <a:gd name="adj1" fmla="val 0"/>
              <a:gd name="adj2" fmla="val 0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en-US" sz="2858" b="1" dirty="0">
                <a:latin typeface="Helvetica Neue"/>
                <a:cs typeface="Arial" charset="0"/>
                <a:sym typeface="Symbol" pitchFamily="18" charset="2"/>
              </a:rPr>
              <a:t>A </a:t>
            </a:r>
            <a:r>
              <a:rPr lang="en-US" altLang="en-US" sz="2858" b="1" dirty="0">
                <a:solidFill>
                  <a:srgbClr val="FF0000"/>
                </a:solidFill>
                <a:latin typeface="Helvetica Neue"/>
                <a:cs typeface="Arial" charset="0"/>
                <a:sym typeface="Symbol" pitchFamily="18" charset="2"/>
              </a:rPr>
              <a:t>random variable </a:t>
            </a:r>
            <a:r>
              <a:rPr lang="en-US" altLang="en-US" sz="2858" b="1" dirty="0">
                <a:latin typeface="Helvetica Neue"/>
                <a:cs typeface="Arial" charset="0"/>
                <a:sym typeface="Symbol" pitchFamily="18" charset="2"/>
              </a:rPr>
              <a:t>is a real valued function which is a mapping from the sample space </a:t>
            </a:r>
            <a:r>
              <a:rPr lang="en-US" altLang="en-US" sz="2858" b="1" dirty="0">
                <a:solidFill>
                  <a:srgbClr val="FF0000"/>
                </a:solidFill>
                <a:latin typeface="Helvetica Neue"/>
                <a:cs typeface="Arial" charset="0"/>
                <a:sym typeface="Symbol" pitchFamily="18" charset="2"/>
              </a:rPr>
              <a:t></a:t>
            </a:r>
            <a:r>
              <a:rPr lang="en-US" altLang="en-US" sz="2858" b="1" dirty="0">
                <a:latin typeface="Helvetica Neue"/>
                <a:cs typeface="Arial" charset="0"/>
                <a:sym typeface="Symbol" pitchFamily="18" charset="2"/>
              </a:rPr>
              <a:t> to the set of real numbers, </a:t>
            </a:r>
            <a:r>
              <a:rPr lang="en-US" altLang="en-US" sz="2858" b="1" dirty="0" err="1">
                <a:latin typeface="Helvetica Neue"/>
                <a:cs typeface="Arial" charset="0"/>
                <a:sym typeface="Symbol" pitchFamily="18" charset="2"/>
              </a:rPr>
              <a:t>ie</a:t>
            </a:r>
            <a:r>
              <a:rPr lang="en-US" altLang="en-US" sz="2858" b="1" dirty="0">
                <a:latin typeface="Helvetica Neue"/>
                <a:cs typeface="Arial" charset="0"/>
                <a:sym typeface="Symbol" pitchFamily="18" charset="2"/>
              </a:rPr>
              <a:t>., </a:t>
            </a:r>
            <a:r>
              <a:rPr lang="en-US" altLang="en-US" sz="2858" b="1" dirty="0">
                <a:cs typeface="Arial" charset="0"/>
                <a:sym typeface="Symbol" pitchFamily="18" charset="2"/>
              </a:rPr>
              <a:t>X: R</a:t>
            </a:r>
            <a:r>
              <a:rPr lang="en-IN" altLang="en-US" sz="285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. There are two types viz., </a:t>
            </a:r>
            <a:endParaRPr lang="en-US" sz="2858" b="1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1866404" y="3815771"/>
            <a:ext cx="517493" cy="1429517"/>
            <a:chOff x="387518" y="3029868"/>
            <a:chExt cx="6965237" cy="629852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1" name="Rectangle 30"/>
            <p:cNvSpPr/>
            <p:nvPr/>
          </p:nvSpPr>
          <p:spPr>
            <a:xfrm rot="16200000">
              <a:off x="3563753" y="-129282"/>
              <a:ext cx="629852" cy="694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3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Discrete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272417" y="3144969"/>
              <a:ext cx="62984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6200000" flipV="1">
              <a:off x="6748188" y="3144969"/>
              <a:ext cx="62984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59408" y="4037039"/>
            <a:ext cx="650984" cy="494125"/>
            <a:chOff x="1965255" y="3047203"/>
            <a:chExt cx="1197863" cy="765329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5400000">
            <a:off x="6368032" y="3560344"/>
            <a:ext cx="540512" cy="1935822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9" name="Rectangle 38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3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Continuous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06202" y="4040628"/>
            <a:ext cx="726911" cy="494125"/>
            <a:chOff x="627679" y="3047203"/>
            <a:chExt cx="1337576" cy="765329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5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71518208-DF51-4636-9185-588F1B9742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latin typeface="+mn-lt"/>
              </a:rPr>
              <a:t>D</a:t>
            </a:r>
            <a:r>
              <a:rPr lang="en-US" altLang="en-US" sz="2000" b="1" dirty="0">
                <a:latin typeface="+mn-lt"/>
              </a:rPr>
              <a:t>iscrete</a:t>
            </a: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b="1" dirty="0">
                <a:latin typeface="+mn-lt"/>
              </a:rPr>
              <a:t>random variables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Number of sales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Number of calls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Shares of stock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People in line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+mn-lt"/>
              </a:rPr>
              <a:t>Mistakes per page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C28ECCE4-7A3F-4271-B5DE-8C2EC63F9E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b="1" dirty="0"/>
              <a:t>Types of Random Variables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xmlns="" id="{034273DD-1A25-448F-B941-0EB0FDF623D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3962400"/>
            <a:ext cx="40386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Continuous</a:t>
            </a:r>
            <a:r>
              <a:rPr lang="en-US" altLang="en-US" sz="2000" dirty="0"/>
              <a:t> </a:t>
            </a:r>
            <a:r>
              <a:rPr lang="en-US" altLang="en-US" sz="2000" b="1" dirty="0"/>
              <a:t>random variables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Length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Depth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Volume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Time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Weight</a:t>
            </a:r>
          </a:p>
        </p:txBody>
      </p:sp>
      <p:pic>
        <p:nvPicPr>
          <p:cNvPr id="23557" name="Picture 9" descr="C:\WINNT\Temporary Internet Files\Content.IE5\0SG27ZK7\MPj04117300000[1].jpg">
            <a:extLst>
              <a:ext uri="{FF2B5EF4-FFF2-40B4-BE49-F238E27FC236}">
                <a16:creationId xmlns:a16="http://schemas.microsoft.com/office/drawing/2014/main" xmlns="" id="{2AB6BC1C-5D0C-4A7B-87A1-1AB2B611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26130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0" descr="C:\WINNT\Temporary Internet Files\Content.IE5\4NUK43N9\MPj04054340000[1].jpg">
            <a:extLst>
              <a:ext uri="{FF2B5EF4-FFF2-40B4-BE49-F238E27FC236}">
                <a16:creationId xmlns:a16="http://schemas.microsoft.com/office/drawing/2014/main" xmlns="" id="{7A6A0304-E5B9-4B27-B687-B74D705B9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33528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52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81000" y="4800600"/>
            <a:ext cx="8610600" cy="1828800"/>
          </a:xfrm>
        </p:spPr>
        <p:txBody>
          <a:bodyPr/>
          <a:lstStyle/>
          <a:p>
            <a:pPr algn="ctr">
              <a:defRPr/>
            </a:pPr>
            <a:r>
              <a:rPr lang="en-US" sz="3600" dirty="0"/>
              <a:t>  </a:t>
            </a:r>
            <a:r>
              <a:rPr lang="en-IN" sz="3600" dirty="0"/>
              <a:t>Session No 3</a:t>
            </a:r>
          </a:p>
          <a:p>
            <a:pPr algn="ctr">
              <a:defRPr/>
            </a:pPr>
            <a:r>
              <a:rPr lang="en-IN" sz="2400" dirty="0"/>
              <a:t>Bayes Theorem , Random Variables</a:t>
            </a:r>
          </a:p>
          <a:p>
            <a:pPr algn="ctr"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Session </a:t>
            </a:r>
            <a:r>
              <a:rPr lang="en-US" sz="28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3: 20</a:t>
            </a:r>
            <a:r>
              <a:rPr lang="en-US" sz="2800" baseline="300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8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en-US" sz="2800" baseline="300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8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Nov </a:t>
            </a:r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2021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/>
        </p:nvSpPr>
        <p:spPr>
          <a:xfrm>
            <a:off x="1125859" y="2367627"/>
            <a:ext cx="7621203" cy="1792141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</a:rPr>
              <a:t>Discrete random variable:</a:t>
            </a:r>
          </a:p>
          <a:p>
            <a:pPr>
              <a:spcBef>
                <a:spcPct val="0"/>
              </a:spcBef>
            </a:pPr>
            <a:r>
              <a: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A random variable which take on countable numbers (may be finite or countable infinite values) i.e., without decimal like Natural #s, Whole #s, Integers etc.</a:t>
            </a:r>
            <a:endParaRPr lang="en-US" sz="2338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1125859" y="4648200"/>
            <a:ext cx="7621203" cy="1485799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</a:rPr>
              <a:t>Continuous random variable:</a:t>
            </a:r>
          </a:p>
          <a:p>
            <a:pPr>
              <a:spcBef>
                <a:spcPct val="0"/>
              </a:spcBef>
            </a:pPr>
            <a:r>
              <a: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A random variable which take on any values in an interval i.e., in the set of real #s which includes, negative, positive, rational, irrational, decimal </a:t>
            </a:r>
            <a:r>
              <a:rPr lang="en-US" sz="2338" b="1" dirty="0" err="1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etc</a:t>
            </a:r>
            <a:r>
              <a: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 </a:t>
            </a:r>
            <a:endParaRPr lang="en-US" sz="2338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328753" y="1699698"/>
            <a:ext cx="8158495" cy="59568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en-US" sz="2338" b="1" dirty="0">
                <a:solidFill>
                  <a:srgbClr val="0000FF"/>
                </a:solidFill>
                <a:latin typeface="Helvetica LT Std Cond Light"/>
              </a:rPr>
              <a:t>  Two types of random variables</a:t>
            </a:r>
            <a:endParaRPr lang="en-US" sz="2338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791" y="2360561"/>
            <a:ext cx="439485" cy="1801097"/>
          </a:xfrm>
          <a:prstGeom prst="rect">
            <a:avLst/>
          </a:prstGeom>
          <a:solidFill>
            <a:srgbClr val="00CC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38" b="1" dirty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5791" y="4686401"/>
            <a:ext cx="439485" cy="1485799"/>
          </a:xfrm>
          <a:prstGeom prst="rect">
            <a:avLst/>
          </a:prstGeom>
          <a:solidFill>
            <a:srgbClr val="00CC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38" b="1" dirty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152400" y="69479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Random variable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3127478" y="735319"/>
            <a:ext cx="5696411" cy="396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Types of random variables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743200" y="831691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2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  <p:bldP spid="26" grpId="0"/>
      <p:bldP spid="27" grpId="0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/>
        </p:nvSpPr>
        <p:spPr>
          <a:xfrm>
            <a:off x="1125859" y="2543622"/>
            <a:ext cx="7621203" cy="123777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</a:rPr>
              <a:t>Discrete Probability Distribution:</a:t>
            </a:r>
          </a:p>
          <a:p>
            <a:pPr>
              <a:spcBef>
                <a:spcPct val="0"/>
              </a:spcBef>
            </a:pPr>
            <a:r>
              <a: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A probability distribution based on discrete random variable is called discrete probability distribution.</a:t>
            </a:r>
            <a:endParaRPr lang="en-US" sz="2338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1125859" y="4027643"/>
            <a:ext cx="7621203" cy="1485799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</a:rPr>
              <a:t>Continuous Probability Distribution:</a:t>
            </a:r>
          </a:p>
          <a:p>
            <a:pPr>
              <a:spcBef>
                <a:spcPct val="0"/>
              </a:spcBef>
            </a:pPr>
            <a:r>
              <a: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A probability distribution based on continuous  random variable is called continuous probability distribution </a:t>
            </a:r>
            <a:endParaRPr lang="en-US" sz="2338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328753" y="1808773"/>
            <a:ext cx="8158495" cy="59568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en-US" sz="2338" b="1" dirty="0">
                <a:solidFill>
                  <a:srgbClr val="0000FF"/>
                </a:solidFill>
                <a:latin typeface="Helvetica LT Std Cond Light"/>
              </a:rPr>
              <a:t>  Two types of Probability distributions</a:t>
            </a:r>
            <a:endParaRPr lang="en-US" sz="2338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791" y="2537437"/>
            <a:ext cx="439485" cy="1243955"/>
          </a:xfrm>
          <a:prstGeom prst="rect">
            <a:avLst/>
          </a:prstGeom>
          <a:solidFill>
            <a:srgbClr val="00CC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38" b="1" dirty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5791" y="4027643"/>
            <a:ext cx="439485" cy="1485799"/>
          </a:xfrm>
          <a:prstGeom prst="rect">
            <a:avLst/>
          </a:prstGeom>
          <a:solidFill>
            <a:srgbClr val="00CC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38" b="1" dirty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245792" y="85409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Random variable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7" name="Title 2"/>
          <p:cNvSpPr txBox="1">
            <a:spLocks/>
          </p:cNvSpPr>
          <p:nvPr/>
        </p:nvSpPr>
        <p:spPr>
          <a:xfrm>
            <a:off x="3246796" y="903323"/>
            <a:ext cx="5696411" cy="396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Probability distributions based on RVs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901155" y="982475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9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  <p:bldP spid="26" grpId="0"/>
      <p:bldP spid="27" grpId="0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4"/>
          <p:cNvSpPr>
            <a:spLocks noGrp="1"/>
          </p:cNvSpPr>
          <p:nvPr>
            <p:ph type="subTitle" idx="4294967295"/>
          </p:nvPr>
        </p:nvSpPr>
        <p:spPr>
          <a:xfrm>
            <a:off x="507256" y="1537618"/>
            <a:ext cx="7757296" cy="58148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kumimoji="1" lang="en-US" altLang="en-US" sz="4500" b="1" dirty="0">
                <a:solidFill>
                  <a:schemeClr val="bg1"/>
                </a:solidFill>
                <a:latin typeface="Helvetica Neue"/>
                <a:ea typeface="Verdana" panose="020B0604030504040204" pitchFamily="34" charset="0"/>
                <a:cs typeface="Times New Roman" panose="02020603050405020304" pitchFamily="18" charset="0"/>
              </a:rPr>
              <a:t>Discrete Probability Distribution</a:t>
            </a:r>
            <a:endParaRPr lang="en-US" altLang="en-US" sz="4500" dirty="0">
              <a:solidFill>
                <a:schemeClr val="bg1"/>
              </a:solidFill>
              <a:latin typeface="Helvetica Neue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680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152400" y="879449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4126600" y="879449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758421" y="990600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/>
          </p:nvPr>
        </p:nvGraphicFramePr>
        <p:xfrm>
          <a:off x="987948" y="1716711"/>
          <a:ext cx="3386239" cy="3978628"/>
        </p:xfrm>
        <a:graphic>
          <a:graphicData uri="http://schemas.openxmlformats.org/drawingml/2006/table">
            <a:tbl>
              <a:tblPr/>
              <a:tblGrid>
                <a:gridCol w="13343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19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3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Age 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yrs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)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No. of Persons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≤ 1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LT Std Cond Light"/>
                        </a:rPr>
                        <a:t>141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2-5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LT Std Cond Light"/>
                        </a:rPr>
                        <a:t>187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6-12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LT Std Cond Light"/>
                        </a:rPr>
                        <a:t>206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13-19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LT Std Cond Light"/>
                        </a:rPr>
                        <a:t>353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20-29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LT Std Cond Light"/>
                        </a:rPr>
                        <a:t>365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1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30-39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LT Std Cond Light"/>
                        </a:rPr>
                        <a:t>386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9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40-49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LT Std Cond Light"/>
                        </a:rPr>
                        <a:t>269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1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50-60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LT Std Cond Light"/>
                        </a:rPr>
                        <a:t>63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1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&gt; 60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Helvetica LT Std Cond Light"/>
                        </a:rPr>
                        <a:t>30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Total</a:t>
                      </a:r>
                    </a:p>
                  </a:txBody>
                  <a:tcPr marL="59386" marR="59386" marT="29693" marB="29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 LT Std Cond Light"/>
                        </a:rPr>
                        <a:t>2000</a:t>
                      </a:r>
                    </a:p>
                  </a:txBody>
                  <a:tcPr marL="59386" marR="59386" marT="29693" marB="29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8" name="Group 38"/>
          <p:cNvGraphicFramePr>
            <a:graphicFrameLocks/>
          </p:cNvGraphicFramePr>
          <p:nvPr>
            <p:extLst/>
          </p:nvPr>
        </p:nvGraphicFramePr>
        <p:xfrm>
          <a:off x="4572721" y="1895387"/>
          <a:ext cx="3648115" cy="3627020"/>
        </p:xfrm>
        <a:graphic>
          <a:graphicData uri="http://schemas.openxmlformats.org/drawingml/2006/table">
            <a:tbl>
              <a:tblPr/>
              <a:tblGrid>
                <a:gridCol w="2094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3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59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No. of defective RAM chips (X)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LT Std Cond Ligh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Probability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0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 dirty="0">
                          <a:solidFill>
                            <a:srgbClr val="0000FF"/>
                          </a:solidFill>
                          <a:effectLst/>
                          <a:latin typeface="Helvetica Neue"/>
                        </a:rPr>
                        <a:t>0.0625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1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 dirty="0">
                          <a:solidFill>
                            <a:srgbClr val="0000FF"/>
                          </a:solidFill>
                          <a:effectLst/>
                          <a:latin typeface="Helvetica Neue"/>
                        </a:rPr>
                        <a:t>0.2500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6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2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 dirty="0">
                          <a:solidFill>
                            <a:srgbClr val="0000FF"/>
                          </a:solidFill>
                          <a:effectLst/>
                          <a:latin typeface="Helvetica Neue"/>
                        </a:rPr>
                        <a:t>0.3750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3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 dirty="0">
                          <a:solidFill>
                            <a:srgbClr val="0000FF"/>
                          </a:solidFill>
                          <a:effectLst/>
                          <a:latin typeface="Helvetica Neue"/>
                        </a:rPr>
                        <a:t>0.2500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4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300" b="1" i="0" u="none" strike="noStrike" dirty="0">
                          <a:solidFill>
                            <a:srgbClr val="0000FF"/>
                          </a:solidFill>
                          <a:effectLst/>
                          <a:latin typeface="Helvetica Neue"/>
                        </a:rPr>
                        <a:t>0.0625</a:t>
                      </a:r>
                    </a:p>
                  </a:txBody>
                  <a:tcPr marL="6186" marR="6186" marT="61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9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Total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 LT Std Cond Light"/>
                        </a:rPr>
                        <a:t>1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 rot="16200000">
            <a:off x="-870838" y="3155551"/>
            <a:ext cx="3123754" cy="4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9386" tIns="29693" rIns="59386" bIns="29693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78" b="1" dirty="0">
                <a:latin typeface="Helvetica LT Std Cond Light"/>
              </a:rPr>
              <a:t>Frequency distribution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 rot="16200000">
            <a:off x="7117829" y="3349054"/>
            <a:ext cx="3055945" cy="4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9386" tIns="29693" rIns="59386" bIns="29693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78" b="1" dirty="0">
                <a:latin typeface="Helvetica LT Std Cond Light"/>
              </a:rPr>
              <a:t>Probability distribution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6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/>
        </p:nvSpPr>
        <p:spPr>
          <a:xfrm>
            <a:off x="195479" y="1692805"/>
            <a:ext cx="2016649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Definition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rot="5400000">
            <a:off x="5065314" y="-659960"/>
            <a:ext cx="1247103" cy="6319290"/>
            <a:chOff x="365910" y="3029864"/>
            <a:chExt cx="7157032" cy="62985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8" name="Rectangle 17"/>
            <p:cNvSpPr/>
            <p:nvPr/>
          </p:nvSpPr>
          <p:spPr>
            <a:xfrm rot="16200000">
              <a:off x="3594679" y="-129286"/>
              <a:ext cx="629852" cy="6948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A random variable ‘X’ is said to have 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discrete probability distribution if it satisfy 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the following conditions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66429" y="2282926"/>
            <a:ext cx="1962792" cy="388978"/>
            <a:chOff x="1965255" y="2633483"/>
            <a:chExt cx="1197863" cy="1179049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5400000">
            <a:off x="5966097" y="1522571"/>
            <a:ext cx="915607" cy="4425746"/>
            <a:chOff x="365910" y="3029864"/>
            <a:chExt cx="7384181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5" name="Rectangle 24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88291" y="3103577"/>
            <a:ext cx="681529" cy="591575"/>
            <a:chOff x="1965255" y="2633483"/>
            <a:chExt cx="1197863" cy="1179049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>
            <a:off x="5172343" y="3400125"/>
            <a:ext cx="1111507" cy="3014337"/>
            <a:chOff x="365910" y="3029864"/>
            <a:chExt cx="7384181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2" name="Rectangle 31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486069" y="3666619"/>
            <a:ext cx="681529" cy="941098"/>
            <a:chOff x="1965255" y="2633483"/>
            <a:chExt cx="1197863" cy="1179049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rot="5400000">
            <a:off x="647810" y="3598616"/>
            <a:ext cx="1527001" cy="2682989"/>
            <a:chOff x="365910" y="3029864"/>
            <a:chExt cx="7157032" cy="62985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41" name="Rectangle 40"/>
            <p:cNvSpPr/>
            <p:nvPr/>
          </p:nvSpPr>
          <p:spPr>
            <a:xfrm rot="16200000">
              <a:off x="3594679" y="-129286"/>
              <a:ext cx="629852" cy="6948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p(x) = P(X=x) is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called probability 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mass function 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(</a:t>
              </a:r>
              <a:r>
                <a:rPr lang="en-US" altLang="en-US" sz="2338" b="1" dirty="0" err="1">
                  <a:solidFill>
                    <a:schemeClr val="tx1"/>
                  </a:solidFill>
                  <a:latin typeface="Helvetica Neue"/>
                  <a:cs typeface="Arial" charset="0"/>
                </a:rPr>
                <a:t>pmf</a:t>
              </a:r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)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 rot="16200000" flipV="1">
              <a:off x="98409" y="3297365"/>
              <a:ext cx="629852" cy="94850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7138388" y="3275162"/>
              <a:ext cx="629851" cy="13925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62" y="3372782"/>
            <a:ext cx="4095159" cy="587674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 rot="19117220">
            <a:off x="2561490" y="4075343"/>
            <a:ext cx="1962792" cy="388978"/>
            <a:chOff x="1965255" y="2633483"/>
            <a:chExt cx="1197863" cy="1179049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73" y="4522551"/>
            <a:ext cx="2567207" cy="835116"/>
          </a:xfrm>
          <a:prstGeom prst="rect">
            <a:avLst/>
          </a:prstGeom>
        </p:spPr>
      </p:pic>
      <p:sp>
        <p:nvSpPr>
          <p:cNvPr id="38" name="Title 2"/>
          <p:cNvSpPr txBox="1">
            <a:spLocks/>
          </p:cNvSpPr>
          <p:nvPr/>
        </p:nvSpPr>
        <p:spPr>
          <a:xfrm>
            <a:off x="200210" y="77213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9" name="Title 2"/>
          <p:cNvSpPr txBox="1">
            <a:spLocks/>
          </p:cNvSpPr>
          <p:nvPr/>
        </p:nvSpPr>
        <p:spPr>
          <a:xfrm>
            <a:off x="4105835" y="801512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Definition and Properties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3752681" y="87865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 rot="20918170">
            <a:off x="2697594" y="4573712"/>
            <a:ext cx="1723195" cy="388978"/>
            <a:chOff x="1965255" y="2633483"/>
            <a:chExt cx="1197863" cy="1179049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6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8" grpId="0"/>
      <p:bldP spid="39" grpId="0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 Diagonal Corner Rectangle 62"/>
          <p:cNvSpPr/>
          <p:nvPr/>
        </p:nvSpPr>
        <p:spPr>
          <a:xfrm>
            <a:off x="195479" y="1744001"/>
            <a:ext cx="2016649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  Example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 rot="5400000">
            <a:off x="5246404" y="-678121"/>
            <a:ext cx="884923" cy="6319290"/>
            <a:chOff x="365910" y="3029864"/>
            <a:chExt cx="7157032" cy="62985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65" name="Rectangle 64"/>
            <p:cNvSpPr/>
            <p:nvPr/>
          </p:nvSpPr>
          <p:spPr>
            <a:xfrm rot="16200000">
              <a:off x="3594677" y="-129285"/>
              <a:ext cx="629852" cy="69481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Check whether the following can serve as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Probability distributions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97785" y="2334122"/>
            <a:ext cx="1722195" cy="294933"/>
            <a:chOff x="1965255" y="3028268"/>
            <a:chExt cx="1197863" cy="784264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65255" y="3028268"/>
              <a:ext cx="0" cy="78426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 rot="5400000">
            <a:off x="5040180" y="1683559"/>
            <a:ext cx="1143588" cy="4008550"/>
            <a:chOff x="365910" y="3029864"/>
            <a:chExt cx="7384181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72" name="Rectangle 71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rot="16200000">
              <a:off x="7269741" y="3214789"/>
              <a:ext cx="629851" cy="260004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878394" y="2923986"/>
            <a:ext cx="681529" cy="591575"/>
            <a:chOff x="1965255" y="2633483"/>
            <a:chExt cx="1197863" cy="1179049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5400000">
            <a:off x="5035231" y="2985102"/>
            <a:ext cx="1143588" cy="4008550"/>
            <a:chOff x="365910" y="3029864"/>
            <a:chExt cx="7384181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80" name="Rectangle 79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7269741" y="3214789"/>
              <a:ext cx="629851" cy="260004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873445" y="3506995"/>
            <a:ext cx="681529" cy="1428881"/>
            <a:chOff x="1965255" y="2633483"/>
            <a:chExt cx="1197863" cy="1179049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>
            <a:off x="772121" y="3696336"/>
            <a:ext cx="1435114" cy="2470190"/>
            <a:chOff x="324567" y="3029864"/>
            <a:chExt cx="7198371" cy="629857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2" name="Rectangle 31"/>
            <p:cNvSpPr/>
            <p:nvPr/>
          </p:nvSpPr>
          <p:spPr>
            <a:xfrm rot="16200000">
              <a:off x="3595565" y="-128398"/>
              <a:ext cx="628077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For what value of</a:t>
              </a:r>
            </a:p>
            <a:p>
              <a:pPr marL="222714" indent="-222714"/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c, this can be a </a:t>
              </a:r>
            </a:p>
            <a:p>
              <a:pPr marL="222714" indent="-222714"/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probability mass</a:t>
              </a:r>
            </a:p>
            <a:p>
              <a:pPr marL="222714" indent="-222714"/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function (</a:t>
              </a:r>
              <a:r>
                <a:rPr lang="en-US" altLang="en-US" sz="2078" b="1" dirty="0" err="1">
                  <a:solidFill>
                    <a:schemeClr val="tx1"/>
                  </a:solidFill>
                  <a:latin typeface="Helvetica Neue"/>
                  <a:cs typeface="Arial" charset="0"/>
                </a:rPr>
                <a:t>pmf</a:t>
              </a:r>
              <a:r>
                <a:rPr lang="en-US" altLang="en-US" sz="207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)?</a:t>
              </a:r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72061" y="3282371"/>
              <a:ext cx="629852" cy="124839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138384" y="3275162"/>
              <a:ext cx="629851" cy="13925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2724773" y="5200785"/>
            <a:ext cx="8351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857" y="3284255"/>
            <a:ext cx="3662136" cy="8289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311" y="4718274"/>
            <a:ext cx="3767299" cy="482511"/>
          </a:xfrm>
          <a:prstGeom prst="rect">
            <a:avLst/>
          </a:prstGeom>
        </p:spPr>
      </p:pic>
      <p:sp>
        <p:nvSpPr>
          <p:cNvPr id="36" name="Title 2"/>
          <p:cNvSpPr txBox="1">
            <a:spLocks/>
          </p:cNvSpPr>
          <p:nvPr/>
        </p:nvSpPr>
        <p:spPr>
          <a:xfrm>
            <a:off x="195479" y="771799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7" name="Title 2"/>
          <p:cNvSpPr txBox="1">
            <a:spLocks/>
          </p:cNvSpPr>
          <p:nvPr/>
        </p:nvSpPr>
        <p:spPr>
          <a:xfrm>
            <a:off x="4252638" y="762759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3728311" y="894201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 Diagonal Corner Rectangle 39"/>
          <p:cNvSpPr/>
          <p:nvPr/>
        </p:nvSpPr>
        <p:spPr>
          <a:xfrm>
            <a:off x="7743934" y="3387426"/>
            <a:ext cx="1297281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  No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42" name="Round Diagonal Corner Rectangle 41"/>
          <p:cNvSpPr/>
          <p:nvPr/>
        </p:nvSpPr>
        <p:spPr>
          <a:xfrm>
            <a:off x="7736836" y="4460870"/>
            <a:ext cx="1297281" cy="1030309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 Yes   </a:t>
            </a:r>
          </a:p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 with </a:t>
            </a:r>
          </a:p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 c =1/30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3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6" grpId="0"/>
      <p:bldP spid="37" grpId="0"/>
      <p:bldP spid="38" grpId="0" animBg="1"/>
      <p:bldP spid="40" grpId="0" animBg="1"/>
      <p:bldP spid="4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38"/>
          <p:cNvGraphicFramePr>
            <a:graphicFrameLocks/>
          </p:cNvGraphicFramePr>
          <p:nvPr/>
        </p:nvGraphicFramePr>
        <p:xfrm>
          <a:off x="460241" y="1926106"/>
          <a:ext cx="3648115" cy="3401070"/>
        </p:xfrm>
        <a:graphic>
          <a:graphicData uri="http://schemas.openxmlformats.org/drawingml/2006/table">
            <a:tbl>
              <a:tblPr/>
              <a:tblGrid>
                <a:gridCol w="2094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3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44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No. of defective RAM chips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LT Std Cond Ligh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Probability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0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⅛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1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⅜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2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⅜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3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⅛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Total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LT Std Cond Light"/>
                        </a:rPr>
                        <a:t>1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4512613" y="1949856"/>
          <a:ext cx="3979584" cy="3598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152400" y="799000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079004" y="823134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725850" y="935894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0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89397" y="1916207"/>
          <a:ext cx="5146785" cy="791814"/>
        </p:xfrm>
        <a:graphic>
          <a:graphicData uri="http://schemas.openxmlformats.org/drawingml/2006/table">
            <a:tbl>
              <a:tblPr/>
              <a:tblGrid>
                <a:gridCol w="10293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93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93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93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93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P(X=x)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0.614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0.324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0.057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0.003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834795672"/>
              </p:ext>
            </p:extLst>
          </p:nvPr>
        </p:nvGraphicFramePr>
        <p:xfrm>
          <a:off x="3124200" y="2844766"/>
          <a:ext cx="4929451" cy="3480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2"/>
          <p:cNvSpPr txBox="1">
            <a:spLocks/>
          </p:cNvSpPr>
          <p:nvPr/>
        </p:nvSpPr>
        <p:spPr>
          <a:xfrm>
            <a:off x="325404" y="1924127"/>
            <a:ext cx="3153625" cy="3751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38" dirty="0">
                <a:latin typeface="Helvetica Neue"/>
                <a:cs typeface="Helvetica" panose="020B0604020202020204" pitchFamily="34" charset="0"/>
              </a:rPr>
              <a:t>X = No. of defectives</a:t>
            </a:r>
            <a:endParaRPr lang="en-US" altLang="en-US" sz="2338" dirty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152400" y="773184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4079004" y="816440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710825" y="88341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9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/>
      <p:bldP spid="17" grpId="0"/>
      <p:bldP spid="18" grpId="0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72" y="3005846"/>
            <a:ext cx="6452041" cy="2692755"/>
          </a:xfrm>
          <a:prstGeom prst="rect">
            <a:avLst/>
          </a:prstGeom>
        </p:spPr>
      </p:pic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319458" y="1632157"/>
            <a:ext cx="8096606" cy="5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559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Example 2:</a:t>
            </a:r>
          </a:p>
          <a:p>
            <a:pPr eaLnBrk="1" hangingPunct="1"/>
            <a:r>
              <a:rPr lang="en-US" altLang="en-US" sz="1559" b="1" dirty="0">
                <a:cs typeface="Arial" charset="0"/>
                <a:sym typeface="Symbol" pitchFamily="18" charset="2"/>
              </a:rPr>
              <a:t>Let X denote the random variable that is defined as the sum of two fair dice, then,</a:t>
            </a:r>
          </a:p>
        </p:txBody>
      </p:sp>
      <p:graphicFrame>
        <p:nvGraphicFramePr>
          <p:cNvPr id="19" name="Group 3"/>
          <p:cNvGraphicFramePr>
            <a:graphicFrameLocks noGrp="1"/>
          </p:cNvGraphicFramePr>
          <p:nvPr>
            <p:extLst/>
          </p:nvPr>
        </p:nvGraphicFramePr>
        <p:xfrm>
          <a:off x="187030" y="2171851"/>
          <a:ext cx="8570494" cy="673042"/>
        </p:xfrm>
        <a:graphic>
          <a:graphicData uri="http://schemas.openxmlformats.org/drawingml/2006/table">
            <a:tbl>
              <a:tblPr/>
              <a:tblGrid>
                <a:gridCol w="10082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607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8762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365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X=x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2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3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4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5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7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8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9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10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11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12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5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P(X=x)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1/36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2/36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3/36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4/36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5/36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6/36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5/36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4/36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3/36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2/36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  <a:cs typeface="Arial" charset="0"/>
                        </a:rPr>
                        <a:t>1/36</a:t>
                      </a:r>
                    </a:p>
                  </a:txBody>
                  <a:tcPr marL="59386" marR="59386" marT="29693" marB="29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2"/>
          <p:cNvSpPr txBox="1">
            <a:spLocks/>
          </p:cNvSpPr>
          <p:nvPr/>
        </p:nvSpPr>
        <p:spPr>
          <a:xfrm>
            <a:off x="185494" y="791764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4085443" y="827179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732289" y="918725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4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11" grpId="0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228600" y="83738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4079004" y="861519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Cumulative Distribution Function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725850" y="96863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19707" y="1634821"/>
            <a:ext cx="8358801" cy="2820835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Let p(x) =P(X=x) is called a (discrete) probability distribution.</a:t>
            </a:r>
          </a:p>
          <a:p>
            <a:pPr>
              <a:lnSpc>
                <a:spcPct val="150000"/>
              </a:lnSpc>
            </a:pPr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Let </a:t>
            </a:r>
            <a:r>
              <a:rPr lang="en-US" altLang="en-US" sz="2401" b="1" dirty="0">
                <a:solidFill>
                  <a:srgbClr val="FF0000"/>
                </a:solidFill>
                <a:latin typeface="Helvetica Nueue"/>
                <a:cs typeface="Arial" charset="0"/>
                <a:sym typeface="Symbol" pitchFamily="18" charset="2"/>
              </a:rPr>
              <a:t>F(x) = P(X ≤ x). </a:t>
            </a:r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F(x) is called the Cumulative Distribution Function or Distribution Function (DF) of the discrete random variable X. F(x) has the following properties</a:t>
            </a:r>
          </a:p>
          <a:p>
            <a:pPr>
              <a:lnSpc>
                <a:spcPct val="150000"/>
              </a:lnSpc>
            </a:pPr>
            <a:endParaRPr lang="en-IN" sz="2401" b="1" dirty="0">
              <a:latin typeface="Helvetica Nueu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52" y="4463020"/>
            <a:ext cx="2783719" cy="125408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859188"/>
              </p:ext>
            </p:extLst>
          </p:nvPr>
        </p:nvGraphicFramePr>
        <p:xfrm>
          <a:off x="66239" y="1447800"/>
          <a:ext cx="8925360" cy="4648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2561"/>
                <a:gridCol w="5067065"/>
                <a:gridCol w="2095734"/>
              </a:tblGrid>
              <a:tr h="2017532">
                <a:tc>
                  <a:txBody>
                    <a:bodyPr/>
                    <a:lstStyle/>
                    <a:p>
                      <a:pPr marR="4965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Contact Session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65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List of Topic Title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Reference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155095">
                <a:tc>
                  <a:txBody>
                    <a:bodyPr/>
                    <a:lstStyle/>
                    <a:p>
                      <a:pPr marR="49593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CS - 3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 algn="just">
                        <a:lnSpc>
                          <a:spcPct val="136000"/>
                        </a:lnSpc>
                        <a:spcAft>
                          <a:spcPts val="0"/>
                        </a:spcAft>
                      </a:pPr>
                      <a:r>
                        <a:rPr lang="en-IN" sz="2400" kern="50" dirty="0">
                          <a:effectLst/>
                        </a:rPr>
                        <a:t>Random Variables – Discrete &amp; Continuous (single variable)</a:t>
                      </a:r>
                      <a:endParaRPr lang="en-IN" sz="24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65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T1:Chapter 3 &amp; 4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993735">
                <a:tc>
                  <a:txBody>
                    <a:bodyPr/>
                    <a:lstStyle/>
                    <a:p>
                      <a:pPr marR="49593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HW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Problems on Random Variables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657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T1:Chapter 3 &amp; 4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481837">
                <a:tc>
                  <a:txBody>
                    <a:bodyPr/>
                    <a:lstStyle/>
                    <a:p>
                      <a:pPr marR="49593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>
                          <a:effectLst/>
                        </a:rPr>
                        <a:t>Lab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 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495935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effectLst/>
                        </a:rPr>
                        <a:t> 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>
                <a:solidFill>
                  <a:srgbClr val="7030A0"/>
                </a:solidFill>
              </a:rPr>
              <a:t>Session </a:t>
            </a:r>
            <a:r>
              <a:rPr lang="en-IN" b="1" dirty="0">
                <a:solidFill>
                  <a:srgbClr val="7030A0"/>
                </a:solidFill>
              </a:rPr>
              <a:t>No </a:t>
            </a:r>
            <a:r>
              <a:rPr lang="en-IN" b="1" dirty="0" smtClean="0">
                <a:solidFill>
                  <a:srgbClr val="7030A0"/>
                </a:solidFill>
              </a:rPr>
              <a:t>3 </a:t>
            </a:r>
            <a:r>
              <a:rPr lang="en-US" altLang="en-US" b="1" dirty="0" smtClean="0">
                <a:solidFill>
                  <a:srgbClr val="7030A0"/>
                </a:solidFill>
              </a:rPr>
              <a:t>Course Handout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5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38"/>
          <p:cNvGraphicFramePr>
            <a:graphicFrameLocks/>
          </p:cNvGraphicFramePr>
          <p:nvPr/>
        </p:nvGraphicFramePr>
        <p:xfrm>
          <a:off x="460241" y="1926107"/>
          <a:ext cx="4191661" cy="3094187"/>
        </p:xfrm>
        <a:graphic>
          <a:graphicData uri="http://schemas.openxmlformats.org/drawingml/2006/table">
            <a:tbl>
              <a:tblPr/>
              <a:tblGrid>
                <a:gridCol w="17013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51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51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126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No. of defective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RAM chips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Probability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Cumulative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probability 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0.125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0.125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0.375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0.500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2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0.375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0.875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3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0.125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1.000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6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Total</a:t>
                      </a:r>
                    </a:p>
                  </a:txBody>
                  <a:tcPr marL="59386" marR="59386" marT="29695" marB="29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1</a:t>
                      </a: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</a:endParaRPr>
                    </a:p>
                  </a:txBody>
                  <a:tcPr marL="59386" marR="59386" marT="29695" marB="29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4881529" y="1972280"/>
          <a:ext cx="4113050" cy="3065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5459648" y="4458357"/>
            <a:ext cx="7758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35529" y="3716032"/>
            <a:ext cx="867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38197" y="3211685"/>
            <a:ext cx="8432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981478" y="2814355"/>
            <a:ext cx="8314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/>
          <p:cNvSpPr txBox="1">
            <a:spLocks/>
          </p:cNvSpPr>
          <p:nvPr/>
        </p:nvSpPr>
        <p:spPr>
          <a:xfrm>
            <a:off x="228600" y="879449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1" name="Title 2"/>
          <p:cNvSpPr txBox="1">
            <a:spLocks/>
          </p:cNvSpPr>
          <p:nvPr/>
        </p:nvSpPr>
        <p:spPr>
          <a:xfrm>
            <a:off x="4092463" y="903581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Cumulative Distribution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3739309" y="1016343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0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20" grpId="0"/>
      <p:bldP spid="21" grpId="0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/>
          <p:cNvSpPr txBox="1">
            <a:spLocks/>
          </p:cNvSpPr>
          <p:nvPr/>
        </p:nvSpPr>
        <p:spPr>
          <a:xfrm>
            <a:off x="92763" y="864298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4135428" y="902643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 function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681903" y="980991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66516" y="1681757"/>
            <a:ext cx="8462504" cy="1049484"/>
          </a:xfrm>
          <a:prstGeom prst="rect">
            <a:avLst/>
          </a:prstGeom>
        </p:spPr>
        <p:txBody>
          <a:bodyPr lIns="51339" tIns="25670" rIns="51339" bIns="25670"/>
          <a:lstStyle/>
          <a:p>
            <a:pPr>
              <a:spcBef>
                <a:spcPct val="20000"/>
              </a:spcBef>
              <a:defRPr/>
            </a:pPr>
            <a:r>
              <a:rPr lang="en-US" sz="2013" b="1" kern="0" dirty="0">
                <a:latin typeface="Helvetica LT Std Cond Light"/>
              </a:rPr>
              <a:t>Probability distributions can be </a:t>
            </a:r>
            <a:r>
              <a:rPr lang="en-US" sz="2013" b="1" u="sng" kern="0" dirty="0">
                <a:solidFill>
                  <a:srgbClr val="C00000"/>
                </a:solidFill>
                <a:latin typeface="Helvetica LT Std Cond Light"/>
              </a:rPr>
              <a:t>estimated</a:t>
            </a:r>
            <a:r>
              <a:rPr lang="en-US" sz="2013" b="1" kern="0" dirty="0">
                <a:latin typeface="Helvetica LT Std Cond Light"/>
              </a:rPr>
              <a:t> from relative frequencies. Consider the discrete (countable) number of televisions per household </a:t>
            </a:r>
            <a:r>
              <a:rPr lang="en-US" sz="2013" b="1" kern="0" dirty="0">
                <a:solidFill>
                  <a:srgbClr val="0000FF"/>
                </a:solidFill>
                <a:latin typeface="Helvetica LT Std Cond Light"/>
              </a:rPr>
              <a:t>(X)</a:t>
            </a:r>
            <a:r>
              <a:rPr lang="en-US" sz="2013" b="1" kern="0" dirty="0">
                <a:latin typeface="Helvetica LT Std Cond Light"/>
              </a:rPr>
              <a:t> from India survey data …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797807" y="2751521"/>
            <a:ext cx="1944787" cy="579673"/>
          </a:xfrm>
          <a:prstGeom prst="wedgeRectCallout">
            <a:avLst>
              <a:gd name="adj1" fmla="val -72209"/>
              <a:gd name="adj2" fmla="val 2822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1339" tIns="25670" rIns="51339" bIns="25670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78" dirty="0">
                <a:latin typeface="Helvetica LT Std Cond Light"/>
              </a:rPr>
              <a:t>1,218 ÷ 101,501 </a:t>
            </a:r>
          </a:p>
          <a:p>
            <a:pPr eaLnBrk="1" hangingPunct="1"/>
            <a:r>
              <a:rPr lang="en-US" altLang="en-US" sz="2078" dirty="0">
                <a:latin typeface="Helvetica LT Std Cond Light"/>
              </a:rPr>
              <a:t>= 0.012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897584" y="5288348"/>
            <a:ext cx="4596379" cy="37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339" tIns="25670" rIns="51339" bIns="2567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78" b="1" dirty="0">
                <a:solidFill>
                  <a:srgbClr val="0000FF"/>
                </a:solidFill>
                <a:latin typeface="Helvetica LT Std Cond Light"/>
              </a:rPr>
              <a:t>e.g. P(X=4) = P(4) = 0.076 =7.6%</a:t>
            </a: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48245" y="4538994"/>
            <a:ext cx="1849339" cy="934195"/>
          </a:xfrm>
          <a:custGeom>
            <a:avLst/>
            <a:gdLst>
              <a:gd name="T0" fmla="*/ 2147483647 w 528"/>
              <a:gd name="T1" fmla="*/ 2147483647 h 720"/>
              <a:gd name="T2" fmla="*/ 2147483647 w 528"/>
              <a:gd name="T3" fmla="*/ 2147483647 h 720"/>
              <a:gd name="T4" fmla="*/ 2147483647 w 528"/>
              <a:gd name="T5" fmla="*/ 0 h 720"/>
              <a:gd name="T6" fmla="*/ 0 60000 65536"/>
              <a:gd name="T7" fmla="*/ 0 60000 65536"/>
              <a:gd name="T8" fmla="*/ 0 60000 65536"/>
              <a:gd name="T9" fmla="*/ 0 w 528"/>
              <a:gd name="T10" fmla="*/ 0 h 720"/>
              <a:gd name="T11" fmla="*/ 528 w 52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720">
                <a:moveTo>
                  <a:pt x="528" y="720"/>
                </a:moveTo>
                <a:cubicBezTo>
                  <a:pt x="312" y="636"/>
                  <a:pt x="96" y="552"/>
                  <a:pt x="48" y="432"/>
                </a:cubicBezTo>
                <a:cubicBezTo>
                  <a:pt x="0" y="312"/>
                  <a:pt x="120" y="156"/>
                  <a:pt x="24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1339" tIns="25670" rIns="51339" bIns="25670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078">
              <a:latin typeface="Helvetica LT Std Cond Ligh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64455"/>
              </p:ext>
            </p:extLst>
          </p:nvPr>
        </p:nvGraphicFramePr>
        <p:xfrm>
          <a:off x="744612" y="2671524"/>
          <a:ext cx="5757433" cy="2633726"/>
        </p:xfrm>
        <a:graphic>
          <a:graphicData uri="http://schemas.openxmlformats.org/drawingml/2006/table">
            <a:tbl>
              <a:tblPr/>
              <a:tblGrid>
                <a:gridCol w="2224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91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57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78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8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No. of televisions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No. of households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X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P(x)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1,218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0.012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1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32,379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0.319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2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37,961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2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0.374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3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19,387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3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0.191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4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7,714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4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0.076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5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2,842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5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0.028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0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Total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101,501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 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1.000</a:t>
                      </a:r>
                    </a:p>
                  </a:txBody>
                  <a:tcPr marL="3488" marR="3488" marT="34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8" name="Freeform 17"/>
          <p:cNvSpPr>
            <a:spLocks/>
          </p:cNvSpPr>
          <p:nvPr/>
        </p:nvSpPr>
        <p:spPr bwMode="auto">
          <a:xfrm flipH="1">
            <a:off x="5957674" y="4453840"/>
            <a:ext cx="1072580" cy="1019349"/>
          </a:xfrm>
          <a:custGeom>
            <a:avLst/>
            <a:gdLst>
              <a:gd name="T0" fmla="*/ 2147483647 w 528"/>
              <a:gd name="T1" fmla="*/ 2147483647 h 720"/>
              <a:gd name="T2" fmla="*/ 2147483647 w 528"/>
              <a:gd name="T3" fmla="*/ 2147483647 h 720"/>
              <a:gd name="T4" fmla="*/ 2147483647 w 528"/>
              <a:gd name="T5" fmla="*/ 0 h 720"/>
              <a:gd name="T6" fmla="*/ 0 60000 65536"/>
              <a:gd name="T7" fmla="*/ 0 60000 65536"/>
              <a:gd name="T8" fmla="*/ 0 60000 65536"/>
              <a:gd name="T9" fmla="*/ 0 w 528"/>
              <a:gd name="T10" fmla="*/ 0 h 720"/>
              <a:gd name="T11" fmla="*/ 528 w 52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720">
                <a:moveTo>
                  <a:pt x="528" y="720"/>
                </a:moveTo>
                <a:cubicBezTo>
                  <a:pt x="312" y="636"/>
                  <a:pt x="96" y="552"/>
                  <a:pt x="48" y="432"/>
                </a:cubicBezTo>
                <a:cubicBezTo>
                  <a:pt x="0" y="312"/>
                  <a:pt x="120" y="156"/>
                  <a:pt x="240" y="0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1339" tIns="25670" rIns="51339" bIns="25670" anchor="ctr"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078">
              <a:latin typeface="Helvetica LT Std Cond Ligh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12" grpId="0"/>
      <p:bldP spid="13" grpId="0" animBg="1"/>
      <p:bldP spid="14" grpId="0"/>
      <p:bldP spid="15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29034" y="1596230"/>
            <a:ext cx="8299986" cy="3663838"/>
          </a:xfrm>
          <a:prstGeom prst="rect">
            <a:avLst/>
          </a:prstGeom>
        </p:spPr>
        <p:txBody>
          <a:bodyPr lIns="51339" tIns="25670" rIns="51339" bIns="25670"/>
          <a:lstStyle/>
          <a:p>
            <a:pPr>
              <a:spcBef>
                <a:spcPct val="20000"/>
              </a:spcBef>
              <a:defRPr/>
            </a:pPr>
            <a:r>
              <a:rPr lang="en-US" sz="2208" b="1" kern="0" dirty="0">
                <a:latin typeface="Helvetica LT Std Cond Light"/>
              </a:rPr>
              <a:t>What is the probability there is </a:t>
            </a:r>
            <a:r>
              <a:rPr lang="en-US" sz="2208" b="1" kern="0" dirty="0">
                <a:solidFill>
                  <a:srgbClr val="FF0000"/>
                </a:solidFill>
                <a:latin typeface="Helvetica LT Std Cond Light"/>
              </a:rPr>
              <a:t>at least one</a:t>
            </a:r>
            <a:r>
              <a:rPr lang="en-US" sz="2208" b="1" kern="0" dirty="0">
                <a:latin typeface="Helvetica LT Std Cond Light"/>
              </a:rPr>
              <a:t> television but </a:t>
            </a:r>
            <a:r>
              <a:rPr lang="en-US" sz="2208" b="1" kern="0" dirty="0">
                <a:solidFill>
                  <a:srgbClr val="FF0000"/>
                </a:solidFill>
                <a:latin typeface="Helvetica LT Std Cond Light"/>
              </a:rPr>
              <a:t>no more than three</a:t>
            </a:r>
            <a:r>
              <a:rPr lang="en-US" sz="2208" b="1" kern="0" dirty="0">
                <a:latin typeface="Helvetica LT Std Cond Light"/>
              </a:rPr>
              <a:t> in any given household?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94320" y="4856062"/>
            <a:ext cx="8234700" cy="69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1339" tIns="25670" rIns="51339" bIns="25670" anchor="ctr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78" b="1" dirty="0">
                <a:latin typeface="Helvetica LT Std Cond Light"/>
              </a:rPr>
              <a:t>“at least one television but no more than three”</a:t>
            </a:r>
          </a:p>
          <a:p>
            <a:pPr eaLnBrk="1" hangingPunct="1"/>
            <a:r>
              <a:rPr lang="en-US" altLang="en-US" sz="2078" b="1" dirty="0">
                <a:solidFill>
                  <a:srgbClr val="FF0000"/>
                </a:solidFill>
                <a:latin typeface="Helvetica LT Std Cond Light"/>
              </a:rPr>
              <a:t>P(1 ≤ X ≤ 3)</a:t>
            </a:r>
            <a:r>
              <a:rPr lang="en-US" altLang="en-US" sz="2078" b="1" dirty="0">
                <a:latin typeface="Helvetica LT Std Cond Light"/>
              </a:rPr>
              <a:t> = P(1) + P(2) + P(3) = 0.319 + 0.374 + 0.191 = 0.884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685272" y="2362511"/>
          <a:ext cx="5856028" cy="2452160"/>
        </p:xfrm>
        <a:graphic>
          <a:graphicData uri="http://schemas.openxmlformats.org/drawingml/2006/table">
            <a:tbl>
              <a:tblPr/>
              <a:tblGrid>
                <a:gridCol w="18474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0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7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77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8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No. of televisions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No. of households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X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P(x)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1,218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0.012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1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32,379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0.319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2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37,961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2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0.374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3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19,387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3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0.191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4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7,714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4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0.076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5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2,842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5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0.028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Total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101,501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Helvetica LT Std Cond Light"/>
                        </a:rPr>
                        <a:t> 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Helvetica LT Std Cond Light"/>
                        </a:rPr>
                        <a:t>1.000</a:t>
                      </a:r>
                    </a:p>
                  </a:txBody>
                  <a:tcPr marL="3488" marR="3488" marT="3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3" name="Title 2"/>
          <p:cNvSpPr txBox="1">
            <a:spLocks/>
          </p:cNvSpPr>
          <p:nvPr/>
        </p:nvSpPr>
        <p:spPr>
          <a:xfrm>
            <a:off x="184201" y="840484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4" name="Title 2"/>
          <p:cNvSpPr txBox="1">
            <a:spLocks/>
          </p:cNvSpPr>
          <p:nvPr/>
        </p:nvSpPr>
        <p:spPr>
          <a:xfrm>
            <a:off x="4135428" y="903427"/>
            <a:ext cx="4749282" cy="390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 function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3718880" y="993830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0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3" grpId="0"/>
      <p:bldP spid="24" grpId="0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228600" y="899341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196536" y="957626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Cumulative Distribution Function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725531" y="1025653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 txBox="1">
            <a:spLocks/>
          </p:cNvSpPr>
          <p:nvPr/>
        </p:nvSpPr>
        <p:spPr>
          <a:xfrm>
            <a:off x="334274" y="1665017"/>
            <a:ext cx="8425964" cy="2163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533" dirty="0">
                <a:cs typeface="Arial" charset="0"/>
                <a:sym typeface="Symbol" pitchFamily="18" charset="2"/>
              </a:rPr>
              <a:t>Let X denote the number of tires on a randomly </a:t>
            </a:r>
          </a:p>
          <a:p>
            <a:r>
              <a:rPr lang="en-US" altLang="en-US" sz="2533" dirty="0">
                <a:cs typeface="Arial" charset="0"/>
                <a:sym typeface="Symbol" pitchFamily="18" charset="2"/>
              </a:rPr>
              <a:t>selected automobile that are underinflated.</a:t>
            </a:r>
          </a:p>
          <a:p>
            <a:r>
              <a:rPr lang="en-US" altLang="en-US" sz="2533" dirty="0">
                <a:cs typeface="Arial" charset="0"/>
                <a:sym typeface="Symbol" pitchFamily="18" charset="2"/>
              </a:rPr>
              <a:t>(a) Which of the following three probability mass </a:t>
            </a:r>
          </a:p>
          <a:p>
            <a:r>
              <a:rPr lang="en-US" altLang="en-US" sz="2533" dirty="0">
                <a:cs typeface="Arial" charset="0"/>
                <a:sym typeface="Symbol" pitchFamily="18" charset="2"/>
              </a:rPr>
              <a:t>      functions is legitimate for X and why are the other or </a:t>
            </a:r>
          </a:p>
          <a:p>
            <a:r>
              <a:rPr lang="en-US" altLang="en-US" sz="2533" dirty="0">
                <a:cs typeface="Arial" charset="0"/>
                <a:sym typeface="Symbol" pitchFamily="18" charset="2"/>
              </a:rPr>
              <a:t>      not allowed?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807039" y="3648112"/>
          <a:ext cx="7628815" cy="199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425">
                  <a:extLst>
                    <a:ext uri="{9D8B030D-6E8A-4147-A177-3AD203B41FA5}">
                      <a16:colId xmlns:a16="http://schemas.microsoft.com/office/drawing/2014/main" xmlns="" val="1474296765"/>
                    </a:ext>
                  </a:extLst>
                </a:gridCol>
                <a:gridCol w="981878">
                  <a:extLst>
                    <a:ext uri="{9D8B030D-6E8A-4147-A177-3AD203B41FA5}">
                      <a16:colId xmlns:a16="http://schemas.microsoft.com/office/drawing/2014/main" xmlns="" val="3040586253"/>
                    </a:ext>
                  </a:extLst>
                </a:gridCol>
                <a:gridCol w="981878">
                  <a:extLst>
                    <a:ext uri="{9D8B030D-6E8A-4147-A177-3AD203B41FA5}">
                      <a16:colId xmlns:a16="http://schemas.microsoft.com/office/drawing/2014/main" xmlns="" val="3592452922"/>
                    </a:ext>
                  </a:extLst>
                </a:gridCol>
                <a:gridCol w="981878">
                  <a:extLst>
                    <a:ext uri="{9D8B030D-6E8A-4147-A177-3AD203B41FA5}">
                      <a16:colId xmlns:a16="http://schemas.microsoft.com/office/drawing/2014/main" xmlns="" val="2896419225"/>
                    </a:ext>
                  </a:extLst>
                </a:gridCol>
                <a:gridCol w="981878">
                  <a:extLst>
                    <a:ext uri="{9D8B030D-6E8A-4147-A177-3AD203B41FA5}">
                      <a16:colId xmlns:a16="http://schemas.microsoft.com/office/drawing/2014/main" xmlns="" val="582227455"/>
                    </a:ext>
                  </a:extLst>
                </a:gridCol>
                <a:gridCol w="981878">
                  <a:extLst>
                    <a:ext uri="{9D8B030D-6E8A-4147-A177-3AD203B41FA5}">
                      <a16:colId xmlns:a16="http://schemas.microsoft.com/office/drawing/2014/main" xmlns="" val="286129532"/>
                    </a:ext>
                  </a:extLst>
                </a:gridCol>
              </a:tblGrid>
              <a:tr h="49807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X = x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1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2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3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4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9857665"/>
                  </a:ext>
                </a:extLst>
              </a:tr>
              <a:tr h="49807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Helvetica Nueue"/>
                        </a:rPr>
                        <a:t>p</a:t>
                      </a:r>
                      <a:r>
                        <a:rPr lang="en-US" sz="2400" b="1" baseline="-25000" dirty="0">
                          <a:latin typeface="Helvetica Nueue"/>
                        </a:rPr>
                        <a:t>1</a:t>
                      </a:r>
                      <a:r>
                        <a:rPr lang="en-US" sz="2400" b="1" dirty="0">
                          <a:latin typeface="Helvetica Nueue"/>
                        </a:rPr>
                        <a:t>(x)</a:t>
                      </a:r>
                      <a:r>
                        <a:rPr lang="en-US" sz="2400" b="1" baseline="0" dirty="0">
                          <a:latin typeface="Helvetica Nueue"/>
                        </a:rPr>
                        <a:t> = P(X=x)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0.30</a:t>
                      </a:r>
                    </a:p>
                  </a:txBody>
                  <a:tcPr marL="68583" marR="68583" marT="34291" marB="3429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0.20</a:t>
                      </a:r>
                    </a:p>
                  </a:txBody>
                  <a:tcPr marL="68583" marR="68583" marT="34291" marB="3429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0.10</a:t>
                      </a:r>
                    </a:p>
                  </a:txBody>
                  <a:tcPr marL="68583" marR="68583" marT="34291" marB="3429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0.05</a:t>
                      </a:r>
                    </a:p>
                  </a:txBody>
                  <a:tcPr marL="68583" marR="68583" marT="34291" marB="34291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0.05</a:t>
                      </a:r>
                    </a:p>
                  </a:txBody>
                  <a:tcPr marL="68583" marR="68583" marT="34291" marB="34291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5257556"/>
                  </a:ext>
                </a:extLst>
              </a:tr>
              <a:tr h="498070">
                <a:tc>
                  <a:txBody>
                    <a:bodyPr/>
                    <a:lstStyle/>
                    <a:p>
                      <a:pPr marL="0" marR="0" indent="0" algn="l" defTabSz="1054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Helvetica Nueue"/>
                        </a:rPr>
                        <a:t>p</a:t>
                      </a:r>
                      <a:r>
                        <a:rPr lang="en-US" sz="2400" b="1" baseline="-25000" dirty="0">
                          <a:latin typeface="Helvetica Nueue"/>
                        </a:rPr>
                        <a:t>2</a:t>
                      </a:r>
                      <a:r>
                        <a:rPr lang="en-US" sz="2400" b="1" dirty="0">
                          <a:latin typeface="Helvetica Nueue"/>
                        </a:rPr>
                        <a:t>(x)</a:t>
                      </a:r>
                      <a:r>
                        <a:rPr lang="en-US" sz="2400" b="1" baseline="0" dirty="0">
                          <a:latin typeface="Helvetica Nueue"/>
                        </a:rPr>
                        <a:t> = P(X=x)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0.40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0.10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0.10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0.10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0.30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1668203"/>
                  </a:ext>
                </a:extLst>
              </a:tr>
              <a:tr h="498070">
                <a:tc>
                  <a:txBody>
                    <a:bodyPr/>
                    <a:lstStyle/>
                    <a:p>
                      <a:pPr marL="0" marR="0" indent="0" algn="l" defTabSz="1054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Helvetica Nueue"/>
                        </a:rPr>
                        <a:t>p</a:t>
                      </a:r>
                      <a:r>
                        <a:rPr lang="en-US" sz="2400" b="1" baseline="-25000" dirty="0">
                          <a:solidFill>
                            <a:srgbClr val="FF0000"/>
                          </a:solidFill>
                          <a:latin typeface="Helvetica Nueue"/>
                        </a:rPr>
                        <a:t>3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Helvetica Nueue"/>
                        </a:rPr>
                        <a:t>(x)</a:t>
                      </a:r>
                      <a:r>
                        <a:rPr lang="en-US" sz="2400" b="1" baseline="0" dirty="0">
                          <a:solidFill>
                            <a:srgbClr val="FF0000"/>
                          </a:solidFill>
                          <a:latin typeface="Helvetica Nueue"/>
                        </a:rPr>
                        <a:t> = P(X=x)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Helvetica Nueue"/>
                        </a:rPr>
                        <a:t>0.40</a:t>
                      </a: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Helvetica Nueue"/>
                        </a:rPr>
                        <a:t>- 0.10</a:t>
                      </a: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Helvetica Nueue"/>
                        </a:rPr>
                        <a:t>0.20</a:t>
                      </a: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Helvetica Nueue"/>
                        </a:rPr>
                        <a:t>0.10</a:t>
                      </a: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Helvetica Nueue"/>
                        </a:rPr>
                        <a:t>0.30</a:t>
                      </a: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0094378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2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/>
          <p:cNvSpPr txBox="1">
            <a:spLocks/>
          </p:cNvSpPr>
          <p:nvPr/>
        </p:nvSpPr>
        <p:spPr>
          <a:xfrm>
            <a:off x="517384" y="3095266"/>
            <a:ext cx="8241772" cy="2489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3118" dirty="0">
                <a:cs typeface="Arial" charset="0"/>
                <a:sym typeface="Symbol" pitchFamily="18" charset="2"/>
              </a:rPr>
              <a:t>(b) For legitimate </a:t>
            </a:r>
            <a:r>
              <a:rPr lang="en-US" altLang="en-US" sz="3118" dirty="0" err="1">
                <a:cs typeface="Arial" charset="0"/>
                <a:sym typeface="Symbol" pitchFamily="18" charset="2"/>
              </a:rPr>
              <a:t>pmf</a:t>
            </a:r>
            <a:r>
              <a:rPr lang="en-US" altLang="en-US" sz="3118" dirty="0">
                <a:cs typeface="Arial" charset="0"/>
                <a:sym typeface="Symbol" pitchFamily="18" charset="2"/>
              </a:rPr>
              <a:t> of part (a), </a:t>
            </a:r>
          </a:p>
          <a:p>
            <a:pPr marL="0" indent="0"/>
            <a:r>
              <a:rPr lang="en-US" altLang="en-US" sz="3118" dirty="0">
                <a:cs typeface="Arial" charset="0"/>
                <a:sym typeface="Symbol" pitchFamily="18" charset="2"/>
              </a:rPr>
              <a:t>       compute (</a:t>
            </a:r>
            <a:r>
              <a:rPr lang="en-US" altLang="en-US" sz="3118" dirty="0" err="1">
                <a:cs typeface="Arial" charset="0"/>
                <a:sym typeface="Symbol" pitchFamily="18" charset="2"/>
              </a:rPr>
              <a:t>i</a:t>
            </a:r>
            <a:r>
              <a:rPr lang="en-US" altLang="en-US" sz="3118" dirty="0">
                <a:cs typeface="Arial" charset="0"/>
                <a:sym typeface="Symbol" pitchFamily="18" charset="2"/>
              </a:rPr>
              <a:t>) P (X ≤ 2), (ii) P (2 ≤ X ≤ 4)  </a:t>
            </a:r>
          </a:p>
          <a:p>
            <a:pPr marL="0" indent="0"/>
            <a:r>
              <a:rPr lang="en-US" altLang="en-US" sz="3118" dirty="0">
                <a:cs typeface="Arial" charset="0"/>
                <a:sym typeface="Symbol" pitchFamily="18" charset="2"/>
              </a:rPr>
              <a:t>       and (iii) P (X ≠ 0)</a:t>
            </a:r>
          </a:p>
          <a:p>
            <a:r>
              <a:rPr lang="en-US" altLang="en-US" sz="3118" dirty="0">
                <a:cs typeface="Arial" charset="0"/>
                <a:sym typeface="Symbol" pitchFamily="18" charset="2"/>
              </a:rPr>
              <a:t>(c) If p (x) = c(5-x), x = 0, 1, 2, 3, 4 </a:t>
            </a:r>
          </a:p>
          <a:p>
            <a:r>
              <a:rPr lang="en-US" altLang="en-US" sz="3118" dirty="0">
                <a:cs typeface="Arial" charset="0"/>
                <a:sym typeface="Symbol" pitchFamily="18" charset="2"/>
              </a:rPr>
              <a:t>     what is the value of c?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340029" y="1747704"/>
          <a:ext cx="6320310" cy="105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985">
                  <a:extLst>
                    <a:ext uri="{9D8B030D-6E8A-4147-A177-3AD203B41FA5}">
                      <a16:colId xmlns:a16="http://schemas.microsoft.com/office/drawing/2014/main" xmlns="" val="1474296765"/>
                    </a:ext>
                  </a:extLst>
                </a:gridCol>
                <a:gridCol w="813465">
                  <a:extLst>
                    <a:ext uri="{9D8B030D-6E8A-4147-A177-3AD203B41FA5}">
                      <a16:colId xmlns:a16="http://schemas.microsoft.com/office/drawing/2014/main" xmlns="" val="3040586253"/>
                    </a:ext>
                  </a:extLst>
                </a:gridCol>
                <a:gridCol w="813465">
                  <a:extLst>
                    <a:ext uri="{9D8B030D-6E8A-4147-A177-3AD203B41FA5}">
                      <a16:colId xmlns:a16="http://schemas.microsoft.com/office/drawing/2014/main" xmlns="" val="3592452922"/>
                    </a:ext>
                  </a:extLst>
                </a:gridCol>
                <a:gridCol w="813465">
                  <a:extLst>
                    <a:ext uri="{9D8B030D-6E8A-4147-A177-3AD203B41FA5}">
                      <a16:colId xmlns:a16="http://schemas.microsoft.com/office/drawing/2014/main" xmlns="" val="2896419225"/>
                    </a:ext>
                  </a:extLst>
                </a:gridCol>
                <a:gridCol w="813465">
                  <a:extLst>
                    <a:ext uri="{9D8B030D-6E8A-4147-A177-3AD203B41FA5}">
                      <a16:colId xmlns:a16="http://schemas.microsoft.com/office/drawing/2014/main" xmlns="" val="582227455"/>
                    </a:ext>
                  </a:extLst>
                </a:gridCol>
                <a:gridCol w="813465">
                  <a:extLst>
                    <a:ext uri="{9D8B030D-6E8A-4147-A177-3AD203B41FA5}">
                      <a16:colId xmlns:a16="http://schemas.microsoft.com/office/drawing/2014/main" xmlns="" val="286129532"/>
                    </a:ext>
                  </a:extLst>
                </a:gridCol>
              </a:tblGrid>
              <a:tr h="529567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Helvetica Nueue"/>
                        </a:rPr>
                        <a:t>X = x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1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2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3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4</a:t>
                      </a: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9857665"/>
                  </a:ext>
                </a:extLst>
              </a:tr>
              <a:tr h="529567">
                <a:tc>
                  <a:txBody>
                    <a:bodyPr/>
                    <a:lstStyle/>
                    <a:p>
                      <a:pPr marL="0" marR="0" indent="0" algn="l" defTabSz="1054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Helvetica Nueue"/>
                        </a:rPr>
                        <a:t>p(x)</a:t>
                      </a:r>
                      <a:r>
                        <a:rPr lang="en-US" sz="2400" b="1" baseline="0" dirty="0">
                          <a:latin typeface="Helvetica Nueue"/>
                        </a:rPr>
                        <a:t> = P(X=x)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0.40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0.10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0.10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0.10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Helvetica Nueue"/>
                        </a:rPr>
                        <a:t>0.30</a:t>
                      </a:r>
                    </a:p>
                  </a:txBody>
                  <a:tcPr marL="68583" marR="68583" marT="34291" marB="34291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1668203"/>
                  </a:ext>
                </a:extLst>
              </a:tr>
            </a:tbl>
          </a:graphicData>
        </a:graphic>
      </p:graphicFrame>
      <p:sp>
        <p:nvSpPr>
          <p:cNvPr id="9" name="Title 2"/>
          <p:cNvSpPr txBox="1">
            <a:spLocks/>
          </p:cNvSpPr>
          <p:nvPr/>
        </p:nvSpPr>
        <p:spPr>
          <a:xfrm>
            <a:off x="228600" y="811560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4051981" y="877791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Cumulative Distribution Function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718880" y="946397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/>
      <p:bldP spid="10" grpId="0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 txBox="1">
            <a:spLocks/>
          </p:cNvSpPr>
          <p:nvPr/>
        </p:nvSpPr>
        <p:spPr>
          <a:xfrm>
            <a:off x="478885" y="1571854"/>
            <a:ext cx="8331837" cy="105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A mail-order computer business has six telephone lines. Let X </a:t>
            </a:r>
          </a:p>
          <a:p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denote the number of lines in use at a specified time. Suppose that </a:t>
            </a:r>
          </a:p>
          <a:p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the </a:t>
            </a:r>
            <a:r>
              <a:rPr lang="en-US" altLang="en-US" sz="2078" dirty="0" err="1">
                <a:latin typeface="Helvetica Nueue"/>
                <a:cs typeface="Arial" charset="0"/>
                <a:sym typeface="Symbol" pitchFamily="18" charset="2"/>
              </a:rPr>
              <a:t>pmf</a:t>
            </a:r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 is as follows: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517384" y="2722679"/>
          <a:ext cx="7329656" cy="910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271">
                  <a:extLst>
                    <a:ext uri="{9D8B030D-6E8A-4147-A177-3AD203B41FA5}">
                      <a16:colId xmlns:a16="http://schemas.microsoft.com/office/drawing/2014/main" xmlns="" val="1474296765"/>
                    </a:ext>
                  </a:extLst>
                </a:gridCol>
                <a:gridCol w="767111">
                  <a:extLst>
                    <a:ext uri="{9D8B030D-6E8A-4147-A177-3AD203B41FA5}">
                      <a16:colId xmlns:a16="http://schemas.microsoft.com/office/drawing/2014/main" xmlns="" val="3040586253"/>
                    </a:ext>
                  </a:extLst>
                </a:gridCol>
                <a:gridCol w="794879">
                  <a:extLst>
                    <a:ext uri="{9D8B030D-6E8A-4147-A177-3AD203B41FA5}">
                      <a16:colId xmlns:a16="http://schemas.microsoft.com/office/drawing/2014/main" xmlns="" val="3592452922"/>
                    </a:ext>
                  </a:extLst>
                </a:gridCol>
                <a:gridCol w="794879">
                  <a:extLst>
                    <a:ext uri="{9D8B030D-6E8A-4147-A177-3AD203B41FA5}">
                      <a16:colId xmlns:a16="http://schemas.microsoft.com/office/drawing/2014/main" xmlns="" val="2896419225"/>
                    </a:ext>
                  </a:extLst>
                </a:gridCol>
                <a:gridCol w="794879">
                  <a:extLst>
                    <a:ext uri="{9D8B030D-6E8A-4147-A177-3AD203B41FA5}">
                      <a16:colId xmlns:a16="http://schemas.microsoft.com/office/drawing/2014/main" xmlns="" val="582227455"/>
                    </a:ext>
                  </a:extLst>
                </a:gridCol>
                <a:gridCol w="794879">
                  <a:extLst>
                    <a:ext uri="{9D8B030D-6E8A-4147-A177-3AD203B41FA5}">
                      <a16:colId xmlns:a16="http://schemas.microsoft.com/office/drawing/2014/main" xmlns="" val="286129532"/>
                    </a:ext>
                  </a:extLst>
                </a:gridCol>
                <a:gridCol w="794879">
                  <a:extLst>
                    <a:ext uri="{9D8B030D-6E8A-4147-A177-3AD203B41FA5}">
                      <a16:colId xmlns:a16="http://schemas.microsoft.com/office/drawing/2014/main" xmlns="" val="1207791706"/>
                    </a:ext>
                  </a:extLst>
                </a:gridCol>
                <a:gridCol w="794879">
                  <a:extLst>
                    <a:ext uri="{9D8B030D-6E8A-4147-A177-3AD203B41FA5}">
                      <a16:colId xmlns:a16="http://schemas.microsoft.com/office/drawing/2014/main" xmlns="" val="2142704172"/>
                    </a:ext>
                  </a:extLst>
                </a:gridCol>
              </a:tblGrid>
              <a:tr h="43479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 = x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9857665"/>
                  </a:ext>
                </a:extLst>
              </a:tr>
              <a:tr h="475296">
                <a:tc>
                  <a:txBody>
                    <a:bodyPr/>
                    <a:lstStyle/>
                    <a:p>
                      <a:pPr marL="0" marR="0" indent="0" algn="l" defTabSz="1054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p(x)</a:t>
                      </a:r>
                      <a:r>
                        <a:rPr lang="en-US" sz="2400" b="1" baseline="0" dirty="0"/>
                        <a:t> = P(X=x)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0.10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0.15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0.20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0.25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0.20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0.06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0.04</a:t>
                      </a:r>
                      <a:endParaRPr lang="en-US" sz="2400" b="1" dirty="0">
                        <a:latin typeface="Helvetica Nueue"/>
                      </a:endParaRPr>
                    </a:p>
                  </a:txBody>
                  <a:tcPr marL="68583" marR="68583" marT="34291" marB="342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1668203"/>
                  </a:ext>
                </a:extLst>
              </a:tr>
            </a:tbl>
          </a:graphicData>
        </a:graphic>
      </p:graphicFrame>
      <p:sp>
        <p:nvSpPr>
          <p:cNvPr id="19" name="Text Placeholder 2"/>
          <p:cNvSpPr txBox="1">
            <a:spLocks/>
          </p:cNvSpPr>
          <p:nvPr/>
        </p:nvSpPr>
        <p:spPr>
          <a:xfrm>
            <a:off x="431215" y="3677156"/>
            <a:ext cx="7847367" cy="199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Calculate the probability that</a:t>
            </a:r>
          </a:p>
          <a:p>
            <a:pPr lvl="1"/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(a) At most 3 lines are in use</a:t>
            </a:r>
          </a:p>
          <a:p>
            <a:pPr lvl="1"/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(b) Fewer than 3 line in use</a:t>
            </a:r>
          </a:p>
          <a:p>
            <a:pPr lvl="1"/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(c) At least 3 lines are in use</a:t>
            </a:r>
          </a:p>
          <a:p>
            <a:pPr lvl="1"/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(d) Between 2 and 5 lines are in use</a:t>
            </a:r>
          </a:p>
          <a:p>
            <a:pPr lvl="1"/>
            <a:r>
              <a:rPr lang="en-US" altLang="en-US" sz="2078" dirty="0">
                <a:latin typeface="Helvetica Nueue"/>
                <a:cs typeface="Arial" charset="0"/>
                <a:sym typeface="Symbol" pitchFamily="18" charset="2"/>
              </a:rPr>
              <a:t>(e) At least four lines are not in use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52400" y="742274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3915510" y="767335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Cumulative Distribution Function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562356" y="861052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7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0" grpId="0"/>
      <p:bldP spid="11" grpId="0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257713" y="1592907"/>
            <a:ext cx="8501443" cy="89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Find the probability mass function from a given</a:t>
            </a:r>
          </a:p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distribution function of 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92" y="2403237"/>
            <a:ext cx="2647626" cy="3184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503" y="2313215"/>
            <a:ext cx="2672370" cy="3274374"/>
          </a:xfrm>
          <a:prstGeom prst="rect">
            <a:avLst/>
          </a:prstGeom>
        </p:spPr>
      </p:pic>
      <p:sp>
        <p:nvSpPr>
          <p:cNvPr id="17" name="Text Placeholder 2"/>
          <p:cNvSpPr txBox="1">
            <a:spLocks/>
          </p:cNvSpPr>
          <p:nvPr/>
        </p:nvSpPr>
        <p:spPr>
          <a:xfrm>
            <a:off x="3043298" y="2618243"/>
            <a:ext cx="3360457" cy="56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P(X) = F(X) – F(X-1)</a:t>
            </a: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126614" y="938760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060033" y="959914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Cumulative Distribution Function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656116" y="1045362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23889" y="2347202"/>
          <a:ext cx="8713549" cy="14235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7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71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7429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7751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700" b="1" u="none" strike="noStrike" dirty="0">
                          <a:effectLst/>
                        </a:rPr>
                        <a:t>Wages of employees (</a:t>
                      </a:r>
                      <a:r>
                        <a:rPr lang="en-IN" sz="1700" b="1" u="none" strike="noStrike" dirty="0" err="1">
                          <a:effectLst/>
                        </a:rPr>
                        <a:t>Rs</a:t>
                      </a:r>
                      <a:r>
                        <a:rPr lang="en-IN" sz="1700" b="1" u="none" strike="noStrike" dirty="0">
                          <a:effectLst/>
                        </a:rPr>
                        <a:t>)</a:t>
                      </a:r>
                      <a:endParaRPr lang="en-IN" sz="1700" b="1" i="0" u="none" strike="noStrike" dirty="0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4001- 4500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4501- 5000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5001- 5500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5501- 6000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6001- 6500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6501- 7000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7001- 7500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7501- 8000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8001- 8500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Total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65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 dirty="0">
                          <a:effectLst/>
                        </a:rPr>
                        <a:t>No. of  persons</a:t>
                      </a:r>
                      <a:endParaRPr lang="en-IN" sz="2100" b="1" i="0" u="none" strike="noStrike" dirty="0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25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36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45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62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 dirty="0">
                          <a:effectLst/>
                        </a:rPr>
                        <a:t>39</a:t>
                      </a:r>
                      <a:endParaRPr lang="en-IN" sz="2100" b="1" i="0" u="none" strike="noStrike" dirty="0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55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44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29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>
                          <a:effectLst/>
                        </a:rPr>
                        <a:t>15</a:t>
                      </a:r>
                      <a:endParaRPr lang="en-IN" sz="2100" b="1" i="0" u="none" strike="noStrike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100" b="1" u="none" strike="noStrike" dirty="0">
                          <a:effectLst/>
                        </a:rPr>
                        <a:t>350</a:t>
                      </a:r>
                      <a:endParaRPr lang="en-IN" sz="2100" b="1" i="0" u="none" strike="noStrike" dirty="0">
                        <a:solidFill>
                          <a:srgbClr val="000000"/>
                        </a:solidFill>
                        <a:effectLst/>
                        <a:latin typeface="Helvetica LT Std Cond Light"/>
                      </a:endParaRPr>
                    </a:p>
                  </a:txBody>
                  <a:tcPr marL="3132" marR="3132" marT="3132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223888" y="1776463"/>
            <a:ext cx="8501443" cy="57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How do you describe this frequency distribution?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804" y="4051371"/>
            <a:ext cx="8743955" cy="587020"/>
            <a:chOff x="347684" y="3140048"/>
            <a:chExt cx="11358239" cy="903867"/>
          </a:xfrm>
        </p:grpSpPr>
        <p:sp>
          <p:nvSpPr>
            <p:cNvPr id="18" name="Rectangle 17"/>
            <p:cNvSpPr/>
            <p:nvPr/>
          </p:nvSpPr>
          <p:spPr>
            <a:xfrm>
              <a:off x="1241226" y="3140048"/>
              <a:ext cx="10464697" cy="90386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143" b="1" dirty="0">
                  <a:latin typeface="Helvetica Neue"/>
                </a:rPr>
                <a:t> Measures of central tendency – Mean, Median</a:t>
              </a:r>
              <a:endParaRPr lang="en-IN" sz="2143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9" name="Pentagon 18"/>
            <p:cNvSpPr/>
            <p:nvPr/>
          </p:nvSpPr>
          <p:spPr>
            <a:xfrm>
              <a:off x="347684" y="3341127"/>
              <a:ext cx="881953" cy="562977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04" y="4838753"/>
            <a:ext cx="8743956" cy="632033"/>
            <a:chOff x="347684" y="3249288"/>
            <a:chExt cx="11358240" cy="973177"/>
          </a:xfrm>
        </p:grpSpPr>
        <p:sp>
          <p:nvSpPr>
            <p:cNvPr id="21" name="Rectangle 20"/>
            <p:cNvSpPr/>
            <p:nvPr/>
          </p:nvSpPr>
          <p:spPr>
            <a:xfrm>
              <a:off x="1241226" y="3249288"/>
              <a:ext cx="10464698" cy="97317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338" b="1" dirty="0">
                  <a:latin typeface="Helvetica Neue"/>
                </a:rPr>
                <a:t> Measures of dispersion – Range, SD, IQR, Skewness </a:t>
              </a:r>
              <a:endParaRPr lang="en-IN" sz="2338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2" name="Pentagon 21"/>
            <p:cNvSpPr/>
            <p:nvPr/>
          </p:nvSpPr>
          <p:spPr>
            <a:xfrm>
              <a:off x="347684" y="3435554"/>
              <a:ext cx="881953" cy="597264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DE8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sp>
        <p:nvSpPr>
          <p:cNvPr id="28" name="Title 2"/>
          <p:cNvSpPr txBox="1">
            <a:spLocks/>
          </p:cNvSpPr>
          <p:nvPr/>
        </p:nvSpPr>
        <p:spPr>
          <a:xfrm>
            <a:off x="223888" y="910738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9" name="Title 2"/>
          <p:cNvSpPr txBox="1">
            <a:spLocks/>
          </p:cNvSpPr>
          <p:nvPr/>
        </p:nvSpPr>
        <p:spPr>
          <a:xfrm>
            <a:off x="4069687" y="914400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Distribution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3664137" y="1052944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6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  <p:bldP spid="29" grpId="0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8" y="2347202"/>
            <a:ext cx="2672370" cy="327437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223888" y="1776463"/>
            <a:ext cx="8501443" cy="57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How do you describe this probability distribution?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72544" y="2515525"/>
            <a:ext cx="5940405" cy="1081706"/>
            <a:chOff x="359274" y="3140048"/>
            <a:chExt cx="11346649" cy="878369"/>
          </a:xfrm>
        </p:grpSpPr>
        <p:sp>
          <p:nvSpPr>
            <p:cNvPr id="11" name="Rectangle 10"/>
            <p:cNvSpPr/>
            <p:nvPr/>
          </p:nvSpPr>
          <p:spPr>
            <a:xfrm>
              <a:off x="1241227" y="3140048"/>
              <a:ext cx="10464696" cy="87836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143" b="1" dirty="0">
                  <a:latin typeface="Helvetica Neue"/>
                </a:rPr>
                <a:t> Measures of central tendency – Expectation (Expected value)</a:t>
              </a:r>
              <a:endParaRPr lang="en-IN" sz="2143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7" name="Pentagon 16"/>
            <p:cNvSpPr/>
            <p:nvPr/>
          </p:nvSpPr>
          <p:spPr>
            <a:xfrm>
              <a:off x="359274" y="3474268"/>
              <a:ext cx="881952" cy="314571"/>
            </a:xfrm>
            <a:prstGeom prst="homePlate">
              <a:avLst>
                <a:gd name="adj" fmla="val 52232"/>
              </a:avLst>
            </a:prstGeom>
            <a:solidFill>
              <a:srgbClr val="00FF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6476" y="4144844"/>
            <a:ext cx="5946474" cy="632033"/>
            <a:chOff x="347684" y="3489600"/>
            <a:chExt cx="11358240" cy="502818"/>
          </a:xfrm>
        </p:grpSpPr>
        <p:sp>
          <p:nvSpPr>
            <p:cNvPr id="19" name="Rectangle 18"/>
            <p:cNvSpPr/>
            <p:nvPr/>
          </p:nvSpPr>
          <p:spPr>
            <a:xfrm>
              <a:off x="1241225" y="3489600"/>
              <a:ext cx="10464699" cy="5028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338" b="1" dirty="0">
                  <a:latin typeface="Helvetica Neue"/>
                </a:rPr>
                <a:t> Measures of dispersion – Variance</a:t>
              </a:r>
              <a:endParaRPr lang="en-IN" sz="2338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0" name="Pentagon 19"/>
            <p:cNvSpPr/>
            <p:nvPr/>
          </p:nvSpPr>
          <p:spPr>
            <a:xfrm>
              <a:off x="347684" y="3582940"/>
              <a:ext cx="881952" cy="290385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DE8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sp>
        <p:nvSpPr>
          <p:cNvPr id="21" name="Title 2"/>
          <p:cNvSpPr txBox="1">
            <a:spLocks/>
          </p:cNvSpPr>
          <p:nvPr/>
        </p:nvSpPr>
        <p:spPr>
          <a:xfrm>
            <a:off x="195814" y="899468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120898" y="924529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Expected value and Variance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701468" y="1026880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2" grpId="0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 txBox="1">
            <a:spLocks/>
          </p:cNvSpPr>
          <p:nvPr/>
        </p:nvSpPr>
        <p:spPr>
          <a:xfrm>
            <a:off x="200273" y="921712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072034" y="971119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Expected value and Variance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718880" y="1055698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-49489" y="1642674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/>
          <p:cNvSpPr txBox="1">
            <a:spLocks/>
          </p:cNvSpPr>
          <p:nvPr/>
        </p:nvSpPr>
        <p:spPr>
          <a:xfrm>
            <a:off x="292924" y="1600570"/>
            <a:ext cx="8590737" cy="2260791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338" b="1" dirty="0">
                <a:latin typeface="Helvetica Nueue"/>
                <a:cs typeface="Arial" charset="0"/>
                <a:sym typeface="Symbol" pitchFamily="18" charset="2"/>
              </a:rPr>
              <a:t>Like mean and standard deviation are computed to describe data measured by quantitative variable, a similar measures viz., expected value (mean) and variance for random variable X are computed for describing the probability distribution using the formula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308916" y="3552488"/>
            <a:ext cx="6084988" cy="500619"/>
            <a:chOff x="2087592" y="3608001"/>
            <a:chExt cx="2398144" cy="642711"/>
          </a:xfrm>
          <a:solidFill>
            <a:srgbClr val="F1F8EC"/>
          </a:solidFill>
        </p:grpSpPr>
        <p:sp>
          <p:nvSpPr>
            <p:cNvPr id="48" name="Rounded Rectangle 47"/>
            <p:cNvSpPr/>
            <p:nvPr/>
          </p:nvSpPr>
          <p:spPr>
            <a:xfrm>
              <a:off x="2087592" y="3608001"/>
              <a:ext cx="2398144" cy="624498"/>
            </a:xfrm>
            <a:prstGeom prst="round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>
                <a:latin typeface="Helvetica Neue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87592" y="3670278"/>
              <a:ext cx="2398144" cy="58043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2338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" panose="020B0604020202020204" pitchFamily="34" charset="0"/>
                </a:rPr>
                <a:t>Central measure and Measure of Spread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27176" y="5058111"/>
            <a:ext cx="1139242" cy="518171"/>
            <a:chOff x="2087592" y="3608000"/>
            <a:chExt cx="2398144" cy="100921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1" name="Rounded Rectangle 50"/>
            <p:cNvSpPr/>
            <p:nvPr/>
          </p:nvSpPr>
          <p:spPr>
            <a:xfrm>
              <a:off x="2087592" y="3608000"/>
              <a:ext cx="2398144" cy="1009219"/>
            </a:xfrm>
            <a:prstGeom prst="round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87592" y="3707362"/>
              <a:ext cx="2398144" cy="8805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338" b="1" dirty="0">
                  <a:solidFill>
                    <a:schemeClr val="bg1"/>
                  </a:solidFill>
                  <a:latin typeface="Helvetica Neue"/>
                  <a:cs typeface="Helvetica" panose="020B0604020202020204" pitchFamily="34" charset="0"/>
                </a:rPr>
                <a:t>E(X)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871808" y="5024291"/>
            <a:ext cx="1047477" cy="538594"/>
            <a:chOff x="1901194" y="3608001"/>
            <a:chExt cx="2715126" cy="179544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4" name="Rounded Rectangle 53"/>
            <p:cNvSpPr/>
            <p:nvPr/>
          </p:nvSpPr>
          <p:spPr>
            <a:xfrm>
              <a:off x="1901194" y="3608001"/>
              <a:ext cx="2715126" cy="1795442"/>
            </a:xfrm>
            <a:prstGeom prst="round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09248" y="3758532"/>
              <a:ext cx="2707072" cy="15071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338" b="1" dirty="0">
                  <a:solidFill>
                    <a:schemeClr val="bg1"/>
                  </a:solidFill>
                  <a:latin typeface="Helvetica Neue"/>
                  <a:cs typeface="Helvetica" panose="020B0604020202020204" pitchFamily="34" charset="0"/>
                </a:rPr>
                <a:t>V(X) </a:t>
              </a:r>
              <a:endParaRPr lang="en-US" sz="2338" b="1" baseline="30000" dirty="0">
                <a:solidFill>
                  <a:schemeClr val="bg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4456613" y="4063664"/>
            <a:ext cx="0" cy="2981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308915" y="4343514"/>
            <a:ext cx="6084989" cy="673653"/>
            <a:chOff x="1783348" y="2710262"/>
            <a:chExt cx="1909401" cy="390685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1787278" y="2710262"/>
              <a:ext cx="1905471" cy="90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1783348" y="2723964"/>
              <a:ext cx="1688" cy="3769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829789" y="5017168"/>
            <a:ext cx="1260437" cy="552283"/>
            <a:chOff x="1823733" y="3588155"/>
            <a:chExt cx="2619513" cy="97217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1" name="Rounded Rectangle 60"/>
            <p:cNvSpPr/>
            <p:nvPr/>
          </p:nvSpPr>
          <p:spPr>
            <a:xfrm>
              <a:off x="1854345" y="3588155"/>
              <a:ext cx="2588901" cy="972170"/>
            </a:xfrm>
            <a:prstGeom prst="round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823733" y="3746839"/>
              <a:ext cx="2588900" cy="7958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338" b="1" dirty="0">
                  <a:solidFill>
                    <a:schemeClr val="bg1"/>
                  </a:solidFill>
                  <a:latin typeface="Helvetica Neue"/>
                  <a:cs typeface="Helvetica" panose="020B0604020202020204" pitchFamily="34" charset="0"/>
                </a:rPr>
                <a:t>E(X</a:t>
              </a:r>
              <a:r>
                <a:rPr lang="en-US" sz="2338" b="1" baseline="30000" dirty="0">
                  <a:solidFill>
                    <a:schemeClr val="bg1"/>
                  </a:solidFill>
                  <a:latin typeface="Helvetica Neue"/>
                  <a:cs typeface="Helvetica" panose="020B0604020202020204" pitchFamily="34" charset="0"/>
                </a:rPr>
                <a:t>2</a:t>
              </a:r>
              <a:r>
                <a:rPr lang="en-US" sz="2338" b="1" dirty="0">
                  <a:solidFill>
                    <a:schemeClr val="bg1"/>
                  </a:solidFill>
                  <a:latin typeface="Helvetica Neue"/>
                  <a:cs typeface="Helvetica" panose="020B0604020202020204" pitchFamily="34" charset="0"/>
                </a:rPr>
                <a:t>) </a:t>
              </a: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 flipH="1">
            <a:off x="4465390" y="4380904"/>
            <a:ext cx="4877" cy="594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7393904" y="4341705"/>
            <a:ext cx="7770" cy="621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507028"/>
            <a:ext cx="3992338" cy="16937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447800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3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228600" y="848884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Agenda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2203148" y="850416"/>
            <a:ext cx="675414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Here is what you learn in the entire session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676400" y="967063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47856" y="1798136"/>
            <a:ext cx="7935882" cy="1040528"/>
            <a:chOff x="375556" y="1965944"/>
            <a:chExt cx="9388941" cy="2913453"/>
          </a:xfrm>
        </p:grpSpPr>
        <p:sp>
          <p:nvSpPr>
            <p:cNvPr id="50" name="Rectangle 49"/>
            <p:cNvSpPr/>
            <p:nvPr/>
          </p:nvSpPr>
          <p:spPr>
            <a:xfrm>
              <a:off x="375556" y="1965944"/>
              <a:ext cx="9388941" cy="282254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58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2969" y="2158008"/>
              <a:ext cx="9291528" cy="2721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858" dirty="0">
                  <a:latin typeface="Helvetica Neue"/>
                </a:rPr>
                <a:t>Definition of Random variables and Different types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405569" y="1788755"/>
            <a:ext cx="427113" cy="10174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38" b="1" dirty="0">
                <a:latin typeface="Helvetica Neue"/>
                <a:cs typeface="Helvetica" panose="020B0604020202020204" pitchFamily="34" charset="0"/>
              </a:rPr>
              <a:t>1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845752" y="2870032"/>
            <a:ext cx="7950622" cy="655835"/>
            <a:chOff x="375556" y="1965946"/>
            <a:chExt cx="9388941" cy="1741504"/>
          </a:xfrm>
        </p:grpSpPr>
        <p:sp>
          <p:nvSpPr>
            <p:cNvPr id="54" name="Rectangle 53"/>
            <p:cNvSpPr/>
            <p:nvPr/>
          </p:nvSpPr>
          <p:spPr>
            <a:xfrm>
              <a:off x="375556" y="1965946"/>
              <a:ext cx="9388941" cy="17415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858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2969" y="2158008"/>
              <a:ext cx="9291528" cy="1386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793" dirty="0">
                  <a:latin typeface="Helvetica Neue"/>
                </a:rPr>
                <a:t>Discrete and Continuous Probability Distributions</a:t>
              </a:r>
            </a:p>
          </p:txBody>
        </p:sp>
      </p:grpSp>
      <p:sp>
        <p:nvSpPr>
          <p:cNvPr id="56" name="Rectangle 55"/>
          <p:cNvSpPr/>
          <p:nvPr/>
        </p:nvSpPr>
        <p:spPr>
          <a:xfrm>
            <a:off x="403465" y="2885921"/>
            <a:ext cx="427113" cy="66521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38" b="1" dirty="0">
                <a:latin typeface="Helvetica Neue"/>
                <a:cs typeface="Helvetica" panose="020B0604020202020204" pitchFamily="34" charset="0"/>
              </a:rPr>
              <a:t>2</a:t>
            </a:r>
          </a:p>
        </p:txBody>
      </p:sp>
      <p:graphicFrame>
        <p:nvGraphicFramePr>
          <p:cNvPr id="69" name="Object 4">
            <a:hlinkClick r:id="" action="ppaction://ole?verb=0"/>
            <a:extLst>
              <a:ext uri="{FF2B5EF4-FFF2-40B4-BE49-F238E27FC236}">
                <a16:creationId xmlns:a16="http://schemas.microsoft.com/office/drawing/2014/main" xmlns="" id="{D1458E25-3F85-47E4-BB86-FE27BD9877F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42963" y="4149710"/>
          <a:ext cx="1840776" cy="1500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Microsoft ClipArt Gallery" r:id="rId3" imgW="5987880" imgH="5059080" progId="MS_ClipArt_Gallery">
                  <p:embed/>
                </p:oleObj>
              </mc:Choice>
              <mc:Fallback>
                <p:oleObj name="Microsoft ClipArt Gallery" r:id="rId3" imgW="5987880" imgH="505908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963" y="4149710"/>
                        <a:ext cx="1840776" cy="1500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52" grpId="0" animBg="1"/>
      <p:bldP spid="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228600" y="1771123"/>
            <a:ext cx="8743505" cy="1285872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598" b="1" dirty="0">
                <a:latin typeface="Helvetica Nueue"/>
                <a:cs typeface="Arial" charset="0"/>
                <a:sym typeface="Symbol" pitchFamily="18" charset="2"/>
              </a:rPr>
              <a:t>For a discrete random variable X with  probability mass function p(x</a:t>
            </a:r>
            <a:r>
              <a:rPr lang="en-US" altLang="en-US" sz="2598" b="1" dirty="0" smtClean="0">
                <a:latin typeface="Helvetica Nueue"/>
                <a:cs typeface="Arial" charset="0"/>
                <a:sym typeface="Symbol" pitchFamily="18" charset="2"/>
              </a:rPr>
              <a:t>), </a:t>
            </a:r>
            <a:endParaRPr lang="en-US" altLang="en-US" sz="2598" b="1" dirty="0">
              <a:latin typeface="Helvetica Nueue"/>
              <a:cs typeface="Arial" charset="0"/>
              <a:sym typeface="Symbol" pitchFamily="18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2" y="3770965"/>
            <a:ext cx="2690928" cy="692837"/>
          </a:xfrm>
          <a:prstGeom prst="rect">
            <a:avLst/>
          </a:prstGeom>
        </p:spPr>
      </p:pic>
      <p:sp>
        <p:nvSpPr>
          <p:cNvPr id="21" name="Title 2"/>
          <p:cNvSpPr txBox="1">
            <a:spLocks/>
          </p:cNvSpPr>
          <p:nvPr/>
        </p:nvSpPr>
        <p:spPr>
          <a:xfrm>
            <a:off x="152400" y="98552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072034" y="1020398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Expected value and Variance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718880" y="110013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5530" y="5753957"/>
                <a:ext cx="7668229" cy="46301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𝑆𝑡𝑎𝑛𝑑𝑎𝑟𝑑</m:t>
                      </m:r>
                      <m:r>
                        <a:rPr lang="en-IN" sz="2800" b="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800" b="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𝑑𝑒𝑣𝑖𝑎𝑡𝑖𝑜𝑛</m:t>
                      </m:r>
                      <m:r>
                        <a:rPr lang="en-IN" sz="2800" b="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80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IN" sz="2800" i="1" kern="5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80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√</m:t>
                      </m:r>
                      <m:r>
                        <a:rPr lang="en-IN" sz="2800" b="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IN" sz="2800" b="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800" b="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800" b="0" i="1" kern="50" smtClean="0">
                          <a:latin typeface="Cambria Math" panose="02040503050406030204" pitchFamily="18" charset="0"/>
                          <a:ea typeface="WenQuanYi Micro Hei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0" y="5753957"/>
                <a:ext cx="7668229" cy="4630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8600" y="2747334"/>
                <a:ext cx="6131871" cy="88024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 b="0" i="0" smtClean="0"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0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000" b="0" i="0" smtClean="0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000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 =µ=</m:t>
                      </m:r>
                      <m:r>
                        <m:rPr>
                          <m:sty m:val="p"/>
                        </m:rPr>
                        <a:rPr lang="en-IN" sz="2000" i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IN" sz="20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sz="2000" i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IN" sz="200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IN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over</m:t>
                          </m:r>
                          <m:r>
                            <m:rPr>
                              <m:nor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m:rPr>
                              <m:nor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sz="200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en-IN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000" i="0">
                                  <a:latin typeface="Cambria Math" panose="02040503050406030204" pitchFamily="18" charset="0"/>
                                </a:rPr>
                                <m:t>xp</m:t>
                              </m:r>
                              <m:r>
                                <a:rPr lang="en-IN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IN" sz="20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747334"/>
                <a:ext cx="6131871" cy="8802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3865" y="4724721"/>
                <a:ext cx="7668229" cy="89197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IN" sz="2400" b="0" i="1" kern="50" smtClean="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𝑉𝑎𝑟𝑖𝑎𝑛𝑐𝑒</m:t>
                    </m:r>
                    <m:r>
                      <a:rPr lang="en-IN" sz="2400" b="0" i="1" kern="50" smtClean="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IN" sz="2400" i="1" kern="50">
                            <a:effectLst/>
                            <a:latin typeface="Cambria Math"/>
                            <a:ea typeface="WenQuanYi Micro Hei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 kern="50">
                            <a:effectLst/>
                            <a:latin typeface="Cambria Math" panose="02040503050406030204" pitchFamily="18" charset="0"/>
                            <a:ea typeface="WenQuanYi Micro Hei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 kern="50">
                            <a:latin typeface="Cambria Math"/>
                            <a:ea typeface="WenQuanYi Micro Hei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 kern="50">
                            <a:latin typeface="Cambria Math" panose="02040503050406030204" pitchFamily="18" charset="0"/>
                            <a:ea typeface="WenQuanYi Micro Hei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IN" sz="2400" i="1" kern="50">
                            <a:latin typeface="Cambria Math" panose="02040503050406030204" pitchFamily="18" charset="0"/>
                            <a:ea typeface="WenQuanYi Micro Hei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b="0" i="1" kern="50" smtClean="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[(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𝜇</m:t>
                    </m:r>
                    <m:sSup>
                      <m:sSupPr>
                        <m:ctrlPr>
                          <a:rPr lang="en-IN" sz="2400" i="1" kern="50">
                            <a:effectLst/>
                            <a:latin typeface="Cambria Math"/>
                            <a:ea typeface="WenQuanYi Micro Hei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 kern="50">
                            <a:effectLst/>
                            <a:latin typeface="Cambria Math" panose="02040503050406030204" pitchFamily="18" charset="0"/>
                            <a:ea typeface="WenQuanYi Micro Hei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 kern="50">
                            <a:effectLst/>
                            <a:latin typeface="Cambria Math" panose="02040503050406030204" pitchFamily="18" charset="0"/>
                            <a:ea typeface="WenQuanYi Micro Hei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]=∑(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𝜇</m:t>
                    </m:r>
                    <m:sSup>
                      <m:sSupPr>
                        <m:ctrlPr>
                          <a:rPr lang="en-IN" sz="2400" i="1" kern="50">
                            <a:effectLst/>
                            <a:latin typeface="Cambria Math"/>
                            <a:ea typeface="WenQuanYi Micro Hei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 kern="50">
                            <a:effectLst/>
                            <a:latin typeface="Cambria Math" panose="02040503050406030204" pitchFamily="18" charset="0"/>
                            <a:ea typeface="WenQuanYi Micro Hei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 kern="50">
                            <a:effectLst/>
                            <a:latin typeface="Cambria Math" panose="02040503050406030204" pitchFamily="18" charset="0"/>
                            <a:ea typeface="WenQuanYi Micro Hei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 kern="50">
                        <a:effectLst/>
                        <a:latin typeface="Cambria Math" panose="02040503050406030204" pitchFamily="18" charset="0"/>
                        <a:ea typeface="WenQuanYi Micro Hei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kern="50" dirty="0" smtClean="0">
                    <a:effectLst/>
                    <a:latin typeface="Times New Roman" panose="02020603050405020304" pitchFamily="18" charset="0"/>
                    <a:ea typeface="WenQuanYi Micro Hei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0"/>
                  </a:spcAft>
                </a:pPr>
                <a:r>
                  <a:rPr lang="en-IN" sz="2800" kern="50" dirty="0">
                    <a:latin typeface="Times New Roman" panose="02020603050405020304" pitchFamily="18" charset="0"/>
                    <a:ea typeface="WenQuanYi Micro Hei"/>
                    <a:cs typeface="Times New Roman" panose="02020603050405020304" pitchFamily="18" charset="0"/>
                  </a:rPr>
                  <a:t> </a:t>
                </a:r>
                <a:r>
                  <a:rPr lang="en-IN" sz="2800" kern="50" dirty="0" smtClean="0">
                    <a:latin typeface="Times New Roman" panose="02020603050405020304" pitchFamily="18" charset="0"/>
                    <a:ea typeface="WenQuanYi Micro Hei"/>
                    <a:cs typeface="Times New Roman" panose="02020603050405020304" pitchFamily="18" charset="0"/>
                  </a:rPr>
                  <a:t>                                  </a:t>
                </a:r>
                <a:r>
                  <a:rPr lang="en-IN" sz="2800" kern="50" dirty="0" smtClean="0">
                    <a:effectLst/>
                    <a:latin typeface="Times New Roman" panose="02020603050405020304" pitchFamily="18" charset="0"/>
                    <a:ea typeface="WenQuanYi Micro Hei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IN" sz="2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28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IN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800">
                        <a:latin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IN" sz="28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IN" sz="280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kern="50" dirty="0">
                    <a:effectLst/>
                    <a:latin typeface="Times New Roman" panose="02020603050405020304" pitchFamily="18" charset="0"/>
                    <a:ea typeface="WenQuanYi Micro Hei"/>
                    <a:cs typeface="Times New Roman" panose="02020603050405020304" pitchFamily="18" charset="0"/>
                  </a:rPr>
                  <a:t> </a:t>
                </a:r>
                <a:endParaRPr lang="en-IN" kern="50" dirty="0">
                  <a:effectLst/>
                  <a:latin typeface="Times New Roman" panose="02020603050405020304" pitchFamily="18" charset="0"/>
                  <a:ea typeface="WenQuanYi Micro Hei"/>
                  <a:cs typeface="Lohit Hindi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65" y="4724721"/>
                <a:ext cx="7668229" cy="891975"/>
              </a:xfrm>
              <a:prstGeom prst="rect">
                <a:avLst/>
              </a:prstGeom>
              <a:blipFill rotWithShape="0">
                <a:blip r:embed="rId8"/>
                <a:stretch>
                  <a:fillRect l="-239" b="-18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10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2" grpId="0"/>
      <p:bldP spid="23" grpId="0" animBg="1"/>
      <p:bldP spid="5" grpId="0" animBg="1"/>
      <p:bldP spid="6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88" y="2304013"/>
            <a:ext cx="2672370" cy="327437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/>
        </p:nvSpPr>
        <p:spPr>
          <a:xfrm>
            <a:off x="223888" y="1733275"/>
            <a:ext cx="8501443" cy="57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How do you describe this probability distribution?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632" y="2443825"/>
            <a:ext cx="5072554" cy="445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632" y="3477247"/>
            <a:ext cx="5839623" cy="463953"/>
          </a:xfrm>
          <a:prstGeom prst="rect">
            <a:avLst/>
          </a:prstGeom>
        </p:spPr>
      </p:pic>
      <p:sp>
        <p:nvSpPr>
          <p:cNvPr id="17" name="Title 2"/>
          <p:cNvSpPr txBox="1">
            <a:spLocks/>
          </p:cNvSpPr>
          <p:nvPr/>
        </p:nvSpPr>
        <p:spPr>
          <a:xfrm>
            <a:off x="199825" y="94762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4095847" y="995029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Expected value and Variance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718880" y="1068890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93233" y="3035116"/>
                <a:ext cx="5899885" cy="259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89" b="1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IN" sz="1689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689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IN" sz="1689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𝟖𝟒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IN" sz="1689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233" y="3035116"/>
                <a:ext cx="5899885" cy="259943"/>
              </a:xfrm>
              <a:prstGeom prst="rect">
                <a:avLst/>
              </a:prstGeom>
              <a:blipFill rotWithShape="0">
                <a:blip r:embed="rId5"/>
                <a:stretch>
                  <a:fillRect l="-310" r="-413"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02632" y="4074846"/>
                <a:ext cx="6156494" cy="293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89" b="1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IN" sz="1689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689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sz="1689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IN" sz="1689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IN" sz="1689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𝟖𝟎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𝟓𝟐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𝟎𝟖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en-IN" sz="1689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2" y="4074846"/>
                <a:ext cx="6156494" cy="293414"/>
              </a:xfrm>
              <a:prstGeom prst="rect">
                <a:avLst/>
              </a:prstGeom>
              <a:blipFill rotWithShape="0">
                <a:blip r:embed="rId6"/>
                <a:stretch>
                  <a:fillRect l="-396" r="-3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10692" y="5188099"/>
                <a:ext cx="2891241" cy="265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89" b="1">
                          <a:latin typeface="Cambria Math" panose="02040503050406030204" pitchFamily="18" charset="0"/>
                        </a:rPr>
                        <m:t>𝐕</m:t>
                      </m:r>
                      <m:d>
                        <m:dPr>
                          <m:ctrlPr>
                            <a:rPr lang="en-IN" sz="1689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1689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IN" sz="1689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IN" sz="1689" b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1689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1689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689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1689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689" b="1" i="1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  <m:sup>
                          <m:r>
                            <a:rPr lang="en-IN" sz="1689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1689" b="1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sz="1689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1689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1689" b="1" i="1">
                          <a:latin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IN" sz="1689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92" y="5188099"/>
                <a:ext cx="2891241" cy="265907"/>
              </a:xfrm>
              <a:prstGeom prst="rect">
                <a:avLst/>
              </a:prstGeom>
              <a:blipFill rotWithShape="0">
                <a:blip r:embed="rId7"/>
                <a:stretch>
                  <a:fillRect l="-1477" t="-2273" r="-1266" b="-34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55312" y="4553274"/>
                <a:ext cx="3490571" cy="399789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598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IN" sz="2598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598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598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IN" sz="2598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598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598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IN" sz="2598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598"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IN" sz="2598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IN" sz="2598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IN" sz="2598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IN" sz="2598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598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12" y="4553274"/>
                <a:ext cx="3490571" cy="399789"/>
              </a:xfrm>
              <a:prstGeom prst="rect">
                <a:avLst/>
              </a:prstGeom>
              <a:blipFill rotWithShape="0">
                <a:blip r:embed="rId8"/>
                <a:stretch>
                  <a:fillRect l="-1571" t="-1515" r="-175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2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 animBg="1"/>
      <p:bldP spid="5" grpId="0"/>
      <p:bldP spid="13" grpId="0"/>
      <p:bldP spid="14" grpId="0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223888" y="1664751"/>
            <a:ext cx="8501443" cy="57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Properties of Expectation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5804" y="2186727"/>
            <a:ext cx="8743955" cy="587020"/>
            <a:chOff x="347684" y="3140048"/>
            <a:chExt cx="11358239" cy="903867"/>
          </a:xfrm>
        </p:grpSpPr>
        <p:sp>
          <p:nvSpPr>
            <p:cNvPr id="19" name="Rectangle 18"/>
            <p:cNvSpPr/>
            <p:nvPr/>
          </p:nvSpPr>
          <p:spPr>
            <a:xfrm>
              <a:off x="1241226" y="3140048"/>
              <a:ext cx="10464697" cy="90386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143" b="1" dirty="0">
                  <a:latin typeface="Helvetica Neue"/>
                </a:rPr>
                <a:t> If ‘k’ is a constant, then E(k) = k and E(</a:t>
              </a:r>
              <a:r>
                <a:rPr lang="en-US" sz="2143" b="1" dirty="0" err="1">
                  <a:latin typeface="Helvetica Neue"/>
                </a:rPr>
                <a:t>kX</a:t>
              </a:r>
              <a:r>
                <a:rPr lang="en-US" sz="2143" b="1" dirty="0">
                  <a:latin typeface="Helvetica Neue"/>
                </a:rPr>
                <a:t>) = </a:t>
              </a:r>
              <a:r>
                <a:rPr lang="en-US" sz="2143" b="1" dirty="0" err="1">
                  <a:latin typeface="Helvetica Neue"/>
                </a:rPr>
                <a:t>kE</a:t>
              </a:r>
              <a:r>
                <a:rPr lang="en-US" sz="2143" b="1" dirty="0">
                  <a:latin typeface="Helvetica Neue"/>
                </a:rPr>
                <a:t>(X), X is an </a:t>
              </a:r>
              <a:r>
                <a:rPr lang="en-US" sz="2143" b="1" dirty="0" err="1">
                  <a:latin typeface="Helvetica Neue"/>
                </a:rPr>
                <a:t>rv</a:t>
              </a:r>
              <a:endParaRPr lang="en-IN" sz="2143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0" name="Pentagon 19"/>
            <p:cNvSpPr/>
            <p:nvPr/>
          </p:nvSpPr>
          <p:spPr>
            <a:xfrm>
              <a:off x="347684" y="3341127"/>
              <a:ext cx="881953" cy="562977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5804" y="2837061"/>
            <a:ext cx="8743956" cy="632033"/>
            <a:chOff x="347684" y="3249288"/>
            <a:chExt cx="11358240" cy="973177"/>
          </a:xfrm>
        </p:grpSpPr>
        <p:sp>
          <p:nvSpPr>
            <p:cNvPr id="22" name="Rectangle 21"/>
            <p:cNvSpPr/>
            <p:nvPr/>
          </p:nvSpPr>
          <p:spPr>
            <a:xfrm>
              <a:off x="1241226" y="3249288"/>
              <a:ext cx="10464698" cy="97317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338" b="1" dirty="0">
                  <a:latin typeface="Helvetica Neue"/>
                </a:rPr>
                <a:t> If X and Y are two random variables E(X±Y) = E(X)±E(Y)</a:t>
              </a:r>
              <a:endParaRPr lang="en-IN" sz="2338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3" name="Pentagon 22"/>
            <p:cNvSpPr/>
            <p:nvPr/>
          </p:nvSpPr>
          <p:spPr>
            <a:xfrm>
              <a:off x="347684" y="3435554"/>
              <a:ext cx="881953" cy="597264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DE8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3098" y="3525132"/>
            <a:ext cx="8743956" cy="692049"/>
            <a:chOff x="347684" y="3249288"/>
            <a:chExt cx="11358240" cy="1065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241226" y="3249288"/>
                  <a:ext cx="10464698" cy="1065587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338" b="1" dirty="0">
                      <a:latin typeface="Helvetica Neue"/>
                    </a:rPr>
                    <a:t> If X</a:t>
                  </a:r>
                  <a:r>
                    <a:rPr lang="en-US" sz="2338" b="1" baseline="-25000" dirty="0">
                      <a:latin typeface="Helvetica Neue"/>
                    </a:rPr>
                    <a:t>1</a:t>
                  </a:r>
                  <a:r>
                    <a:rPr lang="en-US" sz="2338" b="1" dirty="0">
                      <a:latin typeface="Helvetica Neue"/>
                    </a:rPr>
                    <a:t>, X</a:t>
                  </a:r>
                  <a:r>
                    <a:rPr lang="en-US" sz="2338" b="1" baseline="-25000" dirty="0">
                      <a:latin typeface="Helvetica Neue"/>
                    </a:rPr>
                    <a:t>2</a:t>
                  </a:r>
                  <a:r>
                    <a:rPr lang="en-US" sz="2338" b="1" dirty="0">
                      <a:latin typeface="Helvetica Neue"/>
                    </a:rPr>
                    <a:t>, …, </a:t>
                  </a:r>
                  <a:r>
                    <a:rPr lang="en-US" sz="2338" b="1" dirty="0" err="1">
                      <a:latin typeface="Helvetica Neue"/>
                    </a:rPr>
                    <a:t>X</a:t>
                  </a:r>
                  <a:r>
                    <a:rPr lang="en-US" sz="2338" b="1" baseline="-25000" dirty="0" err="1">
                      <a:latin typeface="Helvetica Neue"/>
                    </a:rPr>
                    <a:t>n</a:t>
                  </a:r>
                  <a:r>
                    <a:rPr lang="en-US" sz="2338" b="1" dirty="0">
                      <a:latin typeface="Helvetica Neue"/>
                    </a:rPr>
                    <a:t> are n RVs, </a:t>
                  </a:r>
                  <a:r>
                    <a:rPr lang="en-US" sz="2598" b="1" dirty="0">
                      <a:latin typeface="Helvetica Neue"/>
                    </a:rPr>
                    <a:t>then  </a:t>
                  </a:r>
                  <a14:m>
                    <m:oMath xmlns:m="http://schemas.openxmlformats.org/officeDocument/2006/math">
                      <m:r>
                        <a:rPr lang="en-IN" sz="2598" b="1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IN" sz="2598" b="1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598" b="1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nary>
                        </m:e>
                      </m:d>
                    </m:oMath>
                  </a14:m>
                  <a:r>
                    <a:rPr lang="en-IN" sz="2598" b="1" dirty="0">
                      <a:latin typeface="Helvetica Neue"/>
                      <a:cs typeface="Helvetica" panose="020B0604020202020204" pitchFamily="34" charset="0"/>
                    </a:rPr>
                    <a:t>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598" b="1" i="1" dirty="0">
                              <a:latin typeface="Cambria Math"/>
                              <a:cs typeface="Helvetica" panose="020B0604020202020204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598" b="1" dirty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𝐄</m:t>
                          </m:r>
                          <m:r>
                            <a:rPr lang="en-IN" sz="2598" b="1" dirty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(</m:t>
                          </m:r>
                          <m:r>
                            <a:rPr lang="en-IN" sz="2598" b="1" dirty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𝐗</m:t>
                          </m:r>
                          <m:r>
                            <a:rPr lang="en-IN" sz="2598" b="1" dirty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IN" sz="2598" b="1" dirty="0">
                    <a:latin typeface="Helvetica Neue"/>
                    <a:cs typeface="Helvetic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226" y="3249288"/>
                  <a:ext cx="10464698" cy="10655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Pentagon 25"/>
            <p:cNvSpPr/>
            <p:nvPr/>
          </p:nvSpPr>
          <p:spPr>
            <a:xfrm>
              <a:off x="347684" y="3435554"/>
              <a:ext cx="881953" cy="597264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DE8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3098" y="4379810"/>
            <a:ext cx="8743956" cy="1231747"/>
            <a:chOff x="347684" y="3249288"/>
            <a:chExt cx="11358240" cy="18965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241226" y="3249288"/>
                  <a:ext cx="10464698" cy="1896591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338" b="1" dirty="0">
                      <a:latin typeface="Helvetica Neue"/>
                    </a:rPr>
                    <a:t> If X and Y are two independent random variables (</a:t>
                  </a:r>
                  <a:r>
                    <a:rPr lang="en-US" sz="2338" b="1" dirty="0" err="1">
                      <a:latin typeface="Helvetica Neue"/>
                    </a:rPr>
                    <a:t>irvs</a:t>
                  </a:r>
                  <a:r>
                    <a:rPr lang="en-US" sz="2338" b="1" dirty="0">
                      <a:latin typeface="Helvetica Neue"/>
                    </a:rPr>
                    <a:t>), then  E(XY) = E(X)E(Y) and for n </a:t>
                  </a:r>
                  <a:r>
                    <a:rPr lang="en-US" sz="2338" b="1" dirty="0" err="1">
                      <a:latin typeface="Helvetica Neue"/>
                    </a:rPr>
                    <a:t>irvs</a:t>
                  </a:r>
                  <a:r>
                    <a:rPr lang="en-US" sz="2338" b="1" dirty="0">
                      <a:latin typeface="Helvetica Neue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IN" sz="2598" b="1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IN" sz="2598" b="1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sz="2598" b="1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nary>
                        </m:e>
                      </m:d>
                    </m:oMath>
                  </a14:m>
                  <a:r>
                    <a:rPr lang="en-IN" sz="2598" b="1" dirty="0">
                      <a:latin typeface="Helvetica Neue"/>
                      <a:cs typeface="Helvetica" panose="020B0604020202020204" pitchFamily="34" charset="0"/>
                    </a:rPr>
                    <a:t> = </a:t>
                  </a:r>
                  <a14:m>
                    <m:oMath xmlns:m="http://schemas.openxmlformats.org/officeDocument/2006/math"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IN" sz="2598" b="1" i="1">
                              <a:latin typeface="Cambria Math"/>
                              <a:cs typeface="Helvetica" panose="020B0604020202020204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𝐄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(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𝐗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IN" sz="2598" b="1" dirty="0">
                    <a:latin typeface="Helvetica Neue"/>
                    <a:cs typeface="Helvetica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226" y="3249288"/>
                  <a:ext cx="10464698" cy="18965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Pentagon 27"/>
            <p:cNvSpPr/>
            <p:nvPr/>
          </p:nvSpPr>
          <p:spPr>
            <a:xfrm>
              <a:off x="347684" y="3857590"/>
              <a:ext cx="881953" cy="597264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DE8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sp>
        <p:nvSpPr>
          <p:cNvPr id="29" name="Title 2"/>
          <p:cNvSpPr txBox="1">
            <a:spLocks/>
          </p:cNvSpPr>
          <p:nvPr/>
        </p:nvSpPr>
        <p:spPr>
          <a:xfrm>
            <a:off x="211066" y="93573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4066982" y="971826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Expected value and Variance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3725531" y="1052700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6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223888" y="1664751"/>
            <a:ext cx="8501443" cy="57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376" tIns="29680" rIns="59376" bIns="296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2625" b="1" dirty="0">
                <a:cs typeface="Arial" charset="0"/>
                <a:sym typeface="Symbol" pitchFamily="18" charset="2"/>
              </a:rPr>
              <a:t>Properties of Variance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5804" y="2259442"/>
            <a:ext cx="8743955" cy="1081706"/>
            <a:chOff x="347684" y="3140048"/>
            <a:chExt cx="11358239" cy="1665563"/>
          </a:xfrm>
        </p:grpSpPr>
        <p:sp>
          <p:nvSpPr>
            <p:cNvPr id="19" name="Rectangle 18"/>
            <p:cNvSpPr/>
            <p:nvPr/>
          </p:nvSpPr>
          <p:spPr>
            <a:xfrm>
              <a:off x="1241226" y="3140048"/>
              <a:ext cx="10464697" cy="166556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143" b="1" dirty="0">
                  <a:latin typeface="Helvetica Neue"/>
                </a:rPr>
                <a:t> If ‘k’ is a constant, then V(k) = 0 and V(</a:t>
              </a:r>
              <a:r>
                <a:rPr lang="en-US" sz="2143" b="1" dirty="0" err="1">
                  <a:latin typeface="Helvetica Neue"/>
                </a:rPr>
                <a:t>kX</a:t>
              </a:r>
              <a:r>
                <a:rPr lang="en-US" sz="2143" b="1" dirty="0">
                  <a:latin typeface="Helvetica Neue"/>
                </a:rPr>
                <a:t>) = k</a:t>
              </a:r>
              <a:r>
                <a:rPr lang="en-US" sz="2143" b="1" baseline="30000" dirty="0">
                  <a:latin typeface="Helvetica Neue"/>
                </a:rPr>
                <a:t>2</a:t>
              </a:r>
              <a:r>
                <a:rPr lang="en-US" sz="2143" b="1" dirty="0">
                  <a:latin typeface="Helvetica Neue"/>
                </a:rPr>
                <a:t>V(X), X is an </a:t>
              </a:r>
              <a:r>
                <a:rPr lang="en-US" sz="2143" b="1" dirty="0" err="1">
                  <a:latin typeface="Helvetica Neue"/>
                </a:rPr>
                <a:t>rv</a:t>
              </a:r>
              <a:endParaRPr lang="en-IN" sz="2143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0" name="Pentagon 19"/>
            <p:cNvSpPr/>
            <p:nvPr/>
          </p:nvSpPr>
          <p:spPr>
            <a:xfrm>
              <a:off x="347684" y="3341127"/>
              <a:ext cx="881953" cy="562977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3889" y="3564236"/>
            <a:ext cx="8745871" cy="1111715"/>
            <a:chOff x="345196" y="3249288"/>
            <a:chExt cx="11360728" cy="724215"/>
          </a:xfrm>
        </p:grpSpPr>
        <p:sp>
          <p:nvSpPr>
            <p:cNvPr id="22" name="Rectangle 21"/>
            <p:cNvSpPr/>
            <p:nvPr/>
          </p:nvSpPr>
          <p:spPr>
            <a:xfrm>
              <a:off x="1241226" y="3249288"/>
              <a:ext cx="10464698" cy="72421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8" b="1" dirty="0">
                  <a:latin typeface="Helvetica Neue"/>
                </a:rPr>
                <a:t> If X and Y are two random variables then </a:t>
              </a:r>
            </a:p>
            <a:p>
              <a:pPr>
                <a:lnSpc>
                  <a:spcPct val="150000"/>
                </a:lnSpc>
              </a:pPr>
              <a:r>
                <a:rPr lang="en-US" sz="2208" b="1" dirty="0">
                  <a:latin typeface="Helvetica Neue"/>
                </a:rPr>
                <a:t>V(X±Y) = V(X) + V(Y) ± </a:t>
              </a:r>
              <a:r>
                <a:rPr lang="en-US" sz="2208" b="1" dirty="0" err="1">
                  <a:latin typeface="Helvetica Neue"/>
                </a:rPr>
                <a:t>Cov</a:t>
              </a:r>
              <a:r>
                <a:rPr lang="en-US" sz="2208" b="1" dirty="0">
                  <a:latin typeface="Helvetica Neue"/>
                </a:rPr>
                <a:t> (X, Y)</a:t>
              </a:r>
              <a:endParaRPr lang="en-IN" sz="2208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3" name="Pentagon 22"/>
            <p:cNvSpPr/>
            <p:nvPr/>
          </p:nvSpPr>
          <p:spPr>
            <a:xfrm>
              <a:off x="345196" y="3327788"/>
              <a:ext cx="881953" cy="244456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DE8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7606" y="4656148"/>
            <a:ext cx="8743956" cy="1111715"/>
            <a:chOff x="347684" y="3249288"/>
            <a:chExt cx="11358240" cy="1711771"/>
          </a:xfrm>
        </p:grpSpPr>
        <p:sp>
          <p:nvSpPr>
            <p:cNvPr id="25" name="Rectangle 24"/>
            <p:cNvSpPr/>
            <p:nvPr/>
          </p:nvSpPr>
          <p:spPr>
            <a:xfrm>
              <a:off x="1241226" y="3249288"/>
              <a:ext cx="10464698" cy="171177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8" b="1" dirty="0">
                  <a:latin typeface="Helvetica Neue"/>
                </a:rPr>
                <a:t> If X and Y are independent random variables (</a:t>
              </a:r>
              <a:r>
                <a:rPr lang="en-US" sz="2208" b="1" dirty="0" err="1">
                  <a:latin typeface="Helvetica Neue"/>
                </a:rPr>
                <a:t>irvs</a:t>
              </a:r>
              <a:r>
                <a:rPr lang="en-US" sz="2208" b="1" dirty="0">
                  <a:latin typeface="Helvetica Neue"/>
                </a:rPr>
                <a:t>), then V(X±Y) = V(X) + V(Y)</a:t>
              </a:r>
              <a:endParaRPr lang="en-IN" sz="2208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6" name="Pentagon 25"/>
            <p:cNvSpPr/>
            <p:nvPr/>
          </p:nvSpPr>
          <p:spPr>
            <a:xfrm>
              <a:off x="347684" y="3435554"/>
              <a:ext cx="881953" cy="597264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DE8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3889" y="2882715"/>
            <a:ext cx="8743956" cy="632033"/>
            <a:chOff x="347684" y="3249288"/>
            <a:chExt cx="11358240" cy="973178"/>
          </a:xfrm>
        </p:grpSpPr>
        <p:sp>
          <p:nvSpPr>
            <p:cNvPr id="27" name="Rectangle 26"/>
            <p:cNvSpPr/>
            <p:nvPr/>
          </p:nvSpPr>
          <p:spPr>
            <a:xfrm>
              <a:off x="1241226" y="3249288"/>
              <a:ext cx="10464698" cy="97317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338" b="1" dirty="0">
                  <a:latin typeface="Helvetica Neue"/>
                </a:rPr>
                <a:t> Given V(X), for Y = a + </a:t>
              </a:r>
              <a:r>
                <a:rPr lang="en-US" sz="2338" b="1" dirty="0" err="1">
                  <a:latin typeface="Helvetica Neue"/>
                </a:rPr>
                <a:t>bX</a:t>
              </a:r>
              <a:r>
                <a:rPr lang="en-US" sz="2338" b="1" dirty="0">
                  <a:latin typeface="Helvetica Neue"/>
                </a:rPr>
                <a:t>, then V(Y) = b</a:t>
              </a:r>
              <a:r>
                <a:rPr lang="en-US" sz="2338" b="1" baseline="30000" dirty="0">
                  <a:latin typeface="Helvetica Neue"/>
                </a:rPr>
                <a:t>2</a:t>
              </a:r>
              <a:r>
                <a:rPr lang="en-US" sz="2338" b="1" dirty="0">
                  <a:latin typeface="Helvetica Neue"/>
                </a:rPr>
                <a:t>V(X)</a:t>
              </a:r>
              <a:endParaRPr lang="en-IN" sz="2338" b="1" dirty="0"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8" name="Pentagon 27"/>
            <p:cNvSpPr/>
            <p:nvPr/>
          </p:nvSpPr>
          <p:spPr>
            <a:xfrm>
              <a:off x="347684" y="3465709"/>
              <a:ext cx="881953" cy="597264"/>
            </a:xfrm>
            <a:prstGeom prst="homePlate">
              <a:avLst/>
            </a:prstGeom>
            <a:solidFill>
              <a:srgbClr val="00FFFF"/>
            </a:solidFill>
            <a:ln>
              <a:solidFill>
                <a:srgbClr val="DE8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38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sp>
        <p:nvSpPr>
          <p:cNvPr id="29" name="Title 2"/>
          <p:cNvSpPr txBox="1">
            <a:spLocks/>
          </p:cNvSpPr>
          <p:nvPr/>
        </p:nvSpPr>
        <p:spPr>
          <a:xfrm>
            <a:off x="223888" y="936989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4086663" y="972271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Expected value and Variance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3656116" y="1052557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"/>
          <p:cNvSpPr txBox="1">
            <a:spLocks/>
          </p:cNvSpPr>
          <p:nvPr/>
        </p:nvSpPr>
        <p:spPr>
          <a:xfrm>
            <a:off x="228600" y="911685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30" name="Title 2"/>
          <p:cNvSpPr txBox="1">
            <a:spLocks/>
          </p:cNvSpPr>
          <p:nvPr/>
        </p:nvSpPr>
        <p:spPr>
          <a:xfrm>
            <a:off x="4074534" y="944187"/>
            <a:ext cx="490007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Expected value and Variance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3718880" y="103830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/>
          <p:cNvSpPr txBox="1">
            <a:spLocks/>
          </p:cNvSpPr>
          <p:nvPr/>
        </p:nvSpPr>
        <p:spPr>
          <a:xfrm>
            <a:off x="438359" y="1681757"/>
            <a:ext cx="8340149" cy="717516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Let X be a discrete random variable having the probability mass function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662423" y="2572547"/>
          <a:ext cx="7472740" cy="1088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3308">
                  <a:extLst>
                    <a:ext uri="{9D8B030D-6E8A-4147-A177-3AD203B41FA5}">
                      <a16:colId xmlns:a16="http://schemas.microsoft.com/office/drawing/2014/main" xmlns="" val="1474296765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xmlns="" val="3040586253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xmlns="" val="3592452922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xmlns="" val="2896419225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xmlns="" val="582227455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xmlns="" val="286129532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xmlns="" val="1207791706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xmlns="" val="2142704172"/>
                    </a:ext>
                  </a:extLst>
                </a:gridCol>
                <a:gridCol w="716179">
                  <a:extLst>
                    <a:ext uri="{9D8B030D-6E8A-4147-A177-3AD203B41FA5}">
                      <a16:colId xmlns:a16="http://schemas.microsoft.com/office/drawing/2014/main" xmlns="" val="3490396908"/>
                    </a:ext>
                  </a:extLst>
                </a:gridCol>
              </a:tblGrid>
              <a:tr h="505855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X = x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0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1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2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3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4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5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6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Helvetica Neue"/>
                        </a:rPr>
                        <a:t>7</a:t>
                      </a:r>
                    </a:p>
                  </a:txBody>
                  <a:tcPr marL="59386" marR="59386" marT="29693" marB="29693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9857665"/>
                  </a:ext>
                </a:extLst>
              </a:tr>
              <a:tr h="582889">
                <a:tc>
                  <a:txBody>
                    <a:bodyPr/>
                    <a:lstStyle/>
                    <a:p>
                      <a:pPr marL="0" marR="0" indent="0" algn="l" defTabSz="10540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latin typeface="Helvetica Neue"/>
                        </a:rPr>
                        <a:t># Registered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150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450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1950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3750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k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2550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1500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latin typeface="Helvetica Neue"/>
                        </a:rPr>
                        <a:t>300</a:t>
                      </a:r>
                    </a:p>
                  </a:txBody>
                  <a:tcPr marL="59386" marR="59386" marT="29693" marB="29693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1668203"/>
                  </a:ext>
                </a:extLst>
              </a:tr>
            </a:tbl>
          </a:graphicData>
        </a:graphic>
      </p:graphicFrame>
      <p:sp>
        <p:nvSpPr>
          <p:cNvPr id="36" name="Text Placeholder 2"/>
          <p:cNvSpPr txBox="1">
            <a:spLocks/>
          </p:cNvSpPr>
          <p:nvPr/>
        </p:nvSpPr>
        <p:spPr>
          <a:xfrm>
            <a:off x="438359" y="3809755"/>
            <a:ext cx="7201918" cy="1920171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Find the value of k</a:t>
            </a:r>
          </a:p>
          <a:p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Find the probability distribution function of X</a:t>
            </a:r>
          </a:p>
          <a:p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Calculate E(X) and V(X)</a:t>
            </a:r>
          </a:p>
          <a:p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Assume N = 15000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  <p:bldP spid="33" grpId="0"/>
      <p:bldP spid="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4"/>
          <p:cNvSpPr>
            <a:spLocks noGrp="1"/>
          </p:cNvSpPr>
          <p:nvPr>
            <p:ph type="subTitle" idx="4294967295"/>
          </p:nvPr>
        </p:nvSpPr>
        <p:spPr>
          <a:xfrm>
            <a:off x="507256" y="1537618"/>
            <a:ext cx="7757296" cy="58148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kumimoji="1" lang="en-US" altLang="en-US" sz="4500" b="1" dirty="0">
                <a:solidFill>
                  <a:schemeClr val="bg1"/>
                </a:solidFill>
                <a:latin typeface="Helvetica Neue"/>
                <a:ea typeface="Verdana" panose="020B0604030504040204" pitchFamily="34" charset="0"/>
                <a:cs typeface="Times New Roman" panose="02020603050405020304" pitchFamily="18" charset="0"/>
              </a:rPr>
              <a:t>Continuous Probability Distribution</a:t>
            </a:r>
            <a:endParaRPr lang="en-US" altLang="en-US" sz="4500" dirty="0">
              <a:solidFill>
                <a:schemeClr val="bg1"/>
              </a:solidFill>
              <a:latin typeface="Helvetica Neue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13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152400" y="82680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4061699" y="912682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718880" y="955221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433023" y="1710043"/>
            <a:ext cx="1616925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Definition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 rot="5400000">
            <a:off x="4488293" y="-639009"/>
            <a:ext cx="1205637" cy="7277284"/>
            <a:chOff x="365910" y="3029864"/>
            <a:chExt cx="7157032" cy="629857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 rot="16200000">
              <a:off x="3525999" y="174704"/>
              <a:ext cx="629852" cy="63401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A </a:t>
              </a:r>
              <a:r>
                <a:rPr lang="en-US" sz="2338" b="1" u="sng" dirty="0">
                  <a:solidFill>
                    <a:schemeClr val="tx1"/>
                  </a:solidFill>
                  <a:latin typeface="Helvetica Neue"/>
                </a:rPr>
                <a:t>continuous random variable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can assume any value in an interval on the real line or in a collection of intervals.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05177" y="2300163"/>
            <a:ext cx="650984" cy="523201"/>
            <a:chOff x="1965255" y="2633483"/>
            <a:chExt cx="1197863" cy="117904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5400000">
            <a:off x="4832958" y="250601"/>
            <a:ext cx="783952" cy="7533330"/>
            <a:chOff x="365910" y="3007705"/>
            <a:chExt cx="7157032" cy="65201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3" name="Rectangle 22"/>
            <p:cNvSpPr/>
            <p:nvPr/>
          </p:nvSpPr>
          <p:spPr>
            <a:xfrm rot="16200000">
              <a:off x="3555182" y="123356"/>
              <a:ext cx="652018" cy="64207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It is not possible to talk about the probability of the random variable assuming a particular value.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94950" y="2808517"/>
            <a:ext cx="650984" cy="1301542"/>
            <a:chOff x="1965255" y="2633483"/>
            <a:chExt cx="1197863" cy="1179049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5400000">
            <a:off x="4504077" y="1382928"/>
            <a:ext cx="1174035" cy="7277319"/>
            <a:chOff x="365910" y="3029864"/>
            <a:chExt cx="7157032" cy="629860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0" name="Rectangle 29"/>
            <p:cNvSpPr/>
            <p:nvPr/>
          </p:nvSpPr>
          <p:spPr>
            <a:xfrm rot="16200000">
              <a:off x="3509928" y="190781"/>
              <a:ext cx="629852" cy="63080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Instead, we talk about the probability of the random variable assuming a value within a given interval.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93210" y="3729990"/>
            <a:ext cx="650984" cy="1301542"/>
            <a:chOff x="1965255" y="2633483"/>
            <a:chExt cx="1197863" cy="117904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 Diagonal Corner Rectangle 35"/>
          <p:cNvSpPr/>
          <p:nvPr/>
        </p:nvSpPr>
        <p:spPr>
          <a:xfrm>
            <a:off x="433023" y="1712801"/>
            <a:ext cx="1616925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Definition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 rot="5400000">
            <a:off x="4567380" y="-786689"/>
            <a:ext cx="1047406" cy="7277284"/>
            <a:chOff x="365910" y="3029864"/>
            <a:chExt cx="7157032" cy="629857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8" name="Rectangle 37"/>
            <p:cNvSpPr/>
            <p:nvPr/>
          </p:nvSpPr>
          <p:spPr>
            <a:xfrm rot="16200000">
              <a:off x="3488082" y="212621"/>
              <a:ext cx="629852" cy="626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The probability of the continuous random variable assuming a specific value is 0.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89127" y="2302922"/>
            <a:ext cx="650984" cy="523201"/>
            <a:chOff x="1965255" y="2633483"/>
            <a:chExt cx="1197863" cy="1179049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rot="5400000">
            <a:off x="4212677" y="873627"/>
            <a:ext cx="1768476" cy="7277319"/>
            <a:chOff x="365907" y="3029864"/>
            <a:chExt cx="7279253" cy="629860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45" name="Rectangle 44"/>
            <p:cNvSpPr/>
            <p:nvPr/>
          </p:nvSpPr>
          <p:spPr>
            <a:xfrm rot="16200000">
              <a:off x="3747210" y="-142367"/>
              <a:ext cx="629852" cy="6974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The probability of the random variable assuming a value within some given interval from 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x</a:t>
              </a:r>
              <a:r>
                <a:rPr lang="en-US" sz="2338" b="1" baseline="-25000" dirty="0">
                  <a:solidFill>
                    <a:schemeClr val="tx1"/>
                  </a:solidFill>
                  <a:latin typeface="Helvetica Neue"/>
                </a:rPr>
                <a:t>1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 to 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x</a:t>
              </a:r>
              <a:r>
                <a:rPr lang="en-US" sz="2338" b="1" baseline="-25000" dirty="0">
                  <a:solidFill>
                    <a:schemeClr val="tx1"/>
                  </a:solidFill>
                  <a:latin typeface="Helvetica Neue"/>
                </a:rPr>
                <a:t>2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 is defined to be the </a:t>
              </a:r>
              <a:r>
                <a:rPr lang="en-US" sz="2338" b="1" u="sng" dirty="0">
                  <a:solidFill>
                    <a:schemeClr val="tx1"/>
                  </a:solidFill>
                  <a:latin typeface="Helvetica Neue"/>
                </a:rPr>
                <a:t>area under the graph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of the </a:t>
              </a:r>
              <a:r>
                <a:rPr lang="en-US" sz="2338" b="1" u="sng" dirty="0">
                  <a:solidFill>
                    <a:schemeClr val="tx1"/>
                  </a:solidFill>
                  <a:latin typeface="Helvetica Neue"/>
                </a:rPr>
                <a:t>probability density function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between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x</a:t>
              </a:r>
              <a:r>
                <a:rPr lang="en-US" sz="2338" b="1" baseline="-25000" dirty="0">
                  <a:solidFill>
                    <a:schemeClr val="tx1"/>
                  </a:solidFill>
                  <a:latin typeface="Helvetica Neue"/>
                </a:rPr>
                <a:t>1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and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x</a:t>
              </a:r>
              <a:r>
                <a:rPr lang="en-US" sz="2338" b="1" i="1" baseline="-25000" dirty="0">
                  <a:solidFill>
                    <a:schemeClr val="tx1"/>
                  </a:solidFill>
                  <a:latin typeface="Helvetica Neue"/>
                </a:rPr>
                <a:t>2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 flipV="1">
              <a:off x="112090" y="3283681"/>
              <a:ext cx="629852" cy="12221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 flipV="1">
              <a:off x="7269126" y="3283681"/>
              <a:ext cx="629851" cy="12221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94950" y="2811276"/>
            <a:ext cx="650984" cy="1301542"/>
            <a:chOff x="1965255" y="2633483"/>
            <a:chExt cx="1197863" cy="1179049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2"/>
          <p:cNvSpPr txBox="1">
            <a:spLocks/>
          </p:cNvSpPr>
          <p:nvPr/>
        </p:nvSpPr>
        <p:spPr>
          <a:xfrm>
            <a:off x="228600" y="839175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4109180" y="912097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718880" y="958926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4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2" grpId="0"/>
      <p:bldP spid="23" grpId="0"/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 Diagonal Corner Rectangle 35"/>
          <p:cNvSpPr/>
          <p:nvPr/>
        </p:nvSpPr>
        <p:spPr>
          <a:xfrm>
            <a:off x="433023" y="1712801"/>
            <a:ext cx="1616925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Definition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 rot="5400000">
            <a:off x="4567380" y="-786689"/>
            <a:ext cx="1047406" cy="7277284"/>
            <a:chOff x="365910" y="3029864"/>
            <a:chExt cx="7157032" cy="629857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8" name="Rectangle 37"/>
            <p:cNvSpPr/>
            <p:nvPr/>
          </p:nvSpPr>
          <p:spPr>
            <a:xfrm rot="16200000">
              <a:off x="3488082" y="212621"/>
              <a:ext cx="629852" cy="626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sym typeface="Symbol" pitchFamily="18" charset="2"/>
                </a:rPr>
                <a:t>A random variable is called continuous when it assumes values in a given interval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89127" y="2302922"/>
            <a:ext cx="650984" cy="523201"/>
            <a:chOff x="1965255" y="2633483"/>
            <a:chExt cx="1197863" cy="1179049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rot="5400000">
            <a:off x="4212677" y="873627"/>
            <a:ext cx="1768476" cy="7277319"/>
            <a:chOff x="365907" y="3029864"/>
            <a:chExt cx="7279253" cy="629860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45" name="Rectangle 44"/>
            <p:cNvSpPr/>
            <p:nvPr/>
          </p:nvSpPr>
          <p:spPr>
            <a:xfrm rot="16200000">
              <a:off x="3747210" y="-142367"/>
              <a:ext cx="629852" cy="6974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sym typeface="Symbol" pitchFamily="18" charset="2"/>
                </a:rPr>
                <a:t>The probability that a random variable X assumes different values x in a given interval, say (a, b), is denoted by </a:t>
              </a:r>
              <a:r>
                <a:rPr lang="en-US" altLang="en-US" sz="2338" b="1" dirty="0">
                  <a:solidFill>
                    <a:srgbClr val="FF0000"/>
                  </a:solidFill>
                  <a:latin typeface="Helvetica Neue"/>
                  <a:sym typeface="Symbol" pitchFamily="18" charset="2"/>
                </a:rPr>
                <a:t>f(x) = P(a ≤ X ≤ b), called probability density function (pdf)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 flipV="1">
              <a:off x="112090" y="3283681"/>
              <a:ext cx="629852" cy="12221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 flipV="1">
              <a:off x="7269126" y="3283681"/>
              <a:ext cx="629851" cy="12221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94950" y="2811276"/>
            <a:ext cx="650984" cy="1301542"/>
            <a:chOff x="1965255" y="2633483"/>
            <a:chExt cx="1197863" cy="1179049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2"/>
          <p:cNvSpPr txBox="1">
            <a:spLocks/>
          </p:cNvSpPr>
          <p:nvPr/>
        </p:nvSpPr>
        <p:spPr>
          <a:xfrm>
            <a:off x="228600" y="873880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4109180" y="958745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741362" y="990711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2" grpId="0"/>
      <p:bldP spid="23" grpId="0"/>
      <p:bldP spid="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2"/>
          <p:cNvSpPr txBox="1">
            <a:spLocks/>
          </p:cNvSpPr>
          <p:nvPr/>
        </p:nvSpPr>
        <p:spPr>
          <a:xfrm>
            <a:off x="228600" y="875399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46" name="Title 2"/>
          <p:cNvSpPr txBox="1">
            <a:spLocks/>
          </p:cNvSpPr>
          <p:nvPr/>
        </p:nvSpPr>
        <p:spPr>
          <a:xfrm>
            <a:off x="4097793" y="924336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3718880" y="993752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 Diagonal Corner Rectangle 55"/>
          <p:cNvSpPr/>
          <p:nvPr/>
        </p:nvSpPr>
        <p:spPr>
          <a:xfrm>
            <a:off x="433023" y="1710043"/>
            <a:ext cx="1975409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Introduction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 rot="5400000">
            <a:off x="4488293" y="-639009"/>
            <a:ext cx="1205637" cy="7277284"/>
            <a:chOff x="365910" y="3029864"/>
            <a:chExt cx="7157032" cy="629857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58" name="Rectangle 57"/>
            <p:cNvSpPr/>
            <p:nvPr/>
          </p:nvSpPr>
          <p:spPr>
            <a:xfrm rot="16200000">
              <a:off x="3525999" y="174704"/>
              <a:ext cx="629852" cy="63401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A </a:t>
              </a:r>
              <a:r>
                <a:rPr lang="en-US" sz="2338" b="1" u="sng" dirty="0">
                  <a:solidFill>
                    <a:schemeClr val="tx1"/>
                  </a:solidFill>
                  <a:latin typeface="Helvetica Neue"/>
                </a:rPr>
                <a:t>continuous random variable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can assume any value in an interval on the real line or in a collection of intervals.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05177" y="2300163"/>
            <a:ext cx="650984" cy="523201"/>
            <a:chOff x="1965255" y="2633483"/>
            <a:chExt cx="1197863" cy="1179049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5400000">
            <a:off x="4786953" y="296614"/>
            <a:ext cx="783952" cy="7441304"/>
            <a:chOff x="365910" y="3015669"/>
            <a:chExt cx="7157032" cy="644053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65" name="Rectangle 64"/>
            <p:cNvSpPr/>
            <p:nvPr/>
          </p:nvSpPr>
          <p:spPr>
            <a:xfrm rot="16200000">
              <a:off x="3559165" y="127338"/>
              <a:ext cx="644053" cy="64207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It is not possible to talk about the probability of the random variable assuming a particular value.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94950" y="2808517"/>
            <a:ext cx="650984" cy="1301542"/>
            <a:chOff x="1965255" y="2633483"/>
            <a:chExt cx="1197863" cy="117904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 rot="5400000">
            <a:off x="4504077" y="1382928"/>
            <a:ext cx="1174035" cy="7277319"/>
            <a:chOff x="365910" y="3029864"/>
            <a:chExt cx="7157032" cy="629860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72" name="Rectangle 71"/>
            <p:cNvSpPr/>
            <p:nvPr/>
          </p:nvSpPr>
          <p:spPr>
            <a:xfrm rot="16200000">
              <a:off x="3509928" y="190781"/>
              <a:ext cx="629852" cy="63080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Instead, we talk about the probability of the random variable assuming a value within a given interval.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93210" y="3729990"/>
            <a:ext cx="650984" cy="1301542"/>
            <a:chOff x="1965255" y="2633483"/>
            <a:chExt cx="1197863" cy="1179049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5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/>
          <p:cNvSpPr txBox="1">
            <a:spLocks/>
          </p:cNvSpPr>
          <p:nvPr/>
        </p:nvSpPr>
        <p:spPr>
          <a:xfrm>
            <a:off x="294591" y="964761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Variable</a:t>
            </a: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2018653" y="959060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656913" y="1045990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308834" y="1746810"/>
            <a:ext cx="8506914" cy="768678"/>
          </a:xfrm>
          <a:prstGeom prst="round2DiagRect">
            <a:avLst>
              <a:gd name="adj1" fmla="val 0"/>
              <a:gd name="adj2" fmla="val 0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en-US" sz="259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In which of the following data it is possible to apply any Statistical Methods to summarize?  </a:t>
            </a:r>
            <a:endParaRPr lang="en-US" sz="2598" b="1" dirty="0">
              <a:solidFill>
                <a:srgbClr val="0033CC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 rot="5400000">
            <a:off x="1215089" y="5086645"/>
            <a:ext cx="517493" cy="719314"/>
            <a:chOff x="387518" y="3029868"/>
            <a:chExt cx="6965237" cy="629852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0" name="Rectangle 9"/>
            <p:cNvSpPr/>
            <p:nvPr/>
          </p:nvSpPr>
          <p:spPr>
            <a:xfrm rot="16200000">
              <a:off x="3563753" y="-129282"/>
              <a:ext cx="629852" cy="694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3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Yes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272417" y="3144969"/>
              <a:ext cx="62984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6200000" flipV="1">
              <a:off x="6748188" y="3144969"/>
              <a:ext cx="62984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7022" y="4952811"/>
            <a:ext cx="382548" cy="494125"/>
            <a:chOff x="1965255" y="3047203"/>
            <a:chExt cx="1197863" cy="76532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5400000">
            <a:off x="1188222" y="3435381"/>
            <a:ext cx="540512" cy="750028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5" name="Rectangle 24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33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No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11224" y="2636357"/>
          <a:ext cx="8506914" cy="896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69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1683">
                <a:tc>
                  <a:txBody>
                    <a:bodyPr/>
                    <a:lstStyle/>
                    <a:p>
                      <a:pPr algn="l" fontAlgn="b"/>
                      <a:r>
                        <a:rPr lang="en-IN" sz="2900" b="1" u="none" strike="noStrike" dirty="0">
                          <a:effectLst/>
                          <a:latin typeface="Helvetica Neue"/>
                        </a:rPr>
                        <a:t>Height (</a:t>
                      </a:r>
                      <a:r>
                        <a:rPr lang="en-IN" sz="2900" b="1" u="none" strike="noStrike" dirty="0" err="1">
                          <a:effectLst/>
                          <a:latin typeface="Helvetica Neue"/>
                        </a:rPr>
                        <a:t>cms</a:t>
                      </a:r>
                      <a:r>
                        <a:rPr lang="en-IN" sz="2900" b="1" u="none" strike="noStrike" dirty="0">
                          <a:effectLst/>
                          <a:latin typeface="Helvetica Neue"/>
                        </a:rPr>
                        <a:t>) by 10 persons</a:t>
                      </a:r>
                      <a:endParaRPr lang="en-IN" sz="2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b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1683">
                <a:tc>
                  <a:txBody>
                    <a:bodyPr/>
                    <a:lstStyle/>
                    <a:p>
                      <a:pPr algn="l" fontAlgn="b"/>
                      <a:r>
                        <a:rPr lang="en-IN" sz="2900" b="1" u="none" strike="noStrike" dirty="0">
                          <a:effectLst/>
                          <a:latin typeface="Helvetica Neue"/>
                        </a:rPr>
                        <a:t>168, 168, 168, 168, 168, 168, 168, 168, 168, 168</a:t>
                      </a:r>
                      <a:endParaRPr lang="en-IN" sz="2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b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19832" y="4193277"/>
          <a:ext cx="8506914" cy="896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69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1683">
                <a:tc>
                  <a:txBody>
                    <a:bodyPr/>
                    <a:lstStyle/>
                    <a:p>
                      <a:pPr algn="l" fontAlgn="b"/>
                      <a:r>
                        <a:rPr lang="en-IN" sz="2900" b="1" u="none" strike="noStrike" dirty="0">
                          <a:effectLst/>
                          <a:latin typeface="Helvetica Neue"/>
                        </a:rPr>
                        <a:t>Height (</a:t>
                      </a:r>
                      <a:r>
                        <a:rPr lang="en-IN" sz="2900" b="1" u="none" strike="noStrike" dirty="0" err="1">
                          <a:effectLst/>
                          <a:latin typeface="Helvetica Neue"/>
                        </a:rPr>
                        <a:t>cms</a:t>
                      </a:r>
                      <a:r>
                        <a:rPr lang="en-IN" sz="2900" b="1" u="none" strike="noStrike" dirty="0">
                          <a:effectLst/>
                          <a:latin typeface="Helvetica Neue"/>
                        </a:rPr>
                        <a:t>) by 10 persons</a:t>
                      </a:r>
                      <a:endParaRPr lang="en-IN" sz="2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b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1683">
                <a:tc>
                  <a:txBody>
                    <a:bodyPr/>
                    <a:lstStyle/>
                    <a:p>
                      <a:pPr algn="l" fontAlgn="b"/>
                      <a:r>
                        <a:rPr lang="en-IN" sz="2900" b="1" u="none" strike="noStrike" dirty="0">
                          <a:effectLst/>
                          <a:latin typeface="Helvetica Neue"/>
                        </a:rPr>
                        <a:t>168, 165, 178, 166, 158, 181, 154, 170, 168, 178</a:t>
                      </a:r>
                      <a:endParaRPr lang="en-IN" sz="2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6186" marR="6186" marT="6186" marB="0" anchor="b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627022" y="3519724"/>
            <a:ext cx="382548" cy="365613"/>
            <a:chOff x="1965255" y="3047203"/>
            <a:chExt cx="1197863" cy="765329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rot="5400000">
            <a:off x="4914694" y="751960"/>
            <a:ext cx="540512" cy="6110488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5" name="Rectangle 34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⸪ </a:t>
              </a:r>
              <a:r>
                <a:rPr lang="en-US" sz="220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No changes in each of the data (Constant)</a:t>
              </a:r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314040" y="3519724"/>
            <a:ext cx="335659" cy="293977"/>
            <a:chOff x="627679" y="3047203"/>
            <a:chExt cx="1337576" cy="765329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 rot="5400000">
            <a:off x="4921517" y="2366300"/>
            <a:ext cx="540512" cy="6110488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42" name="Rectangle 41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338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⸪ 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Changes in each of the data (Variable)</a:t>
              </a: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320863" y="5076644"/>
            <a:ext cx="335659" cy="351397"/>
            <a:chOff x="627679" y="3047203"/>
            <a:chExt cx="1337576" cy="765329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7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2"/>
          <p:cNvSpPr txBox="1">
            <a:spLocks/>
          </p:cNvSpPr>
          <p:nvPr/>
        </p:nvSpPr>
        <p:spPr>
          <a:xfrm>
            <a:off x="228600" y="887309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46" name="Title 2"/>
          <p:cNvSpPr txBox="1">
            <a:spLocks/>
          </p:cNvSpPr>
          <p:nvPr/>
        </p:nvSpPr>
        <p:spPr>
          <a:xfrm>
            <a:off x="4109180" y="971339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3734401" y="1028640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 Diagonal Corner Rectangle 10"/>
          <p:cNvSpPr/>
          <p:nvPr/>
        </p:nvSpPr>
        <p:spPr>
          <a:xfrm>
            <a:off x="433023" y="1761279"/>
            <a:ext cx="2041394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Introduction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567380" y="-738211"/>
            <a:ext cx="1047406" cy="7277284"/>
            <a:chOff x="365910" y="3029864"/>
            <a:chExt cx="7157032" cy="629857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3" name="Rectangle 12"/>
            <p:cNvSpPr/>
            <p:nvPr/>
          </p:nvSpPr>
          <p:spPr>
            <a:xfrm rot="16200000">
              <a:off x="3488082" y="212621"/>
              <a:ext cx="629852" cy="626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The probability of the continuous random variable assuming a specific value is 0.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9127" y="2351399"/>
            <a:ext cx="650984" cy="523201"/>
            <a:chOff x="1965255" y="2633483"/>
            <a:chExt cx="1197863" cy="117904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5400000">
            <a:off x="4212677" y="922105"/>
            <a:ext cx="1768476" cy="7277319"/>
            <a:chOff x="365907" y="3029864"/>
            <a:chExt cx="7279253" cy="629860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0" name="Rectangle 19"/>
            <p:cNvSpPr/>
            <p:nvPr/>
          </p:nvSpPr>
          <p:spPr>
            <a:xfrm rot="16200000">
              <a:off x="3747210" y="-142367"/>
              <a:ext cx="629852" cy="6974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The probability of the random variable assuming a value within some given interval from 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x</a:t>
              </a:r>
              <a:r>
                <a:rPr lang="en-US" sz="2338" b="1" baseline="-25000" dirty="0">
                  <a:solidFill>
                    <a:schemeClr val="tx1"/>
                  </a:solidFill>
                  <a:latin typeface="Helvetica Neue"/>
                </a:rPr>
                <a:t>1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 to 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x</a:t>
              </a:r>
              <a:r>
                <a:rPr lang="en-US" sz="2338" b="1" baseline="-25000" dirty="0">
                  <a:solidFill>
                    <a:schemeClr val="tx1"/>
                  </a:solidFill>
                  <a:latin typeface="Helvetica Neue"/>
                </a:rPr>
                <a:t>2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 is defined to be the </a:t>
              </a:r>
              <a:r>
                <a:rPr lang="en-US" sz="2338" b="1" u="sng" dirty="0">
                  <a:solidFill>
                    <a:schemeClr val="tx1"/>
                  </a:solidFill>
                  <a:latin typeface="Helvetica Neue"/>
                </a:rPr>
                <a:t>area under the graph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of the </a:t>
              </a:r>
              <a:r>
                <a:rPr lang="en-US" sz="2338" b="1" u="sng" dirty="0">
                  <a:solidFill>
                    <a:schemeClr val="tx1"/>
                  </a:solidFill>
                  <a:latin typeface="Helvetica Neue"/>
                </a:rPr>
                <a:t>probability density function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between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x</a:t>
              </a:r>
              <a:r>
                <a:rPr lang="en-US" sz="2338" b="1" baseline="-25000" dirty="0">
                  <a:solidFill>
                    <a:schemeClr val="tx1"/>
                  </a:solidFill>
                  <a:latin typeface="Helvetica Neue"/>
                </a:rPr>
                <a:t>1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and</a:t>
              </a:r>
              <a:r>
                <a:rPr lang="en-US" sz="2338" b="1" i="1" dirty="0">
                  <a:solidFill>
                    <a:schemeClr val="tx1"/>
                  </a:solidFill>
                  <a:latin typeface="Helvetica Neue"/>
                </a:rPr>
                <a:t> x</a:t>
              </a:r>
              <a:r>
                <a:rPr lang="en-US" sz="2338" b="1" i="1" baseline="-25000" dirty="0">
                  <a:solidFill>
                    <a:schemeClr val="tx1"/>
                  </a:solidFill>
                  <a:latin typeface="Helvetica Neue"/>
                </a:rPr>
                <a:t>2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 flipV="1">
              <a:off x="112090" y="3283681"/>
              <a:ext cx="629852" cy="12221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 flipV="1">
              <a:off x="7269126" y="3283681"/>
              <a:ext cx="629851" cy="12221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94950" y="2859754"/>
            <a:ext cx="650984" cy="1301542"/>
            <a:chOff x="1965255" y="2633483"/>
            <a:chExt cx="1197863" cy="1179049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6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2"/>
          <p:cNvSpPr txBox="1">
            <a:spLocks/>
          </p:cNvSpPr>
          <p:nvPr/>
        </p:nvSpPr>
        <p:spPr>
          <a:xfrm>
            <a:off x="152400" y="910727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46" name="Title 2"/>
          <p:cNvSpPr txBox="1">
            <a:spLocks/>
          </p:cNvSpPr>
          <p:nvPr/>
        </p:nvSpPr>
        <p:spPr>
          <a:xfrm>
            <a:off x="4109180" y="973835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3718880" y="1044514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 Diagonal Corner Rectangle 6"/>
          <p:cNvSpPr/>
          <p:nvPr/>
        </p:nvSpPr>
        <p:spPr>
          <a:xfrm>
            <a:off x="433023" y="1712801"/>
            <a:ext cx="1920422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Introduction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5400000">
            <a:off x="4567380" y="-786689"/>
            <a:ext cx="1047406" cy="7277284"/>
            <a:chOff x="365910" y="3029864"/>
            <a:chExt cx="7157032" cy="629857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 rot="16200000">
              <a:off x="3488082" y="212621"/>
              <a:ext cx="629852" cy="62643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sym typeface="Symbol" pitchFamily="18" charset="2"/>
                </a:rPr>
                <a:t>A random variable is called continuous when it assumes values in a given interval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9127" y="2302922"/>
            <a:ext cx="650984" cy="523201"/>
            <a:chOff x="1965255" y="2633483"/>
            <a:chExt cx="1197863" cy="117904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5400000">
            <a:off x="4212677" y="873627"/>
            <a:ext cx="1768476" cy="7277319"/>
            <a:chOff x="365907" y="3029864"/>
            <a:chExt cx="7279253" cy="629860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6" name="Rectangle 15"/>
            <p:cNvSpPr/>
            <p:nvPr/>
          </p:nvSpPr>
          <p:spPr>
            <a:xfrm rot="16200000">
              <a:off x="3747210" y="-142367"/>
              <a:ext cx="629852" cy="6974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sym typeface="Symbol" pitchFamily="18" charset="2"/>
                </a:rPr>
                <a:t>The probability that a random variable X assumes different values x in a given interval, say (a, b), is denoted by </a:t>
              </a:r>
              <a:r>
                <a:rPr lang="en-US" altLang="en-US" sz="2338" b="1" dirty="0">
                  <a:solidFill>
                    <a:srgbClr val="FF0000"/>
                  </a:solidFill>
                  <a:latin typeface="Helvetica Neue"/>
                  <a:sym typeface="Symbol" pitchFamily="18" charset="2"/>
                </a:rPr>
                <a:t>f(x) = P(a ≤ X ≤ b), called probability density function (pdf)</a:t>
              </a:r>
              <a:r>
                <a:rPr lang="en-US" sz="2338" b="1" dirty="0">
                  <a:solidFill>
                    <a:schemeClr val="tx1"/>
                  </a:solidFill>
                  <a:latin typeface="Helvetica Neue"/>
                </a:rPr>
                <a:t>.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16200000" flipV="1">
              <a:off x="112090" y="3283681"/>
              <a:ext cx="629852" cy="12221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6200000" flipV="1">
              <a:off x="7269126" y="3283681"/>
              <a:ext cx="629851" cy="12221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94950" y="2811276"/>
            <a:ext cx="650984" cy="1301542"/>
            <a:chOff x="1965255" y="2633483"/>
            <a:chExt cx="1197863" cy="117904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786678" y="2732715"/>
            <a:ext cx="247647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338">
              <a:latin typeface="Helvetica LT Std Cond Light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10399" y="2065654"/>
            <a:ext cx="2189859" cy="65572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 sz="2338">
              <a:latin typeface="Helvetica LT Std Cond Ligh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786678" y="2687351"/>
            <a:ext cx="285396" cy="418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768" tIns="28868" rIns="58768" bIns="28868">
            <a:spAutoFit/>
          </a:bodyPr>
          <a:lstStyle/>
          <a:p>
            <a:pPr>
              <a:defRPr/>
            </a:pPr>
            <a:r>
              <a:rPr lang="en-US" sz="2338">
                <a:latin typeface="Helvetica LT Std Cond Light"/>
              </a:rPr>
              <a:t>a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013653" y="2674979"/>
            <a:ext cx="285396" cy="418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768" tIns="28868" rIns="58768" bIns="28868">
            <a:spAutoFit/>
          </a:bodyPr>
          <a:lstStyle/>
          <a:p>
            <a:pPr>
              <a:defRPr/>
            </a:pPr>
            <a:r>
              <a:rPr lang="en-US" sz="2338" dirty="0">
                <a:latin typeface="Helvetica LT Std Cond Light"/>
              </a:rPr>
              <a:t>b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860911" y="4258522"/>
            <a:ext cx="2512564" cy="1040286"/>
            <a:chOff x="144" y="1032"/>
            <a:chExt cx="2437" cy="1009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144" y="1679"/>
              <a:ext cx="24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338">
                <a:latin typeface="Helvetica LT Std Cond Light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64" y="1032"/>
              <a:ext cx="2124" cy="636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 sz="2338">
                <a:latin typeface="Helvetica LT Std Cond Light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44" y="1635"/>
              <a:ext cx="277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8768" tIns="28868" rIns="58768" bIns="28868">
              <a:spAutoFit/>
            </a:bodyPr>
            <a:lstStyle/>
            <a:p>
              <a:pPr>
                <a:defRPr/>
              </a:pPr>
              <a:r>
                <a:rPr lang="en-US" sz="2338">
                  <a:latin typeface="Helvetica LT Std Cond Light"/>
                </a:rPr>
                <a:t>a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304" y="1623"/>
              <a:ext cx="277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8768" tIns="28868" rIns="58768" bIns="28868">
              <a:spAutoFit/>
            </a:bodyPr>
            <a:lstStyle/>
            <a:p>
              <a:pPr>
                <a:defRPr/>
              </a:pPr>
              <a:r>
                <a:rPr lang="en-US" sz="2338" dirty="0">
                  <a:latin typeface="Helvetica LT Std Cond Light"/>
                </a:rPr>
                <a:t>b</a:t>
              </a:r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679530" y="4258522"/>
            <a:ext cx="1484650" cy="643348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 sz="2338">
              <a:latin typeface="Helvetica LT Std Cond Light"/>
            </a:endParaRPr>
          </a:p>
        </p:txBody>
      </p: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4632257" y="2040909"/>
            <a:ext cx="2512564" cy="1040286"/>
            <a:chOff x="144" y="1032"/>
            <a:chExt cx="2437" cy="1009"/>
          </a:xfrm>
        </p:grpSpPr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144" y="1679"/>
              <a:ext cx="24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sz="2338">
                <a:latin typeface="Helvetica LT Std Cond Light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64" y="1032"/>
              <a:ext cx="2124" cy="636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 sz="2338">
                <a:latin typeface="Helvetica LT Std Cond Light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144" y="1635"/>
              <a:ext cx="277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8768" tIns="28868" rIns="58768" bIns="28868">
              <a:spAutoFit/>
            </a:bodyPr>
            <a:lstStyle/>
            <a:p>
              <a:pPr>
                <a:defRPr/>
              </a:pPr>
              <a:r>
                <a:rPr lang="en-US" sz="2338" dirty="0">
                  <a:latin typeface="Helvetica LT Std Cond Light"/>
                </a:rPr>
                <a:t>a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304" y="1623"/>
              <a:ext cx="277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58768" tIns="28868" rIns="58768" bIns="28868">
              <a:spAutoFit/>
            </a:bodyPr>
            <a:lstStyle/>
            <a:p>
              <a:pPr>
                <a:defRPr/>
              </a:pPr>
              <a:r>
                <a:rPr lang="en-US" sz="2338">
                  <a:latin typeface="Helvetica LT Std Cond Light"/>
                </a:rPr>
                <a:t>b</a:t>
              </a:r>
            </a:p>
          </p:txBody>
        </p:sp>
      </p:grp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5054970" y="1917189"/>
            <a:ext cx="0" cy="952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338">
              <a:latin typeface="Helvetica LT Std Cond Light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4758040" y="2053282"/>
            <a:ext cx="296930" cy="643348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 sz="2338">
              <a:latin typeface="Helvetica LT Std Cond Light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980737" y="2702816"/>
            <a:ext cx="445956" cy="45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338" i="1">
                <a:latin typeface="Helvetica LT Std Cond Light"/>
              </a:rPr>
              <a:t>x</a:t>
            </a:r>
            <a:r>
              <a:rPr lang="en-US" altLang="en-US" sz="2338" i="1" baseline="-25000">
                <a:latin typeface="Helvetica LT Std Cond Light"/>
              </a:rPr>
              <a:t>1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2333112" y="2053281"/>
            <a:ext cx="346418" cy="692837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 sz="2338">
              <a:solidFill>
                <a:srgbClr val="FF0000"/>
              </a:solidFill>
              <a:latin typeface="Helvetica LT Std Cond Light"/>
            </a:endParaRPr>
          </a:p>
        </p:txBody>
      </p:sp>
      <p:grpSp>
        <p:nvGrpSpPr>
          <p:cNvPr id="31" name="Group 27"/>
          <p:cNvGrpSpPr>
            <a:grpSpLocks/>
          </p:cNvGrpSpPr>
          <p:nvPr/>
        </p:nvGrpSpPr>
        <p:grpSpPr bwMode="auto">
          <a:xfrm>
            <a:off x="2172273" y="1855329"/>
            <a:ext cx="842333" cy="1374332"/>
            <a:chOff x="3110" y="888"/>
            <a:chExt cx="817" cy="1333"/>
          </a:xfrm>
        </p:grpSpPr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3602" y="888"/>
              <a:ext cx="0" cy="9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2338">
                <a:latin typeface="Helvetica LT Std Cond Light"/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3266" y="900"/>
              <a:ext cx="0" cy="9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2338">
                <a:latin typeface="Helvetica LT Std Cond Light"/>
              </a:endParaRP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494" y="1782"/>
              <a:ext cx="433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 sz="2338" i="1">
                  <a:latin typeface="Helvetica LT Std Cond Light"/>
                </a:rPr>
                <a:t>x</a:t>
              </a:r>
              <a:r>
                <a:rPr lang="en-US" altLang="en-US" sz="2338" i="1" baseline="-25000">
                  <a:latin typeface="Helvetica LT Std Cond Light"/>
                </a:rPr>
                <a:t>2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110" y="1782"/>
              <a:ext cx="433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 sz="2338" i="1">
                  <a:latin typeface="Helvetica LT Std Cond Light"/>
                </a:rPr>
                <a:t>x</a:t>
              </a:r>
              <a:r>
                <a:rPr lang="en-US" altLang="en-US" sz="2338" i="1" baseline="-25000">
                  <a:latin typeface="Helvetica LT Std Cond Light"/>
                </a:rPr>
                <a:t>1</a:t>
              </a:r>
            </a:p>
          </p:txBody>
        </p:sp>
      </p:grpSp>
      <p:grpSp>
        <p:nvGrpSpPr>
          <p:cNvPr id="36" name="Group 32"/>
          <p:cNvGrpSpPr>
            <a:grpSpLocks/>
          </p:cNvGrpSpPr>
          <p:nvPr/>
        </p:nvGrpSpPr>
        <p:grpSpPr bwMode="auto">
          <a:xfrm>
            <a:off x="2568182" y="4048197"/>
            <a:ext cx="446426" cy="1337216"/>
            <a:chOff x="3518" y="2340"/>
            <a:chExt cx="433" cy="1297"/>
          </a:xfrm>
        </p:grpSpPr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3636" y="2340"/>
              <a:ext cx="0" cy="9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 sz="2338">
                <a:latin typeface="Helvetica LT Std Cond Light"/>
              </a:endParaRP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518" y="3198"/>
              <a:ext cx="433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en-US" sz="2338" i="1">
                  <a:latin typeface="Helvetica LT Std Cond Light"/>
                </a:rPr>
                <a:t>x</a:t>
              </a:r>
              <a:r>
                <a:rPr lang="en-US" altLang="en-US" sz="2338" i="1" baseline="-25000">
                  <a:latin typeface="Helvetica LT Std Cond Light"/>
                </a:rPr>
                <a:t>1</a:t>
              </a:r>
            </a:p>
          </p:txBody>
        </p:sp>
      </p:grp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2067404" y="3176049"/>
            <a:ext cx="2020482" cy="45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338" i="1" dirty="0">
                <a:latin typeface="Helvetica LT Std Cond Light"/>
              </a:rPr>
              <a:t>P(x</a:t>
            </a:r>
            <a:r>
              <a:rPr lang="en-US" altLang="en-US" sz="2338" i="1" baseline="-25000" dirty="0">
                <a:latin typeface="Helvetica LT Std Cond Light"/>
                <a:cs typeface="Times New Roman" pitchFamily="18" charset="0"/>
              </a:rPr>
              <a:t>1</a:t>
            </a:r>
            <a:r>
              <a:rPr lang="en-US" altLang="en-US" sz="2338" dirty="0">
                <a:latin typeface="Helvetica LT Std Cond Light"/>
              </a:rPr>
              <a:t> </a:t>
            </a:r>
            <a:r>
              <a:rPr lang="en-US" altLang="en-US" sz="2338" i="1" dirty="0">
                <a:latin typeface="Helvetica LT Std Cond Light"/>
              </a:rPr>
              <a:t>≤</a:t>
            </a:r>
            <a:r>
              <a:rPr lang="en-US" altLang="en-US" sz="2338" dirty="0">
                <a:latin typeface="Helvetica LT Std Cond Light"/>
              </a:rPr>
              <a:t> </a:t>
            </a:r>
            <a:r>
              <a:rPr lang="en-US" altLang="en-US" sz="2338" i="1" dirty="0">
                <a:latin typeface="Helvetica LT Std Cond Light"/>
              </a:rPr>
              <a:t>x </a:t>
            </a:r>
            <a:r>
              <a:rPr lang="en-US" altLang="en-US" sz="2338" i="1" dirty="0">
                <a:latin typeface="Helvetica LT Std Cond Light"/>
                <a:cs typeface="Times New Roman" pitchFamily="18" charset="0"/>
              </a:rPr>
              <a:t>≤ x</a:t>
            </a:r>
            <a:r>
              <a:rPr lang="en-US" altLang="en-US" sz="2338" i="1" baseline="-25000" dirty="0">
                <a:latin typeface="Helvetica LT Std Cond Light"/>
                <a:cs typeface="Times New Roman" pitchFamily="18" charset="0"/>
              </a:rPr>
              <a:t>2</a:t>
            </a:r>
            <a:r>
              <a:rPr lang="en-US" altLang="en-US" sz="2338" i="1" dirty="0">
                <a:latin typeface="Helvetica LT Std Cond Light"/>
                <a:cs typeface="Times New Roman" pitchFamily="18" charset="0"/>
              </a:rPr>
              <a:t>)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5074307" y="3167801"/>
            <a:ext cx="1373315" cy="45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338" i="1" dirty="0">
                <a:latin typeface="Helvetica LT Std Cond Light"/>
              </a:rPr>
              <a:t>P(x </a:t>
            </a:r>
            <a:r>
              <a:rPr lang="en-US" altLang="en-US" sz="2338" i="1" dirty="0">
                <a:latin typeface="Helvetica LT Std Cond Light"/>
                <a:cs typeface="Times New Roman" pitchFamily="18" charset="0"/>
              </a:rPr>
              <a:t>≤ x</a:t>
            </a:r>
            <a:r>
              <a:rPr lang="en-US" altLang="en-US" sz="2338" i="1" baseline="-25000" dirty="0">
                <a:latin typeface="Helvetica LT Std Cond Light"/>
                <a:cs typeface="Times New Roman" pitchFamily="18" charset="0"/>
              </a:rPr>
              <a:t>1</a:t>
            </a:r>
            <a:r>
              <a:rPr lang="en-US" altLang="en-US" sz="2338" i="1" dirty="0">
                <a:latin typeface="Helvetica LT Std Cond Light"/>
                <a:cs typeface="Times New Roman" pitchFamily="18" charset="0"/>
              </a:rPr>
              <a:t>)</a:t>
            </a: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2509016" y="5303963"/>
            <a:ext cx="1327608" cy="45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338" i="1" dirty="0">
                <a:latin typeface="Helvetica LT Std Cond Light"/>
              </a:rPr>
              <a:t>P(x </a:t>
            </a:r>
            <a:r>
              <a:rPr lang="en-US" altLang="en-US" sz="2338" i="1" dirty="0">
                <a:latin typeface="Helvetica LT Std Cond Light"/>
                <a:cs typeface="Times New Roman" pitchFamily="18" charset="0"/>
              </a:rPr>
              <a:t>≥ x</a:t>
            </a:r>
            <a:r>
              <a:rPr lang="en-US" altLang="en-US" sz="2338" i="1" baseline="-25000" dirty="0">
                <a:latin typeface="Helvetica LT Std Cond Light"/>
                <a:cs typeface="Times New Roman" pitchFamily="18" charset="0"/>
              </a:rPr>
              <a:t>1</a:t>
            </a:r>
            <a:r>
              <a:rPr lang="en-US" altLang="en-US" sz="2338" i="1" dirty="0">
                <a:latin typeface="Helvetica LT Std Cond Light"/>
                <a:cs typeface="Times New Roman" pitchFamily="18" charset="0"/>
              </a:rPr>
              <a:t>)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4535342" y="4425545"/>
            <a:ext cx="3465658" cy="45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338" i="1" dirty="0">
                <a:latin typeface="Helvetica LT Std Cond Light"/>
              </a:rPr>
              <a:t>P(x </a:t>
            </a:r>
            <a:r>
              <a:rPr lang="en-US" altLang="en-US" sz="2338" i="1" dirty="0">
                <a:latin typeface="Helvetica LT Std Cond Light"/>
                <a:cs typeface="Times New Roman" pitchFamily="18" charset="0"/>
              </a:rPr>
              <a:t>≥ x</a:t>
            </a:r>
            <a:r>
              <a:rPr lang="en-US" altLang="en-US" sz="2338" i="1" baseline="-25000" dirty="0">
                <a:latin typeface="Helvetica LT Std Cond Light"/>
                <a:cs typeface="Times New Roman" pitchFamily="18" charset="0"/>
              </a:rPr>
              <a:t>1</a:t>
            </a:r>
            <a:r>
              <a:rPr lang="en-US" altLang="en-US" sz="2338" i="1" dirty="0">
                <a:latin typeface="Helvetica LT Std Cond Light"/>
                <a:cs typeface="Times New Roman" pitchFamily="18" charset="0"/>
              </a:rPr>
              <a:t>)= 1- P(x ≤ x</a:t>
            </a:r>
            <a:r>
              <a:rPr lang="en-US" altLang="en-US" sz="2338" i="1" baseline="-25000" dirty="0">
                <a:latin typeface="Helvetica LT Std Cond Light"/>
                <a:cs typeface="Times New Roman" pitchFamily="18" charset="0"/>
              </a:rPr>
              <a:t>1</a:t>
            </a:r>
            <a:r>
              <a:rPr lang="en-US" altLang="en-US" sz="2338" i="1" dirty="0">
                <a:latin typeface="Helvetica LT Std Cond Light"/>
                <a:cs typeface="Times New Roman" pitchFamily="18" charset="0"/>
              </a:rPr>
              <a:t>)</a:t>
            </a: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76516" y="3587562"/>
            <a:ext cx="647101" cy="45211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2338" i="1" dirty="0">
                <a:latin typeface="Helvetica LT Std Cond Light"/>
              </a:rPr>
              <a:t>pdf</a:t>
            </a:r>
            <a:endParaRPr lang="en-US" altLang="en-US" sz="2338" i="1" dirty="0">
              <a:latin typeface="Helvetica LT Std Cond Light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>
            <a:endCxn id="30" idx="2"/>
          </p:cNvCxnSpPr>
          <p:nvPr/>
        </p:nvCxnSpPr>
        <p:spPr>
          <a:xfrm flipV="1">
            <a:off x="1131162" y="2746118"/>
            <a:ext cx="1375159" cy="8249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111822" y="3992570"/>
            <a:ext cx="1837834" cy="2659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1123617" y="2662607"/>
            <a:ext cx="3651435" cy="11510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2"/>
          <p:cNvSpPr txBox="1">
            <a:spLocks/>
          </p:cNvSpPr>
          <p:nvPr/>
        </p:nvSpPr>
        <p:spPr>
          <a:xfrm>
            <a:off x="226349" y="83875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46" name="Title 2"/>
          <p:cNvSpPr txBox="1">
            <a:spLocks/>
          </p:cNvSpPr>
          <p:nvPr/>
        </p:nvSpPr>
        <p:spPr>
          <a:xfrm>
            <a:off x="4111953" y="93822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3747104" y="978932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7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21" grpId="0" animBg="1"/>
      <p:bldP spid="27" grpId="0" animBg="1"/>
      <p:bldP spid="28" grpId="0" animBg="1"/>
      <p:bldP spid="29" grpId="0"/>
      <p:bldP spid="30" grpId="0" animBg="1"/>
      <p:bldP spid="39" grpId="0"/>
      <p:bldP spid="40" grpId="0"/>
      <p:bldP spid="41" grpId="0"/>
      <p:bldP spid="42" grpId="0"/>
      <p:bldP spid="43" grpId="0" animBg="1"/>
      <p:bldP spid="45" grpId="0"/>
      <p:bldP spid="46" grpId="0"/>
      <p:bldP spid="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890790" y="1824567"/>
            <a:ext cx="8114066" cy="2234773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2338" b="1" dirty="0">
                <a:solidFill>
                  <a:schemeClr val="tx1"/>
                </a:solidFill>
                <a:latin typeface="Helvetica Neue"/>
                <a:sym typeface="Symbol" pitchFamily="18" charset="2"/>
              </a:rPr>
              <a:t>Indeed, the probabilities are the area under the curve in a given interval. Thus, a function with values f(x) </a:t>
            </a:r>
          </a:p>
          <a:p>
            <a:pPr>
              <a:lnSpc>
                <a:spcPct val="150000"/>
              </a:lnSpc>
            </a:pPr>
            <a:r>
              <a:rPr lang="en-US" altLang="en-US" sz="2338" b="1" dirty="0">
                <a:solidFill>
                  <a:schemeClr val="tx1"/>
                </a:solidFill>
                <a:latin typeface="Helvetica Neue"/>
                <a:sym typeface="Symbol" pitchFamily="18" charset="2"/>
              </a:rPr>
              <a:t>defined over the set of all real numbers (a, b) is given </a:t>
            </a:r>
          </a:p>
          <a:p>
            <a:pPr>
              <a:lnSpc>
                <a:spcPct val="150000"/>
              </a:lnSpc>
            </a:pPr>
            <a:r>
              <a:rPr lang="en-US" altLang="en-US" sz="2338" b="1" dirty="0">
                <a:solidFill>
                  <a:schemeClr val="tx1"/>
                </a:solidFill>
                <a:latin typeface="Helvetica Neue"/>
                <a:sym typeface="Symbol" pitchFamily="18" charset="2"/>
              </a:rPr>
              <a:t>by</a:t>
            </a:r>
            <a:endParaRPr lang="en-US" sz="2338" b="1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305" y="1824565"/>
            <a:ext cx="439485" cy="2234774"/>
          </a:xfrm>
          <a:prstGeom prst="rect">
            <a:avLst/>
          </a:prstGeom>
          <a:solidFill>
            <a:srgbClr val="00FFC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38" b="1" dirty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52400" y="901063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4125942" y="914400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718880" y="1046710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22898" y="4188437"/>
                <a:ext cx="4206088" cy="1342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58" b="1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IN" sz="2858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n-IN" sz="2858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IN" sz="2858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sub>
                        <m:sup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sup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IN" sz="2858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58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en-IN" sz="2858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898" y="4188437"/>
                <a:ext cx="4206088" cy="13428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7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 txBox="1">
            <a:spLocks/>
          </p:cNvSpPr>
          <p:nvPr/>
        </p:nvSpPr>
        <p:spPr>
          <a:xfrm>
            <a:off x="133940" y="861465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4109180" y="914400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3718880" y="990578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 Diagonal Corner Rectangle 24"/>
          <p:cNvSpPr/>
          <p:nvPr/>
        </p:nvSpPr>
        <p:spPr>
          <a:xfrm>
            <a:off x="195479" y="1825915"/>
            <a:ext cx="2004003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Introduction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 rot="5400000">
            <a:off x="3756165" y="-538705"/>
            <a:ext cx="2063357" cy="8121310"/>
            <a:chOff x="365910" y="3029865"/>
            <a:chExt cx="7157033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8" name="Rectangle 27"/>
            <p:cNvSpPr/>
            <p:nvPr/>
          </p:nvSpPr>
          <p:spPr>
            <a:xfrm rot="16200000">
              <a:off x="3664304" y="-198913"/>
              <a:ext cx="629852" cy="7087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16200000" flipV="1">
              <a:off x="96862" y="3298913"/>
              <a:ext cx="629852" cy="9175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7127317" y="3264091"/>
              <a:ext cx="629851" cy="161400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0996" y="2416036"/>
            <a:ext cx="306181" cy="589863"/>
            <a:chOff x="1965255" y="2633483"/>
            <a:chExt cx="1197863" cy="1179049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35" y="2833460"/>
            <a:ext cx="3213169" cy="150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35785" y="2860780"/>
                <a:ext cx="4206088" cy="1342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58" b="1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IN" sz="2858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n-IN" sz="2858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IN" sz="2858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</m:t>
                          </m:r>
                        </m:sub>
                        <m:sup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sup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IN" sz="2858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58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85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en-IN" sz="2858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85" y="2860780"/>
                <a:ext cx="4206088" cy="13428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 animBg="1"/>
      <p:bldP spid="25" grpId="0" animBg="1"/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769595" y="1717337"/>
            <a:ext cx="8114066" cy="2823771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2468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sym typeface="Symbol" pitchFamily="18" charset="2"/>
              </a:rPr>
              <a:t>It is important to note that f(c), the value of the pdf of X at a constant c does not give P(X=c) as in the discrete case and in continuous case probabilities are always associated with intervals and </a:t>
            </a:r>
            <a:r>
              <a:rPr lang="en-US" altLang="en-US" sz="2468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sym typeface="Symbol" pitchFamily="18" charset="2"/>
              </a:rPr>
              <a:t>P(X=c) = 0</a:t>
            </a:r>
            <a:r>
              <a:rPr lang="en-US" altLang="en-US" sz="2468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sym typeface="Symbol" pitchFamily="18" charset="2"/>
              </a:rPr>
              <a:t>. That is</a:t>
            </a:r>
            <a:endParaRPr lang="en-US" altLang="en-US" sz="2468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Arial" charset="0"/>
              <a:sym typeface="Symbol" pitchFamily="18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0110" y="1717336"/>
            <a:ext cx="439485" cy="2823772"/>
          </a:xfrm>
          <a:prstGeom prst="rect">
            <a:avLst/>
          </a:prstGeom>
          <a:solidFill>
            <a:srgbClr val="00FFC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68" dirty="0"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152400" y="840649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4211597" y="88877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3734401" y="991397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81200" y="4640009"/>
                <a:ext cx="5939959" cy="11704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98" b="1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IN" sz="2598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  <m:r>
                        <a:rPr lang="en-IN" sz="2598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598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𝐏</m:t>
                      </m:r>
                      <m:r>
                        <a:rPr lang="en-IN" sz="2598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598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  <m:r>
                        <a:rPr lang="en-IN" sz="2598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598" b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</m:t>
                      </m:r>
                      <m:r>
                        <a:rPr lang="en-IN" sz="2598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IN" sz="2598" b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𝐗</m:t>
                      </m:r>
                      <m:r>
                        <a:rPr lang="en-IN" sz="2598" b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 </m:t>
                      </m:r>
                      <m:r>
                        <a:rPr lang="en-IN" sz="2598" b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𝐜</m:t>
                      </m:r>
                      <m:r>
                        <a:rPr lang="en-IN" sz="2598" b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)= </m:t>
                      </m:r>
                      <m:nary>
                        <m:naryPr>
                          <m:limLoc m:val="undOvr"/>
                          <m:ctrlPr>
                            <a:rPr lang="en-IN" sz="2598" b="1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</m:sub>
                        <m:sup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</m:sup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IN" sz="2598" b="1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598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𝐝𝐱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IN" sz="2598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640009"/>
                <a:ext cx="5939959" cy="11704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1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7" grpId="0" animBg="1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433023" y="1689513"/>
            <a:ext cx="8296645" cy="989526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sz="2078" b="1" dirty="0">
                <a:solidFill>
                  <a:schemeClr val="tx1"/>
                </a:solidFill>
                <a:latin typeface="Helvetica Neue"/>
              </a:rPr>
              <a:t> An f(x) is called a </a:t>
            </a:r>
            <a:r>
              <a:rPr lang="en-US" altLang="en-US" sz="2078" b="1" dirty="0">
                <a:solidFill>
                  <a:srgbClr val="FF0000"/>
                </a:solidFill>
                <a:latin typeface="Helvetica Neue"/>
              </a:rPr>
              <a:t>probability density function </a:t>
            </a:r>
            <a:r>
              <a:rPr lang="en-US" altLang="en-US" sz="2078" b="1" dirty="0">
                <a:solidFill>
                  <a:schemeClr val="tx1"/>
                </a:solidFill>
                <a:latin typeface="Helvetica Neue"/>
              </a:rPr>
              <a:t>of a continuous </a:t>
            </a:r>
          </a:p>
          <a:p>
            <a:pPr>
              <a:lnSpc>
                <a:spcPct val="150000"/>
              </a:lnSpc>
            </a:pPr>
            <a:r>
              <a:rPr lang="en-US" altLang="en-US" sz="2078" b="1" dirty="0">
                <a:solidFill>
                  <a:schemeClr val="tx1"/>
                </a:solidFill>
                <a:latin typeface="Helvetica Neue"/>
              </a:rPr>
              <a:t> random variable if it satisfy the following properties</a:t>
            </a:r>
            <a:endParaRPr lang="en-AU" altLang="en-US" sz="2078" b="1" dirty="0">
              <a:solidFill>
                <a:schemeClr val="tx1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5400000">
            <a:off x="2797796" y="1464449"/>
            <a:ext cx="526568" cy="3217221"/>
            <a:chOff x="365910" y="3029864"/>
            <a:chExt cx="7157032" cy="629857"/>
          </a:xfrm>
          <a:solidFill>
            <a:schemeClr val="accent6">
              <a:lumMod val="40000"/>
              <a:lumOff val="60000"/>
            </a:schemeClr>
          </a:solidFill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 rot="16200000">
              <a:off x="3525999" y="174704"/>
              <a:ext cx="629852" cy="634018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>
                <a:spcBef>
                  <a:spcPct val="20000"/>
                </a:spcBef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7078013" y="3214787"/>
              <a:ext cx="629851" cy="2600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9130" y="2679040"/>
            <a:ext cx="650984" cy="379594"/>
            <a:chOff x="1965255" y="2633483"/>
            <a:chExt cx="1197863" cy="117904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2530451" y="2283158"/>
            <a:ext cx="1068301" cy="3212670"/>
            <a:chOff x="-313429" y="3029864"/>
            <a:chExt cx="8903910" cy="629859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 rot="16200000">
              <a:off x="3853590" y="-1064861"/>
              <a:ext cx="629852" cy="88193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  <a:cs typeface="Arial" charset="0"/>
                </a:rPr>
                <a:t> 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 flipV="1">
              <a:off x="-498352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8145552" y="3214787"/>
              <a:ext cx="629851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94950" y="3058634"/>
            <a:ext cx="650984" cy="771148"/>
            <a:chOff x="1965255" y="2633483"/>
            <a:chExt cx="1197863" cy="117904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5400000">
            <a:off x="2487443" y="3451147"/>
            <a:ext cx="1154266" cy="3212760"/>
            <a:chOff x="53669" y="3029865"/>
            <a:chExt cx="7249868" cy="629859"/>
          </a:xfrm>
          <a:solidFill>
            <a:schemeClr val="accent6">
              <a:lumMod val="40000"/>
              <a:lumOff val="60000"/>
            </a:schemeClr>
          </a:solidFill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8" name="Rectangle 27"/>
            <p:cNvSpPr/>
            <p:nvPr/>
          </p:nvSpPr>
          <p:spPr>
            <a:xfrm rot="16200000">
              <a:off x="3201344" y="-117803"/>
              <a:ext cx="629852" cy="6925201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hangingPunct="0">
                <a:spcBef>
                  <a:spcPct val="20000"/>
                </a:spcBef>
                <a:defRPr/>
              </a:pP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16200000" flipV="1">
              <a:off x="-38418" y="3214787"/>
              <a:ext cx="629852" cy="2600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6872695" y="3228875"/>
              <a:ext cx="629851" cy="2318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3270" y="3736997"/>
            <a:ext cx="650984" cy="1301542"/>
            <a:chOff x="1965255" y="2633483"/>
            <a:chExt cx="1197863" cy="1179049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5400000">
            <a:off x="6989643" y="1736375"/>
            <a:ext cx="731076" cy="2853709"/>
            <a:chOff x="365910" y="3029864"/>
            <a:chExt cx="7384181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8" name="Rectangle 37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rot="5400000">
            <a:off x="6952471" y="2590771"/>
            <a:ext cx="805402" cy="2853691"/>
            <a:chOff x="365910" y="3029864"/>
            <a:chExt cx="7384181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42" name="Rectangle 41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7332487" y="3242112"/>
              <a:ext cx="629851" cy="20535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sp>
        <p:nvSpPr>
          <p:cNvPr id="47" name="Title 2"/>
          <p:cNvSpPr txBox="1">
            <a:spLocks/>
          </p:cNvSpPr>
          <p:nvPr/>
        </p:nvSpPr>
        <p:spPr>
          <a:xfrm>
            <a:off x="5156506" y="4922978"/>
            <a:ext cx="3005241" cy="67477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Discrete probability distribution</a:t>
            </a:r>
          </a:p>
        </p:txBody>
      </p:sp>
      <p:grpSp>
        <p:nvGrpSpPr>
          <p:cNvPr id="48" name="Group 47"/>
          <p:cNvGrpSpPr/>
          <p:nvPr/>
        </p:nvGrpSpPr>
        <p:grpSpPr>
          <a:xfrm rot="10800000" flipH="1">
            <a:off x="5299004" y="3130967"/>
            <a:ext cx="628051" cy="1763773"/>
            <a:chOff x="1965255" y="2633483"/>
            <a:chExt cx="1197863" cy="1179049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rot="10800000" flipH="1">
            <a:off x="5610042" y="3932464"/>
            <a:ext cx="277418" cy="980850"/>
            <a:chOff x="1965255" y="2633483"/>
            <a:chExt cx="1197863" cy="1179049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95" y="2876907"/>
            <a:ext cx="1169162" cy="383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56" y="3491350"/>
            <a:ext cx="1503208" cy="8907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732" y="4645040"/>
            <a:ext cx="2771346" cy="9093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389" y="2966913"/>
            <a:ext cx="2678556" cy="377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389" y="3697346"/>
            <a:ext cx="2202231" cy="649534"/>
          </a:xfrm>
          <a:prstGeom prst="rect">
            <a:avLst/>
          </a:prstGeom>
        </p:spPr>
      </p:pic>
      <p:sp>
        <p:nvSpPr>
          <p:cNvPr id="54" name="Title 2"/>
          <p:cNvSpPr txBox="1">
            <a:spLocks/>
          </p:cNvSpPr>
          <p:nvPr/>
        </p:nvSpPr>
        <p:spPr>
          <a:xfrm>
            <a:off x="227983" y="75629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55" name="Title 2"/>
          <p:cNvSpPr txBox="1">
            <a:spLocks/>
          </p:cNvSpPr>
          <p:nvPr/>
        </p:nvSpPr>
        <p:spPr>
          <a:xfrm>
            <a:off x="4115119" y="82552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56" name="Right Arrow 55"/>
          <p:cNvSpPr/>
          <p:nvPr/>
        </p:nvSpPr>
        <p:spPr>
          <a:xfrm>
            <a:off x="3718880" y="87291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7" grpId="0" animBg="1"/>
      <p:bldP spid="54" grpId="0"/>
      <p:bldP spid="55" grpId="0"/>
      <p:bldP spid="5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/>
        </p:nvSpPr>
        <p:spPr>
          <a:xfrm>
            <a:off x="419707" y="1634821"/>
            <a:ext cx="8358801" cy="4021691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Let </a:t>
            </a:r>
            <a:r>
              <a:rPr lang="en-US" altLang="en-US" sz="2401" b="1" dirty="0">
                <a:solidFill>
                  <a:srgbClr val="FF0000"/>
                </a:solidFill>
                <a:latin typeface="Helvetica Nueue"/>
                <a:cs typeface="Arial" charset="0"/>
                <a:sym typeface="Symbol" pitchFamily="18" charset="2"/>
              </a:rPr>
              <a:t>F(x) = P(X ≤ x). </a:t>
            </a:r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F(x) is called the Distribution Function (DF) of the continuous random variable X. F(x) has the following properties.</a:t>
            </a:r>
          </a:p>
          <a:p>
            <a:pPr>
              <a:lnSpc>
                <a:spcPct val="150000"/>
              </a:lnSpc>
            </a:pPr>
            <a:endParaRPr lang="en-US" altLang="en-US" sz="2401" b="1" dirty="0">
              <a:latin typeface="Helvetica Nueue"/>
              <a:cs typeface="Arial" charset="0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endParaRPr lang="en-US" altLang="en-US" sz="2401" b="1" dirty="0">
              <a:latin typeface="Helvetica Nueue"/>
              <a:cs typeface="Arial" charset="0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en-US" sz="2401" b="1" dirty="0">
                <a:latin typeface="Helvetica Nueue"/>
                <a:cs typeface="Arial" charset="0"/>
                <a:sym typeface="Symbol" pitchFamily="18" charset="2"/>
              </a:rPr>
              <a:t>where f(x) is called probability density function.</a:t>
            </a:r>
          </a:p>
          <a:p>
            <a:pPr>
              <a:lnSpc>
                <a:spcPct val="150000"/>
              </a:lnSpc>
            </a:pPr>
            <a:endParaRPr lang="en-IN" sz="2401" b="1" dirty="0">
              <a:latin typeface="Helvetica Nu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95868" y="3819507"/>
                <a:ext cx="2545762" cy="439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58">
                          <a:latin typeface="Cambria Math" panose="02040503050406030204" pitchFamily="18" charset="0"/>
                        </a:rPr>
                        <m:t>2.  0</m:t>
                      </m:r>
                      <m:r>
                        <a:rPr lang="en-IN" sz="285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IN" sz="285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sz="2858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85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85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IN" sz="2858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68" y="3819507"/>
                <a:ext cx="2545762" cy="439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7485" y="3434558"/>
                <a:ext cx="4884158" cy="1284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58">
                          <a:latin typeface="Cambria Math" panose="02040503050406030204" pitchFamily="18" charset="0"/>
                        </a:rPr>
                        <m:t>1.  </m:t>
                      </m:r>
                      <m:r>
                        <m:rPr>
                          <m:sty m:val="p"/>
                        </m:rPr>
                        <a:rPr lang="en-IN" sz="2858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sz="2858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858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858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58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IN" sz="2858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858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IN" sz="285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IN" sz="285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85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858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858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85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858">
                              <a:latin typeface="Cambria Math" panose="02040503050406030204" pitchFamily="18" charset="0"/>
                            </a:rPr>
                            <m:t>x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858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IN" sz="2858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858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N" sz="2858">
                              <a:latin typeface="Cambria Math" panose="02040503050406030204" pitchFamily="18" charset="0"/>
                            </a:rPr>
                            <m:t>dt</m:t>
                          </m:r>
                        </m:e>
                      </m:nary>
                    </m:oMath>
                  </m:oMathPara>
                </a14:m>
                <a:endParaRPr lang="en-IN" sz="2858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85" y="3434558"/>
                <a:ext cx="4884158" cy="128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/>
          <p:cNvSpPr txBox="1">
            <a:spLocks/>
          </p:cNvSpPr>
          <p:nvPr/>
        </p:nvSpPr>
        <p:spPr>
          <a:xfrm>
            <a:off x="152400" y="86324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4109180" y="913872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718880" y="1016525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6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17" grpId="0"/>
      <p:bldP spid="11" grpId="0"/>
      <p:bldP spid="18" grpId="0"/>
      <p:bldP spid="1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" y="2336014"/>
            <a:ext cx="4484880" cy="1565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5945" y="4348576"/>
                <a:ext cx="4053867" cy="11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598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sz="2598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598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598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IN" sz="2598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59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598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x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IN" sz="2598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598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dt</m:t>
                          </m:r>
                        </m:e>
                      </m:nary>
                    </m:oMath>
                  </m:oMathPara>
                </a14:m>
                <a:endParaRPr lang="en-IN" sz="2598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45" y="4348576"/>
                <a:ext cx="4053867" cy="11675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 flipV="1">
            <a:off x="2376146" y="3506556"/>
            <a:ext cx="1279083" cy="1020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03223" y="1632121"/>
                <a:ext cx="4542205" cy="1168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98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IN" sz="2598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sz="2598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598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598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IN" sz="2598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598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598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b>
                        <m:sup>
                          <m: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IN" sz="2598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598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dt</m:t>
                          </m:r>
                        </m:e>
                      </m:nary>
                    </m:oMath>
                  </m:oMathPara>
                </a14:m>
                <a:endParaRPr lang="en-IN" sz="2598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223" y="1632121"/>
                <a:ext cx="4542205" cy="11687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354973" y="2740092"/>
            <a:ext cx="2205596" cy="56863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788623" y="3497685"/>
            <a:ext cx="331884" cy="418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58768" tIns="28868" rIns="58768" bIns="28868">
            <a:spAutoFit/>
          </a:bodyPr>
          <a:lstStyle/>
          <a:p>
            <a:pPr>
              <a:defRPr/>
            </a:pPr>
            <a:r>
              <a:rPr lang="en-US" sz="2338" dirty="0">
                <a:latin typeface="Helvetica LT Std Cond Light"/>
              </a:rPr>
              <a:t>∞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223889" y="911349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4053735" y="936109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700581" y="1016173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9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8" grpId="0"/>
      <p:bldP spid="19" grpId="0"/>
      <p:bldP spid="20" grpId="0"/>
      <p:bldP spid="2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438359" y="1762068"/>
            <a:ext cx="8290661" cy="1755822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98" dirty="0">
                <a:latin typeface="Verdana" panose="020B0604030504040204" pitchFamily="34" charset="0"/>
                <a:ea typeface="Verdana" panose="020B0604030504040204" pitchFamily="34" charset="0"/>
                <a:cs typeface="Arial" charset="0"/>
                <a:sym typeface="Symbol" pitchFamily="18" charset="2"/>
              </a:rPr>
              <a:t>As in case of discrete probability distribution, the expected value E(X) and variance V(X) can be computed for the continuous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8671" y="3573492"/>
                <a:ext cx="2824491" cy="1168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98" b="1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IN" sz="2598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IN" sz="2598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598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598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𝐱𝐟</m:t>
                          </m:r>
                          <m:d>
                            <m:dPr>
                              <m:ctrlPr>
                                <a:rPr lang="en-IN" sz="2598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en-IN" sz="2598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71" y="3573492"/>
                <a:ext cx="2824491" cy="11687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54973" y="3573492"/>
                <a:ext cx="3090590" cy="1168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98" b="1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IN" sz="2598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IN" sz="2598" b="1" baseline="3000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IN" sz="2598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598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598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IN" sz="2598" b="1" baseline="3000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IN" sz="2598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en-IN" sz="2598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973" y="3573492"/>
                <a:ext cx="3090590" cy="11687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/>
          <p:cNvSpPr txBox="1">
            <a:spLocks/>
          </p:cNvSpPr>
          <p:nvPr/>
        </p:nvSpPr>
        <p:spPr>
          <a:xfrm>
            <a:off x="223889" y="710315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109180" y="791749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718880" y="834091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8671" y="5068012"/>
                <a:ext cx="3929281" cy="449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58" b="1">
                          <a:latin typeface="Cambria Math" panose="02040503050406030204" pitchFamily="18" charset="0"/>
                        </a:rPr>
                        <m:t>𝐕</m:t>
                      </m:r>
                      <m:d>
                        <m:dPr>
                          <m:ctrlPr>
                            <a:rPr lang="en-IN" sz="2858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IN" sz="2858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58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𝐄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2858" b="1"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en-IN" sz="2858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𝐄</m:t>
                          </m:r>
                          <m:d>
                            <m:dPr>
                              <m:ctrlPr>
                                <a:rPr lang="en-IN" sz="2858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sz="2858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sz="2858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71" y="5068012"/>
                <a:ext cx="3929281" cy="4499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11" grpId="0"/>
      <p:bldP spid="19" grpId="0"/>
      <p:bldP spid="20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374152" y="1656037"/>
            <a:ext cx="8390402" cy="796034"/>
          </a:xfrm>
          <a:prstGeom prst="round2DiagRect">
            <a:avLst>
              <a:gd name="adj1" fmla="val 0"/>
              <a:gd name="adj2" fmla="val 0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Statistical Methods are possible to apply only if the data varies (Variable).</a:t>
            </a:r>
            <a:endParaRPr lang="en-US" sz="2338" b="1" dirty="0">
              <a:solidFill>
                <a:srgbClr val="0033CC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 rot="5400000">
            <a:off x="2491828" y="1139588"/>
            <a:ext cx="517493" cy="3642848"/>
            <a:chOff x="387518" y="3029868"/>
            <a:chExt cx="6965237" cy="629852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0" name="Rectangle 9"/>
            <p:cNvSpPr/>
            <p:nvPr/>
          </p:nvSpPr>
          <p:spPr>
            <a:xfrm rot="16200000">
              <a:off x="3563753" y="-129282"/>
              <a:ext cx="629852" cy="694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7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Discrete (ex. Countable #s)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272417" y="3144969"/>
              <a:ext cx="62984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6200000" flipV="1">
              <a:off x="6748188" y="3144969"/>
              <a:ext cx="62984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95581" y="2467521"/>
            <a:ext cx="254251" cy="494125"/>
            <a:chOff x="1965255" y="3047203"/>
            <a:chExt cx="1197863" cy="76532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5400000">
            <a:off x="6172376" y="1297703"/>
            <a:ext cx="494909" cy="3276470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5" name="Rectangle 24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7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Continuous (ex. Real #s)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58068" y="2471110"/>
            <a:ext cx="316612" cy="494125"/>
            <a:chOff x="627679" y="3047203"/>
            <a:chExt cx="1337576" cy="765329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 Diagonal Corner Rectangle 21"/>
          <p:cNvSpPr/>
          <p:nvPr/>
        </p:nvSpPr>
        <p:spPr>
          <a:xfrm>
            <a:off x="374153" y="3271126"/>
            <a:ext cx="8276923" cy="554502"/>
          </a:xfrm>
          <a:prstGeom prst="round2DiagRect">
            <a:avLst>
              <a:gd name="adj1" fmla="val 0"/>
              <a:gd name="adj2" fmla="val 0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Can the data on height (</a:t>
            </a:r>
            <a:r>
              <a:rPr lang="en-US" altLang="en-US" sz="2338" b="1" dirty="0" err="1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cms</a:t>
            </a:r>
            <a:r>
              <a:rPr lang="en-US" altLang="en-US" sz="233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) be called random variable?</a:t>
            </a:r>
            <a:endParaRPr lang="en-US" sz="2338" b="1" dirty="0">
              <a:solidFill>
                <a:srgbClr val="0033CC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 rot="5400000">
            <a:off x="1766222" y="3220140"/>
            <a:ext cx="517493" cy="2198461"/>
            <a:chOff x="387518" y="3029868"/>
            <a:chExt cx="6965237" cy="629852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1" name="Rectangle 30"/>
            <p:cNvSpPr/>
            <p:nvPr/>
          </p:nvSpPr>
          <p:spPr>
            <a:xfrm rot="16200000">
              <a:off x="3563753" y="-129282"/>
              <a:ext cx="629852" cy="694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7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Yes/No (Why?)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272417" y="3144969"/>
              <a:ext cx="62984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 rot="16200000" flipV="1">
              <a:off x="6748188" y="3144969"/>
              <a:ext cx="62984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92167" y="3825879"/>
            <a:ext cx="254251" cy="494125"/>
            <a:chOff x="1965255" y="3047203"/>
            <a:chExt cx="1197863" cy="765329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5400000">
            <a:off x="5525614" y="2043426"/>
            <a:ext cx="494909" cy="4563164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8" name="Rectangle 37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19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Let us explore the reasons after a while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19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054653" y="3860180"/>
            <a:ext cx="316612" cy="494125"/>
            <a:chOff x="627679" y="3047203"/>
            <a:chExt cx="1337576" cy="765329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ound Diagonal Corner Rectangle 43"/>
          <p:cNvSpPr/>
          <p:nvPr/>
        </p:nvSpPr>
        <p:spPr>
          <a:xfrm>
            <a:off x="374151" y="4805140"/>
            <a:ext cx="8390402" cy="843849"/>
          </a:xfrm>
          <a:prstGeom prst="round2DiagRect">
            <a:avLst>
              <a:gd name="adj1" fmla="val 0"/>
              <a:gd name="adj2" fmla="val 0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Like Height, other measurements viz., </a:t>
            </a:r>
            <a:r>
              <a:rPr lang="en-US" altLang="en-US" sz="207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Weight, Age, BP, Wages </a:t>
            </a:r>
            <a:r>
              <a:rPr lang="en-US" altLang="en-US" sz="2078" b="1" dirty="0" err="1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etc</a:t>
            </a:r>
            <a:r>
              <a:rPr lang="en-US" alt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 are also called variables, usually denoted by X, Y, Z </a:t>
            </a:r>
            <a:r>
              <a:rPr lang="en-US" altLang="en-US" sz="2078" b="1" dirty="0" err="1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etc</a:t>
            </a:r>
            <a:r>
              <a:rPr lang="en-US" alt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rPr>
              <a:t> </a:t>
            </a:r>
            <a:endParaRPr lang="en-US" sz="2078" b="1" dirty="0">
              <a:solidFill>
                <a:srgbClr val="0033CC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45" name="Title 2"/>
          <p:cNvSpPr txBox="1">
            <a:spLocks/>
          </p:cNvSpPr>
          <p:nvPr/>
        </p:nvSpPr>
        <p:spPr>
          <a:xfrm>
            <a:off x="228600" y="92634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Variable</a:t>
            </a:r>
          </a:p>
        </p:txBody>
      </p:sp>
      <p:sp>
        <p:nvSpPr>
          <p:cNvPr id="46" name="Title 2"/>
          <p:cNvSpPr txBox="1">
            <a:spLocks/>
          </p:cNvSpPr>
          <p:nvPr/>
        </p:nvSpPr>
        <p:spPr>
          <a:xfrm>
            <a:off x="2044995" y="991653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1691841" y="1061579"/>
            <a:ext cx="353154" cy="254149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44" grpId="0" animBg="1"/>
      <p:bldP spid="45" grpId="0"/>
      <p:bldP spid="46" grpId="0"/>
      <p:bldP spid="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438359" y="1762068"/>
            <a:ext cx="8290661" cy="941024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338" b="1" dirty="0">
                <a:latin typeface="Helvetica Nueue"/>
                <a:cs typeface="Arial" charset="0"/>
                <a:sym typeface="Symbol" pitchFamily="18" charset="2"/>
              </a:rPr>
              <a:t>If f(x) = 3e</a:t>
            </a:r>
            <a:r>
              <a:rPr lang="en-US" altLang="en-US" sz="2338" b="1" baseline="30000" dirty="0">
                <a:latin typeface="Helvetica Nueue"/>
                <a:cs typeface="Arial" charset="0"/>
                <a:sym typeface="Symbol" pitchFamily="18" charset="2"/>
              </a:rPr>
              <a:t>-3x</a:t>
            </a:r>
            <a:r>
              <a:rPr lang="en-US" altLang="en-US" sz="2338" b="1" dirty="0">
                <a:latin typeface="Helvetica Nueue"/>
                <a:cs typeface="Arial" charset="0"/>
                <a:sym typeface="Symbol" pitchFamily="18" charset="2"/>
              </a:rPr>
              <a:t>, x&gt;0 </a:t>
            </a:r>
          </a:p>
          <a:p>
            <a:r>
              <a:rPr lang="en-US" altLang="en-US" sz="2338" b="1" dirty="0">
                <a:latin typeface="Helvetica Nueue"/>
                <a:cs typeface="Arial" charset="0"/>
                <a:sym typeface="Symbol" pitchFamily="18" charset="2"/>
              </a:rPr>
              <a:t>Find E(X) and V(X)</a:t>
            </a:r>
          </a:p>
          <a:p>
            <a:endParaRPr lang="en-US" altLang="en-US" sz="2338" b="1" dirty="0">
              <a:latin typeface="Helvetica Nueue"/>
              <a:cs typeface="Arial" charset="0"/>
              <a:sym typeface="Symbol" pitchFamily="18" charset="2"/>
            </a:endParaRPr>
          </a:p>
          <a:p>
            <a:endParaRPr lang="en-US" altLang="en-US" sz="2338" b="1" dirty="0">
              <a:latin typeface="Helvetica Nueue"/>
              <a:cs typeface="Arial" charset="0"/>
              <a:sym typeface="Symbol" pitchFamily="18" charset="2"/>
            </a:endParaRPr>
          </a:p>
          <a:p>
            <a:endParaRPr lang="en-US" altLang="en-US" sz="2338" b="1" dirty="0">
              <a:latin typeface="Helvetica Nueue"/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endParaRPr lang="en-US" altLang="en-US" sz="2338" b="1" dirty="0">
              <a:latin typeface="Helvetica Nueue"/>
              <a:cs typeface="Arial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8671" y="2822083"/>
                <a:ext cx="2950423" cy="1170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98" b="1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IN" sz="2598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IN" sz="2598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598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598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𝟑𝐱</m:t>
                          </m:r>
                          <m:sSup>
                            <m:sSupPr>
                              <m:ctrlPr>
                                <a:rPr lang="en-IN" sz="2598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𝟑𝐱</m:t>
                              </m:r>
                            </m:sup>
                          </m:sSup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en-IN" sz="2598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71" y="2822083"/>
                <a:ext cx="2950423" cy="11706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354973" y="2822083"/>
                <a:ext cx="3216522" cy="1170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598" b="1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ctrlPr>
                            <a:rPr lang="en-IN" sz="2598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IN" sz="2598" b="1" baseline="3000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IN" sz="2598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598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598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sz="2598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𝟑𝐱</m:t>
                          </m:r>
                          <m:r>
                            <a:rPr lang="en-IN" sz="2598" b="1" baseline="30000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IN" sz="2598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598" b="1">
                                  <a:latin typeface="Cambria Math" panose="02040503050406030204" pitchFamily="18" charset="0"/>
                                </a:rPr>
                                <m:t>𝟑𝐱</m:t>
                              </m:r>
                            </m:sup>
                          </m:sSup>
                          <m:r>
                            <a:rPr lang="en-IN" sz="2598" b="1">
                              <a:latin typeface="Cambria Math" panose="02040503050406030204" pitchFamily="18" charset="0"/>
                            </a:rPr>
                            <m:t>𝐝𝐱</m:t>
                          </m:r>
                        </m:e>
                      </m:nary>
                    </m:oMath>
                  </m:oMathPara>
                </a14:m>
                <a:endParaRPr lang="en-IN" sz="2598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973" y="2822083"/>
                <a:ext cx="3216522" cy="11706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/>
          <p:cNvSpPr txBox="1">
            <a:spLocks/>
          </p:cNvSpPr>
          <p:nvPr/>
        </p:nvSpPr>
        <p:spPr>
          <a:xfrm>
            <a:off x="223889" y="77908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Probability Distribution</a:t>
            </a: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062248" y="85174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Continuous probability distribution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709094" y="89974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58671" y="4316939"/>
                <a:ext cx="3929281" cy="449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58" b="1">
                          <a:latin typeface="Cambria Math" panose="02040503050406030204" pitchFamily="18" charset="0"/>
                        </a:rPr>
                        <m:t>𝐕</m:t>
                      </m:r>
                      <m:d>
                        <m:dPr>
                          <m:ctrlPr>
                            <a:rPr lang="en-IN" sz="2858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IN" sz="2858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58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𝐄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2858" b="1">
                          <a:latin typeface="Cambria Math" panose="020405030504060302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en-IN" sz="2858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𝐄</m:t>
                          </m:r>
                          <m:d>
                            <m:dPr>
                              <m:ctrlPr>
                                <a:rPr lang="en-IN" sz="2858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sz="2858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58" b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sz="2858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71" y="4316939"/>
                <a:ext cx="3929281" cy="4499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58671" y="4855150"/>
                <a:ext cx="1353063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598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IN" sz="2598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598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598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598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sz="2598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71" y="4855150"/>
                <a:ext cx="1353063" cy="7515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44348" y="4855150"/>
                <a:ext cx="1361078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598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IN" sz="2598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598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IN" sz="2598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598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598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598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IN" sz="2598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348" y="4855150"/>
                <a:ext cx="1361078" cy="7515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11" grpId="0"/>
      <p:bldP spid="19" grpId="0"/>
      <p:bldP spid="20" grpId="0" animBg="1"/>
      <p:bldP spid="12" grpId="0"/>
      <p:bldP spid="2" grpId="0"/>
      <p:bldP spid="1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 txBox="1">
            <a:spLocks/>
          </p:cNvSpPr>
          <p:nvPr/>
        </p:nvSpPr>
        <p:spPr>
          <a:xfrm>
            <a:off x="223889" y="77908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 smtClean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Homework Problems</a:t>
            </a:r>
            <a:endParaRPr lang="en-US" altLang="en-US" sz="2338" b="1" dirty="0">
              <a:solidFill>
                <a:srgbClr val="FF0000"/>
              </a:solidFill>
              <a:latin typeface="Helvetica Neue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062248" y="85174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 smtClean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Book T1: </a:t>
            </a: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Section 3.2</a:t>
            </a:r>
            <a:r>
              <a:rPr lang="en-US" sz="2078" b="1" dirty="0" smtClean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, Ex 13</a:t>
            </a:r>
            <a:endParaRPr lang="en-US" sz="2078" b="1" dirty="0">
              <a:solidFill>
                <a:srgbClr val="0000FF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709094" y="89974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573" y="1693372"/>
            <a:ext cx="5638800" cy="39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 txBox="1">
                <a:spLocks/>
              </p:cNvSpPr>
              <p:nvPr/>
            </p:nvSpPr>
            <p:spPr>
              <a:xfrm>
                <a:off x="438359" y="1762068"/>
                <a:ext cx="8553241" cy="941024"/>
              </a:xfrm>
              <a:prstGeom prst="rect">
                <a:avLst/>
              </a:prstGeom>
            </p:spPr>
            <p:txBody>
              <a:bodyPr vert="horz" lIns="59386" tIns="29693" rIns="59386" bIns="29693" rtlCol="0">
                <a:noAutofit/>
              </a:bodyPr>
              <a:lstStyle>
                <a:lvl1pPr marL="396015" indent="-396015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696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1pPr>
                <a:lvl2pPr marL="858033" indent="-330013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3234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2pPr>
                <a:lvl3pPr marL="132005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72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3pPr>
                <a:lvl4pPr marL="184807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4pPr>
                <a:lvl5pPr marL="237609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5pPr>
                <a:lvl6pPr marL="290411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43213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6015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8817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A consumer organization that evaluates new automobiles customarily reports the number of major defects in each car is examined. Let x denote the number of the major defects in the randomly selected car of certain type. The </a:t>
                </a:r>
                <a:r>
                  <a:rPr lang="en-US" altLang="en-US" sz="2338" b="1" dirty="0" err="1" smtClean="0">
                    <a:latin typeface="Helvetica Nueue"/>
                    <a:cs typeface="Arial" charset="0"/>
                    <a:sym typeface="Symbol" pitchFamily="18" charset="2"/>
                  </a:rPr>
                  <a:t>cdf</a:t>
                </a: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 of x is given as follows</a:t>
                </a:r>
              </a:p>
              <a:p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Calculate the following probabilities</a:t>
                </a:r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indent="-457200">
                  <a:buAutoNum type="alphaLcPeriod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(2)</m:t>
                    </m:r>
                    <m:r>
                      <m:rPr>
                        <m:nor/>
                      </m:rPr>
                      <a:rPr lang="en-IN" sz="2400"/>
                      <m:t>, </m:t>
                    </m:r>
                    <m:r>
                      <m:rPr>
                        <m:nor/>
                      </m:rPr>
                      <a:rPr lang="en-IN" sz="2400"/>
                      <m:t>that</m:t>
                    </m:r>
                    <m:r>
                      <m:rPr>
                        <m:nor/>
                      </m:rPr>
                      <a:rPr lang="en-IN" sz="2400"/>
                      <m:t> </m:t>
                    </m:r>
                    <m:r>
                      <m:rPr>
                        <m:nor/>
                      </m:rPr>
                      <a:rPr lang="en-IN" sz="2400"/>
                      <m:t>is</m:t>
                    </m:r>
                    <m:r>
                      <m:rPr>
                        <m:nor/>
                      </m:rPr>
                      <a:rPr lang="en-IN" sz="2400"/>
                      <m:t>,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IN" sz="2400" dirty="0" smtClean="0"/>
              </a:p>
              <a:p>
                <a:pPr marL="457200" lvl="0" indent="-457200">
                  <a:buFont typeface="Arial" pitchFamily="34" charset="0"/>
                  <a:buAutoNum type="alphaLcPeriod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&gt;3)</m:t>
                    </m:r>
                  </m:oMath>
                </a14:m>
                <a:endParaRPr lang="en-IN" sz="2400" dirty="0" smtClean="0"/>
              </a:p>
              <a:p>
                <a:pPr marL="457200" indent="-457200">
                  <a:buFont typeface="Arial" pitchFamily="34" charset="0"/>
                  <a:buAutoNum type="alphaLcPeriod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(2≤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≤5)</m:t>
                    </m:r>
                  </m:oMath>
                </a14:m>
                <a:endParaRPr lang="en-US" altLang="en-US" sz="2338" b="1" dirty="0" smtClean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lvl="0" indent="-457200">
                  <a:buFont typeface="Arial" pitchFamily="34" charset="0"/>
                  <a:buAutoNum type="alphaLcPeriod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(2&lt;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5)</m:t>
                    </m:r>
                  </m:oMath>
                </a14:m>
                <a:endParaRPr lang="en-IN" sz="2400" dirty="0"/>
              </a:p>
              <a:p>
                <a:pPr marL="457200" indent="-457200">
                  <a:buFont typeface="Arial" pitchFamily="34" charset="0"/>
                  <a:buAutoNum type="alphaLcPeriod"/>
                </a:pPr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9" y="1762068"/>
                <a:ext cx="8553241" cy="941024"/>
              </a:xfrm>
              <a:prstGeom prst="rect">
                <a:avLst/>
              </a:prstGeom>
              <a:blipFill rotWithShape="0">
                <a:blip r:embed="rId2"/>
                <a:stretch>
                  <a:fillRect l="-1354" t="-7143" b="-388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/>
          <p:cNvSpPr txBox="1">
            <a:spLocks/>
          </p:cNvSpPr>
          <p:nvPr/>
        </p:nvSpPr>
        <p:spPr>
          <a:xfrm>
            <a:off x="223889" y="77908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 smtClean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Homework Problems</a:t>
            </a:r>
            <a:endParaRPr lang="en-US" altLang="en-US" sz="2338" b="1" dirty="0">
              <a:solidFill>
                <a:srgbClr val="FF0000"/>
              </a:solidFill>
              <a:latin typeface="Helvetica Neue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062248" y="85174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 smtClean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Book T1: Section 3.2, Ex 23</a:t>
            </a:r>
            <a:endParaRPr lang="en-US" sz="2078" b="1" dirty="0">
              <a:solidFill>
                <a:srgbClr val="0000FF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709094" y="89974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52895" y="3810000"/>
                <a:ext cx="2822311" cy="22604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0.06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0.19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0.39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&lt;3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0.67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3≤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&lt;4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0.92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4≤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&lt;5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0.97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5≤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&lt;6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6≤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895" y="3810000"/>
                <a:ext cx="2822311" cy="22604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42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9" grpId="0"/>
      <p:bldP spid="20" grpId="0" animBg="1"/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 txBox="1">
                <a:spLocks/>
              </p:cNvSpPr>
              <p:nvPr/>
            </p:nvSpPr>
            <p:spPr>
              <a:xfrm>
                <a:off x="438359" y="1762068"/>
                <a:ext cx="8290661" cy="941024"/>
              </a:xfrm>
              <a:prstGeom prst="rect">
                <a:avLst/>
              </a:prstGeom>
            </p:spPr>
            <p:txBody>
              <a:bodyPr vert="horz" lIns="59386" tIns="29693" rIns="59386" bIns="29693" rtlCol="0">
                <a:noAutofit/>
              </a:bodyPr>
              <a:lstStyle>
                <a:lvl1pPr marL="396015" indent="-396015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696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1pPr>
                <a:lvl2pPr marL="858033" indent="-330013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3234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2pPr>
                <a:lvl3pPr marL="132005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72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3pPr>
                <a:lvl4pPr marL="184807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4pPr>
                <a:lvl5pPr marL="237609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5pPr>
                <a:lvl6pPr marL="290411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43213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6015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8817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The pdf is given by</a:t>
                </a: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 smtClean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E(x)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338" b="1" i="1" smtClean="0">
                            <a:latin typeface="Cambria Math"/>
                            <a:cs typeface="Arial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IN" altLang="en-US" sz="2338" b="1" i="1" smtClean="0">
                            <a:latin typeface="Cambria Math" panose="02040503050406030204" pitchFamily="18" charset="0"/>
                            <a:cs typeface="Arial" charset="0"/>
                            <a:sym typeface="Symbol" pitchFamily="18" charset="2"/>
                          </a:rPr>
                          <m:t>𝒙</m:t>
                        </m:r>
                      </m:e>
                      <m:sup>
                        <m:r>
                          <a:rPr lang="en-IN" altLang="en-US" sz="2338" b="1" i="1" smtClean="0">
                            <a:latin typeface="Cambria Math" panose="02040503050406030204" pitchFamily="18" charset="0"/>
                            <a:cs typeface="Arial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V(x) directly from definition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>
                    <a:latin typeface="Helvetica Nueue"/>
                    <a:cs typeface="Arial" charset="0"/>
                    <a:sym typeface="Symbol" pitchFamily="18" charset="2"/>
                  </a:rPr>
                  <a:t>Find V(x) </a:t>
                </a: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using shortcut formula</a:t>
                </a:r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000" b="1" dirty="0" smtClean="0">
                    <a:latin typeface="Helvetica Nueue"/>
                    <a:cs typeface="Arial" charset="0"/>
                    <a:sym typeface="Symbol" pitchFamily="18" charset="2"/>
                  </a:rPr>
                  <a:t>Find  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IN" sz="2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en-US" sz="2338" b="1" dirty="0" smtClean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en-US" sz="2338" b="1" dirty="0" smtClean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9" y="1762068"/>
                <a:ext cx="8290661" cy="941024"/>
              </a:xfrm>
              <a:prstGeom prst="rect">
                <a:avLst/>
              </a:prstGeom>
              <a:blipFill rotWithShape="0">
                <a:blip r:embed="rId2"/>
                <a:stretch>
                  <a:fillRect l="-1324" t="-7143" b="-3168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/>
          <p:cNvSpPr txBox="1">
            <a:spLocks/>
          </p:cNvSpPr>
          <p:nvPr/>
        </p:nvSpPr>
        <p:spPr>
          <a:xfrm>
            <a:off x="223889" y="77908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 smtClean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Homework Problems</a:t>
            </a:r>
            <a:endParaRPr lang="en-US" altLang="en-US" sz="2338" b="1" dirty="0">
              <a:solidFill>
                <a:srgbClr val="FF0000"/>
              </a:solidFill>
              <a:latin typeface="Helvetica Neue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062248" y="85174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Book T1: Section </a:t>
            </a:r>
            <a:r>
              <a:rPr lang="en-US" sz="2078" b="1" dirty="0" smtClean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3.3, </a:t>
            </a: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Ex </a:t>
            </a:r>
            <a:r>
              <a:rPr lang="en-US" sz="2078" b="1" dirty="0" smtClean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29</a:t>
            </a:r>
            <a:endParaRPr lang="en-US" sz="2078" b="1" dirty="0">
              <a:solidFill>
                <a:srgbClr val="0000FF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709094" y="89974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96991"/>
              </p:ext>
            </p:extLst>
          </p:nvPr>
        </p:nvGraphicFramePr>
        <p:xfrm>
          <a:off x="661094" y="233225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0.10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70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9" grpId="0"/>
      <p:bldP spid="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 txBox="1">
                <a:spLocks/>
              </p:cNvSpPr>
              <p:nvPr/>
            </p:nvSpPr>
            <p:spPr>
              <a:xfrm>
                <a:off x="438359" y="1762068"/>
                <a:ext cx="8553241" cy="941024"/>
              </a:xfrm>
              <a:prstGeom prst="rect">
                <a:avLst/>
              </a:prstGeom>
            </p:spPr>
            <p:txBody>
              <a:bodyPr vert="horz" lIns="59386" tIns="29693" rIns="59386" bIns="29693" rtlCol="0">
                <a:noAutofit/>
              </a:bodyPr>
              <a:lstStyle>
                <a:lvl1pPr marL="396015" indent="-396015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696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1pPr>
                <a:lvl2pPr marL="858033" indent="-330013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3234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2pPr>
                <a:lvl3pPr marL="132005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72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3pPr>
                <a:lvl4pPr marL="184807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4pPr>
                <a:lvl5pPr marL="237609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5pPr>
                <a:lvl6pPr marL="290411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43213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6015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8817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Let x denote the amount of time a book on two hour reserve is actually checked out, and suppose </a:t>
                </a:r>
                <a:r>
                  <a:rPr lang="en-US" altLang="en-US" sz="2338" b="1" dirty="0" err="1" smtClean="0">
                    <a:latin typeface="Helvetica Nueue"/>
                    <a:cs typeface="Arial" charset="0"/>
                    <a:sym typeface="Symbol" pitchFamily="18" charset="2"/>
                  </a:rPr>
                  <a:t>cdf</a:t>
                </a: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 is </a:t>
                </a:r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indent="-457200">
                  <a:buFont typeface="Arial" pitchFamily="34" charset="0"/>
                  <a:buAutoNum type="alphaLcPeriod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≤1)</m:t>
                    </m:r>
                  </m:oMath>
                </a14:m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indent="-457200">
                  <a:buFont typeface="Arial" pitchFamily="34" charset="0"/>
                  <a:buAutoNum type="alphaLcPeriod"/>
                </a:pP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(0.5≤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≤1)</m:t>
                    </m:r>
                  </m:oMath>
                </a14:m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lvl="0" indent="-457200">
                  <a:buFont typeface="Arial" pitchFamily="34" charset="0"/>
                  <a:buAutoNum type="alphaLcPeriod"/>
                </a:pP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&gt;1.5)</m:t>
                    </m:r>
                  </m:oMath>
                </a14:m>
                <a:endParaRPr lang="en-IN" sz="2400" dirty="0" smtClean="0"/>
              </a:p>
              <a:p>
                <a:pPr marL="457200" indent="-457200">
                  <a:buFont typeface="Arial" pitchFamily="34" charset="0"/>
                  <a:buAutoNum type="alphaLcPeriod"/>
                </a:pP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IN" sz="2400" b="0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itchFamily="34" charset="0"/>
                  <a:buAutoNum type="alphaLcPeriod"/>
                </a:pPr>
                <a:r>
                  <a:rPr lang="en-US" altLang="en-US" sz="2338" dirty="0" smtClean="0">
                    <a:latin typeface="Helvetica Nueue"/>
                    <a:cs typeface="Arial" charset="0"/>
                    <a:sym typeface="Symbol" pitchFamily="18" charset="2"/>
                  </a:rPr>
                  <a:t>V(X)</a:t>
                </a:r>
                <a:endParaRPr lang="en-US" altLang="en-US" sz="2338" dirty="0">
                  <a:latin typeface="Helvetica Nueue"/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9" y="1762068"/>
                <a:ext cx="8553241" cy="941024"/>
              </a:xfrm>
              <a:prstGeom prst="rect">
                <a:avLst/>
              </a:prstGeom>
              <a:blipFill rotWithShape="0">
                <a:blip r:embed="rId2"/>
                <a:stretch>
                  <a:fillRect l="-1426" t="-7143" b="-276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/>
          <p:cNvSpPr txBox="1">
            <a:spLocks/>
          </p:cNvSpPr>
          <p:nvPr/>
        </p:nvSpPr>
        <p:spPr>
          <a:xfrm>
            <a:off x="223889" y="77908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 smtClean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Homework Problems</a:t>
            </a:r>
            <a:endParaRPr lang="en-US" altLang="en-US" sz="2338" b="1" dirty="0">
              <a:solidFill>
                <a:srgbClr val="FF0000"/>
              </a:solidFill>
              <a:latin typeface="Helvetica Neue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062248" y="85174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 smtClean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Book T1: Section 4.2, Ex 11</a:t>
            </a:r>
            <a:endParaRPr lang="en-US" sz="2078" b="1" dirty="0">
              <a:solidFill>
                <a:srgbClr val="0000FF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709094" y="89974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672900" y="2703092"/>
                <a:ext cx="2632900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&lt;2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2≤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00" y="2703092"/>
                <a:ext cx="2632900" cy="13408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13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9" grpId="0"/>
      <p:bldP spid="20" grpId="0" animBg="1"/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 txBox="1">
                <a:spLocks/>
              </p:cNvSpPr>
              <p:nvPr/>
            </p:nvSpPr>
            <p:spPr>
              <a:xfrm>
                <a:off x="438359" y="1762068"/>
                <a:ext cx="8290661" cy="941024"/>
              </a:xfrm>
              <a:prstGeom prst="rect">
                <a:avLst/>
              </a:prstGeom>
            </p:spPr>
            <p:txBody>
              <a:bodyPr vert="horz" lIns="59386" tIns="29693" rIns="59386" bIns="29693" rtlCol="0">
                <a:noAutofit/>
              </a:bodyPr>
              <a:lstStyle>
                <a:lvl1pPr marL="396015" indent="-396015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696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1pPr>
                <a:lvl2pPr marL="858033" indent="-330013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3234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2pPr>
                <a:lvl3pPr marL="132005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72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3pPr>
                <a:lvl4pPr marL="184807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4pPr>
                <a:lvl5pPr marL="237609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5pPr>
                <a:lvl6pPr marL="290411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43213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6015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8817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The pdf of weekly gravel sales is given by</a:t>
                </a: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 smtClean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E(x)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338" b="1" i="1" smtClean="0">
                            <a:latin typeface="Cambria Math"/>
                            <a:cs typeface="Arial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IN" altLang="en-US" sz="2338" b="1" i="1" smtClean="0">
                            <a:latin typeface="Cambria Math" panose="02040503050406030204" pitchFamily="18" charset="0"/>
                            <a:cs typeface="Arial" charset="0"/>
                            <a:sym typeface="Symbol" pitchFamily="18" charset="2"/>
                          </a:rPr>
                          <m:t>𝒙</m:t>
                        </m:r>
                      </m:e>
                      <m:sup>
                        <m:r>
                          <a:rPr lang="en-IN" altLang="en-US" sz="2338" b="1" i="1" smtClean="0">
                            <a:latin typeface="Cambria Math" panose="02040503050406030204" pitchFamily="18" charset="0"/>
                            <a:cs typeface="Arial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V(x)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en-US" sz="2338" b="1" dirty="0" smtClean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9" y="1762068"/>
                <a:ext cx="8290661" cy="941024"/>
              </a:xfrm>
              <a:prstGeom prst="rect">
                <a:avLst/>
              </a:prstGeom>
              <a:blipFill rotWithShape="0">
                <a:blip r:embed="rId2"/>
                <a:stretch>
                  <a:fillRect l="-1324" t="-7143" b="-235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/>
          <p:cNvSpPr txBox="1">
            <a:spLocks/>
          </p:cNvSpPr>
          <p:nvPr/>
        </p:nvSpPr>
        <p:spPr>
          <a:xfrm>
            <a:off x="223889" y="77908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 smtClean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Homework Problems</a:t>
            </a:r>
            <a:endParaRPr lang="en-US" altLang="en-US" sz="2338" b="1" dirty="0">
              <a:solidFill>
                <a:srgbClr val="FF0000"/>
              </a:solidFill>
              <a:latin typeface="Helvetica Neue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062248" y="85174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 smtClean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Probability </a:t>
            </a: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distribution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709094" y="89974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66800" y="2232580"/>
                <a:ext cx="4921475" cy="1140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sz="24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400" b="1" i="0">
                          <a:latin typeface="Cambria Math" panose="02040503050406030204" pitchFamily="18" charset="0"/>
                        </a:rPr>
                        <m:t>)={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IN" sz="2400" b="1" i="1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a:rPr lang="en-IN" sz="2400" b="1" i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f>
                              <m:fPr>
                                <m:ctrlPr>
                                  <a:rPr lang="en-IN" sz="2400" b="1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2400" b="1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IN" sz="2400" b="1" i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),</m:t>
                            </m:r>
                          </m:e>
                          <m:e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IN" sz="2400" b="1" i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IN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IN" sz="2400" b="1" i="1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m:rPr>
                                <m:nor/>
                              </m:rPr>
                              <a:rPr lang="en-IN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232580"/>
                <a:ext cx="4921475" cy="11402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6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9" grpId="0"/>
      <p:bldP spid="20" grpId="0" animBg="1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/>
              <p:cNvSpPr txBox="1">
                <a:spLocks/>
              </p:cNvSpPr>
              <p:nvPr/>
            </p:nvSpPr>
            <p:spPr>
              <a:xfrm>
                <a:off x="438359" y="1762068"/>
                <a:ext cx="8290661" cy="941024"/>
              </a:xfrm>
              <a:prstGeom prst="rect">
                <a:avLst/>
              </a:prstGeom>
            </p:spPr>
            <p:txBody>
              <a:bodyPr vert="horz" lIns="59386" tIns="29693" rIns="59386" bIns="29693" rtlCol="0">
                <a:noAutofit/>
              </a:bodyPr>
              <a:lstStyle>
                <a:lvl1pPr marL="396015" indent="-396015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696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1pPr>
                <a:lvl2pPr marL="858033" indent="-330013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3234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2pPr>
                <a:lvl3pPr marL="132005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772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3pPr>
                <a:lvl4pPr marL="184807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4pPr>
                <a:lvl5pPr marL="2376091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310" kern="1200">
                    <a:solidFill>
                      <a:schemeClr val="tx1"/>
                    </a:solidFill>
                    <a:latin typeface="Helvetica Neue"/>
                    <a:ea typeface="+mn-ea"/>
                    <a:cs typeface="+mn-cs"/>
                  </a:defRPr>
                </a:lvl5pPr>
                <a:lvl6pPr marL="290411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43213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6015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88172" indent="-264010" algn="l" defTabSz="1056041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31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Let x be a random variable with pdf given by</a:t>
                </a:r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 smtClean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constant ‘c’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E(x)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V(x)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en-US" sz="2338" b="1" dirty="0" smtClean="0">
                    <a:latin typeface="Helvetica Nueue"/>
                    <a:cs typeface="Arial" charset="0"/>
                    <a:sym typeface="Symbol" pitchFamily="18" charset="2"/>
                  </a:rPr>
                  <a:t>Find  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en-US" sz="2338" b="1" dirty="0" smtClean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en-US" altLang="en-US" sz="2338" b="1" dirty="0">
                  <a:latin typeface="Helvetica Nueue"/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9" y="1762068"/>
                <a:ext cx="8290661" cy="941024"/>
              </a:xfrm>
              <a:prstGeom prst="rect">
                <a:avLst/>
              </a:prstGeom>
              <a:blipFill rotWithShape="0">
                <a:blip r:embed="rId2"/>
                <a:stretch>
                  <a:fillRect l="-1324" t="-7143" b="-2350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2"/>
          <p:cNvSpPr txBox="1">
            <a:spLocks/>
          </p:cNvSpPr>
          <p:nvPr/>
        </p:nvSpPr>
        <p:spPr>
          <a:xfrm>
            <a:off x="223889" y="779086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 smtClean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Homework Problems</a:t>
            </a:r>
            <a:endParaRPr lang="en-US" altLang="en-US" sz="2338" b="1" dirty="0">
              <a:solidFill>
                <a:srgbClr val="FF0000"/>
              </a:solidFill>
              <a:latin typeface="Helvetica Neue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 </a:t>
            </a:r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4062248" y="851744"/>
            <a:ext cx="4801778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78" b="1" dirty="0" smtClean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Probability </a:t>
            </a:r>
            <a:r>
              <a:rPr lang="en-US" sz="207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distribution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709094" y="89974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01098" y="2232580"/>
                <a:ext cx="3928102" cy="804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IN" sz="24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400" b="1" i="0">
                          <a:latin typeface="Cambria Math" panose="02040503050406030204" pitchFamily="18" charset="0"/>
                        </a:rPr>
                        <m:t>)={</m:t>
                      </m:r>
                      <m:eqArr>
                        <m:eqArrPr>
                          <m:ctrlPr>
                            <a:rPr lang="en-IN" sz="2400" b="1" i="1">
                              <a:latin typeface="Cambria Math"/>
                            </a:rPr>
                          </m:ctrlPr>
                        </m:eqArrPr>
                        <m:e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sSup>
                            <m:sSupPr>
                              <m:ctrlPr>
                                <a:rPr lang="en-IN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IN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⩽</m:t>
                          </m:r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⩽</m:t>
                          </m:r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e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IN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400" b="1" i="1">
                              <a:latin typeface="Cambria Math" panose="02040503050406030204" pitchFamily="18" charset="0"/>
                            </a:rPr>
                            <m:t>otherwise</m:t>
                          </m:r>
                          <m:r>
                            <m:rPr>
                              <m:nor/>
                            </m:rPr>
                            <a:rPr lang="en-IN" sz="24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98" y="2232580"/>
                <a:ext cx="3928102" cy="8040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75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9" grpId="0"/>
      <p:bldP spid="20" grpId="0" animBg="1"/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685800" y="2769642"/>
            <a:ext cx="8077200" cy="1192758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280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Diagonal Corner Rectangle 20"/>
          <p:cNvSpPr/>
          <p:nvPr/>
        </p:nvSpPr>
        <p:spPr>
          <a:xfrm>
            <a:off x="433023" y="1825915"/>
            <a:ext cx="1629297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1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 rot="5400000">
            <a:off x="5344635" y="-763693"/>
            <a:ext cx="821503" cy="5983351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37" name="Rectangle 36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If a computer chip is selected at random,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the sample space will be </a:t>
              </a:r>
              <a:r>
                <a:rPr lang="el-GR" altLang="en-US" sz="2338" b="1" dirty="0">
                  <a:solidFill>
                    <a:srgbClr val="FF0000"/>
                  </a:solidFill>
                  <a:latin typeface="Helvetica Neue"/>
                  <a:cs typeface="Arial" charset="0"/>
                </a:rPr>
                <a:t>Ω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46240" y="2416036"/>
            <a:ext cx="858037" cy="697785"/>
            <a:chOff x="1965255" y="2633483"/>
            <a:chExt cx="486518" cy="1179049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rot="5400000">
            <a:off x="2584633" y="2170390"/>
            <a:ext cx="592247" cy="1677408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44" name="Rectangle 43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rot="19659123">
            <a:off x="1062930" y="2094419"/>
            <a:ext cx="1592597" cy="550789"/>
            <a:chOff x="1910251" y="2730322"/>
            <a:chExt cx="548359" cy="1023918"/>
          </a:xfrm>
        </p:grpSpPr>
        <p:cxnSp>
          <p:nvCxnSpPr>
            <p:cNvPr id="48" name="Straight Connector 47"/>
            <p:cNvCxnSpPr/>
            <p:nvPr/>
          </p:nvCxnSpPr>
          <p:spPr>
            <a:xfrm rot="1940877">
              <a:off x="1910251" y="2730322"/>
              <a:ext cx="116845" cy="92708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972092" y="3754240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2126090" y="2820635"/>
            <a:ext cx="1429531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Ω</a:t>
            </a:r>
            <a:r>
              <a:rPr lang="en-US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 = {N, D}</a:t>
            </a:r>
            <a:endParaRPr lang="en-IN" sz="2078" dirty="0"/>
          </a:p>
        </p:txBody>
      </p:sp>
      <p:grpSp>
        <p:nvGrpSpPr>
          <p:cNvPr id="67" name="Group 66"/>
          <p:cNvGrpSpPr/>
          <p:nvPr/>
        </p:nvGrpSpPr>
        <p:grpSpPr>
          <a:xfrm rot="5400000">
            <a:off x="6536745" y="1695200"/>
            <a:ext cx="592247" cy="2628133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68" name="Rectangle 67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7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# of events = 2</a:t>
              </a:r>
              <a:r>
                <a:rPr lang="en-US" sz="2078" b="1" baseline="30000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1</a:t>
              </a:r>
              <a:r>
                <a:rPr lang="en-US" sz="207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 = 2</a:t>
              </a:r>
            </a:p>
          </p:txBody>
        </p:sp>
        <p:sp>
          <p:nvSpPr>
            <p:cNvPr id="69" name="Rectangle 68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170698" y="2634937"/>
            <a:ext cx="316612" cy="403116"/>
            <a:chOff x="627679" y="3047203"/>
            <a:chExt cx="1337576" cy="765329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ound Diagonal Corner Rectangle 96"/>
          <p:cNvSpPr/>
          <p:nvPr/>
        </p:nvSpPr>
        <p:spPr>
          <a:xfrm>
            <a:off x="429607" y="3583615"/>
            <a:ext cx="1629297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2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 rot="5400000">
            <a:off x="5341218" y="994007"/>
            <a:ext cx="821503" cy="5983351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99" name="Rectangle 98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If two computer chip is selected at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random, the sample space will be </a:t>
              </a:r>
              <a:r>
                <a:rPr lang="el-GR" altLang="en-US" sz="2338" b="1" dirty="0">
                  <a:solidFill>
                    <a:srgbClr val="FF0000"/>
                  </a:solidFill>
                  <a:latin typeface="Helvetica Neue"/>
                  <a:cs typeface="Arial" charset="0"/>
                </a:rPr>
                <a:t>Ω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42824" y="4173735"/>
            <a:ext cx="858037" cy="697785"/>
            <a:chOff x="1965255" y="2633483"/>
            <a:chExt cx="486518" cy="1179049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 rot="5400000">
            <a:off x="3190785" y="3318521"/>
            <a:ext cx="592247" cy="2896545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06" name="Rectangle 105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 rot="19659123">
            <a:off x="1059514" y="3852119"/>
            <a:ext cx="1592597" cy="550789"/>
            <a:chOff x="1910251" y="2730322"/>
            <a:chExt cx="548359" cy="1023918"/>
          </a:xfrm>
        </p:grpSpPr>
        <p:cxnSp>
          <p:nvCxnSpPr>
            <p:cNvPr id="110" name="Straight Connector 109"/>
            <p:cNvCxnSpPr/>
            <p:nvPr/>
          </p:nvCxnSpPr>
          <p:spPr>
            <a:xfrm rot="1940877">
              <a:off x="1910251" y="2730322"/>
              <a:ext cx="116845" cy="92708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972092" y="3754240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/>
          <p:cNvSpPr/>
          <p:nvPr/>
        </p:nvSpPr>
        <p:spPr>
          <a:xfrm>
            <a:off x="2122674" y="4578334"/>
            <a:ext cx="2908210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Ω</a:t>
            </a:r>
            <a:r>
              <a:rPr lang="en-US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 = {NN, ND, DN, DD}</a:t>
            </a:r>
            <a:endParaRPr lang="en-IN" sz="2078" dirty="0"/>
          </a:p>
        </p:txBody>
      </p:sp>
      <p:grpSp>
        <p:nvGrpSpPr>
          <p:cNvPr id="113" name="Group 112"/>
          <p:cNvGrpSpPr/>
          <p:nvPr/>
        </p:nvGrpSpPr>
        <p:grpSpPr>
          <a:xfrm rot="5400000">
            <a:off x="6533329" y="3452899"/>
            <a:ext cx="592247" cy="2628133"/>
            <a:chOff x="154443" y="3029865"/>
            <a:chExt cx="7275058" cy="68950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14" name="Rectangle 113"/>
            <p:cNvSpPr/>
            <p:nvPr/>
          </p:nvSpPr>
          <p:spPr>
            <a:xfrm rot="16200000">
              <a:off x="3533927" y="-99461"/>
              <a:ext cx="689506" cy="6948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7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# of events = 2</a:t>
              </a:r>
              <a:r>
                <a:rPr lang="en-US" sz="2078" b="1" baseline="30000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2</a:t>
              </a:r>
              <a:r>
                <a:rPr lang="en-US" sz="2078" b="1" dirty="0">
                  <a:solidFill>
                    <a:schemeClr val="tx1"/>
                  </a:solidFill>
                  <a:latin typeface="Helvetica Neue"/>
                  <a:cs typeface="Helvetica" panose="020B0604020202020204" pitchFamily="34" charset="0"/>
                </a:rPr>
                <a:t> = 4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 rot="16200000">
              <a:off x="9512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 rot="16200000">
              <a:off x="6884924" y="3174796"/>
              <a:ext cx="689508" cy="39964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b="1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167282" y="4392636"/>
            <a:ext cx="316612" cy="403116"/>
            <a:chOff x="627679" y="3047203"/>
            <a:chExt cx="1337576" cy="765329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1965255" y="3047203"/>
              <a:ext cx="0" cy="76532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>
              <a:off x="627679" y="3812532"/>
              <a:ext cx="1337576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itle 2"/>
          <p:cNvSpPr txBox="1">
            <a:spLocks/>
          </p:cNvSpPr>
          <p:nvPr/>
        </p:nvSpPr>
        <p:spPr>
          <a:xfrm>
            <a:off x="304800" y="912633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Variable</a:t>
            </a:r>
          </a:p>
        </p:txBody>
      </p:sp>
      <p:sp>
        <p:nvSpPr>
          <p:cNvPr id="54" name="Title 2"/>
          <p:cNvSpPr txBox="1">
            <a:spLocks/>
          </p:cNvSpPr>
          <p:nvPr/>
        </p:nvSpPr>
        <p:spPr>
          <a:xfrm>
            <a:off x="2058904" y="929994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1647707" y="1021409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9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0" grpId="0"/>
      <p:bldP spid="97" grpId="0" animBg="1"/>
      <p:bldP spid="112" grpId="0"/>
      <p:bldP spid="53" grpId="0"/>
      <p:bldP spid="54" grpId="0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 Diagonal Corner Rectangle 52"/>
          <p:cNvSpPr/>
          <p:nvPr/>
        </p:nvSpPr>
        <p:spPr>
          <a:xfrm>
            <a:off x="433023" y="1805437"/>
            <a:ext cx="1629297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3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 rot="5400000">
            <a:off x="5344635" y="-784172"/>
            <a:ext cx="821503" cy="5983351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55" name="Rectangle 54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If three computer chips are selected at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random, the sample space will be </a:t>
              </a:r>
              <a:r>
                <a:rPr lang="el-GR" altLang="en-US" sz="2338" b="1" dirty="0">
                  <a:solidFill>
                    <a:srgbClr val="FF0000"/>
                  </a:solidFill>
                  <a:latin typeface="Helvetica Neue"/>
                  <a:cs typeface="Arial" charset="0"/>
                </a:rPr>
                <a:t>Ω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46240" y="2395557"/>
            <a:ext cx="858037" cy="610928"/>
            <a:chOff x="1965255" y="2633483"/>
            <a:chExt cx="486518" cy="1179049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5400000">
            <a:off x="5210481" y="-478655"/>
            <a:ext cx="487448" cy="6829743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62" name="Rectangle 61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 rot="19659123">
            <a:off x="1062930" y="2094419"/>
            <a:ext cx="1592597" cy="550789"/>
            <a:chOff x="1910251" y="2730322"/>
            <a:chExt cx="548359" cy="1023918"/>
          </a:xfrm>
        </p:grpSpPr>
        <p:cxnSp>
          <p:nvCxnSpPr>
            <p:cNvPr id="66" name="Straight Connector 65"/>
            <p:cNvCxnSpPr/>
            <p:nvPr/>
          </p:nvCxnSpPr>
          <p:spPr>
            <a:xfrm rot="1940877">
              <a:off x="1910251" y="2730322"/>
              <a:ext cx="116845" cy="92708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972092" y="3754240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2147610" y="2748960"/>
            <a:ext cx="6640701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Ω</a:t>
            </a:r>
            <a:r>
              <a:rPr lang="en-US" altLang="en-US" sz="2078" b="1" dirty="0">
                <a:solidFill>
                  <a:srgbClr val="FF0000"/>
                </a:solidFill>
                <a:latin typeface="Helvetica Neue"/>
                <a:cs typeface="Arial" charset="0"/>
              </a:rPr>
              <a:t> = {NNN, NND, NDN, DNN, NDD, DND, DDN</a:t>
            </a:r>
            <a:r>
              <a:rPr lang="en-US" altLang="en-US" sz="2078" b="1">
                <a:solidFill>
                  <a:srgbClr val="FF0000"/>
                </a:solidFill>
                <a:latin typeface="Helvetica Neue"/>
                <a:cs typeface="Arial" charset="0"/>
              </a:rPr>
              <a:t>, DDD}</a:t>
            </a:r>
            <a:endParaRPr lang="en-IN" sz="2078" dirty="0"/>
          </a:p>
        </p:txBody>
      </p:sp>
      <p:grpSp>
        <p:nvGrpSpPr>
          <p:cNvPr id="76" name="Group 75"/>
          <p:cNvGrpSpPr/>
          <p:nvPr/>
        </p:nvGrpSpPr>
        <p:grpSpPr>
          <a:xfrm>
            <a:off x="1142459" y="2990602"/>
            <a:ext cx="858037" cy="470235"/>
            <a:chOff x="1965255" y="2633483"/>
            <a:chExt cx="486518" cy="1179049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5400000">
            <a:off x="3171189" y="2093864"/>
            <a:ext cx="478552" cy="2742263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80" name="Rectangle 79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2154434" y="3288212"/>
            <a:ext cx="6640701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78" b="1" dirty="0">
                <a:latin typeface="Helvetica Neue"/>
                <a:cs typeface="Helvetica" panose="020B0604020202020204" pitchFamily="34" charset="0"/>
              </a:rPr>
              <a:t># of events = 2</a:t>
            </a:r>
            <a:r>
              <a:rPr lang="en-US" sz="2078" b="1" baseline="30000" dirty="0">
                <a:latin typeface="Helvetica Neue"/>
                <a:cs typeface="Helvetica" panose="020B0604020202020204" pitchFamily="34" charset="0"/>
              </a:rPr>
              <a:t>3</a:t>
            </a:r>
            <a:r>
              <a:rPr lang="en-US" sz="2078" b="1" dirty="0">
                <a:latin typeface="Helvetica Neue"/>
                <a:cs typeface="Helvetica" panose="020B0604020202020204" pitchFamily="34" charset="0"/>
              </a:rPr>
              <a:t> = 8</a:t>
            </a:r>
          </a:p>
        </p:txBody>
      </p:sp>
      <p:sp>
        <p:nvSpPr>
          <p:cNvPr id="85" name="Round Diagonal Corner Rectangle 84"/>
          <p:cNvSpPr/>
          <p:nvPr/>
        </p:nvSpPr>
        <p:spPr>
          <a:xfrm>
            <a:off x="429607" y="3778149"/>
            <a:ext cx="1629297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Example 4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 rot="5400000">
            <a:off x="5341218" y="1188541"/>
            <a:ext cx="821503" cy="5983351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87" name="Rectangle 86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If four computer chips are selected at</a:t>
              </a:r>
            </a:p>
            <a:p>
              <a:pPr marL="222714" indent="-222714"/>
              <a:r>
                <a:rPr lang="en-US" altLang="en-US" sz="2338" b="1" dirty="0">
                  <a:solidFill>
                    <a:schemeClr val="tx1"/>
                  </a:solidFill>
                  <a:latin typeface="Helvetica Neue"/>
                </a:rPr>
                <a:t>random, the sample space will be </a:t>
              </a:r>
              <a:r>
                <a:rPr lang="el-GR" altLang="en-US" sz="2338" b="1" dirty="0">
                  <a:solidFill>
                    <a:srgbClr val="FF0000"/>
                  </a:solidFill>
                  <a:latin typeface="Helvetica Neue"/>
                  <a:cs typeface="Arial" charset="0"/>
                </a:rPr>
                <a:t>Ω</a:t>
              </a:r>
              <a:endParaRPr lang="en-US" sz="233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33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42824" y="4368270"/>
            <a:ext cx="858037" cy="610928"/>
            <a:chOff x="1965255" y="2633483"/>
            <a:chExt cx="486518" cy="1179049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rot="5400000">
            <a:off x="5207065" y="1494058"/>
            <a:ext cx="487448" cy="6829743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94" name="Rectangle 93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rot="19659123">
            <a:off x="1059514" y="4067132"/>
            <a:ext cx="1592597" cy="550789"/>
            <a:chOff x="1910251" y="2730322"/>
            <a:chExt cx="548359" cy="1023918"/>
          </a:xfrm>
        </p:grpSpPr>
        <p:cxnSp>
          <p:nvCxnSpPr>
            <p:cNvPr id="121" name="Straight Connector 120"/>
            <p:cNvCxnSpPr/>
            <p:nvPr/>
          </p:nvCxnSpPr>
          <p:spPr>
            <a:xfrm rot="1940877">
              <a:off x="1910251" y="2730322"/>
              <a:ext cx="116845" cy="92708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1972092" y="3754240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ectangle 122"/>
          <p:cNvSpPr/>
          <p:nvPr/>
        </p:nvSpPr>
        <p:spPr>
          <a:xfrm>
            <a:off x="2144194" y="4758031"/>
            <a:ext cx="6721434" cy="332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en-US" sz="1559" b="1" dirty="0">
                <a:solidFill>
                  <a:srgbClr val="FF0000"/>
                </a:solidFill>
                <a:latin typeface="Helvetica Neue"/>
                <a:cs typeface="Arial" charset="0"/>
              </a:rPr>
              <a:t>Ω</a:t>
            </a:r>
            <a:r>
              <a:rPr lang="en-US" altLang="en-US" sz="1559" b="1" dirty="0">
                <a:solidFill>
                  <a:srgbClr val="FF0000"/>
                </a:solidFill>
                <a:latin typeface="Helvetica Neue"/>
                <a:cs typeface="Arial" charset="0"/>
              </a:rPr>
              <a:t> = {NNNN, NNND,…, NNDN, NDDN,…,DNDN, NDDD,…DNDD, DDDD}</a:t>
            </a:r>
            <a:endParaRPr lang="en-IN" sz="1559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1139042" y="4963314"/>
            <a:ext cx="858037" cy="470235"/>
            <a:chOff x="1965255" y="2633483"/>
            <a:chExt cx="486518" cy="1179049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1965255" y="3812532"/>
              <a:ext cx="486518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 rot="5400000">
            <a:off x="3167773" y="4066576"/>
            <a:ext cx="478552" cy="2742263"/>
            <a:chOff x="127512" y="3029865"/>
            <a:chExt cx="7395430" cy="629855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128" name="Rectangle 127"/>
            <p:cNvSpPr/>
            <p:nvPr/>
          </p:nvSpPr>
          <p:spPr>
            <a:xfrm rot="16200000">
              <a:off x="3563752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/>
              <a:endParaRPr lang="en-US" sz="2078" b="1" dirty="0">
                <a:solidFill>
                  <a:schemeClr val="tx1"/>
                </a:solidFill>
                <a:latin typeface="Helvetica Neue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 rot="16200000" flipV="1">
              <a:off x="-57411" y="3214788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78" dirty="0">
                <a:solidFill>
                  <a:schemeClr val="tx1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2151017" y="5260925"/>
            <a:ext cx="6640701" cy="41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78" b="1" dirty="0">
                <a:latin typeface="Helvetica Neue"/>
                <a:cs typeface="Helvetica" panose="020B0604020202020204" pitchFamily="34" charset="0"/>
              </a:rPr>
              <a:t># of events = 2</a:t>
            </a:r>
            <a:r>
              <a:rPr lang="en-US" sz="2078" b="1" baseline="30000" dirty="0">
                <a:latin typeface="Helvetica Neue"/>
                <a:cs typeface="Helvetica" panose="020B0604020202020204" pitchFamily="34" charset="0"/>
              </a:rPr>
              <a:t>4</a:t>
            </a:r>
            <a:r>
              <a:rPr lang="en-US" sz="2078" b="1" dirty="0">
                <a:latin typeface="Helvetica Neue"/>
                <a:cs typeface="Helvetica" panose="020B0604020202020204" pitchFamily="34" charset="0"/>
              </a:rPr>
              <a:t> = 16</a:t>
            </a:r>
          </a:p>
        </p:txBody>
      </p:sp>
      <p:sp>
        <p:nvSpPr>
          <p:cNvPr id="67" name="Title 2"/>
          <p:cNvSpPr txBox="1">
            <a:spLocks/>
          </p:cNvSpPr>
          <p:nvPr/>
        </p:nvSpPr>
        <p:spPr>
          <a:xfrm>
            <a:off x="228600" y="887845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Variable</a:t>
            </a:r>
          </a:p>
        </p:txBody>
      </p:sp>
      <p:sp>
        <p:nvSpPr>
          <p:cNvPr id="68" name="Title 2"/>
          <p:cNvSpPr txBox="1">
            <a:spLocks/>
          </p:cNvSpPr>
          <p:nvPr/>
        </p:nvSpPr>
        <p:spPr>
          <a:xfrm>
            <a:off x="2058904" y="941030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69" name="Right Arrow 68"/>
          <p:cNvSpPr/>
          <p:nvPr/>
        </p:nvSpPr>
        <p:spPr>
          <a:xfrm>
            <a:off x="1643925" y="1007506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0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5" grpId="0"/>
      <p:bldP spid="83" grpId="0"/>
      <p:bldP spid="85" grpId="0" animBg="1"/>
      <p:bldP spid="123" grpId="0"/>
      <p:bldP spid="131" grpId="0"/>
      <p:bldP spid="67" grpId="0"/>
      <p:bldP spid="68" grpId="0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/>
          <p:cNvSpPr txBox="1">
            <a:spLocks/>
          </p:cNvSpPr>
          <p:nvPr/>
        </p:nvSpPr>
        <p:spPr>
          <a:xfrm>
            <a:off x="485072" y="1692409"/>
            <a:ext cx="8164530" cy="3940043"/>
          </a:xfrm>
          <a:prstGeom prst="rect">
            <a:avLst/>
          </a:prstGeom>
        </p:spPr>
        <p:txBody>
          <a:bodyPr lIns="59290" tIns="29645" rIns="59290" bIns="29645">
            <a:normAutofit fontScale="92500" lnSpcReduction="20000"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N" sz="2625" b="1" dirty="0">
                <a:latin typeface="Helvetica LT Std Cond Light"/>
              </a:rPr>
              <a:t>If the number of Computer chips selected are 5, 6, …, n, the size of the sample space also increases 2</a:t>
            </a:r>
            <a:r>
              <a:rPr lang="en-IN" sz="2625" b="1" baseline="30000" dirty="0">
                <a:latin typeface="Helvetica LT Std Cond Light"/>
              </a:rPr>
              <a:t>5</a:t>
            </a:r>
            <a:r>
              <a:rPr lang="en-IN" sz="2625" b="1" dirty="0">
                <a:latin typeface="Helvetica LT Std Cond Light"/>
              </a:rPr>
              <a:t> = 32, 2</a:t>
            </a:r>
            <a:r>
              <a:rPr lang="en-IN" sz="2625" b="1" baseline="30000" dirty="0">
                <a:latin typeface="Helvetica LT Std Cond Light"/>
              </a:rPr>
              <a:t>6</a:t>
            </a:r>
            <a:r>
              <a:rPr lang="en-IN" sz="2625" b="1" dirty="0">
                <a:latin typeface="Helvetica LT Std Cond Light"/>
              </a:rPr>
              <a:t> = 64, …, 2</a:t>
            </a:r>
            <a:r>
              <a:rPr lang="en-IN" sz="2625" b="1" baseline="30000" dirty="0">
                <a:latin typeface="Helvetica LT Std Cond Light"/>
              </a:rPr>
              <a:t>n</a:t>
            </a:r>
            <a:r>
              <a:rPr lang="en-IN" sz="2625" b="1" dirty="0">
                <a:latin typeface="Helvetica LT Std Cond Light"/>
              </a:rPr>
              <a:t>.</a:t>
            </a:r>
          </a:p>
          <a:p>
            <a:pPr marL="222366" indent="-222366">
              <a:lnSpc>
                <a:spcPct val="150000"/>
              </a:lnSpc>
            </a:pPr>
            <a:r>
              <a:rPr lang="en-US" altLang="en-US" sz="2625" b="1" dirty="0">
                <a:solidFill>
                  <a:srgbClr val="0000FF"/>
                </a:solidFill>
                <a:latin typeface="Arial" charset="0"/>
              </a:rPr>
              <a:t>Basically, instead of how many events in a </a:t>
            </a:r>
            <a:r>
              <a:rPr lang="el-GR" altLang="en-US" sz="2625" b="1" dirty="0">
                <a:solidFill>
                  <a:srgbClr val="0000FF"/>
                </a:solidFill>
                <a:latin typeface="Arial" charset="0"/>
              </a:rPr>
              <a:t>Ω</a:t>
            </a:r>
            <a:r>
              <a:rPr lang="en-IN" altLang="en-US" sz="2625" b="1" dirty="0">
                <a:solidFill>
                  <a:srgbClr val="0000FF"/>
                </a:solidFill>
                <a:latin typeface="Arial" charset="0"/>
              </a:rPr>
              <a:t> are there</a:t>
            </a:r>
          </a:p>
          <a:p>
            <a:pPr marL="222366" indent="-222366">
              <a:lnSpc>
                <a:spcPct val="150000"/>
              </a:lnSpc>
            </a:pPr>
            <a:r>
              <a:rPr lang="en-IN" altLang="en-US" sz="2625" b="1" dirty="0">
                <a:solidFill>
                  <a:srgbClr val="0000FF"/>
                </a:solidFill>
                <a:latin typeface="Arial" charset="0"/>
              </a:rPr>
              <a:t>we are interested in </a:t>
            </a:r>
            <a:r>
              <a:rPr lang="en-IN" altLang="en-US" sz="2625" b="1" dirty="0">
                <a:solidFill>
                  <a:srgbClr val="FF0000"/>
                </a:solidFill>
                <a:latin typeface="Arial" charset="0"/>
              </a:rPr>
              <a:t>counting a # of times </a:t>
            </a:r>
            <a:r>
              <a:rPr lang="en-IN" altLang="en-US" sz="2625" b="1" dirty="0">
                <a:solidFill>
                  <a:srgbClr val="0000FF"/>
                </a:solidFill>
                <a:latin typeface="Arial" charset="0"/>
              </a:rPr>
              <a:t>a favourable event occurs like </a:t>
            </a:r>
            <a:r>
              <a:rPr lang="en-IN" altLang="en-US" sz="2625" b="1" dirty="0">
                <a:solidFill>
                  <a:srgbClr val="FF0000"/>
                </a:solidFill>
                <a:latin typeface="Arial" charset="0"/>
              </a:rPr>
              <a:t>No. of defective chips</a:t>
            </a:r>
            <a:endParaRPr lang="en-US" sz="2625" b="1" dirty="0">
              <a:solidFill>
                <a:srgbClr val="FF0000"/>
              </a:solidFill>
              <a:latin typeface="Helvetica LT Std Cond Ligh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54509" y="4962978"/>
            <a:ext cx="27645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076544" y="5474926"/>
            <a:ext cx="2855055" cy="682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2"/>
          <p:cNvSpPr txBox="1">
            <a:spLocks/>
          </p:cNvSpPr>
          <p:nvPr/>
        </p:nvSpPr>
        <p:spPr>
          <a:xfrm>
            <a:off x="228600" y="965234"/>
            <a:ext cx="4131084" cy="3913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en-US" sz="2338" b="1" dirty="0">
                <a:solidFill>
                  <a:srgbClr val="FF0000"/>
                </a:solidFill>
                <a:latin typeface="Helvetica Neue"/>
                <a:cs typeface="Helvetica" panose="020B0604020202020204" pitchFamily="34" charset="0"/>
              </a:rPr>
              <a:t>Variable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2044995" y="977963"/>
            <a:ext cx="4289122" cy="390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338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Meaning/ Definition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1691841" y="1045990"/>
            <a:ext cx="353154" cy="254465"/>
          </a:xfrm>
          <a:prstGeom prst="right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58">
              <a:solidFill>
                <a:schemeClr val="tx1">
                  <a:lumMod val="75000"/>
                  <a:lumOff val="25000"/>
                </a:schemeClr>
              </a:solidFill>
              <a:latin typeface="Helvetica Neue"/>
              <a:cs typeface="Helvetica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-49489" y="1618435"/>
            <a:ext cx="9193489" cy="1"/>
          </a:xfrm>
          <a:prstGeom prst="line">
            <a:avLst/>
          </a:prstGeom>
          <a:ln w="1905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-5637"/>
            <a:ext cx="16764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270" y="1524000"/>
            <a:ext cx="5229225" cy="142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57" y="6325388"/>
            <a:ext cx="5229225" cy="142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82" y="1480975"/>
            <a:ext cx="3992338" cy="1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4189</Words>
  <Application>Microsoft Office PowerPoint</Application>
  <PresentationFormat>On-screen Show (4:3)</PresentationFormat>
  <Paragraphs>992</Paragraphs>
  <Slides>67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Office Theme</vt:lpstr>
      <vt:lpstr>Microsoft ClipArt Gallery</vt:lpstr>
      <vt:lpstr>Introduction to Statistical Methods</vt:lpstr>
      <vt:lpstr>PowerPoint Presentation</vt:lpstr>
      <vt:lpstr> Session No 3 Course Handout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Random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Computing Lectures</dc:title>
  <dc:subject>Multimedia Computing</dc:subject>
  <dc:creator/>
  <cp:keywords>Abhishek Thakur</cp:keywords>
  <dc:description>For Online / Offline series</dc:description>
  <cp:lastModifiedBy/>
  <cp:revision>46</cp:revision>
  <dcterms:created xsi:type="dcterms:W3CDTF">2014-08-22T12:03:57Z</dcterms:created>
  <dcterms:modified xsi:type="dcterms:W3CDTF">2022-05-01T15:29:08Z</dcterms:modified>
  <cp:contentStatus>Work In Progress</cp:contentStatus>
</cp:coreProperties>
</file>