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329" r:id="rId36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81" autoAdjust="0"/>
  </p:normalViewPr>
  <p:slideViewPr>
    <p:cSldViewPr>
      <p:cViewPr varScale="1">
        <p:scale>
          <a:sx n="60" d="100"/>
          <a:sy n="60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391639-267B-424B-BACA-0BF5C0532E66}" type="datetimeFigureOut">
              <a:rPr lang="en-IN"/>
              <a:pPr>
                <a:defRPr/>
              </a:pPr>
              <a:t>03-06-2021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0AEC4B-86A8-4EFA-A46C-C760A84BA00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0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ctr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3"/>
          </p:nvPr>
        </p:nvSpPr>
        <p:spPr>
          <a:xfrm>
            <a:off x="3086100" y="6424612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DB1C2494-8932-4549-9EEA-B787E7A0F25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&amp; Interpretation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7450395" y="6211888"/>
            <a:ext cx="1693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Febin.A.Vahab</a:t>
            </a:r>
            <a:endParaRPr lang="en-IN" altLang="en-US" sz="1800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Highlighting (example)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000" dirty="0">
                <a:cs typeface="Arial" pitchFamily="34" charset="0"/>
              </a:rPr>
              <a:t>“New census data show more Americans are tying the knot, but mostly it’s the college educated.”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862247"/>
            <a:ext cx="6095695" cy="35695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(example)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use of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completely redirect the focus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26" y="2590800"/>
            <a:ext cx="6700147" cy="373538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6002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Distractions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000" dirty="0">
                <a:cs typeface="Arial" pitchFamily="34" charset="0"/>
              </a:rPr>
              <a:t>“You know you have achieved perfection, not when have nothing to add, but when you have nothing to take away.”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000" dirty="0">
                <a:cs typeface="Arial" pitchFamily="34" charset="0"/>
              </a:rPr>
              <a:t>			   	 --Antoine de Saint-Exupery,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000" dirty="0">
                <a:cs typeface="Arial" pitchFamily="34" charset="0"/>
              </a:rPr>
              <a:t>					Airman’s Odyssey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0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	</a:t>
            </a:r>
            <a:r>
              <a:rPr lang="en-GB" sz="2000" dirty="0">
                <a:cs typeface="Arial" pitchFamily="34" charset="0"/>
              </a:rPr>
              <a:t>… what to cut or de-emphasize can be more important than what to include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000" dirty="0"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Distractions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clutter and context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 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data are equally important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detail is not needed, summarize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Ask: would eliminating this change anything?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necessary, but non-message conveying items to background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Distractions (example)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81" y="2168751"/>
            <a:ext cx="5770499" cy="40284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Distractions (example)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improved?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from bar to line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bars from 25 to 4 lines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x –axis instead of legends 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“All”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points rounded to whole digits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Italics in font changed in subtitle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of “Bachelors degree or more” category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6002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Hierarchy of information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Preattentive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can be used for focusing </a:t>
            </a:r>
          </a:p>
          <a:p>
            <a:pPr marL="914400" lvl="1" indent="-457200" algn="just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some item foreground, push some items to background indicating the order in which to process the information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Information Hierarchy (example)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manufacturer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used for determining success of make and model 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car issues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Information Hierarchy (example)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75157"/>
            <a:ext cx="6248400" cy="43383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Information Hierarchy (example)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components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title: Bolding of words used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label: Issues scale visible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 label: Satisfaction scale visible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point in visual: Last years average 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points in last quadrant: highlighting used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dirty="0" smtClean="0"/>
              <a:t>SESSION </a:t>
            </a:r>
            <a:r>
              <a:rPr lang="en-IN" dirty="0" smtClean="0"/>
              <a:t>4 </a:t>
            </a:r>
            <a:r>
              <a:rPr lang="en-IN" dirty="0" smtClean="0"/>
              <a:t>-PLAN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kern="50" dirty="0">
                <a:ea typeface="Times New Roman" panose="02020603050405020304" pitchFamily="18" charset="0"/>
              </a:rPr>
              <a:t>Visualisation Design concepts </a:t>
            </a:r>
            <a:r>
              <a:rPr lang="en-US" b="1" kern="50" dirty="0" smtClean="0">
                <a:ea typeface="Times New Roman" panose="02020603050405020304" pitchFamily="18" charset="0"/>
              </a:rPr>
              <a:t>  -T1 CH 5</a:t>
            </a:r>
            <a:endParaRPr lang="en-US" b="1" kern="5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Accessibility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47729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 should be usable by people of diverse abilities</a:t>
            </a:r>
          </a:p>
          <a:p>
            <a:pPr marL="1371600" lvl="2" indent="-457200" algn="just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mobile phone screens</a:t>
            </a:r>
          </a:p>
          <a:p>
            <a:pPr lvl="2" algn="just" eaLnBrk="1" hangingPunct="1">
              <a:spcBef>
                <a:spcPct val="20000"/>
              </a:spcBef>
              <a:buClr>
                <a:srgbClr val="101141"/>
              </a:buClr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to make your data visualizations similarly straightforward and easy to use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strategies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overcomplicate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text to label, introduce, explain, reinforce, highlight, recommend, and tell a story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overcomplicate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“If it’s hard to read, it’s hard to do it.”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complicated the visual looks, the more time audience perceives it will take to understand and less likely they are to spend time to understand it.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-- Cole </a:t>
            </a:r>
            <a:r>
              <a:rPr lang="en-GB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Knaflic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514251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overcomplicate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legible 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consistent, easy to read font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it clean 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visual affordance, remove clutter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straightforward language 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complex one 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unnecessary complexity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is your Friend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visual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text to label, introduce, explain, reinforce, highlight, recommend, and tell a story</a:t>
            </a:r>
          </a:p>
          <a:p>
            <a:pPr marL="914400" lvl="1" indent="-457200" algn="just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text for chart titles, axis titles </a:t>
            </a:r>
          </a:p>
          <a:p>
            <a:pPr marL="914400" lvl="1" indent="-457200" algn="just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text for conclusion or suggestion or recommended action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Text is your friend (example: annotations)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89" y="2171631"/>
            <a:ext cx="6835622" cy="42418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Text is your friend (example)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84" y="2026489"/>
            <a:ext cx="7268031" cy="41531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Text is your friend (example)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56" y="2087416"/>
            <a:ext cx="6685143" cy="44409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332455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Text is your friend (example)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55" y="2057400"/>
            <a:ext cx="6504345" cy="44360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Aesthetics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“</a:t>
            </a:r>
            <a:r>
              <a:rPr lang="en-GB" sz="2600" i="1" dirty="0">
                <a:cs typeface="Arial" pitchFamily="34" charset="0"/>
              </a:rPr>
              <a:t>People perceive more aesthetic designs as easier to use than less aesthetics designs – whether they actually are or not.</a:t>
            </a:r>
            <a:r>
              <a:rPr lang="en-GB" sz="2600" dirty="0">
                <a:cs typeface="Arial" pitchFamily="34" charset="0"/>
              </a:rPr>
              <a:t>”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				- Cole, Storytelling with data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      …. Increases our chance of success for getting our message across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600" dirty="0">
                <a:cs typeface="Arial" pitchFamily="34" charset="0"/>
              </a:rPr>
              <a:t>		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cs typeface="Arial" pitchFamily="34" charset="0"/>
              </a:rPr>
              <a:t>    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Design Concepts</a:t>
            </a:r>
          </a:p>
          <a:p>
            <a:pPr marL="2743200" lvl="5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Affordances</a:t>
            </a:r>
          </a:p>
          <a:p>
            <a:pPr marL="2743200" lvl="5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 marL="2743200" lvl="5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</a:t>
            </a:r>
          </a:p>
          <a:p>
            <a:pPr marL="2743200" lvl="5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</a:p>
          <a:p>
            <a:pPr lvl="5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  <a:p>
            <a:pPr lvl="5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  <a:p>
            <a:pPr lvl="5">
              <a:spcBef>
                <a:spcPct val="20000"/>
              </a:spcBef>
              <a:buClr>
                <a:srgbClr val="101141"/>
              </a:buClr>
            </a:pPr>
            <a:r>
              <a:rPr lang="en-GB" sz="2600" dirty="0">
                <a:cs typeface="Arial" pitchFamily="34" charset="0"/>
              </a:rPr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2590799" cy="30032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Aesthetics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457325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 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smart with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sparingly and strategically 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attention to alignment 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sense of unity and cohesion 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white space 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 margins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stretch graphics or add things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Aesthetics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339207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 (example</a:t>
            </a:r>
            <a:r>
              <a:rPr lang="en-GB" sz="2600" dirty="0">
                <a:cs typeface="Arial" pitchFamily="34" charset="0"/>
              </a:rPr>
              <a:t>)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8" y="1981200"/>
            <a:ext cx="6828363" cy="44117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Aesthetics 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3716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Aesthetics (example : improved)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01" y="1967334"/>
            <a:ext cx="5812199" cy="45131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Acceptance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3716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cs typeface="Arial" pitchFamily="34" charset="0"/>
              </a:rPr>
              <a:t>“For a design to be effective, it must be accepted by its intended audience.”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485" y="3876347"/>
            <a:ext cx="1875692" cy="20287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Acceptance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47784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gaining acceptance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Articulate the benefits of the new or different approach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side-by-side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multiple options and seek input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vocal member of your audience on board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337" y="741485"/>
            <a:ext cx="1143000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Form Follows Function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cs typeface="Arial" pitchFamily="34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about what our audience be able to do with data 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visualization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Affordances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US" sz="26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US" sz="2600" dirty="0"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US" sz="2600" dirty="0">
                <a:cs typeface="Arial" pitchFamily="34" charset="0"/>
              </a:rPr>
              <a:t>“</a:t>
            </a:r>
            <a:r>
              <a:rPr lang="en-US" sz="2600" i="1" dirty="0">
                <a:cs typeface="Arial" pitchFamily="34" charset="0"/>
              </a:rPr>
              <a:t>A situation where an object’s sensory characteristics intuitively imply its functionality and use</a:t>
            </a:r>
            <a:r>
              <a:rPr lang="en-US" sz="2600" dirty="0">
                <a:cs typeface="Arial" pitchFamily="34" charset="0"/>
              </a:rPr>
              <a:t>”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US" sz="2600" dirty="0">
                <a:cs typeface="Arial" pitchFamily="34" charset="0"/>
              </a:rPr>
              <a:t>                                                    -- </a:t>
            </a:r>
            <a:r>
              <a:rPr lang="en-US" sz="2600" dirty="0" err="1">
                <a:cs typeface="Arial" pitchFamily="34" charset="0"/>
              </a:rPr>
              <a:t>Crowdcube</a:t>
            </a:r>
            <a:r>
              <a:rPr lang="en-US" sz="2600" dirty="0">
                <a:cs typeface="Arial" pitchFamily="34" charset="0"/>
              </a:rPr>
              <a:t> </a:t>
            </a:r>
            <a:endParaRPr lang="en-GB" sz="2600" dirty="0"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Affordances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usability aspect in the product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interact with or operate the product?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sufficient presence of affordance, good design fades into background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teapot has a handle, door has a handl</a:t>
            </a:r>
            <a:r>
              <a:rPr lang="en-GB" sz="2600" dirty="0">
                <a:cs typeface="Arial" pitchFamily="34" charset="0"/>
              </a:rPr>
              <a:t>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426" y="791444"/>
            <a:ext cx="1007911" cy="10079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important stuff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distractions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clear hierarchy of information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86" y="782515"/>
            <a:ext cx="1104351" cy="11043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Affordances 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fraction of overall visual (10% highlighting)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Bold, italics, underlining : 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 titles, labels, captions and short word sequences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Bolding preferred as it adds little noise 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underlining sparingly as it add lot of noise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Case, typeface : 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short word sequences use uppercase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titles, labels, keywords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different fonts as it disrupts aesthetics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3511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itchFamily="34" charset="0"/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highlighting technique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sparingly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: 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attract attention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relative importance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Blinking / Flashing: 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 or</a:t>
            </a: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to indicate highly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requires immediate response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endParaRPr lang="en-GB" dirty="0">
              <a:cs typeface="Arial" pitchFamily="34" charset="0"/>
            </a:endParaRPr>
          </a:p>
          <a:p>
            <a:pPr marL="1828800" lvl="3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endParaRPr lang="en-GB" dirty="0">
              <a:cs typeface="Arial" pitchFamily="34" charset="0"/>
            </a:endParaRPr>
          </a:p>
          <a:p>
            <a:pPr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dirty="0"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6587</TotalTime>
  <Words>851</Words>
  <Application>Microsoft Office PowerPoint</Application>
  <PresentationFormat>On-screen Show (4:3)</PresentationFormat>
  <Paragraphs>239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SimSun</vt:lpstr>
      <vt:lpstr>Arial</vt:lpstr>
      <vt:lpstr>Calibri</vt:lpstr>
      <vt:lpstr>Times New Roman</vt:lpstr>
      <vt:lpstr>Wingdings</vt:lpstr>
      <vt:lpstr>Office Theme</vt:lpstr>
      <vt:lpstr>Data Visualization &amp;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601</cp:revision>
  <cp:lastPrinted>2019-11-06T05:56:44Z</cp:lastPrinted>
  <dcterms:created xsi:type="dcterms:W3CDTF">2011-09-14T09:42:05Z</dcterms:created>
  <dcterms:modified xsi:type="dcterms:W3CDTF">2021-06-03T05:03:06Z</dcterms:modified>
</cp:coreProperties>
</file>