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0" r:id="rId2"/>
    <p:sldId id="257" r:id="rId3"/>
    <p:sldId id="313" r:id="rId4"/>
    <p:sldId id="325" r:id="rId5"/>
    <p:sldId id="328" r:id="rId6"/>
    <p:sldId id="329" r:id="rId7"/>
    <p:sldId id="343" r:id="rId8"/>
    <p:sldId id="345" r:id="rId9"/>
    <p:sldId id="346" r:id="rId10"/>
    <p:sldId id="312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DFB8B-829F-4A58-8514-43A8AC23BCBA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4C4B8-74CE-4215-B6BC-1E211E509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449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4T10:49:52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6417 9039 792 0,'-6'0'16'0,"6"0"2"0,0-3 8 0,0-1-26 0,0 4 3 16,0 0-6-16,0 0-5 15,3 0-95 1,3 0-35-16,8 0-25 0,-4 0-277 16</inkml:trace>
  <inkml:trace contextRef="#ctx0" brushRef="#br0" timeOffset="10093.2864">2962 10764 739 0,'0'0'8'16,"0"0"4"-16,0 0 14 15,0 0 27-15,0 0 7 16,0 0-34-16,0 0-21 15,-43-7-5-15,43 7-4 16,0 0-3-16,0 0 7 16,2 3 3-16,7 1-2 15,7 1 7-15,7 0 18 16,18-3 8-16,19-2-4 0,21 0 3 16,23 0-5-16,26-9-6 15,10 4-10-15,12 3 0 16,9-1 0-16,-4 3-8 15,7 0-4-15,-3 0 0 16,-9 0 4-16,-13-3-5 16,-18-2 2-16,-30 3 3 15,-36 1-2-15,-28-1 0 16,-18 1-2-16,-9 1-20 16,0 0 20-16,-20 0 0 15,-14 0-5-15,-9 4-37 0,1 11-45 16,6-1-64-1,6-4-208-15</inkml:trace>
  <inkml:trace contextRef="#ctx0" brushRef="#br0" timeOffset="11650.0286">2426 6395 9 0,'0'0'75'15,"0"0"48"-15,0 0 2 16,0 0-42-16,0 0-12 16,0 0 1-16,0 0-10 15,0 0 16-15,0 0-25 16,0 0-34-16,0 0 7 16,0 0 24-16,4-4-22 15,2-6-5-15,0-1-8 16,0-2 1-16,-4 3 18 15,-2-1 0-15,0 5-1 16,0 0-15-16,0-1 1 16,-8 3-4-16,-4-2-7 0,-4 6-3 15,-9 0 1-15,-1 6-6 16,-14 17-3-16,-6 7 3 16,-2 4 0-16,2 5 0 15,10-2 0-15,6-1-1 16,8 1 0-16,8-1 1 15,5 0 0-15,9 0-1 16,0 1-3-16,3 1 2 16,17 0 2-16,2 2-2 15,5-1 2-15,1 4 1 16,2 1 0-16,3 4-1 16,4-1 0-16,0 3 0 15,-4-2 0-15,-7 11-1 16,-5 2 0-16,-10 3 1 0,-8 4-4 15,-3-2 4 1,-3-3 0-16,-17-8 1 0,-12-5 0 16,-7-5-1-16,-11-6 2 15,-1-1-2-15,-7-4 2 16,7 2-2-16,8-7 0 16,10-2-2-16,18-8 3 15,5-2-2-15,10-2 1 16,0-4-1-16,13 6-5 15,4-1 1-15,8 4 3 16,0 2-1-16,2 6 3 16,1 2 0-16,-2 7 0 15,-2 1 0-15,-2 6-1 16,-1 5 3-16,-6 1-5 16,-2 6 0-16,-4 4-2 0,0 6 5 15,-4 4 0-15,-5 8 0 16,0 9 0-16,0 8 1 15,-6 7-1-15,-8 1 0 16,-2 8 4-16,4 0-4 16,-3-2 2-16,12-11-2 15,3-17 0-15,7-17 0 16,23-13 4-16,9-16-4 16,6-11 0-16,7-12 4 15,9-12 0-15,15-2 3 0,8-17-5 16,-1-6-2-16,-11-1 1 15,-9-1 0-15,-8 1-2 16,-6-1-22-16,-7 2-15 16,-2 2-1-16,-17 3-34 15,-9 4-156-15,-14 5-1 16</inkml:trace>
  <inkml:trace contextRef="#ctx0" brushRef="#br0" timeOffset="12459.4266">1474 9553 662 0,'0'0'7'16,"0"0"23"-16,0 0 35 0,0 0-28 15,0 0 8-15,0 0-22 16,21-67-18-16,-21 67-5 15,3 3-5-15,0 16 1 16,-3 8 4-16,0 12 9 16,0 1 9-16,0-3 1 15,0-8-11-15,0-7-2 16,0-9 0-16,0-5-5 16,0-3 4-16,3-5-2 15,22-2 15-15,22-31 40 16,30-17 0-16,20-12-39 0,10-16-14 15,1-6-3 1,-4-5 3-16,-7 8-2 16,-12 13-2-16,-21 15 1 0,-16 21-2 15,-22 11 3-15,-6 8-2 16,-12 9-1-16,-8 4-4 16,0 0-34-16,-17 7-67 15,-15 17 34-15,-13 11-79 16,-7 6-79-16</inkml:trace>
  <inkml:trace contextRef="#ctx0" brushRef="#br0" timeOffset="12879.4039">1677 9752 812 0,'0'0'5'0,"0"0"-1"16,0 0 23-16,0 0-2 15,0 0-24-15,0 0 4 16,-66 102-4-16,44-56 0 16,4-2 1-16,6-7 0 15,3-7 1-15,5-8 0 16,1-12 1-16,3-3 13 0,3-7 7 15,27-3 16-15,23-28 18 16,25-16-20-16,17-15-21 16,7-7-8-16,-1-12-7 15,-4 0 3-15,-10-2-1 16,-5 15-1-16,-21 12-3 16,-13 15 2-16,-18 12 0 15,-10 12-1-15,-11 7 3 16,-6 5-4-16,-3 5 0 15,0 0 0-15,0 0-8 16,-12 10-75-16,-10 12 16 16,-8 5-86-16,0 0-224 15</inkml:trace>
  <inkml:trace contextRef="#ctx0" brushRef="#br0" timeOffset="24137.2871">2287 8012 883 0,'0'0'15'16,"0"0"-5"-16,0 0 1 16,0 0-1-16,0 0 13 15,0 0 6-15,0 0-5 16,-16-52-4-16,16 52-13 0,0 0-5 15,0 0 1-15,0 0-2 16,0 0-1-16,0 4 0 16,0 14 0-16,0 8 8 15,0 1 9-15,0 2 1 16,0 2-3-16,0-8-7 16,3-5-3-16,3-6 0 15,-2-4-3-15,8-7 1 16,7-1-2-16,16-18 11 15,38-24 25-15,28-23-7 16,32-14-16-16,28-10-10 16,12-4-3-16,-1 7-1 15,-13 12 0-15,-29 16 6 16,-30 13-3-16,-21 11-3 16,-25 9 1-16,-20 7-1 0,-15 7 0 15,-13 8 1-15,-3 3 2 16,-3 0-3-16,0 0-4 15,0 0-34-15,0 16-12 16,-9 7 8-16,-4 2-67 16,3-3-108-16,-2-1-360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4T10:53:20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21124 5779 358 0,'0'0'19'16,"0"0"28"-16,0 0 28 15,0 0-50-15,0 0-21 16,0 0 0-16,-6-9-2 16,5 9 4-16,1 0 25 15,-2 0 19-15,2 0 14 16,-2 0-4-16,1 0-9 16,-2 0-11-16,-1 0-16 15,-4 0-15-15,2 0-8 16,-3 1 1-16,3 3-2 15,-1 0 2-15,-3-1 2 16,5 0-2-16,0-2-2 0,4-1 2 16,1 0 1-16,0 0 4 15,0 0 4-15,0 2 2 16,0-2-3-16,0 1-1 16,-2-1-3-16,1 2-2 15,-1-1-3-15,1 1-1 16,1 0 2-16,0-2 6 15,0 0 1-15,0 0 3 16,0 0 11-16,0 0 3 16,0 0-7-16,0 0-5 15,0 0-3-15,0 0-11 16,4 5 0-16,15 0 2 16,16 2 10-16,11 2-3 15,14-3 2-15,10-2-2 16,14 2-5-16,5-2-1 0,1-1-3 15,-7 1 1-15,-16-1-1 16,-11-3 0-16,-12 0 0 16,-11 0 6-16,-10 0-5 15,-7-5 0-15,-9-1 1 16,-2-3 0-16,-2 5 9 16,-3 1 1-16,0 0 0 15,0 3-8-15,0-1-4 16,0-2 2-16,0 3-1 15,0-2-1-15,0 2 0 0,0 0-1 16,0 0-1 0,0 0-2-16,0 0-1 0,0 0-8 15,0 0-5-15,0 0-20 16,0 0-22-16,0 5-42 16,-5 9-89-16,-4 0-185 15</inkml:trace>
  <inkml:trace contextRef="#ctx0" brushRef="#br0" timeOffset="1705.9755">21409 6702 139 0,'0'0'90'15,"0"0"-76"-15,0 0-6 16,0 0 8-16,0 0 25 0,0 0-22 16,0 0 16-1,0 0 32-15,0 0-7 0,0 0-21 16,-2 0-11-16,2 0-3 16,0 0 7-16,-1 0-16 15,-1 1 1-15,1-1 6 16,-2 0 4-16,3 0 1 15,-3 0 9-15,0 0-10 16,0 0-10-16,0 0 2 16,-1 1-4-16,1-1 4 15,-2 0 8-15,-2 0 4 16,1 0 0-16,-3 3-15 0,1-3 0 16,1 0-3-1,3 0-3-15,-1 0-1 0,2 0-1 16,0 1 1-16,3-1-3 15,0 0 1-15,0 0 4 16,0 0 8-16,0 0-3 16,0 0-9-16,14 0-3 15,17 0 9-15,19-4 9 16,19-6-8-16,12 3-8 16,5-3-5-16,6 4 3 15,3 0-4-15,-1-2 0 16,-2 1 0-16,-13 2 2 15,-9-2-1-15,-13 3 1 0,-17-4-2 16,-11 3 0 0,-14 1 0-16,-7 1 4 0,-6 0-1 15,-2 3-2-15,0 0 5 16,0 0 3-16,0-4-4 16,0 4-5-1,0 0 1-15,0 0-1 0,0 0 0 16,0 0 1-16,0 0-1 15,0 0 0-15,0 0 0 16,0 0 1-16,0 0-1 16,0 0 1-16,0 0 1 15,0 0-2-15,0 0 0 16,0 0 1-16,0 0 0 16,0 0-1-16,0 0 0 0,0 0 0 15,0 0-1 1,0 0-8-16,0 0-24 0,0 0-6 15,0 0-1-15,-3 0-14 16,-5 4 10-16,-8 3-14 16,-6 6-24-16,-8-4-108 15,-3-3-152-15</inkml:trace>
  <inkml:trace contextRef="#ctx0" brushRef="#br0" timeOffset="26800.0737">2175 9085 160 0,'-22'-6'47'16,"2"-4"23"-16,1-1 17 15,4-1-17-15,0 2-16 0,3-1-16 16,2 3 19-16,4 1-21 16,3 3-7-16,0 0 22 15,0 2-6-15,3 2-27 16,0 0-8-16,0-2 1 15,0 1 0-15,0-1 5 16,0 0-8-16,0 2-1 16,0 0 3-16,0 0-4 15,22 0 4-15,8 0 7 16,15 0 0-16,13-3-5 16,11-1 1-16,8 1-2 15,14-2-10-15,9 3 6 16,9 2-4-16,0-3-1 15,4-1-1-15,-1-4-2 16,-6 0 1-16,-1 2 0 0,-22-2 0 16,-16 5 3-16,-25 0-2 15,-17 3 0-15,-16 0 0 16,-9 0-1-16,0 0 5 16,0-1 1-16,0 1-1 15,0 0-3-15,0 0-2 16,0 0-1-16,-22 0-15 15,-12 12-54-15,-13 8-99 16,-14-3-121-16</inkml:trace>
  <inkml:trace contextRef="#ctx0" brushRef="#br0" timeOffset="27613.1898">2111 9310 225 0,'0'0'39'0,"0"0"1"15,0 0 21-15,0 0 4 16,0 0-36-16,0 0 0 16,61 14 4-16,-4-12 15 15,7 1-22-15,8-3 1 16,8 0 10-16,11 0-4 15,9-16-2-15,5 2-15 0,2-3-11 16,-3-1 8-16,-10 1-7 16,-7 2-6-1,-11 1 1-15,-15 3 4 16,-15 5-3-16,-16-1-1 0,-15 3 3 16,-9 2-3-16,-6-1 4 15,0 3 2-15,0-1 15 16,0-2-1-16,0-1-8 15,0 1-3-15,0 3-5 16,0 0 0-16,0-3-5 0,0 3 2 16,0 0-2-1,0-3 1-15,0 3 1 0,0 0 1 16,0 0-3-16,0 0 1 16,0 0-1-16,0 0 0 15,0 0 2-15,0 0-1 16,0 0-1-16,0 0 0 15,0 0-1-15,0 0 1 16,0 0 1-16,0 0-1 16,0 0 0-16,0 0 0 15,0 0-1-15,0 0 1 16,0 0 0-16,0 0 0 16,0 0 0-16,0 0 0 15,0 0 0-15,0 0 1 16,0 0 0-16,0 0-1 0,0 0-1 15,0 0 1 1,0 0 0-16,0 0 0 0,0 0 0 16,0 0 0-16,0 0 0 15,0 0 1-15,0 0-1 16,0 0 0-16,0 0 0 16,0 0 1-16,0 0 0 15,0 0 1-15,0 0-2 16,0 0 0-16,0 0-2 15,0 0 4-15,0 0-4 16,0 0 3-16,0 0-2 16,0 0 0-16,0 0 0 15,0 0 1-15,-9 3-57 16,-6 10-48-16,0-3-52 16,9-6-232-16</inkml:trace>
  <inkml:trace contextRef="#ctx0" brushRef="#br0" timeOffset="30089.6717">7867 10009 14 0,'0'0'53'16,"0"0"-15"-16,0 0-6 16,0 0-14-16,0 0 32 0,0 0-10 15,3 0-5 1,-3 0-16-16,0 0-1 0,0 0-8 16,0 0 5-16,0-2 1 15,0 2-11-15,0 0 9 16,0 0-4-16,0 0 5 15,0-1-5-15,0 1-3 16,0 0-4-16,0 0 1 16,0 0-1-16,0 0-2 15,0 0-1-15,0 0 5 16,0 0-4-16,0 0-1 16,0 0 4-16,0 0-4 15,0 0 0-15,0 0 1 16,0 0-1-16,0 0 0 15,0 0 0-15,0 0 0 0,0 0 0 16,0 0-1-16,0 0-2 16,0 0-11-16,0 0-58 15,0 0-48-15,0 0-111 16</inkml:trace>
  <inkml:trace contextRef="#ctx0" brushRef="#br0" timeOffset="38043.0722">11773 9928 59 0,'0'0'56'16,"0"0"-42"-16,0 0-2 15,0 0 22-15,0 0 45 16,0 0-18-16,0 0-10 15,0-1 3-15,0 1-7 16,0 0 0-16,0 0-22 16,0 0 8-16,0 0-3 15,0 0-26-15,-1 0 4 16,-1 0-8-16,1 0 1 0,1 0 1 16,0 0 0-16,0 0 0 15,0 0-1-15,-3 0 0 16,3 0-1-16,-2 0 3 15,1 0-3-15,-1 0 2 16,2 0 3-16,-1 0-2 16,-1 0 2-16,2 1 6 15,0 2-3-15,0 0-1 16,12-3 25-16,28 0 58 16,22 0-1-16,18 0-61 15,15-10-10-15,12 8-11 16,2-3 0-16,1-1-5 15,2 6 8-15,-5-4-8 16,-6 2-2-16,-8-1-1 16,-17 1 1-16,-17-4 0 0,-18 2 2 15,-15-1 1-15,-16 3-3 16,-10 0 0-16,0 2-1 16,0 0 4-16,-13 0-6 15,-10 0 0-15,1 0 2 16,-2 7-20-16,-1 7-49 15,-4 1-58-15,-7-1-90 16</inkml:trace>
  <inkml:trace contextRef="#ctx0" brushRef="#br0" timeOffset="38477.0275">11875 10123 289 0,'0'0'18'0,"0"0"20"16,0 0 17-16,0 0-2 15,0 0 50-15,0 0-22 16,-103-14-60-16,115 14-14 16,19 0 31-16,20 0 7 15,29-6-4-15,19-1 3 16,19 0-17-16,9-3 2 15,-4 3-1-15,4 0-7 16,-10-2-2-16,-4 0-8 0,-9-1-2 16,-12-1-7-1,-12 1-1-15,-16 0 1 16,-18 1 1-16,-20 2-2 16,-16 3-1-16,-10 1 2 0,0 1 5 15,0-1 2-15,0-2-8 16,0 2 0-16,0 1-1 15,0 2 0-15,-6 0-3 16,0 0-2-16,-4 0 5 16,-1 0 0-16,-1 5-20 15,2 3-68-15,1-6-55 16,3 1-37-16,-5-3-211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391639-267B-424B-BACA-0BF5C0532E66}" type="datetimeFigureOut">
              <a:rPr lang="en-IN"/>
              <a:pPr>
                <a:defRPr/>
              </a:pPr>
              <a:t>14-11-2021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F0AEC4B-86A8-4EFA-A46C-C760A84BA00B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37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ctr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cs typeface="Arial" panose="020B0604020202020204" pitchFamily="34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cs typeface="Arial" panose="020B0604020202020204" pitchFamily="34" charset="0"/>
              </a:rPr>
              <a:t>Pilani</a:t>
            </a:r>
            <a:endParaRPr lang="en-US" sz="1100" dirty="0">
              <a:solidFill>
                <a:srgbClr val="101141"/>
              </a:solidFill>
              <a:cs typeface="Arial" panose="020B0604020202020204" pitchFamily="34" charset="0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print"/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 dirty="0">
                <a:solidFill>
                  <a:srgbClr val="101141"/>
                </a:solidFill>
                <a:cs typeface="Arial" panose="020B0604020202020204" pitchFamily="34" charset="0"/>
              </a:rPr>
              <a:t>BITS </a:t>
            </a:r>
            <a:r>
              <a:rPr lang="en-US" sz="900" dirty="0" err="1">
                <a:solidFill>
                  <a:srgbClr val="101141"/>
                </a:solidFill>
                <a:cs typeface="Arial" panose="020B0604020202020204" pitchFamily="34" charset="0"/>
              </a:rPr>
              <a:t>Pilani</a:t>
            </a:r>
            <a:endParaRPr lang="en-US" sz="900" dirty="0">
              <a:solidFill>
                <a:srgbClr val="101141"/>
              </a:solidFill>
              <a:cs typeface="Arial" panose="020B0604020202020204" pitchFamily="34" charset="0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cs typeface="Arial" panose="020B0604020202020204" pitchFamily="34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cs typeface="Arial" panose="020B0604020202020204" pitchFamily="34" charset="0"/>
              </a:rPr>
              <a:t>Pilani</a:t>
            </a:r>
            <a:endParaRPr lang="en-US" sz="1100" dirty="0">
              <a:solidFill>
                <a:srgbClr val="101141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cs typeface="Arial" panose="020B0604020202020204" pitchFamily="34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cs typeface="Arial" panose="020B0604020202020204" pitchFamily="34" charset="0"/>
              </a:rPr>
              <a:t>Pilani</a:t>
            </a:r>
            <a:endParaRPr lang="en-US" sz="1100" dirty="0">
              <a:solidFill>
                <a:srgbClr val="101141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cs typeface="Arial" panose="020B0604020202020204" pitchFamily="34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cs typeface="Arial" panose="020B0604020202020204" pitchFamily="34" charset="0"/>
              </a:rPr>
              <a:t>Pilani</a:t>
            </a:r>
            <a:endParaRPr lang="en-US" sz="1100" dirty="0">
              <a:solidFill>
                <a:srgbClr val="101141"/>
              </a:solidFill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cs typeface="Arial" panose="020B0604020202020204" pitchFamily="34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cs typeface="Arial" panose="020B0604020202020204" pitchFamily="34" charset="0"/>
              </a:rPr>
              <a:t>Pilani</a:t>
            </a:r>
            <a:endParaRPr lang="en-US" sz="1100" dirty="0">
              <a:solidFill>
                <a:srgbClr val="101141"/>
              </a:solidFill>
              <a:cs typeface="Arial" panose="020B0604020202020204" pitchFamily="34" charset="0"/>
            </a:endParaRP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cs typeface="Arial" panose="020B0604020202020204" pitchFamily="34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cs typeface="Arial" panose="020B0604020202020204" pitchFamily="34" charset="0"/>
              </a:rPr>
              <a:t>Pilani</a:t>
            </a:r>
            <a:endParaRPr lang="en-US" sz="1100" dirty="0">
              <a:solidFill>
                <a:srgbClr val="101141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cs typeface="Arial" panose="020B0604020202020204" pitchFamily="34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cs typeface="Arial" panose="020B0604020202020204" pitchFamily="34" charset="0"/>
              </a:rPr>
              <a:t>Pilani</a:t>
            </a:r>
            <a:endParaRPr lang="en-US" sz="1100" dirty="0">
              <a:solidFill>
                <a:srgbClr val="101141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fld id="{DB1C2494-8932-4549-9EEA-B787E7A0F2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academic/student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62200" y="3810000"/>
            <a:ext cx="6172200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err="1">
                <a:latin typeface="+mj-lt"/>
                <a:cs typeface="Times New Roman" panose="02020603050405020304" pitchFamily="18" charset="0"/>
              </a:rPr>
              <a:t>M.Tech</a:t>
            </a:r>
            <a:r>
              <a:rPr lang="en-US" sz="4000" dirty="0">
                <a:latin typeface="+mj-lt"/>
                <a:cs typeface="Times New Roman" panose="02020603050405020304" pitchFamily="18" charset="0"/>
              </a:rPr>
              <a:t> DSE</a:t>
            </a:r>
            <a:br>
              <a:rPr lang="en-US" sz="4000" dirty="0">
                <a:latin typeface="+mj-lt"/>
                <a:cs typeface="Times New Roman" panose="02020603050405020304" pitchFamily="18" charset="0"/>
              </a:rPr>
            </a:br>
            <a:r>
              <a:rPr lang="en-US" sz="4000" dirty="0">
                <a:latin typeface="+mj-lt"/>
                <a:cs typeface="Times New Roman" panose="02020603050405020304" pitchFamily="18" charset="0"/>
              </a:rPr>
              <a:t>Data Visualization &amp; </a:t>
            </a:r>
            <a:r>
              <a:rPr lang="en-US" sz="4000" dirty="0" smtClean="0">
                <a:latin typeface="+mj-lt"/>
                <a:cs typeface="Times New Roman" panose="02020603050405020304" pitchFamily="18" charset="0"/>
              </a:rPr>
              <a:t>Interpretation</a:t>
            </a:r>
            <a:br>
              <a:rPr lang="en-US" sz="4000" dirty="0" smtClean="0">
                <a:latin typeface="+mj-lt"/>
                <a:cs typeface="Times New Roman" panose="02020603050405020304" pitchFamily="18" charset="0"/>
              </a:rPr>
            </a:br>
            <a:r>
              <a:rPr lang="en-US" sz="4000" dirty="0" smtClean="0">
                <a:latin typeface="+mj-lt"/>
                <a:cs typeface="Times New Roman" panose="02020603050405020304" pitchFamily="18" charset="0"/>
              </a:rPr>
              <a:t>(DSECL ZG555)</a:t>
            </a:r>
            <a:endParaRPr lang="en-US" sz="4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339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Febin.A.Vahab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09700" y="2857500"/>
            <a:ext cx="6324600" cy="1143000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dirty="0"/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Data Visualization &amp; Interpretation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	Course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Course Objectives </a:t>
            </a: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3511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spcAft>
                <a:spcPts val="600"/>
              </a:spcAft>
              <a:buClr>
                <a:srgbClr val="101141"/>
              </a:buClr>
              <a:buFont typeface="Arial" pitchFamily="34" charset="0"/>
              <a:buNone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course aims at understanding 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ts val="600"/>
              </a:spcAft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Concepts, theories and techniques in Data Visualization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ts val="600"/>
              </a:spcAft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Best Practices of Dashboard Design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ts val="600"/>
              </a:spcAft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Visualization using Tableau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ts val="600"/>
              </a:spcAft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Visualization using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</a:t>
            </a:r>
            <a:endParaRPr lang="en-GB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Textbooks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24000"/>
            <a:ext cx="79835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cs typeface="Arial" pitchFamily="34" charset="0"/>
              </a:rPr>
              <a:t> 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20000"/>
              </a:spcBef>
              <a:buClr>
                <a:srgbClr val="101141"/>
              </a:buClr>
            </a:pPr>
            <a:endParaRPr lang="en-GB" b="1" dirty="0"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600"/>
              </p:ext>
            </p:extLst>
          </p:nvPr>
        </p:nvGraphicFramePr>
        <p:xfrm>
          <a:off x="474663" y="1752600"/>
          <a:ext cx="8130540" cy="36915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3572"/>
                <a:gridCol w="7656968"/>
              </a:tblGrid>
              <a:tr h="332766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Text Book(s)</a:t>
                      </a:r>
                      <a:endParaRPr lang="en-IN" sz="1800" b="1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34925" marT="34925" marB="34925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327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34925" marT="34925" marB="349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 Visualisation : A Successful Design Process By Andy Kirk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34925" marT="34925" marB="34925"/>
                </a:tc>
              </a:tr>
              <a:tr h="56073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34925" marT="34925" marB="349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Storytelling with Data, A data visualization guide for business professionals, by Cole </a:t>
                      </a:r>
                      <a:r>
                        <a:rPr lang="en-US" sz="18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Nussbaumer</a:t>
                      </a: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Knaflic</a:t>
                      </a: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; Wiley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34925" marT="34925" marB="34925"/>
                </a:tc>
              </a:tr>
              <a:tr h="56073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34925" marT="34925" marB="349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Information Dashboard Design: Displaying data for at-a-glance monitoring, Stephen Few, second edition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34925" marT="34925" marB="34925"/>
                </a:tc>
              </a:tr>
              <a:tr h="319261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Reference </a:t>
                      </a:r>
                      <a:r>
                        <a:rPr lang="en-US" sz="18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Book</a:t>
                      </a:r>
                      <a:endParaRPr lang="en-IN" sz="2000" b="1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34925" marT="34925" marB="34925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6073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34925" marT="34925" marB="349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Matplotlib</a:t>
                      </a: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for Python Developers: Effective techniques for data visualization with Python, by Aldrin </a:t>
                      </a:r>
                      <a:r>
                        <a:rPr lang="en-IN" sz="18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Yim</a:t>
                      </a: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, Claire Chung and Allen Yu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34925" marT="34925" marB="34925"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30640" y="2270520"/>
              <a:ext cx="1789560" cy="16128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360" y="2260440"/>
                <a:ext cx="1800360" cy="162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923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latin typeface="+mj-lt"/>
              </a:rPr>
              <a:t>Course </a:t>
            </a:r>
            <a:r>
              <a:rPr lang="en-US" dirty="0" smtClean="0">
                <a:latin typeface="+mj-lt"/>
              </a:rPr>
              <a:t>Design</a:t>
            </a:r>
            <a:endParaRPr lang="en-US" dirty="0">
              <a:latin typeface="+mj-lt"/>
            </a:endParaRP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3511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cs typeface="Arial" pitchFamily="34" charset="0"/>
              </a:rPr>
              <a:t>   </a:t>
            </a:r>
            <a:r>
              <a:rPr lang="en-GB" sz="2600" dirty="0" smtClean="0">
                <a:latin typeface="+mn-lt"/>
                <a:cs typeface="Times New Roman" panose="02020603050405020304" pitchFamily="18" charset="0"/>
              </a:rPr>
              <a:t>Modular </a:t>
            </a:r>
            <a:r>
              <a:rPr lang="en-GB" sz="2600" dirty="0">
                <a:latin typeface="+mn-lt"/>
                <a:cs typeface="Times New Roman" panose="02020603050405020304" pitchFamily="18" charset="0"/>
              </a:rPr>
              <a:t>Structure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60920"/>
              </p:ext>
            </p:extLst>
          </p:nvPr>
        </p:nvGraphicFramePr>
        <p:xfrm>
          <a:off x="838200" y="2133602"/>
          <a:ext cx="67818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564">
                  <a:extLst>
                    <a:ext uri="{9D8B030D-6E8A-4147-A177-3AD203B41FA5}">
                      <a16:colId xmlns="" xmlns:a16="http://schemas.microsoft.com/office/drawing/2014/main" val="3344622237"/>
                    </a:ext>
                  </a:extLst>
                </a:gridCol>
                <a:gridCol w="5732236">
                  <a:extLst>
                    <a:ext uri="{9D8B030D-6E8A-4147-A177-3AD203B41FA5}">
                      <a16:colId xmlns="" xmlns:a16="http://schemas.microsoft.com/office/drawing/2014/main" val="3516057858"/>
                    </a:ext>
                  </a:extLst>
                </a:gridCol>
              </a:tblGrid>
              <a:tr h="36879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522351"/>
                  </a:ext>
                </a:extLst>
              </a:tr>
              <a:tr h="36879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Data Visualizations and Practices</a:t>
                      </a:r>
                      <a:endParaRPr 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416143"/>
                  </a:ext>
                </a:extLst>
              </a:tr>
              <a:tr h="36879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Data Visualization with Tableau</a:t>
                      </a:r>
                      <a:endParaRPr 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2298795"/>
                  </a:ext>
                </a:extLst>
              </a:tr>
              <a:tr h="36879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Effective Dashboard Design</a:t>
                      </a:r>
                      <a:endParaRPr 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0284233"/>
                  </a:ext>
                </a:extLst>
              </a:tr>
              <a:tr h="36879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Data Visualization with Python – 1   (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Matplotlib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9197708"/>
                  </a:ext>
                </a:extLst>
              </a:tr>
              <a:tr h="36879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Data Visualization with Python – 2  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(Seaborn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9142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03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433671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cs typeface="Arial" pitchFamily="34" charset="0"/>
              </a:rPr>
              <a:t>     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pPr marL="342900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GB" dirty="0">
                <a:latin typeface="+mj-lt"/>
              </a:rPr>
              <a:t>Evaluation Components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62760"/>
              </p:ext>
            </p:extLst>
          </p:nvPr>
        </p:nvGraphicFramePr>
        <p:xfrm>
          <a:off x="474661" y="1433670"/>
          <a:ext cx="7754939" cy="505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825">
                  <a:extLst>
                    <a:ext uri="{9D8B030D-6E8A-4147-A177-3AD203B41FA5}">
                      <a16:colId xmlns="" xmlns:a16="http://schemas.microsoft.com/office/drawing/2014/main" val="21492495"/>
                    </a:ext>
                  </a:extLst>
                </a:gridCol>
                <a:gridCol w="2255451">
                  <a:extLst>
                    <a:ext uri="{9D8B030D-6E8A-4147-A177-3AD203B41FA5}">
                      <a16:colId xmlns="" xmlns:a16="http://schemas.microsoft.com/office/drawing/2014/main" val="369186029"/>
                    </a:ext>
                  </a:extLst>
                </a:gridCol>
                <a:gridCol w="1735063">
                  <a:extLst>
                    <a:ext uri="{9D8B030D-6E8A-4147-A177-3AD203B41FA5}">
                      <a16:colId xmlns="" xmlns:a16="http://schemas.microsoft.com/office/drawing/2014/main" val="2792405374"/>
                    </a:ext>
                  </a:extLst>
                </a:gridCol>
                <a:gridCol w="2895600">
                  <a:extLst>
                    <a:ext uri="{9D8B030D-6E8A-4147-A177-3AD203B41FA5}">
                      <a16:colId xmlns="" xmlns:a16="http://schemas.microsoft.com/office/drawing/2014/main" val="943468203"/>
                    </a:ext>
                  </a:extLst>
                </a:gridCol>
              </a:tblGrid>
              <a:tr h="3694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  <a:cs typeface="Times New Roman" panose="02020603050405020304" pitchFamily="18" charset="0"/>
                        </a:rPr>
                        <a:t>Code</a:t>
                      </a:r>
                      <a:endParaRPr lang="en-US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  <a:cs typeface="Times New Roman" panose="02020603050405020304" pitchFamily="18" charset="0"/>
                        </a:rPr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40623950"/>
                  </a:ext>
                </a:extLst>
              </a:tr>
              <a:tr h="369477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EC1</a:t>
                      </a:r>
                      <a:endParaRPr lang="en-US" dirty="0">
                        <a:latin typeface="+mj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Quiz1</a:t>
                      </a:r>
                      <a:endParaRPr lang="en-US" dirty="0">
                        <a:latin typeface="+mj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[Best</a:t>
                      </a:r>
                      <a:r>
                        <a:rPr lang="en-US" baseline="0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of 2]</a:t>
                      </a:r>
                      <a:endParaRPr lang="en-US" dirty="0">
                        <a:latin typeface="+mj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Sunday, December 26-Monday, December 27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2865375"/>
                  </a:ext>
                </a:extLst>
              </a:tr>
              <a:tr h="369477">
                <a:tc vMerge="1"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Quiz2</a:t>
                      </a:r>
                      <a:endParaRPr lang="en-US" dirty="0">
                        <a:latin typeface="+mj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Saturday, March 12-Sunday, March 13</a:t>
                      </a:r>
                    </a:p>
                  </a:txBody>
                  <a:tcPr anchor="ctr"/>
                </a:tc>
              </a:tr>
              <a:tr h="600401">
                <a:tc vMerge="1"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Assignment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November 28</a:t>
                      </a:r>
                      <a:r>
                        <a:rPr lang="en-US" b="1" baseline="30000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b="1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-December 26th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59604800"/>
                  </a:ext>
                </a:extLst>
              </a:tr>
              <a:tr h="60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Assignment II</a:t>
                      </a:r>
                      <a:endParaRPr lang="en-US" dirty="0">
                        <a:latin typeface="+mj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en-US" dirty="0">
                        <a:latin typeface="+mj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February 6</a:t>
                      </a:r>
                      <a:r>
                        <a:rPr lang="en-US" b="1" baseline="30000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b="1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March 6th</a:t>
                      </a:r>
                    </a:p>
                  </a:txBody>
                  <a:tcPr anchor="ctr"/>
                </a:tc>
              </a:tr>
              <a:tr h="9236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Midsem</a:t>
                      </a:r>
                      <a:r>
                        <a:rPr lang="en-US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Exam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[Regular,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Make-Up]</a:t>
                      </a:r>
                      <a:endParaRPr lang="en-US" dirty="0">
                        <a:latin typeface="+mj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Sunday,9-Jan-2022 (AN)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Sunday,23-Jan-2022 (AN)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096578927"/>
                  </a:ext>
                </a:extLst>
              </a:tr>
              <a:tr h="12008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Comprehensive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Exam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[Regular,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Make-Up]</a:t>
                      </a:r>
                      <a:endParaRPr lang="en-US" dirty="0">
                        <a:latin typeface="+mj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  <a:cs typeface="Times New Roman" panose="02020603050405020304" pitchFamily="18" charset="0"/>
                        </a:rPr>
                        <a:t>Sunday,3-April-2022(AN)</a:t>
                      </a:r>
                    </a:p>
                    <a:p>
                      <a:pPr algn="ctr"/>
                      <a:r>
                        <a:rPr lang="en-US" b="1" dirty="0" smtClean="0">
                          <a:latin typeface="+mj-lt"/>
                          <a:cs typeface="Times New Roman" panose="02020603050405020304" pitchFamily="18" charset="0"/>
                        </a:rPr>
                        <a:t>Sunday,10-April-2022(AN)</a:t>
                      </a:r>
                      <a:endParaRPr lang="en-US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645849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36920" y="2077200"/>
              <a:ext cx="7301520" cy="1567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640" y="2068560"/>
                <a:ext cx="7320600" cy="15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78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+mj-lt"/>
              </a:rPr>
              <a:t>Course Handout</a:t>
            </a:r>
            <a:endParaRPr lang="en-US" dirty="0">
              <a:latin typeface="+mj-lt"/>
            </a:endParaRP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304800" y="16002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135" y="841835"/>
            <a:ext cx="1174202" cy="907129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670502"/>
              </p:ext>
            </p:extLst>
          </p:nvPr>
        </p:nvGraphicFramePr>
        <p:xfrm>
          <a:off x="3467100" y="2819400"/>
          <a:ext cx="15240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Acrobat Document" showAsIcon="1" r:id="rId4" imgW="914400" imgH="771480" progId="AcroExch.Document.DC">
                  <p:embed/>
                </p:oleObj>
              </mc:Choice>
              <mc:Fallback>
                <p:oleObj name="Acrobat Document" showAsIcon="1" r:id="rId4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67100" y="2819400"/>
                        <a:ext cx="1524000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45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3375" y="1447800"/>
            <a:ext cx="8229600" cy="4525963"/>
          </a:xfrm>
        </p:spPr>
        <p:txBody>
          <a:bodyPr/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Students </a:t>
            </a:r>
            <a:r>
              <a:rPr lang="en-US" dirty="0">
                <a:latin typeface="+mj-lt"/>
              </a:rPr>
              <a:t>needs </a:t>
            </a:r>
            <a:r>
              <a:rPr lang="en-US" dirty="0" smtClean="0">
                <a:latin typeface="+mj-lt"/>
              </a:rPr>
              <a:t>to </a:t>
            </a:r>
            <a:r>
              <a:rPr lang="en-US" dirty="0">
                <a:latin typeface="+mj-lt"/>
              </a:rPr>
              <a:t>obtain the licensed version of Tableau Desktop product which is pre-requisite for </a:t>
            </a:r>
            <a:r>
              <a:rPr lang="en-US" dirty="0" smtClean="0">
                <a:latin typeface="+mj-lt"/>
              </a:rPr>
              <a:t>hands-on sessions. </a:t>
            </a:r>
            <a:endParaRPr lang="en-IN" sz="2000" dirty="0">
              <a:latin typeface="+mj-lt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Visit </a:t>
            </a:r>
            <a:r>
              <a:rPr lang="en-US" dirty="0">
                <a:latin typeface="+mj-lt"/>
              </a:rPr>
              <a:t>this </a:t>
            </a:r>
            <a:r>
              <a:rPr lang="en-US" u="sng" dirty="0">
                <a:latin typeface="+mj-lt"/>
                <a:hlinkClick r:id="rId2"/>
              </a:rPr>
              <a:t>link</a:t>
            </a:r>
            <a:r>
              <a:rPr lang="en-US" dirty="0">
                <a:latin typeface="+mj-lt"/>
              </a:rPr>
              <a:t> to register </a:t>
            </a:r>
            <a:r>
              <a:rPr lang="en-US" dirty="0" smtClean="0">
                <a:latin typeface="+mj-lt"/>
              </a:rPr>
              <a:t>with Tableau.  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+mj-lt"/>
                <a:hlinkClick r:id="rId2"/>
              </a:rPr>
              <a:t>https://www.tableau.com/academic/students</a:t>
            </a:r>
            <a:endParaRPr lang="en-IN" sz="2000" dirty="0" smtClean="0">
              <a:latin typeface="+mj-lt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</a:rPr>
              <a:t>Complete the registration form.</a:t>
            </a:r>
            <a:endParaRPr lang="en-IN" sz="2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Tableau Desktop Set Up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418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Tableau Public</a:t>
            </a:r>
            <a:endParaRPr lang="en-IN" dirty="0">
              <a:latin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121195"/>
              </p:ext>
            </p:extLst>
          </p:nvPr>
        </p:nvGraphicFramePr>
        <p:xfrm>
          <a:off x="3200400" y="2321570"/>
          <a:ext cx="1905000" cy="1607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Acrobat Document" showAsIcon="1" r:id="rId3" imgW="914400" imgH="771480" progId="AcroExch.Document.DC">
                  <p:embed/>
                </p:oleObj>
              </mc:Choice>
              <mc:Fallback>
                <p:oleObj name="Acrobat Document" showAsIcon="1" r:id="rId3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2321570"/>
                        <a:ext cx="1905000" cy="1607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1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2643</TotalTime>
  <Words>277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Office Theme</vt:lpstr>
      <vt:lpstr>Acrobat Document</vt:lpstr>
      <vt:lpstr>M.Tech DSE Data Visualization &amp; Interpretation (DSECL ZG555)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HP</cp:lastModifiedBy>
  <cp:revision>299</cp:revision>
  <dcterms:created xsi:type="dcterms:W3CDTF">2011-09-14T09:42:05Z</dcterms:created>
  <dcterms:modified xsi:type="dcterms:W3CDTF">2021-11-14T11:01:09Z</dcterms:modified>
</cp:coreProperties>
</file>