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50" r:id="rId2"/>
    <p:sldId id="256" r:id="rId3"/>
    <p:sldId id="351"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3" r:id="rId35"/>
    <p:sldId id="294" r:id="rId36"/>
    <p:sldId id="295" r:id="rId37"/>
    <p:sldId id="296" r:id="rId38"/>
    <p:sldId id="397" r:id="rId39"/>
    <p:sldId id="398" r:id="rId40"/>
    <p:sldId id="399" r:id="rId41"/>
    <p:sldId id="308" r:id="rId42"/>
    <p:sldId id="309" r:id="rId43"/>
    <p:sldId id="400" r:id="rId44"/>
    <p:sldId id="401" r:id="rId45"/>
    <p:sldId id="310" r:id="rId46"/>
    <p:sldId id="311" r:id="rId47"/>
    <p:sldId id="312" r:id="rId48"/>
    <p:sldId id="386" r:id="rId49"/>
    <p:sldId id="387" r:id="rId50"/>
    <p:sldId id="388" r:id="rId51"/>
    <p:sldId id="313" r:id="rId52"/>
    <p:sldId id="402" r:id="rId53"/>
    <p:sldId id="314" r:id="rId54"/>
    <p:sldId id="315" r:id="rId55"/>
    <p:sldId id="316" r:id="rId56"/>
    <p:sldId id="390" r:id="rId57"/>
    <p:sldId id="391" r:id="rId58"/>
    <p:sldId id="392" r:id="rId59"/>
    <p:sldId id="393" r:id="rId60"/>
    <p:sldId id="394" r:id="rId61"/>
    <p:sldId id="317" r:id="rId62"/>
    <p:sldId id="318" r:id="rId63"/>
    <p:sldId id="319" r:id="rId64"/>
    <p:sldId id="320" r:id="rId65"/>
    <p:sldId id="321" r:id="rId66"/>
    <p:sldId id="322" r:id="rId67"/>
    <p:sldId id="323" r:id="rId68"/>
    <p:sldId id="324" r:id="rId69"/>
    <p:sldId id="325" r:id="rId70"/>
    <p:sldId id="352" r:id="rId71"/>
    <p:sldId id="326" r:id="rId72"/>
    <p:sldId id="333" r:id="rId73"/>
    <p:sldId id="389" r:id="rId74"/>
    <p:sldId id="395" r:id="rId75"/>
    <p:sldId id="396" r:id="rId76"/>
    <p:sldId id="33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13.wmf"/><Relationship Id="rId1" Type="http://schemas.openxmlformats.org/officeDocument/2006/relationships/image" Target="../media/image11.wmf"/><Relationship Id="rId4" Type="http://schemas.openxmlformats.org/officeDocument/2006/relationships/image" Target="../media/image9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21.wmf"/><Relationship Id="rId1" Type="http://schemas.openxmlformats.org/officeDocument/2006/relationships/image" Target="../media/image11.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73.wmf"/><Relationship Id="rId1" Type="http://schemas.openxmlformats.org/officeDocument/2006/relationships/image" Target="../media/image11.wmf"/><Relationship Id="rId4" Type="http://schemas.openxmlformats.org/officeDocument/2006/relationships/image" Target="../media/image7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3DA458-6E95-4E8D-B3E6-DA512CAA1B14}" type="datetimeFigureOut">
              <a:rPr lang="en-IN" smtClean="0"/>
              <a:t>15-12-2021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C47A35-D605-454D-A026-818338041DFF}" type="slidenum">
              <a:rPr lang="en-IN" smtClean="0"/>
              <a:t>‹#›</a:t>
            </a:fld>
            <a:endParaRPr lang="en-IN"/>
          </a:p>
        </p:txBody>
      </p:sp>
    </p:spTree>
    <p:extLst>
      <p:ext uri="{BB962C8B-B14F-4D97-AF65-F5344CB8AC3E}">
        <p14:creationId xmlns:p14="http://schemas.microsoft.com/office/powerpoint/2010/main" val="194505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C47A35-D605-454D-A026-818338041DFF}" type="slidenum">
              <a:rPr lang="en-IN" smtClean="0"/>
              <a:t>2</a:t>
            </a:fld>
            <a:endParaRPr lang="en-IN"/>
          </a:p>
        </p:txBody>
      </p:sp>
    </p:spTree>
    <p:extLst>
      <p:ext uri="{BB962C8B-B14F-4D97-AF65-F5344CB8AC3E}">
        <p14:creationId xmlns:p14="http://schemas.microsoft.com/office/powerpoint/2010/main" val="1701089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0C47A35-D605-454D-A026-818338041DFF}" type="slidenum">
              <a:rPr lang="en-IN" smtClean="0"/>
              <a:t>52</a:t>
            </a:fld>
            <a:endParaRPr lang="en-IN"/>
          </a:p>
        </p:txBody>
      </p:sp>
    </p:spTree>
    <p:extLst>
      <p:ext uri="{BB962C8B-B14F-4D97-AF65-F5344CB8AC3E}">
        <p14:creationId xmlns:p14="http://schemas.microsoft.com/office/powerpoint/2010/main" val="3781751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chi-square distribution is not symmetrical, and its shape will vary according to the </a:t>
            </a:r>
            <a:r>
              <a:rPr lang="en-IN" sz="1200" b="0" i="0" u="none" strike="noStrike" kern="1200" baseline="0" dirty="0">
                <a:solidFill>
                  <a:schemeClr val="tx1"/>
                </a:solidFill>
                <a:latin typeface="+mn-lt"/>
                <a:ea typeface="+mn-ea"/>
                <a:cs typeface="+mn-cs"/>
              </a:rPr>
              <a:t>degrees of freedom</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70</a:t>
            </a:fld>
            <a:endParaRPr lang="en-IN"/>
          </a:p>
        </p:txBody>
      </p:sp>
    </p:spTree>
    <p:extLst>
      <p:ext uri="{BB962C8B-B14F-4D97-AF65-F5344CB8AC3E}">
        <p14:creationId xmlns:p14="http://schemas.microsoft.com/office/powerpoint/2010/main" val="3359531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485D0C6-62F7-4092-9D76-AC9BACF76724}"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0" y="6521853"/>
            <a:ext cx="1219200" cy="365125"/>
          </a:xfrm>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588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5D0C6-62F7-4092-9D76-AC9BACF76724}"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391764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03200" y="1417320"/>
            <a:ext cx="117856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p:nvGrpSpPr>
        <p:grpSpPr>
          <a:xfrm>
            <a:off x="2778517" y="6550672"/>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pic>
        <p:nvPicPr>
          <p:cNvPr id="16" name="Picture 15" descr="Picture 7.png"/>
          <p:cNvPicPr>
            <a:picLocks noChangeAspect="1"/>
          </p:cNvPicPr>
          <p:nvPr/>
        </p:nvPicPr>
        <p:blipFill>
          <a:blip r:embed="rId2" cstate="print"/>
          <a:srcRect l="1923" b="5336"/>
          <a:stretch>
            <a:fillRect/>
          </a:stretch>
        </p:blipFill>
        <p:spPr>
          <a:xfrm>
            <a:off x="9267744" y="-1"/>
            <a:ext cx="2924257" cy="692697"/>
          </a:xfrm>
          <a:prstGeom prst="rect">
            <a:avLst/>
          </a:prstGeom>
        </p:spPr>
      </p:pic>
      <p:grpSp>
        <p:nvGrpSpPr>
          <p:cNvPr id="19" name="Group 18"/>
          <p:cNvGrpSpPr/>
          <p:nvPr/>
        </p:nvGrpSpPr>
        <p:grpSpPr>
          <a:xfrm>
            <a:off x="2844800" y="6553201"/>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grpSp>
        <p:nvGrpSpPr>
          <p:cNvPr id="23" name="Group 22"/>
          <p:cNvGrpSpPr/>
          <p:nvPr/>
        </p:nvGrpSpPr>
        <p:grpSpPr>
          <a:xfrm>
            <a:off x="0" y="1295401"/>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grpSp>
      <p:sp>
        <p:nvSpPr>
          <p:cNvPr id="18" name="Rectangle 2" descr="Large confetti"/>
          <p:cNvSpPr>
            <a:spLocks noGrp="1" noChangeArrowheads="1"/>
          </p:cNvSpPr>
          <p:nvPr>
            <p:ph type="title" idx="4294967295" hasCustomPrompt="1"/>
          </p:nvPr>
        </p:nvSpPr>
        <p:spPr>
          <a:xfrm>
            <a:off x="88320" y="26442"/>
            <a:ext cx="905568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42188027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90688"/>
            <a:ext cx="5384800" cy="44338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6197600" y="1690688"/>
            <a:ext cx="5384800" cy="4433887"/>
          </a:xfrm>
        </p:spPr>
        <p:txBody>
          <a:bodyPr/>
          <a:lstStyle/>
          <a:p>
            <a:pPr lvl="0"/>
            <a:r>
              <a:rPr lang="en-US" noProof="0" smtClean="0"/>
              <a:t>Click icon to add online image</a:t>
            </a:r>
            <a:endParaRPr lang="en-US" noProof="0"/>
          </a:p>
        </p:txBody>
      </p:sp>
      <p:sp>
        <p:nvSpPr>
          <p:cNvPr id="5" name="Slide Number Placeholder 4"/>
          <p:cNvSpPr>
            <a:spLocks noGrp="1"/>
          </p:cNvSpPr>
          <p:nvPr>
            <p:ph type="sldNum" sz="quarter" idx="10"/>
          </p:nvPr>
        </p:nvSpPr>
        <p:spPr>
          <a:xfrm>
            <a:off x="8737600" y="6248400"/>
            <a:ext cx="2844800" cy="476250"/>
          </a:xfrm>
        </p:spPr>
        <p:txBody>
          <a:bodyPr/>
          <a:lstStyle>
            <a:lvl1pPr>
              <a:defRPr/>
            </a:lvl1pPr>
          </a:lstStyle>
          <a:p>
            <a:fld id="{DE6258A8-06B7-4FEF-A5BF-91C52CE71F03}" type="slidenum">
              <a:rPr lang="en-IN" smtClean="0"/>
              <a:t>‹#›</a:t>
            </a:fld>
            <a:endParaRPr lang="en-IN"/>
          </a:p>
        </p:txBody>
      </p:sp>
    </p:spTree>
    <p:extLst>
      <p:ext uri="{BB962C8B-B14F-4D97-AF65-F5344CB8AC3E}">
        <p14:creationId xmlns:p14="http://schemas.microsoft.com/office/powerpoint/2010/main" val="632514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p:nvPicPr>
        <p:blipFill>
          <a:blip r:embed="rId2"/>
          <a:srcRect/>
          <a:stretch>
            <a:fillRect/>
          </a:stretch>
        </p:blipFill>
        <p:spPr bwMode="auto">
          <a:xfrm>
            <a:off x="0" y="0"/>
            <a:ext cx="12192000" cy="6858000"/>
          </a:xfrm>
          <a:prstGeom prst="rect">
            <a:avLst/>
          </a:prstGeom>
          <a:noFill/>
        </p:spPr>
      </p:pic>
      <p:sp>
        <p:nvSpPr>
          <p:cNvPr id="8" name="Rectangle 7"/>
          <p:cNvSpPr/>
          <p:nvPr/>
        </p:nvSpPr>
        <p:spPr>
          <a:xfrm>
            <a:off x="0" y="4282182"/>
            <a:ext cx="12192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15" name="Picture 14" descr="Picture 7.png"/>
          <p:cNvPicPr>
            <a:picLocks noChangeAspect="1"/>
          </p:cNvPicPr>
          <p:nvPr/>
        </p:nvPicPr>
        <p:blipFill>
          <a:blip r:embed="rId3" cstate="print"/>
          <a:srcRect l="1923" b="5336"/>
          <a:stretch>
            <a:fillRect/>
          </a:stretch>
        </p:blipFill>
        <p:spPr>
          <a:xfrm>
            <a:off x="9267744" y="-1"/>
            <a:ext cx="2924257" cy="692697"/>
          </a:xfrm>
          <a:prstGeom prst="rect">
            <a:avLst/>
          </a:prstGeom>
        </p:spPr>
      </p:pic>
      <p:sp>
        <p:nvSpPr>
          <p:cNvPr id="17" name="Content Placeholder 16"/>
          <p:cNvSpPr>
            <a:spLocks noGrp="1"/>
          </p:cNvSpPr>
          <p:nvPr>
            <p:ph sz="quarter" idx="10" hasCustomPrompt="1"/>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6" name="Rectangle 15"/>
          <p:cNvSpPr/>
          <p:nvPr/>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8" name="Rectangle 17"/>
          <p:cNvSpPr/>
          <p:nvPr/>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9" name="TextBox 18"/>
          <p:cNvSpPr txBox="1"/>
          <p:nvPr/>
        </p:nvSpPr>
        <p:spPr>
          <a:xfrm>
            <a:off x="9144000" y="762000"/>
            <a:ext cx="29464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3844792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pitchFamily="34" charset="0"/>
              <a:cs typeface="Arial" pitchFamily="34" charset="0"/>
            </a:endParaRPr>
          </a:p>
        </p:txBody>
      </p:sp>
      <p:sp>
        <p:nvSpPr>
          <p:cNvPr id="5" name="Rectangle 4"/>
          <p:cNvSpPr/>
          <p:nvPr/>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p:cNvSpPr/>
          <p:nvPr/>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9" name="Picture 10" descr="BITS_university_logo_whitevert.png"/>
          <p:cNvPicPr>
            <a:picLocks noChangeAspect="1"/>
          </p:cNvPicPr>
          <p:nvPr/>
        </p:nvPicPr>
        <p:blipFill>
          <a:blip r:embed="rId3"/>
          <a:srcRect t="2" b="28592"/>
          <a:stretch>
            <a:fillRect/>
          </a:stretch>
        </p:blipFill>
        <p:spPr bwMode="auto">
          <a:xfrm>
            <a:off x="101600" y="3352801"/>
            <a:ext cx="2743200" cy="1979613"/>
          </a:xfrm>
          <a:prstGeom prst="rect">
            <a:avLst/>
          </a:prstGeom>
          <a:noFill/>
          <a:ln w="9525">
            <a:noFill/>
            <a:miter lim="800000"/>
            <a:headEnd/>
            <a:tailEnd/>
          </a:ln>
        </p:spPr>
      </p:pic>
      <p:grpSp>
        <p:nvGrpSpPr>
          <p:cNvPr id="3" name="Group 11"/>
          <p:cNvGrpSpPr>
            <a:grpSpLocks/>
          </p:cNvGrpSpPr>
          <p:nvPr/>
        </p:nvGrpSpPr>
        <p:grpSpPr bwMode="auto">
          <a:xfrm>
            <a:off x="-101600" y="5257800"/>
            <a:ext cx="29464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3352800" y="3810000"/>
            <a:ext cx="8026400" cy="1524000"/>
          </a:xfrm>
        </p:spPr>
        <p:txBody>
          <a:bodyPr>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3842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Box 3"/>
          <p:cNvSpPr txBox="1"/>
          <p:nvPr/>
        </p:nvSpPr>
        <p:spPr>
          <a:xfrm>
            <a:off x="4368800" y="6596064"/>
            <a:ext cx="78232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8839201" y="0"/>
            <a:ext cx="2925233" cy="692150"/>
          </a:xfrm>
          <a:prstGeom prst="rect">
            <a:avLst/>
          </a:prstGeom>
          <a:noFill/>
          <a:ln w="9525">
            <a:noFill/>
            <a:miter lim="800000"/>
            <a:headEnd/>
            <a:tailEnd/>
          </a:ln>
        </p:spPr>
      </p:pic>
      <p:grpSp>
        <p:nvGrpSpPr>
          <p:cNvPr id="10" name="Group 18"/>
          <p:cNvGrpSpPr>
            <a:grpSpLocks/>
          </p:cNvGrpSpPr>
          <p:nvPr/>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grpSp>
        <p:nvGrpSpPr>
          <p:cNvPr id="14" name="Group 22"/>
          <p:cNvGrpSpPr>
            <a:grpSpLocks/>
          </p:cNvGrpSpPr>
          <p:nvPr/>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1800">
                <a:solidFill>
                  <a:prstClr val="white"/>
                </a:solidFill>
              </a:endParaRPr>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5237241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527520" y="274680"/>
            <a:ext cx="8160480" cy="849960"/>
          </a:xfrm>
          <a:prstGeom prst="rect">
            <a:avLst/>
          </a:prstGeom>
        </p:spPr>
        <p:txBody>
          <a:bodyPr lIns="0" tIns="0" rIns="0" bIns="0" anchor="ctr"/>
          <a:lstStyle/>
          <a:p>
            <a:r>
              <a:rPr lang="en-US" sz="1400" b="0" strike="noStrike" spc="-1" smtClean="0">
                <a:solidFill>
                  <a:srgbClr val="000000"/>
                </a:solidFill>
                <a:latin typeface="Arial"/>
              </a:rPr>
              <a:t>Click to edit Master title style</a:t>
            </a:r>
            <a:endParaRPr lang="en-IN" sz="1400" b="0" strike="noStrike" spc="-1">
              <a:solidFill>
                <a:srgbClr val="000000"/>
              </a:solidFill>
              <a:latin typeface="Arial"/>
            </a:endParaRPr>
          </a:p>
        </p:txBody>
      </p:sp>
      <p:sp>
        <p:nvSpPr>
          <p:cNvPr id="59" name="PlaceHolder 2"/>
          <p:cNvSpPr>
            <a:spLocks noGrp="1"/>
          </p:cNvSpPr>
          <p:nvPr>
            <p:ph type="subTitle"/>
          </p:nvPr>
        </p:nvSpPr>
        <p:spPr>
          <a:xfrm>
            <a:off x="609600" y="1600200"/>
            <a:ext cx="10972320" cy="4525920"/>
          </a:xfrm>
          <a:prstGeom prst="rect">
            <a:avLst/>
          </a:prstGeom>
        </p:spPr>
        <p:txBody>
          <a:bodyPr lIns="91440" tIns="91440" rIns="91440" bIns="91440" anchor="t" anchorCtr="0"/>
          <a:lstStyle/>
          <a:p>
            <a:pPr algn="ctr"/>
            <a:r>
              <a:rPr lang="en-US" sz="3200" b="0" strike="noStrike" spc="-1" smtClean="0">
                <a:latin typeface="Arial"/>
              </a:rPr>
              <a:t>Click to edit Master subtitle style</a:t>
            </a:r>
            <a:endParaRPr lang="en-IN" sz="3200" b="0" strike="noStrike" spc="-1" dirty="0">
              <a:latin typeface="Arial"/>
            </a:endParaRPr>
          </a:p>
        </p:txBody>
      </p:sp>
    </p:spTree>
    <p:extLst>
      <p:ext uri="{BB962C8B-B14F-4D97-AF65-F5344CB8AC3E}">
        <p14:creationId xmlns:p14="http://schemas.microsoft.com/office/powerpoint/2010/main" val="1835830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Content Layout">
    <p:spTree>
      <p:nvGrpSpPr>
        <p:cNvPr id="1" name=""/>
        <p:cNvGrpSpPr/>
        <p:nvPr/>
      </p:nvGrpSpPr>
      <p:grpSpPr>
        <a:xfrm>
          <a:off x="0" y="0"/>
          <a:ext cx="0" cy="0"/>
          <a:chOff x="0" y="0"/>
          <a:chExt cx="0" cy="0"/>
        </a:xfrm>
      </p:grpSpPr>
      <p:sp>
        <p:nvSpPr>
          <p:cNvPr id="6" name="Rectangle 5"/>
          <p:cNvSpPr/>
          <p:nvPr/>
        </p:nvSpPr>
        <p:spPr>
          <a:xfrm>
            <a:off x="3" y="583813"/>
            <a:ext cx="12196479" cy="592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9288" tIns="29644" rIns="59288" bIns="29644"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Helvetica Neue"/>
            </a:endParaRPr>
          </a:p>
        </p:txBody>
      </p:sp>
      <p:sp>
        <p:nvSpPr>
          <p:cNvPr id="8" name="Text Placeholder 6"/>
          <p:cNvSpPr>
            <a:spLocks noGrp="1"/>
          </p:cNvSpPr>
          <p:nvPr>
            <p:ph type="body" sz="quarter" idx="13"/>
          </p:nvPr>
        </p:nvSpPr>
        <p:spPr>
          <a:xfrm>
            <a:off x="806211" y="878184"/>
            <a:ext cx="10610299" cy="5412901"/>
          </a:xfrm>
          <a:prstGeom prst="rect">
            <a:avLst/>
          </a:prstGeom>
        </p:spPr>
        <p:txBody>
          <a:bodyPr>
            <a:normAutofit/>
          </a:bodyPr>
          <a:lstStyle>
            <a:lvl1pPr marL="0" indent="0">
              <a:buNone/>
              <a:defRPr lang="en-US" sz="2325" b="1" kern="1200" dirty="0" smtClean="0">
                <a:solidFill>
                  <a:schemeClr val="tx1"/>
                </a:solidFill>
                <a:latin typeface="Helvetica Neue"/>
                <a:ea typeface="+mn-ea"/>
                <a:cs typeface="Arial" panose="020B0604020202020204" pitchFamily="34" charset="0"/>
              </a:defRPr>
            </a:lvl1pPr>
            <a:lvl2pPr>
              <a:defRPr lang="en-US" sz="2325" b="1" kern="1200" dirty="0" smtClean="0">
                <a:solidFill>
                  <a:schemeClr val="tx1"/>
                </a:solidFill>
                <a:latin typeface="Helvetica Neue"/>
                <a:ea typeface="+mn-ea"/>
                <a:cs typeface="Arial" panose="020B0604020202020204" pitchFamily="34" charset="0"/>
              </a:defRPr>
            </a:lvl2pPr>
            <a:lvl3pPr>
              <a:defRPr lang="en-US" sz="2175" b="1" kern="1200" dirty="0" smtClean="0">
                <a:solidFill>
                  <a:schemeClr val="tx1"/>
                </a:solidFill>
                <a:latin typeface="Helvetica Neue"/>
                <a:ea typeface="+mn-ea"/>
                <a:cs typeface="Arial" panose="020B0604020202020204" pitchFamily="34" charset="0"/>
              </a:defRPr>
            </a:lvl3pPr>
            <a:lvl4pPr>
              <a:defRPr lang="en-US" sz="2100" b="1" kern="1200" dirty="0" smtClean="0">
                <a:solidFill>
                  <a:schemeClr val="tx1"/>
                </a:solidFill>
                <a:latin typeface="Helvetica Neue"/>
                <a:ea typeface="+mn-ea"/>
                <a:cs typeface="Arial" panose="020B0604020202020204" pitchFamily="34" charset="0"/>
              </a:defRPr>
            </a:lvl4pPr>
            <a:lvl5pPr>
              <a:defRPr lang="en-IN" sz="1950" b="1" kern="1200" dirty="0">
                <a:solidFill>
                  <a:schemeClr val="tx1"/>
                </a:solidFill>
                <a:latin typeface="Helvetica Neue"/>
                <a:ea typeface="+mn-ea"/>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9" name="Title 1"/>
          <p:cNvSpPr>
            <a:spLocks noGrp="1"/>
          </p:cNvSpPr>
          <p:nvPr>
            <p:ph type="title"/>
          </p:nvPr>
        </p:nvSpPr>
        <p:spPr>
          <a:xfrm>
            <a:off x="820608" y="120694"/>
            <a:ext cx="10595901" cy="573754"/>
          </a:xfrm>
          <a:prstGeom prst="rect">
            <a:avLst/>
          </a:prstGeom>
        </p:spPr>
        <p:txBody>
          <a:bodyPr>
            <a:normAutofit/>
          </a:bodyPr>
          <a:lstStyle>
            <a:lvl1pPr>
              <a:defRPr lang="en-IN" sz="2625" b="1" kern="1200" dirty="0">
                <a:solidFill>
                  <a:srgbClr val="FF0000"/>
                </a:solidFill>
                <a:latin typeface="Helvetica Neue"/>
                <a:ea typeface="+mn-ea"/>
                <a:cs typeface="Arial" panose="020B0604020202020204" pitchFamily="34" charset="0"/>
              </a:defRPr>
            </a:lvl1pPr>
          </a:lstStyle>
          <a:p>
            <a:r>
              <a:rPr lang="en-US" smtClean="0"/>
              <a:t>Click to edit Master title style</a:t>
            </a:r>
            <a:endParaRPr lang="en-IN" dirty="0"/>
          </a:p>
        </p:txBody>
      </p:sp>
      <p:grpSp>
        <p:nvGrpSpPr>
          <p:cNvPr id="24" name="Group 23"/>
          <p:cNvGrpSpPr/>
          <p:nvPr/>
        </p:nvGrpSpPr>
        <p:grpSpPr>
          <a:xfrm>
            <a:off x="0" y="609551"/>
            <a:ext cx="9347200" cy="45719"/>
            <a:chOff x="1905000" y="6553200"/>
            <a:chExt cx="7010400" cy="45719"/>
          </a:xfrm>
        </p:grpSpPr>
        <p:sp>
          <p:nvSpPr>
            <p:cNvPr id="25" name="Rectangle 2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7" name="Rectangle 2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grpSp>
        <p:nvGrpSpPr>
          <p:cNvPr id="28" name="Group 27"/>
          <p:cNvGrpSpPr/>
          <p:nvPr/>
        </p:nvGrpSpPr>
        <p:grpSpPr>
          <a:xfrm>
            <a:off x="2778519" y="6398190"/>
            <a:ext cx="9413483" cy="48665"/>
            <a:chOff x="2083888" y="6550671"/>
            <a:chExt cx="7060112" cy="48665"/>
          </a:xfrm>
        </p:grpSpPr>
        <p:sp>
          <p:nvSpPr>
            <p:cNvPr id="29" name="Rectangle 28"/>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0" name="Rectangle 29"/>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1" name="Rectangle 30"/>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sp>
        <p:nvSpPr>
          <p:cNvPr id="32" name="Slide Number Placeholder 5"/>
          <p:cNvSpPr txBox="1">
            <a:spLocks/>
          </p:cNvSpPr>
          <p:nvPr/>
        </p:nvSpPr>
        <p:spPr>
          <a:xfrm>
            <a:off x="10342149" y="6525893"/>
            <a:ext cx="1781625" cy="311478"/>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lvl="0" indent="0" algn="l" defTabSz="725590" rtl="0" eaLnBrk="1" fontAlgn="auto" latinLnBrk="0" hangingPunct="1">
              <a:lnSpc>
                <a:spcPct val="100000"/>
              </a:lnSpc>
              <a:spcBef>
                <a:spcPts val="0"/>
              </a:spcBef>
              <a:spcAft>
                <a:spcPts val="0"/>
              </a:spcAft>
              <a:buClrTx/>
              <a:buSzTx/>
              <a:buFontTx/>
              <a:buNone/>
              <a:tabLst/>
              <a:defRPr/>
            </a:pPr>
            <a:r>
              <a:rPr kumimoji="0" lang="en-US" sz="1234" b="1" i="0" u="none" strike="noStrike" kern="1200" cap="none" spc="0" normalizeH="0" baseline="0" noProof="0" dirty="0">
                <a:ln>
                  <a:noFill/>
                </a:ln>
                <a:solidFill>
                  <a:prstClr val="black"/>
                </a:solidFill>
                <a:effectLst/>
                <a:uLnTx/>
                <a:uFillTx/>
                <a:latin typeface="Helvetica Neue"/>
              </a:rPr>
              <a:t>Slide </a:t>
            </a:r>
            <a:fld id="{7631EF54-1092-4AEB-8676-EECC83C6A9DC}" type="slidenum">
              <a:rPr kumimoji="0" lang="en-US" sz="1234" b="1" i="0" u="none" strike="noStrike" kern="1200" cap="none" spc="0" normalizeH="0" baseline="0" noProof="0" smtClean="0">
                <a:ln>
                  <a:noFill/>
                </a:ln>
                <a:solidFill>
                  <a:prstClr val="black"/>
                </a:solidFill>
                <a:effectLst/>
                <a:uLnTx/>
                <a:uFillTx/>
                <a:latin typeface="Helvetica Neue"/>
              </a:rPr>
              <a:pPr marL="0" marR="0" lvl="0" indent="0" algn="l" defTabSz="725590" rtl="0" eaLnBrk="1" fontAlgn="auto" latinLnBrk="0" hangingPunct="1">
                <a:lnSpc>
                  <a:spcPct val="100000"/>
                </a:lnSpc>
                <a:spcBef>
                  <a:spcPts val="0"/>
                </a:spcBef>
                <a:spcAft>
                  <a:spcPts val="0"/>
                </a:spcAft>
                <a:buClrTx/>
                <a:buSzTx/>
                <a:buFontTx/>
                <a:buNone/>
                <a:tabLst/>
                <a:defRPr/>
              </a:pPr>
              <a:t>‹#›</a:t>
            </a:fld>
            <a:r>
              <a:rPr kumimoji="0" lang="en-US" sz="1234" b="1" i="0" u="none" strike="noStrike" kern="1200" cap="none" spc="0" normalizeH="0" baseline="0" noProof="0" dirty="0">
                <a:ln>
                  <a:noFill/>
                </a:ln>
                <a:solidFill>
                  <a:prstClr val="black"/>
                </a:solidFill>
                <a:effectLst/>
                <a:uLnTx/>
                <a:uFillTx/>
                <a:latin typeface="Helvetica Neue"/>
              </a:rPr>
              <a:t> of 59</a:t>
            </a:r>
          </a:p>
          <a:p>
            <a:pPr marL="0" marR="0" lvl="0" indent="0" algn="l" defTabSz="725590" rtl="0" eaLnBrk="1" fontAlgn="auto" latinLnBrk="0" hangingPunct="1">
              <a:lnSpc>
                <a:spcPct val="100000"/>
              </a:lnSpc>
              <a:spcBef>
                <a:spcPts val="0"/>
              </a:spcBef>
              <a:spcAft>
                <a:spcPts val="0"/>
              </a:spcAft>
              <a:buClrTx/>
              <a:buSzTx/>
              <a:buFontTx/>
              <a:buNone/>
              <a:tabLst/>
              <a:defRPr/>
            </a:pPr>
            <a:endParaRPr kumimoji="0" lang="en-US" sz="1234"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33" name="Rectangle 32"/>
          <p:cNvSpPr/>
          <p:nvPr/>
        </p:nvSpPr>
        <p:spPr>
          <a:xfrm>
            <a:off x="10260763" y="6497045"/>
            <a:ext cx="163828" cy="282257"/>
          </a:xfrm>
          <a:prstGeom prst="rect">
            <a:avLst/>
          </a:prstGeom>
        </p:spPr>
        <p:txBody>
          <a:bodyPr wrap="square">
            <a:spAutoFit/>
          </a:bodyPr>
          <a:lstStyle/>
          <a:p>
            <a:pPr marL="0" marR="0" lvl="0" indent="0" algn="l" defTabSz="628213" rtl="0" eaLnBrk="1" fontAlgn="auto" latinLnBrk="0" hangingPunct="1">
              <a:lnSpc>
                <a:spcPct val="100000"/>
              </a:lnSpc>
              <a:spcBef>
                <a:spcPts val="0"/>
              </a:spcBef>
              <a:spcAft>
                <a:spcPts val="0"/>
              </a:spcAft>
              <a:buClrTx/>
              <a:buSzTx/>
              <a:buFontTx/>
              <a:buNone/>
              <a:tabLst/>
              <a:defRPr/>
            </a:pPr>
            <a:r>
              <a:rPr kumimoji="0" lang="en-US" sz="1234" b="0" i="0" u="none" strike="noStrike" kern="1200" cap="none" spc="0" normalizeH="0" baseline="0" noProof="0" dirty="0">
                <a:ln>
                  <a:noFill/>
                </a:ln>
                <a:solidFill>
                  <a:srgbClr val="FF0000"/>
                </a:solidFill>
                <a:effectLst/>
                <a:uLnTx/>
                <a:uFillTx/>
                <a:latin typeface="Helvetica Neue"/>
                <a:ea typeface="Verdana" panose="020B0604030504040204" pitchFamily="34" charset="0"/>
                <a:cs typeface="Arial" charset="0"/>
              </a:rPr>
              <a:t>|</a:t>
            </a:r>
            <a:endParaRPr kumimoji="0" lang="en-US" sz="1234" b="0" i="0" u="none" strike="noStrike" kern="1200" cap="none" spc="0" normalizeH="0" baseline="0" noProof="0" dirty="0">
              <a:ln>
                <a:noFill/>
              </a:ln>
              <a:solidFill>
                <a:srgbClr val="FF0000"/>
              </a:solidFill>
              <a:effectLst/>
              <a:uLnTx/>
              <a:uFillTx/>
              <a:latin typeface="Helvetica Neue"/>
            </a:endParaRPr>
          </a:p>
        </p:txBody>
      </p:sp>
    </p:spTree>
    <p:extLst>
      <p:ext uri="{BB962C8B-B14F-4D97-AF65-F5344CB8AC3E}">
        <p14:creationId xmlns:p14="http://schemas.microsoft.com/office/powerpoint/2010/main" val="24658125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06400" y="1493840"/>
            <a:ext cx="109728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1800" u="none" strike="noStrike" kern="1200" cap="none" spc="0" normalizeH="0" noProof="0" dirty="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2" name="Group 11"/>
          <p:cNvGrpSpPr/>
          <p:nvPr userDrawn="1"/>
        </p:nvGrpSpPr>
        <p:grpSpPr>
          <a:xfrm>
            <a:off x="2778517" y="6550674"/>
            <a:ext cx="9413483"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8839202" y="-1"/>
            <a:ext cx="2924257" cy="692697"/>
          </a:xfrm>
          <a:prstGeom prst="rect">
            <a:avLst/>
          </a:prstGeom>
        </p:spPr>
      </p:pic>
      <p:grpSp>
        <p:nvGrpSpPr>
          <p:cNvPr id="4" name="Group 18"/>
          <p:cNvGrpSpPr/>
          <p:nvPr userDrawn="1"/>
        </p:nvGrpSpPr>
        <p:grpSpPr>
          <a:xfrm>
            <a:off x="2844800" y="6553203"/>
            <a:ext cx="93472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3"/>
            <a:ext cx="93472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2416373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85D0C6-62F7-4092-9D76-AC9BACF76724}"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1683854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485D0C6-62F7-4092-9D76-AC9BACF76724}"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55211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485D0C6-62F7-4092-9D76-AC9BACF76724}" type="datetimeFigureOut">
              <a:rPr lang="en-IN" smtClean="0"/>
              <a:t>15-12-2021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90155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85D0C6-62F7-4092-9D76-AC9BACF76724}" type="datetimeFigureOut">
              <a:rPr lang="en-IN" smtClean="0"/>
              <a:t>15-12-2021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188007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5D0C6-62F7-4092-9D76-AC9BACF76724}" type="datetimeFigureOut">
              <a:rPr lang="en-IN" smtClean="0"/>
              <a:t>15-12-2021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56477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5D0C6-62F7-4092-9D76-AC9BACF76724}"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2454736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85D0C6-62F7-4092-9D76-AC9BACF76724}" type="datetimeFigureOut">
              <a:rPr lang="en-IN" smtClean="0"/>
              <a:t>15-12-2021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370642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485D0C6-62F7-4092-9D76-AC9BACF76724}" type="datetimeFigureOut">
              <a:rPr lang="en-IN" smtClean="0"/>
              <a:t>15-12-2021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6258A8-06B7-4FEF-A5BF-91C52CE71F03}" type="slidenum">
              <a:rPr lang="en-IN" smtClean="0"/>
              <a:t>‹#›</a:t>
            </a:fld>
            <a:endParaRPr lang="en-IN"/>
          </a:p>
        </p:txBody>
      </p:sp>
    </p:spTree>
    <p:extLst>
      <p:ext uri="{BB962C8B-B14F-4D97-AF65-F5344CB8AC3E}">
        <p14:creationId xmlns:p14="http://schemas.microsoft.com/office/powerpoint/2010/main" val="88493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0" y="6172200"/>
            <a:ext cx="1625600" cy="304800"/>
          </a:xfrm>
          <a:prstGeom prst="rect">
            <a:avLst/>
          </a:prstGeom>
        </p:spPr>
        <p:txBody>
          <a:bodyPr vert="horz" lIns="91440" tIns="45720" rIns="91440" bIns="45720" rtlCol="0" anchor="ctr"/>
          <a:lstStyle>
            <a:lvl1pPr algn="l">
              <a:defRPr sz="1200">
                <a:solidFill>
                  <a:schemeClr val="tx1"/>
                </a:solidFill>
              </a:defRPr>
            </a:lvl1pPr>
          </a:lstStyle>
          <a:p>
            <a:fld id="{A485D0C6-62F7-4092-9D76-AC9BACF76724}" type="datetimeFigureOut">
              <a:rPr lang="en-IN" smtClean="0"/>
              <a:t>15-12-2021</a:t>
            </a:fld>
            <a:endParaRPr lang="en-IN"/>
          </a:p>
        </p:txBody>
      </p:sp>
      <p:sp>
        <p:nvSpPr>
          <p:cNvPr id="5" name="Footer Placeholder 4"/>
          <p:cNvSpPr>
            <a:spLocks noGrp="1"/>
          </p:cNvSpPr>
          <p:nvPr>
            <p:ph type="ftr" sz="quarter" idx="3"/>
          </p:nvPr>
        </p:nvSpPr>
        <p:spPr>
          <a:xfrm>
            <a:off x="1320800" y="6553200"/>
            <a:ext cx="3860800" cy="228600"/>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0" y="6492876"/>
            <a:ext cx="1219200" cy="365125"/>
          </a:xfrm>
          <a:prstGeom prst="rect">
            <a:avLst/>
          </a:prstGeom>
        </p:spPr>
        <p:txBody>
          <a:bodyPr vert="horz" lIns="91440" tIns="45720" rIns="91440" bIns="45720" rtlCol="0" anchor="ctr"/>
          <a:lstStyle>
            <a:lvl1pPr algn="r">
              <a:defRPr sz="1200">
                <a:solidFill>
                  <a:schemeClr val="tx1"/>
                </a:solidFill>
              </a:defRPr>
            </a:lvl1pPr>
          </a:lstStyle>
          <a:p>
            <a:fld id="{DE6258A8-06B7-4FEF-A5BF-91C52CE71F03}" type="slidenum">
              <a:rPr lang="en-IN" smtClean="0"/>
              <a:t>‹#›</a:t>
            </a:fld>
            <a:endParaRPr lang="en-IN"/>
          </a:p>
        </p:txBody>
      </p:sp>
    </p:spTree>
    <p:extLst>
      <p:ext uri="{BB962C8B-B14F-4D97-AF65-F5344CB8AC3E}">
        <p14:creationId xmlns:p14="http://schemas.microsoft.com/office/powerpoint/2010/main" val="2872694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5.xml"/><Relationship Id="rId5" Type="http://schemas.openxmlformats.org/officeDocument/2006/relationships/image" Target="../media/image10.jpeg"/><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12.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4.wmf"/><Relationship Id="rId5" Type="http://schemas.openxmlformats.org/officeDocument/2006/relationships/image" Target="../media/image15.jpeg"/><Relationship Id="rId10" Type="http://schemas.openxmlformats.org/officeDocument/2006/relationships/oleObject" Target="../embeddings/oleObject4.bin"/><Relationship Id="rId4" Type="http://schemas.openxmlformats.org/officeDocument/2006/relationships/image" Target="../media/image11.wmf"/><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5.bin"/><Relationship Id="rId7" Type="http://schemas.openxmlformats.org/officeDocument/2006/relationships/image" Target="../media/image17.wmf"/><Relationship Id="rId2" Type="http://schemas.openxmlformats.org/officeDocument/2006/relationships/slideLayout" Target="../slideLayouts/slideLayout15.xml"/><Relationship Id="rId1" Type="http://schemas.openxmlformats.org/officeDocument/2006/relationships/vmlDrawing" Target="../drawings/vmlDrawing2.vml"/><Relationship Id="rId6" Type="http://schemas.openxmlformats.org/officeDocument/2006/relationships/oleObject" Target="../embeddings/oleObject6.bin"/><Relationship Id="rId11" Type="http://schemas.openxmlformats.org/officeDocument/2006/relationships/image" Target="../media/image18.wmf"/><Relationship Id="rId5" Type="http://schemas.openxmlformats.org/officeDocument/2006/relationships/image" Target="../media/image15.jpeg"/><Relationship Id="rId10" Type="http://schemas.openxmlformats.org/officeDocument/2006/relationships/oleObject" Target="../embeddings/oleObject8.bin"/><Relationship Id="rId4" Type="http://schemas.openxmlformats.org/officeDocument/2006/relationships/image" Target="../media/image16.wmf"/><Relationship Id="rId9" Type="http://schemas.openxmlformats.org/officeDocument/2006/relationships/image" Target="../media/image13.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oleObject" Target="../embeddings/oleObject9.bin"/><Relationship Id="rId7" Type="http://schemas.openxmlformats.org/officeDocument/2006/relationships/image" Target="../media/image21.wmf"/><Relationship Id="rId2" Type="http://schemas.openxmlformats.org/officeDocument/2006/relationships/slideLayout" Target="../slideLayouts/slideLayout15.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2.wmf"/><Relationship Id="rId5" Type="http://schemas.openxmlformats.org/officeDocument/2006/relationships/image" Target="../media/image15.jpeg"/><Relationship Id="rId10" Type="http://schemas.openxmlformats.org/officeDocument/2006/relationships/oleObject" Target="../embeddings/oleObject12.bin"/><Relationship Id="rId4" Type="http://schemas.openxmlformats.org/officeDocument/2006/relationships/image" Target="../media/image11.wmf"/><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oleObject" Target="../embeddings/oleObject13.bin"/><Relationship Id="rId7" Type="http://schemas.openxmlformats.org/officeDocument/2006/relationships/image" Target="../media/image24.wmf"/><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oleObject" Target="../embeddings/oleObject14.bin"/><Relationship Id="rId11" Type="http://schemas.openxmlformats.org/officeDocument/2006/relationships/image" Target="../media/image25.wmf"/><Relationship Id="rId5" Type="http://schemas.openxmlformats.org/officeDocument/2006/relationships/image" Target="../media/image15.jpeg"/><Relationship Id="rId10" Type="http://schemas.openxmlformats.org/officeDocument/2006/relationships/oleObject" Target="../embeddings/oleObject16.bin"/><Relationship Id="rId4" Type="http://schemas.openxmlformats.org/officeDocument/2006/relationships/image" Target="../media/image23.wmf"/><Relationship Id="rId9"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15.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17.bin"/></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30.wmf"/><Relationship Id="rId2" Type="http://schemas.openxmlformats.org/officeDocument/2006/relationships/slideLayout" Target="../slideLayouts/slideLayout15.xml"/><Relationship Id="rId1" Type="http://schemas.openxmlformats.org/officeDocument/2006/relationships/vmlDrawing" Target="../drawings/vmlDrawing6.vml"/><Relationship Id="rId6" Type="http://schemas.openxmlformats.org/officeDocument/2006/relationships/oleObject" Target="../embeddings/oleObject19.bin"/><Relationship Id="rId5" Type="http://schemas.openxmlformats.org/officeDocument/2006/relationships/image" Target="../media/image29.wmf"/><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0.jpeg"/><Relationship Id="rId2" Type="http://schemas.openxmlformats.org/officeDocument/2006/relationships/image" Target="../media/image41.png"/><Relationship Id="rId1" Type="http://schemas.openxmlformats.org/officeDocument/2006/relationships/slideLayout" Target="../slideLayouts/slideLayout11.xml"/><Relationship Id="rId6" Type="http://schemas.openxmlformats.org/officeDocument/2006/relationships/image" Target="../media/image43.jpeg"/><Relationship Id="rId5" Type="http://schemas.microsoft.com/office/2007/relationships/hdphoto" Target="../media/hdphoto2.wdp"/><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image" Target="../media/image44.png"/><Relationship Id="rId1" Type="http://schemas.openxmlformats.org/officeDocument/2006/relationships/slideLayout" Target="../slideLayouts/slideLayout11.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39.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7.png"/><Relationship Id="rId2" Type="http://schemas.openxmlformats.org/officeDocument/2006/relationships/image" Target="../media/image57.jpg"/><Relationship Id="rId16" Type="http://schemas.openxmlformats.org/officeDocument/2006/relationships/image" Target="../media/image71.png"/><Relationship Id="rId1" Type="http://schemas.openxmlformats.org/officeDocument/2006/relationships/slideLayout" Target="../slideLayouts/slideLayout11.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 Id="rId14" Type="http://schemas.openxmlformats.org/officeDocument/2006/relationships/image" Target="../media/image69.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72.wmf"/><Relationship Id="rId2" Type="http://schemas.openxmlformats.org/officeDocument/2006/relationships/slideLayout" Target="../slideLayouts/slideLayout11.xml"/><Relationship Id="rId1" Type="http://schemas.openxmlformats.org/officeDocument/2006/relationships/vmlDrawing" Target="../drawings/vmlDrawing7.vml"/><Relationship Id="rId6" Type="http://schemas.openxmlformats.org/officeDocument/2006/relationships/oleObject" Target="../embeddings/oleObject21.bin"/><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22.bin"/><Relationship Id="rId7" Type="http://schemas.openxmlformats.org/officeDocument/2006/relationships/image" Target="../media/image73.wmf"/><Relationship Id="rId2" Type="http://schemas.openxmlformats.org/officeDocument/2006/relationships/slideLayout" Target="../slideLayouts/slideLayout11.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image" Target="../media/image74.wmf"/><Relationship Id="rId5" Type="http://schemas.openxmlformats.org/officeDocument/2006/relationships/image" Target="../media/image15.jpeg"/><Relationship Id="rId10" Type="http://schemas.openxmlformats.org/officeDocument/2006/relationships/oleObject" Target="../embeddings/oleObject25.bin"/><Relationship Id="rId4" Type="http://schemas.openxmlformats.org/officeDocument/2006/relationships/image" Target="../media/image11.wmf"/><Relationship Id="rId9" Type="http://schemas.openxmlformats.org/officeDocument/2006/relationships/image" Target="../media/image13.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oleObject" Target="../embeddings/oleObject26.bin"/><Relationship Id="rId7" Type="http://schemas.openxmlformats.org/officeDocument/2006/relationships/image" Target="../media/image15.jpeg"/><Relationship Id="rId2" Type="http://schemas.openxmlformats.org/officeDocument/2006/relationships/slideLayout" Target="../slideLayouts/slideLayout11.xml"/><Relationship Id="rId1" Type="http://schemas.openxmlformats.org/officeDocument/2006/relationships/vmlDrawing" Target="../drawings/vmlDrawing9.vml"/><Relationship Id="rId6" Type="http://schemas.openxmlformats.org/officeDocument/2006/relationships/image" Target="../media/image76.wmf"/><Relationship Id="rId5" Type="http://schemas.openxmlformats.org/officeDocument/2006/relationships/oleObject" Target="../embeddings/oleObject27.bin"/><Relationship Id="rId4" Type="http://schemas.openxmlformats.org/officeDocument/2006/relationships/image" Target="../media/image75.wmf"/><Relationship Id="rId9" Type="http://schemas.openxmlformats.org/officeDocument/2006/relationships/image" Target="../media/image77.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3.jpg"/><Relationship Id="rId2" Type="http://schemas.openxmlformats.org/officeDocument/2006/relationships/image" Target="../media/image78.png"/><Relationship Id="rId1" Type="http://schemas.openxmlformats.org/officeDocument/2006/relationships/slideLayout" Target="../slideLayouts/slideLayout11.xml"/><Relationship Id="rId6" Type="http://schemas.openxmlformats.org/officeDocument/2006/relationships/image" Target="../media/image82.jpg"/><Relationship Id="rId5" Type="http://schemas.openxmlformats.org/officeDocument/2006/relationships/image" Target="../media/image81.png"/><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1.xml"/><Relationship Id="rId4" Type="http://schemas.openxmlformats.org/officeDocument/2006/relationships/image" Target="../media/image86.png"/></Relationships>
</file>

<file path=ppt/slides/_rels/slide51.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88.wmf"/><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oleObject" Target="../embeddings/oleObject30.bin"/><Relationship Id="rId5" Type="http://schemas.openxmlformats.org/officeDocument/2006/relationships/image" Target="../media/image87.wmf"/><Relationship Id="rId4" Type="http://schemas.openxmlformats.org/officeDocument/2006/relationships/oleObject" Target="../embeddings/oleObject29.bin"/></Relationships>
</file>

<file path=ppt/slides/_rels/slide5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94.png"/><Relationship Id="rId18" Type="http://schemas.openxmlformats.org/officeDocument/2006/relationships/image" Target="../media/image67.png"/><Relationship Id="rId3" Type="http://schemas.openxmlformats.org/officeDocument/2006/relationships/image" Target="../media/image57.jpg"/><Relationship Id="rId21" Type="http://schemas.openxmlformats.org/officeDocument/2006/relationships/image" Target="../media/image69.png"/><Relationship Id="rId7" Type="http://schemas.openxmlformats.org/officeDocument/2006/relationships/image" Target="../media/image90.png"/><Relationship Id="rId12" Type="http://schemas.openxmlformats.org/officeDocument/2006/relationships/image" Target="../media/image93.png"/><Relationship Id="rId17" Type="http://schemas.openxmlformats.org/officeDocument/2006/relationships/image" Target="../media/image66.png"/><Relationship Id="rId2" Type="http://schemas.openxmlformats.org/officeDocument/2006/relationships/notesSlide" Target="../notesSlides/notesSlide2.xml"/><Relationship Id="rId16" Type="http://schemas.openxmlformats.org/officeDocument/2006/relationships/image" Target="../media/image65.png"/><Relationship Id="rId20" Type="http://schemas.openxmlformats.org/officeDocument/2006/relationships/image" Target="../media/image96.png"/><Relationship Id="rId1" Type="http://schemas.openxmlformats.org/officeDocument/2006/relationships/slideLayout" Target="../slideLayouts/slideLayout11.xml"/><Relationship Id="rId6" Type="http://schemas.openxmlformats.org/officeDocument/2006/relationships/image" Target="../media/image89.png"/><Relationship Id="rId11" Type="http://schemas.openxmlformats.org/officeDocument/2006/relationships/image" Target="../media/image92.png"/><Relationship Id="rId5" Type="http://schemas.openxmlformats.org/officeDocument/2006/relationships/image" Target="../media/image59.png"/><Relationship Id="rId15" Type="http://schemas.openxmlformats.org/officeDocument/2006/relationships/image" Target="../media/image64.png"/><Relationship Id="rId23" Type="http://schemas.openxmlformats.org/officeDocument/2006/relationships/image" Target="../media/image97.png"/><Relationship Id="rId10" Type="http://schemas.openxmlformats.org/officeDocument/2006/relationships/image" Target="../media/image62.png"/><Relationship Id="rId19" Type="http://schemas.openxmlformats.org/officeDocument/2006/relationships/image" Target="../media/image95.png"/><Relationship Id="rId4" Type="http://schemas.openxmlformats.org/officeDocument/2006/relationships/image" Target="../media/image58.png"/><Relationship Id="rId9" Type="http://schemas.openxmlformats.org/officeDocument/2006/relationships/image" Target="../media/image91.png"/><Relationship Id="rId14" Type="http://schemas.openxmlformats.org/officeDocument/2006/relationships/image" Target="../media/image63.png"/><Relationship Id="rId22" Type="http://schemas.openxmlformats.org/officeDocument/2006/relationships/image" Target="../media/image7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oleObject" Target="../embeddings/oleObject31.bin"/><Relationship Id="rId7" Type="http://schemas.openxmlformats.org/officeDocument/2006/relationships/image" Target="../media/image15.jpeg"/><Relationship Id="rId2" Type="http://schemas.openxmlformats.org/officeDocument/2006/relationships/slideLayout" Target="../slideLayouts/slideLayout11.xml"/><Relationship Id="rId1" Type="http://schemas.openxmlformats.org/officeDocument/2006/relationships/vmlDrawing" Target="../drawings/vmlDrawing11.vml"/><Relationship Id="rId6" Type="http://schemas.openxmlformats.org/officeDocument/2006/relationships/image" Target="../media/image13.wmf"/><Relationship Id="rId11" Type="http://schemas.openxmlformats.org/officeDocument/2006/relationships/image" Target="../media/image99.wmf"/><Relationship Id="rId5" Type="http://schemas.openxmlformats.org/officeDocument/2006/relationships/oleObject" Target="../embeddings/oleObject32.bin"/><Relationship Id="rId10" Type="http://schemas.openxmlformats.org/officeDocument/2006/relationships/oleObject" Target="../embeddings/oleObject34.bin"/><Relationship Id="rId4" Type="http://schemas.openxmlformats.org/officeDocument/2006/relationships/image" Target="../media/image11.wmf"/><Relationship Id="rId9" Type="http://schemas.openxmlformats.org/officeDocument/2006/relationships/image" Target="../media/image98.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1.xml"/><Relationship Id="rId1" Type="http://schemas.openxmlformats.org/officeDocument/2006/relationships/vmlDrawing" Target="../drawings/vmlDrawing12.vml"/><Relationship Id="rId4" Type="http://schemas.openxmlformats.org/officeDocument/2006/relationships/image" Target="../media/image100.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7.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103.jpg"/><Relationship Id="rId2" Type="http://schemas.openxmlformats.org/officeDocument/2006/relationships/image" Target="../media/image78.png"/><Relationship Id="rId1" Type="http://schemas.openxmlformats.org/officeDocument/2006/relationships/slideLayout" Target="../slideLayouts/slideLayout11.xml"/><Relationship Id="rId6" Type="http://schemas.openxmlformats.org/officeDocument/2006/relationships/image" Target="../media/image102.jpg"/><Relationship Id="rId5" Type="http://schemas.openxmlformats.org/officeDocument/2006/relationships/image" Target="../media/image80.png"/><Relationship Id="rId4" Type="http://schemas.openxmlformats.org/officeDocument/2006/relationships/image" Target="../media/image101.png"/></Relationships>
</file>

<file path=ppt/slides/_rels/slide5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1.xml"/><Relationship Id="rId4" Type="http://schemas.openxmlformats.org/officeDocument/2006/relationships/image" Target="../media/image106.png"/></Relationships>
</file>

<file path=ppt/slides/_rels/slide5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11.wmf"/><Relationship Id="rId2" Type="http://schemas.openxmlformats.org/officeDocument/2006/relationships/slideLayout" Target="../slideLayouts/slideLayout11.xml"/><Relationship Id="rId1" Type="http://schemas.openxmlformats.org/officeDocument/2006/relationships/vmlDrawing" Target="../drawings/vmlDrawing13.vml"/><Relationship Id="rId6" Type="http://schemas.openxmlformats.org/officeDocument/2006/relationships/oleObject" Target="../embeddings/oleObject37.bin"/><Relationship Id="rId5" Type="http://schemas.openxmlformats.org/officeDocument/2006/relationships/image" Target="../media/image110.wmf"/><Relationship Id="rId4" Type="http://schemas.openxmlformats.org/officeDocument/2006/relationships/oleObject" Target="../embeddings/oleObject36.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image" Target="../media/image113.wmf"/><Relationship Id="rId5" Type="http://schemas.openxmlformats.org/officeDocument/2006/relationships/oleObject" Target="../embeddings/oleObject39.bin"/><Relationship Id="rId4" Type="http://schemas.openxmlformats.org/officeDocument/2006/relationships/image" Target="../media/image112.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5.xml"/><Relationship Id="rId1" Type="http://schemas.openxmlformats.org/officeDocument/2006/relationships/vmlDrawing" Target="../drawings/vmlDrawing15.vml"/><Relationship Id="rId4" Type="http://schemas.openxmlformats.org/officeDocument/2006/relationships/image" Target="../media/image114.wmf"/></Relationships>
</file>

<file path=ppt/slides/_rels/slide66.xml.rels><?xml version="1.0" encoding="UTF-8" standalone="yes"?>
<Relationships xmlns="http://schemas.openxmlformats.org/package/2006/relationships"><Relationship Id="rId3" Type="http://schemas.openxmlformats.org/officeDocument/2006/relationships/image" Target="../media/image116.jpeg"/><Relationship Id="rId2" Type="http://schemas.openxmlformats.org/officeDocument/2006/relationships/image" Target="../media/image115.jpe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image" Target="../media/image117.jpeg"/><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780.pn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790.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21.png"/></Relationships>
</file>

<file path=ppt/slides/_rels/slide71.xml.rels><?xml version="1.0" encoding="UTF-8" standalone="yes"?>
<Relationships xmlns="http://schemas.openxmlformats.org/package/2006/relationships"><Relationship Id="rId8" Type="http://schemas.openxmlformats.org/officeDocument/2006/relationships/image" Target="../media/image128.png"/><Relationship Id="rId13" Type="http://schemas.openxmlformats.org/officeDocument/2006/relationships/image" Target="../media/image133.png"/><Relationship Id="rId18" Type="http://schemas.openxmlformats.org/officeDocument/2006/relationships/image" Target="../media/image138.png"/><Relationship Id="rId3" Type="http://schemas.openxmlformats.org/officeDocument/2006/relationships/image" Target="../media/image123.png"/><Relationship Id="rId7" Type="http://schemas.openxmlformats.org/officeDocument/2006/relationships/image" Target="../media/image127.png"/><Relationship Id="rId12" Type="http://schemas.openxmlformats.org/officeDocument/2006/relationships/image" Target="../media/image132.png"/><Relationship Id="rId17" Type="http://schemas.openxmlformats.org/officeDocument/2006/relationships/image" Target="../media/image137.png"/><Relationship Id="rId2" Type="http://schemas.openxmlformats.org/officeDocument/2006/relationships/image" Target="../media/image122.png"/><Relationship Id="rId16" Type="http://schemas.openxmlformats.org/officeDocument/2006/relationships/image" Target="../media/image136.png"/><Relationship Id="rId1" Type="http://schemas.openxmlformats.org/officeDocument/2006/relationships/slideLayout" Target="../slideLayouts/slideLayout11.xml"/><Relationship Id="rId6" Type="http://schemas.openxmlformats.org/officeDocument/2006/relationships/image" Target="../media/image126.png"/><Relationship Id="rId11" Type="http://schemas.openxmlformats.org/officeDocument/2006/relationships/image" Target="../media/image131.png"/><Relationship Id="rId5" Type="http://schemas.openxmlformats.org/officeDocument/2006/relationships/image" Target="../media/image125.png"/><Relationship Id="rId15" Type="http://schemas.openxmlformats.org/officeDocument/2006/relationships/image" Target="../media/image135.png"/><Relationship Id="rId10" Type="http://schemas.openxmlformats.org/officeDocument/2006/relationships/image" Target="../media/image130.png"/><Relationship Id="rId19" Type="http://schemas.openxmlformats.org/officeDocument/2006/relationships/image" Target="../media/image139.png"/><Relationship Id="rId4" Type="http://schemas.openxmlformats.org/officeDocument/2006/relationships/image" Target="../media/image124.png"/><Relationship Id="rId9" Type="http://schemas.openxmlformats.org/officeDocument/2006/relationships/image" Target="../media/image129.png"/><Relationship Id="rId14" Type="http://schemas.openxmlformats.org/officeDocument/2006/relationships/image" Target="../media/image134.png"/></Relationships>
</file>

<file path=ppt/slides/_rels/slide72.xml.rels><?xml version="1.0" encoding="UTF-8" standalone="yes"?>
<Relationships xmlns="http://schemas.openxmlformats.org/package/2006/relationships"><Relationship Id="rId2" Type="http://schemas.openxmlformats.org/officeDocument/2006/relationships/image" Target="../media/image1000.png"/><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a:spLocks noGrp="1"/>
          </p:cNvSpPr>
          <p:nvPr>
            <p:ph type="title"/>
          </p:nvPr>
        </p:nvSpPr>
        <p:spPr>
          <a:prstGeom prst="rect">
            <a:avLst/>
          </a:prstGeom>
        </p:spPr>
        <p:txBody>
          <a:bodyPr vert="horz" lIns="91440" tIns="45720" rIns="91440" bIns="45720" rtlCol="0" anchor="ctr">
            <a:noAutofit/>
          </a:bodyPr>
          <a:lstStyle>
            <a:lvl1pPr algn="l" defTabSz="914400" rtl="0" eaLnBrk="1" latinLnBrk="0" hangingPunct="1">
              <a:lnSpc>
                <a:spcPts val="4000"/>
              </a:lnSpc>
              <a:spcBef>
                <a:spcPct val="0"/>
              </a:spcBef>
              <a:buNone/>
              <a:defRPr sz="4400" kern="1200" baseline="0">
                <a:solidFill>
                  <a:schemeClr val="bg1"/>
                </a:solidFill>
                <a:latin typeface="+mj-lt"/>
                <a:ea typeface="+mj-ea"/>
                <a:cs typeface="+mj-cs"/>
              </a:defRPr>
            </a:lvl1pPr>
          </a:lstStyle>
          <a:p>
            <a:pPr algn="ctr"/>
            <a:r>
              <a:rPr lang="en-IN" b="1" dirty="0">
                <a:latin typeface="Times New Roman" pitchFamily="18" charset="0"/>
                <a:cs typeface="Times New Roman" pitchFamily="18" charset="0"/>
              </a:rPr>
              <a:t>Introduction to Statistical Methods</a:t>
            </a:r>
            <a:endParaRPr lang="en-US" altLang="en-US" b="1" dirty="0">
              <a:solidFill>
                <a:srgbClr val="FFFF00"/>
              </a:solidFill>
              <a:latin typeface="Times New Roman" pitchFamily="18" charset="0"/>
              <a:cs typeface="Times New Roman" pitchFamily="18" charset="0"/>
            </a:endParaRPr>
          </a:p>
        </p:txBody>
      </p:sp>
      <p:sp>
        <p:nvSpPr>
          <p:cNvPr id="8" name="Content Placeholder 7"/>
          <p:cNvSpPr>
            <a:spLocks noGrp="1"/>
          </p:cNvSpPr>
          <p:nvPr>
            <p:ph sz="quarter" idx="13"/>
          </p:nvPr>
        </p:nvSpPr>
        <p:spPr/>
        <p:txBody>
          <a:bodyPr/>
          <a:lstStyle/>
          <a:p>
            <a:pPr lvl="0">
              <a:spcBef>
                <a:spcPct val="0"/>
              </a:spcBef>
            </a:pPr>
            <a:r>
              <a:rPr lang="en-US" altLang="en-US" sz="2800" b="1" dirty="0">
                <a:solidFill>
                  <a:prstClr val="white"/>
                </a:solidFill>
                <a:latin typeface="Times New Roman" pitchFamily="18" charset="0"/>
                <a:cs typeface="Times New Roman" pitchFamily="18" charset="0"/>
              </a:rPr>
              <a:t>Team ISM</a:t>
            </a:r>
          </a:p>
          <a:p>
            <a:endParaRPr lang="en-IN" dirty="0"/>
          </a:p>
        </p:txBody>
      </p:sp>
    </p:spTree>
    <p:extLst>
      <p:ext uri="{BB962C8B-B14F-4D97-AF65-F5344CB8AC3E}">
        <p14:creationId xmlns:p14="http://schemas.microsoft.com/office/powerpoint/2010/main" val="15679776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3F77F34-B260-4542-AB22-9635C863C45B}"/>
              </a:ext>
            </a:extLst>
          </p:cNvPr>
          <p:cNvSpPr>
            <a:spLocks noGrp="1"/>
          </p:cNvSpPr>
          <p:nvPr>
            <p:ph idx="1"/>
          </p:nvPr>
        </p:nvSpPr>
        <p:spPr/>
        <p:txBody>
          <a:bodyPr/>
          <a:lstStyle/>
          <a:p>
            <a:pPr algn="just">
              <a:lnSpc>
                <a:spcPct val="150000"/>
              </a:lnSpc>
              <a:spcBef>
                <a:spcPts val="0"/>
              </a:spcBef>
              <a:buFont typeface="Wingdings" panose="05000000000000000000" pitchFamily="2" charset="2"/>
              <a:buChar char="Ø"/>
            </a:pPr>
            <a:r>
              <a:rPr lang="en-US" dirty="0">
                <a:latin typeface="+mj-lt"/>
              </a:rPr>
              <a:t>A taxi company manager is trying to decide whether the use of  radial tires or regular belted tires improves fuel economy. </a:t>
            </a:r>
          </a:p>
          <a:p>
            <a:pPr algn="just">
              <a:lnSpc>
                <a:spcPct val="150000"/>
              </a:lnSpc>
              <a:spcBef>
                <a:spcPts val="0"/>
              </a:spcBef>
              <a:buFont typeface="Wingdings" panose="05000000000000000000" pitchFamily="2" charset="2"/>
              <a:buChar char="Ø"/>
            </a:pPr>
            <a:r>
              <a:rPr lang="en-US" altLang="en-US" dirty="0">
                <a:latin typeface="+mj-lt"/>
                <a:cs typeface="Times New Roman" pitchFamily="18" charset="0"/>
              </a:rPr>
              <a:t>The variable measured is </a:t>
            </a:r>
            <a:r>
              <a:rPr lang="en-US" altLang="en-US" dirty="0">
                <a:solidFill>
                  <a:srgbClr val="FF0000"/>
                </a:solidFill>
                <a:latin typeface="+mj-lt"/>
                <a:cs typeface="Times New Roman" pitchFamily="18" charset="0"/>
              </a:rPr>
              <a:t>quantitative</a:t>
            </a:r>
            <a:r>
              <a:rPr lang="en-US" altLang="en-US" dirty="0">
                <a:latin typeface="+mj-lt"/>
                <a:cs typeface="Times New Roman" pitchFamily="18" charset="0"/>
              </a:rPr>
              <a:t>, therefore</a:t>
            </a:r>
            <a:endParaRPr lang="en-US" altLang="en-US" dirty="0">
              <a:solidFill>
                <a:srgbClr val="0000FF"/>
              </a:solidFill>
              <a:latin typeface="+mj-lt"/>
              <a:cs typeface="Times New Roman" pitchFamily="18" charset="0"/>
            </a:endParaRPr>
          </a:p>
          <a:p>
            <a:endParaRPr lang="aa-ET" dirty="0"/>
          </a:p>
        </p:txBody>
      </p:sp>
      <p:sp>
        <p:nvSpPr>
          <p:cNvPr id="3" name="Content Placeholder 2">
            <a:extLst>
              <a:ext uri="{FF2B5EF4-FFF2-40B4-BE49-F238E27FC236}">
                <a16:creationId xmlns:a16="http://schemas.microsoft.com/office/drawing/2014/main" xmlns="" id="{3F58D507-24C7-4DEC-A0B6-23EB72F17F44}"/>
              </a:ext>
            </a:extLst>
          </p:cNvPr>
          <p:cNvSpPr>
            <a:spLocks noGrp="1"/>
          </p:cNvSpPr>
          <p:nvPr>
            <p:ph sz="quarter" idx="10"/>
          </p:nvPr>
        </p:nvSpPr>
        <p:spPr/>
        <p:txBody>
          <a:bodyPr/>
          <a:lstStyle/>
          <a:p>
            <a:pPr algn="ctr"/>
            <a:r>
              <a:rPr lang="en-US" kern="0" dirty="0">
                <a:latin typeface="+mn-lt"/>
              </a:rPr>
              <a:t>Hypothesis - Formulation</a:t>
            </a:r>
            <a:endParaRPr lang="aa-ET" dirty="0">
              <a:latin typeface="+mn-lt"/>
            </a:endParaRPr>
          </a:p>
        </p:txBody>
      </p:sp>
    </p:spTree>
    <p:extLst>
      <p:ext uri="{BB962C8B-B14F-4D97-AF65-F5344CB8AC3E}">
        <p14:creationId xmlns:p14="http://schemas.microsoft.com/office/powerpoint/2010/main" val="38443493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a:extLst>
              <a:ext uri="{FF2B5EF4-FFF2-40B4-BE49-F238E27FC236}">
                <a16:creationId xmlns:a16="http://schemas.microsoft.com/office/drawing/2014/main" xmlns="" id="{28DC8AD2-1976-47B1-B465-65903175092B}"/>
              </a:ext>
            </a:extLst>
          </p:cNvPr>
          <p:cNvSpPr>
            <a:spLocks noGrp="1"/>
          </p:cNvSpPr>
          <p:nvPr>
            <p:ph sz="quarter" idx="10"/>
          </p:nvPr>
        </p:nvSpPr>
        <p:spPr/>
        <p:txBody>
          <a:bodyPr/>
          <a:lstStyle/>
          <a:p>
            <a:pPr algn="ctr"/>
            <a:r>
              <a:rPr lang="en-US" kern="0" dirty="0">
                <a:latin typeface="+mn-lt"/>
              </a:rPr>
              <a:t>Hypothesis - Formulation</a:t>
            </a:r>
            <a:endParaRPr lang="aa-ET" dirty="0">
              <a:latin typeface="+mn-lt"/>
            </a:endParaRPr>
          </a:p>
        </p:txBody>
      </p:sp>
      <p:sp>
        <p:nvSpPr>
          <p:cNvPr id="4" name="Round Diagonal Corner Rectangle 3"/>
          <p:cNvSpPr/>
          <p:nvPr/>
        </p:nvSpPr>
        <p:spPr>
          <a:xfrm>
            <a:off x="4260000" y="4046007"/>
            <a:ext cx="3223811" cy="779380"/>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dirty="0">
                <a:solidFill>
                  <a:schemeClr val="tx1"/>
                </a:solidFill>
                <a:latin typeface="Helvetica Neue"/>
                <a:cs typeface="Helvetica" panose="020B0604020202020204" pitchFamily="34" charset="0"/>
              </a:rPr>
              <a:t>The variable measured fuel consumption</a:t>
            </a:r>
            <a:endParaRPr lang="en-US" sz="2338" b="1" dirty="0">
              <a:solidFill>
                <a:srgbClr val="C00000"/>
              </a:solidFill>
              <a:latin typeface="Helvetica Neue"/>
              <a:cs typeface="Helvetica"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14642" y="1597933"/>
            <a:ext cx="2837711" cy="132034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t="30912"/>
          <a:stretch/>
        </p:blipFill>
        <p:spPr>
          <a:xfrm>
            <a:off x="5000555" y="3143439"/>
            <a:ext cx="1907368" cy="70375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7" name="Picture 1" descr="Description: https://images.cardekho.com/images/auto-guide/Run-Flat-Tyres.jpg"/>
          <p:cNvPicPr>
            <a:picLocks noChangeAspect="1" noChangeArrowheads="1"/>
          </p:cNvPicPr>
          <p:nvPr/>
        </p:nvPicPr>
        <p:blipFill rotWithShape="1">
          <a:blip r:embed="rId4">
            <a:extLst>
              <a:ext uri="{28A0092B-C50C-407E-A947-70E740481C1C}">
                <a14:useLocalDpi xmlns:a14="http://schemas.microsoft.com/office/drawing/2010/main" val="0"/>
              </a:ext>
            </a:extLst>
          </a:blip>
          <a:srcRect l="3310"/>
          <a:stretch/>
        </p:blipFill>
        <p:spPr bwMode="auto">
          <a:xfrm rot="5400000">
            <a:off x="2520613" y="3821562"/>
            <a:ext cx="1728053" cy="1329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Description: https://images.cardekho.com/images/auto-guide/Radial-tyres.jpg"/>
          <p:cNvPicPr>
            <a:picLocks noChangeAspect="1" noChangeArrowheads="1"/>
          </p:cNvPicPr>
          <p:nvPr/>
        </p:nvPicPr>
        <p:blipFill rotWithShape="1">
          <a:blip r:embed="rId5">
            <a:extLst>
              <a:ext uri="{28A0092B-C50C-407E-A947-70E740481C1C}">
                <a14:useLocalDpi xmlns:a14="http://schemas.microsoft.com/office/drawing/2010/main" val="0"/>
              </a:ext>
            </a:extLst>
          </a:blip>
          <a:srcRect l="5592" r="6656"/>
          <a:stretch/>
        </p:blipFill>
        <p:spPr bwMode="auto">
          <a:xfrm rot="5400000">
            <a:off x="7545176" y="3822324"/>
            <a:ext cx="1690658" cy="1286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 Diagonal Corner Rectangle 8"/>
          <p:cNvSpPr/>
          <p:nvPr/>
        </p:nvSpPr>
        <p:spPr>
          <a:xfrm>
            <a:off x="7205509" y="3119606"/>
            <a:ext cx="1895782" cy="340094"/>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2338" dirty="0">
                <a:solidFill>
                  <a:srgbClr val="000000"/>
                </a:solidFill>
                <a:cs typeface="Helvetica" panose="020B0604020202020204" pitchFamily="34" charset="0"/>
              </a:rPr>
              <a:t>Radial </a:t>
            </a:r>
            <a:r>
              <a:rPr lang="en-US" sz="2338" dirty="0" err="1">
                <a:solidFill>
                  <a:srgbClr val="000000"/>
                </a:solidFill>
                <a:cs typeface="Helvetica" panose="020B0604020202020204" pitchFamily="34" charset="0"/>
              </a:rPr>
              <a:t>Tyres</a:t>
            </a:r>
            <a:endParaRPr lang="en-US" sz="2338" dirty="0">
              <a:solidFill>
                <a:schemeClr val="tx1"/>
              </a:solidFill>
              <a:cs typeface="Helvetica" panose="020B0604020202020204" pitchFamily="34" charset="0"/>
            </a:endParaRPr>
          </a:p>
        </p:txBody>
      </p:sp>
      <p:sp>
        <p:nvSpPr>
          <p:cNvPr id="10" name="Round Diagonal Corner Rectangle 9"/>
          <p:cNvSpPr/>
          <p:nvPr/>
        </p:nvSpPr>
        <p:spPr>
          <a:xfrm>
            <a:off x="2414791" y="3143439"/>
            <a:ext cx="2155991" cy="39564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2338" dirty="0">
                <a:solidFill>
                  <a:srgbClr val="000000"/>
                </a:solidFill>
                <a:cs typeface="Helvetica" panose="020B0604020202020204" pitchFamily="34" charset="0"/>
              </a:rPr>
              <a:t>Regular </a:t>
            </a:r>
            <a:r>
              <a:rPr lang="en-US" sz="2338" dirty="0" err="1">
                <a:solidFill>
                  <a:srgbClr val="000000"/>
                </a:solidFill>
                <a:cs typeface="Helvetica" panose="020B0604020202020204" pitchFamily="34" charset="0"/>
              </a:rPr>
              <a:t>Tyres</a:t>
            </a:r>
            <a:endParaRPr lang="en-US" sz="2338" dirty="0">
              <a:solidFill>
                <a:schemeClr val="tx1"/>
              </a:solidFill>
              <a:cs typeface="Helvetica" panose="020B0604020202020204" pitchFamily="34" charset="0"/>
            </a:endParaRPr>
          </a:p>
        </p:txBody>
      </p:sp>
      <p:sp>
        <p:nvSpPr>
          <p:cNvPr id="11" name="Round Diagonal Corner Rectangle 10"/>
          <p:cNvSpPr/>
          <p:nvPr/>
        </p:nvSpPr>
        <p:spPr>
          <a:xfrm>
            <a:off x="6525469" y="2703824"/>
            <a:ext cx="1020162" cy="214456"/>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559" b="1" dirty="0">
                <a:solidFill>
                  <a:srgbClr val="000000"/>
                </a:solidFill>
                <a:latin typeface="Helvetica Neue"/>
                <a:cs typeface="Helvetica" panose="020B0604020202020204" pitchFamily="34" charset="0"/>
              </a:rPr>
              <a:t>Manager</a:t>
            </a:r>
            <a:endParaRPr lang="en-US" sz="1559" b="1" dirty="0">
              <a:solidFill>
                <a:schemeClr val="tx1"/>
              </a:solidFill>
              <a:latin typeface="Helvetica Neue"/>
              <a:cs typeface="Helvetica" panose="020B0604020202020204" pitchFamily="34" charset="0"/>
            </a:endParaRPr>
          </a:p>
        </p:txBody>
      </p:sp>
      <p:sp>
        <p:nvSpPr>
          <p:cNvPr id="12" name="Bent Arrow 11"/>
          <p:cNvSpPr/>
          <p:nvPr/>
        </p:nvSpPr>
        <p:spPr>
          <a:xfrm rot="5400000" flipV="1">
            <a:off x="3618269" y="1913276"/>
            <a:ext cx="981821" cy="1210924"/>
          </a:xfrm>
          <a:prstGeom prst="bentArrow">
            <a:avLst>
              <a:gd name="adj1" fmla="val 11041"/>
              <a:gd name="adj2" fmla="val 25000"/>
              <a:gd name="adj3" fmla="val 16858"/>
              <a:gd name="adj4" fmla="val 53055"/>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169">
              <a:solidFill>
                <a:schemeClr val="tx1"/>
              </a:solidFill>
            </a:endParaRPr>
          </a:p>
        </p:txBody>
      </p:sp>
      <p:sp>
        <p:nvSpPr>
          <p:cNvPr id="13" name="Bent Arrow 12"/>
          <p:cNvSpPr/>
          <p:nvPr/>
        </p:nvSpPr>
        <p:spPr>
          <a:xfrm rot="16200000" flipH="1" flipV="1">
            <a:off x="7665562" y="1916079"/>
            <a:ext cx="981819" cy="1210397"/>
          </a:xfrm>
          <a:prstGeom prst="bentArrow">
            <a:avLst>
              <a:gd name="adj1" fmla="val 11041"/>
              <a:gd name="adj2" fmla="val 21024"/>
              <a:gd name="adj3" fmla="val 20214"/>
              <a:gd name="adj4" fmla="val 58226"/>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1169">
              <a:solidFill>
                <a:schemeClr val="tx1"/>
              </a:solidFill>
            </a:endParaRPr>
          </a:p>
        </p:txBody>
      </p:sp>
      <p:sp>
        <p:nvSpPr>
          <p:cNvPr id="14" name="Round Diagonal Corner Rectangle 13"/>
          <p:cNvSpPr/>
          <p:nvPr/>
        </p:nvSpPr>
        <p:spPr>
          <a:xfrm>
            <a:off x="4281209" y="4895277"/>
            <a:ext cx="3223811" cy="481531"/>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b="1" dirty="0">
                <a:solidFill>
                  <a:srgbClr val="C00000"/>
                </a:solidFill>
                <a:latin typeface="Helvetica Neue"/>
                <a:cs typeface="Helvetica" panose="020B0604020202020204" pitchFamily="34" charset="0"/>
              </a:rPr>
              <a:t>Quantitative</a:t>
            </a:r>
            <a:endParaRPr lang="en-US" sz="2338" b="1" dirty="0">
              <a:solidFill>
                <a:srgbClr val="C00000"/>
              </a:solidFill>
              <a:latin typeface="Helvetica Neue"/>
              <a:cs typeface="Helvetica" panose="020B0604020202020204" pitchFamily="34" charset="0"/>
            </a:endParaRPr>
          </a:p>
        </p:txBody>
      </p:sp>
    </p:spTree>
    <p:extLst>
      <p:ext uri="{BB962C8B-B14F-4D97-AF65-F5344CB8AC3E}">
        <p14:creationId xmlns:p14="http://schemas.microsoft.com/office/powerpoint/2010/main" val="81481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2" presetClass="entr" presetSubtype="8"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47"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22" presetClass="entr" presetSubtype="8"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left)">
                                      <p:cBhvr>
                                        <p:cTn id="28" dur="500"/>
                                        <p:tgtEl>
                                          <p:spTgt spid="11"/>
                                        </p:tgtEl>
                                      </p:cBhvr>
                                    </p:animEffect>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par>
                          <p:cTn id="37" fill="hold">
                            <p:stCondLst>
                              <p:cond delay="3500"/>
                            </p:stCondLst>
                            <p:childTnLst>
                              <p:par>
                                <p:cTn id="38" presetID="53" presetClass="entr" presetSubtype="16" fill="hold" grpId="0" nodeType="after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par>
                          <p:cTn id="43" fill="hold">
                            <p:stCondLst>
                              <p:cond delay="4000"/>
                            </p:stCondLst>
                            <p:childTnLst>
                              <p:par>
                                <p:cTn id="44" presetID="10"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par>
                          <p:cTn id="47" fill="hold">
                            <p:stCondLst>
                              <p:cond delay="4500"/>
                            </p:stCondLst>
                            <p:childTnLst>
                              <p:par>
                                <p:cTn id="48" presetID="42"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anim calcmode="lin" valueType="num">
                                      <p:cBhvr>
                                        <p:cTn id="51" dur="1000" fill="hold"/>
                                        <p:tgtEl>
                                          <p:spTgt spid="4"/>
                                        </p:tgtEl>
                                        <p:attrNameLst>
                                          <p:attrName>ppt_x</p:attrName>
                                        </p:attrNameLst>
                                      </p:cBhvr>
                                      <p:tavLst>
                                        <p:tav tm="0">
                                          <p:val>
                                            <p:strVal val="#ppt_x"/>
                                          </p:val>
                                        </p:tav>
                                        <p:tav tm="100000">
                                          <p:val>
                                            <p:strVal val="#ppt_x"/>
                                          </p:val>
                                        </p:tav>
                                      </p:tavLst>
                                    </p:anim>
                                    <p:anim calcmode="lin" valueType="num">
                                      <p:cBhvr>
                                        <p:cTn id="5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xmlns="" id="{C8C42518-2CE9-4397-BBC5-6AD464F81DE9}"/>
              </a:ext>
            </a:extLst>
          </p:cNvPr>
          <p:cNvSpPr>
            <a:spLocks noGrp="1"/>
          </p:cNvSpPr>
          <p:nvPr>
            <p:ph sz="quarter" idx="10"/>
          </p:nvPr>
        </p:nvSpPr>
        <p:spPr/>
        <p:txBody>
          <a:bodyPr/>
          <a:lstStyle/>
          <a:p>
            <a:pPr algn="ctr"/>
            <a:r>
              <a:rPr lang="en-US" kern="0" dirty="0">
                <a:latin typeface="+mn-lt"/>
              </a:rPr>
              <a:t>Hypothesis - Formulation</a:t>
            </a:r>
            <a:endParaRPr lang="aa-ET" dirty="0">
              <a:latin typeface="+mn-lt"/>
            </a:endParaRPr>
          </a:p>
        </p:txBody>
      </p:sp>
      <p:grpSp>
        <p:nvGrpSpPr>
          <p:cNvPr id="4" name="Group 3"/>
          <p:cNvGrpSpPr/>
          <p:nvPr/>
        </p:nvGrpSpPr>
        <p:grpSpPr>
          <a:xfrm>
            <a:off x="1862170" y="1597932"/>
            <a:ext cx="883240" cy="857798"/>
            <a:chOff x="520700" y="1879600"/>
            <a:chExt cx="927100" cy="800100"/>
          </a:xfrm>
        </p:grpSpPr>
        <p:sp>
          <p:nvSpPr>
            <p:cNvPr id="5" name="Oval 4"/>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6" name="Object 5"/>
            <p:cNvGraphicFramePr>
              <a:graphicFrameLocks noChangeAspect="1"/>
            </p:cNvGraphicFramePr>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1114"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7" name="Round Diagonal Corner Rectangle 6"/>
          <p:cNvSpPr/>
          <p:nvPr/>
        </p:nvSpPr>
        <p:spPr>
          <a:xfrm>
            <a:off x="3300288" y="1614904"/>
            <a:ext cx="6946031" cy="84082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mean  fuel consumption in cars fitted with radial tyres and regular belted tires will be same</a:t>
            </a:r>
            <a:endParaRPr lang="en-US" sz="2338" dirty="0">
              <a:solidFill>
                <a:schemeClr val="tx1"/>
              </a:solidFill>
              <a:latin typeface="Helvetica Neue"/>
              <a:cs typeface="Helvetica" panose="020B0604020202020204" pitchFamily="34" charset="0"/>
            </a:endParaRPr>
          </a:p>
        </p:txBody>
      </p:sp>
      <p:grpSp>
        <p:nvGrpSpPr>
          <p:cNvPr id="8" name="Group 7"/>
          <p:cNvGrpSpPr/>
          <p:nvPr/>
        </p:nvGrpSpPr>
        <p:grpSpPr>
          <a:xfrm>
            <a:off x="3522608" y="2669586"/>
            <a:ext cx="2634657" cy="738795"/>
            <a:chOff x="3779628" y="2723236"/>
            <a:chExt cx="2037902" cy="636184"/>
          </a:xfrm>
          <a:blipFill>
            <a:blip r:embed="rId5"/>
            <a:tile tx="0" ty="0" sx="100000" sy="100000" flip="none" algn="tl"/>
          </a:blipFill>
        </p:grpSpPr>
        <p:sp>
          <p:nvSpPr>
            <p:cNvPr id="9" name="Round Diagonal Corner Rectangle 8"/>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0" name="Object 9"/>
            <p:cNvGraphicFramePr>
              <a:graphicFrameLocks noChangeAspect="1"/>
            </p:cNvGraphicFramePr>
            <p:nvPr/>
          </p:nvGraphicFramePr>
          <p:xfrm>
            <a:off x="4132451" y="2838275"/>
            <a:ext cx="1355719" cy="420823"/>
          </p:xfrm>
          <a:graphic>
            <a:graphicData uri="http://schemas.openxmlformats.org/presentationml/2006/ole">
              <mc:AlternateContent xmlns:mc="http://schemas.openxmlformats.org/markup-compatibility/2006">
                <mc:Choice xmlns:v="urn:schemas-microsoft-com:vml" Requires="v">
                  <p:oleObj spid="_x0000_s1115" name="Equation" r:id="rId6" imgW="736560" imgH="228600" progId="Equation.3">
                    <p:embed/>
                  </p:oleObj>
                </mc:Choice>
                <mc:Fallback>
                  <p:oleObj name="Equation" r:id="rId6" imgW="736560" imgH="228600" progId="Equation.3">
                    <p:embed/>
                    <p:pic>
                      <p:nvPicPr>
                        <p:cNvPr id="0" name=""/>
                        <p:cNvPicPr/>
                        <p:nvPr/>
                      </p:nvPicPr>
                      <p:blipFill>
                        <a:blip r:embed="rId7"/>
                        <a:stretch>
                          <a:fillRect/>
                        </a:stretch>
                      </p:blipFill>
                      <p:spPr>
                        <a:xfrm>
                          <a:off x="4132451" y="2838275"/>
                          <a:ext cx="1355719" cy="420823"/>
                        </a:xfrm>
                        <a:prstGeom prst="rect">
                          <a:avLst/>
                        </a:prstGeom>
                      </p:spPr>
                    </p:pic>
                  </p:oleObj>
                </mc:Fallback>
              </mc:AlternateContent>
            </a:graphicData>
          </a:graphic>
        </p:graphicFrame>
      </p:grpSp>
      <p:grpSp>
        <p:nvGrpSpPr>
          <p:cNvPr id="11" name="Group 10"/>
          <p:cNvGrpSpPr/>
          <p:nvPr/>
        </p:nvGrpSpPr>
        <p:grpSpPr>
          <a:xfrm>
            <a:off x="1862170" y="3598085"/>
            <a:ext cx="883240" cy="899038"/>
            <a:chOff x="520700" y="3987800"/>
            <a:chExt cx="927100" cy="800100"/>
          </a:xfrm>
        </p:grpSpPr>
        <p:sp>
          <p:nvSpPr>
            <p:cNvPr id="12" name="Oval 11"/>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3" name="Object 12"/>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1116"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4" name="Round Diagonal Corner Rectangle 13"/>
          <p:cNvSpPr/>
          <p:nvPr/>
        </p:nvSpPr>
        <p:spPr>
          <a:xfrm>
            <a:off x="3300288" y="3615057"/>
            <a:ext cx="6946031" cy="88206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mean  fuel consumption in cars fitted with radial tyres may be inferior to regular belted tires</a:t>
            </a:r>
            <a:endParaRPr lang="en-US" sz="2338" dirty="0">
              <a:solidFill>
                <a:schemeClr val="tx1"/>
              </a:solidFill>
              <a:latin typeface="Helvetica Neue"/>
              <a:cs typeface="Helvetica" panose="020B0604020202020204" pitchFamily="34" charset="0"/>
            </a:endParaRPr>
          </a:p>
        </p:txBody>
      </p:sp>
      <p:grpSp>
        <p:nvGrpSpPr>
          <p:cNvPr id="15" name="Group 14"/>
          <p:cNvGrpSpPr/>
          <p:nvPr/>
        </p:nvGrpSpPr>
        <p:grpSpPr>
          <a:xfrm>
            <a:off x="4797529" y="4596101"/>
            <a:ext cx="2634657" cy="783741"/>
            <a:chOff x="3779628" y="2723236"/>
            <a:chExt cx="2037902" cy="636184"/>
          </a:xfrm>
          <a:blipFill>
            <a:blip r:embed="rId5"/>
            <a:tile tx="0" ty="0" sx="100000" sy="100000" flip="none" algn="tl"/>
          </a:blipFill>
        </p:grpSpPr>
        <p:sp>
          <p:nvSpPr>
            <p:cNvPr id="16" name="Round Diagonal Corner Rectangle 15"/>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nvGraphicFramePr>
          <p:xfrm>
            <a:off x="4142818" y="2849608"/>
            <a:ext cx="1332592" cy="396689"/>
          </p:xfrm>
          <a:graphic>
            <a:graphicData uri="http://schemas.openxmlformats.org/presentationml/2006/ole">
              <mc:AlternateContent xmlns:mc="http://schemas.openxmlformats.org/markup-compatibility/2006">
                <mc:Choice xmlns:v="urn:schemas-microsoft-com:vml" Requires="v">
                  <p:oleObj spid="_x0000_s1117" name="Equation" r:id="rId10" imgW="723600" imgH="215640" progId="Equation.3">
                    <p:embed/>
                  </p:oleObj>
                </mc:Choice>
                <mc:Fallback>
                  <p:oleObj name="Equation" r:id="rId10" imgW="723600" imgH="215640" progId="Equation.3">
                    <p:embed/>
                    <p:pic>
                      <p:nvPicPr>
                        <p:cNvPr id="0" name=""/>
                        <p:cNvPicPr/>
                        <p:nvPr/>
                      </p:nvPicPr>
                      <p:blipFill>
                        <a:blip r:embed="rId11"/>
                        <a:stretch>
                          <a:fillRect/>
                        </a:stretch>
                      </p:blipFill>
                      <p:spPr>
                        <a:xfrm>
                          <a:off x="4142818" y="2849608"/>
                          <a:ext cx="1332592" cy="396689"/>
                        </a:xfrm>
                        <a:prstGeom prst="rect">
                          <a:avLst/>
                        </a:prstGeom>
                      </p:spPr>
                    </p:pic>
                  </p:oleObj>
                </mc:Fallback>
              </mc:AlternateContent>
            </a:graphicData>
          </a:graphic>
        </p:graphicFrame>
      </p:grpSp>
      <p:sp>
        <p:nvSpPr>
          <p:cNvPr id="18" name="Left Arrow 17"/>
          <p:cNvSpPr/>
          <p:nvPr/>
        </p:nvSpPr>
        <p:spPr>
          <a:xfrm rot="10800000">
            <a:off x="2818464" y="1861257"/>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19" name="Left Arrow 18"/>
          <p:cNvSpPr/>
          <p:nvPr/>
        </p:nvSpPr>
        <p:spPr>
          <a:xfrm rot="10800000">
            <a:off x="2806091" y="3886154"/>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0" name="Oval 19"/>
          <p:cNvSpPr/>
          <p:nvPr/>
        </p:nvSpPr>
        <p:spPr>
          <a:xfrm>
            <a:off x="3885408" y="1637403"/>
            <a:ext cx="883612" cy="5013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1" name="Oval 20"/>
          <p:cNvSpPr/>
          <p:nvPr/>
        </p:nvSpPr>
        <p:spPr>
          <a:xfrm>
            <a:off x="4589986" y="2814520"/>
            <a:ext cx="450257" cy="4984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2" name="Oval 21"/>
          <p:cNvSpPr/>
          <p:nvPr/>
        </p:nvSpPr>
        <p:spPr>
          <a:xfrm>
            <a:off x="3885408" y="3635472"/>
            <a:ext cx="883612" cy="5013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3" name="Oval 22"/>
          <p:cNvSpPr/>
          <p:nvPr/>
        </p:nvSpPr>
        <p:spPr>
          <a:xfrm>
            <a:off x="5836783" y="4812590"/>
            <a:ext cx="482064" cy="4984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pSp>
        <p:nvGrpSpPr>
          <p:cNvPr id="24" name="Group 23"/>
          <p:cNvGrpSpPr/>
          <p:nvPr/>
        </p:nvGrpSpPr>
        <p:grpSpPr>
          <a:xfrm>
            <a:off x="6541395" y="2827305"/>
            <a:ext cx="4504258" cy="532153"/>
            <a:chOff x="375559" y="1965945"/>
            <a:chExt cx="12847311" cy="591676"/>
          </a:xfrm>
        </p:grpSpPr>
        <p:sp>
          <p:nvSpPr>
            <p:cNvPr id="25" name="Rectangle 24"/>
            <p:cNvSpPr/>
            <p:nvPr/>
          </p:nvSpPr>
          <p:spPr>
            <a:xfrm>
              <a:off x="375559" y="1965945"/>
              <a:ext cx="10567403"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6" name="TextBox 25"/>
            <p:cNvSpPr txBox="1"/>
            <p:nvPr/>
          </p:nvSpPr>
          <p:spPr>
            <a:xfrm>
              <a:off x="417333" y="2064679"/>
              <a:ext cx="12805537" cy="469459"/>
            </a:xfrm>
            <a:prstGeom prst="rect">
              <a:avLst/>
            </a:prstGeom>
            <a:noFill/>
          </p:spPr>
          <p:txBody>
            <a:bodyPr wrap="square" rtlCol="0">
              <a:spAutoFit/>
            </a:bodyPr>
            <a:lstStyle/>
            <a:p>
              <a:pPr>
                <a:lnSpc>
                  <a:spcPct val="150000"/>
                </a:lnSpc>
              </a:pPr>
              <a:r>
                <a:rPr lang="en-US" sz="1429" b="1" dirty="0">
                  <a:solidFill>
                    <a:srgbClr val="FF0000"/>
                  </a:solidFill>
                  <a:latin typeface="Helvetica Neue"/>
                  <a:cs typeface="Helvetica" panose="020B0604020202020204" pitchFamily="34" charset="0"/>
                </a:rPr>
                <a:t>Note: H</a:t>
              </a:r>
              <a:r>
                <a:rPr lang="en-US" sz="1429" b="1" baseline="-25000" dirty="0">
                  <a:solidFill>
                    <a:srgbClr val="FF0000"/>
                  </a:solidFill>
                  <a:latin typeface="Helvetica Neue"/>
                  <a:cs typeface="Helvetica" panose="020B0604020202020204" pitchFamily="34" charset="0"/>
                </a:rPr>
                <a:t>0</a:t>
              </a:r>
              <a:r>
                <a:rPr lang="en-US" sz="1429" b="1" dirty="0">
                  <a:solidFill>
                    <a:srgbClr val="FF0000"/>
                  </a:solidFill>
                  <a:latin typeface="Helvetica Neue"/>
                  <a:cs typeface="Helvetica" panose="020B0604020202020204" pitchFamily="34" charset="0"/>
                </a:rPr>
                <a:t> can also be stated as one-tailed</a:t>
              </a:r>
              <a:endParaRPr lang="en-IN" sz="1429"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196677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0-#ppt_w/2"/>
                                          </p:val>
                                        </p:tav>
                                        <p:tav tm="100000">
                                          <p:val>
                                            <p:strVal val="#ppt_x"/>
                                          </p:val>
                                        </p:tav>
                                      </p:tavLst>
                                    </p:anim>
                                    <p:anim calcmode="lin" valueType="num">
                                      <p:cBhvr additive="base">
                                        <p:cTn id="40" dur="500" fill="hold"/>
                                        <p:tgtEl>
                                          <p:spTgt spid="19"/>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par>
                          <p:cTn id="45" fill="hold">
                            <p:stCondLst>
                              <p:cond delay="1500"/>
                            </p:stCondLst>
                            <p:childTnLst>
                              <p:par>
                                <p:cTn id="46" presetID="53" presetClass="entr" presetSubtype="16" fill="hold" nodeType="afterEffect">
                                  <p:stCondLst>
                                    <p:cond delay="0"/>
                                  </p:stCondLst>
                                  <p:childTnLst>
                                    <p:set>
                                      <p:cBhvr>
                                        <p:cTn id="47" dur="1" fill="hold">
                                          <p:stCondLst>
                                            <p:cond delay="0"/>
                                          </p:stCondLst>
                                        </p:cTn>
                                        <p:tgtEl>
                                          <p:spTgt spid="15"/>
                                        </p:tgtEl>
                                        <p:attrNameLst>
                                          <p:attrName>style.visibility</p:attrName>
                                        </p:attrNameLst>
                                      </p:cBhvr>
                                      <p:to>
                                        <p:strVal val="visible"/>
                                      </p:to>
                                    </p:set>
                                    <p:anim calcmode="lin" valueType="num">
                                      <p:cBhvr>
                                        <p:cTn id="48" dur="500" fill="hold"/>
                                        <p:tgtEl>
                                          <p:spTgt spid="15"/>
                                        </p:tgtEl>
                                        <p:attrNameLst>
                                          <p:attrName>ppt_w</p:attrName>
                                        </p:attrNameLst>
                                      </p:cBhvr>
                                      <p:tavLst>
                                        <p:tav tm="0">
                                          <p:val>
                                            <p:fltVal val="0"/>
                                          </p:val>
                                        </p:tav>
                                        <p:tav tm="100000">
                                          <p:val>
                                            <p:strVal val="#ppt_w"/>
                                          </p:val>
                                        </p:tav>
                                      </p:tavLst>
                                    </p:anim>
                                    <p:anim calcmode="lin" valueType="num">
                                      <p:cBhvr>
                                        <p:cTn id="49" dur="500" fill="hold"/>
                                        <p:tgtEl>
                                          <p:spTgt spid="15"/>
                                        </p:tgtEl>
                                        <p:attrNameLst>
                                          <p:attrName>ppt_h</p:attrName>
                                        </p:attrNameLst>
                                      </p:cBhvr>
                                      <p:tavLst>
                                        <p:tav tm="0">
                                          <p:val>
                                            <p:fltVal val="0"/>
                                          </p:val>
                                        </p:tav>
                                        <p:tav tm="100000">
                                          <p:val>
                                            <p:strVal val="#ppt_h"/>
                                          </p:val>
                                        </p:tav>
                                      </p:tavLst>
                                    </p:anim>
                                    <p:animEffect transition="in" filter="fade">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wipe(down)">
                                      <p:cBhvr>
                                        <p:cTn id="58" dur="500"/>
                                        <p:tgtEl>
                                          <p:spTgt spid="23"/>
                                        </p:tgtEl>
                                      </p:cBhvr>
                                    </p:animEffect>
                                  </p:childTnLst>
                                </p:cTn>
                              </p:par>
                              <p:par>
                                <p:cTn id="59" presetID="2" presetClass="entr" presetSubtype="8"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0-#ppt_w/2"/>
                                          </p:val>
                                        </p:tav>
                                        <p:tav tm="100000">
                                          <p:val>
                                            <p:strVal val="#ppt_x"/>
                                          </p:val>
                                        </p:tav>
                                      </p:tavLst>
                                    </p:anim>
                                    <p:anim calcmode="lin" valueType="num">
                                      <p:cBhvr additive="base">
                                        <p:cTn id="6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8" grpId="0" animBg="1"/>
      <p:bldP spid="19" grpId="0" animBg="1"/>
      <p:bldP spid="20" grpId="0" animBg="1"/>
      <p:bldP spid="21" grpId="0"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76D7D8A2-CD46-4204-82F7-204B7927CC06}"/>
              </a:ext>
            </a:extLst>
          </p:cNvPr>
          <p:cNvSpPr>
            <a:spLocks noGrp="1"/>
          </p:cNvSpPr>
          <p:nvPr>
            <p:ph sz="quarter" idx="10"/>
          </p:nvPr>
        </p:nvSpPr>
        <p:spPr>
          <a:xfrm>
            <a:off x="2270899" y="89232"/>
            <a:ext cx="6324600" cy="1143000"/>
          </a:xfrm>
        </p:spPr>
        <p:txBody>
          <a:bodyPr/>
          <a:lstStyle/>
          <a:p>
            <a:pPr algn="ctr"/>
            <a:r>
              <a:rPr lang="en-US" kern="0" dirty="0">
                <a:latin typeface="+mn-lt"/>
              </a:rPr>
              <a:t>Hypothesis - Formulation</a:t>
            </a:r>
            <a:endParaRPr lang="aa-ET" dirty="0">
              <a:latin typeface="+mn-lt"/>
            </a:endParaRPr>
          </a:p>
        </p:txBody>
      </p:sp>
      <p:grpSp>
        <p:nvGrpSpPr>
          <p:cNvPr id="5" name="Group 4"/>
          <p:cNvGrpSpPr/>
          <p:nvPr/>
        </p:nvGrpSpPr>
        <p:grpSpPr>
          <a:xfrm>
            <a:off x="1862170" y="1684886"/>
            <a:ext cx="883240" cy="857798"/>
            <a:chOff x="520700" y="1879600"/>
            <a:chExt cx="927100" cy="800100"/>
          </a:xfrm>
        </p:grpSpPr>
        <p:sp>
          <p:nvSpPr>
            <p:cNvPr id="6" name="Oval 5"/>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7" name="Object 6"/>
            <p:cNvGraphicFramePr>
              <a:graphicFrameLocks noChangeAspect="1"/>
            </p:cNvGraphicFramePr>
            <p:nvPr/>
          </p:nvGraphicFramePr>
          <p:xfrm>
            <a:off x="749046" y="2080587"/>
            <a:ext cx="444786" cy="473136"/>
          </p:xfrm>
          <a:graphic>
            <a:graphicData uri="http://schemas.openxmlformats.org/presentationml/2006/ole">
              <mc:AlternateContent xmlns:mc="http://schemas.openxmlformats.org/markup-compatibility/2006">
                <mc:Choice xmlns:v="urn:schemas-microsoft-com:vml" Requires="v">
                  <p:oleObj spid="_x0000_s2138" name="Equation" r:id="rId3" imgW="203040" imgH="215640" progId="Equation.3">
                    <p:embed/>
                  </p:oleObj>
                </mc:Choice>
                <mc:Fallback>
                  <p:oleObj name="Equation" r:id="rId3" imgW="203040" imgH="215640" progId="Equation.3">
                    <p:embed/>
                    <p:pic>
                      <p:nvPicPr>
                        <p:cNvPr id="0" name=""/>
                        <p:cNvPicPr/>
                        <p:nvPr/>
                      </p:nvPicPr>
                      <p:blipFill>
                        <a:blip r:embed="rId4"/>
                        <a:stretch>
                          <a:fillRect/>
                        </a:stretch>
                      </p:blipFill>
                      <p:spPr>
                        <a:xfrm>
                          <a:off x="749046" y="2080587"/>
                          <a:ext cx="444786" cy="473136"/>
                        </a:xfrm>
                        <a:prstGeom prst="rect">
                          <a:avLst/>
                        </a:prstGeom>
                      </p:spPr>
                    </p:pic>
                  </p:oleObj>
                </mc:Fallback>
              </mc:AlternateContent>
            </a:graphicData>
          </a:graphic>
        </p:graphicFrame>
      </p:grpSp>
      <p:sp>
        <p:nvSpPr>
          <p:cNvPr id="8" name="Round Diagonal Corner Rectangle 7"/>
          <p:cNvSpPr/>
          <p:nvPr/>
        </p:nvSpPr>
        <p:spPr>
          <a:xfrm>
            <a:off x="3300288" y="1701858"/>
            <a:ext cx="6946031" cy="84082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panose="020B0604020202020204" pitchFamily="34" charset="0"/>
                <a:cs typeface="Helvetica" panose="020B0604020202020204" pitchFamily="34" charset="0"/>
              </a:rPr>
              <a:t>The mean fuel consumption in cars fitted with radial tires may be better than regular belted tires</a:t>
            </a:r>
            <a:endParaRPr lang="en-US" sz="2338" dirty="0">
              <a:solidFill>
                <a:schemeClr val="tx1"/>
              </a:solidFill>
              <a:latin typeface="Helvetica" panose="020B0604020202020204" pitchFamily="34" charset="0"/>
              <a:cs typeface="Helvetica" panose="020B0604020202020204" pitchFamily="34" charset="0"/>
            </a:endParaRPr>
          </a:p>
        </p:txBody>
      </p:sp>
      <p:grpSp>
        <p:nvGrpSpPr>
          <p:cNvPr id="9" name="Group 8"/>
          <p:cNvGrpSpPr/>
          <p:nvPr/>
        </p:nvGrpSpPr>
        <p:grpSpPr>
          <a:xfrm>
            <a:off x="4704222" y="2756540"/>
            <a:ext cx="2634657" cy="738795"/>
            <a:chOff x="3779628" y="2723236"/>
            <a:chExt cx="2037902" cy="636184"/>
          </a:xfrm>
          <a:blipFill>
            <a:blip r:embed="rId5"/>
            <a:tile tx="0" ty="0" sx="100000" sy="100000" flip="none" algn="tl"/>
          </a:blipFill>
        </p:grpSpPr>
        <p:sp>
          <p:nvSpPr>
            <p:cNvPr id="10" name="Round Diagonal Corner Rectangle 9"/>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1" name="Object 10"/>
            <p:cNvGraphicFramePr>
              <a:graphicFrameLocks noChangeAspect="1"/>
            </p:cNvGraphicFramePr>
            <p:nvPr/>
          </p:nvGraphicFramePr>
          <p:xfrm>
            <a:off x="4143616" y="2849816"/>
            <a:ext cx="1332592" cy="396852"/>
          </p:xfrm>
          <a:graphic>
            <a:graphicData uri="http://schemas.openxmlformats.org/presentationml/2006/ole">
              <mc:AlternateContent xmlns:mc="http://schemas.openxmlformats.org/markup-compatibility/2006">
                <mc:Choice xmlns:v="urn:schemas-microsoft-com:vml" Requires="v">
                  <p:oleObj spid="_x0000_s2139" name="Equation" r:id="rId6" imgW="723600" imgH="215640" progId="Equation.3">
                    <p:embed/>
                  </p:oleObj>
                </mc:Choice>
                <mc:Fallback>
                  <p:oleObj name="Equation" r:id="rId6" imgW="723600" imgH="215640" progId="Equation.3">
                    <p:embed/>
                    <p:pic>
                      <p:nvPicPr>
                        <p:cNvPr id="0" name=""/>
                        <p:cNvPicPr/>
                        <p:nvPr/>
                      </p:nvPicPr>
                      <p:blipFill>
                        <a:blip r:embed="rId7"/>
                        <a:stretch>
                          <a:fillRect/>
                        </a:stretch>
                      </p:blipFill>
                      <p:spPr>
                        <a:xfrm>
                          <a:off x="4143616" y="2849816"/>
                          <a:ext cx="1332592" cy="396852"/>
                        </a:xfrm>
                        <a:prstGeom prst="rect">
                          <a:avLst/>
                        </a:prstGeom>
                      </p:spPr>
                    </p:pic>
                  </p:oleObj>
                </mc:Fallback>
              </mc:AlternateContent>
            </a:graphicData>
          </a:graphic>
        </p:graphicFrame>
      </p:grpSp>
      <p:grpSp>
        <p:nvGrpSpPr>
          <p:cNvPr id="12" name="Group 11"/>
          <p:cNvGrpSpPr/>
          <p:nvPr/>
        </p:nvGrpSpPr>
        <p:grpSpPr>
          <a:xfrm>
            <a:off x="1862170" y="3685039"/>
            <a:ext cx="883240" cy="899038"/>
            <a:chOff x="520700" y="3987800"/>
            <a:chExt cx="927100" cy="800100"/>
          </a:xfrm>
        </p:grpSpPr>
        <p:sp>
          <p:nvSpPr>
            <p:cNvPr id="13" name="Oval 12"/>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4" name="Object 13"/>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2140"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5" name="Round Diagonal Corner Rectangle 14"/>
          <p:cNvSpPr/>
          <p:nvPr/>
        </p:nvSpPr>
        <p:spPr>
          <a:xfrm>
            <a:off x="3300288" y="3702011"/>
            <a:ext cx="6946031" cy="88206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panose="020B0604020202020204" pitchFamily="34" charset="0"/>
                <a:cs typeface="Helvetica" panose="020B0604020202020204" pitchFamily="34" charset="0"/>
              </a:rPr>
              <a:t>The mean fuel consumption in cars fitted with radial tires and regular belted tires may be different</a:t>
            </a:r>
            <a:endParaRPr lang="en-US" sz="2338" dirty="0">
              <a:solidFill>
                <a:schemeClr val="tx1"/>
              </a:solidFill>
              <a:latin typeface="Helvetica" panose="020B0604020202020204" pitchFamily="34" charset="0"/>
              <a:cs typeface="Helvetica" panose="020B0604020202020204" pitchFamily="34" charset="0"/>
            </a:endParaRPr>
          </a:p>
        </p:txBody>
      </p:sp>
      <p:grpSp>
        <p:nvGrpSpPr>
          <p:cNvPr id="16" name="Group 15"/>
          <p:cNvGrpSpPr/>
          <p:nvPr/>
        </p:nvGrpSpPr>
        <p:grpSpPr>
          <a:xfrm>
            <a:off x="4704222" y="4683055"/>
            <a:ext cx="2634657" cy="783741"/>
            <a:chOff x="3779628" y="2723236"/>
            <a:chExt cx="2037902" cy="636184"/>
          </a:xfrm>
          <a:blipFill>
            <a:blip r:embed="rId5"/>
            <a:tile tx="0" ty="0" sx="100000" sy="100000" flip="none" algn="tl"/>
          </a:blipFill>
        </p:grpSpPr>
        <p:sp>
          <p:nvSpPr>
            <p:cNvPr id="17" name="Round Diagonal Corner Rectangle 16"/>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8" name="Object 17"/>
            <p:cNvGraphicFramePr>
              <a:graphicFrameLocks noChangeAspect="1"/>
            </p:cNvGraphicFramePr>
            <p:nvPr/>
          </p:nvGraphicFramePr>
          <p:xfrm>
            <a:off x="4143616" y="2849608"/>
            <a:ext cx="1332592" cy="396689"/>
          </p:xfrm>
          <a:graphic>
            <a:graphicData uri="http://schemas.openxmlformats.org/presentationml/2006/ole">
              <mc:AlternateContent xmlns:mc="http://schemas.openxmlformats.org/markup-compatibility/2006">
                <mc:Choice xmlns:v="urn:schemas-microsoft-com:vml" Requires="v">
                  <p:oleObj spid="_x0000_s2141" name="Equation" r:id="rId10" imgW="723600" imgH="215640" progId="Equation.3">
                    <p:embed/>
                  </p:oleObj>
                </mc:Choice>
                <mc:Fallback>
                  <p:oleObj name="Equation" r:id="rId10" imgW="723600" imgH="215640" progId="Equation.3">
                    <p:embed/>
                    <p:pic>
                      <p:nvPicPr>
                        <p:cNvPr id="0" name=""/>
                        <p:cNvPicPr/>
                        <p:nvPr/>
                      </p:nvPicPr>
                      <p:blipFill>
                        <a:blip r:embed="rId11"/>
                        <a:stretch>
                          <a:fillRect/>
                        </a:stretch>
                      </p:blipFill>
                      <p:spPr>
                        <a:xfrm>
                          <a:off x="4143616" y="2849608"/>
                          <a:ext cx="1332592" cy="396689"/>
                        </a:xfrm>
                        <a:prstGeom prst="rect">
                          <a:avLst/>
                        </a:prstGeom>
                      </p:spPr>
                    </p:pic>
                  </p:oleObj>
                </mc:Fallback>
              </mc:AlternateContent>
            </a:graphicData>
          </a:graphic>
        </p:graphicFrame>
      </p:grpSp>
      <p:sp>
        <p:nvSpPr>
          <p:cNvPr id="19" name="Left Arrow 18"/>
          <p:cNvSpPr/>
          <p:nvPr/>
        </p:nvSpPr>
        <p:spPr>
          <a:xfrm rot="10800000">
            <a:off x="2818464" y="1948211"/>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0" name="Left Arrow 19"/>
          <p:cNvSpPr/>
          <p:nvPr/>
        </p:nvSpPr>
        <p:spPr>
          <a:xfrm rot="10800000">
            <a:off x="2806091" y="3973108"/>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1" name="Oval 20"/>
          <p:cNvSpPr/>
          <p:nvPr/>
        </p:nvSpPr>
        <p:spPr>
          <a:xfrm>
            <a:off x="3885408" y="1724357"/>
            <a:ext cx="883612" cy="5013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2" name="Oval 21"/>
          <p:cNvSpPr/>
          <p:nvPr/>
        </p:nvSpPr>
        <p:spPr>
          <a:xfrm>
            <a:off x="5780518" y="2901474"/>
            <a:ext cx="398920" cy="4984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3" name="Oval 22"/>
          <p:cNvSpPr/>
          <p:nvPr/>
        </p:nvSpPr>
        <p:spPr>
          <a:xfrm>
            <a:off x="3885407" y="3722426"/>
            <a:ext cx="883612" cy="501364"/>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4" name="Oval 23"/>
          <p:cNvSpPr/>
          <p:nvPr/>
        </p:nvSpPr>
        <p:spPr>
          <a:xfrm>
            <a:off x="5782205" y="4899544"/>
            <a:ext cx="397235" cy="49841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Tree>
    <p:extLst>
      <p:ext uri="{BB962C8B-B14F-4D97-AF65-F5344CB8AC3E}">
        <p14:creationId xmlns:p14="http://schemas.microsoft.com/office/powerpoint/2010/main" val="274067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down)">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0-#ppt_w/2"/>
                                          </p:val>
                                        </p:tav>
                                        <p:tav tm="100000">
                                          <p:val>
                                            <p:strVal val="#ppt_x"/>
                                          </p:val>
                                        </p:tav>
                                      </p:tavLst>
                                    </p:anim>
                                    <p:anim calcmode="lin" valueType="num">
                                      <p:cBhvr additive="base">
                                        <p:cTn id="40" dur="500" fill="hold"/>
                                        <p:tgtEl>
                                          <p:spTgt spid="20"/>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left)">
                                      <p:cBhvr>
                                        <p:cTn id="44" dur="500"/>
                                        <p:tgtEl>
                                          <p:spTgt spid="15"/>
                                        </p:tgtEl>
                                      </p:cBhvr>
                                    </p:animEffect>
                                  </p:childTnLst>
                                </p:cTn>
                              </p:par>
                            </p:childTnLst>
                          </p:cTn>
                        </p:par>
                        <p:par>
                          <p:cTn id="45" fill="hold">
                            <p:stCondLst>
                              <p:cond delay="1500"/>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9" grpId="0" animBg="1"/>
      <p:bldP spid="20" grpId="0" animBg="1"/>
      <p:bldP spid="21" grpId="0" animBg="1"/>
      <p:bldP spid="22" grpId="0" animBg="1"/>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1D6D7CA-D296-406E-9A0B-2DA46640008A}"/>
              </a:ext>
            </a:extLst>
          </p:cNvPr>
          <p:cNvSpPr>
            <a:spLocks noGrp="1"/>
          </p:cNvSpPr>
          <p:nvPr>
            <p:ph idx="1"/>
          </p:nvPr>
        </p:nvSpPr>
        <p:spPr>
          <a:xfrm>
            <a:off x="2057400" y="1493838"/>
            <a:ext cx="7848600" cy="4525963"/>
          </a:xfrm>
        </p:spPr>
        <p:txBody>
          <a:bodyPr/>
          <a:lstStyle/>
          <a:p>
            <a:pPr algn="just">
              <a:lnSpc>
                <a:spcPct val="150000"/>
              </a:lnSpc>
              <a:spcBef>
                <a:spcPts val="0"/>
              </a:spcBef>
            </a:pPr>
            <a:r>
              <a:rPr lang="en-US" dirty="0">
                <a:latin typeface="+mn-lt"/>
              </a:rPr>
              <a:t>Two judges have to judge independently whether the defendant is innocent or guilty on the basis of evidence. Lack of sufficient evidence may lead to erroneous decisions like false positive or false negative. Suppose based on evidences, if we are interested in finding proportion of false positivity in the judgement, then the hypothesis to be tested, i</a:t>
            </a:r>
            <a:r>
              <a:rPr lang="en-US" altLang="en-US" dirty="0">
                <a:latin typeface="+mn-lt"/>
                <a:ea typeface="Verdana" panose="020B0604030504040204" pitchFamily="34" charset="0"/>
                <a:cs typeface="Verdana" panose="020B0604030504040204" pitchFamily="34" charset="0"/>
              </a:rPr>
              <a:t>f variable measured is </a:t>
            </a:r>
            <a:r>
              <a:rPr lang="en-US" altLang="en-US" dirty="0">
                <a:solidFill>
                  <a:srgbClr val="FF0000"/>
                </a:solidFill>
                <a:latin typeface="+mn-lt"/>
                <a:ea typeface="Verdana" panose="020B0604030504040204" pitchFamily="34" charset="0"/>
                <a:cs typeface="Verdana" panose="020B0604030504040204" pitchFamily="34" charset="0"/>
              </a:rPr>
              <a:t>qualitative</a:t>
            </a:r>
            <a:r>
              <a:rPr lang="en-US" dirty="0">
                <a:latin typeface="+mn-lt"/>
              </a:rPr>
              <a:t> will be</a:t>
            </a:r>
          </a:p>
          <a:p>
            <a:endParaRPr lang="aa-ET" dirty="0"/>
          </a:p>
        </p:txBody>
      </p:sp>
      <p:sp>
        <p:nvSpPr>
          <p:cNvPr id="3" name="Content Placeholder 2">
            <a:extLst>
              <a:ext uri="{FF2B5EF4-FFF2-40B4-BE49-F238E27FC236}">
                <a16:creationId xmlns:a16="http://schemas.microsoft.com/office/drawing/2014/main" xmlns="" id="{C03DB357-A865-4EA7-BD3D-9A45F625AD97}"/>
              </a:ext>
            </a:extLst>
          </p:cNvPr>
          <p:cNvSpPr>
            <a:spLocks noGrp="1"/>
          </p:cNvSpPr>
          <p:nvPr>
            <p:ph sz="quarter" idx="10"/>
          </p:nvPr>
        </p:nvSpPr>
        <p:spPr/>
        <p:txBody>
          <a:bodyPr/>
          <a:lstStyle/>
          <a:p>
            <a:pPr algn="ctr"/>
            <a:r>
              <a:rPr lang="en-US" kern="0" dirty="0">
                <a:latin typeface="+mn-lt"/>
              </a:rPr>
              <a:t>Hypothesis - Formulation</a:t>
            </a:r>
            <a:endParaRPr lang="aa-ET" dirty="0">
              <a:latin typeface="+mn-lt"/>
            </a:endParaRPr>
          </a:p>
        </p:txBody>
      </p:sp>
    </p:spTree>
    <p:extLst>
      <p:ext uri="{BB962C8B-B14F-4D97-AF65-F5344CB8AC3E}">
        <p14:creationId xmlns:p14="http://schemas.microsoft.com/office/powerpoint/2010/main" val="3444333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xmlns="" id="{5A4B8C28-6FA2-4AB9-A979-87F6F2F67270}"/>
              </a:ext>
            </a:extLst>
          </p:cNvPr>
          <p:cNvSpPr>
            <a:spLocks noGrp="1"/>
          </p:cNvSpPr>
          <p:nvPr>
            <p:ph sz="quarter" idx="10"/>
          </p:nvPr>
        </p:nvSpPr>
        <p:spPr/>
        <p:txBody>
          <a:bodyPr/>
          <a:lstStyle/>
          <a:p>
            <a:pPr algn="ctr"/>
            <a:r>
              <a:rPr lang="en-US" kern="0" dirty="0">
                <a:latin typeface="+mn-lt"/>
              </a:rPr>
              <a:t>Hypothesis - Formulation</a:t>
            </a:r>
            <a:endParaRPr lang="aa-ET" dirty="0">
              <a:latin typeface="+mn-lt"/>
            </a:endParaRPr>
          </a:p>
        </p:txBody>
      </p:sp>
      <p:sp>
        <p:nvSpPr>
          <p:cNvPr id="4" name="Round Diagonal Corner Rectangle 3"/>
          <p:cNvSpPr/>
          <p:nvPr/>
        </p:nvSpPr>
        <p:spPr>
          <a:xfrm>
            <a:off x="3887068" y="2960714"/>
            <a:ext cx="1218058" cy="39298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en-US" sz="2078" b="1" dirty="0">
                <a:solidFill>
                  <a:schemeClr val="tx1">
                    <a:lumMod val="75000"/>
                    <a:lumOff val="25000"/>
                  </a:schemeClr>
                </a:solidFill>
                <a:latin typeface="Helvetica Neue"/>
                <a:cs typeface="Helvetica" panose="020B0604020202020204" pitchFamily="34" charset="0"/>
              </a:rPr>
              <a:t>Judge 1</a:t>
            </a:r>
          </a:p>
        </p:txBody>
      </p:sp>
      <p:sp>
        <p:nvSpPr>
          <p:cNvPr id="5" name="Round Diagonal Corner Rectangle 4"/>
          <p:cNvSpPr/>
          <p:nvPr/>
        </p:nvSpPr>
        <p:spPr>
          <a:xfrm>
            <a:off x="6331252" y="2960714"/>
            <a:ext cx="1230324" cy="39298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en-US" sz="2078" b="1" dirty="0">
                <a:solidFill>
                  <a:schemeClr val="tx1">
                    <a:lumMod val="75000"/>
                    <a:lumOff val="25000"/>
                  </a:schemeClr>
                </a:solidFill>
                <a:latin typeface="Helvetica Neue"/>
                <a:cs typeface="Helvetica" panose="020B0604020202020204" pitchFamily="34" charset="0"/>
              </a:rPr>
              <a:t>Judge 2</a:t>
            </a:r>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13796"/>
          <a:stretch/>
        </p:blipFill>
        <p:spPr>
          <a:xfrm>
            <a:off x="3587603" y="1548444"/>
            <a:ext cx="1979533" cy="132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36255" y="1548444"/>
            <a:ext cx="1979533" cy="132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ound Diagonal Corner Rectangle 7"/>
          <p:cNvSpPr/>
          <p:nvPr/>
        </p:nvSpPr>
        <p:spPr>
          <a:xfrm>
            <a:off x="1952899" y="3571657"/>
            <a:ext cx="8336034" cy="1178906"/>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just">
              <a:buFontTx/>
              <a:buNone/>
            </a:pPr>
            <a:r>
              <a:rPr lang="en-US" sz="2338" dirty="0">
                <a:solidFill>
                  <a:schemeClr val="tx1"/>
                </a:solidFill>
                <a:cs typeface="Helvetica" panose="020B0604020202020204" pitchFamily="34" charset="0"/>
              </a:rPr>
              <a:t>Suppose based on evidences, if we are interested in finding </a:t>
            </a:r>
            <a:r>
              <a:rPr lang="en-US" sz="2338" dirty="0">
                <a:solidFill>
                  <a:srgbClr val="FF0000"/>
                </a:solidFill>
                <a:cs typeface="Helvetica" panose="020B0604020202020204" pitchFamily="34" charset="0"/>
              </a:rPr>
              <a:t>proportion of false positivity</a:t>
            </a:r>
            <a:r>
              <a:rPr lang="en-US" sz="2338" dirty="0">
                <a:solidFill>
                  <a:schemeClr val="tx1"/>
                </a:solidFill>
                <a:cs typeface="Helvetica" panose="020B0604020202020204" pitchFamily="34" charset="0"/>
              </a:rPr>
              <a:t> in the judgment of two Judges</a:t>
            </a:r>
            <a:endParaRPr lang="en-AU" altLang="en-US" sz="2338" dirty="0">
              <a:solidFill>
                <a:schemeClr val="tx1"/>
              </a:solidFill>
              <a:cs typeface="Helvetica" panose="020B0604020202020204" pitchFamily="34" charset="0"/>
            </a:endParaRPr>
          </a:p>
        </p:txBody>
      </p:sp>
      <p:sp>
        <p:nvSpPr>
          <p:cNvPr id="9" name="Round Diagonal Corner Rectangle 8"/>
          <p:cNvSpPr/>
          <p:nvPr/>
        </p:nvSpPr>
        <p:spPr>
          <a:xfrm>
            <a:off x="2138896" y="4810830"/>
            <a:ext cx="3897718" cy="537322"/>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buFontTx/>
              <a:buNone/>
            </a:pPr>
            <a:r>
              <a:rPr lang="en-US" sz="2338" dirty="0">
                <a:solidFill>
                  <a:schemeClr val="tx1"/>
                </a:solidFill>
                <a:cs typeface="Helvetica" panose="020B0604020202020204" pitchFamily="34" charset="0"/>
              </a:rPr>
              <a:t>Formulate the hypotheses</a:t>
            </a:r>
            <a:endParaRPr lang="en-AU" altLang="en-US" sz="2338" dirty="0">
              <a:solidFill>
                <a:schemeClr val="tx1"/>
              </a:solidFill>
              <a:cs typeface="Helvetica" panose="020B0604020202020204" pitchFamily="34" charset="0"/>
            </a:endParaRPr>
          </a:p>
        </p:txBody>
      </p:sp>
      <p:sp>
        <p:nvSpPr>
          <p:cNvPr id="10" name="Round Diagonal Corner Rectangle 9"/>
          <p:cNvSpPr/>
          <p:nvPr/>
        </p:nvSpPr>
        <p:spPr>
          <a:xfrm>
            <a:off x="6284056" y="4810830"/>
            <a:ext cx="1218058" cy="537322"/>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en-US" sz="2338" b="1" dirty="0">
                <a:solidFill>
                  <a:srgbClr val="FF0000"/>
                </a:solidFill>
                <a:latin typeface="Helvetica Neue"/>
                <a:cs typeface="Helvetica" panose="020B0604020202020204" pitchFamily="34" charset="0"/>
              </a:rPr>
              <a:t>???</a:t>
            </a:r>
          </a:p>
        </p:txBody>
      </p:sp>
    </p:spTree>
    <p:extLst>
      <p:ext uri="{BB962C8B-B14F-4D97-AF65-F5344CB8AC3E}">
        <p14:creationId xmlns:p14="http://schemas.microsoft.com/office/powerpoint/2010/main" val="3768217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2"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par>
                          <p:cTn id="18" fill="hold">
                            <p:stCondLst>
                              <p:cond delay="1500"/>
                            </p:stCondLst>
                            <p:childTnLst>
                              <p:par>
                                <p:cTn id="19" presetID="53" presetClass="entr" presetSubtype="16"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6FE822B6-2C2B-4BF0-9991-A3E1B3216D87}"/>
              </a:ext>
            </a:extLst>
          </p:cNvPr>
          <p:cNvSpPr>
            <a:spLocks noGrp="1"/>
          </p:cNvSpPr>
          <p:nvPr>
            <p:ph sz="quarter" idx="10"/>
          </p:nvPr>
        </p:nvSpPr>
        <p:spPr/>
        <p:txBody>
          <a:bodyPr/>
          <a:lstStyle/>
          <a:p>
            <a:pPr algn="ctr"/>
            <a:r>
              <a:rPr lang="en-US" kern="0" dirty="0">
                <a:latin typeface="+mn-lt"/>
              </a:rPr>
              <a:t>Hypothesis - Formulation</a:t>
            </a:r>
            <a:endParaRPr lang="aa-ET" dirty="0">
              <a:latin typeface="+mn-lt"/>
            </a:endParaRPr>
          </a:p>
        </p:txBody>
      </p:sp>
      <p:grpSp>
        <p:nvGrpSpPr>
          <p:cNvPr id="11" name="Group 10"/>
          <p:cNvGrpSpPr/>
          <p:nvPr/>
        </p:nvGrpSpPr>
        <p:grpSpPr>
          <a:xfrm>
            <a:off x="1862170" y="1803910"/>
            <a:ext cx="883240" cy="857798"/>
            <a:chOff x="520700" y="1879600"/>
            <a:chExt cx="927100" cy="800100"/>
          </a:xfrm>
        </p:grpSpPr>
        <p:sp>
          <p:nvSpPr>
            <p:cNvPr id="12" name="Oval 11"/>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3" name="Object 12"/>
            <p:cNvGraphicFramePr>
              <a:graphicFrameLocks noChangeAspect="1"/>
            </p:cNvGraphicFramePr>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3162"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14" name="Round Diagonal Corner Rectangle 13"/>
          <p:cNvSpPr/>
          <p:nvPr/>
        </p:nvSpPr>
        <p:spPr>
          <a:xfrm>
            <a:off x="3300288" y="1820882"/>
            <a:ext cx="6946031" cy="1051152"/>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proportion of false positive judgement between Judges may be same</a:t>
            </a:r>
            <a:endParaRPr lang="en-US" sz="2338" dirty="0">
              <a:solidFill>
                <a:schemeClr val="tx1"/>
              </a:solidFill>
              <a:latin typeface="Helvetica Neue"/>
              <a:cs typeface="Helvetica" panose="020B0604020202020204" pitchFamily="34" charset="0"/>
            </a:endParaRPr>
          </a:p>
        </p:txBody>
      </p:sp>
      <p:grpSp>
        <p:nvGrpSpPr>
          <p:cNvPr id="15" name="Group 14"/>
          <p:cNvGrpSpPr/>
          <p:nvPr/>
        </p:nvGrpSpPr>
        <p:grpSpPr>
          <a:xfrm>
            <a:off x="4704222" y="3002824"/>
            <a:ext cx="2634657" cy="738795"/>
            <a:chOff x="3779628" y="2723236"/>
            <a:chExt cx="2037902" cy="636184"/>
          </a:xfrm>
          <a:blipFill>
            <a:blip r:embed="rId5"/>
            <a:tile tx="0" ty="0" sx="100000" sy="100000" flip="none" algn="tl"/>
          </a:blipFill>
        </p:grpSpPr>
        <p:sp>
          <p:nvSpPr>
            <p:cNvPr id="16" name="Round Diagonal Corner Rectangle 15"/>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nvGraphicFramePr>
          <p:xfrm>
            <a:off x="4167541" y="2837639"/>
            <a:ext cx="1285540" cy="420823"/>
          </p:xfrm>
          <a:graphic>
            <a:graphicData uri="http://schemas.openxmlformats.org/presentationml/2006/ole">
              <mc:AlternateContent xmlns:mc="http://schemas.openxmlformats.org/markup-compatibility/2006">
                <mc:Choice xmlns:v="urn:schemas-microsoft-com:vml" Requires="v">
                  <p:oleObj spid="_x0000_s3163" name="Equation" r:id="rId6" imgW="698400" imgH="228600" progId="Equation.3">
                    <p:embed/>
                  </p:oleObj>
                </mc:Choice>
                <mc:Fallback>
                  <p:oleObj name="Equation" r:id="rId6" imgW="698400" imgH="228600" progId="Equation.3">
                    <p:embed/>
                    <p:pic>
                      <p:nvPicPr>
                        <p:cNvPr id="0" name=""/>
                        <p:cNvPicPr/>
                        <p:nvPr/>
                      </p:nvPicPr>
                      <p:blipFill>
                        <a:blip r:embed="rId7"/>
                        <a:stretch>
                          <a:fillRect/>
                        </a:stretch>
                      </p:blipFill>
                      <p:spPr>
                        <a:xfrm>
                          <a:off x="4167541" y="2837639"/>
                          <a:ext cx="1285540" cy="420823"/>
                        </a:xfrm>
                        <a:prstGeom prst="rect">
                          <a:avLst/>
                        </a:prstGeom>
                      </p:spPr>
                    </p:pic>
                  </p:oleObj>
                </mc:Fallback>
              </mc:AlternateContent>
            </a:graphicData>
          </a:graphic>
        </p:graphicFrame>
      </p:grpSp>
      <p:grpSp>
        <p:nvGrpSpPr>
          <p:cNvPr id="18" name="Group 17"/>
          <p:cNvGrpSpPr/>
          <p:nvPr/>
        </p:nvGrpSpPr>
        <p:grpSpPr>
          <a:xfrm>
            <a:off x="1862170" y="3793459"/>
            <a:ext cx="883240" cy="899038"/>
            <a:chOff x="520700" y="3987800"/>
            <a:chExt cx="927100" cy="800100"/>
          </a:xfrm>
        </p:grpSpPr>
        <p:sp>
          <p:nvSpPr>
            <p:cNvPr id="19" name="Oval 18"/>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20" name="Object 19"/>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3164"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21" name="Round Diagonal Corner Rectangle 20"/>
          <p:cNvSpPr/>
          <p:nvPr/>
        </p:nvSpPr>
        <p:spPr>
          <a:xfrm>
            <a:off x="3300288" y="3810430"/>
            <a:ext cx="6946031" cy="1034068"/>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proportion of false positive judgement by Judge 1 may be </a:t>
            </a:r>
            <a:r>
              <a:rPr lang="en-AU" altLang="en-US" sz="2338" b="1" dirty="0">
                <a:solidFill>
                  <a:schemeClr val="tx1"/>
                </a:solidFill>
                <a:latin typeface="Helvetica Neue"/>
                <a:cs typeface="Helvetica" panose="020B0604020202020204" pitchFamily="34" charset="0"/>
              </a:rPr>
              <a:t>lower than </a:t>
            </a:r>
            <a:r>
              <a:rPr lang="en-AU" altLang="en-US" sz="2338" dirty="0">
                <a:solidFill>
                  <a:schemeClr val="tx1"/>
                </a:solidFill>
                <a:latin typeface="Helvetica Neue"/>
                <a:cs typeface="Helvetica" panose="020B0604020202020204" pitchFamily="34" charset="0"/>
              </a:rPr>
              <a:t>proportion of false positive judgement by Judge 2 </a:t>
            </a:r>
            <a:endParaRPr lang="en-US" sz="2338" dirty="0">
              <a:solidFill>
                <a:schemeClr val="tx1"/>
              </a:solidFill>
              <a:latin typeface="Helvetica Neue"/>
              <a:cs typeface="Helvetica" panose="020B0604020202020204" pitchFamily="34" charset="0"/>
            </a:endParaRPr>
          </a:p>
        </p:txBody>
      </p:sp>
      <p:grpSp>
        <p:nvGrpSpPr>
          <p:cNvPr id="22" name="Group 21"/>
          <p:cNvGrpSpPr/>
          <p:nvPr/>
        </p:nvGrpSpPr>
        <p:grpSpPr>
          <a:xfrm>
            <a:off x="4704222" y="4897523"/>
            <a:ext cx="2634657" cy="783741"/>
            <a:chOff x="3779628" y="2723236"/>
            <a:chExt cx="2037902" cy="636184"/>
          </a:xfrm>
          <a:blipFill>
            <a:blip r:embed="rId5"/>
            <a:tile tx="0" ty="0" sx="100000" sy="100000" flip="none" algn="tl"/>
          </a:blipFill>
        </p:grpSpPr>
        <p:sp>
          <p:nvSpPr>
            <p:cNvPr id="23" name="Round Diagonal Corner Rectangle 22"/>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24" name="Object 23"/>
            <p:cNvGraphicFramePr>
              <a:graphicFrameLocks noChangeAspect="1"/>
            </p:cNvGraphicFramePr>
            <p:nvPr/>
          </p:nvGraphicFramePr>
          <p:xfrm>
            <a:off x="4189072" y="2849726"/>
            <a:ext cx="1240084" cy="395853"/>
          </p:xfrm>
          <a:graphic>
            <a:graphicData uri="http://schemas.openxmlformats.org/presentationml/2006/ole">
              <mc:AlternateContent xmlns:mc="http://schemas.openxmlformats.org/markup-compatibility/2006">
                <mc:Choice xmlns:v="urn:schemas-microsoft-com:vml" Requires="v">
                  <p:oleObj spid="_x0000_s3165" name="Equation" r:id="rId10" imgW="672840" imgH="215640" progId="Equation.3">
                    <p:embed/>
                  </p:oleObj>
                </mc:Choice>
                <mc:Fallback>
                  <p:oleObj name="Equation" r:id="rId10" imgW="672840" imgH="215640" progId="Equation.3">
                    <p:embed/>
                    <p:pic>
                      <p:nvPicPr>
                        <p:cNvPr id="0" name=""/>
                        <p:cNvPicPr/>
                        <p:nvPr/>
                      </p:nvPicPr>
                      <p:blipFill>
                        <a:blip r:embed="rId11"/>
                        <a:stretch>
                          <a:fillRect/>
                        </a:stretch>
                      </p:blipFill>
                      <p:spPr>
                        <a:xfrm>
                          <a:off x="4189072" y="2849726"/>
                          <a:ext cx="1240084" cy="395853"/>
                        </a:xfrm>
                        <a:prstGeom prst="rect">
                          <a:avLst/>
                        </a:prstGeom>
                      </p:spPr>
                    </p:pic>
                  </p:oleObj>
                </mc:Fallback>
              </mc:AlternateContent>
            </a:graphicData>
          </a:graphic>
        </p:graphicFrame>
      </p:grpSp>
      <p:sp>
        <p:nvSpPr>
          <p:cNvPr id="25" name="Left Arrow 24"/>
          <p:cNvSpPr/>
          <p:nvPr/>
        </p:nvSpPr>
        <p:spPr>
          <a:xfrm rot="10800000">
            <a:off x="2818464" y="2067235"/>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6" name="Left Arrow 25"/>
          <p:cNvSpPr/>
          <p:nvPr/>
        </p:nvSpPr>
        <p:spPr>
          <a:xfrm rot="10800000">
            <a:off x="2806091" y="4081528"/>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7" name="Oval 26"/>
          <p:cNvSpPr/>
          <p:nvPr/>
        </p:nvSpPr>
        <p:spPr>
          <a:xfrm>
            <a:off x="5850694" y="3168969"/>
            <a:ext cx="371162" cy="4135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8" name="Oval 27"/>
          <p:cNvSpPr/>
          <p:nvPr/>
        </p:nvSpPr>
        <p:spPr>
          <a:xfrm>
            <a:off x="5840481" y="5082198"/>
            <a:ext cx="371162" cy="39858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9" name="Rectangle 28"/>
          <p:cNvSpPr/>
          <p:nvPr/>
        </p:nvSpPr>
        <p:spPr>
          <a:xfrm>
            <a:off x="3906619" y="2006658"/>
            <a:ext cx="1434765" cy="3482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30" name="Rectangle 29"/>
          <p:cNvSpPr/>
          <p:nvPr/>
        </p:nvSpPr>
        <p:spPr>
          <a:xfrm>
            <a:off x="4361332" y="2413793"/>
            <a:ext cx="1946541" cy="3157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31" name="Rectangle 30"/>
          <p:cNvSpPr/>
          <p:nvPr/>
        </p:nvSpPr>
        <p:spPr>
          <a:xfrm>
            <a:off x="5562601" y="4214460"/>
            <a:ext cx="1534885" cy="3064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32" name="Rectangle 31"/>
          <p:cNvSpPr/>
          <p:nvPr/>
        </p:nvSpPr>
        <p:spPr>
          <a:xfrm>
            <a:off x="3899546" y="3839349"/>
            <a:ext cx="1441837" cy="3482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Tree>
    <p:extLst>
      <p:ext uri="{BB962C8B-B14F-4D97-AF65-F5344CB8AC3E}">
        <p14:creationId xmlns:p14="http://schemas.microsoft.com/office/powerpoint/2010/main" val="74580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ppt_w</p:attrName>
                                        </p:attrNameLst>
                                      </p:cBhvr>
                                      <p:tavLst>
                                        <p:tav tm="0">
                                          <p:val>
                                            <p:fltVal val="0"/>
                                          </p:val>
                                        </p:tav>
                                        <p:tav tm="100000">
                                          <p:val>
                                            <p:strVal val="#ppt_w"/>
                                          </p:val>
                                        </p:tav>
                                      </p:tavLst>
                                    </p:anim>
                                    <p:anim calcmode="lin" valueType="num">
                                      <p:cBhvr>
                                        <p:cTn id="21" dur="500" fill="hold"/>
                                        <p:tgtEl>
                                          <p:spTgt spid="15"/>
                                        </p:tgtEl>
                                        <p:attrNameLst>
                                          <p:attrName>ppt_h</p:attrName>
                                        </p:attrNameLst>
                                      </p:cBhvr>
                                      <p:tavLst>
                                        <p:tav tm="0">
                                          <p:val>
                                            <p:fltVal val="0"/>
                                          </p:val>
                                        </p:tav>
                                        <p:tav tm="100000">
                                          <p:val>
                                            <p:strVal val="#ppt_h"/>
                                          </p:val>
                                        </p:tav>
                                      </p:tavLst>
                                    </p:anim>
                                    <p:animEffect transition="in" filter="fade">
                                      <p:cBhvr>
                                        <p:cTn id="22" dur="500"/>
                                        <p:tgtEl>
                                          <p:spTgt spid="1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down)">
                                      <p:cBhvr>
                                        <p:cTn id="25" dur="500"/>
                                        <p:tgtEl>
                                          <p:spTgt spid="2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wipe(down)">
                                      <p:cBhvr>
                                        <p:cTn id="28" dur="500"/>
                                        <p:tgtEl>
                                          <p:spTgt spid="3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0-#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1500"/>
                            </p:stCondLst>
                            <p:childTnLst>
                              <p:par>
                                <p:cTn id="47" presetID="53" presetClass="entr" presetSubtype="16" fill="hold" nodeType="after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p:cTn id="49" dur="500" fill="hold"/>
                                        <p:tgtEl>
                                          <p:spTgt spid="22"/>
                                        </p:tgtEl>
                                        <p:attrNameLst>
                                          <p:attrName>ppt_w</p:attrName>
                                        </p:attrNameLst>
                                      </p:cBhvr>
                                      <p:tavLst>
                                        <p:tav tm="0">
                                          <p:val>
                                            <p:fltVal val="0"/>
                                          </p:val>
                                        </p:tav>
                                        <p:tav tm="100000">
                                          <p:val>
                                            <p:strVal val="#ppt_w"/>
                                          </p:val>
                                        </p:tav>
                                      </p:tavLst>
                                    </p:anim>
                                    <p:anim calcmode="lin" valueType="num">
                                      <p:cBhvr>
                                        <p:cTn id="50" dur="500" fill="hold"/>
                                        <p:tgtEl>
                                          <p:spTgt spid="22"/>
                                        </p:tgtEl>
                                        <p:attrNameLst>
                                          <p:attrName>ppt_h</p:attrName>
                                        </p:attrNameLst>
                                      </p:cBhvr>
                                      <p:tavLst>
                                        <p:tav tm="0">
                                          <p:val>
                                            <p:fltVal val="0"/>
                                          </p:val>
                                        </p:tav>
                                        <p:tav tm="100000">
                                          <p:val>
                                            <p:strVal val="#ppt_h"/>
                                          </p:val>
                                        </p:tav>
                                      </p:tavLst>
                                    </p:anim>
                                    <p:animEffect transition="in" filter="fade">
                                      <p:cBhvr>
                                        <p:cTn id="51" dur="500"/>
                                        <p:tgtEl>
                                          <p:spTgt spid="2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wipe(down)">
                                      <p:cBhvr>
                                        <p:cTn id="54" dur="500"/>
                                        <p:tgtEl>
                                          <p:spTgt spid="3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wipe(down)">
                                      <p:cBhvr>
                                        <p:cTn id="57" dur="500"/>
                                        <p:tgtEl>
                                          <p:spTgt spid="3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1"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6">
            <a:extLst>
              <a:ext uri="{FF2B5EF4-FFF2-40B4-BE49-F238E27FC236}">
                <a16:creationId xmlns:a16="http://schemas.microsoft.com/office/drawing/2014/main" xmlns="" id="{F5F398A9-1DC3-4FBD-9344-5E466F513271}"/>
              </a:ext>
            </a:extLst>
          </p:cNvPr>
          <p:cNvSpPr>
            <a:spLocks noGrp="1"/>
          </p:cNvSpPr>
          <p:nvPr>
            <p:ph sz="quarter" idx="10"/>
          </p:nvPr>
        </p:nvSpPr>
        <p:spPr/>
        <p:txBody>
          <a:bodyPr/>
          <a:lstStyle/>
          <a:p>
            <a:pPr algn="ctr"/>
            <a:r>
              <a:rPr lang="en-US" kern="0" dirty="0">
                <a:latin typeface="+mj-lt"/>
              </a:rPr>
              <a:t>Hypothesis - Formulation</a:t>
            </a:r>
            <a:endParaRPr lang="aa-ET" dirty="0">
              <a:latin typeface="+mj-lt"/>
            </a:endParaRPr>
          </a:p>
        </p:txBody>
      </p:sp>
      <p:grpSp>
        <p:nvGrpSpPr>
          <p:cNvPr id="5" name="Group 4"/>
          <p:cNvGrpSpPr/>
          <p:nvPr/>
        </p:nvGrpSpPr>
        <p:grpSpPr>
          <a:xfrm>
            <a:off x="1862170" y="1670744"/>
            <a:ext cx="883240" cy="857798"/>
            <a:chOff x="520700" y="1879600"/>
            <a:chExt cx="927100" cy="800100"/>
          </a:xfrm>
        </p:grpSpPr>
        <p:sp>
          <p:nvSpPr>
            <p:cNvPr id="6" name="Oval 5"/>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7" name="Object 6"/>
            <p:cNvGraphicFramePr>
              <a:graphicFrameLocks noChangeAspect="1"/>
            </p:cNvGraphicFramePr>
            <p:nvPr/>
          </p:nvGraphicFramePr>
          <p:xfrm>
            <a:off x="749046" y="2081275"/>
            <a:ext cx="444786" cy="472175"/>
          </p:xfrm>
          <a:graphic>
            <a:graphicData uri="http://schemas.openxmlformats.org/presentationml/2006/ole">
              <mc:AlternateContent xmlns:mc="http://schemas.openxmlformats.org/markup-compatibility/2006">
                <mc:Choice xmlns:v="urn:schemas-microsoft-com:vml" Requires="v">
                  <p:oleObj spid="_x0000_s4186" name="Equation" r:id="rId3" imgW="203040" imgH="215640" progId="Equation.3">
                    <p:embed/>
                  </p:oleObj>
                </mc:Choice>
                <mc:Fallback>
                  <p:oleObj name="Equation" r:id="rId3" imgW="203040" imgH="215640" progId="Equation.3">
                    <p:embed/>
                    <p:pic>
                      <p:nvPicPr>
                        <p:cNvPr id="0" name=""/>
                        <p:cNvPicPr/>
                        <p:nvPr/>
                      </p:nvPicPr>
                      <p:blipFill>
                        <a:blip r:embed="rId4"/>
                        <a:stretch>
                          <a:fillRect/>
                        </a:stretch>
                      </p:blipFill>
                      <p:spPr>
                        <a:xfrm>
                          <a:off x="749046" y="2081275"/>
                          <a:ext cx="444786" cy="472175"/>
                        </a:xfrm>
                        <a:prstGeom prst="rect">
                          <a:avLst/>
                        </a:prstGeom>
                      </p:spPr>
                    </p:pic>
                  </p:oleObj>
                </mc:Fallback>
              </mc:AlternateContent>
            </a:graphicData>
          </a:graphic>
        </p:graphicFrame>
      </p:grpSp>
      <p:sp>
        <p:nvSpPr>
          <p:cNvPr id="8" name="Round Diagonal Corner Rectangle 7"/>
          <p:cNvSpPr/>
          <p:nvPr/>
        </p:nvSpPr>
        <p:spPr>
          <a:xfrm>
            <a:off x="3300288" y="1687716"/>
            <a:ext cx="6946031" cy="1051152"/>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proportion of false positive judgement by Judge 1 may be </a:t>
            </a:r>
            <a:r>
              <a:rPr lang="en-AU" altLang="en-US" sz="2338" b="1" dirty="0">
                <a:solidFill>
                  <a:schemeClr val="tx1"/>
                </a:solidFill>
                <a:latin typeface="Helvetica Neue"/>
                <a:cs typeface="Helvetica" panose="020B0604020202020204" pitchFamily="34" charset="0"/>
              </a:rPr>
              <a:t>more than </a:t>
            </a:r>
            <a:r>
              <a:rPr lang="en-AU" altLang="en-US" sz="2338" dirty="0">
                <a:solidFill>
                  <a:schemeClr val="tx1"/>
                </a:solidFill>
                <a:latin typeface="Helvetica Neue"/>
                <a:cs typeface="Helvetica" panose="020B0604020202020204" pitchFamily="34" charset="0"/>
              </a:rPr>
              <a:t>proportion of false positive judgement by Judge 2</a:t>
            </a:r>
            <a:endParaRPr lang="en-US" sz="2338" dirty="0">
              <a:solidFill>
                <a:schemeClr val="tx1"/>
              </a:solidFill>
              <a:latin typeface="Helvetica Neue"/>
              <a:cs typeface="Helvetica" panose="020B0604020202020204" pitchFamily="34" charset="0"/>
            </a:endParaRPr>
          </a:p>
        </p:txBody>
      </p:sp>
      <p:grpSp>
        <p:nvGrpSpPr>
          <p:cNvPr id="9" name="Group 8"/>
          <p:cNvGrpSpPr/>
          <p:nvPr/>
        </p:nvGrpSpPr>
        <p:grpSpPr>
          <a:xfrm>
            <a:off x="4704222" y="2869658"/>
            <a:ext cx="2634657" cy="738795"/>
            <a:chOff x="3779628" y="2723236"/>
            <a:chExt cx="2037902" cy="636184"/>
          </a:xfrm>
          <a:blipFill>
            <a:blip r:embed="rId5"/>
            <a:tile tx="0" ty="0" sx="100000" sy="100000" flip="none" algn="tl"/>
          </a:blipFill>
        </p:grpSpPr>
        <p:sp>
          <p:nvSpPr>
            <p:cNvPr id="10" name="Round Diagonal Corner Rectangle 9"/>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1" name="Object 10"/>
            <p:cNvGraphicFramePr>
              <a:graphicFrameLocks noChangeAspect="1"/>
            </p:cNvGraphicFramePr>
            <p:nvPr/>
          </p:nvGraphicFramePr>
          <p:xfrm>
            <a:off x="4178705" y="2849324"/>
            <a:ext cx="1263211" cy="397739"/>
          </p:xfrm>
          <a:graphic>
            <a:graphicData uri="http://schemas.openxmlformats.org/presentationml/2006/ole">
              <mc:AlternateContent xmlns:mc="http://schemas.openxmlformats.org/markup-compatibility/2006">
                <mc:Choice xmlns:v="urn:schemas-microsoft-com:vml" Requires="v">
                  <p:oleObj spid="_x0000_s4187" name="Equation" r:id="rId6" imgW="685800" imgH="215640" progId="Equation.3">
                    <p:embed/>
                  </p:oleObj>
                </mc:Choice>
                <mc:Fallback>
                  <p:oleObj name="Equation" r:id="rId6" imgW="685800" imgH="215640" progId="Equation.3">
                    <p:embed/>
                    <p:pic>
                      <p:nvPicPr>
                        <p:cNvPr id="0" name=""/>
                        <p:cNvPicPr/>
                        <p:nvPr/>
                      </p:nvPicPr>
                      <p:blipFill>
                        <a:blip r:embed="rId7"/>
                        <a:stretch>
                          <a:fillRect/>
                        </a:stretch>
                      </p:blipFill>
                      <p:spPr>
                        <a:xfrm>
                          <a:off x="4178705" y="2849324"/>
                          <a:ext cx="1263211" cy="397739"/>
                        </a:xfrm>
                        <a:prstGeom prst="rect">
                          <a:avLst/>
                        </a:prstGeom>
                      </p:spPr>
                    </p:pic>
                  </p:oleObj>
                </mc:Fallback>
              </mc:AlternateContent>
            </a:graphicData>
          </a:graphic>
        </p:graphicFrame>
      </p:grpSp>
      <p:grpSp>
        <p:nvGrpSpPr>
          <p:cNvPr id="12" name="Group 11"/>
          <p:cNvGrpSpPr/>
          <p:nvPr/>
        </p:nvGrpSpPr>
        <p:grpSpPr>
          <a:xfrm>
            <a:off x="1862170" y="3660293"/>
            <a:ext cx="883240" cy="899038"/>
            <a:chOff x="520700" y="3987800"/>
            <a:chExt cx="927100" cy="800100"/>
          </a:xfrm>
        </p:grpSpPr>
        <p:sp>
          <p:nvSpPr>
            <p:cNvPr id="13" name="Oval 12"/>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4" name="Object 13"/>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4188"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15" name="Round Diagonal Corner Rectangle 14"/>
          <p:cNvSpPr/>
          <p:nvPr/>
        </p:nvSpPr>
        <p:spPr>
          <a:xfrm>
            <a:off x="3300288" y="3677264"/>
            <a:ext cx="6946031" cy="1034068"/>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latin typeface="Helvetica Neue"/>
                <a:cs typeface="Helvetica" panose="020B0604020202020204" pitchFamily="34" charset="0"/>
              </a:rPr>
              <a:t>The proportion of false positive judgement between both Judges may be different </a:t>
            </a:r>
            <a:endParaRPr lang="en-US" sz="2338" dirty="0">
              <a:solidFill>
                <a:schemeClr val="tx1"/>
              </a:solidFill>
              <a:latin typeface="Helvetica Neue"/>
              <a:cs typeface="Helvetica" panose="020B0604020202020204" pitchFamily="34" charset="0"/>
            </a:endParaRPr>
          </a:p>
        </p:txBody>
      </p:sp>
      <p:grpSp>
        <p:nvGrpSpPr>
          <p:cNvPr id="16" name="Group 15"/>
          <p:cNvGrpSpPr/>
          <p:nvPr/>
        </p:nvGrpSpPr>
        <p:grpSpPr>
          <a:xfrm>
            <a:off x="4704222" y="4764358"/>
            <a:ext cx="2634657" cy="783741"/>
            <a:chOff x="3779628" y="2723236"/>
            <a:chExt cx="2037902" cy="636184"/>
          </a:xfrm>
          <a:blipFill>
            <a:blip r:embed="rId5"/>
            <a:tile tx="0" ty="0" sx="100000" sy="100000" flip="none" algn="tl"/>
          </a:blipFill>
        </p:grpSpPr>
        <p:sp>
          <p:nvSpPr>
            <p:cNvPr id="17" name="Round Diagonal Corner Rectangle 16"/>
            <p:cNvSpPr/>
            <p:nvPr/>
          </p:nvSpPr>
          <p:spPr>
            <a:xfrm>
              <a:off x="3779628" y="2723236"/>
              <a:ext cx="2037902"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8" name="Object 17"/>
            <p:cNvGraphicFramePr>
              <a:graphicFrameLocks noChangeAspect="1"/>
            </p:cNvGraphicFramePr>
            <p:nvPr/>
          </p:nvGraphicFramePr>
          <p:xfrm>
            <a:off x="4177908" y="2849861"/>
            <a:ext cx="1263211" cy="395852"/>
          </p:xfrm>
          <a:graphic>
            <a:graphicData uri="http://schemas.openxmlformats.org/presentationml/2006/ole">
              <mc:AlternateContent xmlns:mc="http://schemas.openxmlformats.org/markup-compatibility/2006">
                <mc:Choice xmlns:v="urn:schemas-microsoft-com:vml" Requires="v">
                  <p:oleObj spid="_x0000_s4189" name="Equation" r:id="rId10" imgW="685800" imgH="215640" progId="Equation.3">
                    <p:embed/>
                  </p:oleObj>
                </mc:Choice>
                <mc:Fallback>
                  <p:oleObj name="Equation" r:id="rId10" imgW="685800" imgH="215640" progId="Equation.3">
                    <p:embed/>
                    <p:pic>
                      <p:nvPicPr>
                        <p:cNvPr id="0" name=""/>
                        <p:cNvPicPr/>
                        <p:nvPr/>
                      </p:nvPicPr>
                      <p:blipFill>
                        <a:blip r:embed="rId11"/>
                        <a:stretch>
                          <a:fillRect/>
                        </a:stretch>
                      </p:blipFill>
                      <p:spPr>
                        <a:xfrm>
                          <a:off x="4177908" y="2849861"/>
                          <a:ext cx="1263211" cy="395852"/>
                        </a:xfrm>
                        <a:prstGeom prst="rect">
                          <a:avLst/>
                        </a:prstGeom>
                      </p:spPr>
                    </p:pic>
                  </p:oleObj>
                </mc:Fallback>
              </mc:AlternateContent>
            </a:graphicData>
          </a:graphic>
        </p:graphicFrame>
      </p:grpSp>
      <p:sp>
        <p:nvSpPr>
          <p:cNvPr id="19" name="Left Arrow 18"/>
          <p:cNvSpPr/>
          <p:nvPr/>
        </p:nvSpPr>
        <p:spPr>
          <a:xfrm rot="10800000">
            <a:off x="2818464" y="1934069"/>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0" name="Left Arrow 19"/>
          <p:cNvSpPr/>
          <p:nvPr/>
        </p:nvSpPr>
        <p:spPr>
          <a:xfrm rot="10800000">
            <a:off x="2806091" y="3948362"/>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21" name="Oval 20"/>
          <p:cNvSpPr/>
          <p:nvPr/>
        </p:nvSpPr>
        <p:spPr>
          <a:xfrm>
            <a:off x="5850694" y="3035803"/>
            <a:ext cx="371162" cy="41358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2" name="Oval 21"/>
          <p:cNvSpPr/>
          <p:nvPr/>
        </p:nvSpPr>
        <p:spPr>
          <a:xfrm>
            <a:off x="5829484" y="4949032"/>
            <a:ext cx="371162" cy="39858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3" name="Rectangle 22"/>
          <p:cNvSpPr/>
          <p:nvPr/>
        </p:nvSpPr>
        <p:spPr>
          <a:xfrm>
            <a:off x="3906619" y="1719531"/>
            <a:ext cx="1434765" cy="3482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4" name="Rectangle 23"/>
          <p:cNvSpPr/>
          <p:nvPr/>
        </p:nvSpPr>
        <p:spPr>
          <a:xfrm>
            <a:off x="5606143" y="2086864"/>
            <a:ext cx="1425170" cy="31578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5" name="Rectangle 24"/>
          <p:cNvSpPr/>
          <p:nvPr/>
        </p:nvSpPr>
        <p:spPr>
          <a:xfrm>
            <a:off x="5034073" y="4230058"/>
            <a:ext cx="2249695" cy="3388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6" name="Rectangle 25"/>
          <p:cNvSpPr/>
          <p:nvPr/>
        </p:nvSpPr>
        <p:spPr>
          <a:xfrm>
            <a:off x="3899546" y="3849148"/>
            <a:ext cx="1441837" cy="34829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Tree>
    <p:extLst>
      <p:ext uri="{BB962C8B-B14F-4D97-AF65-F5344CB8AC3E}">
        <p14:creationId xmlns:p14="http://schemas.microsoft.com/office/powerpoint/2010/main" val="338387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p:cTn id="20" dur="500" fill="hold"/>
                                        <p:tgtEl>
                                          <p:spTgt spid="9"/>
                                        </p:tgtEl>
                                        <p:attrNameLst>
                                          <p:attrName>ppt_w</p:attrName>
                                        </p:attrNameLst>
                                      </p:cBhvr>
                                      <p:tavLst>
                                        <p:tav tm="0">
                                          <p:val>
                                            <p:fltVal val="0"/>
                                          </p:val>
                                        </p:tav>
                                        <p:tav tm="100000">
                                          <p:val>
                                            <p:strVal val="#ppt_w"/>
                                          </p:val>
                                        </p:tav>
                                      </p:tavLst>
                                    </p:anim>
                                    <p:anim calcmode="lin" valueType="num">
                                      <p:cBhvr>
                                        <p:cTn id="21" dur="500" fill="hold"/>
                                        <p:tgtEl>
                                          <p:spTgt spid="9"/>
                                        </p:tgtEl>
                                        <p:attrNameLst>
                                          <p:attrName>ppt_h</p:attrName>
                                        </p:attrNameLst>
                                      </p:cBhvr>
                                      <p:tavLst>
                                        <p:tav tm="0">
                                          <p:val>
                                            <p:fltVal val="0"/>
                                          </p:val>
                                        </p:tav>
                                        <p:tav tm="100000">
                                          <p:val>
                                            <p:strVal val="#ppt_h"/>
                                          </p:val>
                                        </p:tav>
                                      </p:tavLst>
                                    </p:anim>
                                    <p:animEffect transition="in" filter="fade">
                                      <p:cBhvr>
                                        <p:cTn id="22" dur="500"/>
                                        <p:tgtEl>
                                          <p:spTgt spid="9"/>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down)">
                                      <p:cBhvr>
                                        <p:cTn id="25" dur="500"/>
                                        <p:tgtEl>
                                          <p:spTgt spid="2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down)">
                                      <p:cBhvr>
                                        <p:cTn id="28" dur="500"/>
                                        <p:tgtEl>
                                          <p:spTgt spid="2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500"/>
                            </p:stCondLst>
                            <p:childTnLst>
                              <p:par>
                                <p:cTn id="38" presetID="2" presetClass="entr" presetSubtype="8"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additive="base">
                                        <p:cTn id="40" dur="500" fill="hold"/>
                                        <p:tgtEl>
                                          <p:spTgt spid="20"/>
                                        </p:tgtEl>
                                        <p:attrNameLst>
                                          <p:attrName>ppt_x</p:attrName>
                                        </p:attrNameLst>
                                      </p:cBhvr>
                                      <p:tavLst>
                                        <p:tav tm="0">
                                          <p:val>
                                            <p:strVal val="0-#ppt_w/2"/>
                                          </p:val>
                                        </p:tav>
                                        <p:tav tm="100000">
                                          <p:val>
                                            <p:strVal val="#ppt_x"/>
                                          </p:val>
                                        </p:tav>
                                      </p:tavLst>
                                    </p:anim>
                                    <p:anim calcmode="lin" valueType="num">
                                      <p:cBhvr additive="base">
                                        <p:cTn id="41" dur="500" fill="hold"/>
                                        <p:tgtEl>
                                          <p:spTgt spid="20"/>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1500"/>
                            </p:stCondLst>
                            <p:childTnLst>
                              <p:par>
                                <p:cTn id="47" presetID="53" presetClass="entr" presetSubtype="16"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Effect transition="in" filter="fade">
                                      <p:cBhvr>
                                        <p:cTn id="51" dur="500"/>
                                        <p:tgtEl>
                                          <p:spTgt spid="16"/>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wipe(down)">
                                      <p:cBhvr>
                                        <p:cTn id="54" dur="500"/>
                                        <p:tgtEl>
                                          <p:spTgt spid="26"/>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down)">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2CEDDBCF-4538-45E0-A767-4AF8B1B938C2}"/>
              </a:ext>
            </a:extLst>
          </p:cNvPr>
          <p:cNvSpPr>
            <a:spLocks noGrp="1"/>
          </p:cNvSpPr>
          <p:nvPr>
            <p:ph sz="quarter" idx="10"/>
          </p:nvPr>
        </p:nvSpPr>
        <p:spPr/>
        <p:txBody>
          <a:bodyPr/>
          <a:lstStyle/>
          <a:p>
            <a:pPr algn="ctr"/>
            <a:r>
              <a:rPr lang="en-US" kern="0" dirty="0"/>
              <a:t>Test</a:t>
            </a:r>
            <a:endParaRPr lang="aa-ET" dirty="0"/>
          </a:p>
        </p:txBody>
      </p:sp>
      <p:grpSp>
        <p:nvGrpSpPr>
          <p:cNvPr id="18" name="Group 17"/>
          <p:cNvGrpSpPr/>
          <p:nvPr/>
        </p:nvGrpSpPr>
        <p:grpSpPr>
          <a:xfrm>
            <a:off x="2756070" y="2508684"/>
            <a:ext cx="6235530" cy="1834717"/>
            <a:chOff x="4017195" y="2377265"/>
            <a:chExt cx="4244675" cy="1326567"/>
          </a:xfrm>
          <a:blipFill>
            <a:blip r:embed="rId3"/>
            <a:tile tx="0" ty="0" sx="100000" sy="100000" flip="none" algn="tl"/>
          </a:blipFill>
        </p:grpSpPr>
        <p:sp>
          <p:nvSpPr>
            <p:cNvPr id="19" name="Round Diagonal Corner Rectangle 18"/>
            <p:cNvSpPr/>
            <p:nvPr/>
          </p:nvSpPr>
          <p:spPr>
            <a:xfrm>
              <a:off x="4017195" y="2385809"/>
              <a:ext cx="4244675" cy="1318023"/>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20" name="Object 19"/>
            <p:cNvGraphicFramePr>
              <a:graphicFrameLocks noChangeAspect="1"/>
            </p:cNvGraphicFramePr>
            <p:nvPr/>
          </p:nvGraphicFramePr>
          <p:xfrm>
            <a:off x="4101415" y="2377265"/>
            <a:ext cx="4076235" cy="1306783"/>
          </p:xfrm>
          <a:graphic>
            <a:graphicData uri="http://schemas.openxmlformats.org/presentationml/2006/ole">
              <mc:AlternateContent xmlns:mc="http://schemas.openxmlformats.org/markup-compatibility/2006">
                <mc:Choice xmlns:v="urn:schemas-microsoft-com:vml" Requires="v">
                  <p:oleObj spid="_x0000_s5144" name="Equation" r:id="rId4" imgW="2209680" imgH="711000" progId="Equation.3">
                    <p:embed/>
                  </p:oleObj>
                </mc:Choice>
                <mc:Fallback>
                  <p:oleObj name="Equation" r:id="rId4" imgW="2209680" imgH="711000" progId="Equation.3">
                    <p:embed/>
                    <p:pic>
                      <p:nvPicPr>
                        <p:cNvPr id="0" name=""/>
                        <p:cNvPicPr/>
                        <p:nvPr/>
                      </p:nvPicPr>
                      <p:blipFill>
                        <a:blip r:embed="rId5"/>
                        <a:stretch>
                          <a:fillRect/>
                        </a:stretch>
                      </p:blipFill>
                      <p:spPr>
                        <a:xfrm>
                          <a:off x="4101415" y="2377265"/>
                          <a:ext cx="4076235" cy="1306783"/>
                        </a:xfrm>
                        <a:prstGeom prst="rect">
                          <a:avLst/>
                        </a:prstGeom>
                      </p:spPr>
                    </p:pic>
                  </p:oleObj>
                </mc:Fallback>
              </mc:AlternateContent>
            </a:graphicData>
          </a:graphic>
        </p:graphicFrame>
      </p:grpSp>
    </p:spTree>
    <p:extLst>
      <p:ext uri="{BB962C8B-B14F-4D97-AF65-F5344CB8AC3E}">
        <p14:creationId xmlns:p14="http://schemas.microsoft.com/office/powerpoint/2010/main" val="2251580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CE9C70B5-2AED-46BE-B210-E91C3E1F3231}"/>
              </a:ext>
            </a:extLst>
          </p:cNvPr>
          <p:cNvSpPr>
            <a:spLocks noGrp="1"/>
          </p:cNvSpPr>
          <p:nvPr>
            <p:ph sz="quarter" idx="10"/>
          </p:nvPr>
        </p:nvSpPr>
        <p:spPr/>
        <p:txBody>
          <a:bodyPr/>
          <a:lstStyle/>
          <a:p>
            <a:pPr algn="ctr"/>
            <a:r>
              <a:rPr lang="en-US" kern="0" dirty="0">
                <a:latin typeface="+mn-lt"/>
              </a:rPr>
              <a:t>Test</a:t>
            </a:r>
            <a:endParaRPr lang="aa-ET" dirty="0">
              <a:latin typeface="+mn-l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22540" y="4603489"/>
            <a:ext cx="862517" cy="754416"/>
          </a:xfrm>
          <a:prstGeom prst="rect">
            <a:avLst/>
          </a:prstGeom>
        </p:spPr>
      </p:pic>
      <p:sp>
        <p:nvSpPr>
          <p:cNvPr id="6" name="Round Diagonal Corner Rectangle 5"/>
          <p:cNvSpPr/>
          <p:nvPr/>
        </p:nvSpPr>
        <p:spPr>
          <a:xfrm>
            <a:off x="1972656" y="1605156"/>
            <a:ext cx="8298407" cy="791813"/>
          </a:xfrm>
          <a:prstGeom prst="round2DiagRect">
            <a:avLst>
              <a:gd name="adj1" fmla="val 0"/>
              <a:gd name="adj2" fmla="val 0"/>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338" dirty="0">
                <a:solidFill>
                  <a:schemeClr val="tx1"/>
                </a:solidFill>
                <a:latin typeface="Helvetica Neue"/>
                <a:cs typeface="Helvetica" panose="020B0604020202020204" pitchFamily="34" charset="0"/>
              </a:rPr>
              <a:t>Test is a statistical rule which decides whether to accept the null hypothesis or not ?</a:t>
            </a:r>
          </a:p>
        </p:txBody>
      </p:sp>
      <p:grpSp>
        <p:nvGrpSpPr>
          <p:cNvPr id="7" name="Group 6"/>
          <p:cNvGrpSpPr/>
          <p:nvPr/>
        </p:nvGrpSpPr>
        <p:grpSpPr>
          <a:xfrm>
            <a:off x="5376831" y="2651748"/>
            <a:ext cx="1511298" cy="727764"/>
            <a:chOff x="3009448" y="2594232"/>
            <a:chExt cx="2327031" cy="1120580"/>
          </a:xfrm>
        </p:grpSpPr>
        <p:sp>
          <p:nvSpPr>
            <p:cNvPr id="8" name="Pentagon 7"/>
            <p:cNvSpPr/>
            <p:nvPr/>
          </p:nvSpPr>
          <p:spPr>
            <a:xfrm rot="5400000">
              <a:off x="3612674" y="1991006"/>
              <a:ext cx="1120580" cy="2327031"/>
            </a:xfrm>
            <a:prstGeom prst="homePlate">
              <a:avLst>
                <a:gd name="adj" fmla="val 38806"/>
              </a:avLst>
            </a:prstGeom>
            <a:solidFill>
              <a:srgbClr val="FF0000"/>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solidFill>
                  <a:srgbClr val="FFFF00"/>
                </a:solidFill>
                <a:latin typeface="Helvetica Neue"/>
              </a:endParaRPr>
            </a:p>
          </p:txBody>
        </p:sp>
        <p:sp>
          <p:nvSpPr>
            <p:cNvPr id="9" name="TextBox 8"/>
            <p:cNvSpPr txBox="1"/>
            <p:nvPr/>
          </p:nvSpPr>
          <p:spPr>
            <a:xfrm>
              <a:off x="3197070" y="2692341"/>
              <a:ext cx="2113401" cy="696141"/>
            </a:xfrm>
            <a:prstGeom prst="rect">
              <a:avLst/>
            </a:prstGeom>
            <a:noFill/>
          </p:spPr>
          <p:txBody>
            <a:bodyPr wrap="none" rtlCol="0">
              <a:spAutoFit/>
            </a:bodyPr>
            <a:lstStyle/>
            <a:p>
              <a:r>
                <a:rPr lang="en-US" sz="2338" b="1" dirty="0">
                  <a:solidFill>
                    <a:srgbClr val="FFFF00"/>
                  </a:solidFill>
                  <a:latin typeface="Helvetica Neue"/>
                  <a:cs typeface="Helvetica" panose="020B0604020202020204" pitchFamily="34" charset="0"/>
                </a:rPr>
                <a:t>Warning</a:t>
              </a:r>
            </a:p>
          </p:txBody>
        </p:sp>
      </p:grpSp>
      <p:sp>
        <p:nvSpPr>
          <p:cNvPr id="10" name="Round Diagonal Corner Rectangle 9"/>
          <p:cNvSpPr/>
          <p:nvPr/>
        </p:nvSpPr>
        <p:spPr>
          <a:xfrm>
            <a:off x="1972656" y="3378487"/>
            <a:ext cx="8298407" cy="564992"/>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338" dirty="0">
                <a:solidFill>
                  <a:schemeClr val="tx1"/>
                </a:solidFill>
                <a:latin typeface="Helvetica Neue"/>
                <a:cs typeface="Helvetica" panose="020B0604020202020204" pitchFamily="34" charset="0"/>
              </a:rPr>
              <a:t>Decision is made based on the sample not on the population </a:t>
            </a:r>
          </a:p>
        </p:txBody>
      </p:sp>
      <p:sp>
        <p:nvSpPr>
          <p:cNvPr id="11" name="Left Arrow 10"/>
          <p:cNvSpPr/>
          <p:nvPr/>
        </p:nvSpPr>
        <p:spPr>
          <a:xfrm rot="16200000">
            <a:off x="5968959" y="4014660"/>
            <a:ext cx="310053"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pSp>
        <p:nvGrpSpPr>
          <p:cNvPr id="12" name="Group 11"/>
          <p:cNvGrpSpPr/>
          <p:nvPr/>
        </p:nvGrpSpPr>
        <p:grpSpPr>
          <a:xfrm>
            <a:off x="2952469" y="4572312"/>
            <a:ext cx="6861088" cy="856830"/>
            <a:chOff x="2401429" y="4813925"/>
            <a:chExt cx="7710426" cy="1087668"/>
          </a:xfrm>
        </p:grpSpPr>
        <p:grpSp>
          <p:nvGrpSpPr>
            <p:cNvPr id="13" name="Group 12"/>
            <p:cNvGrpSpPr/>
            <p:nvPr/>
          </p:nvGrpSpPr>
          <p:grpSpPr>
            <a:xfrm>
              <a:off x="2401429" y="4813925"/>
              <a:ext cx="7710426" cy="1087668"/>
              <a:chOff x="403580" y="3029862"/>
              <a:chExt cx="11715303" cy="878095"/>
            </a:xfrm>
            <a:effectLst>
              <a:outerShdw blurRad="101600" sx="102000" sy="102000" algn="ctr" rotWithShape="0">
                <a:prstClr val="black">
                  <a:alpha val="26000"/>
                </a:prstClr>
              </a:outerShdw>
            </a:effectLst>
          </p:grpSpPr>
          <p:sp>
            <p:nvSpPr>
              <p:cNvPr id="15" name="Rectangle 14"/>
              <p:cNvSpPr/>
              <p:nvPr/>
            </p:nvSpPr>
            <p:spPr>
              <a:xfrm rot="16200000">
                <a:off x="5826190" y="-2342042"/>
                <a:ext cx="878088" cy="116219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solidFill>
                  <a:latin typeface="Helvetica Neue"/>
                  <a:cs typeface="Helvetica" panose="020B0604020202020204" pitchFamily="34" charset="0"/>
                </a:endParaRPr>
              </a:p>
            </p:txBody>
          </p:sp>
          <p:sp>
            <p:nvSpPr>
              <p:cNvPr id="16" name="Rectangle 15"/>
              <p:cNvSpPr/>
              <p:nvPr/>
            </p:nvSpPr>
            <p:spPr>
              <a:xfrm rot="16200000">
                <a:off x="6713" y="3426737"/>
                <a:ext cx="878082" cy="8434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solidFill>
                  <a:latin typeface="Helvetica Neue"/>
                  <a:cs typeface="Helvetica" panose="020B0604020202020204" pitchFamily="34" charset="0"/>
                </a:endParaRPr>
              </a:p>
            </p:txBody>
          </p:sp>
          <p:sp>
            <p:nvSpPr>
              <p:cNvPr id="17" name="Rectangle 16"/>
              <p:cNvSpPr/>
              <p:nvPr/>
            </p:nvSpPr>
            <p:spPr>
              <a:xfrm rot="16200000">
                <a:off x="11626802" y="3415872"/>
                <a:ext cx="878092" cy="10607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solidFill>
                  <a:latin typeface="Helvetica Neue"/>
                  <a:cs typeface="Helvetica" panose="020B0604020202020204" pitchFamily="34" charset="0"/>
                </a:endParaRPr>
              </a:p>
            </p:txBody>
          </p:sp>
        </p:grpSp>
        <p:sp>
          <p:nvSpPr>
            <p:cNvPr id="14" name="TextBox 13"/>
            <p:cNvSpPr txBox="1"/>
            <p:nvPr/>
          </p:nvSpPr>
          <p:spPr>
            <a:xfrm>
              <a:off x="2512451" y="4857021"/>
              <a:ext cx="7579017" cy="1030619"/>
            </a:xfrm>
            <a:prstGeom prst="rect">
              <a:avLst/>
            </a:prstGeom>
            <a:noFill/>
          </p:spPr>
          <p:txBody>
            <a:bodyPr wrap="none" rtlCol="0">
              <a:spAutoFit/>
            </a:bodyPr>
            <a:lstStyle/>
            <a:p>
              <a:r>
                <a:rPr lang="en-US" altLang="en-US" sz="2338" dirty="0">
                  <a:latin typeface="Helvetica Neue"/>
                  <a:cs typeface="Times New Roman" pitchFamily="18" charset="0"/>
                </a:rPr>
                <a:t>Leads to possibility of </a:t>
              </a:r>
              <a:r>
                <a:rPr lang="en-US" altLang="en-US" sz="2338" b="1" dirty="0">
                  <a:solidFill>
                    <a:srgbClr val="FF0000"/>
                  </a:solidFill>
                  <a:latin typeface="Helvetica Neue"/>
                  <a:cs typeface="Times New Roman" pitchFamily="18" charset="0"/>
                </a:rPr>
                <a:t>error</a:t>
              </a:r>
              <a:r>
                <a:rPr lang="en-US" altLang="en-US" sz="2338" dirty="0">
                  <a:latin typeface="Helvetica Neue"/>
                  <a:cs typeface="Times New Roman" pitchFamily="18" charset="0"/>
                </a:rPr>
                <a:t> between the decision</a:t>
              </a:r>
            </a:p>
            <a:p>
              <a:r>
                <a:rPr lang="en-US" altLang="en-US" sz="2338" dirty="0">
                  <a:latin typeface="Helvetica Neue"/>
                  <a:cs typeface="Times New Roman" pitchFamily="18" charset="0"/>
                </a:rPr>
                <a:t> made and the reality</a:t>
              </a:r>
              <a:endParaRPr lang="en-US" sz="2338" dirty="0">
                <a:latin typeface="Helvetica Neue"/>
              </a:endParaRPr>
            </a:p>
          </p:txBody>
        </p:sp>
      </p:grpSp>
    </p:spTree>
    <p:extLst>
      <p:ext uri="{BB962C8B-B14F-4D97-AF65-F5344CB8AC3E}">
        <p14:creationId xmlns:p14="http://schemas.microsoft.com/office/powerpoint/2010/main" val="136636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53" presetClass="entr" presetSubtype="1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pPr algn="ctr">
              <a:defRPr/>
            </a:pPr>
            <a:r>
              <a:rPr lang="en-IN" sz="4800" dirty="0"/>
              <a:t>Session No </a:t>
            </a:r>
            <a:r>
              <a:rPr lang="en-IN" sz="4800" dirty="0" smtClean="0"/>
              <a:t>7</a:t>
            </a:r>
            <a:endParaRPr lang="en-IN" sz="4800" dirty="0"/>
          </a:p>
          <a:p>
            <a:pPr algn="ctr">
              <a:defRPr/>
            </a:pPr>
            <a:r>
              <a:rPr lang="en-IN" sz="3600" dirty="0" smtClean="0"/>
              <a:t>Testing of Hypothesis</a:t>
            </a:r>
            <a:endParaRPr lang="en-IN" sz="3600" dirty="0"/>
          </a:p>
          <a:p>
            <a:pPr algn="ctr">
              <a:defRPr/>
            </a:pPr>
            <a:r>
              <a:rPr lang="en-US" dirty="0">
                <a:latin typeface="Calibri" panose="020F0502020204030204" pitchFamily="34" charset="0"/>
                <a:cs typeface="Calibri" panose="020F0502020204030204" pitchFamily="34" charset="0"/>
              </a:rPr>
              <a:t>(</a:t>
            </a:r>
            <a:r>
              <a:rPr lang="en-US" dirty="0" smtClean="0">
                <a:highlight>
                  <a:srgbClr val="FFFF00"/>
                </a:highlight>
                <a:latin typeface="Calibri" panose="020F0502020204030204" pitchFamily="34" charset="0"/>
                <a:cs typeface="Calibri" panose="020F0502020204030204" pitchFamily="34" charset="0"/>
              </a:rPr>
              <a:t>18</a:t>
            </a:r>
            <a:r>
              <a:rPr lang="en-US" baseline="30000" dirty="0" smtClean="0">
                <a:highlight>
                  <a:srgbClr val="FFFF00"/>
                </a:highlight>
                <a:latin typeface="Calibri" panose="020F0502020204030204" pitchFamily="34" charset="0"/>
                <a:cs typeface="Calibri" panose="020F0502020204030204" pitchFamily="34" charset="0"/>
              </a:rPr>
              <a:t>th</a:t>
            </a:r>
            <a:r>
              <a:rPr lang="en-US" dirty="0" smtClean="0">
                <a:highlight>
                  <a:srgbClr val="FFFF00"/>
                </a:highlight>
                <a:latin typeface="Calibri" panose="020F0502020204030204" pitchFamily="34" charset="0"/>
                <a:cs typeface="Calibri" panose="020F0502020204030204" pitchFamily="34" charset="0"/>
              </a:rPr>
              <a:t> </a:t>
            </a:r>
            <a:r>
              <a:rPr lang="en-US" dirty="0">
                <a:highlight>
                  <a:srgbClr val="FFFF00"/>
                </a:highlight>
                <a:latin typeface="Calibri" panose="020F0502020204030204" pitchFamily="34" charset="0"/>
                <a:cs typeface="Calibri" panose="020F0502020204030204" pitchFamily="34" charset="0"/>
              </a:rPr>
              <a:t>/</a:t>
            </a:r>
            <a:r>
              <a:rPr lang="en-US" dirty="0" smtClean="0">
                <a:highlight>
                  <a:srgbClr val="FFFF00"/>
                </a:highlight>
                <a:latin typeface="Calibri" panose="020F0502020204030204" pitchFamily="34" charset="0"/>
                <a:cs typeface="Calibri" panose="020F0502020204030204" pitchFamily="34" charset="0"/>
              </a:rPr>
              <a:t>19</a:t>
            </a:r>
            <a:r>
              <a:rPr lang="en-US" baseline="30000" dirty="0" smtClean="0">
                <a:highlight>
                  <a:srgbClr val="FFFF00"/>
                </a:highlight>
                <a:latin typeface="Calibri" panose="020F0502020204030204" pitchFamily="34" charset="0"/>
                <a:cs typeface="Calibri" panose="020F0502020204030204" pitchFamily="34" charset="0"/>
              </a:rPr>
              <a:t>th</a:t>
            </a:r>
            <a:r>
              <a:rPr lang="en-US" dirty="0" smtClean="0">
                <a:highlight>
                  <a:srgbClr val="FFFF00"/>
                </a:highlight>
                <a:latin typeface="Calibri" panose="020F0502020204030204" pitchFamily="34" charset="0"/>
                <a:cs typeface="Calibri" panose="020F0502020204030204" pitchFamily="34" charset="0"/>
              </a:rPr>
              <a:t> </a:t>
            </a:r>
            <a:r>
              <a:rPr lang="en-US" dirty="0">
                <a:highlight>
                  <a:srgbClr val="FFFF00"/>
                </a:highlight>
                <a:latin typeface="Calibri" panose="020F0502020204030204" pitchFamily="34" charset="0"/>
                <a:cs typeface="Calibri" panose="020F0502020204030204" pitchFamily="34" charset="0"/>
              </a:rPr>
              <a:t>December ,2021</a:t>
            </a:r>
            <a:r>
              <a:rPr lang="en-US" dirty="0">
                <a:latin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7525225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xmlns="" id="{B323A243-F1B9-4CE9-A00A-5B855A26B321}"/>
              </a:ext>
            </a:extLst>
          </p:cNvPr>
          <p:cNvSpPr>
            <a:spLocks noGrp="1"/>
          </p:cNvSpPr>
          <p:nvPr>
            <p:ph sz="quarter" idx="10"/>
          </p:nvPr>
        </p:nvSpPr>
        <p:spPr/>
        <p:txBody>
          <a:bodyPr>
            <a:normAutofit/>
          </a:bodyPr>
          <a:lstStyle/>
          <a:p>
            <a:pPr algn="ctr"/>
            <a:r>
              <a:rPr lang="en-US" sz="4000" kern="0" dirty="0">
                <a:latin typeface="+mn-lt"/>
              </a:rPr>
              <a:t>Types of test</a:t>
            </a:r>
            <a:endParaRPr lang="aa-ET" sz="4000" dirty="0">
              <a:latin typeface="+mn-lt"/>
            </a:endParaRPr>
          </a:p>
        </p:txBody>
      </p:sp>
      <p:grpSp>
        <p:nvGrpSpPr>
          <p:cNvPr id="4" name="Group 3"/>
          <p:cNvGrpSpPr/>
          <p:nvPr/>
        </p:nvGrpSpPr>
        <p:grpSpPr>
          <a:xfrm>
            <a:off x="1957025" y="1548445"/>
            <a:ext cx="8289295" cy="1479345"/>
            <a:chOff x="241300" y="2191661"/>
            <a:chExt cx="7086600" cy="2104219"/>
          </a:xfrm>
        </p:grpSpPr>
        <p:sp>
          <p:nvSpPr>
            <p:cNvPr id="5" name="Vertical Scroll 4"/>
            <p:cNvSpPr/>
            <p:nvPr/>
          </p:nvSpPr>
          <p:spPr>
            <a:xfrm>
              <a:off x="241300" y="2191661"/>
              <a:ext cx="7086600" cy="2104219"/>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6" name="Round Diagonal Corner Rectangle 5"/>
            <p:cNvSpPr/>
            <p:nvPr/>
          </p:nvSpPr>
          <p:spPr>
            <a:xfrm>
              <a:off x="630676" y="2580993"/>
              <a:ext cx="6323095" cy="1428290"/>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598" dirty="0">
                <a:solidFill>
                  <a:schemeClr val="tx1"/>
                </a:solidFill>
                <a:latin typeface="Helvetica Neue"/>
                <a:cs typeface="Helvetica" panose="020B0604020202020204" pitchFamily="34" charset="0"/>
              </a:endParaRPr>
            </a:p>
          </p:txBody>
        </p:sp>
      </p:grpSp>
      <p:sp>
        <p:nvSpPr>
          <p:cNvPr id="7" name="Title 2"/>
          <p:cNvSpPr txBox="1">
            <a:spLocks/>
          </p:cNvSpPr>
          <p:nvPr/>
        </p:nvSpPr>
        <p:spPr>
          <a:xfrm>
            <a:off x="2412483" y="1822160"/>
            <a:ext cx="7396213" cy="993537"/>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20000"/>
              </a:lnSpc>
            </a:pPr>
            <a:r>
              <a:rPr lang="en-US" altLang="en-US" sz="2338" dirty="0">
                <a:latin typeface="+mn-lt"/>
                <a:cs typeface="Helvetica" panose="020B0604020202020204" pitchFamily="34" charset="0"/>
              </a:rPr>
              <a:t>A statistical rule which decides whether to accept or reject the null hypothesis on the basis of data</a:t>
            </a:r>
            <a:endParaRPr lang="en-US" sz="2338" dirty="0">
              <a:solidFill>
                <a:srgbClr val="0000FF"/>
              </a:solidFill>
              <a:latin typeface="+mn-lt"/>
              <a:cs typeface="Helvetica" panose="020B0604020202020204" pitchFamily="34" charset="0"/>
            </a:endParaRPr>
          </a:p>
        </p:txBody>
      </p:sp>
      <p:sp>
        <p:nvSpPr>
          <p:cNvPr id="8" name="Round Diagonal Corner Rectangle 7"/>
          <p:cNvSpPr/>
          <p:nvPr/>
        </p:nvSpPr>
        <p:spPr>
          <a:xfrm>
            <a:off x="1957023" y="4192463"/>
            <a:ext cx="3931390" cy="1083511"/>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just">
              <a:defRPr/>
            </a:pPr>
            <a:r>
              <a:rPr lang="en-US" altLang="en-US" sz="2338" dirty="0">
                <a:solidFill>
                  <a:schemeClr val="tx1"/>
                </a:solidFill>
                <a:cs typeface="Helvetica" panose="020B0604020202020204" pitchFamily="34" charset="0"/>
              </a:rPr>
              <a:t>Based on the assumption of some probability distribution </a:t>
            </a:r>
            <a:endParaRPr lang="en-US" sz="2338" dirty="0">
              <a:solidFill>
                <a:schemeClr val="tx1"/>
              </a:solidFill>
              <a:cs typeface="Helvetica" panose="020B0604020202020204" pitchFamily="34" charset="0"/>
            </a:endParaRPr>
          </a:p>
        </p:txBody>
      </p:sp>
      <p:grpSp>
        <p:nvGrpSpPr>
          <p:cNvPr id="9" name="Group 8"/>
          <p:cNvGrpSpPr/>
          <p:nvPr/>
        </p:nvGrpSpPr>
        <p:grpSpPr>
          <a:xfrm>
            <a:off x="2117861" y="3500657"/>
            <a:ext cx="3580261" cy="553943"/>
            <a:chOff x="895804" y="4766722"/>
            <a:chExt cx="3032375" cy="852937"/>
          </a:xfrm>
        </p:grpSpPr>
        <p:sp>
          <p:nvSpPr>
            <p:cNvPr id="10" name="Rectangle 9"/>
            <p:cNvSpPr/>
            <p:nvPr/>
          </p:nvSpPr>
          <p:spPr>
            <a:xfrm>
              <a:off x="983179" y="4766722"/>
              <a:ext cx="2936607" cy="852937"/>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dirty="0">
                <a:latin typeface="Helvetica Neue"/>
              </a:endParaRPr>
            </a:p>
          </p:txBody>
        </p:sp>
        <p:sp>
          <p:nvSpPr>
            <p:cNvPr id="11" name="TextBox 10"/>
            <p:cNvSpPr txBox="1"/>
            <p:nvPr/>
          </p:nvSpPr>
          <p:spPr>
            <a:xfrm>
              <a:off x="895804" y="4900802"/>
              <a:ext cx="3032375" cy="696141"/>
            </a:xfrm>
            <a:prstGeom prst="rect">
              <a:avLst/>
            </a:prstGeom>
            <a:noFill/>
          </p:spPr>
          <p:txBody>
            <a:bodyPr wrap="square" rtlCol="0">
              <a:spAutoFit/>
            </a:bodyPr>
            <a:lstStyle/>
            <a:p>
              <a:pPr algn="ctr"/>
              <a:r>
                <a:rPr lang="en-US" altLang="en-US" sz="2338" b="1" dirty="0">
                  <a:latin typeface="Helvetica Neue"/>
                  <a:cs typeface="Helvetica" panose="020B0604020202020204" pitchFamily="34" charset="0"/>
                </a:rPr>
                <a:t>Parametric tests</a:t>
              </a:r>
              <a:endParaRPr lang="en-US" sz="2338" dirty="0">
                <a:latin typeface="Helvetica Neue"/>
                <a:cs typeface="Helvetica" panose="020B0604020202020204" pitchFamily="34" charset="0"/>
              </a:endParaRPr>
            </a:p>
          </p:txBody>
        </p:sp>
      </p:grpSp>
      <p:sp>
        <p:nvSpPr>
          <p:cNvPr id="12" name="Left Arrow 11"/>
          <p:cNvSpPr/>
          <p:nvPr/>
        </p:nvSpPr>
        <p:spPr>
          <a:xfrm rot="16200000">
            <a:off x="3729874" y="3091803"/>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latin typeface="Helvetica Neue"/>
            </a:endParaRPr>
          </a:p>
        </p:txBody>
      </p:sp>
      <p:sp>
        <p:nvSpPr>
          <p:cNvPr id="13" name="Round Diagonal Corner Rectangle 12"/>
          <p:cNvSpPr/>
          <p:nvPr/>
        </p:nvSpPr>
        <p:spPr>
          <a:xfrm>
            <a:off x="6534693" y="4192462"/>
            <a:ext cx="3360606" cy="108351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00" dirty="0">
                <a:solidFill>
                  <a:schemeClr val="tx1"/>
                </a:solidFill>
                <a:cs typeface="Helvetica" panose="020B0604020202020204" pitchFamily="34" charset="0"/>
              </a:rPr>
              <a:t>Not based on any assumption of  probability distribution </a:t>
            </a:r>
            <a:endParaRPr lang="en-US" sz="2000" dirty="0">
              <a:solidFill>
                <a:schemeClr val="tx1"/>
              </a:solidFill>
              <a:cs typeface="Helvetica" panose="020B0604020202020204" pitchFamily="34" charset="0"/>
            </a:endParaRPr>
          </a:p>
        </p:txBody>
      </p:sp>
      <p:grpSp>
        <p:nvGrpSpPr>
          <p:cNvPr id="14" name="Group 13"/>
          <p:cNvGrpSpPr/>
          <p:nvPr/>
        </p:nvGrpSpPr>
        <p:grpSpPr>
          <a:xfrm>
            <a:off x="6494806" y="3517174"/>
            <a:ext cx="3477099" cy="519475"/>
            <a:chOff x="3309646" y="4759523"/>
            <a:chExt cx="5290154" cy="799866"/>
          </a:xfrm>
        </p:grpSpPr>
        <p:sp>
          <p:nvSpPr>
            <p:cNvPr id="15" name="Rectangle 14"/>
            <p:cNvSpPr/>
            <p:nvPr/>
          </p:nvSpPr>
          <p:spPr>
            <a:xfrm>
              <a:off x="3309646" y="4759523"/>
              <a:ext cx="5290154" cy="799866"/>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16" name="TextBox 15"/>
            <p:cNvSpPr txBox="1"/>
            <p:nvPr/>
          </p:nvSpPr>
          <p:spPr>
            <a:xfrm>
              <a:off x="3514786" y="4804823"/>
              <a:ext cx="4905313" cy="696142"/>
            </a:xfrm>
            <a:prstGeom prst="rect">
              <a:avLst/>
            </a:prstGeom>
            <a:noFill/>
          </p:spPr>
          <p:txBody>
            <a:bodyPr wrap="square" rtlCol="0">
              <a:spAutoFit/>
            </a:bodyPr>
            <a:lstStyle/>
            <a:p>
              <a:pPr algn="ctr"/>
              <a:r>
                <a:rPr lang="en-US" altLang="en-US" sz="2338" b="1" dirty="0">
                  <a:latin typeface="Helvetica Neue"/>
                  <a:cs typeface="Times New Roman" pitchFamily="18" charset="0"/>
                </a:rPr>
                <a:t>Non-parametric tests</a:t>
              </a:r>
              <a:endParaRPr lang="en-US" sz="2338" dirty="0">
                <a:latin typeface="Helvetica Neue"/>
                <a:cs typeface="Helvetica" panose="020B0604020202020204" pitchFamily="34" charset="0"/>
              </a:endParaRPr>
            </a:p>
          </p:txBody>
        </p:sp>
      </p:grpSp>
      <p:sp>
        <p:nvSpPr>
          <p:cNvPr id="17" name="Left Arrow 16"/>
          <p:cNvSpPr/>
          <p:nvPr/>
        </p:nvSpPr>
        <p:spPr>
          <a:xfrm rot="16200000">
            <a:off x="8047730" y="3105595"/>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latin typeface="Helvetica Neue"/>
            </a:endParaRPr>
          </a:p>
        </p:txBody>
      </p:sp>
    </p:spTree>
    <p:extLst>
      <p:ext uri="{BB962C8B-B14F-4D97-AF65-F5344CB8AC3E}">
        <p14:creationId xmlns:p14="http://schemas.microsoft.com/office/powerpoint/2010/main" val="21064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up)">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2" grpId="0" animBg="1"/>
      <p:bldP spid="13"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ontent Placeholder 59">
            <a:extLst>
              <a:ext uri="{FF2B5EF4-FFF2-40B4-BE49-F238E27FC236}">
                <a16:creationId xmlns:a16="http://schemas.microsoft.com/office/drawing/2014/main" xmlns="" id="{A71DAF21-03BB-43D0-825E-DBCEFA51CDE5}"/>
              </a:ext>
            </a:extLst>
          </p:cNvPr>
          <p:cNvSpPr>
            <a:spLocks noGrp="1"/>
          </p:cNvSpPr>
          <p:nvPr>
            <p:ph sz="quarter" idx="10"/>
          </p:nvPr>
        </p:nvSpPr>
        <p:spPr/>
        <p:txBody>
          <a:bodyPr>
            <a:normAutofit/>
          </a:bodyPr>
          <a:lstStyle/>
          <a:p>
            <a:pPr algn="ctr"/>
            <a:r>
              <a:rPr lang="en-US" sz="4000" kern="0" dirty="0">
                <a:latin typeface="+mn-lt"/>
              </a:rPr>
              <a:t>Parametric tests</a:t>
            </a:r>
            <a:endParaRPr lang="aa-ET" sz="4000" dirty="0">
              <a:latin typeface="+mn-lt"/>
            </a:endParaRPr>
          </a:p>
        </p:txBody>
      </p:sp>
      <p:sp>
        <p:nvSpPr>
          <p:cNvPr id="4" name="Round Diagonal Corner Rectangle 3"/>
          <p:cNvSpPr/>
          <p:nvPr/>
        </p:nvSpPr>
        <p:spPr>
          <a:xfrm>
            <a:off x="4103805" y="1617868"/>
            <a:ext cx="2764934"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b="1" dirty="0">
                <a:solidFill>
                  <a:srgbClr val="0000FF"/>
                </a:solidFill>
                <a:latin typeface="+mj-lt"/>
                <a:cs typeface="Helvetica" panose="020B0604020202020204" pitchFamily="34" charset="0"/>
              </a:rPr>
              <a:t>  Large Sample Test </a:t>
            </a:r>
            <a:endParaRPr lang="en-US" sz="2338" b="1" dirty="0">
              <a:solidFill>
                <a:srgbClr val="0000FF"/>
              </a:solidFill>
              <a:latin typeface="+mj-lt"/>
              <a:cs typeface="Helvetica" panose="020B0604020202020204" pitchFamily="34" charset="0"/>
            </a:endParaRPr>
          </a:p>
        </p:txBody>
      </p:sp>
      <p:sp>
        <p:nvSpPr>
          <p:cNvPr id="5" name="Down Arrow 4"/>
          <p:cNvSpPr/>
          <p:nvPr/>
        </p:nvSpPr>
        <p:spPr>
          <a:xfrm rot="16200000">
            <a:off x="7596596" y="1596786"/>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6" name="Round Diagonal Corner Rectangle 5"/>
          <p:cNvSpPr/>
          <p:nvPr/>
        </p:nvSpPr>
        <p:spPr>
          <a:xfrm>
            <a:off x="4341458" y="2118540"/>
            <a:ext cx="3113479"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208" b="1" dirty="0">
                <a:solidFill>
                  <a:srgbClr val="C00000"/>
                </a:solidFill>
                <a:latin typeface="Helvetica Neue"/>
                <a:cs typeface="Helvetica" panose="020B0604020202020204" pitchFamily="34" charset="0"/>
              </a:rPr>
              <a:t>Standard Normal Test</a:t>
            </a:r>
            <a:endParaRPr lang="en-US" sz="2208" b="1" dirty="0">
              <a:solidFill>
                <a:srgbClr val="C00000"/>
              </a:solidFill>
              <a:latin typeface="Helvetica Neue"/>
              <a:cs typeface="Helvetica" panose="020B0604020202020204" pitchFamily="34" charset="0"/>
            </a:endParaRPr>
          </a:p>
        </p:txBody>
      </p:sp>
      <p:sp>
        <p:nvSpPr>
          <p:cNvPr id="7" name="Down Arrow 6"/>
          <p:cNvSpPr/>
          <p:nvPr/>
        </p:nvSpPr>
        <p:spPr>
          <a:xfrm rot="16200000">
            <a:off x="7588528" y="2097458"/>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8" name="Round Diagonal Corner Rectangle 7"/>
          <p:cNvSpPr/>
          <p:nvPr/>
        </p:nvSpPr>
        <p:spPr>
          <a:xfrm>
            <a:off x="4103805" y="2666273"/>
            <a:ext cx="2764934"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b="1" dirty="0">
                <a:solidFill>
                  <a:srgbClr val="0000FF"/>
                </a:solidFill>
                <a:cs typeface="Helvetica" panose="020B0604020202020204" pitchFamily="34" charset="0"/>
              </a:rPr>
              <a:t>   Small Sample Test</a:t>
            </a:r>
            <a:endParaRPr lang="en-US" sz="2338" b="1" dirty="0">
              <a:solidFill>
                <a:srgbClr val="0000FF"/>
              </a:solidFill>
              <a:cs typeface="Helvetica" panose="020B0604020202020204" pitchFamily="34" charset="0"/>
            </a:endParaRPr>
          </a:p>
        </p:txBody>
      </p:sp>
      <p:sp>
        <p:nvSpPr>
          <p:cNvPr id="9" name="Down Arrow 8"/>
          <p:cNvSpPr/>
          <p:nvPr/>
        </p:nvSpPr>
        <p:spPr>
          <a:xfrm rot="16200000">
            <a:off x="7579533" y="2645191"/>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10" name="Round Diagonal Corner Rectangle 9"/>
          <p:cNvSpPr/>
          <p:nvPr/>
        </p:nvSpPr>
        <p:spPr>
          <a:xfrm>
            <a:off x="4349176" y="3583921"/>
            <a:ext cx="3113479"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b="1" dirty="0">
                <a:solidFill>
                  <a:srgbClr val="C00000"/>
                </a:solidFill>
                <a:latin typeface="Helvetica Neue"/>
                <a:cs typeface="Helvetica" panose="020B0604020202020204" pitchFamily="34" charset="0"/>
              </a:rPr>
              <a:t>Student’s t-test</a:t>
            </a:r>
            <a:endParaRPr lang="en-US" sz="2338" b="1" dirty="0">
              <a:solidFill>
                <a:srgbClr val="C00000"/>
              </a:solidFill>
              <a:latin typeface="Helvetica Neue"/>
              <a:cs typeface="Helvetica" panose="020B0604020202020204" pitchFamily="34" charset="0"/>
            </a:endParaRPr>
          </a:p>
        </p:txBody>
      </p:sp>
      <p:sp>
        <p:nvSpPr>
          <p:cNvPr id="11" name="Down Arrow 10"/>
          <p:cNvSpPr/>
          <p:nvPr/>
        </p:nvSpPr>
        <p:spPr>
          <a:xfrm rot="16200000">
            <a:off x="7596246" y="3562839"/>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grpSp>
        <p:nvGrpSpPr>
          <p:cNvPr id="12" name="Group 11"/>
          <p:cNvGrpSpPr/>
          <p:nvPr/>
        </p:nvGrpSpPr>
        <p:grpSpPr>
          <a:xfrm>
            <a:off x="8003141" y="3234632"/>
            <a:ext cx="2387470" cy="476146"/>
            <a:chOff x="3591069" y="2479786"/>
            <a:chExt cx="3596317" cy="733149"/>
          </a:xfrm>
        </p:grpSpPr>
        <p:grpSp>
          <p:nvGrpSpPr>
            <p:cNvPr id="13" name="Group 12"/>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15" name="Rectangle 14"/>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Unpaired t-Test</a:t>
              </a:r>
            </a:p>
          </p:txBody>
        </p:sp>
      </p:grpSp>
      <p:sp>
        <p:nvSpPr>
          <p:cNvPr id="18" name="Round Diagonal Corner Rectangle 17"/>
          <p:cNvSpPr/>
          <p:nvPr/>
        </p:nvSpPr>
        <p:spPr>
          <a:xfrm>
            <a:off x="4343351" y="4705311"/>
            <a:ext cx="3113479" cy="388424"/>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b="1" dirty="0">
                <a:solidFill>
                  <a:srgbClr val="C00000"/>
                </a:solidFill>
                <a:latin typeface="Helvetica Neue"/>
                <a:cs typeface="Helvetica" panose="020B0604020202020204" pitchFamily="34" charset="0"/>
              </a:rPr>
              <a:t>Analysis of Variance</a:t>
            </a:r>
            <a:endParaRPr lang="en-US" sz="2338" b="1" dirty="0">
              <a:solidFill>
                <a:srgbClr val="C00000"/>
              </a:solidFill>
              <a:latin typeface="Helvetica Neue"/>
              <a:cs typeface="Helvetica" panose="020B0604020202020204" pitchFamily="34" charset="0"/>
            </a:endParaRPr>
          </a:p>
        </p:txBody>
      </p:sp>
      <p:sp>
        <p:nvSpPr>
          <p:cNvPr id="19" name="Down Arrow 18"/>
          <p:cNvSpPr/>
          <p:nvPr/>
        </p:nvSpPr>
        <p:spPr>
          <a:xfrm rot="16200000">
            <a:off x="7590421" y="4684229"/>
            <a:ext cx="381032" cy="42319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grpSp>
        <p:nvGrpSpPr>
          <p:cNvPr id="20" name="Group 19"/>
          <p:cNvGrpSpPr/>
          <p:nvPr/>
        </p:nvGrpSpPr>
        <p:grpSpPr>
          <a:xfrm>
            <a:off x="1648912" y="1650573"/>
            <a:ext cx="2335366" cy="3665859"/>
            <a:chOff x="710030" y="2191661"/>
            <a:chExt cx="6587430" cy="2012307"/>
          </a:xfrm>
        </p:grpSpPr>
        <p:sp>
          <p:nvSpPr>
            <p:cNvPr id="21" name="Vertical Scroll 20"/>
            <p:cNvSpPr/>
            <p:nvPr/>
          </p:nvSpPr>
          <p:spPr>
            <a:xfrm>
              <a:off x="710030" y="2191661"/>
              <a:ext cx="6587430" cy="2012307"/>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22" name="Round Diagonal Corner Rectangle 21"/>
            <p:cNvSpPr/>
            <p:nvPr/>
          </p:nvSpPr>
          <p:spPr>
            <a:xfrm>
              <a:off x="1702134" y="2414901"/>
              <a:ext cx="4674613" cy="164268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1429" dirty="0">
                <a:solidFill>
                  <a:schemeClr val="tx1"/>
                </a:solidFill>
                <a:latin typeface="Helvetica" panose="020B0604020202020204" pitchFamily="34" charset="0"/>
                <a:cs typeface="Helvetica" panose="020B0604020202020204" pitchFamily="34" charset="0"/>
              </a:endParaRPr>
            </a:p>
          </p:txBody>
        </p:sp>
      </p:grpSp>
      <p:sp>
        <p:nvSpPr>
          <p:cNvPr id="23" name="Title 2"/>
          <p:cNvSpPr txBox="1">
            <a:spLocks/>
          </p:cNvSpPr>
          <p:nvPr/>
        </p:nvSpPr>
        <p:spPr>
          <a:xfrm>
            <a:off x="1968791" y="2106741"/>
            <a:ext cx="1782185" cy="2862850"/>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endParaRPr lang="en-US" sz="1800" dirty="0">
              <a:latin typeface="+mn-lt"/>
              <a:cs typeface="Helvetica" panose="020B0604020202020204" pitchFamily="34" charset="0"/>
            </a:endParaRPr>
          </a:p>
          <a:p>
            <a:pPr algn="just">
              <a:lnSpc>
                <a:spcPct val="100000"/>
              </a:lnSpc>
            </a:pPr>
            <a:r>
              <a:rPr lang="en-US" sz="1800" dirty="0">
                <a:latin typeface="+mn-lt"/>
                <a:cs typeface="Helvetica" panose="020B0604020202020204" pitchFamily="34" charset="0"/>
              </a:rPr>
              <a:t>It is assumed that the data do follow some probability. distribution which is</a:t>
            </a:r>
          </a:p>
          <a:p>
            <a:pPr algn="just">
              <a:lnSpc>
                <a:spcPct val="100000"/>
              </a:lnSpc>
            </a:pPr>
            <a:r>
              <a:rPr lang="en-US" sz="1800" dirty="0">
                <a:latin typeface="+mn-lt"/>
                <a:cs typeface="Helvetica" panose="020B0604020202020204" pitchFamily="34" charset="0"/>
              </a:rPr>
              <a:t>characterized by any parameters.</a:t>
            </a:r>
          </a:p>
        </p:txBody>
      </p:sp>
      <p:grpSp>
        <p:nvGrpSpPr>
          <p:cNvPr id="24" name="Group 23"/>
          <p:cNvGrpSpPr/>
          <p:nvPr/>
        </p:nvGrpSpPr>
        <p:grpSpPr>
          <a:xfrm>
            <a:off x="8006674" y="2082228"/>
            <a:ext cx="2387470" cy="476146"/>
            <a:chOff x="3591069" y="2479786"/>
            <a:chExt cx="3596317" cy="733149"/>
          </a:xfrm>
        </p:grpSpPr>
        <p:grpSp>
          <p:nvGrpSpPr>
            <p:cNvPr id="25" name="Group 24"/>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27" name="Rectangle 26"/>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8" name="Rectangle 27"/>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9" name="Rectangle 28"/>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26" name="Rectangle 25"/>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Z-Test</a:t>
              </a:r>
            </a:p>
          </p:txBody>
        </p:sp>
      </p:grpSp>
      <p:grpSp>
        <p:nvGrpSpPr>
          <p:cNvPr id="30" name="Group 29"/>
          <p:cNvGrpSpPr/>
          <p:nvPr/>
        </p:nvGrpSpPr>
        <p:grpSpPr>
          <a:xfrm>
            <a:off x="8010206" y="1597934"/>
            <a:ext cx="2387470" cy="476146"/>
            <a:chOff x="3591069" y="2479786"/>
            <a:chExt cx="3596317" cy="733149"/>
          </a:xfrm>
        </p:grpSpPr>
        <p:grpSp>
          <p:nvGrpSpPr>
            <p:cNvPr id="31" name="Group 30"/>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33" name="Rectangle 32"/>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4" name="Rectangle 33"/>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5" name="Rectangle 34"/>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32" name="Rectangle 31"/>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n ≥ 30</a:t>
              </a:r>
            </a:p>
          </p:txBody>
        </p:sp>
      </p:grpSp>
      <p:grpSp>
        <p:nvGrpSpPr>
          <p:cNvPr id="36" name="Group 35"/>
          <p:cNvGrpSpPr/>
          <p:nvPr/>
        </p:nvGrpSpPr>
        <p:grpSpPr>
          <a:xfrm>
            <a:off x="7999601" y="2647821"/>
            <a:ext cx="2387470" cy="476146"/>
            <a:chOff x="3591069" y="2479786"/>
            <a:chExt cx="3596317" cy="733149"/>
          </a:xfrm>
        </p:grpSpPr>
        <p:grpSp>
          <p:nvGrpSpPr>
            <p:cNvPr id="37" name="Group 36"/>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39" name="Rectangle 38"/>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40" name="Rectangle 39"/>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41" name="Rectangle 40"/>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38" name="Rectangle 37"/>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n &lt; 30</a:t>
              </a:r>
            </a:p>
          </p:txBody>
        </p:sp>
      </p:grpSp>
      <p:grpSp>
        <p:nvGrpSpPr>
          <p:cNvPr id="42" name="Group 41"/>
          <p:cNvGrpSpPr/>
          <p:nvPr/>
        </p:nvGrpSpPr>
        <p:grpSpPr>
          <a:xfrm>
            <a:off x="8006674" y="3832040"/>
            <a:ext cx="2387470" cy="476146"/>
            <a:chOff x="3591069" y="2479786"/>
            <a:chExt cx="3596317" cy="733149"/>
          </a:xfrm>
        </p:grpSpPr>
        <p:grpSp>
          <p:nvGrpSpPr>
            <p:cNvPr id="43" name="Group 42"/>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45" name="Rectangle 44"/>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46" name="Rectangle 45"/>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47" name="Rectangle 46"/>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44" name="Rectangle 43"/>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Paired t-Test</a:t>
              </a:r>
            </a:p>
          </p:txBody>
        </p:sp>
      </p:grpSp>
      <p:grpSp>
        <p:nvGrpSpPr>
          <p:cNvPr id="48" name="Group 47"/>
          <p:cNvGrpSpPr/>
          <p:nvPr/>
        </p:nvGrpSpPr>
        <p:grpSpPr>
          <a:xfrm>
            <a:off x="8006674" y="4415311"/>
            <a:ext cx="2387470" cy="476146"/>
            <a:chOff x="3591069" y="2479786"/>
            <a:chExt cx="3596317" cy="733149"/>
          </a:xfrm>
        </p:grpSpPr>
        <p:grpSp>
          <p:nvGrpSpPr>
            <p:cNvPr id="49" name="Group 48"/>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51" name="Rectangle 50"/>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52" name="Rectangle 51"/>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53" name="Rectangle 52"/>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50" name="Rectangle 49"/>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ANOVA</a:t>
              </a:r>
            </a:p>
          </p:txBody>
        </p:sp>
      </p:grpSp>
      <p:grpSp>
        <p:nvGrpSpPr>
          <p:cNvPr id="54" name="Group 53"/>
          <p:cNvGrpSpPr/>
          <p:nvPr/>
        </p:nvGrpSpPr>
        <p:grpSpPr>
          <a:xfrm>
            <a:off x="8006674" y="4945557"/>
            <a:ext cx="2387470" cy="476146"/>
            <a:chOff x="3591069" y="2479786"/>
            <a:chExt cx="3596317" cy="733149"/>
          </a:xfrm>
        </p:grpSpPr>
        <p:grpSp>
          <p:nvGrpSpPr>
            <p:cNvPr id="55" name="Group 54"/>
            <p:cNvGrpSpPr/>
            <p:nvPr/>
          </p:nvGrpSpPr>
          <p:grpSpPr>
            <a:xfrm>
              <a:off x="3591069" y="2479786"/>
              <a:ext cx="3596317" cy="683337"/>
              <a:chOff x="297479" y="3029864"/>
              <a:chExt cx="7159999" cy="829778"/>
            </a:xfrm>
            <a:effectLst>
              <a:outerShdw blurRad="101600" sx="102000" sy="102000" algn="ctr" rotWithShape="0">
                <a:prstClr val="black">
                  <a:alpha val="26000"/>
                </a:prstClr>
              </a:outerShdw>
            </a:effectLst>
          </p:grpSpPr>
          <p:sp>
            <p:nvSpPr>
              <p:cNvPr id="57" name="Rectangle 56"/>
              <p:cNvSpPr/>
              <p:nvPr/>
            </p:nvSpPr>
            <p:spPr>
              <a:xfrm rot="16200000">
                <a:off x="3463790" y="-29328"/>
                <a:ext cx="829778" cy="694816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58" name="Rectangle 57"/>
              <p:cNvSpPr/>
              <p:nvPr/>
            </p:nvSpPr>
            <p:spPr>
              <a:xfrm rot="16200000">
                <a:off x="-18115" y="3345458"/>
                <a:ext cx="829777" cy="19859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59" name="Rectangle 58"/>
              <p:cNvSpPr/>
              <p:nvPr/>
            </p:nvSpPr>
            <p:spPr>
              <a:xfrm rot="16200000" flipV="1">
                <a:off x="6958428" y="3360592"/>
                <a:ext cx="829777" cy="16832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56" name="Rectangle 55"/>
            <p:cNvSpPr/>
            <p:nvPr/>
          </p:nvSpPr>
          <p:spPr>
            <a:xfrm>
              <a:off x="3648560" y="2516793"/>
              <a:ext cx="3460877" cy="696142"/>
            </a:xfrm>
            <a:prstGeom prst="rect">
              <a:avLst/>
            </a:prstGeom>
          </p:spPr>
          <p:txBody>
            <a:bodyPr wrap="square">
              <a:spAutoFit/>
            </a:bodyPr>
            <a:lstStyle/>
            <a:p>
              <a:r>
                <a:rPr lang="en-US" sz="2338" dirty="0">
                  <a:solidFill>
                    <a:schemeClr val="tx1">
                      <a:lumMod val="75000"/>
                      <a:lumOff val="25000"/>
                    </a:schemeClr>
                  </a:solidFill>
                  <a:cs typeface="Helvetica" panose="020B0604020202020204" pitchFamily="34" charset="0"/>
                </a:rPr>
                <a:t>Rm ANOVA</a:t>
              </a:r>
            </a:p>
          </p:txBody>
        </p:sp>
      </p:grpSp>
    </p:spTree>
    <p:extLst>
      <p:ext uri="{BB962C8B-B14F-4D97-AF65-F5344CB8AC3E}">
        <p14:creationId xmlns:p14="http://schemas.microsoft.com/office/powerpoint/2010/main" val="2969211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10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par>
                          <p:cTn id="22" fill="hold">
                            <p:stCondLst>
                              <p:cond delay="1000"/>
                            </p:stCondLst>
                            <p:childTnLst>
                              <p:par>
                                <p:cTn id="23" presetID="53" presetClass="entr" presetSubtype="16"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p:cTn id="25" dur="500" fill="hold"/>
                                        <p:tgtEl>
                                          <p:spTgt spid="30"/>
                                        </p:tgtEl>
                                        <p:attrNameLst>
                                          <p:attrName>ppt_w</p:attrName>
                                        </p:attrNameLst>
                                      </p:cBhvr>
                                      <p:tavLst>
                                        <p:tav tm="0">
                                          <p:val>
                                            <p:fltVal val="0"/>
                                          </p:val>
                                        </p:tav>
                                        <p:tav tm="100000">
                                          <p:val>
                                            <p:strVal val="#ppt_w"/>
                                          </p:val>
                                        </p:tav>
                                      </p:tavLst>
                                    </p:anim>
                                    <p:anim calcmode="lin" valueType="num">
                                      <p:cBhvr>
                                        <p:cTn id="26" dur="500" fill="hold"/>
                                        <p:tgtEl>
                                          <p:spTgt spid="30"/>
                                        </p:tgtEl>
                                        <p:attrNameLst>
                                          <p:attrName>ppt_h</p:attrName>
                                        </p:attrNameLst>
                                      </p:cBhvr>
                                      <p:tavLst>
                                        <p:tav tm="0">
                                          <p:val>
                                            <p:fltVal val="0"/>
                                          </p:val>
                                        </p:tav>
                                        <p:tav tm="100000">
                                          <p:val>
                                            <p:strVal val="#ppt_h"/>
                                          </p:val>
                                        </p:tav>
                                      </p:tavLst>
                                    </p:anim>
                                    <p:animEffect transition="in" filter="fad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par>
                          <p:cTn id="38" fill="hold">
                            <p:stCondLst>
                              <p:cond delay="1000"/>
                            </p:stCondLst>
                            <p:childTnLst>
                              <p:par>
                                <p:cTn id="39" presetID="53" presetClass="entr" presetSubtype="16"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additive="base">
                                        <p:cTn id="48" dur="500" fill="hold"/>
                                        <p:tgtEl>
                                          <p:spTgt spid="8"/>
                                        </p:tgtEl>
                                        <p:attrNameLst>
                                          <p:attrName>ppt_x</p:attrName>
                                        </p:attrNameLst>
                                      </p:cBhvr>
                                      <p:tavLst>
                                        <p:tav tm="0">
                                          <p:val>
                                            <p:strVal val="0-#ppt_w/2"/>
                                          </p:val>
                                        </p:tav>
                                        <p:tav tm="100000">
                                          <p:val>
                                            <p:strVal val="#ppt_x"/>
                                          </p:val>
                                        </p:tav>
                                      </p:tavLst>
                                    </p:anim>
                                    <p:anim calcmode="lin" valueType="num">
                                      <p:cBhvr additive="base">
                                        <p:cTn id="49" dur="500" fill="hold"/>
                                        <p:tgtEl>
                                          <p:spTgt spid="8"/>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left)">
                                      <p:cBhvr>
                                        <p:cTn id="53" dur="500"/>
                                        <p:tgtEl>
                                          <p:spTgt spid="9"/>
                                        </p:tgtEl>
                                      </p:cBhvr>
                                    </p:animEffect>
                                  </p:childTnLst>
                                </p:cTn>
                              </p:par>
                            </p:childTnLst>
                          </p:cTn>
                        </p:par>
                        <p:par>
                          <p:cTn id="54" fill="hold">
                            <p:stCondLst>
                              <p:cond delay="1000"/>
                            </p:stCondLst>
                            <p:childTnLst>
                              <p:par>
                                <p:cTn id="55" presetID="53" presetClass="entr" presetSubtype="16" fill="hold" nodeType="afterEffect">
                                  <p:stCondLst>
                                    <p:cond delay="0"/>
                                  </p:stCondLst>
                                  <p:childTnLst>
                                    <p:set>
                                      <p:cBhvr>
                                        <p:cTn id="56" dur="1" fill="hold">
                                          <p:stCondLst>
                                            <p:cond delay="0"/>
                                          </p:stCondLst>
                                        </p:cTn>
                                        <p:tgtEl>
                                          <p:spTgt spid="36"/>
                                        </p:tgtEl>
                                        <p:attrNameLst>
                                          <p:attrName>style.visibility</p:attrName>
                                        </p:attrNameLst>
                                      </p:cBhvr>
                                      <p:to>
                                        <p:strVal val="visible"/>
                                      </p:to>
                                    </p:set>
                                    <p:anim calcmode="lin" valueType="num">
                                      <p:cBhvr>
                                        <p:cTn id="57" dur="500" fill="hold"/>
                                        <p:tgtEl>
                                          <p:spTgt spid="36"/>
                                        </p:tgtEl>
                                        <p:attrNameLst>
                                          <p:attrName>ppt_w</p:attrName>
                                        </p:attrNameLst>
                                      </p:cBhvr>
                                      <p:tavLst>
                                        <p:tav tm="0">
                                          <p:val>
                                            <p:fltVal val="0"/>
                                          </p:val>
                                        </p:tav>
                                        <p:tav tm="100000">
                                          <p:val>
                                            <p:strVal val="#ppt_w"/>
                                          </p:val>
                                        </p:tav>
                                      </p:tavLst>
                                    </p:anim>
                                    <p:anim calcmode="lin" valueType="num">
                                      <p:cBhvr>
                                        <p:cTn id="58" dur="500" fill="hold"/>
                                        <p:tgtEl>
                                          <p:spTgt spid="36"/>
                                        </p:tgtEl>
                                        <p:attrNameLst>
                                          <p:attrName>ppt_h</p:attrName>
                                        </p:attrNameLst>
                                      </p:cBhvr>
                                      <p:tavLst>
                                        <p:tav tm="0">
                                          <p:val>
                                            <p:fltVal val="0"/>
                                          </p:val>
                                        </p:tav>
                                        <p:tav tm="100000">
                                          <p:val>
                                            <p:strVal val="#ppt_h"/>
                                          </p:val>
                                        </p:tav>
                                      </p:tavLst>
                                    </p:anim>
                                    <p:animEffect transition="in" filter="fade">
                                      <p:cBhvr>
                                        <p:cTn id="59" dur="500"/>
                                        <p:tgtEl>
                                          <p:spTgt spid="36"/>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 calcmode="lin" valueType="num">
                                      <p:cBhvr additive="base">
                                        <p:cTn id="64" dur="500" fill="hold"/>
                                        <p:tgtEl>
                                          <p:spTgt spid="10"/>
                                        </p:tgtEl>
                                        <p:attrNameLst>
                                          <p:attrName>ppt_x</p:attrName>
                                        </p:attrNameLst>
                                      </p:cBhvr>
                                      <p:tavLst>
                                        <p:tav tm="0">
                                          <p:val>
                                            <p:strVal val="0-#ppt_w/2"/>
                                          </p:val>
                                        </p:tav>
                                        <p:tav tm="100000">
                                          <p:val>
                                            <p:strVal val="#ppt_x"/>
                                          </p:val>
                                        </p:tav>
                                      </p:tavLst>
                                    </p:anim>
                                    <p:anim calcmode="lin" valueType="num">
                                      <p:cBhvr additive="base">
                                        <p:cTn id="65" dur="500" fill="hold"/>
                                        <p:tgtEl>
                                          <p:spTgt spid="10"/>
                                        </p:tgtEl>
                                        <p:attrNameLst>
                                          <p:attrName>ppt_y</p:attrName>
                                        </p:attrNameLst>
                                      </p:cBhvr>
                                      <p:tavLst>
                                        <p:tav tm="0">
                                          <p:val>
                                            <p:strVal val="#ppt_y"/>
                                          </p:val>
                                        </p:tav>
                                        <p:tav tm="100000">
                                          <p:val>
                                            <p:strVal val="#ppt_y"/>
                                          </p:val>
                                        </p:tav>
                                      </p:tavLst>
                                    </p:anim>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wipe(left)">
                                      <p:cBhvr>
                                        <p:cTn id="69" dur="500"/>
                                        <p:tgtEl>
                                          <p:spTgt spid="11"/>
                                        </p:tgtEl>
                                      </p:cBhvr>
                                    </p:animEffect>
                                  </p:childTnLst>
                                </p:cTn>
                              </p:par>
                            </p:childTnLst>
                          </p:cTn>
                        </p:par>
                        <p:par>
                          <p:cTn id="70" fill="hold">
                            <p:stCondLst>
                              <p:cond delay="1000"/>
                            </p:stCondLst>
                            <p:childTnLst>
                              <p:par>
                                <p:cTn id="71" presetID="53" presetClass="entr" presetSubtype="16"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p:cTn id="73" dur="500" fill="hold"/>
                                        <p:tgtEl>
                                          <p:spTgt spid="12"/>
                                        </p:tgtEl>
                                        <p:attrNameLst>
                                          <p:attrName>ppt_w</p:attrName>
                                        </p:attrNameLst>
                                      </p:cBhvr>
                                      <p:tavLst>
                                        <p:tav tm="0">
                                          <p:val>
                                            <p:fltVal val="0"/>
                                          </p:val>
                                        </p:tav>
                                        <p:tav tm="100000">
                                          <p:val>
                                            <p:strVal val="#ppt_w"/>
                                          </p:val>
                                        </p:tav>
                                      </p:tavLst>
                                    </p:anim>
                                    <p:anim calcmode="lin" valueType="num">
                                      <p:cBhvr>
                                        <p:cTn id="74" dur="500" fill="hold"/>
                                        <p:tgtEl>
                                          <p:spTgt spid="12"/>
                                        </p:tgtEl>
                                        <p:attrNameLst>
                                          <p:attrName>ppt_h</p:attrName>
                                        </p:attrNameLst>
                                      </p:cBhvr>
                                      <p:tavLst>
                                        <p:tav tm="0">
                                          <p:val>
                                            <p:fltVal val="0"/>
                                          </p:val>
                                        </p:tav>
                                        <p:tav tm="100000">
                                          <p:val>
                                            <p:strVal val="#ppt_h"/>
                                          </p:val>
                                        </p:tav>
                                      </p:tavLst>
                                    </p:anim>
                                    <p:animEffect transition="in" filter="fade">
                                      <p:cBhvr>
                                        <p:cTn id="75" dur="500"/>
                                        <p:tgtEl>
                                          <p:spTgt spid="12"/>
                                        </p:tgtEl>
                                      </p:cBhvr>
                                    </p:animEffect>
                                  </p:childTnLst>
                                </p:cTn>
                              </p:par>
                            </p:childTnLst>
                          </p:cTn>
                        </p:par>
                        <p:par>
                          <p:cTn id="76" fill="hold">
                            <p:stCondLst>
                              <p:cond delay="1500"/>
                            </p:stCondLst>
                            <p:childTnLst>
                              <p:par>
                                <p:cTn id="77" presetID="53" presetClass="entr" presetSubtype="16"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 calcmode="lin" valueType="num">
                                      <p:cBhvr>
                                        <p:cTn id="79" dur="500" fill="hold"/>
                                        <p:tgtEl>
                                          <p:spTgt spid="42"/>
                                        </p:tgtEl>
                                        <p:attrNameLst>
                                          <p:attrName>ppt_w</p:attrName>
                                        </p:attrNameLst>
                                      </p:cBhvr>
                                      <p:tavLst>
                                        <p:tav tm="0">
                                          <p:val>
                                            <p:fltVal val="0"/>
                                          </p:val>
                                        </p:tav>
                                        <p:tav tm="100000">
                                          <p:val>
                                            <p:strVal val="#ppt_w"/>
                                          </p:val>
                                        </p:tav>
                                      </p:tavLst>
                                    </p:anim>
                                    <p:anim calcmode="lin" valueType="num">
                                      <p:cBhvr>
                                        <p:cTn id="80" dur="500" fill="hold"/>
                                        <p:tgtEl>
                                          <p:spTgt spid="42"/>
                                        </p:tgtEl>
                                        <p:attrNameLst>
                                          <p:attrName>ppt_h</p:attrName>
                                        </p:attrNameLst>
                                      </p:cBhvr>
                                      <p:tavLst>
                                        <p:tav tm="0">
                                          <p:val>
                                            <p:fltVal val="0"/>
                                          </p:val>
                                        </p:tav>
                                        <p:tav tm="100000">
                                          <p:val>
                                            <p:strVal val="#ppt_h"/>
                                          </p:val>
                                        </p:tav>
                                      </p:tavLst>
                                    </p:anim>
                                    <p:animEffect transition="in" filter="fade">
                                      <p:cBhvr>
                                        <p:cTn id="81" dur="500"/>
                                        <p:tgtEl>
                                          <p:spTgt spid="4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18"/>
                                        </p:tgtEl>
                                        <p:attrNameLst>
                                          <p:attrName>style.visibility</p:attrName>
                                        </p:attrNameLst>
                                      </p:cBhvr>
                                      <p:to>
                                        <p:strVal val="visible"/>
                                      </p:to>
                                    </p:set>
                                    <p:anim calcmode="lin" valueType="num">
                                      <p:cBhvr additive="base">
                                        <p:cTn id="86" dur="500" fill="hold"/>
                                        <p:tgtEl>
                                          <p:spTgt spid="18"/>
                                        </p:tgtEl>
                                        <p:attrNameLst>
                                          <p:attrName>ppt_x</p:attrName>
                                        </p:attrNameLst>
                                      </p:cBhvr>
                                      <p:tavLst>
                                        <p:tav tm="0">
                                          <p:val>
                                            <p:strVal val="0-#ppt_w/2"/>
                                          </p:val>
                                        </p:tav>
                                        <p:tav tm="100000">
                                          <p:val>
                                            <p:strVal val="#ppt_x"/>
                                          </p:val>
                                        </p:tav>
                                      </p:tavLst>
                                    </p:anim>
                                    <p:anim calcmode="lin" valueType="num">
                                      <p:cBhvr additive="base">
                                        <p:cTn id="87" dur="500" fill="hold"/>
                                        <p:tgtEl>
                                          <p:spTgt spid="18"/>
                                        </p:tgtEl>
                                        <p:attrNameLst>
                                          <p:attrName>ppt_y</p:attrName>
                                        </p:attrNameLst>
                                      </p:cBhvr>
                                      <p:tavLst>
                                        <p:tav tm="0">
                                          <p:val>
                                            <p:strVal val="#ppt_y"/>
                                          </p:val>
                                        </p:tav>
                                        <p:tav tm="100000">
                                          <p:val>
                                            <p:strVal val="#ppt_y"/>
                                          </p:val>
                                        </p:tav>
                                      </p:tavLst>
                                    </p:anim>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19"/>
                                        </p:tgtEl>
                                        <p:attrNameLst>
                                          <p:attrName>style.visibility</p:attrName>
                                        </p:attrNameLst>
                                      </p:cBhvr>
                                      <p:to>
                                        <p:strVal val="visible"/>
                                      </p:to>
                                    </p:set>
                                    <p:animEffect transition="in" filter="wipe(left)">
                                      <p:cBhvr>
                                        <p:cTn id="91" dur="500"/>
                                        <p:tgtEl>
                                          <p:spTgt spid="19"/>
                                        </p:tgtEl>
                                      </p:cBhvr>
                                    </p:animEffect>
                                  </p:childTnLst>
                                </p:cTn>
                              </p:par>
                            </p:childTnLst>
                          </p:cTn>
                        </p:par>
                        <p:par>
                          <p:cTn id="92" fill="hold">
                            <p:stCondLst>
                              <p:cond delay="1000"/>
                            </p:stCondLst>
                            <p:childTnLst>
                              <p:par>
                                <p:cTn id="93" presetID="53" presetClass="entr" presetSubtype="16" fill="hold" nodeType="afterEffect">
                                  <p:stCondLst>
                                    <p:cond delay="0"/>
                                  </p:stCondLst>
                                  <p:childTnLst>
                                    <p:set>
                                      <p:cBhvr>
                                        <p:cTn id="94" dur="1" fill="hold">
                                          <p:stCondLst>
                                            <p:cond delay="0"/>
                                          </p:stCondLst>
                                        </p:cTn>
                                        <p:tgtEl>
                                          <p:spTgt spid="48"/>
                                        </p:tgtEl>
                                        <p:attrNameLst>
                                          <p:attrName>style.visibility</p:attrName>
                                        </p:attrNameLst>
                                      </p:cBhvr>
                                      <p:to>
                                        <p:strVal val="visible"/>
                                      </p:to>
                                    </p:set>
                                    <p:anim calcmode="lin" valueType="num">
                                      <p:cBhvr>
                                        <p:cTn id="95" dur="500" fill="hold"/>
                                        <p:tgtEl>
                                          <p:spTgt spid="48"/>
                                        </p:tgtEl>
                                        <p:attrNameLst>
                                          <p:attrName>ppt_w</p:attrName>
                                        </p:attrNameLst>
                                      </p:cBhvr>
                                      <p:tavLst>
                                        <p:tav tm="0">
                                          <p:val>
                                            <p:fltVal val="0"/>
                                          </p:val>
                                        </p:tav>
                                        <p:tav tm="100000">
                                          <p:val>
                                            <p:strVal val="#ppt_w"/>
                                          </p:val>
                                        </p:tav>
                                      </p:tavLst>
                                    </p:anim>
                                    <p:anim calcmode="lin" valueType="num">
                                      <p:cBhvr>
                                        <p:cTn id="96" dur="500" fill="hold"/>
                                        <p:tgtEl>
                                          <p:spTgt spid="48"/>
                                        </p:tgtEl>
                                        <p:attrNameLst>
                                          <p:attrName>ppt_h</p:attrName>
                                        </p:attrNameLst>
                                      </p:cBhvr>
                                      <p:tavLst>
                                        <p:tav tm="0">
                                          <p:val>
                                            <p:fltVal val="0"/>
                                          </p:val>
                                        </p:tav>
                                        <p:tav tm="100000">
                                          <p:val>
                                            <p:strVal val="#ppt_h"/>
                                          </p:val>
                                        </p:tav>
                                      </p:tavLst>
                                    </p:anim>
                                    <p:animEffect transition="in" filter="fade">
                                      <p:cBhvr>
                                        <p:cTn id="97" dur="500"/>
                                        <p:tgtEl>
                                          <p:spTgt spid="48"/>
                                        </p:tgtEl>
                                      </p:cBhvr>
                                    </p:animEffect>
                                  </p:childTnLst>
                                </p:cTn>
                              </p:par>
                            </p:childTnLst>
                          </p:cTn>
                        </p:par>
                        <p:par>
                          <p:cTn id="98" fill="hold">
                            <p:stCondLst>
                              <p:cond delay="1500"/>
                            </p:stCondLst>
                            <p:childTnLst>
                              <p:par>
                                <p:cTn id="99" presetID="53" presetClass="entr" presetSubtype="16" fill="hold" nodeType="afterEffect">
                                  <p:stCondLst>
                                    <p:cond delay="0"/>
                                  </p:stCondLst>
                                  <p:childTnLst>
                                    <p:set>
                                      <p:cBhvr>
                                        <p:cTn id="100" dur="1" fill="hold">
                                          <p:stCondLst>
                                            <p:cond delay="0"/>
                                          </p:stCondLst>
                                        </p:cTn>
                                        <p:tgtEl>
                                          <p:spTgt spid="54"/>
                                        </p:tgtEl>
                                        <p:attrNameLst>
                                          <p:attrName>style.visibility</p:attrName>
                                        </p:attrNameLst>
                                      </p:cBhvr>
                                      <p:to>
                                        <p:strVal val="visible"/>
                                      </p:to>
                                    </p:set>
                                    <p:anim calcmode="lin" valueType="num">
                                      <p:cBhvr>
                                        <p:cTn id="101" dur="500" fill="hold"/>
                                        <p:tgtEl>
                                          <p:spTgt spid="54"/>
                                        </p:tgtEl>
                                        <p:attrNameLst>
                                          <p:attrName>ppt_w</p:attrName>
                                        </p:attrNameLst>
                                      </p:cBhvr>
                                      <p:tavLst>
                                        <p:tav tm="0">
                                          <p:val>
                                            <p:fltVal val="0"/>
                                          </p:val>
                                        </p:tav>
                                        <p:tav tm="100000">
                                          <p:val>
                                            <p:strVal val="#ppt_w"/>
                                          </p:val>
                                        </p:tav>
                                      </p:tavLst>
                                    </p:anim>
                                    <p:anim calcmode="lin" valueType="num">
                                      <p:cBhvr>
                                        <p:cTn id="102" dur="500" fill="hold"/>
                                        <p:tgtEl>
                                          <p:spTgt spid="54"/>
                                        </p:tgtEl>
                                        <p:attrNameLst>
                                          <p:attrName>ppt_h</p:attrName>
                                        </p:attrNameLst>
                                      </p:cBhvr>
                                      <p:tavLst>
                                        <p:tav tm="0">
                                          <p:val>
                                            <p:fltVal val="0"/>
                                          </p:val>
                                        </p:tav>
                                        <p:tav tm="100000">
                                          <p:val>
                                            <p:strVal val="#ppt_h"/>
                                          </p:val>
                                        </p:tav>
                                      </p:tavLst>
                                    </p:anim>
                                    <p:animEffect transition="in" filter="fade">
                                      <p:cBhvr>
                                        <p:cTn id="10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8" grpId="0" animBg="1"/>
      <p:bldP spid="19" grpId="0" animBg="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602D5DA-F29A-440A-977C-B26362C1AADD}"/>
              </a:ext>
            </a:extLst>
          </p:cNvPr>
          <p:cNvSpPr>
            <a:spLocks noGrp="1"/>
          </p:cNvSpPr>
          <p:nvPr>
            <p:ph sz="quarter" idx="10"/>
          </p:nvPr>
        </p:nvSpPr>
        <p:spPr/>
        <p:txBody>
          <a:bodyPr/>
          <a:lstStyle/>
          <a:p>
            <a:pPr algn="ctr"/>
            <a:r>
              <a:rPr lang="en-US" kern="0" dirty="0"/>
              <a:t>Non - Parametric tests</a:t>
            </a:r>
            <a:endParaRPr lang="aa-ET" dirty="0"/>
          </a:p>
        </p:txBody>
      </p:sp>
      <p:grpSp>
        <p:nvGrpSpPr>
          <p:cNvPr id="60" name="Group 59"/>
          <p:cNvGrpSpPr/>
          <p:nvPr/>
        </p:nvGrpSpPr>
        <p:grpSpPr>
          <a:xfrm>
            <a:off x="1796186" y="1548445"/>
            <a:ext cx="5765390" cy="2033449"/>
            <a:chOff x="241300" y="2191661"/>
            <a:chExt cx="7086600" cy="2426018"/>
          </a:xfrm>
        </p:grpSpPr>
        <p:sp>
          <p:nvSpPr>
            <p:cNvPr id="61" name="Vertical Scroll 60"/>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b="1">
                <a:latin typeface="Helvetica Neue"/>
              </a:endParaRPr>
            </a:p>
          </p:txBody>
        </p:sp>
        <p:sp>
          <p:nvSpPr>
            <p:cNvPr id="62" name="Round Diagonal Corner Rectangle 61"/>
            <p:cNvSpPr/>
            <p:nvPr/>
          </p:nvSpPr>
          <p:spPr>
            <a:xfrm>
              <a:off x="770642" y="2557938"/>
              <a:ext cx="6067747" cy="1799831"/>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b="1" dirty="0">
                <a:solidFill>
                  <a:schemeClr val="tx1"/>
                </a:solidFill>
                <a:latin typeface="Helvetica Neue"/>
                <a:cs typeface="Helvetica" panose="020B0604020202020204" pitchFamily="34" charset="0"/>
              </a:endParaRPr>
            </a:p>
          </p:txBody>
        </p:sp>
      </p:grpSp>
      <p:sp>
        <p:nvSpPr>
          <p:cNvPr id="63" name="Title 2"/>
          <p:cNvSpPr txBox="1">
            <a:spLocks/>
          </p:cNvSpPr>
          <p:nvPr/>
        </p:nvSpPr>
        <p:spPr>
          <a:xfrm>
            <a:off x="2227414" y="1851966"/>
            <a:ext cx="5225727" cy="1512075"/>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2338" dirty="0">
                <a:latin typeface="+mn-lt"/>
                <a:cs typeface="Helvetica" panose="020B0604020202020204" pitchFamily="34" charset="0"/>
              </a:rPr>
              <a:t>It is assumed that the data do not follow any probability distribution which is not characterized by any parameters.</a:t>
            </a:r>
          </a:p>
        </p:txBody>
      </p:sp>
      <p:sp>
        <p:nvSpPr>
          <p:cNvPr id="64" name="Down Arrow 63"/>
          <p:cNvSpPr/>
          <p:nvPr/>
        </p:nvSpPr>
        <p:spPr>
          <a:xfrm rot="16200000">
            <a:off x="7541738" y="2374290"/>
            <a:ext cx="381032" cy="558228"/>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a:latin typeface="Helvetica Neue"/>
            </a:endParaRPr>
          </a:p>
        </p:txBody>
      </p:sp>
      <p:sp>
        <p:nvSpPr>
          <p:cNvPr id="65" name="Rectangle 64"/>
          <p:cNvSpPr/>
          <p:nvPr/>
        </p:nvSpPr>
        <p:spPr>
          <a:xfrm>
            <a:off x="8008999" y="2292533"/>
            <a:ext cx="2389909" cy="731867"/>
          </a:xfrm>
          <a:prstGeom prst="rect">
            <a:avLst/>
          </a:prstGeom>
        </p:spPr>
        <p:txBody>
          <a:bodyPr wrap="square">
            <a:spAutoFit/>
          </a:bodyPr>
          <a:lstStyle/>
          <a:p>
            <a:pPr algn="ctr"/>
            <a:r>
              <a:rPr lang="en-US" sz="2078" b="1" dirty="0">
                <a:cs typeface="Helvetica" panose="020B0604020202020204" pitchFamily="34" charset="0"/>
              </a:rPr>
              <a:t>Distribution - free tests</a:t>
            </a:r>
          </a:p>
        </p:txBody>
      </p:sp>
      <p:grpSp>
        <p:nvGrpSpPr>
          <p:cNvPr id="66" name="Group 65"/>
          <p:cNvGrpSpPr/>
          <p:nvPr/>
        </p:nvGrpSpPr>
        <p:grpSpPr>
          <a:xfrm>
            <a:off x="1944908" y="3747891"/>
            <a:ext cx="3902150" cy="478941"/>
            <a:chOff x="4627297" y="6019047"/>
            <a:chExt cx="3881267" cy="718499"/>
          </a:xfrm>
        </p:grpSpPr>
        <p:grpSp>
          <p:nvGrpSpPr>
            <p:cNvPr id="67" name="Group 66"/>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69" name="Rectangle 68"/>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70" name="Rectangle 69"/>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71" name="Rectangle 70"/>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68" name="TextBox 67"/>
            <p:cNvSpPr txBox="1"/>
            <p:nvPr/>
          </p:nvSpPr>
          <p:spPr>
            <a:xfrm>
              <a:off x="4718343" y="6104340"/>
              <a:ext cx="3790219" cy="618225"/>
            </a:xfrm>
            <a:prstGeom prst="rect">
              <a:avLst/>
            </a:prstGeom>
            <a:noFill/>
          </p:spPr>
          <p:txBody>
            <a:bodyPr wrap="square" rtlCol="0">
              <a:spAutoFit/>
            </a:bodyPr>
            <a:lstStyle/>
            <a:p>
              <a:r>
                <a:rPr lang="en-US" sz="2078" b="1" dirty="0">
                  <a:cs typeface="Helvetica" panose="020B0604020202020204" pitchFamily="34" charset="0"/>
                </a:rPr>
                <a:t>Chi - Square Test</a:t>
              </a:r>
            </a:p>
          </p:txBody>
        </p:sp>
      </p:grpSp>
      <p:grpSp>
        <p:nvGrpSpPr>
          <p:cNvPr id="72" name="Group 71"/>
          <p:cNvGrpSpPr/>
          <p:nvPr/>
        </p:nvGrpSpPr>
        <p:grpSpPr>
          <a:xfrm>
            <a:off x="6264643" y="3751423"/>
            <a:ext cx="3902150" cy="478941"/>
            <a:chOff x="4627297" y="6019047"/>
            <a:chExt cx="3881267" cy="718499"/>
          </a:xfrm>
        </p:grpSpPr>
        <p:grpSp>
          <p:nvGrpSpPr>
            <p:cNvPr id="73" name="Group 72"/>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75" name="Rectangle 74"/>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76" name="Rectangle 75"/>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77" name="Rectangle 76"/>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74" name="TextBox 73"/>
            <p:cNvSpPr txBox="1"/>
            <p:nvPr/>
          </p:nvSpPr>
          <p:spPr>
            <a:xfrm>
              <a:off x="4718343" y="6104340"/>
              <a:ext cx="3790219" cy="618225"/>
            </a:xfrm>
            <a:prstGeom prst="rect">
              <a:avLst/>
            </a:prstGeom>
            <a:noFill/>
          </p:spPr>
          <p:txBody>
            <a:bodyPr wrap="square" rtlCol="0">
              <a:spAutoFit/>
            </a:bodyPr>
            <a:lstStyle/>
            <a:p>
              <a:r>
                <a:rPr lang="en-US" sz="2078" b="1" dirty="0">
                  <a:cs typeface="Helvetica" panose="020B0604020202020204" pitchFamily="34" charset="0"/>
                </a:rPr>
                <a:t>Fisher’s exact probabilities</a:t>
              </a:r>
            </a:p>
          </p:txBody>
        </p:sp>
      </p:grpSp>
      <p:grpSp>
        <p:nvGrpSpPr>
          <p:cNvPr id="78" name="Group 77"/>
          <p:cNvGrpSpPr/>
          <p:nvPr/>
        </p:nvGrpSpPr>
        <p:grpSpPr>
          <a:xfrm>
            <a:off x="1948441" y="4396361"/>
            <a:ext cx="3902150" cy="478941"/>
            <a:chOff x="4627297" y="6019047"/>
            <a:chExt cx="3881267" cy="718499"/>
          </a:xfrm>
        </p:grpSpPr>
        <p:grpSp>
          <p:nvGrpSpPr>
            <p:cNvPr id="79" name="Group 78"/>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81" name="Rectangle 80"/>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82" name="Rectangle 81"/>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83" name="Rectangle 82"/>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80" name="TextBox 79"/>
            <p:cNvSpPr txBox="1"/>
            <p:nvPr/>
          </p:nvSpPr>
          <p:spPr>
            <a:xfrm>
              <a:off x="4718343" y="6104340"/>
              <a:ext cx="3790219" cy="618225"/>
            </a:xfrm>
            <a:prstGeom prst="rect">
              <a:avLst/>
            </a:prstGeom>
            <a:noFill/>
          </p:spPr>
          <p:txBody>
            <a:bodyPr wrap="square" rtlCol="0">
              <a:spAutoFit/>
            </a:bodyPr>
            <a:lstStyle/>
            <a:p>
              <a:r>
                <a:rPr lang="en-US" sz="2078" b="1" dirty="0">
                  <a:cs typeface="Helvetica" panose="020B0604020202020204" pitchFamily="34" charset="0"/>
                </a:rPr>
                <a:t>Mann – Whitney U test</a:t>
              </a:r>
            </a:p>
          </p:txBody>
        </p:sp>
      </p:grpSp>
      <p:grpSp>
        <p:nvGrpSpPr>
          <p:cNvPr id="84" name="Group 83"/>
          <p:cNvGrpSpPr/>
          <p:nvPr/>
        </p:nvGrpSpPr>
        <p:grpSpPr>
          <a:xfrm>
            <a:off x="6268176" y="4399893"/>
            <a:ext cx="3902150" cy="478941"/>
            <a:chOff x="4627297" y="6019047"/>
            <a:chExt cx="3881267" cy="718499"/>
          </a:xfrm>
        </p:grpSpPr>
        <p:grpSp>
          <p:nvGrpSpPr>
            <p:cNvPr id="85" name="Group 84"/>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87" name="Rectangle 86"/>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88" name="Rectangle 87"/>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89" name="Rectangle 88"/>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86" name="TextBox 85"/>
            <p:cNvSpPr txBox="1"/>
            <p:nvPr/>
          </p:nvSpPr>
          <p:spPr>
            <a:xfrm>
              <a:off x="4718343" y="6104340"/>
              <a:ext cx="3790219" cy="618225"/>
            </a:xfrm>
            <a:prstGeom prst="rect">
              <a:avLst/>
            </a:prstGeom>
            <a:noFill/>
          </p:spPr>
          <p:txBody>
            <a:bodyPr wrap="square" rtlCol="0">
              <a:spAutoFit/>
            </a:bodyPr>
            <a:lstStyle/>
            <a:p>
              <a:r>
                <a:rPr lang="en-US" sz="2078" b="1" dirty="0">
                  <a:latin typeface="+mj-lt"/>
                  <a:cs typeface="Helvetica" panose="020B0604020202020204" pitchFamily="34" charset="0"/>
                </a:rPr>
                <a:t>Wilcoxon Signed Rank Test</a:t>
              </a:r>
            </a:p>
          </p:txBody>
        </p:sp>
      </p:grpSp>
      <p:grpSp>
        <p:nvGrpSpPr>
          <p:cNvPr id="90" name="Group 89"/>
          <p:cNvGrpSpPr/>
          <p:nvPr/>
        </p:nvGrpSpPr>
        <p:grpSpPr>
          <a:xfrm>
            <a:off x="1948441" y="5019305"/>
            <a:ext cx="3902150" cy="478941"/>
            <a:chOff x="4627297" y="6019047"/>
            <a:chExt cx="3881267" cy="718499"/>
          </a:xfrm>
        </p:grpSpPr>
        <p:grpSp>
          <p:nvGrpSpPr>
            <p:cNvPr id="91" name="Group 90"/>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93" name="Rectangle 92"/>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94" name="Rectangle 93"/>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95" name="Rectangle 94"/>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92" name="TextBox 91"/>
            <p:cNvSpPr txBox="1"/>
            <p:nvPr/>
          </p:nvSpPr>
          <p:spPr>
            <a:xfrm>
              <a:off x="4718343" y="6104340"/>
              <a:ext cx="3790219" cy="618225"/>
            </a:xfrm>
            <a:prstGeom prst="rect">
              <a:avLst/>
            </a:prstGeom>
            <a:noFill/>
          </p:spPr>
          <p:txBody>
            <a:bodyPr wrap="square" rtlCol="0">
              <a:spAutoFit/>
            </a:bodyPr>
            <a:lstStyle/>
            <a:p>
              <a:r>
                <a:rPr lang="en-US" sz="2078" b="1" dirty="0" err="1">
                  <a:cs typeface="Helvetica" panose="020B0604020202020204" pitchFamily="34" charset="0"/>
                </a:rPr>
                <a:t>Kruskal</a:t>
              </a:r>
              <a:r>
                <a:rPr lang="en-US" sz="2078" b="1" dirty="0">
                  <a:cs typeface="Helvetica" panose="020B0604020202020204" pitchFamily="34" charset="0"/>
                </a:rPr>
                <a:t> - </a:t>
              </a:r>
              <a:r>
                <a:rPr lang="en-US" sz="2078" b="1" dirty="0" err="1">
                  <a:cs typeface="Helvetica" panose="020B0604020202020204" pitchFamily="34" charset="0"/>
                </a:rPr>
                <a:t>WallisTest</a:t>
              </a:r>
              <a:endParaRPr lang="en-US" sz="2078" b="1" dirty="0">
                <a:cs typeface="Helvetica" panose="020B0604020202020204" pitchFamily="34" charset="0"/>
              </a:endParaRPr>
            </a:p>
          </p:txBody>
        </p:sp>
      </p:grpSp>
      <p:grpSp>
        <p:nvGrpSpPr>
          <p:cNvPr id="96" name="Group 95"/>
          <p:cNvGrpSpPr/>
          <p:nvPr/>
        </p:nvGrpSpPr>
        <p:grpSpPr>
          <a:xfrm>
            <a:off x="6268176" y="5022837"/>
            <a:ext cx="3902150" cy="478941"/>
            <a:chOff x="4627297" y="6019047"/>
            <a:chExt cx="3881267" cy="718499"/>
          </a:xfrm>
        </p:grpSpPr>
        <p:grpSp>
          <p:nvGrpSpPr>
            <p:cNvPr id="97" name="Group 96"/>
            <p:cNvGrpSpPr/>
            <p:nvPr/>
          </p:nvGrpSpPr>
          <p:grpSpPr>
            <a:xfrm>
              <a:off x="4627297" y="6019047"/>
              <a:ext cx="3881267" cy="718499"/>
              <a:chOff x="387519" y="2514524"/>
              <a:chExt cx="7041987" cy="1145191"/>
            </a:xfrm>
            <a:effectLst>
              <a:outerShdw blurRad="101600" sx="102000" sy="102000" algn="ctr" rotWithShape="0">
                <a:prstClr val="black">
                  <a:alpha val="26000"/>
                </a:prstClr>
              </a:outerShdw>
            </a:effectLst>
          </p:grpSpPr>
          <p:sp>
            <p:nvSpPr>
              <p:cNvPr id="99" name="Rectangle 98"/>
              <p:cNvSpPr/>
              <p:nvPr/>
            </p:nvSpPr>
            <p:spPr>
              <a:xfrm rot="16200000">
                <a:off x="3337465" y="-355580"/>
                <a:ext cx="1082427"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100" name="Rectangle 99"/>
              <p:cNvSpPr/>
              <p:nvPr/>
            </p:nvSpPr>
            <p:spPr>
              <a:xfrm rot="16200000">
                <a:off x="-90918" y="3022394"/>
                <a:ext cx="1115758" cy="158884"/>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sp>
            <p:nvSpPr>
              <p:cNvPr id="101" name="Rectangle 100"/>
              <p:cNvSpPr/>
              <p:nvPr/>
            </p:nvSpPr>
            <p:spPr>
              <a:xfrm rot="16200000">
                <a:off x="6773626" y="3003834"/>
                <a:ext cx="1145190" cy="16657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b="1" dirty="0">
                  <a:latin typeface="Helvetica Neue"/>
                  <a:cs typeface="Helvetica" panose="020B0604020202020204" pitchFamily="34" charset="0"/>
                </a:endParaRPr>
              </a:p>
            </p:txBody>
          </p:sp>
        </p:grpSp>
        <p:sp>
          <p:nvSpPr>
            <p:cNvPr id="98" name="TextBox 97"/>
            <p:cNvSpPr txBox="1"/>
            <p:nvPr/>
          </p:nvSpPr>
          <p:spPr>
            <a:xfrm>
              <a:off x="4718343" y="6104340"/>
              <a:ext cx="3790219" cy="618225"/>
            </a:xfrm>
            <a:prstGeom prst="rect">
              <a:avLst/>
            </a:prstGeom>
            <a:noFill/>
          </p:spPr>
          <p:txBody>
            <a:bodyPr wrap="square" rtlCol="0">
              <a:spAutoFit/>
            </a:bodyPr>
            <a:lstStyle/>
            <a:p>
              <a:r>
                <a:rPr lang="en-US" sz="2078" b="1" dirty="0" err="1">
                  <a:cs typeface="Helvetica" panose="020B0604020202020204" pitchFamily="34" charset="0"/>
                </a:rPr>
                <a:t>Friedman’sTest</a:t>
              </a:r>
              <a:endParaRPr lang="en-US" sz="2078" b="1" dirty="0">
                <a:cs typeface="Helvetica" panose="020B0604020202020204" pitchFamily="34" charset="0"/>
              </a:endParaRPr>
            </a:p>
          </p:txBody>
        </p:sp>
      </p:grpSp>
    </p:spTree>
    <p:extLst>
      <p:ext uri="{BB962C8B-B14F-4D97-AF65-F5344CB8AC3E}">
        <p14:creationId xmlns:p14="http://schemas.microsoft.com/office/powerpoint/2010/main" val="458199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wipe(left)">
                                      <p:cBhvr>
                                        <p:cTn id="11" dur="1000"/>
                                        <p:tgtEl>
                                          <p:spTgt spid="63"/>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wipe(left)">
                                      <p:cBhvr>
                                        <p:cTn id="15" dur="500"/>
                                        <p:tgtEl>
                                          <p:spTgt spid="64"/>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6"/>
                                        </p:tgtEl>
                                        <p:attrNameLst>
                                          <p:attrName>style.visibility</p:attrName>
                                        </p:attrNameLst>
                                      </p:cBhvr>
                                      <p:to>
                                        <p:strVal val="visible"/>
                                      </p:to>
                                    </p:set>
                                    <p:animEffect transition="in" filter="wipe(left)">
                                      <p:cBhvr>
                                        <p:cTn id="24" dur="500"/>
                                        <p:tgtEl>
                                          <p:spTgt spid="6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left)">
                                      <p:cBhvr>
                                        <p:cTn id="29" dur="500"/>
                                        <p:tgtEl>
                                          <p:spTgt spid="7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8"/>
                                        </p:tgtEl>
                                        <p:attrNameLst>
                                          <p:attrName>style.visibility</p:attrName>
                                        </p:attrNameLst>
                                      </p:cBhvr>
                                      <p:to>
                                        <p:strVal val="visible"/>
                                      </p:to>
                                    </p:set>
                                    <p:animEffect transition="in" filter="wipe(left)">
                                      <p:cBhvr>
                                        <p:cTn id="34" dur="500"/>
                                        <p:tgtEl>
                                          <p:spTgt spid="7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wipe(left)">
                                      <p:cBhvr>
                                        <p:cTn id="39" dur="500"/>
                                        <p:tgtEl>
                                          <p:spTgt spid="8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left)">
                                      <p:cBhvr>
                                        <p:cTn id="44" dur="500"/>
                                        <p:tgtEl>
                                          <p:spTgt spid="9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96"/>
                                        </p:tgtEl>
                                        <p:attrNameLst>
                                          <p:attrName>style.visibility</p:attrName>
                                        </p:attrNameLst>
                                      </p:cBhvr>
                                      <p:to>
                                        <p:strVal val="visible"/>
                                      </p:to>
                                    </p:set>
                                    <p:animEffect transition="in" filter="wipe(left)">
                                      <p:cBhvr>
                                        <p:cTn id="49"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animBg="1"/>
      <p:bldP spid="6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EC92339A-A94C-4059-92A9-9657548F061D}"/>
              </a:ext>
            </a:extLst>
          </p:cNvPr>
          <p:cNvSpPr>
            <a:spLocks noGrp="1"/>
          </p:cNvSpPr>
          <p:nvPr>
            <p:ph sz="quarter" idx="10"/>
          </p:nvPr>
        </p:nvSpPr>
        <p:spPr/>
        <p:txBody>
          <a:bodyPr/>
          <a:lstStyle/>
          <a:p>
            <a:pPr algn="ctr"/>
            <a:r>
              <a:rPr lang="en-US" kern="0" dirty="0">
                <a:latin typeface="+mn-lt"/>
              </a:rPr>
              <a:t>Steps involved in Testing of Hypothesis</a:t>
            </a:r>
            <a:endParaRPr lang="aa-ET" dirty="0">
              <a:latin typeface="+mn-lt"/>
            </a:endParaRPr>
          </a:p>
        </p:txBody>
      </p:sp>
      <p:sp>
        <p:nvSpPr>
          <p:cNvPr id="5" name="Round Diagonal Corner Rectangle 4"/>
          <p:cNvSpPr/>
          <p:nvPr/>
        </p:nvSpPr>
        <p:spPr>
          <a:xfrm>
            <a:off x="3109296" y="1604556"/>
            <a:ext cx="5936930" cy="388424"/>
          </a:xfrm>
          <a:prstGeom prst="round2DiagRect">
            <a:avLst>
              <a:gd name="adj1" fmla="val 0"/>
              <a:gd name="adj2" fmla="val 0"/>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338" b="1" dirty="0">
                <a:solidFill>
                  <a:schemeClr val="tx1"/>
                </a:solidFill>
                <a:latin typeface="+mj-lt"/>
                <a:cs typeface="Helvetica" panose="020B0604020202020204" pitchFamily="34" charset="0"/>
              </a:rPr>
              <a:t>State null and alternative hypotheses</a:t>
            </a:r>
          </a:p>
        </p:txBody>
      </p:sp>
      <p:sp>
        <p:nvSpPr>
          <p:cNvPr id="6" name="Down Arrow 5"/>
          <p:cNvSpPr/>
          <p:nvPr/>
        </p:nvSpPr>
        <p:spPr>
          <a:xfrm>
            <a:off x="5879620" y="2021250"/>
            <a:ext cx="381032" cy="25494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
        <p:nvSpPr>
          <p:cNvPr id="7" name="Round Diagonal Corner Rectangle 6"/>
          <p:cNvSpPr/>
          <p:nvPr/>
        </p:nvSpPr>
        <p:spPr>
          <a:xfrm>
            <a:off x="2227835" y="3029912"/>
            <a:ext cx="7731177" cy="388424"/>
          </a:xfrm>
          <a:prstGeom prst="round2DiagRect">
            <a:avLst>
              <a:gd name="adj1" fmla="val 0"/>
              <a:gd name="adj2" fmla="val 0"/>
            </a:avLst>
          </a:prstGeom>
          <a:solidFill>
            <a:schemeClr val="accent5">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50000"/>
              </a:lnSpc>
            </a:pPr>
            <a:r>
              <a:rPr lang="en-IN" sz="2338" b="1" dirty="0">
                <a:solidFill>
                  <a:schemeClr val="tx1"/>
                </a:solidFill>
                <a:cs typeface="Helvetica" panose="020B0604020202020204" pitchFamily="34" charset="0"/>
              </a:rPr>
              <a:t>Define the probability distribution the data follows</a:t>
            </a:r>
          </a:p>
        </p:txBody>
      </p:sp>
      <p:sp>
        <p:nvSpPr>
          <p:cNvPr id="8" name="Down Arrow 7"/>
          <p:cNvSpPr/>
          <p:nvPr/>
        </p:nvSpPr>
        <p:spPr>
          <a:xfrm>
            <a:off x="5902906" y="3445041"/>
            <a:ext cx="381032" cy="235304"/>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
        <p:nvSpPr>
          <p:cNvPr id="9" name="Round Diagonal Corner Rectangle 8"/>
          <p:cNvSpPr/>
          <p:nvPr/>
        </p:nvSpPr>
        <p:spPr>
          <a:xfrm>
            <a:off x="2227835" y="3745518"/>
            <a:ext cx="7731177" cy="388424"/>
          </a:xfrm>
          <a:prstGeom prst="round2DiagRect">
            <a:avLst>
              <a:gd name="adj1" fmla="val 0"/>
              <a:gd name="adj2" fmla="val 0"/>
            </a:avLst>
          </a:prstGeom>
          <a:solidFill>
            <a:srgbClr val="FFF9E7"/>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338" b="1" dirty="0">
                <a:solidFill>
                  <a:schemeClr val="tx1"/>
                </a:solidFill>
                <a:cs typeface="Helvetica" panose="020B0604020202020204" pitchFamily="34" charset="0"/>
              </a:rPr>
              <a:t>Compute the test statistic based defined population</a:t>
            </a:r>
          </a:p>
        </p:txBody>
      </p:sp>
      <p:sp>
        <p:nvSpPr>
          <p:cNvPr id="10" name="Down Arrow 9"/>
          <p:cNvSpPr/>
          <p:nvPr/>
        </p:nvSpPr>
        <p:spPr>
          <a:xfrm>
            <a:off x="5874908" y="4181446"/>
            <a:ext cx="381032" cy="22235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
        <p:nvSpPr>
          <p:cNvPr id="11" name="Round Diagonal Corner Rectangle 10"/>
          <p:cNvSpPr/>
          <p:nvPr/>
        </p:nvSpPr>
        <p:spPr>
          <a:xfrm>
            <a:off x="2821694" y="4468975"/>
            <a:ext cx="6565452" cy="388424"/>
          </a:xfrm>
          <a:prstGeom prst="round2DiagRect">
            <a:avLst>
              <a:gd name="adj1" fmla="val 0"/>
              <a:gd name="adj2" fmla="val 0"/>
            </a:avLst>
          </a:prstGeom>
          <a:solidFill>
            <a:schemeClr val="accent2">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50000"/>
              </a:lnSpc>
            </a:pPr>
            <a:r>
              <a:rPr lang="en-US" sz="2338" b="1" dirty="0">
                <a:solidFill>
                  <a:schemeClr val="tx1"/>
                </a:solidFill>
                <a:cs typeface="Helvetica" panose="020B0604020202020204" pitchFamily="34" charset="0"/>
              </a:rPr>
              <a:t>Define the rejection criteria/critical regional</a:t>
            </a:r>
          </a:p>
        </p:txBody>
      </p:sp>
      <p:sp>
        <p:nvSpPr>
          <p:cNvPr id="12" name="Down Arrow 11"/>
          <p:cNvSpPr/>
          <p:nvPr/>
        </p:nvSpPr>
        <p:spPr>
          <a:xfrm>
            <a:off x="5877577" y="4893886"/>
            <a:ext cx="381032" cy="220426"/>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
        <p:nvSpPr>
          <p:cNvPr id="13" name="Round Diagonal Corner Rectangle 12"/>
          <p:cNvSpPr/>
          <p:nvPr/>
        </p:nvSpPr>
        <p:spPr>
          <a:xfrm>
            <a:off x="5219130" y="5157847"/>
            <a:ext cx="1770583" cy="388424"/>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50000"/>
              </a:lnSpc>
            </a:pPr>
            <a:r>
              <a:rPr lang="en-US" sz="2338" b="1" dirty="0">
                <a:solidFill>
                  <a:schemeClr val="tx1"/>
                </a:solidFill>
                <a:cs typeface="Helvetica" panose="020B0604020202020204" pitchFamily="34" charset="0"/>
              </a:rPr>
              <a:t>Conclusion </a:t>
            </a:r>
          </a:p>
        </p:txBody>
      </p:sp>
      <p:sp>
        <p:nvSpPr>
          <p:cNvPr id="14" name="Round Diagonal Corner Rectangle 13"/>
          <p:cNvSpPr/>
          <p:nvPr/>
        </p:nvSpPr>
        <p:spPr>
          <a:xfrm>
            <a:off x="3415554" y="2318618"/>
            <a:ext cx="5344740" cy="388424"/>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338" b="1" dirty="0">
                <a:solidFill>
                  <a:schemeClr val="tx1"/>
                </a:solidFill>
                <a:cs typeface="Helvetica" panose="020B0604020202020204" pitchFamily="34" charset="0"/>
              </a:rPr>
              <a:t>Specify the level of significance ‘</a:t>
            </a:r>
            <a:r>
              <a:rPr lang="el-GR" sz="2338" b="1" dirty="0">
                <a:solidFill>
                  <a:schemeClr val="tx1"/>
                </a:solidFill>
                <a:cs typeface="Helvetica" panose="020B0604020202020204" pitchFamily="34" charset="0"/>
              </a:rPr>
              <a:t>α</a:t>
            </a:r>
            <a:r>
              <a:rPr lang="en-US" sz="2338" b="1" dirty="0">
                <a:solidFill>
                  <a:schemeClr val="tx1"/>
                </a:solidFill>
                <a:cs typeface="Helvetica" panose="020B0604020202020204" pitchFamily="34" charset="0"/>
              </a:rPr>
              <a:t>’</a:t>
            </a:r>
            <a:endParaRPr lang="en-IN" sz="2338" b="1" dirty="0">
              <a:solidFill>
                <a:schemeClr val="tx1"/>
              </a:solidFill>
              <a:cs typeface="Helvetica" panose="020B0604020202020204" pitchFamily="34" charset="0"/>
            </a:endParaRPr>
          </a:p>
        </p:txBody>
      </p:sp>
      <p:sp>
        <p:nvSpPr>
          <p:cNvPr id="15" name="Down Arrow 14"/>
          <p:cNvSpPr/>
          <p:nvPr/>
        </p:nvSpPr>
        <p:spPr>
          <a:xfrm>
            <a:off x="5897408" y="2734938"/>
            <a:ext cx="381032" cy="247470"/>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b="1">
              <a:solidFill>
                <a:schemeClr val="tx1"/>
              </a:solidFill>
              <a:latin typeface="Helvetica Neue"/>
              <a:cs typeface="Helvetica" panose="020B0604020202020204" pitchFamily="34" charset="0"/>
            </a:endParaRPr>
          </a:p>
        </p:txBody>
      </p:sp>
    </p:spTree>
    <p:extLst>
      <p:ext uri="{BB962C8B-B14F-4D97-AF65-F5344CB8AC3E}">
        <p14:creationId xmlns:p14="http://schemas.microsoft.com/office/powerpoint/2010/main" val="301102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par>
                                <p:cTn id="29" presetID="47"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par>
                                <p:cTn id="41" presetID="47"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7"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7"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7"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Effect transition="in" filter="fade">
                                      <p:cBhvr>
                                        <p:cTn id="62" dur="1000"/>
                                        <p:tgtEl>
                                          <p:spTgt spid="12"/>
                                        </p:tgtEl>
                                      </p:cBhvr>
                                    </p:animEffect>
                                    <p:anim calcmode="lin" valueType="num">
                                      <p:cBhvr>
                                        <p:cTn id="63" dur="1000" fill="hold"/>
                                        <p:tgtEl>
                                          <p:spTgt spid="12"/>
                                        </p:tgtEl>
                                        <p:attrNameLst>
                                          <p:attrName>ppt_x</p:attrName>
                                        </p:attrNameLst>
                                      </p:cBhvr>
                                      <p:tavLst>
                                        <p:tav tm="0">
                                          <p:val>
                                            <p:strVal val="#ppt_x"/>
                                          </p:val>
                                        </p:tav>
                                        <p:tav tm="100000">
                                          <p:val>
                                            <p:strVal val="#ppt_x"/>
                                          </p:val>
                                        </p:tav>
                                      </p:tavLst>
                                    </p:anim>
                                    <p:anim calcmode="lin" valueType="num">
                                      <p:cBhvr>
                                        <p:cTn id="64" dur="1000" fill="hold"/>
                                        <p:tgtEl>
                                          <p:spTgt spid="12"/>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1000"/>
                                        <p:tgtEl>
                                          <p:spTgt spid="13"/>
                                        </p:tgtEl>
                                      </p:cBhvr>
                                    </p:animEffect>
                                    <p:anim calcmode="lin" valueType="num">
                                      <p:cBhvr>
                                        <p:cTn id="68" dur="1000" fill="hold"/>
                                        <p:tgtEl>
                                          <p:spTgt spid="13"/>
                                        </p:tgtEl>
                                        <p:attrNameLst>
                                          <p:attrName>ppt_x</p:attrName>
                                        </p:attrNameLst>
                                      </p:cBhvr>
                                      <p:tavLst>
                                        <p:tav tm="0">
                                          <p:val>
                                            <p:strVal val="#ppt_x"/>
                                          </p:val>
                                        </p:tav>
                                        <p:tav tm="100000">
                                          <p:val>
                                            <p:strVal val="#ppt_x"/>
                                          </p:val>
                                        </p:tav>
                                      </p:tavLst>
                                    </p:anim>
                                    <p:anim calcmode="lin" valueType="num">
                                      <p:cBhvr>
                                        <p:cTn id="6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eaLnBrk="0" hangingPunct="0">
              <a:lnSpc>
                <a:spcPct val="150000"/>
              </a:lnSpc>
              <a:spcBef>
                <a:spcPct val="20000"/>
              </a:spcBef>
              <a:defRPr/>
            </a:pPr>
            <a:r>
              <a:rPr lang="en-US" sz="2598" b="1" kern="0" dirty="0">
                <a:solidFill>
                  <a:srgbClr val="FF0000"/>
                </a:solidFill>
              </a:rPr>
              <a:t>Errors in decision making</a:t>
            </a:r>
          </a:p>
        </p:txBody>
      </p:sp>
      <p:sp>
        <p:nvSpPr>
          <p:cNvPr id="4" name="Round Diagonal Corner Rectangle 3"/>
          <p:cNvSpPr/>
          <p:nvPr/>
        </p:nvSpPr>
        <p:spPr>
          <a:xfrm>
            <a:off x="2083324" y="1548444"/>
            <a:ext cx="3666259" cy="408909"/>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0000"/>
                </a:solidFill>
                <a:latin typeface="Helvetica Neue"/>
                <a:cs typeface="Helvetica" panose="020B0604020202020204" pitchFamily="34" charset="0"/>
              </a:rPr>
              <a:t>Any example based on data</a:t>
            </a:r>
          </a:p>
        </p:txBody>
      </p:sp>
      <p:sp>
        <p:nvSpPr>
          <p:cNvPr id="5" name="Round Diagonal Corner Rectangle 4"/>
          <p:cNvSpPr/>
          <p:nvPr/>
        </p:nvSpPr>
        <p:spPr>
          <a:xfrm>
            <a:off x="2083324" y="1969848"/>
            <a:ext cx="3666259" cy="408909"/>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FF00"/>
                </a:solidFill>
                <a:latin typeface="Helvetica Neue"/>
                <a:cs typeface="Helvetica" panose="020B0604020202020204" pitchFamily="34" charset="0"/>
              </a:rPr>
              <a:t>Statistical Example</a:t>
            </a:r>
          </a:p>
        </p:txBody>
      </p:sp>
      <p:grpSp>
        <p:nvGrpSpPr>
          <p:cNvPr id="6" name="Group 5"/>
          <p:cNvGrpSpPr/>
          <p:nvPr/>
        </p:nvGrpSpPr>
        <p:grpSpPr>
          <a:xfrm>
            <a:off x="2083320" y="2405910"/>
            <a:ext cx="3666255" cy="3015340"/>
            <a:chOff x="4717984" y="3028150"/>
            <a:chExt cx="4058391" cy="3192406"/>
          </a:xfrm>
        </p:grpSpPr>
        <p:grpSp>
          <p:nvGrpSpPr>
            <p:cNvPr id="7" name="Group 3"/>
            <p:cNvGrpSpPr>
              <a:grpSpLocks/>
            </p:cNvGrpSpPr>
            <p:nvPr/>
          </p:nvGrpSpPr>
          <p:grpSpPr bwMode="auto">
            <a:xfrm>
              <a:off x="4717984" y="3028150"/>
              <a:ext cx="4058391" cy="3192406"/>
              <a:chOff x="-3" y="-3"/>
              <a:chExt cx="3807" cy="1734"/>
            </a:xfrm>
          </p:grpSpPr>
          <p:grpSp>
            <p:nvGrpSpPr>
              <p:cNvPr id="14" name="Group 4"/>
              <p:cNvGrpSpPr>
                <a:grpSpLocks/>
              </p:cNvGrpSpPr>
              <p:nvPr/>
            </p:nvGrpSpPr>
            <p:grpSpPr bwMode="auto">
              <a:xfrm>
                <a:off x="0" y="0"/>
                <a:ext cx="3801" cy="1728"/>
                <a:chOff x="0" y="0"/>
                <a:chExt cx="3801" cy="1728"/>
              </a:xfrm>
            </p:grpSpPr>
            <p:grpSp>
              <p:nvGrpSpPr>
                <p:cNvPr id="16" name="Group 11"/>
                <p:cNvGrpSpPr>
                  <a:grpSpLocks/>
                </p:cNvGrpSpPr>
                <p:nvPr/>
              </p:nvGrpSpPr>
              <p:grpSpPr bwMode="auto">
                <a:xfrm>
                  <a:off x="0" y="0"/>
                  <a:ext cx="1267" cy="806"/>
                  <a:chOff x="0" y="0"/>
                  <a:chExt cx="1267" cy="806"/>
                </a:xfrm>
              </p:grpSpPr>
              <p:sp>
                <p:nvSpPr>
                  <p:cNvPr id="3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a:p>
                    <a:pPr algn="ctr"/>
                    <a:endParaRPr lang="en-US" altLang="en-US" sz="1819" dirty="0">
                      <a:latin typeface="Helvetica Neue"/>
                      <a:cs typeface="Helvetica" panose="020B0604020202020204" pitchFamily="34" charset="0"/>
                    </a:endParaRPr>
                  </a:p>
                </p:txBody>
              </p:sp>
              <p:sp>
                <p:nvSpPr>
                  <p:cNvPr id="3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7" name="Group 8"/>
                <p:cNvGrpSpPr>
                  <a:grpSpLocks/>
                </p:cNvGrpSpPr>
                <p:nvPr/>
              </p:nvGrpSpPr>
              <p:grpSpPr bwMode="auto">
                <a:xfrm>
                  <a:off x="1267" y="0"/>
                  <a:ext cx="2534" cy="403"/>
                  <a:chOff x="1267" y="0"/>
                  <a:chExt cx="2534" cy="403"/>
                </a:xfrm>
              </p:grpSpPr>
              <p:sp>
                <p:nvSpPr>
                  <p:cNvPr id="3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p:txBody>
              </p:sp>
              <p:sp>
                <p:nvSpPr>
                  <p:cNvPr id="3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8" name="Group 11"/>
                <p:cNvGrpSpPr>
                  <a:grpSpLocks/>
                </p:cNvGrpSpPr>
                <p:nvPr/>
              </p:nvGrpSpPr>
              <p:grpSpPr bwMode="auto">
                <a:xfrm>
                  <a:off x="1267" y="403"/>
                  <a:ext cx="1267" cy="403"/>
                  <a:chOff x="1267" y="403"/>
                  <a:chExt cx="1267" cy="403"/>
                </a:xfrm>
              </p:grpSpPr>
              <p:sp>
                <p:nvSpPr>
                  <p:cNvPr id="2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0000FF"/>
                      </a:solidFill>
                      <a:latin typeface="Helvetica Neue"/>
                      <a:cs typeface="Helvetica" panose="020B0604020202020204" pitchFamily="34" charset="0"/>
                    </a:endParaRPr>
                  </a:p>
                </p:txBody>
              </p:sp>
              <p:sp>
                <p:nvSpPr>
                  <p:cNvPr id="2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9" name="Group 14"/>
                <p:cNvGrpSpPr>
                  <a:grpSpLocks/>
                </p:cNvGrpSpPr>
                <p:nvPr/>
              </p:nvGrpSpPr>
              <p:grpSpPr bwMode="auto">
                <a:xfrm>
                  <a:off x="2522" y="403"/>
                  <a:ext cx="1279" cy="403"/>
                  <a:chOff x="2522" y="403"/>
                  <a:chExt cx="1279" cy="403"/>
                </a:xfrm>
              </p:grpSpPr>
              <p:sp>
                <p:nvSpPr>
                  <p:cNvPr id="2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FF0000"/>
                      </a:solidFill>
                      <a:latin typeface="Helvetica Neue"/>
                      <a:cs typeface="Helvetica" panose="020B0604020202020204" pitchFamily="34" charset="0"/>
                    </a:endParaRPr>
                  </a:p>
                </p:txBody>
              </p:sp>
              <p:sp>
                <p:nvSpPr>
                  <p:cNvPr id="2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2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1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b="1">
                  <a:latin typeface="Helvetica Neue"/>
                  <a:cs typeface="Helvetica" panose="020B0604020202020204" pitchFamily="34" charset="0"/>
                </a:endParaRPr>
              </a:p>
            </p:txBody>
          </p:sp>
        </p:grpSp>
        <p:sp>
          <p:nvSpPr>
            <p:cNvPr id="8" name="TextBox 7"/>
            <p:cNvSpPr txBox="1"/>
            <p:nvPr/>
          </p:nvSpPr>
          <p:spPr>
            <a:xfrm>
              <a:off x="4768380" y="3657455"/>
              <a:ext cx="1279739" cy="394142"/>
            </a:xfrm>
            <a:prstGeom prst="rect">
              <a:avLst/>
            </a:prstGeom>
            <a:noFill/>
          </p:spPr>
          <p:txBody>
            <a:bodyPr wrap="none" rtlCol="0">
              <a:spAutoFit/>
            </a:bodyPr>
            <a:lstStyle/>
            <a:p>
              <a:pPr algn="ctr"/>
              <a:r>
                <a:rPr lang="en-US" altLang="en-US" sz="1819" b="1" dirty="0">
                  <a:latin typeface="Helvetica Neue"/>
                  <a:cs typeface="Helvetica" panose="020B0604020202020204" pitchFamily="34" charset="0"/>
                </a:rPr>
                <a:t>Decision</a:t>
              </a:r>
              <a:endParaRPr lang="en-US" sz="1819" dirty="0">
                <a:latin typeface="Helvetica Neue"/>
                <a:cs typeface="Helvetica" panose="020B0604020202020204" pitchFamily="34" charset="0"/>
              </a:endParaRPr>
            </a:p>
          </p:txBody>
        </p:sp>
        <p:sp>
          <p:nvSpPr>
            <p:cNvPr id="9" name="TextBox 8"/>
            <p:cNvSpPr txBox="1"/>
            <p:nvPr/>
          </p:nvSpPr>
          <p:spPr>
            <a:xfrm>
              <a:off x="6125439" y="3056719"/>
              <a:ext cx="2634945" cy="690530"/>
            </a:xfrm>
            <a:prstGeom prst="rect">
              <a:avLst/>
            </a:prstGeom>
            <a:noFill/>
          </p:spPr>
          <p:txBody>
            <a:bodyPr wrap="square" rtlCol="0">
              <a:spAutoFit/>
            </a:bodyPr>
            <a:lstStyle/>
            <a:p>
              <a:pPr algn="ctr"/>
              <a:r>
                <a:rPr lang="en-US" altLang="en-US" sz="1819" b="1" dirty="0">
                  <a:latin typeface="Helvetica Neue"/>
                  <a:cs typeface="Helvetica" panose="020B0604020202020204" pitchFamily="34" charset="0"/>
                </a:rPr>
                <a:t>Null Hypothesis (H</a:t>
              </a:r>
              <a:r>
                <a:rPr lang="en-US" altLang="en-US" sz="1819" b="1" baseline="-30000" dirty="0">
                  <a:latin typeface="Helvetica Neue"/>
                  <a:cs typeface="Helvetica" panose="020B0604020202020204" pitchFamily="34" charset="0"/>
                </a:rPr>
                <a:t>0</a:t>
              </a:r>
              <a:r>
                <a:rPr lang="en-US" altLang="en-US" sz="1819" b="1" dirty="0">
                  <a:latin typeface="Helvetica Neue"/>
                  <a:cs typeface="Helvetica" panose="020B0604020202020204" pitchFamily="34" charset="0"/>
                </a:rPr>
                <a:t>)</a:t>
              </a:r>
            </a:p>
          </p:txBody>
        </p:sp>
        <p:sp>
          <p:nvSpPr>
            <p:cNvPr id="10" name="TextBox 9"/>
            <p:cNvSpPr txBox="1"/>
            <p:nvPr/>
          </p:nvSpPr>
          <p:spPr>
            <a:xfrm>
              <a:off x="6117687" y="3946541"/>
              <a:ext cx="1258986" cy="394142"/>
            </a:xfrm>
            <a:prstGeom prst="rect">
              <a:avLst/>
            </a:prstGeom>
            <a:noFill/>
          </p:spPr>
          <p:txBody>
            <a:bodyPr wrap="square" rtlCol="0">
              <a:spAutoFit/>
            </a:bodyPr>
            <a:lstStyle/>
            <a:p>
              <a:pPr algn="ctr"/>
              <a:r>
                <a:rPr lang="en-US" altLang="en-US" sz="1819" b="1" dirty="0">
                  <a:solidFill>
                    <a:srgbClr val="0000FF"/>
                  </a:solidFill>
                  <a:latin typeface="Helvetica Neue"/>
                  <a:cs typeface="Helvetica" panose="020B0604020202020204" pitchFamily="34" charset="0"/>
                </a:rPr>
                <a:t>True</a:t>
              </a:r>
              <a:endParaRPr lang="en-US" sz="1819" dirty="0">
                <a:latin typeface="Helvetica Neue"/>
                <a:cs typeface="Helvetica" panose="020B0604020202020204" pitchFamily="34" charset="0"/>
              </a:endParaRPr>
            </a:p>
          </p:txBody>
        </p:sp>
        <p:sp>
          <p:nvSpPr>
            <p:cNvPr id="11" name="TextBox 10"/>
            <p:cNvSpPr txBox="1"/>
            <p:nvPr/>
          </p:nvSpPr>
          <p:spPr>
            <a:xfrm>
              <a:off x="7422512" y="3946541"/>
              <a:ext cx="1326681" cy="394142"/>
            </a:xfrm>
            <a:prstGeom prst="rect">
              <a:avLst/>
            </a:prstGeom>
            <a:noFill/>
          </p:spPr>
          <p:txBody>
            <a:bodyPr wrap="square" rtlCol="0">
              <a:spAutoFit/>
            </a:bodyPr>
            <a:lstStyle/>
            <a:p>
              <a:pPr algn="ctr"/>
              <a:r>
                <a:rPr lang="en-US" altLang="en-US" sz="1819" b="1" dirty="0">
                  <a:solidFill>
                    <a:srgbClr val="C00000"/>
                  </a:solidFill>
                  <a:latin typeface="Helvetica Neue"/>
                  <a:cs typeface="Times New Roman" pitchFamily="18" charset="0"/>
                </a:rPr>
                <a:t>False</a:t>
              </a:r>
              <a:endParaRPr lang="en-US" sz="1819" dirty="0">
                <a:latin typeface="Helvetica Neue"/>
                <a:cs typeface="Helvetica" panose="020B0604020202020204" pitchFamily="34" charset="0"/>
              </a:endParaRPr>
            </a:p>
          </p:txBody>
        </p:sp>
        <p:sp>
          <p:nvSpPr>
            <p:cNvPr id="12" name="TextBox 11"/>
            <p:cNvSpPr txBox="1"/>
            <p:nvPr/>
          </p:nvSpPr>
          <p:spPr>
            <a:xfrm>
              <a:off x="4846670" y="4740125"/>
              <a:ext cx="1136008" cy="394142"/>
            </a:xfrm>
            <a:prstGeom prst="rect">
              <a:avLst/>
            </a:prstGeom>
            <a:noFill/>
          </p:spPr>
          <p:txBody>
            <a:bodyPr wrap="none" rtlCol="0">
              <a:spAutoFit/>
            </a:bodyPr>
            <a:lstStyle/>
            <a:p>
              <a:pPr algn="ctr"/>
              <a:r>
                <a:rPr lang="en-US" altLang="en-US" sz="1819" b="1" dirty="0">
                  <a:solidFill>
                    <a:srgbClr val="0000FF"/>
                  </a:solidFill>
                  <a:latin typeface="Helvetica Neue"/>
                  <a:cs typeface="Helvetica" panose="020B0604020202020204" pitchFamily="34" charset="0"/>
                </a:rPr>
                <a:t>Accept </a:t>
              </a:r>
            </a:p>
          </p:txBody>
        </p:sp>
        <p:sp>
          <p:nvSpPr>
            <p:cNvPr id="13" name="TextBox 12"/>
            <p:cNvSpPr txBox="1"/>
            <p:nvPr/>
          </p:nvSpPr>
          <p:spPr>
            <a:xfrm>
              <a:off x="4914606" y="5590612"/>
              <a:ext cx="978081" cy="394142"/>
            </a:xfrm>
            <a:prstGeom prst="rect">
              <a:avLst/>
            </a:prstGeom>
            <a:noFill/>
          </p:spPr>
          <p:txBody>
            <a:bodyPr wrap="none" rtlCol="0">
              <a:spAutoFit/>
            </a:bodyPr>
            <a:lstStyle/>
            <a:p>
              <a:r>
                <a:rPr lang="en-US" altLang="en-US" sz="1819" b="1" dirty="0">
                  <a:solidFill>
                    <a:srgbClr val="C00000"/>
                  </a:solidFill>
                  <a:latin typeface="Helvetica Neue"/>
                  <a:cs typeface="Times New Roman" pitchFamily="18" charset="0"/>
                </a:rPr>
                <a:t>Reject</a:t>
              </a:r>
              <a:endParaRPr lang="en-US" sz="1819" dirty="0">
                <a:latin typeface="Helvetica Neue"/>
                <a:cs typeface="Helvetica" panose="020B0604020202020204" pitchFamily="34" charset="0"/>
              </a:endParaRPr>
            </a:p>
          </p:txBody>
        </p:sp>
      </p:grpSp>
      <p:sp>
        <p:nvSpPr>
          <p:cNvPr id="34" name="Round Diagonal Corner Rectangle 33"/>
          <p:cNvSpPr/>
          <p:nvPr/>
        </p:nvSpPr>
        <p:spPr>
          <a:xfrm>
            <a:off x="6383411" y="1548444"/>
            <a:ext cx="3666259" cy="408909"/>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0000"/>
                </a:solidFill>
                <a:latin typeface="Helvetica Neue"/>
                <a:cs typeface="Helvetica" panose="020B0604020202020204" pitchFamily="34" charset="0"/>
              </a:rPr>
              <a:t>Any example based on data</a:t>
            </a:r>
          </a:p>
        </p:txBody>
      </p:sp>
      <p:sp>
        <p:nvSpPr>
          <p:cNvPr id="35" name="Round Diagonal Corner Rectangle 34"/>
          <p:cNvSpPr/>
          <p:nvPr/>
        </p:nvSpPr>
        <p:spPr>
          <a:xfrm>
            <a:off x="6383411" y="1969848"/>
            <a:ext cx="3666259" cy="408909"/>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FF00"/>
                </a:solidFill>
                <a:latin typeface="Helvetica Neue"/>
                <a:cs typeface="Helvetica" panose="020B0604020202020204" pitchFamily="34" charset="0"/>
              </a:rPr>
              <a:t>Statistical Example</a:t>
            </a:r>
          </a:p>
        </p:txBody>
      </p:sp>
      <p:grpSp>
        <p:nvGrpSpPr>
          <p:cNvPr id="36" name="Group 35"/>
          <p:cNvGrpSpPr/>
          <p:nvPr/>
        </p:nvGrpSpPr>
        <p:grpSpPr>
          <a:xfrm>
            <a:off x="6383408" y="2405910"/>
            <a:ext cx="3666255" cy="3015340"/>
            <a:chOff x="4717984" y="3028150"/>
            <a:chExt cx="4058391" cy="3192406"/>
          </a:xfrm>
        </p:grpSpPr>
        <p:grpSp>
          <p:nvGrpSpPr>
            <p:cNvPr id="37" name="Group 3"/>
            <p:cNvGrpSpPr>
              <a:grpSpLocks/>
            </p:cNvGrpSpPr>
            <p:nvPr/>
          </p:nvGrpSpPr>
          <p:grpSpPr bwMode="auto">
            <a:xfrm>
              <a:off x="4717984" y="3028150"/>
              <a:ext cx="4058391" cy="3192406"/>
              <a:chOff x="-3" y="-3"/>
              <a:chExt cx="3807" cy="1734"/>
            </a:xfrm>
          </p:grpSpPr>
          <p:grpSp>
            <p:nvGrpSpPr>
              <p:cNvPr id="44" name="Group 4"/>
              <p:cNvGrpSpPr>
                <a:grpSpLocks/>
              </p:cNvGrpSpPr>
              <p:nvPr/>
            </p:nvGrpSpPr>
            <p:grpSpPr bwMode="auto">
              <a:xfrm>
                <a:off x="0" y="0"/>
                <a:ext cx="3801" cy="1728"/>
                <a:chOff x="0" y="0"/>
                <a:chExt cx="3801" cy="1728"/>
              </a:xfrm>
            </p:grpSpPr>
            <p:grpSp>
              <p:nvGrpSpPr>
                <p:cNvPr id="46" name="Group 11"/>
                <p:cNvGrpSpPr>
                  <a:grpSpLocks/>
                </p:cNvGrpSpPr>
                <p:nvPr/>
              </p:nvGrpSpPr>
              <p:grpSpPr bwMode="auto">
                <a:xfrm>
                  <a:off x="0" y="0"/>
                  <a:ext cx="1267" cy="806"/>
                  <a:chOff x="0" y="0"/>
                  <a:chExt cx="1267" cy="806"/>
                </a:xfrm>
              </p:grpSpPr>
              <p:sp>
                <p:nvSpPr>
                  <p:cNvPr id="6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a:p>
                    <a:pPr algn="ctr"/>
                    <a:endParaRPr lang="en-US" altLang="en-US" sz="1819" dirty="0">
                      <a:latin typeface="Helvetica Neue"/>
                      <a:cs typeface="Helvetica" panose="020B0604020202020204" pitchFamily="34" charset="0"/>
                    </a:endParaRPr>
                  </a:p>
                </p:txBody>
              </p:sp>
              <p:sp>
                <p:nvSpPr>
                  <p:cNvPr id="6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7" name="Group 8"/>
                <p:cNvGrpSpPr>
                  <a:grpSpLocks/>
                </p:cNvGrpSpPr>
                <p:nvPr/>
              </p:nvGrpSpPr>
              <p:grpSpPr bwMode="auto">
                <a:xfrm>
                  <a:off x="1267" y="0"/>
                  <a:ext cx="2534" cy="403"/>
                  <a:chOff x="1267" y="0"/>
                  <a:chExt cx="2534" cy="403"/>
                </a:xfrm>
              </p:grpSpPr>
              <p:sp>
                <p:nvSpPr>
                  <p:cNvPr id="6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p:txBody>
              </p:sp>
              <p:sp>
                <p:nvSpPr>
                  <p:cNvPr id="6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8" name="Group 11"/>
                <p:cNvGrpSpPr>
                  <a:grpSpLocks/>
                </p:cNvGrpSpPr>
                <p:nvPr/>
              </p:nvGrpSpPr>
              <p:grpSpPr bwMode="auto">
                <a:xfrm>
                  <a:off x="1267" y="403"/>
                  <a:ext cx="1267" cy="403"/>
                  <a:chOff x="1267" y="403"/>
                  <a:chExt cx="1267" cy="403"/>
                </a:xfrm>
              </p:grpSpPr>
              <p:sp>
                <p:nvSpPr>
                  <p:cNvPr id="5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0000FF"/>
                      </a:solidFill>
                      <a:latin typeface="Helvetica Neue"/>
                      <a:cs typeface="Helvetica" panose="020B0604020202020204" pitchFamily="34" charset="0"/>
                    </a:endParaRPr>
                  </a:p>
                </p:txBody>
              </p:sp>
              <p:sp>
                <p:nvSpPr>
                  <p:cNvPr id="5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9" name="Group 14"/>
                <p:cNvGrpSpPr>
                  <a:grpSpLocks/>
                </p:cNvGrpSpPr>
                <p:nvPr/>
              </p:nvGrpSpPr>
              <p:grpSpPr bwMode="auto">
                <a:xfrm>
                  <a:off x="2522" y="403"/>
                  <a:ext cx="1279" cy="403"/>
                  <a:chOff x="2522" y="403"/>
                  <a:chExt cx="1279" cy="403"/>
                </a:xfrm>
              </p:grpSpPr>
              <p:sp>
                <p:nvSpPr>
                  <p:cNvPr id="5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FF0000"/>
                      </a:solidFill>
                      <a:latin typeface="Helvetica Neue"/>
                      <a:cs typeface="Helvetica" panose="020B0604020202020204" pitchFamily="34" charset="0"/>
                    </a:endParaRPr>
                  </a:p>
                </p:txBody>
              </p:sp>
              <p:sp>
                <p:nvSpPr>
                  <p:cNvPr id="5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5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4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b="1">
                  <a:latin typeface="Helvetica Neue"/>
                  <a:cs typeface="Helvetica" panose="020B0604020202020204" pitchFamily="34" charset="0"/>
                </a:endParaRPr>
              </a:p>
            </p:txBody>
          </p:sp>
        </p:grpSp>
        <p:sp>
          <p:nvSpPr>
            <p:cNvPr id="38" name="TextBox 37"/>
            <p:cNvSpPr txBox="1"/>
            <p:nvPr/>
          </p:nvSpPr>
          <p:spPr>
            <a:xfrm>
              <a:off x="4768380" y="3657455"/>
              <a:ext cx="1279739" cy="394142"/>
            </a:xfrm>
            <a:prstGeom prst="rect">
              <a:avLst/>
            </a:prstGeom>
            <a:noFill/>
          </p:spPr>
          <p:txBody>
            <a:bodyPr wrap="none" rtlCol="0">
              <a:spAutoFit/>
            </a:bodyPr>
            <a:lstStyle/>
            <a:p>
              <a:pPr algn="ctr"/>
              <a:r>
                <a:rPr lang="en-US" altLang="en-US" sz="1819" b="1" dirty="0">
                  <a:latin typeface="Helvetica Neue"/>
                  <a:cs typeface="Helvetica" panose="020B0604020202020204" pitchFamily="34" charset="0"/>
                </a:rPr>
                <a:t>Decision</a:t>
              </a:r>
              <a:endParaRPr lang="en-US" sz="1819" dirty="0">
                <a:latin typeface="Helvetica Neue"/>
                <a:cs typeface="Helvetica" panose="020B0604020202020204" pitchFamily="34" charset="0"/>
              </a:endParaRPr>
            </a:p>
          </p:txBody>
        </p:sp>
        <p:sp>
          <p:nvSpPr>
            <p:cNvPr id="39" name="TextBox 38"/>
            <p:cNvSpPr txBox="1"/>
            <p:nvPr/>
          </p:nvSpPr>
          <p:spPr>
            <a:xfrm>
              <a:off x="6105040" y="3109407"/>
              <a:ext cx="2634945" cy="690530"/>
            </a:xfrm>
            <a:prstGeom prst="rect">
              <a:avLst/>
            </a:prstGeom>
            <a:noFill/>
          </p:spPr>
          <p:txBody>
            <a:bodyPr wrap="square" rtlCol="0">
              <a:spAutoFit/>
            </a:bodyPr>
            <a:lstStyle/>
            <a:p>
              <a:pPr algn="ctr"/>
              <a:r>
                <a:rPr lang="en-US" altLang="en-US" sz="1819" b="1" dirty="0">
                  <a:latin typeface="Helvetica Neue"/>
                  <a:cs typeface="Helvetica" panose="020B0604020202020204" pitchFamily="34" charset="0"/>
                </a:rPr>
                <a:t>Null Hypothesis (H</a:t>
              </a:r>
              <a:r>
                <a:rPr lang="en-US" altLang="en-US" sz="1819" b="1" baseline="-30000" dirty="0">
                  <a:latin typeface="Helvetica Neue"/>
                  <a:cs typeface="Helvetica" panose="020B0604020202020204" pitchFamily="34" charset="0"/>
                </a:rPr>
                <a:t>0</a:t>
              </a:r>
              <a:r>
                <a:rPr lang="en-US" altLang="en-US" sz="1819" b="1" dirty="0">
                  <a:latin typeface="Helvetica Neue"/>
                  <a:cs typeface="Helvetica" panose="020B0604020202020204" pitchFamily="34" charset="0"/>
                </a:rPr>
                <a:t>)</a:t>
              </a:r>
            </a:p>
          </p:txBody>
        </p:sp>
        <p:sp>
          <p:nvSpPr>
            <p:cNvPr id="40" name="TextBox 39"/>
            <p:cNvSpPr txBox="1"/>
            <p:nvPr/>
          </p:nvSpPr>
          <p:spPr>
            <a:xfrm>
              <a:off x="6117687" y="3946541"/>
              <a:ext cx="1258986" cy="394142"/>
            </a:xfrm>
            <a:prstGeom prst="rect">
              <a:avLst/>
            </a:prstGeom>
            <a:noFill/>
          </p:spPr>
          <p:txBody>
            <a:bodyPr wrap="square" rtlCol="0">
              <a:spAutoFit/>
            </a:bodyPr>
            <a:lstStyle/>
            <a:p>
              <a:pPr algn="ctr"/>
              <a:r>
                <a:rPr lang="en-US" altLang="en-US" sz="1819" b="1" dirty="0">
                  <a:solidFill>
                    <a:srgbClr val="0000FF"/>
                  </a:solidFill>
                  <a:latin typeface="Helvetica Neue"/>
                  <a:cs typeface="Helvetica" panose="020B0604020202020204" pitchFamily="34" charset="0"/>
                </a:rPr>
                <a:t>True</a:t>
              </a:r>
              <a:endParaRPr lang="en-US" sz="1819" dirty="0">
                <a:latin typeface="Helvetica Neue"/>
                <a:cs typeface="Helvetica" panose="020B0604020202020204" pitchFamily="34" charset="0"/>
              </a:endParaRPr>
            </a:p>
          </p:txBody>
        </p:sp>
        <p:sp>
          <p:nvSpPr>
            <p:cNvPr id="41" name="TextBox 40"/>
            <p:cNvSpPr txBox="1"/>
            <p:nvPr/>
          </p:nvSpPr>
          <p:spPr>
            <a:xfrm>
              <a:off x="7422512" y="3946541"/>
              <a:ext cx="1326681" cy="394142"/>
            </a:xfrm>
            <a:prstGeom prst="rect">
              <a:avLst/>
            </a:prstGeom>
            <a:noFill/>
          </p:spPr>
          <p:txBody>
            <a:bodyPr wrap="square" rtlCol="0">
              <a:spAutoFit/>
            </a:bodyPr>
            <a:lstStyle/>
            <a:p>
              <a:pPr algn="ctr"/>
              <a:r>
                <a:rPr lang="en-US" altLang="en-US" sz="1819" b="1" dirty="0">
                  <a:solidFill>
                    <a:srgbClr val="C00000"/>
                  </a:solidFill>
                  <a:latin typeface="Helvetica Neue"/>
                  <a:cs typeface="Times New Roman" pitchFamily="18" charset="0"/>
                </a:rPr>
                <a:t>False</a:t>
              </a:r>
              <a:endParaRPr lang="en-US" sz="1819" dirty="0">
                <a:latin typeface="Helvetica Neue"/>
                <a:cs typeface="Helvetica" panose="020B0604020202020204" pitchFamily="34" charset="0"/>
              </a:endParaRPr>
            </a:p>
          </p:txBody>
        </p:sp>
        <p:sp>
          <p:nvSpPr>
            <p:cNvPr id="42" name="TextBox 41"/>
            <p:cNvSpPr txBox="1"/>
            <p:nvPr/>
          </p:nvSpPr>
          <p:spPr>
            <a:xfrm>
              <a:off x="4846670" y="4740125"/>
              <a:ext cx="1136008" cy="394142"/>
            </a:xfrm>
            <a:prstGeom prst="rect">
              <a:avLst/>
            </a:prstGeom>
            <a:noFill/>
          </p:spPr>
          <p:txBody>
            <a:bodyPr wrap="none" rtlCol="0">
              <a:spAutoFit/>
            </a:bodyPr>
            <a:lstStyle/>
            <a:p>
              <a:pPr algn="ctr"/>
              <a:r>
                <a:rPr lang="en-US" altLang="en-US" sz="1819" b="1" dirty="0">
                  <a:solidFill>
                    <a:srgbClr val="0000FF"/>
                  </a:solidFill>
                  <a:latin typeface="Helvetica Neue"/>
                  <a:cs typeface="Helvetica" panose="020B0604020202020204" pitchFamily="34" charset="0"/>
                </a:rPr>
                <a:t>Accept </a:t>
              </a:r>
            </a:p>
          </p:txBody>
        </p:sp>
        <p:sp>
          <p:nvSpPr>
            <p:cNvPr id="43" name="TextBox 42"/>
            <p:cNvSpPr txBox="1"/>
            <p:nvPr/>
          </p:nvSpPr>
          <p:spPr>
            <a:xfrm>
              <a:off x="4914606" y="5590612"/>
              <a:ext cx="978081" cy="394142"/>
            </a:xfrm>
            <a:prstGeom prst="rect">
              <a:avLst/>
            </a:prstGeom>
            <a:noFill/>
          </p:spPr>
          <p:txBody>
            <a:bodyPr wrap="none" rtlCol="0">
              <a:spAutoFit/>
            </a:bodyPr>
            <a:lstStyle/>
            <a:p>
              <a:r>
                <a:rPr lang="en-US" altLang="en-US" sz="1819" b="1" dirty="0">
                  <a:solidFill>
                    <a:srgbClr val="C00000"/>
                  </a:solidFill>
                  <a:latin typeface="Helvetica Neue"/>
                  <a:cs typeface="Times New Roman" pitchFamily="18" charset="0"/>
                </a:rPr>
                <a:t>Reject</a:t>
              </a:r>
              <a:endParaRPr lang="en-US" sz="1819" dirty="0">
                <a:latin typeface="Helvetica Neue"/>
                <a:cs typeface="Helvetica" panose="020B0604020202020204" pitchFamily="34" charset="0"/>
              </a:endParaRPr>
            </a:p>
          </p:txBody>
        </p:sp>
      </p:grpSp>
      <p:sp>
        <p:nvSpPr>
          <p:cNvPr id="64" name="TextBox 63"/>
          <p:cNvSpPr txBox="1"/>
          <p:nvPr/>
        </p:nvSpPr>
        <p:spPr>
          <a:xfrm>
            <a:off x="8877501" y="3898095"/>
            <a:ext cx="1162819" cy="652230"/>
          </a:xfrm>
          <a:prstGeom prst="rect">
            <a:avLst/>
          </a:prstGeom>
          <a:noFill/>
        </p:spPr>
        <p:txBody>
          <a:bodyPr wrap="none" rtlCol="0">
            <a:spAutoFit/>
          </a:bodyPr>
          <a:lstStyle/>
          <a:p>
            <a:pPr algn="ctr"/>
            <a:r>
              <a:rPr lang="en-US" altLang="en-US" sz="1819" b="1" dirty="0">
                <a:solidFill>
                  <a:srgbClr val="FF0000"/>
                </a:solidFill>
                <a:latin typeface="Helvetica Neue"/>
                <a:cs typeface="Times New Roman" pitchFamily="18" charset="0"/>
              </a:rPr>
              <a:t>Type – II </a:t>
            </a:r>
          </a:p>
          <a:p>
            <a:pPr algn="ctr"/>
            <a:r>
              <a:rPr lang="en-US" altLang="en-US" sz="1819" b="1" dirty="0">
                <a:solidFill>
                  <a:srgbClr val="FF0000"/>
                </a:solidFill>
                <a:latin typeface="Helvetica Neue"/>
                <a:cs typeface="Times New Roman" pitchFamily="18" charset="0"/>
              </a:rPr>
              <a:t>Error</a:t>
            </a:r>
            <a:endParaRPr lang="en-US" altLang="en-US" sz="1819" dirty="0">
              <a:solidFill>
                <a:srgbClr val="FF0000"/>
              </a:solidFill>
              <a:latin typeface="Helvetica Neue"/>
              <a:cs typeface="Times New Roman" pitchFamily="18" charset="0"/>
            </a:endParaRPr>
          </a:p>
        </p:txBody>
      </p:sp>
      <p:sp>
        <p:nvSpPr>
          <p:cNvPr id="65" name="TextBox 64"/>
          <p:cNvSpPr txBox="1"/>
          <p:nvPr/>
        </p:nvSpPr>
        <p:spPr>
          <a:xfrm>
            <a:off x="7666528" y="4752850"/>
            <a:ext cx="1098699" cy="652230"/>
          </a:xfrm>
          <a:prstGeom prst="rect">
            <a:avLst/>
          </a:prstGeom>
          <a:noFill/>
        </p:spPr>
        <p:txBody>
          <a:bodyPr wrap="none" rtlCol="0">
            <a:spAutoFit/>
          </a:bodyPr>
          <a:lstStyle/>
          <a:p>
            <a:pPr algn="ctr"/>
            <a:r>
              <a:rPr lang="en-US" altLang="en-US" sz="1819" b="1" dirty="0">
                <a:solidFill>
                  <a:srgbClr val="FF0000"/>
                </a:solidFill>
                <a:latin typeface="Helvetica Neue"/>
                <a:cs typeface="Times New Roman" pitchFamily="18" charset="0"/>
              </a:rPr>
              <a:t>Type – I </a:t>
            </a:r>
          </a:p>
          <a:p>
            <a:pPr algn="ctr"/>
            <a:r>
              <a:rPr lang="en-US" altLang="en-US" sz="1819" b="1" dirty="0">
                <a:solidFill>
                  <a:srgbClr val="FF0000"/>
                </a:solidFill>
                <a:latin typeface="Helvetica Neue"/>
                <a:cs typeface="Times New Roman" pitchFamily="18" charset="0"/>
              </a:rPr>
              <a:t>Error</a:t>
            </a:r>
            <a:endParaRPr lang="en-US" altLang="en-US" sz="1819" dirty="0">
              <a:solidFill>
                <a:srgbClr val="FF0000"/>
              </a:solidFill>
              <a:latin typeface="Helvetica Neue"/>
              <a:cs typeface="Times New Roman" pitchFamily="18" charset="0"/>
            </a:endParaRPr>
          </a:p>
        </p:txBody>
      </p:sp>
    </p:spTree>
    <p:extLst>
      <p:ext uri="{BB962C8B-B14F-4D97-AF65-F5344CB8AC3E}">
        <p14:creationId xmlns:p14="http://schemas.microsoft.com/office/powerpoint/2010/main" val="3340102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animBg="1"/>
      <p:bldP spid="3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eaLnBrk="0" hangingPunct="0">
              <a:lnSpc>
                <a:spcPct val="150000"/>
              </a:lnSpc>
              <a:spcBef>
                <a:spcPct val="20000"/>
              </a:spcBef>
              <a:defRPr/>
            </a:pPr>
            <a:r>
              <a:rPr lang="en-US" sz="2598" b="1" kern="0" dirty="0">
                <a:solidFill>
                  <a:srgbClr val="FF0000"/>
                </a:solidFill>
              </a:rPr>
              <a:t>Errors in decision making</a:t>
            </a:r>
          </a:p>
        </p:txBody>
      </p:sp>
      <p:sp>
        <p:nvSpPr>
          <p:cNvPr id="4" name="Round Diagonal Corner Rectangle 3"/>
          <p:cNvSpPr/>
          <p:nvPr/>
        </p:nvSpPr>
        <p:spPr>
          <a:xfrm>
            <a:off x="2083324" y="1548444"/>
            <a:ext cx="3666259" cy="408909"/>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0000"/>
                </a:solidFill>
                <a:latin typeface="Helvetica Neue"/>
                <a:cs typeface="Helvetica" panose="020B0604020202020204" pitchFamily="34" charset="0"/>
              </a:rPr>
              <a:t>Any example based on data</a:t>
            </a:r>
          </a:p>
        </p:txBody>
      </p:sp>
      <p:sp>
        <p:nvSpPr>
          <p:cNvPr id="5" name="Round Diagonal Corner Rectangle 4"/>
          <p:cNvSpPr/>
          <p:nvPr/>
        </p:nvSpPr>
        <p:spPr>
          <a:xfrm>
            <a:off x="2083324" y="1969848"/>
            <a:ext cx="3666259" cy="408909"/>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FF00"/>
                </a:solidFill>
                <a:latin typeface="Helvetica Neue"/>
                <a:cs typeface="Helvetica" panose="020B0604020202020204" pitchFamily="34" charset="0"/>
              </a:rPr>
              <a:t>Statistical Example</a:t>
            </a:r>
          </a:p>
        </p:txBody>
      </p:sp>
      <p:grpSp>
        <p:nvGrpSpPr>
          <p:cNvPr id="6" name="Group 5"/>
          <p:cNvGrpSpPr/>
          <p:nvPr/>
        </p:nvGrpSpPr>
        <p:grpSpPr>
          <a:xfrm>
            <a:off x="2083320" y="2405910"/>
            <a:ext cx="3666255" cy="3015340"/>
            <a:chOff x="4717984" y="3028150"/>
            <a:chExt cx="4058391" cy="3192406"/>
          </a:xfrm>
        </p:grpSpPr>
        <p:grpSp>
          <p:nvGrpSpPr>
            <p:cNvPr id="7" name="Group 3"/>
            <p:cNvGrpSpPr>
              <a:grpSpLocks/>
            </p:cNvGrpSpPr>
            <p:nvPr/>
          </p:nvGrpSpPr>
          <p:grpSpPr bwMode="auto">
            <a:xfrm>
              <a:off x="4717984" y="3028150"/>
              <a:ext cx="4058391" cy="3192406"/>
              <a:chOff x="-3" y="-3"/>
              <a:chExt cx="3807" cy="1734"/>
            </a:xfrm>
          </p:grpSpPr>
          <p:grpSp>
            <p:nvGrpSpPr>
              <p:cNvPr id="14" name="Group 4"/>
              <p:cNvGrpSpPr>
                <a:grpSpLocks/>
              </p:cNvGrpSpPr>
              <p:nvPr/>
            </p:nvGrpSpPr>
            <p:grpSpPr bwMode="auto">
              <a:xfrm>
                <a:off x="0" y="0"/>
                <a:ext cx="3801" cy="1728"/>
                <a:chOff x="0" y="0"/>
                <a:chExt cx="3801" cy="1728"/>
              </a:xfrm>
            </p:grpSpPr>
            <p:grpSp>
              <p:nvGrpSpPr>
                <p:cNvPr id="16" name="Group 11"/>
                <p:cNvGrpSpPr>
                  <a:grpSpLocks/>
                </p:cNvGrpSpPr>
                <p:nvPr/>
              </p:nvGrpSpPr>
              <p:grpSpPr bwMode="auto">
                <a:xfrm>
                  <a:off x="0" y="0"/>
                  <a:ext cx="1267" cy="806"/>
                  <a:chOff x="0" y="0"/>
                  <a:chExt cx="1267" cy="806"/>
                </a:xfrm>
              </p:grpSpPr>
              <p:sp>
                <p:nvSpPr>
                  <p:cNvPr id="3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a:p>
                    <a:pPr algn="ctr"/>
                    <a:endParaRPr lang="en-US" altLang="en-US" sz="1819" dirty="0">
                      <a:latin typeface="Helvetica Neue"/>
                      <a:cs typeface="Helvetica" panose="020B0604020202020204" pitchFamily="34" charset="0"/>
                    </a:endParaRPr>
                  </a:p>
                </p:txBody>
              </p:sp>
              <p:sp>
                <p:nvSpPr>
                  <p:cNvPr id="3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7" name="Group 8"/>
                <p:cNvGrpSpPr>
                  <a:grpSpLocks/>
                </p:cNvGrpSpPr>
                <p:nvPr/>
              </p:nvGrpSpPr>
              <p:grpSpPr bwMode="auto">
                <a:xfrm>
                  <a:off x="1267" y="0"/>
                  <a:ext cx="2534" cy="403"/>
                  <a:chOff x="1267" y="0"/>
                  <a:chExt cx="2534" cy="403"/>
                </a:xfrm>
              </p:grpSpPr>
              <p:sp>
                <p:nvSpPr>
                  <p:cNvPr id="3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p:txBody>
              </p:sp>
              <p:sp>
                <p:nvSpPr>
                  <p:cNvPr id="3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8" name="Group 11"/>
                <p:cNvGrpSpPr>
                  <a:grpSpLocks/>
                </p:cNvGrpSpPr>
                <p:nvPr/>
              </p:nvGrpSpPr>
              <p:grpSpPr bwMode="auto">
                <a:xfrm>
                  <a:off x="1267" y="403"/>
                  <a:ext cx="1267" cy="403"/>
                  <a:chOff x="1267" y="403"/>
                  <a:chExt cx="1267" cy="403"/>
                </a:xfrm>
              </p:grpSpPr>
              <p:sp>
                <p:nvSpPr>
                  <p:cNvPr id="2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0000FF"/>
                      </a:solidFill>
                      <a:latin typeface="Helvetica Neue"/>
                      <a:cs typeface="Helvetica" panose="020B0604020202020204" pitchFamily="34" charset="0"/>
                    </a:endParaRPr>
                  </a:p>
                </p:txBody>
              </p:sp>
              <p:sp>
                <p:nvSpPr>
                  <p:cNvPr id="2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19" name="Group 14"/>
                <p:cNvGrpSpPr>
                  <a:grpSpLocks/>
                </p:cNvGrpSpPr>
                <p:nvPr/>
              </p:nvGrpSpPr>
              <p:grpSpPr bwMode="auto">
                <a:xfrm>
                  <a:off x="2522" y="403"/>
                  <a:ext cx="1279" cy="403"/>
                  <a:chOff x="2522" y="403"/>
                  <a:chExt cx="1279" cy="403"/>
                </a:xfrm>
              </p:grpSpPr>
              <p:sp>
                <p:nvSpPr>
                  <p:cNvPr id="2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FF0000"/>
                      </a:solidFill>
                      <a:latin typeface="Helvetica Neue"/>
                      <a:cs typeface="Helvetica" panose="020B0604020202020204" pitchFamily="34" charset="0"/>
                    </a:endParaRPr>
                  </a:p>
                </p:txBody>
              </p:sp>
              <p:sp>
                <p:nvSpPr>
                  <p:cNvPr id="2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2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2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1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b="1">
                  <a:latin typeface="Helvetica Neue"/>
                  <a:cs typeface="Helvetica" panose="020B0604020202020204" pitchFamily="34" charset="0"/>
                </a:endParaRPr>
              </a:p>
            </p:txBody>
          </p:sp>
        </p:grpSp>
        <p:sp>
          <p:nvSpPr>
            <p:cNvPr id="8" name="TextBox 7"/>
            <p:cNvSpPr txBox="1"/>
            <p:nvPr/>
          </p:nvSpPr>
          <p:spPr>
            <a:xfrm>
              <a:off x="4768380" y="3657455"/>
              <a:ext cx="1279739" cy="394142"/>
            </a:xfrm>
            <a:prstGeom prst="rect">
              <a:avLst/>
            </a:prstGeom>
            <a:noFill/>
          </p:spPr>
          <p:txBody>
            <a:bodyPr wrap="none" rtlCol="0">
              <a:spAutoFit/>
            </a:bodyPr>
            <a:lstStyle/>
            <a:p>
              <a:pPr algn="ctr"/>
              <a:r>
                <a:rPr lang="en-US" altLang="en-US" sz="1819" b="1" dirty="0">
                  <a:latin typeface="Helvetica Neue"/>
                  <a:cs typeface="Helvetica" panose="020B0604020202020204" pitchFamily="34" charset="0"/>
                </a:rPr>
                <a:t>Decision</a:t>
              </a:r>
              <a:endParaRPr lang="en-US" sz="1819" dirty="0">
                <a:latin typeface="Helvetica Neue"/>
                <a:cs typeface="Helvetica" panose="020B0604020202020204" pitchFamily="34" charset="0"/>
              </a:endParaRPr>
            </a:p>
          </p:txBody>
        </p:sp>
        <p:sp>
          <p:nvSpPr>
            <p:cNvPr id="9" name="TextBox 8"/>
            <p:cNvSpPr txBox="1"/>
            <p:nvPr/>
          </p:nvSpPr>
          <p:spPr>
            <a:xfrm>
              <a:off x="6092805" y="3101381"/>
              <a:ext cx="2634945" cy="690530"/>
            </a:xfrm>
            <a:prstGeom prst="rect">
              <a:avLst/>
            </a:prstGeom>
            <a:noFill/>
          </p:spPr>
          <p:txBody>
            <a:bodyPr wrap="square" rtlCol="0">
              <a:spAutoFit/>
            </a:bodyPr>
            <a:lstStyle/>
            <a:p>
              <a:pPr algn="ctr"/>
              <a:r>
                <a:rPr lang="en-US" altLang="en-US" sz="1819" b="1" dirty="0">
                  <a:latin typeface="Helvetica Neue"/>
                  <a:cs typeface="Helvetica" panose="020B0604020202020204" pitchFamily="34" charset="0"/>
                </a:rPr>
                <a:t>Null Hypothesis (H</a:t>
              </a:r>
              <a:r>
                <a:rPr lang="en-US" altLang="en-US" sz="1819" b="1" baseline="-30000" dirty="0">
                  <a:latin typeface="Helvetica Neue"/>
                  <a:cs typeface="Helvetica" panose="020B0604020202020204" pitchFamily="34" charset="0"/>
                </a:rPr>
                <a:t>0</a:t>
              </a:r>
              <a:r>
                <a:rPr lang="en-US" altLang="en-US" sz="1819" b="1" dirty="0">
                  <a:latin typeface="Helvetica Neue"/>
                  <a:cs typeface="Helvetica" panose="020B0604020202020204" pitchFamily="34" charset="0"/>
                </a:rPr>
                <a:t>)</a:t>
              </a:r>
            </a:p>
          </p:txBody>
        </p:sp>
        <p:sp>
          <p:nvSpPr>
            <p:cNvPr id="10" name="TextBox 9"/>
            <p:cNvSpPr txBox="1"/>
            <p:nvPr/>
          </p:nvSpPr>
          <p:spPr>
            <a:xfrm>
              <a:off x="6117687" y="3946541"/>
              <a:ext cx="1258986" cy="394142"/>
            </a:xfrm>
            <a:prstGeom prst="rect">
              <a:avLst/>
            </a:prstGeom>
            <a:noFill/>
          </p:spPr>
          <p:txBody>
            <a:bodyPr wrap="square" rtlCol="0">
              <a:spAutoFit/>
            </a:bodyPr>
            <a:lstStyle/>
            <a:p>
              <a:pPr algn="ctr"/>
              <a:r>
                <a:rPr lang="en-US" altLang="en-US" sz="1819" b="1" dirty="0">
                  <a:solidFill>
                    <a:srgbClr val="0000FF"/>
                  </a:solidFill>
                  <a:latin typeface="Helvetica Neue"/>
                  <a:cs typeface="Helvetica" panose="020B0604020202020204" pitchFamily="34" charset="0"/>
                </a:rPr>
                <a:t>True</a:t>
              </a:r>
              <a:endParaRPr lang="en-US" sz="1819" dirty="0">
                <a:latin typeface="Helvetica Neue"/>
                <a:cs typeface="Helvetica" panose="020B0604020202020204" pitchFamily="34" charset="0"/>
              </a:endParaRPr>
            </a:p>
          </p:txBody>
        </p:sp>
        <p:sp>
          <p:nvSpPr>
            <p:cNvPr id="11" name="TextBox 10"/>
            <p:cNvSpPr txBox="1"/>
            <p:nvPr/>
          </p:nvSpPr>
          <p:spPr>
            <a:xfrm>
              <a:off x="7422512" y="3946541"/>
              <a:ext cx="1326681" cy="394142"/>
            </a:xfrm>
            <a:prstGeom prst="rect">
              <a:avLst/>
            </a:prstGeom>
            <a:noFill/>
          </p:spPr>
          <p:txBody>
            <a:bodyPr wrap="square" rtlCol="0">
              <a:spAutoFit/>
            </a:bodyPr>
            <a:lstStyle/>
            <a:p>
              <a:pPr algn="ctr"/>
              <a:r>
                <a:rPr lang="en-US" altLang="en-US" sz="1819" b="1" dirty="0">
                  <a:solidFill>
                    <a:srgbClr val="C00000"/>
                  </a:solidFill>
                  <a:latin typeface="Helvetica Neue"/>
                  <a:cs typeface="Times New Roman" pitchFamily="18" charset="0"/>
                </a:rPr>
                <a:t>False</a:t>
              </a:r>
              <a:endParaRPr lang="en-US" sz="1819" dirty="0">
                <a:latin typeface="Helvetica Neue"/>
                <a:cs typeface="Helvetica" panose="020B0604020202020204" pitchFamily="34" charset="0"/>
              </a:endParaRPr>
            </a:p>
          </p:txBody>
        </p:sp>
        <p:sp>
          <p:nvSpPr>
            <p:cNvPr id="12" name="TextBox 11"/>
            <p:cNvSpPr txBox="1"/>
            <p:nvPr/>
          </p:nvSpPr>
          <p:spPr>
            <a:xfrm>
              <a:off x="4846670" y="4740125"/>
              <a:ext cx="1136008" cy="394142"/>
            </a:xfrm>
            <a:prstGeom prst="rect">
              <a:avLst/>
            </a:prstGeom>
            <a:noFill/>
          </p:spPr>
          <p:txBody>
            <a:bodyPr wrap="none" rtlCol="0">
              <a:spAutoFit/>
            </a:bodyPr>
            <a:lstStyle/>
            <a:p>
              <a:pPr algn="ctr"/>
              <a:r>
                <a:rPr lang="en-US" altLang="en-US" sz="1819" b="1" dirty="0">
                  <a:solidFill>
                    <a:srgbClr val="0000FF"/>
                  </a:solidFill>
                  <a:latin typeface="Helvetica Neue"/>
                  <a:cs typeface="Helvetica" panose="020B0604020202020204" pitchFamily="34" charset="0"/>
                </a:rPr>
                <a:t>Accept </a:t>
              </a:r>
            </a:p>
          </p:txBody>
        </p:sp>
        <p:sp>
          <p:nvSpPr>
            <p:cNvPr id="13" name="TextBox 12"/>
            <p:cNvSpPr txBox="1"/>
            <p:nvPr/>
          </p:nvSpPr>
          <p:spPr>
            <a:xfrm>
              <a:off x="4914606" y="5590612"/>
              <a:ext cx="978081" cy="394142"/>
            </a:xfrm>
            <a:prstGeom prst="rect">
              <a:avLst/>
            </a:prstGeom>
            <a:noFill/>
          </p:spPr>
          <p:txBody>
            <a:bodyPr wrap="none" rtlCol="0">
              <a:spAutoFit/>
            </a:bodyPr>
            <a:lstStyle/>
            <a:p>
              <a:r>
                <a:rPr lang="en-US" altLang="en-US" sz="1819" b="1" dirty="0">
                  <a:solidFill>
                    <a:srgbClr val="C00000"/>
                  </a:solidFill>
                  <a:latin typeface="Helvetica Neue"/>
                  <a:cs typeface="Times New Roman" pitchFamily="18" charset="0"/>
                </a:rPr>
                <a:t>Reject</a:t>
              </a:r>
              <a:endParaRPr lang="en-US" sz="1819" dirty="0">
                <a:latin typeface="Helvetica Neue"/>
                <a:cs typeface="Helvetica" panose="020B0604020202020204" pitchFamily="34" charset="0"/>
              </a:endParaRPr>
            </a:p>
          </p:txBody>
        </p:sp>
      </p:grpSp>
      <p:sp>
        <p:nvSpPr>
          <p:cNvPr id="34" name="Round Diagonal Corner Rectangle 33"/>
          <p:cNvSpPr/>
          <p:nvPr/>
        </p:nvSpPr>
        <p:spPr>
          <a:xfrm>
            <a:off x="6383411" y="1548444"/>
            <a:ext cx="3666259" cy="408909"/>
          </a:xfrm>
          <a:prstGeom prst="round2DiagRect">
            <a:avLst>
              <a:gd name="adj1" fmla="val 0"/>
              <a:gd name="adj2" fmla="val 0"/>
            </a:avLst>
          </a:prstGeom>
          <a:solidFill>
            <a:srgbClr val="FFFF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0000"/>
                </a:solidFill>
                <a:latin typeface="Helvetica Neue"/>
                <a:cs typeface="Helvetica" panose="020B0604020202020204" pitchFamily="34" charset="0"/>
              </a:rPr>
              <a:t>Any example based on data</a:t>
            </a:r>
          </a:p>
        </p:txBody>
      </p:sp>
      <p:sp>
        <p:nvSpPr>
          <p:cNvPr id="35" name="Round Diagonal Corner Rectangle 34"/>
          <p:cNvSpPr/>
          <p:nvPr/>
        </p:nvSpPr>
        <p:spPr>
          <a:xfrm>
            <a:off x="6383411" y="1969848"/>
            <a:ext cx="3666259" cy="408909"/>
          </a:xfrm>
          <a:prstGeom prst="round2DiagRect">
            <a:avLst>
              <a:gd name="adj1" fmla="val 0"/>
              <a:gd name="adj2" fmla="val 0"/>
            </a:avLst>
          </a:prstGeom>
          <a:solidFill>
            <a:srgbClr val="00CC00"/>
          </a:solidFill>
        </p:spPr>
        <p:style>
          <a:lnRef idx="0">
            <a:schemeClr val="accent5"/>
          </a:lnRef>
          <a:fillRef idx="3">
            <a:schemeClr val="accent5"/>
          </a:fillRef>
          <a:effectRef idx="3">
            <a:schemeClr val="accent5"/>
          </a:effectRef>
          <a:fontRef idx="minor">
            <a:schemeClr val="lt1"/>
          </a:fontRef>
        </p:style>
        <p:txBody>
          <a:bodyPr rtlCol="0" anchor="ctr"/>
          <a:lstStyle/>
          <a:p>
            <a:pPr algn="ctr">
              <a:lnSpc>
                <a:spcPct val="100000"/>
              </a:lnSpc>
            </a:pPr>
            <a:r>
              <a:rPr lang="en-AU" altLang="en-US" sz="1819" b="1" dirty="0">
                <a:solidFill>
                  <a:srgbClr val="FFFF00"/>
                </a:solidFill>
                <a:latin typeface="Helvetica Neue"/>
                <a:cs typeface="Helvetica" panose="020B0604020202020204" pitchFamily="34" charset="0"/>
              </a:rPr>
              <a:t>Statistical Example</a:t>
            </a:r>
          </a:p>
        </p:txBody>
      </p:sp>
      <p:grpSp>
        <p:nvGrpSpPr>
          <p:cNvPr id="36" name="Group 35"/>
          <p:cNvGrpSpPr/>
          <p:nvPr/>
        </p:nvGrpSpPr>
        <p:grpSpPr>
          <a:xfrm>
            <a:off x="6383408" y="2405910"/>
            <a:ext cx="3666255" cy="3015340"/>
            <a:chOff x="4717984" y="3028150"/>
            <a:chExt cx="4058391" cy="3192406"/>
          </a:xfrm>
        </p:grpSpPr>
        <p:grpSp>
          <p:nvGrpSpPr>
            <p:cNvPr id="37" name="Group 3"/>
            <p:cNvGrpSpPr>
              <a:grpSpLocks/>
            </p:cNvGrpSpPr>
            <p:nvPr/>
          </p:nvGrpSpPr>
          <p:grpSpPr bwMode="auto">
            <a:xfrm>
              <a:off x="4717984" y="3028150"/>
              <a:ext cx="4058391" cy="3192406"/>
              <a:chOff x="-3" y="-3"/>
              <a:chExt cx="3807" cy="1734"/>
            </a:xfrm>
          </p:grpSpPr>
          <p:grpSp>
            <p:nvGrpSpPr>
              <p:cNvPr id="44" name="Group 4"/>
              <p:cNvGrpSpPr>
                <a:grpSpLocks/>
              </p:cNvGrpSpPr>
              <p:nvPr/>
            </p:nvGrpSpPr>
            <p:grpSpPr bwMode="auto">
              <a:xfrm>
                <a:off x="0" y="0"/>
                <a:ext cx="3801" cy="1728"/>
                <a:chOff x="0" y="0"/>
                <a:chExt cx="3801" cy="1728"/>
              </a:xfrm>
            </p:grpSpPr>
            <p:grpSp>
              <p:nvGrpSpPr>
                <p:cNvPr id="46" name="Group 11"/>
                <p:cNvGrpSpPr>
                  <a:grpSpLocks/>
                </p:cNvGrpSpPr>
                <p:nvPr/>
              </p:nvGrpSpPr>
              <p:grpSpPr bwMode="auto">
                <a:xfrm>
                  <a:off x="0" y="0"/>
                  <a:ext cx="1267" cy="806"/>
                  <a:chOff x="0" y="0"/>
                  <a:chExt cx="1267" cy="806"/>
                </a:xfrm>
              </p:grpSpPr>
              <p:sp>
                <p:nvSpPr>
                  <p:cNvPr id="62" name="Rectangle 6"/>
                  <p:cNvSpPr>
                    <a:spLocks noChangeArrowheads="1"/>
                  </p:cNvSpPr>
                  <p:nvPr/>
                </p:nvSpPr>
                <p:spPr bwMode="auto">
                  <a:xfrm>
                    <a:off x="43" y="0"/>
                    <a:ext cx="1181" cy="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a:p>
                    <a:pPr algn="ctr"/>
                    <a:endParaRPr lang="en-US" altLang="en-US" sz="1819" dirty="0">
                      <a:latin typeface="Helvetica Neue"/>
                      <a:cs typeface="Helvetica" panose="020B0604020202020204" pitchFamily="34" charset="0"/>
                    </a:endParaRPr>
                  </a:p>
                </p:txBody>
              </p:sp>
              <p:sp>
                <p:nvSpPr>
                  <p:cNvPr id="63" name="Rectangle 7"/>
                  <p:cNvSpPr>
                    <a:spLocks noChangeArrowheads="1"/>
                  </p:cNvSpPr>
                  <p:nvPr/>
                </p:nvSpPr>
                <p:spPr bwMode="auto">
                  <a:xfrm>
                    <a:off x="0" y="0"/>
                    <a:ext cx="1267" cy="806"/>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7" name="Group 8"/>
                <p:cNvGrpSpPr>
                  <a:grpSpLocks/>
                </p:cNvGrpSpPr>
                <p:nvPr/>
              </p:nvGrpSpPr>
              <p:grpSpPr bwMode="auto">
                <a:xfrm>
                  <a:off x="1267" y="0"/>
                  <a:ext cx="2534" cy="403"/>
                  <a:chOff x="1267" y="0"/>
                  <a:chExt cx="2534" cy="403"/>
                </a:xfrm>
              </p:grpSpPr>
              <p:sp>
                <p:nvSpPr>
                  <p:cNvPr id="60" name="Rectangle 9"/>
                  <p:cNvSpPr>
                    <a:spLocks noChangeArrowheads="1"/>
                  </p:cNvSpPr>
                  <p:nvPr/>
                </p:nvSpPr>
                <p:spPr bwMode="auto">
                  <a:xfrm>
                    <a:off x="1310" y="0"/>
                    <a:ext cx="2448"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b="1" dirty="0">
                      <a:latin typeface="Helvetica Neue"/>
                      <a:cs typeface="Helvetica" panose="020B0604020202020204" pitchFamily="34" charset="0"/>
                    </a:endParaRPr>
                  </a:p>
                </p:txBody>
              </p:sp>
              <p:sp>
                <p:nvSpPr>
                  <p:cNvPr id="61" name="Rectangle 10"/>
                  <p:cNvSpPr>
                    <a:spLocks noChangeArrowheads="1"/>
                  </p:cNvSpPr>
                  <p:nvPr/>
                </p:nvSpPr>
                <p:spPr bwMode="auto">
                  <a:xfrm>
                    <a:off x="1267" y="0"/>
                    <a:ext cx="2534"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8" name="Group 11"/>
                <p:cNvGrpSpPr>
                  <a:grpSpLocks/>
                </p:cNvGrpSpPr>
                <p:nvPr/>
              </p:nvGrpSpPr>
              <p:grpSpPr bwMode="auto">
                <a:xfrm>
                  <a:off x="1267" y="403"/>
                  <a:ext cx="1267" cy="403"/>
                  <a:chOff x="1267" y="403"/>
                  <a:chExt cx="1267" cy="403"/>
                </a:xfrm>
              </p:grpSpPr>
              <p:sp>
                <p:nvSpPr>
                  <p:cNvPr id="58" name="Rectangle 12"/>
                  <p:cNvSpPr>
                    <a:spLocks noChangeArrowheads="1"/>
                  </p:cNvSpPr>
                  <p:nvPr/>
                </p:nvSpPr>
                <p:spPr bwMode="auto">
                  <a:xfrm>
                    <a:off x="1279" y="403"/>
                    <a:ext cx="121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0000FF"/>
                      </a:solidFill>
                      <a:latin typeface="Helvetica Neue"/>
                      <a:cs typeface="Helvetica" panose="020B0604020202020204" pitchFamily="34" charset="0"/>
                    </a:endParaRPr>
                  </a:p>
                </p:txBody>
              </p:sp>
              <p:sp>
                <p:nvSpPr>
                  <p:cNvPr id="59" name="Rectangle 13"/>
                  <p:cNvSpPr>
                    <a:spLocks noChangeArrowheads="1"/>
                  </p:cNvSpPr>
                  <p:nvPr/>
                </p:nvSpPr>
                <p:spPr bwMode="auto">
                  <a:xfrm>
                    <a:off x="1267"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grpSp>
              <p:nvGrpSpPr>
                <p:cNvPr id="49" name="Group 14"/>
                <p:cNvGrpSpPr>
                  <a:grpSpLocks/>
                </p:cNvGrpSpPr>
                <p:nvPr/>
              </p:nvGrpSpPr>
              <p:grpSpPr bwMode="auto">
                <a:xfrm>
                  <a:off x="2522" y="403"/>
                  <a:ext cx="1279" cy="403"/>
                  <a:chOff x="2522" y="403"/>
                  <a:chExt cx="1279" cy="403"/>
                </a:xfrm>
              </p:grpSpPr>
              <p:sp>
                <p:nvSpPr>
                  <p:cNvPr id="56" name="Rectangle 21"/>
                  <p:cNvSpPr>
                    <a:spLocks noChangeArrowheads="1"/>
                  </p:cNvSpPr>
                  <p:nvPr/>
                </p:nvSpPr>
                <p:spPr bwMode="auto">
                  <a:xfrm>
                    <a:off x="2522" y="403"/>
                    <a:ext cx="12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0" tIns="0" rIns="0" bIns="0"/>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endParaRPr lang="en-US" altLang="en-US" sz="1819" dirty="0">
                      <a:solidFill>
                        <a:srgbClr val="FF0000"/>
                      </a:solidFill>
                      <a:latin typeface="Helvetica Neue"/>
                      <a:cs typeface="Helvetica" panose="020B0604020202020204" pitchFamily="34" charset="0"/>
                    </a:endParaRPr>
                  </a:p>
                </p:txBody>
              </p:sp>
              <p:sp>
                <p:nvSpPr>
                  <p:cNvPr id="57" name="Rectangle 22"/>
                  <p:cNvSpPr>
                    <a:spLocks noChangeArrowheads="1"/>
                  </p:cNvSpPr>
                  <p:nvPr/>
                </p:nvSpPr>
                <p:spPr bwMode="auto">
                  <a:xfrm>
                    <a:off x="2534" y="403"/>
                    <a:ext cx="1267" cy="403"/>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50" name="Rectangle 19"/>
                <p:cNvSpPr>
                  <a:spLocks noChangeArrowheads="1"/>
                </p:cNvSpPr>
                <p:nvPr/>
              </p:nvSpPr>
              <p:spPr bwMode="auto">
                <a:xfrm>
                  <a:off x="0"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1" name="Rectangle 22"/>
                <p:cNvSpPr>
                  <a:spLocks noChangeArrowheads="1"/>
                </p:cNvSpPr>
                <p:nvPr/>
              </p:nvSpPr>
              <p:spPr bwMode="auto">
                <a:xfrm>
                  <a:off x="1267"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2" name="Rectangle 25"/>
                <p:cNvSpPr>
                  <a:spLocks noChangeArrowheads="1"/>
                </p:cNvSpPr>
                <p:nvPr/>
              </p:nvSpPr>
              <p:spPr bwMode="auto">
                <a:xfrm>
                  <a:off x="2534" y="806"/>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3" name="Rectangle 28"/>
                <p:cNvSpPr>
                  <a:spLocks noChangeArrowheads="1"/>
                </p:cNvSpPr>
                <p:nvPr/>
              </p:nvSpPr>
              <p:spPr bwMode="auto">
                <a:xfrm>
                  <a:off x="0"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4" name="Rectangle 31"/>
                <p:cNvSpPr>
                  <a:spLocks noChangeArrowheads="1"/>
                </p:cNvSpPr>
                <p:nvPr/>
              </p:nvSpPr>
              <p:spPr bwMode="auto">
                <a:xfrm>
                  <a:off x="1267"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sp>
              <p:nvSpPr>
                <p:cNvPr id="55" name="Rectangle 34"/>
                <p:cNvSpPr>
                  <a:spLocks noChangeArrowheads="1"/>
                </p:cNvSpPr>
                <p:nvPr/>
              </p:nvSpPr>
              <p:spPr bwMode="auto">
                <a:xfrm>
                  <a:off x="2534" y="1267"/>
                  <a:ext cx="1267" cy="461"/>
                </a:xfrm>
                <a:prstGeom prst="rect">
                  <a:avLst/>
                </a:prstGeom>
                <a:noFill/>
                <a:ln w="6350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a:latin typeface="Helvetica Neue"/>
                    <a:cs typeface="Helvetica" panose="020B0604020202020204" pitchFamily="34" charset="0"/>
                  </a:endParaRPr>
                </a:p>
              </p:txBody>
            </p:sp>
          </p:grpSp>
          <p:sp>
            <p:nvSpPr>
              <p:cNvPr id="45" name="Rectangle 35"/>
              <p:cNvSpPr>
                <a:spLocks noChangeArrowheads="1"/>
              </p:cNvSpPr>
              <p:nvPr/>
            </p:nvSpPr>
            <p:spPr bwMode="auto">
              <a:xfrm>
                <a:off x="-3" y="-3"/>
                <a:ext cx="3807" cy="1734"/>
              </a:xfrm>
              <a:prstGeom prst="rect">
                <a:avLst/>
              </a:prstGeom>
              <a:noFill/>
              <a:ln w="317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endParaRPr lang="en-US" altLang="en-US" sz="1819" b="1">
                  <a:latin typeface="Helvetica Neue"/>
                  <a:cs typeface="Helvetica" panose="020B0604020202020204" pitchFamily="34" charset="0"/>
                </a:endParaRPr>
              </a:p>
            </p:txBody>
          </p:sp>
        </p:grpSp>
        <p:sp>
          <p:nvSpPr>
            <p:cNvPr id="38" name="TextBox 37"/>
            <p:cNvSpPr txBox="1"/>
            <p:nvPr/>
          </p:nvSpPr>
          <p:spPr>
            <a:xfrm>
              <a:off x="4768380" y="3657455"/>
              <a:ext cx="1279739" cy="394142"/>
            </a:xfrm>
            <a:prstGeom prst="rect">
              <a:avLst/>
            </a:prstGeom>
            <a:noFill/>
          </p:spPr>
          <p:txBody>
            <a:bodyPr wrap="none" rtlCol="0">
              <a:spAutoFit/>
            </a:bodyPr>
            <a:lstStyle/>
            <a:p>
              <a:pPr algn="ctr"/>
              <a:r>
                <a:rPr lang="en-US" altLang="en-US" sz="1819" b="1" dirty="0">
                  <a:latin typeface="Helvetica Neue"/>
                  <a:cs typeface="Helvetica" panose="020B0604020202020204" pitchFamily="34" charset="0"/>
                </a:rPr>
                <a:t>Decision</a:t>
              </a:r>
              <a:endParaRPr lang="en-US" sz="1819" dirty="0">
                <a:latin typeface="Helvetica Neue"/>
                <a:cs typeface="Helvetica" panose="020B0604020202020204" pitchFamily="34" charset="0"/>
              </a:endParaRPr>
            </a:p>
          </p:txBody>
        </p:sp>
        <p:sp>
          <p:nvSpPr>
            <p:cNvPr id="39" name="TextBox 38"/>
            <p:cNvSpPr txBox="1"/>
            <p:nvPr/>
          </p:nvSpPr>
          <p:spPr>
            <a:xfrm>
              <a:off x="6105040" y="3129035"/>
              <a:ext cx="2634945" cy="690530"/>
            </a:xfrm>
            <a:prstGeom prst="rect">
              <a:avLst/>
            </a:prstGeom>
            <a:noFill/>
          </p:spPr>
          <p:txBody>
            <a:bodyPr wrap="square" rtlCol="0">
              <a:spAutoFit/>
            </a:bodyPr>
            <a:lstStyle/>
            <a:p>
              <a:pPr algn="ctr"/>
              <a:r>
                <a:rPr lang="en-US" altLang="en-US" sz="1819" b="1" dirty="0">
                  <a:latin typeface="Helvetica Neue"/>
                  <a:cs typeface="Helvetica" panose="020B0604020202020204" pitchFamily="34" charset="0"/>
                </a:rPr>
                <a:t>Null Hypothesis (H</a:t>
              </a:r>
              <a:r>
                <a:rPr lang="en-US" altLang="en-US" sz="1819" b="1" baseline="-30000" dirty="0">
                  <a:latin typeface="Helvetica Neue"/>
                  <a:cs typeface="Helvetica" panose="020B0604020202020204" pitchFamily="34" charset="0"/>
                </a:rPr>
                <a:t>0</a:t>
              </a:r>
              <a:r>
                <a:rPr lang="en-US" altLang="en-US" sz="1819" b="1" dirty="0">
                  <a:latin typeface="Helvetica Neue"/>
                  <a:cs typeface="Helvetica" panose="020B0604020202020204" pitchFamily="34" charset="0"/>
                </a:rPr>
                <a:t>)</a:t>
              </a:r>
            </a:p>
          </p:txBody>
        </p:sp>
        <p:sp>
          <p:nvSpPr>
            <p:cNvPr id="40" name="TextBox 39"/>
            <p:cNvSpPr txBox="1"/>
            <p:nvPr/>
          </p:nvSpPr>
          <p:spPr>
            <a:xfrm>
              <a:off x="6117687" y="3946541"/>
              <a:ext cx="1258986" cy="394142"/>
            </a:xfrm>
            <a:prstGeom prst="rect">
              <a:avLst/>
            </a:prstGeom>
            <a:noFill/>
          </p:spPr>
          <p:txBody>
            <a:bodyPr wrap="square" rtlCol="0">
              <a:spAutoFit/>
            </a:bodyPr>
            <a:lstStyle/>
            <a:p>
              <a:pPr algn="ctr"/>
              <a:r>
                <a:rPr lang="en-US" altLang="en-US" sz="1819" b="1" dirty="0">
                  <a:solidFill>
                    <a:srgbClr val="0000FF"/>
                  </a:solidFill>
                  <a:latin typeface="Helvetica Neue"/>
                  <a:cs typeface="Helvetica" panose="020B0604020202020204" pitchFamily="34" charset="0"/>
                </a:rPr>
                <a:t>True</a:t>
              </a:r>
              <a:endParaRPr lang="en-US" sz="1819" dirty="0">
                <a:latin typeface="Helvetica Neue"/>
                <a:cs typeface="Helvetica" panose="020B0604020202020204" pitchFamily="34" charset="0"/>
              </a:endParaRPr>
            </a:p>
          </p:txBody>
        </p:sp>
        <p:sp>
          <p:nvSpPr>
            <p:cNvPr id="41" name="TextBox 40"/>
            <p:cNvSpPr txBox="1"/>
            <p:nvPr/>
          </p:nvSpPr>
          <p:spPr>
            <a:xfrm>
              <a:off x="7422512" y="3946541"/>
              <a:ext cx="1326681" cy="394142"/>
            </a:xfrm>
            <a:prstGeom prst="rect">
              <a:avLst/>
            </a:prstGeom>
            <a:noFill/>
          </p:spPr>
          <p:txBody>
            <a:bodyPr wrap="square" rtlCol="0">
              <a:spAutoFit/>
            </a:bodyPr>
            <a:lstStyle/>
            <a:p>
              <a:pPr algn="ctr"/>
              <a:r>
                <a:rPr lang="en-US" altLang="en-US" sz="1819" b="1" dirty="0">
                  <a:solidFill>
                    <a:srgbClr val="C00000"/>
                  </a:solidFill>
                  <a:latin typeface="Helvetica Neue"/>
                  <a:cs typeface="Times New Roman" pitchFamily="18" charset="0"/>
                </a:rPr>
                <a:t>False</a:t>
              </a:r>
              <a:endParaRPr lang="en-US" sz="1819" dirty="0">
                <a:latin typeface="Helvetica Neue"/>
                <a:cs typeface="Helvetica" panose="020B0604020202020204" pitchFamily="34" charset="0"/>
              </a:endParaRPr>
            </a:p>
          </p:txBody>
        </p:sp>
        <p:sp>
          <p:nvSpPr>
            <p:cNvPr id="42" name="TextBox 41"/>
            <p:cNvSpPr txBox="1"/>
            <p:nvPr/>
          </p:nvSpPr>
          <p:spPr>
            <a:xfrm>
              <a:off x="4846670" y="4740125"/>
              <a:ext cx="1136008" cy="394142"/>
            </a:xfrm>
            <a:prstGeom prst="rect">
              <a:avLst/>
            </a:prstGeom>
            <a:noFill/>
          </p:spPr>
          <p:txBody>
            <a:bodyPr wrap="none" rtlCol="0">
              <a:spAutoFit/>
            </a:bodyPr>
            <a:lstStyle/>
            <a:p>
              <a:pPr algn="ctr"/>
              <a:r>
                <a:rPr lang="en-US" altLang="en-US" sz="1819" b="1" dirty="0">
                  <a:solidFill>
                    <a:srgbClr val="0000FF"/>
                  </a:solidFill>
                  <a:latin typeface="Helvetica Neue"/>
                  <a:cs typeface="Helvetica" panose="020B0604020202020204" pitchFamily="34" charset="0"/>
                </a:rPr>
                <a:t>Accept </a:t>
              </a:r>
            </a:p>
          </p:txBody>
        </p:sp>
        <p:sp>
          <p:nvSpPr>
            <p:cNvPr id="43" name="TextBox 42"/>
            <p:cNvSpPr txBox="1"/>
            <p:nvPr/>
          </p:nvSpPr>
          <p:spPr>
            <a:xfrm>
              <a:off x="4914606" y="5590612"/>
              <a:ext cx="978081" cy="394142"/>
            </a:xfrm>
            <a:prstGeom prst="rect">
              <a:avLst/>
            </a:prstGeom>
            <a:noFill/>
          </p:spPr>
          <p:txBody>
            <a:bodyPr wrap="none" rtlCol="0">
              <a:spAutoFit/>
            </a:bodyPr>
            <a:lstStyle/>
            <a:p>
              <a:r>
                <a:rPr lang="en-US" altLang="en-US" sz="1819" b="1" dirty="0">
                  <a:solidFill>
                    <a:srgbClr val="C00000"/>
                  </a:solidFill>
                  <a:latin typeface="Helvetica Neue"/>
                  <a:cs typeface="Times New Roman" pitchFamily="18" charset="0"/>
                </a:rPr>
                <a:t>Reject</a:t>
              </a:r>
              <a:endParaRPr lang="en-US" sz="1819" dirty="0">
                <a:latin typeface="Helvetica Neue"/>
                <a:cs typeface="Helvetica" panose="020B0604020202020204" pitchFamily="34" charset="0"/>
              </a:endParaRPr>
            </a:p>
          </p:txBody>
        </p:sp>
      </p:grpSp>
      <p:sp>
        <p:nvSpPr>
          <p:cNvPr id="64" name="TextBox 63"/>
          <p:cNvSpPr txBox="1"/>
          <p:nvPr/>
        </p:nvSpPr>
        <p:spPr>
          <a:xfrm>
            <a:off x="8939369" y="4715696"/>
            <a:ext cx="949299" cy="652230"/>
          </a:xfrm>
          <a:prstGeom prst="rect">
            <a:avLst/>
          </a:prstGeom>
          <a:noFill/>
        </p:spPr>
        <p:txBody>
          <a:bodyPr wrap="none" rtlCol="0">
            <a:spAutoFit/>
          </a:bodyPr>
          <a:lstStyle/>
          <a:p>
            <a:pPr algn="ctr"/>
            <a:r>
              <a:rPr lang="en-US" altLang="en-US" sz="1819" b="1" dirty="0">
                <a:solidFill>
                  <a:srgbClr val="FF0000"/>
                </a:solidFill>
                <a:latin typeface="Helvetica Neue"/>
                <a:cs typeface="Times New Roman" pitchFamily="18" charset="0"/>
              </a:rPr>
              <a:t>Power </a:t>
            </a:r>
          </a:p>
          <a:p>
            <a:pPr algn="ctr"/>
            <a:r>
              <a:rPr lang="en-US" altLang="en-US" sz="1819" b="1" dirty="0">
                <a:solidFill>
                  <a:srgbClr val="FF0000"/>
                </a:solidFill>
                <a:latin typeface="Helvetica Neue"/>
                <a:cs typeface="Times New Roman" pitchFamily="18" charset="0"/>
              </a:rPr>
              <a:t>(1-</a:t>
            </a:r>
            <a:r>
              <a:rPr lang="el-GR" altLang="en-US" sz="1819" b="1" dirty="0">
                <a:solidFill>
                  <a:srgbClr val="FF0000"/>
                </a:solidFill>
                <a:latin typeface="Helvetica Neue"/>
                <a:cs typeface="Times New Roman" pitchFamily="18" charset="0"/>
              </a:rPr>
              <a:t>β</a:t>
            </a:r>
            <a:r>
              <a:rPr lang="en-IN" altLang="en-US" sz="1819" b="1" dirty="0">
                <a:solidFill>
                  <a:srgbClr val="FF0000"/>
                </a:solidFill>
                <a:latin typeface="Helvetica Neue"/>
                <a:cs typeface="Times New Roman" pitchFamily="18" charset="0"/>
              </a:rPr>
              <a:t>)</a:t>
            </a:r>
            <a:endParaRPr lang="en-US" altLang="en-US" sz="1819" dirty="0">
              <a:solidFill>
                <a:srgbClr val="FF0000"/>
              </a:solidFill>
              <a:latin typeface="Helvetica Neue"/>
              <a:cs typeface="Times New Roman" pitchFamily="18" charset="0"/>
            </a:endParaRPr>
          </a:p>
        </p:txBody>
      </p:sp>
      <p:sp>
        <p:nvSpPr>
          <p:cNvPr id="65" name="TextBox 64"/>
          <p:cNvSpPr txBox="1"/>
          <p:nvPr/>
        </p:nvSpPr>
        <p:spPr>
          <a:xfrm>
            <a:off x="7552073" y="3898096"/>
            <a:ext cx="1327608" cy="572208"/>
          </a:xfrm>
          <a:prstGeom prst="rect">
            <a:avLst/>
          </a:prstGeom>
          <a:noFill/>
        </p:spPr>
        <p:txBody>
          <a:bodyPr wrap="none" rtlCol="0">
            <a:spAutoFit/>
          </a:bodyPr>
          <a:lstStyle/>
          <a:p>
            <a:pPr algn="ctr"/>
            <a:r>
              <a:rPr lang="en-US" altLang="en-US" sz="1559" b="1" dirty="0">
                <a:solidFill>
                  <a:srgbClr val="FF0000"/>
                </a:solidFill>
                <a:latin typeface="Helvetica Neue"/>
                <a:cs typeface="Times New Roman" pitchFamily="18" charset="0"/>
              </a:rPr>
              <a:t>Confidence </a:t>
            </a:r>
          </a:p>
          <a:p>
            <a:pPr algn="ctr"/>
            <a:r>
              <a:rPr lang="en-US" altLang="en-US" sz="1559" b="1" dirty="0">
                <a:solidFill>
                  <a:srgbClr val="FF0000"/>
                </a:solidFill>
                <a:latin typeface="Helvetica Neue"/>
                <a:cs typeface="Times New Roman" pitchFamily="18" charset="0"/>
              </a:rPr>
              <a:t>Level (1-</a:t>
            </a:r>
            <a:r>
              <a:rPr lang="el-GR" altLang="en-US" sz="1559" b="1" dirty="0">
                <a:solidFill>
                  <a:srgbClr val="FF0000"/>
                </a:solidFill>
                <a:latin typeface="Helvetica Neue"/>
                <a:cs typeface="Times New Roman" pitchFamily="18" charset="0"/>
              </a:rPr>
              <a:t>α</a:t>
            </a:r>
            <a:r>
              <a:rPr lang="en-IN" altLang="en-US" sz="1559" b="1" dirty="0">
                <a:solidFill>
                  <a:srgbClr val="FF0000"/>
                </a:solidFill>
                <a:latin typeface="Helvetica Neue"/>
                <a:cs typeface="Times New Roman" pitchFamily="18" charset="0"/>
              </a:rPr>
              <a:t>)</a:t>
            </a:r>
            <a:endParaRPr lang="en-US" altLang="en-US" sz="1559" dirty="0">
              <a:solidFill>
                <a:srgbClr val="FF0000"/>
              </a:solidFill>
              <a:latin typeface="Helvetica Neue"/>
              <a:cs typeface="Times New Roman" pitchFamily="18" charset="0"/>
            </a:endParaRPr>
          </a:p>
        </p:txBody>
      </p:sp>
      <p:sp>
        <p:nvSpPr>
          <p:cNvPr id="66" name="TextBox 65"/>
          <p:cNvSpPr txBox="1"/>
          <p:nvPr/>
        </p:nvSpPr>
        <p:spPr>
          <a:xfrm>
            <a:off x="4597034" y="4012206"/>
            <a:ext cx="1079142" cy="372281"/>
          </a:xfrm>
          <a:prstGeom prst="rect">
            <a:avLst/>
          </a:prstGeom>
          <a:noFill/>
        </p:spPr>
        <p:txBody>
          <a:bodyPr wrap="none" rtlCol="0">
            <a:spAutoFit/>
          </a:bodyPr>
          <a:lstStyle/>
          <a:p>
            <a:pPr algn="ctr"/>
            <a:r>
              <a:rPr lang="el-GR" altLang="en-US" sz="1819" b="1" dirty="0">
                <a:solidFill>
                  <a:srgbClr val="FF0000"/>
                </a:solidFill>
                <a:latin typeface="Helvetica Neue"/>
                <a:cs typeface="Times New Roman" pitchFamily="18" charset="0"/>
              </a:rPr>
              <a:t>β</a:t>
            </a:r>
            <a:r>
              <a:rPr lang="en-IN" altLang="en-US" sz="1819" b="1" dirty="0">
                <a:solidFill>
                  <a:srgbClr val="FF0000"/>
                </a:solidFill>
                <a:latin typeface="Helvetica Neue"/>
                <a:cs typeface="Times New Roman" pitchFamily="18" charset="0"/>
              </a:rPr>
              <a:t> - error</a:t>
            </a:r>
            <a:endParaRPr lang="en-US" altLang="en-US" sz="1819" dirty="0">
              <a:solidFill>
                <a:srgbClr val="FF0000"/>
              </a:solidFill>
              <a:latin typeface="Helvetica Neue"/>
              <a:cs typeface="Times New Roman" pitchFamily="18" charset="0"/>
            </a:endParaRPr>
          </a:p>
        </p:txBody>
      </p:sp>
      <p:sp>
        <p:nvSpPr>
          <p:cNvPr id="67" name="TextBox 66"/>
          <p:cNvSpPr txBox="1"/>
          <p:nvPr/>
        </p:nvSpPr>
        <p:spPr>
          <a:xfrm>
            <a:off x="3372357" y="4829393"/>
            <a:ext cx="1040670" cy="372281"/>
          </a:xfrm>
          <a:prstGeom prst="rect">
            <a:avLst/>
          </a:prstGeom>
          <a:noFill/>
        </p:spPr>
        <p:txBody>
          <a:bodyPr wrap="none" rtlCol="0">
            <a:spAutoFit/>
          </a:bodyPr>
          <a:lstStyle/>
          <a:p>
            <a:pPr algn="ctr"/>
            <a:r>
              <a:rPr lang="el-GR" altLang="en-US" sz="1819" b="1" dirty="0">
                <a:solidFill>
                  <a:srgbClr val="FF0000"/>
                </a:solidFill>
                <a:latin typeface="Helvetica Neue"/>
                <a:cs typeface="Times New Roman" pitchFamily="18" charset="0"/>
              </a:rPr>
              <a:t>α</a:t>
            </a:r>
            <a:r>
              <a:rPr lang="en-IN" altLang="en-US" sz="1819" b="1" dirty="0">
                <a:solidFill>
                  <a:srgbClr val="FF0000"/>
                </a:solidFill>
                <a:latin typeface="Helvetica Neue"/>
                <a:cs typeface="Times New Roman" pitchFamily="18" charset="0"/>
              </a:rPr>
              <a:t>- </a:t>
            </a:r>
            <a:r>
              <a:rPr lang="en-US" altLang="en-US" sz="1819" b="1" dirty="0">
                <a:solidFill>
                  <a:srgbClr val="FF0000"/>
                </a:solidFill>
                <a:latin typeface="Helvetica Neue"/>
                <a:cs typeface="Times New Roman" pitchFamily="18" charset="0"/>
              </a:rPr>
              <a:t>Error</a:t>
            </a:r>
            <a:endParaRPr lang="en-US" altLang="en-US" sz="1819" dirty="0">
              <a:solidFill>
                <a:srgbClr val="FF0000"/>
              </a:solidFill>
              <a:latin typeface="Helvetica Neue"/>
              <a:cs typeface="Times New Roman" pitchFamily="18" charset="0"/>
            </a:endParaRPr>
          </a:p>
        </p:txBody>
      </p:sp>
    </p:spTree>
    <p:extLst>
      <p:ext uri="{BB962C8B-B14F-4D97-AF65-F5344CB8AC3E}">
        <p14:creationId xmlns:p14="http://schemas.microsoft.com/office/powerpoint/2010/main" val="3361923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1000"/>
                                        <p:tgtEl>
                                          <p:spTgt spid="34"/>
                                        </p:tgtEl>
                                      </p:cBhvr>
                                    </p:animEffect>
                                    <p:anim calcmode="lin" valueType="num">
                                      <p:cBhvr>
                                        <p:cTn id="25" dur="1000" fill="hold"/>
                                        <p:tgtEl>
                                          <p:spTgt spid="34"/>
                                        </p:tgtEl>
                                        <p:attrNameLst>
                                          <p:attrName>ppt_x</p:attrName>
                                        </p:attrNameLst>
                                      </p:cBhvr>
                                      <p:tavLst>
                                        <p:tav tm="0">
                                          <p:val>
                                            <p:strVal val="#ppt_x"/>
                                          </p:val>
                                        </p:tav>
                                        <p:tav tm="100000">
                                          <p:val>
                                            <p:strVal val="#ppt_x"/>
                                          </p:val>
                                        </p:tav>
                                      </p:tavLst>
                                    </p:anim>
                                    <p:anim calcmode="lin" valueType="num">
                                      <p:cBhvr>
                                        <p:cTn id="26" dur="1000" fill="hold"/>
                                        <p:tgtEl>
                                          <p:spTgt spid="34"/>
                                        </p:tgtEl>
                                        <p:attrNameLst>
                                          <p:attrName>ppt_y</p:attrName>
                                        </p:attrNameLst>
                                      </p:cBhvr>
                                      <p:tavLst>
                                        <p:tav tm="0">
                                          <p:val>
                                            <p:strVal val="#ppt_y-.1"/>
                                          </p:val>
                                        </p:tav>
                                        <p:tav tm="100000">
                                          <p:val>
                                            <p:strVal val="#ppt_y"/>
                                          </p:val>
                                        </p:tav>
                                      </p:tavLst>
                                    </p:anim>
                                  </p:childTnLst>
                                </p:cTn>
                              </p:par>
                            </p:childTnLst>
                          </p:cTn>
                        </p:par>
                        <p:par>
                          <p:cTn id="27" fill="hold">
                            <p:stCondLst>
                              <p:cond delay="1000"/>
                            </p:stCondLst>
                            <p:childTnLst>
                              <p:par>
                                <p:cTn id="28" presetID="47" presetClass="entr" presetSubtype="0" fill="hold" grpId="0" nodeType="after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1000"/>
                                        <p:tgtEl>
                                          <p:spTgt spid="35"/>
                                        </p:tgtEl>
                                      </p:cBhvr>
                                    </p:animEffect>
                                    <p:anim calcmode="lin" valueType="num">
                                      <p:cBhvr>
                                        <p:cTn id="31" dur="1000" fill="hold"/>
                                        <p:tgtEl>
                                          <p:spTgt spid="35"/>
                                        </p:tgtEl>
                                        <p:attrNameLst>
                                          <p:attrName>ppt_x</p:attrName>
                                        </p:attrNameLst>
                                      </p:cBhvr>
                                      <p:tavLst>
                                        <p:tav tm="0">
                                          <p:val>
                                            <p:strVal val="#ppt_x"/>
                                          </p:val>
                                        </p:tav>
                                        <p:tav tm="100000">
                                          <p:val>
                                            <p:strVal val="#ppt_x"/>
                                          </p:val>
                                        </p:tav>
                                      </p:tavLst>
                                    </p:anim>
                                    <p:anim calcmode="lin" valueType="num">
                                      <p:cBhvr>
                                        <p:cTn id="32" dur="1000" fill="hold"/>
                                        <p:tgtEl>
                                          <p:spTgt spid="3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22" presetClass="entr" presetSubtype="1" fill="hold" nodeType="after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up)">
                                      <p:cBhvr>
                                        <p:cTn id="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animBg="1"/>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a:lnSpc>
                <a:spcPct val="100000"/>
              </a:lnSpc>
            </a:pPr>
            <a:r>
              <a:rPr lang="en-US" sz="2598" b="1" dirty="0">
                <a:solidFill>
                  <a:srgbClr val="0000FF"/>
                </a:solidFill>
                <a:cs typeface="Helvetica" panose="020B0604020202020204" pitchFamily="34" charset="0"/>
              </a:rPr>
              <a:t>Decision on </a:t>
            </a:r>
            <a:r>
              <a:rPr lang="el-GR" sz="2598" b="1" dirty="0">
                <a:solidFill>
                  <a:srgbClr val="0000FF"/>
                </a:solidFill>
                <a:cs typeface="Helvetica" panose="020B0604020202020204" pitchFamily="34" charset="0"/>
              </a:rPr>
              <a:t>α</a:t>
            </a:r>
            <a:r>
              <a:rPr lang="en-US" sz="2598" b="1" dirty="0">
                <a:solidFill>
                  <a:srgbClr val="0000FF"/>
                </a:solidFill>
                <a:cs typeface="Helvetica" panose="020B0604020202020204" pitchFamily="34" charset="0"/>
              </a:rPr>
              <a:t> –error and </a:t>
            </a:r>
            <a:r>
              <a:rPr lang="el-GR" sz="2598" b="1" dirty="0">
                <a:solidFill>
                  <a:srgbClr val="0000FF"/>
                </a:solidFill>
                <a:cs typeface="Helvetica" panose="020B0604020202020204" pitchFamily="34" charset="0"/>
              </a:rPr>
              <a:t>β</a:t>
            </a:r>
            <a:r>
              <a:rPr lang="en-US" sz="2598" b="1" dirty="0">
                <a:solidFill>
                  <a:srgbClr val="0000FF"/>
                </a:solidFill>
                <a:cs typeface="Helvetica" panose="020B0604020202020204" pitchFamily="34" charset="0"/>
              </a:rPr>
              <a:t> - error</a:t>
            </a:r>
          </a:p>
        </p:txBody>
      </p:sp>
      <p:grpSp>
        <p:nvGrpSpPr>
          <p:cNvPr id="5" name="Group 4"/>
          <p:cNvGrpSpPr/>
          <p:nvPr/>
        </p:nvGrpSpPr>
        <p:grpSpPr>
          <a:xfrm>
            <a:off x="4182439" y="1795883"/>
            <a:ext cx="2936290" cy="543878"/>
            <a:chOff x="1925645" y="3542263"/>
            <a:chExt cx="2848501" cy="698249"/>
          </a:xfrm>
          <a:solidFill>
            <a:srgbClr val="F1F8EC"/>
          </a:solidFill>
        </p:grpSpPr>
        <p:sp>
          <p:nvSpPr>
            <p:cNvPr id="6" name="Rounded Rectangle 5"/>
            <p:cNvSpPr/>
            <p:nvPr/>
          </p:nvSpPr>
          <p:spPr>
            <a:xfrm>
              <a:off x="1925645" y="3542263"/>
              <a:ext cx="2848501" cy="690236"/>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58">
                <a:latin typeface="Helvetica Neue"/>
              </a:endParaRPr>
            </a:p>
          </p:txBody>
        </p:sp>
        <p:sp>
          <p:nvSpPr>
            <p:cNvPr id="7" name="Rectangle 6"/>
            <p:cNvSpPr/>
            <p:nvPr/>
          </p:nvSpPr>
          <p:spPr>
            <a:xfrm>
              <a:off x="1970242" y="3557342"/>
              <a:ext cx="2707915" cy="683170"/>
            </a:xfrm>
            <a:prstGeom prst="rect">
              <a:avLst/>
            </a:prstGeom>
            <a:grpFill/>
          </p:spPr>
          <p:txBody>
            <a:bodyPr wrap="square">
              <a:spAutoFit/>
            </a:bodyPr>
            <a:lstStyle/>
            <a:p>
              <a:pPr algn="ctr"/>
              <a:r>
                <a:rPr lang="en-US" sz="2858" b="1" dirty="0">
                  <a:solidFill>
                    <a:schemeClr val="tx1">
                      <a:lumMod val="75000"/>
                      <a:lumOff val="25000"/>
                    </a:schemeClr>
                  </a:solidFill>
                  <a:latin typeface="Helvetica Neue"/>
                  <a:cs typeface="Helvetica" panose="020B0604020202020204" pitchFamily="34" charset="0"/>
                </a:rPr>
                <a:t>Conventionally</a:t>
              </a:r>
            </a:p>
          </p:txBody>
        </p:sp>
      </p:grpSp>
      <p:grpSp>
        <p:nvGrpSpPr>
          <p:cNvPr id="8" name="Group 7"/>
          <p:cNvGrpSpPr/>
          <p:nvPr/>
        </p:nvGrpSpPr>
        <p:grpSpPr>
          <a:xfrm>
            <a:off x="2939740" y="2975447"/>
            <a:ext cx="2462281" cy="550155"/>
            <a:chOff x="1998730" y="3608000"/>
            <a:chExt cx="2487006" cy="1071509"/>
          </a:xfrm>
          <a:solidFill>
            <a:schemeClr val="tx1">
              <a:lumMod val="50000"/>
              <a:lumOff val="50000"/>
            </a:schemeClr>
          </a:solidFill>
        </p:grpSpPr>
        <p:sp>
          <p:nvSpPr>
            <p:cNvPr id="9" name="Rounded Rectangle 8"/>
            <p:cNvSpPr/>
            <p:nvPr/>
          </p:nvSpPr>
          <p:spPr>
            <a:xfrm>
              <a:off x="2087592" y="3608000"/>
              <a:ext cx="2398144" cy="1009219"/>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58">
                <a:solidFill>
                  <a:schemeClr val="bg1"/>
                </a:solidFill>
                <a:latin typeface="Helvetica Neue"/>
              </a:endParaRPr>
            </a:p>
          </p:txBody>
        </p:sp>
        <p:sp>
          <p:nvSpPr>
            <p:cNvPr id="10" name="Rectangle 9"/>
            <p:cNvSpPr/>
            <p:nvPr/>
          </p:nvSpPr>
          <p:spPr>
            <a:xfrm>
              <a:off x="1998730" y="3643101"/>
              <a:ext cx="2487006" cy="1036408"/>
            </a:xfrm>
            <a:prstGeom prst="rect">
              <a:avLst/>
            </a:prstGeom>
            <a:noFill/>
          </p:spPr>
          <p:txBody>
            <a:bodyPr wrap="square">
              <a:spAutoFit/>
            </a:bodyPr>
            <a:lstStyle/>
            <a:p>
              <a:pPr algn="ctr"/>
              <a:r>
                <a:rPr lang="en-US" sz="2858" b="1" dirty="0">
                  <a:solidFill>
                    <a:schemeClr val="bg1"/>
                  </a:solidFill>
                  <a:latin typeface="Helvetica Neue"/>
                  <a:cs typeface="Helvetica" panose="020B0604020202020204" pitchFamily="34" charset="0"/>
                </a:rPr>
                <a:t>Fix </a:t>
              </a:r>
              <a:r>
                <a:rPr lang="el-GR" sz="2858" b="1" dirty="0">
                  <a:solidFill>
                    <a:schemeClr val="bg1"/>
                  </a:solidFill>
                  <a:latin typeface="Helvetica Neue"/>
                  <a:cs typeface="Times New Roman" panose="02020603050405020304" pitchFamily="18" charset="0"/>
                </a:rPr>
                <a:t>α</a:t>
              </a:r>
              <a:r>
                <a:rPr lang="en-US" sz="2858" b="1" dirty="0">
                  <a:solidFill>
                    <a:schemeClr val="bg1"/>
                  </a:solidFill>
                  <a:latin typeface="Helvetica Neue"/>
                  <a:cs typeface="Helvetica" panose="020B0604020202020204" pitchFamily="34" charset="0"/>
                </a:rPr>
                <a:t> at 5%</a:t>
              </a:r>
            </a:p>
          </p:txBody>
        </p:sp>
      </p:grpSp>
      <p:grpSp>
        <p:nvGrpSpPr>
          <p:cNvPr id="11" name="Group 10"/>
          <p:cNvGrpSpPr/>
          <p:nvPr/>
        </p:nvGrpSpPr>
        <p:grpSpPr>
          <a:xfrm>
            <a:off x="5928649" y="2963575"/>
            <a:ext cx="2421814" cy="535581"/>
            <a:chOff x="2087592" y="3608001"/>
            <a:chExt cx="2325041" cy="1002400"/>
          </a:xfrm>
          <a:solidFill>
            <a:schemeClr val="tx1">
              <a:lumMod val="50000"/>
              <a:lumOff val="50000"/>
            </a:schemeClr>
          </a:solidFill>
        </p:grpSpPr>
        <p:sp>
          <p:nvSpPr>
            <p:cNvPr id="12" name="Rounded Rectangle 11"/>
            <p:cNvSpPr/>
            <p:nvPr/>
          </p:nvSpPr>
          <p:spPr>
            <a:xfrm>
              <a:off x="2087592" y="3608001"/>
              <a:ext cx="2325041" cy="972170"/>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58">
                <a:solidFill>
                  <a:schemeClr val="bg1"/>
                </a:solidFill>
                <a:latin typeface="Helvetica Neue"/>
              </a:endParaRPr>
            </a:p>
          </p:txBody>
        </p:sp>
        <p:sp>
          <p:nvSpPr>
            <p:cNvPr id="13" name="Rectangle 12"/>
            <p:cNvSpPr/>
            <p:nvPr/>
          </p:nvSpPr>
          <p:spPr>
            <a:xfrm>
              <a:off x="2087592" y="3614454"/>
              <a:ext cx="2325041" cy="995947"/>
            </a:xfrm>
            <a:prstGeom prst="rect">
              <a:avLst/>
            </a:prstGeom>
            <a:noFill/>
          </p:spPr>
          <p:txBody>
            <a:bodyPr wrap="square">
              <a:spAutoFit/>
            </a:bodyPr>
            <a:lstStyle/>
            <a:p>
              <a:pPr algn="ctr"/>
              <a:r>
                <a:rPr lang="en-US" sz="2858" b="1" dirty="0">
                  <a:solidFill>
                    <a:schemeClr val="bg1"/>
                  </a:solidFill>
                  <a:latin typeface="Helvetica Neue"/>
                  <a:cs typeface="Helvetica" panose="020B0604020202020204" pitchFamily="34" charset="0"/>
                </a:rPr>
                <a:t>Minimize </a:t>
              </a:r>
              <a:r>
                <a:rPr lang="el-GR" sz="2858" b="1" dirty="0">
                  <a:solidFill>
                    <a:schemeClr val="bg1"/>
                  </a:solidFill>
                  <a:latin typeface="Helvetica Neue"/>
                  <a:cs typeface="Helvetica" panose="020B0604020202020204" pitchFamily="34" charset="0"/>
                </a:rPr>
                <a:t>β</a:t>
              </a:r>
              <a:endParaRPr lang="en-US" sz="2858" b="1" dirty="0">
                <a:solidFill>
                  <a:schemeClr val="bg1"/>
                </a:solidFill>
                <a:latin typeface="Helvetica Neue"/>
                <a:cs typeface="Helvetica" panose="020B0604020202020204" pitchFamily="34" charset="0"/>
              </a:endParaRPr>
            </a:p>
          </p:txBody>
        </p:sp>
      </p:grpSp>
      <p:cxnSp>
        <p:nvCxnSpPr>
          <p:cNvPr id="14" name="Straight Connector 13"/>
          <p:cNvCxnSpPr/>
          <p:nvPr/>
        </p:nvCxnSpPr>
        <p:spPr>
          <a:xfrm>
            <a:off x="5625769" y="2358267"/>
            <a:ext cx="0" cy="298106"/>
          </a:xfrm>
          <a:prstGeom prst="line">
            <a:avLst/>
          </a:prstGeom>
          <a:ln w="28575"/>
        </p:spPr>
        <p:style>
          <a:lnRef idx="1">
            <a:schemeClr val="dk1"/>
          </a:lnRef>
          <a:fillRef idx="0">
            <a:schemeClr val="dk1"/>
          </a:fillRef>
          <a:effectRef idx="0">
            <a:schemeClr val="dk1"/>
          </a:effectRef>
          <a:fontRef idx="minor">
            <a:schemeClr val="tx1"/>
          </a:fontRef>
        </p:style>
      </p:cxnSp>
      <p:grpSp>
        <p:nvGrpSpPr>
          <p:cNvPr id="15" name="Group 14"/>
          <p:cNvGrpSpPr/>
          <p:nvPr/>
        </p:nvGrpSpPr>
        <p:grpSpPr>
          <a:xfrm>
            <a:off x="4383169" y="2645769"/>
            <a:ext cx="2735560" cy="334603"/>
            <a:chOff x="1787278" y="2719298"/>
            <a:chExt cx="3056858" cy="395136"/>
          </a:xfrm>
        </p:grpSpPr>
        <p:cxnSp>
          <p:nvCxnSpPr>
            <p:cNvPr id="16" name="Straight Connector 15"/>
            <p:cNvCxnSpPr/>
            <p:nvPr/>
          </p:nvCxnSpPr>
          <p:spPr>
            <a:xfrm>
              <a:off x="1787278" y="2719298"/>
              <a:ext cx="3056858"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1797113" y="2737451"/>
              <a:ext cx="1688" cy="37698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4839328" y="2721121"/>
              <a:ext cx="3" cy="3750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19" name="Group 18"/>
          <p:cNvGrpSpPr/>
          <p:nvPr/>
        </p:nvGrpSpPr>
        <p:grpSpPr>
          <a:xfrm>
            <a:off x="5723239" y="3765139"/>
            <a:ext cx="2946155" cy="532133"/>
            <a:chOff x="2023744" y="3573291"/>
            <a:chExt cx="2443622" cy="995948"/>
          </a:xfrm>
          <a:solidFill>
            <a:schemeClr val="tx1">
              <a:lumMod val="50000"/>
              <a:lumOff val="50000"/>
            </a:schemeClr>
          </a:solidFill>
        </p:grpSpPr>
        <p:sp>
          <p:nvSpPr>
            <p:cNvPr id="20" name="Rounded Rectangle 19"/>
            <p:cNvSpPr/>
            <p:nvPr/>
          </p:nvSpPr>
          <p:spPr>
            <a:xfrm>
              <a:off x="2087592" y="3588153"/>
              <a:ext cx="2325041" cy="972170"/>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58">
                <a:solidFill>
                  <a:schemeClr val="bg1"/>
                </a:solidFill>
                <a:latin typeface="Helvetica Neue"/>
              </a:endParaRPr>
            </a:p>
          </p:txBody>
        </p:sp>
        <p:sp>
          <p:nvSpPr>
            <p:cNvPr id="21" name="Rectangle 20"/>
            <p:cNvSpPr/>
            <p:nvPr/>
          </p:nvSpPr>
          <p:spPr>
            <a:xfrm>
              <a:off x="2023744" y="3573291"/>
              <a:ext cx="2443622" cy="995948"/>
            </a:xfrm>
            <a:prstGeom prst="rect">
              <a:avLst/>
            </a:prstGeom>
            <a:noFill/>
          </p:spPr>
          <p:txBody>
            <a:bodyPr wrap="square">
              <a:spAutoFit/>
            </a:bodyPr>
            <a:lstStyle/>
            <a:p>
              <a:pPr algn="ctr"/>
              <a:r>
                <a:rPr lang="en-US" sz="2858" b="1" dirty="0">
                  <a:solidFill>
                    <a:schemeClr val="bg1"/>
                  </a:solidFill>
                  <a:latin typeface="Helvetica Neue"/>
                  <a:cs typeface="Helvetica" panose="020B0604020202020204" pitchFamily="34" charset="0"/>
                </a:rPr>
                <a:t>Maximize 1-</a:t>
              </a:r>
              <a:r>
                <a:rPr lang="el-GR" sz="2858" b="1" dirty="0">
                  <a:solidFill>
                    <a:schemeClr val="bg1"/>
                  </a:solidFill>
                  <a:latin typeface="Helvetica Neue"/>
                  <a:cs typeface="Helvetica" panose="020B0604020202020204" pitchFamily="34" charset="0"/>
                </a:rPr>
                <a:t>β</a:t>
              </a:r>
              <a:endParaRPr lang="en-US" sz="2858" b="1" dirty="0">
                <a:solidFill>
                  <a:schemeClr val="bg1"/>
                </a:solidFill>
                <a:latin typeface="Helvetica Neue"/>
                <a:cs typeface="Helvetica" panose="020B0604020202020204" pitchFamily="34" charset="0"/>
              </a:endParaRPr>
            </a:p>
          </p:txBody>
        </p:sp>
      </p:grpSp>
      <p:cxnSp>
        <p:nvCxnSpPr>
          <p:cNvPr id="22" name="Straight Arrow Connector 21"/>
          <p:cNvCxnSpPr/>
          <p:nvPr/>
        </p:nvCxnSpPr>
        <p:spPr>
          <a:xfrm>
            <a:off x="7191550" y="3519757"/>
            <a:ext cx="2" cy="2435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533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2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down)">
                                      <p:cBhvr>
                                        <p:cTn id="29" dur="500"/>
                                        <p:tgtEl>
                                          <p:spTgt spid="22"/>
                                        </p:tgtEl>
                                      </p:cBhvr>
                                    </p:animEffect>
                                  </p:childTnLst>
                                </p:cTn>
                              </p:par>
                              <p:par>
                                <p:cTn id="30" presetID="53" presetClass="entr" presetSubtype="16"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BEC7FB87-C1AF-4DD1-809E-9429B479DB0E}"/>
              </a:ext>
            </a:extLst>
          </p:cNvPr>
          <p:cNvSpPr>
            <a:spLocks noGrp="1"/>
          </p:cNvSpPr>
          <p:nvPr>
            <p:ph sz="quarter" idx="10"/>
          </p:nvPr>
        </p:nvSpPr>
        <p:spPr/>
        <p:txBody>
          <a:bodyPr>
            <a:normAutofit/>
          </a:bodyPr>
          <a:lstStyle/>
          <a:p>
            <a:pPr algn="ctr"/>
            <a:r>
              <a:rPr lang="en-US" sz="4000" kern="0" dirty="0">
                <a:latin typeface="+mn-lt"/>
              </a:rPr>
              <a:t>Parametric tests</a:t>
            </a:r>
            <a:endParaRPr lang="aa-ET" sz="4000" dirty="0">
              <a:latin typeface="+mn-lt"/>
            </a:endParaRPr>
          </a:p>
        </p:txBody>
      </p:sp>
      <p:grpSp>
        <p:nvGrpSpPr>
          <p:cNvPr id="5" name="Group 4"/>
          <p:cNvGrpSpPr/>
          <p:nvPr/>
        </p:nvGrpSpPr>
        <p:grpSpPr>
          <a:xfrm>
            <a:off x="3141491" y="1561088"/>
            <a:ext cx="7339898" cy="831362"/>
            <a:chOff x="241300" y="2191661"/>
            <a:chExt cx="7086600" cy="2426018"/>
          </a:xfrm>
        </p:grpSpPr>
        <p:sp>
          <p:nvSpPr>
            <p:cNvPr id="6" name="Vertical Scroll 5"/>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7" name="Round Diagonal Corner Rectangle 6"/>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8" name="Title 2"/>
          <p:cNvSpPr txBox="1">
            <a:spLocks/>
          </p:cNvSpPr>
          <p:nvPr/>
        </p:nvSpPr>
        <p:spPr>
          <a:xfrm>
            <a:off x="3538884" y="1765647"/>
            <a:ext cx="6663557" cy="484315"/>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2208" b="1" dirty="0">
                <a:latin typeface="+mn-lt"/>
                <a:ea typeface="Gulim" pitchFamily="34" charset="-127"/>
                <a:cs typeface="Times New Roman" pitchFamily="18" charset="0"/>
              </a:rPr>
              <a:t>This is a test based on Standard Normal Distribution </a:t>
            </a:r>
            <a:endParaRPr lang="en-US" sz="2208" b="1" dirty="0">
              <a:latin typeface="+mn-lt"/>
              <a:cs typeface="Helvetica" panose="020B0604020202020204" pitchFamily="34" charset="0"/>
            </a:endParaRPr>
          </a:p>
        </p:txBody>
      </p:sp>
      <p:grpSp>
        <p:nvGrpSpPr>
          <p:cNvPr id="9" name="Group 8"/>
          <p:cNvGrpSpPr/>
          <p:nvPr/>
        </p:nvGrpSpPr>
        <p:grpSpPr>
          <a:xfrm>
            <a:off x="1747891" y="1774100"/>
            <a:ext cx="1185761" cy="587348"/>
            <a:chOff x="9768114" y="3251199"/>
            <a:chExt cx="2376369" cy="904373"/>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1"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38" b="1" dirty="0">
                  <a:solidFill>
                    <a:schemeClr val="bg1"/>
                  </a:solidFill>
                  <a:latin typeface="Helvetica Neue"/>
                  <a:cs typeface="Helvetica" panose="020B0604020202020204" pitchFamily="34" charset="0"/>
                </a:rPr>
                <a:t>Z-test</a:t>
              </a:r>
            </a:p>
          </p:txBody>
        </p:sp>
      </p:grpSp>
      <p:sp>
        <p:nvSpPr>
          <p:cNvPr id="12" name="Down Arrow 11"/>
          <p:cNvSpPr/>
          <p:nvPr/>
        </p:nvSpPr>
        <p:spPr>
          <a:xfrm rot="16200000">
            <a:off x="2941489" y="1798756"/>
            <a:ext cx="381032" cy="38956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grpSp>
        <p:nvGrpSpPr>
          <p:cNvPr id="13" name="Group 12"/>
          <p:cNvGrpSpPr/>
          <p:nvPr/>
        </p:nvGrpSpPr>
        <p:grpSpPr>
          <a:xfrm>
            <a:off x="1833271" y="3013854"/>
            <a:ext cx="8644585" cy="566313"/>
            <a:chOff x="3636294" y="2479790"/>
            <a:chExt cx="3517768" cy="821840"/>
          </a:xfrm>
        </p:grpSpPr>
        <p:grpSp>
          <p:nvGrpSpPr>
            <p:cNvPr id="14" name="Group 13"/>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16" name="Rectangle 15"/>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17" name="Rectangle 16"/>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18" name="Rectangle 17"/>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grpSp>
        <p:sp>
          <p:nvSpPr>
            <p:cNvPr id="15" name="Rectangle 14"/>
            <p:cNvSpPr/>
            <p:nvPr/>
          </p:nvSpPr>
          <p:spPr>
            <a:xfrm>
              <a:off x="3686054" y="2569280"/>
              <a:ext cx="3448736" cy="656109"/>
            </a:xfrm>
            <a:prstGeom prst="rect">
              <a:avLst/>
            </a:prstGeom>
          </p:spPr>
          <p:txBody>
            <a:bodyPr wrap="square">
              <a:spAutoFit/>
            </a:bodyPr>
            <a:lstStyle/>
            <a:p>
              <a:pPr marL="0" lvl="1"/>
              <a:r>
                <a:rPr lang="en-US" sz="2338" b="1" dirty="0">
                  <a:cs typeface="Helvetica" panose="020B0604020202020204" pitchFamily="34" charset="0"/>
                </a:rPr>
                <a:t>Mean of a single population (µ)</a:t>
              </a:r>
            </a:p>
          </p:txBody>
        </p:sp>
      </p:grpSp>
      <p:grpSp>
        <p:nvGrpSpPr>
          <p:cNvPr id="19" name="Group 18"/>
          <p:cNvGrpSpPr/>
          <p:nvPr/>
        </p:nvGrpSpPr>
        <p:grpSpPr>
          <a:xfrm>
            <a:off x="1695444" y="2493923"/>
            <a:ext cx="7339899" cy="452111"/>
            <a:chOff x="2087592" y="3587557"/>
            <a:chExt cx="2398144" cy="733533"/>
          </a:xfrm>
          <a:noFill/>
        </p:grpSpPr>
        <p:sp>
          <p:nvSpPr>
            <p:cNvPr id="20" name="Rounded Rectangle 19"/>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solidFill>
                <a:latin typeface="Helvetica Neue"/>
              </a:endParaRPr>
            </a:p>
          </p:txBody>
        </p:sp>
        <p:sp>
          <p:nvSpPr>
            <p:cNvPr id="21" name="Rectangle 20"/>
            <p:cNvSpPr/>
            <p:nvPr/>
          </p:nvSpPr>
          <p:spPr>
            <a:xfrm>
              <a:off x="2136289" y="3587557"/>
              <a:ext cx="2349447" cy="733533"/>
            </a:xfrm>
            <a:prstGeom prst="rect">
              <a:avLst/>
            </a:prstGeom>
            <a:grpFill/>
          </p:spPr>
          <p:txBody>
            <a:bodyPr wrap="square">
              <a:spAutoFit/>
            </a:bodyPr>
            <a:lstStyle/>
            <a:p>
              <a:r>
                <a:rPr lang="en-US" sz="2338" b="1" dirty="0">
                  <a:cs typeface="Helvetica" panose="020B0604020202020204" pitchFamily="34" charset="0"/>
                </a:rPr>
                <a:t>Used for testing the</a:t>
              </a:r>
            </a:p>
          </p:txBody>
        </p:sp>
      </p:grpSp>
      <p:grpSp>
        <p:nvGrpSpPr>
          <p:cNvPr id="22" name="Group 21"/>
          <p:cNvGrpSpPr/>
          <p:nvPr/>
        </p:nvGrpSpPr>
        <p:grpSpPr>
          <a:xfrm>
            <a:off x="1836804" y="3643077"/>
            <a:ext cx="8644585" cy="566313"/>
            <a:chOff x="3636294" y="2479790"/>
            <a:chExt cx="3517768" cy="821840"/>
          </a:xfrm>
        </p:grpSpPr>
        <p:grpSp>
          <p:nvGrpSpPr>
            <p:cNvPr id="23" name="Group 22"/>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5" name="Rectangle 24"/>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26" name="Rectangle 25"/>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27" name="Rectangle 26"/>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grpSp>
        <p:sp>
          <p:nvSpPr>
            <p:cNvPr id="24" name="Rectangle 23"/>
            <p:cNvSpPr/>
            <p:nvPr/>
          </p:nvSpPr>
          <p:spPr>
            <a:xfrm>
              <a:off x="3686054" y="2569280"/>
              <a:ext cx="3448736" cy="656109"/>
            </a:xfrm>
            <a:prstGeom prst="rect">
              <a:avLst/>
            </a:prstGeom>
          </p:spPr>
          <p:txBody>
            <a:bodyPr wrap="square">
              <a:spAutoFit/>
            </a:bodyPr>
            <a:lstStyle/>
            <a:p>
              <a:pPr marL="0" lvl="1"/>
              <a:r>
                <a:rPr lang="en-US" sz="2338" b="1" dirty="0">
                  <a:cs typeface="Helvetica" panose="020B0604020202020204" pitchFamily="34" charset="0"/>
                </a:rPr>
                <a:t>Difference between means of two populations (µ</a:t>
              </a:r>
              <a:r>
                <a:rPr lang="en-US" sz="2338" b="1" baseline="-25000" dirty="0">
                  <a:cs typeface="Helvetica" panose="020B0604020202020204" pitchFamily="34" charset="0"/>
                </a:rPr>
                <a:t>1 </a:t>
              </a:r>
              <a:r>
                <a:rPr lang="en-US" sz="2338" b="1" dirty="0">
                  <a:cs typeface="Helvetica" panose="020B0604020202020204" pitchFamily="34" charset="0"/>
                </a:rPr>
                <a:t>- µ</a:t>
              </a:r>
              <a:r>
                <a:rPr lang="en-US" sz="2338" b="1" baseline="-25000" dirty="0">
                  <a:cs typeface="Helvetica" panose="020B0604020202020204" pitchFamily="34" charset="0"/>
                </a:rPr>
                <a:t>2</a:t>
              </a:r>
              <a:r>
                <a:rPr lang="en-US" sz="2338" b="1" dirty="0">
                  <a:cs typeface="Helvetica" panose="020B0604020202020204" pitchFamily="34" charset="0"/>
                </a:rPr>
                <a:t>)</a:t>
              </a:r>
            </a:p>
          </p:txBody>
        </p:sp>
      </p:grpSp>
      <p:grpSp>
        <p:nvGrpSpPr>
          <p:cNvPr id="28" name="Group 27"/>
          <p:cNvGrpSpPr/>
          <p:nvPr/>
        </p:nvGrpSpPr>
        <p:grpSpPr>
          <a:xfrm>
            <a:off x="1840336" y="4282904"/>
            <a:ext cx="8644585" cy="566313"/>
            <a:chOff x="3636294" y="2479790"/>
            <a:chExt cx="3517768" cy="821840"/>
          </a:xfrm>
        </p:grpSpPr>
        <p:grpSp>
          <p:nvGrpSpPr>
            <p:cNvPr id="29" name="Group 28"/>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1" name="Rectangle 30"/>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32" name="Rectangle 31"/>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33" name="Rectangle 32"/>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grpSp>
        <p:sp>
          <p:nvSpPr>
            <p:cNvPr id="30" name="Rectangle 29"/>
            <p:cNvSpPr/>
            <p:nvPr/>
          </p:nvSpPr>
          <p:spPr>
            <a:xfrm>
              <a:off x="3686054" y="2569280"/>
              <a:ext cx="3448736" cy="656109"/>
            </a:xfrm>
            <a:prstGeom prst="rect">
              <a:avLst/>
            </a:prstGeom>
          </p:spPr>
          <p:txBody>
            <a:bodyPr wrap="square">
              <a:spAutoFit/>
            </a:bodyPr>
            <a:lstStyle/>
            <a:p>
              <a:pPr marL="0" lvl="1"/>
              <a:r>
                <a:rPr lang="en-US" sz="2338" b="1" dirty="0">
                  <a:cs typeface="Helvetica" panose="020B0604020202020204" pitchFamily="34" charset="0"/>
                </a:rPr>
                <a:t>Proportion of a single population (P)</a:t>
              </a:r>
            </a:p>
          </p:txBody>
        </p:sp>
      </p:grpSp>
      <p:grpSp>
        <p:nvGrpSpPr>
          <p:cNvPr id="34" name="Group 33"/>
          <p:cNvGrpSpPr/>
          <p:nvPr/>
        </p:nvGrpSpPr>
        <p:grpSpPr>
          <a:xfrm>
            <a:off x="1843868" y="4912127"/>
            <a:ext cx="8644585" cy="566313"/>
            <a:chOff x="3636294" y="2479790"/>
            <a:chExt cx="3517768" cy="821840"/>
          </a:xfrm>
        </p:grpSpPr>
        <p:grpSp>
          <p:nvGrpSpPr>
            <p:cNvPr id="35" name="Group 34"/>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7" name="Rectangle 36"/>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38" name="Rectangle 37"/>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sp>
            <p:nvSpPr>
              <p:cNvPr id="39" name="Rectangle 38"/>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chemeClr val="tx1"/>
                  </a:solidFill>
                  <a:latin typeface="Helvetica Neue"/>
                  <a:cs typeface="Helvetica" panose="020B0604020202020204" pitchFamily="34" charset="0"/>
                </a:endParaRPr>
              </a:p>
            </p:txBody>
          </p:sp>
        </p:grpSp>
        <p:sp>
          <p:nvSpPr>
            <p:cNvPr id="36" name="Rectangle 35"/>
            <p:cNvSpPr/>
            <p:nvPr/>
          </p:nvSpPr>
          <p:spPr>
            <a:xfrm>
              <a:off x="3686054" y="2569280"/>
              <a:ext cx="3448736" cy="656109"/>
            </a:xfrm>
            <a:prstGeom prst="rect">
              <a:avLst/>
            </a:prstGeom>
          </p:spPr>
          <p:txBody>
            <a:bodyPr wrap="square">
              <a:spAutoFit/>
            </a:bodyPr>
            <a:lstStyle/>
            <a:p>
              <a:pPr marL="0" lvl="1"/>
              <a:r>
                <a:rPr lang="en-US" sz="2338" b="1" dirty="0">
                  <a:cs typeface="Helvetica" panose="020B0604020202020204" pitchFamily="34" charset="0"/>
                </a:rPr>
                <a:t>Difference between proportions of two populations (P</a:t>
              </a:r>
              <a:r>
                <a:rPr lang="en-US" sz="2338" b="1" baseline="-25000" dirty="0">
                  <a:cs typeface="Helvetica" panose="020B0604020202020204" pitchFamily="34" charset="0"/>
                </a:rPr>
                <a:t>1 </a:t>
              </a:r>
              <a:r>
                <a:rPr lang="en-US" sz="2338" b="1" dirty="0">
                  <a:cs typeface="Helvetica" panose="020B0604020202020204" pitchFamily="34" charset="0"/>
                </a:rPr>
                <a:t>- P</a:t>
              </a:r>
              <a:r>
                <a:rPr lang="en-US" sz="2338" b="1" baseline="-25000" dirty="0">
                  <a:cs typeface="Helvetica" panose="020B0604020202020204" pitchFamily="34" charset="0"/>
                </a:rPr>
                <a:t>2</a:t>
              </a:r>
              <a:r>
                <a:rPr lang="en-US" sz="2338" b="1" dirty="0">
                  <a:cs typeface="Helvetica" panose="020B0604020202020204" pitchFamily="34" charset="0"/>
                </a:rPr>
                <a:t>)</a:t>
              </a:r>
            </a:p>
          </p:txBody>
        </p:sp>
      </p:grpSp>
    </p:spTree>
    <p:extLst>
      <p:ext uri="{BB962C8B-B14F-4D97-AF65-F5344CB8AC3E}">
        <p14:creationId xmlns:p14="http://schemas.microsoft.com/office/powerpoint/2010/main" val="3813731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700"/>
                                        <p:tgtEl>
                                          <p:spTgt spid="5"/>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1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wipe(left)">
                                      <p:cBhvr>
                                        <p:cTn id="34" dur="500"/>
                                        <p:tgtEl>
                                          <p:spTgt spid="2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left)">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left)">
                                      <p:cBhvr>
                                        <p:cTn id="4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xmlns="" id="{D7D812BB-D980-4B90-B315-106A8123FF42}"/>
              </a:ext>
            </a:extLst>
          </p:cNvPr>
          <p:cNvSpPr>
            <a:spLocks noGrp="1"/>
          </p:cNvSpPr>
          <p:nvPr>
            <p:ph sz="quarter" idx="10"/>
          </p:nvPr>
        </p:nvSpPr>
        <p:spPr/>
        <p:txBody>
          <a:bodyPr/>
          <a:lstStyle/>
          <a:p>
            <a:pPr algn="ctr"/>
            <a:r>
              <a:rPr lang="en-US" kern="0" dirty="0">
                <a:latin typeface="+mn-lt"/>
              </a:rPr>
              <a:t>Assumptions on Z-test</a:t>
            </a:r>
            <a:endParaRPr lang="aa-ET" dirty="0">
              <a:latin typeface="+mn-lt"/>
            </a:endParaRPr>
          </a:p>
        </p:txBody>
      </p:sp>
      <p:grpSp>
        <p:nvGrpSpPr>
          <p:cNvPr id="4" name="Group 3"/>
          <p:cNvGrpSpPr/>
          <p:nvPr/>
        </p:nvGrpSpPr>
        <p:grpSpPr>
          <a:xfrm>
            <a:off x="5366623" y="2744411"/>
            <a:ext cx="1459735" cy="560868"/>
            <a:chOff x="2087592" y="3608001"/>
            <a:chExt cx="2398144" cy="624498"/>
          </a:xfrm>
          <a:solidFill>
            <a:schemeClr val="accent1">
              <a:lumMod val="60000"/>
              <a:lumOff val="40000"/>
            </a:schemeClr>
          </a:solidFill>
        </p:grpSpPr>
        <p:sp>
          <p:nvSpPr>
            <p:cNvPr id="5" name="Rounded Rectangle 4"/>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a:solidFill>
                  <a:schemeClr val="tx1"/>
                </a:solidFill>
                <a:latin typeface="Helvetica Neue"/>
              </a:endParaRPr>
            </a:p>
          </p:txBody>
        </p:sp>
        <p:sp>
          <p:nvSpPr>
            <p:cNvPr id="6" name="Rectangle 5"/>
            <p:cNvSpPr/>
            <p:nvPr/>
          </p:nvSpPr>
          <p:spPr>
            <a:xfrm>
              <a:off x="2148698" y="3736712"/>
              <a:ext cx="2265337" cy="458852"/>
            </a:xfrm>
            <a:prstGeom prst="rect">
              <a:avLst/>
            </a:prstGeom>
            <a:grpFill/>
          </p:spPr>
          <p:txBody>
            <a:bodyPr wrap="square">
              <a:spAutoFit/>
            </a:bodyPr>
            <a:lstStyle/>
            <a:p>
              <a:pPr algn="ctr"/>
              <a:r>
                <a:rPr lang="en-US" sz="2078" b="1" dirty="0">
                  <a:latin typeface="Helvetica Neue"/>
                  <a:cs typeface="Helvetica" panose="020B0604020202020204" pitchFamily="34" charset="0"/>
                </a:rPr>
                <a:t>Z-test</a:t>
              </a:r>
            </a:p>
          </p:txBody>
        </p:sp>
      </p:grpSp>
      <p:sp>
        <p:nvSpPr>
          <p:cNvPr id="7" name="Round Diagonal Corner Rectangle 6"/>
          <p:cNvSpPr/>
          <p:nvPr/>
        </p:nvSpPr>
        <p:spPr>
          <a:xfrm>
            <a:off x="1852744" y="1746397"/>
            <a:ext cx="4187188" cy="712868"/>
          </a:xfrm>
          <a:prstGeom prst="round2DiagRect">
            <a:avLst>
              <a:gd name="adj1" fmla="val 0"/>
              <a:gd name="adj2" fmla="val 0"/>
            </a:avLst>
          </a:prstGeom>
          <a:solidFill>
            <a:schemeClr val="accent1">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lgn="just">
              <a:buFont typeface="Wingdings" panose="05000000000000000000" pitchFamily="2" charset="2"/>
              <a:buChar char="Ø"/>
            </a:pPr>
            <a:r>
              <a:rPr lang="en-US" altLang="ko-KR" sz="2400" dirty="0">
                <a:solidFill>
                  <a:schemeClr val="tx1"/>
                </a:solidFill>
                <a:latin typeface="+mj-lt"/>
                <a:ea typeface="Gulim" pitchFamily="34" charset="-127"/>
                <a:cs typeface="Helvetica" panose="020B0604020202020204" pitchFamily="34" charset="0"/>
              </a:rPr>
              <a:t>Samples are drawn from normal distribution</a:t>
            </a:r>
          </a:p>
        </p:txBody>
      </p:sp>
      <p:sp>
        <p:nvSpPr>
          <p:cNvPr id="8" name="Round Diagonal Corner Rectangle 7"/>
          <p:cNvSpPr/>
          <p:nvPr/>
        </p:nvSpPr>
        <p:spPr>
          <a:xfrm>
            <a:off x="6228973" y="1746397"/>
            <a:ext cx="4160508" cy="721116"/>
          </a:xfrm>
          <a:prstGeom prst="round2DiagRect">
            <a:avLst>
              <a:gd name="adj1" fmla="val 0"/>
              <a:gd name="adj2" fmla="val 0"/>
            </a:avLst>
          </a:prstGeom>
          <a:solidFill>
            <a:schemeClr val="accent2">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buFont typeface="Wingdings" panose="05000000000000000000" pitchFamily="2" charset="2"/>
              <a:buChar char="Ø"/>
            </a:pPr>
            <a:r>
              <a:rPr lang="en-US" altLang="ko-KR" sz="2400" dirty="0">
                <a:solidFill>
                  <a:schemeClr val="tx1"/>
                </a:solidFill>
                <a:latin typeface="+mj-lt"/>
                <a:ea typeface="Gulim" pitchFamily="34" charset="-127"/>
                <a:cs typeface="Helvetica" panose="020B0604020202020204" pitchFamily="34" charset="0"/>
              </a:rPr>
              <a:t>The population variances should be known</a:t>
            </a:r>
          </a:p>
        </p:txBody>
      </p:sp>
      <p:sp>
        <p:nvSpPr>
          <p:cNvPr id="9" name="Round Diagonal Corner Rectangle 8"/>
          <p:cNvSpPr/>
          <p:nvPr/>
        </p:nvSpPr>
        <p:spPr>
          <a:xfrm>
            <a:off x="1852745" y="3605744"/>
            <a:ext cx="3551073" cy="738791"/>
          </a:xfrm>
          <a:prstGeom prst="round2DiagRect">
            <a:avLst>
              <a:gd name="adj1" fmla="val 0"/>
              <a:gd name="adj2" fmla="val 0"/>
            </a:avLst>
          </a:prstGeom>
          <a:solidFill>
            <a:schemeClr val="accent6">
              <a:lumMod val="40000"/>
              <a:lumOff val="6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lgn="just">
              <a:buFont typeface="Wingdings" panose="05000000000000000000" pitchFamily="2" charset="2"/>
              <a:buChar char="Ø"/>
            </a:pPr>
            <a:r>
              <a:rPr lang="en-US" altLang="ko-KR" sz="2000" dirty="0">
                <a:solidFill>
                  <a:schemeClr val="tx1"/>
                </a:solidFill>
                <a:ea typeface="Gulim" pitchFamily="34" charset="-127"/>
                <a:cs typeface="Helvetica" panose="020B0604020202020204" pitchFamily="34" charset="0"/>
              </a:rPr>
              <a:t>Two groups should be independent</a:t>
            </a:r>
          </a:p>
        </p:txBody>
      </p:sp>
      <p:sp>
        <p:nvSpPr>
          <p:cNvPr id="10" name="Round Diagonal Corner Rectangle 9"/>
          <p:cNvSpPr/>
          <p:nvPr/>
        </p:nvSpPr>
        <p:spPr>
          <a:xfrm>
            <a:off x="6693251" y="3605743"/>
            <a:ext cx="3696230" cy="1088744"/>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buFont typeface="Wingdings" panose="05000000000000000000" pitchFamily="2" charset="2"/>
              <a:buChar char="Ø"/>
            </a:pPr>
            <a:r>
              <a:rPr lang="en-US" altLang="ko-KR" sz="2000" dirty="0">
                <a:solidFill>
                  <a:schemeClr val="tx1"/>
                </a:solidFill>
                <a:ea typeface="Gulim" pitchFamily="34" charset="-127"/>
                <a:cs typeface="Times New Roman" pitchFamily="18" charset="0"/>
              </a:rPr>
              <a:t>Subjects should be allocated randomly to both groups</a:t>
            </a:r>
          </a:p>
        </p:txBody>
      </p:sp>
      <p:sp>
        <p:nvSpPr>
          <p:cNvPr id="11" name="Round Diagonal Corner Rectangle 10"/>
          <p:cNvSpPr/>
          <p:nvPr/>
        </p:nvSpPr>
        <p:spPr>
          <a:xfrm>
            <a:off x="1852745" y="4799800"/>
            <a:ext cx="8536737" cy="541578"/>
          </a:xfrm>
          <a:prstGeom prst="round2DiagRect">
            <a:avLst>
              <a:gd name="adj1" fmla="val 0"/>
              <a:gd name="adj2" fmla="val 0"/>
            </a:avLst>
          </a:prstGeom>
          <a:solidFill>
            <a:schemeClr val="bg1">
              <a:lumMod val="85000"/>
            </a:schemeClr>
          </a:solidFill>
        </p:spPr>
        <p:style>
          <a:lnRef idx="0">
            <a:schemeClr val="accent5"/>
          </a:lnRef>
          <a:fillRef idx="3">
            <a:schemeClr val="accent5"/>
          </a:fillRef>
          <a:effectRef idx="3">
            <a:schemeClr val="accent5"/>
          </a:effectRef>
          <a:fontRef idx="minor">
            <a:schemeClr val="lt1"/>
          </a:fontRef>
        </p:style>
        <p:txBody>
          <a:bodyPr rtlCol="0" anchor="ctr"/>
          <a:lstStyle/>
          <a:p>
            <a:pPr marL="222714" indent="-222714">
              <a:lnSpc>
                <a:spcPct val="120000"/>
              </a:lnSpc>
              <a:buFont typeface="Wingdings" panose="05000000000000000000" pitchFamily="2" charset="2"/>
              <a:buChar char="Ø"/>
            </a:pPr>
            <a:r>
              <a:rPr lang="en-US" altLang="ko-KR" sz="2078" b="1" dirty="0">
                <a:solidFill>
                  <a:schemeClr val="tx1"/>
                </a:solidFill>
                <a:latin typeface="+mj-lt"/>
                <a:ea typeface="Gulim" pitchFamily="34" charset="-127"/>
                <a:cs typeface="Helvetica" panose="020B0604020202020204" pitchFamily="34" charset="0"/>
              </a:rPr>
              <a:t>The sample size should be more than 30 (i.e., n ≥ 30)</a:t>
            </a:r>
          </a:p>
        </p:txBody>
      </p:sp>
      <p:sp>
        <p:nvSpPr>
          <p:cNvPr id="12" name="Up Arrow 11"/>
          <p:cNvSpPr/>
          <p:nvPr/>
        </p:nvSpPr>
        <p:spPr>
          <a:xfrm>
            <a:off x="5148125" y="2510704"/>
            <a:ext cx="218496" cy="45603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
        <p:nvSpPr>
          <p:cNvPr id="13" name="Up Arrow 12"/>
          <p:cNvSpPr/>
          <p:nvPr/>
        </p:nvSpPr>
        <p:spPr>
          <a:xfrm>
            <a:off x="6826357" y="2516396"/>
            <a:ext cx="218496" cy="456030"/>
          </a:xfrm>
          <a:prstGeom prst="up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
        <p:nvSpPr>
          <p:cNvPr id="14" name="Down Arrow 13"/>
          <p:cNvSpPr/>
          <p:nvPr/>
        </p:nvSpPr>
        <p:spPr>
          <a:xfrm>
            <a:off x="5148125" y="3138244"/>
            <a:ext cx="218496" cy="436333"/>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
        <p:nvSpPr>
          <p:cNvPr id="15" name="Down Arrow 14"/>
          <p:cNvSpPr/>
          <p:nvPr/>
        </p:nvSpPr>
        <p:spPr>
          <a:xfrm>
            <a:off x="6826356" y="3138244"/>
            <a:ext cx="218496" cy="436333"/>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
        <p:nvSpPr>
          <p:cNvPr id="16" name="Down Arrow 15"/>
          <p:cNvSpPr/>
          <p:nvPr/>
        </p:nvSpPr>
        <p:spPr>
          <a:xfrm>
            <a:off x="5957764" y="3395826"/>
            <a:ext cx="218496" cy="1298661"/>
          </a:xfrm>
          <a:prstGeom prst="down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78" b="1">
              <a:solidFill>
                <a:schemeClr val="tx1"/>
              </a:solidFill>
              <a:latin typeface="Helvetica Neue"/>
            </a:endParaRPr>
          </a:p>
        </p:txBody>
      </p:sp>
    </p:spTree>
    <p:extLst>
      <p:ext uri="{BB962C8B-B14F-4D97-AF65-F5344CB8AC3E}">
        <p14:creationId xmlns:p14="http://schemas.microsoft.com/office/powerpoint/2010/main" val="4260895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up)">
                                      <p:cBhvr>
                                        <p:cTn id="32" dur="500"/>
                                        <p:tgtEl>
                                          <p:spTgt spid="14"/>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up)">
                                      <p:cBhvr>
                                        <p:cTn id="41" dur="500"/>
                                        <p:tgtEl>
                                          <p:spTgt spid="15"/>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500"/>
                                        <p:tgtEl>
                                          <p:spTgt spid="16"/>
                                        </p:tgtEl>
                                      </p:cBhvr>
                                    </p:animEffect>
                                  </p:childTnLst>
                                </p:cTn>
                              </p:par>
                            </p:childTnLst>
                          </p:cTn>
                        </p:par>
                        <p:par>
                          <p:cTn id="51" fill="hold">
                            <p:stCondLst>
                              <p:cond delay="500"/>
                            </p:stCondLst>
                            <p:childTnLst>
                              <p:par>
                                <p:cTn id="52" presetID="47" presetClass="entr" presetSubtype="0" fill="hold" grpId="0" nodeType="after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1000"/>
                                        <p:tgtEl>
                                          <p:spTgt spid="11"/>
                                        </p:tgtEl>
                                      </p:cBhvr>
                                    </p:animEffect>
                                    <p:anim calcmode="lin" valueType="num">
                                      <p:cBhvr>
                                        <p:cTn id="55" dur="1000" fill="hold"/>
                                        <p:tgtEl>
                                          <p:spTgt spid="11"/>
                                        </p:tgtEl>
                                        <p:attrNameLst>
                                          <p:attrName>ppt_x</p:attrName>
                                        </p:attrNameLst>
                                      </p:cBhvr>
                                      <p:tavLst>
                                        <p:tav tm="0">
                                          <p:val>
                                            <p:strVal val="#ppt_x"/>
                                          </p:val>
                                        </p:tav>
                                        <p:tav tm="100000">
                                          <p:val>
                                            <p:strVal val="#ppt_x"/>
                                          </p:val>
                                        </p:tav>
                                      </p:tavLst>
                                    </p:anim>
                                    <p:anim calcmode="lin" valueType="num">
                                      <p:cBhvr>
                                        <p:cTn id="5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ontent Placeholder 35">
            <a:extLst>
              <a:ext uri="{FF2B5EF4-FFF2-40B4-BE49-F238E27FC236}">
                <a16:creationId xmlns:a16="http://schemas.microsoft.com/office/drawing/2014/main" xmlns="" id="{98758773-7B03-4DD3-A6AB-184651BE3EF7}"/>
              </a:ext>
            </a:extLst>
          </p:cNvPr>
          <p:cNvSpPr>
            <a:spLocks noGrp="1"/>
          </p:cNvSpPr>
          <p:nvPr>
            <p:ph sz="quarter" idx="10"/>
          </p:nvPr>
        </p:nvSpPr>
        <p:spPr/>
        <p:txBody>
          <a:bodyPr/>
          <a:lstStyle/>
          <a:p>
            <a:r>
              <a:rPr lang="en-US" kern="0" dirty="0">
                <a:latin typeface="+mn-lt"/>
              </a:rPr>
              <a:t>Testing mean of a single population</a:t>
            </a:r>
            <a:endParaRPr lang="aa-ET" dirty="0">
              <a:latin typeface="+mn-lt"/>
            </a:endParaRPr>
          </a:p>
        </p:txBody>
      </p:sp>
      <p:grpSp>
        <p:nvGrpSpPr>
          <p:cNvPr id="4" name="Group 3"/>
          <p:cNvGrpSpPr/>
          <p:nvPr/>
        </p:nvGrpSpPr>
        <p:grpSpPr>
          <a:xfrm>
            <a:off x="2376618" y="1647419"/>
            <a:ext cx="5156690" cy="572016"/>
            <a:chOff x="375557" y="1947820"/>
            <a:chExt cx="12847313" cy="635999"/>
          </a:xfrm>
        </p:grpSpPr>
        <p:sp>
          <p:nvSpPr>
            <p:cNvPr id="5" name="Rectangle 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6" name="TextBox 5"/>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State null and alternative hypothesis</a:t>
              </a:r>
              <a:endParaRPr lang="en-IN" sz="2078" b="1" dirty="0">
                <a:cs typeface="Helvetica" panose="020B0604020202020204" pitchFamily="34" charset="0"/>
              </a:endParaRPr>
            </a:p>
          </p:txBody>
        </p:sp>
      </p:grpSp>
      <p:sp>
        <p:nvSpPr>
          <p:cNvPr id="7" name="Rectangle 6"/>
          <p:cNvSpPr/>
          <p:nvPr/>
        </p:nvSpPr>
        <p:spPr>
          <a:xfrm>
            <a:off x="1951737" y="1647420"/>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1</a:t>
            </a:r>
          </a:p>
        </p:txBody>
      </p:sp>
      <p:grpSp>
        <p:nvGrpSpPr>
          <p:cNvPr id="8" name="Group 7"/>
          <p:cNvGrpSpPr/>
          <p:nvPr/>
        </p:nvGrpSpPr>
        <p:grpSpPr>
          <a:xfrm>
            <a:off x="2380151" y="2287247"/>
            <a:ext cx="5156690" cy="572016"/>
            <a:chOff x="375557" y="1947820"/>
            <a:chExt cx="12847313" cy="635999"/>
          </a:xfrm>
        </p:grpSpPr>
        <p:sp>
          <p:nvSpPr>
            <p:cNvPr id="9" name="Rectangle 8"/>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0" name="TextBox 9"/>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latin typeface="+mj-lt"/>
                  <a:cs typeface="Helvetica" panose="020B0604020202020204" pitchFamily="34" charset="0"/>
                </a:rPr>
                <a:t>Specify the level of significance ‘</a:t>
              </a:r>
              <a:r>
                <a:rPr lang="el-GR" sz="2078" b="1" dirty="0">
                  <a:latin typeface="+mj-lt"/>
                  <a:cs typeface="Helvetica" panose="020B0604020202020204" pitchFamily="34" charset="0"/>
                </a:rPr>
                <a:t>α</a:t>
              </a:r>
              <a:r>
                <a:rPr lang="en-US" sz="2078" b="1" dirty="0">
                  <a:latin typeface="+mj-lt"/>
                  <a:cs typeface="Helvetica" panose="020B0604020202020204" pitchFamily="34" charset="0"/>
                </a:rPr>
                <a:t>’</a:t>
              </a:r>
              <a:endParaRPr lang="en-IN" sz="2078" b="1" dirty="0">
                <a:latin typeface="+mj-lt"/>
                <a:cs typeface="Helvetica" panose="020B0604020202020204" pitchFamily="34" charset="0"/>
              </a:endParaRPr>
            </a:p>
          </p:txBody>
        </p:sp>
      </p:grpSp>
      <p:sp>
        <p:nvSpPr>
          <p:cNvPr id="11" name="Rectangle 10"/>
          <p:cNvSpPr/>
          <p:nvPr/>
        </p:nvSpPr>
        <p:spPr>
          <a:xfrm>
            <a:off x="1955269" y="2287248"/>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2</a:t>
            </a:r>
          </a:p>
        </p:txBody>
      </p:sp>
      <p:grpSp>
        <p:nvGrpSpPr>
          <p:cNvPr id="12" name="Group 11"/>
          <p:cNvGrpSpPr/>
          <p:nvPr/>
        </p:nvGrpSpPr>
        <p:grpSpPr>
          <a:xfrm>
            <a:off x="2373078" y="2937679"/>
            <a:ext cx="5156690" cy="572016"/>
            <a:chOff x="375557" y="1947820"/>
            <a:chExt cx="12847313" cy="635999"/>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4" name="TextBox 13"/>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latin typeface="+mj-lt"/>
                  <a:cs typeface="Helvetica" panose="020B0604020202020204" pitchFamily="34" charset="0"/>
                </a:rPr>
                <a:t>Standard Normal Distribution</a:t>
              </a:r>
              <a:endParaRPr lang="en-IN" sz="2078" b="1" dirty="0">
                <a:latin typeface="+mj-lt"/>
                <a:cs typeface="Helvetica" panose="020B0604020202020204" pitchFamily="34" charset="0"/>
              </a:endParaRPr>
            </a:p>
          </p:txBody>
        </p:sp>
      </p:grpSp>
      <p:sp>
        <p:nvSpPr>
          <p:cNvPr id="15" name="Rectangle 14"/>
          <p:cNvSpPr/>
          <p:nvPr/>
        </p:nvSpPr>
        <p:spPr>
          <a:xfrm>
            <a:off x="1948196" y="2937680"/>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3</a:t>
            </a:r>
          </a:p>
        </p:txBody>
      </p:sp>
      <p:grpSp>
        <p:nvGrpSpPr>
          <p:cNvPr id="16" name="Group 15"/>
          <p:cNvGrpSpPr/>
          <p:nvPr/>
        </p:nvGrpSpPr>
        <p:grpSpPr>
          <a:xfrm>
            <a:off x="2376611" y="3598717"/>
            <a:ext cx="5156690" cy="572016"/>
            <a:chOff x="375557" y="1947820"/>
            <a:chExt cx="12847313" cy="635999"/>
          </a:xfrm>
        </p:grpSpPr>
        <p:sp>
          <p:nvSpPr>
            <p:cNvPr id="17" name="Rectangle 1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8" name="TextBox 17"/>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Compute the test statistic</a:t>
              </a:r>
              <a:endParaRPr lang="en-IN" sz="2078" b="1" dirty="0">
                <a:cs typeface="Helvetica" panose="020B0604020202020204" pitchFamily="34" charset="0"/>
              </a:endParaRPr>
            </a:p>
          </p:txBody>
        </p:sp>
      </p:grpSp>
      <p:sp>
        <p:nvSpPr>
          <p:cNvPr id="19" name="Rectangle 18"/>
          <p:cNvSpPr/>
          <p:nvPr/>
        </p:nvSpPr>
        <p:spPr>
          <a:xfrm>
            <a:off x="1951729" y="3598718"/>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4</a:t>
            </a:r>
          </a:p>
        </p:txBody>
      </p:sp>
      <p:grpSp>
        <p:nvGrpSpPr>
          <p:cNvPr id="20" name="Group 19"/>
          <p:cNvGrpSpPr/>
          <p:nvPr/>
        </p:nvGrpSpPr>
        <p:grpSpPr>
          <a:xfrm>
            <a:off x="2380143" y="4238544"/>
            <a:ext cx="5156690" cy="572016"/>
            <a:chOff x="375557" y="1947820"/>
            <a:chExt cx="12847313" cy="635999"/>
          </a:xfrm>
        </p:grpSpPr>
        <p:sp>
          <p:nvSpPr>
            <p:cNvPr id="21" name="Rectangle 20"/>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2" name="TextBox 21"/>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Define the critical region/ rejection </a:t>
              </a:r>
              <a:r>
                <a:rPr lang="en-US" sz="2078" b="1" dirty="0">
                  <a:latin typeface="Helvetica Neue"/>
                  <a:cs typeface="Helvetica" panose="020B0604020202020204" pitchFamily="34" charset="0"/>
                </a:rPr>
                <a:t>criteria</a:t>
              </a:r>
              <a:endParaRPr lang="en-IN" sz="2078" b="1" dirty="0">
                <a:latin typeface="Helvetica Neue"/>
                <a:cs typeface="Helvetica" panose="020B0604020202020204" pitchFamily="34" charset="0"/>
              </a:endParaRPr>
            </a:p>
          </p:txBody>
        </p:sp>
      </p:grpSp>
      <p:sp>
        <p:nvSpPr>
          <p:cNvPr id="23" name="Rectangle 22"/>
          <p:cNvSpPr/>
          <p:nvPr/>
        </p:nvSpPr>
        <p:spPr>
          <a:xfrm>
            <a:off x="1955261" y="4238545"/>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24" name="Group 23"/>
          <p:cNvGrpSpPr/>
          <p:nvPr/>
        </p:nvGrpSpPr>
        <p:grpSpPr>
          <a:xfrm>
            <a:off x="2373070" y="4899582"/>
            <a:ext cx="5156690" cy="572016"/>
            <a:chOff x="375557" y="1947820"/>
            <a:chExt cx="12847313" cy="635999"/>
          </a:xfrm>
        </p:grpSpPr>
        <p:sp>
          <p:nvSpPr>
            <p:cNvPr id="25" name="Rectangle 2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6" name="TextBox 25"/>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27" name="Rectangle 26"/>
          <p:cNvSpPr/>
          <p:nvPr/>
        </p:nvSpPr>
        <p:spPr>
          <a:xfrm>
            <a:off x="1948189" y="4899583"/>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grpSp>
        <p:nvGrpSpPr>
          <p:cNvPr id="28" name="Group 27"/>
          <p:cNvGrpSpPr/>
          <p:nvPr/>
        </p:nvGrpSpPr>
        <p:grpSpPr>
          <a:xfrm>
            <a:off x="8058523" y="1663722"/>
            <a:ext cx="2490027" cy="1273959"/>
            <a:chOff x="3858990" y="2723236"/>
            <a:chExt cx="2398615" cy="1208799"/>
          </a:xfrm>
          <a:blipFill>
            <a:blip r:embed="rId3"/>
            <a:tile tx="0" ty="0" sx="100000" sy="100000" flip="none" algn="tl"/>
          </a:blipFill>
        </p:grpSpPr>
        <p:sp>
          <p:nvSpPr>
            <p:cNvPr id="29" name="Round Diagonal Corner Rectangle 28"/>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30" name="Object 29"/>
            <p:cNvGraphicFramePr>
              <a:graphicFrameLocks noChangeAspect="1"/>
            </p:cNvGraphicFramePr>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6190"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31" name="Right Arrow 30"/>
          <p:cNvSpPr/>
          <p:nvPr/>
        </p:nvSpPr>
        <p:spPr>
          <a:xfrm>
            <a:off x="7526236" y="1772425"/>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b="1">
              <a:solidFill>
                <a:schemeClr val="tx1"/>
              </a:solidFill>
            </a:endParaRPr>
          </a:p>
        </p:txBody>
      </p:sp>
      <p:grpSp>
        <p:nvGrpSpPr>
          <p:cNvPr id="32" name="Group 31"/>
          <p:cNvGrpSpPr/>
          <p:nvPr/>
        </p:nvGrpSpPr>
        <p:grpSpPr>
          <a:xfrm>
            <a:off x="8067064" y="3300412"/>
            <a:ext cx="2495623" cy="1273959"/>
            <a:chOff x="3853599" y="2723236"/>
            <a:chExt cx="2404006" cy="1208799"/>
          </a:xfrm>
          <a:blipFill>
            <a:blip r:embed="rId3"/>
            <a:tile tx="0" ty="0" sx="100000" sy="100000" flip="none" algn="tl"/>
          </a:blipFill>
        </p:grpSpPr>
        <p:sp>
          <p:nvSpPr>
            <p:cNvPr id="33" name="Round Diagonal Corner Rectangle 32"/>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34" name="Object 33"/>
            <p:cNvGraphicFramePr>
              <a:graphicFrameLocks noChangeAspect="1"/>
            </p:cNvGraphicFramePr>
            <p:nvPr/>
          </p:nvGraphicFramePr>
          <p:xfrm>
            <a:off x="3853599" y="2723236"/>
            <a:ext cx="2390388" cy="1208799"/>
          </p:xfrm>
          <a:graphic>
            <a:graphicData uri="http://schemas.openxmlformats.org/presentationml/2006/ole">
              <mc:AlternateContent xmlns:mc="http://schemas.openxmlformats.org/markup-compatibility/2006">
                <mc:Choice xmlns:v="urn:schemas-microsoft-com:vml" Requires="v">
                  <p:oleObj spid="_x0000_s6191" name="Equation" r:id="rId6" imgW="1231560" imgH="622080" progId="Equation.3">
                    <p:embed/>
                  </p:oleObj>
                </mc:Choice>
                <mc:Fallback>
                  <p:oleObj name="Equation" r:id="rId6" imgW="1231560" imgH="622080" progId="Equation.3">
                    <p:embed/>
                    <p:pic>
                      <p:nvPicPr>
                        <p:cNvPr id="0" name=""/>
                        <p:cNvPicPr/>
                        <p:nvPr/>
                      </p:nvPicPr>
                      <p:blipFill>
                        <a:blip r:embed="rId7"/>
                        <a:stretch>
                          <a:fillRect/>
                        </a:stretch>
                      </p:blipFill>
                      <p:spPr>
                        <a:xfrm>
                          <a:off x="3853599" y="2723236"/>
                          <a:ext cx="2390388" cy="1208799"/>
                        </a:xfrm>
                        <a:prstGeom prst="rect">
                          <a:avLst/>
                        </a:prstGeom>
                      </p:spPr>
                    </p:pic>
                  </p:oleObj>
                </mc:Fallback>
              </mc:AlternateContent>
            </a:graphicData>
          </a:graphic>
        </p:graphicFrame>
      </p:grpSp>
      <p:sp>
        <p:nvSpPr>
          <p:cNvPr id="35" name="Right Arrow 34"/>
          <p:cNvSpPr/>
          <p:nvPr/>
        </p:nvSpPr>
        <p:spPr>
          <a:xfrm>
            <a:off x="7540374" y="3769682"/>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b="1">
              <a:solidFill>
                <a:schemeClr val="tx1"/>
              </a:solidFill>
            </a:endParaRPr>
          </a:p>
        </p:txBody>
      </p:sp>
    </p:spTree>
    <p:extLst>
      <p:ext uri="{BB962C8B-B14F-4D97-AF65-F5344CB8AC3E}">
        <p14:creationId xmlns:p14="http://schemas.microsoft.com/office/powerpoint/2010/main" val="243015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0-#ppt_w/2"/>
                                          </p:val>
                                        </p:tav>
                                        <p:tav tm="100000">
                                          <p:val>
                                            <p:strVal val="#ppt_x"/>
                                          </p:val>
                                        </p:tav>
                                      </p:tavLst>
                                    </p:anim>
                                    <p:anim calcmode="lin" valueType="num">
                                      <p:cBhvr additive="base">
                                        <p:cTn id="7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0-#ppt_w/2"/>
                                          </p:val>
                                        </p:tav>
                                        <p:tav tm="100000">
                                          <p:val>
                                            <p:strVal val="#ppt_x"/>
                                          </p:val>
                                        </p:tav>
                                      </p:tavLst>
                                    </p:anim>
                                    <p:anim calcmode="lin" valueType="num">
                                      <p:cBhvr additive="base">
                                        <p:cTn id="82"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animBg="1"/>
      <p:bldP spid="27" grpId="0" animBg="1"/>
      <p:bldP spid="31" grpId="0" animBg="1"/>
      <p:bldP spid="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955855930"/>
              </p:ext>
            </p:extLst>
          </p:nvPr>
        </p:nvGraphicFramePr>
        <p:xfrm>
          <a:off x="1007200" y="2185039"/>
          <a:ext cx="10531657" cy="2558624"/>
        </p:xfrm>
        <a:graphic>
          <a:graphicData uri="http://schemas.openxmlformats.org/drawingml/2006/table">
            <a:tbl>
              <a:tblPr firstRow="1" firstCol="1" bandRow="1">
                <a:tableStyleId>{5C22544A-7EE6-4342-B048-85BDC9FD1C3A}</a:tableStyleId>
              </a:tblPr>
              <a:tblGrid>
                <a:gridCol w="1837235"/>
                <a:gridCol w="6041598"/>
                <a:gridCol w="2652824"/>
              </a:tblGrid>
              <a:tr h="912126">
                <a:tc>
                  <a:txBody>
                    <a:bodyPr/>
                    <a:lstStyle/>
                    <a:p>
                      <a:pPr marR="496570" algn="ctr">
                        <a:lnSpc>
                          <a:spcPct val="115000"/>
                        </a:lnSpc>
                        <a:spcAft>
                          <a:spcPts val="0"/>
                        </a:spcAft>
                      </a:pPr>
                      <a:r>
                        <a:rPr lang="en-IN" sz="1800" dirty="0">
                          <a:effectLst/>
                        </a:rPr>
                        <a:t>Contact Session</a:t>
                      </a:r>
                      <a:endParaRPr lang="en-IN" sz="18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6570" algn="ctr">
                        <a:lnSpc>
                          <a:spcPct val="115000"/>
                        </a:lnSpc>
                        <a:spcAft>
                          <a:spcPts val="0"/>
                        </a:spcAft>
                      </a:pPr>
                      <a:r>
                        <a:rPr lang="en-IN" sz="1800">
                          <a:effectLst/>
                        </a:rPr>
                        <a:t>List of Topic Title</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5935" algn="ctr">
                        <a:lnSpc>
                          <a:spcPct val="115000"/>
                        </a:lnSpc>
                        <a:spcAft>
                          <a:spcPts val="1000"/>
                        </a:spcAft>
                      </a:pPr>
                      <a:r>
                        <a:rPr lang="en-IN" sz="1800">
                          <a:effectLst/>
                        </a:rPr>
                        <a:t>Reference</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r>
              <a:tr h="1189728">
                <a:tc>
                  <a:txBody>
                    <a:bodyPr/>
                    <a:lstStyle/>
                    <a:p>
                      <a:pPr marR="495935">
                        <a:lnSpc>
                          <a:spcPct val="115000"/>
                        </a:lnSpc>
                        <a:spcAft>
                          <a:spcPts val="1000"/>
                        </a:spcAft>
                      </a:pPr>
                      <a:r>
                        <a:rPr lang="en-IN" sz="1800">
                          <a:effectLst/>
                        </a:rPr>
                        <a:t>CS - 7</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6570" algn="just">
                        <a:lnSpc>
                          <a:spcPct val="150000"/>
                        </a:lnSpc>
                        <a:spcAft>
                          <a:spcPts val="0"/>
                        </a:spcAft>
                      </a:pPr>
                      <a:r>
                        <a:rPr lang="en-IN" sz="1800" kern="50" dirty="0">
                          <a:effectLst/>
                        </a:rPr>
                        <a:t>Testing of Hypothesis  - Type I &amp; II errors, Critical region</a:t>
                      </a:r>
                      <a:r>
                        <a:rPr lang="en-IN" sz="1800" kern="50" dirty="0" smtClean="0">
                          <a:effectLst/>
                        </a:rPr>
                        <a:t>,</a:t>
                      </a:r>
                    </a:p>
                    <a:p>
                      <a:pPr marR="496570" algn="just">
                        <a:lnSpc>
                          <a:spcPct val="150000"/>
                        </a:lnSpc>
                        <a:spcAft>
                          <a:spcPts val="0"/>
                        </a:spcAft>
                      </a:pPr>
                      <a:r>
                        <a:rPr lang="en-IN" sz="1800" kern="50" dirty="0" smtClean="0">
                          <a:effectLst/>
                        </a:rPr>
                        <a:t> </a:t>
                      </a:r>
                      <a:r>
                        <a:rPr lang="en-IN" sz="1800" kern="50" dirty="0">
                          <a:effectLst/>
                        </a:rPr>
                        <a:t>t – test, Chi – Square test and F – test(Introduce and discuss these tests)</a:t>
                      </a:r>
                      <a:endParaRPr lang="en-IN" sz="1800" kern="50" dirty="0">
                        <a:effectLst/>
                        <a:latin typeface="Times New Roman" panose="02020603050405020304" pitchFamily="18" charset="0"/>
                        <a:ea typeface="WenQuanYi Micro Hei"/>
                        <a:cs typeface="Lohit Hindi"/>
                      </a:endParaRPr>
                    </a:p>
                  </a:txBody>
                  <a:tcPr marL="68580" marR="68580" marT="0" marB="0"/>
                </a:tc>
                <a:tc>
                  <a:txBody>
                    <a:bodyPr/>
                    <a:lstStyle/>
                    <a:p>
                      <a:pPr marR="496570">
                        <a:lnSpc>
                          <a:spcPct val="115000"/>
                        </a:lnSpc>
                        <a:spcAft>
                          <a:spcPts val="0"/>
                        </a:spcAft>
                      </a:pPr>
                      <a:r>
                        <a:rPr lang="en-IN" sz="1800">
                          <a:effectLst/>
                        </a:rPr>
                        <a:t>T1:Chapter 7 ,8,9 &amp; 10</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r>
              <a:tr h="456063">
                <a:tc>
                  <a:txBody>
                    <a:bodyPr/>
                    <a:lstStyle/>
                    <a:p>
                      <a:pPr marR="495935">
                        <a:lnSpc>
                          <a:spcPct val="115000"/>
                        </a:lnSpc>
                        <a:spcAft>
                          <a:spcPts val="1000"/>
                        </a:spcAft>
                      </a:pPr>
                      <a:r>
                        <a:rPr lang="en-IN" sz="1800">
                          <a:effectLst/>
                        </a:rPr>
                        <a:t>HW</a:t>
                      </a:r>
                      <a:endParaRPr lang="en-IN" sz="180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5935">
                        <a:lnSpc>
                          <a:spcPct val="115000"/>
                        </a:lnSpc>
                        <a:spcAft>
                          <a:spcPts val="1000"/>
                        </a:spcAft>
                      </a:pPr>
                      <a:r>
                        <a:rPr lang="en-IN" sz="1800" dirty="0">
                          <a:effectLst/>
                        </a:rPr>
                        <a:t>Problems on Testing of Hypothesis </a:t>
                      </a:r>
                      <a:endParaRPr lang="en-IN" sz="1800" dirty="0">
                        <a:solidFill>
                          <a:srgbClr val="000000"/>
                        </a:solidFill>
                        <a:effectLst/>
                        <a:latin typeface="Calibri" panose="020F0502020204030204" pitchFamily="34" charset="0"/>
                        <a:ea typeface="Calibri" panose="020F0502020204030204" pitchFamily="34" charset="0"/>
                      </a:endParaRPr>
                    </a:p>
                  </a:txBody>
                  <a:tcPr marL="68580" marR="68580" marT="0" marB="0"/>
                </a:tc>
                <a:tc>
                  <a:txBody>
                    <a:bodyPr/>
                    <a:lstStyle/>
                    <a:p>
                      <a:pPr marR="496570">
                        <a:lnSpc>
                          <a:spcPct val="115000"/>
                        </a:lnSpc>
                        <a:spcAft>
                          <a:spcPts val="0"/>
                        </a:spcAft>
                      </a:pPr>
                      <a:r>
                        <a:rPr lang="en-IN" sz="1800" dirty="0">
                          <a:effectLst/>
                        </a:rPr>
                        <a:t>T1:Chapters 7 to </a:t>
                      </a:r>
                      <a:r>
                        <a:rPr lang="en-IN" sz="1800" dirty="0" smtClean="0">
                          <a:effectLst/>
                        </a:rPr>
                        <a:t>10</a:t>
                      </a:r>
                      <a:endParaRPr lang="en-IN" sz="1800" dirty="0">
                        <a:solidFill>
                          <a:srgbClr val="000000"/>
                        </a:solidFill>
                        <a:effectLst/>
                        <a:latin typeface="Calibri" panose="020F0502020204030204" pitchFamily="34" charset="0"/>
                        <a:ea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34302553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8D2EC88B-815B-4B00-9015-38582D1843D8}"/>
              </a:ext>
            </a:extLst>
          </p:cNvPr>
          <p:cNvSpPr>
            <a:spLocks noGrp="1"/>
          </p:cNvSpPr>
          <p:nvPr>
            <p:ph sz="quarter" idx="10"/>
          </p:nvPr>
        </p:nvSpPr>
        <p:spPr/>
        <p:txBody>
          <a:bodyPr/>
          <a:lstStyle/>
          <a:p>
            <a:pPr algn="ctr"/>
            <a:r>
              <a:rPr lang="en-US" kern="0" dirty="0">
                <a:latin typeface="+mn-lt"/>
              </a:rPr>
              <a:t>Rejection criteria</a:t>
            </a:r>
            <a:endParaRPr lang="aa-ET" dirty="0">
              <a:latin typeface="+mn-lt"/>
            </a:endParaRPr>
          </a:p>
        </p:txBody>
      </p:sp>
      <p:grpSp>
        <p:nvGrpSpPr>
          <p:cNvPr id="5" name="Group 4"/>
          <p:cNvGrpSpPr/>
          <p:nvPr/>
        </p:nvGrpSpPr>
        <p:grpSpPr>
          <a:xfrm>
            <a:off x="2242279" y="1811514"/>
            <a:ext cx="8046275" cy="632033"/>
            <a:chOff x="375555" y="1888865"/>
            <a:chExt cx="20046387" cy="702729"/>
          </a:xfrm>
        </p:grpSpPr>
        <p:sp>
          <p:nvSpPr>
            <p:cNvPr id="6" name="Rectangle 5"/>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7" name="TextBox 6"/>
            <p:cNvSpPr txBox="1"/>
            <p:nvPr/>
          </p:nvSpPr>
          <p:spPr>
            <a:xfrm>
              <a:off x="417333" y="1888865"/>
              <a:ext cx="20004609" cy="702729"/>
            </a:xfrm>
            <a:prstGeom prst="rect">
              <a:avLst/>
            </a:prstGeom>
            <a:noFill/>
          </p:spPr>
          <p:txBody>
            <a:bodyPr wrap="square" rtlCol="0">
              <a:spAutoFit/>
            </a:bodyPr>
            <a:lstStyle/>
            <a:p>
              <a:pPr>
                <a:lnSpc>
                  <a:spcPct val="150000"/>
                </a:lnSpc>
              </a:pPr>
              <a:r>
                <a:rPr lang="en-US" sz="2338" b="1" dirty="0">
                  <a:latin typeface="+mj-lt"/>
                  <a:cs typeface="Helvetica" panose="020B0604020202020204" pitchFamily="34" charset="0"/>
                </a:rPr>
                <a:t>Define the critical region/ rejection criteria</a:t>
              </a:r>
              <a:endParaRPr lang="en-IN" sz="2338" b="1" dirty="0">
                <a:latin typeface="+mj-lt"/>
                <a:cs typeface="Helvetica" panose="020B0604020202020204" pitchFamily="34" charset="0"/>
              </a:endParaRPr>
            </a:p>
          </p:txBody>
        </p:sp>
      </p:grpSp>
      <p:sp>
        <p:nvSpPr>
          <p:cNvPr id="8" name="Rectangle 7"/>
          <p:cNvSpPr/>
          <p:nvPr/>
        </p:nvSpPr>
        <p:spPr>
          <a:xfrm>
            <a:off x="1817397" y="1864539"/>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9" name="Group 8"/>
          <p:cNvGrpSpPr/>
          <p:nvPr/>
        </p:nvGrpSpPr>
        <p:grpSpPr>
          <a:xfrm>
            <a:off x="2245811" y="2520670"/>
            <a:ext cx="8143670" cy="757985"/>
            <a:chOff x="375557" y="1965945"/>
            <a:chExt cx="12847313" cy="842768"/>
          </a:xfrm>
        </p:grpSpPr>
        <p:sp>
          <p:nvSpPr>
            <p:cNvPr id="10" name="Rectangle 9"/>
            <p:cNvSpPr/>
            <p:nvPr/>
          </p:nvSpPr>
          <p:spPr>
            <a:xfrm>
              <a:off x="375557" y="1965945"/>
              <a:ext cx="12688091" cy="81513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1" name="TextBox 10"/>
            <p:cNvSpPr txBox="1"/>
            <p:nvPr/>
          </p:nvSpPr>
          <p:spPr>
            <a:xfrm>
              <a:off x="417333" y="1994984"/>
              <a:ext cx="12805537" cy="813729"/>
            </a:xfrm>
            <a:prstGeom prst="rect">
              <a:avLst/>
            </a:prstGeom>
            <a:noFill/>
          </p:spPr>
          <p:txBody>
            <a:bodyPr wrap="square" rtlCol="0">
              <a:spAutoFit/>
            </a:bodyPr>
            <a:lstStyle/>
            <a:p>
              <a:r>
                <a:rPr lang="en-US" sz="2078" b="1" dirty="0">
                  <a:cs typeface="Times New Roman"/>
                </a:rPr>
                <a:t>Reject H</a:t>
              </a:r>
              <a:r>
                <a:rPr lang="en-US" sz="2078" b="1" baseline="-25000" dirty="0">
                  <a:cs typeface="Times New Roman"/>
                </a:rPr>
                <a:t>0</a:t>
              </a:r>
              <a:r>
                <a:rPr lang="en-US" sz="2078" b="1" dirty="0">
                  <a:cs typeface="Times New Roman"/>
                </a:rPr>
                <a:t> if computed value of Z is less than the critical value, </a:t>
              </a:r>
              <a:r>
                <a:rPr lang="en-US" sz="2078" b="1" dirty="0" err="1">
                  <a:cs typeface="Times New Roman"/>
                </a:rPr>
                <a:t>ie</a:t>
              </a:r>
              <a:r>
                <a:rPr lang="en-US" sz="2078" b="1" dirty="0">
                  <a:cs typeface="Times New Roman"/>
                </a:rPr>
                <a:t>.,</a:t>
              </a:r>
            </a:p>
            <a:p>
              <a:r>
                <a:rPr lang="en-US" sz="2078" b="1" dirty="0">
                  <a:cs typeface="Times New Roman"/>
                </a:rPr>
                <a:t> P(Z &lt; -z</a:t>
              </a:r>
              <a:r>
                <a:rPr lang="el-GR" sz="2078" b="1" baseline="-25000" dirty="0">
                  <a:cs typeface="Times New Roman"/>
                </a:rPr>
                <a:t>α</a:t>
              </a:r>
              <a:r>
                <a:rPr lang="en-US" sz="2078" b="1" dirty="0">
                  <a:cs typeface="Times New Roman"/>
                </a:rPr>
                <a:t>), otherwise do not reject H</a:t>
              </a:r>
              <a:r>
                <a:rPr lang="en-US" sz="2078" b="1" baseline="-25000" dirty="0">
                  <a:cs typeface="Times New Roman"/>
                </a:rPr>
                <a:t>0</a:t>
              </a:r>
              <a:endParaRPr lang="en-IN" sz="2078" b="1" dirty="0">
                <a:cs typeface="Helvetica" panose="020B0604020202020204" pitchFamily="34" charset="0"/>
              </a:endParaRPr>
            </a:p>
          </p:txBody>
        </p:sp>
      </p:grpSp>
      <p:sp>
        <p:nvSpPr>
          <p:cNvPr id="12" name="Rectangle 11"/>
          <p:cNvSpPr/>
          <p:nvPr/>
        </p:nvSpPr>
        <p:spPr>
          <a:xfrm>
            <a:off x="1820929" y="2504366"/>
            <a:ext cx="439485" cy="74943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a:t>
            </a:r>
            <a:r>
              <a:rPr lang="en-IN" sz="2078" b="1" dirty="0" err="1">
                <a:solidFill>
                  <a:schemeClr val="bg1"/>
                </a:solidFill>
                <a:latin typeface="Helvetica Neue"/>
                <a:cs typeface="Helvetica" panose="020B0604020202020204" pitchFamily="34" charset="0"/>
              </a:rPr>
              <a:t>i</a:t>
            </a:r>
            <a:r>
              <a:rPr lang="en-IN" sz="2078" b="1" dirty="0">
                <a:solidFill>
                  <a:schemeClr val="bg1"/>
                </a:solidFill>
                <a:latin typeface="Helvetica Neue"/>
                <a:cs typeface="Helvetica" panose="020B0604020202020204" pitchFamily="34" charset="0"/>
              </a:rPr>
              <a:t>)</a:t>
            </a:r>
          </a:p>
        </p:txBody>
      </p:sp>
      <p:grpSp>
        <p:nvGrpSpPr>
          <p:cNvPr id="13" name="Group 12"/>
          <p:cNvGrpSpPr/>
          <p:nvPr/>
        </p:nvGrpSpPr>
        <p:grpSpPr>
          <a:xfrm>
            <a:off x="2012503" y="5123781"/>
            <a:ext cx="1486512" cy="572016"/>
            <a:chOff x="375557" y="1947820"/>
            <a:chExt cx="12688091" cy="635999"/>
          </a:xfrm>
        </p:grpSpPr>
        <p:sp>
          <p:nvSpPr>
            <p:cNvPr id="14" name="Rectangle 1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lumMod val="75000"/>
                    <a:lumOff val="25000"/>
                  </a:schemeClr>
                </a:solidFill>
                <a:latin typeface="Helvetica Neue"/>
                <a:cs typeface="Helvetica" panose="020B0604020202020204" pitchFamily="34" charset="0"/>
              </a:endParaRPr>
            </a:p>
          </p:txBody>
        </p:sp>
        <p:sp>
          <p:nvSpPr>
            <p:cNvPr id="15" name="TextBox 14"/>
            <p:cNvSpPr txBox="1"/>
            <p:nvPr/>
          </p:nvSpPr>
          <p:spPr>
            <a:xfrm>
              <a:off x="417330" y="1947820"/>
              <a:ext cx="12646318"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16" name="Rectangle 15"/>
          <p:cNvSpPr/>
          <p:nvPr/>
        </p:nvSpPr>
        <p:spPr>
          <a:xfrm>
            <a:off x="1620631" y="5134387"/>
            <a:ext cx="40647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pic>
        <p:nvPicPr>
          <p:cNvPr id="17" name="Picture 16"/>
          <p:cNvPicPr>
            <a:picLocks noChangeAspect="1"/>
          </p:cNvPicPr>
          <p:nvPr/>
        </p:nvPicPr>
        <p:blipFill>
          <a:blip r:embed="rId2"/>
          <a:stretch>
            <a:fillRect/>
          </a:stretch>
        </p:blipFill>
        <p:spPr>
          <a:xfrm>
            <a:off x="4222643" y="3387593"/>
            <a:ext cx="6065911" cy="2216624"/>
          </a:xfrm>
          <a:prstGeom prst="rect">
            <a:avLst/>
          </a:prstGeom>
        </p:spPr>
      </p:pic>
    </p:spTree>
    <p:extLst>
      <p:ext uri="{BB962C8B-B14F-4D97-AF65-F5344CB8AC3E}">
        <p14:creationId xmlns:p14="http://schemas.microsoft.com/office/powerpoint/2010/main" val="196945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0-#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 calcmode="lin" valueType="num">
                                      <p:cBhvr>
                                        <p:cTn id="26" dur="500" fill="hold"/>
                                        <p:tgtEl>
                                          <p:spTgt spid="17"/>
                                        </p:tgtEl>
                                        <p:attrNameLst>
                                          <p:attrName>ppt_w</p:attrName>
                                        </p:attrNameLst>
                                      </p:cBhvr>
                                      <p:tavLst>
                                        <p:tav tm="0">
                                          <p:val>
                                            <p:fltVal val="0"/>
                                          </p:val>
                                        </p:tav>
                                        <p:tav tm="100000">
                                          <p:val>
                                            <p:strVal val="#ppt_w"/>
                                          </p:val>
                                        </p:tav>
                                      </p:tavLst>
                                    </p:anim>
                                    <p:anim calcmode="lin" valueType="num">
                                      <p:cBhvr>
                                        <p:cTn id="27" dur="500" fill="hold"/>
                                        <p:tgtEl>
                                          <p:spTgt spid="17"/>
                                        </p:tgtEl>
                                        <p:attrNameLst>
                                          <p:attrName>ppt_h</p:attrName>
                                        </p:attrNameLst>
                                      </p:cBhvr>
                                      <p:tavLst>
                                        <p:tav tm="0">
                                          <p:val>
                                            <p:fltVal val="0"/>
                                          </p:val>
                                        </p:tav>
                                        <p:tav tm="100000">
                                          <p:val>
                                            <p:strVal val="#ppt_h"/>
                                          </p:val>
                                        </p:tav>
                                      </p:tavLst>
                                    </p:anim>
                                    <p:animEffect transition="in" filter="fade">
                                      <p:cBhvr>
                                        <p:cTn id="28" dur="500"/>
                                        <p:tgtEl>
                                          <p:spTgt spid="1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fill="hold"/>
                                        <p:tgtEl>
                                          <p:spTgt spid="16"/>
                                        </p:tgtEl>
                                        <p:attrNameLst>
                                          <p:attrName>ppt_x</p:attrName>
                                        </p:attrNameLst>
                                      </p:cBhvr>
                                      <p:tavLst>
                                        <p:tav tm="0">
                                          <p:val>
                                            <p:strVal val="0-#ppt_w/2"/>
                                          </p:val>
                                        </p:tav>
                                        <p:tav tm="100000">
                                          <p:val>
                                            <p:strVal val="#ppt_x"/>
                                          </p:val>
                                        </p:tav>
                                      </p:tavLst>
                                    </p:anim>
                                    <p:anim calcmode="lin" valueType="num">
                                      <p:cBhvr additive="base">
                                        <p:cTn id="34" dur="500" fill="hold"/>
                                        <p:tgtEl>
                                          <p:spTgt spid="16"/>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0-#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E7A51E4E-96B9-4C3E-BF29-1CDC8B252492}"/>
              </a:ext>
            </a:extLst>
          </p:cNvPr>
          <p:cNvSpPr>
            <a:spLocks noGrp="1"/>
          </p:cNvSpPr>
          <p:nvPr>
            <p:ph sz="quarter" idx="10"/>
          </p:nvPr>
        </p:nvSpPr>
        <p:spPr/>
        <p:txBody>
          <a:bodyPr/>
          <a:lstStyle/>
          <a:p>
            <a:pPr algn="ctr"/>
            <a:r>
              <a:rPr lang="en-US" kern="0" dirty="0">
                <a:latin typeface="+mn-lt"/>
              </a:rPr>
              <a:t>Rejection criteria</a:t>
            </a:r>
            <a:endParaRPr lang="aa-ET" dirty="0">
              <a:latin typeface="+mn-lt"/>
            </a:endParaRPr>
          </a:p>
        </p:txBody>
      </p:sp>
      <p:grpSp>
        <p:nvGrpSpPr>
          <p:cNvPr id="19" name="Group 18"/>
          <p:cNvGrpSpPr/>
          <p:nvPr/>
        </p:nvGrpSpPr>
        <p:grpSpPr>
          <a:xfrm>
            <a:off x="2288999" y="1547557"/>
            <a:ext cx="7999555" cy="632033"/>
            <a:chOff x="375555" y="1888865"/>
            <a:chExt cx="20046387" cy="702729"/>
          </a:xfrm>
        </p:grpSpPr>
        <p:sp>
          <p:nvSpPr>
            <p:cNvPr id="20" name="Rectangle 19"/>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solidFill>
                <a:latin typeface="Helvetica Neue"/>
                <a:cs typeface="Helvetica" panose="020B0604020202020204" pitchFamily="34" charset="0"/>
              </a:endParaRPr>
            </a:p>
          </p:txBody>
        </p:sp>
        <p:sp>
          <p:nvSpPr>
            <p:cNvPr id="21" name="TextBox 20"/>
            <p:cNvSpPr txBox="1"/>
            <p:nvPr/>
          </p:nvSpPr>
          <p:spPr>
            <a:xfrm>
              <a:off x="417334" y="1888865"/>
              <a:ext cx="20004608" cy="702729"/>
            </a:xfrm>
            <a:prstGeom prst="rect">
              <a:avLst/>
            </a:prstGeom>
            <a:noFill/>
          </p:spPr>
          <p:txBody>
            <a:bodyPr wrap="square" rtlCol="0">
              <a:spAutoFit/>
            </a:bodyPr>
            <a:lstStyle/>
            <a:p>
              <a:pPr>
                <a:lnSpc>
                  <a:spcPct val="150000"/>
                </a:lnSpc>
              </a:pPr>
              <a:r>
                <a:rPr lang="en-US" sz="2338" b="1" dirty="0">
                  <a:cs typeface="Helvetica" panose="020B0604020202020204" pitchFamily="34" charset="0"/>
                </a:rPr>
                <a:t>Define the critical region/ rejection criteria</a:t>
              </a:r>
              <a:endParaRPr lang="en-IN" sz="2338" b="1" dirty="0">
                <a:cs typeface="Helvetica" panose="020B0604020202020204" pitchFamily="34" charset="0"/>
              </a:endParaRPr>
            </a:p>
          </p:txBody>
        </p:sp>
      </p:grpSp>
      <p:sp>
        <p:nvSpPr>
          <p:cNvPr id="22" name="Rectangle 21"/>
          <p:cNvSpPr/>
          <p:nvPr/>
        </p:nvSpPr>
        <p:spPr>
          <a:xfrm>
            <a:off x="1817396" y="1600582"/>
            <a:ext cx="488274"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23" name="Group 22"/>
          <p:cNvGrpSpPr/>
          <p:nvPr/>
        </p:nvGrpSpPr>
        <p:grpSpPr>
          <a:xfrm>
            <a:off x="2284461" y="2267318"/>
            <a:ext cx="8083811" cy="757985"/>
            <a:chOff x="375557" y="1965945"/>
            <a:chExt cx="12847313" cy="842768"/>
          </a:xfrm>
        </p:grpSpPr>
        <p:sp>
          <p:nvSpPr>
            <p:cNvPr id="24" name="Rectangle 23"/>
            <p:cNvSpPr/>
            <p:nvPr/>
          </p:nvSpPr>
          <p:spPr>
            <a:xfrm>
              <a:off x="375557" y="1965945"/>
              <a:ext cx="12688091" cy="815133"/>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solidFill>
                <a:latin typeface="Helvetica Neue"/>
                <a:cs typeface="Helvetica" panose="020B0604020202020204" pitchFamily="34" charset="0"/>
              </a:endParaRPr>
            </a:p>
          </p:txBody>
        </p:sp>
        <p:sp>
          <p:nvSpPr>
            <p:cNvPr id="25" name="TextBox 24"/>
            <p:cNvSpPr txBox="1"/>
            <p:nvPr/>
          </p:nvSpPr>
          <p:spPr>
            <a:xfrm>
              <a:off x="417332" y="1994984"/>
              <a:ext cx="12805538" cy="813729"/>
            </a:xfrm>
            <a:prstGeom prst="rect">
              <a:avLst/>
            </a:prstGeom>
            <a:noFill/>
          </p:spPr>
          <p:txBody>
            <a:bodyPr wrap="square" rtlCol="0">
              <a:spAutoFit/>
            </a:bodyPr>
            <a:lstStyle/>
            <a:p>
              <a:r>
                <a:rPr lang="en-US" sz="2078" b="1" dirty="0">
                  <a:cs typeface="Times New Roman"/>
                </a:rPr>
                <a:t>Reject H</a:t>
              </a:r>
              <a:r>
                <a:rPr lang="en-US" sz="2078" b="1" baseline="-25000" dirty="0">
                  <a:cs typeface="Times New Roman"/>
                </a:rPr>
                <a:t>0</a:t>
              </a:r>
              <a:r>
                <a:rPr lang="en-US" sz="2078" b="1" dirty="0">
                  <a:cs typeface="Times New Roman"/>
                </a:rPr>
                <a:t> if computed value of Z is greater than the critical value, </a:t>
              </a:r>
              <a:r>
                <a:rPr lang="en-US" sz="2078" b="1" dirty="0" err="1">
                  <a:cs typeface="Times New Roman"/>
                </a:rPr>
                <a:t>ie</a:t>
              </a:r>
              <a:r>
                <a:rPr lang="en-US" sz="2078" b="1" dirty="0">
                  <a:cs typeface="Times New Roman"/>
                </a:rPr>
                <a:t>., P(Z &gt; z</a:t>
              </a:r>
              <a:r>
                <a:rPr lang="el-GR" sz="2078" b="1" baseline="-25000" dirty="0">
                  <a:cs typeface="Times New Roman"/>
                </a:rPr>
                <a:t>α</a:t>
              </a:r>
              <a:r>
                <a:rPr lang="en-US" sz="2078" b="1" dirty="0">
                  <a:cs typeface="Times New Roman"/>
                </a:rPr>
                <a:t>), otherwise do not reject H</a:t>
              </a:r>
              <a:r>
                <a:rPr lang="en-US" sz="2078" b="1" baseline="-25000" dirty="0">
                  <a:cs typeface="Times New Roman"/>
                </a:rPr>
                <a:t>0</a:t>
              </a:r>
              <a:endParaRPr lang="en-IN" sz="2078" dirty="0">
                <a:cs typeface="Helvetica" panose="020B0604020202020204" pitchFamily="34" charset="0"/>
              </a:endParaRPr>
            </a:p>
          </p:txBody>
        </p:sp>
      </p:grpSp>
      <p:sp>
        <p:nvSpPr>
          <p:cNvPr id="26" name="Rectangle 25"/>
          <p:cNvSpPr/>
          <p:nvPr/>
        </p:nvSpPr>
        <p:spPr>
          <a:xfrm>
            <a:off x="1820929" y="2272224"/>
            <a:ext cx="468070" cy="749436"/>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chemeClr val="bg1"/>
                </a:solidFill>
                <a:cs typeface="Helvetica" panose="020B0604020202020204" pitchFamily="34" charset="0"/>
              </a:rPr>
              <a:t>(ii)</a:t>
            </a:r>
          </a:p>
        </p:txBody>
      </p:sp>
      <p:grpSp>
        <p:nvGrpSpPr>
          <p:cNvPr id="27" name="Group 26"/>
          <p:cNvGrpSpPr/>
          <p:nvPr/>
        </p:nvGrpSpPr>
        <p:grpSpPr>
          <a:xfrm>
            <a:off x="2012503" y="4891638"/>
            <a:ext cx="1505166" cy="572016"/>
            <a:chOff x="375557" y="1947820"/>
            <a:chExt cx="12847313" cy="635999"/>
          </a:xfrm>
        </p:grpSpPr>
        <p:sp>
          <p:nvSpPr>
            <p:cNvPr id="28" name="Rectangle 27"/>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lumMod val="75000"/>
                    <a:lumOff val="25000"/>
                  </a:schemeClr>
                </a:solidFill>
                <a:latin typeface="Helvetica Neue"/>
                <a:cs typeface="Helvetica" panose="020B0604020202020204" pitchFamily="34" charset="0"/>
              </a:endParaRPr>
            </a:p>
          </p:txBody>
        </p:sp>
        <p:sp>
          <p:nvSpPr>
            <p:cNvPr id="29" name="TextBox 28"/>
            <p:cNvSpPr txBox="1"/>
            <p:nvPr/>
          </p:nvSpPr>
          <p:spPr>
            <a:xfrm>
              <a:off x="417330" y="1947820"/>
              <a:ext cx="12805540" cy="635999"/>
            </a:xfrm>
            <a:prstGeom prst="rect">
              <a:avLst/>
            </a:prstGeom>
            <a:noFill/>
          </p:spPr>
          <p:txBody>
            <a:bodyPr wrap="square" rtlCol="0">
              <a:spAutoFit/>
            </a:bodyPr>
            <a:lstStyle/>
            <a:p>
              <a:pPr>
                <a:lnSpc>
                  <a:spcPct val="150000"/>
                </a:lnSpc>
              </a:pPr>
              <a:r>
                <a:rPr lang="en-US" sz="2078" b="1" dirty="0">
                  <a:solidFill>
                    <a:schemeClr val="tx1">
                      <a:lumMod val="75000"/>
                      <a:lumOff val="25000"/>
                    </a:schemeClr>
                  </a:solidFill>
                  <a:cs typeface="Helvetica" panose="020B0604020202020204" pitchFamily="34" charset="0"/>
                </a:rPr>
                <a:t>Conclusion</a:t>
              </a:r>
              <a:endParaRPr lang="en-IN" sz="2078" b="1" dirty="0">
                <a:solidFill>
                  <a:schemeClr val="tx1">
                    <a:lumMod val="75000"/>
                    <a:lumOff val="25000"/>
                  </a:schemeClr>
                </a:solidFill>
                <a:cs typeface="Helvetica" panose="020B0604020202020204" pitchFamily="34" charset="0"/>
              </a:endParaRPr>
            </a:p>
          </p:txBody>
        </p:sp>
      </p:grpSp>
      <p:sp>
        <p:nvSpPr>
          <p:cNvPr id="30" name="Rectangle 29"/>
          <p:cNvSpPr/>
          <p:nvPr/>
        </p:nvSpPr>
        <p:spPr>
          <a:xfrm>
            <a:off x="1620631" y="4902244"/>
            <a:ext cx="40647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pic>
        <p:nvPicPr>
          <p:cNvPr id="31" name="Picture 30"/>
          <p:cNvPicPr>
            <a:picLocks noChangeAspect="1"/>
          </p:cNvPicPr>
          <p:nvPr/>
        </p:nvPicPr>
        <p:blipFill>
          <a:blip r:embed="rId2"/>
          <a:stretch>
            <a:fillRect/>
          </a:stretch>
        </p:blipFill>
        <p:spPr>
          <a:xfrm>
            <a:off x="3767471" y="3242210"/>
            <a:ext cx="6422486" cy="2197885"/>
          </a:xfrm>
          <a:prstGeom prst="rect">
            <a:avLst/>
          </a:prstGeom>
        </p:spPr>
      </p:pic>
    </p:spTree>
    <p:extLst>
      <p:ext uri="{BB962C8B-B14F-4D97-AF65-F5344CB8AC3E}">
        <p14:creationId xmlns:p14="http://schemas.microsoft.com/office/powerpoint/2010/main" val="164031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0-#ppt_w/2"/>
                                          </p:val>
                                        </p:tav>
                                        <p:tav tm="100000">
                                          <p:val>
                                            <p:strVal val="#ppt_x"/>
                                          </p:val>
                                        </p:tav>
                                      </p:tavLst>
                                    </p:anim>
                                    <p:anim calcmode="lin" valueType="num">
                                      <p:cBhvr additive="base">
                                        <p:cTn id="18" dur="500" fill="hold"/>
                                        <p:tgtEl>
                                          <p:spTgt spid="2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0-#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 calcmode="lin" valueType="num">
                                      <p:cBhvr additive="base">
                                        <p:cTn id="33" dur="500" fill="hold"/>
                                        <p:tgtEl>
                                          <p:spTgt spid="30"/>
                                        </p:tgtEl>
                                        <p:attrNameLst>
                                          <p:attrName>ppt_x</p:attrName>
                                        </p:attrNameLst>
                                      </p:cBhvr>
                                      <p:tavLst>
                                        <p:tav tm="0">
                                          <p:val>
                                            <p:strVal val="0-#ppt_w/2"/>
                                          </p:val>
                                        </p:tav>
                                        <p:tav tm="100000">
                                          <p:val>
                                            <p:strVal val="#ppt_x"/>
                                          </p:val>
                                        </p:tav>
                                      </p:tavLst>
                                    </p:anim>
                                    <p:anim calcmode="lin" valueType="num">
                                      <p:cBhvr additive="base">
                                        <p:cTn id="34" dur="500" fill="hold"/>
                                        <p:tgtEl>
                                          <p:spTgt spid="30"/>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0-#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6"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xmlns="" id="{CC906E57-21FB-4339-B60F-3B2C170C7954}"/>
              </a:ext>
            </a:extLst>
          </p:cNvPr>
          <p:cNvSpPr>
            <a:spLocks noGrp="1"/>
          </p:cNvSpPr>
          <p:nvPr>
            <p:ph sz="quarter" idx="10"/>
          </p:nvPr>
        </p:nvSpPr>
        <p:spPr/>
        <p:txBody>
          <a:bodyPr/>
          <a:lstStyle/>
          <a:p>
            <a:pPr algn="ctr"/>
            <a:r>
              <a:rPr lang="en-US" kern="0" dirty="0">
                <a:latin typeface="+mn-lt"/>
              </a:rPr>
              <a:t>Rejection criteria</a:t>
            </a:r>
            <a:endParaRPr lang="aa-ET" dirty="0">
              <a:latin typeface="+mn-lt"/>
            </a:endParaRPr>
          </a:p>
        </p:txBody>
      </p:sp>
      <p:grpSp>
        <p:nvGrpSpPr>
          <p:cNvPr id="4" name="Group 3"/>
          <p:cNvGrpSpPr/>
          <p:nvPr/>
        </p:nvGrpSpPr>
        <p:grpSpPr>
          <a:xfrm>
            <a:off x="2288999" y="1548443"/>
            <a:ext cx="7999555" cy="632033"/>
            <a:chOff x="375555" y="1888865"/>
            <a:chExt cx="20046387" cy="702729"/>
          </a:xfrm>
        </p:grpSpPr>
        <p:sp>
          <p:nvSpPr>
            <p:cNvPr id="5" name="Rectangle 4"/>
            <p:cNvSpPr/>
            <p:nvPr/>
          </p:nvSpPr>
          <p:spPr>
            <a:xfrm>
              <a:off x="375555" y="1965945"/>
              <a:ext cx="20046385"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lumMod val="75000"/>
                    <a:lumOff val="25000"/>
                  </a:schemeClr>
                </a:solidFill>
                <a:latin typeface="Helvetica Neue"/>
                <a:cs typeface="Helvetica" panose="020B0604020202020204" pitchFamily="34" charset="0"/>
              </a:endParaRPr>
            </a:p>
          </p:txBody>
        </p:sp>
        <p:sp>
          <p:nvSpPr>
            <p:cNvPr id="6" name="TextBox 5"/>
            <p:cNvSpPr txBox="1"/>
            <p:nvPr/>
          </p:nvSpPr>
          <p:spPr>
            <a:xfrm>
              <a:off x="417334" y="1888865"/>
              <a:ext cx="20004608" cy="702729"/>
            </a:xfrm>
            <a:prstGeom prst="rect">
              <a:avLst/>
            </a:prstGeom>
            <a:noFill/>
          </p:spPr>
          <p:txBody>
            <a:bodyPr wrap="square" rtlCol="0">
              <a:spAutoFit/>
            </a:bodyPr>
            <a:lstStyle/>
            <a:p>
              <a:pPr>
                <a:lnSpc>
                  <a:spcPct val="150000"/>
                </a:lnSpc>
              </a:pPr>
              <a:r>
                <a:rPr lang="en-US" sz="2338" b="1" dirty="0">
                  <a:cs typeface="Helvetica" panose="020B0604020202020204" pitchFamily="34" charset="0"/>
                </a:rPr>
                <a:t>Define the critical region/ rejection criteria</a:t>
              </a:r>
              <a:endParaRPr lang="en-IN" sz="2338" b="1" dirty="0">
                <a:cs typeface="Helvetica" panose="020B0604020202020204" pitchFamily="34" charset="0"/>
              </a:endParaRPr>
            </a:p>
          </p:txBody>
        </p:sp>
      </p:grpSp>
      <p:sp>
        <p:nvSpPr>
          <p:cNvPr id="7" name="Rectangle 6"/>
          <p:cNvSpPr/>
          <p:nvPr/>
        </p:nvSpPr>
        <p:spPr>
          <a:xfrm>
            <a:off x="1747890" y="1601468"/>
            <a:ext cx="557781"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8" name="Group 7"/>
          <p:cNvGrpSpPr/>
          <p:nvPr/>
        </p:nvGrpSpPr>
        <p:grpSpPr>
          <a:xfrm>
            <a:off x="2284461" y="2193968"/>
            <a:ext cx="7983625" cy="1072477"/>
            <a:chOff x="375557" y="1965944"/>
            <a:chExt cx="12688091" cy="1192437"/>
          </a:xfrm>
        </p:grpSpPr>
        <p:sp>
          <p:nvSpPr>
            <p:cNvPr id="9" name="Rectangle 8"/>
            <p:cNvSpPr/>
            <p:nvPr/>
          </p:nvSpPr>
          <p:spPr>
            <a:xfrm>
              <a:off x="375557" y="1965944"/>
              <a:ext cx="12688091" cy="1192437"/>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solidFill>
                <a:latin typeface="Helvetica Neue"/>
                <a:cs typeface="Helvetica" panose="020B0604020202020204" pitchFamily="34" charset="0"/>
              </a:endParaRPr>
            </a:p>
          </p:txBody>
        </p:sp>
        <p:sp>
          <p:nvSpPr>
            <p:cNvPr id="10" name="TextBox 9"/>
            <p:cNvSpPr txBox="1"/>
            <p:nvPr/>
          </p:nvSpPr>
          <p:spPr>
            <a:xfrm>
              <a:off x="417332" y="2006775"/>
              <a:ext cx="12646316" cy="813728"/>
            </a:xfrm>
            <a:prstGeom prst="rect">
              <a:avLst/>
            </a:prstGeom>
            <a:noFill/>
          </p:spPr>
          <p:txBody>
            <a:bodyPr wrap="square" rtlCol="0">
              <a:spAutoFit/>
            </a:bodyPr>
            <a:lstStyle/>
            <a:p>
              <a:r>
                <a:rPr lang="en-US" sz="2078" b="1" dirty="0">
                  <a:cs typeface="Times New Roman"/>
                </a:rPr>
                <a:t>Reject H</a:t>
              </a:r>
              <a:r>
                <a:rPr lang="en-US" sz="2078" b="1" baseline="-25000" dirty="0">
                  <a:cs typeface="Times New Roman"/>
                </a:rPr>
                <a:t>0</a:t>
              </a:r>
              <a:r>
                <a:rPr lang="en-US" sz="2078" b="1" dirty="0">
                  <a:cs typeface="Times New Roman"/>
                </a:rPr>
                <a:t> if computed value of Z is less than or greater than the critical value, </a:t>
              </a:r>
              <a:r>
                <a:rPr lang="en-US" sz="2078" b="1" dirty="0" err="1">
                  <a:cs typeface="Times New Roman"/>
                </a:rPr>
                <a:t>ie</a:t>
              </a:r>
              <a:r>
                <a:rPr lang="en-US" sz="2078" b="1" dirty="0">
                  <a:cs typeface="Times New Roman"/>
                </a:rPr>
                <a:t>., P(Z &lt; - z</a:t>
              </a:r>
              <a:r>
                <a:rPr lang="el-GR" sz="2078" b="1" baseline="-25000" dirty="0">
                  <a:cs typeface="Times New Roman"/>
                </a:rPr>
                <a:t>α</a:t>
              </a:r>
              <a:r>
                <a:rPr lang="en-US" sz="2078" b="1" baseline="-25000" dirty="0">
                  <a:cs typeface="Times New Roman"/>
                </a:rPr>
                <a:t>/2</a:t>
              </a:r>
              <a:r>
                <a:rPr lang="en-US" sz="2078" b="1" dirty="0">
                  <a:cs typeface="Times New Roman"/>
                </a:rPr>
                <a:t>) or P(Z &gt; z</a:t>
              </a:r>
              <a:r>
                <a:rPr lang="el-GR" sz="2078" b="1" baseline="-25000" dirty="0">
                  <a:cs typeface="Times New Roman"/>
                </a:rPr>
                <a:t>α</a:t>
              </a:r>
              <a:r>
                <a:rPr lang="en-US" sz="2078" b="1" baseline="-25000" dirty="0">
                  <a:cs typeface="Times New Roman"/>
                </a:rPr>
                <a:t>/2</a:t>
              </a:r>
              <a:r>
                <a:rPr lang="en-US" sz="2078" b="1" dirty="0">
                  <a:cs typeface="Times New Roman"/>
                </a:rPr>
                <a:t>), otherwise do not reject H</a:t>
              </a:r>
              <a:r>
                <a:rPr lang="en-US" sz="2078" b="1" baseline="-25000" dirty="0">
                  <a:cs typeface="Times New Roman"/>
                </a:rPr>
                <a:t>0</a:t>
              </a:r>
              <a:endParaRPr lang="en-IN" sz="2078" dirty="0">
                <a:cs typeface="Helvetica" panose="020B0604020202020204" pitchFamily="34" charset="0"/>
              </a:endParaRPr>
            </a:p>
          </p:txBody>
        </p:sp>
      </p:grpSp>
      <p:sp>
        <p:nvSpPr>
          <p:cNvPr id="11" name="Rectangle 10"/>
          <p:cNvSpPr/>
          <p:nvPr/>
        </p:nvSpPr>
        <p:spPr>
          <a:xfrm>
            <a:off x="1747891" y="2198877"/>
            <a:ext cx="541109" cy="1088779"/>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cs typeface="Helvetica" panose="020B0604020202020204" pitchFamily="34" charset="0"/>
              </a:rPr>
              <a:t>(iii)</a:t>
            </a:r>
          </a:p>
        </p:txBody>
      </p:sp>
      <p:grpSp>
        <p:nvGrpSpPr>
          <p:cNvPr id="12" name="Group 11"/>
          <p:cNvGrpSpPr/>
          <p:nvPr/>
        </p:nvGrpSpPr>
        <p:grpSpPr>
          <a:xfrm>
            <a:off x="2012503" y="4966759"/>
            <a:ext cx="1505166" cy="572016"/>
            <a:chOff x="375557" y="1947820"/>
            <a:chExt cx="12847313" cy="635999"/>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dirty="0">
                <a:solidFill>
                  <a:schemeClr val="tx1">
                    <a:lumMod val="75000"/>
                    <a:lumOff val="25000"/>
                  </a:schemeClr>
                </a:solidFill>
                <a:latin typeface="Helvetica Neue"/>
                <a:cs typeface="Helvetica" panose="020B0604020202020204" pitchFamily="34" charset="0"/>
              </a:endParaRPr>
            </a:p>
          </p:txBody>
        </p:sp>
        <p:sp>
          <p:nvSpPr>
            <p:cNvPr id="14" name="TextBox 13"/>
            <p:cNvSpPr txBox="1"/>
            <p:nvPr/>
          </p:nvSpPr>
          <p:spPr>
            <a:xfrm>
              <a:off x="417330" y="1947820"/>
              <a:ext cx="12805540" cy="635999"/>
            </a:xfrm>
            <a:prstGeom prst="rect">
              <a:avLst/>
            </a:prstGeom>
            <a:noFill/>
          </p:spPr>
          <p:txBody>
            <a:bodyPr wrap="square" rtlCol="0">
              <a:spAutoFit/>
            </a:bodyPr>
            <a:lstStyle/>
            <a:p>
              <a:pPr>
                <a:lnSpc>
                  <a:spcPct val="150000"/>
                </a:lnSpc>
              </a:pPr>
              <a:r>
                <a:rPr lang="en-US" sz="2078" b="1" dirty="0">
                  <a:solidFill>
                    <a:schemeClr val="tx1">
                      <a:lumMod val="75000"/>
                      <a:lumOff val="25000"/>
                    </a:schemeClr>
                  </a:solidFill>
                  <a:cs typeface="Helvetica" panose="020B0604020202020204" pitchFamily="34" charset="0"/>
                </a:rPr>
                <a:t>Conclusion</a:t>
              </a:r>
              <a:endParaRPr lang="en-IN" sz="2078" b="1" dirty="0">
                <a:solidFill>
                  <a:schemeClr val="tx1">
                    <a:lumMod val="75000"/>
                    <a:lumOff val="25000"/>
                  </a:schemeClr>
                </a:solidFill>
                <a:cs typeface="Helvetica" panose="020B0604020202020204" pitchFamily="34" charset="0"/>
              </a:endParaRPr>
            </a:p>
          </p:txBody>
        </p:sp>
      </p:grpSp>
      <p:sp>
        <p:nvSpPr>
          <p:cNvPr id="15" name="Rectangle 14"/>
          <p:cNvSpPr/>
          <p:nvPr/>
        </p:nvSpPr>
        <p:spPr>
          <a:xfrm>
            <a:off x="1620631" y="4977365"/>
            <a:ext cx="40647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pic>
        <p:nvPicPr>
          <p:cNvPr id="16" name="Picture 15"/>
          <p:cNvPicPr>
            <a:picLocks noChangeAspect="1"/>
          </p:cNvPicPr>
          <p:nvPr/>
        </p:nvPicPr>
        <p:blipFill>
          <a:blip r:embed="rId2"/>
          <a:stretch>
            <a:fillRect/>
          </a:stretch>
        </p:blipFill>
        <p:spPr>
          <a:xfrm>
            <a:off x="3914435" y="3482476"/>
            <a:ext cx="6353650" cy="1766663"/>
          </a:xfrm>
          <a:prstGeom prst="rect">
            <a:avLst/>
          </a:prstGeom>
        </p:spPr>
      </p:pic>
    </p:spTree>
    <p:extLst>
      <p:ext uri="{BB962C8B-B14F-4D97-AF65-F5344CB8AC3E}">
        <p14:creationId xmlns:p14="http://schemas.microsoft.com/office/powerpoint/2010/main" val="279263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53" presetClass="entr" presetSubtype="16"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2CF6234E-6B4E-46A4-BCDB-9334C4C8B34C}"/>
              </a:ext>
            </a:extLst>
          </p:cNvPr>
          <p:cNvSpPr>
            <a:spLocks noGrp="1"/>
          </p:cNvSpPr>
          <p:nvPr>
            <p:ph sz="quarter" idx="10"/>
          </p:nvPr>
        </p:nvSpPr>
        <p:spPr/>
        <p:txBody>
          <a:bodyPr/>
          <a:lstStyle/>
          <a:p>
            <a:pPr algn="ctr"/>
            <a:r>
              <a:rPr lang="en-US" kern="0" dirty="0">
                <a:latin typeface="+mn-lt"/>
              </a:rPr>
              <a:t>Rejection criteria</a:t>
            </a:r>
            <a:endParaRPr lang="aa-ET" dirty="0">
              <a:latin typeface="+mn-lt"/>
            </a:endParaRPr>
          </a:p>
        </p:txBody>
      </p:sp>
      <p:sp>
        <p:nvSpPr>
          <p:cNvPr id="17" name="Rectangle 2"/>
          <p:cNvSpPr txBox="1">
            <a:spLocks noChangeArrowheads="1"/>
          </p:cNvSpPr>
          <p:nvPr/>
        </p:nvSpPr>
        <p:spPr>
          <a:xfrm>
            <a:off x="2552650" y="1607726"/>
            <a:ext cx="6954198" cy="399427"/>
          </a:xfrm>
          <a:prstGeom prst="rect">
            <a:avLst/>
          </a:prstGeom>
        </p:spPr>
        <p:txBody>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pPr algn="ctr"/>
            <a:r>
              <a:rPr lang="en-US" altLang="en-US" sz="2338" b="1" dirty="0">
                <a:latin typeface="Helvetica Neue"/>
              </a:rPr>
              <a:t>Summary of One- and Two-Tail Tests</a:t>
            </a:r>
          </a:p>
        </p:txBody>
      </p:sp>
      <p:graphicFrame>
        <p:nvGraphicFramePr>
          <p:cNvPr id="18" name="Group 34"/>
          <p:cNvGraphicFramePr>
            <a:graphicFrameLocks noGrp="1"/>
          </p:cNvGraphicFramePr>
          <p:nvPr/>
        </p:nvGraphicFramePr>
        <p:xfrm>
          <a:off x="2563256" y="2064255"/>
          <a:ext cx="6943593" cy="3483673"/>
        </p:xfrm>
        <a:graphic>
          <a:graphicData uri="http://schemas.openxmlformats.org/drawingml/2006/table">
            <a:tbl>
              <a:tblPr/>
              <a:tblGrid>
                <a:gridCol w="2314531">
                  <a:extLst>
                    <a:ext uri="{9D8B030D-6E8A-4147-A177-3AD203B41FA5}">
                      <a16:colId xmlns:a16="http://schemas.microsoft.com/office/drawing/2014/main" xmlns="" val="20000"/>
                    </a:ext>
                  </a:extLst>
                </a:gridCol>
                <a:gridCol w="2314531">
                  <a:extLst>
                    <a:ext uri="{9D8B030D-6E8A-4147-A177-3AD203B41FA5}">
                      <a16:colId xmlns:a16="http://schemas.microsoft.com/office/drawing/2014/main" xmlns="" val="20001"/>
                    </a:ext>
                  </a:extLst>
                </a:gridCol>
                <a:gridCol w="2314531">
                  <a:extLst>
                    <a:ext uri="{9D8B030D-6E8A-4147-A177-3AD203B41FA5}">
                      <a16:colId xmlns:a16="http://schemas.microsoft.com/office/drawing/2014/main" xmlns="" val="20002"/>
                    </a:ext>
                  </a:extLst>
                </a:gridCol>
              </a:tblGrid>
              <a:tr h="1199597">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One-Tail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(left tail)</a:t>
                      </a:r>
                    </a:p>
                  </a:txBody>
                  <a:tcPr marL="59386" marR="59386" marT="29693" marB="29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One-Tail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(right tail)</a:t>
                      </a:r>
                    </a:p>
                  </a:txBody>
                  <a:tcPr marL="59386" marR="59386" marT="29693" marB="29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Two-Tail Test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300" b="0" i="0" u="none" strike="noStrike" cap="none" normalizeH="0" baseline="0" dirty="0">
                          <a:ln>
                            <a:noFill/>
                          </a:ln>
                          <a:solidFill>
                            <a:schemeClr val="tx1"/>
                          </a:solidFill>
                          <a:effectLst/>
                          <a:latin typeface="Tahoma" pitchFamily="34" charset="0"/>
                        </a:rPr>
                        <a:t>(Either left or right tail)</a:t>
                      </a:r>
                    </a:p>
                  </a:txBody>
                  <a:tcPr marL="59386" marR="59386" marT="29693" marB="29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1142038">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1142038">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400">
                          <a:solidFill>
                            <a:schemeClr val="tx1"/>
                          </a:solidFill>
                          <a:latin typeface="Times" pitchFamily="18" charset="0"/>
                        </a:defRPr>
                      </a:lvl1pPr>
                      <a:lvl2pPr algn="l">
                        <a:spcBef>
                          <a:spcPct val="20000"/>
                        </a:spcBef>
                        <a:defRPr sz="2000">
                          <a:solidFill>
                            <a:schemeClr val="tx1"/>
                          </a:solidFill>
                          <a:latin typeface="Times" pitchFamily="18" charset="0"/>
                        </a:defRPr>
                      </a:lvl2pPr>
                      <a:lvl3pPr algn="l">
                        <a:spcBef>
                          <a:spcPct val="20000"/>
                        </a:spcBef>
                        <a:defRPr>
                          <a:solidFill>
                            <a:schemeClr val="tx1"/>
                          </a:solidFill>
                          <a:latin typeface="Times" pitchFamily="18" charset="0"/>
                        </a:defRPr>
                      </a:lvl3pPr>
                      <a:lvl4pPr algn="l">
                        <a:spcBef>
                          <a:spcPct val="20000"/>
                        </a:spcBef>
                        <a:defRPr sz="1600">
                          <a:solidFill>
                            <a:schemeClr val="tx1"/>
                          </a:solidFill>
                          <a:latin typeface="Times" pitchFamily="18" charset="0"/>
                        </a:defRPr>
                      </a:lvl4pPr>
                      <a:lvl5pPr algn="l">
                        <a:spcBef>
                          <a:spcPct val="20000"/>
                        </a:spcBef>
                        <a:defRPr sz="1600">
                          <a:solidFill>
                            <a:schemeClr val="tx1"/>
                          </a:solidFill>
                          <a:latin typeface="Times" pitchFamily="18" charset="0"/>
                        </a:defRPr>
                      </a:lvl5pPr>
                      <a:lvl6pPr fontAlgn="base">
                        <a:spcBef>
                          <a:spcPct val="20000"/>
                        </a:spcBef>
                        <a:spcAft>
                          <a:spcPct val="0"/>
                        </a:spcAft>
                        <a:defRPr sz="1600">
                          <a:solidFill>
                            <a:schemeClr val="tx1"/>
                          </a:solidFill>
                          <a:latin typeface="Times" pitchFamily="18" charset="0"/>
                        </a:defRPr>
                      </a:lvl6pPr>
                      <a:lvl7pPr fontAlgn="base">
                        <a:spcBef>
                          <a:spcPct val="20000"/>
                        </a:spcBef>
                        <a:spcAft>
                          <a:spcPct val="0"/>
                        </a:spcAft>
                        <a:defRPr sz="1600">
                          <a:solidFill>
                            <a:schemeClr val="tx1"/>
                          </a:solidFill>
                          <a:latin typeface="Times" pitchFamily="18" charset="0"/>
                        </a:defRPr>
                      </a:lvl7pPr>
                      <a:lvl8pPr fontAlgn="base">
                        <a:spcBef>
                          <a:spcPct val="20000"/>
                        </a:spcBef>
                        <a:spcAft>
                          <a:spcPct val="0"/>
                        </a:spcAft>
                        <a:defRPr sz="1600">
                          <a:solidFill>
                            <a:schemeClr val="tx1"/>
                          </a:solidFill>
                          <a:latin typeface="Times" pitchFamily="18" charset="0"/>
                        </a:defRPr>
                      </a:lvl8pPr>
                      <a:lvl9pPr fontAlgn="base">
                        <a:spcBef>
                          <a:spcPct val="20000"/>
                        </a:spcBef>
                        <a:spcAft>
                          <a:spcPct val="0"/>
                        </a:spcAft>
                        <a:defRPr sz="1600">
                          <a:solidFill>
                            <a:schemeClr val="tx1"/>
                          </a:solidFill>
                          <a:latin typeface="Times"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300" b="0" i="0" u="none" strike="noStrike" cap="none" normalizeH="0" baseline="0" dirty="0">
                        <a:ln>
                          <a:noFill/>
                        </a:ln>
                        <a:solidFill>
                          <a:schemeClr val="tx1"/>
                        </a:solidFill>
                        <a:effectLst/>
                        <a:latin typeface="Tahoma" pitchFamily="34" charset="0"/>
                      </a:endParaRPr>
                    </a:p>
                  </a:txBody>
                  <a:tcPr marL="59386" marR="59386" marT="29693" marB="296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bl>
          </a:graphicData>
        </a:graphic>
      </p:graphicFrame>
      <p:pic>
        <p:nvPicPr>
          <p:cNvPr id="19" name="Picture 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1294" y="4489013"/>
            <a:ext cx="2087484" cy="97851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5116" y="4499617"/>
            <a:ext cx="1997619" cy="10062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4368" y="4489012"/>
            <a:ext cx="2009996" cy="10062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0790" y="3373529"/>
            <a:ext cx="2073598" cy="94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4526" y="3373529"/>
            <a:ext cx="2096306" cy="94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3110" y="3348785"/>
            <a:ext cx="2055669" cy="971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203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ppt_x"/>
                                          </p:val>
                                        </p:tav>
                                        <p:tav tm="100000">
                                          <p:val>
                                            <p:strVal val="#ppt_x"/>
                                          </p:val>
                                        </p:tav>
                                      </p:tavLst>
                                    </p:anim>
                                    <p:anim calcmode="lin" valueType="num">
                                      <p:cBhvr additive="base">
                                        <p:cTn id="17" dur="500" fill="hold"/>
                                        <p:tgtEl>
                                          <p:spTgt spid="19"/>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 calcmode="lin" valueType="num">
                                      <p:cBhvr additive="base">
                                        <p:cTn id="24" dur="500" fill="hold"/>
                                        <p:tgtEl>
                                          <p:spTgt spid="21"/>
                                        </p:tgtEl>
                                        <p:attrNameLst>
                                          <p:attrName>ppt_x</p:attrName>
                                        </p:attrNameLst>
                                      </p:cBhvr>
                                      <p:tavLst>
                                        <p:tav tm="0">
                                          <p:val>
                                            <p:strVal val="#ppt_x"/>
                                          </p:val>
                                        </p:tav>
                                        <p:tav tm="100000">
                                          <p:val>
                                            <p:strVal val="#ppt_x"/>
                                          </p:val>
                                        </p:tav>
                                      </p:tavLst>
                                    </p:anim>
                                    <p:anim calcmode="lin" valueType="num">
                                      <p:cBhvr additive="base">
                                        <p:cTn id="25" dur="500" fill="hold"/>
                                        <p:tgtEl>
                                          <p:spTgt spid="2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ppt_x"/>
                                          </p:val>
                                        </p:tav>
                                        <p:tav tm="100000">
                                          <p:val>
                                            <p:strVal val="#ppt_x"/>
                                          </p:val>
                                        </p:tav>
                                      </p:tavLst>
                                    </p:anim>
                                    <p:anim calcmode="lin" valueType="num">
                                      <p:cBhvr additive="base">
                                        <p:cTn id="33" dur="500" fill="hold"/>
                                        <p:tgtEl>
                                          <p:spTgt spid="23"/>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777063" y="1740879"/>
            <a:ext cx="1449571" cy="425949"/>
          </a:xfrm>
          <a:prstGeom prst="round2DiagRect">
            <a:avLst>
              <a:gd name="adj1" fmla="val 0"/>
              <a:gd name="adj2" fmla="val 0"/>
            </a:avLst>
          </a:prstGeom>
          <a:blipFill>
            <a:blip r:embed="rId2"/>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b="1" dirty="0">
                <a:solidFill>
                  <a:schemeClr val="bg1"/>
                </a:solidFill>
                <a:latin typeface="Helvetica Neue"/>
                <a:cs typeface="Helvetica" panose="020B0604020202020204" pitchFamily="34" charset="0"/>
              </a:rPr>
              <a:t>P - value</a:t>
            </a:r>
            <a:endParaRPr lang="en-US" sz="2338" b="1" dirty="0">
              <a:solidFill>
                <a:schemeClr val="bg1"/>
              </a:solidFill>
              <a:latin typeface="Helvetica Neue"/>
              <a:cs typeface="Helvetica" panose="020B0604020202020204" pitchFamily="34" charset="0"/>
            </a:endParaRPr>
          </a:p>
        </p:txBody>
      </p:sp>
      <p:sp>
        <p:nvSpPr>
          <p:cNvPr id="5" name="Rectangle 4"/>
          <p:cNvSpPr/>
          <p:nvPr/>
        </p:nvSpPr>
        <p:spPr>
          <a:xfrm>
            <a:off x="1950272" y="2284577"/>
            <a:ext cx="8283675" cy="2750818"/>
          </a:xfrm>
          <a:prstGeom prst="rect">
            <a:avLst/>
          </a:prstGeom>
          <a:solidFill>
            <a:schemeClr val="accent4">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just">
              <a:spcBef>
                <a:spcPct val="20000"/>
              </a:spcBef>
              <a:defRPr/>
            </a:pPr>
            <a:r>
              <a:rPr lang="en-US" sz="2468" kern="0" dirty="0">
                <a:latin typeface="+mj-lt"/>
                <a:ea typeface="Verdana" pitchFamily="34" charset="0"/>
                <a:cs typeface="Helvetica" panose="020B0604020202020204" pitchFamily="34" charset="0"/>
                <a:sym typeface="SPSS Marker Set" pitchFamily="2" charset="2"/>
              </a:rPr>
              <a:t>In hypothesis testing, the choice of the value of </a:t>
            </a:r>
            <a:r>
              <a:rPr lang="el-GR" sz="2468" kern="0" dirty="0">
                <a:latin typeface="+mj-lt"/>
                <a:ea typeface="Verdana" pitchFamily="34" charset="0"/>
                <a:cs typeface="Helvetica" panose="020B0604020202020204" pitchFamily="34" charset="0"/>
                <a:sym typeface="SPSS Marker Set" pitchFamily="2" charset="2"/>
              </a:rPr>
              <a:t>α</a:t>
            </a:r>
            <a:r>
              <a:rPr lang="en-US" sz="2468" kern="0" dirty="0">
                <a:latin typeface="+mj-lt"/>
                <a:ea typeface="Verdana" pitchFamily="34" charset="0"/>
                <a:cs typeface="Helvetica" panose="020B0604020202020204" pitchFamily="34" charset="0"/>
                <a:sym typeface="SPSS Marker Set" pitchFamily="2" charset="2"/>
              </a:rPr>
              <a:t> is somewhat arbitrary. For the same data, if the test is based on two different values of </a:t>
            </a:r>
            <a:r>
              <a:rPr lang="el-GR" sz="2468" kern="0" dirty="0">
                <a:latin typeface="+mj-lt"/>
                <a:ea typeface="Verdana" pitchFamily="34" charset="0"/>
                <a:cs typeface="Helvetica" panose="020B0604020202020204" pitchFamily="34" charset="0"/>
                <a:sym typeface="SPSS Marker Set" pitchFamily="2" charset="2"/>
              </a:rPr>
              <a:t>α</a:t>
            </a:r>
            <a:r>
              <a:rPr lang="en-US" sz="2468" kern="0" dirty="0">
                <a:latin typeface="+mj-lt"/>
                <a:ea typeface="Verdana" pitchFamily="34" charset="0"/>
                <a:cs typeface="Helvetica" panose="020B0604020202020204" pitchFamily="34" charset="0"/>
                <a:sym typeface="SPSS Marker Set" pitchFamily="2" charset="2"/>
              </a:rPr>
              <a:t>, the conclusion could be different. Many Statisticians prefer to compute the so called P-value, which is calculated based on the observed test statistic. For computing the P-value, it is not necessary to specify a value of </a:t>
            </a:r>
            <a:r>
              <a:rPr lang="el-GR" sz="2468" kern="0" dirty="0">
                <a:latin typeface="+mj-lt"/>
                <a:ea typeface="Verdana" pitchFamily="34" charset="0"/>
                <a:cs typeface="Helvetica" panose="020B0604020202020204" pitchFamily="34" charset="0"/>
                <a:sym typeface="SPSS Marker Set" pitchFamily="2" charset="2"/>
              </a:rPr>
              <a:t>α</a:t>
            </a:r>
            <a:r>
              <a:rPr lang="en-US" sz="2468" kern="0" dirty="0">
                <a:latin typeface="+mj-lt"/>
                <a:ea typeface="Verdana" pitchFamily="34" charset="0"/>
                <a:cs typeface="Helvetica" panose="020B0604020202020204" pitchFamily="34" charset="0"/>
                <a:sym typeface="SPSS Marker Set" pitchFamily="2" charset="2"/>
              </a:rPr>
              <a:t>. We can use the given value data to obtain the P-value.</a:t>
            </a:r>
          </a:p>
        </p:txBody>
      </p:sp>
    </p:spTree>
    <p:extLst>
      <p:ext uri="{BB962C8B-B14F-4D97-AF65-F5344CB8AC3E}">
        <p14:creationId xmlns:p14="http://schemas.microsoft.com/office/powerpoint/2010/main" val="184980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Diagonal Corner Rectangle 3"/>
          <p:cNvSpPr/>
          <p:nvPr/>
        </p:nvSpPr>
        <p:spPr>
          <a:xfrm>
            <a:off x="1777063" y="1696908"/>
            <a:ext cx="8471021" cy="1162968"/>
          </a:xfrm>
          <a:prstGeom prst="round2DiagRect">
            <a:avLst>
              <a:gd name="adj1" fmla="val 0"/>
              <a:gd name="adj2" fmla="val 0"/>
            </a:avLst>
          </a:prstGeom>
          <a:blipFill>
            <a:blip r:embed="rId2"/>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altLang="en-US" sz="2338" b="1" dirty="0">
              <a:solidFill>
                <a:schemeClr val="bg1"/>
              </a:solidFill>
              <a:latin typeface="Helvetica Neue"/>
              <a:cs typeface="Helvetica" panose="020B0604020202020204" pitchFamily="34" charset="0"/>
            </a:endParaRPr>
          </a:p>
          <a:p>
            <a:pPr algn="just">
              <a:defRPr/>
            </a:pPr>
            <a:r>
              <a:rPr lang="en-US" altLang="en-US" sz="2800" b="1" dirty="0">
                <a:solidFill>
                  <a:schemeClr val="tx1"/>
                </a:solidFill>
                <a:latin typeface="+mj-lt"/>
                <a:cs typeface="Helvetica" panose="020B0604020202020204" pitchFamily="34" charset="0"/>
              </a:rPr>
              <a:t>P – value</a:t>
            </a:r>
            <a:r>
              <a:rPr lang="en-US" altLang="en-US" sz="2400" b="1" dirty="0">
                <a:solidFill>
                  <a:schemeClr val="tx1"/>
                </a:solidFill>
                <a:latin typeface="+mj-lt"/>
                <a:cs typeface="Helvetica" panose="020B0604020202020204" pitchFamily="34" charset="0"/>
              </a:rPr>
              <a:t>: </a:t>
            </a:r>
            <a:r>
              <a:rPr lang="en-US" sz="2400" b="1" kern="0" dirty="0">
                <a:solidFill>
                  <a:srgbClr val="002060"/>
                </a:solidFill>
                <a:latin typeface="+mj-lt"/>
                <a:ea typeface="Verdana" pitchFamily="34" charset="0"/>
                <a:cs typeface="Helvetica" panose="020B0604020202020204" pitchFamily="34" charset="0"/>
                <a:sym typeface="SPSS Marker Set" pitchFamily="2" charset="2"/>
              </a:rPr>
              <a:t>The strength of the evidence against the null                   hypothesis that the true difference in the population is zero</a:t>
            </a:r>
          </a:p>
          <a:p>
            <a:pPr algn="ctr">
              <a:defRPr/>
            </a:pPr>
            <a:endParaRPr lang="en-US" sz="2338" b="1" dirty="0">
              <a:solidFill>
                <a:schemeClr val="bg1"/>
              </a:solidFill>
              <a:latin typeface="Helvetica Neue"/>
              <a:cs typeface="Helvetica" panose="020B0604020202020204" pitchFamily="34" charset="0"/>
            </a:endParaRPr>
          </a:p>
        </p:txBody>
      </p:sp>
      <p:sp>
        <p:nvSpPr>
          <p:cNvPr id="5" name="Rectangle 4"/>
          <p:cNvSpPr/>
          <p:nvPr/>
        </p:nvSpPr>
        <p:spPr>
          <a:xfrm>
            <a:off x="1780596" y="3728832"/>
            <a:ext cx="8467489" cy="1171667"/>
          </a:xfrm>
          <a:prstGeom prst="rect">
            <a:avLst/>
          </a:prstGeom>
          <a:solidFill>
            <a:schemeClr val="accent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just">
              <a:spcBef>
                <a:spcPct val="20000"/>
              </a:spcBef>
              <a:defRPr/>
            </a:pPr>
            <a:r>
              <a:rPr lang="en-US" sz="2338" b="1" kern="0" dirty="0">
                <a:solidFill>
                  <a:schemeClr val="bg1"/>
                </a:solidFill>
                <a:ea typeface="Verdana" pitchFamily="34" charset="0"/>
                <a:cs typeface="Helvetica" panose="020B0604020202020204" pitchFamily="34" charset="0"/>
                <a:sym typeface="SPSS Marker Set" pitchFamily="2" charset="2"/>
              </a:rPr>
              <a:t>Corresponding to an observed value of a test statistic, the P-value (or attained level of significance) is the lowest level of significance at which the null hypothesis would have been rejected.</a:t>
            </a:r>
          </a:p>
        </p:txBody>
      </p:sp>
      <p:sp>
        <p:nvSpPr>
          <p:cNvPr id="6" name="Round Diagonal Corner Rectangle 5"/>
          <p:cNvSpPr/>
          <p:nvPr/>
        </p:nvSpPr>
        <p:spPr>
          <a:xfrm>
            <a:off x="1780596" y="3079083"/>
            <a:ext cx="2373357" cy="425949"/>
          </a:xfrm>
          <a:prstGeom prst="round2DiagRect">
            <a:avLst>
              <a:gd name="adj1" fmla="val 0"/>
              <a:gd name="adj2" fmla="val 0"/>
            </a:avLst>
          </a:prstGeom>
          <a:blipFill>
            <a:blip r:embed="rId2"/>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b="1" dirty="0">
                <a:solidFill>
                  <a:schemeClr val="bg1"/>
                </a:solidFill>
                <a:latin typeface="Helvetica Neue"/>
                <a:cs typeface="Helvetica" panose="020B0604020202020204" pitchFamily="34" charset="0"/>
              </a:rPr>
              <a:t>In other words</a:t>
            </a:r>
            <a:endParaRPr lang="en-US" sz="2338" b="1" dirty="0">
              <a:solidFill>
                <a:schemeClr val="bg1"/>
              </a:solidFill>
              <a:latin typeface="Helvetica Neue"/>
              <a:cs typeface="Helvetica" panose="020B0604020202020204" pitchFamily="34" charset="0"/>
            </a:endParaRPr>
          </a:p>
        </p:txBody>
      </p:sp>
    </p:spTree>
    <p:extLst>
      <p:ext uri="{BB962C8B-B14F-4D97-AF65-F5344CB8AC3E}">
        <p14:creationId xmlns:p14="http://schemas.microsoft.com/office/powerpoint/2010/main" val="33648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eaLnBrk="0" hangingPunct="0">
              <a:lnSpc>
                <a:spcPct val="150000"/>
              </a:lnSpc>
              <a:spcBef>
                <a:spcPct val="20000"/>
              </a:spcBef>
              <a:defRPr/>
            </a:pPr>
            <a:r>
              <a:rPr lang="en-US" sz="2598" b="1" kern="0" dirty="0">
                <a:solidFill>
                  <a:srgbClr val="FF0000"/>
                </a:solidFill>
              </a:rPr>
              <a:t>P-value</a:t>
            </a:r>
          </a:p>
        </p:txBody>
      </p:sp>
      <p:pic>
        <p:nvPicPr>
          <p:cNvPr id="4" name="Picture 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635508" y="2253414"/>
            <a:ext cx="904128" cy="673878"/>
          </a:xfrm>
          <a:prstGeom prst="rect">
            <a:avLst/>
          </a:prstGeom>
        </p:spPr>
      </p:pic>
      <p:sp>
        <p:nvSpPr>
          <p:cNvPr id="5" name="Rectangle 4"/>
          <p:cNvSpPr/>
          <p:nvPr/>
        </p:nvSpPr>
        <p:spPr>
          <a:xfrm>
            <a:off x="2379506" y="2364093"/>
            <a:ext cx="7854440" cy="81188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en-US" sz="2338" b="1" dirty="0">
                <a:latin typeface="Helvetica Neue"/>
                <a:cs typeface="Helvetica" panose="020B0604020202020204" pitchFamily="34" charset="0"/>
              </a:rPr>
              <a:t>Possibility that the observed differences were a chance event</a:t>
            </a:r>
          </a:p>
        </p:txBody>
      </p:sp>
      <p:pic>
        <p:nvPicPr>
          <p:cNvPr id="6" name="Picture 5"/>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8800"/>
                    </a14:imgEffect>
                    <a14:imgEffect>
                      <a14:saturation sat="66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724372" y="3211748"/>
            <a:ext cx="726398" cy="606005"/>
          </a:xfrm>
          <a:prstGeom prst="rect">
            <a:avLst/>
          </a:prstGeom>
        </p:spPr>
      </p:pic>
      <p:pic>
        <p:nvPicPr>
          <p:cNvPr id="7" name="Picture 6"/>
          <p:cNvPicPr>
            <a:picLocks noChangeAspect="1"/>
          </p:cNvPicPr>
          <p:nvPr/>
        </p:nvPicPr>
        <p:blipFill rotWithShape="1">
          <a:blip r:embed="rId6" cstate="print">
            <a:clrChange>
              <a:clrFrom>
                <a:srgbClr val="E9F3F4"/>
              </a:clrFrom>
              <a:clrTo>
                <a:srgbClr val="E9F3F4">
                  <a:alpha val="0"/>
                </a:srgbClr>
              </a:clrTo>
            </a:clrChange>
            <a:extLst>
              <a:ext uri="{28A0092B-C50C-407E-A947-70E740481C1C}">
                <a14:useLocalDpi xmlns:a14="http://schemas.microsoft.com/office/drawing/2010/main" val="0"/>
              </a:ext>
            </a:extLst>
          </a:blip>
          <a:srcRect l="5945" t="39867" r="79187" b="39101"/>
          <a:stretch/>
        </p:blipFill>
        <p:spPr>
          <a:xfrm>
            <a:off x="1734712" y="3967408"/>
            <a:ext cx="782683" cy="843451"/>
          </a:xfrm>
          <a:prstGeom prst="rect">
            <a:avLst/>
          </a:prstGeom>
        </p:spPr>
      </p:pic>
      <p:sp>
        <p:nvSpPr>
          <p:cNvPr id="8" name="Rectangle 7"/>
          <p:cNvSpPr/>
          <p:nvPr/>
        </p:nvSpPr>
        <p:spPr>
          <a:xfrm>
            <a:off x="2414962" y="3292943"/>
            <a:ext cx="7818985" cy="81188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en-US" sz="2338" b="1" dirty="0">
                <a:latin typeface="Helvetica Neue"/>
                <a:cs typeface="Helvetica" panose="020B0604020202020204" pitchFamily="34" charset="0"/>
              </a:rPr>
              <a:t>Entire population need to be studied to know that a difference is really present with certainty</a:t>
            </a:r>
          </a:p>
        </p:txBody>
      </p:sp>
      <p:sp>
        <p:nvSpPr>
          <p:cNvPr id="9" name="Rectangle 8"/>
          <p:cNvSpPr/>
          <p:nvPr/>
        </p:nvSpPr>
        <p:spPr>
          <a:xfrm>
            <a:off x="2397234" y="4194257"/>
            <a:ext cx="7836712" cy="811889"/>
          </a:xfrm>
          <a:prstGeom prst="rect">
            <a:avLst/>
          </a:prstGeom>
          <a:solidFill>
            <a:schemeClr val="bg1"/>
          </a:solidFill>
          <a:effectLst>
            <a:outerShdw blurRad="50800" dist="38100" dir="2700000" algn="tl" rotWithShape="0">
              <a:prstClr val="black">
                <a:alpha val="40000"/>
              </a:prstClr>
            </a:outerShdw>
          </a:effectLst>
        </p:spPr>
        <p:txBody>
          <a:bodyPr wrap="square">
            <a:spAutoFit/>
          </a:bodyPr>
          <a:lstStyle/>
          <a:p>
            <a:r>
              <a:rPr lang="en-US" altLang="en-US" sz="2338" b="1" dirty="0">
                <a:latin typeface="Helvetica Neue"/>
                <a:cs typeface="Helvetica" panose="020B0604020202020204" pitchFamily="34" charset="0"/>
              </a:rPr>
              <a:t>Research community and statisticians had to pick a level of uncertainty at which they could live </a:t>
            </a:r>
          </a:p>
        </p:txBody>
      </p:sp>
      <p:sp>
        <p:nvSpPr>
          <p:cNvPr id="10" name="Round Diagonal Corner Rectangle 9"/>
          <p:cNvSpPr/>
          <p:nvPr/>
        </p:nvSpPr>
        <p:spPr>
          <a:xfrm>
            <a:off x="1777063" y="1740879"/>
            <a:ext cx="1449571" cy="425949"/>
          </a:xfrm>
          <a:prstGeom prst="round2DiagRect">
            <a:avLst>
              <a:gd name="adj1" fmla="val 0"/>
              <a:gd name="adj2" fmla="val 0"/>
            </a:avLst>
          </a:prstGeom>
          <a:blipFill>
            <a:blip r:embed="rId7"/>
            <a:tile tx="0" ty="0" sx="100000" sy="100000" flip="none" algn="tl"/>
          </a:bli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altLang="en-US" sz="2338" b="1" dirty="0">
                <a:solidFill>
                  <a:schemeClr val="bg1"/>
                </a:solidFill>
                <a:latin typeface="Helvetica Neue"/>
                <a:cs typeface="Helvetica" panose="020B0604020202020204" pitchFamily="34" charset="0"/>
              </a:rPr>
              <a:t>P - value</a:t>
            </a:r>
            <a:endParaRPr lang="en-US" sz="2338" b="1" dirty="0">
              <a:solidFill>
                <a:schemeClr val="bg1"/>
              </a:solidFill>
              <a:latin typeface="Helvetica Neue"/>
              <a:cs typeface="Helvetica" panose="020B0604020202020204" pitchFamily="34" charset="0"/>
            </a:endParaRPr>
          </a:p>
        </p:txBody>
      </p:sp>
    </p:spTree>
    <p:extLst>
      <p:ext uri="{BB962C8B-B14F-4D97-AF65-F5344CB8AC3E}">
        <p14:creationId xmlns:p14="http://schemas.microsoft.com/office/powerpoint/2010/main" val="76859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889492" y="905096"/>
            <a:ext cx="8229600" cy="445395"/>
          </a:xfrm>
        </p:spPr>
        <p:txBody>
          <a:bodyPr>
            <a:noAutofit/>
          </a:bodyPr>
          <a:lstStyle/>
          <a:p>
            <a:pPr algn="l" eaLnBrk="0" hangingPunct="0">
              <a:lnSpc>
                <a:spcPct val="150000"/>
              </a:lnSpc>
              <a:spcBef>
                <a:spcPct val="20000"/>
              </a:spcBef>
              <a:defRPr/>
            </a:pPr>
            <a:r>
              <a:rPr lang="en-US" sz="2598" b="1" kern="0" dirty="0">
                <a:solidFill>
                  <a:srgbClr val="FF0000"/>
                </a:solidFill>
              </a:rPr>
              <a:t>P-value</a:t>
            </a:r>
          </a:p>
        </p:txBody>
      </p:sp>
      <p:sp>
        <p:nvSpPr>
          <p:cNvPr id="4" name="Round Diagonal Corner Rectangle 3"/>
          <p:cNvSpPr/>
          <p:nvPr/>
        </p:nvSpPr>
        <p:spPr>
          <a:xfrm>
            <a:off x="1790516" y="1597932"/>
            <a:ext cx="4323653" cy="60819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1819" b="1" dirty="0">
                <a:solidFill>
                  <a:schemeClr val="tx1"/>
                </a:solidFill>
                <a:latin typeface="Helvetica Neue"/>
                <a:cs typeface="Helvetica" panose="020B0604020202020204" pitchFamily="34" charset="0"/>
              </a:rPr>
              <a:t>If the P-value is less than </a:t>
            </a:r>
            <a:r>
              <a:rPr lang="en-US" altLang="en-US" sz="1819" b="1" dirty="0">
                <a:solidFill>
                  <a:srgbClr val="C00000"/>
                </a:solidFill>
                <a:latin typeface="Helvetica Neue"/>
                <a:cs typeface="Helvetica" panose="020B0604020202020204" pitchFamily="34" charset="0"/>
              </a:rPr>
              <a:t>1%  (&lt; 0.01)</a:t>
            </a:r>
            <a:r>
              <a:rPr lang="en-US" altLang="en-US" sz="1819" b="1" dirty="0">
                <a:solidFill>
                  <a:schemeClr val="tx1"/>
                </a:solidFill>
                <a:latin typeface="Helvetica Neue"/>
                <a:cs typeface="Helvetica" panose="020B0604020202020204" pitchFamily="34" charset="0"/>
              </a:rPr>
              <a:t>,</a:t>
            </a:r>
            <a:endParaRPr lang="en-AU" altLang="en-US" sz="1819" b="1" dirty="0">
              <a:solidFill>
                <a:schemeClr val="tx1"/>
              </a:solidFill>
              <a:latin typeface="Helvetica Neue"/>
              <a:cs typeface="Helvetica" panose="020B0604020202020204" pitchFamily="34" charset="0"/>
            </a:endParaRPr>
          </a:p>
        </p:txBody>
      </p:sp>
      <p:grpSp>
        <p:nvGrpSpPr>
          <p:cNvPr id="5" name="Group 4"/>
          <p:cNvGrpSpPr/>
          <p:nvPr/>
        </p:nvGrpSpPr>
        <p:grpSpPr>
          <a:xfrm>
            <a:off x="2161180" y="2208916"/>
            <a:ext cx="314896" cy="324646"/>
            <a:chOff x="1965255" y="3047203"/>
            <a:chExt cx="1197863" cy="765329"/>
          </a:xfrm>
        </p:grpSpPr>
        <p:cxnSp>
          <p:nvCxnSpPr>
            <p:cNvPr id="6" name="Straight Connector 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2558847" y="2334123"/>
            <a:ext cx="3511901" cy="950650"/>
            <a:chOff x="2262567" y="3247742"/>
            <a:chExt cx="5407474" cy="1463770"/>
          </a:xfrm>
        </p:grpSpPr>
        <p:grpSp>
          <p:nvGrpSpPr>
            <p:cNvPr id="9" name="Group 8"/>
            <p:cNvGrpSpPr/>
            <p:nvPr/>
          </p:nvGrpSpPr>
          <p:grpSpPr>
            <a:xfrm>
              <a:off x="2262567" y="3247742"/>
              <a:ext cx="5407474" cy="1413436"/>
              <a:chOff x="404598" y="3029863"/>
              <a:chExt cx="7024903" cy="1141093"/>
            </a:xfrm>
            <a:effectLst>
              <a:outerShdw blurRad="101600" sx="102000" sy="102000" algn="ctr" rotWithShape="0">
                <a:prstClr val="black">
                  <a:alpha val="26000"/>
                </a:prstClr>
              </a:outerShdw>
            </a:effectLst>
          </p:grpSpPr>
          <p:sp>
            <p:nvSpPr>
              <p:cNvPr id="11" name="Rectangle 10"/>
              <p:cNvSpPr/>
              <p:nvPr/>
            </p:nvSpPr>
            <p:spPr>
              <a:xfrm rot="16200000">
                <a:off x="3308135" y="126330"/>
                <a:ext cx="1141089"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12" name="Rectangle 11"/>
              <p:cNvSpPr/>
              <p:nvPr/>
            </p:nvSpPr>
            <p:spPr>
              <a:xfrm rot="16200000">
                <a:off x="-106832" y="3548104"/>
                <a:ext cx="1141091" cy="10461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13" name="Rectangle 12"/>
              <p:cNvSpPr/>
              <p:nvPr/>
            </p:nvSpPr>
            <p:spPr>
              <a:xfrm rot="16200000">
                <a:off x="6817314" y="3558768"/>
                <a:ext cx="1141091" cy="8328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grpSp>
        <p:sp>
          <p:nvSpPr>
            <p:cNvPr id="10" name="TextBox 9"/>
            <p:cNvSpPr txBox="1"/>
            <p:nvPr/>
          </p:nvSpPr>
          <p:spPr>
            <a:xfrm>
              <a:off x="2357895" y="3276184"/>
              <a:ext cx="5248038" cy="1435328"/>
            </a:xfrm>
            <a:prstGeom prst="rect">
              <a:avLst/>
            </a:prstGeom>
            <a:noFill/>
          </p:spPr>
          <p:txBody>
            <a:bodyPr wrap="square" rtlCol="0">
              <a:spAutoFit/>
            </a:bodyPr>
            <a:lstStyle/>
            <a:p>
              <a:r>
                <a:rPr lang="en-US" altLang="en-US" sz="1819" b="1" dirty="0">
                  <a:solidFill>
                    <a:srgbClr val="FF0000"/>
                  </a:solidFill>
                  <a:latin typeface="Helvetica Neue"/>
                  <a:cs typeface="Helvetica" panose="020B0604020202020204" pitchFamily="34" charset="0"/>
                </a:rPr>
                <a:t>Overwhelming evidence </a:t>
              </a:r>
              <a:r>
                <a:rPr lang="en-US" altLang="en-US" sz="1819" b="1" dirty="0">
                  <a:latin typeface="Helvetica Neue"/>
                  <a:cs typeface="Helvetica" panose="020B0604020202020204" pitchFamily="34" charset="0"/>
                </a:rPr>
                <a:t>that supports the alternative hypothesis</a:t>
              </a:r>
              <a:endParaRPr lang="en-US" sz="1819" b="1" dirty="0">
                <a:latin typeface="Helvetica Neue"/>
                <a:cs typeface="Helvetica" panose="020B0604020202020204" pitchFamily="34" charset="0"/>
              </a:endParaRPr>
            </a:p>
          </p:txBody>
        </p:sp>
      </p:grpSp>
      <p:sp>
        <p:nvSpPr>
          <p:cNvPr id="14" name="Round Diagonal Corner Rectangle 13"/>
          <p:cNvSpPr/>
          <p:nvPr/>
        </p:nvSpPr>
        <p:spPr>
          <a:xfrm>
            <a:off x="1790516" y="3647787"/>
            <a:ext cx="4323653" cy="58907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1819" b="1" dirty="0">
                <a:solidFill>
                  <a:schemeClr val="tx1"/>
                </a:solidFill>
                <a:latin typeface="Helvetica Neue"/>
                <a:cs typeface="Helvetica" panose="020B0604020202020204" pitchFamily="34" charset="0"/>
              </a:rPr>
              <a:t>If the P-value is between </a:t>
            </a:r>
            <a:r>
              <a:rPr lang="en-US" altLang="en-US" sz="1819" b="1" dirty="0">
                <a:solidFill>
                  <a:srgbClr val="C00000"/>
                </a:solidFill>
                <a:latin typeface="Helvetica Neue"/>
                <a:cs typeface="Helvetica" panose="020B0604020202020204" pitchFamily="34" charset="0"/>
              </a:rPr>
              <a:t>1% and 5%</a:t>
            </a:r>
            <a:r>
              <a:rPr lang="en-US" altLang="en-US" sz="1819" b="1" dirty="0">
                <a:solidFill>
                  <a:schemeClr val="tx1"/>
                </a:solidFill>
                <a:latin typeface="Helvetica Neue"/>
                <a:cs typeface="Helvetica" panose="020B0604020202020204" pitchFamily="34" charset="0"/>
              </a:rPr>
              <a:t>, </a:t>
            </a:r>
            <a:endParaRPr lang="en-AU" altLang="en-US" sz="1819" b="1" dirty="0">
              <a:solidFill>
                <a:schemeClr val="tx1"/>
              </a:solidFill>
              <a:latin typeface="Helvetica Neue"/>
              <a:cs typeface="Helvetica" panose="020B0604020202020204" pitchFamily="34" charset="0"/>
            </a:endParaRPr>
          </a:p>
        </p:txBody>
      </p:sp>
      <p:grpSp>
        <p:nvGrpSpPr>
          <p:cNvPr id="15" name="Group 14"/>
          <p:cNvGrpSpPr/>
          <p:nvPr/>
        </p:nvGrpSpPr>
        <p:grpSpPr>
          <a:xfrm>
            <a:off x="2235412" y="4247491"/>
            <a:ext cx="314896" cy="324646"/>
            <a:chOff x="1965255" y="3047203"/>
            <a:chExt cx="1197863" cy="765329"/>
          </a:xfrm>
        </p:grpSpPr>
        <p:cxnSp>
          <p:nvCxnSpPr>
            <p:cNvPr id="16" name="Straight Connector 1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588400" y="4446264"/>
            <a:ext cx="3496076" cy="961452"/>
            <a:chOff x="2241214" y="3247741"/>
            <a:chExt cx="5383108" cy="1080217"/>
          </a:xfrm>
        </p:grpSpPr>
        <p:grpSp>
          <p:nvGrpSpPr>
            <p:cNvPr id="19" name="Group 18"/>
            <p:cNvGrpSpPr/>
            <p:nvPr/>
          </p:nvGrpSpPr>
          <p:grpSpPr>
            <a:xfrm>
              <a:off x="2241214" y="3247741"/>
              <a:ext cx="5383108" cy="889696"/>
              <a:chOff x="376857" y="3029862"/>
              <a:chExt cx="6993250" cy="718268"/>
            </a:xfrm>
            <a:effectLst>
              <a:outerShdw blurRad="101600" sx="102000" sy="102000" algn="ctr" rotWithShape="0">
                <a:prstClr val="black">
                  <a:alpha val="26000"/>
                </a:prstClr>
              </a:outerShdw>
            </a:effectLst>
          </p:grpSpPr>
          <p:sp>
            <p:nvSpPr>
              <p:cNvPr id="21" name="Rectangle 20"/>
              <p:cNvSpPr/>
              <p:nvPr/>
            </p:nvSpPr>
            <p:spPr>
              <a:xfrm rot="16200000">
                <a:off x="3519551" y="-85083"/>
                <a:ext cx="718263"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22" name="Rectangle 21"/>
              <p:cNvSpPr/>
              <p:nvPr/>
            </p:nvSpPr>
            <p:spPr>
              <a:xfrm rot="16200000" flipV="1">
                <a:off x="94394" y="3312326"/>
                <a:ext cx="718264" cy="15333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23" name="Rectangle 22"/>
              <p:cNvSpPr/>
              <p:nvPr/>
            </p:nvSpPr>
            <p:spPr>
              <a:xfrm rot="16200000" flipV="1">
                <a:off x="6958874" y="3336895"/>
                <a:ext cx="718265" cy="10420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grpSp>
        <p:sp>
          <p:nvSpPr>
            <p:cNvPr id="20" name="TextBox 19"/>
            <p:cNvSpPr txBox="1"/>
            <p:nvPr/>
          </p:nvSpPr>
          <p:spPr>
            <a:xfrm>
              <a:off x="2319796" y="3280631"/>
              <a:ext cx="5286139" cy="1047327"/>
            </a:xfrm>
            <a:prstGeom prst="rect">
              <a:avLst/>
            </a:prstGeom>
            <a:noFill/>
          </p:spPr>
          <p:txBody>
            <a:bodyPr wrap="square" rtlCol="0">
              <a:spAutoFit/>
            </a:bodyPr>
            <a:lstStyle/>
            <a:p>
              <a:r>
                <a:rPr lang="en-US" altLang="en-US" sz="1819" b="1" dirty="0">
                  <a:solidFill>
                    <a:srgbClr val="FF0000"/>
                  </a:solidFill>
                  <a:latin typeface="Helvetica Neue"/>
                  <a:cs typeface="Helvetica" panose="020B0604020202020204" pitchFamily="34" charset="0"/>
                </a:rPr>
                <a:t>Strong evidence </a:t>
              </a:r>
              <a:r>
                <a:rPr lang="en-US" altLang="en-US" sz="1819" b="1" dirty="0">
                  <a:latin typeface="Helvetica Neue"/>
                  <a:cs typeface="Helvetica" panose="020B0604020202020204" pitchFamily="34" charset="0"/>
                </a:rPr>
                <a:t>that supports the alternative hypothesis</a:t>
              </a:r>
              <a:endParaRPr lang="en-US" sz="1819" b="1" dirty="0">
                <a:latin typeface="Helvetica Neue"/>
                <a:cs typeface="Helvetica" panose="020B0604020202020204" pitchFamily="34" charset="0"/>
              </a:endParaRPr>
            </a:p>
          </p:txBody>
        </p:sp>
      </p:grpSp>
      <p:sp>
        <p:nvSpPr>
          <p:cNvPr id="24" name="Round Diagonal Corner Rectangle 23"/>
          <p:cNvSpPr/>
          <p:nvPr/>
        </p:nvSpPr>
        <p:spPr>
          <a:xfrm>
            <a:off x="6331528" y="1597932"/>
            <a:ext cx="4087676" cy="60819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1819" b="1" dirty="0">
                <a:solidFill>
                  <a:schemeClr val="tx1"/>
                </a:solidFill>
                <a:latin typeface="Helvetica Neue"/>
                <a:cs typeface="Helvetica" panose="020B0604020202020204" pitchFamily="34" charset="0"/>
              </a:rPr>
              <a:t>If the P-value is between </a:t>
            </a:r>
            <a:r>
              <a:rPr lang="en-US" altLang="en-US" sz="1819" b="1" dirty="0">
                <a:solidFill>
                  <a:srgbClr val="C00000"/>
                </a:solidFill>
                <a:latin typeface="Helvetica Neue"/>
                <a:cs typeface="Helvetica" panose="020B0604020202020204" pitchFamily="34" charset="0"/>
              </a:rPr>
              <a:t>5% and 10%</a:t>
            </a:r>
            <a:r>
              <a:rPr lang="en-US" altLang="en-US" sz="1819" b="1" dirty="0">
                <a:solidFill>
                  <a:schemeClr val="tx1">
                    <a:lumMod val="75000"/>
                    <a:lumOff val="25000"/>
                  </a:schemeClr>
                </a:solidFill>
                <a:latin typeface="Helvetica Neue"/>
                <a:cs typeface="Helvetica" panose="020B0604020202020204" pitchFamily="34" charset="0"/>
              </a:rPr>
              <a:t>,</a:t>
            </a:r>
            <a:r>
              <a:rPr lang="en-US" altLang="en-US" sz="1819" b="1" dirty="0">
                <a:solidFill>
                  <a:srgbClr val="C00000"/>
                </a:solidFill>
                <a:latin typeface="Helvetica Neue"/>
                <a:cs typeface="Helvetica" panose="020B0604020202020204" pitchFamily="34" charset="0"/>
              </a:rPr>
              <a:t> </a:t>
            </a:r>
            <a:endParaRPr lang="en-AU" altLang="en-US" sz="1819" b="1" dirty="0">
              <a:solidFill>
                <a:srgbClr val="C00000"/>
              </a:solidFill>
              <a:latin typeface="Helvetica Neue"/>
              <a:cs typeface="Helvetica" panose="020B0604020202020204" pitchFamily="34" charset="0"/>
            </a:endParaRPr>
          </a:p>
        </p:txBody>
      </p:sp>
      <p:grpSp>
        <p:nvGrpSpPr>
          <p:cNvPr id="25" name="Group 24"/>
          <p:cNvGrpSpPr/>
          <p:nvPr/>
        </p:nvGrpSpPr>
        <p:grpSpPr>
          <a:xfrm>
            <a:off x="6629137" y="2243238"/>
            <a:ext cx="314896" cy="324646"/>
            <a:chOff x="1965255" y="3047203"/>
            <a:chExt cx="1197863" cy="765329"/>
          </a:xfrm>
        </p:grpSpPr>
        <p:cxnSp>
          <p:nvCxnSpPr>
            <p:cNvPr id="26" name="Straight Connector 2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6944033" y="2302919"/>
            <a:ext cx="3383854" cy="1005892"/>
            <a:chOff x="2249420" y="3194132"/>
            <a:chExt cx="5420620" cy="1309084"/>
          </a:xfrm>
        </p:grpSpPr>
        <p:grpSp>
          <p:nvGrpSpPr>
            <p:cNvPr id="29" name="Group 28"/>
            <p:cNvGrpSpPr/>
            <p:nvPr/>
          </p:nvGrpSpPr>
          <p:grpSpPr>
            <a:xfrm>
              <a:off x="2249420" y="3247744"/>
              <a:ext cx="5420620" cy="1255472"/>
              <a:chOff x="387518" y="3029864"/>
              <a:chExt cx="7041982" cy="629856"/>
            </a:xfrm>
            <a:effectLst>
              <a:outerShdw blurRad="101600" sx="102000" sy="102000" algn="ctr" rotWithShape="0">
                <a:prstClr val="black">
                  <a:alpha val="26000"/>
                </a:prstClr>
              </a:outerShdw>
            </a:effectLst>
          </p:grpSpPr>
          <p:sp>
            <p:nvSpPr>
              <p:cNvPr id="31" name="Rectangle 30"/>
              <p:cNvSpPr/>
              <p:nvPr/>
            </p:nvSpPr>
            <p:spPr>
              <a:xfrm rot="16200000">
                <a:off x="3563752" y="-129288"/>
                <a:ext cx="629852"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32" name="Rectangle 31"/>
              <p:cNvSpPr/>
              <p:nvPr/>
            </p:nvSpPr>
            <p:spPr>
              <a:xfrm rot="16200000">
                <a:off x="114234" y="3303148"/>
                <a:ext cx="629852" cy="83283"/>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33" name="Rectangle 32"/>
              <p:cNvSpPr/>
              <p:nvPr/>
            </p:nvSpPr>
            <p:spPr>
              <a:xfrm rot="16200000">
                <a:off x="7072933" y="3303149"/>
                <a:ext cx="629851" cy="8328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grpSp>
        <p:sp>
          <p:nvSpPr>
            <p:cNvPr id="30" name="TextBox 29"/>
            <p:cNvSpPr txBox="1"/>
            <p:nvPr/>
          </p:nvSpPr>
          <p:spPr>
            <a:xfrm>
              <a:off x="2319795" y="3194132"/>
              <a:ext cx="5286138" cy="1213151"/>
            </a:xfrm>
            <a:prstGeom prst="rect">
              <a:avLst/>
            </a:prstGeom>
            <a:noFill/>
          </p:spPr>
          <p:txBody>
            <a:bodyPr wrap="square" rtlCol="0">
              <a:spAutoFit/>
            </a:bodyPr>
            <a:lstStyle/>
            <a:p>
              <a:r>
                <a:rPr lang="en-US" altLang="en-US" sz="1819" b="1" dirty="0">
                  <a:solidFill>
                    <a:srgbClr val="FF0000"/>
                  </a:solidFill>
                  <a:latin typeface="Helvetica Neue"/>
                  <a:cs typeface="Helvetica" panose="020B0604020202020204" pitchFamily="34" charset="0"/>
                </a:rPr>
                <a:t>Weak evidence </a:t>
              </a:r>
              <a:r>
                <a:rPr lang="en-US" altLang="en-US" sz="1819" b="1" dirty="0">
                  <a:latin typeface="Helvetica Neue"/>
                  <a:cs typeface="Helvetica" panose="020B0604020202020204" pitchFamily="34" charset="0"/>
                </a:rPr>
                <a:t>that supports the alternative hypothesis</a:t>
              </a:r>
              <a:endParaRPr lang="en-US" sz="1819" b="1" dirty="0">
                <a:latin typeface="Helvetica Neue"/>
                <a:cs typeface="Helvetica" panose="020B0604020202020204" pitchFamily="34" charset="0"/>
              </a:endParaRPr>
            </a:p>
          </p:txBody>
        </p:sp>
      </p:grpSp>
      <p:sp>
        <p:nvSpPr>
          <p:cNvPr id="34" name="Round Diagonal Corner Rectangle 33"/>
          <p:cNvSpPr/>
          <p:nvPr/>
        </p:nvSpPr>
        <p:spPr>
          <a:xfrm>
            <a:off x="6344758" y="3647787"/>
            <a:ext cx="3164775" cy="58907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buFontTx/>
              <a:buNone/>
            </a:pPr>
            <a:r>
              <a:rPr lang="en-US" altLang="en-US" sz="1819" b="1" dirty="0">
                <a:solidFill>
                  <a:schemeClr val="tx1"/>
                </a:solidFill>
                <a:latin typeface="Helvetica Neue"/>
                <a:cs typeface="Helvetica" panose="020B0604020202020204" pitchFamily="34" charset="0"/>
              </a:rPr>
              <a:t>If the P-value exceeds </a:t>
            </a:r>
            <a:r>
              <a:rPr lang="en-US" altLang="en-US" sz="1819" b="1" dirty="0">
                <a:solidFill>
                  <a:srgbClr val="C00000"/>
                </a:solidFill>
                <a:latin typeface="Helvetica Neue"/>
                <a:cs typeface="Helvetica" panose="020B0604020202020204" pitchFamily="34" charset="0"/>
              </a:rPr>
              <a:t>10%</a:t>
            </a:r>
            <a:r>
              <a:rPr lang="en-US" altLang="en-US" sz="1819" b="1" dirty="0">
                <a:solidFill>
                  <a:schemeClr val="tx1"/>
                </a:solidFill>
                <a:latin typeface="Helvetica Neue"/>
                <a:cs typeface="Helvetica" panose="020B0604020202020204" pitchFamily="34" charset="0"/>
              </a:rPr>
              <a:t>, </a:t>
            </a:r>
            <a:endParaRPr lang="en-AU" altLang="en-US" sz="1819" b="1" dirty="0">
              <a:solidFill>
                <a:schemeClr val="tx1"/>
              </a:solidFill>
              <a:latin typeface="Helvetica Neue"/>
              <a:cs typeface="Helvetica" panose="020B0604020202020204" pitchFamily="34" charset="0"/>
            </a:endParaRPr>
          </a:p>
        </p:txBody>
      </p:sp>
      <p:grpSp>
        <p:nvGrpSpPr>
          <p:cNvPr id="35" name="Group 34"/>
          <p:cNvGrpSpPr/>
          <p:nvPr/>
        </p:nvGrpSpPr>
        <p:grpSpPr>
          <a:xfrm>
            <a:off x="6836784" y="4247751"/>
            <a:ext cx="314896" cy="324646"/>
            <a:chOff x="1965255" y="3047203"/>
            <a:chExt cx="1197863" cy="765329"/>
          </a:xfrm>
        </p:grpSpPr>
        <p:cxnSp>
          <p:nvCxnSpPr>
            <p:cNvPr id="36" name="Straight Connector 35"/>
            <p:cNvCxnSpPr/>
            <p:nvPr/>
          </p:nvCxnSpPr>
          <p:spPr>
            <a:xfrm>
              <a:off x="1965255" y="3047203"/>
              <a:ext cx="0" cy="765329"/>
            </a:xfrm>
            <a:prstGeom prst="line">
              <a:avLst/>
            </a:prstGeom>
            <a:ln w="381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1965255" y="3812532"/>
              <a:ext cx="1197863"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7195101" y="4410589"/>
            <a:ext cx="3029100" cy="1226799"/>
            <a:chOff x="2249420" y="3247741"/>
            <a:chExt cx="5420622" cy="1888972"/>
          </a:xfrm>
        </p:grpSpPr>
        <p:grpSp>
          <p:nvGrpSpPr>
            <p:cNvPr id="39" name="Group 38"/>
            <p:cNvGrpSpPr/>
            <p:nvPr/>
          </p:nvGrpSpPr>
          <p:grpSpPr>
            <a:xfrm>
              <a:off x="2249420" y="3247741"/>
              <a:ext cx="5420622" cy="1407584"/>
              <a:chOff x="387518" y="3029863"/>
              <a:chExt cx="7041984" cy="1136369"/>
            </a:xfrm>
            <a:effectLst>
              <a:outerShdw blurRad="101600" sx="102000" sy="102000" algn="ctr" rotWithShape="0">
                <a:prstClr val="black">
                  <a:alpha val="26000"/>
                </a:prstClr>
              </a:outerShdw>
            </a:effectLst>
          </p:grpSpPr>
          <p:sp>
            <p:nvSpPr>
              <p:cNvPr id="41" name="Rectangle 40"/>
              <p:cNvSpPr/>
              <p:nvPr/>
            </p:nvSpPr>
            <p:spPr>
              <a:xfrm rot="16200000">
                <a:off x="3310497" y="123967"/>
                <a:ext cx="1136364" cy="69481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42" name="Rectangle 41"/>
              <p:cNvSpPr/>
              <p:nvPr/>
            </p:nvSpPr>
            <p:spPr>
              <a:xfrm rot="16200000">
                <a:off x="-134949" y="3552330"/>
                <a:ext cx="1136362" cy="9142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sp>
            <p:nvSpPr>
              <p:cNvPr id="43" name="Rectangle 42"/>
              <p:cNvSpPr/>
              <p:nvPr/>
            </p:nvSpPr>
            <p:spPr>
              <a:xfrm rot="16200000">
                <a:off x="6787700" y="3524430"/>
                <a:ext cx="1136368" cy="147236"/>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latin typeface="Helvetica Neue"/>
                  <a:cs typeface="Helvetica" panose="020B0604020202020204" pitchFamily="34" charset="0"/>
                </a:endParaRPr>
              </a:p>
            </p:txBody>
          </p:sp>
        </p:grpSp>
        <p:sp>
          <p:nvSpPr>
            <p:cNvPr id="40" name="TextBox 39"/>
            <p:cNvSpPr txBox="1"/>
            <p:nvPr/>
          </p:nvSpPr>
          <p:spPr>
            <a:xfrm>
              <a:off x="2319794" y="3270332"/>
              <a:ext cx="4787633" cy="1866381"/>
            </a:xfrm>
            <a:prstGeom prst="rect">
              <a:avLst/>
            </a:prstGeom>
            <a:noFill/>
          </p:spPr>
          <p:txBody>
            <a:bodyPr wrap="square" rtlCol="0">
              <a:spAutoFit/>
            </a:bodyPr>
            <a:lstStyle/>
            <a:p>
              <a:pPr>
                <a:spcBef>
                  <a:spcPct val="20000"/>
                </a:spcBef>
              </a:pPr>
              <a:r>
                <a:rPr lang="en-US" altLang="en-US" sz="1819" b="1" dirty="0">
                  <a:solidFill>
                    <a:srgbClr val="FF0000"/>
                  </a:solidFill>
                  <a:latin typeface="Helvetica Neue"/>
                  <a:cs typeface="Times New Roman" pitchFamily="18" charset="0"/>
                </a:rPr>
                <a:t>No evidence </a:t>
              </a:r>
              <a:r>
                <a:rPr lang="en-US" altLang="en-US" sz="1819" b="1" dirty="0">
                  <a:latin typeface="Helvetica Neue"/>
                  <a:cs typeface="Times New Roman" pitchFamily="18" charset="0"/>
                </a:rPr>
                <a:t>that supports the alternative hypothesis.</a:t>
              </a:r>
            </a:p>
          </p:txBody>
        </p:sp>
      </p:grpSp>
    </p:spTree>
    <p:extLst>
      <p:ext uri="{BB962C8B-B14F-4D97-AF65-F5344CB8AC3E}">
        <p14:creationId xmlns:p14="http://schemas.microsoft.com/office/powerpoint/2010/main" val="89271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left)">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ipe(left)">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up)">
                                      <p:cBhvr>
                                        <p:cTn id="40" dur="500"/>
                                        <p:tgtEl>
                                          <p:spTgt spid="25"/>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500"/>
                                        <p:tgtEl>
                                          <p:spTgt spid="2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left)">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up)">
                                      <p:cBhvr>
                                        <p:cTn id="54" dur="500"/>
                                        <p:tgtEl>
                                          <p:spTgt spid="35"/>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left)">
                                      <p:cBhvr>
                                        <p:cTn id="58"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4" grpId="0" animBg="1"/>
      <p:bldP spid="24" grpId="0" animBg="1"/>
      <p:bldP spid="3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635" y="525340"/>
            <a:ext cx="4101612" cy="491015"/>
          </a:xfrm>
          <a:prstGeom prst="rect">
            <a:avLst/>
          </a:prstGeom>
        </p:spPr>
        <p:txBody>
          <a:bodyPr vert="horz" wrap="square" lIns="0" tIns="11540" rIns="0" bIns="0" rtlCol="0">
            <a:spAutoFit/>
          </a:bodyPr>
          <a:lstStyle/>
          <a:p>
            <a:pPr marL="10991">
              <a:spcBef>
                <a:spcPts val="91"/>
              </a:spcBef>
            </a:pPr>
            <a:r>
              <a:rPr sz="3115" b="1" spc="-26" dirty="0">
                <a:solidFill>
                  <a:srgbClr val="FF0000"/>
                </a:solidFill>
                <a:latin typeface="Arial"/>
                <a:cs typeface="Arial"/>
              </a:rPr>
              <a:t>Testing </a:t>
            </a:r>
            <a:r>
              <a:rPr sz="3115" b="1" spc="-17" dirty="0">
                <a:solidFill>
                  <a:srgbClr val="FF0000"/>
                </a:solidFill>
                <a:latin typeface="Arial"/>
                <a:cs typeface="Arial"/>
              </a:rPr>
              <a:t>of</a:t>
            </a:r>
            <a:r>
              <a:rPr sz="3115" b="1" spc="-74" dirty="0">
                <a:solidFill>
                  <a:srgbClr val="FF0000"/>
                </a:solidFill>
                <a:latin typeface="Arial"/>
                <a:cs typeface="Arial"/>
              </a:rPr>
              <a:t> </a:t>
            </a:r>
            <a:r>
              <a:rPr sz="3115" b="1" spc="-22" dirty="0">
                <a:solidFill>
                  <a:srgbClr val="FF0000"/>
                </a:solidFill>
                <a:latin typeface="Arial"/>
                <a:cs typeface="Arial"/>
              </a:rPr>
              <a:t>Hypothesis</a:t>
            </a:r>
            <a:endParaRPr sz="3115">
              <a:latin typeface="Arial"/>
              <a:cs typeface="Arial"/>
            </a:endParaRPr>
          </a:p>
        </p:txBody>
      </p:sp>
      <p:sp>
        <p:nvSpPr>
          <p:cNvPr id="3" name="object 3"/>
          <p:cNvSpPr txBox="1"/>
          <p:nvPr/>
        </p:nvSpPr>
        <p:spPr>
          <a:xfrm>
            <a:off x="5325355" y="526439"/>
            <a:ext cx="2550319" cy="437795"/>
          </a:xfrm>
          <a:prstGeom prst="rect">
            <a:avLst/>
          </a:prstGeom>
        </p:spPr>
        <p:txBody>
          <a:bodyPr vert="horz" wrap="square" lIns="0" tIns="11540" rIns="0" bIns="0" rtlCol="0">
            <a:spAutoFit/>
          </a:bodyPr>
          <a:lstStyle/>
          <a:p>
            <a:pPr marL="10991">
              <a:spcBef>
                <a:spcPts val="91"/>
              </a:spcBef>
            </a:pPr>
            <a:r>
              <a:rPr sz="2769" b="1" spc="-39" dirty="0">
                <a:solidFill>
                  <a:srgbClr val="0000FF"/>
                </a:solidFill>
                <a:latin typeface="Arial"/>
                <a:cs typeface="Arial"/>
              </a:rPr>
              <a:t>Student’s</a:t>
            </a:r>
            <a:r>
              <a:rPr sz="2769" b="1" spc="113" dirty="0">
                <a:solidFill>
                  <a:srgbClr val="0000FF"/>
                </a:solidFill>
                <a:latin typeface="Arial"/>
                <a:cs typeface="Arial"/>
              </a:rPr>
              <a:t> </a:t>
            </a:r>
            <a:r>
              <a:rPr sz="2769" b="1" spc="-17" dirty="0">
                <a:solidFill>
                  <a:srgbClr val="0000FF"/>
                </a:solidFill>
                <a:latin typeface="Arial"/>
                <a:cs typeface="Arial"/>
              </a:rPr>
              <a:t>t-test</a:t>
            </a:r>
            <a:endParaRPr sz="2769">
              <a:latin typeface="Arial"/>
              <a:cs typeface="Arial"/>
            </a:endParaRPr>
          </a:p>
        </p:txBody>
      </p:sp>
      <p:grpSp>
        <p:nvGrpSpPr>
          <p:cNvPr id="4" name="object 4"/>
          <p:cNvGrpSpPr/>
          <p:nvPr/>
        </p:nvGrpSpPr>
        <p:grpSpPr>
          <a:xfrm>
            <a:off x="4724949" y="617110"/>
            <a:ext cx="471488" cy="339603"/>
            <a:chOff x="5457825" y="713105"/>
            <a:chExt cx="544830" cy="392430"/>
          </a:xfrm>
        </p:grpSpPr>
        <p:sp>
          <p:nvSpPr>
            <p:cNvPr id="5" name="object 5"/>
            <p:cNvSpPr/>
            <p:nvPr/>
          </p:nvSpPr>
          <p:spPr>
            <a:xfrm>
              <a:off x="5461000" y="716280"/>
              <a:ext cx="538479" cy="386079"/>
            </a:xfrm>
            <a:prstGeom prst="rect">
              <a:avLst/>
            </a:prstGeom>
            <a:blipFill>
              <a:blip r:embed="rId2" cstate="print"/>
              <a:stretch>
                <a:fillRect/>
              </a:stretch>
            </a:blipFill>
          </p:spPr>
          <p:txBody>
            <a:bodyPr wrap="square" lIns="0" tIns="0" rIns="0" bIns="0" rtlCol="0"/>
            <a:lstStyle/>
            <a:p>
              <a:endParaRPr sz="1558"/>
            </a:p>
          </p:txBody>
        </p:sp>
        <p:sp>
          <p:nvSpPr>
            <p:cNvPr id="6" name="object 6"/>
            <p:cNvSpPr/>
            <p:nvPr/>
          </p:nvSpPr>
          <p:spPr>
            <a:xfrm>
              <a:off x="5461000" y="716280"/>
              <a:ext cx="538480" cy="386080"/>
            </a:xfrm>
            <a:custGeom>
              <a:avLst/>
              <a:gdLst/>
              <a:ahLst/>
              <a:cxnLst/>
              <a:rect l="l" t="t" r="r" b="b"/>
              <a:pathLst>
                <a:path w="538479" h="386080">
                  <a:moveTo>
                    <a:pt x="0" y="96520"/>
                  </a:moveTo>
                  <a:lnTo>
                    <a:pt x="345439" y="96520"/>
                  </a:lnTo>
                  <a:lnTo>
                    <a:pt x="345439" y="0"/>
                  </a:lnTo>
                  <a:lnTo>
                    <a:pt x="538479" y="193040"/>
                  </a:lnTo>
                  <a:lnTo>
                    <a:pt x="345439" y="386079"/>
                  </a:lnTo>
                  <a:lnTo>
                    <a:pt x="345439" y="289560"/>
                  </a:lnTo>
                  <a:lnTo>
                    <a:pt x="0" y="289560"/>
                  </a:lnTo>
                  <a:lnTo>
                    <a:pt x="0" y="96520"/>
                  </a:lnTo>
                  <a:close/>
                </a:path>
              </a:pathLst>
            </a:custGeom>
            <a:ln w="6350">
              <a:solidFill>
                <a:srgbClr val="404040"/>
              </a:solidFill>
            </a:ln>
          </p:spPr>
          <p:txBody>
            <a:bodyPr wrap="square" lIns="0" tIns="0" rIns="0" bIns="0" rtlCol="0"/>
            <a:lstStyle/>
            <a:p>
              <a:endParaRPr sz="1558"/>
            </a:p>
          </p:txBody>
        </p:sp>
      </p:grpSp>
      <p:grpSp>
        <p:nvGrpSpPr>
          <p:cNvPr id="8" name="object 8"/>
          <p:cNvGrpSpPr/>
          <p:nvPr/>
        </p:nvGrpSpPr>
        <p:grpSpPr>
          <a:xfrm>
            <a:off x="899471" y="1152616"/>
            <a:ext cx="10469990" cy="2600875"/>
            <a:chOff x="1037272" y="1331912"/>
            <a:chExt cx="12098655" cy="3005455"/>
          </a:xfrm>
        </p:grpSpPr>
        <p:sp>
          <p:nvSpPr>
            <p:cNvPr id="9" name="object 9"/>
            <p:cNvSpPr/>
            <p:nvPr/>
          </p:nvSpPr>
          <p:spPr>
            <a:xfrm>
              <a:off x="1051560" y="1346200"/>
              <a:ext cx="12070080" cy="2976880"/>
            </a:xfrm>
            <a:custGeom>
              <a:avLst/>
              <a:gdLst/>
              <a:ahLst/>
              <a:cxnLst/>
              <a:rect l="l" t="t" r="r" b="b"/>
              <a:pathLst>
                <a:path w="12070080" h="2976879">
                  <a:moveTo>
                    <a:pt x="0" y="1488439"/>
                  </a:moveTo>
                  <a:lnTo>
                    <a:pt x="3865" y="1434664"/>
                  </a:lnTo>
                  <a:lnTo>
                    <a:pt x="15373" y="1381369"/>
                  </a:lnTo>
                  <a:lnTo>
                    <a:pt x="34394" y="1328586"/>
                  </a:lnTo>
                  <a:lnTo>
                    <a:pt x="51184" y="1293698"/>
                  </a:lnTo>
                  <a:lnTo>
                    <a:pt x="71216" y="1259062"/>
                  </a:lnTo>
                  <a:lnTo>
                    <a:pt x="94452" y="1224686"/>
                  </a:lnTo>
                  <a:lnTo>
                    <a:pt x="120854" y="1190581"/>
                  </a:lnTo>
                  <a:lnTo>
                    <a:pt x="150381" y="1156756"/>
                  </a:lnTo>
                  <a:lnTo>
                    <a:pt x="182996" y="1123221"/>
                  </a:lnTo>
                  <a:lnTo>
                    <a:pt x="218661" y="1089985"/>
                  </a:lnTo>
                  <a:lnTo>
                    <a:pt x="257336" y="1057058"/>
                  </a:lnTo>
                  <a:lnTo>
                    <a:pt x="298982" y="1024449"/>
                  </a:lnTo>
                  <a:lnTo>
                    <a:pt x="343562" y="992168"/>
                  </a:lnTo>
                  <a:lnTo>
                    <a:pt x="391036" y="960224"/>
                  </a:lnTo>
                  <a:lnTo>
                    <a:pt x="441366" y="928627"/>
                  </a:lnTo>
                  <a:lnTo>
                    <a:pt x="494513" y="897387"/>
                  </a:lnTo>
                  <a:lnTo>
                    <a:pt x="550439" y="866512"/>
                  </a:lnTo>
                  <a:lnTo>
                    <a:pt x="609104" y="836013"/>
                  </a:lnTo>
                  <a:lnTo>
                    <a:pt x="670471" y="805899"/>
                  </a:lnTo>
                  <a:lnTo>
                    <a:pt x="734500" y="776179"/>
                  </a:lnTo>
                  <a:lnTo>
                    <a:pt x="801153" y="746863"/>
                  </a:lnTo>
                  <a:lnTo>
                    <a:pt x="870392" y="717961"/>
                  </a:lnTo>
                  <a:lnTo>
                    <a:pt x="905968" y="703668"/>
                  </a:lnTo>
                  <a:lnTo>
                    <a:pt x="942176" y="689482"/>
                  </a:lnTo>
                  <a:lnTo>
                    <a:pt x="979012" y="675404"/>
                  </a:lnTo>
                  <a:lnTo>
                    <a:pt x="1016469" y="661436"/>
                  </a:lnTo>
                  <a:lnTo>
                    <a:pt x="1054544" y="647578"/>
                  </a:lnTo>
                  <a:lnTo>
                    <a:pt x="1093231" y="633832"/>
                  </a:lnTo>
                  <a:lnTo>
                    <a:pt x="1132526" y="620198"/>
                  </a:lnTo>
                  <a:lnTo>
                    <a:pt x="1172424" y="606679"/>
                  </a:lnTo>
                  <a:lnTo>
                    <a:pt x="1212920" y="593275"/>
                  </a:lnTo>
                  <a:lnTo>
                    <a:pt x="1254009" y="579988"/>
                  </a:lnTo>
                  <a:lnTo>
                    <a:pt x="1295686" y="566818"/>
                  </a:lnTo>
                  <a:lnTo>
                    <a:pt x="1337947" y="553768"/>
                  </a:lnTo>
                  <a:lnTo>
                    <a:pt x="1380786" y="540837"/>
                  </a:lnTo>
                  <a:lnTo>
                    <a:pt x="1424199" y="528028"/>
                  </a:lnTo>
                  <a:lnTo>
                    <a:pt x="1468181" y="515341"/>
                  </a:lnTo>
                  <a:lnTo>
                    <a:pt x="1512728" y="502777"/>
                  </a:lnTo>
                  <a:lnTo>
                    <a:pt x="1557833" y="490339"/>
                  </a:lnTo>
                  <a:lnTo>
                    <a:pt x="1603494" y="478027"/>
                  </a:lnTo>
                  <a:lnTo>
                    <a:pt x="1649704" y="465841"/>
                  </a:lnTo>
                  <a:lnTo>
                    <a:pt x="1696458" y="453785"/>
                  </a:lnTo>
                  <a:lnTo>
                    <a:pt x="1743753" y="441857"/>
                  </a:lnTo>
                  <a:lnTo>
                    <a:pt x="1791583" y="430061"/>
                  </a:lnTo>
                  <a:lnTo>
                    <a:pt x="1839943" y="418397"/>
                  </a:lnTo>
                  <a:lnTo>
                    <a:pt x="1888829" y="406866"/>
                  </a:lnTo>
                  <a:lnTo>
                    <a:pt x="1938235" y="395469"/>
                  </a:lnTo>
                  <a:lnTo>
                    <a:pt x="1988158" y="384208"/>
                  </a:lnTo>
                  <a:lnTo>
                    <a:pt x="2038591" y="373083"/>
                  </a:lnTo>
                  <a:lnTo>
                    <a:pt x="2089530" y="362097"/>
                  </a:lnTo>
                  <a:lnTo>
                    <a:pt x="2140971" y="351249"/>
                  </a:lnTo>
                  <a:lnTo>
                    <a:pt x="2192909" y="340542"/>
                  </a:lnTo>
                  <a:lnTo>
                    <a:pt x="2245338" y="329977"/>
                  </a:lnTo>
                  <a:lnTo>
                    <a:pt x="2298253" y="319554"/>
                  </a:lnTo>
                  <a:lnTo>
                    <a:pt x="2351651" y="309275"/>
                  </a:lnTo>
                  <a:lnTo>
                    <a:pt x="2405527" y="299141"/>
                  </a:lnTo>
                  <a:lnTo>
                    <a:pt x="2459874" y="289154"/>
                  </a:lnTo>
                  <a:lnTo>
                    <a:pt x="2514689" y="279314"/>
                  </a:lnTo>
                  <a:lnTo>
                    <a:pt x="2569967" y="269622"/>
                  </a:lnTo>
                  <a:lnTo>
                    <a:pt x="2625702" y="260081"/>
                  </a:lnTo>
                  <a:lnTo>
                    <a:pt x="2681891" y="250691"/>
                  </a:lnTo>
                  <a:lnTo>
                    <a:pt x="2738528" y="241452"/>
                  </a:lnTo>
                  <a:lnTo>
                    <a:pt x="2795608" y="232368"/>
                  </a:lnTo>
                  <a:lnTo>
                    <a:pt x="2853126" y="223438"/>
                  </a:lnTo>
                  <a:lnTo>
                    <a:pt x="2911079" y="214663"/>
                  </a:lnTo>
                  <a:lnTo>
                    <a:pt x="2969460" y="206046"/>
                  </a:lnTo>
                  <a:lnTo>
                    <a:pt x="3028265" y="197587"/>
                  </a:lnTo>
                  <a:lnTo>
                    <a:pt x="3087490" y="189288"/>
                  </a:lnTo>
                  <a:lnTo>
                    <a:pt x="3147129" y="181149"/>
                  </a:lnTo>
                  <a:lnTo>
                    <a:pt x="3207177" y="173171"/>
                  </a:lnTo>
                  <a:lnTo>
                    <a:pt x="3267631" y="165357"/>
                  </a:lnTo>
                  <a:lnTo>
                    <a:pt x="3328484" y="157707"/>
                  </a:lnTo>
                  <a:lnTo>
                    <a:pt x="3389732" y="150222"/>
                  </a:lnTo>
                  <a:lnTo>
                    <a:pt x="3451370" y="142904"/>
                  </a:lnTo>
                  <a:lnTo>
                    <a:pt x="3513394" y="135754"/>
                  </a:lnTo>
                  <a:lnTo>
                    <a:pt x="3575798" y="128772"/>
                  </a:lnTo>
                  <a:lnTo>
                    <a:pt x="3638578" y="121961"/>
                  </a:lnTo>
                  <a:lnTo>
                    <a:pt x="3701729" y="115321"/>
                  </a:lnTo>
                  <a:lnTo>
                    <a:pt x="3765246" y="108853"/>
                  </a:lnTo>
                  <a:lnTo>
                    <a:pt x="3829124" y="102559"/>
                  </a:lnTo>
                  <a:lnTo>
                    <a:pt x="3893358" y="96440"/>
                  </a:lnTo>
                  <a:lnTo>
                    <a:pt x="3957945" y="90497"/>
                  </a:lnTo>
                  <a:lnTo>
                    <a:pt x="4022877" y="84732"/>
                  </a:lnTo>
                  <a:lnTo>
                    <a:pt x="4088152" y="79145"/>
                  </a:lnTo>
                  <a:lnTo>
                    <a:pt x="4153764" y="73737"/>
                  </a:lnTo>
                  <a:lnTo>
                    <a:pt x="4219708" y="68510"/>
                  </a:lnTo>
                  <a:lnTo>
                    <a:pt x="4285980" y="63466"/>
                  </a:lnTo>
                  <a:lnTo>
                    <a:pt x="4352574" y="58604"/>
                  </a:lnTo>
                  <a:lnTo>
                    <a:pt x="4419485" y="53928"/>
                  </a:lnTo>
                  <a:lnTo>
                    <a:pt x="4486710" y="49436"/>
                  </a:lnTo>
                  <a:lnTo>
                    <a:pt x="4554243" y="45132"/>
                  </a:lnTo>
                  <a:lnTo>
                    <a:pt x="4622079" y="41015"/>
                  </a:lnTo>
                  <a:lnTo>
                    <a:pt x="4690213" y="37088"/>
                  </a:lnTo>
                  <a:lnTo>
                    <a:pt x="4758641" y="33351"/>
                  </a:lnTo>
                  <a:lnTo>
                    <a:pt x="4827358" y="29805"/>
                  </a:lnTo>
                  <a:lnTo>
                    <a:pt x="4896359" y="26453"/>
                  </a:lnTo>
                  <a:lnTo>
                    <a:pt x="4965638" y="23294"/>
                  </a:lnTo>
                  <a:lnTo>
                    <a:pt x="5035192" y="20331"/>
                  </a:lnTo>
                  <a:lnTo>
                    <a:pt x="5105016" y="17564"/>
                  </a:lnTo>
                  <a:lnTo>
                    <a:pt x="5175104" y="14994"/>
                  </a:lnTo>
                  <a:lnTo>
                    <a:pt x="5245452" y="12623"/>
                  </a:lnTo>
                  <a:lnTo>
                    <a:pt x="5316054" y="10452"/>
                  </a:lnTo>
                  <a:lnTo>
                    <a:pt x="5386907" y="8482"/>
                  </a:lnTo>
                  <a:lnTo>
                    <a:pt x="5458005" y="6715"/>
                  </a:lnTo>
                  <a:lnTo>
                    <a:pt x="5529344" y="5150"/>
                  </a:lnTo>
                  <a:lnTo>
                    <a:pt x="5600918" y="3791"/>
                  </a:lnTo>
                  <a:lnTo>
                    <a:pt x="5672723" y="2637"/>
                  </a:lnTo>
                  <a:lnTo>
                    <a:pt x="5744754" y="1691"/>
                  </a:lnTo>
                  <a:lnTo>
                    <a:pt x="5817005" y="953"/>
                  </a:lnTo>
                  <a:lnTo>
                    <a:pt x="5889474" y="424"/>
                  </a:lnTo>
                  <a:lnTo>
                    <a:pt x="5962153" y="106"/>
                  </a:lnTo>
                  <a:lnTo>
                    <a:pt x="6035040" y="0"/>
                  </a:lnTo>
                  <a:lnTo>
                    <a:pt x="6107926" y="106"/>
                  </a:lnTo>
                  <a:lnTo>
                    <a:pt x="6180605" y="424"/>
                  </a:lnTo>
                  <a:lnTo>
                    <a:pt x="6253074" y="953"/>
                  </a:lnTo>
                  <a:lnTo>
                    <a:pt x="6325325" y="1691"/>
                  </a:lnTo>
                  <a:lnTo>
                    <a:pt x="6397356" y="2637"/>
                  </a:lnTo>
                  <a:lnTo>
                    <a:pt x="6469161" y="3791"/>
                  </a:lnTo>
                  <a:lnTo>
                    <a:pt x="6540735" y="5150"/>
                  </a:lnTo>
                  <a:lnTo>
                    <a:pt x="6612074" y="6715"/>
                  </a:lnTo>
                  <a:lnTo>
                    <a:pt x="6683172" y="8482"/>
                  </a:lnTo>
                  <a:lnTo>
                    <a:pt x="6754025" y="10452"/>
                  </a:lnTo>
                  <a:lnTo>
                    <a:pt x="6824627" y="12623"/>
                  </a:lnTo>
                  <a:lnTo>
                    <a:pt x="6894975" y="14994"/>
                  </a:lnTo>
                  <a:lnTo>
                    <a:pt x="6965063" y="17564"/>
                  </a:lnTo>
                  <a:lnTo>
                    <a:pt x="7034887" y="20331"/>
                  </a:lnTo>
                  <a:lnTo>
                    <a:pt x="7104441" y="23294"/>
                  </a:lnTo>
                  <a:lnTo>
                    <a:pt x="7173720" y="26453"/>
                  </a:lnTo>
                  <a:lnTo>
                    <a:pt x="7242721" y="29805"/>
                  </a:lnTo>
                  <a:lnTo>
                    <a:pt x="7311438" y="33351"/>
                  </a:lnTo>
                  <a:lnTo>
                    <a:pt x="7379866" y="37088"/>
                  </a:lnTo>
                  <a:lnTo>
                    <a:pt x="7448000" y="41015"/>
                  </a:lnTo>
                  <a:lnTo>
                    <a:pt x="7515836" y="45132"/>
                  </a:lnTo>
                  <a:lnTo>
                    <a:pt x="7583369" y="49436"/>
                  </a:lnTo>
                  <a:lnTo>
                    <a:pt x="7650594" y="53928"/>
                  </a:lnTo>
                  <a:lnTo>
                    <a:pt x="7717505" y="58604"/>
                  </a:lnTo>
                  <a:lnTo>
                    <a:pt x="7784099" y="63466"/>
                  </a:lnTo>
                  <a:lnTo>
                    <a:pt x="7850371" y="68510"/>
                  </a:lnTo>
                  <a:lnTo>
                    <a:pt x="7916315" y="73737"/>
                  </a:lnTo>
                  <a:lnTo>
                    <a:pt x="7981927" y="79145"/>
                  </a:lnTo>
                  <a:lnTo>
                    <a:pt x="8047202" y="84732"/>
                  </a:lnTo>
                  <a:lnTo>
                    <a:pt x="8112134" y="90497"/>
                  </a:lnTo>
                  <a:lnTo>
                    <a:pt x="8176721" y="96440"/>
                  </a:lnTo>
                  <a:lnTo>
                    <a:pt x="8240955" y="102559"/>
                  </a:lnTo>
                  <a:lnTo>
                    <a:pt x="8304833" y="108853"/>
                  </a:lnTo>
                  <a:lnTo>
                    <a:pt x="8368350" y="115321"/>
                  </a:lnTo>
                  <a:lnTo>
                    <a:pt x="8431501" y="121961"/>
                  </a:lnTo>
                  <a:lnTo>
                    <a:pt x="8494281" y="128772"/>
                  </a:lnTo>
                  <a:lnTo>
                    <a:pt x="8556685" y="135754"/>
                  </a:lnTo>
                  <a:lnTo>
                    <a:pt x="8618709" y="142904"/>
                  </a:lnTo>
                  <a:lnTo>
                    <a:pt x="8680347" y="150222"/>
                  </a:lnTo>
                  <a:lnTo>
                    <a:pt x="8741595" y="157707"/>
                  </a:lnTo>
                  <a:lnTo>
                    <a:pt x="8802448" y="165357"/>
                  </a:lnTo>
                  <a:lnTo>
                    <a:pt x="8862902" y="173171"/>
                  </a:lnTo>
                  <a:lnTo>
                    <a:pt x="8922950" y="181149"/>
                  </a:lnTo>
                  <a:lnTo>
                    <a:pt x="8982589" y="189288"/>
                  </a:lnTo>
                  <a:lnTo>
                    <a:pt x="9041814" y="197587"/>
                  </a:lnTo>
                  <a:lnTo>
                    <a:pt x="9100619" y="206046"/>
                  </a:lnTo>
                  <a:lnTo>
                    <a:pt x="9159000" y="214663"/>
                  </a:lnTo>
                  <a:lnTo>
                    <a:pt x="9216953" y="223438"/>
                  </a:lnTo>
                  <a:lnTo>
                    <a:pt x="9274471" y="232368"/>
                  </a:lnTo>
                  <a:lnTo>
                    <a:pt x="9331551" y="241452"/>
                  </a:lnTo>
                  <a:lnTo>
                    <a:pt x="9388188" y="250691"/>
                  </a:lnTo>
                  <a:lnTo>
                    <a:pt x="9444377" y="260081"/>
                  </a:lnTo>
                  <a:lnTo>
                    <a:pt x="9500112" y="269622"/>
                  </a:lnTo>
                  <a:lnTo>
                    <a:pt x="9555390" y="279314"/>
                  </a:lnTo>
                  <a:lnTo>
                    <a:pt x="9610205" y="289154"/>
                  </a:lnTo>
                  <a:lnTo>
                    <a:pt x="9664552" y="299141"/>
                  </a:lnTo>
                  <a:lnTo>
                    <a:pt x="9718428" y="309275"/>
                  </a:lnTo>
                  <a:lnTo>
                    <a:pt x="9771826" y="319554"/>
                  </a:lnTo>
                  <a:lnTo>
                    <a:pt x="9824741" y="329977"/>
                  </a:lnTo>
                  <a:lnTo>
                    <a:pt x="9877170" y="340542"/>
                  </a:lnTo>
                  <a:lnTo>
                    <a:pt x="9929108" y="351249"/>
                  </a:lnTo>
                  <a:lnTo>
                    <a:pt x="9980549" y="362097"/>
                  </a:lnTo>
                  <a:lnTo>
                    <a:pt x="10031488" y="373083"/>
                  </a:lnTo>
                  <a:lnTo>
                    <a:pt x="10081921" y="384208"/>
                  </a:lnTo>
                  <a:lnTo>
                    <a:pt x="10131844" y="395469"/>
                  </a:lnTo>
                  <a:lnTo>
                    <a:pt x="10181250" y="406866"/>
                  </a:lnTo>
                  <a:lnTo>
                    <a:pt x="10230136" y="418397"/>
                  </a:lnTo>
                  <a:lnTo>
                    <a:pt x="10278496" y="430061"/>
                  </a:lnTo>
                  <a:lnTo>
                    <a:pt x="10326326" y="441857"/>
                  </a:lnTo>
                  <a:lnTo>
                    <a:pt x="10373621" y="453785"/>
                  </a:lnTo>
                  <a:lnTo>
                    <a:pt x="10420375" y="465841"/>
                  </a:lnTo>
                  <a:lnTo>
                    <a:pt x="10466585" y="478027"/>
                  </a:lnTo>
                  <a:lnTo>
                    <a:pt x="10512246" y="490339"/>
                  </a:lnTo>
                  <a:lnTo>
                    <a:pt x="10557351" y="502777"/>
                  </a:lnTo>
                  <a:lnTo>
                    <a:pt x="10601898" y="515341"/>
                  </a:lnTo>
                  <a:lnTo>
                    <a:pt x="10645880" y="528028"/>
                  </a:lnTo>
                  <a:lnTo>
                    <a:pt x="10689293" y="540837"/>
                  </a:lnTo>
                  <a:lnTo>
                    <a:pt x="10732132" y="553768"/>
                  </a:lnTo>
                  <a:lnTo>
                    <a:pt x="10774393" y="566818"/>
                  </a:lnTo>
                  <a:lnTo>
                    <a:pt x="10816070" y="579988"/>
                  </a:lnTo>
                  <a:lnTo>
                    <a:pt x="10857159" y="593275"/>
                  </a:lnTo>
                  <a:lnTo>
                    <a:pt x="10897655" y="606679"/>
                  </a:lnTo>
                  <a:lnTo>
                    <a:pt x="10937553" y="620198"/>
                  </a:lnTo>
                  <a:lnTo>
                    <a:pt x="10976848" y="633832"/>
                  </a:lnTo>
                  <a:lnTo>
                    <a:pt x="11015535" y="647578"/>
                  </a:lnTo>
                  <a:lnTo>
                    <a:pt x="11053610" y="661436"/>
                  </a:lnTo>
                  <a:lnTo>
                    <a:pt x="11091067" y="675404"/>
                  </a:lnTo>
                  <a:lnTo>
                    <a:pt x="11127903" y="689482"/>
                  </a:lnTo>
                  <a:lnTo>
                    <a:pt x="11164111" y="703668"/>
                  </a:lnTo>
                  <a:lnTo>
                    <a:pt x="11199687" y="717961"/>
                  </a:lnTo>
                  <a:lnTo>
                    <a:pt x="11268926" y="746863"/>
                  </a:lnTo>
                  <a:lnTo>
                    <a:pt x="11335579" y="776179"/>
                  </a:lnTo>
                  <a:lnTo>
                    <a:pt x="11399608" y="805899"/>
                  </a:lnTo>
                  <a:lnTo>
                    <a:pt x="11460975" y="836013"/>
                  </a:lnTo>
                  <a:lnTo>
                    <a:pt x="11519640" y="866512"/>
                  </a:lnTo>
                  <a:lnTo>
                    <a:pt x="11575566" y="897387"/>
                  </a:lnTo>
                  <a:lnTo>
                    <a:pt x="11628713" y="928627"/>
                  </a:lnTo>
                  <a:lnTo>
                    <a:pt x="11679043" y="960224"/>
                  </a:lnTo>
                  <a:lnTo>
                    <a:pt x="11726517" y="992168"/>
                  </a:lnTo>
                  <a:lnTo>
                    <a:pt x="11771097" y="1024449"/>
                  </a:lnTo>
                  <a:lnTo>
                    <a:pt x="11812743" y="1057058"/>
                  </a:lnTo>
                  <a:lnTo>
                    <a:pt x="11851418" y="1089985"/>
                  </a:lnTo>
                  <a:lnTo>
                    <a:pt x="11887083" y="1123221"/>
                  </a:lnTo>
                  <a:lnTo>
                    <a:pt x="11919698" y="1156756"/>
                  </a:lnTo>
                  <a:lnTo>
                    <a:pt x="11949225" y="1190581"/>
                  </a:lnTo>
                  <a:lnTo>
                    <a:pt x="11975627" y="1224686"/>
                  </a:lnTo>
                  <a:lnTo>
                    <a:pt x="11998863" y="1259062"/>
                  </a:lnTo>
                  <a:lnTo>
                    <a:pt x="12018895" y="1293698"/>
                  </a:lnTo>
                  <a:lnTo>
                    <a:pt x="12035685" y="1328586"/>
                  </a:lnTo>
                  <a:lnTo>
                    <a:pt x="12054706" y="1381369"/>
                  </a:lnTo>
                  <a:lnTo>
                    <a:pt x="12066214" y="1434664"/>
                  </a:lnTo>
                  <a:lnTo>
                    <a:pt x="12070080" y="1488439"/>
                  </a:lnTo>
                  <a:lnTo>
                    <a:pt x="12069648" y="1506416"/>
                  </a:lnTo>
                  <a:lnTo>
                    <a:pt x="12063221" y="1560035"/>
                  </a:lnTo>
                  <a:lnTo>
                    <a:pt x="12049194" y="1613163"/>
                  </a:lnTo>
                  <a:lnTo>
                    <a:pt x="12027698" y="1665768"/>
                  </a:lnTo>
                  <a:lnTo>
                    <a:pt x="12009282" y="1700531"/>
                  </a:lnTo>
                  <a:lnTo>
                    <a:pt x="11987643" y="1735038"/>
                  </a:lnTo>
                  <a:lnTo>
                    <a:pt x="11962819" y="1769280"/>
                  </a:lnTo>
                  <a:lnTo>
                    <a:pt x="11934850" y="1803246"/>
                  </a:lnTo>
                  <a:lnTo>
                    <a:pt x="11903774" y="1836927"/>
                  </a:lnTo>
                  <a:lnTo>
                    <a:pt x="11869629" y="1870314"/>
                  </a:lnTo>
                  <a:lnTo>
                    <a:pt x="11832455" y="1903396"/>
                  </a:lnTo>
                  <a:lnTo>
                    <a:pt x="11792289" y="1936166"/>
                  </a:lnTo>
                  <a:lnTo>
                    <a:pt x="11749171" y="1968612"/>
                  </a:lnTo>
                  <a:lnTo>
                    <a:pt x="11703140" y="2000726"/>
                  </a:lnTo>
                  <a:lnTo>
                    <a:pt x="11654233" y="2032497"/>
                  </a:lnTo>
                  <a:lnTo>
                    <a:pt x="11602489" y="2063917"/>
                  </a:lnTo>
                  <a:lnTo>
                    <a:pt x="11547948" y="2094976"/>
                  </a:lnTo>
                  <a:lnTo>
                    <a:pt x="11490648" y="2125664"/>
                  </a:lnTo>
                  <a:lnTo>
                    <a:pt x="11430627" y="2155972"/>
                  </a:lnTo>
                  <a:lnTo>
                    <a:pt x="11367924" y="2185890"/>
                  </a:lnTo>
                  <a:lnTo>
                    <a:pt x="11302578" y="2215409"/>
                  </a:lnTo>
                  <a:lnTo>
                    <a:pt x="11234627" y="2244519"/>
                  </a:lnTo>
                  <a:lnTo>
                    <a:pt x="11164111" y="2273211"/>
                  </a:lnTo>
                  <a:lnTo>
                    <a:pt x="11127903" y="2287397"/>
                  </a:lnTo>
                  <a:lnTo>
                    <a:pt x="11091067" y="2301475"/>
                  </a:lnTo>
                  <a:lnTo>
                    <a:pt x="11053610" y="2315443"/>
                  </a:lnTo>
                  <a:lnTo>
                    <a:pt x="11015535" y="2329301"/>
                  </a:lnTo>
                  <a:lnTo>
                    <a:pt x="10976848" y="2343047"/>
                  </a:lnTo>
                  <a:lnTo>
                    <a:pt x="10937553" y="2356681"/>
                  </a:lnTo>
                  <a:lnTo>
                    <a:pt x="10897655" y="2370200"/>
                  </a:lnTo>
                  <a:lnTo>
                    <a:pt x="10857159" y="2383604"/>
                  </a:lnTo>
                  <a:lnTo>
                    <a:pt x="10816070" y="2396891"/>
                  </a:lnTo>
                  <a:lnTo>
                    <a:pt x="10774393" y="2410061"/>
                  </a:lnTo>
                  <a:lnTo>
                    <a:pt x="10732132" y="2423111"/>
                  </a:lnTo>
                  <a:lnTo>
                    <a:pt x="10689293" y="2436042"/>
                  </a:lnTo>
                  <a:lnTo>
                    <a:pt x="10645880" y="2448851"/>
                  </a:lnTo>
                  <a:lnTo>
                    <a:pt x="10601898" y="2461538"/>
                  </a:lnTo>
                  <a:lnTo>
                    <a:pt x="10557351" y="2474102"/>
                  </a:lnTo>
                  <a:lnTo>
                    <a:pt x="10512246" y="2486540"/>
                  </a:lnTo>
                  <a:lnTo>
                    <a:pt x="10466585" y="2498852"/>
                  </a:lnTo>
                  <a:lnTo>
                    <a:pt x="10420375" y="2511038"/>
                  </a:lnTo>
                  <a:lnTo>
                    <a:pt x="10373621" y="2523094"/>
                  </a:lnTo>
                  <a:lnTo>
                    <a:pt x="10326326" y="2535022"/>
                  </a:lnTo>
                  <a:lnTo>
                    <a:pt x="10278496" y="2546818"/>
                  </a:lnTo>
                  <a:lnTo>
                    <a:pt x="10230136" y="2558482"/>
                  </a:lnTo>
                  <a:lnTo>
                    <a:pt x="10181250" y="2570013"/>
                  </a:lnTo>
                  <a:lnTo>
                    <a:pt x="10131844" y="2581410"/>
                  </a:lnTo>
                  <a:lnTo>
                    <a:pt x="10081921" y="2592671"/>
                  </a:lnTo>
                  <a:lnTo>
                    <a:pt x="10031488" y="2603796"/>
                  </a:lnTo>
                  <a:lnTo>
                    <a:pt x="9980549" y="2614782"/>
                  </a:lnTo>
                  <a:lnTo>
                    <a:pt x="9929108" y="2625630"/>
                  </a:lnTo>
                  <a:lnTo>
                    <a:pt x="9877170" y="2636337"/>
                  </a:lnTo>
                  <a:lnTo>
                    <a:pt x="9824741" y="2646902"/>
                  </a:lnTo>
                  <a:lnTo>
                    <a:pt x="9771826" y="2657325"/>
                  </a:lnTo>
                  <a:lnTo>
                    <a:pt x="9718428" y="2667604"/>
                  </a:lnTo>
                  <a:lnTo>
                    <a:pt x="9664552" y="2677738"/>
                  </a:lnTo>
                  <a:lnTo>
                    <a:pt x="9610205" y="2687725"/>
                  </a:lnTo>
                  <a:lnTo>
                    <a:pt x="9555390" y="2697565"/>
                  </a:lnTo>
                  <a:lnTo>
                    <a:pt x="9500112" y="2707257"/>
                  </a:lnTo>
                  <a:lnTo>
                    <a:pt x="9444377" y="2716798"/>
                  </a:lnTo>
                  <a:lnTo>
                    <a:pt x="9388188" y="2726188"/>
                  </a:lnTo>
                  <a:lnTo>
                    <a:pt x="9331551" y="2735427"/>
                  </a:lnTo>
                  <a:lnTo>
                    <a:pt x="9274471" y="2744511"/>
                  </a:lnTo>
                  <a:lnTo>
                    <a:pt x="9216953" y="2753441"/>
                  </a:lnTo>
                  <a:lnTo>
                    <a:pt x="9159000" y="2762216"/>
                  </a:lnTo>
                  <a:lnTo>
                    <a:pt x="9100619" y="2770833"/>
                  </a:lnTo>
                  <a:lnTo>
                    <a:pt x="9041814" y="2779292"/>
                  </a:lnTo>
                  <a:lnTo>
                    <a:pt x="8982589" y="2787591"/>
                  </a:lnTo>
                  <a:lnTo>
                    <a:pt x="8922950" y="2795730"/>
                  </a:lnTo>
                  <a:lnTo>
                    <a:pt x="8862902" y="2803708"/>
                  </a:lnTo>
                  <a:lnTo>
                    <a:pt x="8802448" y="2811522"/>
                  </a:lnTo>
                  <a:lnTo>
                    <a:pt x="8741595" y="2819172"/>
                  </a:lnTo>
                  <a:lnTo>
                    <a:pt x="8680347" y="2826657"/>
                  </a:lnTo>
                  <a:lnTo>
                    <a:pt x="8618709" y="2833975"/>
                  </a:lnTo>
                  <a:lnTo>
                    <a:pt x="8556685" y="2841125"/>
                  </a:lnTo>
                  <a:lnTo>
                    <a:pt x="8494281" y="2848107"/>
                  </a:lnTo>
                  <a:lnTo>
                    <a:pt x="8431501" y="2854918"/>
                  </a:lnTo>
                  <a:lnTo>
                    <a:pt x="8368350" y="2861558"/>
                  </a:lnTo>
                  <a:lnTo>
                    <a:pt x="8304833" y="2868026"/>
                  </a:lnTo>
                  <a:lnTo>
                    <a:pt x="8240955" y="2874320"/>
                  </a:lnTo>
                  <a:lnTo>
                    <a:pt x="8176721" y="2880439"/>
                  </a:lnTo>
                  <a:lnTo>
                    <a:pt x="8112134" y="2886382"/>
                  </a:lnTo>
                  <a:lnTo>
                    <a:pt x="8047202" y="2892147"/>
                  </a:lnTo>
                  <a:lnTo>
                    <a:pt x="7981927" y="2897734"/>
                  </a:lnTo>
                  <a:lnTo>
                    <a:pt x="7916315" y="2903142"/>
                  </a:lnTo>
                  <a:lnTo>
                    <a:pt x="7850371" y="2908369"/>
                  </a:lnTo>
                  <a:lnTo>
                    <a:pt x="7784099" y="2913413"/>
                  </a:lnTo>
                  <a:lnTo>
                    <a:pt x="7717505" y="2918275"/>
                  </a:lnTo>
                  <a:lnTo>
                    <a:pt x="7650594" y="2922951"/>
                  </a:lnTo>
                  <a:lnTo>
                    <a:pt x="7583369" y="2927443"/>
                  </a:lnTo>
                  <a:lnTo>
                    <a:pt x="7515836" y="2931747"/>
                  </a:lnTo>
                  <a:lnTo>
                    <a:pt x="7448000" y="2935864"/>
                  </a:lnTo>
                  <a:lnTo>
                    <a:pt x="7379866" y="2939791"/>
                  </a:lnTo>
                  <a:lnTo>
                    <a:pt x="7311438" y="2943528"/>
                  </a:lnTo>
                  <a:lnTo>
                    <a:pt x="7242721" y="2947074"/>
                  </a:lnTo>
                  <a:lnTo>
                    <a:pt x="7173720" y="2950426"/>
                  </a:lnTo>
                  <a:lnTo>
                    <a:pt x="7104441" y="2953585"/>
                  </a:lnTo>
                  <a:lnTo>
                    <a:pt x="7034887" y="2956548"/>
                  </a:lnTo>
                  <a:lnTo>
                    <a:pt x="6965063" y="2959315"/>
                  </a:lnTo>
                  <a:lnTo>
                    <a:pt x="6894975" y="2961885"/>
                  </a:lnTo>
                  <a:lnTo>
                    <a:pt x="6824627" y="2964256"/>
                  </a:lnTo>
                  <a:lnTo>
                    <a:pt x="6754025" y="2966427"/>
                  </a:lnTo>
                  <a:lnTo>
                    <a:pt x="6683172" y="2968397"/>
                  </a:lnTo>
                  <a:lnTo>
                    <a:pt x="6612074" y="2970164"/>
                  </a:lnTo>
                  <a:lnTo>
                    <a:pt x="6540735" y="2971729"/>
                  </a:lnTo>
                  <a:lnTo>
                    <a:pt x="6469161" y="2973088"/>
                  </a:lnTo>
                  <a:lnTo>
                    <a:pt x="6397356" y="2974242"/>
                  </a:lnTo>
                  <a:lnTo>
                    <a:pt x="6325325" y="2975188"/>
                  </a:lnTo>
                  <a:lnTo>
                    <a:pt x="6253074" y="2975926"/>
                  </a:lnTo>
                  <a:lnTo>
                    <a:pt x="6180605" y="2976455"/>
                  </a:lnTo>
                  <a:lnTo>
                    <a:pt x="6107926" y="2976773"/>
                  </a:lnTo>
                  <a:lnTo>
                    <a:pt x="6035040" y="2976879"/>
                  </a:lnTo>
                  <a:lnTo>
                    <a:pt x="5962153" y="2976773"/>
                  </a:lnTo>
                  <a:lnTo>
                    <a:pt x="5889474" y="2976455"/>
                  </a:lnTo>
                  <a:lnTo>
                    <a:pt x="5817005" y="2975926"/>
                  </a:lnTo>
                  <a:lnTo>
                    <a:pt x="5744754" y="2975188"/>
                  </a:lnTo>
                  <a:lnTo>
                    <a:pt x="5672723" y="2974242"/>
                  </a:lnTo>
                  <a:lnTo>
                    <a:pt x="5600918" y="2973088"/>
                  </a:lnTo>
                  <a:lnTo>
                    <a:pt x="5529344" y="2971729"/>
                  </a:lnTo>
                  <a:lnTo>
                    <a:pt x="5458005" y="2970164"/>
                  </a:lnTo>
                  <a:lnTo>
                    <a:pt x="5386907" y="2968397"/>
                  </a:lnTo>
                  <a:lnTo>
                    <a:pt x="5316054" y="2966427"/>
                  </a:lnTo>
                  <a:lnTo>
                    <a:pt x="5245452" y="2964256"/>
                  </a:lnTo>
                  <a:lnTo>
                    <a:pt x="5175104" y="2961885"/>
                  </a:lnTo>
                  <a:lnTo>
                    <a:pt x="5105016" y="2959315"/>
                  </a:lnTo>
                  <a:lnTo>
                    <a:pt x="5035192" y="2956548"/>
                  </a:lnTo>
                  <a:lnTo>
                    <a:pt x="4965638" y="2953585"/>
                  </a:lnTo>
                  <a:lnTo>
                    <a:pt x="4896359" y="2950426"/>
                  </a:lnTo>
                  <a:lnTo>
                    <a:pt x="4827358" y="2947074"/>
                  </a:lnTo>
                  <a:lnTo>
                    <a:pt x="4758641" y="2943528"/>
                  </a:lnTo>
                  <a:lnTo>
                    <a:pt x="4690213" y="2939791"/>
                  </a:lnTo>
                  <a:lnTo>
                    <a:pt x="4622079" y="2935864"/>
                  </a:lnTo>
                  <a:lnTo>
                    <a:pt x="4554243" y="2931747"/>
                  </a:lnTo>
                  <a:lnTo>
                    <a:pt x="4486710" y="2927443"/>
                  </a:lnTo>
                  <a:lnTo>
                    <a:pt x="4419485" y="2922951"/>
                  </a:lnTo>
                  <a:lnTo>
                    <a:pt x="4352574" y="2918275"/>
                  </a:lnTo>
                  <a:lnTo>
                    <a:pt x="4285980" y="2913413"/>
                  </a:lnTo>
                  <a:lnTo>
                    <a:pt x="4219708" y="2908369"/>
                  </a:lnTo>
                  <a:lnTo>
                    <a:pt x="4153764" y="2903142"/>
                  </a:lnTo>
                  <a:lnTo>
                    <a:pt x="4088152" y="2897734"/>
                  </a:lnTo>
                  <a:lnTo>
                    <a:pt x="4022877" y="2892147"/>
                  </a:lnTo>
                  <a:lnTo>
                    <a:pt x="3957945" y="2886382"/>
                  </a:lnTo>
                  <a:lnTo>
                    <a:pt x="3893358" y="2880439"/>
                  </a:lnTo>
                  <a:lnTo>
                    <a:pt x="3829124" y="2874320"/>
                  </a:lnTo>
                  <a:lnTo>
                    <a:pt x="3765246" y="2868026"/>
                  </a:lnTo>
                  <a:lnTo>
                    <a:pt x="3701729" y="2861558"/>
                  </a:lnTo>
                  <a:lnTo>
                    <a:pt x="3638578" y="2854918"/>
                  </a:lnTo>
                  <a:lnTo>
                    <a:pt x="3575798" y="2848107"/>
                  </a:lnTo>
                  <a:lnTo>
                    <a:pt x="3513394" y="2841125"/>
                  </a:lnTo>
                  <a:lnTo>
                    <a:pt x="3451370" y="2833975"/>
                  </a:lnTo>
                  <a:lnTo>
                    <a:pt x="3389732" y="2826657"/>
                  </a:lnTo>
                  <a:lnTo>
                    <a:pt x="3328484" y="2819172"/>
                  </a:lnTo>
                  <a:lnTo>
                    <a:pt x="3267631" y="2811522"/>
                  </a:lnTo>
                  <a:lnTo>
                    <a:pt x="3207177" y="2803708"/>
                  </a:lnTo>
                  <a:lnTo>
                    <a:pt x="3147129" y="2795730"/>
                  </a:lnTo>
                  <a:lnTo>
                    <a:pt x="3087490" y="2787591"/>
                  </a:lnTo>
                  <a:lnTo>
                    <a:pt x="3028265" y="2779292"/>
                  </a:lnTo>
                  <a:lnTo>
                    <a:pt x="2969460" y="2770833"/>
                  </a:lnTo>
                  <a:lnTo>
                    <a:pt x="2911079" y="2762216"/>
                  </a:lnTo>
                  <a:lnTo>
                    <a:pt x="2853126" y="2753441"/>
                  </a:lnTo>
                  <a:lnTo>
                    <a:pt x="2795608" y="2744511"/>
                  </a:lnTo>
                  <a:lnTo>
                    <a:pt x="2738528" y="2735427"/>
                  </a:lnTo>
                  <a:lnTo>
                    <a:pt x="2681891" y="2726188"/>
                  </a:lnTo>
                  <a:lnTo>
                    <a:pt x="2625702" y="2716798"/>
                  </a:lnTo>
                  <a:lnTo>
                    <a:pt x="2569967" y="2707257"/>
                  </a:lnTo>
                  <a:lnTo>
                    <a:pt x="2514689" y="2697565"/>
                  </a:lnTo>
                  <a:lnTo>
                    <a:pt x="2459874" y="2687725"/>
                  </a:lnTo>
                  <a:lnTo>
                    <a:pt x="2405527" y="2677738"/>
                  </a:lnTo>
                  <a:lnTo>
                    <a:pt x="2351651" y="2667604"/>
                  </a:lnTo>
                  <a:lnTo>
                    <a:pt x="2298253" y="2657325"/>
                  </a:lnTo>
                  <a:lnTo>
                    <a:pt x="2245338" y="2646902"/>
                  </a:lnTo>
                  <a:lnTo>
                    <a:pt x="2192909" y="2636337"/>
                  </a:lnTo>
                  <a:lnTo>
                    <a:pt x="2140971" y="2625630"/>
                  </a:lnTo>
                  <a:lnTo>
                    <a:pt x="2089530" y="2614782"/>
                  </a:lnTo>
                  <a:lnTo>
                    <a:pt x="2038591" y="2603796"/>
                  </a:lnTo>
                  <a:lnTo>
                    <a:pt x="1988158" y="2592671"/>
                  </a:lnTo>
                  <a:lnTo>
                    <a:pt x="1938235" y="2581410"/>
                  </a:lnTo>
                  <a:lnTo>
                    <a:pt x="1888829" y="2570013"/>
                  </a:lnTo>
                  <a:lnTo>
                    <a:pt x="1839943" y="2558482"/>
                  </a:lnTo>
                  <a:lnTo>
                    <a:pt x="1791583" y="2546818"/>
                  </a:lnTo>
                  <a:lnTo>
                    <a:pt x="1743753" y="2535022"/>
                  </a:lnTo>
                  <a:lnTo>
                    <a:pt x="1696458" y="2523094"/>
                  </a:lnTo>
                  <a:lnTo>
                    <a:pt x="1649704" y="2511038"/>
                  </a:lnTo>
                  <a:lnTo>
                    <a:pt x="1603494" y="2498852"/>
                  </a:lnTo>
                  <a:lnTo>
                    <a:pt x="1557833" y="2486540"/>
                  </a:lnTo>
                  <a:lnTo>
                    <a:pt x="1512728" y="2474102"/>
                  </a:lnTo>
                  <a:lnTo>
                    <a:pt x="1468181" y="2461538"/>
                  </a:lnTo>
                  <a:lnTo>
                    <a:pt x="1424199" y="2448851"/>
                  </a:lnTo>
                  <a:lnTo>
                    <a:pt x="1380786" y="2436042"/>
                  </a:lnTo>
                  <a:lnTo>
                    <a:pt x="1337947" y="2423111"/>
                  </a:lnTo>
                  <a:lnTo>
                    <a:pt x="1295686" y="2410061"/>
                  </a:lnTo>
                  <a:lnTo>
                    <a:pt x="1254009" y="2396891"/>
                  </a:lnTo>
                  <a:lnTo>
                    <a:pt x="1212920" y="2383604"/>
                  </a:lnTo>
                  <a:lnTo>
                    <a:pt x="1172424" y="2370200"/>
                  </a:lnTo>
                  <a:lnTo>
                    <a:pt x="1132526" y="2356681"/>
                  </a:lnTo>
                  <a:lnTo>
                    <a:pt x="1093231" y="2343047"/>
                  </a:lnTo>
                  <a:lnTo>
                    <a:pt x="1054544" y="2329301"/>
                  </a:lnTo>
                  <a:lnTo>
                    <a:pt x="1016469" y="2315443"/>
                  </a:lnTo>
                  <a:lnTo>
                    <a:pt x="979012" y="2301475"/>
                  </a:lnTo>
                  <a:lnTo>
                    <a:pt x="942176" y="2287397"/>
                  </a:lnTo>
                  <a:lnTo>
                    <a:pt x="905968" y="2273211"/>
                  </a:lnTo>
                  <a:lnTo>
                    <a:pt x="870392" y="2258918"/>
                  </a:lnTo>
                  <a:lnTo>
                    <a:pt x="801153" y="2230016"/>
                  </a:lnTo>
                  <a:lnTo>
                    <a:pt x="734500" y="2200700"/>
                  </a:lnTo>
                  <a:lnTo>
                    <a:pt x="670471" y="2170980"/>
                  </a:lnTo>
                  <a:lnTo>
                    <a:pt x="609104" y="2140866"/>
                  </a:lnTo>
                  <a:lnTo>
                    <a:pt x="550439" y="2110367"/>
                  </a:lnTo>
                  <a:lnTo>
                    <a:pt x="494513" y="2079492"/>
                  </a:lnTo>
                  <a:lnTo>
                    <a:pt x="441366" y="2048252"/>
                  </a:lnTo>
                  <a:lnTo>
                    <a:pt x="391036" y="2016655"/>
                  </a:lnTo>
                  <a:lnTo>
                    <a:pt x="343562" y="1984711"/>
                  </a:lnTo>
                  <a:lnTo>
                    <a:pt x="298982" y="1952430"/>
                  </a:lnTo>
                  <a:lnTo>
                    <a:pt x="257336" y="1919821"/>
                  </a:lnTo>
                  <a:lnTo>
                    <a:pt x="218661" y="1886894"/>
                  </a:lnTo>
                  <a:lnTo>
                    <a:pt x="182996" y="1853658"/>
                  </a:lnTo>
                  <a:lnTo>
                    <a:pt x="150381" y="1820123"/>
                  </a:lnTo>
                  <a:lnTo>
                    <a:pt x="120854" y="1786298"/>
                  </a:lnTo>
                  <a:lnTo>
                    <a:pt x="94452" y="1752193"/>
                  </a:lnTo>
                  <a:lnTo>
                    <a:pt x="71216" y="1717817"/>
                  </a:lnTo>
                  <a:lnTo>
                    <a:pt x="51184" y="1683181"/>
                  </a:lnTo>
                  <a:lnTo>
                    <a:pt x="34394" y="1648293"/>
                  </a:lnTo>
                  <a:lnTo>
                    <a:pt x="15373" y="1595510"/>
                  </a:lnTo>
                  <a:lnTo>
                    <a:pt x="3865" y="1542215"/>
                  </a:lnTo>
                  <a:lnTo>
                    <a:pt x="0" y="1488439"/>
                  </a:lnTo>
                  <a:close/>
                </a:path>
              </a:pathLst>
            </a:custGeom>
            <a:ln w="28575">
              <a:solidFill>
                <a:srgbClr val="00AFEF"/>
              </a:solidFill>
              <a:prstDash val="sysDash"/>
            </a:ln>
          </p:spPr>
          <p:txBody>
            <a:bodyPr wrap="square" lIns="0" tIns="0" rIns="0" bIns="0" rtlCol="0"/>
            <a:lstStyle/>
            <a:p>
              <a:endParaRPr sz="1558"/>
            </a:p>
          </p:txBody>
        </p:sp>
        <p:sp>
          <p:nvSpPr>
            <p:cNvPr id="10" name="object 10"/>
            <p:cNvSpPr/>
            <p:nvPr/>
          </p:nvSpPr>
          <p:spPr>
            <a:xfrm>
              <a:off x="5567650" y="1899868"/>
              <a:ext cx="3418884" cy="1955903"/>
            </a:xfrm>
            <a:prstGeom prst="rect">
              <a:avLst/>
            </a:prstGeom>
            <a:blipFill>
              <a:blip r:embed="rId3" cstate="print"/>
              <a:stretch>
                <a:fillRect/>
              </a:stretch>
            </a:blipFill>
          </p:spPr>
          <p:txBody>
            <a:bodyPr wrap="square" lIns="0" tIns="0" rIns="0" bIns="0" rtlCol="0"/>
            <a:lstStyle/>
            <a:p>
              <a:endParaRPr sz="1558"/>
            </a:p>
          </p:txBody>
        </p:sp>
        <p:sp>
          <p:nvSpPr>
            <p:cNvPr id="11" name="object 11"/>
            <p:cNvSpPr/>
            <p:nvPr/>
          </p:nvSpPr>
          <p:spPr>
            <a:xfrm>
              <a:off x="5963919" y="2001519"/>
              <a:ext cx="2758439" cy="1884679"/>
            </a:xfrm>
            <a:prstGeom prst="rect">
              <a:avLst/>
            </a:prstGeom>
            <a:blipFill>
              <a:blip r:embed="rId4" cstate="print"/>
              <a:stretch>
                <a:fillRect/>
              </a:stretch>
            </a:blipFill>
          </p:spPr>
          <p:txBody>
            <a:bodyPr wrap="square" lIns="0" tIns="0" rIns="0" bIns="0" rtlCol="0"/>
            <a:lstStyle/>
            <a:p>
              <a:endParaRPr sz="1558"/>
            </a:p>
          </p:txBody>
        </p:sp>
        <p:sp>
          <p:nvSpPr>
            <p:cNvPr id="12" name="object 12"/>
            <p:cNvSpPr/>
            <p:nvPr/>
          </p:nvSpPr>
          <p:spPr>
            <a:xfrm>
              <a:off x="5638800" y="1910080"/>
              <a:ext cx="3332479" cy="1879600"/>
            </a:xfrm>
            <a:custGeom>
              <a:avLst/>
              <a:gdLst/>
              <a:ahLst/>
              <a:cxnLst/>
              <a:rect l="l" t="t" r="r" b="b"/>
              <a:pathLst>
                <a:path w="3332479" h="1879600">
                  <a:moveTo>
                    <a:pt x="1666240" y="0"/>
                  </a:moveTo>
                  <a:lnTo>
                    <a:pt x="1605154" y="619"/>
                  </a:lnTo>
                  <a:lnTo>
                    <a:pt x="1544623" y="2465"/>
                  </a:lnTo>
                  <a:lnTo>
                    <a:pt x="1484684" y="5514"/>
                  </a:lnTo>
                  <a:lnTo>
                    <a:pt x="1425373" y="9746"/>
                  </a:lnTo>
                  <a:lnTo>
                    <a:pt x="1366730" y="15141"/>
                  </a:lnTo>
                  <a:lnTo>
                    <a:pt x="1308791" y="21675"/>
                  </a:lnTo>
                  <a:lnTo>
                    <a:pt x="1251594" y="29329"/>
                  </a:lnTo>
                  <a:lnTo>
                    <a:pt x="1195177" y="38081"/>
                  </a:lnTo>
                  <a:lnTo>
                    <a:pt x="1139578" y="47910"/>
                  </a:lnTo>
                  <a:lnTo>
                    <a:pt x="1084833" y="58794"/>
                  </a:lnTo>
                  <a:lnTo>
                    <a:pt x="1030981" y="70713"/>
                  </a:lnTo>
                  <a:lnTo>
                    <a:pt x="978060" y="83645"/>
                  </a:lnTo>
                  <a:lnTo>
                    <a:pt x="926107" y="97569"/>
                  </a:lnTo>
                  <a:lnTo>
                    <a:pt x="875159" y="112463"/>
                  </a:lnTo>
                  <a:lnTo>
                    <a:pt x="825255" y="128307"/>
                  </a:lnTo>
                  <a:lnTo>
                    <a:pt x="776432" y="145079"/>
                  </a:lnTo>
                  <a:lnTo>
                    <a:pt x="728727" y="162758"/>
                  </a:lnTo>
                  <a:lnTo>
                    <a:pt x="682178" y="181323"/>
                  </a:lnTo>
                  <a:lnTo>
                    <a:pt x="636824" y="200752"/>
                  </a:lnTo>
                  <a:lnTo>
                    <a:pt x="592701" y="221025"/>
                  </a:lnTo>
                  <a:lnTo>
                    <a:pt x="549847" y="242119"/>
                  </a:lnTo>
                  <a:lnTo>
                    <a:pt x="508300" y="264015"/>
                  </a:lnTo>
                  <a:lnTo>
                    <a:pt x="468098" y="286690"/>
                  </a:lnTo>
                  <a:lnTo>
                    <a:pt x="429278" y="310123"/>
                  </a:lnTo>
                  <a:lnTo>
                    <a:pt x="391877" y="334293"/>
                  </a:lnTo>
                  <a:lnTo>
                    <a:pt x="355934" y="359180"/>
                  </a:lnTo>
                  <a:lnTo>
                    <a:pt x="321486" y="384761"/>
                  </a:lnTo>
                  <a:lnTo>
                    <a:pt x="288571" y="411015"/>
                  </a:lnTo>
                  <a:lnTo>
                    <a:pt x="257226" y="437922"/>
                  </a:lnTo>
                  <a:lnTo>
                    <a:pt x="227489" y="465459"/>
                  </a:lnTo>
                  <a:lnTo>
                    <a:pt x="199398" y="493606"/>
                  </a:lnTo>
                  <a:lnTo>
                    <a:pt x="172990" y="522342"/>
                  </a:lnTo>
                  <a:lnTo>
                    <a:pt x="148304" y="551645"/>
                  </a:lnTo>
                  <a:lnTo>
                    <a:pt x="104243" y="611868"/>
                  </a:lnTo>
                  <a:lnTo>
                    <a:pt x="67519" y="674105"/>
                  </a:lnTo>
                  <a:lnTo>
                    <a:pt x="38431" y="738187"/>
                  </a:lnTo>
                  <a:lnTo>
                    <a:pt x="17281" y="803943"/>
                  </a:lnTo>
                  <a:lnTo>
                    <a:pt x="4370" y="871204"/>
                  </a:lnTo>
                  <a:lnTo>
                    <a:pt x="0" y="939800"/>
                  </a:lnTo>
                  <a:lnTo>
                    <a:pt x="1098" y="974254"/>
                  </a:lnTo>
                  <a:lnTo>
                    <a:pt x="9777" y="1042203"/>
                  </a:lnTo>
                  <a:lnTo>
                    <a:pt x="26845" y="1108733"/>
                  </a:lnTo>
                  <a:lnTo>
                    <a:pt x="52001" y="1173673"/>
                  </a:lnTo>
                  <a:lnTo>
                    <a:pt x="84945" y="1236854"/>
                  </a:lnTo>
                  <a:lnTo>
                    <a:pt x="125375" y="1298105"/>
                  </a:lnTo>
                  <a:lnTo>
                    <a:pt x="172990" y="1357257"/>
                  </a:lnTo>
                  <a:lnTo>
                    <a:pt x="199398" y="1385993"/>
                  </a:lnTo>
                  <a:lnTo>
                    <a:pt x="227489" y="1414140"/>
                  </a:lnTo>
                  <a:lnTo>
                    <a:pt x="257226" y="1441677"/>
                  </a:lnTo>
                  <a:lnTo>
                    <a:pt x="288571" y="1468584"/>
                  </a:lnTo>
                  <a:lnTo>
                    <a:pt x="321486" y="1494838"/>
                  </a:lnTo>
                  <a:lnTo>
                    <a:pt x="355934" y="1520419"/>
                  </a:lnTo>
                  <a:lnTo>
                    <a:pt x="391877" y="1545306"/>
                  </a:lnTo>
                  <a:lnTo>
                    <a:pt x="429278" y="1569476"/>
                  </a:lnTo>
                  <a:lnTo>
                    <a:pt x="468098" y="1592909"/>
                  </a:lnTo>
                  <a:lnTo>
                    <a:pt x="508300" y="1615584"/>
                  </a:lnTo>
                  <a:lnTo>
                    <a:pt x="549847" y="1637480"/>
                  </a:lnTo>
                  <a:lnTo>
                    <a:pt x="592701" y="1658574"/>
                  </a:lnTo>
                  <a:lnTo>
                    <a:pt x="636824" y="1678847"/>
                  </a:lnTo>
                  <a:lnTo>
                    <a:pt x="682178" y="1698276"/>
                  </a:lnTo>
                  <a:lnTo>
                    <a:pt x="728727" y="1716841"/>
                  </a:lnTo>
                  <a:lnTo>
                    <a:pt x="776432" y="1734520"/>
                  </a:lnTo>
                  <a:lnTo>
                    <a:pt x="825255" y="1751292"/>
                  </a:lnTo>
                  <a:lnTo>
                    <a:pt x="875159" y="1767136"/>
                  </a:lnTo>
                  <a:lnTo>
                    <a:pt x="926107" y="1782030"/>
                  </a:lnTo>
                  <a:lnTo>
                    <a:pt x="978060" y="1795954"/>
                  </a:lnTo>
                  <a:lnTo>
                    <a:pt x="1030981" y="1808886"/>
                  </a:lnTo>
                  <a:lnTo>
                    <a:pt x="1084833" y="1820805"/>
                  </a:lnTo>
                  <a:lnTo>
                    <a:pt x="1139578" y="1831689"/>
                  </a:lnTo>
                  <a:lnTo>
                    <a:pt x="1195177" y="1841518"/>
                  </a:lnTo>
                  <a:lnTo>
                    <a:pt x="1251594" y="1850270"/>
                  </a:lnTo>
                  <a:lnTo>
                    <a:pt x="1308791" y="1857924"/>
                  </a:lnTo>
                  <a:lnTo>
                    <a:pt x="1366730" y="1864458"/>
                  </a:lnTo>
                  <a:lnTo>
                    <a:pt x="1425373" y="1869853"/>
                  </a:lnTo>
                  <a:lnTo>
                    <a:pt x="1484684" y="1874085"/>
                  </a:lnTo>
                  <a:lnTo>
                    <a:pt x="1544623" y="1877134"/>
                  </a:lnTo>
                  <a:lnTo>
                    <a:pt x="1605154" y="1878980"/>
                  </a:lnTo>
                  <a:lnTo>
                    <a:pt x="1666240" y="1879600"/>
                  </a:lnTo>
                  <a:lnTo>
                    <a:pt x="1727325" y="1878980"/>
                  </a:lnTo>
                  <a:lnTo>
                    <a:pt x="1787856" y="1877134"/>
                  </a:lnTo>
                  <a:lnTo>
                    <a:pt x="1847795" y="1874085"/>
                  </a:lnTo>
                  <a:lnTo>
                    <a:pt x="1907106" y="1869853"/>
                  </a:lnTo>
                  <a:lnTo>
                    <a:pt x="1965749" y="1864458"/>
                  </a:lnTo>
                  <a:lnTo>
                    <a:pt x="2023688" y="1857924"/>
                  </a:lnTo>
                  <a:lnTo>
                    <a:pt x="2080885" y="1850270"/>
                  </a:lnTo>
                  <a:lnTo>
                    <a:pt x="2137302" y="1841518"/>
                  </a:lnTo>
                  <a:lnTo>
                    <a:pt x="2192901" y="1831689"/>
                  </a:lnTo>
                  <a:lnTo>
                    <a:pt x="2247646" y="1820805"/>
                  </a:lnTo>
                  <a:lnTo>
                    <a:pt x="2301498" y="1808886"/>
                  </a:lnTo>
                  <a:lnTo>
                    <a:pt x="2354419" y="1795954"/>
                  </a:lnTo>
                  <a:lnTo>
                    <a:pt x="2406372" y="1782030"/>
                  </a:lnTo>
                  <a:lnTo>
                    <a:pt x="2457320" y="1767136"/>
                  </a:lnTo>
                  <a:lnTo>
                    <a:pt x="2507224" y="1751292"/>
                  </a:lnTo>
                  <a:lnTo>
                    <a:pt x="2556047" y="1734520"/>
                  </a:lnTo>
                  <a:lnTo>
                    <a:pt x="2603752" y="1716841"/>
                  </a:lnTo>
                  <a:lnTo>
                    <a:pt x="2650301" y="1698276"/>
                  </a:lnTo>
                  <a:lnTo>
                    <a:pt x="2695655" y="1678847"/>
                  </a:lnTo>
                  <a:lnTo>
                    <a:pt x="2739778" y="1658574"/>
                  </a:lnTo>
                  <a:lnTo>
                    <a:pt x="2782632" y="1637480"/>
                  </a:lnTo>
                  <a:lnTo>
                    <a:pt x="2824179" y="1615584"/>
                  </a:lnTo>
                  <a:lnTo>
                    <a:pt x="2864381" y="1592909"/>
                  </a:lnTo>
                  <a:lnTo>
                    <a:pt x="2903201" y="1569476"/>
                  </a:lnTo>
                  <a:lnTo>
                    <a:pt x="2940602" y="1545306"/>
                  </a:lnTo>
                  <a:lnTo>
                    <a:pt x="2976545" y="1520419"/>
                  </a:lnTo>
                  <a:lnTo>
                    <a:pt x="3010993" y="1494838"/>
                  </a:lnTo>
                  <a:lnTo>
                    <a:pt x="3043908" y="1468584"/>
                  </a:lnTo>
                  <a:lnTo>
                    <a:pt x="3075253" y="1441677"/>
                  </a:lnTo>
                  <a:lnTo>
                    <a:pt x="3104990" y="1414140"/>
                  </a:lnTo>
                  <a:lnTo>
                    <a:pt x="3133081" y="1385993"/>
                  </a:lnTo>
                  <a:lnTo>
                    <a:pt x="3159489" y="1357257"/>
                  </a:lnTo>
                  <a:lnTo>
                    <a:pt x="3184175" y="1327954"/>
                  </a:lnTo>
                  <a:lnTo>
                    <a:pt x="3228236" y="1267731"/>
                  </a:lnTo>
                  <a:lnTo>
                    <a:pt x="3264960" y="1205494"/>
                  </a:lnTo>
                  <a:lnTo>
                    <a:pt x="3294048" y="1141412"/>
                  </a:lnTo>
                  <a:lnTo>
                    <a:pt x="3315198" y="1075656"/>
                  </a:lnTo>
                  <a:lnTo>
                    <a:pt x="3328109" y="1008395"/>
                  </a:lnTo>
                  <a:lnTo>
                    <a:pt x="3332479" y="939800"/>
                  </a:lnTo>
                  <a:lnTo>
                    <a:pt x="3331381" y="905345"/>
                  </a:lnTo>
                  <a:lnTo>
                    <a:pt x="3322702" y="837396"/>
                  </a:lnTo>
                  <a:lnTo>
                    <a:pt x="3305634" y="770866"/>
                  </a:lnTo>
                  <a:lnTo>
                    <a:pt x="3280478" y="705926"/>
                  </a:lnTo>
                  <a:lnTo>
                    <a:pt x="3247534" y="642745"/>
                  </a:lnTo>
                  <a:lnTo>
                    <a:pt x="3207104" y="581494"/>
                  </a:lnTo>
                  <a:lnTo>
                    <a:pt x="3159489" y="522342"/>
                  </a:lnTo>
                  <a:lnTo>
                    <a:pt x="3133081" y="493606"/>
                  </a:lnTo>
                  <a:lnTo>
                    <a:pt x="3104990" y="465459"/>
                  </a:lnTo>
                  <a:lnTo>
                    <a:pt x="3075253" y="437922"/>
                  </a:lnTo>
                  <a:lnTo>
                    <a:pt x="3043908" y="411015"/>
                  </a:lnTo>
                  <a:lnTo>
                    <a:pt x="3010993" y="384761"/>
                  </a:lnTo>
                  <a:lnTo>
                    <a:pt x="2976545" y="359180"/>
                  </a:lnTo>
                  <a:lnTo>
                    <a:pt x="2940602" y="334293"/>
                  </a:lnTo>
                  <a:lnTo>
                    <a:pt x="2903201" y="310123"/>
                  </a:lnTo>
                  <a:lnTo>
                    <a:pt x="2864381" y="286690"/>
                  </a:lnTo>
                  <a:lnTo>
                    <a:pt x="2824179" y="264015"/>
                  </a:lnTo>
                  <a:lnTo>
                    <a:pt x="2782632" y="242119"/>
                  </a:lnTo>
                  <a:lnTo>
                    <a:pt x="2739778" y="221025"/>
                  </a:lnTo>
                  <a:lnTo>
                    <a:pt x="2695655" y="200752"/>
                  </a:lnTo>
                  <a:lnTo>
                    <a:pt x="2650301" y="181323"/>
                  </a:lnTo>
                  <a:lnTo>
                    <a:pt x="2603752" y="162758"/>
                  </a:lnTo>
                  <a:lnTo>
                    <a:pt x="2556047" y="145079"/>
                  </a:lnTo>
                  <a:lnTo>
                    <a:pt x="2507224" y="128307"/>
                  </a:lnTo>
                  <a:lnTo>
                    <a:pt x="2457320" y="112463"/>
                  </a:lnTo>
                  <a:lnTo>
                    <a:pt x="2406372" y="97569"/>
                  </a:lnTo>
                  <a:lnTo>
                    <a:pt x="2354419" y="83645"/>
                  </a:lnTo>
                  <a:lnTo>
                    <a:pt x="2301498" y="70713"/>
                  </a:lnTo>
                  <a:lnTo>
                    <a:pt x="2247646" y="58794"/>
                  </a:lnTo>
                  <a:lnTo>
                    <a:pt x="2192901" y="47910"/>
                  </a:lnTo>
                  <a:lnTo>
                    <a:pt x="2137302" y="38081"/>
                  </a:lnTo>
                  <a:lnTo>
                    <a:pt x="2080885" y="29329"/>
                  </a:lnTo>
                  <a:lnTo>
                    <a:pt x="2023688" y="21675"/>
                  </a:lnTo>
                  <a:lnTo>
                    <a:pt x="1965749" y="15141"/>
                  </a:lnTo>
                  <a:lnTo>
                    <a:pt x="1907106" y="9746"/>
                  </a:lnTo>
                  <a:lnTo>
                    <a:pt x="1847795" y="5514"/>
                  </a:lnTo>
                  <a:lnTo>
                    <a:pt x="1787856" y="2465"/>
                  </a:lnTo>
                  <a:lnTo>
                    <a:pt x="1727325" y="619"/>
                  </a:lnTo>
                  <a:lnTo>
                    <a:pt x="1666240" y="0"/>
                  </a:lnTo>
                  <a:close/>
                </a:path>
              </a:pathLst>
            </a:custGeom>
            <a:solidFill>
              <a:srgbClr val="FFF1CC"/>
            </a:solidFill>
          </p:spPr>
          <p:txBody>
            <a:bodyPr wrap="square" lIns="0" tIns="0" rIns="0" bIns="0" rtlCol="0"/>
            <a:lstStyle/>
            <a:p>
              <a:endParaRPr sz="1558"/>
            </a:p>
          </p:txBody>
        </p:sp>
      </p:grpSp>
      <p:sp>
        <p:nvSpPr>
          <p:cNvPr id="13" name="object 13"/>
          <p:cNvSpPr txBox="1"/>
          <p:nvPr/>
        </p:nvSpPr>
        <p:spPr>
          <a:xfrm>
            <a:off x="5412948" y="1765715"/>
            <a:ext cx="1812863" cy="1347769"/>
          </a:xfrm>
          <a:prstGeom prst="rect">
            <a:avLst/>
          </a:prstGeom>
        </p:spPr>
        <p:txBody>
          <a:bodyPr vert="horz" wrap="square" lIns="0" tIns="10441" rIns="0" bIns="0" rtlCol="0">
            <a:spAutoFit/>
          </a:bodyPr>
          <a:lstStyle/>
          <a:p>
            <a:pPr marL="10441" marR="4396" algn="ctr">
              <a:lnSpc>
                <a:spcPct val="119200"/>
              </a:lnSpc>
              <a:spcBef>
                <a:spcPts val="82"/>
              </a:spcBef>
            </a:pPr>
            <a:r>
              <a:rPr sz="2423" b="1" spc="-52" dirty="0">
                <a:solidFill>
                  <a:srgbClr val="404040"/>
                </a:solidFill>
                <a:latin typeface="Arial"/>
                <a:cs typeface="Arial"/>
              </a:rPr>
              <a:t>I</a:t>
            </a:r>
            <a:r>
              <a:rPr sz="2423" b="1" spc="-99" dirty="0">
                <a:solidFill>
                  <a:srgbClr val="404040"/>
                </a:solidFill>
                <a:latin typeface="Arial"/>
                <a:cs typeface="Arial"/>
              </a:rPr>
              <a:t>n</a:t>
            </a:r>
            <a:r>
              <a:rPr sz="2423" b="1" spc="-30" dirty="0">
                <a:solidFill>
                  <a:srgbClr val="404040"/>
                </a:solidFill>
                <a:latin typeface="Arial"/>
                <a:cs typeface="Arial"/>
              </a:rPr>
              <a:t>d</a:t>
            </a:r>
            <a:r>
              <a:rPr sz="2423" b="1" spc="-35" dirty="0">
                <a:solidFill>
                  <a:srgbClr val="404040"/>
                </a:solidFill>
                <a:latin typeface="Arial"/>
                <a:cs typeface="Arial"/>
              </a:rPr>
              <a:t>e</a:t>
            </a:r>
            <a:r>
              <a:rPr sz="2423" b="1" spc="-30" dirty="0">
                <a:solidFill>
                  <a:srgbClr val="404040"/>
                </a:solidFill>
                <a:latin typeface="Arial"/>
                <a:cs typeface="Arial"/>
              </a:rPr>
              <a:t>p</a:t>
            </a:r>
            <a:r>
              <a:rPr sz="2423" b="1" spc="-35" dirty="0">
                <a:solidFill>
                  <a:srgbClr val="404040"/>
                </a:solidFill>
                <a:latin typeface="Arial"/>
                <a:cs typeface="Arial"/>
              </a:rPr>
              <a:t>e</a:t>
            </a:r>
            <a:r>
              <a:rPr sz="2423" b="1" spc="-30" dirty="0">
                <a:solidFill>
                  <a:srgbClr val="404040"/>
                </a:solidFill>
                <a:latin typeface="Arial"/>
                <a:cs typeface="Arial"/>
              </a:rPr>
              <a:t>nd</a:t>
            </a:r>
            <a:r>
              <a:rPr sz="2423" b="1" spc="30" dirty="0">
                <a:solidFill>
                  <a:srgbClr val="404040"/>
                </a:solidFill>
                <a:latin typeface="Arial"/>
                <a:cs typeface="Arial"/>
              </a:rPr>
              <a:t>e</a:t>
            </a:r>
            <a:r>
              <a:rPr sz="2423" b="1" spc="-30" dirty="0">
                <a:solidFill>
                  <a:srgbClr val="404040"/>
                </a:solidFill>
                <a:latin typeface="Arial"/>
                <a:cs typeface="Arial"/>
              </a:rPr>
              <a:t>n</a:t>
            </a:r>
            <a:r>
              <a:rPr sz="2423" b="1" dirty="0">
                <a:solidFill>
                  <a:srgbClr val="404040"/>
                </a:solidFill>
                <a:latin typeface="Arial"/>
                <a:cs typeface="Arial"/>
              </a:rPr>
              <a:t>t  </a:t>
            </a:r>
            <a:r>
              <a:rPr sz="2423" b="1" spc="-26" dirty="0">
                <a:solidFill>
                  <a:srgbClr val="404040"/>
                </a:solidFill>
                <a:latin typeface="Arial"/>
                <a:cs typeface="Arial"/>
              </a:rPr>
              <a:t>sample</a:t>
            </a:r>
            <a:endParaRPr sz="2423">
              <a:latin typeface="Arial"/>
              <a:cs typeface="Arial"/>
            </a:endParaRPr>
          </a:p>
          <a:p>
            <a:pPr marL="1099" algn="ctr">
              <a:spcBef>
                <a:spcPts val="627"/>
              </a:spcBef>
            </a:pPr>
            <a:r>
              <a:rPr sz="2423" b="1" dirty="0">
                <a:solidFill>
                  <a:srgbClr val="404040"/>
                </a:solidFill>
                <a:latin typeface="Arial"/>
                <a:cs typeface="Arial"/>
              </a:rPr>
              <a:t>t-test</a:t>
            </a:r>
            <a:endParaRPr sz="2423">
              <a:latin typeface="Arial"/>
              <a:cs typeface="Arial"/>
            </a:endParaRPr>
          </a:p>
        </p:txBody>
      </p:sp>
      <p:grpSp>
        <p:nvGrpSpPr>
          <p:cNvPr id="14" name="object 14"/>
          <p:cNvGrpSpPr/>
          <p:nvPr/>
        </p:nvGrpSpPr>
        <p:grpSpPr>
          <a:xfrm>
            <a:off x="986535" y="1819948"/>
            <a:ext cx="2203023" cy="1288623"/>
            <a:chOff x="1137879" y="2103051"/>
            <a:chExt cx="2545715" cy="1489075"/>
          </a:xfrm>
        </p:grpSpPr>
        <p:sp>
          <p:nvSpPr>
            <p:cNvPr id="15" name="object 15"/>
            <p:cNvSpPr/>
            <p:nvPr/>
          </p:nvSpPr>
          <p:spPr>
            <a:xfrm>
              <a:off x="1137879" y="2103051"/>
              <a:ext cx="2545140" cy="1468256"/>
            </a:xfrm>
            <a:prstGeom prst="rect">
              <a:avLst/>
            </a:prstGeom>
            <a:blipFill>
              <a:blip r:embed="rId5" cstate="print"/>
              <a:stretch>
                <a:fillRect/>
              </a:stretch>
            </a:blipFill>
          </p:spPr>
          <p:txBody>
            <a:bodyPr wrap="square" lIns="0" tIns="0" rIns="0" bIns="0" rtlCol="0"/>
            <a:lstStyle/>
            <a:p>
              <a:endParaRPr sz="1558"/>
            </a:p>
          </p:txBody>
        </p:sp>
        <p:sp>
          <p:nvSpPr>
            <p:cNvPr id="16" name="object 16"/>
            <p:cNvSpPr/>
            <p:nvPr/>
          </p:nvSpPr>
          <p:spPr>
            <a:xfrm>
              <a:off x="1381759" y="2214880"/>
              <a:ext cx="2047239" cy="1376680"/>
            </a:xfrm>
            <a:prstGeom prst="rect">
              <a:avLst/>
            </a:prstGeom>
            <a:blipFill>
              <a:blip r:embed="rId6" cstate="print"/>
              <a:stretch>
                <a:fillRect/>
              </a:stretch>
            </a:blipFill>
          </p:spPr>
          <p:txBody>
            <a:bodyPr wrap="square" lIns="0" tIns="0" rIns="0" bIns="0" rtlCol="0"/>
            <a:lstStyle/>
            <a:p>
              <a:endParaRPr sz="1558"/>
            </a:p>
          </p:txBody>
        </p:sp>
        <p:sp>
          <p:nvSpPr>
            <p:cNvPr id="17" name="object 17"/>
            <p:cNvSpPr/>
            <p:nvPr/>
          </p:nvSpPr>
          <p:spPr>
            <a:xfrm>
              <a:off x="1209039" y="2113280"/>
              <a:ext cx="2458720" cy="1391920"/>
            </a:xfrm>
            <a:custGeom>
              <a:avLst/>
              <a:gdLst/>
              <a:ahLst/>
              <a:cxnLst/>
              <a:rect l="l" t="t" r="r" b="b"/>
              <a:pathLst>
                <a:path w="2458720" h="1391920">
                  <a:moveTo>
                    <a:pt x="1229360" y="0"/>
                  </a:moveTo>
                  <a:lnTo>
                    <a:pt x="1168003" y="851"/>
                  </a:lnTo>
                  <a:lnTo>
                    <a:pt x="1107426" y="3379"/>
                  </a:lnTo>
                  <a:lnTo>
                    <a:pt x="1047697" y="7544"/>
                  </a:lnTo>
                  <a:lnTo>
                    <a:pt x="988888" y="13306"/>
                  </a:lnTo>
                  <a:lnTo>
                    <a:pt x="931068" y="20625"/>
                  </a:lnTo>
                  <a:lnTo>
                    <a:pt x="874309" y="29461"/>
                  </a:lnTo>
                  <a:lnTo>
                    <a:pt x="818681" y="39774"/>
                  </a:lnTo>
                  <a:lnTo>
                    <a:pt x="764254" y="51525"/>
                  </a:lnTo>
                  <a:lnTo>
                    <a:pt x="711099" y="64674"/>
                  </a:lnTo>
                  <a:lnTo>
                    <a:pt x="659285" y="79180"/>
                  </a:lnTo>
                  <a:lnTo>
                    <a:pt x="608885" y="95005"/>
                  </a:lnTo>
                  <a:lnTo>
                    <a:pt x="559967" y="112108"/>
                  </a:lnTo>
                  <a:lnTo>
                    <a:pt x="512602" y="130449"/>
                  </a:lnTo>
                  <a:lnTo>
                    <a:pt x="466861" y="149988"/>
                  </a:lnTo>
                  <a:lnTo>
                    <a:pt x="422815" y="170686"/>
                  </a:lnTo>
                  <a:lnTo>
                    <a:pt x="380533" y="192503"/>
                  </a:lnTo>
                  <a:lnTo>
                    <a:pt x="340087" y="215399"/>
                  </a:lnTo>
                  <a:lnTo>
                    <a:pt x="301546" y="239334"/>
                  </a:lnTo>
                  <a:lnTo>
                    <a:pt x="264981" y="264268"/>
                  </a:lnTo>
                  <a:lnTo>
                    <a:pt x="230462" y="290162"/>
                  </a:lnTo>
                  <a:lnTo>
                    <a:pt x="198061" y="316975"/>
                  </a:lnTo>
                  <a:lnTo>
                    <a:pt x="167846" y="344668"/>
                  </a:lnTo>
                  <a:lnTo>
                    <a:pt x="139890" y="373201"/>
                  </a:lnTo>
                  <a:lnTo>
                    <a:pt x="114262" y="402534"/>
                  </a:lnTo>
                  <a:lnTo>
                    <a:pt x="70272" y="463441"/>
                  </a:lnTo>
                  <a:lnTo>
                    <a:pt x="36440" y="527070"/>
                  </a:lnTo>
                  <a:lnTo>
                    <a:pt x="13329" y="593102"/>
                  </a:lnTo>
                  <a:lnTo>
                    <a:pt x="1504" y="661219"/>
                  </a:lnTo>
                  <a:lnTo>
                    <a:pt x="0" y="695960"/>
                  </a:lnTo>
                  <a:lnTo>
                    <a:pt x="1504" y="730700"/>
                  </a:lnTo>
                  <a:lnTo>
                    <a:pt x="13329" y="798817"/>
                  </a:lnTo>
                  <a:lnTo>
                    <a:pt x="36440" y="864849"/>
                  </a:lnTo>
                  <a:lnTo>
                    <a:pt x="70272" y="928478"/>
                  </a:lnTo>
                  <a:lnTo>
                    <a:pt x="114262" y="989385"/>
                  </a:lnTo>
                  <a:lnTo>
                    <a:pt x="139890" y="1018718"/>
                  </a:lnTo>
                  <a:lnTo>
                    <a:pt x="167846" y="1047251"/>
                  </a:lnTo>
                  <a:lnTo>
                    <a:pt x="198061" y="1074944"/>
                  </a:lnTo>
                  <a:lnTo>
                    <a:pt x="230462" y="1101757"/>
                  </a:lnTo>
                  <a:lnTo>
                    <a:pt x="264981" y="1127651"/>
                  </a:lnTo>
                  <a:lnTo>
                    <a:pt x="301546" y="1152585"/>
                  </a:lnTo>
                  <a:lnTo>
                    <a:pt x="340087" y="1176520"/>
                  </a:lnTo>
                  <a:lnTo>
                    <a:pt x="380533" y="1199416"/>
                  </a:lnTo>
                  <a:lnTo>
                    <a:pt x="422815" y="1221233"/>
                  </a:lnTo>
                  <a:lnTo>
                    <a:pt x="466861" y="1241931"/>
                  </a:lnTo>
                  <a:lnTo>
                    <a:pt x="512602" y="1261470"/>
                  </a:lnTo>
                  <a:lnTo>
                    <a:pt x="559967" y="1279811"/>
                  </a:lnTo>
                  <a:lnTo>
                    <a:pt x="608885" y="1296914"/>
                  </a:lnTo>
                  <a:lnTo>
                    <a:pt x="659285" y="1312739"/>
                  </a:lnTo>
                  <a:lnTo>
                    <a:pt x="711099" y="1327245"/>
                  </a:lnTo>
                  <a:lnTo>
                    <a:pt x="764254" y="1340394"/>
                  </a:lnTo>
                  <a:lnTo>
                    <a:pt x="818681" y="1352145"/>
                  </a:lnTo>
                  <a:lnTo>
                    <a:pt x="874309" y="1362458"/>
                  </a:lnTo>
                  <a:lnTo>
                    <a:pt x="931068" y="1371294"/>
                  </a:lnTo>
                  <a:lnTo>
                    <a:pt x="988888" y="1378613"/>
                  </a:lnTo>
                  <a:lnTo>
                    <a:pt x="1047697" y="1384375"/>
                  </a:lnTo>
                  <a:lnTo>
                    <a:pt x="1107426" y="1388540"/>
                  </a:lnTo>
                  <a:lnTo>
                    <a:pt x="1168003" y="1391068"/>
                  </a:lnTo>
                  <a:lnTo>
                    <a:pt x="1229360" y="1391920"/>
                  </a:lnTo>
                  <a:lnTo>
                    <a:pt x="1290716" y="1391068"/>
                  </a:lnTo>
                  <a:lnTo>
                    <a:pt x="1351293" y="1388540"/>
                  </a:lnTo>
                  <a:lnTo>
                    <a:pt x="1411022" y="1384375"/>
                  </a:lnTo>
                  <a:lnTo>
                    <a:pt x="1469831" y="1378613"/>
                  </a:lnTo>
                  <a:lnTo>
                    <a:pt x="1527651" y="1371294"/>
                  </a:lnTo>
                  <a:lnTo>
                    <a:pt x="1584410" y="1362458"/>
                  </a:lnTo>
                  <a:lnTo>
                    <a:pt x="1640038" y="1352145"/>
                  </a:lnTo>
                  <a:lnTo>
                    <a:pt x="1694465" y="1340394"/>
                  </a:lnTo>
                  <a:lnTo>
                    <a:pt x="1747620" y="1327245"/>
                  </a:lnTo>
                  <a:lnTo>
                    <a:pt x="1799434" y="1312739"/>
                  </a:lnTo>
                  <a:lnTo>
                    <a:pt x="1849834" y="1296914"/>
                  </a:lnTo>
                  <a:lnTo>
                    <a:pt x="1898752" y="1279811"/>
                  </a:lnTo>
                  <a:lnTo>
                    <a:pt x="1946117" y="1261470"/>
                  </a:lnTo>
                  <a:lnTo>
                    <a:pt x="1991858" y="1241931"/>
                  </a:lnTo>
                  <a:lnTo>
                    <a:pt x="2035904" y="1221233"/>
                  </a:lnTo>
                  <a:lnTo>
                    <a:pt x="2078186" y="1199416"/>
                  </a:lnTo>
                  <a:lnTo>
                    <a:pt x="2118632" y="1176520"/>
                  </a:lnTo>
                  <a:lnTo>
                    <a:pt x="2157173" y="1152585"/>
                  </a:lnTo>
                  <a:lnTo>
                    <a:pt x="2193738" y="1127651"/>
                  </a:lnTo>
                  <a:lnTo>
                    <a:pt x="2228257" y="1101757"/>
                  </a:lnTo>
                  <a:lnTo>
                    <a:pt x="2260658" y="1074944"/>
                  </a:lnTo>
                  <a:lnTo>
                    <a:pt x="2290873" y="1047251"/>
                  </a:lnTo>
                  <a:lnTo>
                    <a:pt x="2318829" y="1018718"/>
                  </a:lnTo>
                  <a:lnTo>
                    <a:pt x="2344457" y="989385"/>
                  </a:lnTo>
                  <a:lnTo>
                    <a:pt x="2388447" y="928478"/>
                  </a:lnTo>
                  <a:lnTo>
                    <a:pt x="2422279" y="864849"/>
                  </a:lnTo>
                  <a:lnTo>
                    <a:pt x="2445390" y="798817"/>
                  </a:lnTo>
                  <a:lnTo>
                    <a:pt x="2457215" y="730700"/>
                  </a:lnTo>
                  <a:lnTo>
                    <a:pt x="2458720" y="695960"/>
                  </a:lnTo>
                  <a:lnTo>
                    <a:pt x="2457215" y="661219"/>
                  </a:lnTo>
                  <a:lnTo>
                    <a:pt x="2445390" y="593102"/>
                  </a:lnTo>
                  <a:lnTo>
                    <a:pt x="2422279" y="527070"/>
                  </a:lnTo>
                  <a:lnTo>
                    <a:pt x="2388447" y="463441"/>
                  </a:lnTo>
                  <a:lnTo>
                    <a:pt x="2344457" y="402534"/>
                  </a:lnTo>
                  <a:lnTo>
                    <a:pt x="2318829" y="373201"/>
                  </a:lnTo>
                  <a:lnTo>
                    <a:pt x="2290873" y="344668"/>
                  </a:lnTo>
                  <a:lnTo>
                    <a:pt x="2260658" y="316975"/>
                  </a:lnTo>
                  <a:lnTo>
                    <a:pt x="2228257" y="290162"/>
                  </a:lnTo>
                  <a:lnTo>
                    <a:pt x="2193738" y="264268"/>
                  </a:lnTo>
                  <a:lnTo>
                    <a:pt x="2157173" y="239334"/>
                  </a:lnTo>
                  <a:lnTo>
                    <a:pt x="2118632" y="215399"/>
                  </a:lnTo>
                  <a:lnTo>
                    <a:pt x="2078186" y="192503"/>
                  </a:lnTo>
                  <a:lnTo>
                    <a:pt x="2035904" y="170686"/>
                  </a:lnTo>
                  <a:lnTo>
                    <a:pt x="1991858" y="149988"/>
                  </a:lnTo>
                  <a:lnTo>
                    <a:pt x="1946117" y="130449"/>
                  </a:lnTo>
                  <a:lnTo>
                    <a:pt x="1898752" y="112108"/>
                  </a:lnTo>
                  <a:lnTo>
                    <a:pt x="1849834" y="95005"/>
                  </a:lnTo>
                  <a:lnTo>
                    <a:pt x="1799434" y="79180"/>
                  </a:lnTo>
                  <a:lnTo>
                    <a:pt x="1747620" y="64674"/>
                  </a:lnTo>
                  <a:lnTo>
                    <a:pt x="1694465" y="51525"/>
                  </a:lnTo>
                  <a:lnTo>
                    <a:pt x="1640038" y="39774"/>
                  </a:lnTo>
                  <a:lnTo>
                    <a:pt x="1584410" y="29461"/>
                  </a:lnTo>
                  <a:lnTo>
                    <a:pt x="1527651" y="20625"/>
                  </a:lnTo>
                  <a:lnTo>
                    <a:pt x="1469831" y="13306"/>
                  </a:lnTo>
                  <a:lnTo>
                    <a:pt x="1411022" y="7544"/>
                  </a:lnTo>
                  <a:lnTo>
                    <a:pt x="1351293" y="3379"/>
                  </a:lnTo>
                  <a:lnTo>
                    <a:pt x="1290716" y="851"/>
                  </a:lnTo>
                  <a:lnTo>
                    <a:pt x="1229360" y="0"/>
                  </a:lnTo>
                  <a:close/>
                </a:path>
              </a:pathLst>
            </a:custGeom>
            <a:solidFill>
              <a:srgbClr val="E1EFD9"/>
            </a:solidFill>
          </p:spPr>
          <p:txBody>
            <a:bodyPr wrap="square" lIns="0" tIns="0" rIns="0" bIns="0" rtlCol="0"/>
            <a:lstStyle/>
            <a:p>
              <a:endParaRPr sz="1558"/>
            </a:p>
          </p:txBody>
        </p:sp>
      </p:grpSp>
      <p:sp>
        <p:nvSpPr>
          <p:cNvPr id="18" name="object 18"/>
          <p:cNvSpPr txBox="1"/>
          <p:nvPr/>
        </p:nvSpPr>
        <p:spPr>
          <a:xfrm>
            <a:off x="1450144" y="1954309"/>
            <a:ext cx="1327638" cy="898520"/>
          </a:xfrm>
          <a:prstGeom prst="rect">
            <a:avLst/>
          </a:prstGeom>
        </p:spPr>
        <p:txBody>
          <a:bodyPr vert="horz" wrap="square" lIns="0" tIns="10990" rIns="0" bIns="0" rtlCol="0">
            <a:spAutoFit/>
          </a:bodyPr>
          <a:lstStyle/>
          <a:p>
            <a:pPr marL="283557" marR="4396" indent="-273116">
              <a:lnSpc>
                <a:spcPct val="119200"/>
              </a:lnSpc>
              <a:spcBef>
                <a:spcPts val="87"/>
              </a:spcBef>
            </a:pPr>
            <a:r>
              <a:rPr sz="2423" b="1" spc="-22" dirty="0">
                <a:solidFill>
                  <a:srgbClr val="404040"/>
                </a:solidFill>
                <a:latin typeface="Arial"/>
                <a:cs typeface="Arial"/>
              </a:rPr>
              <a:t>U</a:t>
            </a:r>
            <a:r>
              <a:rPr sz="2423" b="1" spc="-99" dirty="0">
                <a:solidFill>
                  <a:srgbClr val="404040"/>
                </a:solidFill>
                <a:latin typeface="Arial"/>
                <a:cs typeface="Arial"/>
              </a:rPr>
              <a:t>n</a:t>
            </a:r>
            <a:r>
              <a:rPr sz="2423" b="1" spc="-30" dirty="0">
                <a:solidFill>
                  <a:srgbClr val="404040"/>
                </a:solidFill>
                <a:latin typeface="Arial"/>
                <a:cs typeface="Arial"/>
              </a:rPr>
              <a:t>p</a:t>
            </a:r>
            <a:r>
              <a:rPr sz="2423" b="1" spc="-35" dirty="0">
                <a:solidFill>
                  <a:srgbClr val="404040"/>
                </a:solidFill>
                <a:latin typeface="Arial"/>
                <a:cs typeface="Arial"/>
              </a:rPr>
              <a:t>a</a:t>
            </a:r>
            <a:r>
              <a:rPr sz="2423" b="1" spc="-52" dirty="0">
                <a:solidFill>
                  <a:srgbClr val="404040"/>
                </a:solidFill>
                <a:latin typeface="Arial"/>
                <a:cs typeface="Arial"/>
              </a:rPr>
              <a:t>i</a:t>
            </a:r>
            <a:r>
              <a:rPr sz="2423" b="1" spc="22" dirty="0">
                <a:solidFill>
                  <a:srgbClr val="404040"/>
                </a:solidFill>
                <a:latin typeface="Arial"/>
                <a:cs typeface="Arial"/>
              </a:rPr>
              <a:t>r</a:t>
            </a:r>
            <a:r>
              <a:rPr sz="2423" b="1" spc="-35" dirty="0">
                <a:solidFill>
                  <a:srgbClr val="404040"/>
                </a:solidFill>
                <a:latin typeface="Arial"/>
                <a:cs typeface="Arial"/>
              </a:rPr>
              <a:t>e</a:t>
            </a:r>
            <a:r>
              <a:rPr sz="2423" b="1" dirty="0">
                <a:solidFill>
                  <a:srgbClr val="404040"/>
                </a:solidFill>
                <a:latin typeface="Arial"/>
                <a:cs typeface="Arial"/>
              </a:rPr>
              <a:t>d  t-test</a:t>
            </a:r>
            <a:endParaRPr sz="2423">
              <a:latin typeface="Arial"/>
              <a:cs typeface="Arial"/>
            </a:endParaRPr>
          </a:p>
        </p:txBody>
      </p:sp>
      <p:grpSp>
        <p:nvGrpSpPr>
          <p:cNvPr id="19" name="object 19"/>
          <p:cNvGrpSpPr/>
          <p:nvPr/>
        </p:nvGrpSpPr>
        <p:grpSpPr>
          <a:xfrm>
            <a:off x="9497478" y="1819949"/>
            <a:ext cx="1675483" cy="1297415"/>
            <a:chOff x="10972747" y="2103052"/>
            <a:chExt cx="1936114" cy="1499235"/>
          </a:xfrm>
        </p:grpSpPr>
        <p:sp>
          <p:nvSpPr>
            <p:cNvPr id="20" name="object 20"/>
            <p:cNvSpPr/>
            <p:nvPr/>
          </p:nvSpPr>
          <p:spPr>
            <a:xfrm>
              <a:off x="10972747" y="2103052"/>
              <a:ext cx="1935558" cy="1478415"/>
            </a:xfrm>
            <a:prstGeom prst="rect">
              <a:avLst/>
            </a:prstGeom>
            <a:blipFill>
              <a:blip r:embed="rId7" cstate="print"/>
              <a:stretch>
                <a:fillRect/>
              </a:stretch>
            </a:blipFill>
          </p:spPr>
          <p:txBody>
            <a:bodyPr wrap="square" lIns="0" tIns="0" rIns="0" bIns="0" rtlCol="0"/>
            <a:lstStyle/>
            <a:p>
              <a:endParaRPr sz="1558"/>
            </a:p>
          </p:txBody>
        </p:sp>
        <p:sp>
          <p:nvSpPr>
            <p:cNvPr id="21" name="object 21"/>
            <p:cNvSpPr/>
            <p:nvPr/>
          </p:nvSpPr>
          <p:spPr>
            <a:xfrm>
              <a:off x="11125199" y="2225039"/>
              <a:ext cx="1620520" cy="1376679"/>
            </a:xfrm>
            <a:prstGeom prst="rect">
              <a:avLst/>
            </a:prstGeom>
            <a:blipFill>
              <a:blip r:embed="rId8" cstate="print"/>
              <a:stretch>
                <a:fillRect/>
              </a:stretch>
            </a:blipFill>
          </p:spPr>
          <p:txBody>
            <a:bodyPr wrap="square" lIns="0" tIns="0" rIns="0" bIns="0" rtlCol="0"/>
            <a:lstStyle/>
            <a:p>
              <a:endParaRPr sz="1558"/>
            </a:p>
          </p:txBody>
        </p:sp>
        <p:sp>
          <p:nvSpPr>
            <p:cNvPr id="22" name="object 22"/>
            <p:cNvSpPr/>
            <p:nvPr/>
          </p:nvSpPr>
          <p:spPr>
            <a:xfrm>
              <a:off x="11043919" y="2113279"/>
              <a:ext cx="1849120" cy="1402080"/>
            </a:xfrm>
            <a:custGeom>
              <a:avLst/>
              <a:gdLst/>
              <a:ahLst/>
              <a:cxnLst/>
              <a:rect l="l" t="t" r="r" b="b"/>
              <a:pathLst>
                <a:path w="1849120" h="1402079">
                  <a:moveTo>
                    <a:pt x="924559" y="0"/>
                  </a:moveTo>
                  <a:lnTo>
                    <a:pt x="870230" y="1189"/>
                  </a:lnTo>
                  <a:lnTo>
                    <a:pt x="816728" y="4715"/>
                  </a:lnTo>
                  <a:lnTo>
                    <a:pt x="764139" y="10511"/>
                  </a:lnTo>
                  <a:lnTo>
                    <a:pt x="712552" y="18512"/>
                  </a:lnTo>
                  <a:lnTo>
                    <a:pt x="662051" y="28651"/>
                  </a:lnTo>
                  <a:lnTo>
                    <a:pt x="612725" y="40864"/>
                  </a:lnTo>
                  <a:lnTo>
                    <a:pt x="564659" y="55084"/>
                  </a:lnTo>
                  <a:lnTo>
                    <a:pt x="517941" y="71245"/>
                  </a:lnTo>
                  <a:lnTo>
                    <a:pt x="472657" y="89283"/>
                  </a:lnTo>
                  <a:lnTo>
                    <a:pt x="428893" y="109131"/>
                  </a:lnTo>
                  <a:lnTo>
                    <a:pt x="386737" y="130723"/>
                  </a:lnTo>
                  <a:lnTo>
                    <a:pt x="346275" y="153995"/>
                  </a:lnTo>
                  <a:lnTo>
                    <a:pt x="307593" y="178879"/>
                  </a:lnTo>
                  <a:lnTo>
                    <a:pt x="270779" y="205311"/>
                  </a:lnTo>
                  <a:lnTo>
                    <a:pt x="235919" y="233224"/>
                  </a:lnTo>
                  <a:lnTo>
                    <a:pt x="203100" y="262554"/>
                  </a:lnTo>
                  <a:lnTo>
                    <a:pt x="172409" y="293234"/>
                  </a:lnTo>
                  <a:lnTo>
                    <a:pt x="143931" y="325198"/>
                  </a:lnTo>
                  <a:lnTo>
                    <a:pt x="117754" y="358382"/>
                  </a:lnTo>
                  <a:lnTo>
                    <a:pt x="93965" y="392718"/>
                  </a:lnTo>
                  <a:lnTo>
                    <a:pt x="72649" y="428142"/>
                  </a:lnTo>
                  <a:lnTo>
                    <a:pt x="53895" y="464588"/>
                  </a:lnTo>
                  <a:lnTo>
                    <a:pt x="37788" y="501990"/>
                  </a:lnTo>
                  <a:lnTo>
                    <a:pt x="24415" y="540282"/>
                  </a:lnTo>
                  <a:lnTo>
                    <a:pt x="13863" y="579399"/>
                  </a:lnTo>
                  <a:lnTo>
                    <a:pt x="6219" y="619274"/>
                  </a:lnTo>
                  <a:lnTo>
                    <a:pt x="1569" y="659843"/>
                  </a:lnTo>
                  <a:lnTo>
                    <a:pt x="0" y="701040"/>
                  </a:lnTo>
                  <a:lnTo>
                    <a:pt x="1569" y="742236"/>
                  </a:lnTo>
                  <a:lnTo>
                    <a:pt x="6219" y="782805"/>
                  </a:lnTo>
                  <a:lnTo>
                    <a:pt x="13863" y="822680"/>
                  </a:lnTo>
                  <a:lnTo>
                    <a:pt x="24415" y="861797"/>
                  </a:lnTo>
                  <a:lnTo>
                    <a:pt x="37788" y="900089"/>
                  </a:lnTo>
                  <a:lnTo>
                    <a:pt x="53895" y="937491"/>
                  </a:lnTo>
                  <a:lnTo>
                    <a:pt x="72649" y="973937"/>
                  </a:lnTo>
                  <a:lnTo>
                    <a:pt x="93965" y="1009361"/>
                  </a:lnTo>
                  <a:lnTo>
                    <a:pt x="117754" y="1043697"/>
                  </a:lnTo>
                  <a:lnTo>
                    <a:pt x="143931" y="1076881"/>
                  </a:lnTo>
                  <a:lnTo>
                    <a:pt x="172409" y="1108845"/>
                  </a:lnTo>
                  <a:lnTo>
                    <a:pt x="203100" y="1139525"/>
                  </a:lnTo>
                  <a:lnTo>
                    <a:pt x="235919" y="1168855"/>
                  </a:lnTo>
                  <a:lnTo>
                    <a:pt x="270779" y="1196768"/>
                  </a:lnTo>
                  <a:lnTo>
                    <a:pt x="307593" y="1223200"/>
                  </a:lnTo>
                  <a:lnTo>
                    <a:pt x="346275" y="1248084"/>
                  </a:lnTo>
                  <a:lnTo>
                    <a:pt x="386737" y="1271356"/>
                  </a:lnTo>
                  <a:lnTo>
                    <a:pt x="428893" y="1292948"/>
                  </a:lnTo>
                  <a:lnTo>
                    <a:pt x="472657" y="1312796"/>
                  </a:lnTo>
                  <a:lnTo>
                    <a:pt x="517941" y="1330834"/>
                  </a:lnTo>
                  <a:lnTo>
                    <a:pt x="564659" y="1346995"/>
                  </a:lnTo>
                  <a:lnTo>
                    <a:pt x="612725" y="1361215"/>
                  </a:lnTo>
                  <a:lnTo>
                    <a:pt x="662051" y="1373428"/>
                  </a:lnTo>
                  <a:lnTo>
                    <a:pt x="712552" y="1383567"/>
                  </a:lnTo>
                  <a:lnTo>
                    <a:pt x="764139" y="1391568"/>
                  </a:lnTo>
                  <a:lnTo>
                    <a:pt x="816728" y="1397364"/>
                  </a:lnTo>
                  <a:lnTo>
                    <a:pt x="870230" y="1400890"/>
                  </a:lnTo>
                  <a:lnTo>
                    <a:pt x="924559" y="1402080"/>
                  </a:lnTo>
                  <a:lnTo>
                    <a:pt x="978889" y="1400890"/>
                  </a:lnTo>
                  <a:lnTo>
                    <a:pt x="1032391" y="1397364"/>
                  </a:lnTo>
                  <a:lnTo>
                    <a:pt x="1084980" y="1391568"/>
                  </a:lnTo>
                  <a:lnTo>
                    <a:pt x="1136567" y="1383567"/>
                  </a:lnTo>
                  <a:lnTo>
                    <a:pt x="1187068" y="1373428"/>
                  </a:lnTo>
                  <a:lnTo>
                    <a:pt x="1236394" y="1361215"/>
                  </a:lnTo>
                  <a:lnTo>
                    <a:pt x="1284460" y="1346995"/>
                  </a:lnTo>
                  <a:lnTo>
                    <a:pt x="1331178" y="1330834"/>
                  </a:lnTo>
                  <a:lnTo>
                    <a:pt x="1376462" y="1312796"/>
                  </a:lnTo>
                  <a:lnTo>
                    <a:pt x="1420226" y="1292948"/>
                  </a:lnTo>
                  <a:lnTo>
                    <a:pt x="1462382" y="1271356"/>
                  </a:lnTo>
                  <a:lnTo>
                    <a:pt x="1502844" y="1248084"/>
                  </a:lnTo>
                  <a:lnTo>
                    <a:pt x="1541526" y="1223200"/>
                  </a:lnTo>
                  <a:lnTo>
                    <a:pt x="1578340" y="1196768"/>
                  </a:lnTo>
                  <a:lnTo>
                    <a:pt x="1613200" y="1168855"/>
                  </a:lnTo>
                  <a:lnTo>
                    <a:pt x="1646019" y="1139525"/>
                  </a:lnTo>
                  <a:lnTo>
                    <a:pt x="1676710" y="1108845"/>
                  </a:lnTo>
                  <a:lnTo>
                    <a:pt x="1705188" y="1076881"/>
                  </a:lnTo>
                  <a:lnTo>
                    <a:pt x="1731365" y="1043697"/>
                  </a:lnTo>
                  <a:lnTo>
                    <a:pt x="1755154" y="1009361"/>
                  </a:lnTo>
                  <a:lnTo>
                    <a:pt x="1776470" y="973937"/>
                  </a:lnTo>
                  <a:lnTo>
                    <a:pt x="1795224" y="937491"/>
                  </a:lnTo>
                  <a:lnTo>
                    <a:pt x="1811331" y="900089"/>
                  </a:lnTo>
                  <a:lnTo>
                    <a:pt x="1824704" y="861797"/>
                  </a:lnTo>
                  <a:lnTo>
                    <a:pt x="1835256" y="822680"/>
                  </a:lnTo>
                  <a:lnTo>
                    <a:pt x="1842900" y="782805"/>
                  </a:lnTo>
                  <a:lnTo>
                    <a:pt x="1847550" y="742236"/>
                  </a:lnTo>
                  <a:lnTo>
                    <a:pt x="1849120" y="701040"/>
                  </a:lnTo>
                  <a:lnTo>
                    <a:pt x="1847550" y="659843"/>
                  </a:lnTo>
                  <a:lnTo>
                    <a:pt x="1842900" y="619274"/>
                  </a:lnTo>
                  <a:lnTo>
                    <a:pt x="1835256" y="579399"/>
                  </a:lnTo>
                  <a:lnTo>
                    <a:pt x="1824704" y="540282"/>
                  </a:lnTo>
                  <a:lnTo>
                    <a:pt x="1811331" y="501990"/>
                  </a:lnTo>
                  <a:lnTo>
                    <a:pt x="1795224" y="464588"/>
                  </a:lnTo>
                  <a:lnTo>
                    <a:pt x="1776470" y="428142"/>
                  </a:lnTo>
                  <a:lnTo>
                    <a:pt x="1755154" y="392718"/>
                  </a:lnTo>
                  <a:lnTo>
                    <a:pt x="1731365" y="358382"/>
                  </a:lnTo>
                  <a:lnTo>
                    <a:pt x="1705188" y="325198"/>
                  </a:lnTo>
                  <a:lnTo>
                    <a:pt x="1676710" y="293234"/>
                  </a:lnTo>
                  <a:lnTo>
                    <a:pt x="1646019" y="262554"/>
                  </a:lnTo>
                  <a:lnTo>
                    <a:pt x="1613200" y="233224"/>
                  </a:lnTo>
                  <a:lnTo>
                    <a:pt x="1578340" y="205311"/>
                  </a:lnTo>
                  <a:lnTo>
                    <a:pt x="1541526" y="178879"/>
                  </a:lnTo>
                  <a:lnTo>
                    <a:pt x="1502844" y="153995"/>
                  </a:lnTo>
                  <a:lnTo>
                    <a:pt x="1462382" y="130723"/>
                  </a:lnTo>
                  <a:lnTo>
                    <a:pt x="1420226" y="109131"/>
                  </a:lnTo>
                  <a:lnTo>
                    <a:pt x="1376462" y="89283"/>
                  </a:lnTo>
                  <a:lnTo>
                    <a:pt x="1331178" y="71245"/>
                  </a:lnTo>
                  <a:lnTo>
                    <a:pt x="1284460" y="55084"/>
                  </a:lnTo>
                  <a:lnTo>
                    <a:pt x="1236394" y="40864"/>
                  </a:lnTo>
                  <a:lnTo>
                    <a:pt x="1187068" y="28651"/>
                  </a:lnTo>
                  <a:lnTo>
                    <a:pt x="1136567" y="18512"/>
                  </a:lnTo>
                  <a:lnTo>
                    <a:pt x="1084980" y="10511"/>
                  </a:lnTo>
                  <a:lnTo>
                    <a:pt x="1032391" y="4715"/>
                  </a:lnTo>
                  <a:lnTo>
                    <a:pt x="978889" y="1189"/>
                  </a:lnTo>
                  <a:lnTo>
                    <a:pt x="924559" y="0"/>
                  </a:lnTo>
                  <a:close/>
                </a:path>
              </a:pathLst>
            </a:custGeom>
            <a:solidFill>
              <a:srgbClr val="FAE4D5"/>
            </a:solidFill>
          </p:spPr>
          <p:txBody>
            <a:bodyPr wrap="square" lIns="0" tIns="0" rIns="0" bIns="0" rtlCol="0"/>
            <a:lstStyle/>
            <a:p>
              <a:endParaRPr sz="1558"/>
            </a:p>
          </p:txBody>
        </p:sp>
      </p:grpSp>
      <p:sp>
        <p:nvSpPr>
          <p:cNvPr id="23" name="object 23"/>
          <p:cNvSpPr txBox="1"/>
          <p:nvPr/>
        </p:nvSpPr>
        <p:spPr>
          <a:xfrm>
            <a:off x="9885484" y="1962552"/>
            <a:ext cx="949020" cy="898520"/>
          </a:xfrm>
          <a:prstGeom prst="rect">
            <a:avLst/>
          </a:prstGeom>
        </p:spPr>
        <p:txBody>
          <a:bodyPr vert="horz" wrap="square" lIns="0" tIns="10990" rIns="0" bIns="0" rtlCol="0">
            <a:spAutoFit/>
          </a:bodyPr>
          <a:lstStyle/>
          <a:p>
            <a:pPr marL="98915" marR="4396" indent="-87925">
              <a:lnSpc>
                <a:spcPct val="119200"/>
              </a:lnSpc>
              <a:spcBef>
                <a:spcPts val="87"/>
              </a:spcBef>
            </a:pPr>
            <a:r>
              <a:rPr sz="2423" b="1" spc="-30" dirty="0">
                <a:solidFill>
                  <a:srgbClr val="404040"/>
                </a:solidFill>
                <a:latin typeface="Arial"/>
                <a:cs typeface="Arial"/>
              </a:rPr>
              <a:t>P</a:t>
            </a:r>
            <a:r>
              <a:rPr sz="2423" b="1" spc="-35" dirty="0">
                <a:solidFill>
                  <a:srgbClr val="404040"/>
                </a:solidFill>
                <a:latin typeface="Arial"/>
                <a:cs typeface="Arial"/>
              </a:rPr>
              <a:t>a</a:t>
            </a:r>
            <a:r>
              <a:rPr sz="2423" b="1" spc="-52" dirty="0">
                <a:solidFill>
                  <a:srgbClr val="404040"/>
                </a:solidFill>
                <a:latin typeface="Arial"/>
                <a:cs typeface="Arial"/>
              </a:rPr>
              <a:t>i</a:t>
            </a:r>
            <a:r>
              <a:rPr sz="2423" b="1" spc="22" dirty="0">
                <a:solidFill>
                  <a:srgbClr val="404040"/>
                </a:solidFill>
                <a:latin typeface="Arial"/>
                <a:cs typeface="Arial"/>
              </a:rPr>
              <a:t>r</a:t>
            </a:r>
            <a:r>
              <a:rPr sz="2423" b="1" spc="-35" dirty="0">
                <a:solidFill>
                  <a:srgbClr val="404040"/>
                </a:solidFill>
                <a:latin typeface="Arial"/>
                <a:cs typeface="Arial"/>
              </a:rPr>
              <a:t>e</a:t>
            </a:r>
            <a:r>
              <a:rPr sz="2423" b="1" dirty="0">
                <a:solidFill>
                  <a:srgbClr val="404040"/>
                </a:solidFill>
                <a:latin typeface="Arial"/>
                <a:cs typeface="Arial"/>
              </a:rPr>
              <a:t>d  t-test</a:t>
            </a:r>
            <a:endParaRPr sz="2423">
              <a:latin typeface="Arial"/>
              <a:cs typeface="Arial"/>
            </a:endParaRPr>
          </a:p>
        </p:txBody>
      </p:sp>
      <p:grpSp>
        <p:nvGrpSpPr>
          <p:cNvPr id="24" name="object 24"/>
          <p:cNvGrpSpPr/>
          <p:nvPr/>
        </p:nvGrpSpPr>
        <p:grpSpPr>
          <a:xfrm>
            <a:off x="977773" y="4765098"/>
            <a:ext cx="8225753" cy="700088"/>
            <a:chOff x="1127754" y="5506336"/>
            <a:chExt cx="9505315" cy="808990"/>
          </a:xfrm>
        </p:grpSpPr>
        <p:sp>
          <p:nvSpPr>
            <p:cNvPr id="25" name="object 25"/>
            <p:cNvSpPr/>
            <p:nvPr/>
          </p:nvSpPr>
          <p:spPr>
            <a:xfrm>
              <a:off x="1127754" y="5506336"/>
              <a:ext cx="9504690" cy="808966"/>
            </a:xfrm>
            <a:prstGeom prst="rect">
              <a:avLst/>
            </a:prstGeom>
            <a:blipFill>
              <a:blip r:embed="rId9" cstate="print"/>
              <a:stretch>
                <a:fillRect/>
              </a:stretch>
            </a:blipFill>
          </p:spPr>
          <p:txBody>
            <a:bodyPr wrap="square" lIns="0" tIns="0" rIns="0" bIns="0" rtlCol="0"/>
            <a:lstStyle/>
            <a:p>
              <a:endParaRPr sz="1558"/>
            </a:p>
          </p:txBody>
        </p:sp>
        <p:sp>
          <p:nvSpPr>
            <p:cNvPr id="26" name="object 26"/>
            <p:cNvSpPr/>
            <p:nvPr/>
          </p:nvSpPr>
          <p:spPr>
            <a:xfrm>
              <a:off x="2077719" y="5521960"/>
              <a:ext cx="8534400" cy="680720"/>
            </a:xfrm>
            <a:custGeom>
              <a:avLst/>
              <a:gdLst/>
              <a:ahLst/>
              <a:cxnLst/>
              <a:rect l="l" t="t" r="r" b="b"/>
              <a:pathLst>
                <a:path w="8534400" h="680720">
                  <a:moveTo>
                    <a:pt x="8420989" y="0"/>
                  </a:moveTo>
                  <a:lnTo>
                    <a:pt x="113411" y="0"/>
                  </a:lnTo>
                  <a:lnTo>
                    <a:pt x="69276" y="8915"/>
                  </a:lnTo>
                  <a:lnTo>
                    <a:pt x="33226" y="33226"/>
                  </a:lnTo>
                  <a:lnTo>
                    <a:pt x="8915" y="69276"/>
                  </a:lnTo>
                  <a:lnTo>
                    <a:pt x="0" y="113410"/>
                  </a:lnTo>
                  <a:lnTo>
                    <a:pt x="0" y="567308"/>
                  </a:lnTo>
                  <a:lnTo>
                    <a:pt x="8915" y="611443"/>
                  </a:lnTo>
                  <a:lnTo>
                    <a:pt x="33226" y="647493"/>
                  </a:lnTo>
                  <a:lnTo>
                    <a:pt x="69276" y="671804"/>
                  </a:lnTo>
                  <a:lnTo>
                    <a:pt x="113411" y="680719"/>
                  </a:lnTo>
                  <a:lnTo>
                    <a:pt x="8420989" y="680719"/>
                  </a:lnTo>
                  <a:lnTo>
                    <a:pt x="8465123" y="671804"/>
                  </a:lnTo>
                  <a:lnTo>
                    <a:pt x="8501173" y="647493"/>
                  </a:lnTo>
                  <a:lnTo>
                    <a:pt x="8525484" y="611443"/>
                  </a:lnTo>
                  <a:lnTo>
                    <a:pt x="8534400" y="567308"/>
                  </a:lnTo>
                  <a:lnTo>
                    <a:pt x="8534400" y="113410"/>
                  </a:lnTo>
                  <a:lnTo>
                    <a:pt x="8525484" y="69276"/>
                  </a:lnTo>
                  <a:lnTo>
                    <a:pt x="8501173" y="33226"/>
                  </a:lnTo>
                  <a:lnTo>
                    <a:pt x="8465123" y="8915"/>
                  </a:lnTo>
                  <a:lnTo>
                    <a:pt x="8420989" y="0"/>
                  </a:lnTo>
                  <a:close/>
                </a:path>
              </a:pathLst>
            </a:custGeom>
            <a:solidFill>
              <a:srgbClr val="F8CAAC"/>
            </a:solidFill>
          </p:spPr>
          <p:txBody>
            <a:bodyPr wrap="square" lIns="0" tIns="0" rIns="0" bIns="0" rtlCol="0"/>
            <a:lstStyle/>
            <a:p>
              <a:endParaRPr sz="1558"/>
            </a:p>
          </p:txBody>
        </p:sp>
        <p:sp>
          <p:nvSpPr>
            <p:cNvPr id="27" name="object 27"/>
            <p:cNvSpPr/>
            <p:nvPr/>
          </p:nvSpPr>
          <p:spPr>
            <a:xfrm>
              <a:off x="2077719" y="5521960"/>
              <a:ext cx="8534400" cy="680720"/>
            </a:xfrm>
            <a:custGeom>
              <a:avLst/>
              <a:gdLst/>
              <a:ahLst/>
              <a:cxnLst/>
              <a:rect l="l" t="t" r="r" b="b"/>
              <a:pathLst>
                <a:path w="8534400" h="680720">
                  <a:moveTo>
                    <a:pt x="0" y="113410"/>
                  </a:moveTo>
                  <a:lnTo>
                    <a:pt x="8915" y="69276"/>
                  </a:lnTo>
                  <a:lnTo>
                    <a:pt x="33226" y="33226"/>
                  </a:lnTo>
                  <a:lnTo>
                    <a:pt x="69276" y="8915"/>
                  </a:lnTo>
                  <a:lnTo>
                    <a:pt x="113411" y="0"/>
                  </a:lnTo>
                  <a:lnTo>
                    <a:pt x="8420989" y="0"/>
                  </a:lnTo>
                  <a:lnTo>
                    <a:pt x="8465123" y="8915"/>
                  </a:lnTo>
                  <a:lnTo>
                    <a:pt x="8501173" y="33226"/>
                  </a:lnTo>
                  <a:lnTo>
                    <a:pt x="8525484" y="69276"/>
                  </a:lnTo>
                  <a:lnTo>
                    <a:pt x="8534400" y="113410"/>
                  </a:lnTo>
                  <a:lnTo>
                    <a:pt x="8534400" y="567308"/>
                  </a:lnTo>
                  <a:lnTo>
                    <a:pt x="8525484" y="611443"/>
                  </a:lnTo>
                  <a:lnTo>
                    <a:pt x="8501173" y="647493"/>
                  </a:lnTo>
                  <a:lnTo>
                    <a:pt x="8465123" y="671804"/>
                  </a:lnTo>
                  <a:lnTo>
                    <a:pt x="8420989" y="680719"/>
                  </a:lnTo>
                  <a:lnTo>
                    <a:pt x="113411" y="680719"/>
                  </a:lnTo>
                  <a:lnTo>
                    <a:pt x="69276" y="671804"/>
                  </a:lnTo>
                  <a:lnTo>
                    <a:pt x="33226" y="647493"/>
                  </a:lnTo>
                  <a:lnTo>
                    <a:pt x="8915" y="611443"/>
                  </a:lnTo>
                  <a:lnTo>
                    <a:pt x="0" y="567308"/>
                  </a:lnTo>
                  <a:lnTo>
                    <a:pt x="0" y="113410"/>
                  </a:lnTo>
                  <a:close/>
                </a:path>
              </a:pathLst>
            </a:custGeom>
            <a:ln w="12699">
              <a:solidFill>
                <a:srgbClr val="FFFFFF"/>
              </a:solidFill>
            </a:ln>
          </p:spPr>
          <p:txBody>
            <a:bodyPr wrap="square" lIns="0" tIns="0" rIns="0" bIns="0" rtlCol="0"/>
            <a:lstStyle/>
            <a:p>
              <a:endParaRPr sz="1558"/>
            </a:p>
          </p:txBody>
        </p:sp>
        <p:sp>
          <p:nvSpPr>
            <p:cNvPr id="28" name="object 28"/>
            <p:cNvSpPr/>
            <p:nvPr/>
          </p:nvSpPr>
          <p:spPr>
            <a:xfrm>
              <a:off x="1203960" y="5521960"/>
              <a:ext cx="843280" cy="721360"/>
            </a:xfrm>
            <a:custGeom>
              <a:avLst/>
              <a:gdLst/>
              <a:ahLst/>
              <a:cxnLst/>
              <a:rect l="l" t="t" r="r" b="b"/>
              <a:pathLst>
                <a:path w="843280" h="721360">
                  <a:moveTo>
                    <a:pt x="421640" y="0"/>
                  </a:moveTo>
                  <a:lnTo>
                    <a:pt x="368740" y="2811"/>
                  </a:lnTo>
                  <a:lnTo>
                    <a:pt x="317803" y="11019"/>
                  </a:lnTo>
                  <a:lnTo>
                    <a:pt x="269226" y="24285"/>
                  </a:lnTo>
                  <a:lnTo>
                    <a:pt x="223401" y="42271"/>
                  </a:lnTo>
                  <a:lnTo>
                    <a:pt x="180724" y="64638"/>
                  </a:lnTo>
                  <a:lnTo>
                    <a:pt x="141590" y="91048"/>
                  </a:lnTo>
                  <a:lnTo>
                    <a:pt x="106394" y="121162"/>
                  </a:lnTo>
                  <a:lnTo>
                    <a:pt x="75529" y="154642"/>
                  </a:lnTo>
                  <a:lnTo>
                    <a:pt x="49391" y="191149"/>
                  </a:lnTo>
                  <a:lnTo>
                    <a:pt x="28374" y="230345"/>
                  </a:lnTo>
                  <a:lnTo>
                    <a:pt x="12874" y="271891"/>
                  </a:lnTo>
                  <a:lnTo>
                    <a:pt x="3284" y="315449"/>
                  </a:lnTo>
                  <a:lnTo>
                    <a:pt x="0" y="360679"/>
                  </a:lnTo>
                  <a:lnTo>
                    <a:pt x="3284" y="405910"/>
                  </a:lnTo>
                  <a:lnTo>
                    <a:pt x="12874" y="449468"/>
                  </a:lnTo>
                  <a:lnTo>
                    <a:pt x="28374" y="491014"/>
                  </a:lnTo>
                  <a:lnTo>
                    <a:pt x="49391" y="530210"/>
                  </a:lnTo>
                  <a:lnTo>
                    <a:pt x="75529" y="566717"/>
                  </a:lnTo>
                  <a:lnTo>
                    <a:pt x="106394" y="600197"/>
                  </a:lnTo>
                  <a:lnTo>
                    <a:pt x="141590" y="630311"/>
                  </a:lnTo>
                  <a:lnTo>
                    <a:pt x="180724" y="656721"/>
                  </a:lnTo>
                  <a:lnTo>
                    <a:pt x="223401" y="679088"/>
                  </a:lnTo>
                  <a:lnTo>
                    <a:pt x="269226" y="697074"/>
                  </a:lnTo>
                  <a:lnTo>
                    <a:pt x="317803" y="710340"/>
                  </a:lnTo>
                  <a:lnTo>
                    <a:pt x="368740" y="718548"/>
                  </a:lnTo>
                  <a:lnTo>
                    <a:pt x="421640" y="721359"/>
                  </a:lnTo>
                  <a:lnTo>
                    <a:pt x="474539" y="718548"/>
                  </a:lnTo>
                  <a:lnTo>
                    <a:pt x="525476" y="710340"/>
                  </a:lnTo>
                  <a:lnTo>
                    <a:pt x="574053" y="697074"/>
                  </a:lnTo>
                  <a:lnTo>
                    <a:pt x="619878" y="679088"/>
                  </a:lnTo>
                  <a:lnTo>
                    <a:pt x="662555" y="656721"/>
                  </a:lnTo>
                  <a:lnTo>
                    <a:pt x="701689" y="630311"/>
                  </a:lnTo>
                  <a:lnTo>
                    <a:pt x="736885" y="600197"/>
                  </a:lnTo>
                  <a:lnTo>
                    <a:pt x="767750" y="566717"/>
                  </a:lnTo>
                  <a:lnTo>
                    <a:pt x="793888" y="530210"/>
                  </a:lnTo>
                  <a:lnTo>
                    <a:pt x="814905" y="491014"/>
                  </a:lnTo>
                  <a:lnTo>
                    <a:pt x="830405" y="449468"/>
                  </a:lnTo>
                  <a:lnTo>
                    <a:pt x="839995" y="405910"/>
                  </a:lnTo>
                  <a:lnTo>
                    <a:pt x="843279" y="360679"/>
                  </a:lnTo>
                  <a:lnTo>
                    <a:pt x="839995" y="315449"/>
                  </a:lnTo>
                  <a:lnTo>
                    <a:pt x="830405" y="271891"/>
                  </a:lnTo>
                  <a:lnTo>
                    <a:pt x="814905" y="230345"/>
                  </a:lnTo>
                  <a:lnTo>
                    <a:pt x="793888" y="191149"/>
                  </a:lnTo>
                  <a:lnTo>
                    <a:pt x="767750" y="154642"/>
                  </a:lnTo>
                  <a:lnTo>
                    <a:pt x="736885" y="121162"/>
                  </a:lnTo>
                  <a:lnTo>
                    <a:pt x="701689" y="91048"/>
                  </a:lnTo>
                  <a:lnTo>
                    <a:pt x="662555" y="64638"/>
                  </a:lnTo>
                  <a:lnTo>
                    <a:pt x="619878" y="42271"/>
                  </a:lnTo>
                  <a:lnTo>
                    <a:pt x="574053" y="24285"/>
                  </a:lnTo>
                  <a:lnTo>
                    <a:pt x="525476" y="11019"/>
                  </a:lnTo>
                  <a:lnTo>
                    <a:pt x="474539" y="2811"/>
                  </a:lnTo>
                  <a:lnTo>
                    <a:pt x="421640" y="0"/>
                  </a:lnTo>
                  <a:close/>
                </a:path>
              </a:pathLst>
            </a:custGeom>
            <a:solidFill>
              <a:srgbClr val="F8CAAC"/>
            </a:solidFill>
          </p:spPr>
          <p:txBody>
            <a:bodyPr wrap="square" lIns="0" tIns="0" rIns="0" bIns="0" rtlCol="0"/>
            <a:lstStyle/>
            <a:p>
              <a:endParaRPr sz="1558"/>
            </a:p>
          </p:txBody>
        </p:sp>
        <p:sp>
          <p:nvSpPr>
            <p:cNvPr id="29" name="object 29"/>
            <p:cNvSpPr/>
            <p:nvPr/>
          </p:nvSpPr>
          <p:spPr>
            <a:xfrm>
              <a:off x="1203960" y="5521960"/>
              <a:ext cx="843280" cy="721360"/>
            </a:xfrm>
            <a:custGeom>
              <a:avLst/>
              <a:gdLst/>
              <a:ahLst/>
              <a:cxnLst/>
              <a:rect l="l" t="t" r="r" b="b"/>
              <a:pathLst>
                <a:path w="843280" h="721360">
                  <a:moveTo>
                    <a:pt x="0" y="360679"/>
                  </a:moveTo>
                  <a:lnTo>
                    <a:pt x="3284" y="315449"/>
                  </a:lnTo>
                  <a:lnTo>
                    <a:pt x="12874" y="271891"/>
                  </a:lnTo>
                  <a:lnTo>
                    <a:pt x="28374" y="230345"/>
                  </a:lnTo>
                  <a:lnTo>
                    <a:pt x="49391" y="191149"/>
                  </a:lnTo>
                  <a:lnTo>
                    <a:pt x="75529" y="154642"/>
                  </a:lnTo>
                  <a:lnTo>
                    <a:pt x="106394" y="121162"/>
                  </a:lnTo>
                  <a:lnTo>
                    <a:pt x="141590" y="91048"/>
                  </a:lnTo>
                  <a:lnTo>
                    <a:pt x="180724" y="64638"/>
                  </a:lnTo>
                  <a:lnTo>
                    <a:pt x="223401" y="42271"/>
                  </a:lnTo>
                  <a:lnTo>
                    <a:pt x="269226" y="24285"/>
                  </a:lnTo>
                  <a:lnTo>
                    <a:pt x="317803" y="11019"/>
                  </a:lnTo>
                  <a:lnTo>
                    <a:pt x="368740" y="2811"/>
                  </a:lnTo>
                  <a:lnTo>
                    <a:pt x="421640" y="0"/>
                  </a:lnTo>
                  <a:lnTo>
                    <a:pt x="474539" y="2811"/>
                  </a:lnTo>
                  <a:lnTo>
                    <a:pt x="525476" y="11019"/>
                  </a:lnTo>
                  <a:lnTo>
                    <a:pt x="574053" y="24285"/>
                  </a:lnTo>
                  <a:lnTo>
                    <a:pt x="619878" y="42271"/>
                  </a:lnTo>
                  <a:lnTo>
                    <a:pt x="662555" y="64638"/>
                  </a:lnTo>
                  <a:lnTo>
                    <a:pt x="701689" y="91048"/>
                  </a:lnTo>
                  <a:lnTo>
                    <a:pt x="736885" y="121162"/>
                  </a:lnTo>
                  <a:lnTo>
                    <a:pt x="767750" y="154642"/>
                  </a:lnTo>
                  <a:lnTo>
                    <a:pt x="793888" y="191149"/>
                  </a:lnTo>
                  <a:lnTo>
                    <a:pt x="814905" y="230345"/>
                  </a:lnTo>
                  <a:lnTo>
                    <a:pt x="830405" y="271891"/>
                  </a:lnTo>
                  <a:lnTo>
                    <a:pt x="839995" y="315449"/>
                  </a:lnTo>
                  <a:lnTo>
                    <a:pt x="843279" y="360679"/>
                  </a:lnTo>
                  <a:lnTo>
                    <a:pt x="839995" y="405910"/>
                  </a:lnTo>
                  <a:lnTo>
                    <a:pt x="830405" y="449468"/>
                  </a:lnTo>
                  <a:lnTo>
                    <a:pt x="814905" y="491014"/>
                  </a:lnTo>
                  <a:lnTo>
                    <a:pt x="793888" y="530210"/>
                  </a:lnTo>
                  <a:lnTo>
                    <a:pt x="767750" y="566717"/>
                  </a:lnTo>
                  <a:lnTo>
                    <a:pt x="736885" y="600197"/>
                  </a:lnTo>
                  <a:lnTo>
                    <a:pt x="701689" y="630311"/>
                  </a:lnTo>
                  <a:lnTo>
                    <a:pt x="662555" y="656721"/>
                  </a:lnTo>
                  <a:lnTo>
                    <a:pt x="619878" y="679088"/>
                  </a:lnTo>
                  <a:lnTo>
                    <a:pt x="574053" y="697074"/>
                  </a:lnTo>
                  <a:lnTo>
                    <a:pt x="525476" y="710340"/>
                  </a:lnTo>
                  <a:lnTo>
                    <a:pt x="474539" y="718548"/>
                  </a:lnTo>
                  <a:lnTo>
                    <a:pt x="421640" y="721359"/>
                  </a:lnTo>
                  <a:lnTo>
                    <a:pt x="368740" y="718548"/>
                  </a:lnTo>
                  <a:lnTo>
                    <a:pt x="317803" y="710340"/>
                  </a:lnTo>
                  <a:lnTo>
                    <a:pt x="269226" y="697074"/>
                  </a:lnTo>
                  <a:lnTo>
                    <a:pt x="223401" y="679088"/>
                  </a:lnTo>
                  <a:lnTo>
                    <a:pt x="180724" y="656721"/>
                  </a:lnTo>
                  <a:lnTo>
                    <a:pt x="141590" y="630311"/>
                  </a:lnTo>
                  <a:lnTo>
                    <a:pt x="106394" y="600197"/>
                  </a:lnTo>
                  <a:lnTo>
                    <a:pt x="75529" y="566717"/>
                  </a:lnTo>
                  <a:lnTo>
                    <a:pt x="49391" y="530210"/>
                  </a:lnTo>
                  <a:lnTo>
                    <a:pt x="28374" y="491014"/>
                  </a:lnTo>
                  <a:lnTo>
                    <a:pt x="12874" y="449468"/>
                  </a:lnTo>
                  <a:lnTo>
                    <a:pt x="3284" y="405910"/>
                  </a:lnTo>
                  <a:lnTo>
                    <a:pt x="0" y="360679"/>
                  </a:lnTo>
                  <a:close/>
                </a:path>
              </a:pathLst>
            </a:custGeom>
            <a:ln w="6350">
              <a:solidFill>
                <a:srgbClr val="FFFFFF"/>
              </a:solidFill>
            </a:ln>
          </p:spPr>
          <p:txBody>
            <a:bodyPr wrap="square" lIns="0" tIns="0" rIns="0" bIns="0" rtlCol="0"/>
            <a:lstStyle/>
            <a:p>
              <a:endParaRPr sz="1558"/>
            </a:p>
          </p:txBody>
        </p:sp>
      </p:grpSp>
      <p:grpSp>
        <p:nvGrpSpPr>
          <p:cNvPr id="30" name="object 30"/>
          <p:cNvGrpSpPr/>
          <p:nvPr/>
        </p:nvGrpSpPr>
        <p:grpSpPr>
          <a:xfrm>
            <a:off x="977774" y="5582742"/>
            <a:ext cx="10538130" cy="683052"/>
            <a:chOff x="1127755" y="6451168"/>
            <a:chExt cx="12177395" cy="789305"/>
          </a:xfrm>
        </p:grpSpPr>
        <p:sp>
          <p:nvSpPr>
            <p:cNvPr id="31" name="object 31"/>
            <p:cNvSpPr/>
            <p:nvPr/>
          </p:nvSpPr>
          <p:spPr>
            <a:xfrm>
              <a:off x="1127755" y="6451168"/>
              <a:ext cx="12176781" cy="788741"/>
            </a:xfrm>
            <a:prstGeom prst="rect">
              <a:avLst/>
            </a:prstGeom>
            <a:blipFill>
              <a:blip r:embed="rId10" cstate="print"/>
              <a:stretch>
                <a:fillRect/>
              </a:stretch>
            </a:blipFill>
          </p:spPr>
          <p:txBody>
            <a:bodyPr wrap="square" lIns="0" tIns="0" rIns="0" bIns="0" rtlCol="0"/>
            <a:lstStyle/>
            <a:p>
              <a:endParaRPr sz="1558"/>
            </a:p>
          </p:txBody>
        </p:sp>
        <p:sp>
          <p:nvSpPr>
            <p:cNvPr id="32" name="object 32"/>
            <p:cNvSpPr/>
            <p:nvPr/>
          </p:nvSpPr>
          <p:spPr>
            <a:xfrm>
              <a:off x="2067560" y="6466839"/>
              <a:ext cx="11216640" cy="660400"/>
            </a:xfrm>
            <a:custGeom>
              <a:avLst/>
              <a:gdLst/>
              <a:ahLst/>
              <a:cxnLst/>
              <a:rect l="l" t="t" r="r" b="b"/>
              <a:pathLst>
                <a:path w="11216640" h="660400">
                  <a:moveTo>
                    <a:pt x="11106531" y="0"/>
                  </a:moveTo>
                  <a:lnTo>
                    <a:pt x="110108" y="0"/>
                  </a:lnTo>
                  <a:lnTo>
                    <a:pt x="67240" y="8649"/>
                  </a:lnTo>
                  <a:lnTo>
                    <a:pt x="32242" y="32242"/>
                  </a:lnTo>
                  <a:lnTo>
                    <a:pt x="8649" y="67240"/>
                  </a:lnTo>
                  <a:lnTo>
                    <a:pt x="0" y="110109"/>
                  </a:lnTo>
                  <a:lnTo>
                    <a:pt x="0" y="550329"/>
                  </a:lnTo>
                  <a:lnTo>
                    <a:pt x="8649" y="593175"/>
                  </a:lnTo>
                  <a:lnTo>
                    <a:pt x="32242" y="628162"/>
                  </a:lnTo>
                  <a:lnTo>
                    <a:pt x="67240" y="651750"/>
                  </a:lnTo>
                  <a:lnTo>
                    <a:pt x="110108" y="660400"/>
                  </a:lnTo>
                  <a:lnTo>
                    <a:pt x="11106531" y="660400"/>
                  </a:lnTo>
                  <a:lnTo>
                    <a:pt x="11149399" y="651750"/>
                  </a:lnTo>
                  <a:lnTo>
                    <a:pt x="11184397" y="628162"/>
                  </a:lnTo>
                  <a:lnTo>
                    <a:pt x="11207990" y="593175"/>
                  </a:lnTo>
                  <a:lnTo>
                    <a:pt x="11216640" y="550329"/>
                  </a:lnTo>
                  <a:lnTo>
                    <a:pt x="11216640" y="110109"/>
                  </a:lnTo>
                  <a:lnTo>
                    <a:pt x="11207990" y="67240"/>
                  </a:lnTo>
                  <a:lnTo>
                    <a:pt x="11184397" y="32242"/>
                  </a:lnTo>
                  <a:lnTo>
                    <a:pt x="11149399" y="8649"/>
                  </a:lnTo>
                  <a:lnTo>
                    <a:pt x="11106531" y="0"/>
                  </a:lnTo>
                  <a:close/>
                </a:path>
              </a:pathLst>
            </a:custGeom>
            <a:solidFill>
              <a:srgbClr val="C5DFB4"/>
            </a:solidFill>
          </p:spPr>
          <p:txBody>
            <a:bodyPr wrap="square" lIns="0" tIns="0" rIns="0" bIns="0" rtlCol="0"/>
            <a:lstStyle/>
            <a:p>
              <a:endParaRPr sz="1558"/>
            </a:p>
          </p:txBody>
        </p:sp>
        <p:sp>
          <p:nvSpPr>
            <p:cNvPr id="33" name="object 33"/>
            <p:cNvSpPr/>
            <p:nvPr/>
          </p:nvSpPr>
          <p:spPr>
            <a:xfrm>
              <a:off x="2067560" y="6466839"/>
              <a:ext cx="11216640" cy="660400"/>
            </a:xfrm>
            <a:custGeom>
              <a:avLst/>
              <a:gdLst/>
              <a:ahLst/>
              <a:cxnLst/>
              <a:rect l="l" t="t" r="r" b="b"/>
              <a:pathLst>
                <a:path w="11216640" h="660400">
                  <a:moveTo>
                    <a:pt x="0" y="110109"/>
                  </a:moveTo>
                  <a:lnTo>
                    <a:pt x="8649" y="67240"/>
                  </a:lnTo>
                  <a:lnTo>
                    <a:pt x="32242" y="32242"/>
                  </a:lnTo>
                  <a:lnTo>
                    <a:pt x="67240" y="8649"/>
                  </a:lnTo>
                  <a:lnTo>
                    <a:pt x="110108" y="0"/>
                  </a:lnTo>
                  <a:lnTo>
                    <a:pt x="11106531" y="0"/>
                  </a:lnTo>
                  <a:lnTo>
                    <a:pt x="11149399" y="8649"/>
                  </a:lnTo>
                  <a:lnTo>
                    <a:pt x="11184397" y="32242"/>
                  </a:lnTo>
                  <a:lnTo>
                    <a:pt x="11207990" y="67240"/>
                  </a:lnTo>
                  <a:lnTo>
                    <a:pt x="11216640" y="110109"/>
                  </a:lnTo>
                  <a:lnTo>
                    <a:pt x="11216640" y="550329"/>
                  </a:lnTo>
                  <a:lnTo>
                    <a:pt x="11207990" y="593175"/>
                  </a:lnTo>
                  <a:lnTo>
                    <a:pt x="11184397" y="628162"/>
                  </a:lnTo>
                  <a:lnTo>
                    <a:pt x="11149399" y="651750"/>
                  </a:lnTo>
                  <a:lnTo>
                    <a:pt x="11106531" y="660400"/>
                  </a:lnTo>
                  <a:lnTo>
                    <a:pt x="110108" y="660400"/>
                  </a:lnTo>
                  <a:lnTo>
                    <a:pt x="67240" y="651750"/>
                  </a:lnTo>
                  <a:lnTo>
                    <a:pt x="32242" y="628162"/>
                  </a:lnTo>
                  <a:lnTo>
                    <a:pt x="8649" y="593175"/>
                  </a:lnTo>
                  <a:lnTo>
                    <a:pt x="0" y="550329"/>
                  </a:lnTo>
                  <a:lnTo>
                    <a:pt x="0" y="110109"/>
                  </a:lnTo>
                  <a:close/>
                </a:path>
              </a:pathLst>
            </a:custGeom>
            <a:ln w="12700">
              <a:solidFill>
                <a:srgbClr val="FFFFFF"/>
              </a:solidFill>
            </a:ln>
          </p:spPr>
          <p:txBody>
            <a:bodyPr wrap="square" lIns="0" tIns="0" rIns="0" bIns="0" rtlCol="0"/>
            <a:lstStyle/>
            <a:p>
              <a:endParaRPr sz="1558"/>
            </a:p>
          </p:txBody>
        </p:sp>
        <p:sp>
          <p:nvSpPr>
            <p:cNvPr id="34" name="object 34"/>
            <p:cNvSpPr/>
            <p:nvPr/>
          </p:nvSpPr>
          <p:spPr>
            <a:xfrm>
              <a:off x="1203959" y="6466839"/>
              <a:ext cx="843280" cy="701040"/>
            </a:xfrm>
            <a:custGeom>
              <a:avLst/>
              <a:gdLst/>
              <a:ahLst/>
              <a:cxnLst/>
              <a:rect l="l" t="t" r="r" b="b"/>
              <a:pathLst>
                <a:path w="843280" h="701040">
                  <a:moveTo>
                    <a:pt x="421640" y="0"/>
                  </a:moveTo>
                  <a:lnTo>
                    <a:pt x="368740" y="2731"/>
                  </a:lnTo>
                  <a:lnTo>
                    <a:pt x="317803" y="10707"/>
                  </a:lnTo>
                  <a:lnTo>
                    <a:pt x="269226" y="23598"/>
                  </a:lnTo>
                  <a:lnTo>
                    <a:pt x="223401" y="41076"/>
                  </a:lnTo>
                  <a:lnTo>
                    <a:pt x="180724" y="62812"/>
                  </a:lnTo>
                  <a:lnTo>
                    <a:pt x="141590" y="88476"/>
                  </a:lnTo>
                  <a:lnTo>
                    <a:pt x="106394" y="117741"/>
                  </a:lnTo>
                  <a:lnTo>
                    <a:pt x="75529" y="150277"/>
                  </a:lnTo>
                  <a:lnTo>
                    <a:pt x="49391" y="185755"/>
                  </a:lnTo>
                  <a:lnTo>
                    <a:pt x="28374" y="223848"/>
                  </a:lnTo>
                  <a:lnTo>
                    <a:pt x="12874" y="264225"/>
                  </a:lnTo>
                  <a:lnTo>
                    <a:pt x="3284" y="306559"/>
                  </a:lnTo>
                  <a:lnTo>
                    <a:pt x="0" y="350520"/>
                  </a:lnTo>
                  <a:lnTo>
                    <a:pt x="3284" y="394488"/>
                  </a:lnTo>
                  <a:lnTo>
                    <a:pt x="12874" y="436826"/>
                  </a:lnTo>
                  <a:lnTo>
                    <a:pt x="28374" y="477207"/>
                  </a:lnTo>
                  <a:lnTo>
                    <a:pt x="49391" y="515300"/>
                  </a:lnTo>
                  <a:lnTo>
                    <a:pt x="75529" y="550779"/>
                  </a:lnTo>
                  <a:lnTo>
                    <a:pt x="106394" y="583313"/>
                  </a:lnTo>
                  <a:lnTo>
                    <a:pt x="141590" y="612576"/>
                  </a:lnTo>
                  <a:lnTo>
                    <a:pt x="180724" y="638238"/>
                  </a:lnTo>
                  <a:lnTo>
                    <a:pt x="223401" y="659970"/>
                  </a:lnTo>
                  <a:lnTo>
                    <a:pt x="269226" y="677445"/>
                  </a:lnTo>
                  <a:lnTo>
                    <a:pt x="317803" y="690334"/>
                  </a:lnTo>
                  <a:lnTo>
                    <a:pt x="368740" y="698308"/>
                  </a:lnTo>
                  <a:lnTo>
                    <a:pt x="421640" y="701040"/>
                  </a:lnTo>
                  <a:lnTo>
                    <a:pt x="474539" y="698308"/>
                  </a:lnTo>
                  <a:lnTo>
                    <a:pt x="525476" y="690334"/>
                  </a:lnTo>
                  <a:lnTo>
                    <a:pt x="574053" y="677445"/>
                  </a:lnTo>
                  <a:lnTo>
                    <a:pt x="619878" y="659970"/>
                  </a:lnTo>
                  <a:lnTo>
                    <a:pt x="662555" y="638238"/>
                  </a:lnTo>
                  <a:lnTo>
                    <a:pt x="701689" y="612576"/>
                  </a:lnTo>
                  <a:lnTo>
                    <a:pt x="736885" y="583313"/>
                  </a:lnTo>
                  <a:lnTo>
                    <a:pt x="767750" y="550779"/>
                  </a:lnTo>
                  <a:lnTo>
                    <a:pt x="793888" y="515300"/>
                  </a:lnTo>
                  <a:lnTo>
                    <a:pt x="814905" y="477207"/>
                  </a:lnTo>
                  <a:lnTo>
                    <a:pt x="830405" y="436826"/>
                  </a:lnTo>
                  <a:lnTo>
                    <a:pt x="839995" y="394488"/>
                  </a:lnTo>
                  <a:lnTo>
                    <a:pt x="843279" y="350520"/>
                  </a:lnTo>
                  <a:lnTo>
                    <a:pt x="839995" y="306559"/>
                  </a:lnTo>
                  <a:lnTo>
                    <a:pt x="830405" y="264225"/>
                  </a:lnTo>
                  <a:lnTo>
                    <a:pt x="814905" y="223848"/>
                  </a:lnTo>
                  <a:lnTo>
                    <a:pt x="793888" y="185755"/>
                  </a:lnTo>
                  <a:lnTo>
                    <a:pt x="767750" y="150277"/>
                  </a:lnTo>
                  <a:lnTo>
                    <a:pt x="736885" y="117741"/>
                  </a:lnTo>
                  <a:lnTo>
                    <a:pt x="701689" y="88476"/>
                  </a:lnTo>
                  <a:lnTo>
                    <a:pt x="662555" y="62812"/>
                  </a:lnTo>
                  <a:lnTo>
                    <a:pt x="619878" y="41076"/>
                  </a:lnTo>
                  <a:lnTo>
                    <a:pt x="574053" y="23598"/>
                  </a:lnTo>
                  <a:lnTo>
                    <a:pt x="525476" y="10707"/>
                  </a:lnTo>
                  <a:lnTo>
                    <a:pt x="474539" y="2731"/>
                  </a:lnTo>
                  <a:lnTo>
                    <a:pt x="421640" y="0"/>
                  </a:lnTo>
                  <a:close/>
                </a:path>
              </a:pathLst>
            </a:custGeom>
            <a:solidFill>
              <a:srgbClr val="C5DFB4"/>
            </a:solidFill>
          </p:spPr>
          <p:txBody>
            <a:bodyPr wrap="square" lIns="0" tIns="0" rIns="0" bIns="0" rtlCol="0"/>
            <a:lstStyle/>
            <a:p>
              <a:endParaRPr sz="1558"/>
            </a:p>
          </p:txBody>
        </p:sp>
        <p:sp>
          <p:nvSpPr>
            <p:cNvPr id="35" name="object 35"/>
            <p:cNvSpPr/>
            <p:nvPr/>
          </p:nvSpPr>
          <p:spPr>
            <a:xfrm>
              <a:off x="1203959" y="6466839"/>
              <a:ext cx="843280" cy="701040"/>
            </a:xfrm>
            <a:custGeom>
              <a:avLst/>
              <a:gdLst/>
              <a:ahLst/>
              <a:cxnLst/>
              <a:rect l="l" t="t" r="r" b="b"/>
              <a:pathLst>
                <a:path w="843280" h="701040">
                  <a:moveTo>
                    <a:pt x="0" y="350520"/>
                  </a:moveTo>
                  <a:lnTo>
                    <a:pt x="3284" y="306559"/>
                  </a:lnTo>
                  <a:lnTo>
                    <a:pt x="12874" y="264225"/>
                  </a:lnTo>
                  <a:lnTo>
                    <a:pt x="28374" y="223848"/>
                  </a:lnTo>
                  <a:lnTo>
                    <a:pt x="49391" y="185755"/>
                  </a:lnTo>
                  <a:lnTo>
                    <a:pt x="75529" y="150277"/>
                  </a:lnTo>
                  <a:lnTo>
                    <a:pt x="106394" y="117741"/>
                  </a:lnTo>
                  <a:lnTo>
                    <a:pt x="141590" y="88476"/>
                  </a:lnTo>
                  <a:lnTo>
                    <a:pt x="180724" y="62812"/>
                  </a:lnTo>
                  <a:lnTo>
                    <a:pt x="223401" y="41076"/>
                  </a:lnTo>
                  <a:lnTo>
                    <a:pt x="269226" y="23598"/>
                  </a:lnTo>
                  <a:lnTo>
                    <a:pt x="317803" y="10707"/>
                  </a:lnTo>
                  <a:lnTo>
                    <a:pt x="368740" y="2731"/>
                  </a:lnTo>
                  <a:lnTo>
                    <a:pt x="421640" y="0"/>
                  </a:lnTo>
                  <a:lnTo>
                    <a:pt x="474539" y="2731"/>
                  </a:lnTo>
                  <a:lnTo>
                    <a:pt x="525476" y="10707"/>
                  </a:lnTo>
                  <a:lnTo>
                    <a:pt x="574053" y="23598"/>
                  </a:lnTo>
                  <a:lnTo>
                    <a:pt x="619878" y="41076"/>
                  </a:lnTo>
                  <a:lnTo>
                    <a:pt x="662555" y="62812"/>
                  </a:lnTo>
                  <a:lnTo>
                    <a:pt x="701689" y="88476"/>
                  </a:lnTo>
                  <a:lnTo>
                    <a:pt x="736885" y="117741"/>
                  </a:lnTo>
                  <a:lnTo>
                    <a:pt x="767750" y="150277"/>
                  </a:lnTo>
                  <a:lnTo>
                    <a:pt x="793888" y="185755"/>
                  </a:lnTo>
                  <a:lnTo>
                    <a:pt x="814905" y="223848"/>
                  </a:lnTo>
                  <a:lnTo>
                    <a:pt x="830405" y="264225"/>
                  </a:lnTo>
                  <a:lnTo>
                    <a:pt x="839995" y="306559"/>
                  </a:lnTo>
                  <a:lnTo>
                    <a:pt x="843279" y="350520"/>
                  </a:lnTo>
                  <a:lnTo>
                    <a:pt x="839995" y="394488"/>
                  </a:lnTo>
                  <a:lnTo>
                    <a:pt x="830405" y="436826"/>
                  </a:lnTo>
                  <a:lnTo>
                    <a:pt x="814905" y="477207"/>
                  </a:lnTo>
                  <a:lnTo>
                    <a:pt x="793888" y="515300"/>
                  </a:lnTo>
                  <a:lnTo>
                    <a:pt x="767750" y="550779"/>
                  </a:lnTo>
                  <a:lnTo>
                    <a:pt x="736885" y="583313"/>
                  </a:lnTo>
                  <a:lnTo>
                    <a:pt x="701689" y="612576"/>
                  </a:lnTo>
                  <a:lnTo>
                    <a:pt x="662555" y="638238"/>
                  </a:lnTo>
                  <a:lnTo>
                    <a:pt x="619878" y="659970"/>
                  </a:lnTo>
                  <a:lnTo>
                    <a:pt x="574053" y="677445"/>
                  </a:lnTo>
                  <a:lnTo>
                    <a:pt x="525476" y="690334"/>
                  </a:lnTo>
                  <a:lnTo>
                    <a:pt x="474539" y="698308"/>
                  </a:lnTo>
                  <a:lnTo>
                    <a:pt x="421640" y="701040"/>
                  </a:lnTo>
                  <a:lnTo>
                    <a:pt x="368740" y="698308"/>
                  </a:lnTo>
                  <a:lnTo>
                    <a:pt x="317803" y="690334"/>
                  </a:lnTo>
                  <a:lnTo>
                    <a:pt x="269226" y="677445"/>
                  </a:lnTo>
                  <a:lnTo>
                    <a:pt x="223401" y="659970"/>
                  </a:lnTo>
                  <a:lnTo>
                    <a:pt x="180724" y="638238"/>
                  </a:lnTo>
                  <a:lnTo>
                    <a:pt x="141590" y="612576"/>
                  </a:lnTo>
                  <a:lnTo>
                    <a:pt x="106394" y="583313"/>
                  </a:lnTo>
                  <a:lnTo>
                    <a:pt x="75529" y="550779"/>
                  </a:lnTo>
                  <a:lnTo>
                    <a:pt x="49391" y="515300"/>
                  </a:lnTo>
                  <a:lnTo>
                    <a:pt x="28374" y="477207"/>
                  </a:lnTo>
                  <a:lnTo>
                    <a:pt x="12874" y="436826"/>
                  </a:lnTo>
                  <a:lnTo>
                    <a:pt x="3284" y="394488"/>
                  </a:lnTo>
                  <a:lnTo>
                    <a:pt x="0" y="350520"/>
                  </a:lnTo>
                  <a:close/>
                </a:path>
              </a:pathLst>
            </a:custGeom>
            <a:ln w="6350">
              <a:solidFill>
                <a:srgbClr val="FFFFFF"/>
              </a:solidFill>
            </a:ln>
          </p:spPr>
          <p:txBody>
            <a:bodyPr wrap="square" lIns="0" tIns="0" rIns="0" bIns="0" rtlCol="0"/>
            <a:lstStyle/>
            <a:p>
              <a:endParaRPr sz="1558"/>
            </a:p>
          </p:txBody>
        </p:sp>
      </p:grpSp>
      <p:grpSp>
        <p:nvGrpSpPr>
          <p:cNvPr id="36" name="object 36"/>
          <p:cNvGrpSpPr/>
          <p:nvPr/>
        </p:nvGrpSpPr>
        <p:grpSpPr>
          <a:xfrm>
            <a:off x="485400" y="3990609"/>
            <a:ext cx="8735707" cy="700637"/>
            <a:chOff x="558789" y="4611370"/>
            <a:chExt cx="10094595" cy="809625"/>
          </a:xfrm>
        </p:grpSpPr>
        <p:sp>
          <p:nvSpPr>
            <p:cNvPr id="37" name="object 37"/>
            <p:cNvSpPr/>
            <p:nvPr/>
          </p:nvSpPr>
          <p:spPr>
            <a:xfrm>
              <a:off x="558789" y="4612519"/>
              <a:ext cx="10093980" cy="807961"/>
            </a:xfrm>
            <a:prstGeom prst="rect">
              <a:avLst/>
            </a:prstGeom>
            <a:blipFill>
              <a:blip r:embed="rId11" cstate="print"/>
              <a:stretch>
                <a:fillRect/>
              </a:stretch>
            </a:blipFill>
          </p:spPr>
          <p:txBody>
            <a:bodyPr wrap="square" lIns="0" tIns="0" rIns="0" bIns="0" rtlCol="0"/>
            <a:lstStyle/>
            <a:p>
              <a:endParaRPr sz="1558"/>
            </a:p>
          </p:txBody>
        </p:sp>
        <p:sp>
          <p:nvSpPr>
            <p:cNvPr id="38" name="object 38"/>
            <p:cNvSpPr/>
            <p:nvPr/>
          </p:nvSpPr>
          <p:spPr>
            <a:xfrm>
              <a:off x="604520" y="4617720"/>
              <a:ext cx="10007600" cy="721360"/>
            </a:xfrm>
            <a:custGeom>
              <a:avLst/>
              <a:gdLst/>
              <a:ahLst/>
              <a:cxnLst/>
              <a:rect l="l" t="t" r="r" b="b"/>
              <a:pathLst>
                <a:path w="10007600" h="721360">
                  <a:moveTo>
                    <a:pt x="9887331" y="0"/>
                  </a:moveTo>
                  <a:lnTo>
                    <a:pt x="120230" y="0"/>
                  </a:lnTo>
                  <a:lnTo>
                    <a:pt x="73428" y="9451"/>
                  </a:lnTo>
                  <a:lnTo>
                    <a:pt x="35212" y="35226"/>
                  </a:lnTo>
                  <a:lnTo>
                    <a:pt x="9447" y="73455"/>
                  </a:lnTo>
                  <a:lnTo>
                    <a:pt x="0" y="120268"/>
                  </a:lnTo>
                  <a:lnTo>
                    <a:pt x="0" y="601090"/>
                  </a:lnTo>
                  <a:lnTo>
                    <a:pt x="9447" y="647904"/>
                  </a:lnTo>
                  <a:lnTo>
                    <a:pt x="35212" y="686133"/>
                  </a:lnTo>
                  <a:lnTo>
                    <a:pt x="73428" y="711908"/>
                  </a:lnTo>
                  <a:lnTo>
                    <a:pt x="120230" y="721359"/>
                  </a:lnTo>
                  <a:lnTo>
                    <a:pt x="9887331" y="721359"/>
                  </a:lnTo>
                  <a:lnTo>
                    <a:pt x="9934144" y="711908"/>
                  </a:lnTo>
                  <a:lnTo>
                    <a:pt x="9972373" y="686133"/>
                  </a:lnTo>
                  <a:lnTo>
                    <a:pt x="9998148" y="647904"/>
                  </a:lnTo>
                  <a:lnTo>
                    <a:pt x="10007600" y="601090"/>
                  </a:lnTo>
                  <a:lnTo>
                    <a:pt x="10007600" y="120268"/>
                  </a:lnTo>
                  <a:lnTo>
                    <a:pt x="9998148" y="73455"/>
                  </a:lnTo>
                  <a:lnTo>
                    <a:pt x="9972373" y="35226"/>
                  </a:lnTo>
                  <a:lnTo>
                    <a:pt x="9934144" y="9451"/>
                  </a:lnTo>
                  <a:lnTo>
                    <a:pt x="9887331" y="0"/>
                  </a:lnTo>
                  <a:close/>
                </a:path>
              </a:pathLst>
            </a:custGeom>
            <a:solidFill>
              <a:srgbClr val="F0F8EB"/>
            </a:solidFill>
          </p:spPr>
          <p:txBody>
            <a:bodyPr wrap="square" lIns="0" tIns="0" rIns="0" bIns="0" rtlCol="0"/>
            <a:lstStyle/>
            <a:p>
              <a:endParaRPr sz="1558"/>
            </a:p>
          </p:txBody>
        </p:sp>
        <p:sp>
          <p:nvSpPr>
            <p:cNvPr id="39" name="object 39"/>
            <p:cNvSpPr/>
            <p:nvPr/>
          </p:nvSpPr>
          <p:spPr>
            <a:xfrm>
              <a:off x="604520" y="4617720"/>
              <a:ext cx="10007600" cy="721360"/>
            </a:xfrm>
            <a:custGeom>
              <a:avLst/>
              <a:gdLst/>
              <a:ahLst/>
              <a:cxnLst/>
              <a:rect l="l" t="t" r="r" b="b"/>
              <a:pathLst>
                <a:path w="10007600" h="721360">
                  <a:moveTo>
                    <a:pt x="0" y="120268"/>
                  </a:moveTo>
                  <a:lnTo>
                    <a:pt x="9447" y="73455"/>
                  </a:lnTo>
                  <a:lnTo>
                    <a:pt x="35212" y="35226"/>
                  </a:lnTo>
                  <a:lnTo>
                    <a:pt x="73428" y="9451"/>
                  </a:lnTo>
                  <a:lnTo>
                    <a:pt x="120230" y="0"/>
                  </a:lnTo>
                  <a:lnTo>
                    <a:pt x="9887331" y="0"/>
                  </a:lnTo>
                  <a:lnTo>
                    <a:pt x="9934144" y="9451"/>
                  </a:lnTo>
                  <a:lnTo>
                    <a:pt x="9972373" y="35226"/>
                  </a:lnTo>
                  <a:lnTo>
                    <a:pt x="9998148" y="73455"/>
                  </a:lnTo>
                  <a:lnTo>
                    <a:pt x="10007600" y="120268"/>
                  </a:lnTo>
                  <a:lnTo>
                    <a:pt x="10007600" y="601090"/>
                  </a:lnTo>
                  <a:lnTo>
                    <a:pt x="9998148" y="647904"/>
                  </a:lnTo>
                  <a:lnTo>
                    <a:pt x="9972373" y="686133"/>
                  </a:lnTo>
                  <a:lnTo>
                    <a:pt x="9934144" y="711908"/>
                  </a:lnTo>
                  <a:lnTo>
                    <a:pt x="9887331" y="721359"/>
                  </a:lnTo>
                  <a:lnTo>
                    <a:pt x="120230" y="721359"/>
                  </a:lnTo>
                  <a:lnTo>
                    <a:pt x="73428" y="711908"/>
                  </a:lnTo>
                  <a:lnTo>
                    <a:pt x="35212" y="686133"/>
                  </a:lnTo>
                  <a:lnTo>
                    <a:pt x="9447" y="647904"/>
                  </a:lnTo>
                  <a:lnTo>
                    <a:pt x="0" y="601090"/>
                  </a:lnTo>
                  <a:lnTo>
                    <a:pt x="0" y="120268"/>
                  </a:lnTo>
                  <a:close/>
                </a:path>
              </a:pathLst>
            </a:custGeom>
            <a:ln w="12700">
              <a:solidFill>
                <a:srgbClr val="BEBEBE"/>
              </a:solidFill>
            </a:ln>
          </p:spPr>
          <p:txBody>
            <a:bodyPr wrap="square" lIns="0" tIns="0" rIns="0" bIns="0" rtlCol="0"/>
            <a:lstStyle/>
            <a:p>
              <a:endParaRPr sz="1558"/>
            </a:p>
          </p:txBody>
        </p:sp>
        <p:sp>
          <p:nvSpPr>
            <p:cNvPr id="40" name="object 40"/>
            <p:cNvSpPr/>
            <p:nvPr/>
          </p:nvSpPr>
          <p:spPr>
            <a:xfrm>
              <a:off x="599440" y="4693920"/>
              <a:ext cx="10007600" cy="640080"/>
            </a:xfrm>
            <a:custGeom>
              <a:avLst/>
              <a:gdLst/>
              <a:ahLst/>
              <a:cxnLst/>
              <a:rect l="l" t="t" r="r" b="b"/>
              <a:pathLst>
                <a:path w="10007600" h="640079">
                  <a:moveTo>
                    <a:pt x="10007600" y="0"/>
                  </a:moveTo>
                  <a:lnTo>
                    <a:pt x="0" y="0"/>
                  </a:lnTo>
                  <a:lnTo>
                    <a:pt x="0" y="640079"/>
                  </a:lnTo>
                  <a:lnTo>
                    <a:pt x="10007600" y="640079"/>
                  </a:lnTo>
                  <a:lnTo>
                    <a:pt x="10007600" y="0"/>
                  </a:lnTo>
                  <a:close/>
                </a:path>
              </a:pathLst>
            </a:custGeom>
            <a:solidFill>
              <a:srgbClr val="F0F8EB"/>
            </a:solidFill>
          </p:spPr>
          <p:txBody>
            <a:bodyPr wrap="square" lIns="0" tIns="0" rIns="0" bIns="0" rtlCol="0"/>
            <a:lstStyle/>
            <a:p>
              <a:endParaRPr sz="1558"/>
            </a:p>
          </p:txBody>
        </p:sp>
      </p:grpSp>
      <p:sp>
        <p:nvSpPr>
          <p:cNvPr id="41" name="object 41"/>
          <p:cNvSpPr txBox="1"/>
          <p:nvPr/>
        </p:nvSpPr>
        <p:spPr>
          <a:xfrm>
            <a:off x="590091" y="3823735"/>
            <a:ext cx="10705734" cy="2314374"/>
          </a:xfrm>
          <a:prstGeom prst="rect">
            <a:avLst/>
          </a:prstGeom>
        </p:spPr>
        <p:txBody>
          <a:bodyPr vert="horz" wrap="square" lIns="0" tIns="270913" rIns="0" bIns="0" rtlCol="0">
            <a:spAutoFit/>
          </a:bodyPr>
          <a:lstStyle/>
          <a:p>
            <a:pPr marL="10991">
              <a:spcBef>
                <a:spcPts val="2133"/>
              </a:spcBef>
            </a:pPr>
            <a:r>
              <a:rPr sz="3115" b="1" spc="-22" dirty="0">
                <a:solidFill>
                  <a:srgbClr val="404040"/>
                </a:solidFill>
                <a:latin typeface="Arial"/>
                <a:cs typeface="Arial"/>
              </a:rPr>
              <a:t>Independent </a:t>
            </a:r>
            <a:r>
              <a:rPr sz="3115" b="1" spc="-13" dirty="0">
                <a:solidFill>
                  <a:srgbClr val="404040"/>
                </a:solidFill>
                <a:latin typeface="Arial"/>
                <a:cs typeface="Arial"/>
              </a:rPr>
              <a:t>Sample </a:t>
            </a:r>
            <a:r>
              <a:rPr sz="3115" b="1" dirty="0">
                <a:solidFill>
                  <a:srgbClr val="404040"/>
                </a:solidFill>
                <a:latin typeface="Arial"/>
                <a:cs typeface="Arial"/>
              </a:rPr>
              <a:t>t-test </a:t>
            </a:r>
            <a:r>
              <a:rPr sz="3115" b="1" spc="-13" dirty="0">
                <a:solidFill>
                  <a:srgbClr val="404040"/>
                </a:solidFill>
                <a:latin typeface="Arial"/>
                <a:cs typeface="Arial"/>
              </a:rPr>
              <a:t>(Unpaired</a:t>
            </a:r>
            <a:r>
              <a:rPr sz="3115" b="1" spc="389" dirty="0">
                <a:solidFill>
                  <a:srgbClr val="404040"/>
                </a:solidFill>
                <a:latin typeface="Arial"/>
                <a:cs typeface="Arial"/>
              </a:rPr>
              <a:t> </a:t>
            </a:r>
            <a:r>
              <a:rPr sz="3115" b="1" dirty="0">
                <a:solidFill>
                  <a:srgbClr val="404040"/>
                </a:solidFill>
                <a:latin typeface="Arial"/>
                <a:cs typeface="Arial"/>
              </a:rPr>
              <a:t>t-test)</a:t>
            </a:r>
            <a:endParaRPr sz="3115">
              <a:latin typeface="Arial"/>
              <a:cs typeface="Arial"/>
            </a:endParaRPr>
          </a:p>
          <a:p>
            <a:pPr marL="1421082">
              <a:spcBef>
                <a:spcPts val="2055"/>
              </a:spcBef>
            </a:pPr>
            <a:r>
              <a:rPr sz="3115" spc="-39" dirty="0">
                <a:solidFill>
                  <a:srgbClr val="404040"/>
                </a:solidFill>
                <a:latin typeface="Arial"/>
                <a:cs typeface="Arial"/>
              </a:rPr>
              <a:t>Testing </a:t>
            </a:r>
            <a:r>
              <a:rPr sz="3115" spc="9" dirty="0">
                <a:solidFill>
                  <a:srgbClr val="404040"/>
                </a:solidFill>
                <a:latin typeface="Arial"/>
                <a:cs typeface="Arial"/>
              </a:rPr>
              <a:t>mean </a:t>
            </a:r>
            <a:r>
              <a:rPr sz="3115" dirty="0">
                <a:solidFill>
                  <a:srgbClr val="404040"/>
                </a:solidFill>
                <a:latin typeface="Arial"/>
                <a:cs typeface="Arial"/>
              </a:rPr>
              <a:t>of a </a:t>
            </a:r>
            <a:r>
              <a:rPr sz="3115" spc="4" dirty="0">
                <a:solidFill>
                  <a:srgbClr val="404040"/>
                </a:solidFill>
                <a:latin typeface="Arial"/>
                <a:cs typeface="Arial"/>
              </a:rPr>
              <a:t>single</a:t>
            </a:r>
            <a:r>
              <a:rPr sz="3115" spc="-203" dirty="0">
                <a:solidFill>
                  <a:srgbClr val="404040"/>
                </a:solidFill>
                <a:latin typeface="Arial"/>
                <a:cs typeface="Arial"/>
              </a:rPr>
              <a:t> </a:t>
            </a:r>
            <a:r>
              <a:rPr sz="3115" dirty="0">
                <a:solidFill>
                  <a:srgbClr val="404040"/>
                </a:solidFill>
                <a:latin typeface="Arial"/>
                <a:cs typeface="Arial"/>
              </a:rPr>
              <a:t>population</a:t>
            </a:r>
            <a:endParaRPr sz="3115">
              <a:latin typeface="Arial"/>
              <a:cs typeface="Arial"/>
            </a:endParaRPr>
          </a:p>
          <a:p>
            <a:pPr marL="1408991">
              <a:spcBef>
                <a:spcPts val="2644"/>
              </a:spcBef>
            </a:pPr>
            <a:r>
              <a:rPr sz="3115" spc="-39" dirty="0">
                <a:solidFill>
                  <a:srgbClr val="404040"/>
                </a:solidFill>
                <a:latin typeface="Arial"/>
                <a:cs typeface="Arial"/>
              </a:rPr>
              <a:t>Testing </a:t>
            </a:r>
            <a:r>
              <a:rPr sz="3115" dirty="0">
                <a:solidFill>
                  <a:srgbClr val="404040"/>
                </a:solidFill>
                <a:latin typeface="Arial"/>
                <a:cs typeface="Arial"/>
              </a:rPr>
              <a:t>difference </a:t>
            </a:r>
            <a:r>
              <a:rPr sz="3115" spc="4" dirty="0">
                <a:solidFill>
                  <a:srgbClr val="404040"/>
                </a:solidFill>
                <a:latin typeface="Arial"/>
                <a:cs typeface="Arial"/>
              </a:rPr>
              <a:t>between means </a:t>
            </a:r>
            <a:r>
              <a:rPr sz="3115" dirty="0">
                <a:solidFill>
                  <a:srgbClr val="404040"/>
                </a:solidFill>
                <a:latin typeface="Arial"/>
                <a:cs typeface="Arial"/>
              </a:rPr>
              <a:t>of </a:t>
            </a:r>
            <a:r>
              <a:rPr sz="3115" spc="17" dirty="0">
                <a:solidFill>
                  <a:srgbClr val="404040"/>
                </a:solidFill>
                <a:latin typeface="Arial"/>
                <a:cs typeface="Arial"/>
              </a:rPr>
              <a:t>two</a:t>
            </a:r>
            <a:r>
              <a:rPr sz="3115" spc="-407" dirty="0">
                <a:solidFill>
                  <a:srgbClr val="404040"/>
                </a:solidFill>
                <a:latin typeface="Arial"/>
                <a:cs typeface="Arial"/>
              </a:rPr>
              <a:t> </a:t>
            </a:r>
            <a:r>
              <a:rPr sz="3115" dirty="0">
                <a:solidFill>
                  <a:srgbClr val="404040"/>
                </a:solidFill>
                <a:latin typeface="Arial"/>
                <a:cs typeface="Arial"/>
              </a:rPr>
              <a:t>populations</a:t>
            </a:r>
            <a:endParaRPr sz="3115">
              <a:latin typeface="Arial"/>
              <a:cs typeface="Arial"/>
            </a:endParaRPr>
          </a:p>
        </p:txBody>
      </p:sp>
      <p:grpSp>
        <p:nvGrpSpPr>
          <p:cNvPr id="42" name="object 42"/>
          <p:cNvGrpSpPr/>
          <p:nvPr/>
        </p:nvGrpSpPr>
        <p:grpSpPr>
          <a:xfrm>
            <a:off x="3360436" y="1960613"/>
            <a:ext cx="1306207" cy="1024853"/>
            <a:chOff x="3881053" y="2265596"/>
            <a:chExt cx="1509395" cy="1184275"/>
          </a:xfrm>
        </p:grpSpPr>
        <p:sp>
          <p:nvSpPr>
            <p:cNvPr id="43" name="object 43"/>
            <p:cNvSpPr/>
            <p:nvPr/>
          </p:nvSpPr>
          <p:spPr>
            <a:xfrm>
              <a:off x="3881053" y="2265596"/>
              <a:ext cx="1508860" cy="1183807"/>
            </a:xfrm>
            <a:prstGeom prst="rect">
              <a:avLst/>
            </a:prstGeom>
            <a:blipFill>
              <a:blip r:embed="rId12" cstate="print"/>
              <a:stretch>
                <a:fillRect/>
              </a:stretch>
            </a:blipFill>
          </p:spPr>
          <p:txBody>
            <a:bodyPr wrap="square" lIns="0" tIns="0" rIns="0" bIns="0" rtlCol="0"/>
            <a:lstStyle/>
            <a:p>
              <a:endParaRPr sz="1558"/>
            </a:p>
          </p:txBody>
        </p:sp>
        <p:sp>
          <p:nvSpPr>
            <p:cNvPr id="44" name="object 44"/>
            <p:cNvSpPr/>
            <p:nvPr/>
          </p:nvSpPr>
          <p:spPr>
            <a:xfrm>
              <a:off x="4104639" y="2499359"/>
              <a:ext cx="1061719" cy="858520"/>
            </a:xfrm>
            <a:prstGeom prst="rect">
              <a:avLst/>
            </a:prstGeom>
            <a:blipFill>
              <a:blip r:embed="rId13" cstate="print"/>
              <a:stretch>
                <a:fillRect/>
              </a:stretch>
            </a:blipFill>
          </p:spPr>
          <p:txBody>
            <a:bodyPr wrap="square" lIns="0" tIns="0" rIns="0" bIns="0" rtlCol="0"/>
            <a:lstStyle/>
            <a:p>
              <a:endParaRPr sz="1558"/>
            </a:p>
          </p:txBody>
        </p:sp>
        <p:sp>
          <p:nvSpPr>
            <p:cNvPr id="45" name="object 45"/>
            <p:cNvSpPr/>
            <p:nvPr/>
          </p:nvSpPr>
          <p:spPr>
            <a:xfrm>
              <a:off x="3952239" y="2275839"/>
              <a:ext cx="1422400" cy="1107440"/>
            </a:xfrm>
            <a:custGeom>
              <a:avLst/>
              <a:gdLst/>
              <a:ahLst/>
              <a:cxnLst/>
              <a:rect l="l" t="t" r="r" b="b"/>
              <a:pathLst>
                <a:path w="1422400" h="1107439">
                  <a:moveTo>
                    <a:pt x="711200" y="0"/>
                  </a:moveTo>
                  <a:lnTo>
                    <a:pt x="658119" y="1518"/>
                  </a:lnTo>
                  <a:lnTo>
                    <a:pt x="606098" y="6003"/>
                  </a:lnTo>
                  <a:lnTo>
                    <a:pt x="555274" y="13347"/>
                  </a:lnTo>
                  <a:lnTo>
                    <a:pt x="505786" y="23443"/>
                  </a:lnTo>
                  <a:lnTo>
                    <a:pt x="457770" y="36184"/>
                  </a:lnTo>
                  <a:lnTo>
                    <a:pt x="411364" y="51463"/>
                  </a:lnTo>
                  <a:lnTo>
                    <a:pt x="366706" y="69173"/>
                  </a:lnTo>
                  <a:lnTo>
                    <a:pt x="323932" y="89206"/>
                  </a:lnTo>
                  <a:lnTo>
                    <a:pt x="283181" y="111456"/>
                  </a:lnTo>
                  <a:lnTo>
                    <a:pt x="244589" y="135816"/>
                  </a:lnTo>
                  <a:lnTo>
                    <a:pt x="208295" y="162179"/>
                  </a:lnTo>
                  <a:lnTo>
                    <a:pt x="174436" y="190437"/>
                  </a:lnTo>
                  <a:lnTo>
                    <a:pt x="143149" y="220483"/>
                  </a:lnTo>
                  <a:lnTo>
                    <a:pt x="114572" y="252211"/>
                  </a:lnTo>
                  <a:lnTo>
                    <a:pt x="88841" y="285513"/>
                  </a:lnTo>
                  <a:lnTo>
                    <a:pt x="66096" y="320283"/>
                  </a:lnTo>
                  <a:lnTo>
                    <a:pt x="46473" y="356413"/>
                  </a:lnTo>
                  <a:lnTo>
                    <a:pt x="30109" y="393796"/>
                  </a:lnTo>
                  <a:lnTo>
                    <a:pt x="17142" y="432325"/>
                  </a:lnTo>
                  <a:lnTo>
                    <a:pt x="7710" y="471894"/>
                  </a:lnTo>
                  <a:lnTo>
                    <a:pt x="1950" y="512394"/>
                  </a:lnTo>
                  <a:lnTo>
                    <a:pt x="0" y="553720"/>
                  </a:lnTo>
                  <a:lnTo>
                    <a:pt x="1950" y="595045"/>
                  </a:lnTo>
                  <a:lnTo>
                    <a:pt x="7710" y="635545"/>
                  </a:lnTo>
                  <a:lnTo>
                    <a:pt x="17142" y="675114"/>
                  </a:lnTo>
                  <a:lnTo>
                    <a:pt x="30109" y="713643"/>
                  </a:lnTo>
                  <a:lnTo>
                    <a:pt x="46473" y="751026"/>
                  </a:lnTo>
                  <a:lnTo>
                    <a:pt x="66096" y="787156"/>
                  </a:lnTo>
                  <a:lnTo>
                    <a:pt x="88841" y="821926"/>
                  </a:lnTo>
                  <a:lnTo>
                    <a:pt x="114572" y="855228"/>
                  </a:lnTo>
                  <a:lnTo>
                    <a:pt x="143149" y="886956"/>
                  </a:lnTo>
                  <a:lnTo>
                    <a:pt x="174436" y="917002"/>
                  </a:lnTo>
                  <a:lnTo>
                    <a:pt x="208295" y="945261"/>
                  </a:lnTo>
                  <a:lnTo>
                    <a:pt x="244589" y="971623"/>
                  </a:lnTo>
                  <a:lnTo>
                    <a:pt x="283181" y="995983"/>
                  </a:lnTo>
                  <a:lnTo>
                    <a:pt x="323932" y="1018233"/>
                  </a:lnTo>
                  <a:lnTo>
                    <a:pt x="366706" y="1038266"/>
                  </a:lnTo>
                  <a:lnTo>
                    <a:pt x="411364" y="1055976"/>
                  </a:lnTo>
                  <a:lnTo>
                    <a:pt x="457770" y="1071255"/>
                  </a:lnTo>
                  <a:lnTo>
                    <a:pt x="505786" y="1083996"/>
                  </a:lnTo>
                  <a:lnTo>
                    <a:pt x="555274" y="1094092"/>
                  </a:lnTo>
                  <a:lnTo>
                    <a:pt x="606098" y="1101436"/>
                  </a:lnTo>
                  <a:lnTo>
                    <a:pt x="658119" y="1105921"/>
                  </a:lnTo>
                  <a:lnTo>
                    <a:pt x="711200" y="1107439"/>
                  </a:lnTo>
                  <a:lnTo>
                    <a:pt x="764280" y="1105921"/>
                  </a:lnTo>
                  <a:lnTo>
                    <a:pt x="816301" y="1101436"/>
                  </a:lnTo>
                  <a:lnTo>
                    <a:pt x="867125" y="1094092"/>
                  </a:lnTo>
                  <a:lnTo>
                    <a:pt x="916613" y="1083996"/>
                  </a:lnTo>
                  <a:lnTo>
                    <a:pt x="964629" y="1071255"/>
                  </a:lnTo>
                  <a:lnTo>
                    <a:pt x="1011035" y="1055976"/>
                  </a:lnTo>
                  <a:lnTo>
                    <a:pt x="1055693" y="1038266"/>
                  </a:lnTo>
                  <a:lnTo>
                    <a:pt x="1098467" y="1018233"/>
                  </a:lnTo>
                  <a:lnTo>
                    <a:pt x="1139218" y="995983"/>
                  </a:lnTo>
                  <a:lnTo>
                    <a:pt x="1177810" y="971623"/>
                  </a:lnTo>
                  <a:lnTo>
                    <a:pt x="1214104" y="945260"/>
                  </a:lnTo>
                  <a:lnTo>
                    <a:pt x="1247963" y="917002"/>
                  </a:lnTo>
                  <a:lnTo>
                    <a:pt x="1279250" y="886956"/>
                  </a:lnTo>
                  <a:lnTo>
                    <a:pt x="1307827" y="855228"/>
                  </a:lnTo>
                  <a:lnTo>
                    <a:pt x="1333558" y="821926"/>
                  </a:lnTo>
                  <a:lnTo>
                    <a:pt x="1356303" y="787156"/>
                  </a:lnTo>
                  <a:lnTo>
                    <a:pt x="1375926" y="751026"/>
                  </a:lnTo>
                  <a:lnTo>
                    <a:pt x="1392290" y="713643"/>
                  </a:lnTo>
                  <a:lnTo>
                    <a:pt x="1405257" y="675114"/>
                  </a:lnTo>
                  <a:lnTo>
                    <a:pt x="1414689" y="635545"/>
                  </a:lnTo>
                  <a:lnTo>
                    <a:pt x="1420449" y="595045"/>
                  </a:lnTo>
                  <a:lnTo>
                    <a:pt x="1422400" y="553720"/>
                  </a:lnTo>
                  <a:lnTo>
                    <a:pt x="1420449" y="512394"/>
                  </a:lnTo>
                  <a:lnTo>
                    <a:pt x="1414689" y="471894"/>
                  </a:lnTo>
                  <a:lnTo>
                    <a:pt x="1405257" y="432325"/>
                  </a:lnTo>
                  <a:lnTo>
                    <a:pt x="1392290" y="393796"/>
                  </a:lnTo>
                  <a:lnTo>
                    <a:pt x="1375926" y="356413"/>
                  </a:lnTo>
                  <a:lnTo>
                    <a:pt x="1356303" y="320283"/>
                  </a:lnTo>
                  <a:lnTo>
                    <a:pt x="1333558" y="285513"/>
                  </a:lnTo>
                  <a:lnTo>
                    <a:pt x="1307827" y="252211"/>
                  </a:lnTo>
                  <a:lnTo>
                    <a:pt x="1279250" y="220483"/>
                  </a:lnTo>
                  <a:lnTo>
                    <a:pt x="1247963" y="190437"/>
                  </a:lnTo>
                  <a:lnTo>
                    <a:pt x="1214104" y="162178"/>
                  </a:lnTo>
                  <a:lnTo>
                    <a:pt x="1177810" y="135816"/>
                  </a:lnTo>
                  <a:lnTo>
                    <a:pt x="1139218" y="111456"/>
                  </a:lnTo>
                  <a:lnTo>
                    <a:pt x="1098467" y="89206"/>
                  </a:lnTo>
                  <a:lnTo>
                    <a:pt x="1055693" y="69173"/>
                  </a:lnTo>
                  <a:lnTo>
                    <a:pt x="1011035" y="51463"/>
                  </a:lnTo>
                  <a:lnTo>
                    <a:pt x="964629" y="36184"/>
                  </a:lnTo>
                  <a:lnTo>
                    <a:pt x="916613" y="23443"/>
                  </a:lnTo>
                  <a:lnTo>
                    <a:pt x="867125" y="13347"/>
                  </a:lnTo>
                  <a:lnTo>
                    <a:pt x="816301" y="6003"/>
                  </a:lnTo>
                  <a:lnTo>
                    <a:pt x="764280" y="1518"/>
                  </a:lnTo>
                  <a:lnTo>
                    <a:pt x="711200" y="0"/>
                  </a:lnTo>
                  <a:close/>
                </a:path>
              </a:pathLst>
            </a:custGeom>
            <a:solidFill>
              <a:srgbClr val="FFFF00"/>
            </a:solidFill>
          </p:spPr>
          <p:txBody>
            <a:bodyPr wrap="square" lIns="0" tIns="0" rIns="0" bIns="0" rtlCol="0"/>
            <a:lstStyle/>
            <a:p>
              <a:endParaRPr sz="1558"/>
            </a:p>
          </p:txBody>
        </p:sp>
      </p:grpSp>
      <p:sp>
        <p:nvSpPr>
          <p:cNvPr id="46" name="object 46"/>
          <p:cNvSpPr txBox="1"/>
          <p:nvPr/>
        </p:nvSpPr>
        <p:spPr>
          <a:xfrm>
            <a:off x="3809230" y="2264844"/>
            <a:ext cx="462695" cy="383956"/>
          </a:xfrm>
          <a:prstGeom prst="rect">
            <a:avLst/>
          </a:prstGeom>
        </p:spPr>
        <p:txBody>
          <a:bodyPr vert="horz" wrap="square" lIns="0" tIns="10990" rIns="0" bIns="0" rtlCol="0">
            <a:spAutoFit/>
          </a:bodyPr>
          <a:lstStyle/>
          <a:p>
            <a:pPr marL="10991">
              <a:spcBef>
                <a:spcPts val="87"/>
              </a:spcBef>
            </a:pPr>
            <a:r>
              <a:rPr sz="2423" b="1" spc="-87" dirty="0">
                <a:solidFill>
                  <a:srgbClr val="FF0000"/>
                </a:solidFill>
                <a:latin typeface="Arial"/>
                <a:cs typeface="Arial"/>
              </a:rPr>
              <a:t>OR</a:t>
            </a:r>
            <a:endParaRPr sz="2423">
              <a:latin typeface="Arial"/>
              <a:cs typeface="Arial"/>
            </a:endParaRPr>
          </a:p>
        </p:txBody>
      </p:sp>
      <p:grpSp>
        <p:nvGrpSpPr>
          <p:cNvPr id="47" name="object 47"/>
          <p:cNvGrpSpPr/>
          <p:nvPr/>
        </p:nvGrpSpPr>
        <p:grpSpPr>
          <a:xfrm>
            <a:off x="7985189" y="1951819"/>
            <a:ext cx="1306207" cy="1024853"/>
            <a:chOff x="9225212" y="2255435"/>
            <a:chExt cx="1509395" cy="1184275"/>
          </a:xfrm>
        </p:grpSpPr>
        <p:sp>
          <p:nvSpPr>
            <p:cNvPr id="48" name="object 48"/>
            <p:cNvSpPr/>
            <p:nvPr/>
          </p:nvSpPr>
          <p:spPr>
            <a:xfrm>
              <a:off x="9225212" y="2255435"/>
              <a:ext cx="1508860" cy="1183807"/>
            </a:xfrm>
            <a:prstGeom prst="rect">
              <a:avLst/>
            </a:prstGeom>
            <a:blipFill>
              <a:blip r:embed="rId12" cstate="print"/>
              <a:stretch>
                <a:fillRect/>
              </a:stretch>
            </a:blipFill>
          </p:spPr>
          <p:txBody>
            <a:bodyPr wrap="square" lIns="0" tIns="0" rIns="0" bIns="0" rtlCol="0"/>
            <a:lstStyle/>
            <a:p>
              <a:endParaRPr sz="1558"/>
            </a:p>
          </p:txBody>
        </p:sp>
        <p:sp>
          <p:nvSpPr>
            <p:cNvPr id="49" name="object 49"/>
            <p:cNvSpPr/>
            <p:nvPr/>
          </p:nvSpPr>
          <p:spPr>
            <a:xfrm>
              <a:off x="9337039" y="2489199"/>
              <a:ext cx="1285240" cy="868679"/>
            </a:xfrm>
            <a:prstGeom prst="rect">
              <a:avLst/>
            </a:prstGeom>
            <a:blipFill>
              <a:blip r:embed="rId14" cstate="print"/>
              <a:stretch>
                <a:fillRect/>
              </a:stretch>
            </a:blipFill>
          </p:spPr>
          <p:txBody>
            <a:bodyPr wrap="square" lIns="0" tIns="0" rIns="0" bIns="0" rtlCol="0"/>
            <a:lstStyle/>
            <a:p>
              <a:endParaRPr sz="1558"/>
            </a:p>
          </p:txBody>
        </p:sp>
        <p:sp>
          <p:nvSpPr>
            <p:cNvPr id="50" name="object 50"/>
            <p:cNvSpPr/>
            <p:nvPr/>
          </p:nvSpPr>
          <p:spPr>
            <a:xfrm>
              <a:off x="9296399" y="2265679"/>
              <a:ext cx="1422400" cy="1107440"/>
            </a:xfrm>
            <a:custGeom>
              <a:avLst/>
              <a:gdLst/>
              <a:ahLst/>
              <a:cxnLst/>
              <a:rect l="l" t="t" r="r" b="b"/>
              <a:pathLst>
                <a:path w="1422400" h="1107439">
                  <a:moveTo>
                    <a:pt x="711200" y="0"/>
                  </a:moveTo>
                  <a:lnTo>
                    <a:pt x="658119" y="1518"/>
                  </a:lnTo>
                  <a:lnTo>
                    <a:pt x="606098" y="6003"/>
                  </a:lnTo>
                  <a:lnTo>
                    <a:pt x="555274" y="13347"/>
                  </a:lnTo>
                  <a:lnTo>
                    <a:pt x="505786" y="23443"/>
                  </a:lnTo>
                  <a:lnTo>
                    <a:pt x="457770" y="36184"/>
                  </a:lnTo>
                  <a:lnTo>
                    <a:pt x="411364" y="51463"/>
                  </a:lnTo>
                  <a:lnTo>
                    <a:pt x="366706" y="69173"/>
                  </a:lnTo>
                  <a:lnTo>
                    <a:pt x="323932" y="89206"/>
                  </a:lnTo>
                  <a:lnTo>
                    <a:pt x="283181" y="111456"/>
                  </a:lnTo>
                  <a:lnTo>
                    <a:pt x="244589" y="135816"/>
                  </a:lnTo>
                  <a:lnTo>
                    <a:pt x="208295" y="162179"/>
                  </a:lnTo>
                  <a:lnTo>
                    <a:pt x="174436" y="190437"/>
                  </a:lnTo>
                  <a:lnTo>
                    <a:pt x="143149" y="220483"/>
                  </a:lnTo>
                  <a:lnTo>
                    <a:pt x="114572" y="252211"/>
                  </a:lnTo>
                  <a:lnTo>
                    <a:pt x="88841" y="285513"/>
                  </a:lnTo>
                  <a:lnTo>
                    <a:pt x="66096" y="320283"/>
                  </a:lnTo>
                  <a:lnTo>
                    <a:pt x="46473" y="356413"/>
                  </a:lnTo>
                  <a:lnTo>
                    <a:pt x="30109" y="393796"/>
                  </a:lnTo>
                  <a:lnTo>
                    <a:pt x="17142" y="432325"/>
                  </a:lnTo>
                  <a:lnTo>
                    <a:pt x="7710" y="471894"/>
                  </a:lnTo>
                  <a:lnTo>
                    <a:pt x="1950" y="512394"/>
                  </a:lnTo>
                  <a:lnTo>
                    <a:pt x="0" y="553720"/>
                  </a:lnTo>
                  <a:lnTo>
                    <a:pt x="1950" y="595045"/>
                  </a:lnTo>
                  <a:lnTo>
                    <a:pt x="7710" y="635545"/>
                  </a:lnTo>
                  <a:lnTo>
                    <a:pt x="17142" y="675114"/>
                  </a:lnTo>
                  <a:lnTo>
                    <a:pt x="30109" y="713643"/>
                  </a:lnTo>
                  <a:lnTo>
                    <a:pt x="46473" y="751026"/>
                  </a:lnTo>
                  <a:lnTo>
                    <a:pt x="66096" y="787156"/>
                  </a:lnTo>
                  <a:lnTo>
                    <a:pt x="88841" y="821926"/>
                  </a:lnTo>
                  <a:lnTo>
                    <a:pt x="114572" y="855228"/>
                  </a:lnTo>
                  <a:lnTo>
                    <a:pt x="143149" y="886956"/>
                  </a:lnTo>
                  <a:lnTo>
                    <a:pt x="174436" y="917002"/>
                  </a:lnTo>
                  <a:lnTo>
                    <a:pt x="208295" y="945261"/>
                  </a:lnTo>
                  <a:lnTo>
                    <a:pt x="244589" y="971623"/>
                  </a:lnTo>
                  <a:lnTo>
                    <a:pt x="283181" y="995983"/>
                  </a:lnTo>
                  <a:lnTo>
                    <a:pt x="323932" y="1018233"/>
                  </a:lnTo>
                  <a:lnTo>
                    <a:pt x="366706" y="1038266"/>
                  </a:lnTo>
                  <a:lnTo>
                    <a:pt x="411364" y="1055976"/>
                  </a:lnTo>
                  <a:lnTo>
                    <a:pt x="457770" y="1071255"/>
                  </a:lnTo>
                  <a:lnTo>
                    <a:pt x="505786" y="1083996"/>
                  </a:lnTo>
                  <a:lnTo>
                    <a:pt x="555274" y="1094092"/>
                  </a:lnTo>
                  <a:lnTo>
                    <a:pt x="606098" y="1101436"/>
                  </a:lnTo>
                  <a:lnTo>
                    <a:pt x="658119" y="1105921"/>
                  </a:lnTo>
                  <a:lnTo>
                    <a:pt x="711200" y="1107440"/>
                  </a:lnTo>
                  <a:lnTo>
                    <a:pt x="764280" y="1105921"/>
                  </a:lnTo>
                  <a:lnTo>
                    <a:pt x="816301" y="1101436"/>
                  </a:lnTo>
                  <a:lnTo>
                    <a:pt x="867125" y="1094092"/>
                  </a:lnTo>
                  <a:lnTo>
                    <a:pt x="916613" y="1083996"/>
                  </a:lnTo>
                  <a:lnTo>
                    <a:pt x="964629" y="1071255"/>
                  </a:lnTo>
                  <a:lnTo>
                    <a:pt x="1011035" y="1055976"/>
                  </a:lnTo>
                  <a:lnTo>
                    <a:pt x="1055693" y="1038266"/>
                  </a:lnTo>
                  <a:lnTo>
                    <a:pt x="1098467" y="1018233"/>
                  </a:lnTo>
                  <a:lnTo>
                    <a:pt x="1139218" y="995983"/>
                  </a:lnTo>
                  <a:lnTo>
                    <a:pt x="1177810" y="971623"/>
                  </a:lnTo>
                  <a:lnTo>
                    <a:pt x="1214104" y="945260"/>
                  </a:lnTo>
                  <a:lnTo>
                    <a:pt x="1247963" y="917002"/>
                  </a:lnTo>
                  <a:lnTo>
                    <a:pt x="1279250" y="886956"/>
                  </a:lnTo>
                  <a:lnTo>
                    <a:pt x="1307827" y="855228"/>
                  </a:lnTo>
                  <a:lnTo>
                    <a:pt x="1333558" y="821926"/>
                  </a:lnTo>
                  <a:lnTo>
                    <a:pt x="1356303" y="787156"/>
                  </a:lnTo>
                  <a:lnTo>
                    <a:pt x="1375926" y="751026"/>
                  </a:lnTo>
                  <a:lnTo>
                    <a:pt x="1392290" y="713643"/>
                  </a:lnTo>
                  <a:lnTo>
                    <a:pt x="1405257" y="675114"/>
                  </a:lnTo>
                  <a:lnTo>
                    <a:pt x="1414689" y="635545"/>
                  </a:lnTo>
                  <a:lnTo>
                    <a:pt x="1420449" y="595045"/>
                  </a:lnTo>
                  <a:lnTo>
                    <a:pt x="1422400" y="553720"/>
                  </a:lnTo>
                  <a:lnTo>
                    <a:pt x="1420449" y="512394"/>
                  </a:lnTo>
                  <a:lnTo>
                    <a:pt x="1414689" y="471894"/>
                  </a:lnTo>
                  <a:lnTo>
                    <a:pt x="1405257" y="432325"/>
                  </a:lnTo>
                  <a:lnTo>
                    <a:pt x="1392290" y="393796"/>
                  </a:lnTo>
                  <a:lnTo>
                    <a:pt x="1375926" y="356413"/>
                  </a:lnTo>
                  <a:lnTo>
                    <a:pt x="1356303" y="320283"/>
                  </a:lnTo>
                  <a:lnTo>
                    <a:pt x="1333558" y="285513"/>
                  </a:lnTo>
                  <a:lnTo>
                    <a:pt x="1307827" y="252211"/>
                  </a:lnTo>
                  <a:lnTo>
                    <a:pt x="1279250" y="220483"/>
                  </a:lnTo>
                  <a:lnTo>
                    <a:pt x="1247963" y="190437"/>
                  </a:lnTo>
                  <a:lnTo>
                    <a:pt x="1214104" y="162178"/>
                  </a:lnTo>
                  <a:lnTo>
                    <a:pt x="1177810" y="135816"/>
                  </a:lnTo>
                  <a:lnTo>
                    <a:pt x="1139218" y="111456"/>
                  </a:lnTo>
                  <a:lnTo>
                    <a:pt x="1098467" y="89206"/>
                  </a:lnTo>
                  <a:lnTo>
                    <a:pt x="1055693" y="69173"/>
                  </a:lnTo>
                  <a:lnTo>
                    <a:pt x="1011035" y="51463"/>
                  </a:lnTo>
                  <a:lnTo>
                    <a:pt x="964629" y="36184"/>
                  </a:lnTo>
                  <a:lnTo>
                    <a:pt x="916613" y="23443"/>
                  </a:lnTo>
                  <a:lnTo>
                    <a:pt x="867125" y="13347"/>
                  </a:lnTo>
                  <a:lnTo>
                    <a:pt x="816301" y="6003"/>
                  </a:lnTo>
                  <a:lnTo>
                    <a:pt x="764280" y="1518"/>
                  </a:lnTo>
                  <a:lnTo>
                    <a:pt x="711200" y="0"/>
                  </a:lnTo>
                  <a:close/>
                </a:path>
              </a:pathLst>
            </a:custGeom>
            <a:solidFill>
              <a:srgbClr val="FFFF00"/>
            </a:solidFill>
          </p:spPr>
          <p:txBody>
            <a:bodyPr wrap="square" lIns="0" tIns="0" rIns="0" bIns="0" rtlCol="0"/>
            <a:lstStyle/>
            <a:p>
              <a:endParaRPr sz="1558"/>
            </a:p>
          </p:txBody>
        </p:sp>
      </p:grpSp>
      <p:sp>
        <p:nvSpPr>
          <p:cNvPr id="51" name="object 51"/>
          <p:cNvSpPr txBox="1"/>
          <p:nvPr/>
        </p:nvSpPr>
        <p:spPr>
          <a:xfrm>
            <a:off x="8335621" y="2259568"/>
            <a:ext cx="667116" cy="383956"/>
          </a:xfrm>
          <a:prstGeom prst="rect">
            <a:avLst/>
          </a:prstGeom>
        </p:spPr>
        <p:txBody>
          <a:bodyPr vert="horz" wrap="square" lIns="0" tIns="10990" rIns="0" bIns="0" rtlCol="0">
            <a:spAutoFit/>
          </a:bodyPr>
          <a:lstStyle/>
          <a:p>
            <a:pPr marL="10991">
              <a:spcBef>
                <a:spcPts val="87"/>
              </a:spcBef>
            </a:pPr>
            <a:r>
              <a:rPr sz="2423" b="1" spc="-160" dirty="0">
                <a:solidFill>
                  <a:srgbClr val="FF0000"/>
                </a:solidFill>
                <a:latin typeface="Arial"/>
                <a:cs typeface="Arial"/>
              </a:rPr>
              <a:t>A</a:t>
            </a:r>
            <a:r>
              <a:rPr sz="2423" b="1" spc="-22" dirty="0">
                <a:solidFill>
                  <a:srgbClr val="FF0000"/>
                </a:solidFill>
                <a:latin typeface="Arial"/>
                <a:cs typeface="Arial"/>
              </a:rPr>
              <a:t>N</a:t>
            </a:r>
            <a:r>
              <a:rPr sz="2423" b="1" dirty="0">
                <a:solidFill>
                  <a:srgbClr val="FF0000"/>
                </a:solidFill>
                <a:latin typeface="Arial"/>
                <a:cs typeface="Arial"/>
              </a:rPr>
              <a:t>D</a:t>
            </a:r>
            <a:endParaRPr sz="2423">
              <a:latin typeface="Arial"/>
              <a:cs typeface="Arial"/>
            </a:endParaRPr>
          </a:p>
        </p:txBody>
      </p:sp>
      <p:sp>
        <p:nvSpPr>
          <p:cNvPr id="53" name="object 53"/>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32030792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2613147" y="1512277"/>
            <a:ext cx="9020908" cy="481046"/>
          </a:xfrm>
          <a:prstGeom prst="rect">
            <a:avLst/>
          </a:prstGeom>
          <a:solidFill>
            <a:srgbClr val="F0F8EB"/>
          </a:solidFill>
        </p:spPr>
        <p:txBody>
          <a:bodyPr vert="horz" wrap="square" lIns="0" tIns="74185" rIns="0" bIns="0" rtlCol="0">
            <a:spAutoFit/>
          </a:bodyPr>
          <a:lstStyle/>
          <a:p>
            <a:pPr marL="154418">
              <a:spcBef>
                <a:spcPts val="584"/>
              </a:spcBef>
            </a:pPr>
            <a:r>
              <a:rPr sz="2639" b="1" spc="-39" dirty="0">
                <a:solidFill>
                  <a:srgbClr val="404040"/>
                </a:solidFill>
                <a:latin typeface="Arial"/>
                <a:cs typeface="Arial"/>
              </a:rPr>
              <a:t>Testing </a:t>
            </a:r>
            <a:r>
              <a:rPr sz="2639" b="1" spc="4" dirty="0">
                <a:solidFill>
                  <a:srgbClr val="404040"/>
                </a:solidFill>
                <a:latin typeface="Arial"/>
                <a:cs typeface="Arial"/>
              </a:rPr>
              <a:t>mean </a:t>
            </a:r>
            <a:r>
              <a:rPr sz="2639" b="1" spc="-13" dirty="0">
                <a:solidFill>
                  <a:srgbClr val="404040"/>
                </a:solidFill>
                <a:latin typeface="Arial"/>
                <a:cs typeface="Arial"/>
              </a:rPr>
              <a:t>of </a:t>
            </a:r>
            <a:r>
              <a:rPr sz="2639" b="1" spc="-4" dirty="0">
                <a:solidFill>
                  <a:srgbClr val="404040"/>
                </a:solidFill>
                <a:latin typeface="Arial"/>
                <a:cs typeface="Arial"/>
              </a:rPr>
              <a:t>single </a:t>
            </a:r>
            <a:r>
              <a:rPr sz="2639" b="1" spc="-9" dirty="0">
                <a:solidFill>
                  <a:srgbClr val="404040"/>
                </a:solidFill>
                <a:latin typeface="Arial"/>
                <a:cs typeface="Arial"/>
              </a:rPr>
              <a:t>population</a:t>
            </a:r>
            <a:r>
              <a:rPr sz="2639" b="1" spc="-541" dirty="0">
                <a:solidFill>
                  <a:srgbClr val="404040"/>
                </a:solidFill>
                <a:latin typeface="Arial"/>
                <a:cs typeface="Arial"/>
              </a:rPr>
              <a:t> </a:t>
            </a:r>
            <a:r>
              <a:rPr sz="2639" b="1" dirty="0">
                <a:solidFill>
                  <a:srgbClr val="404040"/>
                </a:solidFill>
                <a:latin typeface="Arial"/>
                <a:cs typeface="Arial"/>
              </a:rPr>
              <a:t>(µ)</a:t>
            </a:r>
            <a:endParaRPr sz="2639">
              <a:latin typeface="Arial"/>
              <a:cs typeface="Arial"/>
            </a:endParaRPr>
          </a:p>
        </p:txBody>
      </p:sp>
      <p:sp>
        <p:nvSpPr>
          <p:cNvPr id="28" name="object 28"/>
          <p:cNvSpPr/>
          <p:nvPr/>
        </p:nvSpPr>
        <p:spPr>
          <a:xfrm>
            <a:off x="262356" y="1477107"/>
            <a:ext cx="1537973" cy="782515"/>
          </a:xfrm>
          <a:prstGeom prst="rect">
            <a:avLst/>
          </a:prstGeom>
          <a:blipFill>
            <a:blip r:embed="rId2" cstate="print"/>
            <a:stretch>
              <a:fillRect/>
            </a:stretch>
          </a:blipFill>
        </p:spPr>
        <p:txBody>
          <a:bodyPr wrap="square" lIns="0" tIns="0" rIns="0" bIns="0" rtlCol="0"/>
          <a:lstStyle/>
          <a:p>
            <a:endParaRPr sz="1558"/>
          </a:p>
        </p:txBody>
      </p:sp>
      <p:sp>
        <p:nvSpPr>
          <p:cNvPr id="29" name="object 29"/>
          <p:cNvSpPr txBox="1"/>
          <p:nvPr/>
        </p:nvSpPr>
        <p:spPr>
          <a:xfrm>
            <a:off x="562891" y="1623499"/>
            <a:ext cx="990783" cy="491015"/>
          </a:xfrm>
          <a:prstGeom prst="rect">
            <a:avLst/>
          </a:prstGeom>
        </p:spPr>
        <p:txBody>
          <a:bodyPr vert="horz" wrap="square" lIns="0" tIns="11540" rIns="0" bIns="0" rtlCol="0">
            <a:spAutoFit/>
          </a:bodyPr>
          <a:lstStyle/>
          <a:p>
            <a:pPr marL="10991">
              <a:spcBef>
                <a:spcPts val="91"/>
              </a:spcBef>
            </a:pPr>
            <a:r>
              <a:rPr sz="3115" b="1" dirty="0">
                <a:solidFill>
                  <a:srgbClr val="FFFFFF"/>
                </a:solidFill>
                <a:latin typeface="Arial"/>
                <a:cs typeface="Arial"/>
              </a:rPr>
              <a:t>t</a:t>
            </a:r>
            <a:r>
              <a:rPr sz="3115" b="1" spc="-4" dirty="0">
                <a:solidFill>
                  <a:srgbClr val="FFFFFF"/>
                </a:solidFill>
                <a:latin typeface="Arial"/>
                <a:cs typeface="Arial"/>
              </a:rPr>
              <a:t>-</a:t>
            </a:r>
            <a:r>
              <a:rPr sz="3115" b="1" dirty="0">
                <a:solidFill>
                  <a:srgbClr val="FFFFFF"/>
                </a:solidFill>
                <a:latin typeface="Arial"/>
                <a:cs typeface="Arial"/>
              </a:rPr>
              <a:t>test</a:t>
            </a:r>
            <a:endParaRPr sz="3115">
              <a:latin typeface="Arial"/>
              <a:cs typeface="Arial"/>
            </a:endParaRPr>
          </a:p>
        </p:txBody>
      </p:sp>
      <p:grpSp>
        <p:nvGrpSpPr>
          <p:cNvPr id="30" name="object 30"/>
          <p:cNvGrpSpPr/>
          <p:nvPr/>
        </p:nvGrpSpPr>
        <p:grpSpPr>
          <a:xfrm>
            <a:off x="1804255" y="1573823"/>
            <a:ext cx="5306707" cy="2818484"/>
            <a:chOff x="2082800" y="1818639"/>
            <a:chExt cx="6132195" cy="3256915"/>
          </a:xfrm>
        </p:grpSpPr>
        <p:sp>
          <p:nvSpPr>
            <p:cNvPr id="31" name="object 31"/>
            <p:cNvSpPr/>
            <p:nvPr/>
          </p:nvSpPr>
          <p:spPr>
            <a:xfrm>
              <a:off x="2082800" y="1818639"/>
              <a:ext cx="736600" cy="736600"/>
            </a:xfrm>
            <a:prstGeom prst="rect">
              <a:avLst/>
            </a:prstGeom>
            <a:blipFill>
              <a:blip r:embed="rId3" cstate="print"/>
              <a:stretch>
                <a:fillRect/>
              </a:stretch>
            </a:blipFill>
          </p:spPr>
          <p:txBody>
            <a:bodyPr wrap="square" lIns="0" tIns="0" rIns="0" bIns="0" rtlCol="0"/>
            <a:lstStyle/>
            <a:p>
              <a:endParaRPr sz="1558"/>
            </a:p>
          </p:txBody>
        </p:sp>
        <p:sp>
          <p:nvSpPr>
            <p:cNvPr id="32" name="object 32"/>
            <p:cNvSpPr/>
            <p:nvPr/>
          </p:nvSpPr>
          <p:spPr>
            <a:xfrm>
              <a:off x="2179319" y="1864359"/>
              <a:ext cx="599440" cy="589280"/>
            </a:xfrm>
            <a:custGeom>
              <a:avLst/>
              <a:gdLst/>
              <a:ahLst/>
              <a:cxnLst/>
              <a:rect l="l" t="t" r="r" b="b"/>
              <a:pathLst>
                <a:path w="599439" h="589280">
                  <a:moveTo>
                    <a:pt x="304800" y="0"/>
                  </a:moveTo>
                  <a:lnTo>
                    <a:pt x="304800" y="147319"/>
                  </a:lnTo>
                  <a:lnTo>
                    <a:pt x="0" y="147319"/>
                  </a:lnTo>
                  <a:lnTo>
                    <a:pt x="0" y="441960"/>
                  </a:lnTo>
                  <a:lnTo>
                    <a:pt x="304800" y="441960"/>
                  </a:lnTo>
                  <a:lnTo>
                    <a:pt x="304800" y="589279"/>
                  </a:lnTo>
                  <a:lnTo>
                    <a:pt x="599440" y="294639"/>
                  </a:lnTo>
                  <a:lnTo>
                    <a:pt x="304800" y="0"/>
                  </a:lnTo>
                  <a:close/>
                </a:path>
              </a:pathLst>
            </a:custGeom>
            <a:solidFill>
              <a:srgbClr val="7AC7CE"/>
            </a:solidFill>
          </p:spPr>
          <p:txBody>
            <a:bodyPr wrap="square" lIns="0" tIns="0" rIns="0" bIns="0" rtlCol="0"/>
            <a:lstStyle/>
            <a:p>
              <a:endParaRPr sz="1558"/>
            </a:p>
          </p:txBody>
        </p:sp>
        <p:sp>
          <p:nvSpPr>
            <p:cNvPr id="33" name="object 33"/>
            <p:cNvSpPr/>
            <p:nvPr/>
          </p:nvSpPr>
          <p:spPr>
            <a:xfrm>
              <a:off x="2179319" y="1864359"/>
              <a:ext cx="599440" cy="589280"/>
            </a:xfrm>
            <a:custGeom>
              <a:avLst/>
              <a:gdLst/>
              <a:ahLst/>
              <a:cxnLst/>
              <a:rect l="l" t="t" r="r" b="b"/>
              <a:pathLst>
                <a:path w="599439" h="589280">
                  <a:moveTo>
                    <a:pt x="304800" y="589279"/>
                  </a:moveTo>
                  <a:lnTo>
                    <a:pt x="304800" y="441960"/>
                  </a:lnTo>
                  <a:lnTo>
                    <a:pt x="0" y="441960"/>
                  </a:lnTo>
                  <a:lnTo>
                    <a:pt x="0" y="147319"/>
                  </a:lnTo>
                  <a:lnTo>
                    <a:pt x="304800" y="147319"/>
                  </a:lnTo>
                  <a:lnTo>
                    <a:pt x="304800" y="0"/>
                  </a:lnTo>
                  <a:lnTo>
                    <a:pt x="599440" y="294639"/>
                  </a:lnTo>
                  <a:lnTo>
                    <a:pt x="304800" y="589279"/>
                  </a:lnTo>
                </a:path>
              </a:pathLst>
            </a:custGeom>
            <a:ln w="12700">
              <a:solidFill>
                <a:srgbClr val="FFFFFF"/>
              </a:solidFill>
            </a:ln>
          </p:spPr>
          <p:txBody>
            <a:bodyPr wrap="square" lIns="0" tIns="0" rIns="0" bIns="0" rtlCol="0"/>
            <a:lstStyle/>
            <a:p>
              <a:endParaRPr sz="1558"/>
            </a:p>
          </p:txBody>
        </p:sp>
        <p:sp>
          <p:nvSpPr>
            <p:cNvPr id="34" name="object 34"/>
            <p:cNvSpPr/>
            <p:nvPr/>
          </p:nvSpPr>
          <p:spPr>
            <a:xfrm>
              <a:off x="5872436" y="4124856"/>
              <a:ext cx="2341966" cy="950167"/>
            </a:xfrm>
            <a:prstGeom prst="rect">
              <a:avLst/>
            </a:prstGeom>
            <a:blipFill>
              <a:blip r:embed="rId4" cstate="print"/>
              <a:stretch>
                <a:fillRect/>
              </a:stretch>
            </a:blipFill>
          </p:spPr>
          <p:txBody>
            <a:bodyPr wrap="square" lIns="0" tIns="0" rIns="0" bIns="0" rtlCol="0"/>
            <a:lstStyle/>
            <a:p>
              <a:endParaRPr sz="1558"/>
            </a:p>
          </p:txBody>
        </p:sp>
        <p:sp>
          <p:nvSpPr>
            <p:cNvPr id="35" name="object 35"/>
            <p:cNvSpPr/>
            <p:nvPr/>
          </p:nvSpPr>
          <p:spPr>
            <a:xfrm>
              <a:off x="5918200" y="4130039"/>
              <a:ext cx="2255520" cy="863600"/>
            </a:xfrm>
            <a:custGeom>
              <a:avLst/>
              <a:gdLst/>
              <a:ahLst/>
              <a:cxnLst/>
              <a:rect l="l" t="t" r="r" b="b"/>
              <a:pathLst>
                <a:path w="2255520" h="863600">
                  <a:moveTo>
                    <a:pt x="2111629" y="0"/>
                  </a:moveTo>
                  <a:lnTo>
                    <a:pt x="143890" y="0"/>
                  </a:lnTo>
                  <a:lnTo>
                    <a:pt x="98397" y="7332"/>
                  </a:lnTo>
                  <a:lnTo>
                    <a:pt x="58896" y="27753"/>
                  </a:lnTo>
                  <a:lnTo>
                    <a:pt x="27753" y="58896"/>
                  </a:lnTo>
                  <a:lnTo>
                    <a:pt x="7332" y="98397"/>
                  </a:lnTo>
                  <a:lnTo>
                    <a:pt x="0" y="143890"/>
                  </a:lnTo>
                  <a:lnTo>
                    <a:pt x="0" y="719709"/>
                  </a:lnTo>
                  <a:lnTo>
                    <a:pt x="7332" y="765202"/>
                  </a:lnTo>
                  <a:lnTo>
                    <a:pt x="27753" y="804703"/>
                  </a:lnTo>
                  <a:lnTo>
                    <a:pt x="58896" y="835846"/>
                  </a:lnTo>
                  <a:lnTo>
                    <a:pt x="98397" y="856267"/>
                  </a:lnTo>
                  <a:lnTo>
                    <a:pt x="143890" y="863600"/>
                  </a:lnTo>
                  <a:lnTo>
                    <a:pt x="2111629" y="863600"/>
                  </a:lnTo>
                  <a:lnTo>
                    <a:pt x="2157122" y="856267"/>
                  </a:lnTo>
                  <a:lnTo>
                    <a:pt x="2196623" y="835846"/>
                  </a:lnTo>
                  <a:lnTo>
                    <a:pt x="2227766" y="804703"/>
                  </a:lnTo>
                  <a:lnTo>
                    <a:pt x="2248187" y="765202"/>
                  </a:lnTo>
                  <a:lnTo>
                    <a:pt x="2255520" y="719709"/>
                  </a:lnTo>
                  <a:lnTo>
                    <a:pt x="2255520" y="143890"/>
                  </a:lnTo>
                  <a:lnTo>
                    <a:pt x="2248187" y="98397"/>
                  </a:lnTo>
                  <a:lnTo>
                    <a:pt x="2227766" y="58896"/>
                  </a:lnTo>
                  <a:lnTo>
                    <a:pt x="2196623" y="27753"/>
                  </a:lnTo>
                  <a:lnTo>
                    <a:pt x="2157122" y="7332"/>
                  </a:lnTo>
                  <a:lnTo>
                    <a:pt x="2111629" y="0"/>
                  </a:lnTo>
                  <a:close/>
                </a:path>
              </a:pathLst>
            </a:custGeom>
            <a:solidFill>
              <a:srgbClr val="9DC3E6"/>
            </a:solidFill>
          </p:spPr>
          <p:txBody>
            <a:bodyPr wrap="square" lIns="0" tIns="0" rIns="0" bIns="0" rtlCol="0"/>
            <a:lstStyle/>
            <a:p>
              <a:endParaRPr sz="1558"/>
            </a:p>
          </p:txBody>
        </p:sp>
        <p:sp>
          <p:nvSpPr>
            <p:cNvPr id="36" name="object 36"/>
            <p:cNvSpPr/>
            <p:nvPr/>
          </p:nvSpPr>
          <p:spPr>
            <a:xfrm>
              <a:off x="5918200" y="4130039"/>
              <a:ext cx="2255520" cy="863600"/>
            </a:xfrm>
            <a:custGeom>
              <a:avLst/>
              <a:gdLst/>
              <a:ahLst/>
              <a:cxnLst/>
              <a:rect l="l" t="t" r="r" b="b"/>
              <a:pathLst>
                <a:path w="2255520" h="863600">
                  <a:moveTo>
                    <a:pt x="0" y="143890"/>
                  </a:moveTo>
                  <a:lnTo>
                    <a:pt x="7332" y="98397"/>
                  </a:lnTo>
                  <a:lnTo>
                    <a:pt x="27753" y="58896"/>
                  </a:lnTo>
                  <a:lnTo>
                    <a:pt x="58896" y="27753"/>
                  </a:lnTo>
                  <a:lnTo>
                    <a:pt x="98397" y="7332"/>
                  </a:lnTo>
                  <a:lnTo>
                    <a:pt x="143890" y="0"/>
                  </a:lnTo>
                  <a:lnTo>
                    <a:pt x="2111629" y="0"/>
                  </a:lnTo>
                  <a:lnTo>
                    <a:pt x="2157122" y="7332"/>
                  </a:lnTo>
                  <a:lnTo>
                    <a:pt x="2196623" y="27753"/>
                  </a:lnTo>
                  <a:lnTo>
                    <a:pt x="2227766" y="58896"/>
                  </a:lnTo>
                  <a:lnTo>
                    <a:pt x="2248187" y="98397"/>
                  </a:lnTo>
                  <a:lnTo>
                    <a:pt x="2255520" y="143890"/>
                  </a:lnTo>
                  <a:lnTo>
                    <a:pt x="2255520" y="719709"/>
                  </a:lnTo>
                  <a:lnTo>
                    <a:pt x="2248187" y="765202"/>
                  </a:lnTo>
                  <a:lnTo>
                    <a:pt x="2227766" y="804703"/>
                  </a:lnTo>
                  <a:lnTo>
                    <a:pt x="2196623" y="835846"/>
                  </a:lnTo>
                  <a:lnTo>
                    <a:pt x="2157122" y="856267"/>
                  </a:lnTo>
                  <a:lnTo>
                    <a:pt x="2111629" y="863600"/>
                  </a:lnTo>
                  <a:lnTo>
                    <a:pt x="143890" y="863600"/>
                  </a:lnTo>
                  <a:lnTo>
                    <a:pt x="98397" y="856267"/>
                  </a:lnTo>
                  <a:lnTo>
                    <a:pt x="58896" y="835846"/>
                  </a:lnTo>
                  <a:lnTo>
                    <a:pt x="27753" y="804703"/>
                  </a:lnTo>
                  <a:lnTo>
                    <a:pt x="7332" y="765202"/>
                  </a:lnTo>
                  <a:lnTo>
                    <a:pt x="0" y="719709"/>
                  </a:lnTo>
                  <a:lnTo>
                    <a:pt x="0" y="143890"/>
                  </a:lnTo>
                  <a:close/>
                </a:path>
              </a:pathLst>
            </a:custGeom>
            <a:ln w="12700">
              <a:solidFill>
                <a:srgbClr val="BEBEBE"/>
              </a:solidFill>
            </a:ln>
          </p:spPr>
          <p:txBody>
            <a:bodyPr wrap="square" lIns="0" tIns="0" rIns="0" bIns="0" rtlCol="0"/>
            <a:lstStyle/>
            <a:p>
              <a:endParaRPr sz="1558"/>
            </a:p>
          </p:txBody>
        </p:sp>
        <p:sp>
          <p:nvSpPr>
            <p:cNvPr id="37" name="object 37"/>
            <p:cNvSpPr/>
            <p:nvPr/>
          </p:nvSpPr>
          <p:spPr>
            <a:xfrm>
              <a:off x="5974079" y="4236719"/>
              <a:ext cx="2123440" cy="711200"/>
            </a:xfrm>
            <a:custGeom>
              <a:avLst/>
              <a:gdLst/>
              <a:ahLst/>
              <a:cxnLst/>
              <a:rect l="l" t="t" r="r" b="b"/>
              <a:pathLst>
                <a:path w="2123440" h="711200">
                  <a:moveTo>
                    <a:pt x="2123439" y="0"/>
                  </a:moveTo>
                  <a:lnTo>
                    <a:pt x="0" y="0"/>
                  </a:lnTo>
                  <a:lnTo>
                    <a:pt x="0" y="711199"/>
                  </a:lnTo>
                  <a:lnTo>
                    <a:pt x="2123439" y="711199"/>
                  </a:lnTo>
                  <a:lnTo>
                    <a:pt x="2123439" y="0"/>
                  </a:lnTo>
                  <a:close/>
                </a:path>
              </a:pathLst>
            </a:custGeom>
            <a:solidFill>
              <a:srgbClr val="9DC3E6"/>
            </a:solidFill>
          </p:spPr>
          <p:txBody>
            <a:bodyPr wrap="square" lIns="0" tIns="0" rIns="0" bIns="0" rtlCol="0"/>
            <a:lstStyle/>
            <a:p>
              <a:endParaRPr sz="1558"/>
            </a:p>
          </p:txBody>
        </p:sp>
      </p:grpSp>
      <p:sp>
        <p:nvSpPr>
          <p:cNvPr id="38" name="object 38"/>
          <p:cNvSpPr txBox="1"/>
          <p:nvPr/>
        </p:nvSpPr>
        <p:spPr>
          <a:xfrm>
            <a:off x="5534171" y="3690350"/>
            <a:ext cx="1108930" cy="544427"/>
          </a:xfrm>
          <a:prstGeom prst="rect">
            <a:avLst/>
          </a:prstGeom>
        </p:spPr>
        <p:txBody>
          <a:bodyPr vert="horz" wrap="square" lIns="0" tIns="11540" rIns="0" bIns="0" rtlCol="0">
            <a:spAutoFit/>
          </a:bodyPr>
          <a:lstStyle/>
          <a:p>
            <a:pPr marL="10991">
              <a:spcBef>
                <a:spcPts val="91"/>
              </a:spcBef>
            </a:pPr>
            <a:r>
              <a:rPr sz="3462" b="1" spc="22" dirty="0">
                <a:solidFill>
                  <a:srgbClr val="FF0000"/>
                </a:solidFill>
                <a:latin typeface="Arial"/>
                <a:cs typeface="Arial"/>
              </a:rPr>
              <a:t>t-</a:t>
            </a:r>
            <a:r>
              <a:rPr sz="3462" b="1" spc="17" dirty="0">
                <a:solidFill>
                  <a:srgbClr val="FF0000"/>
                </a:solidFill>
                <a:latin typeface="Arial"/>
                <a:cs typeface="Arial"/>
              </a:rPr>
              <a:t>t</a:t>
            </a:r>
            <a:r>
              <a:rPr sz="3462" b="1" spc="9" dirty="0">
                <a:solidFill>
                  <a:srgbClr val="FF0000"/>
                </a:solidFill>
                <a:latin typeface="Arial"/>
                <a:cs typeface="Arial"/>
              </a:rPr>
              <a:t>es</a:t>
            </a:r>
            <a:r>
              <a:rPr sz="3462" b="1" dirty="0">
                <a:solidFill>
                  <a:srgbClr val="FF0000"/>
                </a:solidFill>
                <a:latin typeface="Arial"/>
                <a:cs typeface="Arial"/>
              </a:rPr>
              <a:t>t</a:t>
            </a:r>
            <a:endParaRPr sz="3462">
              <a:latin typeface="Arial"/>
              <a:cs typeface="Arial"/>
            </a:endParaRPr>
          </a:p>
        </p:txBody>
      </p:sp>
      <p:sp>
        <p:nvSpPr>
          <p:cNvPr id="42" name="object 42"/>
          <p:cNvSpPr txBox="1"/>
          <p:nvPr/>
        </p:nvSpPr>
        <p:spPr>
          <a:xfrm>
            <a:off x="441447" y="2611315"/>
            <a:ext cx="5574323" cy="440020"/>
          </a:xfrm>
          <a:prstGeom prst="rect">
            <a:avLst/>
          </a:prstGeom>
          <a:solidFill>
            <a:srgbClr val="DEEBF7"/>
          </a:solidFill>
        </p:spPr>
        <p:txBody>
          <a:bodyPr vert="horz" wrap="square" lIns="0" tIns="139028" rIns="0" bIns="0" rtlCol="0">
            <a:spAutoFit/>
          </a:bodyPr>
          <a:lstStyle/>
          <a:p>
            <a:pPr marL="376976" indent="-298944">
              <a:spcBef>
                <a:spcPts val="1095"/>
              </a:spcBef>
              <a:buFont typeface="Wingdings"/>
              <a:buChar char=""/>
              <a:tabLst>
                <a:tab pos="376976" algn="l"/>
              </a:tabLst>
            </a:pPr>
            <a:r>
              <a:rPr sz="1947" b="1" spc="4" dirty="0">
                <a:latin typeface="Arial"/>
                <a:cs typeface="Arial"/>
              </a:rPr>
              <a:t>Samples</a:t>
            </a:r>
            <a:r>
              <a:rPr sz="1947" b="1" spc="-234" dirty="0">
                <a:latin typeface="Arial"/>
                <a:cs typeface="Arial"/>
              </a:rPr>
              <a:t> </a:t>
            </a:r>
            <a:r>
              <a:rPr sz="1947" b="1" spc="4" dirty="0">
                <a:latin typeface="Arial"/>
                <a:cs typeface="Arial"/>
              </a:rPr>
              <a:t>are</a:t>
            </a:r>
            <a:r>
              <a:rPr sz="1947" b="1" spc="-91" dirty="0">
                <a:latin typeface="Arial"/>
                <a:cs typeface="Arial"/>
              </a:rPr>
              <a:t> </a:t>
            </a:r>
            <a:r>
              <a:rPr sz="1947" b="1" spc="13" dirty="0">
                <a:latin typeface="Arial"/>
                <a:cs typeface="Arial"/>
              </a:rPr>
              <a:t>drawn</a:t>
            </a:r>
            <a:r>
              <a:rPr sz="1947" b="1" spc="-198" dirty="0">
                <a:latin typeface="Arial"/>
                <a:cs typeface="Arial"/>
              </a:rPr>
              <a:t> </a:t>
            </a:r>
            <a:r>
              <a:rPr sz="1947" b="1" spc="-13" dirty="0">
                <a:latin typeface="Arial"/>
                <a:cs typeface="Arial"/>
              </a:rPr>
              <a:t>from</a:t>
            </a:r>
            <a:r>
              <a:rPr sz="1947" b="1" spc="-121" dirty="0">
                <a:latin typeface="Arial"/>
                <a:cs typeface="Arial"/>
              </a:rPr>
              <a:t> </a:t>
            </a:r>
            <a:r>
              <a:rPr sz="1947" b="1" spc="9" dirty="0">
                <a:latin typeface="Arial"/>
                <a:cs typeface="Arial"/>
              </a:rPr>
              <a:t>normal</a:t>
            </a:r>
            <a:r>
              <a:rPr sz="1947" b="1" spc="-177" dirty="0">
                <a:latin typeface="Arial"/>
                <a:cs typeface="Arial"/>
              </a:rPr>
              <a:t> </a:t>
            </a:r>
            <a:r>
              <a:rPr sz="1947" b="1" spc="-9" dirty="0">
                <a:latin typeface="Arial"/>
                <a:cs typeface="Arial"/>
              </a:rPr>
              <a:t>population</a:t>
            </a:r>
            <a:endParaRPr sz="1947">
              <a:latin typeface="Arial"/>
              <a:cs typeface="Arial"/>
            </a:endParaRPr>
          </a:p>
        </p:txBody>
      </p:sp>
      <p:grpSp>
        <p:nvGrpSpPr>
          <p:cNvPr id="43" name="object 43"/>
          <p:cNvGrpSpPr/>
          <p:nvPr/>
        </p:nvGrpSpPr>
        <p:grpSpPr>
          <a:xfrm>
            <a:off x="6156448" y="2479431"/>
            <a:ext cx="5702361" cy="989135"/>
            <a:chOff x="7112000" y="2865120"/>
            <a:chExt cx="6589395" cy="1143000"/>
          </a:xfrm>
        </p:grpSpPr>
        <p:sp>
          <p:nvSpPr>
            <p:cNvPr id="44" name="object 44"/>
            <p:cNvSpPr/>
            <p:nvPr/>
          </p:nvSpPr>
          <p:spPr>
            <a:xfrm>
              <a:off x="7193264" y="2986914"/>
              <a:ext cx="6507511" cy="777490"/>
            </a:xfrm>
            <a:prstGeom prst="rect">
              <a:avLst/>
            </a:prstGeom>
            <a:blipFill>
              <a:blip r:embed="rId5" cstate="print"/>
              <a:stretch>
                <a:fillRect/>
              </a:stretch>
            </a:blipFill>
          </p:spPr>
          <p:txBody>
            <a:bodyPr wrap="square" lIns="0" tIns="0" rIns="0" bIns="0" rtlCol="0"/>
            <a:lstStyle/>
            <a:p>
              <a:endParaRPr sz="1558"/>
            </a:p>
          </p:txBody>
        </p:sp>
        <p:sp>
          <p:nvSpPr>
            <p:cNvPr id="45" name="object 45"/>
            <p:cNvSpPr/>
            <p:nvPr/>
          </p:nvSpPr>
          <p:spPr>
            <a:xfrm>
              <a:off x="7112000" y="2865120"/>
              <a:ext cx="5511800" cy="1143000"/>
            </a:xfrm>
            <a:prstGeom prst="rect">
              <a:avLst/>
            </a:prstGeom>
            <a:blipFill>
              <a:blip r:embed="rId6" cstate="print"/>
              <a:stretch>
                <a:fillRect/>
              </a:stretch>
            </a:blipFill>
          </p:spPr>
          <p:txBody>
            <a:bodyPr wrap="square" lIns="0" tIns="0" rIns="0" bIns="0" rtlCol="0"/>
            <a:lstStyle/>
            <a:p>
              <a:endParaRPr sz="1558"/>
            </a:p>
          </p:txBody>
        </p:sp>
        <p:sp>
          <p:nvSpPr>
            <p:cNvPr id="46" name="object 46"/>
            <p:cNvSpPr/>
            <p:nvPr/>
          </p:nvSpPr>
          <p:spPr>
            <a:xfrm>
              <a:off x="7244079" y="3017520"/>
              <a:ext cx="6410960" cy="680720"/>
            </a:xfrm>
            <a:custGeom>
              <a:avLst/>
              <a:gdLst/>
              <a:ahLst/>
              <a:cxnLst/>
              <a:rect l="l" t="t" r="r" b="b"/>
              <a:pathLst>
                <a:path w="6410959" h="680720">
                  <a:moveTo>
                    <a:pt x="6410960" y="0"/>
                  </a:moveTo>
                  <a:lnTo>
                    <a:pt x="0" y="0"/>
                  </a:lnTo>
                  <a:lnTo>
                    <a:pt x="0" y="680720"/>
                  </a:lnTo>
                  <a:lnTo>
                    <a:pt x="6410960" y="680720"/>
                  </a:lnTo>
                  <a:lnTo>
                    <a:pt x="6410960" y="0"/>
                  </a:lnTo>
                  <a:close/>
                </a:path>
              </a:pathLst>
            </a:custGeom>
            <a:solidFill>
              <a:srgbClr val="FAE4D5"/>
            </a:solidFill>
          </p:spPr>
          <p:txBody>
            <a:bodyPr wrap="square" lIns="0" tIns="0" rIns="0" bIns="0" rtlCol="0"/>
            <a:lstStyle/>
            <a:p>
              <a:endParaRPr sz="1558"/>
            </a:p>
          </p:txBody>
        </p:sp>
      </p:grpSp>
      <p:sp>
        <p:nvSpPr>
          <p:cNvPr id="47" name="object 47"/>
          <p:cNvSpPr txBox="1"/>
          <p:nvPr/>
        </p:nvSpPr>
        <p:spPr>
          <a:xfrm>
            <a:off x="6343833" y="2536693"/>
            <a:ext cx="4325266" cy="708826"/>
          </a:xfrm>
          <a:prstGeom prst="rect">
            <a:avLst/>
          </a:prstGeom>
        </p:spPr>
        <p:txBody>
          <a:bodyPr vert="horz" wrap="square" lIns="0" tIns="57700" rIns="0" bIns="0" rtlCol="0">
            <a:spAutoFit/>
          </a:bodyPr>
          <a:lstStyle/>
          <a:p>
            <a:pPr marL="309934" indent="-299493">
              <a:spcBef>
                <a:spcPts val="454"/>
              </a:spcBef>
              <a:buFont typeface="Wingdings"/>
              <a:buChar char=""/>
              <a:tabLst>
                <a:tab pos="310484" algn="l"/>
              </a:tabLst>
            </a:pPr>
            <a:r>
              <a:rPr sz="1947" b="1" spc="9" dirty="0">
                <a:latin typeface="Arial"/>
                <a:cs typeface="Arial"/>
              </a:rPr>
              <a:t>The</a:t>
            </a:r>
            <a:r>
              <a:rPr sz="1947" b="1" spc="-113" dirty="0">
                <a:latin typeface="Arial"/>
                <a:cs typeface="Arial"/>
              </a:rPr>
              <a:t> </a:t>
            </a:r>
            <a:r>
              <a:rPr sz="1947" b="1" spc="-9" dirty="0">
                <a:latin typeface="Arial"/>
                <a:cs typeface="Arial"/>
              </a:rPr>
              <a:t>population</a:t>
            </a:r>
            <a:r>
              <a:rPr sz="1947" b="1" spc="-212" dirty="0">
                <a:latin typeface="Arial"/>
                <a:cs typeface="Arial"/>
              </a:rPr>
              <a:t> </a:t>
            </a:r>
            <a:r>
              <a:rPr sz="1947" b="1" dirty="0">
                <a:latin typeface="Arial"/>
                <a:cs typeface="Arial"/>
              </a:rPr>
              <a:t>variance</a:t>
            </a:r>
            <a:r>
              <a:rPr sz="1947" b="1" spc="-182" dirty="0">
                <a:latin typeface="Arial"/>
                <a:cs typeface="Arial"/>
              </a:rPr>
              <a:t> </a:t>
            </a:r>
            <a:r>
              <a:rPr sz="1947" b="1" spc="-17" dirty="0">
                <a:latin typeface="Arial"/>
                <a:cs typeface="Arial"/>
              </a:rPr>
              <a:t>should</a:t>
            </a:r>
            <a:r>
              <a:rPr sz="1947" b="1" spc="-78" dirty="0">
                <a:latin typeface="Arial"/>
                <a:cs typeface="Arial"/>
              </a:rPr>
              <a:t> </a:t>
            </a:r>
            <a:r>
              <a:rPr sz="1947" b="1" spc="-13" dirty="0">
                <a:latin typeface="Arial"/>
                <a:cs typeface="Arial"/>
              </a:rPr>
              <a:t>be</a:t>
            </a:r>
            <a:endParaRPr sz="1947">
              <a:latin typeface="Arial"/>
              <a:cs typeface="Arial"/>
            </a:endParaRPr>
          </a:p>
          <a:p>
            <a:pPr marL="309934">
              <a:spcBef>
                <a:spcPts val="368"/>
              </a:spcBef>
            </a:pPr>
            <a:r>
              <a:rPr sz="1947" b="1" dirty="0">
                <a:latin typeface="Arial"/>
                <a:cs typeface="Arial"/>
              </a:rPr>
              <a:t>unknown</a:t>
            </a:r>
            <a:endParaRPr sz="1947">
              <a:latin typeface="Arial"/>
              <a:cs typeface="Arial"/>
            </a:endParaRPr>
          </a:p>
        </p:txBody>
      </p:sp>
      <p:grpSp>
        <p:nvGrpSpPr>
          <p:cNvPr id="48" name="object 48"/>
          <p:cNvGrpSpPr/>
          <p:nvPr/>
        </p:nvGrpSpPr>
        <p:grpSpPr>
          <a:xfrm>
            <a:off x="977762" y="4730155"/>
            <a:ext cx="4814338" cy="681953"/>
            <a:chOff x="1127741" y="5465956"/>
            <a:chExt cx="5563235" cy="788035"/>
          </a:xfrm>
        </p:grpSpPr>
        <p:sp>
          <p:nvSpPr>
            <p:cNvPr id="49" name="object 49"/>
            <p:cNvSpPr/>
            <p:nvPr/>
          </p:nvSpPr>
          <p:spPr>
            <a:xfrm>
              <a:off x="1127741" y="5465956"/>
              <a:ext cx="5562636" cy="787647"/>
            </a:xfrm>
            <a:prstGeom prst="rect">
              <a:avLst/>
            </a:prstGeom>
            <a:blipFill>
              <a:blip r:embed="rId7" cstate="print"/>
              <a:stretch>
                <a:fillRect/>
              </a:stretch>
            </a:blipFill>
          </p:spPr>
          <p:txBody>
            <a:bodyPr wrap="square" lIns="0" tIns="0" rIns="0" bIns="0" rtlCol="0"/>
            <a:lstStyle/>
            <a:p>
              <a:endParaRPr sz="1558"/>
            </a:p>
          </p:txBody>
        </p:sp>
        <p:sp>
          <p:nvSpPr>
            <p:cNvPr id="50" name="object 50"/>
            <p:cNvSpPr/>
            <p:nvPr/>
          </p:nvSpPr>
          <p:spPr>
            <a:xfrm>
              <a:off x="1178560" y="5496560"/>
              <a:ext cx="5466080" cy="690880"/>
            </a:xfrm>
            <a:custGeom>
              <a:avLst/>
              <a:gdLst/>
              <a:ahLst/>
              <a:cxnLst/>
              <a:rect l="l" t="t" r="r" b="b"/>
              <a:pathLst>
                <a:path w="5466080" h="690879">
                  <a:moveTo>
                    <a:pt x="5466079" y="0"/>
                  </a:moveTo>
                  <a:lnTo>
                    <a:pt x="0" y="0"/>
                  </a:lnTo>
                  <a:lnTo>
                    <a:pt x="0" y="690880"/>
                  </a:lnTo>
                  <a:lnTo>
                    <a:pt x="5466079" y="690880"/>
                  </a:lnTo>
                  <a:lnTo>
                    <a:pt x="5466079" y="0"/>
                  </a:lnTo>
                  <a:close/>
                </a:path>
              </a:pathLst>
            </a:custGeom>
            <a:solidFill>
              <a:srgbClr val="C5DFB4"/>
            </a:solidFill>
          </p:spPr>
          <p:txBody>
            <a:bodyPr wrap="square" lIns="0" tIns="0" rIns="0" bIns="0" rtlCol="0"/>
            <a:lstStyle/>
            <a:p>
              <a:endParaRPr sz="1558"/>
            </a:p>
          </p:txBody>
        </p:sp>
      </p:grpSp>
      <p:sp>
        <p:nvSpPr>
          <p:cNvPr id="54" name="object 54"/>
          <p:cNvSpPr txBox="1"/>
          <p:nvPr/>
        </p:nvSpPr>
        <p:spPr>
          <a:xfrm>
            <a:off x="6446593" y="4756638"/>
            <a:ext cx="5284177" cy="456667"/>
          </a:xfrm>
          <a:prstGeom prst="rect">
            <a:avLst/>
          </a:prstGeom>
          <a:solidFill>
            <a:srgbClr val="FFF1CC"/>
          </a:solidFill>
        </p:spPr>
        <p:txBody>
          <a:bodyPr vert="horz" wrap="square" lIns="0" tIns="155514" rIns="0" bIns="0" rtlCol="0">
            <a:spAutoFit/>
          </a:bodyPr>
          <a:lstStyle/>
          <a:p>
            <a:pPr marL="379724" indent="-299493">
              <a:spcBef>
                <a:spcPts val="1225"/>
              </a:spcBef>
              <a:buFont typeface="Wingdings"/>
              <a:buChar char=""/>
              <a:tabLst>
                <a:tab pos="379724" algn="l"/>
              </a:tabLst>
            </a:pPr>
            <a:r>
              <a:rPr sz="1947" b="1" dirty="0">
                <a:latin typeface="Arial"/>
                <a:cs typeface="Arial"/>
              </a:rPr>
              <a:t>Sample</a:t>
            </a:r>
            <a:r>
              <a:rPr sz="1947" b="1" spc="-173" dirty="0">
                <a:latin typeface="Arial"/>
                <a:cs typeface="Arial"/>
              </a:rPr>
              <a:t> </a:t>
            </a:r>
            <a:r>
              <a:rPr sz="1947" b="1" spc="-17" dirty="0">
                <a:latin typeface="Arial"/>
                <a:cs typeface="Arial"/>
              </a:rPr>
              <a:t>should</a:t>
            </a:r>
            <a:r>
              <a:rPr sz="1947" b="1" spc="-69" dirty="0">
                <a:latin typeface="Arial"/>
                <a:cs typeface="Arial"/>
              </a:rPr>
              <a:t> </a:t>
            </a:r>
            <a:r>
              <a:rPr sz="1947" b="1" spc="-13" dirty="0">
                <a:latin typeface="Arial"/>
                <a:cs typeface="Arial"/>
              </a:rPr>
              <a:t>be</a:t>
            </a:r>
            <a:r>
              <a:rPr sz="1947" b="1" spc="-104" dirty="0">
                <a:latin typeface="Arial"/>
                <a:cs typeface="Arial"/>
              </a:rPr>
              <a:t> </a:t>
            </a:r>
            <a:r>
              <a:rPr sz="1947" b="1" spc="4" dirty="0">
                <a:latin typeface="Arial"/>
                <a:cs typeface="Arial"/>
              </a:rPr>
              <a:t>allocated</a:t>
            </a:r>
            <a:r>
              <a:rPr sz="1947" b="1" spc="-208" dirty="0">
                <a:latin typeface="Arial"/>
                <a:cs typeface="Arial"/>
              </a:rPr>
              <a:t> </a:t>
            </a:r>
            <a:r>
              <a:rPr sz="1947" b="1" spc="-4" dirty="0">
                <a:latin typeface="Arial"/>
                <a:cs typeface="Arial"/>
              </a:rPr>
              <a:t>randomly</a:t>
            </a:r>
            <a:endParaRPr sz="1947">
              <a:latin typeface="Arial"/>
              <a:cs typeface="Arial"/>
            </a:endParaRPr>
          </a:p>
        </p:txBody>
      </p:sp>
      <p:sp>
        <p:nvSpPr>
          <p:cNvPr id="58" name="object 58"/>
          <p:cNvSpPr txBox="1"/>
          <p:nvPr/>
        </p:nvSpPr>
        <p:spPr>
          <a:xfrm>
            <a:off x="300770" y="5697415"/>
            <a:ext cx="11517923" cy="697965"/>
          </a:xfrm>
          <a:prstGeom prst="rect">
            <a:avLst/>
          </a:prstGeom>
          <a:solidFill>
            <a:srgbClr val="D9D9D9"/>
          </a:solidFill>
        </p:spPr>
        <p:txBody>
          <a:bodyPr vert="horz" wrap="square" lIns="0" tIns="2748" rIns="0" bIns="0" rtlCol="0">
            <a:spAutoFit/>
          </a:bodyPr>
          <a:lstStyle/>
          <a:p>
            <a:pPr marL="378076" marR="167606" indent="-299493">
              <a:lnSpc>
                <a:spcPct val="115700"/>
              </a:lnSpc>
              <a:spcBef>
                <a:spcPts val="22"/>
              </a:spcBef>
              <a:buFont typeface="Wingdings"/>
              <a:buChar char=""/>
              <a:tabLst>
                <a:tab pos="378076" algn="l"/>
              </a:tabLst>
            </a:pPr>
            <a:r>
              <a:rPr sz="1947" b="1" dirty="0">
                <a:solidFill>
                  <a:srgbClr val="FF0000"/>
                </a:solidFill>
                <a:latin typeface="Arial"/>
                <a:cs typeface="Arial"/>
              </a:rPr>
              <a:t>However</a:t>
            </a:r>
            <a:r>
              <a:rPr sz="1947" b="1" spc="-195" dirty="0">
                <a:solidFill>
                  <a:srgbClr val="FF0000"/>
                </a:solidFill>
                <a:latin typeface="Arial"/>
                <a:cs typeface="Arial"/>
              </a:rPr>
              <a:t> </a:t>
            </a:r>
            <a:r>
              <a:rPr sz="1947" b="1" spc="-4" dirty="0">
                <a:solidFill>
                  <a:srgbClr val="FF0000"/>
                </a:solidFill>
                <a:latin typeface="Arial"/>
                <a:cs typeface="Arial"/>
              </a:rPr>
              <a:t>even</a:t>
            </a:r>
            <a:r>
              <a:rPr sz="1947" b="1" spc="-138" dirty="0">
                <a:solidFill>
                  <a:srgbClr val="FF0000"/>
                </a:solidFill>
                <a:latin typeface="Arial"/>
                <a:cs typeface="Arial"/>
              </a:rPr>
              <a:t> </a:t>
            </a:r>
            <a:r>
              <a:rPr sz="1947" b="1" dirty="0">
                <a:solidFill>
                  <a:srgbClr val="FF0000"/>
                </a:solidFill>
                <a:latin typeface="Arial"/>
                <a:cs typeface="Arial"/>
              </a:rPr>
              <a:t>if</a:t>
            </a:r>
            <a:r>
              <a:rPr sz="1947" b="1" spc="-82" dirty="0">
                <a:solidFill>
                  <a:srgbClr val="FF0000"/>
                </a:solidFill>
                <a:latin typeface="Arial"/>
                <a:cs typeface="Arial"/>
              </a:rPr>
              <a:t> </a:t>
            </a:r>
            <a:r>
              <a:rPr sz="1947" b="1" spc="4" dirty="0">
                <a:solidFill>
                  <a:srgbClr val="FF0000"/>
                </a:solidFill>
                <a:latin typeface="Arial"/>
                <a:cs typeface="Arial"/>
              </a:rPr>
              <a:t>sample</a:t>
            </a:r>
            <a:r>
              <a:rPr sz="1947" b="1" spc="-164" dirty="0">
                <a:solidFill>
                  <a:srgbClr val="FF0000"/>
                </a:solidFill>
                <a:latin typeface="Arial"/>
                <a:cs typeface="Arial"/>
              </a:rPr>
              <a:t> </a:t>
            </a:r>
            <a:r>
              <a:rPr sz="1947" b="1" spc="-13" dirty="0">
                <a:solidFill>
                  <a:srgbClr val="FF0000"/>
                </a:solidFill>
                <a:latin typeface="Arial"/>
                <a:cs typeface="Arial"/>
              </a:rPr>
              <a:t>size</a:t>
            </a:r>
            <a:r>
              <a:rPr sz="1947" b="1" spc="-35" dirty="0">
                <a:solidFill>
                  <a:srgbClr val="FF0000"/>
                </a:solidFill>
                <a:latin typeface="Arial"/>
                <a:cs typeface="Arial"/>
              </a:rPr>
              <a:t> </a:t>
            </a:r>
            <a:r>
              <a:rPr sz="1947" b="1" spc="9" dirty="0">
                <a:solidFill>
                  <a:srgbClr val="FF0000"/>
                </a:solidFill>
                <a:latin typeface="Arial"/>
                <a:cs typeface="Arial"/>
              </a:rPr>
              <a:t>more</a:t>
            </a:r>
            <a:r>
              <a:rPr sz="1947" b="1" spc="-169" dirty="0">
                <a:solidFill>
                  <a:srgbClr val="FF0000"/>
                </a:solidFill>
                <a:latin typeface="Arial"/>
                <a:cs typeface="Arial"/>
              </a:rPr>
              <a:t> </a:t>
            </a:r>
            <a:r>
              <a:rPr sz="1947" b="1" spc="-9" dirty="0">
                <a:solidFill>
                  <a:srgbClr val="FF0000"/>
                </a:solidFill>
                <a:latin typeface="Arial"/>
                <a:cs typeface="Arial"/>
              </a:rPr>
              <a:t>than</a:t>
            </a:r>
            <a:r>
              <a:rPr sz="1947" b="1" spc="-134" dirty="0">
                <a:solidFill>
                  <a:srgbClr val="FF0000"/>
                </a:solidFill>
                <a:latin typeface="Arial"/>
                <a:cs typeface="Arial"/>
              </a:rPr>
              <a:t> </a:t>
            </a:r>
            <a:r>
              <a:rPr sz="1947" b="1" spc="9" dirty="0">
                <a:solidFill>
                  <a:srgbClr val="FF0000"/>
                </a:solidFill>
                <a:latin typeface="Arial"/>
                <a:cs typeface="Arial"/>
              </a:rPr>
              <a:t>30</a:t>
            </a:r>
            <a:r>
              <a:rPr sz="1947" b="1" spc="-30" dirty="0">
                <a:solidFill>
                  <a:srgbClr val="FF0000"/>
                </a:solidFill>
                <a:latin typeface="Arial"/>
                <a:cs typeface="Arial"/>
              </a:rPr>
              <a:t> </a:t>
            </a:r>
            <a:r>
              <a:rPr sz="1947" b="1" dirty="0">
                <a:solidFill>
                  <a:srgbClr val="FF0000"/>
                </a:solidFill>
                <a:latin typeface="Arial"/>
                <a:cs typeface="Arial"/>
              </a:rPr>
              <a:t>(i.e.,</a:t>
            </a:r>
            <a:r>
              <a:rPr sz="1947" b="1" spc="-186" dirty="0">
                <a:solidFill>
                  <a:srgbClr val="FF0000"/>
                </a:solidFill>
                <a:latin typeface="Arial"/>
                <a:cs typeface="Arial"/>
              </a:rPr>
              <a:t> </a:t>
            </a:r>
            <a:r>
              <a:rPr sz="1947" b="1" spc="-4" dirty="0">
                <a:solidFill>
                  <a:srgbClr val="FF0000"/>
                </a:solidFill>
                <a:latin typeface="Arial"/>
                <a:cs typeface="Arial"/>
              </a:rPr>
              <a:t>n</a:t>
            </a:r>
            <a:r>
              <a:rPr sz="1947" b="1" spc="4" dirty="0">
                <a:solidFill>
                  <a:srgbClr val="FF0000"/>
                </a:solidFill>
                <a:latin typeface="Arial"/>
                <a:cs typeface="Arial"/>
              </a:rPr>
              <a:t> </a:t>
            </a:r>
            <a:r>
              <a:rPr sz="1947" b="1" spc="-4" dirty="0">
                <a:solidFill>
                  <a:srgbClr val="FF0000"/>
                </a:solidFill>
                <a:latin typeface="Arial"/>
                <a:cs typeface="Arial"/>
              </a:rPr>
              <a:t>&gt;</a:t>
            </a:r>
            <a:r>
              <a:rPr sz="1947" b="1" spc="-17" dirty="0">
                <a:solidFill>
                  <a:srgbClr val="FF0000"/>
                </a:solidFill>
                <a:latin typeface="Arial"/>
                <a:cs typeface="Arial"/>
              </a:rPr>
              <a:t> </a:t>
            </a:r>
            <a:r>
              <a:rPr sz="1947" b="1" spc="13" dirty="0">
                <a:solidFill>
                  <a:srgbClr val="FF0000"/>
                </a:solidFill>
                <a:latin typeface="Arial"/>
                <a:cs typeface="Arial"/>
              </a:rPr>
              <a:t>30)</a:t>
            </a:r>
            <a:r>
              <a:rPr sz="1947" b="1" spc="-151" dirty="0">
                <a:solidFill>
                  <a:srgbClr val="FF0000"/>
                </a:solidFill>
                <a:latin typeface="Arial"/>
                <a:cs typeface="Arial"/>
              </a:rPr>
              <a:t> </a:t>
            </a:r>
            <a:r>
              <a:rPr sz="1947" b="1" dirty="0">
                <a:solidFill>
                  <a:srgbClr val="FF0000"/>
                </a:solidFill>
                <a:latin typeface="Arial"/>
                <a:cs typeface="Arial"/>
              </a:rPr>
              <a:t>and</a:t>
            </a:r>
            <a:r>
              <a:rPr sz="1947" b="1" spc="-65" dirty="0">
                <a:solidFill>
                  <a:srgbClr val="FF0000"/>
                </a:solidFill>
                <a:latin typeface="Arial"/>
                <a:cs typeface="Arial"/>
              </a:rPr>
              <a:t> </a:t>
            </a:r>
            <a:r>
              <a:rPr sz="1947" b="1" spc="-9" dirty="0">
                <a:solidFill>
                  <a:srgbClr val="FF0000"/>
                </a:solidFill>
                <a:latin typeface="Arial"/>
                <a:cs typeface="Arial"/>
              </a:rPr>
              <a:t>population</a:t>
            </a:r>
            <a:r>
              <a:rPr sz="1947" b="1" spc="-138" dirty="0">
                <a:solidFill>
                  <a:srgbClr val="FF0000"/>
                </a:solidFill>
                <a:latin typeface="Arial"/>
                <a:cs typeface="Arial"/>
              </a:rPr>
              <a:t> </a:t>
            </a:r>
            <a:r>
              <a:rPr sz="1947" b="1" dirty="0">
                <a:solidFill>
                  <a:srgbClr val="FF0000"/>
                </a:solidFill>
                <a:latin typeface="Arial"/>
                <a:cs typeface="Arial"/>
              </a:rPr>
              <a:t>variance</a:t>
            </a:r>
            <a:r>
              <a:rPr sz="1947" b="1" spc="-238" dirty="0">
                <a:solidFill>
                  <a:srgbClr val="FF0000"/>
                </a:solidFill>
                <a:latin typeface="Arial"/>
                <a:cs typeface="Arial"/>
              </a:rPr>
              <a:t> </a:t>
            </a:r>
            <a:r>
              <a:rPr sz="1947" b="1" dirty="0">
                <a:solidFill>
                  <a:srgbClr val="FF0000"/>
                </a:solidFill>
                <a:latin typeface="Arial"/>
                <a:cs typeface="Arial"/>
              </a:rPr>
              <a:t>unknown,</a:t>
            </a:r>
            <a:r>
              <a:rPr sz="1947" b="1" spc="-186" dirty="0">
                <a:solidFill>
                  <a:srgbClr val="FF0000"/>
                </a:solidFill>
                <a:latin typeface="Arial"/>
                <a:cs typeface="Arial"/>
              </a:rPr>
              <a:t> </a:t>
            </a:r>
            <a:r>
              <a:rPr sz="1947" b="1" spc="9" dirty="0">
                <a:solidFill>
                  <a:srgbClr val="FF0000"/>
                </a:solidFill>
                <a:latin typeface="Arial"/>
                <a:cs typeface="Arial"/>
              </a:rPr>
              <a:t>t-test  </a:t>
            </a:r>
            <a:r>
              <a:rPr sz="1947" b="1" spc="-17" dirty="0">
                <a:solidFill>
                  <a:srgbClr val="FF0000"/>
                </a:solidFill>
                <a:latin typeface="Arial"/>
                <a:cs typeface="Arial"/>
              </a:rPr>
              <a:t>should</a:t>
            </a:r>
            <a:r>
              <a:rPr sz="1947" b="1" spc="-69" dirty="0">
                <a:solidFill>
                  <a:srgbClr val="FF0000"/>
                </a:solidFill>
                <a:latin typeface="Arial"/>
                <a:cs typeface="Arial"/>
              </a:rPr>
              <a:t> </a:t>
            </a:r>
            <a:r>
              <a:rPr sz="1947" b="1" spc="-13" dirty="0">
                <a:solidFill>
                  <a:srgbClr val="FF0000"/>
                </a:solidFill>
                <a:latin typeface="Arial"/>
                <a:cs typeface="Arial"/>
              </a:rPr>
              <a:t>be</a:t>
            </a:r>
            <a:r>
              <a:rPr sz="1947" b="1" spc="-30" dirty="0">
                <a:solidFill>
                  <a:srgbClr val="FF0000"/>
                </a:solidFill>
                <a:latin typeface="Arial"/>
                <a:cs typeface="Arial"/>
              </a:rPr>
              <a:t> </a:t>
            </a:r>
            <a:r>
              <a:rPr sz="1947" b="1" spc="-9" dirty="0">
                <a:solidFill>
                  <a:srgbClr val="FF0000"/>
                </a:solidFill>
                <a:latin typeface="Arial"/>
                <a:cs typeface="Arial"/>
              </a:rPr>
              <a:t>continue</a:t>
            </a:r>
            <a:r>
              <a:rPr sz="1947" b="1" spc="-99" dirty="0">
                <a:solidFill>
                  <a:srgbClr val="FF0000"/>
                </a:solidFill>
                <a:latin typeface="Arial"/>
                <a:cs typeface="Arial"/>
              </a:rPr>
              <a:t> </a:t>
            </a:r>
            <a:r>
              <a:rPr sz="1947" b="1" spc="-17" dirty="0">
                <a:solidFill>
                  <a:srgbClr val="FF0000"/>
                </a:solidFill>
                <a:latin typeface="Arial"/>
                <a:cs typeface="Arial"/>
              </a:rPr>
              <a:t>to</a:t>
            </a:r>
            <a:r>
              <a:rPr sz="1947" b="1" spc="-69" dirty="0">
                <a:solidFill>
                  <a:srgbClr val="FF0000"/>
                </a:solidFill>
                <a:latin typeface="Arial"/>
                <a:cs typeface="Arial"/>
              </a:rPr>
              <a:t> </a:t>
            </a:r>
            <a:r>
              <a:rPr sz="1947" b="1" spc="-22" dirty="0">
                <a:solidFill>
                  <a:srgbClr val="FF0000"/>
                </a:solidFill>
                <a:latin typeface="Arial"/>
                <a:cs typeface="Arial"/>
              </a:rPr>
              <a:t>apply,</a:t>
            </a:r>
            <a:r>
              <a:rPr sz="1947" b="1" spc="-117" dirty="0">
                <a:solidFill>
                  <a:srgbClr val="FF0000"/>
                </a:solidFill>
                <a:latin typeface="Arial"/>
                <a:cs typeface="Arial"/>
              </a:rPr>
              <a:t> </a:t>
            </a:r>
            <a:r>
              <a:rPr sz="1947" b="1" spc="-4" dirty="0">
                <a:solidFill>
                  <a:srgbClr val="FF0000"/>
                </a:solidFill>
                <a:latin typeface="Arial"/>
                <a:cs typeface="Arial"/>
              </a:rPr>
              <a:t>because</a:t>
            </a:r>
            <a:r>
              <a:rPr sz="1947" b="1" spc="-164" dirty="0">
                <a:solidFill>
                  <a:srgbClr val="FF0000"/>
                </a:solidFill>
                <a:latin typeface="Arial"/>
                <a:cs typeface="Arial"/>
              </a:rPr>
              <a:t> </a:t>
            </a:r>
            <a:r>
              <a:rPr sz="1947" b="1" spc="-13" dirty="0">
                <a:solidFill>
                  <a:srgbClr val="FF0000"/>
                </a:solidFill>
                <a:latin typeface="Arial"/>
                <a:cs typeface="Arial"/>
              </a:rPr>
              <a:t>of</a:t>
            </a:r>
            <a:r>
              <a:rPr sz="1947" b="1" spc="-82" dirty="0">
                <a:solidFill>
                  <a:srgbClr val="FF0000"/>
                </a:solidFill>
                <a:latin typeface="Arial"/>
                <a:cs typeface="Arial"/>
              </a:rPr>
              <a:t> </a:t>
            </a:r>
            <a:r>
              <a:rPr sz="1947" b="1" dirty="0">
                <a:solidFill>
                  <a:srgbClr val="FF0000"/>
                </a:solidFill>
                <a:latin typeface="Arial"/>
                <a:cs typeface="Arial"/>
              </a:rPr>
              <a:t>central</a:t>
            </a:r>
            <a:r>
              <a:rPr sz="1947" b="1" spc="-186" dirty="0">
                <a:solidFill>
                  <a:srgbClr val="FF0000"/>
                </a:solidFill>
                <a:latin typeface="Arial"/>
                <a:cs typeface="Arial"/>
              </a:rPr>
              <a:t> </a:t>
            </a:r>
            <a:r>
              <a:rPr sz="1947" b="1" spc="17" dirty="0">
                <a:solidFill>
                  <a:srgbClr val="FF0000"/>
                </a:solidFill>
                <a:latin typeface="Arial"/>
                <a:cs typeface="Arial"/>
              </a:rPr>
              <a:t>limit</a:t>
            </a:r>
            <a:r>
              <a:rPr sz="1947" b="1" spc="-151" dirty="0">
                <a:solidFill>
                  <a:srgbClr val="FF0000"/>
                </a:solidFill>
                <a:latin typeface="Arial"/>
                <a:cs typeface="Arial"/>
              </a:rPr>
              <a:t> </a:t>
            </a:r>
            <a:r>
              <a:rPr sz="1947" b="1" spc="-4" dirty="0">
                <a:solidFill>
                  <a:srgbClr val="FF0000"/>
                </a:solidFill>
                <a:latin typeface="Arial"/>
                <a:cs typeface="Arial"/>
              </a:rPr>
              <a:t>theorem</a:t>
            </a:r>
            <a:r>
              <a:rPr sz="1947" b="1" spc="-190" dirty="0">
                <a:solidFill>
                  <a:srgbClr val="FF0000"/>
                </a:solidFill>
                <a:latin typeface="Arial"/>
                <a:cs typeface="Arial"/>
              </a:rPr>
              <a:t> </a:t>
            </a:r>
            <a:r>
              <a:rPr sz="1947" b="1" dirty="0">
                <a:solidFill>
                  <a:srgbClr val="FF0000"/>
                </a:solidFill>
                <a:latin typeface="Arial"/>
                <a:cs typeface="Arial"/>
              </a:rPr>
              <a:t>it</a:t>
            </a:r>
            <a:r>
              <a:rPr sz="1947" b="1" spc="-82" dirty="0">
                <a:solidFill>
                  <a:srgbClr val="FF0000"/>
                </a:solidFill>
                <a:latin typeface="Arial"/>
                <a:cs typeface="Arial"/>
              </a:rPr>
              <a:t> </a:t>
            </a:r>
            <a:r>
              <a:rPr sz="1947" b="1" dirty="0">
                <a:solidFill>
                  <a:srgbClr val="FF0000"/>
                </a:solidFill>
                <a:latin typeface="Arial"/>
                <a:cs typeface="Arial"/>
              </a:rPr>
              <a:t>approaches</a:t>
            </a:r>
            <a:r>
              <a:rPr sz="1947" b="1" spc="-238" dirty="0">
                <a:solidFill>
                  <a:srgbClr val="FF0000"/>
                </a:solidFill>
                <a:latin typeface="Arial"/>
                <a:cs typeface="Arial"/>
              </a:rPr>
              <a:t> </a:t>
            </a:r>
            <a:r>
              <a:rPr sz="1947" b="1" spc="-4" dirty="0">
                <a:solidFill>
                  <a:srgbClr val="FF0000"/>
                </a:solidFill>
                <a:latin typeface="Arial"/>
                <a:cs typeface="Arial"/>
              </a:rPr>
              <a:t>normal.</a:t>
            </a:r>
            <a:endParaRPr sz="1947">
              <a:latin typeface="Arial"/>
              <a:cs typeface="Arial"/>
            </a:endParaRPr>
          </a:p>
        </p:txBody>
      </p:sp>
      <p:grpSp>
        <p:nvGrpSpPr>
          <p:cNvPr id="59" name="object 59"/>
          <p:cNvGrpSpPr/>
          <p:nvPr/>
        </p:nvGrpSpPr>
        <p:grpSpPr>
          <a:xfrm>
            <a:off x="124924" y="3263595"/>
            <a:ext cx="11733884" cy="2361834"/>
            <a:chOff x="142239" y="3771265"/>
            <a:chExt cx="13559155" cy="2729230"/>
          </a:xfrm>
        </p:grpSpPr>
        <p:sp>
          <p:nvSpPr>
            <p:cNvPr id="60" name="object 60"/>
            <p:cNvSpPr/>
            <p:nvPr/>
          </p:nvSpPr>
          <p:spPr>
            <a:xfrm>
              <a:off x="5582919" y="3774440"/>
              <a:ext cx="335279" cy="701039"/>
            </a:xfrm>
            <a:prstGeom prst="rect">
              <a:avLst/>
            </a:prstGeom>
            <a:blipFill>
              <a:blip r:embed="rId8" cstate="print"/>
              <a:stretch>
                <a:fillRect/>
              </a:stretch>
            </a:blipFill>
          </p:spPr>
          <p:txBody>
            <a:bodyPr wrap="square" lIns="0" tIns="0" rIns="0" bIns="0" rtlCol="0"/>
            <a:lstStyle/>
            <a:p>
              <a:endParaRPr sz="1558"/>
            </a:p>
          </p:txBody>
        </p:sp>
        <p:sp>
          <p:nvSpPr>
            <p:cNvPr id="61" name="object 61"/>
            <p:cNvSpPr/>
            <p:nvPr/>
          </p:nvSpPr>
          <p:spPr>
            <a:xfrm>
              <a:off x="5582919" y="3774440"/>
              <a:ext cx="335280" cy="701040"/>
            </a:xfrm>
            <a:custGeom>
              <a:avLst/>
              <a:gdLst/>
              <a:ahLst/>
              <a:cxnLst/>
              <a:rect l="l" t="t" r="r" b="b"/>
              <a:pathLst>
                <a:path w="335279" h="701039">
                  <a:moveTo>
                    <a:pt x="0" y="167639"/>
                  </a:moveTo>
                  <a:lnTo>
                    <a:pt x="167639" y="0"/>
                  </a:lnTo>
                  <a:lnTo>
                    <a:pt x="335279" y="167639"/>
                  </a:lnTo>
                  <a:lnTo>
                    <a:pt x="251459" y="167639"/>
                  </a:lnTo>
                  <a:lnTo>
                    <a:pt x="251459" y="701039"/>
                  </a:lnTo>
                  <a:lnTo>
                    <a:pt x="83819" y="701039"/>
                  </a:lnTo>
                  <a:lnTo>
                    <a:pt x="83819" y="167639"/>
                  </a:lnTo>
                  <a:lnTo>
                    <a:pt x="0" y="167639"/>
                  </a:lnTo>
                  <a:close/>
                </a:path>
              </a:pathLst>
            </a:custGeom>
            <a:ln w="6350">
              <a:solidFill>
                <a:srgbClr val="FFC000"/>
              </a:solidFill>
            </a:ln>
          </p:spPr>
          <p:txBody>
            <a:bodyPr wrap="square" lIns="0" tIns="0" rIns="0" bIns="0" rtlCol="0"/>
            <a:lstStyle/>
            <a:p>
              <a:endParaRPr sz="1558"/>
            </a:p>
          </p:txBody>
        </p:sp>
        <p:sp>
          <p:nvSpPr>
            <p:cNvPr id="62" name="object 62"/>
            <p:cNvSpPr/>
            <p:nvPr/>
          </p:nvSpPr>
          <p:spPr>
            <a:xfrm>
              <a:off x="8173720" y="3784600"/>
              <a:ext cx="335279" cy="701039"/>
            </a:xfrm>
            <a:prstGeom prst="rect">
              <a:avLst/>
            </a:prstGeom>
            <a:blipFill>
              <a:blip r:embed="rId9" cstate="print"/>
              <a:stretch>
                <a:fillRect/>
              </a:stretch>
            </a:blipFill>
          </p:spPr>
          <p:txBody>
            <a:bodyPr wrap="square" lIns="0" tIns="0" rIns="0" bIns="0" rtlCol="0"/>
            <a:lstStyle/>
            <a:p>
              <a:endParaRPr sz="1558"/>
            </a:p>
          </p:txBody>
        </p:sp>
        <p:sp>
          <p:nvSpPr>
            <p:cNvPr id="63" name="object 63"/>
            <p:cNvSpPr/>
            <p:nvPr/>
          </p:nvSpPr>
          <p:spPr>
            <a:xfrm>
              <a:off x="8173720" y="3784600"/>
              <a:ext cx="335280" cy="701040"/>
            </a:xfrm>
            <a:custGeom>
              <a:avLst/>
              <a:gdLst/>
              <a:ahLst/>
              <a:cxnLst/>
              <a:rect l="l" t="t" r="r" b="b"/>
              <a:pathLst>
                <a:path w="335279" h="701039">
                  <a:moveTo>
                    <a:pt x="0" y="167639"/>
                  </a:moveTo>
                  <a:lnTo>
                    <a:pt x="167639" y="0"/>
                  </a:lnTo>
                  <a:lnTo>
                    <a:pt x="335279" y="167639"/>
                  </a:lnTo>
                  <a:lnTo>
                    <a:pt x="251459" y="167639"/>
                  </a:lnTo>
                  <a:lnTo>
                    <a:pt x="251459" y="701039"/>
                  </a:lnTo>
                  <a:lnTo>
                    <a:pt x="83820" y="701039"/>
                  </a:lnTo>
                  <a:lnTo>
                    <a:pt x="83820" y="167639"/>
                  </a:lnTo>
                  <a:lnTo>
                    <a:pt x="0" y="167639"/>
                  </a:lnTo>
                  <a:close/>
                </a:path>
              </a:pathLst>
            </a:custGeom>
            <a:ln w="6350">
              <a:solidFill>
                <a:srgbClr val="FFC000"/>
              </a:solidFill>
            </a:ln>
          </p:spPr>
          <p:txBody>
            <a:bodyPr wrap="square" lIns="0" tIns="0" rIns="0" bIns="0" rtlCol="0"/>
            <a:lstStyle/>
            <a:p>
              <a:endParaRPr sz="1558"/>
            </a:p>
          </p:txBody>
        </p:sp>
        <p:sp>
          <p:nvSpPr>
            <p:cNvPr id="64" name="object 64"/>
            <p:cNvSpPr/>
            <p:nvPr/>
          </p:nvSpPr>
          <p:spPr>
            <a:xfrm>
              <a:off x="5582919" y="4739640"/>
              <a:ext cx="335279" cy="670560"/>
            </a:xfrm>
            <a:prstGeom prst="rect">
              <a:avLst/>
            </a:prstGeom>
            <a:blipFill>
              <a:blip r:embed="rId10" cstate="print"/>
              <a:stretch>
                <a:fillRect/>
              </a:stretch>
            </a:blipFill>
          </p:spPr>
          <p:txBody>
            <a:bodyPr wrap="square" lIns="0" tIns="0" rIns="0" bIns="0" rtlCol="0"/>
            <a:lstStyle/>
            <a:p>
              <a:endParaRPr sz="1558"/>
            </a:p>
          </p:txBody>
        </p:sp>
        <p:sp>
          <p:nvSpPr>
            <p:cNvPr id="65" name="object 65"/>
            <p:cNvSpPr/>
            <p:nvPr/>
          </p:nvSpPr>
          <p:spPr>
            <a:xfrm>
              <a:off x="5582919" y="4739640"/>
              <a:ext cx="335280" cy="670560"/>
            </a:xfrm>
            <a:custGeom>
              <a:avLst/>
              <a:gdLst/>
              <a:ahLst/>
              <a:cxnLst/>
              <a:rect l="l" t="t" r="r" b="b"/>
              <a:pathLst>
                <a:path w="335279" h="670560">
                  <a:moveTo>
                    <a:pt x="0" y="502920"/>
                  </a:moveTo>
                  <a:lnTo>
                    <a:pt x="83819" y="502920"/>
                  </a:lnTo>
                  <a:lnTo>
                    <a:pt x="83819" y="0"/>
                  </a:lnTo>
                  <a:lnTo>
                    <a:pt x="251459" y="0"/>
                  </a:lnTo>
                  <a:lnTo>
                    <a:pt x="251459" y="502920"/>
                  </a:lnTo>
                  <a:lnTo>
                    <a:pt x="335279" y="502920"/>
                  </a:lnTo>
                  <a:lnTo>
                    <a:pt x="167639" y="670560"/>
                  </a:lnTo>
                  <a:lnTo>
                    <a:pt x="0" y="502920"/>
                  </a:lnTo>
                  <a:close/>
                </a:path>
              </a:pathLst>
            </a:custGeom>
            <a:ln w="6350">
              <a:solidFill>
                <a:srgbClr val="FFC000"/>
              </a:solidFill>
            </a:ln>
          </p:spPr>
          <p:txBody>
            <a:bodyPr wrap="square" lIns="0" tIns="0" rIns="0" bIns="0" rtlCol="0"/>
            <a:lstStyle/>
            <a:p>
              <a:endParaRPr sz="1558"/>
            </a:p>
          </p:txBody>
        </p:sp>
        <p:sp>
          <p:nvSpPr>
            <p:cNvPr id="66" name="object 66"/>
            <p:cNvSpPr/>
            <p:nvPr/>
          </p:nvSpPr>
          <p:spPr>
            <a:xfrm>
              <a:off x="8173720" y="4739640"/>
              <a:ext cx="335279" cy="670560"/>
            </a:xfrm>
            <a:prstGeom prst="rect">
              <a:avLst/>
            </a:prstGeom>
            <a:blipFill>
              <a:blip r:embed="rId10" cstate="print"/>
              <a:stretch>
                <a:fillRect/>
              </a:stretch>
            </a:blipFill>
          </p:spPr>
          <p:txBody>
            <a:bodyPr wrap="square" lIns="0" tIns="0" rIns="0" bIns="0" rtlCol="0"/>
            <a:lstStyle/>
            <a:p>
              <a:endParaRPr sz="1558"/>
            </a:p>
          </p:txBody>
        </p:sp>
        <p:sp>
          <p:nvSpPr>
            <p:cNvPr id="67" name="object 67"/>
            <p:cNvSpPr/>
            <p:nvPr/>
          </p:nvSpPr>
          <p:spPr>
            <a:xfrm>
              <a:off x="8173720" y="4739640"/>
              <a:ext cx="335280" cy="670560"/>
            </a:xfrm>
            <a:custGeom>
              <a:avLst/>
              <a:gdLst/>
              <a:ahLst/>
              <a:cxnLst/>
              <a:rect l="l" t="t" r="r" b="b"/>
              <a:pathLst>
                <a:path w="335279" h="670560">
                  <a:moveTo>
                    <a:pt x="0" y="502920"/>
                  </a:moveTo>
                  <a:lnTo>
                    <a:pt x="83820" y="502920"/>
                  </a:lnTo>
                  <a:lnTo>
                    <a:pt x="83820" y="0"/>
                  </a:lnTo>
                  <a:lnTo>
                    <a:pt x="251459" y="0"/>
                  </a:lnTo>
                  <a:lnTo>
                    <a:pt x="251459" y="502920"/>
                  </a:lnTo>
                  <a:lnTo>
                    <a:pt x="335279" y="502920"/>
                  </a:lnTo>
                  <a:lnTo>
                    <a:pt x="167639" y="670560"/>
                  </a:lnTo>
                  <a:lnTo>
                    <a:pt x="0" y="502920"/>
                  </a:lnTo>
                  <a:close/>
                </a:path>
              </a:pathLst>
            </a:custGeom>
            <a:ln w="6350">
              <a:solidFill>
                <a:srgbClr val="FFC000"/>
              </a:solidFill>
            </a:ln>
          </p:spPr>
          <p:txBody>
            <a:bodyPr wrap="square" lIns="0" tIns="0" rIns="0" bIns="0" rtlCol="0"/>
            <a:lstStyle/>
            <a:p>
              <a:endParaRPr sz="1558"/>
            </a:p>
          </p:txBody>
        </p:sp>
        <p:sp>
          <p:nvSpPr>
            <p:cNvPr id="68" name="object 68"/>
            <p:cNvSpPr/>
            <p:nvPr/>
          </p:nvSpPr>
          <p:spPr>
            <a:xfrm>
              <a:off x="6832599" y="5135880"/>
              <a:ext cx="335279" cy="1361439"/>
            </a:xfrm>
            <a:prstGeom prst="rect">
              <a:avLst/>
            </a:prstGeom>
            <a:blipFill>
              <a:blip r:embed="rId11" cstate="print"/>
              <a:stretch>
                <a:fillRect/>
              </a:stretch>
            </a:blipFill>
          </p:spPr>
          <p:txBody>
            <a:bodyPr wrap="square" lIns="0" tIns="0" rIns="0" bIns="0" rtlCol="0"/>
            <a:lstStyle/>
            <a:p>
              <a:endParaRPr sz="1558"/>
            </a:p>
          </p:txBody>
        </p:sp>
        <p:sp>
          <p:nvSpPr>
            <p:cNvPr id="69" name="object 69"/>
            <p:cNvSpPr/>
            <p:nvPr/>
          </p:nvSpPr>
          <p:spPr>
            <a:xfrm>
              <a:off x="6832599" y="5135880"/>
              <a:ext cx="335280" cy="1361440"/>
            </a:xfrm>
            <a:custGeom>
              <a:avLst/>
              <a:gdLst/>
              <a:ahLst/>
              <a:cxnLst/>
              <a:rect l="l" t="t" r="r" b="b"/>
              <a:pathLst>
                <a:path w="335279" h="1361439">
                  <a:moveTo>
                    <a:pt x="0" y="1193800"/>
                  </a:moveTo>
                  <a:lnTo>
                    <a:pt x="83820" y="1193800"/>
                  </a:lnTo>
                  <a:lnTo>
                    <a:pt x="83820" y="0"/>
                  </a:lnTo>
                  <a:lnTo>
                    <a:pt x="251459" y="0"/>
                  </a:lnTo>
                  <a:lnTo>
                    <a:pt x="251459" y="1193800"/>
                  </a:lnTo>
                  <a:lnTo>
                    <a:pt x="335279" y="1193800"/>
                  </a:lnTo>
                  <a:lnTo>
                    <a:pt x="167640" y="1361440"/>
                  </a:lnTo>
                  <a:lnTo>
                    <a:pt x="0" y="1193800"/>
                  </a:lnTo>
                  <a:close/>
                </a:path>
              </a:pathLst>
            </a:custGeom>
            <a:ln w="6350">
              <a:solidFill>
                <a:srgbClr val="FFC000"/>
              </a:solidFill>
            </a:ln>
          </p:spPr>
          <p:txBody>
            <a:bodyPr wrap="square" lIns="0" tIns="0" rIns="0" bIns="0" rtlCol="0"/>
            <a:lstStyle/>
            <a:p>
              <a:endParaRPr sz="1558"/>
            </a:p>
          </p:txBody>
        </p:sp>
        <p:sp>
          <p:nvSpPr>
            <p:cNvPr id="70" name="object 70"/>
            <p:cNvSpPr/>
            <p:nvPr/>
          </p:nvSpPr>
          <p:spPr>
            <a:xfrm>
              <a:off x="9631654" y="4216274"/>
              <a:ext cx="4069130" cy="777490"/>
            </a:xfrm>
            <a:prstGeom prst="rect">
              <a:avLst/>
            </a:prstGeom>
            <a:blipFill>
              <a:blip r:embed="rId12" cstate="print"/>
              <a:stretch>
                <a:fillRect/>
              </a:stretch>
            </a:blipFill>
          </p:spPr>
          <p:txBody>
            <a:bodyPr wrap="square" lIns="0" tIns="0" rIns="0" bIns="0" rtlCol="0"/>
            <a:lstStyle/>
            <a:p>
              <a:endParaRPr sz="1558"/>
            </a:p>
          </p:txBody>
        </p:sp>
        <p:sp>
          <p:nvSpPr>
            <p:cNvPr id="71" name="object 71"/>
            <p:cNvSpPr/>
            <p:nvPr/>
          </p:nvSpPr>
          <p:spPr>
            <a:xfrm>
              <a:off x="9682480" y="4246880"/>
              <a:ext cx="3972560" cy="680720"/>
            </a:xfrm>
            <a:custGeom>
              <a:avLst/>
              <a:gdLst/>
              <a:ahLst/>
              <a:cxnLst/>
              <a:rect l="l" t="t" r="r" b="b"/>
              <a:pathLst>
                <a:path w="3972559" h="680720">
                  <a:moveTo>
                    <a:pt x="3972560" y="0"/>
                  </a:moveTo>
                  <a:lnTo>
                    <a:pt x="0" y="0"/>
                  </a:lnTo>
                  <a:lnTo>
                    <a:pt x="0" y="680720"/>
                  </a:lnTo>
                  <a:lnTo>
                    <a:pt x="3972560" y="680720"/>
                  </a:lnTo>
                  <a:lnTo>
                    <a:pt x="3972560" y="0"/>
                  </a:lnTo>
                  <a:close/>
                </a:path>
              </a:pathLst>
            </a:custGeom>
            <a:solidFill>
              <a:srgbClr val="FAE4D5"/>
            </a:solidFill>
          </p:spPr>
          <p:txBody>
            <a:bodyPr wrap="square" lIns="0" tIns="0" rIns="0" bIns="0" rtlCol="0"/>
            <a:lstStyle/>
            <a:p>
              <a:endParaRPr sz="1558"/>
            </a:p>
          </p:txBody>
        </p:sp>
        <p:sp>
          <p:nvSpPr>
            <p:cNvPr id="72" name="object 72"/>
            <p:cNvSpPr/>
            <p:nvPr/>
          </p:nvSpPr>
          <p:spPr>
            <a:xfrm>
              <a:off x="8519159" y="4414520"/>
              <a:ext cx="934720" cy="365759"/>
            </a:xfrm>
            <a:prstGeom prst="rect">
              <a:avLst/>
            </a:prstGeom>
            <a:blipFill>
              <a:blip r:embed="rId13" cstate="print"/>
              <a:stretch>
                <a:fillRect/>
              </a:stretch>
            </a:blipFill>
          </p:spPr>
          <p:txBody>
            <a:bodyPr wrap="square" lIns="0" tIns="0" rIns="0" bIns="0" rtlCol="0"/>
            <a:lstStyle/>
            <a:p>
              <a:endParaRPr sz="1558"/>
            </a:p>
          </p:txBody>
        </p:sp>
        <p:sp>
          <p:nvSpPr>
            <p:cNvPr id="73" name="object 73"/>
            <p:cNvSpPr/>
            <p:nvPr/>
          </p:nvSpPr>
          <p:spPr>
            <a:xfrm>
              <a:off x="8519159" y="4414520"/>
              <a:ext cx="934719" cy="365760"/>
            </a:xfrm>
            <a:custGeom>
              <a:avLst/>
              <a:gdLst/>
              <a:ahLst/>
              <a:cxnLst/>
              <a:rect l="l" t="t" r="r" b="b"/>
              <a:pathLst>
                <a:path w="934720" h="365760">
                  <a:moveTo>
                    <a:pt x="751840" y="0"/>
                  </a:moveTo>
                  <a:lnTo>
                    <a:pt x="751840" y="91439"/>
                  </a:lnTo>
                  <a:lnTo>
                    <a:pt x="0" y="91439"/>
                  </a:lnTo>
                  <a:lnTo>
                    <a:pt x="0" y="274319"/>
                  </a:lnTo>
                  <a:lnTo>
                    <a:pt x="751840" y="274319"/>
                  </a:lnTo>
                  <a:lnTo>
                    <a:pt x="751840" y="365759"/>
                  </a:lnTo>
                  <a:lnTo>
                    <a:pt x="934720" y="182879"/>
                  </a:lnTo>
                  <a:lnTo>
                    <a:pt x="751840" y="0"/>
                  </a:lnTo>
                </a:path>
              </a:pathLst>
            </a:custGeom>
            <a:ln w="6350">
              <a:solidFill>
                <a:srgbClr val="FFC000"/>
              </a:solidFill>
            </a:ln>
          </p:spPr>
          <p:txBody>
            <a:bodyPr wrap="square" lIns="0" tIns="0" rIns="0" bIns="0" rtlCol="0"/>
            <a:lstStyle/>
            <a:p>
              <a:endParaRPr sz="1558"/>
            </a:p>
          </p:txBody>
        </p:sp>
        <p:sp>
          <p:nvSpPr>
            <p:cNvPr id="74" name="object 74"/>
            <p:cNvSpPr/>
            <p:nvPr/>
          </p:nvSpPr>
          <p:spPr>
            <a:xfrm>
              <a:off x="233656" y="4155334"/>
              <a:ext cx="4282487" cy="929851"/>
            </a:xfrm>
            <a:prstGeom prst="rect">
              <a:avLst/>
            </a:prstGeom>
            <a:blipFill>
              <a:blip r:embed="rId14" cstate="print"/>
              <a:stretch>
                <a:fillRect/>
              </a:stretch>
            </a:blipFill>
          </p:spPr>
          <p:txBody>
            <a:bodyPr wrap="square" lIns="0" tIns="0" rIns="0" bIns="0" rtlCol="0"/>
            <a:lstStyle/>
            <a:p>
              <a:endParaRPr sz="1558"/>
            </a:p>
          </p:txBody>
        </p:sp>
        <p:sp>
          <p:nvSpPr>
            <p:cNvPr id="75" name="object 75"/>
            <p:cNvSpPr/>
            <p:nvPr/>
          </p:nvSpPr>
          <p:spPr>
            <a:xfrm>
              <a:off x="142239" y="4104640"/>
              <a:ext cx="4445000" cy="1143000"/>
            </a:xfrm>
            <a:prstGeom prst="rect">
              <a:avLst/>
            </a:prstGeom>
            <a:blipFill>
              <a:blip r:embed="rId15" cstate="print"/>
              <a:stretch>
                <a:fillRect/>
              </a:stretch>
            </a:blipFill>
          </p:spPr>
          <p:txBody>
            <a:bodyPr wrap="square" lIns="0" tIns="0" rIns="0" bIns="0" rtlCol="0"/>
            <a:lstStyle/>
            <a:p>
              <a:endParaRPr sz="1558"/>
            </a:p>
          </p:txBody>
        </p:sp>
      </p:grpSp>
      <p:sp>
        <p:nvSpPr>
          <p:cNvPr id="76" name="object 76"/>
          <p:cNvSpPr txBox="1"/>
          <p:nvPr/>
        </p:nvSpPr>
        <p:spPr>
          <a:xfrm>
            <a:off x="248015" y="3622431"/>
            <a:ext cx="3622431" cy="699393"/>
          </a:xfrm>
          <a:prstGeom prst="rect">
            <a:avLst/>
          </a:prstGeom>
          <a:solidFill>
            <a:srgbClr val="D9D9D9"/>
          </a:solidFill>
        </p:spPr>
        <p:txBody>
          <a:bodyPr vert="horz" wrap="square" lIns="0" tIns="48358" rIns="0" bIns="0" rtlCol="0">
            <a:spAutoFit/>
          </a:bodyPr>
          <a:lstStyle/>
          <a:p>
            <a:pPr marL="374228" marR="96168" indent="-374228">
              <a:spcBef>
                <a:spcPts val="381"/>
              </a:spcBef>
              <a:buFont typeface="Wingdings"/>
              <a:buChar char=""/>
              <a:tabLst>
                <a:tab pos="374228" algn="l"/>
              </a:tabLst>
            </a:pPr>
            <a:r>
              <a:rPr sz="1947" b="1" spc="9" dirty="0">
                <a:latin typeface="Arial"/>
                <a:cs typeface="Arial"/>
              </a:rPr>
              <a:t>The</a:t>
            </a:r>
            <a:r>
              <a:rPr sz="1947" b="1" spc="-113" dirty="0">
                <a:latin typeface="Arial"/>
                <a:cs typeface="Arial"/>
              </a:rPr>
              <a:t> </a:t>
            </a:r>
            <a:r>
              <a:rPr sz="1947" b="1" spc="4" dirty="0">
                <a:latin typeface="Arial"/>
                <a:cs typeface="Arial"/>
              </a:rPr>
              <a:t>sample</a:t>
            </a:r>
            <a:r>
              <a:rPr sz="1947" b="1" spc="-177" dirty="0">
                <a:latin typeface="Arial"/>
                <a:cs typeface="Arial"/>
              </a:rPr>
              <a:t> </a:t>
            </a:r>
            <a:r>
              <a:rPr sz="1947" b="1" spc="-13" dirty="0">
                <a:latin typeface="Arial"/>
                <a:cs typeface="Arial"/>
              </a:rPr>
              <a:t>size</a:t>
            </a:r>
            <a:r>
              <a:rPr sz="1947" b="1" spc="-113" dirty="0">
                <a:latin typeface="Arial"/>
                <a:cs typeface="Arial"/>
              </a:rPr>
              <a:t> </a:t>
            </a:r>
            <a:r>
              <a:rPr sz="1947" b="1" spc="-17" dirty="0">
                <a:latin typeface="Arial"/>
                <a:cs typeface="Arial"/>
              </a:rPr>
              <a:t>should</a:t>
            </a:r>
            <a:r>
              <a:rPr sz="1947" b="1" spc="-82" dirty="0">
                <a:latin typeface="Arial"/>
                <a:cs typeface="Arial"/>
              </a:rPr>
              <a:t> </a:t>
            </a:r>
            <a:r>
              <a:rPr sz="1947" b="1" spc="-13" dirty="0">
                <a:latin typeface="Arial"/>
                <a:cs typeface="Arial"/>
              </a:rPr>
              <a:t>be</a:t>
            </a:r>
            <a:endParaRPr sz="1947">
              <a:latin typeface="Arial"/>
              <a:cs typeface="Arial"/>
            </a:endParaRPr>
          </a:p>
          <a:p>
            <a:pPr marR="71439" algn="ctr">
              <a:spcBef>
                <a:spcPts val="368"/>
              </a:spcBef>
            </a:pPr>
            <a:r>
              <a:rPr sz="1947" b="1" spc="-9" dirty="0">
                <a:latin typeface="Arial"/>
                <a:cs typeface="Arial"/>
              </a:rPr>
              <a:t>less than </a:t>
            </a:r>
            <a:r>
              <a:rPr sz="1947" b="1" spc="4" dirty="0">
                <a:latin typeface="Arial"/>
                <a:cs typeface="Arial"/>
              </a:rPr>
              <a:t>30 </a:t>
            </a:r>
            <a:r>
              <a:rPr sz="1947" b="1" dirty="0">
                <a:latin typeface="Arial"/>
                <a:cs typeface="Arial"/>
              </a:rPr>
              <a:t>(i.e.,</a:t>
            </a:r>
            <a:r>
              <a:rPr sz="1947" b="1" spc="-402" dirty="0">
                <a:latin typeface="Arial"/>
                <a:cs typeface="Arial"/>
              </a:rPr>
              <a:t> </a:t>
            </a:r>
            <a:r>
              <a:rPr sz="1947" b="1" spc="-4" dirty="0">
                <a:latin typeface="Arial"/>
                <a:cs typeface="Arial"/>
              </a:rPr>
              <a:t>n &lt; </a:t>
            </a:r>
            <a:r>
              <a:rPr sz="1947" b="1" spc="9" dirty="0">
                <a:latin typeface="Arial"/>
                <a:cs typeface="Arial"/>
              </a:rPr>
              <a:t>30)</a:t>
            </a:r>
            <a:endParaRPr sz="1947">
              <a:latin typeface="Arial"/>
              <a:cs typeface="Arial"/>
            </a:endParaRPr>
          </a:p>
        </p:txBody>
      </p:sp>
      <p:grpSp>
        <p:nvGrpSpPr>
          <p:cNvPr id="77" name="object 77"/>
          <p:cNvGrpSpPr/>
          <p:nvPr/>
        </p:nvGrpSpPr>
        <p:grpSpPr>
          <a:xfrm>
            <a:off x="4021565" y="3808717"/>
            <a:ext cx="814387" cy="339603"/>
            <a:chOff x="4645025" y="4401184"/>
            <a:chExt cx="941069" cy="392430"/>
          </a:xfrm>
        </p:grpSpPr>
        <p:sp>
          <p:nvSpPr>
            <p:cNvPr id="78" name="object 78"/>
            <p:cNvSpPr/>
            <p:nvPr/>
          </p:nvSpPr>
          <p:spPr>
            <a:xfrm>
              <a:off x="4648200" y="4404359"/>
              <a:ext cx="934720" cy="386079"/>
            </a:xfrm>
            <a:prstGeom prst="rect">
              <a:avLst/>
            </a:prstGeom>
            <a:blipFill>
              <a:blip r:embed="rId16" cstate="print"/>
              <a:stretch>
                <a:fillRect/>
              </a:stretch>
            </a:blipFill>
          </p:spPr>
          <p:txBody>
            <a:bodyPr wrap="square" lIns="0" tIns="0" rIns="0" bIns="0" rtlCol="0"/>
            <a:lstStyle/>
            <a:p>
              <a:endParaRPr sz="1558"/>
            </a:p>
          </p:txBody>
        </p:sp>
        <p:sp>
          <p:nvSpPr>
            <p:cNvPr id="79" name="object 79"/>
            <p:cNvSpPr/>
            <p:nvPr/>
          </p:nvSpPr>
          <p:spPr>
            <a:xfrm>
              <a:off x="4648200" y="4404359"/>
              <a:ext cx="934719" cy="386080"/>
            </a:xfrm>
            <a:custGeom>
              <a:avLst/>
              <a:gdLst/>
              <a:ahLst/>
              <a:cxnLst/>
              <a:rect l="l" t="t" r="r" b="b"/>
              <a:pathLst>
                <a:path w="934720" h="386079">
                  <a:moveTo>
                    <a:pt x="193039" y="386079"/>
                  </a:moveTo>
                  <a:lnTo>
                    <a:pt x="193039" y="289559"/>
                  </a:lnTo>
                  <a:lnTo>
                    <a:pt x="934720" y="289559"/>
                  </a:lnTo>
                  <a:lnTo>
                    <a:pt x="934720" y="96519"/>
                  </a:lnTo>
                  <a:lnTo>
                    <a:pt x="193039" y="96519"/>
                  </a:lnTo>
                  <a:lnTo>
                    <a:pt x="193039" y="0"/>
                  </a:lnTo>
                  <a:lnTo>
                    <a:pt x="0" y="193039"/>
                  </a:lnTo>
                  <a:lnTo>
                    <a:pt x="193039" y="386079"/>
                  </a:lnTo>
                  <a:close/>
                </a:path>
              </a:pathLst>
            </a:custGeom>
            <a:ln w="6349">
              <a:solidFill>
                <a:srgbClr val="FFC000"/>
              </a:solidFill>
            </a:ln>
          </p:spPr>
          <p:txBody>
            <a:bodyPr wrap="square" lIns="0" tIns="0" rIns="0" bIns="0" rtlCol="0"/>
            <a:lstStyle/>
            <a:p>
              <a:endParaRPr sz="1558"/>
            </a:p>
          </p:txBody>
        </p:sp>
      </p:grpSp>
    </p:spTree>
    <p:extLst>
      <p:ext uri="{BB962C8B-B14F-4D97-AF65-F5344CB8AC3E}">
        <p14:creationId xmlns:p14="http://schemas.microsoft.com/office/powerpoint/2010/main" val="11353904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Often the decisions are made based on samples estimates to generalize on population parameter (as described in sampling and estimation).</a:t>
            </a:r>
          </a:p>
          <a:p>
            <a:r>
              <a:rPr lang="en-US" dirty="0"/>
              <a:t>In this process, there may be a difference between the estimate and the parameter which needs to be examined.</a:t>
            </a:r>
          </a:p>
          <a:p>
            <a:r>
              <a:rPr lang="en-US" dirty="0"/>
              <a:t>The </a:t>
            </a:r>
            <a:r>
              <a:rPr lang="en-US" dirty="0" smtClean="0"/>
              <a:t>following </a:t>
            </a:r>
            <a:r>
              <a:rPr lang="en-US" dirty="0"/>
              <a:t>possibilities might arise due to </a:t>
            </a:r>
            <a:r>
              <a:rPr lang="en-US" dirty="0" smtClean="0"/>
              <a:t>sampling</a:t>
            </a:r>
          </a:p>
          <a:p>
            <a:endParaRPr lang="en-IN" dirty="0"/>
          </a:p>
        </p:txBody>
      </p:sp>
      <p:sp>
        <p:nvSpPr>
          <p:cNvPr id="6" name="Content Placeholder 5"/>
          <p:cNvSpPr>
            <a:spLocks noGrp="1"/>
          </p:cNvSpPr>
          <p:nvPr>
            <p:ph sz="quarter" idx="10"/>
          </p:nvPr>
        </p:nvSpPr>
        <p:spPr/>
        <p:txBody>
          <a:bodyPr/>
          <a:lstStyle/>
          <a:p>
            <a:r>
              <a:rPr lang="en-IN" dirty="0"/>
              <a:t>Need for testing of hypothesis</a:t>
            </a:r>
          </a:p>
          <a:p>
            <a:endParaRPr lang="en-IN" dirty="0"/>
          </a:p>
        </p:txBody>
      </p:sp>
      <mc:AlternateContent xmlns:mc="http://schemas.openxmlformats.org/markup-compatibility/2006" xmlns:a14="http://schemas.microsoft.com/office/drawing/2010/main">
        <mc:Choice Requires="a14">
          <p:sp>
            <p:nvSpPr>
              <p:cNvPr id="35" name="TextBox 34"/>
              <p:cNvSpPr txBox="1"/>
              <p:nvPr/>
            </p:nvSpPr>
            <p:spPr>
              <a:xfrm>
                <a:off x="566057" y="3944983"/>
                <a:ext cx="9117874" cy="166449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3200" dirty="0" smtClean="0"/>
                  <a:t>       </a:t>
                </a:r>
                <a:r>
                  <a:rPr lang="en-US" sz="3200" dirty="0" smtClean="0">
                    <a:sym typeface="Symbol" panose="05050102010706020507" pitchFamily="18" charset="2"/>
                  </a:rPr>
                  <a:t>Estimate-Parameter=</a:t>
                </a:r>
                <a14:m>
                  <m:oMath xmlns:m="http://schemas.openxmlformats.org/officeDocument/2006/math">
                    <m:d>
                      <m:dPr>
                        <m:begChr m:val="{"/>
                        <m:endChr m:val=""/>
                        <m:ctrlPr>
                          <a:rPr lang="en-US" sz="3200" i="1" smtClean="0">
                            <a:latin typeface="Cambria Math" panose="02040503050406030204" pitchFamily="18" charset="0"/>
                            <a:sym typeface="Symbol" panose="05050102010706020507" pitchFamily="18" charset="2"/>
                          </a:rPr>
                        </m:ctrlPr>
                      </m:dPr>
                      <m:e>
                        <m:m>
                          <m:mPr>
                            <m:mcs>
                              <m:mc>
                                <m:mcPr>
                                  <m:count m:val="1"/>
                                  <m:mcJc m:val="center"/>
                                </m:mcPr>
                              </m:mc>
                            </m:mcs>
                            <m:ctrlPr>
                              <a:rPr lang="en-US" sz="3200" i="1" smtClean="0">
                                <a:latin typeface="Cambria Math" panose="02040503050406030204" pitchFamily="18" charset="0"/>
                                <a:sym typeface="Symbol" panose="05050102010706020507" pitchFamily="18" charset="2"/>
                              </a:rPr>
                            </m:ctrlPr>
                          </m:mPr>
                          <m:mr>
                            <m:e>
                              <m:r>
                                <m:rPr>
                                  <m:brk m:alnAt="7"/>
                                </m:rPr>
                                <a:rPr lang="en-US" sz="3200" b="0" i="1" smtClean="0">
                                  <a:latin typeface="Cambria Math" panose="02040503050406030204" pitchFamily="18" charset="0"/>
                                  <a:sym typeface="Symbol" panose="05050102010706020507" pitchFamily="18" charset="2"/>
                                </a:rPr>
                                <m:t>0</m:t>
                              </m:r>
                            </m:e>
                          </m:mr>
                          <m:mr>
                            <m:e>
                              <m:r>
                                <a:rPr lang="en-US" sz="3200" b="0" i="1" smtClean="0">
                                  <a:latin typeface="Cambria Math" panose="02040503050406030204" pitchFamily="18" charset="0"/>
                                  <a:sym typeface="Symbol" panose="05050102010706020507" pitchFamily="18" charset="2"/>
                                </a:rPr>
                                <m:t>𝑆𝑚𝑎𝑙𝑙</m:t>
                              </m:r>
                            </m:e>
                          </m:mr>
                          <m:mr>
                            <m:e>
                              <m:r>
                                <a:rPr lang="en-US" sz="3200" b="0" i="1" smtClean="0">
                                  <a:latin typeface="Cambria Math" panose="02040503050406030204" pitchFamily="18" charset="0"/>
                                  <a:sym typeface="Symbol" panose="05050102010706020507" pitchFamily="18" charset="2"/>
                                </a:rPr>
                                <m:t>𝐿𝑎𝑟𝑔𝑒</m:t>
                              </m:r>
                            </m:e>
                          </m:mr>
                        </m:m>
                      </m:e>
                    </m:d>
                  </m:oMath>
                </a14:m>
                <a:endParaRPr lang="en-IN" sz="3200" dirty="0"/>
              </a:p>
            </p:txBody>
          </p:sp>
        </mc:Choice>
        <mc:Fallback xmlns="">
          <p:sp>
            <p:nvSpPr>
              <p:cNvPr id="35" name="TextBox 34"/>
              <p:cNvSpPr txBox="1">
                <a:spLocks noRot="1" noChangeAspect="1" noMove="1" noResize="1" noEditPoints="1" noAdjustHandles="1" noChangeArrowheads="1" noChangeShapeType="1" noTextEdit="1"/>
              </p:cNvSpPr>
              <p:nvPr/>
            </p:nvSpPr>
            <p:spPr>
              <a:xfrm>
                <a:off x="566057" y="3944983"/>
                <a:ext cx="9117874" cy="1664495"/>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5196733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2613147" y="1485899"/>
            <a:ext cx="9020908" cy="959834"/>
          </a:xfrm>
          <a:prstGeom prst="rect">
            <a:avLst/>
          </a:prstGeom>
          <a:solidFill>
            <a:srgbClr val="F0F8EB"/>
          </a:solidFill>
        </p:spPr>
        <p:txBody>
          <a:bodyPr vert="horz" wrap="square" lIns="0" tIns="1099" rIns="0" bIns="0" rtlCol="0">
            <a:spAutoFit/>
          </a:bodyPr>
          <a:lstStyle/>
          <a:p>
            <a:pPr marL="154418" marR="602284">
              <a:spcBef>
                <a:spcPts val="9"/>
              </a:spcBef>
            </a:pPr>
            <a:r>
              <a:rPr sz="3115" b="1" spc="-9" dirty="0">
                <a:solidFill>
                  <a:srgbClr val="404040"/>
                </a:solidFill>
                <a:latin typeface="Arial"/>
                <a:cs typeface="Arial"/>
              </a:rPr>
              <a:t>Degrees </a:t>
            </a:r>
            <a:r>
              <a:rPr sz="3115" b="1" spc="-17" dirty="0">
                <a:solidFill>
                  <a:srgbClr val="404040"/>
                </a:solidFill>
                <a:latin typeface="Arial"/>
                <a:cs typeface="Arial"/>
              </a:rPr>
              <a:t>of </a:t>
            </a:r>
            <a:r>
              <a:rPr sz="3115" b="1" spc="-9" dirty="0">
                <a:solidFill>
                  <a:srgbClr val="404040"/>
                </a:solidFill>
                <a:latin typeface="Arial"/>
                <a:cs typeface="Arial"/>
              </a:rPr>
              <a:t>freedom </a:t>
            </a:r>
            <a:r>
              <a:rPr sz="3115" b="1" dirty="0">
                <a:solidFill>
                  <a:srgbClr val="404040"/>
                </a:solidFill>
                <a:latin typeface="Arial"/>
                <a:cs typeface="Arial"/>
              </a:rPr>
              <a:t>(df): </a:t>
            </a:r>
            <a:r>
              <a:rPr sz="3115" b="1" spc="-26" dirty="0">
                <a:solidFill>
                  <a:srgbClr val="404040"/>
                </a:solidFill>
                <a:latin typeface="Arial"/>
                <a:cs typeface="Arial"/>
              </a:rPr>
              <a:t>No. </a:t>
            </a:r>
            <a:r>
              <a:rPr sz="3115" b="1" spc="-17" dirty="0">
                <a:solidFill>
                  <a:srgbClr val="404040"/>
                </a:solidFill>
                <a:latin typeface="Arial"/>
                <a:cs typeface="Arial"/>
              </a:rPr>
              <a:t>of </a:t>
            </a:r>
            <a:r>
              <a:rPr sz="3115" b="1" spc="-26" dirty="0">
                <a:solidFill>
                  <a:srgbClr val="404040"/>
                </a:solidFill>
                <a:latin typeface="Arial"/>
                <a:cs typeface="Arial"/>
              </a:rPr>
              <a:t>independent  </a:t>
            </a:r>
            <a:r>
              <a:rPr sz="3115" b="1" spc="-13" dirty="0">
                <a:solidFill>
                  <a:srgbClr val="404040"/>
                </a:solidFill>
                <a:latin typeface="Arial"/>
                <a:cs typeface="Arial"/>
              </a:rPr>
              <a:t>observations</a:t>
            </a:r>
            <a:endParaRPr sz="3115">
              <a:latin typeface="Arial"/>
              <a:cs typeface="Arial"/>
            </a:endParaRPr>
          </a:p>
        </p:txBody>
      </p:sp>
      <p:sp>
        <p:nvSpPr>
          <p:cNvPr id="12" name="object 12"/>
          <p:cNvSpPr/>
          <p:nvPr/>
        </p:nvSpPr>
        <p:spPr>
          <a:xfrm>
            <a:off x="218395" y="1397976"/>
            <a:ext cx="1537973" cy="782515"/>
          </a:xfrm>
          <a:prstGeom prst="rect">
            <a:avLst/>
          </a:prstGeom>
          <a:blipFill>
            <a:blip r:embed="rId2" cstate="print"/>
            <a:stretch>
              <a:fillRect/>
            </a:stretch>
          </a:blipFill>
        </p:spPr>
        <p:txBody>
          <a:bodyPr wrap="square" lIns="0" tIns="0" rIns="0" bIns="0" rtlCol="0"/>
          <a:lstStyle/>
          <a:p>
            <a:endParaRPr sz="1558"/>
          </a:p>
        </p:txBody>
      </p:sp>
      <p:sp>
        <p:nvSpPr>
          <p:cNvPr id="13" name="object 13"/>
          <p:cNvSpPr txBox="1"/>
          <p:nvPr/>
        </p:nvSpPr>
        <p:spPr>
          <a:xfrm>
            <a:off x="520578" y="1542500"/>
            <a:ext cx="990783" cy="491015"/>
          </a:xfrm>
          <a:prstGeom prst="rect">
            <a:avLst/>
          </a:prstGeom>
        </p:spPr>
        <p:txBody>
          <a:bodyPr vert="horz" wrap="square" lIns="0" tIns="11540" rIns="0" bIns="0" rtlCol="0">
            <a:spAutoFit/>
          </a:bodyPr>
          <a:lstStyle/>
          <a:p>
            <a:pPr marL="10991">
              <a:spcBef>
                <a:spcPts val="91"/>
              </a:spcBef>
            </a:pPr>
            <a:r>
              <a:rPr sz="3115" b="1" spc="-4" dirty="0">
                <a:solidFill>
                  <a:srgbClr val="FFFFFF"/>
                </a:solidFill>
                <a:latin typeface="Arial"/>
                <a:cs typeface="Arial"/>
              </a:rPr>
              <a:t>t</a:t>
            </a:r>
            <a:r>
              <a:rPr sz="3115" b="1" dirty="0">
                <a:solidFill>
                  <a:srgbClr val="FFFFFF"/>
                </a:solidFill>
                <a:latin typeface="Arial"/>
                <a:cs typeface="Arial"/>
              </a:rPr>
              <a:t>-test</a:t>
            </a:r>
            <a:endParaRPr sz="3115">
              <a:latin typeface="Arial"/>
              <a:cs typeface="Arial"/>
            </a:endParaRPr>
          </a:p>
        </p:txBody>
      </p:sp>
      <p:grpSp>
        <p:nvGrpSpPr>
          <p:cNvPr id="14" name="object 14"/>
          <p:cNvGrpSpPr/>
          <p:nvPr/>
        </p:nvGrpSpPr>
        <p:grpSpPr>
          <a:xfrm>
            <a:off x="1804255" y="1468316"/>
            <a:ext cx="637442" cy="637442"/>
            <a:chOff x="2082800" y="1696720"/>
            <a:chExt cx="736600" cy="736600"/>
          </a:xfrm>
        </p:grpSpPr>
        <p:sp>
          <p:nvSpPr>
            <p:cNvPr id="15" name="object 15"/>
            <p:cNvSpPr/>
            <p:nvPr/>
          </p:nvSpPr>
          <p:spPr>
            <a:xfrm>
              <a:off x="2082800" y="1696720"/>
              <a:ext cx="736600" cy="736600"/>
            </a:xfrm>
            <a:prstGeom prst="rect">
              <a:avLst/>
            </a:prstGeom>
            <a:blipFill>
              <a:blip r:embed="rId3" cstate="print"/>
              <a:stretch>
                <a:fillRect/>
              </a:stretch>
            </a:blipFill>
          </p:spPr>
          <p:txBody>
            <a:bodyPr wrap="square" lIns="0" tIns="0" rIns="0" bIns="0" rtlCol="0"/>
            <a:lstStyle/>
            <a:p>
              <a:endParaRPr sz="1558"/>
            </a:p>
          </p:txBody>
        </p:sp>
        <p:sp>
          <p:nvSpPr>
            <p:cNvPr id="16" name="object 16"/>
            <p:cNvSpPr/>
            <p:nvPr/>
          </p:nvSpPr>
          <p:spPr>
            <a:xfrm>
              <a:off x="2179319" y="1742440"/>
              <a:ext cx="599440" cy="589280"/>
            </a:xfrm>
            <a:custGeom>
              <a:avLst/>
              <a:gdLst/>
              <a:ahLst/>
              <a:cxnLst/>
              <a:rect l="l" t="t" r="r" b="b"/>
              <a:pathLst>
                <a:path w="599439" h="589280">
                  <a:moveTo>
                    <a:pt x="304800" y="0"/>
                  </a:moveTo>
                  <a:lnTo>
                    <a:pt x="304800" y="147320"/>
                  </a:lnTo>
                  <a:lnTo>
                    <a:pt x="0" y="147320"/>
                  </a:lnTo>
                  <a:lnTo>
                    <a:pt x="0" y="441960"/>
                  </a:lnTo>
                  <a:lnTo>
                    <a:pt x="304800" y="441960"/>
                  </a:lnTo>
                  <a:lnTo>
                    <a:pt x="304800" y="589280"/>
                  </a:lnTo>
                  <a:lnTo>
                    <a:pt x="599440" y="294639"/>
                  </a:lnTo>
                  <a:lnTo>
                    <a:pt x="304800" y="0"/>
                  </a:lnTo>
                  <a:close/>
                </a:path>
              </a:pathLst>
            </a:custGeom>
            <a:solidFill>
              <a:srgbClr val="7AC7CE"/>
            </a:solidFill>
          </p:spPr>
          <p:txBody>
            <a:bodyPr wrap="square" lIns="0" tIns="0" rIns="0" bIns="0" rtlCol="0"/>
            <a:lstStyle/>
            <a:p>
              <a:endParaRPr sz="1558"/>
            </a:p>
          </p:txBody>
        </p:sp>
        <p:sp>
          <p:nvSpPr>
            <p:cNvPr id="17" name="object 17"/>
            <p:cNvSpPr/>
            <p:nvPr/>
          </p:nvSpPr>
          <p:spPr>
            <a:xfrm>
              <a:off x="2179319" y="1742440"/>
              <a:ext cx="599440" cy="589280"/>
            </a:xfrm>
            <a:custGeom>
              <a:avLst/>
              <a:gdLst/>
              <a:ahLst/>
              <a:cxnLst/>
              <a:rect l="l" t="t" r="r" b="b"/>
              <a:pathLst>
                <a:path w="599439" h="589280">
                  <a:moveTo>
                    <a:pt x="304800" y="589280"/>
                  </a:moveTo>
                  <a:lnTo>
                    <a:pt x="304800" y="441960"/>
                  </a:lnTo>
                  <a:lnTo>
                    <a:pt x="0" y="441960"/>
                  </a:lnTo>
                  <a:lnTo>
                    <a:pt x="0" y="147320"/>
                  </a:lnTo>
                  <a:lnTo>
                    <a:pt x="304800" y="147320"/>
                  </a:lnTo>
                  <a:lnTo>
                    <a:pt x="304800" y="0"/>
                  </a:lnTo>
                  <a:lnTo>
                    <a:pt x="599440" y="294639"/>
                  </a:lnTo>
                  <a:lnTo>
                    <a:pt x="304800" y="589280"/>
                  </a:lnTo>
                </a:path>
              </a:pathLst>
            </a:custGeom>
            <a:ln w="12700">
              <a:solidFill>
                <a:srgbClr val="FFFFFF"/>
              </a:solidFill>
            </a:ln>
          </p:spPr>
          <p:txBody>
            <a:bodyPr wrap="square" lIns="0" tIns="0" rIns="0" bIns="0" rtlCol="0"/>
            <a:lstStyle/>
            <a:p>
              <a:endParaRPr sz="1558"/>
            </a:p>
          </p:txBody>
        </p:sp>
      </p:grpSp>
      <p:sp>
        <p:nvSpPr>
          <p:cNvPr id="21" name="object 21"/>
          <p:cNvSpPr txBox="1"/>
          <p:nvPr/>
        </p:nvSpPr>
        <p:spPr>
          <a:xfrm>
            <a:off x="652462" y="3789484"/>
            <a:ext cx="11218985" cy="541559"/>
          </a:xfrm>
          <a:prstGeom prst="rect">
            <a:avLst/>
          </a:prstGeom>
          <a:solidFill>
            <a:srgbClr val="F1F1F1"/>
          </a:solidFill>
        </p:spPr>
        <p:txBody>
          <a:bodyPr vert="horz" wrap="square" lIns="0" tIns="114300" rIns="0" bIns="0" rtlCol="0">
            <a:spAutoFit/>
          </a:bodyPr>
          <a:lstStyle/>
          <a:p>
            <a:pPr marL="164859">
              <a:spcBef>
                <a:spcPts val="900"/>
              </a:spcBef>
            </a:pPr>
            <a:r>
              <a:rPr sz="2769" b="1" spc="-17" dirty="0">
                <a:solidFill>
                  <a:srgbClr val="FF0000"/>
                </a:solidFill>
                <a:latin typeface="Arial"/>
                <a:cs typeface="Arial"/>
              </a:rPr>
              <a:t>a+b </a:t>
            </a:r>
            <a:r>
              <a:rPr sz="2769" b="1" dirty="0">
                <a:solidFill>
                  <a:srgbClr val="FF0000"/>
                </a:solidFill>
                <a:latin typeface="Arial"/>
                <a:cs typeface="Arial"/>
              </a:rPr>
              <a:t>= </a:t>
            </a:r>
            <a:r>
              <a:rPr sz="2769" b="1" spc="-13" dirty="0">
                <a:solidFill>
                  <a:srgbClr val="FF0000"/>
                </a:solidFill>
                <a:latin typeface="Arial"/>
                <a:cs typeface="Arial"/>
              </a:rPr>
              <a:t>20. </a:t>
            </a:r>
            <a:r>
              <a:rPr sz="2769" b="1" spc="-39" dirty="0">
                <a:solidFill>
                  <a:srgbClr val="FF0000"/>
                </a:solidFill>
                <a:latin typeface="Arial"/>
                <a:cs typeface="Arial"/>
              </a:rPr>
              <a:t>If </a:t>
            </a:r>
            <a:r>
              <a:rPr sz="2769" b="1" dirty="0">
                <a:solidFill>
                  <a:srgbClr val="FF0000"/>
                </a:solidFill>
                <a:latin typeface="Arial"/>
                <a:cs typeface="Arial"/>
              </a:rPr>
              <a:t>we </a:t>
            </a:r>
            <a:r>
              <a:rPr sz="2769" b="1" spc="-17" dirty="0">
                <a:solidFill>
                  <a:srgbClr val="FF0000"/>
                </a:solidFill>
                <a:latin typeface="Arial"/>
                <a:cs typeface="Arial"/>
              </a:rPr>
              <a:t>assign a=9 </a:t>
            </a:r>
            <a:r>
              <a:rPr sz="2769" b="1" spc="-39" dirty="0">
                <a:solidFill>
                  <a:srgbClr val="FF0000"/>
                </a:solidFill>
                <a:latin typeface="Arial"/>
                <a:cs typeface="Arial"/>
              </a:rPr>
              <a:t>then </a:t>
            </a:r>
            <a:r>
              <a:rPr sz="2769" b="1" spc="-56" dirty="0">
                <a:solidFill>
                  <a:srgbClr val="FF0000"/>
                </a:solidFill>
                <a:latin typeface="Arial"/>
                <a:cs typeface="Arial"/>
              </a:rPr>
              <a:t>b=11 </a:t>
            </a:r>
            <a:r>
              <a:rPr sz="2769" b="1" spc="-17" dirty="0">
                <a:solidFill>
                  <a:srgbClr val="FF0000"/>
                </a:solidFill>
                <a:latin typeface="Arial"/>
                <a:cs typeface="Arial"/>
              </a:rPr>
              <a:t>or </a:t>
            </a:r>
            <a:r>
              <a:rPr sz="2769" b="1" spc="-26" dirty="0">
                <a:solidFill>
                  <a:srgbClr val="FF0000"/>
                </a:solidFill>
                <a:latin typeface="Arial"/>
                <a:cs typeface="Arial"/>
              </a:rPr>
              <a:t>vice-versa. </a:t>
            </a:r>
            <a:r>
              <a:rPr sz="2769" b="1" spc="419" dirty="0">
                <a:solidFill>
                  <a:srgbClr val="FF0000"/>
                </a:solidFill>
                <a:latin typeface="Arimo"/>
                <a:cs typeface="Arimo"/>
              </a:rPr>
              <a:t>⸫</a:t>
            </a:r>
            <a:r>
              <a:rPr sz="2769" b="1" spc="831" dirty="0">
                <a:solidFill>
                  <a:srgbClr val="FF0000"/>
                </a:solidFill>
                <a:latin typeface="Arimo"/>
                <a:cs typeface="Arimo"/>
              </a:rPr>
              <a:t> </a:t>
            </a:r>
            <a:r>
              <a:rPr sz="2769" b="1" spc="-22" dirty="0">
                <a:solidFill>
                  <a:srgbClr val="FF0000"/>
                </a:solidFill>
                <a:latin typeface="Arial"/>
                <a:cs typeface="Arial"/>
              </a:rPr>
              <a:t>df=(2-1)=1</a:t>
            </a:r>
            <a:endParaRPr sz="2769">
              <a:latin typeface="Arial"/>
              <a:cs typeface="Arial"/>
            </a:endParaRPr>
          </a:p>
        </p:txBody>
      </p:sp>
      <p:sp>
        <p:nvSpPr>
          <p:cNvPr id="25" name="object 25"/>
          <p:cNvSpPr txBox="1"/>
          <p:nvPr/>
        </p:nvSpPr>
        <p:spPr>
          <a:xfrm>
            <a:off x="372459" y="3116544"/>
            <a:ext cx="9695717" cy="491015"/>
          </a:xfrm>
          <a:prstGeom prst="rect">
            <a:avLst/>
          </a:prstGeom>
        </p:spPr>
        <p:txBody>
          <a:bodyPr vert="horz" wrap="square" lIns="0" tIns="11540" rIns="0" bIns="0" rtlCol="0">
            <a:spAutoFit/>
          </a:bodyPr>
          <a:lstStyle/>
          <a:p>
            <a:pPr marL="10991">
              <a:spcBef>
                <a:spcPts val="91"/>
              </a:spcBef>
              <a:tabLst>
                <a:tab pos="9684350" algn="l"/>
              </a:tabLst>
            </a:pPr>
            <a:r>
              <a:rPr sz="3115" b="1" u="sng" dirty="0">
                <a:solidFill>
                  <a:srgbClr val="0000FF"/>
                </a:solidFill>
                <a:uFill>
                  <a:solidFill>
                    <a:srgbClr val="BEBEBE"/>
                  </a:solidFill>
                </a:uFill>
                <a:latin typeface="Arial"/>
                <a:cs typeface="Arial"/>
              </a:rPr>
              <a:t> </a:t>
            </a:r>
            <a:r>
              <a:rPr sz="3115" b="1" u="sng" spc="-138" dirty="0">
                <a:solidFill>
                  <a:srgbClr val="0000FF"/>
                </a:solidFill>
                <a:uFill>
                  <a:solidFill>
                    <a:srgbClr val="BEBEBE"/>
                  </a:solidFill>
                </a:uFill>
                <a:latin typeface="Arial"/>
                <a:cs typeface="Arial"/>
              </a:rPr>
              <a:t> </a:t>
            </a:r>
            <a:r>
              <a:rPr sz="3115" b="1" u="sng" spc="-22" dirty="0">
                <a:solidFill>
                  <a:srgbClr val="0000FF"/>
                </a:solidFill>
                <a:uFill>
                  <a:solidFill>
                    <a:srgbClr val="BEBEBE"/>
                  </a:solidFill>
                </a:uFill>
                <a:latin typeface="Arial"/>
                <a:cs typeface="Arial"/>
              </a:rPr>
              <a:t>Suppose	</a:t>
            </a:r>
            <a:endParaRPr sz="3115">
              <a:latin typeface="Arial"/>
              <a:cs typeface="Arial"/>
            </a:endParaRPr>
          </a:p>
        </p:txBody>
      </p:sp>
      <p:sp>
        <p:nvSpPr>
          <p:cNvPr id="26" name="object 26"/>
          <p:cNvSpPr/>
          <p:nvPr/>
        </p:nvSpPr>
        <p:spPr>
          <a:xfrm>
            <a:off x="582124" y="4624753"/>
            <a:ext cx="11359661" cy="756138"/>
          </a:xfrm>
          <a:custGeom>
            <a:avLst/>
            <a:gdLst/>
            <a:ahLst/>
            <a:cxnLst/>
            <a:rect l="l" t="t" r="r" b="b"/>
            <a:pathLst>
              <a:path w="13126719" h="873760">
                <a:moveTo>
                  <a:pt x="81267" y="0"/>
                </a:moveTo>
                <a:lnTo>
                  <a:pt x="0" y="0"/>
                </a:lnTo>
                <a:lnTo>
                  <a:pt x="0" y="873760"/>
                </a:lnTo>
                <a:lnTo>
                  <a:pt x="81267" y="873760"/>
                </a:lnTo>
                <a:lnTo>
                  <a:pt x="81267" y="0"/>
                </a:lnTo>
                <a:close/>
              </a:path>
              <a:path w="13126719" h="873760">
                <a:moveTo>
                  <a:pt x="13126720" y="0"/>
                </a:moveTo>
                <a:lnTo>
                  <a:pt x="13045440" y="0"/>
                </a:lnTo>
                <a:lnTo>
                  <a:pt x="13045440" y="873760"/>
                </a:lnTo>
                <a:lnTo>
                  <a:pt x="13126720" y="873760"/>
                </a:lnTo>
                <a:lnTo>
                  <a:pt x="13126720" y="0"/>
                </a:lnTo>
                <a:close/>
              </a:path>
            </a:pathLst>
          </a:custGeom>
          <a:solidFill>
            <a:srgbClr val="3E451E"/>
          </a:solidFill>
        </p:spPr>
        <p:txBody>
          <a:bodyPr wrap="square" lIns="0" tIns="0" rIns="0" bIns="0" rtlCol="0"/>
          <a:lstStyle/>
          <a:p>
            <a:endParaRPr sz="1558"/>
          </a:p>
        </p:txBody>
      </p:sp>
      <p:sp>
        <p:nvSpPr>
          <p:cNvPr id="27" name="object 27"/>
          <p:cNvSpPr txBox="1"/>
          <p:nvPr/>
        </p:nvSpPr>
        <p:spPr>
          <a:xfrm>
            <a:off x="652462" y="4624753"/>
            <a:ext cx="11218985" cy="545997"/>
          </a:xfrm>
          <a:prstGeom prst="rect">
            <a:avLst/>
          </a:prstGeom>
          <a:solidFill>
            <a:srgbClr val="F1F1F1"/>
          </a:solidFill>
        </p:spPr>
        <p:txBody>
          <a:bodyPr vert="horz" wrap="square" lIns="0" tIns="118696" rIns="0" bIns="0" rtlCol="0">
            <a:spAutoFit/>
          </a:bodyPr>
          <a:lstStyle/>
          <a:p>
            <a:pPr marL="169804">
              <a:spcBef>
                <a:spcPts val="935"/>
              </a:spcBef>
            </a:pPr>
            <a:r>
              <a:rPr sz="2769" b="1" spc="-22" dirty="0">
                <a:solidFill>
                  <a:srgbClr val="0033CC"/>
                </a:solidFill>
                <a:latin typeface="Arial"/>
                <a:cs typeface="Arial"/>
              </a:rPr>
              <a:t>a+b+c </a:t>
            </a:r>
            <a:r>
              <a:rPr sz="2769" b="1" dirty="0">
                <a:solidFill>
                  <a:srgbClr val="0033CC"/>
                </a:solidFill>
                <a:latin typeface="Arial"/>
                <a:cs typeface="Arial"/>
              </a:rPr>
              <a:t>= </a:t>
            </a:r>
            <a:r>
              <a:rPr sz="2769" b="1" spc="-13" dirty="0">
                <a:solidFill>
                  <a:srgbClr val="0033CC"/>
                </a:solidFill>
                <a:latin typeface="Arial"/>
                <a:cs typeface="Arial"/>
              </a:rPr>
              <a:t>20. </a:t>
            </a:r>
            <a:r>
              <a:rPr sz="2769" b="1" spc="-39" dirty="0">
                <a:solidFill>
                  <a:srgbClr val="0033CC"/>
                </a:solidFill>
                <a:latin typeface="Arial"/>
                <a:cs typeface="Arial"/>
              </a:rPr>
              <a:t>If </a:t>
            </a:r>
            <a:r>
              <a:rPr sz="2769" b="1" spc="-4" dirty="0">
                <a:solidFill>
                  <a:srgbClr val="0033CC"/>
                </a:solidFill>
                <a:latin typeface="Arial"/>
                <a:cs typeface="Arial"/>
              </a:rPr>
              <a:t>we </a:t>
            </a:r>
            <a:r>
              <a:rPr sz="2769" b="1" spc="-13" dirty="0">
                <a:solidFill>
                  <a:srgbClr val="0033CC"/>
                </a:solidFill>
                <a:latin typeface="Arial"/>
                <a:cs typeface="Arial"/>
              </a:rPr>
              <a:t>assign a=9 </a:t>
            </a:r>
            <a:r>
              <a:rPr sz="2769" b="1" spc="-39" dirty="0">
                <a:solidFill>
                  <a:srgbClr val="0033CC"/>
                </a:solidFill>
                <a:latin typeface="Arial"/>
                <a:cs typeface="Arial"/>
              </a:rPr>
              <a:t>and </a:t>
            </a:r>
            <a:r>
              <a:rPr sz="2769" b="1" spc="-22" dirty="0">
                <a:solidFill>
                  <a:srgbClr val="0033CC"/>
                </a:solidFill>
                <a:latin typeface="Arial"/>
                <a:cs typeface="Arial"/>
              </a:rPr>
              <a:t>b=6 </a:t>
            </a:r>
            <a:r>
              <a:rPr sz="2769" b="1" spc="-35" dirty="0">
                <a:solidFill>
                  <a:srgbClr val="0033CC"/>
                </a:solidFill>
                <a:latin typeface="Arial"/>
                <a:cs typeface="Arial"/>
              </a:rPr>
              <a:t>then </a:t>
            </a:r>
            <a:r>
              <a:rPr sz="2769" b="1" spc="-17" dirty="0">
                <a:solidFill>
                  <a:srgbClr val="0033CC"/>
                </a:solidFill>
                <a:latin typeface="Arial"/>
                <a:cs typeface="Arial"/>
              </a:rPr>
              <a:t>c=5. </a:t>
            </a:r>
            <a:r>
              <a:rPr sz="2769" b="1" spc="419" dirty="0">
                <a:solidFill>
                  <a:srgbClr val="0033CC"/>
                </a:solidFill>
                <a:latin typeface="Arimo"/>
                <a:cs typeface="Arimo"/>
              </a:rPr>
              <a:t>⸫</a:t>
            </a:r>
            <a:r>
              <a:rPr sz="2769" b="1" spc="701" dirty="0">
                <a:solidFill>
                  <a:srgbClr val="0033CC"/>
                </a:solidFill>
                <a:latin typeface="Arimo"/>
                <a:cs typeface="Arimo"/>
              </a:rPr>
              <a:t> </a:t>
            </a:r>
            <a:r>
              <a:rPr sz="2769" b="1" spc="-22" dirty="0">
                <a:solidFill>
                  <a:srgbClr val="0033CC"/>
                </a:solidFill>
                <a:latin typeface="Arial"/>
                <a:cs typeface="Arial"/>
              </a:rPr>
              <a:t>df=(3-1)=2</a:t>
            </a:r>
            <a:endParaRPr sz="2769">
              <a:latin typeface="Arial"/>
              <a:cs typeface="Arial"/>
            </a:endParaRPr>
          </a:p>
        </p:txBody>
      </p:sp>
      <p:sp>
        <p:nvSpPr>
          <p:cNvPr id="31" name="object 31"/>
          <p:cNvSpPr txBox="1"/>
          <p:nvPr/>
        </p:nvSpPr>
        <p:spPr>
          <a:xfrm>
            <a:off x="661255" y="5477607"/>
            <a:ext cx="11218985" cy="599773"/>
          </a:xfrm>
          <a:prstGeom prst="rect">
            <a:avLst/>
          </a:prstGeom>
          <a:solidFill>
            <a:srgbClr val="F1F1F1"/>
          </a:solidFill>
        </p:spPr>
        <p:txBody>
          <a:bodyPr vert="horz" wrap="square" lIns="0" tIns="119246" rIns="0" bIns="0" rtlCol="0">
            <a:spAutoFit/>
          </a:bodyPr>
          <a:lstStyle/>
          <a:p>
            <a:pPr marL="165408">
              <a:spcBef>
                <a:spcPts val="939"/>
              </a:spcBef>
            </a:pPr>
            <a:r>
              <a:rPr sz="3115" b="1" spc="-17" dirty="0">
                <a:solidFill>
                  <a:srgbClr val="C00000"/>
                </a:solidFill>
                <a:latin typeface="Arial"/>
                <a:cs typeface="Arial"/>
              </a:rPr>
              <a:t>In </a:t>
            </a:r>
            <a:r>
              <a:rPr sz="3115" b="1" spc="-13" dirty="0">
                <a:solidFill>
                  <a:srgbClr val="C00000"/>
                </a:solidFill>
                <a:latin typeface="Arial"/>
                <a:cs typeface="Arial"/>
              </a:rPr>
              <a:t>general, </a:t>
            </a:r>
            <a:r>
              <a:rPr sz="3115" b="1" spc="-22" dirty="0">
                <a:solidFill>
                  <a:srgbClr val="C00000"/>
                </a:solidFill>
                <a:latin typeface="Arial"/>
                <a:cs typeface="Arial"/>
              </a:rPr>
              <a:t>if </a:t>
            </a:r>
            <a:r>
              <a:rPr sz="3115" b="1" spc="-4" dirty="0">
                <a:solidFill>
                  <a:srgbClr val="C00000"/>
                </a:solidFill>
                <a:latin typeface="Arial"/>
                <a:cs typeface="Arial"/>
              </a:rPr>
              <a:t>there </a:t>
            </a:r>
            <a:r>
              <a:rPr sz="3115" b="1" spc="9" dirty="0">
                <a:solidFill>
                  <a:srgbClr val="C00000"/>
                </a:solidFill>
                <a:latin typeface="Arial"/>
                <a:cs typeface="Arial"/>
              </a:rPr>
              <a:t>are </a:t>
            </a:r>
            <a:r>
              <a:rPr sz="3115" b="1" dirty="0">
                <a:solidFill>
                  <a:srgbClr val="C00000"/>
                </a:solidFill>
                <a:latin typeface="Arial"/>
                <a:cs typeface="Arial"/>
              </a:rPr>
              <a:t>n </a:t>
            </a:r>
            <a:r>
              <a:rPr sz="3115" b="1" spc="-13" dirty="0">
                <a:solidFill>
                  <a:srgbClr val="C00000"/>
                </a:solidFill>
                <a:latin typeface="Arial"/>
                <a:cs typeface="Arial"/>
              </a:rPr>
              <a:t>observations </a:t>
            </a:r>
            <a:r>
              <a:rPr sz="3115" b="1" spc="-17" dirty="0">
                <a:solidFill>
                  <a:srgbClr val="C00000"/>
                </a:solidFill>
                <a:latin typeface="Arial"/>
                <a:cs typeface="Arial"/>
              </a:rPr>
              <a:t>df </a:t>
            </a:r>
            <a:r>
              <a:rPr sz="3115" b="1" dirty="0">
                <a:solidFill>
                  <a:srgbClr val="C00000"/>
                </a:solidFill>
                <a:latin typeface="Arial"/>
                <a:cs typeface="Arial"/>
              </a:rPr>
              <a:t>=</a:t>
            </a:r>
            <a:r>
              <a:rPr sz="3115" b="1" spc="338" dirty="0">
                <a:solidFill>
                  <a:srgbClr val="C00000"/>
                </a:solidFill>
                <a:latin typeface="Arial"/>
                <a:cs typeface="Arial"/>
              </a:rPr>
              <a:t> </a:t>
            </a:r>
            <a:r>
              <a:rPr sz="3115" b="1" spc="-13" dirty="0">
                <a:solidFill>
                  <a:srgbClr val="C00000"/>
                </a:solidFill>
                <a:latin typeface="Arial"/>
                <a:cs typeface="Arial"/>
              </a:rPr>
              <a:t>n-1</a:t>
            </a:r>
            <a:endParaRPr sz="3115">
              <a:latin typeface="Arial"/>
              <a:cs typeface="Arial"/>
            </a:endParaRPr>
          </a:p>
        </p:txBody>
      </p:sp>
      <p:sp>
        <p:nvSpPr>
          <p:cNvPr id="39" name="object 39"/>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5334495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8">
            <a:extLst>
              <a:ext uri="{FF2B5EF4-FFF2-40B4-BE49-F238E27FC236}">
                <a16:creationId xmlns:a16="http://schemas.microsoft.com/office/drawing/2014/main" xmlns="" id="{5C5BF2D7-9D93-4885-A165-9E993B521CBC}"/>
              </a:ext>
            </a:extLst>
          </p:cNvPr>
          <p:cNvSpPr>
            <a:spLocks noGrp="1"/>
          </p:cNvSpPr>
          <p:nvPr>
            <p:ph sz="quarter" idx="10"/>
          </p:nvPr>
        </p:nvSpPr>
        <p:spPr/>
        <p:txBody>
          <a:bodyPr/>
          <a:lstStyle/>
          <a:p>
            <a:pPr algn="ctr"/>
            <a:r>
              <a:rPr lang="en-US" kern="0" dirty="0">
                <a:latin typeface="+mn-lt"/>
              </a:rPr>
              <a:t>Mean of a single population using t-test</a:t>
            </a:r>
            <a:endParaRPr lang="aa-ET" dirty="0">
              <a:latin typeface="+mn-lt"/>
            </a:endParaRPr>
          </a:p>
        </p:txBody>
      </p:sp>
      <p:grpSp>
        <p:nvGrpSpPr>
          <p:cNvPr id="4" name="Group 3"/>
          <p:cNvGrpSpPr/>
          <p:nvPr/>
        </p:nvGrpSpPr>
        <p:grpSpPr>
          <a:xfrm>
            <a:off x="3195126" y="1743742"/>
            <a:ext cx="7286263" cy="831362"/>
            <a:chOff x="241300" y="2191661"/>
            <a:chExt cx="7086600" cy="2426018"/>
          </a:xfrm>
        </p:grpSpPr>
        <p:sp>
          <p:nvSpPr>
            <p:cNvPr id="5" name="Vertical Scroll 4"/>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6" name="Round Diagonal Corner Rectangle 5"/>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7" name="Title 2"/>
          <p:cNvSpPr txBox="1">
            <a:spLocks/>
          </p:cNvSpPr>
          <p:nvPr/>
        </p:nvSpPr>
        <p:spPr>
          <a:xfrm>
            <a:off x="3538884" y="1948301"/>
            <a:ext cx="6663557" cy="484315"/>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r>
              <a:rPr lang="en-US" sz="2338" b="1" dirty="0">
                <a:solidFill>
                  <a:schemeClr val="tx1">
                    <a:lumMod val="75000"/>
                    <a:lumOff val="25000"/>
                  </a:schemeClr>
                </a:solidFill>
                <a:cs typeface="Helvetica" panose="020B0604020202020204" pitchFamily="34" charset="0"/>
              </a:rPr>
              <a:t>Testing mean of a single population (µ)</a:t>
            </a:r>
          </a:p>
        </p:txBody>
      </p:sp>
      <p:grpSp>
        <p:nvGrpSpPr>
          <p:cNvPr id="8" name="Group 7"/>
          <p:cNvGrpSpPr/>
          <p:nvPr/>
        </p:nvGrpSpPr>
        <p:grpSpPr>
          <a:xfrm>
            <a:off x="1673656" y="1903730"/>
            <a:ext cx="1185761" cy="587348"/>
            <a:chOff x="9768114" y="3251199"/>
            <a:chExt cx="2376369" cy="904373"/>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0"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38" b="1" dirty="0">
                  <a:solidFill>
                    <a:schemeClr val="bg1"/>
                  </a:solidFill>
                  <a:latin typeface="Helvetica Neue"/>
                  <a:cs typeface="Helvetica" panose="020B0604020202020204" pitchFamily="34" charset="0"/>
                </a:rPr>
                <a:t>t-test</a:t>
              </a:r>
            </a:p>
          </p:txBody>
        </p:sp>
      </p:grpSp>
      <p:sp>
        <p:nvSpPr>
          <p:cNvPr id="11" name="Down Arrow 10"/>
          <p:cNvSpPr/>
          <p:nvPr/>
        </p:nvSpPr>
        <p:spPr>
          <a:xfrm rot="16200000">
            <a:off x="2941489" y="1981410"/>
            <a:ext cx="381032" cy="38956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grpSp>
        <p:nvGrpSpPr>
          <p:cNvPr id="12" name="Group 11"/>
          <p:cNvGrpSpPr/>
          <p:nvPr/>
        </p:nvGrpSpPr>
        <p:grpSpPr>
          <a:xfrm>
            <a:off x="1955921" y="3196508"/>
            <a:ext cx="8521935" cy="566313"/>
            <a:chOff x="3636294" y="2479790"/>
            <a:chExt cx="3517768" cy="821840"/>
          </a:xfrm>
        </p:grpSpPr>
        <p:grpSp>
          <p:nvGrpSpPr>
            <p:cNvPr id="13" name="Group 12"/>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15" name="Rectangle 14"/>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86054" y="2569280"/>
              <a:ext cx="3448736" cy="627077"/>
            </a:xfrm>
            <a:prstGeom prst="rect">
              <a:avLst/>
            </a:prstGeom>
          </p:spPr>
          <p:txBody>
            <a:bodyPr wrap="square">
              <a:spAutoFit/>
            </a:bodyPr>
            <a:lstStyle/>
            <a:p>
              <a:pPr marL="0" lvl="1"/>
              <a:r>
                <a:rPr lang="en-US" altLang="ko-KR" sz="2208" b="1" dirty="0">
                  <a:solidFill>
                    <a:srgbClr val="FF0000"/>
                  </a:solidFill>
                  <a:ea typeface="Gulim" pitchFamily="34" charset="-127"/>
                  <a:cs typeface="Times New Roman" pitchFamily="18" charset="0"/>
                </a:rPr>
                <a:t>Assume that the samples are drawn from normal distribution</a:t>
              </a:r>
              <a:endParaRPr lang="en-US" sz="2208" b="1" dirty="0">
                <a:solidFill>
                  <a:srgbClr val="FF0000"/>
                </a:solidFill>
                <a:cs typeface="Helvetica" panose="020B0604020202020204" pitchFamily="34" charset="0"/>
              </a:endParaRPr>
            </a:p>
          </p:txBody>
        </p:sp>
      </p:grpSp>
      <p:grpSp>
        <p:nvGrpSpPr>
          <p:cNvPr id="18" name="Group 17"/>
          <p:cNvGrpSpPr/>
          <p:nvPr/>
        </p:nvGrpSpPr>
        <p:grpSpPr>
          <a:xfrm>
            <a:off x="1766414" y="2676577"/>
            <a:ext cx="7339899" cy="452111"/>
            <a:chOff x="2087592" y="3587557"/>
            <a:chExt cx="2398144" cy="733533"/>
          </a:xfrm>
          <a:noFill/>
        </p:grpSpPr>
        <p:sp>
          <p:nvSpPr>
            <p:cNvPr id="19" name="Rounded Rectangle 18"/>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20" name="Rectangle 19"/>
            <p:cNvSpPr/>
            <p:nvPr/>
          </p:nvSpPr>
          <p:spPr>
            <a:xfrm>
              <a:off x="2132185" y="3587557"/>
              <a:ext cx="2353551" cy="733533"/>
            </a:xfrm>
            <a:prstGeom prst="rect">
              <a:avLst/>
            </a:prstGeom>
            <a:grpFill/>
          </p:spPr>
          <p:txBody>
            <a:bodyPr wrap="square">
              <a:spAutoFit/>
            </a:bodyPr>
            <a:lstStyle/>
            <a:p>
              <a:pPr algn="ctr"/>
              <a:r>
                <a:rPr lang="en-US" sz="2338" b="1" dirty="0">
                  <a:solidFill>
                    <a:srgbClr val="0000FF"/>
                  </a:solidFill>
                  <a:cs typeface="Helvetica" panose="020B0604020202020204" pitchFamily="34" charset="0"/>
                </a:rPr>
                <a:t>Assumptions</a:t>
              </a:r>
            </a:p>
          </p:txBody>
        </p:sp>
      </p:grpSp>
      <p:grpSp>
        <p:nvGrpSpPr>
          <p:cNvPr id="21" name="Group 20"/>
          <p:cNvGrpSpPr/>
          <p:nvPr/>
        </p:nvGrpSpPr>
        <p:grpSpPr>
          <a:xfrm>
            <a:off x="1959454" y="3825731"/>
            <a:ext cx="8521935" cy="566313"/>
            <a:chOff x="3636294" y="2479790"/>
            <a:chExt cx="3517768" cy="821840"/>
          </a:xfrm>
        </p:grpSpPr>
        <p:grpSp>
          <p:nvGrpSpPr>
            <p:cNvPr id="22" name="Group 21"/>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4" name="Rectangle 23"/>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5" name="Rectangle 24"/>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6" name="Rectangle 25"/>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23" name="Rectangle 22"/>
            <p:cNvSpPr/>
            <p:nvPr/>
          </p:nvSpPr>
          <p:spPr>
            <a:xfrm>
              <a:off x="3686054" y="2569280"/>
              <a:ext cx="3448736" cy="656109"/>
            </a:xfrm>
            <a:prstGeom prst="rect">
              <a:avLst/>
            </a:prstGeom>
          </p:spPr>
          <p:txBody>
            <a:bodyPr wrap="square">
              <a:spAutoFit/>
            </a:bodyPr>
            <a:lstStyle/>
            <a:p>
              <a:pPr marL="0" lvl="1"/>
              <a:r>
                <a:rPr lang="en-US" altLang="ko-KR" sz="2338" b="1" dirty="0">
                  <a:solidFill>
                    <a:srgbClr val="0033CC"/>
                  </a:solidFill>
                  <a:ea typeface="Gulim" pitchFamily="34" charset="-127"/>
                  <a:cs typeface="Times New Roman" pitchFamily="18" charset="0"/>
                </a:rPr>
                <a:t>The population variance may be unknown</a:t>
              </a:r>
              <a:endParaRPr lang="en-US" sz="2338" b="1" dirty="0">
                <a:solidFill>
                  <a:srgbClr val="0033CC"/>
                </a:solidFill>
                <a:cs typeface="Helvetica" panose="020B0604020202020204" pitchFamily="34" charset="0"/>
              </a:endParaRPr>
            </a:p>
          </p:txBody>
        </p:sp>
      </p:grpSp>
      <p:grpSp>
        <p:nvGrpSpPr>
          <p:cNvPr id="27" name="Group 26"/>
          <p:cNvGrpSpPr/>
          <p:nvPr/>
        </p:nvGrpSpPr>
        <p:grpSpPr>
          <a:xfrm>
            <a:off x="1962986" y="4465559"/>
            <a:ext cx="8521935" cy="566313"/>
            <a:chOff x="3636294" y="2479790"/>
            <a:chExt cx="3517768" cy="821840"/>
          </a:xfrm>
        </p:grpSpPr>
        <p:grpSp>
          <p:nvGrpSpPr>
            <p:cNvPr id="28" name="Group 27"/>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0" name="Rectangle 29"/>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1" name="Rectangle 30"/>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2" name="Rectangle 31"/>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29" name="Rectangle 28"/>
            <p:cNvSpPr/>
            <p:nvPr/>
          </p:nvSpPr>
          <p:spPr>
            <a:xfrm>
              <a:off x="3686054" y="2569280"/>
              <a:ext cx="3448736" cy="656109"/>
            </a:xfrm>
            <a:prstGeom prst="rect">
              <a:avLst/>
            </a:prstGeom>
          </p:spPr>
          <p:txBody>
            <a:bodyPr wrap="square">
              <a:spAutoFit/>
            </a:bodyPr>
            <a:lstStyle/>
            <a:p>
              <a:pPr marL="0" lvl="1"/>
              <a:r>
                <a:rPr lang="en-US" sz="2338" b="1" dirty="0">
                  <a:solidFill>
                    <a:srgbClr val="C00000"/>
                  </a:solidFill>
                  <a:cs typeface="Helvetica" panose="020B0604020202020204" pitchFamily="34" charset="0"/>
                </a:rPr>
                <a:t>The sample size should be less than 30 (n &lt; 30)</a:t>
              </a:r>
            </a:p>
          </p:txBody>
        </p:sp>
      </p:grpSp>
      <p:grpSp>
        <p:nvGrpSpPr>
          <p:cNvPr id="33" name="Group 32"/>
          <p:cNvGrpSpPr/>
          <p:nvPr/>
        </p:nvGrpSpPr>
        <p:grpSpPr>
          <a:xfrm>
            <a:off x="1966519" y="5094781"/>
            <a:ext cx="8521935" cy="566313"/>
            <a:chOff x="3636294" y="2479790"/>
            <a:chExt cx="3517768" cy="821840"/>
          </a:xfrm>
        </p:grpSpPr>
        <p:grpSp>
          <p:nvGrpSpPr>
            <p:cNvPr id="34" name="Group 33"/>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36" name="Rectangle 35"/>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b="1" dirty="0">
                  <a:solidFill>
                    <a:srgbClr val="0033CC"/>
                  </a:solidFill>
                  <a:latin typeface="Helvetica Neue"/>
                  <a:cs typeface="Helvetica" panose="020B0604020202020204" pitchFamily="34" charset="0"/>
                </a:endParaRPr>
              </a:p>
            </p:txBody>
          </p:sp>
          <p:sp>
            <p:nvSpPr>
              <p:cNvPr id="37" name="Rectangle 36"/>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38" name="Rectangle 37"/>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35" name="Rectangle 34"/>
            <p:cNvSpPr/>
            <p:nvPr/>
          </p:nvSpPr>
          <p:spPr>
            <a:xfrm>
              <a:off x="3686054" y="2569280"/>
              <a:ext cx="3448736" cy="656109"/>
            </a:xfrm>
            <a:prstGeom prst="rect">
              <a:avLst/>
            </a:prstGeom>
          </p:spPr>
          <p:txBody>
            <a:bodyPr wrap="square">
              <a:spAutoFit/>
            </a:bodyPr>
            <a:lstStyle/>
            <a:p>
              <a:pPr marL="0" lvl="1"/>
              <a:r>
                <a:rPr lang="en-US" sz="2338" b="1" dirty="0">
                  <a:solidFill>
                    <a:srgbClr val="0033CC"/>
                  </a:solidFill>
                  <a:cs typeface="Helvetica" panose="020B0604020202020204" pitchFamily="34" charset="0"/>
                </a:rPr>
                <a:t>Subjects should be selected randomly</a:t>
              </a:r>
            </a:p>
          </p:txBody>
        </p:sp>
      </p:grpSp>
    </p:spTree>
    <p:extLst>
      <p:ext uri="{BB962C8B-B14F-4D97-AF65-F5344CB8AC3E}">
        <p14:creationId xmlns:p14="http://schemas.microsoft.com/office/powerpoint/2010/main" val="365215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00"/>
                                        <p:tgtEl>
                                          <p:spTgt spid="4"/>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2376618" y="1647419"/>
            <a:ext cx="5156690" cy="572016"/>
            <a:chOff x="375557" y="1947820"/>
            <a:chExt cx="12847313" cy="635999"/>
          </a:xfrm>
        </p:grpSpPr>
        <p:sp>
          <p:nvSpPr>
            <p:cNvPr id="72" name="Rectangle 71"/>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73" name="TextBox 72"/>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State null and alternative hypothesis</a:t>
              </a:r>
              <a:endParaRPr lang="en-IN" sz="2078" b="1" dirty="0">
                <a:cs typeface="Helvetica" panose="020B0604020202020204" pitchFamily="34" charset="0"/>
              </a:endParaRPr>
            </a:p>
          </p:txBody>
        </p:sp>
      </p:grpSp>
      <p:sp>
        <p:nvSpPr>
          <p:cNvPr id="74" name="Rectangle 73"/>
          <p:cNvSpPr/>
          <p:nvPr/>
        </p:nvSpPr>
        <p:spPr>
          <a:xfrm>
            <a:off x="1951737" y="1647420"/>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1</a:t>
            </a:r>
          </a:p>
        </p:txBody>
      </p:sp>
      <p:grpSp>
        <p:nvGrpSpPr>
          <p:cNvPr id="75" name="Group 74"/>
          <p:cNvGrpSpPr/>
          <p:nvPr/>
        </p:nvGrpSpPr>
        <p:grpSpPr>
          <a:xfrm>
            <a:off x="2380151" y="2287247"/>
            <a:ext cx="5156690" cy="572016"/>
            <a:chOff x="375557" y="1947820"/>
            <a:chExt cx="12847313" cy="635999"/>
          </a:xfrm>
        </p:grpSpPr>
        <p:sp>
          <p:nvSpPr>
            <p:cNvPr id="76" name="Rectangle 75"/>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77" name="TextBox 76"/>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Specify the level of significance ‘</a:t>
              </a:r>
              <a:r>
                <a:rPr lang="el-GR" sz="2078" b="1" dirty="0">
                  <a:cs typeface="Helvetica" panose="020B0604020202020204" pitchFamily="34" charset="0"/>
                </a:rPr>
                <a:t>α</a:t>
              </a:r>
              <a:r>
                <a:rPr lang="en-US" sz="2078" b="1" dirty="0">
                  <a:cs typeface="Helvetica" panose="020B0604020202020204" pitchFamily="34" charset="0"/>
                </a:rPr>
                <a:t>’</a:t>
              </a:r>
              <a:endParaRPr lang="en-IN" sz="2078" b="1" dirty="0">
                <a:cs typeface="Helvetica" panose="020B0604020202020204" pitchFamily="34" charset="0"/>
              </a:endParaRPr>
            </a:p>
          </p:txBody>
        </p:sp>
      </p:grpSp>
      <p:sp>
        <p:nvSpPr>
          <p:cNvPr id="78" name="Rectangle 77"/>
          <p:cNvSpPr/>
          <p:nvPr/>
        </p:nvSpPr>
        <p:spPr>
          <a:xfrm>
            <a:off x="1955269" y="2287248"/>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2</a:t>
            </a:r>
          </a:p>
        </p:txBody>
      </p:sp>
      <p:grpSp>
        <p:nvGrpSpPr>
          <p:cNvPr id="79" name="Group 78"/>
          <p:cNvGrpSpPr/>
          <p:nvPr/>
        </p:nvGrpSpPr>
        <p:grpSpPr>
          <a:xfrm>
            <a:off x="2373078" y="2937679"/>
            <a:ext cx="5156690" cy="572016"/>
            <a:chOff x="375557" y="1947820"/>
            <a:chExt cx="12847313" cy="635999"/>
          </a:xfrm>
        </p:grpSpPr>
        <p:sp>
          <p:nvSpPr>
            <p:cNvPr id="80" name="Rectangle 79"/>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81" name="TextBox 80"/>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Student’s t-distribution</a:t>
              </a:r>
              <a:endParaRPr lang="en-IN" sz="2078" b="1" dirty="0">
                <a:cs typeface="Helvetica" panose="020B0604020202020204" pitchFamily="34" charset="0"/>
              </a:endParaRPr>
            </a:p>
          </p:txBody>
        </p:sp>
      </p:grpSp>
      <p:sp>
        <p:nvSpPr>
          <p:cNvPr id="82" name="Rectangle 81"/>
          <p:cNvSpPr/>
          <p:nvPr/>
        </p:nvSpPr>
        <p:spPr>
          <a:xfrm>
            <a:off x="1948196" y="2937680"/>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3</a:t>
            </a:r>
          </a:p>
        </p:txBody>
      </p:sp>
      <p:grpSp>
        <p:nvGrpSpPr>
          <p:cNvPr id="83" name="Group 82"/>
          <p:cNvGrpSpPr/>
          <p:nvPr/>
        </p:nvGrpSpPr>
        <p:grpSpPr>
          <a:xfrm>
            <a:off x="2376611" y="3598717"/>
            <a:ext cx="5156690" cy="572016"/>
            <a:chOff x="375557" y="1947820"/>
            <a:chExt cx="12847313" cy="635999"/>
          </a:xfrm>
        </p:grpSpPr>
        <p:sp>
          <p:nvSpPr>
            <p:cNvPr id="84" name="Rectangle 8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85" name="TextBox 84"/>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Compute the test statistic</a:t>
              </a:r>
              <a:endParaRPr lang="en-IN" sz="2078" b="1" dirty="0">
                <a:cs typeface="Helvetica" panose="020B0604020202020204" pitchFamily="34" charset="0"/>
              </a:endParaRPr>
            </a:p>
          </p:txBody>
        </p:sp>
      </p:grpSp>
      <p:sp>
        <p:nvSpPr>
          <p:cNvPr id="86" name="Rectangle 85"/>
          <p:cNvSpPr/>
          <p:nvPr/>
        </p:nvSpPr>
        <p:spPr>
          <a:xfrm>
            <a:off x="1951729" y="3598718"/>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4</a:t>
            </a:r>
          </a:p>
        </p:txBody>
      </p:sp>
      <p:grpSp>
        <p:nvGrpSpPr>
          <p:cNvPr id="87" name="Group 86"/>
          <p:cNvGrpSpPr/>
          <p:nvPr/>
        </p:nvGrpSpPr>
        <p:grpSpPr>
          <a:xfrm>
            <a:off x="2380143" y="4238545"/>
            <a:ext cx="5156690" cy="548454"/>
            <a:chOff x="375557" y="1947820"/>
            <a:chExt cx="12847313" cy="609801"/>
          </a:xfrm>
        </p:grpSpPr>
        <p:sp>
          <p:nvSpPr>
            <p:cNvPr id="88" name="Rectangle 87"/>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89" name="TextBox 88"/>
            <p:cNvSpPr txBox="1"/>
            <p:nvPr/>
          </p:nvSpPr>
          <p:spPr>
            <a:xfrm>
              <a:off x="417333" y="1947820"/>
              <a:ext cx="12805537" cy="602919"/>
            </a:xfrm>
            <a:prstGeom prst="rect">
              <a:avLst/>
            </a:prstGeom>
            <a:noFill/>
          </p:spPr>
          <p:txBody>
            <a:bodyPr wrap="square" rtlCol="0">
              <a:spAutoFit/>
            </a:bodyPr>
            <a:lstStyle/>
            <a:p>
              <a:pPr>
                <a:lnSpc>
                  <a:spcPct val="150000"/>
                </a:lnSpc>
              </a:pPr>
              <a:r>
                <a:rPr lang="en-US" sz="1949" b="1" dirty="0">
                  <a:cs typeface="Helvetica" panose="020B0604020202020204" pitchFamily="34" charset="0"/>
                </a:rPr>
                <a:t>Define the critical region/ rejection criteria</a:t>
              </a:r>
              <a:endParaRPr lang="en-IN" sz="1949" b="1" dirty="0">
                <a:cs typeface="Helvetica" panose="020B0604020202020204" pitchFamily="34" charset="0"/>
              </a:endParaRPr>
            </a:p>
          </p:txBody>
        </p:sp>
      </p:grpSp>
      <p:sp>
        <p:nvSpPr>
          <p:cNvPr id="90" name="Rectangle 89"/>
          <p:cNvSpPr/>
          <p:nvPr/>
        </p:nvSpPr>
        <p:spPr>
          <a:xfrm>
            <a:off x="1955261" y="4238545"/>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91" name="Group 90"/>
          <p:cNvGrpSpPr/>
          <p:nvPr/>
        </p:nvGrpSpPr>
        <p:grpSpPr>
          <a:xfrm>
            <a:off x="2373071" y="4899582"/>
            <a:ext cx="1743397" cy="572016"/>
            <a:chOff x="375557" y="1947820"/>
            <a:chExt cx="12847313" cy="635999"/>
          </a:xfrm>
        </p:grpSpPr>
        <p:sp>
          <p:nvSpPr>
            <p:cNvPr id="92" name="Rectangle 91"/>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93" name="TextBox 92"/>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94" name="Rectangle 93"/>
          <p:cNvSpPr/>
          <p:nvPr/>
        </p:nvSpPr>
        <p:spPr>
          <a:xfrm>
            <a:off x="1948189" y="4899583"/>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grpSp>
        <p:nvGrpSpPr>
          <p:cNvPr id="95" name="Group 94"/>
          <p:cNvGrpSpPr/>
          <p:nvPr/>
        </p:nvGrpSpPr>
        <p:grpSpPr>
          <a:xfrm>
            <a:off x="8058523" y="1663722"/>
            <a:ext cx="2490027" cy="1273959"/>
            <a:chOff x="3858990" y="2723236"/>
            <a:chExt cx="2398615" cy="1208799"/>
          </a:xfrm>
          <a:blipFill>
            <a:blip r:embed="rId3"/>
            <a:tile tx="0" ty="0" sx="100000" sy="100000" flip="none" algn="tl"/>
          </a:blipFill>
        </p:grpSpPr>
        <p:sp>
          <p:nvSpPr>
            <p:cNvPr id="96" name="Round Diagonal Corner Rectangle 95"/>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97" name="Object 96"/>
            <p:cNvGraphicFramePr>
              <a:graphicFrameLocks noChangeAspect="1"/>
            </p:cNvGraphicFramePr>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15406"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98" name="Right Arrow 97"/>
          <p:cNvSpPr/>
          <p:nvPr/>
        </p:nvSpPr>
        <p:spPr>
          <a:xfrm>
            <a:off x="7526236" y="1772425"/>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99" name="Group 98"/>
          <p:cNvGrpSpPr/>
          <p:nvPr/>
        </p:nvGrpSpPr>
        <p:grpSpPr>
          <a:xfrm>
            <a:off x="8067064" y="3300412"/>
            <a:ext cx="2495622" cy="1273959"/>
            <a:chOff x="3853600" y="2723236"/>
            <a:chExt cx="2404005" cy="1208799"/>
          </a:xfrm>
          <a:blipFill>
            <a:blip r:embed="rId3"/>
            <a:tile tx="0" ty="0" sx="100000" sy="100000" flip="none" algn="tl"/>
          </a:blipFill>
        </p:grpSpPr>
        <p:sp>
          <p:nvSpPr>
            <p:cNvPr id="100" name="Round Diagonal Corner Rectangle 99"/>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01" name="Object 100"/>
            <p:cNvGraphicFramePr>
              <a:graphicFrameLocks noChangeAspect="1"/>
            </p:cNvGraphicFramePr>
            <p:nvPr/>
          </p:nvGraphicFramePr>
          <p:xfrm>
            <a:off x="3963557" y="2723427"/>
            <a:ext cx="2169056" cy="1208168"/>
          </p:xfrm>
          <a:graphic>
            <a:graphicData uri="http://schemas.openxmlformats.org/presentationml/2006/ole">
              <mc:AlternateContent xmlns:mc="http://schemas.openxmlformats.org/markup-compatibility/2006">
                <mc:Choice xmlns:v="urn:schemas-microsoft-com:vml" Requires="v">
                  <p:oleObj spid="_x0000_s15407" name="Equation" r:id="rId6" imgW="1117440" imgH="622080" progId="Equation.3">
                    <p:embed/>
                  </p:oleObj>
                </mc:Choice>
                <mc:Fallback>
                  <p:oleObj name="Equation" r:id="rId6" imgW="1117440" imgH="622080" progId="Equation.3">
                    <p:embed/>
                    <p:pic>
                      <p:nvPicPr>
                        <p:cNvPr id="0" name=""/>
                        <p:cNvPicPr/>
                        <p:nvPr/>
                      </p:nvPicPr>
                      <p:blipFill>
                        <a:blip r:embed="rId7"/>
                        <a:stretch>
                          <a:fillRect/>
                        </a:stretch>
                      </p:blipFill>
                      <p:spPr>
                        <a:xfrm>
                          <a:off x="3963557" y="2723427"/>
                          <a:ext cx="2169056" cy="1208168"/>
                        </a:xfrm>
                        <a:prstGeom prst="rect">
                          <a:avLst/>
                        </a:prstGeom>
                      </p:spPr>
                    </p:pic>
                  </p:oleObj>
                </mc:Fallback>
              </mc:AlternateContent>
            </a:graphicData>
          </a:graphic>
        </p:graphicFrame>
      </p:grpSp>
      <p:sp>
        <p:nvSpPr>
          <p:cNvPr id="102" name="Right Arrow 101"/>
          <p:cNvSpPr/>
          <p:nvPr/>
        </p:nvSpPr>
        <p:spPr>
          <a:xfrm>
            <a:off x="7540374" y="3769682"/>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103" name="Group 102"/>
          <p:cNvGrpSpPr/>
          <p:nvPr/>
        </p:nvGrpSpPr>
        <p:grpSpPr>
          <a:xfrm>
            <a:off x="4363908" y="4979442"/>
            <a:ext cx="5838618" cy="532153"/>
            <a:chOff x="375557" y="1965945"/>
            <a:chExt cx="12847313" cy="591676"/>
          </a:xfrm>
        </p:grpSpPr>
        <p:sp>
          <p:nvSpPr>
            <p:cNvPr id="104" name="Rectangle 10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05" name="TextBox 104"/>
            <p:cNvSpPr txBox="1"/>
            <p:nvPr/>
          </p:nvSpPr>
          <p:spPr>
            <a:xfrm>
              <a:off x="417334" y="2064679"/>
              <a:ext cx="12805536" cy="469459"/>
            </a:xfrm>
            <a:prstGeom prst="rect">
              <a:avLst/>
            </a:prstGeom>
            <a:noFill/>
          </p:spPr>
          <p:txBody>
            <a:bodyPr wrap="square" rtlCol="0">
              <a:spAutoFit/>
            </a:bodyPr>
            <a:lstStyle/>
            <a:p>
              <a:pPr>
                <a:lnSpc>
                  <a:spcPct val="150000"/>
                </a:lnSpc>
              </a:pPr>
              <a:r>
                <a:rPr lang="en-US" sz="1429" b="1" dirty="0">
                  <a:solidFill>
                    <a:srgbClr val="FF0000"/>
                  </a:solidFill>
                  <a:latin typeface="Helvetica Neue"/>
                  <a:cs typeface="Helvetica" panose="020B0604020202020204" pitchFamily="34" charset="0"/>
                </a:rPr>
                <a:t>Note: Rejection criteria may be based on critical value or P-value</a:t>
              </a:r>
              <a:endParaRPr lang="en-IN" sz="1429"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18906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0-#ppt_w/2"/>
                                          </p:val>
                                        </p:tav>
                                        <p:tav tm="100000">
                                          <p:val>
                                            <p:strVal val="#ppt_x"/>
                                          </p:val>
                                        </p:tav>
                                      </p:tavLst>
                                    </p:anim>
                                    <p:anim calcmode="lin" valueType="num">
                                      <p:cBhvr additive="base">
                                        <p:cTn id="8" dur="500" fill="hold"/>
                                        <p:tgtEl>
                                          <p:spTgt spid="7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0-#ppt_w/2"/>
                                          </p:val>
                                        </p:tav>
                                        <p:tav tm="100000">
                                          <p:val>
                                            <p:strVal val="#ppt_x"/>
                                          </p:val>
                                        </p:tav>
                                      </p:tavLst>
                                    </p:anim>
                                    <p:anim calcmode="lin" valueType="num">
                                      <p:cBhvr additive="base">
                                        <p:cTn id="12" dur="500" fill="hold"/>
                                        <p:tgtEl>
                                          <p:spTgt spid="7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98"/>
                                        </p:tgtEl>
                                        <p:attrNameLst>
                                          <p:attrName>style.visibility</p:attrName>
                                        </p:attrNameLst>
                                      </p:cBhvr>
                                      <p:to>
                                        <p:strVal val="visible"/>
                                      </p:to>
                                    </p:set>
                                    <p:anim calcmode="lin" valueType="num">
                                      <p:cBhvr additive="base">
                                        <p:cTn id="15" dur="500" fill="hold"/>
                                        <p:tgtEl>
                                          <p:spTgt spid="98"/>
                                        </p:tgtEl>
                                        <p:attrNameLst>
                                          <p:attrName>ppt_x</p:attrName>
                                        </p:attrNameLst>
                                      </p:cBhvr>
                                      <p:tavLst>
                                        <p:tav tm="0">
                                          <p:val>
                                            <p:strVal val="0-#ppt_w/2"/>
                                          </p:val>
                                        </p:tav>
                                        <p:tav tm="100000">
                                          <p:val>
                                            <p:strVal val="#ppt_x"/>
                                          </p:val>
                                        </p:tav>
                                      </p:tavLst>
                                    </p:anim>
                                    <p:anim calcmode="lin" valueType="num">
                                      <p:cBhvr additive="base">
                                        <p:cTn id="16" dur="500" fill="hold"/>
                                        <p:tgtEl>
                                          <p:spTgt spid="98"/>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95"/>
                                        </p:tgtEl>
                                        <p:attrNameLst>
                                          <p:attrName>style.visibility</p:attrName>
                                        </p:attrNameLst>
                                      </p:cBhvr>
                                      <p:to>
                                        <p:strVal val="visible"/>
                                      </p:to>
                                    </p:set>
                                    <p:anim calcmode="lin" valueType="num">
                                      <p:cBhvr>
                                        <p:cTn id="20" dur="500" fill="hold"/>
                                        <p:tgtEl>
                                          <p:spTgt spid="95"/>
                                        </p:tgtEl>
                                        <p:attrNameLst>
                                          <p:attrName>ppt_w</p:attrName>
                                        </p:attrNameLst>
                                      </p:cBhvr>
                                      <p:tavLst>
                                        <p:tav tm="0">
                                          <p:val>
                                            <p:fltVal val="0"/>
                                          </p:val>
                                        </p:tav>
                                        <p:tav tm="100000">
                                          <p:val>
                                            <p:strVal val="#ppt_w"/>
                                          </p:val>
                                        </p:tav>
                                      </p:tavLst>
                                    </p:anim>
                                    <p:anim calcmode="lin" valueType="num">
                                      <p:cBhvr>
                                        <p:cTn id="21" dur="500" fill="hold"/>
                                        <p:tgtEl>
                                          <p:spTgt spid="95"/>
                                        </p:tgtEl>
                                        <p:attrNameLst>
                                          <p:attrName>ppt_h</p:attrName>
                                        </p:attrNameLst>
                                      </p:cBhvr>
                                      <p:tavLst>
                                        <p:tav tm="0">
                                          <p:val>
                                            <p:fltVal val="0"/>
                                          </p:val>
                                        </p:tav>
                                        <p:tav tm="100000">
                                          <p:val>
                                            <p:strVal val="#ppt_h"/>
                                          </p:val>
                                        </p:tav>
                                      </p:tavLst>
                                    </p:anim>
                                    <p:animEffect transition="in" filter="fade">
                                      <p:cBhvr>
                                        <p:cTn id="22" dur="500"/>
                                        <p:tgtEl>
                                          <p:spTgt spid="9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 calcmode="lin" valueType="num">
                                      <p:cBhvr additive="base">
                                        <p:cTn id="27" dur="500" fill="hold"/>
                                        <p:tgtEl>
                                          <p:spTgt spid="78"/>
                                        </p:tgtEl>
                                        <p:attrNameLst>
                                          <p:attrName>ppt_x</p:attrName>
                                        </p:attrNameLst>
                                      </p:cBhvr>
                                      <p:tavLst>
                                        <p:tav tm="0">
                                          <p:val>
                                            <p:strVal val="0-#ppt_w/2"/>
                                          </p:val>
                                        </p:tav>
                                        <p:tav tm="100000">
                                          <p:val>
                                            <p:strVal val="#ppt_x"/>
                                          </p:val>
                                        </p:tav>
                                      </p:tavLst>
                                    </p:anim>
                                    <p:anim calcmode="lin" valueType="num">
                                      <p:cBhvr additive="base">
                                        <p:cTn id="28" dur="500" fill="hold"/>
                                        <p:tgtEl>
                                          <p:spTgt spid="78"/>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5"/>
                                        </p:tgtEl>
                                        <p:attrNameLst>
                                          <p:attrName>style.visibility</p:attrName>
                                        </p:attrNameLst>
                                      </p:cBhvr>
                                      <p:to>
                                        <p:strVal val="visible"/>
                                      </p:to>
                                    </p:set>
                                    <p:anim calcmode="lin" valueType="num">
                                      <p:cBhvr additive="base">
                                        <p:cTn id="31" dur="500" fill="hold"/>
                                        <p:tgtEl>
                                          <p:spTgt spid="75"/>
                                        </p:tgtEl>
                                        <p:attrNameLst>
                                          <p:attrName>ppt_x</p:attrName>
                                        </p:attrNameLst>
                                      </p:cBhvr>
                                      <p:tavLst>
                                        <p:tav tm="0">
                                          <p:val>
                                            <p:strVal val="0-#ppt_w/2"/>
                                          </p:val>
                                        </p:tav>
                                        <p:tav tm="100000">
                                          <p:val>
                                            <p:strVal val="#ppt_x"/>
                                          </p:val>
                                        </p:tav>
                                      </p:tavLst>
                                    </p:anim>
                                    <p:anim calcmode="lin" valueType="num">
                                      <p:cBhvr additive="base">
                                        <p:cTn id="32" dur="500" fill="hold"/>
                                        <p:tgtEl>
                                          <p:spTgt spid="7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anim calcmode="lin" valueType="num">
                                      <p:cBhvr additive="base">
                                        <p:cTn id="37" dur="500" fill="hold"/>
                                        <p:tgtEl>
                                          <p:spTgt spid="82"/>
                                        </p:tgtEl>
                                        <p:attrNameLst>
                                          <p:attrName>ppt_x</p:attrName>
                                        </p:attrNameLst>
                                      </p:cBhvr>
                                      <p:tavLst>
                                        <p:tav tm="0">
                                          <p:val>
                                            <p:strVal val="0-#ppt_w/2"/>
                                          </p:val>
                                        </p:tav>
                                        <p:tav tm="100000">
                                          <p:val>
                                            <p:strVal val="#ppt_x"/>
                                          </p:val>
                                        </p:tav>
                                      </p:tavLst>
                                    </p:anim>
                                    <p:anim calcmode="lin" valueType="num">
                                      <p:cBhvr additive="base">
                                        <p:cTn id="38" dur="500" fill="hold"/>
                                        <p:tgtEl>
                                          <p:spTgt spid="82"/>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additive="base">
                                        <p:cTn id="41" dur="500" fill="hold"/>
                                        <p:tgtEl>
                                          <p:spTgt spid="79"/>
                                        </p:tgtEl>
                                        <p:attrNameLst>
                                          <p:attrName>ppt_x</p:attrName>
                                        </p:attrNameLst>
                                      </p:cBhvr>
                                      <p:tavLst>
                                        <p:tav tm="0">
                                          <p:val>
                                            <p:strVal val="0-#ppt_w/2"/>
                                          </p:val>
                                        </p:tav>
                                        <p:tav tm="100000">
                                          <p:val>
                                            <p:strVal val="#ppt_x"/>
                                          </p:val>
                                        </p:tav>
                                      </p:tavLst>
                                    </p:anim>
                                    <p:anim calcmode="lin" valueType="num">
                                      <p:cBhvr additive="base">
                                        <p:cTn id="42" dur="500" fill="hold"/>
                                        <p:tgtEl>
                                          <p:spTgt spid="79"/>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anim calcmode="lin" valueType="num">
                                      <p:cBhvr additive="base">
                                        <p:cTn id="47" dur="500" fill="hold"/>
                                        <p:tgtEl>
                                          <p:spTgt spid="86"/>
                                        </p:tgtEl>
                                        <p:attrNameLst>
                                          <p:attrName>ppt_x</p:attrName>
                                        </p:attrNameLst>
                                      </p:cBhvr>
                                      <p:tavLst>
                                        <p:tav tm="0">
                                          <p:val>
                                            <p:strVal val="0-#ppt_w/2"/>
                                          </p:val>
                                        </p:tav>
                                        <p:tav tm="100000">
                                          <p:val>
                                            <p:strVal val="#ppt_x"/>
                                          </p:val>
                                        </p:tav>
                                      </p:tavLst>
                                    </p:anim>
                                    <p:anim calcmode="lin" valueType="num">
                                      <p:cBhvr additive="base">
                                        <p:cTn id="48" dur="500" fill="hold"/>
                                        <p:tgtEl>
                                          <p:spTgt spid="86"/>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anim calcmode="lin" valueType="num">
                                      <p:cBhvr additive="base">
                                        <p:cTn id="51" dur="500" fill="hold"/>
                                        <p:tgtEl>
                                          <p:spTgt spid="83"/>
                                        </p:tgtEl>
                                        <p:attrNameLst>
                                          <p:attrName>ppt_x</p:attrName>
                                        </p:attrNameLst>
                                      </p:cBhvr>
                                      <p:tavLst>
                                        <p:tav tm="0">
                                          <p:val>
                                            <p:strVal val="0-#ppt_w/2"/>
                                          </p:val>
                                        </p:tav>
                                        <p:tav tm="100000">
                                          <p:val>
                                            <p:strVal val="#ppt_x"/>
                                          </p:val>
                                        </p:tav>
                                      </p:tavLst>
                                    </p:anim>
                                    <p:anim calcmode="lin" valueType="num">
                                      <p:cBhvr additive="base">
                                        <p:cTn id="52" dur="500" fill="hold"/>
                                        <p:tgtEl>
                                          <p:spTgt spid="83"/>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anim calcmode="lin" valueType="num">
                                      <p:cBhvr additive="base">
                                        <p:cTn id="55" dur="500" fill="hold"/>
                                        <p:tgtEl>
                                          <p:spTgt spid="102"/>
                                        </p:tgtEl>
                                        <p:attrNameLst>
                                          <p:attrName>ppt_x</p:attrName>
                                        </p:attrNameLst>
                                      </p:cBhvr>
                                      <p:tavLst>
                                        <p:tav tm="0">
                                          <p:val>
                                            <p:strVal val="0-#ppt_w/2"/>
                                          </p:val>
                                        </p:tav>
                                        <p:tav tm="100000">
                                          <p:val>
                                            <p:strVal val="#ppt_x"/>
                                          </p:val>
                                        </p:tav>
                                      </p:tavLst>
                                    </p:anim>
                                    <p:anim calcmode="lin" valueType="num">
                                      <p:cBhvr additive="base">
                                        <p:cTn id="56" dur="500" fill="hold"/>
                                        <p:tgtEl>
                                          <p:spTgt spid="102"/>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99"/>
                                        </p:tgtEl>
                                        <p:attrNameLst>
                                          <p:attrName>style.visibility</p:attrName>
                                        </p:attrNameLst>
                                      </p:cBhvr>
                                      <p:to>
                                        <p:strVal val="visible"/>
                                      </p:to>
                                    </p:set>
                                    <p:anim calcmode="lin" valueType="num">
                                      <p:cBhvr>
                                        <p:cTn id="60" dur="500" fill="hold"/>
                                        <p:tgtEl>
                                          <p:spTgt spid="99"/>
                                        </p:tgtEl>
                                        <p:attrNameLst>
                                          <p:attrName>ppt_w</p:attrName>
                                        </p:attrNameLst>
                                      </p:cBhvr>
                                      <p:tavLst>
                                        <p:tav tm="0">
                                          <p:val>
                                            <p:fltVal val="0"/>
                                          </p:val>
                                        </p:tav>
                                        <p:tav tm="100000">
                                          <p:val>
                                            <p:strVal val="#ppt_w"/>
                                          </p:val>
                                        </p:tav>
                                      </p:tavLst>
                                    </p:anim>
                                    <p:anim calcmode="lin" valueType="num">
                                      <p:cBhvr>
                                        <p:cTn id="61" dur="500" fill="hold"/>
                                        <p:tgtEl>
                                          <p:spTgt spid="99"/>
                                        </p:tgtEl>
                                        <p:attrNameLst>
                                          <p:attrName>ppt_h</p:attrName>
                                        </p:attrNameLst>
                                      </p:cBhvr>
                                      <p:tavLst>
                                        <p:tav tm="0">
                                          <p:val>
                                            <p:fltVal val="0"/>
                                          </p:val>
                                        </p:tav>
                                        <p:tav tm="100000">
                                          <p:val>
                                            <p:strVal val="#ppt_h"/>
                                          </p:val>
                                        </p:tav>
                                      </p:tavLst>
                                    </p:anim>
                                    <p:animEffect transition="in" filter="fade">
                                      <p:cBhvr>
                                        <p:cTn id="62" dur="500"/>
                                        <p:tgtEl>
                                          <p:spTgt spid="99"/>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90"/>
                                        </p:tgtEl>
                                        <p:attrNameLst>
                                          <p:attrName>style.visibility</p:attrName>
                                        </p:attrNameLst>
                                      </p:cBhvr>
                                      <p:to>
                                        <p:strVal val="visible"/>
                                      </p:to>
                                    </p:set>
                                    <p:anim calcmode="lin" valueType="num">
                                      <p:cBhvr additive="base">
                                        <p:cTn id="67" dur="500" fill="hold"/>
                                        <p:tgtEl>
                                          <p:spTgt spid="90"/>
                                        </p:tgtEl>
                                        <p:attrNameLst>
                                          <p:attrName>ppt_x</p:attrName>
                                        </p:attrNameLst>
                                      </p:cBhvr>
                                      <p:tavLst>
                                        <p:tav tm="0">
                                          <p:val>
                                            <p:strVal val="0-#ppt_w/2"/>
                                          </p:val>
                                        </p:tav>
                                        <p:tav tm="100000">
                                          <p:val>
                                            <p:strVal val="#ppt_x"/>
                                          </p:val>
                                        </p:tav>
                                      </p:tavLst>
                                    </p:anim>
                                    <p:anim calcmode="lin" valueType="num">
                                      <p:cBhvr additive="base">
                                        <p:cTn id="68" dur="500" fill="hold"/>
                                        <p:tgtEl>
                                          <p:spTgt spid="90"/>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87"/>
                                        </p:tgtEl>
                                        <p:attrNameLst>
                                          <p:attrName>style.visibility</p:attrName>
                                        </p:attrNameLst>
                                      </p:cBhvr>
                                      <p:to>
                                        <p:strVal val="visible"/>
                                      </p:to>
                                    </p:set>
                                    <p:anim calcmode="lin" valueType="num">
                                      <p:cBhvr additive="base">
                                        <p:cTn id="71" dur="500" fill="hold"/>
                                        <p:tgtEl>
                                          <p:spTgt spid="87"/>
                                        </p:tgtEl>
                                        <p:attrNameLst>
                                          <p:attrName>ppt_x</p:attrName>
                                        </p:attrNameLst>
                                      </p:cBhvr>
                                      <p:tavLst>
                                        <p:tav tm="0">
                                          <p:val>
                                            <p:strVal val="0-#ppt_w/2"/>
                                          </p:val>
                                        </p:tav>
                                        <p:tav tm="100000">
                                          <p:val>
                                            <p:strVal val="#ppt_x"/>
                                          </p:val>
                                        </p:tav>
                                      </p:tavLst>
                                    </p:anim>
                                    <p:anim calcmode="lin" valueType="num">
                                      <p:cBhvr additive="base">
                                        <p:cTn id="72" dur="500" fill="hold"/>
                                        <p:tgtEl>
                                          <p:spTgt spid="8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94"/>
                                        </p:tgtEl>
                                        <p:attrNameLst>
                                          <p:attrName>style.visibility</p:attrName>
                                        </p:attrNameLst>
                                      </p:cBhvr>
                                      <p:to>
                                        <p:strVal val="visible"/>
                                      </p:to>
                                    </p:set>
                                    <p:anim calcmode="lin" valueType="num">
                                      <p:cBhvr additive="base">
                                        <p:cTn id="77" dur="500" fill="hold"/>
                                        <p:tgtEl>
                                          <p:spTgt spid="94"/>
                                        </p:tgtEl>
                                        <p:attrNameLst>
                                          <p:attrName>ppt_x</p:attrName>
                                        </p:attrNameLst>
                                      </p:cBhvr>
                                      <p:tavLst>
                                        <p:tav tm="0">
                                          <p:val>
                                            <p:strVal val="0-#ppt_w/2"/>
                                          </p:val>
                                        </p:tav>
                                        <p:tav tm="100000">
                                          <p:val>
                                            <p:strVal val="#ppt_x"/>
                                          </p:val>
                                        </p:tav>
                                      </p:tavLst>
                                    </p:anim>
                                    <p:anim calcmode="lin" valueType="num">
                                      <p:cBhvr additive="base">
                                        <p:cTn id="78" dur="500" fill="hold"/>
                                        <p:tgtEl>
                                          <p:spTgt spid="94"/>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anim calcmode="lin" valueType="num">
                                      <p:cBhvr additive="base">
                                        <p:cTn id="81" dur="500" fill="hold"/>
                                        <p:tgtEl>
                                          <p:spTgt spid="91"/>
                                        </p:tgtEl>
                                        <p:attrNameLst>
                                          <p:attrName>ppt_x</p:attrName>
                                        </p:attrNameLst>
                                      </p:cBhvr>
                                      <p:tavLst>
                                        <p:tav tm="0">
                                          <p:val>
                                            <p:strVal val="0-#ppt_w/2"/>
                                          </p:val>
                                        </p:tav>
                                        <p:tav tm="100000">
                                          <p:val>
                                            <p:strVal val="#ppt_x"/>
                                          </p:val>
                                        </p:tav>
                                      </p:tavLst>
                                    </p:anim>
                                    <p:anim calcmode="lin" valueType="num">
                                      <p:cBhvr additive="base">
                                        <p:cTn id="82" dur="500" fill="hold"/>
                                        <p:tgtEl>
                                          <p:spTgt spid="91"/>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103"/>
                                        </p:tgtEl>
                                        <p:attrNameLst>
                                          <p:attrName>style.visibility</p:attrName>
                                        </p:attrNameLst>
                                      </p:cBhvr>
                                      <p:to>
                                        <p:strVal val="visible"/>
                                      </p:to>
                                    </p:set>
                                    <p:anim calcmode="lin" valueType="num">
                                      <p:cBhvr additive="base">
                                        <p:cTn id="85" dur="500" fill="hold"/>
                                        <p:tgtEl>
                                          <p:spTgt spid="103"/>
                                        </p:tgtEl>
                                        <p:attrNameLst>
                                          <p:attrName>ppt_x</p:attrName>
                                        </p:attrNameLst>
                                      </p:cBhvr>
                                      <p:tavLst>
                                        <p:tav tm="0">
                                          <p:val>
                                            <p:strVal val="0-#ppt_w/2"/>
                                          </p:val>
                                        </p:tav>
                                        <p:tav tm="100000">
                                          <p:val>
                                            <p:strVal val="#ppt_x"/>
                                          </p:val>
                                        </p:tav>
                                      </p:tavLst>
                                    </p:anim>
                                    <p:anim calcmode="lin" valueType="num">
                                      <p:cBhvr additive="base">
                                        <p:cTn id="86" dur="500" fill="hold"/>
                                        <p:tgtEl>
                                          <p:spTgt spid="1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8" grpId="0" animBg="1"/>
      <p:bldP spid="82" grpId="0" animBg="1"/>
      <p:bldP spid="86" grpId="0" animBg="1"/>
      <p:bldP spid="90" grpId="0" animBg="1"/>
      <p:bldP spid="94" grpId="0" animBg="1"/>
      <p:bldP spid="98" grpId="0" animBg="1"/>
      <p:bldP spid="10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p:nvPr/>
        </p:nvSpPr>
        <p:spPr>
          <a:xfrm>
            <a:off x="1050039" y="1300163"/>
            <a:ext cx="7943850" cy="380985"/>
          </a:xfrm>
          <a:prstGeom prst="rect">
            <a:avLst/>
          </a:prstGeom>
        </p:spPr>
        <p:txBody>
          <a:bodyPr vert="horz" wrap="square" lIns="0" tIns="11540" rIns="0" bIns="0" rtlCol="0">
            <a:spAutoFit/>
          </a:bodyPr>
          <a:lstStyle/>
          <a:p>
            <a:pPr marL="10991">
              <a:spcBef>
                <a:spcPts val="91"/>
              </a:spcBef>
            </a:pPr>
            <a:r>
              <a:rPr sz="2400" b="1" spc="-17" dirty="0">
                <a:solidFill>
                  <a:srgbClr val="404040"/>
                </a:solidFill>
                <a:latin typeface="Arial"/>
                <a:cs typeface="Arial"/>
              </a:rPr>
              <a:t>Define </a:t>
            </a:r>
            <a:r>
              <a:rPr sz="2400" b="1" spc="-13" dirty="0">
                <a:solidFill>
                  <a:srgbClr val="404040"/>
                </a:solidFill>
                <a:latin typeface="Arial"/>
                <a:cs typeface="Arial"/>
              </a:rPr>
              <a:t>the </a:t>
            </a:r>
            <a:r>
              <a:rPr sz="2400" b="1" spc="-4" dirty="0">
                <a:solidFill>
                  <a:srgbClr val="404040"/>
                </a:solidFill>
                <a:latin typeface="Arial"/>
                <a:cs typeface="Arial"/>
              </a:rPr>
              <a:t>critical </a:t>
            </a:r>
            <a:r>
              <a:rPr sz="2400" b="1" spc="-17" dirty="0">
                <a:solidFill>
                  <a:srgbClr val="404040"/>
                </a:solidFill>
                <a:latin typeface="Arial"/>
                <a:cs typeface="Arial"/>
              </a:rPr>
              <a:t>region/ </a:t>
            </a:r>
            <a:r>
              <a:rPr sz="2400" b="1" spc="-9" dirty="0">
                <a:solidFill>
                  <a:srgbClr val="404040"/>
                </a:solidFill>
                <a:latin typeface="Arial"/>
                <a:cs typeface="Arial"/>
              </a:rPr>
              <a:t>rejection</a:t>
            </a:r>
            <a:r>
              <a:rPr sz="2400" b="1" spc="359" dirty="0">
                <a:solidFill>
                  <a:srgbClr val="404040"/>
                </a:solidFill>
                <a:latin typeface="Arial"/>
                <a:cs typeface="Arial"/>
              </a:rPr>
              <a:t> </a:t>
            </a:r>
            <a:r>
              <a:rPr sz="2400" b="1" dirty="0">
                <a:solidFill>
                  <a:srgbClr val="404040"/>
                </a:solidFill>
                <a:latin typeface="Arial"/>
                <a:cs typeface="Arial"/>
              </a:rPr>
              <a:t>criteria</a:t>
            </a:r>
            <a:endParaRPr sz="2400" dirty="0">
              <a:latin typeface="Arial"/>
              <a:cs typeface="Arial"/>
            </a:endParaRPr>
          </a:p>
        </p:txBody>
      </p:sp>
      <p:sp>
        <p:nvSpPr>
          <p:cNvPr id="27" name="object 27"/>
          <p:cNvSpPr txBox="1"/>
          <p:nvPr/>
        </p:nvSpPr>
        <p:spPr>
          <a:xfrm>
            <a:off x="388693" y="1195754"/>
            <a:ext cx="589085" cy="579290"/>
          </a:xfrm>
          <a:prstGeom prst="rect">
            <a:avLst/>
          </a:prstGeom>
          <a:solidFill>
            <a:srgbClr val="171717"/>
          </a:solidFill>
        </p:spPr>
        <p:txBody>
          <a:bodyPr vert="horz" wrap="square" lIns="0" tIns="151667" rIns="0" bIns="0" rtlCol="0">
            <a:spAutoFit/>
          </a:bodyPr>
          <a:lstStyle/>
          <a:p>
            <a:pPr marL="197830">
              <a:spcBef>
                <a:spcPts val="1194"/>
              </a:spcBef>
            </a:pPr>
            <a:r>
              <a:rPr sz="2769" b="1" dirty="0">
                <a:solidFill>
                  <a:srgbClr val="FFFFFF"/>
                </a:solidFill>
                <a:latin typeface="Arial"/>
                <a:cs typeface="Arial"/>
              </a:rPr>
              <a:t>5</a:t>
            </a:r>
            <a:endParaRPr sz="2769">
              <a:latin typeface="Arial"/>
              <a:cs typeface="Arial"/>
            </a:endParaRPr>
          </a:p>
        </p:txBody>
      </p:sp>
      <p:sp>
        <p:nvSpPr>
          <p:cNvPr id="31" name="object 31"/>
          <p:cNvSpPr txBox="1"/>
          <p:nvPr/>
        </p:nvSpPr>
        <p:spPr>
          <a:xfrm>
            <a:off x="1483335" y="1991457"/>
            <a:ext cx="10445262" cy="863267"/>
          </a:xfrm>
          <a:prstGeom prst="rect">
            <a:avLst/>
          </a:prstGeom>
          <a:ln w="12700">
            <a:solidFill>
              <a:srgbClr val="00AFEF"/>
            </a:solidFill>
          </a:ln>
        </p:spPr>
        <p:txBody>
          <a:bodyPr vert="horz" wrap="square" lIns="0" tIns="59898" rIns="0" bIns="0" rtlCol="0">
            <a:spAutoFit/>
          </a:bodyPr>
          <a:lstStyle/>
          <a:p>
            <a:pPr marL="108807" marR="43962">
              <a:spcBef>
                <a:spcPts val="472"/>
              </a:spcBef>
            </a:pPr>
            <a:r>
              <a:rPr sz="2400" b="1" spc="-13" dirty="0">
                <a:latin typeface="Arial"/>
                <a:cs typeface="Arial"/>
              </a:rPr>
              <a:t>Reject </a:t>
            </a:r>
            <a:r>
              <a:rPr sz="2400" b="1" spc="4" dirty="0">
                <a:latin typeface="Arial"/>
                <a:cs typeface="Arial"/>
              </a:rPr>
              <a:t>H</a:t>
            </a:r>
            <a:r>
              <a:rPr sz="2400" b="1" spc="6" baseline="-18087" dirty="0">
                <a:latin typeface="Arial"/>
                <a:cs typeface="Arial"/>
              </a:rPr>
              <a:t>0</a:t>
            </a:r>
            <a:r>
              <a:rPr sz="2400" b="1" spc="4" dirty="0">
                <a:latin typeface="Arial"/>
                <a:cs typeface="Arial"/>
              </a:rPr>
              <a:t>, </a:t>
            </a:r>
            <a:r>
              <a:rPr sz="2400" b="1" spc="-4" dirty="0">
                <a:latin typeface="Arial"/>
                <a:cs typeface="Arial"/>
              </a:rPr>
              <a:t>if </a:t>
            </a:r>
            <a:r>
              <a:rPr sz="2400" b="1" spc="-26" dirty="0">
                <a:latin typeface="Arial"/>
                <a:cs typeface="Arial"/>
              </a:rPr>
              <a:t>computed </a:t>
            </a:r>
            <a:r>
              <a:rPr sz="2400" b="1" spc="-43" dirty="0">
                <a:latin typeface="Arial"/>
                <a:cs typeface="Arial"/>
              </a:rPr>
              <a:t>value </a:t>
            </a:r>
            <a:r>
              <a:rPr sz="2400" b="1" spc="-17" dirty="0">
                <a:latin typeface="Arial"/>
                <a:cs typeface="Arial"/>
              </a:rPr>
              <a:t>of </a:t>
            </a:r>
            <a:r>
              <a:rPr sz="2400" b="1" dirty="0">
                <a:latin typeface="Arial"/>
                <a:cs typeface="Arial"/>
              </a:rPr>
              <a:t>t </a:t>
            </a:r>
            <a:r>
              <a:rPr sz="2400" b="1" spc="-4" dirty="0">
                <a:latin typeface="Arial"/>
                <a:cs typeface="Arial"/>
              </a:rPr>
              <a:t>is </a:t>
            </a:r>
            <a:r>
              <a:rPr sz="2400" b="1" spc="-13" dirty="0">
                <a:latin typeface="Arial"/>
                <a:cs typeface="Arial"/>
              </a:rPr>
              <a:t>less </a:t>
            </a:r>
            <a:r>
              <a:rPr sz="2400" b="1" spc="-39" dirty="0">
                <a:latin typeface="Arial"/>
                <a:cs typeface="Arial"/>
              </a:rPr>
              <a:t>than </a:t>
            </a:r>
            <a:r>
              <a:rPr sz="2400" b="1" spc="-43" dirty="0">
                <a:latin typeface="Arial"/>
                <a:cs typeface="Arial"/>
              </a:rPr>
              <a:t>the </a:t>
            </a:r>
            <a:r>
              <a:rPr sz="2400" b="1" spc="-13" dirty="0">
                <a:latin typeface="Arial"/>
                <a:cs typeface="Arial"/>
              </a:rPr>
              <a:t>critical </a:t>
            </a:r>
            <a:r>
              <a:rPr sz="2400" b="1" spc="-43" dirty="0">
                <a:latin typeface="Arial"/>
                <a:cs typeface="Arial"/>
              </a:rPr>
              <a:t>value,  </a:t>
            </a:r>
            <a:r>
              <a:rPr sz="2400" b="1" spc="-9" dirty="0" err="1">
                <a:latin typeface="Arial"/>
                <a:cs typeface="Arial"/>
              </a:rPr>
              <a:t>ie</a:t>
            </a:r>
            <a:r>
              <a:rPr sz="2400" b="1" spc="-9" dirty="0" smtClean="0">
                <a:latin typeface="Arial"/>
                <a:cs typeface="Arial"/>
              </a:rPr>
              <a:t>.,</a:t>
            </a:r>
            <a:endParaRPr lang="en-US" sz="2400" b="1" spc="-9" dirty="0" smtClean="0">
              <a:latin typeface="Arial"/>
              <a:cs typeface="Arial"/>
            </a:endParaRPr>
          </a:p>
          <a:p>
            <a:pPr marL="108807" marR="43962">
              <a:spcBef>
                <a:spcPts val="472"/>
              </a:spcBef>
            </a:pPr>
            <a:r>
              <a:rPr sz="2400" b="1" spc="-9" dirty="0" smtClean="0">
                <a:latin typeface="Arial"/>
                <a:cs typeface="Arial"/>
              </a:rPr>
              <a:t> </a:t>
            </a:r>
            <a:r>
              <a:rPr sz="2400" b="1" spc="-4" dirty="0">
                <a:latin typeface="Arial"/>
                <a:cs typeface="Arial"/>
              </a:rPr>
              <a:t>P(t </a:t>
            </a:r>
            <a:r>
              <a:rPr sz="2400" b="1" dirty="0">
                <a:latin typeface="Arial"/>
                <a:cs typeface="Arial"/>
              </a:rPr>
              <a:t>&lt; - </a:t>
            </a:r>
            <a:r>
              <a:rPr sz="2400" b="1" spc="-4" dirty="0">
                <a:latin typeface="Arial"/>
                <a:cs typeface="Arial"/>
              </a:rPr>
              <a:t>t</a:t>
            </a:r>
            <a:r>
              <a:rPr sz="2400" b="1" spc="-6" baseline="-18087" dirty="0">
                <a:latin typeface="Arial"/>
                <a:cs typeface="Arial"/>
              </a:rPr>
              <a:t>α</a:t>
            </a:r>
            <a:r>
              <a:rPr sz="2400" b="1" spc="-4" dirty="0">
                <a:latin typeface="Arial"/>
                <a:cs typeface="Arial"/>
              </a:rPr>
              <a:t>), </a:t>
            </a:r>
            <a:r>
              <a:rPr sz="2400" b="1" spc="-22" dirty="0">
                <a:latin typeface="Arial"/>
                <a:cs typeface="Arial"/>
              </a:rPr>
              <a:t>otherwise </a:t>
            </a:r>
            <a:r>
              <a:rPr sz="2400" b="1" spc="-17" dirty="0">
                <a:latin typeface="Arial"/>
                <a:cs typeface="Arial"/>
              </a:rPr>
              <a:t>do </a:t>
            </a:r>
            <a:r>
              <a:rPr sz="2400" b="1" spc="-48" dirty="0">
                <a:latin typeface="Arial"/>
                <a:cs typeface="Arial"/>
              </a:rPr>
              <a:t>not </a:t>
            </a:r>
            <a:r>
              <a:rPr sz="2400" b="1" spc="-9" dirty="0">
                <a:latin typeface="Arial"/>
                <a:cs typeface="Arial"/>
              </a:rPr>
              <a:t>reject</a:t>
            </a:r>
            <a:r>
              <a:rPr sz="2400" b="1" spc="354" dirty="0">
                <a:latin typeface="Arial"/>
                <a:cs typeface="Arial"/>
              </a:rPr>
              <a:t> </a:t>
            </a:r>
            <a:r>
              <a:rPr sz="2400" b="1" spc="26" dirty="0">
                <a:latin typeface="Arial"/>
                <a:cs typeface="Arial"/>
              </a:rPr>
              <a:t>H</a:t>
            </a:r>
            <a:r>
              <a:rPr sz="2400" b="1" spc="38" baseline="-18087" dirty="0">
                <a:latin typeface="Arial"/>
                <a:cs typeface="Arial"/>
              </a:rPr>
              <a:t>0</a:t>
            </a:r>
            <a:endParaRPr sz="2400" baseline="-18087" dirty="0">
              <a:latin typeface="Arial"/>
              <a:cs typeface="Arial"/>
            </a:endParaRPr>
          </a:p>
        </p:txBody>
      </p:sp>
      <p:sp>
        <p:nvSpPr>
          <p:cNvPr id="35" name="object 35"/>
          <p:cNvSpPr txBox="1"/>
          <p:nvPr/>
        </p:nvSpPr>
        <p:spPr>
          <a:xfrm>
            <a:off x="881062" y="2013438"/>
            <a:ext cx="597877" cy="687494"/>
          </a:xfrm>
          <a:prstGeom prst="rect">
            <a:avLst/>
          </a:prstGeom>
          <a:solidFill>
            <a:srgbClr val="171717"/>
          </a:solidFill>
        </p:spPr>
        <p:txBody>
          <a:bodyPr vert="horz" wrap="square" lIns="0" tIns="258824" rIns="0" bIns="0" rtlCol="0">
            <a:spAutoFit/>
          </a:bodyPr>
          <a:lstStyle/>
          <a:p>
            <a:pPr marL="136283">
              <a:spcBef>
                <a:spcPts val="2038"/>
              </a:spcBef>
            </a:pPr>
            <a:r>
              <a:rPr sz="2769" b="1" spc="-13" dirty="0">
                <a:solidFill>
                  <a:srgbClr val="FFFFFF"/>
                </a:solidFill>
                <a:latin typeface="Arial"/>
                <a:cs typeface="Arial"/>
              </a:rPr>
              <a:t>(i)</a:t>
            </a:r>
            <a:endParaRPr sz="2769">
              <a:latin typeface="Arial"/>
              <a:cs typeface="Arial"/>
            </a:endParaRPr>
          </a:p>
        </p:txBody>
      </p:sp>
      <p:sp>
        <p:nvSpPr>
          <p:cNvPr id="39" name="object 39"/>
          <p:cNvSpPr txBox="1"/>
          <p:nvPr/>
        </p:nvSpPr>
        <p:spPr>
          <a:xfrm>
            <a:off x="1527297" y="3055327"/>
            <a:ext cx="10374923" cy="804140"/>
          </a:xfrm>
          <a:prstGeom prst="rect">
            <a:avLst/>
          </a:prstGeom>
          <a:ln w="12700">
            <a:solidFill>
              <a:srgbClr val="00AFEF"/>
            </a:solidFill>
          </a:ln>
        </p:spPr>
        <p:txBody>
          <a:bodyPr vert="horz" wrap="square" lIns="0" tIns="64843" rIns="0" bIns="0" rtlCol="0">
            <a:spAutoFit/>
          </a:bodyPr>
          <a:lstStyle/>
          <a:p>
            <a:pPr marL="112653" marR="533593">
              <a:spcBef>
                <a:spcPts val="511"/>
              </a:spcBef>
            </a:pPr>
            <a:r>
              <a:rPr sz="2400" b="1" spc="-13" dirty="0">
                <a:latin typeface="Arial"/>
                <a:cs typeface="Arial"/>
              </a:rPr>
              <a:t>Reject </a:t>
            </a:r>
            <a:r>
              <a:rPr sz="2400" b="1" spc="4" dirty="0">
                <a:latin typeface="Arial"/>
                <a:cs typeface="Arial"/>
              </a:rPr>
              <a:t>H</a:t>
            </a:r>
            <a:r>
              <a:rPr sz="2400" b="1" spc="6" baseline="-18087" dirty="0">
                <a:latin typeface="Arial"/>
                <a:cs typeface="Arial"/>
              </a:rPr>
              <a:t>0</a:t>
            </a:r>
            <a:r>
              <a:rPr sz="2400" b="1" spc="4" dirty="0">
                <a:latin typeface="Arial"/>
                <a:cs typeface="Arial"/>
              </a:rPr>
              <a:t>, </a:t>
            </a:r>
            <a:r>
              <a:rPr sz="2400" b="1" spc="-4" dirty="0">
                <a:latin typeface="Arial"/>
                <a:cs typeface="Arial"/>
              </a:rPr>
              <a:t>if </a:t>
            </a:r>
            <a:r>
              <a:rPr sz="2400" b="1" spc="-26" dirty="0">
                <a:latin typeface="Arial"/>
                <a:cs typeface="Arial"/>
              </a:rPr>
              <a:t>computed </a:t>
            </a:r>
            <a:r>
              <a:rPr sz="2400" b="1" spc="-43" dirty="0">
                <a:latin typeface="Arial"/>
                <a:cs typeface="Arial"/>
              </a:rPr>
              <a:t>value </a:t>
            </a:r>
            <a:r>
              <a:rPr sz="2400" b="1" spc="-17" dirty="0">
                <a:latin typeface="Arial"/>
                <a:cs typeface="Arial"/>
              </a:rPr>
              <a:t>of </a:t>
            </a:r>
            <a:r>
              <a:rPr sz="2400" b="1" dirty="0">
                <a:latin typeface="Arial"/>
                <a:cs typeface="Arial"/>
              </a:rPr>
              <a:t>t </a:t>
            </a:r>
            <a:r>
              <a:rPr sz="2400" b="1" spc="-4" dirty="0">
                <a:latin typeface="Arial"/>
                <a:cs typeface="Arial"/>
              </a:rPr>
              <a:t>is </a:t>
            </a:r>
            <a:r>
              <a:rPr sz="2400" b="1" spc="-13" dirty="0">
                <a:latin typeface="Arial"/>
                <a:cs typeface="Arial"/>
              </a:rPr>
              <a:t>greater </a:t>
            </a:r>
            <a:r>
              <a:rPr sz="2400" b="1" spc="-39" dirty="0">
                <a:latin typeface="Arial"/>
                <a:cs typeface="Arial"/>
              </a:rPr>
              <a:t>than </a:t>
            </a:r>
            <a:r>
              <a:rPr sz="2400" b="1" spc="-43" dirty="0">
                <a:latin typeface="Arial"/>
                <a:cs typeface="Arial"/>
              </a:rPr>
              <a:t>the </a:t>
            </a:r>
            <a:r>
              <a:rPr sz="2400" b="1" spc="-13" dirty="0">
                <a:latin typeface="Arial"/>
                <a:cs typeface="Arial"/>
              </a:rPr>
              <a:t>critical  </a:t>
            </a:r>
            <a:r>
              <a:rPr sz="2400" b="1" spc="-43" dirty="0">
                <a:latin typeface="Arial"/>
                <a:cs typeface="Arial"/>
              </a:rPr>
              <a:t>value, </a:t>
            </a:r>
            <a:r>
              <a:rPr sz="2400" b="1" spc="-9" dirty="0">
                <a:latin typeface="Arial"/>
                <a:cs typeface="Arial"/>
              </a:rPr>
              <a:t>ie., </a:t>
            </a:r>
            <a:r>
              <a:rPr sz="2400" b="1" spc="-4" dirty="0">
                <a:latin typeface="Arial"/>
                <a:cs typeface="Arial"/>
              </a:rPr>
              <a:t>P(t </a:t>
            </a:r>
            <a:r>
              <a:rPr sz="2400" b="1" dirty="0">
                <a:latin typeface="Arial"/>
                <a:cs typeface="Arial"/>
              </a:rPr>
              <a:t>&gt; </a:t>
            </a:r>
            <a:r>
              <a:rPr sz="2400" b="1" spc="-4" dirty="0">
                <a:latin typeface="Arial"/>
                <a:cs typeface="Arial"/>
              </a:rPr>
              <a:t>t</a:t>
            </a:r>
            <a:r>
              <a:rPr sz="2400" b="1" spc="-6" baseline="-18087" dirty="0">
                <a:latin typeface="Arial"/>
                <a:cs typeface="Arial"/>
              </a:rPr>
              <a:t>α</a:t>
            </a:r>
            <a:r>
              <a:rPr sz="2400" b="1" spc="-4" dirty="0">
                <a:latin typeface="Arial"/>
                <a:cs typeface="Arial"/>
              </a:rPr>
              <a:t>), </a:t>
            </a:r>
            <a:r>
              <a:rPr sz="2400" b="1" spc="-22" dirty="0">
                <a:latin typeface="Arial"/>
                <a:cs typeface="Arial"/>
              </a:rPr>
              <a:t>otherwise </a:t>
            </a:r>
            <a:r>
              <a:rPr sz="2400" b="1" spc="-17" dirty="0">
                <a:latin typeface="Arial"/>
                <a:cs typeface="Arial"/>
              </a:rPr>
              <a:t>do </a:t>
            </a:r>
            <a:r>
              <a:rPr sz="2400" b="1" spc="-48" dirty="0">
                <a:latin typeface="Arial"/>
                <a:cs typeface="Arial"/>
              </a:rPr>
              <a:t>not </a:t>
            </a:r>
            <a:r>
              <a:rPr sz="2400" b="1" spc="-9" dirty="0">
                <a:latin typeface="Arial"/>
                <a:cs typeface="Arial"/>
              </a:rPr>
              <a:t>reject</a:t>
            </a:r>
            <a:r>
              <a:rPr sz="2400" b="1" spc="636" dirty="0">
                <a:latin typeface="Arial"/>
                <a:cs typeface="Arial"/>
              </a:rPr>
              <a:t> </a:t>
            </a:r>
            <a:r>
              <a:rPr sz="2400" b="1" spc="26" dirty="0">
                <a:latin typeface="Arial"/>
                <a:cs typeface="Arial"/>
              </a:rPr>
              <a:t>H</a:t>
            </a:r>
            <a:r>
              <a:rPr sz="2400" b="1" spc="38" baseline="-18087" dirty="0">
                <a:latin typeface="Arial"/>
                <a:cs typeface="Arial"/>
              </a:rPr>
              <a:t>0</a:t>
            </a:r>
            <a:endParaRPr sz="2400" baseline="-18087" dirty="0">
              <a:latin typeface="Arial"/>
              <a:cs typeface="Arial"/>
            </a:endParaRPr>
          </a:p>
        </p:txBody>
      </p:sp>
      <p:sp>
        <p:nvSpPr>
          <p:cNvPr id="43" name="object 43"/>
          <p:cNvSpPr txBox="1"/>
          <p:nvPr/>
        </p:nvSpPr>
        <p:spPr>
          <a:xfrm>
            <a:off x="881063" y="3059723"/>
            <a:ext cx="641838" cy="710244"/>
          </a:xfrm>
          <a:prstGeom prst="rect">
            <a:avLst/>
          </a:prstGeom>
          <a:solidFill>
            <a:srgbClr val="171717"/>
          </a:solidFill>
        </p:spPr>
        <p:txBody>
          <a:bodyPr vert="horz" wrap="square" lIns="0" tIns="281354" rIns="0" bIns="0" rtlCol="0">
            <a:spAutoFit/>
          </a:bodyPr>
          <a:lstStyle/>
          <a:p>
            <a:pPr marL="109906">
              <a:spcBef>
                <a:spcPts val="2215"/>
              </a:spcBef>
            </a:pPr>
            <a:r>
              <a:rPr sz="2769" b="1" spc="-13" dirty="0">
                <a:solidFill>
                  <a:srgbClr val="FFFFFF"/>
                </a:solidFill>
                <a:latin typeface="Arial"/>
                <a:cs typeface="Arial"/>
              </a:rPr>
              <a:t>(ii)</a:t>
            </a:r>
            <a:endParaRPr sz="2769">
              <a:latin typeface="Arial"/>
              <a:cs typeface="Arial"/>
            </a:endParaRPr>
          </a:p>
        </p:txBody>
      </p:sp>
      <p:sp>
        <p:nvSpPr>
          <p:cNvPr id="45" name="object 45"/>
          <p:cNvSpPr txBox="1"/>
          <p:nvPr/>
        </p:nvSpPr>
        <p:spPr>
          <a:xfrm>
            <a:off x="1536089" y="4119195"/>
            <a:ext cx="10374923" cy="1155716"/>
          </a:xfrm>
          <a:prstGeom prst="rect">
            <a:avLst/>
          </a:prstGeom>
          <a:solidFill>
            <a:srgbClr val="FFFFFF"/>
          </a:solidFill>
          <a:ln w="12700">
            <a:solidFill>
              <a:srgbClr val="00AFEF"/>
            </a:solidFill>
          </a:ln>
        </p:spPr>
        <p:txBody>
          <a:bodyPr vert="horz" wrap="square" lIns="0" tIns="47259" rIns="0" bIns="0" rtlCol="0">
            <a:spAutoFit/>
          </a:bodyPr>
          <a:lstStyle/>
          <a:p>
            <a:pPr marL="113753" marR="57151" algn="just">
              <a:spcBef>
                <a:spcPts val="372"/>
              </a:spcBef>
            </a:pPr>
            <a:r>
              <a:rPr sz="2400" b="1" dirty="0">
                <a:solidFill>
                  <a:srgbClr val="FF0000"/>
                </a:solidFill>
                <a:latin typeface="Arial"/>
                <a:cs typeface="Arial"/>
              </a:rPr>
              <a:t>By </a:t>
            </a:r>
            <a:r>
              <a:rPr sz="2400" b="1" spc="-30" dirty="0">
                <a:solidFill>
                  <a:srgbClr val="FF0000"/>
                </a:solidFill>
                <a:latin typeface="Arial"/>
                <a:cs typeface="Arial"/>
              </a:rPr>
              <a:t>combining </a:t>
            </a:r>
            <a:r>
              <a:rPr sz="2400" b="1" spc="-22" dirty="0">
                <a:solidFill>
                  <a:srgbClr val="FF0000"/>
                </a:solidFill>
                <a:latin typeface="Arial"/>
                <a:cs typeface="Arial"/>
              </a:rPr>
              <a:t>both </a:t>
            </a:r>
            <a:r>
              <a:rPr sz="2400" b="1" spc="-13" dirty="0">
                <a:solidFill>
                  <a:srgbClr val="FF0000"/>
                </a:solidFill>
                <a:latin typeface="Arial"/>
                <a:cs typeface="Arial"/>
              </a:rPr>
              <a:t>(i) </a:t>
            </a:r>
            <a:r>
              <a:rPr sz="2400" b="1" spc="-43" dirty="0">
                <a:solidFill>
                  <a:srgbClr val="FF0000"/>
                </a:solidFill>
                <a:latin typeface="Arial"/>
                <a:cs typeface="Arial"/>
              </a:rPr>
              <a:t>and </a:t>
            </a:r>
            <a:r>
              <a:rPr sz="2400" b="1" spc="-13" dirty="0">
                <a:solidFill>
                  <a:srgbClr val="FF0000"/>
                </a:solidFill>
                <a:latin typeface="Arial"/>
                <a:cs typeface="Arial"/>
              </a:rPr>
              <a:t>(ii), Reject </a:t>
            </a:r>
            <a:r>
              <a:rPr sz="2400" b="1" spc="9" dirty="0">
                <a:solidFill>
                  <a:srgbClr val="FF0000"/>
                </a:solidFill>
                <a:latin typeface="Arial"/>
                <a:cs typeface="Arial"/>
              </a:rPr>
              <a:t>H</a:t>
            </a:r>
            <a:r>
              <a:rPr sz="2400" b="1" spc="13" baseline="-18087" dirty="0">
                <a:solidFill>
                  <a:srgbClr val="FF0000"/>
                </a:solidFill>
                <a:latin typeface="Arial"/>
                <a:cs typeface="Arial"/>
              </a:rPr>
              <a:t>0</a:t>
            </a:r>
            <a:r>
              <a:rPr sz="2400" b="1" spc="9" dirty="0">
                <a:solidFill>
                  <a:srgbClr val="FF0000"/>
                </a:solidFill>
                <a:latin typeface="Arial"/>
                <a:cs typeface="Arial"/>
              </a:rPr>
              <a:t>, </a:t>
            </a:r>
            <a:r>
              <a:rPr sz="2400" b="1" spc="-4" dirty="0">
                <a:solidFill>
                  <a:srgbClr val="FF0000"/>
                </a:solidFill>
                <a:latin typeface="Arial"/>
                <a:cs typeface="Arial"/>
              </a:rPr>
              <a:t>if </a:t>
            </a:r>
            <a:r>
              <a:rPr sz="2400" b="1" spc="-26" dirty="0">
                <a:solidFill>
                  <a:srgbClr val="FF0000"/>
                </a:solidFill>
                <a:latin typeface="Arial"/>
                <a:cs typeface="Arial"/>
              </a:rPr>
              <a:t>computed </a:t>
            </a:r>
            <a:r>
              <a:rPr sz="2400" b="1" spc="-43" dirty="0">
                <a:solidFill>
                  <a:srgbClr val="FF0000"/>
                </a:solidFill>
                <a:latin typeface="Arial"/>
                <a:cs typeface="Arial"/>
              </a:rPr>
              <a:t>value </a:t>
            </a:r>
            <a:r>
              <a:rPr sz="2400" b="1" spc="-17" dirty="0">
                <a:solidFill>
                  <a:srgbClr val="FF0000"/>
                </a:solidFill>
                <a:latin typeface="Arial"/>
                <a:cs typeface="Arial"/>
              </a:rPr>
              <a:t>of  </a:t>
            </a:r>
            <a:r>
              <a:rPr sz="2400" b="1" spc="-1735" dirty="0">
                <a:solidFill>
                  <a:srgbClr val="0033CC"/>
                </a:solidFill>
                <a:latin typeface="Arial"/>
                <a:cs typeface="Arial"/>
              </a:rPr>
              <a:t>ǀ</a:t>
            </a:r>
            <a:r>
              <a:rPr sz="2400" b="1" spc="-13" dirty="0">
                <a:solidFill>
                  <a:srgbClr val="0033CC"/>
                </a:solidFill>
                <a:latin typeface="Arial"/>
                <a:cs typeface="Arial"/>
              </a:rPr>
              <a:t> </a:t>
            </a:r>
            <a:r>
              <a:rPr sz="2400" b="1" dirty="0">
                <a:solidFill>
                  <a:srgbClr val="0033CC"/>
                </a:solidFill>
                <a:latin typeface="Arial"/>
                <a:cs typeface="Arial"/>
              </a:rPr>
              <a:t>t </a:t>
            </a:r>
            <a:r>
              <a:rPr sz="2400" b="1" spc="-1735" dirty="0">
                <a:solidFill>
                  <a:srgbClr val="0033CC"/>
                </a:solidFill>
                <a:latin typeface="Arial"/>
                <a:cs typeface="Arial"/>
              </a:rPr>
              <a:t>ǀ</a:t>
            </a:r>
            <a:r>
              <a:rPr sz="2400" b="1" spc="-26" dirty="0">
                <a:solidFill>
                  <a:srgbClr val="0033CC"/>
                </a:solidFill>
                <a:latin typeface="Arial"/>
                <a:cs typeface="Arial"/>
              </a:rPr>
              <a:t> </a:t>
            </a:r>
            <a:r>
              <a:rPr sz="2400" b="1" spc="-4" dirty="0">
                <a:solidFill>
                  <a:srgbClr val="FF0000"/>
                </a:solidFill>
                <a:latin typeface="Arial"/>
                <a:cs typeface="Arial"/>
              </a:rPr>
              <a:t>is </a:t>
            </a:r>
            <a:r>
              <a:rPr sz="2400" b="1" spc="-13" dirty="0">
                <a:solidFill>
                  <a:srgbClr val="FF0000"/>
                </a:solidFill>
                <a:latin typeface="Arial"/>
                <a:cs typeface="Arial"/>
              </a:rPr>
              <a:t>greater </a:t>
            </a:r>
            <a:r>
              <a:rPr sz="2400" b="1" spc="-35" dirty="0">
                <a:solidFill>
                  <a:srgbClr val="FF0000"/>
                </a:solidFill>
                <a:latin typeface="Arial"/>
                <a:cs typeface="Arial"/>
              </a:rPr>
              <a:t>than </a:t>
            </a:r>
            <a:r>
              <a:rPr sz="2400" b="1" spc="-43" dirty="0">
                <a:solidFill>
                  <a:srgbClr val="FF0000"/>
                </a:solidFill>
                <a:latin typeface="Arial"/>
                <a:cs typeface="Arial"/>
              </a:rPr>
              <a:t>the </a:t>
            </a:r>
            <a:r>
              <a:rPr sz="2400" b="1" spc="-9" dirty="0">
                <a:solidFill>
                  <a:srgbClr val="FF0000"/>
                </a:solidFill>
                <a:latin typeface="Arial"/>
                <a:cs typeface="Arial"/>
              </a:rPr>
              <a:t>critical </a:t>
            </a:r>
            <a:r>
              <a:rPr sz="2400" b="1" spc="-39" dirty="0">
                <a:solidFill>
                  <a:srgbClr val="FF0000"/>
                </a:solidFill>
                <a:latin typeface="Arial"/>
                <a:cs typeface="Arial"/>
              </a:rPr>
              <a:t>value, </a:t>
            </a:r>
            <a:r>
              <a:rPr sz="2400" b="1" spc="-9" dirty="0">
                <a:solidFill>
                  <a:srgbClr val="FF0000"/>
                </a:solidFill>
                <a:latin typeface="Arial"/>
                <a:cs typeface="Arial"/>
              </a:rPr>
              <a:t>ie., </a:t>
            </a:r>
            <a:r>
              <a:rPr sz="2400" b="1" spc="-580" dirty="0">
                <a:solidFill>
                  <a:srgbClr val="FF0000"/>
                </a:solidFill>
                <a:latin typeface="Arial"/>
                <a:cs typeface="Arial"/>
              </a:rPr>
              <a:t>P(</a:t>
            </a:r>
            <a:r>
              <a:rPr sz="2400" b="1" spc="-580" dirty="0">
                <a:solidFill>
                  <a:srgbClr val="0033CC"/>
                </a:solidFill>
                <a:latin typeface="Arial"/>
                <a:cs typeface="Arial"/>
              </a:rPr>
              <a:t>ǀ </a:t>
            </a:r>
            <a:r>
              <a:rPr sz="2400" b="1" dirty="0">
                <a:solidFill>
                  <a:srgbClr val="0033CC"/>
                </a:solidFill>
                <a:latin typeface="Arial"/>
                <a:cs typeface="Arial"/>
              </a:rPr>
              <a:t>t </a:t>
            </a:r>
            <a:r>
              <a:rPr sz="2400" b="1" spc="-1735" dirty="0">
                <a:solidFill>
                  <a:srgbClr val="0033CC"/>
                </a:solidFill>
                <a:latin typeface="Arial"/>
                <a:cs typeface="Arial"/>
              </a:rPr>
              <a:t>ǀ</a:t>
            </a:r>
            <a:r>
              <a:rPr sz="2400" b="1" spc="-17" dirty="0">
                <a:solidFill>
                  <a:srgbClr val="0033CC"/>
                </a:solidFill>
                <a:latin typeface="Arial"/>
                <a:cs typeface="Arial"/>
              </a:rPr>
              <a:t> </a:t>
            </a:r>
            <a:r>
              <a:rPr sz="2400" b="1" dirty="0">
                <a:solidFill>
                  <a:srgbClr val="FF0000"/>
                </a:solidFill>
                <a:latin typeface="Arial"/>
                <a:cs typeface="Arial"/>
              </a:rPr>
              <a:t>&gt; </a:t>
            </a:r>
            <a:r>
              <a:rPr sz="2400" b="1" spc="-9" dirty="0">
                <a:solidFill>
                  <a:srgbClr val="FF0000"/>
                </a:solidFill>
                <a:latin typeface="Arial"/>
                <a:cs typeface="Arial"/>
              </a:rPr>
              <a:t>t</a:t>
            </a:r>
            <a:r>
              <a:rPr sz="2400" b="1" spc="-13" baseline="-18087" dirty="0">
                <a:solidFill>
                  <a:srgbClr val="FF0000"/>
                </a:solidFill>
                <a:latin typeface="Arial"/>
                <a:cs typeface="Arial"/>
              </a:rPr>
              <a:t>α</a:t>
            </a:r>
            <a:r>
              <a:rPr sz="2400" b="1" spc="-9" dirty="0">
                <a:solidFill>
                  <a:srgbClr val="FF0000"/>
                </a:solidFill>
                <a:latin typeface="Arial"/>
                <a:cs typeface="Arial"/>
              </a:rPr>
              <a:t>), </a:t>
            </a:r>
            <a:r>
              <a:rPr sz="2400" b="1" spc="-65" dirty="0">
                <a:solidFill>
                  <a:srgbClr val="FF0000"/>
                </a:solidFill>
                <a:latin typeface="Arial"/>
                <a:cs typeface="Arial"/>
              </a:rPr>
              <a:t>otherwise  </a:t>
            </a:r>
            <a:r>
              <a:rPr sz="2400" b="1" spc="-17" dirty="0">
                <a:solidFill>
                  <a:srgbClr val="FF0000"/>
                </a:solidFill>
                <a:latin typeface="Arial"/>
                <a:cs typeface="Arial"/>
              </a:rPr>
              <a:t>do </a:t>
            </a:r>
            <a:r>
              <a:rPr sz="2400" b="1" spc="-48" dirty="0">
                <a:solidFill>
                  <a:srgbClr val="FF0000"/>
                </a:solidFill>
                <a:latin typeface="Arial"/>
                <a:cs typeface="Arial"/>
              </a:rPr>
              <a:t>not </a:t>
            </a:r>
            <a:r>
              <a:rPr sz="2400" b="1" spc="-4" dirty="0">
                <a:solidFill>
                  <a:srgbClr val="FF0000"/>
                </a:solidFill>
                <a:latin typeface="Arial"/>
                <a:cs typeface="Arial"/>
              </a:rPr>
              <a:t>reject </a:t>
            </a:r>
            <a:r>
              <a:rPr sz="2400" b="1" dirty="0">
                <a:solidFill>
                  <a:srgbClr val="FF0000"/>
                </a:solidFill>
                <a:latin typeface="Arial"/>
                <a:cs typeface="Arial"/>
              </a:rPr>
              <a:t>H</a:t>
            </a:r>
            <a:r>
              <a:rPr sz="2400" b="1" baseline="-18087" dirty="0">
                <a:solidFill>
                  <a:srgbClr val="FF0000"/>
                </a:solidFill>
                <a:latin typeface="Arial"/>
                <a:cs typeface="Arial"/>
              </a:rPr>
              <a:t>0</a:t>
            </a:r>
            <a:r>
              <a:rPr sz="2400" b="1" dirty="0">
                <a:solidFill>
                  <a:srgbClr val="FF0000"/>
                </a:solidFill>
                <a:latin typeface="Arial"/>
                <a:cs typeface="Arial"/>
              </a:rPr>
              <a:t>. </a:t>
            </a:r>
            <a:r>
              <a:rPr sz="2400" b="1" spc="-13" dirty="0">
                <a:solidFill>
                  <a:srgbClr val="FF0000"/>
                </a:solidFill>
                <a:latin typeface="Arial"/>
                <a:cs typeface="Arial"/>
              </a:rPr>
              <a:t>Besides </a:t>
            </a:r>
            <a:r>
              <a:rPr sz="2400" b="1" spc="13" dirty="0">
                <a:solidFill>
                  <a:srgbClr val="FF0000"/>
                </a:solidFill>
                <a:latin typeface="Arial"/>
                <a:cs typeface="Arial"/>
              </a:rPr>
              <a:t>α, </a:t>
            </a:r>
            <a:r>
              <a:rPr sz="2400" b="1" spc="-43" dirty="0">
                <a:solidFill>
                  <a:srgbClr val="FF0000"/>
                </a:solidFill>
                <a:latin typeface="Arial"/>
                <a:cs typeface="Arial"/>
              </a:rPr>
              <a:t>the </a:t>
            </a:r>
            <a:r>
              <a:rPr sz="2400" b="1" spc="-17" dirty="0">
                <a:solidFill>
                  <a:srgbClr val="FF0000"/>
                </a:solidFill>
                <a:latin typeface="Arial"/>
                <a:cs typeface="Arial"/>
              </a:rPr>
              <a:t>df </a:t>
            </a:r>
            <a:r>
              <a:rPr sz="2400" b="1" dirty="0">
                <a:solidFill>
                  <a:srgbClr val="FF0000"/>
                </a:solidFill>
                <a:latin typeface="Arial"/>
                <a:cs typeface="Arial"/>
              </a:rPr>
              <a:t>is </a:t>
            </a:r>
            <a:r>
              <a:rPr sz="2400" b="1" spc="-9" dirty="0">
                <a:solidFill>
                  <a:srgbClr val="FF0000"/>
                </a:solidFill>
                <a:latin typeface="Arial"/>
                <a:cs typeface="Arial"/>
              </a:rPr>
              <a:t>also</a:t>
            </a:r>
            <a:r>
              <a:rPr sz="2400" b="1" spc="372" dirty="0">
                <a:solidFill>
                  <a:srgbClr val="FF0000"/>
                </a:solidFill>
                <a:latin typeface="Arial"/>
                <a:cs typeface="Arial"/>
              </a:rPr>
              <a:t> </a:t>
            </a:r>
            <a:r>
              <a:rPr sz="2400" b="1" spc="-22" dirty="0">
                <a:solidFill>
                  <a:srgbClr val="FF0000"/>
                </a:solidFill>
                <a:latin typeface="Arial"/>
                <a:cs typeface="Arial"/>
              </a:rPr>
              <a:t>important.</a:t>
            </a:r>
            <a:endParaRPr sz="2400" dirty="0">
              <a:latin typeface="Arial"/>
              <a:cs typeface="Arial"/>
            </a:endParaRPr>
          </a:p>
        </p:txBody>
      </p:sp>
      <p:sp>
        <p:nvSpPr>
          <p:cNvPr id="49" name="object 49"/>
          <p:cNvSpPr txBox="1"/>
          <p:nvPr/>
        </p:nvSpPr>
        <p:spPr>
          <a:xfrm>
            <a:off x="898646" y="4114800"/>
            <a:ext cx="633046" cy="922235"/>
          </a:xfrm>
          <a:prstGeom prst="rect">
            <a:avLst/>
          </a:prstGeom>
          <a:solidFill>
            <a:srgbClr val="171717"/>
          </a:solidFill>
        </p:spPr>
        <p:txBody>
          <a:bodyPr vert="horz" wrap="square" lIns="0" tIns="3297" rIns="0" bIns="0" rtlCol="0">
            <a:spAutoFit/>
          </a:bodyPr>
          <a:lstStyle/>
          <a:p>
            <a:pPr>
              <a:spcBef>
                <a:spcPts val="26"/>
              </a:spcBef>
            </a:pPr>
            <a:endParaRPr sz="3202">
              <a:latin typeface="Times New Roman"/>
              <a:cs typeface="Times New Roman"/>
            </a:endParaRPr>
          </a:p>
          <a:p>
            <a:pPr marL="199478"/>
            <a:r>
              <a:rPr sz="2769" b="1" spc="-498" dirty="0">
                <a:solidFill>
                  <a:srgbClr val="FFFFFF"/>
                </a:solidFill>
                <a:latin typeface="Arial"/>
                <a:cs typeface="Arial"/>
              </a:rPr>
              <a:t>ᴥ</a:t>
            </a:r>
            <a:endParaRPr sz="2769">
              <a:latin typeface="Arial"/>
              <a:cs typeface="Arial"/>
            </a:endParaRPr>
          </a:p>
        </p:txBody>
      </p:sp>
      <p:sp>
        <p:nvSpPr>
          <p:cNvPr id="57" name="object 57"/>
          <p:cNvSpPr txBox="1"/>
          <p:nvPr/>
        </p:nvSpPr>
        <p:spPr>
          <a:xfrm>
            <a:off x="295825" y="5839012"/>
            <a:ext cx="218159" cy="410369"/>
          </a:xfrm>
          <a:prstGeom prst="rect">
            <a:avLst/>
          </a:prstGeom>
        </p:spPr>
        <p:txBody>
          <a:bodyPr vert="horz" wrap="square" lIns="0" tIns="0" rIns="0" bIns="0" rtlCol="0">
            <a:spAutoFit/>
          </a:bodyPr>
          <a:lstStyle/>
          <a:p>
            <a:pPr marL="10991">
              <a:lnSpc>
                <a:spcPts val="3150"/>
              </a:lnSpc>
            </a:pPr>
            <a:r>
              <a:rPr sz="2769" b="1" dirty="0">
                <a:solidFill>
                  <a:srgbClr val="FFFFFF"/>
                </a:solidFill>
                <a:latin typeface="Arial"/>
                <a:cs typeface="Arial"/>
              </a:rPr>
              <a:t>6</a:t>
            </a:r>
            <a:endParaRPr sz="2769">
              <a:latin typeface="Arial"/>
              <a:cs typeface="Arial"/>
            </a:endParaRPr>
          </a:p>
        </p:txBody>
      </p:sp>
      <p:sp>
        <p:nvSpPr>
          <p:cNvPr id="58" name="object 58"/>
          <p:cNvSpPr txBox="1"/>
          <p:nvPr/>
        </p:nvSpPr>
        <p:spPr>
          <a:xfrm>
            <a:off x="806398" y="5554537"/>
            <a:ext cx="2241602" cy="410369"/>
          </a:xfrm>
          <a:prstGeom prst="rect">
            <a:avLst/>
          </a:prstGeom>
        </p:spPr>
        <p:txBody>
          <a:bodyPr vert="horz" wrap="square" lIns="0" tIns="0" rIns="0" bIns="0" rtlCol="0">
            <a:spAutoFit/>
          </a:bodyPr>
          <a:lstStyle/>
          <a:p>
            <a:pPr marL="10991">
              <a:lnSpc>
                <a:spcPts val="3150"/>
              </a:lnSpc>
            </a:pPr>
            <a:r>
              <a:rPr sz="2769" b="1" dirty="0">
                <a:solidFill>
                  <a:schemeClr val="accent3">
                    <a:lumMod val="75000"/>
                  </a:schemeClr>
                </a:solidFill>
                <a:latin typeface="Arial"/>
                <a:cs typeface="Arial"/>
              </a:rPr>
              <a:t>C</a:t>
            </a:r>
            <a:r>
              <a:rPr sz="2769" b="1" spc="-17" dirty="0">
                <a:solidFill>
                  <a:schemeClr val="accent3">
                    <a:lumMod val="75000"/>
                  </a:schemeClr>
                </a:solidFill>
                <a:latin typeface="Arial"/>
                <a:cs typeface="Arial"/>
              </a:rPr>
              <a:t>o</a:t>
            </a:r>
            <a:r>
              <a:rPr sz="2769" b="1" spc="-91" dirty="0">
                <a:solidFill>
                  <a:schemeClr val="accent3">
                    <a:lumMod val="75000"/>
                  </a:schemeClr>
                </a:solidFill>
                <a:latin typeface="Arial"/>
                <a:cs typeface="Arial"/>
              </a:rPr>
              <a:t>n</a:t>
            </a:r>
            <a:r>
              <a:rPr sz="2769" b="1" dirty="0">
                <a:solidFill>
                  <a:schemeClr val="accent3">
                    <a:lumMod val="75000"/>
                  </a:schemeClr>
                </a:solidFill>
                <a:latin typeface="Arial"/>
                <a:cs typeface="Arial"/>
              </a:rPr>
              <a:t>c</a:t>
            </a:r>
            <a:r>
              <a:rPr sz="2769" b="1" spc="-65" dirty="0">
                <a:solidFill>
                  <a:schemeClr val="accent3">
                    <a:lumMod val="75000"/>
                  </a:schemeClr>
                </a:solidFill>
                <a:latin typeface="Arial"/>
                <a:cs typeface="Arial"/>
              </a:rPr>
              <a:t>l</a:t>
            </a:r>
            <a:r>
              <a:rPr sz="2769" b="1" spc="-91" dirty="0">
                <a:solidFill>
                  <a:schemeClr val="accent3">
                    <a:lumMod val="75000"/>
                  </a:schemeClr>
                </a:solidFill>
                <a:latin typeface="Arial"/>
                <a:cs typeface="Arial"/>
              </a:rPr>
              <a:t>u</a:t>
            </a:r>
            <a:r>
              <a:rPr sz="2769" b="1" spc="-74" dirty="0">
                <a:solidFill>
                  <a:schemeClr val="accent3">
                    <a:lumMod val="75000"/>
                  </a:schemeClr>
                </a:solidFill>
                <a:latin typeface="Arial"/>
                <a:cs typeface="Arial"/>
              </a:rPr>
              <a:t>s</a:t>
            </a:r>
            <a:r>
              <a:rPr sz="2769" b="1" spc="-65" dirty="0">
                <a:solidFill>
                  <a:schemeClr val="accent3">
                    <a:lumMod val="75000"/>
                  </a:schemeClr>
                </a:solidFill>
                <a:latin typeface="Arial"/>
                <a:cs typeface="Arial"/>
              </a:rPr>
              <a:t>i</a:t>
            </a:r>
            <a:r>
              <a:rPr sz="2769" b="1" spc="43" dirty="0">
                <a:solidFill>
                  <a:schemeClr val="accent3">
                    <a:lumMod val="75000"/>
                  </a:schemeClr>
                </a:solidFill>
                <a:latin typeface="Arial"/>
                <a:cs typeface="Arial"/>
              </a:rPr>
              <a:t>o</a:t>
            </a:r>
            <a:r>
              <a:rPr sz="2769" b="1" dirty="0">
                <a:solidFill>
                  <a:schemeClr val="accent3">
                    <a:lumMod val="75000"/>
                  </a:schemeClr>
                </a:solidFill>
                <a:latin typeface="Arial"/>
                <a:cs typeface="Arial"/>
              </a:rPr>
              <a:t>n</a:t>
            </a:r>
          </a:p>
        </p:txBody>
      </p:sp>
      <p:sp>
        <p:nvSpPr>
          <p:cNvPr id="59" name="object 59"/>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15024135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026135" y="1408088"/>
            <a:ext cx="10650782" cy="380985"/>
          </a:xfrm>
          <a:prstGeom prst="rect">
            <a:avLst/>
          </a:prstGeom>
        </p:spPr>
        <p:txBody>
          <a:bodyPr vert="horz" wrap="square" lIns="0" tIns="11540" rIns="0" bIns="0" rtlCol="0">
            <a:spAutoFit/>
          </a:bodyPr>
          <a:lstStyle/>
          <a:p>
            <a:pPr marL="96717">
              <a:spcBef>
                <a:spcPts val="91"/>
              </a:spcBef>
            </a:pPr>
            <a:r>
              <a:rPr sz="2400" b="1" spc="-22" dirty="0">
                <a:solidFill>
                  <a:srgbClr val="404040"/>
                </a:solidFill>
                <a:latin typeface="Arial"/>
                <a:cs typeface="Arial"/>
              </a:rPr>
              <a:t>Define </a:t>
            </a:r>
            <a:r>
              <a:rPr sz="2400" b="1" spc="-13" dirty="0">
                <a:solidFill>
                  <a:srgbClr val="404040"/>
                </a:solidFill>
                <a:latin typeface="Arial"/>
                <a:cs typeface="Arial"/>
              </a:rPr>
              <a:t>the </a:t>
            </a:r>
            <a:r>
              <a:rPr sz="2400" b="1" spc="-9" dirty="0">
                <a:solidFill>
                  <a:srgbClr val="404040"/>
                </a:solidFill>
                <a:latin typeface="Arial"/>
                <a:cs typeface="Arial"/>
              </a:rPr>
              <a:t>critical </a:t>
            </a:r>
            <a:r>
              <a:rPr sz="2400" b="1" spc="-17" dirty="0">
                <a:solidFill>
                  <a:srgbClr val="404040"/>
                </a:solidFill>
                <a:latin typeface="Arial"/>
                <a:cs typeface="Arial"/>
              </a:rPr>
              <a:t>region/ </a:t>
            </a:r>
            <a:r>
              <a:rPr sz="2400" b="1" spc="-13" dirty="0">
                <a:solidFill>
                  <a:srgbClr val="404040"/>
                </a:solidFill>
                <a:latin typeface="Arial"/>
                <a:cs typeface="Arial"/>
              </a:rPr>
              <a:t>rejection</a:t>
            </a:r>
            <a:r>
              <a:rPr sz="2400" b="1" spc="350" dirty="0">
                <a:solidFill>
                  <a:srgbClr val="404040"/>
                </a:solidFill>
                <a:latin typeface="Arial"/>
                <a:cs typeface="Arial"/>
              </a:rPr>
              <a:t> </a:t>
            </a:r>
            <a:r>
              <a:rPr sz="2400" b="1" spc="-4" dirty="0">
                <a:solidFill>
                  <a:srgbClr val="404040"/>
                </a:solidFill>
                <a:latin typeface="Arial"/>
                <a:cs typeface="Arial"/>
              </a:rPr>
              <a:t>criteria</a:t>
            </a:r>
            <a:endParaRPr sz="2400" dirty="0">
              <a:latin typeface="Arial"/>
              <a:cs typeface="Arial"/>
            </a:endParaRPr>
          </a:p>
        </p:txBody>
      </p:sp>
      <p:sp>
        <p:nvSpPr>
          <p:cNvPr id="10" name="object 10"/>
          <p:cNvSpPr txBox="1"/>
          <p:nvPr/>
        </p:nvSpPr>
        <p:spPr>
          <a:xfrm>
            <a:off x="300770" y="1310053"/>
            <a:ext cx="738554" cy="573187"/>
          </a:xfrm>
          <a:prstGeom prst="rect">
            <a:avLst/>
          </a:prstGeom>
          <a:solidFill>
            <a:schemeClr val="bg2">
              <a:lumMod val="90000"/>
            </a:schemeClr>
          </a:solidFill>
        </p:spPr>
        <p:txBody>
          <a:bodyPr vert="horz" wrap="square" lIns="0" tIns="145623" rIns="0" bIns="0" rtlCol="0">
            <a:spAutoFit/>
          </a:bodyPr>
          <a:lstStyle/>
          <a:p>
            <a:pPr marL="2748" algn="ctr">
              <a:spcBef>
                <a:spcPts val="1147"/>
              </a:spcBef>
            </a:pPr>
            <a:r>
              <a:rPr sz="2769" b="1" dirty="0">
                <a:solidFill>
                  <a:srgbClr val="FF0000"/>
                </a:solidFill>
                <a:latin typeface="Arial"/>
                <a:cs typeface="Arial"/>
              </a:rPr>
              <a:t>5</a:t>
            </a:r>
            <a:endParaRPr sz="2769" dirty="0">
              <a:solidFill>
                <a:srgbClr val="FF0000"/>
              </a:solidFill>
              <a:latin typeface="Arial"/>
              <a:cs typeface="Arial"/>
            </a:endParaRPr>
          </a:p>
        </p:txBody>
      </p:sp>
      <p:sp>
        <p:nvSpPr>
          <p:cNvPr id="14" name="object 14"/>
          <p:cNvSpPr txBox="1"/>
          <p:nvPr/>
        </p:nvSpPr>
        <p:spPr>
          <a:xfrm>
            <a:off x="1536089" y="2105758"/>
            <a:ext cx="10374923" cy="813573"/>
          </a:xfrm>
          <a:prstGeom prst="rect">
            <a:avLst/>
          </a:prstGeom>
          <a:ln w="12700">
            <a:solidFill>
              <a:srgbClr val="00AFEF"/>
            </a:solidFill>
          </a:ln>
        </p:spPr>
        <p:txBody>
          <a:bodyPr vert="horz" wrap="square" lIns="0" tIns="74185" rIns="0" bIns="0" rtlCol="0">
            <a:spAutoFit/>
          </a:bodyPr>
          <a:lstStyle/>
          <a:p>
            <a:pPr marL="113753" marR="312682">
              <a:spcBef>
                <a:spcPts val="584"/>
              </a:spcBef>
            </a:pPr>
            <a:r>
              <a:rPr sz="2400" b="1" spc="-9" dirty="0">
                <a:latin typeface="Arial"/>
                <a:cs typeface="Arial"/>
              </a:rPr>
              <a:t>Reject </a:t>
            </a:r>
            <a:r>
              <a:rPr sz="2400" b="1" dirty="0">
                <a:latin typeface="Arial"/>
                <a:cs typeface="Arial"/>
              </a:rPr>
              <a:t>H</a:t>
            </a:r>
            <a:r>
              <a:rPr sz="2400" b="1" baseline="-18087" dirty="0">
                <a:latin typeface="Arial"/>
                <a:cs typeface="Arial"/>
              </a:rPr>
              <a:t>0</a:t>
            </a:r>
            <a:r>
              <a:rPr sz="2400" b="1" dirty="0">
                <a:latin typeface="Arial"/>
                <a:cs typeface="Arial"/>
              </a:rPr>
              <a:t>, if </a:t>
            </a:r>
            <a:r>
              <a:rPr sz="2400" b="1" spc="-26" dirty="0">
                <a:latin typeface="Arial"/>
                <a:cs typeface="Arial"/>
              </a:rPr>
              <a:t>computed </a:t>
            </a:r>
            <a:r>
              <a:rPr sz="2400" b="1" spc="-43" dirty="0">
                <a:latin typeface="Arial"/>
                <a:cs typeface="Arial"/>
              </a:rPr>
              <a:t>value </a:t>
            </a:r>
            <a:r>
              <a:rPr sz="2400" b="1" spc="-17" dirty="0">
                <a:latin typeface="Arial"/>
                <a:cs typeface="Arial"/>
              </a:rPr>
              <a:t>of </a:t>
            </a:r>
            <a:r>
              <a:rPr sz="2400" b="1" dirty="0">
                <a:latin typeface="Arial"/>
                <a:cs typeface="Arial"/>
              </a:rPr>
              <a:t>t </a:t>
            </a:r>
            <a:r>
              <a:rPr sz="2400" b="1" spc="-9" dirty="0">
                <a:latin typeface="Arial"/>
                <a:cs typeface="Arial"/>
              </a:rPr>
              <a:t>is </a:t>
            </a:r>
            <a:r>
              <a:rPr sz="2400" b="1" spc="-13" dirty="0">
                <a:latin typeface="Arial"/>
                <a:cs typeface="Arial"/>
              </a:rPr>
              <a:t>less </a:t>
            </a:r>
            <a:r>
              <a:rPr sz="2400" b="1" spc="-35" dirty="0">
                <a:latin typeface="Arial"/>
                <a:cs typeface="Arial"/>
              </a:rPr>
              <a:t>than </a:t>
            </a:r>
            <a:r>
              <a:rPr sz="2400" b="1" spc="-17" dirty="0">
                <a:latin typeface="Arial"/>
                <a:cs typeface="Arial"/>
              </a:rPr>
              <a:t>or </a:t>
            </a:r>
            <a:r>
              <a:rPr sz="2400" b="1" spc="-13" dirty="0">
                <a:latin typeface="Arial"/>
                <a:cs typeface="Arial"/>
              </a:rPr>
              <a:t>greater </a:t>
            </a:r>
            <a:r>
              <a:rPr sz="2400" b="1" spc="-35" dirty="0">
                <a:latin typeface="Arial"/>
                <a:cs typeface="Arial"/>
              </a:rPr>
              <a:t>than  </a:t>
            </a:r>
            <a:r>
              <a:rPr sz="2400" b="1" spc="-43" dirty="0">
                <a:latin typeface="Arial"/>
                <a:cs typeface="Arial"/>
              </a:rPr>
              <a:t>the </a:t>
            </a:r>
            <a:r>
              <a:rPr sz="2400" b="1" spc="-9" dirty="0">
                <a:latin typeface="Arial"/>
                <a:cs typeface="Arial"/>
              </a:rPr>
              <a:t>critical </a:t>
            </a:r>
            <a:r>
              <a:rPr sz="2400" b="1" spc="-39" dirty="0">
                <a:latin typeface="Arial"/>
                <a:cs typeface="Arial"/>
              </a:rPr>
              <a:t>value, </a:t>
            </a:r>
            <a:r>
              <a:rPr sz="2400" b="1" spc="-9" dirty="0">
                <a:latin typeface="Arial"/>
                <a:cs typeface="Arial"/>
              </a:rPr>
              <a:t>ie., </a:t>
            </a:r>
            <a:r>
              <a:rPr sz="2400" b="1" spc="-4" dirty="0">
                <a:latin typeface="Arial"/>
                <a:cs typeface="Arial"/>
              </a:rPr>
              <a:t>P(t </a:t>
            </a:r>
            <a:r>
              <a:rPr sz="2400" b="1" dirty="0">
                <a:latin typeface="Arial"/>
                <a:cs typeface="Arial"/>
              </a:rPr>
              <a:t>&lt; - </a:t>
            </a:r>
            <a:r>
              <a:rPr sz="2400" b="1" spc="9" dirty="0">
                <a:latin typeface="Arial"/>
                <a:cs typeface="Arial"/>
              </a:rPr>
              <a:t>t</a:t>
            </a:r>
            <a:r>
              <a:rPr sz="2400" b="1" spc="13" baseline="-18087" dirty="0">
                <a:latin typeface="Arial"/>
                <a:cs typeface="Arial"/>
              </a:rPr>
              <a:t>α/2</a:t>
            </a:r>
            <a:r>
              <a:rPr sz="2400" b="1" spc="9" dirty="0">
                <a:latin typeface="Arial"/>
                <a:cs typeface="Arial"/>
              </a:rPr>
              <a:t>) </a:t>
            </a:r>
            <a:r>
              <a:rPr sz="2400" b="1" spc="-17" dirty="0">
                <a:latin typeface="Arial"/>
                <a:cs typeface="Arial"/>
              </a:rPr>
              <a:t>or </a:t>
            </a:r>
            <a:r>
              <a:rPr sz="2400" b="1" spc="-4" dirty="0">
                <a:latin typeface="Arial"/>
                <a:cs typeface="Arial"/>
              </a:rPr>
              <a:t>P(t </a:t>
            </a:r>
            <a:r>
              <a:rPr sz="2400" b="1" dirty="0">
                <a:latin typeface="Arial"/>
                <a:cs typeface="Arial"/>
              </a:rPr>
              <a:t>&gt; </a:t>
            </a:r>
            <a:r>
              <a:rPr sz="2400" b="1" spc="4" dirty="0">
                <a:latin typeface="Arial"/>
                <a:cs typeface="Arial"/>
              </a:rPr>
              <a:t>t</a:t>
            </a:r>
            <a:r>
              <a:rPr sz="2400" b="1" spc="6" baseline="-18087" dirty="0">
                <a:latin typeface="Arial"/>
                <a:cs typeface="Arial"/>
              </a:rPr>
              <a:t>α/2</a:t>
            </a:r>
            <a:r>
              <a:rPr sz="2400" b="1" spc="4" dirty="0">
                <a:latin typeface="Arial"/>
                <a:cs typeface="Arial"/>
              </a:rPr>
              <a:t>), </a:t>
            </a:r>
            <a:r>
              <a:rPr sz="2400" b="1" spc="-22" dirty="0">
                <a:latin typeface="Arial"/>
                <a:cs typeface="Arial"/>
              </a:rPr>
              <a:t>otherwise </a:t>
            </a:r>
            <a:r>
              <a:rPr sz="2400" b="1" spc="-17" dirty="0">
                <a:latin typeface="Arial"/>
                <a:cs typeface="Arial"/>
              </a:rPr>
              <a:t>do  </a:t>
            </a:r>
            <a:r>
              <a:rPr sz="2400" b="1" spc="-48" dirty="0">
                <a:latin typeface="Arial"/>
                <a:cs typeface="Arial"/>
              </a:rPr>
              <a:t>not </a:t>
            </a:r>
            <a:r>
              <a:rPr sz="2400" b="1" spc="-4" dirty="0">
                <a:latin typeface="Arial"/>
                <a:cs typeface="Arial"/>
              </a:rPr>
              <a:t>reject</a:t>
            </a:r>
            <a:r>
              <a:rPr sz="2400" b="1" spc="182" dirty="0">
                <a:latin typeface="Arial"/>
                <a:cs typeface="Arial"/>
              </a:rPr>
              <a:t> </a:t>
            </a:r>
            <a:r>
              <a:rPr sz="2400" b="1" spc="4" dirty="0">
                <a:latin typeface="Arial"/>
                <a:cs typeface="Arial"/>
              </a:rPr>
              <a:t>H</a:t>
            </a:r>
            <a:r>
              <a:rPr sz="2400" b="1" spc="6" baseline="-18087" dirty="0">
                <a:latin typeface="Arial"/>
                <a:cs typeface="Arial"/>
              </a:rPr>
              <a:t>0</a:t>
            </a:r>
            <a:endParaRPr sz="2400" baseline="-18087" dirty="0">
              <a:latin typeface="Arial"/>
              <a:cs typeface="Arial"/>
            </a:endParaRPr>
          </a:p>
        </p:txBody>
      </p:sp>
      <p:sp>
        <p:nvSpPr>
          <p:cNvPr id="18" name="object 18"/>
          <p:cNvSpPr txBox="1"/>
          <p:nvPr/>
        </p:nvSpPr>
        <p:spPr>
          <a:xfrm>
            <a:off x="801932" y="2101360"/>
            <a:ext cx="720968" cy="965021"/>
          </a:xfrm>
          <a:prstGeom prst="rect">
            <a:avLst/>
          </a:prstGeom>
          <a:solidFill>
            <a:schemeClr val="bg2">
              <a:lumMod val="90000"/>
            </a:schemeClr>
          </a:solidFill>
        </p:spPr>
        <p:txBody>
          <a:bodyPr vert="horz" wrap="square" lIns="0" tIns="6045" rIns="0" bIns="0" rtlCol="0">
            <a:spAutoFit/>
          </a:bodyPr>
          <a:lstStyle/>
          <a:p>
            <a:pPr>
              <a:spcBef>
                <a:spcPts val="48"/>
              </a:spcBef>
            </a:pPr>
            <a:endParaRPr sz="3462" dirty="0">
              <a:latin typeface="Times New Roman"/>
              <a:cs typeface="Times New Roman"/>
            </a:endParaRPr>
          </a:p>
          <a:p>
            <a:pPr marL="97816"/>
            <a:r>
              <a:rPr sz="2769" b="1" spc="-9" dirty="0">
                <a:solidFill>
                  <a:srgbClr val="FFFFFF"/>
                </a:solidFill>
                <a:latin typeface="Arial"/>
                <a:cs typeface="Arial"/>
              </a:rPr>
              <a:t>(</a:t>
            </a:r>
            <a:r>
              <a:rPr sz="2769" b="1" spc="-9" dirty="0">
                <a:solidFill>
                  <a:srgbClr val="FF0000"/>
                </a:solidFill>
                <a:latin typeface="Arial"/>
                <a:cs typeface="Arial"/>
              </a:rPr>
              <a:t>iii</a:t>
            </a:r>
            <a:r>
              <a:rPr sz="2769" b="1" spc="-9" dirty="0">
                <a:solidFill>
                  <a:srgbClr val="FFFFFF"/>
                </a:solidFill>
                <a:latin typeface="Arial"/>
                <a:cs typeface="Arial"/>
              </a:rPr>
              <a:t>)</a:t>
            </a:r>
            <a:endParaRPr sz="2769" dirty="0">
              <a:latin typeface="Arial"/>
              <a:cs typeface="Arial"/>
            </a:endParaRPr>
          </a:p>
        </p:txBody>
      </p:sp>
      <p:sp>
        <p:nvSpPr>
          <p:cNvPr id="27" name="object 27"/>
          <p:cNvSpPr txBox="1"/>
          <p:nvPr/>
        </p:nvSpPr>
        <p:spPr>
          <a:xfrm>
            <a:off x="1456958" y="3758711"/>
            <a:ext cx="10454054" cy="1156269"/>
          </a:xfrm>
          <a:prstGeom prst="rect">
            <a:avLst/>
          </a:prstGeom>
          <a:solidFill>
            <a:srgbClr val="FFFFFF"/>
          </a:solidFill>
          <a:ln w="12700">
            <a:solidFill>
              <a:srgbClr val="00AFEF"/>
            </a:solidFill>
          </a:ln>
        </p:spPr>
        <p:txBody>
          <a:bodyPr vert="horz" wrap="square" lIns="0" tIns="47807" rIns="0" bIns="0" rtlCol="0">
            <a:spAutoFit/>
          </a:bodyPr>
          <a:lstStyle/>
          <a:p>
            <a:pPr marL="113203" marR="89573">
              <a:spcBef>
                <a:spcPts val="376"/>
              </a:spcBef>
            </a:pPr>
            <a:r>
              <a:rPr sz="2400" b="1" spc="-43" dirty="0">
                <a:solidFill>
                  <a:srgbClr val="FF0000"/>
                </a:solidFill>
                <a:latin typeface="Arial"/>
                <a:cs typeface="Arial"/>
              </a:rPr>
              <a:t>Alternatively, </a:t>
            </a:r>
            <a:r>
              <a:rPr sz="2400" b="1" spc="-9" dirty="0">
                <a:solidFill>
                  <a:srgbClr val="FF0000"/>
                </a:solidFill>
                <a:latin typeface="Arial"/>
                <a:cs typeface="Arial"/>
              </a:rPr>
              <a:t>reject </a:t>
            </a:r>
            <a:r>
              <a:rPr sz="2400" b="1" spc="4" dirty="0">
                <a:solidFill>
                  <a:srgbClr val="FF0000"/>
                </a:solidFill>
                <a:latin typeface="Arial"/>
                <a:cs typeface="Arial"/>
              </a:rPr>
              <a:t>H</a:t>
            </a:r>
            <a:r>
              <a:rPr sz="2400" b="1" spc="6" baseline="-18087" dirty="0">
                <a:solidFill>
                  <a:srgbClr val="FF0000"/>
                </a:solidFill>
                <a:latin typeface="Arial"/>
                <a:cs typeface="Arial"/>
              </a:rPr>
              <a:t>0</a:t>
            </a:r>
            <a:r>
              <a:rPr sz="2400" b="1" spc="4" dirty="0">
                <a:solidFill>
                  <a:srgbClr val="FF0000"/>
                </a:solidFill>
                <a:latin typeface="Arial"/>
                <a:cs typeface="Arial"/>
              </a:rPr>
              <a:t>, </a:t>
            </a:r>
            <a:r>
              <a:rPr sz="2400" b="1" spc="-4" dirty="0">
                <a:solidFill>
                  <a:srgbClr val="FF0000"/>
                </a:solidFill>
                <a:latin typeface="Arial"/>
                <a:cs typeface="Arial"/>
              </a:rPr>
              <a:t>if </a:t>
            </a:r>
            <a:r>
              <a:rPr sz="2400" b="1" spc="-26" dirty="0">
                <a:solidFill>
                  <a:srgbClr val="FF0000"/>
                </a:solidFill>
                <a:latin typeface="Arial"/>
                <a:cs typeface="Arial"/>
              </a:rPr>
              <a:t>computed </a:t>
            </a:r>
            <a:r>
              <a:rPr sz="2400" b="1" spc="-43" dirty="0">
                <a:solidFill>
                  <a:srgbClr val="FF0000"/>
                </a:solidFill>
                <a:latin typeface="Arial"/>
                <a:cs typeface="Arial"/>
              </a:rPr>
              <a:t>value </a:t>
            </a:r>
            <a:r>
              <a:rPr sz="2400" b="1" spc="-17" dirty="0">
                <a:solidFill>
                  <a:srgbClr val="FF0000"/>
                </a:solidFill>
                <a:latin typeface="Arial"/>
                <a:cs typeface="Arial"/>
              </a:rPr>
              <a:t>of </a:t>
            </a:r>
            <a:r>
              <a:rPr sz="2400" b="1" spc="-1739" dirty="0">
                <a:solidFill>
                  <a:srgbClr val="0033CC"/>
                </a:solidFill>
                <a:latin typeface="Arial"/>
                <a:cs typeface="Arial"/>
              </a:rPr>
              <a:t>ǀ</a:t>
            </a:r>
            <a:r>
              <a:rPr sz="2400" b="1" spc="-22" dirty="0">
                <a:solidFill>
                  <a:srgbClr val="0033CC"/>
                </a:solidFill>
                <a:latin typeface="Arial"/>
                <a:cs typeface="Arial"/>
              </a:rPr>
              <a:t> </a:t>
            </a:r>
            <a:r>
              <a:rPr sz="2400" b="1" dirty="0">
                <a:solidFill>
                  <a:srgbClr val="0033CC"/>
                </a:solidFill>
                <a:latin typeface="Arial"/>
                <a:cs typeface="Arial"/>
              </a:rPr>
              <a:t>t </a:t>
            </a:r>
            <a:r>
              <a:rPr sz="2400" b="1" spc="-1739" dirty="0">
                <a:solidFill>
                  <a:srgbClr val="0033CC"/>
                </a:solidFill>
                <a:latin typeface="Arial"/>
                <a:cs typeface="Arial"/>
              </a:rPr>
              <a:t>ǀ</a:t>
            </a:r>
            <a:r>
              <a:rPr sz="2400" b="1" spc="48" dirty="0">
                <a:solidFill>
                  <a:srgbClr val="0033CC"/>
                </a:solidFill>
                <a:latin typeface="Arial"/>
                <a:cs typeface="Arial"/>
              </a:rPr>
              <a:t> </a:t>
            </a:r>
            <a:r>
              <a:rPr sz="2400" b="1" spc="-4" dirty="0">
                <a:solidFill>
                  <a:srgbClr val="FF0000"/>
                </a:solidFill>
                <a:latin typeface="Arial"/>
                <a:cs typeface="Arial"/>
              </a:rPr>
              <a:t>is </a:t>
            </a:r>
            <a:r>
              <a:rPr sz="2400" b="1" spc="-13" dirty="0">
                <a:solidFill>
                  <a:srgbClr val="FF0000"/>
                </a:solidFill>
                <a:latin typeface="Arial"/>
                <a:cs typeface="Arial"/>
              </a:rPr>
              <a:t>greater  </a:t>
            </a:r>
            <a:r>
              <a:rPr sz="2400" b="1" spc="-35" dirty="0">
                <a:solidFill>
                  <a:srgbClr val="FF0000"/>
                </a:solidFill>
                <a:latin typeface="Arial"/>
                <a:cs typeface="Arial"/>
              </a:rPr>
              <a:t>than </a:t>
            </a:r>
            <a:r>
              <a:rPr sz="2400" b="1" spc="-43" dirty="0">
                <a:solidFill>
                  <a:srgbClr val="FF0000"/>
                </a:solidFill>
                <a:latin typeface="Arial"/>
                <a:cs typeface="Arial"/>
              </a:rPr>
              <a:t>the </a:t>
            </a:r>
            <a:r>
              <a:rPr sz="2400" b="1" spc="-9" dirty="0">
                <a:solidFill>
                  <a:srgbClr val="FF0000"/>
                </a:solidFill>
                <a:latin typeface="Arial"/>
                <a:cs typeface="Arial"/>
              </a:rPr>
              <a:t>critical </a:t>
            </a:r>
            <a:r>
              <a:rPr sz="2400" b="1" spc="-39" dirty="0">
                <a:solidFill>
                  <a:srgbClr val="FF0000"/>
                </a:solidFill>
                <a:latin typeface="Arial"/>
                <a:cs typeface="Arial"/>
              </a:rPr>
              <a:t>value, </a:t>
            </a:r>
            <a:r>
              <a:rPr sz="2400" b="1" spc="-9" dirty="0">
                <a:solidFill>
                  <a:srgbClr val="FF0000"/>
                </a:solidFill>
                <a:latin typeface="Arial"/>
                <a:cs typeface="Arial"/>
              </a:rPr>
              <a:t>ie., </a:t>
            </a:r>
            <a:r>
              <a:rPr sz="2400" b="1" spc="-580" dirty="0">
                <a:solidFill>
                  <a:srgbClr val="FF0000"/>
                </a:solidFill>
                <a:latin typeface="Arial"/>
                <a:cs typeface="Arial"/>
              </a:rPr>
              <a:t>P(</a:t>
            </a:r>
            <a:r>
              <a:rPr sz="2400" b="1" spc="-580" dirty="0">
                <a:solidFill>
                  <a:srgbClr val="0033CC"/>
                </a:solidFill>
                <a:latin typeface="Arial"/>
                <a:cs typeface="Arial"/>
              </a:rPr>
              <a:t>ǀ </a:t>
            </a:r>
            <a:r>
              <a:rPr sz="2400" b="1" dirty="0">
                <a:solidFill>
                  <a:srgbClr val="0033CC"/>
                </a:solidFill>
                <a:latin typeface="Arial"/>
                <a:cs typeface="Arial"/>
              </a:rPr>
              <a:t>t </a:t>
            </a:r>
            <a:r>
              <a:rPr sz="2400" b="1" spc="-1735" dirty="0">
                <a:solidFill>
                  <a:srgbClr val="0033CC"/>
                </a:solidFill>
                <a:latin typeface="Arial"/>
                <a:cs typeface="Arial"/>
              </a:rPr>
              <a:t>ǀ</a:t>
            </a:r>
            <a:r>
              <a:rPr sz="2400" b="1" spc="-22" dirty="0">
                <a:solidFill>
                  <a:srgbClr val="0033CC"/>
                </a:solidFill>
                <a:latin typeface="Arial"/>
                <a:cs typeface="Arial"/>
              </a:rPr>
              <a:t> </a:t>
            </a:r>
            <a:r>
              <a:rPr sz="2400" b="1" dirty="0">
                <a:solidFill>
                  <a:srgbClr val="FF0000"/>
                </a:solidFill>
                <a:latin typeface="Arial"/>
                <a:cs typeface="Arial"/>
              </a:rPr>
              <a:t>&gt; t</a:t>
            </a:r>
            <a:r>
              <a:rPr sz="2400" b="1" baseline="-18087" dirty="0">
                <a:solidFill>
                  <a:srgbClr val="FF0000"/>
                </a:solidFill>
                <a:latin typeface="Arial"/>
                <a:cs typeface="Arial"/>
              </a:rPr>
              <a:t>α/2</a:t>
            </a:r>
            <a:r>
              <a:rPr sz="2400" b="1" dirty="0">
                <a:solidFill>
                  <a:srgbClr val="FF0000"/>
                </a:solidFill>
                <a:latin typeface="Arial"/>
                <a:cs typeface="Arial"/>
              </a:rPr>
              <a:t>), </a:t>
            </a:r>
            <a:r>
              <a:rPr sz="2400" b="1" spc="-22" dirty="0">
                <a:solidFill>
                  <a:srgbClr val="FF0000"/>
                </a:solidFill>
                <a:latin typeface="Arial"/>
                <a:cs typeface="Arial"/>
              </a:rPr>
              <a:t>otherwise </a:t>
            </a:r>
            <a:r>
              <a:rPr sz="2400" b="1" spc="-17" dirty="0">
                <a:solidFill>
                  <a:srgbClr val="FF0000"/>
                </a:solidFill>
                <a:latin typeface="Arial"/>
                <a:cs typeface="Arial"/>
              </a:rPr>
              <a:t>do </a:t>
            </a:r>
            <a:r>
              <a:rPr sz="2400" b="1" spc="-48" dirty="0">
                <a:solidFill>
                  <a:srgbClr val="FF0000"/>
                </a:solidFill>
                <a:latin typeface="Arial"/>
                <a:cs typeface="Arial"/>
              </a:rPr>
              <a:t>not </a:t>
            </a:r>
            <a:r>
              <a:rPr sz="2400" b="1" spc="-82" dirty="0">
                <a:solidFill>
                  <a:srgbClr val="FF0000"/>
                </a:solidFill>
                <a:latin typeface="Arial"/>
                <a:cs typeface="Arial"/>
              </a:rPr>
              <a:t>reject  </a:t>
            </a:r>
            <a:r>
              <a:rPr sz="2400" b="1" dirty="0">
                <a:solidFill>
                  <a:srgbClr val="FF0000"/>
                </a:solidFill>
                <a:latin typeface="Arial"/>
                <a:cs typeface="Arial"/>
              </a:rPr>
              <a:t>H</a:t>
            </a:r>
            <a:r>
              <a:rPr sz="2400" b="1" baseline="-18087" dirty="0">
                <a:solidFill>
                  <a:srgbClr val="FF0000"/>
                </a:solidFill>
                <a:latin typeface="Arial"/>
                <a:cs typeface="Arial"/>
              </a:rPr>
              <a:t>0</a:t>
            </a:r>
            <a:r>
              <a:rPr sz="2400" b="1" dirty="0">
                <a:solidFill>
                  <a:srgbClr val="FF0000"/>
                </a:solidFill>
                <a:latin typeface="Arial"/>
                <a:cs typeface="Arial"/>
              </a:rPr>
              <a:t>. </a:t>
            </a:r>
            <a:r>
              <a:rPr sz="2400" b="1" spc="-13" dirty="0">
                <a:solidFill>
                  <a:srgbClr val="FF0000"/>
                </a:solidFill>
                <a:latin typeface="Arial"/>
                <a:cs typeface="Arial"/>
              </a:rPr>
              <a:t>Besides </a:t>
            </a:r>
            <a:r>
              <a:rPr sz="2400" b="1" spc="13" dirty="0">
                <a:solidFill>
                  <a:srgbClr val="FF0000"/>
                </a:solidFill>
                <a:latin typeface="Arial"/>
                <a:cs typeface="Arial"/>
              </a:rPr>
              <a:t>α, </a:t>
            </a:r>
            <a:r>
              <a:rPr sz="2400" b="1" spc="-43" dirty="0">
                <a:solidFill>
                  <a:srgbClr val="FF0000"/>
                </a:solidFill>
                <a:latin typeface="Arial"/>
                <a:cs typeface="Arial"/>
              </a:rPr>
              <a:t>the </a:t>
            </a:r>
            <a:r>
              <a:rPr sz="2400" b="1" spc="-13" dirty="0">
                <a:solidFill>
                  <a:srgbClr val="FF0000"/>
                </a:solidFill>
                <a:latin typeface="Arial"/>
                <a:cs typeface="Arial"/>
              </a:rPr>
              <a:t>degrees </a:t>
            </a:r>
            <a:r>
              <a:rPr sz="2400" b="1" spc="-17" dirty="0">
                <a:solidFill>
                  <a:srgbClr val="FF0000"/>
                </a:solidFill>
                <a:latin typeface="Arial"/>
                <a:cs typeface="Arial"/>
              </a:rPr>
              <a:t>of freedom </a:t>
            </a:r>
            <a:r>
              <a:rPr sz="2400" b="1" spc="-4" dirty="0">
                <a:solidFill>
                  <a:srgbClr val="FF0000"/>
                </a:solidFill>
                <a:latin typeface="Arial"/>
                <a:cs typeface="Arial"/>
              </a:rPr>
              <a:t>is </a:t>
            </a:r>
            <a:r>
              <a:rPr sz="2400" b="1" spc="-9" dirty="0">
                <a:solidFill>
                  <a:srgbClr val="FF0000"/>
                </a:solidFill>
                <a:latin typeface="Arial"/>
                <a:cs typeface="Arial"/>
              </a:rPr>
              <a:t>also</a:t>
            </a:r>
            <a:r>
              <a:rPr sz="2400" b="1" spc="376" dirty="0">
                <a:solidFill>
                  <a:srgbClr val="FF0000"/>
                </a:solidFill>
                <a:latin typeface="Arial"/>
                <a:cs typeface="Arial"/>
              </a:rPr>
              <a:t> </a:t>
            </a:r>
            <a:r>
              <a:rPr sz="2400" b="1" spc="-22" dirty="0">
                <a:solidFill>
                  <a:srgbClr val="FF0000"/>
                </a:solidFill>
                <a:latin typeface="Arial"/>
                <a:cs typeface="Arial"/>
              </a:rPr>
              <a:t>important.</a:t>
            </a:r>
            <a:endParaRPr sz="2400" dirty="0">
              <a:latin typeface="Arial"/>
              <a:cs typeface="Arial"/>
            </a:endParaRPr>
          </a:p>
        </p:txBody>
      </p:sp>
      <p:sp>
        <p:nvSpPr>
          <p:cNvPr id="31" name="object 31"/>
          <p:cNvSpPr txBox="1"/>
          <p:nvPr/>
        </p:nvSpPr>
        <p:spPr>
          <a:xfrm>
            <a:off x="823912" y="3758711"/>
            <a:ext cx="633046" cy="922790"/>
          </a:xfrm>
          <a:prstGeom prst="rect">
            <a:avLst/>
          </a:prstGeom>
          <a:solidFill>
            <a:schemeClr val="bg2">
              <a:lumMod val="90000"/>
            </a:schemeClr>
          </a:solidFill>
        </p:spPr>
        <p:txBody>
          <a:bodyPr vert="horz" wrap="square" lIns="0" tIns="3847" rIns="0" bIns="0" rtlCol="0">
            <a:spAutoFit/>
          </a:bodyPr>
          <a:lstStyle/>
          <a:p>
            <a:pPr>
              <a:spcBef>
                <a:spcPts val="30"/>
              </a:spcBef>
            </a:pPr>
            <a:endParaRPr sz="3202">
              <a:solidFill>
                <a:srgbClr val="FF0000"/>
              </a:solidFill>
              <a:latin typeface="Times New Roman"/>
              <a:cs typeface="Times New Roman"/>
            </a:endParaRPr>
          </a:p>
          <a:p>
            <a:pPr marL="202226"/>
            <a:r>
              <a:rPr sz="2769" b="1" spc="-498" dirty="0">
                <a:solidFill>
                  <a:srgbClr val="FF0000"/>
                </a:solidFill>
                <a:latin typeface="Arial"/>
                <a:cs typeface="Arial"/>
              </a:rPr>
              <a:t>ᴥ</a:t>
            </a:r>
            <a:endParaRPr sz="2769">
              <a:solidFill>
                <a:srgbClr val="FF0000"/>
              </a:solidFill>
              <a:latin typeface="Arial"/>
              <a:cs typeface="Arial"/>
            </a:endParaRPr>
          </a:p>
        </p:txBody>
      </p:sp>
      <p:sp>
        <p:nvSpPr>
          <p:cNvPr id="39" name="object 39"/>
          <p:cNvSpPr txBox="1"/>
          <p:nvPr/>
        </p:nvSpPr>
        <p:spPr>
          <a:xfrm>
            <a:off x="295825" y="5839012"/>
            <a:ext cx="218159" cy="410369"/>
          </a:xfrm>
          <a:prstGeom prst="rect">
            <a:avLst/>
          </a:prstGeom>
        </p:spPr>
        <p:txBody>
          <a:bodyPr vert="horz" wrap="square" lIns="0" tIns="0" rIns="0" bIns="0" rtlCol="0">
            <a:spAutoFit/>
          </a:bodyPr>
          <a:lstStyle/>
          <a:p>
            <a:pPr marL="10991">
              <a:lnSpc>
                <a:spcPts val="3150"/>
              </a:lnSpc>
            </a:pPr>
            <a:r>
              <a:rPr sz="2769" b="1" dirty="0">
                <a:solidFill>
                  <a:srgbClr val="FFFFFF"/>
                </a:solidFill>
                <a:latin typeface="Arial"/>
                <a:cs typeface="Arial"/>
              </a:rPr>
              <a:t>6</a:t>
            </a:r>
            <a:endParaRPr sz="2769">
              <a:latin typeface="Arial"/>
              <a:cs typeface="Arial"/>
            </a:endParaRPr>
          </a:p>
        </p:txBody>
      </p:sp>
      <p:sp>
        <p:nvSpPr>
          <p:cNvPr id="40" name="object 40"/>
          <p:cNvSpPr txBox="1"/>
          <p:nvPr/>
        </p:nvSpPr>
        <p:spPr>
          <a:xfrm>
            <a:off x="728020" y="5841510"/>
            <a:ext cx="1954219" cy="410369"/>
          </a:xfrm>
          <a:prstGeom prst="rect">
            <a:avLst/>
          </a:prstGeom>
        </p:spPr>
        <p:txBody>
          <a:bodyPr vert="horz" wrap="square" lIns="0" tIns="0" rIns="0" bIns="0" rtlCol="0">
            <a:spAutoFit/>
          </a:bodyPr>
          <a:lstStyle/>
          <a:p>
            <a:pPr marL="10991">
              <a:lnSpc>
                <a:spcPts val="3150"/>
              </a:lnSpc>
            </a:pPr>
            <a:r>
              <a:rPr sz="2769" b="1" dirty="0">
                <a:solidFill>
                  <a:schemeClr val="accent3">
                    <a:lumMod val="75000"/>
                  </a:schemeClr>
                </a:solidFill>
                <a:latin typeface="Arial"/>
                <a:cs typeface="Arial"/>
              </a:rPr>
              <a:t>C</a:t>
            </a:r>
            <a:r>
              <a:rPr sz="2769" b="1" spc="-17" dirty="0">
                <a:solidFill>
                  <a:schemeClr val="accent3">
                    <a:lumMod val="75000"/>
                  </a:schemeClr>
                </a:solidFill>
                <a:latin typeface="Arial"/>
                <a:cs typeface="Arial"/>
              </a:rPr>
              <a:t>o</a:t>
            </a:r>
            <a:r>
              <a:rPr sz="2769" b="1" spc="-91" dirty="0">
                <a:solidFill>
                  <a:schemeClr val="accent3">
                    <a:lumMod val="75000"/>
                  </a:schemeClr>
                </a:solidFill>
                <a:latin typeface="Arial"/>
                <a:cs typeface="Arial"/>
              </a:rPr>
              <a:t>n</a:t>
            </a:r>
            <a:r>
              <a:rPr sz="2769" b="1" dirty="0">
                <a:solidFill>
                  <a:schemeClr val="accent3">
                    <a:lumMod val="75000"/>
                  </a:schemeClr>
                </a:solidFill>
                <a:latin typeface="Arial"/>
                <a:cs typeface="Arial"/>
              </a:rPr>
              <a:t>c</a:t>
            </a:r>
            <a:r>
              <a:rPr sz="2769" b="1" spc="-65" dirty="0">
                <a:solidFill>
                  <a:schemeClr val="accent3">
                    <a:lumMod val="75000"/>
                  </a:schemeClr>
                </a:solidFill>
                <a:latin typeface="Arial"/>
                <a:cs typeface="Arial"/>
              </a:rPr>
              <a:t>l</a:t>
            </a:r>
            <a:r>
              <a:rPr sz="2769" b="1" spc="-91" dirty="0">
                <a:solidFill>
                  <a:schemeClr val="accent3">
                    <a:lumMod val="75000"/>
                  </a:schemeClr>
                </a:solidFill>
                <a:latin typeface="Arial"/>
                <a:cs typeface="Arial"/>
              </a:rPr>
              <a:t>u</a:t>
            </a:r>
            <a:r>
              <a:rPr sz="2769" b="1" spc="-74" dirty="0">
                <a:solidFill>
                  <a:schemeClr val="accent3">
                    <a:lumMod val="75000"/>
                  </a:schemeClr>
                </a:solidFill>
                <a:latin typeface="Arial"/>
                <a:cs typeface="Arial"/>
              </a:rPr>
              <a:t>s</a:t>
            </a:r>
            <a:r>
              <a:rPr sz="2769" b="1" spc="-65" dirty="0">
                <a:solidFill>
                  <a:schemeClr val="accent3">
                    <a:lumMod val="75000"/>
                  </a:schemeClr>
                </a:solidFill>
                <a:latin typeface="Arial"/>
                <a:cs typeface="Arial"/>
              </a:rPr>
              <a:t>i</a:t>
            </a:r>
            <a:r>
              <a:rPr sz="2769" b="1" spc="43" dirty="0">
                <a:solidFill>
                  <a:schemeClr val="accent3">
                    <a:lumMod val="75000"/>
                  </a:schemeClr>
                </a:solidFill>
                <a:latin typeface="Arial"/>
                <a:cs typeface="Arial"/>
              </a:rPr>
              <a:t>o</a:t>
            </a:r>
            <a:r>
              <a:rPr sz="2769" b="1" dirty="0">
                <a:solidFill>
                  <a:schemeClr val="accent3">
                    <a:lumMod val="75000"/>
                  </a:schemeClr>
                </a:solidFill>
                <a:latin typeface="Arial"/>
                <a:cs typeface="Arial"/>
              </a:rPr>
              <a:t>n</a:t>
            </a:r>
          </a:p>
        </p:txBody>
      </p:sp>
      <p:sp>
        <p:nvSpPr>
          <p:cNvPr id="41" name="object 41"/>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19720202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9ED83B81-FA56-439B-8A6F-522B0AFC57E1}"/>
              </a:ext>
            </a:extLst>
          </p:cNvPr>
          <p:cNvSpPr>
            <a:spLocks noGrp="1"/>
          </p:cNvSpPr>
          <p:nvPr>
            <p:ph idx="1"/>
          </p:nvPr>
        </p:nvSpPr>
        <p:spPr>
          <a:xfrm>
            <a:off x="1981200" y="1493838"/>
            <a:ext cx="8077200" cy="4525963"/>
          </a:xfrm>
        </p:spPr>
        <p:txBody>
          <a:bodyPr>
            <a:normAutofit fontScale="92500"/>
          </a:bodyPr>
          <a:lstStyle/>
          <a:p>
            <a:pPr marL="0" indent="0" algn="just">
              <a:lnSpc>
                <a:spcPct val="150000"/>
              </a:lnSpc>
            </a:pPr>
            <a:r>
              <a:rPr lang="en-US" dirty="0">
                <a:latin typeface="+mn-lt"/>
              </a:rPr>
              <a:t>It is claimed that sports-car owners drive on the average 18580 kms per year. A consumer firm believes that the average milage is probably higher. To check, the consumer firm obtained information from randomly selected 10 sports-car owners that resulted in a sample mean of 17352 kms with a sample standard deviation of 2012 kms. What can be concluded about this claim at</a:t>
            </a:r>
          </a:p>
          <a:p>
            <a:pPr algn="just">
              <a:lnSpc>
                <a:spcPct val="150000"/>
              </a:lnSpc>
              <a:buFont typeface="Wingdings" panose="05000000000000000000" pitchFamily="2" charset="2"/>
              <a:buChar char="Ø"/>
            </a:pPr>
            <a:r>
              <a:rPr lang="en-US" dirty="0">
                <a:latin typeface="+mn-lt"/>
              </a:rPr>
              <a:t>5% level of significance </a:t>
            </a:r>
          </a:p>
          <a:p>
            <a:pPr algn="just">
              <a:lnSpc>
                <a:spcPct val="150000"/>
              </a:lnSpc>
              <a:buFont typeface="Wingdings" panose="05000000000000000000" pitchFamily="2" charset="2"/>
              <a:buChar char="Ø"/>
            </a:pPr>
            <a:r>
              <a:rPr lang="en-US" dirty="0">
                <a:latin typeface="+mn-lt"/>
              </a:rPr>
              <a:t>1% level of significance</a:t>
            </a:r>
            <a:endParaRPr lang="en-IN" dirty="0">
              <a:solidFill>
                <a:srgbClr val="FF0000"/>
              </a:solidFill>
              <a:latin typeface="+mn-lt"/>
            </a:endParaRPr>
          </a:p>
          <a:p>
            <a:endParaRPr lang="aa-ET" dirty="0"/>
          </a:p>
        </p:txBody>
      </p:sp>
      <p:sp>
        <p:nvSpPr>
          <p:cNvPr id="4" name="Content Placeholder 3">
            <a:extLst>
              <a:ext uri="{FF2B5EF4-FFF2-40B4-BE49-F238E27FC236}">
                <a16:creationId xmlns:a16="http://schemas.microsoft.com/office/drawing/2014/main" xmlns="" id="{7F831568-FFC4-48F6-A807-10E126B2C0B4}"/>
              </a:ext>
            </a:extLst>
          </p:cNvPr>
          <p:cNvSpPr>
            <a:spLocks noGrp="1"/>
          </p:cNvSpPr>
          <p:nvPr>
            <p:ph sz="quarter" idx="10"/>
          </p:nvPr>
        </p:nvSpPr>
        <p:spPr/>
        <p:txBody>
          <a:bodyPr/>
          <a:lstStyle/>
          <a:p>
            <a:pPr algn="ctr"/>
            <a:r>
              <a:rPr lang="en-US" dirty="0" smtClean="0">
                <a:latin typeface="+mn-lt"/>
              </a:rPr>
              <a:t>Example 1</a:t>
            </a:r>
            <a:endParaRPr lang="aa-ET" dirty="0">
              <a:latin typeface="+mn-lt"/>
            </a:endParaRPr>
          </a:p>
        </p:txBody>
      </p:sp>
    </p:spTree>
    <p:extLst>
      <p:ext uri="{BB962C8B-B14F-4D97-AF65-F5344CB8AC3E}">
        <p14:creationId xmlns:p14="http://schemas.microsoft.com/office/powerpoint/2010/main" val="12688959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1862170" y="1739874"/>
            <a:ext cx="883240" cy="857798"/>
            <a:chOff x="520700" y="1879600"/>
            <a:chExt cx="927100" cy="800100"/>
          </a:xfrm>
        </p:grpSpPr>
        <p:sp>
          <p:nvSpPr>
            <p:cNvPr id="21" name="Oval 20"/>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22" name="Object 21"/>
            <p:cNvGraphicFramePr>
              <a:graphicFrameLocks noChangeAspect="1"/>
            </p:cNvGraphicFramePr>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16474"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23" name="Round Diagonal Corner Rectangle 22"/>
          <p:cNvSpPr/>
          <p:nvPr/>
        </p:nvSpPr>
        <p:spPr>
          <a:xfrm>
            <a:off x="3300288" y="1756846"/>
            <a:ext cx="6946031" cy="840827"/>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just">
              <a:defRPr/>
            </a:pPr>
            <a:r>
              <a:rPr lang="en-AU" altLang="en-US" sz="2400" dirty="0">
                <a:solidFill>
                  <a:schemeClr val="tx1"/>
                </a:solidFill>
                <a:cs typeface="Helvetica" panose="020B0604020202020204" pitchFamily="34" charset="0"/>
              </a:rPr>
              <a:t>The average milage of sports-car as claimed and the sample average milage may be same</a:t>
            </a:r>
            <a:endParaRPr lang="en-US" sz="2400" dirty="0">
              <a:solidFill>
                <a:schemeClr val="tx1"/>
              </a:solidFill>
              <a:cs typeface="Helvetica" panose="020B0604020202020204" pitchFamily="34" charset="0"/>
            </a:endParaRPr>
          </a:p>
        </p:txBody>
      </p:sp>
      <p:grpSp>
        <p:nvGrpSpPr>
          <p:cNvPr id="40" name="Group 39"/>
          <p:cNvGrpSpPr/>
          <p:nvPr/>
        </p:nvGrpSpPr>
        <p:grpSpPr>
          <a:xfrm>
            <a:off x="4828993" y="2747899"/>
            <a:ext cx="2845695" cy="738795"/>
            <a:chOff x="3779628" y="2723236"/>
            <a:chExt cx="2320348" cy="636184"/>
          </a:xfrm>
          <a:blipFill>
            <a:blip r:embed="rId5"/>
            <a:tile tx="0" ty="0" sx="100000" sy="100000" flip="none" algn="tl"/>
          </a:blipFill>
        </p:grpSpPr>
        <p:sp>
          <p:nvSpPr>
            <p:cNvPr id="41" name="Round Diagonal Corner Rectangle 40"/>
            <p:cNvSpPr/>
            <p:nvPr/>
          </p:nvSpPr>
          <p:spPr>
            <a:xfrm>
              <a:off x="3779628" y="2723236"/>
              <a:ext cx="2308816"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42" name="Object 41"/>
            <p:cNvGraphicFramePr>
              <a:graphicFrameLocks noChangeAspect="1"/>
            </p:cNvGraphicFramePr>
            <p:nvPr/>
          </p:nvGraphicFramePr>
          <p:xfrm>
            <a:off x="3833533" y="2838023"/>
            <a:ext cx="2266443" cy="420823"/>
          </p:xfrm>
          <a:graphic>
            <a:graphicData uri="http://schemas.openxmlformats.org/presentationml/2006/ole">
              <mc:AlternateContent xmlns:mc="http://schemas.openxmlformats.org/markup-compatibility/2006">
                <mc:Choice xmlns:v="urn:schemas-microsoft-com:vml" Requires="v">
                  <p:oleObj spid="_x0000_s16475" name="Equation" r:id="rId6" imgW="1231560" imgH="228600" progId="Equation.3">
                    <p:embed/>
                  </p:oleObj>
                </mc:Choice>
                <mc:Fallback>
                  <p:oleObj name="Equation" r:id="rId6" imgW="1231560" imgH="228600" progId="Equation.3">
                    <p:embed/>
                    <p:pic>
                      <p:nvPicPr>
                        <p:cNvPr id="0" name=""/>
                        <p:cNvPicPr/>
                        <p:nvPr/>
                      </p:nvPicPr>
                      <p:blipFill>
                        <a:blip r:embed="rId7"/>
                        <a:stretch>
                          <a:fillRect/>
                        </a:stretch>
                      </p:blipFill>
                      <p:spPr>
                        <a:xfrm>
                          <a:off x="3833533" y="2838023"/>
                          <a:ext cx="2266443" cy="420823"/>
                        </a:xfrm>
                        <a:prstGeom prst="rect">
                          <a:avLst/>
                        </a:prstGeom>
                      </p:spPr>
                    </p:pic>
                  </p:oleObj>
                </mc:Fallback>
              </mc:AlternateContent>
            </a:graphicData>
          </a:graphic>
        </p:graphicFrame>
      </p:grpSp>
      <p:grpSp>
        <p:nvGrpSpPr>
          <p:cNvPr id="43" name="Group 42"/>
          <p:cNvGrpSpPr/>
          <p:nvPr/>
        </p:nvGrpSpPr>
        <p:grpSpPr>
          <a:xfrm>
            <a:off x="1862170" y="3527929"/>
            <a:ext cx="883240" cy="899038"/>
            <a:chOff x="520700" y="3987800"/>
            <a:chExt cx="927100" cy="800100"/>
          </a:xfrm>
        </p:grpSpPr>
        <p:sp>
          <p:nvSpPr>
            <p:cNvPr id="44" name="Oval 43"/>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45" name="Object 44"/>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16476" name="Equation" r:id="rId8" imgW="203040" imgH="215640" progId="Equation.3">
                    <p:embed/>
                  </p:oleObj>
                </mc:Choice>
                <mc:Fallback>
                  <p:oleObj name="Equation" r:id="rId8" imgW="203040" imgH="215640" progId="Equation.3">
                    <p:embed/>
                    <p:pic>
                      <p:nvPicPr>
                        <p:cNvPr id="0" name=""/>
                        <p:cNvPicPr/>
                        <p:nvPr/>
                      </p:nvPicPr>
                      <p:blipFill>
                        <a:blip r:embed="rId9"/>
                        <a:stretch>
                          <a:fillRect/>
                        </a:stretch>
                      </p:blipFill>
                      <p:spPr>
                        <a:xfrm>
                          <a:off x="749300" y="4189413"/>
                          <a:ext cx="444500" cy="473075"/>
                        </a:xfrm>
                        <a:prstGeom prst="rect">
                          <a:avLst/>
                        </a:prstGeom>
                      </p:spPr>
                    </p:pic>
                  </p:oleObj>
                </mc:Fallback>
              </mc:AlternateContent>
            </a:graphicData>
          </a:graphic>
        </p:graphicFrame>
      </p:grpSp>
      <p:sp>
        <p:nvSpPr>
          <p:cNvPr id="46" name="Round Diagonal Corner Rectangle 45"/>
          <p:cNvSpPr/>
          <p:nvPr/>
        </p:nvSpPr>
        <p:spPr>
          <a:xfrm>
            <a:off x="3300288" y="3566110"/>
            <a:ext cx="6946031" cy="857376"/>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just">
              <a:defRPr/>
            </a:pPr>
            <a:r>
              <a:rPr lang="en-AU" altLang="en-US" sz="2400" dirty="0">
                <a:solidFill>
                  <a:schemeClr val="tx1"/>
                </a:solidFill>
                <a:cs typeface="Helvetica" panose="020B0604020202020204" pitchFamily="34" charset="0"/>
              </a:rPr>
              <a:t>The average milage of sports-car as claimed may be </a:t>
            </a:r>
            <a:r>
              <a:rPr lang="en-AU" altLang="en-US" sz="2400" dirty="0">
                <a:solidFill>
                  <a:srgbClr val="0033CC"/>
                </a:solidFill>
                <a:cs typeface="Helvetica" panose="020B0604020202020204" pitchFamily="34" charset="0"/>
              </a:rPr>
              <a:t>higher than </a:t>
            </a:r>
            <a:r>
              <a:rPr lang="en-AU" altLang="en-US" sz="2400" dirty="0">
                <a:solidFill>
                  <a:schemeClr val="tx1"/>
                </a:solidFill>
                <a:cs typeface="Helvetica" panose="020B0604020202020204" pitchFamily="34" charset="0"/>
              </a:rPr>
              <a:t>the sample average milage</a:t>
            </a:r>
            <a:endParaRPr lang="en-US" sz="2400" dirty="0">
              <a:solidFill>
                <a:schemeClr val="tx1"/>
              </a:solidFill>
              <a:cs typeface="Helvetica" panose="020B0604020202020204" pitchFamily="34" charset="0"/>
            </a:endParaRPr>
          </a:p>
        </p:txBody>
      </p:sp>
      <p:grpSp>
        <p:nvGrpSpPr>
          <p:cNvPr id="47" name="Group 46"/>
          <p:cNvGrpSpPr/>
          <p:nvPr/>
        </p:nvGrpSpPr>
        <p:grpSpPr>
          <a:xfrm>
            <a:off x="4704229" y="4610784"/>
            <a:ext cx="3076511" cy="783741"/>
            <a:chOff x="3779628" y="2723236"/>
            <a:chExt cx="2379673" cy="636184"/>
          </a:xfrm>
          <a:blipFill>
            <a:blip r:embed="rId5"/>
            <a:tile tx="0" ty="0" sx="100000" sy="100000" flip="none" algn="tl"/>
          </a:blipFill>
        </p:grpSpPr>
        <p:sp>
          <p:nvSpPr>
            <p:cNvPr id="48" name="Round Diagonal Corner Rectangle 47"/>
            <p:cNvSpPr/>
            <p:nvPr/>
          </p:nvSpPr>
          <p:spPr>
            <a:xfrm>
              <a:off x="3779628" y="2723236"/>
              <a:ext cx="2379673"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49" name="Object 48"/>
            <p:cNvGraphicFramePr>
              <a:graphicFrameLocks noChangeAspect="1"/>
            </p:cNvGraphicFramePr>
            <p:nvPr/>
          </p:nvGraphicFramePr>
          <p:xfrm>
            <a:off x="3844111" y="2839089"/>
            <a:ext cx="2243316" cy="419285"/>
          </p:xfrm>
          <a:graphic>
            <a:graphicData uri="http://schemas.openxmlformats.org/presentationml/2006/ole">
              <mc:AlternateContent xmlns:mc="http://schemas.openxmlformats.org/markup-compatibility/2006">
                <mc:Choice xmlns:v="urn:schemas-microsoft-com:vml" Requires="v">
                  <p:oleObj spid="_x0000_s16477" name="Equation" r:id="rId10" imgW="1218960" imgH="228600" progId="Equation.3">
                    <p:embed/>
                  </p:oleObj>
                </mc:Choice>
                <mc:Fallback>
                  <p:oleObj name="Equation" r:id="rId10" imgW="1218960" imgH="228600" progId="Equation.3">
                    <p:embed/>
                    <p:pic>
                      <p:nvPicPr>
                        <p:cNvPr id="0" name=""/>
                        <p:cNvPicPr/>
                        <p:nvPr/>
                      </p:nvPicPr>
                      <p:blipFill>
                        <a:blip r:embed="rId11"/>
                        <a:stretch>
                          <a:fillRect/>
                        </a:stretch>
                      </p:blipFill>
                      <p:spPr>
                        <a:xfrm>
                          <a:off x="3844111" y="2839089"/>
                          <a:ext cx="2243316" cy="419285"/>
                        </a:xfrm>
                        <a:prstGeom prst="rect">
                          <a:avLst/>
                        </a:prstGeom>
                      </p:spPr>
                    </p:pic>
                  </p:oleObj>
                </mc:Fallback>
              </mc:AlternateContent>
            </a:graphicData>
          </a:graphic>
        </p:graphicFrame>
      </p:grpSp>
      <p:sp>
        <p:nvSpPr>
          <p:cNvPr id="50" name="Left Arrow 49"/>
          <p:cNvSpPr/>
          <p:nvPr/>
        </p:nvSpPr>
        <p:spPr>
          <a:xfrm rot="10800000">
            <a:off x="2818464" y="2003199"/>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51" name="Left Arrow 50"/>
          <p:cNvSpPr/>
          <p:nvPr/>
        </p:nvSpPr>
        <p:spPr>
          <a:xfrm rot="10800000">
            <a:off x="2806091" y="3815998"/>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Tree>
    <p:extLst>
      <p:ext uri="{BB962C8B-B14F-4D97-AF65-F5344CB8AC3E}">
        <p14:creationId xmlns:p14="http://schemas.microsoft.com/office/powerpoint/2010/main" val="333690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500" fill="hold"/>
                                        <p:tgtEl>
                                          <p:spTgt spid="50"/>
                                        </p:tgtEl>
                                        <p:attrNameLst>
                                          <p:attrName>ppt_x</p:attrName>
                                        </p:attrNameLst>
                                      </p:cBhvr>
                                      <p:tavLst>
                                        <p:tav tm="0">
                                          <p:val>
                                            <p:strVal val="0-#ppt_w/2"/>
                                          </p:val>
                                        </p:tav>
                                        <p:tav tm="100000">
                                          <p:val>
                                            <p:strVal val="#ppt_x"/>
                                          </p:val>
                                        </p:tav>
                                      </p:tavLst>
                                    </p:anim>
                                    <p:anim calcmode="lin" valueType="num">
                                      <p:cBhvr additive="base">
                                        <p:cTn id="12" dur="500" fill="hold"/>
                                        <p:tgtEl>
                                          <p:spTgt spid="5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1500"/>
                            </p:stCondLst>
                            <p:childTnLst>
                              <p:par>
                                <p:cTn id="18" presetID="53" presetClass="entr" presetSubtype="16" fill="hold" nodeType="after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par>
                          <p:cTn id="28" fill="hold">
                            <p:stCondLst>
                              <p:cond delay="500"/>
                            </p:stCondLst>
                            <p:childTnLst>
                              <p:par>
                                <p:cTn id="29" presetID="2" presetClass="entr" presetSubtype="8" fill="hold" grpId="0" nodeType="after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0-#ppt_w/2"/>
                                          </p:val>
                                        </p:tav>
                                        <p:tav tm="100000">
                                          <p:val>
                                            <p:strVal val="#ppt_x"/>
                                          </p:val>
                                        </p:tav>
                                      </p:tavLst>
                                    </p:anim>
                                    <p:anim calcmode="lin" valueType="num">
                                      <p:cBhvr additive="base">
                                        <p:cTn id="32" dur="500" fill="hold"/>
                                        <p:tgtEl>
                                          <p:spTgt spid="51"/>
                                        </p:tgtEl>
                                        <p:attrNameLst>
                                          <p:attrName>ppt_y</p:attrName>
                                        </p:attrNameLst>
                                      </p:cBhvr>
                                      <p:tavLst>
                                        <p:tav tm="0">
                                          <p:val>
                                            <p:strVal val="#ppt_y"/>
                                          </p:val>
                                        </p:tav>
                                        <p:tav tm="100000">
                                          <p:val>
                                            <p:strVal val="#ppt_y"/>
                                          </p:val>
                                        </p:tav>
                                      </p:tavLst>
                                    </p:anim>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wipe(left)">
                                      <p:cBhvr>
                                        <p:cTn id="36" dur="500"/>
                                        <p:tgtEl>
                                          <p:spTgt spid="46"/>
                                        </p:tgtEl>
                                      </p:cBhvr>
                                    </p:animEffect>
                                  </p:childTnLst>
                                </p:cTn>
                              </p:par>
                            </p:childTnLst>
                          </p:cTn>
                        </p:par>
                        <p:par>
                          <p:cTn id="37" fill="hold">
                            <p:stCondLst>
                              <p:cond delay="1500"/>
                            </p:stCondLst>
                            <p:childTnLst>
                              <p:par>
                                <p:cTn id="38" presetID="53" presetClass="entr" presetSubtype="16" fill="hold" nodeType="after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p:cTn id="40" dur="500" fill="hold"/>
                                        <p:tgtEl>
                                          <p:spTgt spid="47"/>
                                        </p:tgtEl>
                                        <p:attrNameLst>
                                          <p:attrName>ppt_w</p:attrName>
                                        </p:attrNameLst>
                                      </p:cBhvr>
                                      <p:tavLst>
                                        <p:tav tm="0">
                                          <p:val>
                                            <p:fltVal val="0"/>
                                          </p:val>
                                        </p:tav>
                                        <p:tav tm="100000">
                                          <p:val>
                                            <p:strVal val="#ppt_w"/>
                                          </p:val>
                                        </p:tav>
                                      </p:tavLst>
                                    </p:anim>
                                    <p:anim calcmode="lin" valueType="num">
                                      <p:cBhvr>
                                        <p:cTn id="41" dur="500" fill="hold"/>
                                        <p:tgtEl>
                                          <p:spTgt spid="47"/>
                                        </p:tgtEl>
                                        <p:attrNameLst>
                                          <p:attrName>ppt_h</p:attrName>
                                        </p:attrNameLst>
                                      </p:cBhvr>
                                      <p:tavLst>
                                        <p:tav tm="0">
                                          <p:val>
                                            <p:fltVal val="0"/>
                                          </p:val>
                                        </p:tav>
                                        <p:tav tm="100000">
                                          <p:val>
                                            <p:strVal val="#ppt_h"/>
                                          </p:val>
                                        </p:tav>
                                      </p:tavLst>
                                    </p:anim>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46" grpId="0" animBg="1"/>
      <p:bldP spid="50" grpId="0" animBg="1"/>
      <p:bldP spid="5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700165" y="1597933"/>
            <a:ext cx="8322796"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078" dirty="0">
                <a:solidFill>
                  <a:srgbClr val="FF0000"/>
                </a:solidFill>
                <a:latin typeface="Helvetica Neue"/>
                <a:cs typeface="Helvetica" panose="020B0604020202020204" pitchFamily="34" charset="0"/>
              </a:rPr>
              <a:t>(a) </a:t>
            </a:r>
            <a:r>
              <a:rPr lang="en-US" altLang="en-US" sz="2078" dirty="0">
                <a:latin typeface="+mn-lt"/>
                <a:cs typeface="Helvetica" panose="020B0604020202020204" pitchFamily="34" charset="0"/>
              </a:rPr>
              <a:t>At 5% level of significance with critical value 1.645 </a:t>
            </a:r>
          </a:p>
        </p:txBody>
      </p:sp>
      <p:sp>
        <p:nvSpPr>
          <p:cNvPr id="5" name="Rectangle 10"/>
          <p:cNvSpPr>
            <a:spLocks noChangeArrowheads="1"/>
          </p:cNvSpPr>
          <p:nvPr/>
        </p:nvSpPr>
        <p:spPr bwMode="auto">
          <a:xfrm>
            <a:off x="5386944" y="2057498"/>
            <a:ext cx="38773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r>
              <a:rPr lang="en-US" altLang="en-US" sz="2000" dirty="0">
                <a:cs typeface="Arial" panose="020B0604020202020204" pitchFamily="34" charset="0"/>
                <a:sym typeface="Mathematica1" pitchFamily="2" charset="2"/>
              </a:rPr>
              <a:t>Hypothesis to test</a:t>
            </a:r>
          </a:p>
          <a:p>
            <a:r>
              <a:rPr lang="en-US" altLang="en-US" sz="2000" dirty="0">
                <a:solidFill>
                  <a:srgbClr val="FF0000"/>
                </a:solidFill>
                <a:cs typeface="Arial" panose="020B0604020202020204" pitchFamily="34" charset="0"/>
                <a:sym typeface="Mathematica1" pitchFamily="2" charset="2"/>
              </a:rPr>
              <a:t>H</a:t>
            </a:r>
            <a:r>
              <a:rPr lang="en-US" altLang="en-US" sz="2000" baseline="-25000" dirty="0">
                <a:solidFill>
                  <a:srgbClr val="FF0000"/>
                </a:solidFill>
                <a:cs typeface="Arial" panose="020B0604020202020204" pitchFamily="34" charset="0"/>
                <a:sym typeface="Mathematica1" pitchFamily="2" charset="2"/>
              </a:rPr>
              <a:t>0</a:t>
            </a:r>
            <a:r>
              <a:rPr lang="en-US" altLang="en-US" sz="2000" dirty="0">
                <a:solidFill>
                  <a:srgbClr val="FF0000"/>
                </a:solidFill>
                <a:cs typeface="Arial" panose="020B0604020202020204" pitchFamily="34" charset="0"/>
                <a:sym typeface="Mathematica1" pitchFamily="2" charset="2"/>
              </a:rPr>
              <a:t>:</a:t>
            </a:r>
            <a:r>
              <a:rPr lang="el-GR" altLang="en-US" sz="2000" dirty="0">
                <a:solidFill>
                  <a:srgbClr val="FF0000"/>
                </a:solidFill>
                <a:cs typeface="Arial" panose="020B0604020202020204" pitchFamily="34" charset="0"/>
                <a:sym typeface="Mathematica1" pitchFamily="2" charset="2"/>
              </a:rPr>
              <a:t>μ</a:t>
            </a:r>
            <a:r>
              <a:rPr lang="en-US" altLang="en-US" sz="2000" dirty="0">
                <a:solidFill>
                  <a:srgbClr val="FF0000"/>
                </a:solidFill>
                <a:cs typeface="Arial" panose="020B0604020202020204" pitchFamily="34" charset="0"/>
                <a:sym typeface="Mathematica1" pitchFamily="2" charset="2"/>
              </a:rPr>
              <a:t>=18580 </a:t>
            </a:r>
            <a:r>
              <a:rPr lang="en-US" altLang="en-US" sz="2000" dirty="0">
                <a:cs typeface="Arial" panose="020B0604020202020204" pitchFamily="34" charset="0"/>
                <a:sym typeface="Mathematica1" pitchFamily="2" charset="2"/>
              </a:rPr>
              <a:t>vs </a:t>
            </a:r>
            <a:r>
              <a:rPr lang="en-US" altLang="en-US" sz="2000" dirty="0">
                <a:solidFill>
                  <a:srgbClr val="FF0000"/>
                </a:solidFill>
                <a:cs typeface="Arial" panose="020B0604020202020204" pitchFamily="34" charset="0"/>
                <a:sym typeface="Mathematica1" pitchFamily="2" charset="2"/>
              </a:rPr>
              <a:t>H</a:t>
            </a:r>
            <a:r>
              <a:rPr lang="en-US" altLang="en-US" sz="2000" baseline="-25000" dirty="0">
                <a:solidFill>
                  <a:srgbClr val="FF0000"/>
                </a:solidFill>
                <a:cs typeface="Arial" panose="020B0604020202020204" pitchFamily="34" charset="0"/>
                <a:sym typeface="Mathematica1" pitchFamily="2" charset="2"/>
              </a:rPr>
              <a:t>1</a:t>
            </a:r>
            <a:r>
              <a:rPr lang="en-US" altLang="en-US" sz="2000" dirty="0">
                <a:solidFill>
                  <a:srgbClr val="FF0000"/>
                </a:solidFill>
                <a:cs typeface="Arial" panose="020B0604020202020204" pitchFamily="34" charset="0"/>
                <a:sym typeface="Mathematica1" pitchFamily="2" charset="2"/>
              </a:rPr>
              <a:t>:</a:t>
            </a:r>
            <a:r>
              <a:rPr lang="el-GR" altLang="en-US" sz="2000" dirty="0">
                <a:solidFill>
                  <a:srgbClr val="FF0000"/>
                </a:solidFill>
                <a:cs typeface="Arial" panose="020B0604020202020204" pitchFamily="34" charset="0"/>
                <a:sym typeface="Mathematica1" pitchFamily="2" charset="2"/>
              </a:rPr>
              <a:t>μ</a:t>
            </a:r>
            <a:r>
              <a:rPr lang="en-US" altLang="en-US" sz="2000" dirty="0">
                <a:solidFill>
                  <a:srgbClr val="FF0000"/>
                </a:solidFill>
                <a:cs typeface="Arial" panose="020B0604020202020204" pitchFamily="34" charset="0"/>
                <a:sym typeface="Mathematica1" pitchFamily="2" charset="2"/>
              </a:rPr>
              <a:t>&gt;18580</a:t>
            </a:r>
          </a:p>
        </p:txBody>
      </p:sp>
      <p:graphicFrame>
        <p:nvGraphicFramePr>
          <p:cNvPr id="6" name="Object 5"/>
          <p:cNvGraphicFramePr>
            <a:graphicFrameLocks noChangeAspect="1"/>
          </p:cNvGraphicFramePr>
          <p:nvPr/>
        </p:nvGraphicFramePr>
        <p:xfrm>
          <a:off x="1711644" y="2090595"/>
          <a:ext cx="3246641" cy="1104208"/>
        </p:xfrm>
        <a:graphic>
          <a:graphicData uri="http://schemas.openxmlformats.org/presentationml/2006/ole">
            <mc:AlternateContent xmlns:mc="http://schemas.openxmlformats.org/markup-compatibility/2006">
              <mc:Choice xmlns:v="urn:schemas-microsoft-com:vml" Requires="v">
                <p:oleObj spid="_x0000_s17476" name="Equation" r:id="rId3" imgW="1714320" imgH="622080" progId="Equation.3">
                  <p:embed/>
                </p:oleObj>
              </mc:Choice>
              <mc:Fallback>
                <p:oleObj name="Equation" r:id="rId3" imgW="1714320" imgH="622080" progId="Equation.3">
                  <p:embed/>
                  <p:pic>
                    <p:nvPicPr>
                      <p:cNvPr id="0" name=""/>
                      <p:cNvPicPr>
                        <a:picLocks noChangeAspect="1" noChangeArrowheads="1"/>
                      </p:cNvPicPr>
                      <p:nvPr/>
                    </p:nvPicPr>
                    <p:blipFill>
                      <a:blip r:embed="rId4"/>
                      <a:srcRect/>
                      <a:stretch>
                        <a:fillRect/>
                      </a:stretch>
                    </p:blipFill>
                    <p:spPr bwMode="auto">
                      <a:xfrm>
                        <a:off x="1711644" y="2090595"/>
                        <a:ext cx="3246641" cy="1104208"/>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7" name="Group 6"/>
          <p:cNvGrpSpPr/>
          <p:nvPr/>
        </p:nvGrpSpPr>
        <p:grpSpPr>
          <a:xfrm>
            <a:off x="4971718" y="2883776"/>
            <a:ext cx="5521091" cy="2131533"/>
            <a:chOff x="241300" y="2191661"/>
            <a:chExt cx="7086600" cy="2426018"/>
          </a:xfrm>
        </p:grpSpPr>
        <p:sp>
          <p:nvSpPr>
            <p:cNvPr id="8" name="Vertical Scroll 7"/>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9" name="Round Diagonal Corner Rectangle 8"/>
            <p:cNvSpPr/>
            <p:nvPr/>
          </p:nvSpPr>
          <p:spPr>
            <a:xfrm>
              <a:off x="1009265" y="2482938"/>
              <a:ext cx="5652244" cy="1896335"/>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10" name="Title 2"/>
          <p:cNvSpPr txBox="1">
            <a:spLocks/>
          </p:cNvSpPr>
          <p:nvPr/>
        </p:nvSpPr>
        <p:spPr>
          <a:xfrm>
            <a:off x="5570031" y="3121788"/>
            <a:ext cx="4403600" cy="1695848"/>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20000"/>
              </a:lnSpc>
            </a:pPr>
            <a:r>
              <a:rPr lang="en-US" altLang="ko-KR" sz="2078" dirty="0">
                <a:latin typeface="+mn-lt"/>
                <a:ea typeface="Gulim" pitchFamily="34" charset="-127"/>
                <a:cs typeface="Times New Roman" pitchFamily="18" charset="0"/>
              </a:rPr>
              <a:t>Critical value for </a:t>
            </a:r>
            <a:r>
              <a:rPr lang="el-GR" altLang="ko-KR" sz="2078" dirty="0">
                <a:latin typeface="+mn-lt"/>
                <a:ea typeface="Gulim" pitchFamily="34" charset="-127"/>
                <a:cs typeface="Times New Roman" pitchFamily="18" charset="0"/>
              </a:rPr>
              <a:t>α</a:t>
            </a:r>
            <a:r>
              <a:rPr lang="en-US" altLang="ko-KR" sz="2078" dirty="0">
                <a:latin typeface="+mn-lt"/>
                <a:ea typeface="Gulim" pitchFamily="34" charset="-127"/>
                <a:cs typeface="Times New Roman" pitchFamily="18" charset="0"/>
              </a:rPr>
              <a:t> = 0.05 is 1.833 for 9 degree of freedom</a:t>
            </a:r>
          </a:p>
          <a:p>
            <a:pPr algn="just">
              <a:lnSpc>
                <a:spcPct val="120000"/>
              </a:lnSpc>
            </a:pPr>
            <a:r>
              <a:rPr lang="en-US" altLang="ko-KR" sz="2078" dirty="0">
                <a:latin typeface="+mn-lt"/>
                <a:ea typeface="Gulim" pitchFamily="34" charset="-127"/>
                <a:cs typeface="Times New Roman" pitchFamily="18" charset="0"/>
              </a:rPr>
              <a:t>Since </a:t>
            </a:r>
            <a:r>
              <a:rPr lang="en-US" altLang="ko-KR" sz="2078" dirty="0">
                <a:latin typeface="+mn-lt"/>
                <a:ea typeface="Gulim" pitchFamily="34" charset="-127"/>
                <a:cs typeface="Times New Roman"/>
              </a:rPr>
              <a:t>ǀ t ǀ</a:t>
            </a:r>
            <a:r>
              <a:rPr lang="en-US" altLang="ko-KR" sz="2078" dirty="0">
                <a:latin typeface="+mn-lt"/>
                <a:ea typeface="Gulim" pitchFamily="34" charset="-127"/>
                <a:cs typeface="Times New Roman" pitchFamily="18" charset="0"/>
              </a:rPr>
              <a:t> =1.929 &gt; 1.833, Reject H</a:t>
            </a:r>
            <a:r>
              <a:rPr lang="en-US" altLang="ko-KR" sz="2078" baseline="-25000" dirty="0">
                <a:latin typeface="+mn-lt"/>
                <a:ea typeface="Gulim" pitchFamily="34" charset="-127"/>
                <a:cs typeface="Times New Roman" pitchFamily="18" charset="0"/>
              </a:rPr>
              <a:t>0  </a:t>
            </a:r>
            <a:r>
              <a:rPr lang="en-US" altLang="ko-KR" sz="2078" dirty="0">
                <a:latin typeface="+mn-lt"/>
                <a:ea typeface="Gulim" pitchFamily="34" charset="-127"/>
                <a:cs typeface="Times New Roman" pitchFamily="18" charset="0"/>
              </a:rPr>
              <a:t>and</a:t>
            </a:r>
            <a:r>
              <a:rPr lang="en-US" altLang="ko-KR" sz="2078" baseline="-25000" dirty="0">
                <a:latin typeface="+mn-lt"/>
                <a:ea typeface="Gulim" pitchFamily="34" charset="-127"/>
                <a:cs typeface="Times New Roman" pitchFamily="18" charset="0"/>
              </a:rPr>
              <a:t> </a:t>
            </a:r>
            <a:r>
              <a:rPr lang="en-US" altLang="ko-KR" sz="2078" dirty="0">
                <a:latin typeface="+mn-lt"/>
                <a:ea typeface="Gulim" pitchFamily="34" charset="-127"/>
                <a:cs typeface="Times New Roman" pitchFamily="18" charset="0"/>
              </a:rPr>
              <a:t>Accept H</a:t>
            </a:r>
            <a:r>
              <a:rPr lang="en-US" altLang="ko-KR" sz="2078" baseline="-25000" dirty="0">
                <a:latin typeface="+mn-lt"/>
                <a:ea typeface="Gulim" pitchFamily="34" charset="-127"/>
                <a:cs typeface="Times New Roman" pitchFamily="18" charset="0"/>
              </a:rPr>
              <a:t>1</a:t>
            </a:r>
            <a:endParaRPr lang="en-US" sz="2078" dirty="0">
              <a:latin typeface="+mn-lt"/>
              <a:cs typeface="Helvetica" panose="020B0604020202020204" pitchFamily="34" charset="0"/>
            </a:endParaRPr>
          </a:p>
        </p:txBody>
      </p:sp>
      <p:graphicFrame>
        <p:nvGraphicFramePr>
          <p:cNvPr id="11" name="Object 10"/>
          <p:cNvGraphicFramePr>
            <a:graphicFrameLocks noChangeAspect="1"/>
          </p:cNvGraphicFramePr>
          <p:nvPr/>
        </p:nvGraphicFramePr>
        <p:xfrm>
          <a:off x="1747890" y="3309245"/>
          <a:ext cx="3223828" cy="976680"/>
        </p:xfrm>
        <a:graphic>
          <a:graphicData uri="http://schemas.openxmlformats.org/presentationml/2006/ole">
            <mc:AlternateContent xmlns:mc="http://schemas.openxmlformats.org/markup-compatibility/2006">
              <mc:Choice xmlns:v="urn:schemas-microsoft-com:vml" Requires="v">
                <p:oleObj spid="_x0000_s17477" name="Equation" r:id="rId5" imgW="2095200" imgH="660240" progId="Equation.3">
                  <p:embed/>
                </p:oleObj>
              </mc:Choice>
              <mc:Fallback>
                <p:oleObj name="Equation" r:id="rId5" imgW="2095200" imgH="660240" progId="Equation.3">
                  <p:embed/>
                  <p:pic>
                    <p:nvPicPr>
                      <p:cNvPr id="0" name=""/>
                      <p:cNvPicPr>
                        <a:picLocks noChangeAspect="1" noChangeArrowheads="1"/>
                      </p:cNvPicPr>
                      <p:nvPr/>
                    </p:nvPicPr>
                    <p:blipFill>
                      <a:blip r:embed="rId6"/>
                      <a:srcRect/>
                      <a:stretch>
                        <a:fillRect/>
                      </a:stretch>
                    </p:blipFill>
                    <p:spPr bwMode="auto">
                      <a:xfrm>
                        <a:off x="1747890" y="3309245"/>
                        <a:ext cx="3223828" cy="976680"/>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12" name="Group 11"/>
          <p:cNvGrpSpPr/>
          <p:nvPr/>
        </p:nvGrpSpPr>
        <p:grpSpPr>
          <a:xfrm>
            <a:off x="1849960" y="4440340"/>
            <a:ext cx="2874441" cy="738795"/>
            <a:chOff x="3779628" y="2723236"/>
            <a:chExt cx="2308816" cy="636184"/>
          </a:xfrm>
          <a:blipFill>
            <a:blip r:embed="rId7"/>
            <a:tile tx="0" ty="0" sx="100000" sy="100000" flip="none" algn="tl"/>
          </a:blipFill>
        </p:grpSpPr>
        <p:sp>
          <p:nvSpPr>
            <p:cNvPr id="13" name="Round Diagonal Corner Rectangle 12"/>
            <p:cNvSpPr/>
            <p:nvPr/>
          </p:nvSpPr>
          <p:spPr>
            <a:xfrm>
              <a:off x="3779628" y="2723236"/>
              <a:ext cx="2308816"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4" name="Object 13"/>
            <p:cNvGraphicFramePr>
              <a:graphicFrameLocks noChangeAspect="1"/>
            </p:cNvGraphicFramePr>
            <p:nvPr/>
          </p:nvGraphicFramePr>
          <p:xfrm>
            <a:off x="3879537" y="2860954"/>
            <a:ext cx="2173135" cy="351052"/>
          </p:xfrm>
          <a:graphic>
            <a:graphicData uri="http://schemas.openxmlformats.org/presentationml/2006/ole">
              <mc:AlternateContent xmlns:mc="http://schemas.openxmlformats.org/markup-compatibility/2006">
                <mc:Choice xmlns:v="urn:schemas-microsoft-com:vml" Requires="v">
                  <p:oleObj spid="_x0000_s17478" name="Equation" r:id="rId8" imgW="1180800" imgH="177480" progId="Equation.3">
                    <p:embed/>
                  </p:oleObj>
                </mc:Choice>
                <mc:Fallback>
                  <p:oleObj name="Equation" r:id="rId8" imgW="1180800" imgH="177480" progId="Equation.3">
                    <p:embed/>
                    <p:pic>
                      <p:nvPicPr>
                        <p:cNvPr id="0" name=""/>
                        <p:cNvPicPr/>
                        <p:nvPr/>
                      </p:nvPicPr>
                      <p:blipFill>
                        <a:blip r:embed="rId9"/>
                        <a:stretch>
                          <a:fillRect/>
                        </a:stretch>
                      </p:blipFill>
                      <p:spPr>
                        <a:xfrm>
                          <a:off x="3879537" y="2860954"/>
                          <a:ext cx="2173135" cy="351052"/>
                        </a:xfrm>
                        <a:prstGeom prst="rect">
                          <a:avLst/>
                        </a:prstGeom>
                      </p:spPr>
                    </p:pic>
                  </p:oleObj>
                </mc:Fallback>
              </mc:AlternateContent>
            </a:graphicData>
          </a:graphic>
        </p:graphicFrame>
      </p:grpSp>
    </p:spTree>
    <p:extLst>
      <p:ext uri="{BB962C8B-B14F-4D97-AF65-F5344CB8AC3E}">
        <p14:creationId xmlns:p14="http://schemas.microsoft.com/office/powerpoint/2010/main" val="21758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500"/>
                            </p:stCondLst>
                            <p:childTnLst>
                              <p:par>
                                <p:cTn id="37" presetID="53" presetClass="entr" presetSubtype="16"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8674" y="1393370"/>
            <a:ext cx="11423520" cy="4841358"/>
          </a:xfrm>
          <a:prstGeom prst="rect">
            <a:avLst/>
          </a:prstGeom>
        </p:spPr>
        <p:txBody>
          <a:bodyPr vert="horz" wrap="square" lIns="0" tIns="7144" rIns="0" bIns="0" rtlCol="0">
            <a:spAutoFit/>
          </a:bodyPr>
          <a:lstStyle/>
          <a:p>
            <a:pPr marL="10991" marR="4396">
              <a:lnSpc>
                <a:spcPct val="147600"/>
              </a:lnSpc>
              <a:spcBef>
                <a:spcPts val="56"/>
              </a:spcBef>
            </a:pPr>
            <a:r>
              <a:rPr sz="2639" spc="-17" dirty="0">
                <a:latin typeface="Times New Roman" panose="02020603050405020304" pitchFamily="18" charset="0"/>
                <a:cs typeface="Times New Roman" panose="02020603050405020304" pitchFamily="18" charset="0"/>
              </a:rPr>
              <a:t>The</a:t>
            </a:r>
            <a:r>
              <a:rPr sz="2639" spc="-52"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management</a:t>
            </a:r>
            <a:r>
              <a:rPr sz="2639" spc="-229"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of</a:t>
            </a:r>
            <a:r>
              <a:rPr sz="2639" spc="-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a</a:t>
            </a:r>
            <a:r>
              <a:rPr sz="2639" spc="-52"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local</a:t>
            </a:r>
            <a:r>
              <a:rPr sz="2639" spc="-82"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health</a:t>
            </a:r>
            <a:r>
              <a:rPr sz="2639" spc="-125"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club</a:t>
            </a:r>
            <a:r>
              <a:rPr sz="2639" spc="-134"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claims</a:t>
            </a:r>
            <a:r>
              <a:rPr sz="2639" spc="-255"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that</a:t>
            </a:r>
            <a:r>
              <a:rPr sz="2639" spc="-22"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its</a:t>
            </a:r>
            <a:r>
              <a:rPr sz="2639" spc="-1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members</a:t>
            </a:r>
            <a:r>
              <a:rPr sz="2639" spc="-260"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lose</a:t>
            </a:r>
            <a:r>
              <a:rPr sz="2639" spc="-121"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on  </a:t>
            </a:r>
            <a:r>
              <a:rPr sz="2639" spc="-4" dirty="0">
                <a:latin typeface="Times New Roman" panose="02020603050405020304" pitchFamily="18" charset="0"/>
                <a:cs typeface="Times New Roman" panose="02020603050405020304" pitchFamily="18" charset="0"/>
              </a:rPr>
              <a:t>the </a:t>
            </a:r>
            <a:r>
              <a:rPr sz="2639" spc="-13" dirty="0">
                <a:latin typeface="Times New Roman" panose="02020603050405020304" pitchFamily="18" charset="0"/>
                <a:cs typeface="Times New Roman" panose="02020603050405020304" pitchFamily="18" charset="0"/>
              </a:rPr>
              <a:t>average </a:t>
            </a:r>
            <a:r>
              <a:rPr sz="2639" spc="-4" dirty="0">
                <a:latin typeface="Times New Roman" panose="02020603050405020304" pitchFamily="18" charset="0"/>
                <a:cs typeface="Times New Roman" panose="02020603050405020304" pitchFamily="18" charset="0"/>
              </a:rPr>
              <a:t>7 </a:t>
            </a:r>
            <a:r>
              <a:rPr sz="2639" spc="-17" dirty="0">
                <a:latin typeface="Times New Roman" panose="02020603050405020304" pitchFamily="18" charset="0"/>
                <a:cs typeface="Times New Roman" panose="02020603050405020304" pitchFamily="18" charset="0"/>
              </a:rPr>
              <a:t>kgs </a:t>
            </a:r>
            <a:r>
              <a:rPr sz="2639" spc="-13" dirty="0">
                <a:latin typeface="Times New Roman" panose="02020603050405020304" pitchFamily="18" charset="0"/>
                <a:cs typeface="Times New Roman" panose="02020603050405020304" pitchFamily="18" charset="0"/>
              </a:rPr>
              <a:t>or </a:t>
            </a:r>
            <a:r>
              <a:rPr sz="2639" spc="13" dirty="0">
                <a:latin typeface="Times New Roman" panose="02020603050405020304" pitchFamily="18" charset="0"/>
                <a:cs typeface="Times New Roman" panose="02020603050405020304" pitchFamily="18" charset="0"/>
              </a:rPr>
              <a:t>more </a:t>
            </a:r>
            <a:r>
              <a:rPr sz="2639" spc="-4" dirty="0">
                <a:latin typeface="Times New Roman" panose="02020603050405020304" pitchFamily="18" charset="0"/>
                <a:cs typeface="Times New Roman" panose="02020603050405020304" pitchFamily="18" charset="0"/>
              </a:rPr>
              <a:t>within 3 </a:t>
            </a:r>
            <a:r>
              <a:rPr sz="2639" dirty="0">
                <a:latin typeface="Times New Roman" panose="02020603050405020304" pitchFamily="18" charset="0"/>
                <a:cs typeface="Times New Roman" panose="02020603050405020304" pitchFamily="18" charset="0"/>
              </a:rPr>
              <a:t>months </a:t>
            </a:r>
            <a:r>
              <a:rPr sz="2639" spc="-4" dirty="0">
                <a:latin typeface="Times New Roman" panose="02020603050405020304" pitchFamily="18" charset="0"/>
                <a:cs typeface="Times New Roman" panose="02020603050405020304" pitchFamily="18" charset="0"/>
              </a:rPr>
              <a:t>after </a:t>
            </a:r>
            <a:r>
              <a:rPr sz="2639" dirty="0">
                <a:latin typeface="Times New Roman" panose="02020603050405020304" pitchFamily="18" charset="0"/>
                <a:cs typeface="Times New Roman" panose="02020603050405020304" pitchFamily="18" charset="0"/>
              </a:rPr>
              <a:t>joining </a:t>
            </a:r>
            <a:r>
              <a:rPr sz="2639" spc="-4" dirty="0">
                <a:latin typeface="Times New Roman" panose="02020603050405020304" pitchFamily="18" charset="0"/>
                <a:cs typeface="Times New Roman" panose="02020603050405020304" pitchFamily="18" charset="0"/>
              </a:rPr>
              <a:t>the </a:t>
            </a:r>
            <a:r>
              <a:rPr sz="2639" spc="-9" dirty="0">
                <a:latin typeface="Times New Roman" panose="02020603050405020304" pitchFamily="18" charset="0"/>
                <a:cs typeface="Times New Roman" panose="02020603050405020304" pitchFamily="18" charset="0"/>
              </a:rPr>
              <a:t>club. </a:t>
            </a:r>
            <a:r>
              <a:rPr sz="2639" spc="-117" dirty="0">
                <a:latin typeface="Times New Roman" panose="02020603050405020304" pitchFamily="18" charset="0"/>
                <a:cs typeface="Times New Roman" panose="02020603050405020304" pitchFamily="18" charset="0"/>
              </a:rPr>
              <a:t>To  </a:t>
            </a:r>
            <a:r>
              <a:rPr sz="2639" spc="-13" dirty="0">
                <a:latin typeface="Times New Roman" panose="02020603050405020304" pitchFamily="18" charset="0"/>
                <a:cs typeface="Times New Roman" panose="02020603050405020304" pitchFamily="18" charset="0"/>
              </a:rPr>
              <a:t>check </a:t>
            </a:r>
            <a:r>
              <a:rPr sz="2639" spc="4" dirty="0">
                <a:latin typeface="Times New Roman" panose="02020603050405020304" pitchFamily="18" charset="0"/>
                <a:cs typeface="Times New Roman" panose="02020603050405020304" pitchFamily="18" charset="0"/>
              </a:rPr>
              <a:t>this </a:t>
            </a:r>
            <a:r>
              <a:rPr sz="2639" spc="13" dirty="0">
                <a:latin typeface="Times New Roman" panose="02020603050405020304" pitchFamily="18" charset="0"/>
                <a:cs typeface="Times New Roman" panose="02020603050405020304" pitchFamily="18" charset="0"/>
              </a:rPr>
              <a:t>claim, </a:t>
            </a:r>
            <a:r>
              <a:rPr sz="2639" spc="-4" dirty="0">
                <a:latin typeface="Times New Roman" panose="02020603050405020304" pitchFamily="18" charset="0"/>
                <a:cs typeface="Times New Roman" panose="02020603050405020304" pitchFamily="18" charset="0"/>
              </a:rPr>
              <a:t>a consumer </a:t>
            </a:r>
            <a:r>
              <a:rPr sz="2639" spc="-13" dirty="0">
                <a:latin typeface="Times New Roman" panose="02020603050405020304" pitchFamily="18" charset="0"/>
                <a:cs typeface="Times New Roman" panose="02020603050405020304" pitchFamily="18" charset="0"/>
              </a:rPr>
              <a:t>agency </a:t>
            </a:r>
            <a:r>
              <a:rPr sz="2639" spc="-9" dirty="0">
                <a:latin typeface="Times New Roman" panose="02020603050405020304" pitchFamily="18" charset="0"/>
                <a:cs typeface="Times New Roman" panose="02020603050405020304" pitchFamily="18" charset="0"/>
              </a:rPr>
              <a:t>took </a:t>
            </a:r>
            <a:r>
              <a:rPr sz="2639" spc="-4" dirty="0">
                <a:latin typeface="Times New Roman" panose="02020603050405020304" pitchFamily="18" charset="0"/>
                <a:cs typeface="Times New Roman" panose="02020603050405020304" pitchFamily="18" charset="0"/>
              </a:rPr>
              <a:t>a </a:t>
            </a:r>
            <a:r>
              <a:rPr sz="2639" spc="-13" dirty="0">
                <a:latin typeface="Times New Roman" panose="02020603050405020304" pitchFamily="18" charset="0"/>
                <a:cs typeface="Times New Roman" panose="02020603050405020304" pitchFamily="18" charset="0"/>
              </a:rPr>
              <a:t>random </a:t>
            </a:r>
            <a:r>
              <a:rPr sz="2639" spc="9" dirty="0">
                <a:latin typeface="Times New Roman" panose="02020603050405020304" pitchFamily="18" charset="0"/>
                <a:cs typeface="Times New Roman" panose="02020603050405020304" pitchFamily="18" charset="0"/>
              </a:rPr>
              <a:t>sample </a:t>
            </a:r>
            <a:r>
              <a:rPr sz="2639" spc="-13" dirty="0">
                <a:latin typeface="Times New Roman" panose="02020603050405020304" pitchFamily="18" charset="0"/>
                <a:cs typeface="Times New Roman" panose="02020603050405020304" pitchFamily="18" charset="0"/>
              </a:rPr>
              <a:t>of </a:t>
            </a:r>
            <a:r>
              <a:rPr sz="2639" spc="-9" dirty="0">
                <a:latin typeface="Times New Roman" panose="02020603050405020304" pitchFamily="18" charset="0"/>
                <a:cs typeface="Times New Roman" panose="02020603050405020304" pitchFamily="18" charset="0"/>
              </a:rPr>
              <a:t>15  </a:t>
            </a:r>
            <a:r>
              <a:rPr sz="2639" spc="4" dirty="0">
                <a:latin typeface="Times New Roman" panose="02020603050405020304" pitchFamily="18" charset="0"/>
                <a:cs typeface="Times New Roman" panose="02020603050405020304" pitchFamily="18" charset="0"/>
              </a:rPr>
              <a:t>members</a:t>
            </a:r>
            <a:r>
              <a:rPr sz="2639" spc="-260"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of</a:t>
            </a:r>
            <a:r>
              <a:rPr sz="2639" spc="-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this</a:t>
            </a:r>
            <a:r>
              <a:rPr sz="2639" spc="-1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health</a:t>
            </a:r>
            <a:r>
              <a:rPr sz="2639" spc="-125"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club</a:t>
            </a:r>
            <a:r>
              <a:rPr sz="2639" spc="-56"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and</a:t>
            </a:r>
            <a:r>
              <a:rPr sz="2639" spc="-52"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found</a:t>
            </a:r>
            <a:r>
              <a:rPr sz="2639" spc="-52"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that</a:t>
            </a:r>
            <a:r>
              <a:rPr sz="2639" spc="-87"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they</a:t>
            </a:r>
            <a:r>
              <a:rPr sz="2639" spc="-1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lost</a:t>
            </a:r>
            <a:r>
              <a:rPr sz="2639" spc="-17"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an</a:t>
            </a:r>
            <a:r>
              <a:rPr sz="2639" spc="-56" dirty="0">
                <a:latin typeface="Times New Roman" panose="02020603050405020304" pitchFamily="18" charset="0"/>
                <a:cs typeface="Times New Roman" panose="02020603050405020304" pitchFamily="18" charset="0"/>
              </a:rPr>
              <a:t> </a:t>
            </a:r>
            <a:r>
              <a:rPr sz="2639" spc="-9" dirty="0">
                <a:latin typeface="Times New Roman" panose="02020603050405020304" pitchFamily="18" charset="0"/>
                <a:cs typeface="Times New Roman" panose="02020603050405020304" pitchFamily="18" charset="0"/>
              </a:rPr>
              <a:t>average</a:t>
            </a:r>
            <a:r>
              <a:rPr sz="2639" spc="-117" dirty="0">
                <a:latin typeface="Times New Roman" panose="02020603050405020304" pitchFamily="18" charset="0"/>
                <a:cs typeface="Times New Roman" panose="02020603050405020304" pitchFamily="18" charset="0"/>
              </a:rPr>
              <a:t> </a:t>
            </a:r>
            <a:r>
              <a:rPr sz="2639" spc="-13" dirty="0">
                <a:latin typeface="Times New Roman" panose="02020603050405020304" pitchFamily="18" charset="0"/>
                <a:cs typeface="Times New Roman" panose="02020603050405020304" pitchFamily="18" charset="0"/>
              </a:rPr>
              <a:t>of</a:t>
            </a:r>
            <a:r>
              <a:rPr sz="2639" spc="-17" dirty="0">
                <a:latin typeface="Times New Roman" panose="02020603050405020304" pitchFamily="18" charset="0"/>
                <a:cs typeface="Times New Roman" panose="02020603050405020304" pitchFamily="18" charset="0"/>
              </a:rPr>
              <a:t> </a:t>
            </a:r>
            <a:r>
              <a:rPr sz="2639" spc="-4" dirty="0">
                <a:latin typeface="Times New Roman" panose="02020603050405020304" pitchFamily="18" charset="0"/>
                <a:cs typeface="Times New Roman" panose="02020603050405020304" pitchFamily="18" charset="0"/>
              </a:rPr>
              <a:t>6.26  </a:t>
            </a:r>
            <a:r>
              <a:rPr sz="2639" spc="-13" dirty="0">
                <a:latin typeface="Times New Roman" panose="02020603050405020304" pitchFamily="18" charset="0"/>
                <a:cs typeface="Times New Roman" panose="02020603050405020304" pitchFamily="18" charset="0"/>
              </a:rPr>
              <a:t>kgs </a:t>
            </a:r>
            <a:r>
              <a:rPr sz="2639" spc="-4" dirty="0">
                <a:latin typeface="Times New Roman" panose="02020603050405020304" pitchFamily="18" charset="0"/>
                <a:cs typeface="Times New Roman" panose="02020603050405020304" pitchFamily="18" charset="0"/>
              </a:rPr>
              <a:t>within the </a:t>
            </a:r>
            <a:r>
              <a:rPr sz="2639" spc="4" dirty="0">
                <a:latin typeface="Times New Roman" panose="02020603050405020304" pitchFamily="18" charset="0"/>
                <a:cs typeface="Times New Roman" panose="02020603050405020304" pitchFamily="18" charset="0"/>
              </a:rPr>
              <a:t>first </a:t>
            </a:r>
            <a:r>
              <a:rPr sz="2639" spc="-4" dirty="0">
                <a:latin typeface="Times New Roman" panose="02020603050405020304" pitchFamily="18" charset="0"/>
                <a:cs typeface="Times New Roman" panose="02020603050405020304" pitchFamily="18" charset="0"/>
              </a:rPr>
              <a:t>three </a:t>
            </a:r>
            <a:r>
              <a:rPr sz="2639" dirty="0">
                <a:latin typeface="Times New Roman" panose="02020603050405020304" pitchFamily="18" charset="0"/>
                <a:cs typeface="Times New Roman" panose="02020603050405020304" pitchFamily="18" charset="0"/>
              </a:rPr>
              <a:t>months </a:t>
            </a:r>
            <a:r>
              <a:rPr sz="2639" spc="-13" dirty="0">
                <a:latin typeface="Times New Roman" panose="02020603050405020304" pitchFamily="18" charset="0"/>
                <a:cs typeface="Times New Roman" panose="02020603050405020304" pitchFamily="18" charset="0"/>
              </a:rPr>
              <a:t>of </a:t>
            </a:r>
            <a:r>
              <a:rPr sz="2639" spc="-9" dirty="0">
                <a:latin typeface="Times New Roman" panose="02020603050405020304" pitchFamily="18" charset="0"/>
                <a:cs typeface="Times New Roman" panose="02020603050405020304" pitchFamily="18" charset="0"/>
              </a:rPr>
              <a:t>membership. </a:t>
            </a:r>
            <a:r>
              <a:rPr sz="2639" spc="-17" dirty="0">
                <a:latin typeface="Times New Roman" panose="02020603050405020304" pitchFamily="18" charset="0"/>
                <a:cs typeface="Times New Roman" panose="02020603050405020304" pitchFamily="18" charset="0"/>
              </a:rPr>
              <a:t>The </a:t>
            </a:r>
            <a:r>
              <a:rPr sz="2639" spc="4" dirty="0">
                <a:latin typeface="Times New Roman" panose="02020603050405020304" pitchFamily="18" charset="0"/>
                <a:cs typeface="Times New Roman" panose="02020603050405020304" pitchFamily="18" charset="0"/>
              </a:rPr>
              <a:t>sample </a:t>
            </a:r>
            <a:r>
              <a:rPr sz="2639" spc="-13" dirty="0">
                <a:latin typeface="Times New Roman" panose="02020603050405020304" pitchFamily="18" charset="0"/>
                <a:cs typeface="Times New Roman" panose="02020603050405020304" pitchFamily="18" charset="0"/>
              </a:rPr>
              <a:t>standard  </a:t>
            </a:r>
            <a:r>
              <a:rPr sz="2639" spc="-4" dirty="0">
                <a:latin typeface="Times New Roman" panose="02020603050405020304" pitchFamily="18" charset="0"/>
                <a:cs typeface="Times New Roman" panose="02020603050405020304" pitchFamily="18" charset="0"/>
              </a:rPr>
              <a:t>deviation 1.91 </a:t>
            </a:r>
            <a:r>
              <a:rPr sz="2639" spc="-13" dirty="0" err="1">
                <a:latin typeface="Times New Roman" panose="02020603050405020304" pitchFamily="18" charset="0"/>
                <a:cs typeface="Times New Roman" panose="02020603050405020304" pitchFamily="18" charset="0"/>
              </a:rPr>
              <a:t>kgs</a:t>
            </a:r>
            <a:r>
              <a:rPr sz="2639" spc="-13" dirty="0" smtClean="0">
                <a:latin typeface="Times New Roman" panose="02020603050405020304" pitchFamily="18" charset="0"/>
                <a:cs typeface="Times New Roman" panose="02020603050405020304" pitchFamily="18" charset="0"/>
              </a:rPr>
              <a:t>.</a:t>
            </a:r>
            <a:endParaRPr lang="en-US" sz="2639" spc="-13" dirty="0" smtClean="0">
              <a:latin typeface="Times New Roman" panose="02020603050405020304" pitchFamily="18" charset="0"/>
              <a:cs typeface="Times New Roman" panose="02020603050405020304" pitchFamily="18" charset="0"/>
            </a:endParaRPr>
          </a:p>
          <a:p>
            <a:pPr marL="468191" marR="4396" indent="-457200">
              <a:lnSpc>
                <a:spcPct val="147600"/>
              </a:lnSpc>
              <a:spcBef>
                <a:spcPts val="56"/>
              </a:spcBef>
              <a:buFont typeface="Wingdings" panose="05000000000000000000" pitchFamily="2" charset="2"/>
              <a:buChar char="§"/>
            </a:pPr>
            <a:r>
              <a:rPr sz="2639" spc="-13" dirty="0" smtClean="0">
                <a:latin typeface="Times New Roman" panose="02020603050405020304" pitchFamily="18" charset="0"/>
                <a:cs typeface="Times New Roman" panose="02020603050405020304" pitchFamily="18" charset="0"/>
              </a:rPr>
              <a:t> </a:t>
            </a:r>
            <a:r>
              <a:rPr sz="2639" spc="-69" dirty="0">
                <a:latin typeface="Times New Roman" panose="02020603050405020304" pitchFamily="18" charset="0"/>
                <a:cs typeface="Times New Roman" panose="02020603050405020304" pitchFamily="18" charset="0"/>
              </a:rPr>
              <a:t>Test </a:t>
            </a:r>
            <a:r>
              <a:rPr sz="2639" spc="-13" dirty="0">
                <a:latin typeface="Times New Roman" panose="02020603050405020304" pitchFamily="18" charset="0"/>
                <a:cs typeface="Times New Roman" panose="02020603050405020304" pitchFamily="18" charset="0"/>
              </a:rPr>
              <a:t>at 1% </a:t>
            </a:r>
            <a:r>
              <a:rPr sz="2639" spc="-9" dirty="0">
                <a:latin typeface="Times New Roman" panose="02020603050405020304" pitchFamily="18" charset="0"/>
                <a:cs typeface="Times New Roman" panose="02020603050405020304" pitchFamily="18" charset="0"/>
              </a:rPr>
              <a:t>level </a:t>
            </a:r>
            <a:r>
              <a:rPr sz="2639" spc="-13" dirty="0">
                <a:latin typeface="Times New Roman" panose="02020603050405020304" pitchFamily="18" charset="0"/>
                <a:cs typeface="Times New Roman" panose="02020603050405020304" pitchFamily="18" charset="0"/>
              </a:rPr>
              <a:t>of </a:t>
            </a:r>
            <a:r>
              <a:rPr sz="2639" spc="-4" dirty="0">
                <a:latin typeface="Times New Roman" panose="02020603050405020304" pitchFamily="18" charset="0"/>
                <a:cs typeface="Times New Roman" panose="02020603050405020304" pitchFamily="18" charset="0"/>
              </a:rPr>
              <a:t>significance </a:t>
            </a:r>
            <a:r>
              <a:rPr sz="2639" spc="-17" dirty="0">
                <a:latin typeface="Times New Roman" panose="02020603050405020304" pitchFamily="18" charset="0"/>
                <a:cs typeface="Times New Roman" panose="02020603050405020304" pitchFamily="18" charset="0"/>
              </a:rPr>
              <a:t>whether </a:t>
            </a:r>
            <a:r>
              <a:rPr sz="2639" spc="-4" dirty="0">
                <a:latin typeface="Times New Roman" panose="02020603050405020304" pitchFamily="18" charset="0"/>
                <a:cs typeface="Times New Roman" panose="02020603050405020304" pitchFamily="18" charset="0"/>
              </a:rPr>
              <a:t>the </a:t>
            </a:r>
            <a:r>
              <a:rPr sz="2639" dirty="0">
                <a:latin typeface="Times New Roman" panose="02020603050405020304" pitchFamily="18" charset="0"/>
                <a:cs typeface="Times New Roman" panose="02020603050405020304" pitchFamily="18" charset="0"/>
              </a:rPr>
              <a:t>claim  </a:t>
            </a:r>
            <a:r>
              <a:rPr sz="2639" spc="9" dirty="0">
                <a:latin typeface="Times New Roman" panose="02020603050405020304" pitchFamily="18" charset="0"/>
                <a:cs typeface="Times New Roman" panose="02020603050405020304" pitchFamily="18" charset="0"/>
              </a:rPr>
              <a:t>made </a:t>
            </a:r>
            <a:r>
              <a:rPr sz="2639" spc="-13" dirty="0">
                <a:latin typeface="Times New Roman" panose="02020603050405020304" pitchFamily="18" charset="0"/>
                <a:cs typeface="Times New Roman" panose="02020603050405020304" pitchFamily="18" charset="0"/>
              </a:rPr>
              <a:t>by </a:t>
            </a:r>
            <a:r>
              <a:rPr sz="2639" spc="-4" dirty="0">
                <a:latin typeface="Times New Roman" panose="02020603050405020304" pitchFamily="18" charset="0"/>
                <a:cs typeface="Times New Roman" panose="02020603050405020304" pitchFamily="18" charset="0"/>
              </a:rPr>
              <a:t>management </a:t>
            </a:r>
            <a:r>
              <a:rPr sz="2639" spc="-13" dirty="0">
                <a:latin typeface="Times New Roman" panose="02020603050405020304" pitchFamily="18" charset="0"/>
                <a:cs typeface="Times New Roman" panose="02020603050405020304" pitchFamily="18" charset="0"/>
              </a:rPr>
              <a:t>of </a:t>
            </a:r>
            <a:r>
              <a:rPr sz="2639" spc="-4" dirty="0">
                <a:latin typeface="Times New Roman" panose="02020603050405020304" pitchFamily="18" charset="0"/>
                <a:cs typeface="Times New Roman" panose="02020603050405020304" pitchFamily="18" charset="0"/>
              </a:rPr>
              <a:t>a local health club </a:t>
            </a:r>
            <a:r>
              <a:rPr sz="2639" spc="9" dirty="0">
                <a:latin typeface="Times New Roman" panose="02020603050405020304" pitchFamily="18" charset="0"/>
                <a:cs typeface="Times New Roman" panose="02020603050405020304" pitchFamily="18" charset="0"/>
              </a:rPr>
              <a:t>is </a:t>
            </a:r>
            <a:r>
              <a:rPr sz="2639" spc="-9" dirty="0">
                <a:latin typeface="Times New Roman" panose="02020603050405020304" pitchFamily="18" charset="0"/>
                <a:cs typeface="Times New Roman" panose="02020603050405020304" pitchFamily="18" charset="0"/>
              </a:rPr>
              <a:t>acceptable </a:t>
            </a:r>
            <a:r>
              <a:rPr sz="2639" spc="-13" dirty="0">
                <a:latin typeface="Times New Roman" panose="02020603050405020304" pitchFamily="18" charset="0"/>
                <a:cs typeface="Times New Roman" panose="02020603050405020304" pitchFamily="18" charset="0"/>
              </a:rPr>
              <a:t>or </a:t>
            </a:r>
            <a:r>
              <a:rPr sz="2639" spc="-9" dirty="0">
                <a:latin typeface="Times New Roman" panose="02020603050405020304" pitchFamily="18" charset="0"/>
                <a:cs typeface="Times New Roman" panose="02020603050405020304" pitchFamily="18" charset="0"/>
              </a:rPr>
              <a:t>not? </a:t>
            </a:r>
            <a:endParaRPr lang="en-US" sz="2639" spc="-9" dirty="0" smtClean="0">
              <a:latin typeface="Times New Roman" panose="02020603050405020304" pitchFamily="18" charset="0"/>
              <a:cs typeface="Times New Roman" panose="02020603050405020304" pitchFamily="18" charset="0"/>
            </a:endParaRPr>
          </a:p>
          <a:p>
            <a:pPr marL="468191" marR="4396" indent="-457200">
              <a:lnSpc>
                <a:spcPct val="147600"/>
              </a:lnSpc>
              <a:spcBef>
                <a:spcPts val="56"/>
              </a:spcBef>
              <a:buFont typeface="Wingdings" panose="05000000000000000000" pitchFamily="2" charset="2"/>
              <a:buChar char="§"/>
            </a:pPr>
            <a:r>
              <a:rPr sz="2639" spc="-9" dirty="0" smtClean="0">
                <a:latin typeface="Times New Roman" panose="02020603050405020304" pitchFamily="18" charset="0"/>
                <a:cs typeface="Times New Roman" panose="02020603050405020304" pitchFamily="18" charset="0"/>
              </a:rPr>
              <a:t>Also  </a:t>
            </a:r>
            <a:r>
              <a:rPr sz="2639" spc="4" dirty="0">
                <a:latin typeface="Times New Roman" panose="02020603050405020304" pitchFamily="18" charset="0"/>
                <a:cs typeface="Times New Roman" panose="02020603050405020304" pitchFamily="18" charset="0"/>
              </a:rPr>
              <a:t>find </a:t>
            </a:r>
            <a:r>
              <a:rPr sz="2639" spc="-4" dirty="0">
                <a:latin typeface="Times New Roman" panose="02020603050405020304" pitchFamily="18" charset="0"/>
                <a:cs typeface="Times New Roman" panose="02020603050405020304" pitchFamily="18" charset="0"/>
              </a:rPr>
              <a:t>the P-value </a:t>
            </a:r>
            <a:r>
              <a:rPr sz="2639" spc="-13" dirty="0">
                <a:latin typeface="Times New Roman" panose="02020603050405020304" pitchFamily="18" charset="0"/>
                <a:cs typeface="Times New Roman" panose="02020603050405020304" pitchFamily="18" charset="0"/>
              </a:rPr>
              <a:t>of </a:t>
            </a:r>
            <a:r>
              <a:rPr sz="2639" spc="4" dirty="0">
                <a:latin typeface="Times New Roman" panose="02020603050405020304" pitchFamily="18" charset="0"/>
                <a:cs typeface="Times New Roman" panose="02020603050405020304" pitchFamily="18" charset="0"/>
              </a:rPr>
              <a:t>this</a:t>
            </a:r>
            <a:r>
              <a:rPr sz="2639" spc="-419" dirty="0">
                <a:latin typeface="Times New Roman" panose="02020603050405020304" pitchFamily="18" charset="0"/>
                <a:cs typeface="Times New Roman" panose="02020603050405020304" pitchFamily="18" charset="0"/>
              </a:rPr>
              <a:t> </a:t>
            </a:r>
            <a:r>
              <a:rPr sz="2639" dirty="0">
                <a:latin typeface="Times New Roman" panose="02020603050405020304" pitchFamily="18" charset="0"/>
                <a:cs typeface="Times New Roman" panose="02020603050405020304" pitchFamily="18" charset="0"/>
              </a:rPr>
              <a:t>test.</a:t>
            </a:r>
          </a:p>
        </p:txBody>
      </p:sp>
      <p:sp>
        <p:nvSpPr>
          <p:cNvPr id="10" name="object 1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11" name="object 11"/>
          <p:cNvSpPr txBox="1">
            <a:spLocks noGrp="1"/>
          </p:cNvSpPr>
          <p:nvPr>
            <p:ph type="sldNum" sz="quarter" idx="4294967295"/>
          </p:nvPr>
        </p:nvSpPr>
        <p:spPr>
          <a:xfrm>
            <a:off x="160093" y="6571391"/>
            <a:ext cx="879780" cy="256480"/>
          </a:xfrm>
          <a:prstGeom prst="rect">
            <a:avLst/>
          </a:prstGeom>
        </p:spPr>
        <p:txBody>
          <a:bodyPr vert="horz" wrap="square" lIns="0" tIns="0" rIns="0" bIns="0" rtlCol="0">
            <a:spAutoFit/>
          </a:bodyPr>
          <a:lstStyle/>
          <a:p>
            <a:pPr marL="10991">
              <a:lnSpc>
                <a:spcPts val="2003"/>
              </a:lnSpc>
            </a:pPr>
            <a:r>
              <a:rPr dirty="0"/>
              <a:t>Slide</a:t>
            </a:r>
            <a:r>
              <a:rPr spc="-39" dirty="0"/>
              <a:t> </a:t>
            </a:r>
            <a:fld id="{81D60167-4931-47E6-BA6A-407CBD079E47}" type="slidenum">
              <a:rPr dirty="0"/>
              <a:pPr marL="10991">
                <a:lnSpc>
                  <a:spcPts val="2003"/>
                </a:lnSpc>
              </a:pPr>
              <a:t>48</a:t>
            </a:fld>
            <a:endParaRPr dirty="0"/>
          </a:p>
        </p:txBody>
      </p:sp>
      <p:sp>
        <p:nvSpPr>
          <p:cNvPr id="12" name="object 12"/>
          <p:cNvSpPr txBox="1">
            <a:spLocks noGrp="1"/>
          </p:cNvSpPr>
          <p:nvPr>
            <p:ph type="dt" sz="half" idx="4294967295"/>
          </p:nvPr>
        </p:nvSpPr>
        <p:spPr>
          <a:xfrm>
            <a:off x="1606428" y="6568360"/>
            <a:ext cx="3088298" cy="243656"/>
          </a:xfrm>
          <a:prstGeom prst="rect">
            <a:avLst/>
          </a:prstGeom>
        </p:spPr>
        <p:txBody>
          <a:bodyPr vert="horz" wrap="square" lIns="0" tIns="0" rIns="0" bIns="0" rtlCol="0">
            <a:spAutoFit/>
          </a:bodyPr>
          <a:lstStyle/>
          <a:p>
            <a:pPr marL="10991">
              <a:lnSpc>
                <a:spcPts val="1921"/>
              </a:lnSpc>
            </a:pPr>
            <a:r>
              <a:rPr spc="9" dirty="0"/>
              <a:t>Prof.Gangaboraiah </a:t>
            </a:r>
            <a:r>
              <a:rPr spc="17" dirty="0"/>
              <a:t>PhD</a:t>
            </a:r>
            <a:r>
              <a:rPr spc="-303" dirty="0"/>
              <a:t> </a:t>
            </a:r>
            <a:r>
              <a:rPr dirty="0"/>
              <a:t>(Stats)</a:t>
            </a:r>
          </a:p>
        </p:txBody>
      </p:sp>
      <p:sp>
        <p:nvSpPr>
          <p:cNvPr id="13" name="object 13"/>
          <p:cNvSpPr txBox="1">
            <a:spLocks noGrp="1"/>
          </p:cNvSpPr>
          <p:nvPr>
            <p:ph type="ftr" sz="quarter" idx="4294967295"/>
          </p:nvPr>
        </p:nvSpPr>
        <p:spPr>
          <a:xfrm>
            <a:off x="7593989" y="6574680"/>
            <a:ext cx="4493968" cy="243656"/>
          </a:xfrm>
          <a:prstGeom prst="rect">
            <a:avLst/>
          </a:prstGeom>
        </p:spPr>
        <p:txBody>
          <a:bodyPr vert="horz" wrap="square" lIns="0" tIns="0" rIns="0" bIns="0" rtlCol="0">
            <a:spAutoFit/>
          </a:bodyPr>
          <a:lstStyle/>
          <a:p>
            <a:pPr marL="10991">
              <a:lnSpc>
                <a:spcPts val="1921"/>
              </a:lnSpc>
              <a:tabLst>
                <a:tab pos="3239473" algn="l"/>
              </a:tabLst>
            </a:pPr>
            <a:r>
              <a:rPr dirty="0"/>
              <a:t>Former Professor</a:t>
            </a:r>
            <a:r>
              <a:rPr spc="-35" dirty="0"/>
              <a:t> </a:t>
            </a:r>
            <a:r>
              <a:rPr spc="17" dirty="0"/>
              <a:t>of</a:t>
            </a:r>
            <a:r>
              <a:rPr spc="-30" dirty="0"/>
              <a:t> </a:t>
            </a:r>
            <a:r>
              <a:rPr dirty="0"/>
              <a:t>Statistics	</a:t>
            </a:r>
            <a:r>
              <a:rPr spc="22" dirty="0">
                <a:solidFill>
                  <a:srgbClr val="FFFF00"/>
                </a:solidFill>
              </a:rPr>
              <a:t>KIMS,</a:t>
            </a:r>
            <a:r>
              <a:rPr spc="-143" dirty="0">
                <a:solidFill>
                  <a:srgbClr val="FFFF00"/>
                </a:solidFill>
              </a:rPr>
              <a:t> </a:t>
            </a:r>
            <a:r>
              <a:rPr spc="9" dirty="0">
                <a:solidFill>
                  <a:srgbClr val="FFFF00"/>
                </a:solidFill>
              </a:rPr>
              <a:t>B’lore</a:t>
            </a:r>
          </a:p>
        </p:txBody>
      </p:sp>
      <p:sp>
        <p:nvSpPr>
          <p:cNvPr id="14" name="object 14"/>
          <p:cNvSpPr txBox="1"/>
          <p:nvPr/>
        </p:nvSpPr>
        <p:spPr>
          <a:xfrm>
            <a:off x="1450914" y="6578801"/>
            <a:ext cx="76933" cy="243656"/>
          </a:xfrm>
          <a:prstGeom prst="rect">
            <a:avLst/>
          </a:prstGeom>
        </p:spPr>
        <p:txBody>
          <a:bodyPr vert="horz" wrap="square" lIns="0" tIns="0" rIns="0" bIns="0" rtlCol="0">
            <a:spAutoFit/>
          </a:bodyPr>
          <a:lstStyle/>
          <a:p>
            <a:pPr marL="10991">
              <a:lnSpc>
                <a:spcPts val="1921"/>
              </a:lnSpc>
            </a:pPr>
            <a:r>
              <a:rPr sz="1644" spc="4" dirty="0">
                <a:solidFill>
                  <a:srgbClr val="FFFF00"/>
                </a:solidFill>
                <a:latin typeface="Arial"/>
                <a:cs typeface="Arial"/>
              </a:rPr>
              <a:t>|</a:t>
            </a:r>
            <a:endParaRPr sz="1644">
              <a:latin typeface="Arial"/>
              <a:cs typeface="Arial"/>
            </a:endParaRPr>
          </a:p>
        </p:txBody>
      </p:sp>
      <p:sp>
        <p:nvSpPr>
          <p:cNvPr id="15" name="TextBox 14"/>
          <p:cNvSpPr txBox="1"/>
          <p:nvPr/>
        </p:nvSpPr>
        <p:spPr>
          <a:xfrm>
            <a:off x="2481943" y="391886"/>
            <a:ext cx="3526971" cy="584775"/>
          </a:xfrm>
          <a:prstGeom prst="rect">
            <a:avLst/>
          </a:prstGeom>
          <a:noFill/>
        </p:spPr>
        <p:txBody>
          <a:bodyPr wrap="square" rtlCol="0">
            <a:spAutoFit/>
          </a:bodyPr>
          <a:lstStyle/>
          <a:p>
            <a:r>
              <a:rPr lang="en-US" sz="3200" b="1" dirty="0" smtClean="0">
                <a:solidFill>
                  <a:srgbClr val="FF0000"/>
                </a:solidFill>
              </a:rPr>
              <a:t>EXAMPLE 2</a:t>
            </a:r>
            <a:endParaRPr lang="en-IN" sz="3200" b="1" dirty="0">
              <a:solidFill>
                <a:srgbClr val="FF0000"/>
              </a:solidFill>
            </a:endParaRPr>
          </a:p>
        </p:txBody>
      </p:sp>
    </p:spTree>
    <p:extLst>
      <p:ext uri="{BB962C8B-B14F-4D97-AF65-F5344CB8AC3E}">
        <p14:creationId xmlns:p14="http://schemas.microsoft.com/office/powerpoint/2010/main" val="37386479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9918" y="1423567"/>
            <a:ext cx="1093446" cy="844550"/>
            <a:chOff x="446970" y="1391848"/>
            <a:chExt cx="1448435" cy="1397635"/>
          </a:xfrm>
        </p:grpSpPr>
        <p:sp>
          <p:nvSpPr>
            <p:cNvPr id="3" name="object 3"/>
            <p:cNvSpPr/>
            <p:nvPr/>
          </p:nvSpPr>
          <p:spPr>
            <a:xfrm>
              <a:off x="446970" y="1391848"/>
              <a:ext cx="1447904" cy="1397143"/>
            </a:xfrm>
            <a:prstGeom prst="rect">
              <a:avLst/>
            </a:prstGeom>
            <a:blipFill>
              <a:blip r:embed="rId2" cstate="print"/>
              <a:stretch>
                <a:fillRect/>
              </a:stretch>
            </a:blipFill>
          </p:spPr>
          <p:txBody>
            <a:bodyPr wrap="square" lIns="0" tIns="0" rIns="0" bIns="0" rtlCol="0"/>
            <a:lstStyle/>
            <a:p>
              <a:endParaRPr sz="1558"/>
            </a:p>
          </p:txBody>
        </p:sp>
        <p:sp>
          <p:nvSpPr>
            <p:cNvPr id="4" name="object 4"/>
            <p:cNvSpPr/>
            <p:nvPr/>
          </p:nvSpPr>
          <p:spPr>
            <a:xfrm>
              <a:off x="518159" y="1402080"/>
              <a:ext cx="1361440" cy="1320800"/>
            </a:xfrm>
            <a:custGeom>
              <a:avLst/>
              <a:gdLst/>
              <a:ahLst/>
              <a:cxnLst/>
              <a:rect l="l" t="t" r="r" b="b"/>
              <a:pathLst>
                <a:path w="1361439" h="1320800">
                  <a:moveTo>
                    <a:pt x="680720" y="0"/>
                  </a:moveTo>
                  <a:lnTo>
                    <a:pt x="632106" y="1658"/>
                  </a:lnTo>
                  <a:lnTo>
                    <a:pt x="584415" y="6557"/>
                  </a:lnTo>
                  <a:lnTo>
                    <a:pt x="537761" y="14587"/>
                  </a:lnTo>
                  <a:lnTo>
                    <a:pt x="492261" y="25635"/>
                  </a:lnTo>
                  <a:lnTo>
                    <a:pt x="448028" y="39589"/>
                  </a:lnTo>
                  <a:lnTo>
                    <a:pt x="405179" y="56338"/>
                  </a:lnTo>
                  <a:lnTo>
                    <a:pt x="363828" y="75770"/>
                  </a:lnTo>
                  <a:lnTo>
                    <a:pt x="324090" y="97773"/>
                  </a:lnTo>
                  <a:lnTo>
                    <a:pt x="286082" y="122236"/>
                  </a:lnTo>
                  <a:lnTo>
                    <a:pt x="249917" y="149047"/>
                  </a:lnTo>
                  <a:lnTo>
                    <a:pt x="215712" y="178094"/>
                  </a:lnTo>
                  <a:lnTo>
                    <a:pt x="183581" y="209265"/>
                  </a:lnTo>
                  <a:lnTo>
                    <a:pt x="153640" y="242448"/>
                  </a:lnTo>
                  <a:lnTo>
                    <a:pt x="126003" y="277533"/>
                  </a:lnTo>
                  <a:lnTo>
                    <a:pt x="100787" y="314407"/>
                  </a:lnTo>
                  <a:lnTo>
                    <a:pt x="78106" y="352958"/>
                  </a:lnTo>
                  <a:lnTo>
                    <a:pt x="58075" y="393075"/>
                  </a:lnTo>
                  <a:lnTo>
                    <a:pt x="40810" y="434646"/>
                  </a:lnTo>
                  <a:lnTo>
                    <a:pt x="26425" y="477559"/>
                  </a:lnTo>
                  <a:lnTo>
                    <a:pt x="15037" y="521703"/>
                  </a:lnTo>
                  <a:lnTo>
                    <a:pt x="6760" y="566965"/>
                  </a:lnTo>
                  <a:lnTo>
                    <a:pt x="1709" y="613235"/>
                  </a:lnTo>
                  <a:lnTo>
                    <a:pt x="0" y="660400"/>
                  </a:lnTo>
                  <a:lnTo>
                    <a:pt x="1709" y="707564"/>
                  </a:lnTo>
                  <a:lnTo>
                    <a:pt x="6760" y="753834"/>
                  </a:lnTo>
                  <a:lnTo>
                    <a:pt x="15037" y="799096"/>
                  </a:lnTo>
                  <a:lnTo>
                    <a:pt x="26425" y="843240"/>
                  </a:lnTo>
                  <a:lnTo>
                    <a:pt x="40810" y="886153"/>
                  </a:lnTo>
                  <a:lnTo>
                    <a:pt x="58075" y="927724"/>
                  </a:lnTo>
                  <a:lnTo>
                    <a:pt x="78106" y="967841"/>
                  </a:lnTo>
                  <a:lnTo>
                    <a:pt x="100787" y="1006392"/>
                  </a:lnTo>
                  <a:lnTo>
                    <a:pt x="126003" y="1043266"/>
                  </a:lnTo>
                  <a:lnTo>
                    <a:pt x="153640" y="1078351"/>
                  </a:lnTo>
                  <a:lnTo>
                    <a:pt x="183581" y="1111534"/>
                  </a:lnTo>
                  <a:lnTo>
                    <a:pt x="215712" y="1142705"/>
                  </a:lnTo>
                  <a:lnTo>
                    <a:pt x="249917" y="1171752"/>
                  </a:lnTo>
                  <a:lnTo>
                    <a:pt x="286082" y="1198563"/>
                  </a:lnTo>
                  <a:lnTo>
                    <a:pt x="324090" y="1223026"/>
                  </a:lnTo>
                  <a:lnTo>
                    <a:pt x="363828" y="1245029"/>
                  </a:lnTo>
                  <a:lnTo>
                    <a:pt x="405179" y="1264461"/>
                  </a:lnTo>
                  <a:lnTo>
                    <a:pt x="448028" y="1281210"/>
                  </a:lnTo>
                  <a:lnTo>
                    <a:pt x="492261" y="1295164"/>
                  </a:lnTo>
                  <a:lnTo>
                    <a:pt x="537761" y="1306212"/>
                  </a:lnTo>
                  <a:lnTo>
                    <a:pt x="584415" y="1314242"/>
                  </a:lnTo>
                  <a:lnTo>
                    <a:pt x="632106" y="1319141"/>
                  </a:lnTo>
                  <a:lnTo>
                    <a:pt x="680720" y="1320800"/>
                  </a:lnTo>
                  <a:lnTo>
                    <a:pt x="729330" y="1319141"/>
                  </a:lnTo>
                  <a:lnTo>
                    <a:pt x="777019" y="1314242"/>
                  </a:lnTo>
                  <a:lnTo>
                    <a:pt x="823670" y="1306212"/>
                  </a:lnTo>
                  <a:lnTo>
                    <a:pt x="869169" y="1295164"/>
                  </a:lnTo>
                  <a:lnTo>
                    <a:pt x="913401" y="1281210"/>
                  </a:lnTo>
                  <a:lnTo>
                    <a:pt x="956249" y="1264461"/>
                  </a:lnTo>
                  <a:lnTo>
                    <a:pt x="997600" y="1245029"/>
                  </a:lnTo>
                  <a:lnTo>
                    <a:pt x="1037337" y="1223026"/>
                  </a:lnTo>
                  <a:lnTo>
                    <a:pt x="1075346" y="1198563"/>
                  </a:lnTo>
                  <a:lnTo>
                    <a:pt x="1111511" y="1171752"/>
                  </a:lnTo>
                  <a:lnTo>
                    <a:pt x="1145717" y="1142705"/>
                  </a:lnTo>
                  <a:lnTo>
                    <a:pt x="1177849" y="1111534"/>
                  </a:lnTo>
                  <a:lnTo>
                    <a:pt x="1207791" y="1078351"/>
                  </a:lnTo>
                  <a:lnTo>
                    <a:pt x="1235429" y="1043266"/>
                  </a:lnTo>
                  <a:lnTo>
                    <a:pt x="1260646" y="1006392"/>
                  </a:lnTo>
                  <a:lnTo>
                    <a:pt x="1283328" y="967841"/>
                  </a:lnTo>
                  <a:lnTo>
                    <a:pt x="1303360" y="927724"/>
                  </a:lnTo>
                  <a:lnTo>
                    <a:pt x="1320627" y="886153"/>
                  </a:lnTo>
                  <a:lnTo>
                    <a:pt x="1335012" y="843240"/>
                  </a:lnTo>
                  <a:lnTo>
                    <a:pt x="1346401" y="799096"/>
                  </a:lnTo>
                  <a:lnTo>
                    <a:pt x="1354679" y="753834"/>
                  </a:lnTo>
                  <a:lnTo>
                    <a:pt x="1359730" y="707564"/>
                  </a:lnTo>
                  <a:lnTo>
                    <a:pt x="1361440" y="660400"/>
                  </a:lnTo>
                  <a:lnTo>
                    <a:pt x="1359730" y="613235"/>
                  </a:lnTo>
                  <a:lnTo>
                    <a:pt x="1354679" y="566965"/>
                  </a:lnTo>
                  <a:lnTo>
                    <a:pt x="1346401" y="521703"/>
                  </a:lnTo>
                  <a:lnTo>
                    <a:pt x="1335012" y="477559"/>
                  </a:lnTo>
                  <a:lnTo>
                    <a:pt x="1320627" y="434646"/>
                  </a:lnTo>
                  <a:lnTo>
                    <a:pt x="1303360" y="393075"/>
                  </a:lnTo>
                  <a:lnTo>
                    <a:pt x="1283328" y="352958"/>
                  </a:lnTo>
                  <a:lnTo>
                    <a:pt x="1260646" y="314407"/>
                  </a:lnTo>
                  <a:lnTo>
                    <a:pt x="1235429" y="277533"/>
                  </a:lnTo>
                  <a:lnTo>
                    <a:pt x="1207791" y="242448"/>
                  </a:lnTo>
                  <a:lnTo>
                    <a:pt x="1177849" y="209265"/>
                  </a:lnTo>
                  <a:lnTo>
                    <a:pt x="1145717" y="178094"/>
                  </a:lnTo>
                  <a:lnTo>
                    <a:pt x="1111511" y="149047"/>
                  </a:lnTo>
                  <a:lnTo>
                    <a:pt x="1075346" y="122236"/>
                  </a:lnTo>
                  <a:lnTo>
                    <a:pt x="1037337" y="97773"/>
                  </a:lnTo>
                  <a:lnTo>
                    <a:pt x="997600" y="75770"/>
                  </a:lnTo>
                  <a:lnTo>
                    <a:pt x="956249" y="56338"/>
                  </a:lnTo>
                  <a:lnTo>
                    <a:pt x="913401" y="39589"/>
                  </a:lnTo>
                  <a:lnTo>
                    <a:pt x="869169" y="25635"/>
                  </a:lnTo>
                  <a:lnTo>
                    <a:pt x="823670" y="14587"/>
                  </a:lnTo>
                  <a:lnTo>
                    <a:pt x="777019" y="6557"/>
                  </a:lnTo>
                  <a:lnTo>
                    <a:pt x="729330" y="1658"/>
                  </a:lnTo>
                  <a:lnTo>
                    <a:pt x="680720" y="0"/>
                  </a:lnTo>
                  <a:close/>
                </a:path>
              </a:pathLst>
            </a:custGeom>
            <a:solidFill>
              <a:srgbClr val="9DDCDF"/>
            </a:solidFill>
          </p:spPr>
          <p:txBody>
            <a:bodyPr wrap="square" lIns="0" tIns="0" rIns="0" bIns="0" rtlCol="0"/>
            <a:lstStyle/>
            <a:p>
              <a:endParaRPr sz="1558"/>
            </a:p>
          </p:txBody>
        </p:sp>
      </p:grpSp>
      <p:sp>
        <p:nvSpPr>
          <p:cNvPr id="5" name="object 5"/>
          <p:cNvSpPr txBox="1"/>
          <p:nvPr/>
        </p:nvSpPr>
        <p:spPr>
          <a:xfrm>
            <a:off x="1104014" y="1781104"/>
            <a:ext cx="146172" cy="348022"/>
          </a:xfrm>
          <a:prstGeom prst="rect">
            <a:avLst/>
          </a:prstGeom>
        </p:spPr>
        <p:txBody>
          <a:bodyPr vert="horz" wrap="square" lIns="0" tIns="14837" rIns="0" bIns="0" rtlCol="0">
            <a:spAutoFit/>
          </a:bodyPr>
          <a:lstStyle/>
          <a:p>
            <a:pPr marL="10991">
              <a:spcBef>
                <a:spcPts val="117"/>
              </a:spcBef>
            </a:pPr>
            <a:r>
              <a:rPr sz="2164" spc="-108" dirty="0">
                <a:latin typeface="Times New Roman"/>
                <a:cs typeface="Times New Roman"/>
              </a:rPr>
              <a:t>0</a:t>
            </a:r>
            <a:endParaRPr sz="2164" dirty="0">
              <a:latin typeface="Times New Roman"/>
              <a:cs typeface="Times New Roman"/>
            </a:endParaRPr>
          </a:p>
        </p:txBody>
      </p:sp>
      <p:sp>
        <p:nvSpPr>
          <p:cNvPr id="6" name="object 6"/>
          <p:cNvSpPr txBox="1"/>
          <p:nvPr/>
        </p:nvSpPr>
        <p:spPr>
          <a:xfrm>
            <a:off x="775512" y="1463228"/>
            <a:ext cx="329162" cy="589804"/>
          </a:xfrm>
          <a:prstGeom prst="rect">
            <a:avLst/>
          </a:prstGeom>
        </p:spPr>
        <p:txBody>
          <a:bodyPr vert="horz" wrap="square" lIns="0" tIns="10441" rIns="0" bIns="0" rtlCol="0">
            <a:spAutoFit/>
          </a:bodyPr>
          <a:lstStyle/>
          <a:p>
            <a:pPr marL="10991">
              <a:spcBef>
                <a:spcPts val="82"/>
              </a:spcBef>
            </a:pPr>
            <a:r>
              <a:rPr sz="3764" spc="-303" dirty="0">
                <a:latin typeface="Times New Roman"/>
                <a:cs typeface="Times New Roman"/>
              </a:rPr>
              <a:t>H</a:t>
            </a:r>
            <a:endParaRPr sz="3764" dirty="0">
              <a:latin typeface="Times New Roman"/>
              <a:cs typeface="Times New Roman"/>
            </a:endParaRPr>
          </a:p>
        </p:txBody>
      </p:sp>
      <p:sp>
        <p:nvSpPr>
          <p:cNvPr id="9" name="object 9"/>
          <p:cNvSpPr/>
          <p:nvPr/>
        </p:nvSpPr>
        <p:spPr>
          <a:xfrm>
            <a:off x="2147154" y="1160584"/>
            <a:ext cx="8682404" cy="1428750"/>
          </a:xfrm>
          <a:prstGeom prst="rect">
            <a:avLst/>
          </a:pr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sz="1558"/>
          </a:p>
        </p:txBody>
      </p:sp>
      <p:sp>
        <p:nvSpPr>
          <p:cNvPr id="10" name="object 10"/>
          <p:cNvSpPr txBox="1"/>
          <p:nvPr/>
        </p:nvSpPr>
        <p:spPr>
          <a:xfrm>
            <a:off x="2284443" y="1323384"/>
            <a:ext cx="8315677" cy="1039737"/>
          </a:xfrm>
          <a:prstGeom prst="rect">
            <a:avLst/>
          </a:prstGeom>
          <a:solidFill>
            <a:srgbClr val="F1F1F1"/>
          </a:solidFill>
        </p:spPr>
        <p:txBody>
          <a:bodyPr vert="horz" wrap="square" lIns="0" tIns="80230" rIns="0" bIns="0" rtlCol="0">
            <a:spAutoFit/>
          </a:bodyPr>
          <a:lstStyle/>
          <a:p>
            <a:pPr marL="82429" marR="1195226">
              <a:spcBef>
                <a:spcPts val="632"/>
              </a:spcBef>
            </a:pPr>
            <a:r>
              <a:rPr sz="3115" b="1" spc="22" dirty="0">
                <a:latin typeface="Arial"/>
                <a:cs typeface="Arial"/>
              </a:rPr>
              <a:t>The </a:t>
            </a:r>
            <a:r>
              <a:rPr sz="3115" b="1" spc="-4" dirty="0">
                <a:latin typeface="Arial"/>
                <a:cs typeface="Arial"/>
              </a:rPr>
              <a:t>average </a:t>
            </a:r>
            <a:r>
              <a:rPr sz="3115" b="1" spc="-17" dirty="0">
                <a:latin typeface="Arial"/>
                <a:cs typeface="Arial"/>
              </a:rPr>
              <a:t>weight loss </a:t>
            </a:r>
            <a:r>
              <a:rPr sz="3115" b="1" dirty="0">
                <a:latin typeface="Arial"/>
                <a:cs typeface="Arial"/>
              </a:rPr>
              <a:t>as </a:t>
            </a:r>
            <a:r>
              <a:rPr sz="3115" b="1" spc="-13" dirty="0">
                <a:latin typeface="Arial"/>
                <a:cs typeface="Arial"/>
              </a:rPr>
              <a:t>claimed </a:t>
            </a:r>
            <a:r>
              <a:rPr sz="3115" b="1" spc="-17" dirty="0">
                <a:latin typeface="Arial"/>
                <a:cs typeface="Arial"/>
              </a:rPr>
              <a:t>by </a:t>
            </a:r>
            <a:r>
              <a:rPr sz="3115" b="1" spc="-13" dirty="0">
                <a:latin typeface="Arial"/>
                <a:cs typeface="Arial"/>
              </a:rPr>
              <a:t>the  health </a:t>
            </a:r>
            <a:r>
              <a:rPr sz="3115" b="1" spc="-22" dirty="0">
                <a:latin typeface="Arial"/>
                <a:cs typeface="Arial"/>
              </a:rPr>
              <a:t>club </a:t>
            </a:r>
            <a:r>
              <a:rPr sz="3115" b="1" spc="-13" dirty="0">
                <a:latin typeface="Arial"/>
                <a:cs typeface="Arial"/>
              </a:rPr>
              <a:t>management </a:t>
            </a:r>
            <a:r>
              <a:rPr sz="3115" b="1" spc="-22" dirty="0">
                <a:latin typeface="Arial"/>
                <a:cs typeface="Arial"/>
              </a:rPr>
              <a:t>is</a:t>
            </a:r>
            <a:r>
              <a:rPr sz="3115" b="1" spc="286" dirty="0">
                <a:latin typeface="Arial"/>
                <a:cs typeface="Arial"/>
              </a:rPr>
              <a:t> </a:t>
            </a:r>
            <a:r>
              <a:rPr sz="3115" b="1" dirty="0">
                <a:latin typeface="Arial"/>
                <a:cs typeface="Arial"/>
              </a:rPr>
              <a:t>7</a:t>
            </a:r>
            <a:endParaRPr sz="3115" dirty="0">
              <a:latin typeface="Arial"/>
              <a:cs typeface="Arial"/>
            </a:endParaRPr>
          </a:p>
        </p:txBody>
      </p:sp>
      <p:grpSp>
        <p:nvGrpSpPr>
          <p:cNvPr id="11" name="object 11"/>
          <p:cNvGrpSpPr/>
          <p:nvPr/>
        </p:nvGrpSpPr>
        <p:grpSpPr>
          <a:xfrm>
            <a:off x="388633" y="3587202"/>
            <a:ext cx="1253453" cy="1262246"/>
            <a:chOff x="446970" y="4145211"/>
            <a:chExt cx="1448435" cy="1458595"/>
          </a:xfrm>
        </p:grpSpPr>
        <p:sp>
          <p:nvSpPr>
            <p:cNvPr id="12" name="object 12"/>
            <p:cNvSpPr/>
            <p:nvPr/>
          </p:nvSpPr>
          <p:spPr>
            <a:xfrm>
              <a:off x="446970" y="4145211"/>
              <a:ext cx="1447904" cy="1458097"/>
            </a:xfrm>
            <a:prstGeom prst="rect">
              <a:avLst/>
            </a:prstGeom>
            <a:blipFill>
              <a:blip r:embed="rId3" cstate="print"/>
              <a:stretch>
                <a:fillRect/>
              </a:stretch>
            </a:blipFill>
          </p:spPr>
          <p:txBody>
            <a:bodyPr wrap="square" lIns="0" tIns="0" rIns="0" bIns="0" rtlCol="0"/>
            <a:lstStyle/>
            <a:p>
              <a:endParaRPr sz="1558"/>
            </a:p>
          </p:txBody>
        </p:sp>
        <p:sp>
          <p:nvSpPr>
            <p:cNvPr id="13" name="object 13"/>
            <p:cNvSpPr/>
            <p:nvPr/>
          </p:nvSpPr>
          <p:spPr>
            <a:xfrm>
              <a:off x="518159" y="4155439"/>
              <a:ext cx="1361440" cy="1381760"/>
            </a:xfrm>
            <a:custGeom>
              <a:avLst/>
              <a:gdLst/>
              <a:ahLst/>
              <a:cxnLst/>
              <a:rect l="l" t="t" r="r" b="b"/>
              <a:pathLst>
                <a:path w="1361439" h="1381760">
                  <a:moveTo>
                    <a:pt x="680720" y="0"/>
                  </a:moveTo>
                  <a:lnTo>
                    <a:pt x="632106" y="1734"/>
                  </a:lnTo>
                  <a:lnTo>
                    <a:pt x="584415" y="6861"/>
                  </a:lnTo>
                  <a:lnTo>
                    <a:pt x="537761" y="15263"/>
                  </a:lnTo>
                  <a:lnTo>
                    <a:pt x="492261" y="26823"/>
                  </a:lnTo>
                  <a:lnTo>
                    <a:pt x="448028" y="41424"/>
                  </a:lnTo>
                  <a:lnTo>
                    <a:pt x="405179" y="58949"/>
                  </a:lnTo>
                  <a:lnTo>
                    <a:pt x="363828" y="79281"/>
                  </a:lnTo>
                  <a:lnTo>
                    <a:pt x="324090" y="102303"/>
                  </a:lnTo>
                  <a:lnTo>
                    <a:pt x="286082" y="127898"/>
                  </a:lnTo>
                  <a:lnTo>
                    <a:pt x="249917" y="155948"/>
                  </a:lnTo>
                  <a:lnTo>
                    <a:pt x="215712" y="186338"/>
                  </a:lnTo>
                  <a:lnTo>
                    <a:pt x="183581" y="218950"/>
                  </a:lnTo>
                  <a:lnTo>
                    <a:pt x="153640" y="253668"/>
                  </a:lnTo>
                  <a:lnTo>
                    <a:pt x="126003" y="290373"/>
                  </a:lnTo>
                  <a:lnTo>
                    <a:pt x="100787" y="328949"/>
                  </a:lnTo>
                  <a:lnTo>
                    <a:pt x="78106" y="369279"/>
                  </a:lnTo>
                  <a:lnTo>
                    <a:pt x="58075" y="411247"/>
                  </a:lnTo>
                  <a:lnTo>
                    <a:pt x="40810" y="454734"/>
                  </a:lnTo>
                  <a:lnTo>
                    <a:pt x="26425" y="499625"/>
                  </a:lnTo>
                  <a:lnTo>
                    <a:pt x="15037" y="545802"/>
                  </a:lnTo>
                  <a:lnTo>
                    <a:pt x="6760" y="593148"/>
                  </a:lnTo>
                  <a:lnTo>
                    <a:pt x="1709" y="641546"/>
                  </a:lnTo>
                  <a:lnTo>
                    <a:pt x="0" y="690880"/>
                  </a:lnTo>
                  <a:lnTo>
                    <a:pt x="1709" y="740213"/>
                  </a:lnTo>
                  <a:lnTo>
                    <a:pt x="6760" y="788611"/>
                  </a:lnTo>
                  <a:lnTo>
                    <a:pt x="15037" y="835957"/>
                  </a:lnTo>
                  <a:lnTo>
                    <a:pt x="26425" y="882134"/>
                  </a:lnTo>
                  <a:lnTo>
                    <a:pt x="40810" y="927025"/>
                  </a:lnTo>
                  <a:lnTo>
                    <a:pt x="58075" y="970512"/>
                  </a:lnTo>
                  <a:lnTo>
                    <a:pt x="78106" y="1012480"/>
                  </a:lnTo>
                  <a:lnTo>
                    <a:pt x="100787" y="1052810"/>
                  </a:lnTo>
                  <a:lnTo>
                    <a:pt x="126003" y="1091386"/>
                  </a:lnTo>
                  <a:lnTo>
                    <a:pt x="153640" y="1128091"/>
                  </a:lnTo>
                  <a:lnTo>
                    <a:pt x="183581" y="1162809"/>
                  </a:lnTo>
                  <a:lnTo>
                    <a:pt x="215712" y="1195421"/>
                  </a:lnTo>
                  <a:lnTo>
                    <a:pt x="249917" y="1225811"/>
                  </a:lnTo>
                  <a:lnTo>
                    <a:pt x="286082" y="1253861"/>
                  </a:lnTo>
                  <a:lnTo>
                    <a:pt x="324090" y="1279456"/>
                  </a:lnTo>
                  <a:lnTo>
                    <a:pt x="363828" y="1302478"/>
                  </a:lnTo>
                  <a:lnTo>
                    <a:pt x="405179" y="1322810"/>
                  </a:lnTo>
                  <a:lnTo>
                    <a:pt x="448028" y="1340335"/>
                  </a:lnTo>
                  <a:lnTo>
                    <a:pt x="492261" y="1354936"/>
                  </a:lnTo>
                  <a:lnTo>
                    <a:pt x="537761" y="1366496"/>
                  </a:lnTo>
                  <a:lnTo>
                    <a:pt x="584415" y="1374898"/>
                  </a:lnTo>
                  <a:lnTo>
                    <a:pt x="632106" y="1380025"/>
                  </a:lnTo>
                  <a:lnTo>
                    <a:pt x="680720" y="1381760"/>
                  </a:lnTo>
                  <a:lnTo>
                    <a:pt x="729330" y="1380025"/>
                  </a:lnTo>
                  <a:lnTo>
                    <a:pt x="777019" y="1374898"/>
                  </a:lnTo>
                  <a:lnTo>
                    <a:pt x="823670" y="1366496"/>
                  </a:lnTo>
                  <a:lnTo>
                    <a:pt x="869169" y="1354936"/>
                  </a:lnTo>
                  <a:lnTo>
                    <a:pt x="913401" y="1340335"/>
                  </a:lnTo>
                  <a:lnTo>
                    <a:pt x="956249" y="1322810"/>
                  </a:lnTo>
                  <a:lnTo>
                    <a:pt x="997600" y="1302478"/>
                  </a:lnTo>
                  <a:lnTo>
                    <a:pt x="1037337" y="1279456"/>
                  </a:lnTo>
                  <a:lnTo>
                    <a:pt x="1075346" y="1253861"/>
                  </a:lnTo>
                  <a:lnTo>
                    <a:pt x="1111511" y="1225811"/>
                  </a:lnTo>
                  <a:lnTo>
                    <a:pt x="1145717" y="1195421"/>
                  </a:lnTo>
                  <a:lnTo>
                    <a:pt x="1177849" y="1162809"/>
                  </a:lnTo>
                  <a:lnTo>
                    <a:pt x="1207791" y="1128091"/>
                  </a:lnTo>
                  <a:lnTo>
                    <a:pt x="1235429" y="1091386"/>
                  </a:lnTo>
                  <a:lnTo>
                    <a:pt x="1260646" y="1052810"/>
                  </a:lnTo>
                  <a:lnTo>
                    <a:pt x="1283328" y="1012480"/>
                  </a:lnTo>
                  <a:lnTo>
                    <a:pt x="1303360" y="970512"/>
                  </a:lnTo>
                  <a:lnTo>
                    <a:pt x="1320627" y="927025"/>
                  </a:lnTo>
                  <a:lnTo>
                    <a:pt x="1335012" y="882134"/>
                  </a:lnTo>
                  <a:lnTo>
                    <a:pt x="1346401" y="835957"/>
                  </a:lnTo>
                  <a:lnTo>
                    <a:pt x="1354679" y="788611"/>
                  </a:lnTo>
                  <a:lnTo>
                    <a:pt x="1359730" y="740213"/>
                  </a:lnTo>
                  <a:lnTo>
                    <a:pt x="1361440" y="690880"/>
                  </a:lnTo>
                  <a:lnTo>
                    <a:pt x="1359730" y="641546"/>
                  </a:lnTo>
                  <a:lnTo>
                    <a:pt x="1354679" y="593148"/>
                  </a:lnTo>
                  <a:lnTo>
                    <a:pt x="1346401" y="545802"/>
                  </a:lnTo>
                  <a:lnTo>
                    <a:pt x="1335012" y="499625"/>
                  </a:lnTo>
                  <a:lnTo>
                    <a:pt x="1320627" y="454734"/>
                  </a:lnTo>
                  <a:lnTo>
                    <a:pt x="1303360" y="411247"/>
                  </a:lnTo>
                  <a:lnTo>
                    <a:pt x="1283328" y="369279"/>
                  </a:lnTo>
                  <a:lnTo>
                    <a:pt x="1260646" y="328949"/>
                  </a:lnTo>
                  <a:lnTo>
                    <a:pt x="1235429" y="290373"/>
                  </a:lnTo>
                  <a:lnTo>
                    <a:pt x="1207791" y="253668"/>
                  </a:lnTo>
                  <a:lnTo>
                    <a:pt x="1177849" y="218950"/>
                  </a:lnTo>
                  <a:lnTo>
                    <a:pt x="1145717" y="186338"/>
                  </a:lnTo>
                  <a:lnTo>
                    <a:pt x="1111511" y="155948"/>
                  </a:lnTo>
                  <a:lnTo>
                    <a:pt x="1075346" y="127898"/>
                  </a:lnTo>
                  <a:lnTo>
                    <a:pt x="1037337" y="102303"/>
                  </a:lnTo>
                  <a:lnTo>
                    <a:pt x="997600" y="79281"/>
                  </a:lnTo>
                  <a:lnTo>
                    <a:pt x="956249" y="58949"/>
                  </a:lnTo>
                  <a:lnTo>
                    <a:pt x="913401" y="41424"/>
                  </a:lnTo>
                  <a:lnTo>
                    <a:pt x="869169" y="26823"/>
                  </a:lnTo>
                  <a:lnTo>
                    <a:pt x="823670" y="15263"/>
                  </a:lnTo>
                  <a:lnTo>
                    <a:pt x="777019" y="6861"/>
                  </a:lnTo>
                  <a:lnTo>
                    <a:pt x="729330" y="1734"/>
                  </a:lnTo>
                  <a:lnTo>
                    <a:pt x="680720" y="0"/>
                  </a:lnTo>
                  <a:close/>
                </a:path>
              </a:pathLst>
            </a:custGeom>
            <a:solidFill>
              <a:srgbClr val="9DDCDF"/>
            </a:solidFill>
          </p:spPr>
          <p:txBody>
            <a:bodyPr wrap="square" lIns="0" tIns="0" rIns="0" bIns="0" rtlCol="0"/>
            <a:lstStyle/>
            <a:p>
              <a:endParaRPr sz="1558"/>
            </a:p>
          </p:txBody>
        </p:sp>
      </p:grpSp>
      <p:sp>
        <p:nvSpPr>
          <p:cNvPr id="14" name="object 14"/>
          <p:cNvSpPr txBox="1"/>
          <p:nvPr/>
        </p:nvSpPr>
        <p:spPr>
          <a:xfrm>
            <a:off x="771147" y="3880979"/>
            <a:ext cx="495666" cy="617097"/>
          </a:xfrm>
          <a:prstGeom prst="rect">
            <a:avLst/>
          </a:prstGeom>
        </p:spPr>
        <p:txBody>
          <a:bodyPr vert="horz" wrap="square" lIns="0" tIns="10990" rIns="0" bIns="0" rtlCol="0">
            <a:spAutoFit/>
          </a:bodyPr>
          <a:lstStyle/>
          <a:p>
            <a:pPr marL="32972">
              <a:spcBef>
                <a:spcPts val="87"/>
              </a:spcBef>
            </a:pPr>
            <a:r>
              <a:rPr sz="3938" spc="-307" dirty="0">
                <a:latin typeface="Times New Roman"/>
                <a:cs typeface="Times New Roman"/>
              </a:rPr>
              <a:t>H</a:t>
            </a:r>
            <a:r>
              <a:rPr sz="3440" spc="-460" baseline="-24109" dirty="0">
                <a:latin typeface="Times New Roman"/>
                <a:cs typeface="Times New Roman"/>
              </a:rPr>
              <a:t>1</a:t>
            </a:r>
            <a:endParaRPr sz="3440" baseline="-24109">
              <a:latin typeface="Times New Roman"/>
              <a:cs typeface="Times New Roman"/>
            </a:endParaRPr>
          </a:p>
        </p:txBody>
      </p:sp>
      <p:sp>
        <p:nvSpPr>
          <p:cNvPr id="18" name="object 18"/>
          <p:cNvSpPr txBox="1"/>
          <p:nvPr/>
        </p:nvSpPr>
        <p:spPr>
          <a:xfrm>
            <a:off x="2147154" y="3596053"/>
            <a:ext cx="9568290" cy="1377004"/>
          </a:xfrm>
          <a:prstGeom prst="rect">
            <a:avLst/>
          </a:prstGeom>
          <a:solidFill>
            <a:srgbClr val="F1F1F1"/>
          </a:solidFill>
        </p:spPr>
        <p:txBody>
          <a:bodyPr vert="horz" wrap="square" lIns="0" tIns="83527" rIns="0" bIns="0" rtlCol="0">
            <a:spAutoFit/>
          </a:bodyPr>
          <a:lstStyle/>
          <a:p>
            <a:pPr marL="82429" marR="936947">
              <a:spcBef>
                <a:spcPts val="658"/>
              </a:spcBef>
            </a:pPr>
            <a:r>
              <a:rPr sz="2800" b="1" spc="22" dirty="0">
                <a:latin typeface="Arial"/>
                <a:cs typeface="Arial"/>
              </a:rPr>
              <a:t>The </a:t>
            </a:r>
            <a:r>
              <a:rPr sz="2800" b="1" spc="-4" dirty="0">
                <a:latin typeface="Arial"/>
                <a:cs typeface="Arial"/>
              </a:rPr>
              <a:t>average </a:t>
            </a:r>
            <a:r>
              <a:rPr sz="2800" b="1" spc="-22" dirty="0">
                <a:latin typeface="Arial"/>
                <a:cs typeface="Arial"/>
              </a:rPr>
              <a:t>weight </a:t>
            </a:r>
            <a:r>
              <a:rPr sz="2800" b="1" spc="-17" dirty="0">
                <a:latin typeface="Arial"/>
                <a:cs typeface="Arial"/>
              </a:rPr>
              <a:t>loss </a:t>
            </a:r>
            <a:r>
              <a:rPr sz="2800" b="1" dirty="0">
                <a:latin typeface="Arial"/>
                <a:cs typeface="Arial"/>
              </a:rPr>
              <a:t>as </a:t>
            </a:r>
            <a:r>
              <a:rPr sz="2800" b="1" spc="-13" dirty="0">
                <a:latin typeface="Arial"/>
                <a:cs typeface="Arial"/>
              </a:rPr>
              <a:t>claimed </a:t>
            </a:r>
            <a:r>
              <a:rPr sz="2800" b="1" spc="-17" dirty="0">
                <a:latin typeface="Arial"/>
                <a:cs typeface="Arial"/>
              </a:rPr>
              <a:t>by </a:t>
            </a:r>
            <a:r>
              <a:rPr sz="2800" b="1" spc="-13" dirty="0">
                <a:latin typeface="Arial"/>
                <a:cs typeface="Arial"/>
              </a:rPr>
              <a:t>the  health </a:t>
            </a:r>
            <a:r>
              <a:rPr sz="2800" b="1" spc="-22" dirty="0">
                <a:latin typeface="Arial"/>
                <a:cs typeface="Arial"/>
              </a:rPr>
              <a:t>club </a:t>
            </a:r>
            <a:r>
              <a:rPr sz="2800" b="1" spc="-13" dirty="0">
                <a:latin typeface="Arial"/>
                <a:cs typeface="Arial"/>
              </a:rPr>
              <a:t>management </a:t>
            </a:r>
            <a:r>
              <a:rPr sz="2800" b="1" spc="-17" dirty="0">
                <a:latin typeface="Arial"/>
                <a:cs typeface="Arial"/>
              </a:rPr>
              <a:t>of </a:t>
            </a:r>
            <a:r>
              <a:rPr sz="2800" b="1" dirty="0">
                <a:latin typeface="Arial"/>
                <a:cs typeface="Arial"/>
              </a:rPr>
              <a:t>7 may </a:t>
            </a:r>
            <a:r>
              <a:rPr sz="2800" b="1" spc="-17" dirty="0">
                <a:latin typeface="Arial"/>
                <a:cs typeface="Arial"/>
              </a:rPr>
              <a:t>be </a:t>
            </a:r>
            <a:r>
              <a:rPr sz="2800" b="1" spc="-22" dirty="0">
                <a:solidFill>
                  <a:srgbClr val="0033CC"/>
                </a:solidFill>
                <a:latin typeface="Arial"/>
                <a:cs typeface="Arial"/>
              </a:rPr>
              <a:t>higher  </a:t>
            </a:r>
            <a:r>
              <a:rPr sz="2800" b="1" spc="-9" dirty="0">
                <a:solidFill>
                  <a:srgbClr val="0033CC"/>
                </a:solidFill>
                <a:latin typeface="Arial"/>
                <a:cs typeface="Arial"/>
              </a:rPr>
              <a:t>than </a:t>
            </a:r>
            <a:r>
              <a:rPr sz="2800" b="1" spc="-13" dirty="0">
                <a:latin typeface="Arial"/>
                <a:cs typeface="Arial"/>
              </a:rPr>
              <a:t>the sample </a:t>
            </a:r>
            <a:r>
              <a:rPr sz="2800" b="1" dirty="0">
                <a:latin typeface="Arial"/>
                <a:cs typeface="Arial"/>
              </a:rPr>
              <a:t>average </a:t>
            </a:r>
            <a:r>
              <a:rPr sz="2800" b="1" spc="-17" dirty="0">
                <a:latin typeface="Arial"/>
                <a:cs typeface="Arial"/>
              </a:rPr>
              <a:t>weight</a:t>
            </a:r>
            <a:r>
              <a:rPr sz="2800" b="1" spc="203" dirty="0">
                <a:latin typeface="Arial"/>
                <a:cs typeface="Arial"/>
              </a:rPr>
              <a:t> </a:t>
            </a:r>
            <a:r>
              <a:rPr sz="2800" b="1" spc="-17" dirty="0">
                <a:latin typeface="Arial"/>
                <a:cs typeface="Arial"/>
              </a:rPr>
              <a:t>loss</a:t>
            </a:r>
            <a:endParaRPr sz="2800" dirty="0">
              <a:latin typeface="Arial"/>
              <a:cs typeface="Arial"/>
            </a:endParaRPr>
          </a:p>
        </p:txBody>
      </p:sp>
      <p:grpSp>
        <p:nvGrpSpPr>
          <p:cNvPr id="19" name="object 19"/>
          <p:cNvGrpSpPr/>
          <p:nvPr/>
        </p:nvGrpSpPr>
        <p:grpSpPr>
          <a:xfrm>
            <a:off x="1628409" y="1529861"/>
            <a:ext cx="6516356" cy="4698344"/>
            <a:chOff x="1879600" y="1767839"/>
            <a:chExt cx="7530011" cy="5429197"/>
          </a:xfrm>
        </p:grpSpPr>
        <p:sp>
          <p:nvSpPr>
            <p:cNvPr id="20" name="object 20"/>
            <p:cNvSpPr/>
            <p:nvPr/>
          </p:nvSpPr>
          <p:spPr>
            <a:xfrm>
              <a:off x="1899920" y="1767839"/>
              <a:ext cx="756919" cy="665479"/>
            </a:xfrm>
            <a:prstGeom prst="rect">
              <a:avLst/>
            </a:prstGeom>
            <a:blipFill>
              <a:blip r:embed="rId4" cstate="print"/>
              <a:stretch>
                <a:fillRect/>
              </a:stretch>
            </a:blipFill>
          </p:spPr>
          <p:txBody>
            <a:bodyPr wrap="square" lIns="0" tIns="0" rIns="0" bIns="0" rtlCol="0"/>
            <a:lstStyle/>
            <a:p>
              <a:endParaRPr sz="1558"/>
            </a:p>
          </p:txBody>
        </p:sp>
        <p:sp>
          <p:nvSpPr>
            <p:cNvPr id="21" name="object 21"/>
            <p:cNvSpPr/>
            <p:nvPr/>
          </p:nvSpPr>
          <p:spPr>
            <a:xfrm>
              <a:off x="1996439" y="1813559"/>
              <a:ext cx="619760" cy="518159"/>
            </a:xfrm>
            <a:custGeom>
              <a:avLst/>
              <a:gdLst/>
              <a:ahLst/>
              <a:cxnLst/>
              <a:rect l="l" t="t" r="r" b="b"/>
              <a:pathLst>
                <a:path w="619760" h="518160">
                  <a:moveTo>
                    <a:pt x="360680" y="0"/>
                  </a:moveTo>
                  <a:lnTo>
                    <a:pt x="360680" y="129539"/>
                  </a:lnTo>
                  <a:lnTo>
                    <a:pt x="0" y="129539"/>
                  </a:lnTo>
                  <a:lnTo>
                    <a:pt x="0" y="388619"/>
                  </a:lnTo>
                  <a:lnTo>
                    <a:pt x="360680" y="388619"/>
                  </a:lnTo>
                  <a:lnTo>
                    <a:pt x="360680" y="518160"/>
                  </a:lnTo>
                  <a:lnTo>
                    <a:pt x="619760" y="259079"/>
                  </a:lnTo>
                  <a:lnTo>
                    <a:pt x="360680" y="0"/>
                  </a:lnTo>
                  <a:close/>
                </a:path>
              </a:pathLst>
            </a:custGeom>
            <a:solidFill>
              <a:srgbClr val="9DDCDF"/>
            </a:solidFill>
          </p:spPr>
          <p:txBody>
            <a:bodyPr wrap="square" lIns="0" tIns="0" rIns="0" bIns="0" rtlCol="0"/>
            <a:lstStyle/>
            <a:p>
              <a:endParaRPr sz="1558"/>
            </a:p>
          </p:txBody>
        </p:sp>
        <p:sp>
          <p:nvSpPr>
            <p:cNvPr id="22" name="object 22"/>
            <p:cNvSpPr/>
            <p:nvPr/>
          </p:nvSpPr>
          <p:spPr>
            <a:xfrm>
              <a:off x="1996439" y="1813559"/>
              <a:ext cx="619760" cy="518159"/>
            </a:xfrm>
            <a:custGeom>
              <a:avLst/>
              <a:gdLst/>
              <a:ahLst/>
              <a:cxnLst/>
              <a:rect l="l" t="t" r="r" b="b"/>
              <a:pathLst>
                <a:path w="619760" h="518160">
                  <a:moveTo>
                    <a:pt x="619760" y="259079"/>
                  </a:moveTo>
                  <a:lnTo>
                    <a:pt x="360680" y="518160"/>
                  </a:lnTo>
                  <a:lnTo>
                    <a:pt x="360680" y="388619"/>
                  </a:lnTo>
                  <a:lnTo>
                    <a:pt x="0" y="388619"/>
                  </a:lnTo>
                  <a:lnTo>
                    <a:pt x="0" y="129539"/>
                  </a:lnTo>
                  <a:lnTo>
                    <a:pt x="360680" y="129539"/>
                  </a:lnTo>
                  <a:lnTo>
                    <a:pt x="360680" y="0"/>
                  </a:lnTo>
                  <a:lnTo>
                    <a:pt x="619760" y="259079"/>
                  </a:lnTo>
                  <a:close/>
                </a:path>
              </a:pathLst>
            </a:custGeom>
            <a:ln w="12700">
              <a:solidFill>
                <a:srgbClr val="41709C"/>
              </a:solidFill>
            </a:ln>
          </p:spPr>
          <p:txBody>
            <a:bodyPr wrap="square" lIns="0" tIns="0" rIns="0" bIns="0" rtlCol="0"/>
            <a:lstStyle/>
            <a:p>
              <a:endParaRPr sz="1558"/>
            </a:p>
          </p:txBody>
        </p:sp>
        <p:sp>
          <p:nvSpPr>
            <p:cNvPr id="23" name="object 23"/>
            <p:cNvSpPr/>
            <p:nvPr/>
          </p:nvSpPr>
          <p:spPr>
            <a:xfrm>
              <a:off x="1879600" y="4551679"/>
              <a:ext cx="756919" cy="675640"/>
            </a:xfrm>
            <a:prstGeom prst="rect">
              <a:avLst/>
            </a:prstGeom>
            <a:blipFill>
              <a:blip r:embed="rId5" cstate="print"/>
              <a:stretch>
                <a:fillRect/>
              </a:stretch>
            </a:blipFill>
          </p:spPr>
          <p:txBody>
            <a:bodyPr wrap="square" lIns="0" tIns="0" rIns="0" bIns="0" rtlCol="0"/>
            <a:lstStyle/>
            <a:p>
              <a:endParaRPr sz="1558"/>
            </a:p>
          </p:txBody>
        </p:sp>
        <p:sp>
          <p:nvSpPr>
            <p:cNvPr id="24" name="object 24"/>
            <p:cNvSpPr/>
            <p:nvPr/>
          </p:nvSpPr>
          <p:spPr>
            <a:xfrm>
              <a:off x="1976119" y="4597400"/>
              <a:ext cx="619760" cy="528320"/>
            </a:xfrm>
            <a:custGeom>
              <a:avLst/>
              <a:gdLst/>
              <a:ahLst/>
              <a:cxnLst/>
              <a:rect l="l" t="t" r="r" b="b"/>
              <a:pathLst>
                <a:path w="619760" h="528320">
                  <a:moveTo>
                    <a:pt x="355600" y="0"/>
                  </a:moveTo>
                  <a:lnTo>
                    <a:pt x="355600" y="132080"/>
                  </a:lnTo>
                  <a:lnTo>
                    <a:pt x="0" y="132080"/>
                  </a:lnTo>
                  <a:lnTo>
                    <a:pt x="0" y="396239"/>
                  </a:lnTo>
                  <a:lnTo>
                    <a:pt x="355600" y="396239"/>
                  </a:lnTo>
                  <a:lnTo>
                    <a:pt x="355600" y="528319"/>
                  </a:lnTo>
                  <a:lnTo>
                    <a:pt x="619760" y="264160"/>
                  </a:lnTo>
                  <a:lnTo>
                    <a:pt x="355600" y="0"/>
                  </a:lnTo>
                  <a:close/>
                </a:path>
              </a:pathLst>
            </a:custGeom>
            <a:solidFill>
              <a:srgbClr val="9DDCDF"/>
            </a:solidFill>
          </p:spPr>
          <p:txBody>
            <a:bodyPr wrap="square" lIns="0" tIns="0" rIns="0" bIns="0" rtlCol="0"/>
            <a:lstStyle/>
            <a:p>
              <a:endParaRPr sz="1558"/>
            </a:p>
          </p:txBody>
        </p:sp>
        <p:sp>
          <p:nvSpPr>
            <p:cNvPr id="25" name="object 25"/>
            <p:cNvSpPr/>
            <p:nvPr/>
          </p:nvSpPr>
          <p:spPr>
            <a:xfrm>
              <a:off x="1976119" y="4597400"/>
              <a:ext cx="619760" cy="528320"/>
            </a:xfrm>
            <a:custGeom>
              <a:avLst/>
              <a:gdLst/>
              <a:ahLst/>
              <a:cxnLst/>
              <a:rect l="l" t="t" r="r" b="b"/>
              <a:pathLst>
                <a:path w="619760" h="528320">
                  <a:moveTo>
                    <a:pt x="619760" y="264160"/>
                  </a:moveTo>
                  <a:lnTo>
                    <a:pt x="355600" y="528319"/>
                  </a:lnTo>
                  <a:lnTo>
                    <a:pt x="355600" y="396239"/>
                  </a:lnTo>
                  <a:lnTo>
                    <a:pt x="0" y="396239"/>
                  </a:lnTo>
                  <a:lnTo>
                    <a:pt x="0" y="132080"/>
                  </a:lnTo>
                  <a:lnTo>
                    <a:pt x="355600" y="132080"/>
                  </a:lnTo>
                  <a:lnTo>
                    <a:pt x="355600" y="0"/>
                  </a:lnTo>
                  <a:lnTo>
                    <a:pt x="619760" y="264160"/>
                  </a:lnTo>
                  <a:close/>
                </a:path>
              </a:pathLst>
            </a:custGeom>
            <a:ln w="12700">
              <a:solidFill>
                <a:srgbClr val="41709C"/>
              </a:solidFill>
            </a:ln>
          </p:spPr>
          <p:txBody>
            <a:bodyPr wrap="square" lIns="0" tIns="0" rIns="0" bIns="0" rtlCol="0"/>
            <a:lstStyle/>
            <a:p>
              <a:endParaRPr sz="1558"/>
            </a:p>
          </p:txBody>
        </p:sp>
        <p:sp>
          <p:nvSpPr>
            <p:cNvPr id="26" name="object 26"/>
            <p:cNvSpPr/>
            <p:nvPr/>
          </p:nvSpPr>
          <p:spPr>
            <a:xfrm>
              <a:off x="4888617" y="3114674"/>
              <a:ext cx="4296023" cy="898524"/>
            </a:xfrm>
            <a:prstGeom prst="rect">
              <a:avLst/>
            </a:prstGeom>
            <a:blipFill>
              <a:blip r:embed="rId6" cstate="print"/>
              <a:stretch>
                <a:fillRect/>
              </a:stretch>
            </a:blipFill>
          </p:spPr>
          <p:txBody>
            <a:bodyPr wrap="square" lIns="0" tIns="0" rIns="0" bIns="0" rtlCol="0"/>
            <a:lstStyle/>
            <a:p>
              <a:endParaRPr sz="1558"/>
            </a:p>
          </p:txBody>
        </p:sp>
        <p:sp>
          <p:nvSpPr>
            <p:cNvPr id="27" name="object 27"/>
            <p:cNvSpPr/>
            <p:nvPr/>
          </p:nvSpPr>
          <p:spPr>
            <a:xfrm>
              <a:off x="4737669" y="5999994"/>
              <a:ext cx="4671942" cy="1197042"/>
            </a:xfrm>
            <a:prstGeom prst="rect">
              <a:avLst/>
            </a:prstGeom>
            <a:blipFill>
              <a:blip r:embed="rId7" cstate="print"/>
              <a:stretch>
                <a:fillRect/>
              </a:stretch>
            </a:blipFill>
          </p:spPr>
          <p:txBody>
            <a:bodyPr wrap="square" lIns="0" tIns="0" rIns="0" bIns="0" rtlCol="0"/>
            <a:lstStyle/>
            <a:p>
              <a:endParaRPr sz="1558"/>
            </a:p>
          </p:txBody>
        </p:sp>
      </p:grpSp>
      <p:sp>
        <p:nvSpPr>
          <p:cNvPr id="34" name="object 34"/>
          <p:cNvSpPr/>
          <p:nvPr/>
        </p:nvSpPr>
        <p:spPr>
          <a:xfrm>
            <a:off x="1832" y="1038041"/>
            <a:ext cx="12180094" cy="16486"/>
          </a:xfrm>
          <a:custGeom>
            <a:avLst/>
            <a:gdLst/>
            <a:ahLst/>
            <a:cxnLst/>
            <a:rect l="l" t="t" r="r" b="b"/>
            <a:pathLst>
              <a:path w="14074775" h="19050">
                <a:moveTo>
                  <a:pt x="14074394" y="0"/>
                </a:moveTo>
                <a:lnTo>
                  <a:pt x="0" y="0"/>
                </a:lnTo>
                <a:lnTo>
                  <a:pt x="0" y="19050"/>
                </a:lnTo>
                <a:lnTo>
                  <a:pt x="14074394" y="19050"/>
                </a:lnTo>
                <a:lnTo>
                  <a:pt x="14074394" y="0"/>
                </a:lnTo>
                <a:close/>
              </a:path>
            </a:pathLst>
          </a:custGeom>
          <a:solidFill>
            <a:srgbClr val="000000"/>
          </a:solidFill>
        </p:spPr>
        <p:txBody>
          <a:bodyPr wrap="square" lIns="0" tIns="0" rIns="0" bIns="0" rtlCol="0"/>
          <a:lstStyle/>
          <a:p>
            <a:endParaRPr sz="1558"/>
          </a:p>
        </p:txBody>
      </p:sp>
      <p:sp>
        <p:nvSpPr>
          <p:cNvPr id="35" name="object 35"/>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9857723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08833" y="6550153"/>
            <a:ext cx="7059295" cy="48895"/>
            <a:chOff x="2084832" y="6550152"/>
            <a:chExt cx="7059295" cy="48895"/>
          </a:xfrm>
        </p:grpSpPr>
        <p:sp>
          <p:nvSpPr>
            <p:cNvPr id="3" name="object 3"/>
            <p:cNvSpPr/>
            <p:nvPr/>
          </p:nvSpPr>
          <p:spPr>
            <a:xfrm>
              <a:off x="2084832" y="6550152"/>
              <a:ext cx="2580640" cy="48895"/>
            </a:xfrm>
            <a:custGeom>
              <a:avLst/>
              <a:gdLst/>
              <a:ahLst/>
              <a:cxnLst/>
              <a:rect l="l" t="t" r="r" b="b"/>
              <a:pathLst>
                <a:path w="2580640" h="48895">
                  <a:moveTo>
                    <a:pt x="2580132" y="0"/>
                  </a:moveTo>
                  <a:lnTo>
                    <a:pt x="0" y="0"/>
                  </a:lnTo>
                  <a:lnTo>
                    <a:pt x="0" y="48768"/>
                  </a:lnTo>
                  <a:lnTo>
                    <a:pt x="2580132" y="48768"/>
                  </a:lnTo>
                  <a:lnTo>
                    <a:pt x="2580132" y="0"/>
                  </a:lnTo>
                  <a:close/>
                </a:path>
              </a:pathLst>
            </a:custGeom>
            <a:solidFill>
              <a:srgbClr val="FBAF17"/>
            </a:solidFill>
          </p:spPr>
          <p:txBody>
            <a:bodyPr wrap="square" lIns="0" tIns="0" rIns="0" bIns="0" rtlCol="0"/>
            <a:lstStyle/>
            <a:p>
              <a:endParaRPr/>
            </a:p>
          </p:txBody>
        </p:sp>
        <p:sp>
          <p:nvSpPr>
            <p:cNvPr id="4" name="object 4"/>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5" name="object 5"/>
            <p:cNvSpPr/>
            <p:nvPr/>
          </p:nvSpPr>
          <p:spPr>
            <a:xfrm>
              <a:off x="2133600" y="6553200"/>
              <a:ext cx="2362200" cy="45720"/>
            </a:xfrm>
            <a:custGeom>
              <a:avLst/>
              <a:gdLst/>
              <a:ahLst/>
              <a:cxnLst/>
              <a:rect l="l" t="t" r="r" b="b"/>
              <a:pathLst>
                <a:path w="2362200" h="45720">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6" name="object 6"/>
            <p:cNvSpPr/>
            <p:nvPr/>
          </p:nvSpPr>
          <p:spPr>
            <a:xfrm>
              <a:off x="6815328"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grpSp>
        <p:nvGrpSpPr>
          <p:cNvPr id="8" name="object 8"/>
          <p:cNvGrpSpPr/>
          <p:nvPr/>
        </p:nvGrpSpPr>
        <p:grpSpPr>
          <a:xfrm>
            <a:off x="1524000" y="1295400"/>
            <a:ext cx="7010400" cy="45720"/>
            <a:chOff x="0" y="1295400"/>
            <a:chExt cx="7010400" cy="45720"/>
          </a:xfrm>
        </p:grpSpPr>
        <p:sp>
          <p:nvSpPr>
            <p:cNvPr id="9" name="object 9"/>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10" name="object 10"/>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11" name="object 11"/>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grpSp>
      <p:sp>
        <p:nvSpPr>
          <p:cNvPr id="12" name="object 12"/>
          <p:cNvSpPr txBox="1"/>
          <p:nvPr/>
        </p:nvSpPr>
        <p:spPr>
          <a:xfrm>
            <a:off x="472622" y="1414471"/>
            <a:ext cx="10386968" cy="5250155"/>
          </a:xfrm>
          <a:prstGeom prst="rect">
            <a:avLst/>
          </a:prstGeom>
        </p:spPr>
        <p:txBody>
          <a:bodyPr vert="horz" wrap="square" lIns="0" tIns="86360" rIns="0" bIns="0" rtlCol="0">
            <a:spAutoFit/>
          </a:bodyPr>
          <a:lstStyle/>
          <a:p>
            <a:pPr marL="12700">
              <a:spcBef>
                <a:spcPts val="680"/>
              </a:spcBef>
            </a:pPr>
            <a:r>
              <a:rPr lang="en-US" sz="2400" b="1" spc="-5" dirty="0" smtClean="0">
                <a:latin typeface="Carlito"/>
                <a:cs typeface="Carlito"/>
              </a:rPr>
              <a:t>Case(</a:t>
            </a:r>
            <a:r>
              <a:rPr lang="en-US" sz="2400" b="1" spc="-5" dirty="0" err="1" smtClean="0">
                <a:latin typeface="Carlito"/>
                <a:cs typeface="Carlito"/>
              </a:rPr>
              <a:t>i</a:t>
            </a:r>
            <a:r>
              <a:rPr lang="en-US" sz="2400" b="1" spc="-5" dirty="0" smtClean="0">
                <a:latin typeface="Carlito"/>
                <a:cs typeface="Carlito"/>
              </a:rPr>
              <a:t>): </a:t>
            </a:r>
          </a:p>
          <a:p>
            <a:pPr marL="12700">
              <a:spcBef>
                <a:spcPts val="680"/>
              </a:spcBef>
            </a:pPr>
            <a:r>
              <a:rPr lang="en-US" sz="2400" dirty="0" smtClean="0">
                <a:latin typeface="Carlito"/>
                <a:cs typeface="Carlito"/>
              </a:rPr>
              <a:t>If the </a:t>
            </a:r>
            <a:r>
              <a:rPr lang="en-US" sz="2400" spc="-5" dirty="0" smtClean="0">
                <a:latin typeface="Carlito"/>
                <a:cs typeface="Carlito"/>
              </a:rPr>
              <a:t>difference </a:t>
            </a:r>
            <a:r>
              <a:rPr lang="en-US" sz="2400" dirty="0" smtClean="0">
                <a:latin typeface="Carlito"/>
                <a:cs typeface="Carlito"/>
              </a:rPr>
              <a:t>is </a:t>
            </a:r>
            <a:r>
              <a:rPr lang="en-US" sz="2400" spc="-5" dirty="0" smtClean="0">
                <a:latin typeface="Carlito"/>
                <a:cs typeface="Carlito"/>
              </a:rPr>
              <a:t>zero, </a:t>
            </a:r>
            <a:r>
              <a:rPr lang="en-US" sz="2400" dirty="0" smtClean="0">
                <a:latin typeface="Carlito"/>
                <a:cs typeface="Carlito"/>
              </a:rPr>
              <a:t>it is called</a:t>
            </a:r>
            <a:r>
              <a:rPr lang="en-US" sz="2400" spc="-114" dirty="0" smtClean="0">
                <a:latin typeface="Carlito"/>
                <a:cs typeface="Carlito"/>
              </a:rPr>
              <a:t> </a:t>
            </a:r>
            <a:r>
              <a:rPr lang="en-US" sz="2400" spc="-5" dirty="0" smtClean="0">
                <a:latin typeface="Carlito"/>
                <a:cs typeface="Carlito"/>
              </a:rPr>
              <a:t>unbiased</a:t>
            </a:r>
            <a:endParaRPr lang="en-US" sz="2400" dirty="0" smtClean="0">
              <a:latin typeface="Carlito"/>
              <a:cs typeface="Carlito"/>
            </a:endParaRPr>
          </a:p>
          <a:p>
            <a:pPr marL="12700">
              <a:spcBef>
                <a:spcPts val="680"/>
              </a:spcBef>
            </a:pPr>
            <a:endParaRPr lang="en-US" sz="2400" b="1" spc="-5" dirty="0" smtClean="0">
              <a:latin typeface="Carlito"/>
              <a:cs typeface="Carlito"/>
            </a:endParaRPr>
          </a:p>
          <a:p>
            <a:pPr marL="12700">
              <a:spcBef>
                <a:spcPts val="680"/>
              </a:spcBef>
            </a:pPr>
            <a:r>
              <a:rPr sz="2400" b="1" spc="-5" dirty="0" smtClean="0">
                <a:latin typeface="Carlito"/>
                <a:cs typeface="Carlito"/>
              </a:rPr>
              <a:t>Case(ii</a:t>
            </a:r>
            <a:r>
              <a:rPr sz="2400" b="1" spc="-5" dirty="0">
                <a:latin typeface="Carlito"/>
                <a:cs typeface="Carlito"/>
              </a:rPr>
              <a:t>):</a:t>
            </a:r>
            <a:endParaRPr sz="2400" dirty="0">
              <a:latin typeface="Carlito"/>
              <a:cs typeface="Carlito"/>
            </a:endParaRPr>
          </a:p>
          <a:p>
            <a:pPr marL="355600" marR="5080" indent="-343535" algn="just">
              <a:spcBef>
                <a:spcPts val="575"/>
              </a:spcBef>
            </a:pPr>
            <a:r>
              <a:rPr sz="2400" spc="-5" dirty="0">
                <a:latin typeface="Carlito"/>
                <a:cs typeface="Carlito"/>
              </a:rPr>
              <a:t>If </a:t>
            </a:r>
            <a:r>
              <a:rPr sz="2400" dirty="0">
                <a:latin typeface="Carlito"/>
                <a:cs typeface="Carlito"/>
              </a:rPr>
              <a:t>the </a:t>
            </a:r>
            <a:r>
              <a:rPr sz="2400" spc="-5" dirty="0">
                <a:latin typeface="Carlito"/>
                <a:cs typeface="Carlito"/>
              </a:rPr>
              <a:t>difference </a:t>
            </a:r>
            <a:r>
              <a:rPr sz="2400" dirty="0">
                <a:latin typeface="Carlito"/>
                <a:cs typeface="Carlito"/>
              </a:rPr>
              <a:t>is </a:t>
            </a:r>
            <a:r>
              <a:rPr sz="2400" spc="-5" dirty="0">
                <a:latin typeface="Carlito"/>
                <a:cs typeface="Carlito"/>
              </a:rPr>
              <a:t>small, </a:t>
            </a:r>
            <a:r>
              <a:rPr sz="2400" dirty="0">
                <a:latin typeface="Carlito"/>
                <a:cs typeface="Carlito"/>
              </a:rPr>
              <a:t>it </a:t>
            </a:r>
            <a:r>
              <a:rPr sz="2400" spc="-5" dirty="0">
                <a:latin typeface="Carlito"/>
                <a:cs typeface="Carlito"/>
              </a:rPr>
              <a:t>may due </a:t>
            </a:r>
            <a:r>
              <a:rPr sz="2400" dirty="0">
                <a:latin typeface="Carlito"/>
                <a:cs typeface="Carlito"/>
              </a:rPr>
              <a:t>to </a:t>
            </a:r>
            <a:r>
              <a:rPr sz="2400" spc="-5" dirty="0">
                <a:latin typeface="Carlito"/>
                <a:cs typeface="Carlito"/>
              </a:rPr>
              <a:t>chance or sampling  </a:t>
            </a:r>
            <a:r>
              <a:rPr sz="2400" dirty="0">
                <a:latin typeface="Carlito"/>
                <a:cs typeface="Carlito"/>
              </a:rPr>
              <a:t>error </a:t>
            </a:r>
            <a:r>
              <a:rPr sz="2400" spc="-5" dirty="0">
                <a:latin typeface="Carlito"/>
                <a:cs typeface="Carlito"/>
              </a:rPr>
              <a:t>(improper sampling technique used </a:t>
            </a:r>
            <a:r>
              <a:rPr sz="2400" dirty="0">
                <a:latin typeface="Carlito"/>
                <a:cs typeface="Carlito"/>
              </a:rPr>
              <a:t>leads to  </a:t>
            </a:r>
            <a:r>
              <a:rPr sz="2400" spc="-5" dirty="0">
                <a:latin typeface="Carlito"/>
                <a:cs typeface="Carlito"/>
              </a:rPr>
              <a:t>sampling</a:t>
            </a:r>
            <a:r>
              <a:rPr sz="2400" spc="-20" dirty="0">
                <a:latin typeface="Carlito"/>
                <a:cs typeface="Carlito"/>
              </a:rPr>
              <a:t> </a:t>
            </a:r>
            <a:r>
              <a:rPr sz="2400" dirty="0">
                <a:latin typeface="Carlito"/>
                <a:cs typeface="Carlito"/>
              </a:rPr>
              <a:t>error</a:t>
            </a:r>
            <a:r>
              <a:rPr sz="2400" dirty="0" smtClean="0">
                <a:latin typeface="Carlito"/>
                <a:cs typeface="Carlito"/>
              </a:rPr>
              <a:t>)</a:t>
            </a:r>
            <a:endParaRPr lang="en-US" sz="2400" dirty="0" smtClean="0">
              <a:latin typeface="Carlito"/>
              <a:cs typeface="Carlito"/>
            </a:endParaRPr>
          </a:p>
          <a:p>
            <a:pPr marL="355600" marR="5080" indent="-343535" algn="just">
              <a:spcBef>
                <a:spcPts val="575"/>
              </a:spcBef>
            </a:pPr>
            <a:endParaRPr sz="2400" dirty="0">
              <a:latin typeface="Carlito"/>
              <a:cs typeface="Carlito"/>
            </a:endParaRPr>
          </a:p>
          <a:p>
            <a:pPr marL="12700">
              <a:spcBef>
                <a:spcPts val="580"/>
              </a:spcBef>
            </a:pPr>
            <a:r>
              <a:rPr sz="2400" b="1" spc="-5" dirty="0">
                <a:latin typeface="Carlito"/>
                <a:cs typeface="Carlito"/>
              </a:rPr>
              <a:t>Case(iii):</a:t>
            </a:r>
            <a:endParaRPr sz="2400" dirty="0">
              <a:latin typeface="Carlito"/>
              <a:cs typeface="Carlito"/>
            </a:endParaRPr>
          </a:p>
          <a:p>
            <a:pPr marL="355600" marR="5080" indent="-343535" algn="just">
              <a:spcBef>
                <a:spcPts val="575"/>
              </a:spcBef>
            </a:pPr>
            <a:r>
              <a:rPr sz="2400" spc="-5" dirty="0">
                <a:latin typeface="Carlito"/>
                <a:cs typeface="Carlito"/>
              </a:rPr>
              <a:t>If </a:t>
            </a:r>
            <a:r>
              <a:rPr sz="2400" dirty="0">
                <a:latin typeface="Carlito"/>
                <a:cs typeface="Carlito"/>
              </a:rPr>
              <a:t>the </a:t>
            </a:r>
            <a:r>
              <a:rPr sz="2400" spc="-5" dirty="0">
                <a:latin typeface="Carlito"/>
                <a:cs typeface="Carlito"/>
              </a:rPr>
              <a:t>difference </a:t>
            </a:r>
            <a:r>
              <a:rPr sz="2400" dirty="0">
                <a:latin typeface="Carlito"/>
                <a:cs typeface="Carlito"/>
              </a:rPr>
              <a:t>is </a:t>
            </a:r>
            <a:r>
              <a:rPr sz="2400" spc="-5" dirty="0">
                <a:latin typeface="Carlito"/>
                <a:cs typeface="Carlito"/>
              </a:rPr>
              <a:t>large, </a:t>
            </a:r>
            <a:r>
              <a:rPr sz="2400" dirty="0">
                <a:latin typeface="Carlito"/>
                <a:cs typeface="Carlito"/>
              </a:rPr>
              <a:t>it </a:t>
            </a:r>
            <a:r>
              <a:rPr sz="2400" spc="-5" dirty="0">
                <a:latin typeface="Carlito"/>
                <a:cs typeface="Carlito"/>
              </a:rPr>
              <a:t>may </a:t>
            </a:r>
            <a:r>
              <a:rPr sz="2400" dirty="0">
                <a:latin typeface="Carlito"/>
                <a:cs typeface="Carlito"/>
              </a:rPr>
              <a:t>a real </a:t>
            </a:r>
            <a:r>
              <a:rPr sz="2400" spc="-5" dirty="0">
                <a:latin typeface="Carlito"/>
                <a:cs typeface="Carlito"/>
              </a:rPr>
              <a:t>one or </a:t>
            </a:r>
            <a:r>
              <a:rPr sz="2400" spc="-10" dirty="0">
                <a:latin typeface="Carlito"/>
                <a:cs typeface="Carlito"/>
              </a:rPr>
              <a:t>due </a:t>
            </a:r>
            <a:r>
              <a:rPr sz="2400" dirty="0">
                <a:latin typeface="Carlito"/>
                <a:cs typeface="Carlito"/>
              </a:rPr>
              <a:t>to </a:t>
            </a:r>
            <a:r>
              <a:rPr sz="2400" spc="-5" dirty="0">
                <a:latin typeface="Carlito"/>
                <a:cs typeface="Carlito"/>
              </a:rPr>
              <a:t>sampling  </a:t>
            </a:r>
            <a:r>
              <a:rPr sz="2400" dirty="0" smtClean="0">
                <a:latin typeface="Carlito"/>
                <a:cs typeface="Carlito"/>
              </a:rPr>
              <a:t>error</a:t>
            </a:r>
            <a:endParaRPr lang="en-US" sz="2400" dirty="0" smtClean="0">
              <a:latin typeface="Carlito"/>
              <a:cs typeface="Carlito"/>
            </a:endParaRPr>
          </a:p>
          <a:p>
            <a:pPr marL="355600" marR="5080" indent="-343535" algn="just">
              <a:spcBef>
                <a:spcPts val="575"/>
              </a:spcBef>
            </a:pPr>
            <a:r>
              <a:rPr sz="2400" dirty="0" smtClean="0">
                <a:latin typeface="Carlito"/>
                <a:cs typeface="Carlito"/>
              </a:rPr>
              <a:t> </a:t>
            </a:r>
            <a:r>
              <a:rPr sz="2400" spc="-5" dirty="0">
                <a:latin typeface="Carlito"/>
                <a:cs typeface="Carlito"/>
              </a:rPr>
              <a:t>(</a:t>
            </a:r>
            <a:r>
              <a:rPr sz="2400" spc="-5" dirty="0" smtClean="0">
                <a:latin typeface="Carlito"/>
                <a:cs typeface="Carlito"/>
              </a:rPr>
              <a:t>improper sampling </a:t>
            </a:r>
            <a:r>
              <a:rPr sz="2400" spc="-5" dirty="0">
                <a:latin typeface="Carlito"/>
                <a:cs typeface="Carlito"/>
              </a:rPr>
              <a:t>technique used </a:t>
            </a:r>
            <a:r>
              <a:rPr sz="2400" dirty="0">
                <a:latin typeface="Carlito"/>
                <a:cs typeface="Carlito"/>
              </a:rPr>
              <a:t>leads to  </a:t>
            </a:r>
            <a:r>
              <a:rPr sz="2400" spc="-5" dirty="0">
                <a:latin typeface="Carlito"/>
                <a:cs typeface="Carlito"/>
              </a:rPr>
              <a:t>sampling</a:t>
            </a:r>
            <a:r>
              <a:rPr sz="2400" spc="-30" dirty="0">
                <a:latin typeface="Carlito"/>
                <a:cs typeface="Carlito"/>
              </a:rPr>
              <a:t> </a:t>
            </a:r>
            <a:r>
              <a:rPr sz="2400" dirty="0">
                <a:latin typeface="Carlito"/>
                <a:cs typeface="Carlito"/>
              </a:rPr>
              <a:t>error)</a:t>
            </a:r>
          </a:p>
          <a:p>
            <a:pPr marL="355600" marR="8255" indent="-343535" algn="just">
              <a:spcBef>
                <a:spcPts val="580"/>
              </a:spcBef>
            </a:pPr>
            <a:r>
              <a:rPr sz="2400" spc="-5" dirty="0">
                <a:latin typeface="Carlito"/>
                <a:cs typeface="Carlito"/>
              </a:rPr>
              <a:t>Hence, </a:t>
            </a:r>
            <a:r>
              <a:rPr sz="2400" dirty="0">
                <a:latin typeface="Carlito"/>
                <a:cs typeface="Carlito"/>
              </a:rPr>
              <a:t>there is a </a:t>
            </a:r>
            <a:r>
              <a:rPr sz="2400" spc="-5" dirty="0">
                <a:latin typeface="Carlito"/>
                <a:cs typeface="Carlito"/>
              </a:rPr>
              <a:t>need </a:t>
            </a:r>
            <a:r>
              <a:rPr sz="2400" dirty="0">
                <a:latin typeface="Carlito"/>
                <a:cs typeface="Carlito"/>
              </a:rPr>
              <a:t>to test </a:t>
            </a:r>
            <a:r>
              <a:rPr sz="2400" spc="-5" dirty="0">
                <a:latin typeface="Carlito"/>
                <a:cs typeface="Carlito"/>
              </a:rPr>
              <a:t>what </a:t>
            </a:r>
            <a:r>
              <a:rPr sz="2400" dirty="0">
                <a:latin typeface="Carlito"/>
                <a:cs typeface="Carlito"/>
              </a:rPr>
              <a:t>type </a:t>
            </a:r>
            <a:r>
              <a:rPr sz="2400" spc="-5" dirty="0">
                <a:latin typeface="Carlito"/>
                <a:cs typeface="Carlito"/>
              </a:rPr>
              <a:t>of difference </a:t>
            </a:r>
            <a:r>
              <a:rPr sz="2400" dirty="0">
                <a:latin typeface="Carlito"/>
                <a:cs typeface="Carlito"/>
              </a:rPr>
              <a:t>is  </a:t>
            </a:r>
            <a:r>
              <a:rPr sz="2400" spc="-5" dirty="0">
                <a:latin typeface="Carlito"/>
                <a:cs typeface="Carlito"/>
              </a:rPr>
              <a:t>between </a:t>
            </a:r>
            <a:r>
              <a:rPr sz="2400" dirty="0">
                <a:latin typeface="Carlito"/>
                <a:cs typeface="Carlito"/>
              </a:rPr>
              <a:t>estimate and</a:t>
            </a:r>
            <a:r>
              <a:rPr sz="2400" spc="-20" dirty="0">
                <a:latin typeface="Carlito"/>
                <a:cs typeface="Carlito"/>
              </a:rPr>
              <a:t> </a:t>
            </a:r>
            <a:r>
              <a:rPr sz="2400" dirty="0">
                <a:latin typeface="Carlito"/>
                <a:cs typeface="Carlito"/>
              </a:rPr>
              <a:t>parameter.</a:t>
            </a:r>
          </a:p>
        </p:txBody>
      </p:sp>
      <p:sp>
        <p:nvSpPr>
          <p:cNvPr id="14" name="object 14"/>
          <p:cNvSpPr txBox="1"/>
          <p:nvPr/>
        </p:nvSpPr>
        <p:spPr>
          <a:xfrm>
            <a:off x="8882634" y="6639431"/>
            <a:ext cx="1706245" cy="169277"/>
          </a:xfrm>
          <a:prstGeom prst="rect">
            <a:avLst/>
          </a:prstGeom>
        </p:spPr>
        <p:txBody>
          <a:bodyPr vert="horz" wrap="square" lIns="0" tIns="0" rIns="0" bIns="0" rtlCol="0">
            <a:spAutoFit/>
          </a:bodyPr>
          <a:lstStyle/>
          <a:p>
            <a:pPr marL="12700"/>
            <a:r>
              <a:rPr sz="1100" b="1" spc="-5" dirty="0">
                <a:solidFill>
                  <a:srgbClr val="0F1141"/>
                </a:solidFill>
                <a:latin typeface="Arial"/>
                <a:cs typeface="Arial"/>
              </a:rPr>
              <a:t>BITS </a:t>
            </a:r>
            <a:r>
              <a:rPr sz="1100" spc="-5" dirty="0">
                <a:solidFill>
                  <a:srgbClr val="0F1141"/>
                </a:solidFill>
                <a:latin typeface="Arial"/>
                <a:cs typeface="Arial"/>
              </a:rPr>
              <a:t>Pilani, Pilani</a:t>
            </a:r>
            <a:r>
              <a:rPr sz="1100" spc="-20" dirty="0">
                <a:solidFill>
                  <a:srgbClr val="0F1141"/>
                </a:solidFill>
                <a:latin typeface="Arial"/>
                <a:cs typeface="Arial"/>
              </a:rPr>
              <a:t> </a:t>
            </a:r>
            <a:r>
              <a:rPr sz="1100" dirty="0">
                <a:solidFill>
                  <a:srgbClr val="0F1141"/>
                </a:solidFill>
                <a:latin typeface="Arial"/>
                <a:cs typeface="Arial"/>
              </a:rPr>
              <a:t>Campus</a:t>
            </a:r>
            <a:endParaRPr sz="1100" dirty="0">
              <a:latin typeface="Arial"/>
              <a:cs typeface="Arial"/>
            </a:endParaRPr>
          </a:p>
        </p:txBody>
      </p:sp>
      <p:sp>
        <p:nvSpPr>
          <p:cNvPr id="13" name="object 13"/>
          <p:cNvSpPr txBox="1">
            <a:spLocks noGrp="1"/>
          </p:cNvSpPr>
          <p:nvPr>
            <p:ph type="title" idx="4294967295"/>
          </p:nvPr>
        </p:nvSpPr>
        <p:spPr>
          <a:xfrm>
            <a:off x="269967" y="426465"/>
            <a:ext cx="7015288" cy="505908"/>
          </a:xfrm>
          <a:prstGeom prst="rect">
            <a:avLst/>
          </a:prstGeom>
        </p:spPr>
        <p:txBody>
          <a:bodyPr vert="horz" wrap="square" lIns="0" tIns="13335" rIns="0" bIns="0" rtlCol="0">
            <a:spAutoFit/>
          </a:bodyPr>
          <a:lstStyle/>
          <a:p>
            <a:pPr marL="12700">
              <a:spcBef>
                <a:spcPts val="105"/>
              </a:spcBef>
            </a:pPr>
            <a:r>
              <a:rPr sz="3200" b="1" spc="-125" dirty="0">
                <a:latin typeface="Carlito"/>
                <a:cs typeface="Carlito"/>
              </a:rPr>
              <a:t>Need</a:t>
            </a:r>
            <a:r>
              <a:rPr sz="3200" b="1" spc="-300" dirty="0">
                <a:latin typeface="Carlito"/>
                <a:cs typeface="Carlito"/>
              </a:rPr>
              <a:t> </a:t>
            </a:r>
            <a:r>
              <a:rPr sz="3200" b="1" spc="-105" dirty="0">
                <a:latin typeface="Carlito"/>
                <a:cs typeface="Carlito"/>
              </a:rPr>
              <a:t>for</a:t>
            </a:r>
            <a:r>
              <a:rPr sz="3200" b="1" spc="-290" dirty="0">
                <a:latin typeface="Carlito"/>
                <a:cs typeface="Carlito"/>
              </a:rPr>
              <a:t> </a:t>
            </a:r>
            <a:r>
              <a:rPr sz="3200" b="1" spc="-135" dirty="0">
                <a:latin typeface="Carlito"/>
                <a:cs typeface="Carlito"/>
              </a:rPr>
              <a:t>testing</a:t>
            </a:r>
            <a:r>
              <a:rPr sz="3200" b="1" spc="-295" dirty="0">
                <a:latin typeface="Carlito"/>
                <a:cs typeface="Carlito"/>
              </a:rPr>
              <a:t> </a:t>
            </a:r>
            <a:r>
              <a:rPr sz="3200" b="1" spc="-75" dirty="0">
                <a:latin typeface="Carlito"/>
                <a:cs typeface="Carlito"/>
              </a:rPr>
              <a:t>of</a:t>
            </a:r>
            <a:r>
              <a:rPr sz="3200" b="1" spc="-305" dirty="0">
                <a:latin typeface="Carlito"/>
                <a:cs typeface="Carlito"/>
              </a:rPr>
              <a:t> </a:t>
            </a:r>
            <a:r>
              <a:rPr sz="3200" b="1" spc="-140" dirty="0">
                <a:latin typeface="Carlito"/>
                <a:cs typeface="Carlito"/>
              </a:rPr>
              <a:t>hypothesis</a:t>
            </a:r>
            <a:endParaRPr sz="3200" dirty="0">
              <a:latin typeface="Carlito"/>
              <a:cs typeface="Carlito"/>
            </a:endParaRPr>
          </a:p>
        </p:txBody>
      </p:sp>
    </p:spTree>
    <p:extLst>
      <p:ext uri="{BB962C8B-B14F-4D97-AF65-F5344CB8AC3E}">
        <p14:creationId xmlns:p14="http://schemas.microsoft.com/office/powerpoint/2010/main" val="42462869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971" y="1032876"/>
            <a:ext cx="8862378" cy="1219688"/>
          </a:xfrm>
          <a:prstGeom prst="rect">
            <a:avLst/>
          </a:prstGeom>
        </p:spPr>
        <p:txBody>
          <a:bodyPr vert="horz" wrap="square" lIns="0" tIns="260472" rIns="0" bIns="0" rtlCol="0">
            <a:spAutoFit/>
          </a:bodyPr>
          <a:lstStyle/>
          <a:p>
            <a:pPr marL="10991">
              <a:spcBef>
                <a:spcPts val="2051"/>
              </a:spcBef>
            </a:pPr>
            <a:r>
              <a:rPr sz="2400" spc="9" dirty="0">
                <a:latin typeface="Times New Roman" panose="02020603050405020304" pitchFamily="18" charset="0"/>
                <a:cs typeface="Times New Roman" panose="02020603050405020304" pitchFamily="18" charset="0"/>
              </a:rPr>
              <a:t>At </a:t>
            </a:r>
            <a:r>
              <a:rPr sz="2400" spc="-9" dirty="0">
                <a:latin typeface="Times New Roman" panose="02020603050405020304" pitchFamily="18" charset="0"/>
                <a:cs typeface="Times New Roman" panose="02020603050405020304" pitchFamily="18" charset="0"/>
              </a:rPr>
              <a:t>1% </a:t>
            </a:r>
            <a:r>
              <a:rPr sz="2400" spc="-13" dirty="0">
                <a:latin typeface="Times New Roman" panose="02020603050405020304" pitchFamily="18" charset="0"/>
                <a:cs typeface="Times New Roman" panose="02020603050405020304" pitchFamily="18" charset="0"/>
              </a:rPr>
              <a:t>(0.01) </a:t>
            </a:r>
            <a:r>
              <a:rPr sz="2400" spc="-35" dirty="0">
                <a:latin typeface="Times New Roman" panose="02020603050405020304" pitchFamily="18" charset="0"/>
                <a:cs typeface="Times New Roman" panose="02020603050405020304" pitchFamily="18" charset="0"/>
              </a:rPr>
              <a:t>level </a:t>
            </a:r>
            <a:r>
              <a:rPr sz="2400" spc="-9" dirty="0">
                <a:latin typeface="Times New Roman" panose="02020603050405020304" pitchFamily="18" charset="0"/>
                <a:cs typeface="Times New Roman" panose="02020603050405020304" pitchFamily="18" charset="0"/>
              </a:rPr>
              <a:t>of </a:t>
            </a:r>
            <a:r>
              <a:rPr sz="2400" spc="-30" dirty="0">
                <a:latin typeface="Times New Roman" panose="02020603050405020304" pitchFamily="18" charset="0"/>
                <a:cs typeface="Times New Roman" panose="02020603050405020304" pitchFamily="18" charset="0"/>
              </a:rPr>
              <a:t>significance </a:t>
            </a:r>
            <a:r>
              <a:rPr sz="2400" spc="-17" dirty="0">
                <a:latin typeface="Times New Roman" panose="02020603050405020304" pitchFamily="18" charset="0"/>
                <a:cs typeface="Times New Roman" panose="02020603050405020304" pitchFamily="18" charset="0"/>
              </a:rPr>
              <a:t>with </a:t>
            </a:r>
            <a:r>
              <a:rPr sz="2400" spc="-22" dirty="0">
                <a:latin typeface="Times New Roman" panose="02020603050405020304" pitchFamily="18" charset="0"/>
                <a:cs typeface="Times New Roman" panose="02020603050405020304" pitchFamily="18" charset="0"/>
              </a:rPr>
              <a:t>critical </a:t>
            </a:r>
            <a:r>
              <a:rPr sz="2400" spc="-48" dirty="0">
                <a:latin typeface="Times New Roman" panose="02020603050405020304" pitchFamily="18" charset="0"/>
                <a:cs typeface="Times New Roman" panose="02020603050405020304" pitchFamily="18" charset="0"/>
              </a:rPr>
              <a:t>value</a:t>
            </a:r>
            <a:r>
              <a:rPr sz="2400" spc="333"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2.624</a:t>
            </a:r>
            <a:endParaRPr sz="2400" dirty="0">
              <a:latin typeface="Times New Roman" panose="02020603050405020304" pitchFamily="18" charset="0"/>
              <a:cs typeface="Times New Roman" panose="02020603050405020304" pitchFamily="18" charset="0"/>
            </a:endParaRPr>
          </a:p>
          <a:p>
            <a:pPr marL="4522624">
              <a:spcBef>
                <a:spcPts val="1726"/>
              </a:spcBef>
            </a:pPr>
            <a:r>
              <a:rPr sz="2400" spc="-39" dirty="0">
                <a:latin typeface="Times New Roman" panose="02020603050405020304" pitchFamily="18" charset="0"/>
                <a:cs typeface="Times New Roman" panose="02020603050405020304" pitchFamily="18" charset="0"/>
              </a:rPr>
              <a:t>Hypothesis </a:t>
            </a:r>
            <a:r>
              <a:rPr sz="2400" spc="4" dirty="0">
                <a:latin typeface="Times New Roman" panose="02020603050405020304" pitchFamily="18" charset="0"/>
                <a:cs typeface="Times New Roman" panose="02020603050405020304" pitchFamily="18" charset="0"/>
              </a:rPr>
              <a:t>to</a:t>
            </a:r>
            <a:r>
              <a:rPr sz="2400" spc="-303"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test</a:t>
            </a:r>
            <a:endParaRPr sz="2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794739" y="2182635"/>
            <a:ext cx="1838691" cy="1129673"/>
          </a:xfrm>
          <a:prstGeom prst="rect">
            <a:avLst/>
          </a:prstGeom>
        </p:spPr>
        <p:txBody>
          <a:bodyPr vert="horz" wrap="square" lIns="0" tIns="10990" rIns="0" bIns="0" rtlCol="0">
            <a:spAutoFit/>
          </a:bodyPr>
          <a:lstStyle/>
          <a:p>
            <a:pPr marL="32972">
              <a:spcBef>
                <a:spcPts val="87"/>
              </a:spcBef>
            </a:pPr>
            <a:r>
              <a:rPr sz="2423" b="1" spc="-17" dirty="0">
                <a:solidFill>
                  <a:srgbClr val="FF0000"/>
                </a:solidFill>
                <a:latin typeface="Arial"/>
                <a:cs typeface="Arial"/>
              </a:rPr>
              <a:t>H</a:t>
            </a:r>
            <a:r>
              <a:rPr sz="2401" b="1" spc="-26" baseline="-19519" dirty="0">
                <a:solidFill>
                  <a:srgbClr val="FF0000"/>
                </a:solidFill>
                <a:latin typeface="Arial"/>
                <a:cs typeface="Arial"/>
              </a:rPr>
              <a:t>0</a:t>
            </a:r>
            <a:r>
              <a:rPr sz="2423" b="1" spc="-17" dirty="0">
                <a:solidFill>
                  <a:srgbClr val="FF0000"/>
                </a:solidFill>
                <a:latin typeface="Arial"/>
                <a:cs typeface="Arial"/>
              </a:rPr>
              <a:t>:μ </a:t>
            </a:r>
            <a:r>
              <a:rPr sz="2423" b="1" dirty="0">
                <a:solidFill>
                  <a:srgbClr val="FF0000"/>
                </a:solidFill>
                <a:latin typeface="Arial"/>
                <a:cs typeface="Arial"/>
              </a:rPr>
              <a:t>= </a:t>
            </a:r>
            <a:r>
              <a:rPr sz="2423" b="1" spc="-52" dirty="0">
                <a:solidFill>
                  <a:srgbClr val="FF0000"/>
                </a:solidFill>
                <a:latin typeface="Arial"/>
                <a:cs typeface="Arial"/>
              </a:rPr>
              <a:t>μ</a:t>
            </a:r>
            <a:r>
              <a:rPr sz="2401" b="1" spc="-77" baseline="-19519" dirty="0">
                <a:solidFill>
                  <a:srgbClr val="FF0000"/>
                </a:solidFill>
                <a:latin typeface="Arial"/>
                <a:cs typeface="Arial"/>
              </a:rPr>
              <a:t>0 </a:t>
            </a:r>
            <a:r>
              <a:rPr sz="2423" b="1" dirty="0">
                <a:solidFill>
                  <a:srgbClr val="FF0000"/>
                </a:solidFill>
                <a:latin typeface="Arial"/>
                <a:cs typeface="Arial"/>
              </a:rPr>
              <a:t>≥</a:t>
            </a:r>
            <a:r>
              <a:rPr sz="2423" b="1" spc="-216" dirty="0">
                <a:solidFill>
                  <a:srgbClr val="FF0000"/>
                </a:solidFill>
                <a:latin typeface="Arial"/>
                <a:cs typeface="Arial"/>
              </a:rPr>
              <a:t> </a:t>
            </a:r>
            <a:r>
              <a:rPr sz="2423" b="1" dirty="0">
                <a:solidFill>
                  <a:srgbClr val="FF0000"/>
                </a:solidFill>
                <a:latin typeface="Arial"/>
                <a:cs typeface="Arial"/>
              </a:rPr>
              <a:t>7</a:t>
            </a:r>
            <a:endParaRPr sz="2423" dirty="0">
              <a:latin typeface="Arial"/>
              <a:cs typeface="Arial"/>
            </a:endParaRPr>
          </a:p>
          <a:p>
            <a:pPr marL="32972">
              <a:spcBef>
                <a:spcPts val="4"/>
              </a:spcBef>
            </a:pPr>
            <a:r>
              <a:rPr sz="2423" spc="-39" dirty="0">
                <a:latin typeface="Arial"/>
                <a:cs typeface="Arial"/>
              </a:rPr>
              <a:t>vs</a:t>
            </a:r>
            <a:endParaRPr sz="2423" dirty="0">
              <a:latin typeface="Arial"/>
              <a:cs typeface="Arial"/>
            </a:endParaRPr>
          </a:p>
          <a:p>
            <a:pPr marL="32972">
              <a:spcBef>
                <a:spcPts val="4"/>
              </a:spcBef>
            </a:pPr>
            <a:r>
              <a:rPr sz="2423" b="1" spc="-17" dirty="0">
                <a:solidFill>
                  <a:srgbClr val="FF0000"/>
                </a:solidFill>
                <a:latin typeface="Arial"/>
                <a:cs typeface="Arial"/>
              </a:rPr>
              <a:t>H</a:t>
            </a:r>
            <a:r>
              <a:rPr sz="2401" b="1" spc="-26" baseline="-19519" dirty="0">
                <a:solidFill>
                  <a:srgbClr val="FF0000"/>
                </a:solidFill>
                <a:latin typeface="Arial"/>
                <a:cs typeface="Arial"/>
              </a:rPr>
              <a:t>1</a:t>
            </a:r>
            <a:r>
              <a:rPr sz="2423" b="1" spc="-17" dirty="0">
                <a:solidFill>
                  <a:srgbClr val="FF0000"/>
                </a:solidFill>
                <a:latin typeface="Arial"/>
                <a:cs typeface="Arial"/>
              </a:rPr>
              <a:t>:μ </a:t>
            </a:r>
            <a:r>
              <a:rPr sz="2423" b="1" dirty="0">
                <a:solidFill>
                  <a:srgbClr val="FF0000"/>
                </a:solidFill>
                <a:latin typeface="Arial"/>
                <a:cs typeface="Arial"/>
              </a:rPr>
              <a:t>= </a:t>
            </a:r>
            <a:r>
              <a:rPr sz="2423" b="1" spc="-52" dirty="0">
                <a:solidFill>
                  <a:srgbClr val="FF0000"/>
                </a:solidFill>
                <a:latin typeface="Arial"/>
                <a:cs typeface="Arial"/>
              </a:rPr>
              <a:t>μ</a:t>
            </a:r>
            <a:r>
              <a:rPr sz="2401" b="1" spc="-77" baseline="-19519" dirty="0">
                <a:solidFill>
                  <a:srgbClr val="FF0000"/>
                </a:solidFill>
                <a:latin typeface="Arial"/>
                <a:cs typeface="Arial"/>
              </a:rPr>
              <a:t>0 </a:t>
            </a:r>
            <a:r>
              <a:rPr sz="2423" b="1" dirty="0">
                <a:solidFill>
                  <a:srgbClr val="FF0000"/>
                </a:solidFill>
                <a:latin typeface="Arial"/>
                <a:cs typeface="Arial"/>
              </a:rPr>
              <a:t>&lt;</a:t>
            </a:r>
            <a:r>
              <a:rPr sz="2423" b="1" spc="-238" dirty="0">
                <a:solidFill>
                  <a:srgbClr val="FF0000"/>
                </a:solidFill>
                <a:latin typeface="Arial"/>
                <a:cs typeface="Arial"/>
              </a:rPr>
              <a:t> </a:t>
            </a:r>
            <a:r>
              <a:rPr sz="2423" b="1" dirty="0">
                <a:solidFill>
                  <a:srgbClr val="FF0000"/>
                </a:solidFill>
                <a:latin typeface="Arial"/>
                <a:cs typeface="Arial"/>
              </a:rPr>
              <a:t>7</a:t>
            </a:r>
            <a:endParaRPr sz="2423" dirty="0">
              <a:latin typeface="Arial"/>
              <a:cs typeface="Arial"/>
            </a:endParaRPr>
          </a:p>
        </p:txBody>
      </p:sp>
      <p:sp>
        <p:nvSpPr>
          <p:cNvPr id="13" name="object 13"/>
          <p:cNvSpPr txBox="1"/>
          <p:nvPr/>
        </p:nvSpPr>
        <p:spPr>
          <a:xfrm>
            <a:off x="670046" y="5565530"/>
            <a:ext cx="10990385" cy="456087"/>
          </a:xfrm>
          <a:prstGeom prst="rect">
            <a:avLst/>
          </a:prstGeom>
          <a:solidFill>
            <a:srgbClr val="F0F8EB"/>
          </a:solidFill>
        </p:spPr>
        <p:txBody>
          <a:bodyPr vert="horz" wrap="square" lIns="0" tIns="128588" rIns="0" bIns="0" rtlCol="0">
            <a:spAutoFit/>
          </a:bodyPr>
          <a:lstStyle/>
          <a:p>
            <a:pPr marL="126392">
              <a:spcBef>
                <a:spcPts val="1013"/>
              </a:spcBef>
            </a:pPr>
            <a:r>
              <a:rPr sz="2120" dirty="0">
                <a:solidFill>
                  <a:srgbClr val="FF0000"/>
                </a:solidFill>
                <a:latin typeface="Arial"/>
                <a:cs typeface="Arial"/>
              </a:rPr>
              <a:t>Critical </a:t>
            </a:r>
            <a:r>
              <a:rPr sz="2120" spc="-17" dirty="0">
                <a:solidFill>
                  <a:srgbClr val="FF0000"/>
                </a:solidFill>
                <a:latin typeface="Arial"/>
                <a:cs typeface="Arial"/>
              </a:rPr>
              <a:t>value </a:t>
            </a:r>
            <a:r>
              <a:rPr sz="2120" spc="-35" dirty="0">
                <a:solidFill>
                  <a:srgbClr val="FF0000"/>
                </a:solidFill>
                <a:latin typeface="Arial"/>
                <a:cs typeface="Arial"/>
              </a:rPr>
              <a:t>for </a:t>
            </a:r>
            <a:r>
              <a:rPr sz="2120" spc="17" dirty="0">
                <a:solidFill>
                  <a:srgbClr val="FF0000"/>
                </a:solidFill>
                <a:latin typeface="Arial"/>
                <a:cs typeface="Arial"/>
              </a:rPr>
              <a:t>α = </a:t>
            </a:r>
            <a:r>
              <a:rPr sz="2120" spc="9" dirty="0">
                <a:solidFill>
                  <a:srgbClr val="FF0000"/>
                </a:solidFill>
                <a:latin typeface="Arial"/>
                <a:cs typeface="Arial"/>
              </a:rPr>
              <a:t>0.01 is </a:t>
            </a:r>
            <a:r>
              <a:rPr sz="2120" spc="4" dirty="0">
                <a:solidFill>
                  <a:srgbClr val="FF0000"/>
                </a:solidFill>
                <a:latin typeface="Arial"/>
                <a:cs typeface="Arial"/>
              </a:rPr>
              <a:t>2.624 </a:t>
            </a:r>
            <a:r>
              <a:rPr sz="2120" spc="-35" dirty="0">
                <a:solidFill>
                  <a:srgbClr val="FF0000"/>
                </a:solidFill>
                <a:latin typeface="Arial"/>
                <a:cs typeface="Arial"/>
              </a:rPr>
              <a:t>for </a:t>
            </a:r>
            <a:r>
              <a:rPr sz="2120" spc="-9" dirty="0">
                <a:solidFill>
                  <a:srgbClr val="FF0000"/>
                </a:solidFill>
                <a:latin typeface="Arial"/>
                <a:cs typeface="Arial"/>
              </a:rPr>
              <a:t>df=14. </a:t>
            </a:r>
            <a:r>
              <a:rPr sz="2120" spc="-1570" dirty="0">
                <a:solidFill>
                  <a:srgbClr val="FF0000"/>
                </a:solidFill>
                <a:latin typeface="Times New Roman"/>
                <a:cs typeface="Times New Roman"/>
              </a:rPr>
              <a:t>ǀ</a:t>
            </a:r>
            <a:r>
              <a:rPr sz="2120" spc="9" dirty="0">
                <a:solidFill>
                  <a:srgbClr val="FF0000"/>
                </a:solidFill>
                <a:latin typeface="Times New Roman"/>
                <a:cs typeface="Times New Roman"/>
              </a:rPr>
              <a:t> </a:t>
            </a:r>
            <a:r>
              <a:rPr sz="2120" spc="9" dirty="0">
                <a:solidFill>
                  <a:srgbClr val="FF0000"/>
                </a:solidFill>
                <a:latin typeface="Arial"/>
                <a:cs typeface="Arial"/>
              </a:rPr>
              <a:t>t </a:t>
            </a:r>
            <a:r>
              <a:rPr sz="2120" spc="-1570" dirty="0">
                <a:solidFill>
                  <a:srgbClr val="FF0000"/>
                </a:solidFill>
                <a:latin typeface="Times New Roman"/>
                <a:cs typeface="Times New Roman"/>
              </a:rPr>
              <a:t>ǀ</a:t>
            </a:r>
            <a:r>
              <a:rPr sz="2120" spc="78" dirty="0">
                <a:solidFill>
                  <a:srgbClr val="FF0000"/>
                </a:solidFill>
                <a:latin typeface="Times New Roman"/>
                <a:cs typeface="Times New Roman"/>
              </a:rPr>
              <a:t> </a:t>
            </a:r>
            <a:r>
              <a:rPr sz="2120" spc="17" dirty="0">
                <a:solidFill>
                  <a:srgbClr val="FF0000"/>
                </a:solidFill>
                <a:latin typeface="Arial"/>
                <a:cs typeface="Arial"/>
              </a:rPr>
              <a:t>= </a:t>
            </a:r>
            <a:r>
              <a:rPr sz="2120" spc="4" dirty="0">
                <a:solidFill>
                  <a:srgbClr val="FF0000"/>
                </a:solidFill>
                <a:latin typeface="Arial"/>
                <a:cs typeface="Arial"/>
              </a:rPr>
              <a:t>1.501 </a:t>
            </a:r>
            <a:r>
              <a:rPr sz="2120" spc="17" dirty="0">
                <a:solidFill>
                  <a:srgbClr val="FF0000"/>
                </a:solidFill>
                <a:latin typeface="Arial"/>
                <a:cs typeface="Arial"/>
              </a:rPr>
              <a:t>&lt; </a:t>
            </a:r>
            <a:r>
              <a:rPr sz="2120" dirty="0">
                <a:solidFill>
                  <a:srgbClr val="FF0000"/>
                </a:solidFill>
                <a:latin typeface="Arial"/>
                <a:cs typeface="Arial"/>
              </a:rPr>
              <a:t>2.624, </a:t>
            </a:r>
            <a:r>
              <a:rPr sz="2120" spc="-13" dirty="0">
                <a:solidFill>
                  <a:srgbClr val="FF0000"/>
                </a:solidFill>
                <a:latin typeface="Arial"/>
                <a:cs typeface="Arial"/>
              </a:rPr>
              <a:t>accept </a:t>
            </a:r>
            <a:r>
              <a:rPr sz="2120" spc="22" dirty="0">
                <a:solidFill>
                  <a:srgbClr val="FF0000"/>
                </a:solidFill>
                <a:latin typeface="Arial"/>
                <a:cs typeface="Arial"/>
              </a:rPr>
              <a:t>H</a:t>
            </a:r>
            <a:r>
              <a:rPr sz="2142" spc="32" baseline="-18518" dirty="0">
                <a:solidFill>
                  <a:srgbClr val="FF0000"/>
                </a:solidFill>
                <a:latin typeface="Arial"/>
                <a:cs typeface="Arial"/>
              </a:rPr>
              <a:t>0 </a:t>
            </a:r>
            <a:r>
              <a:rPr sz="2120" spc="17" dirty="0">
                <a:solidFill>
                  <a:srgbClr val="FF0000"/>
                </a:solidFill>
                <a:latin typeface="Arial"/>
                <a:cs typeface="Arial"/>
              </a:rPr>
              <a:t>&amp; </a:t>
            </a:r>
            <a:r>
              <a:rPr sz="2120" spc="-17" dirty="0">
                <a:solidFill>
                  <a:srgbClr val="FF0000"/>
                </a:solidFill>
                <a:latin typeface="Arial"/>
                <a:cs typeface="Arial"/>
              </a:rPr>
              <a:t>Reject</a:t>
            </a:r>
            <a:r>
              <a:rPr sz="2120" spc="-26" dirty="0">
                <a:solidFill>
                  <a:srgbClr val="FF0000"/>
                </a:solidFill>
                <a:latin typeface="Arial"/>
                <a:cs typeface="Arial"/>
              </a:rPr>
              <a:t> </a:t>
            </a:r>
            <a:r>
              <a:rPr sz="2120" spc="9" dirty="0">
                <a:solidFill>
                  <a:srgbClr val="FF0000"/>
                </a:solidFill>
                <a:latin typeface="Arial"/>
                <a:cs typeface="Arial"/>
              </a:rPr>
              <a:t>H</a:t>
            </a:r>
            <a:r>
              <a:rPr sz="2142" spc="13" baseline="-18518" dirty="0">
                <a:solidFill>
                  <a:srgbClr val="FF0000"/>
                </a:solidFill>
                <a:latin typeface="Arial"/>
                <a:cs typeface="Arial"/>
              </a:rPr>
              <a:t>1</a:t>
            </a:r>
            <a:endParaRPr sz="2142" baseline="-18518" dirty="0">
              <a:latin typeface="Arial"/>
              <a:cs typeface="Arial"/>
            </a:endParaRPr>
          </a:p>
        </p:txBody>
      </p:sp>
      <p:sp>
        <p:nvSpPr>
          <p:cNvPr id="14" name="object 14"/>
          <p:cNvSpPr txBox="1"/>
          <p:nvPr/>
        </p:nvSpPr>
        <p:spPr>
          <a:xfrm>
            <a:off x="8125924" y="2514600"/>
            <a:ext cx="2124065" cy="1842299"/>
          </a:xfrm>
          <a:prstGeom prst="rect">
            <a:avLst/>
          </a:prstGeom>
          <a:solidFill>
            <a:srgbClr val="FFB8DC"/>
          </a:solidFill>
        </p:spPr>
        <p:txBody>
          <a:bodyPr vert="horz" wrap="square" lIns="0" tIns="0" rIns="0" bIns="0" rtlCol="0">
            <a:spAutoFit/>
          </a:bodyPr>
          <a:lstStyle/>
          <a:p>
            <a:pPr marL="43413">
              <a:lnSpc>
                <a:spcPts val="3007"/>
              </a:lnSpc>
            </a:pPr>
            <a:r>
              <a:rPr sz="2683" spc="134" dirty="0">
                <a:latin typeface="Times New Roman"/>
                <a:cs typeface="Times New Roman"/>
              </a:rPr>
              <a:t>95%</a:t>
            </a:r>
            <a:r>
              <a:rPr sz="2683" spc="-198" dirty="0">
                <a:latin typeface="Times New Roman"/>
                <a:cs typeface="Times New Roman"/>
              </a:rPr>
              <a:t> </a:t>
            </a:r>
            <a:r>
              <a:rPr sz="2683" spc="108" dirty="0">
                <a:latin typeface="Times New Roman"/>
                <a:cs typeface="Times New Roman"/>
              </a:rPr>
              <a:t>CI</a:t>
            </a:r>
            <a:r>
              <a:rPr sz="2683" spc="-156" dirty="0">
                <a:latin typeface="Times New Roman"/>
                <a:cs typeface="Times New Roman"/>
              </a:rPr>
              <a:t> </a:t>
            </a:r>
            <a:r>
              <a:rPr sz="2683" spc="82" dirty="0">
                <a:latin typeface="Times New Roman"/>
                <a:cs typeface="Times New Roman"/>
              </a:rPr>
              <a:t>for</a:t>
            </a:r>
            <a:r>
              <a:rPr sz="2683" spc="-143" dirty="0">
                <a:latin typeface="Times New Roman"/>
                <a:cs typeface="Times New Roman"/>
              </a:rPr>
              <a:t> </a:t>
            </a:r>
            <a:r>
              <a:rPr sz="2683" spc="117" dirty="0">
                <a:latin typeface="Times New Roman"/>
                <a:cs typeface="Times New Roman"/>
              </a:rPr>
              <a:t>μ</a:t>
            </a:r>
            <a:endParaRPr sz="2683" dirty="0">
              <a:latin typeface="Times New Roman"/>
              <a:cs typeface="Times New Roman"/>
            </a:endParaRPr>
          </a:p>
          <a:p>
            <a:pPr marL="26377">
              <a:spcBef>
                <a:spcPts val="822"/>
              </a:spcBef>
            </a:pPr>
            <a:r>
              <a:rPr sz="2683" spc="91" dirty="0">
                <a:latin typeface="Times New Roman"/>
                <a:cs typeface="Times New Roman"/>
              </a:rPr>
              <a:t>[5.203,</a:t>
            </a:r>
            <a:r>
              <a:rPr sz="2683" spc="-273" dirty="0">
                <a:latin typeface="Times New Roman"/>
                <a:cs typeface="Times New Roman"/>
              </a:rPr>
              <a:t> </a:t>
            </a:r>
            <a:r>
              <a:rPr sz="2683" spc="95" dirty="0">
                <a:latin typeface="Times New Roman"/>
                <a:cs typeface="Times New Roman"/>
              </a:rPr>
              <a:t>7.317]</a:t>
            </a:r>
            <a:endParaRPr sz="2683" dirty="0">
              <a:latin typeface="Times New Roman"/>
              <a:cs typeface="Times New Roman"/>
            </a:endParaRPr>
          </a:p>
          <a:p>
            <a:pPr marL="43413">
              <a:spcBef>
                <a:spcPts val="653"/>
              </a:spcBef>
              <a:tabLst>
                <a:tab pos="1789266" algn="l"/>
              </a:tabLst>
            </a:pPr>
            <a:r>
              <a:rPr sz="2683" spc="91" dirty="0">
                <a:latin typeface="Times New Roman"/>
                <a:cs typeface="Times New Roman"/>
              </a:rPr>
              <a:t>includes</a:t>
            </a:r>
            <a:r>
              <a:rPr sz="2683" spc="-397" dirty="0">
                <a:latin typeface="Times New Roman"/>
                <a:cs typeface="Times New Roman"/>
              </a:rPr>
              <a:t> </a:t>
            </a:r>
            <a:r>
              <a:rPr sz="2856" i="1" spc="-397" dirty="0">
                <a:latin typeface="Symbol"/>
                <a:cs typeface="Symbol"/>
              </a:rPr>
              <a:t></a:t>
            </a:r>
            <a:r>
              <a:rPr sz="2337" spc="-597" baseline="-24691" dirty="0">
                <a:latin typeface="Times New Roman"/>
                <a:cs typeface="Times New Roman"/>
              </a:rPr>
              <a:t>0	</a:t>
            </a:r>
            <a:r>
              <a:rPr sz="2683" spc="121" dirty="0">
                <a:latin typeface="Symbol"/>
                <a:cs typeface="Symbol"/>
              </a:rPr>
              <a:t></a:t>
            </a:r>
            <a:r>
              <a:rPr sz="2683" spc="-99" dirty="0">
                <a:latin typeface="Times New Roman"/>
                <a:cs typeface="Times New Roman"/>
              </a:rPr>
              <a:t> </a:t>
            </a:r>
            <a:r>
              <a:rPr sz="2683" spc="108" dirty="0">
                <a:latin typeface="Times New Roman"/>
                <a:cs typeface="Times New Roman"/>
              </a:rPr>
              <a:t>7</a:t>
            </a:r>
            <a:endParaRPr sz="2683" dirty="0">
              <a:latin typeface="Times New Roman"/>
              <a:cs typeface="Times New Roman"/>
            </a:endParaRPr>
          </a:p>
        </p:txBody>
      </p:sp>
      <p:sp>
        <p:nvSpPr>
          <p:cNvPr id="15" name="object 15"/>
          <p:cNvSpPr txBox="1"/>
          <p:nvPr/>
        </p:nvSpPr>
        <p:spPr>
          <a:xfrm>
            <a:off x="4683735" y="4382965"/>
            <a:ext cx="2593731" cy="890572"/>
          </a:xfrm>
          <a:prstGeom prst="rect">
            <a:avLst/>
          </a:prstGeom>
          <a:solidFill>
            <a:srgbClr val="C00000"/>
          </a:solidFill>
          <a:ln w="9525">
            <a:solidFill>
              <a:srgbClr val="0000FF"/>
            </a:solidFill>
          </a:ln>
        </p:spPr>
        <p:txBody>
          <a:bodyPr vert="horz" wrap="square" lIns="0" tIns="37917" rIns="0" bIns="0" rtlCol="0">
            <a:spAutoFit/>
          </a:bodyPr>
          <a:lstStyle/>
          <a:p>
            <a:pPr marL="74736" marR="101112">
              <a:spcBef>
                <a:spcPts val="299"/>
              </a:spcBef>
            </a:pPr>
            <a:r>
              <a:rPr sz="2769" b="1" spc="-13" dirty="0">
                <a:solidFill>
                  <a:srgbClr val="FFFFFF"/>
                </a:solidFill>
                <a:latin typeface="Arial"/>
                <a:cs typeface="Arial"/>
              </a:rPr>
              <a:t>99% </a:t>
            </a:r>
            <a:r>
              <a:rPr sz="2769" b="1" dirty="0">
                <a:solidFill>
                  <a:srgbClr val="FFFFFF"/>
                </a:solidFill>
                <a:latin typeface="Arial"/>
                <a:cs typeface="Arial"/>
              </a:rPr>
              <a:t>CI </a:t>
            </a:r>
            <a:r>
              <a:rPr sz="2769" b="1" spc="-22" dirty="0">
                <a:solidFill>
                  <a:srgbClr val="FFFFFF"/>
                </a:solidFill>
                <a:latin typeface="Arial"/>
                <a:cs typeface="Arial"/>
              </a:rPr>
              <a:t>for </a:t>
            </a:r>
            <a:r>
              <a:rPr sz="2769" b="1" spc="95" dirty="0">
                <a:solidFill>
                  <a:srgbClr val="FFFFFF"/>
                </a:solidFill>
                <a:latin typeface="Arial"/>
                <a:cs typeface="Arial"/>
              </a:rPr>
              <a:t>µ</a:t>
            </a:r>
            <a:r>
              <a:rPr sz="2769" b="1" spc="-61" dirty="0">
                <a:solidFill>
                  <a:srgbClr val="FFFFFF"/>
                </a:solidFill>
                <a:latin typeface="Arial"/>
                <a:cs typeface="Arial"/>
              </a:rPr>
              <a:t> </a:t>
            </a:r>
            <a:r>
              <a:rPr sz="2769" b="1" spc="-4" dirty="0">
                <a:solidFill>
                  <a:srgbClr val="FFFFFF"/>
                </a:solidFill>
                <a:latin typeface="Arial"/>
                <a:cs typeface="Arial"/>
              </a:rPr>
              <a:t>is  </a:t>
            </a:r>
            <a:r>
              <a:rPr sz="2769" b="1" spc="-17" dirty="0">
                <a:solidFill>
                  <a:srgbClr val="FFFFFF"/>
                </a:solidFill>
                <a:latin typeface="Arial"/>
                <a:cs typeface="Arial"/>
              </a:rPr>
              <a:t>(4.792,</a:t>
            </a:r>
            <a:r>
              <a:rPr sz="2769" b="1" spc="26" dirty="0">
                <a:solidFill>
                  <a:srgbClr val="FFFFFF"/>
                </a:solidFill>
                <a:latin typeface="Arial"/>
                <a:cs typeface="Arial"/>
              </a:rPr>
              <a:t> </a:t>
            </a:r>
            <a:r>
              <a:rPr sz="2769" b="1" spc="-13" dirty="0">
                <a:solidFill>
                  <a:srgbClr val="FFFFFF"/>
                </a:solidFill>
                <a:latin typeface="Arial"/>
                <a:cs typeface="Arial"/>
              </a:rPr>
              <a:t>7.728)</a:t>
            </a:r>
            <a:endParaRPr sz="2769" dirty="0">
              <a:latin typeface="Arial"/>
              <a:cs typeface="Arial"/>
            </a:endParaRPr>
          </a:p>
        </p:txBody>
      </p:sp>
      <p:sp>
        <p:nvSpPr>
          <p:cNvPr id="16" name="object 16"/>
          <p:cNvSpPr/>
          <p:nvPr/>
        </p:nvSpPr>
        <p:spPr>
          <a:xfrm>
            <a:off x="6442636" y="2514600"/>
            <a:ext cx="711078" cy="1829899"/>
          </a:xfrm>
          <a:custGeom>
            <a:avLst/>
            <a:gdLst/>
            <a:ahLst/>
            <a:cxnLst/>
            <a:rect l="l" t="t" r="r" b="b"/>
            <a:pathLst>
              <a:path w="821690" h="2114550">
                <a:moveTo>
                  <a:pt x="802132" y="371348"/>
                </a:moveTo>
                <a:lnTo>
                  <a:pt x="802132" y="2114422"/>
                </a:lnTo>
                <a:lnTo>
                  <a:pt x="821182" y="2114422"/>
                </a:lnTo>
                <a:lnTo>
                  <a:pt x="821182" y="380873"/>
                </a:lnTo>
                <a:lnTo>
                  <a:pt x="811657" y="380873"/>
                </a:lnTo>
                <a:lnTo>
                  <a:pt x="802132" y="371348"/>
                </a:lnTo>
                <a:close/>
              </a:path>
              <a:path w="821690" h="2114550">
                <a:moveTo>
                  <a:pt x="55372" y="37773"/>
                </a:moveTo>
                <a:lnTo>
                  <a:pt x="45847" y="54101"/>
                </a:lnTo>
                <a:lnTo>
                  <a:pt x="45847" y="380873"/>
                </a:lnTo>
                <a:lnTo>
                  <a:pt x="802132" y="380873"/>
                </a:lnTo>
                <a:lnTo>
                  <a:pt x="802132" y="371348"/>
                </a:lnTo>
                <a:lnTo>
                  <a:pt x="64897" y="371348"/>
                </a:lnTo>
                <a:lnTo>
                  <a:pt x="55372" y="361823"/>
                </a:lnTo>
                <a:lnTo>
                  <a:pt x="64897" y="361823"/>
                </a:lnTo>
                <a:lnTo>
                  <a:pt x="64897" y="54101"/>
                </a:lnTo>
                <a:lnTo>
                  <a:pt x="55372" y="37773"/>
                </a:lnTo>
                <a:close/>
              </a:path>
              <a:path w="821690" h="2114550">
                <a:moveTo>
                  <a:pt x="821182" y="361823"/>
                </a:moveTo>
                <a:lnTo>
                  <a:pt x="64897" y="361823"/>
                </a:lnTo>
                <a:lnTo>
                  <a:pt x="64897" y="371348"/>
                </a:lnTo>
                <a:lnTo>
                  <a:pt x="802132" y="371348"/>
                </a:lnTo>
                <a:lnTo>
                  <a:pt x="811657" y="380873"/>
                </a:lnTo>
                <a:lnTo>
                  <a:pt x="821182" y="380873"/>
                </a:lnTo>
                <a:lnTo>
                  <a:pt x="821182" y="361823"/>
                </a:lnTo>
                <a:close/>
              </a:path>
              <a:path w="821690" h="2114550">
                <a:moveTo>
                  <a:pt x="64897" y="361823"/>
                </a:moveTo>
                <a:lnTo>
                  <a:pt x="55372" y="361823"/>
                </a:lnTo>
                <a:lnTo>
                  <a:pt x="64897" y="371348"/>
                </a:lnTo>
                <a:lnTo>
                  <a:pt x="64897" y="361823"/>
                </a:lnTo>
                <a:close/>
              </a:path>
              <a:path w="821690" h="2114550">
                <a:moveTo>
                  <a:pt x="55372" y="0"/>
                </a:moveTo>
                <a:lnTo>
                  <a:pt x="2667" y="90297"/>
                </a:lnTo>
                <a:lnTo>
                  <a:pt x="0" y="94741"/>
                </a:lnTo>
                <a:lnTo>
                  <a:pt x="1524" y="100584"/>
                </a:lnTo>
                <a:lnTo>
                  <a:pt x="10668" y="105917"/>
                </a:lnTo>
                <a:lnTo>
                  <a:pt x="16510" y="104393"/>
                </a:lnTo>
                <a:lnTo>
                  <a:pt x="45847" y="54101"/>
                </a:lnTo>
                <a:lnTo>
                  <a:pt x="45847" y="18795"/>
                </a:lnTo>
                <a:lnTo>
                  <a:pt x="66342" y="18795"/>
                </a:lnTo>
                <a:lnTo>
                  <a:pt x="55372" y="0"/>
                </a:lnTo>
                <a:close/>
              </a:path>
              <a:path w="821690" h="2114550">
                <a:moveTo>
                  <a:pt x="66342" y="18795"/>
                </a:moveTo>
                <a:lnTo>
                  <a:pt x="64897" y="18795"/>
                </a:lnTo>
                <a:lnTo>
                  <a:pt x="64897" y="54101"/>
                </a:lnTo>
                <a:lnTo>
                  <a:pt x="94234" y="104393"/>
                </a:lnTo>
                <a:lnTo>
                  <a:pt x="100075" y="105917"/>
                </a:lnTo>
                <a:lnTo>
                  <a:pt x="109220" y="100584"/>
                </a:lnTo>
                <a:lnTo>
                  <a:pt x="110744" y="94741"/>
                </a:lnTo>
                <a:lnTo>
                  <a:pt x="108076" y="90297"/>
                </a:lnTo>
                <a:lnTo>
                  <a:pt x="66342" y="18795"/>
                </a:lnTo>
                <a:close/>
              </a:path>
              <a:path w="821690" h="2114550">
                <a:moveTo>
                  <a:pt x="64897" y="18795"/>
                </a:moveTo>
                <a:lnTo>
                  <a:pt x="45847" y="18795"/>
                </a:lnTo>
                <a:lnTo>
                  <a:pt x="45847" y="54101"/>
                </a:lnTo>
                <a:lnTo>
                  <a:pt x="55372" y="37773"/>
                </a:lnTo>
                <a:lnTo>
                  <a:pt x="47117" y="23622"/>
                </a:lnTo>
                <a:lnTo>
                  <a:pt x="64897" y="23622"/>
                </a:lnTo>
                <a:lnTo>
                  <a:pt x="64897" y="18795"/>
                </a:lnTo>
                <a:close/>
              </a:path>
              <a:path w="821690" h="2114550">
                <a:moveTo>
                  <a:pt x="64897" y="23622"/>
                </a:moveTo>
                <a:lnTo>
                  <a:pt x="63626" y="23622"/>
                </a:lnTo>
                <a:lnTo>
                  <a:pt x="55372" y="37773"/>
                </a:lnTo>
                <a:lnTo>
                  <a:pt x="64897" y="54101"/>
                </a:lnTo>
                <a:lnTo>
                  <a:pt x="64897" y="23622"/>
                </a:lnTo>
                <a:close/>
              </a:path>
              <a:path w="821690" h="2114550">
                <a:moveTo>
                  <a:pt x="63626" y="23622"/>
                </a:moveTo>
                <a:lnTo>
                  <a:pt x="47117" y="23622"/>
                </a:lnTo>
                <a:lnTo>
                  <a:pt x="55372" y="37773"/>
                </a:lnTo>
                <a:lnTo>
                  <a:pt x="63626" y="23622"/>
                </a:lnTo>
                <a:close/>
              </a:path>
            </a:pathLst>
          </a:custGeom>
          <a:solidFill>
            <a:srgbClr val="C00000"/>
          </a:solidFill>
        </p:spPr>
        <p:txBody>
          <a:bodyPr wrap="square" lIns="0" tIns="0" rIns="0" bIns="0" rtlCol="0"/>
          <a:lstStyle/>
          <a:p>
            <a:endParaRPr sz="1558"/>
          </a:p>
        </p:txBody>
      </p:sp>
      <p:grpSp>
        <p:nvGrpSpPr>
          <p:cNvPr id="17" name="object 17"/>
          <p:cNvGrpSpPr/>
          <p:nvPr/>
        </p:nvGrpSpPr>
        <p:grpSpPr>
          <a:xfrm>
            <a:off x="388673" y="4334504"/>
            <a:ext cx="3715300" cy="708330"/>
            <a:chOff x="447016" y="5008760"/>
            <a:chExt cx="4293235" cy="818515"/>
          </a:xfrm>
        </p:grpSpPr>
        <p:sp>
          <p:nvSpPr>
            <p:cNvPr id="18" name="object 18"/>
            <p:cNvSpPr/>
            <p:nvPr/>
          </p:nvSpPr>
          <p:spPr>
            <a:xfrm>
              <a:off x="447016" y="5008760"/>
              <a:ext cx="4292647" cy="818119"/>
            </a:xfrm>
            <a:prstGeom prst="rect">
              <a:avLst/>
            </a:prstGeom>
            <a:blipFill>
              <a:blip r:embed="rId2" cstate="print"/>
              <a:stretch>
                <a:fillRect/>
              </a:stretch>
            </a:blipFill>
          </p:spPr>
          <p:txBody>
            <a:bodyPr wrap="square" lIns="0" tIns="0" rIns="0" bIns="0" rtlCol="0"/>
            <a:lstStyle/>
            <a:p>
              <a:endParaRPr sz="1558"/>
            </a:p>
          </p:txBody>
        </p:sp>
        <p:sp>
          <p:nvSpPr>
            <p:cNvPr id="19" name="object 19"/>
            <p:cNvSpPr/>
            <p:nvPr/>
          </p:nvSpPr>
          <p:spPr>
            <a:xfrm>
              <a:off x="497840" y="5039360"/>
              <a:ext cx="4196080" cy="721359"/>
            </a:xfrm>
            <a:prstGeom prst="rect">
              <a:avLst/>
            </a:prstGeom>
            <a:blipFill>
              <a:blip r:embed="rId3" cstate="print"/>
              <a:stretch>
                <a:fillRect/>
              </a:stretch>
            </a:blipFill>
          </p:spPr>
          <p:txBody>
            <a:bodyPr wrap="square" lIns="0" tIns="0" rIns="0" bIns="0" rtlCol="0"/>
            <a:lstStyle/>
            <a:p>
              <a:endParaRPr sz="1558"/>
            </a:p>
          </p:txBody>
        </p:sp>
      </p:grpSp>
      <p:sp>
        <p:nvSpPr>
          <p:cNvPr id="20" name="object 20"/>
          <p:cNvSpPr txBox="1"/>
          <p:nvPr/>
        </p:nvSpPr>
        <p:spPr>
          <a:xfrm>
            <a:off x="432655" y="4360984"/>
            <a:ext cx="3631223" cy="608794"/>
          </a:xfrm>
          <a:prstGeom prst="rect">
            <a:avLst/>
          </a:prstGeom>
        </p:spPr>
        <p:txBody>
          <a:bodyPr vert="horz" wrap="square" lIns="0" tIns="75284" rIns="0" bIns="0" rtlCol="0">
            <a:spAutoFit/>
          </a:bodyPr>
          <a:lstStyle/>
          <a:p>
            <a:pPr marL="6594" algn="ctr">
              <a:spcBef>
                <a:spcPts val="593"/>
              </a:spcBef>
            </a:pPr>
            <a:r>
              <a:rPr sz="3462" spc="147" dirty="0">
                <a:latin typeface="Times New Roman"/>
                <a:cs typeface="Times New Roman"/>
              </a:rPr>
              <a:t>0.05</a:t>
            </a:r>
            <a:r>
              <a:rPr sz="3462" spc="-203" dirty="0">
                <a:latin typeface="Times New Roman"/>
                <a:cs typeface="Times New Roman"/>
              </a:rPr>
              <a:t> </a:t>
            </a:r>
            <a:r>
              <a:rPr sz="3462" spc="195" dirty="0">
                <a:latin typeface="Symbol"/>
                <a:cs typeface="Symbol"/>
              </a:rPr>
              <a:t></a:t>
            </a:r>
            <a:r>
              <a:rPr sz="3462" spc="99" dirty="0">
                <a:latin typeface="Times New Roman"/>
                <a:cs typeface="Times New Roman"/>
              </a:rPr>
              <a:t> </a:t>
            </a:r>
            <a:r>
              <a:rPr sz="3462" i="1" spc="216" dirty="0">
                <a:latin typeface="Times New Roman"/>
                <a:cs typeface="Times New Roman"/>
              </a:rPr>
              <a:t>P</a:t>
            </a:r>
            <a:r>
              <a:rPr sz="3462" i="1" spc="-13" dirty="0">
                <a:latin typeface="Times New Roman"/>
                <a:cs typeface="Times New Roman"/>
              </a:rPr>
              <a:t> </a:t>
            </a:r>
            <a:r>
              <a:rPr sz="3462" spc="195" dirty="0">
                <a:latin typeface="Symbol"/>
                <a:cs typeface="Symbol"/>
              </a:rPr>
              <a:t></a:t>
            </a:r>
            <a:r>
              <a:rPr sz="3462" spc="-74" dirty="0">
                <a:latin typeface="Times New Roman"/>
                <a:cs typeface="Times New Roman"/>
              </a:rPr>
              <a:t> </a:t>
            </a:r>
            <a:r>
              <a:rPr sz="3462" spc="138" dirty="0">
                <a:latin typeface="Times New Roman"/>
                <a:cs typeface="Times New Roman"/>
              </a:rPr>
              <a:t>0.1</a:t>
            </a:r>
            <a:endParaRPr sz="3462">
              <a:latin typeface="Times New Roman"/>
              <a:cs typeface="Times New Roman"/>
            </a:endParaRPr>
          </a:p>
        </p:txBody>
      </p:sp>
      <p:sp>
        <p:nvSpPr>
          <p:cNvPr id="21" name="object 21"/>
          <p:cNvSpPr txBox="1"/>
          <p:nvPr/>
        </p:nvSpPr>
        <p:spPr>
          <a:xfrm>
            <a:off x="320278" y="3889442"/>
            <a:ext cx="1372150" cy="383956"/>
          </a:xfrm>
          <a:prstGeom prst="rect">
            <a:avLst/>
          </a:prstGeom>
        </p:spPr>
        <p:txBody>
          <a:bodyPr vert="horz" wrap="square" lIns="0" tIns="10990" rIns="0" bIns="0" rtlCol="0">
            <a:spAutoFit/>
          </a:bodyPr>
          <a:lstStyle/>
          <a:p>
            <a:pPr marL="10991">
              <a:spcBef>
                <a:spcPts val="87"/>
              </a:spcBef>
            </a:pPr>
            <a:r>
              <a:rPr sz="2423" spc="-35" dirty="0">
                <a:solidFill>
                  <a:srgbClr val="FF0000"/>
                </a:solidFill>
                <a:latin typeface="Arial"/>
                <a:cs typeface="Arial"/>
              </a:rPr>
              <a:t>P-value</a:t>
            </a:r>
            <a:r>
              <a:rPr sz="2423" spc="195" dirty="0">
                <a:solidFill>
                  <a:srgbClr val="FF0000"/>
                </a:solidFill>
                <a:latin typeface="Arial"/>
                <a:cs typeface="Arial"/>
              </a:rPr>
              <a:t> </a:t>
            </a:r>
            <a:r>
              <a:rPr sz="2423" spc="-30" dirty="0">
                <a:solidFill>
                  <a:srgbClr val="FF0000"/>
                </a:solidFill>
                <a:latin typeface="Arial"/>
                <a:cs typeface="Arial"/>
              </a:rPr>
              <a:t>is</a:t>
            </a:r>
            <a:endParaRPr sz="2423">
              <a:latin typeface="Arial"/>
              <a:cs typeface="Arial"/>
            </a:endParaRPr>
          </a:p>
        </p:txBody>
      </p:sp>
      <p:sp>
        <p:nvSpPr>
          <p:cNvPr id="22" name="object 22"/>
          <p:cNvSpPr/>
          <p:nvPr/>
        </p:nvSpPr>
        <p:spPr>
          <a:xfrm>
            <a:off x="309006" y="1960120"/>
            <a:ext cx="3888526" cy="1364734"/>
          </a:xfrm>
          <a:prstGeom prst="rect">
            <a:avLst/>
          </a:prstGeom>
          <a:blipFill>
            <a:blip r:embed="rId4" cstate="print"/>
            <a:stretch>
              <a:fillRect/>
            </a:stretch>
          </a:blipFill>
        </p:spPr>
        <p:txBody>
          <a:bodyPr wrap="square" lIns="0" tIns="0" rIns="0" bIns="0" rtlCol="0"/>
          <a:lstStyle/>
          <a:p>
            <a:endParaRPr sz="1558"/>
          </a:p>
        </p:txBody>
      </p:sp>
      <p:sp>
        <p:nvSpPr>
          <p:cNvPr id="30" name="object 3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42419092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38">
            <a:extLst>
              <a:ext uri="{FF2B5EF4-FFF2-40B4-BE49-F238E27FC236}">
                <a16:creationId xmlns:a16="http://schemas.microsoft.com/office/drawing/2014/main" xmlns="" id="{9CB37537-1345-44A9-A679-25B3E1074F50}"/>
              </a:ext>
            </a:extLst>
          </p:cNvPr>
          <p:cNvSpPr>
            <a:spLocks noGrp="1"/>
          </p:cNvSpPr>
          <p:nvPr>
            <p:ph sz="quarter" idx="10"/>
          </p:nvPr>
        </p:nvSpPr>
        <p:spPr/>
        <p:txBody>
          <a:bodyPr>
            <a:normAutofit/>
          </a:bodyPr>
          <a:lstStyle/>
          <a:p>
            <a:pPr algn="ctr"/>
            <a:r>
              <a:rPr lang="en-US" sz="2800" kern="0" dirty="0">
                <a:latin typeface="+mn-lt"/>
              </a:rPr>
              <a:t>Testing the difference between means</a:t>
            </a:r>
            <a:endParaRPr lang="aa-ET" sz="2800" dirty="0">
              <a:latin typeface="+mn-lt"/>
            </a:endParaRPr>
          </a:p>
        </p:txBody>
      </p:sp>
      <p:grpSp>
        <p:nvGrpSpPr>
          <p:cNvPr id="4" name="Group 3"/>
          <p:cNvGrpSpPr/>
          <p:nvPr/>
        </p:nvGrpSpPr>
        <p:grpSpPr>
          <a:xfrm>
            <a:off x="2222658" y="1597931"/>
            <a:ext cx="5156690" cy="572016"/>
            <a:chOff x="375557" y="1947820"/>
            <a:chExt cx="12847313" cy="635999"/>
          </a:xfrm>
        </p:grpSpPr>
        <p:sp>
          <p:nvSpPr>
            <p:cNvPr id="5" name="Rectangle 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6" name="TextBox 5"/>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State null and alternative hypothesis</a:t>
              </a:r>
              <a:endParaRPr lang="en-IN" sz="2078" b="1" dirty="0">
                <a:cs typeface="Helvetica" panose="020B0604020202020204" pitchFamily="34" charset="0"/>
              </a:endParaRPr>
            </a:p>
          </p:txBody>
        </p:sp>
      </p:grpSp>
      <p:sp>
        <p:nvSpPr>
          <p:cNvPr id="7" name="Rectangle 6"/>
          <p:cNvSpPr/>
          <p:nvPr/>
        </p:nvSpPr>
        <p:spPr>
          <a:xfrm>
            <a:off x="1797776" y="1597932"/>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1</a:t>
            </a:r>
          </a:p>
        </p:txBody>
      </p:sp>
      <p:grpSp>
        <p:nvGrpSpPr>
          <p:cNvPr id="8" name="Group 7"/>
          <p:cNvGrpSpPr/>
          <p:nvPr/>
        </p:nvGrpSpPr>
        <p:grpSpPr>
          <a:xfrm>
            <a:off x="2226190" y="2237758"/>
            <a:ext cx="5156690" cy="572016"/>
            <a:chOff x="375557" y="1947820"/>
            <a:chExt cx="12847313" cy="635999"/>
          </a:xfrm>
        </p:grpSpPr>
        <p:sp>
          <p:nvSpPr>
            <p:cNvPr id="9" name="Rectangle 8"/>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0" name="TextBox 9"/>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Specify the level of significance ‘</a:t>
              </a:r>
              <a:r>
                <a:rPr lang="el-GR" sz="2078" b="1" dirty="0">
                  <a:cs typeface="Helvetica" panose="020B0604020202020204" pitchFamily="34" charset="0"/>
                </a:rPr>
                <a:t>α</a:t>
              </a:r>
              <a:r>
                <a:rPr lang="en-US" sz="2078" b="1" dirty="0">
                  <a:cs typeface="Helvetica" panose="020B0604020202020204" pitchFamily="34" charset="0"/>
                </a:rPr>
                <a:t>’</a:t>
              </a:r>
              <a:endParaRPr lang="en-IN" sz="2078" b="1" dirty="0">
                <a:cs typeface="Helvetica" panose="020B0604020202020204" pitchFamily="34" charset="0"/>
              </a:endParaRPr>
            </a:p>
          </p:txBody>
        </p:sp>
      </p:grpSp>
      <p:sp>
        <p:nvSpPr>
          <p:cNvPr id="11" name="Rectangle 10"/>
          <p:cNvSpPr/>
          <p:nvPr/>
        </p:nvSpPr>
        <p:spPr>
          <a:xfrm>
            <a:off x="1801308" y="2237759"/>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2</a:t>
            </a:r>
          </a:p>
        </p:txBody>
      </p:sp>
      <p:grpSp>
        <p:nvGrpSpPr>
          <p:cNvPr id="12" name="Group 11"/>
          <p:cNvGrpSpPr/>
          <p:nvPr/>
        </p:nvGrpSpPr>
        <p:grpSpPr>
          <a:xfrm>
            <a:off x="2219118" y="2888191"/>
            <a:ext cx="5156690" cy="572016"/>
            <a:chOff x="375557" y="1947820"/>
            <a:chExt cx="12847313" cy="635999"/>
          </a:xfrm>
        </p:grpSpPr>
        <p:sp>
          <p:nvSpPr>
            <p:cNvPr id="13" name="Rectangle 1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4" name="TextBox 13"/>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Standard Normal Distribution</a:t>
              </a:r>
              <a:endParaRPr lang="en-IN" sz="2078" b="1" dirty="0">
                <a:cs typeface="Helvetica" panose="020B0604020202020204" pitchFamily="34" charset="0"/>
              </a:endParaRPr>
            </a:p>
          </p:txBody>
        </p:sp>
      </p:grpSp>
      <p:sp>
        <p:nvSpPr>
          <p:cNvPr id="15" name="Rectangle 14"/>
          <p:cNvSpPr/>
          <p:nvPr/>
        </p:nvSpPr>
        <p:spPr>
          <a:xfrm>
            <a:off x="1794236" y="2888192"/>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3</a:t>
            </a:r>
          </a:p>
        </p:txBody>
      </p:sp>
      <p:grpSp>
        <p:nvGrpSpPr>
          <p:cNvPr id="16" name="Group 15"/>
          <p:cNvGrpSpPr/>
          <p:nvPr/>
        </p:nvGrpSpPr>
        <p:grpSpPr>
          <a:xfrm>
            <a:off x="2222650" y="3549228"/>
            <a:ext cx="5156690" cy="572016"/>
            <a:chOff x="375557" y="1947820"/>
            <a:chExt cx="12847313" cy="635999"/>
          </a:xfrm>
        </p:grpSpPr>
        <p:sp>
          <p:nvSpPr>
            <p:cNvPr id="17" name="Rectangle 1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18" name="TextBox 17"/>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Compute the test statistic</a:t>
              </a:r>
              <a:endParaRPr lang="en-IN" sz="2078" b="1" dirty="0">
                <a:cs typeface="Helvetica" panose="020B0604020202020204" pitchFamily="34" charset="0"/>
              </a:endParaRPr>
            </a:p>
          </p:txBody>
        </p:sp>
      </p:grpSp>
      <p:sp>
        <p:nvSpPr>
          <p:cNvPr id="19" name="Rectangle 18"/>
          <p:cNvSpPr/>
          <p:nvPr/>
        </p:nvSpPr>
        <p:spPr>
          <a:xfrm>
            <a:off x="1797768" y="3549229"/>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4</a:t>
            </a:r>
          </a:p>
        </p:txBody>
      </p:sp>
      <p:grpSp>
        <p:nvGrpSpPr>
          <p:cNvPr id="20" name="Group 19"/>
          <p:cNvGrpSpPr/>
          <p:nvPr/>
        </p:nvGrpSpPr>
        <p:grpSpPr>
          <a:xfrm>
            <a:off x="2226182" y="4189057"/>
            <a:ext cx="5156690" cy="548454"/>
            <a:chOff x="375557" y="1947820"/>
            <a:chExt cx="12847313" cy="609801"/>
          </a:xfrm>
        </p:grpSpPr>
        <p:sp>
          <p:nvSpPr>
            <p:cNvPr id="21" name="Rectangle 20"/>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2" name="TextBox 21"/>
            <p:cNvSpPr txBox="1"/>
            <p:nvPr/>
          </p:nvSpPr>
          <p:spPr>
            <a:xfrm>
              <a:off x="417333" y="1947820"/>
              <a:ext cx="12805537" cy="602919"/>
            </a:xfrm>
            <a:prstGeom prst="rect">
              <a:avLst/>
            </a:prstGeom>
            <a:noFill/>
          </p:spPr>
          <p:txBody>
            <a:bodyPr wrap="square" rtlCol="0">
              <a:spAutoFit/>
            </a:bodyPr>
            <a:lstStyle/>
            <a:p>
              <a:pPr>
                <a:lnSpc>
                  <a:spcPct val="150000"/>
                </a:lnSpc>
              </a:pPr>
              <a:r>
                <a:rPr lang="en-US" sz="1949" b="1" dirty="0">
                  <a:cs typeface="Helvetica" panose="020B0604020202020204" pitchFamily="34" charset="0"/>
                </a:rPr>
                <a:t>Define the critical region/ rejection criteria</a:t>
              </a:r>
              <a:endParaRPr lang="en-IN" sz="1949" b="1" dirty="0">
                <a:cs typeface="Helvetica" panose="020B0604020202020204" pitchFamily="34" charset="0"/>
              </a:endParaRPr>
            </a:p>
          </p:txBody>
        </p:sp>
      </p:grpSp>
      <p:sp>
        <p:nvSpPr>
          <p:cNvPr id="23" name="Rectangle 22"/>
          <p:cNvSpPr/>
          <p:nvPr/>
        </p:nvSpPr>
        <p:spPr>
          <a:xfrm>
            <a:off x="1801300" y="4189057"/>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24" name="Group 23"/>
          <p:cNvGrpSpPr/>
          <p:nvPr/>
        </p:nvGrpSpPr>
        <p:grpSpPr>
          <a:xfrm>
            <a:off x="2219111" y="4850093"/>
            <a:ext cx="1847869" cy="572016"/>
            <a:chOff x="375557" y="1947820"/>
            <a:chExt cx="12847313" cy="635999"/>
          </a:xfrm>
        </p:grpSpPr>
        <p:sp>
          <p:nvSpPr>
            <p:cNvPr id="25" name="Rectangle 24"/>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26" name="TextBox 25"/>
            <p:cNvSpPr txBox="1"/>
            <p:nvPr/>
          </p:nvSpPr>
          <p:spPr>
            <a:xfrm>
              <a:off x="417335" y="1947820"/>
              <a:ext cx="12805535"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27" name="Rectangle 26"/>
          <p:cNvSpPr/>
          <p:nvPr/>
        </p:nvSpPr>
        <p:spPr>
          <a:xfrm>
            <a:off x="1794228" y="4850094"/>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grpSp>
        <p:nvGrpSpPr>
          <p:cNvPr id="28" name="Group 27"/>
          <p:cNvGrpSpPr/>
          <p:nvPr/>
        </p:nvGrpSpPr>
        <p:grpSpPr>
          <a:xfrm>
            <a:off x="7923710" y="1614234"/>
            <a:ext cx="2470880" cy="1273959"/>
            <a:chOff x="3877434" y="2723236"/>
            <a:chExt cx="2380171" cy="1208799"/>
          </a:xfrm>
          <a:blipFill>
            <a:blip r:embed="rId3"/>
            <a:tile tx="0" ty="0" sx="100000" sy="100000" flip="none" algn="tl"/>
          </a:blipFill>
        </p:grpSpPr>
        <p:sp>
          <p:nvSpPr>
            <p:cNvPr id="29" name="Round Diagonal Corner Rectangle 28"/>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30" name="Object 29"/>
            <p:cNvGraphicFramePr>
              <a:graphicFrameLocks noChangeAspect="1"/>
            </p:cNvGraphicFramePr>
            <p:nvPr/>
          </p:nvGraphicFramePr>
          <p:xfrm>
            <a:off x="3942399" y="2822690"/>
            <a:ext cx="2313079" cy="967139"/>
          </p:xfrm>
          <a:graphic>
            <a:graphicData uri="http://schemas.openxmlformats.org/presentationml/2006/ole">
              <mc:AlternateContent xmlns:mc="http://schemas.openxmlformats.org/markup-compatibility/2006">
                <mc:Choice xmlns:v="urn:schemas-microsoft-com:vml" Requires="v">
                  <p:oleObj spid="_x0000_s18478" name="Equation" r:id="rId4" imgW="1587240" imgH="685800" progId="Equation.3">
                    <p:embed/>
                  </p:oleObj>
                </mc:Choice>
                <mc:Fallback>
                  <p:oleObj name="Equation" r:id="rId4" imgW="1587240" imgH="685800" progId="Equation.3">
                    <p:embed/>
                    <p:pic>
                      <p:nvPicPr>
                        <p:cNvPr id="0" name=""/>
                        <p:cNvPicPr/>
                        <p:nvPr/>
                      </p:nvPicPr>
                      <p:blipFill>
                        <a:blip r:embed="rId5"/>
                        <a:stretch>
                          <a:fillRect/>
                        </a:stretch>
                      </p:blipFill>
                      <p:spPr>
                        <a:xfrm>
                          <a:off x="3942399" y="2822690"/>
                          <a:ext cx="2313079" cy="967139"/>
                        </a:xfrm>
                        <a:prstGeom prst="rect">
                          <a:avLst/>
                        </a:prstGeom>
                      </p:spPr>
                    </p:pic>
                  </p:oleObj>
                </mc:Fallback>
              </mc:AlternateContent>
            </a:graphicData>
          </a:graphic>
        </p:graphicFrame>
      </p:grpSp>
      <p:sp>
        <p:nvSpPr>
          <p:cNvPr id="31" name="Right Arrow 30"/>
          <p:cNvSpPr/>
          <p:nvPr/>
        </p:nvSpPr>
        <p:spPr>
          <a:xfrm>
            <a:off x="7372275" y="1722936"/>
            <a:ext cx="466596"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32" name="Group 31"/>
          <p:cNvGrpSpPr/>
          <p:nvPr/>
        </p:nvGrpSpPr>
        <p:grpSpPr>
          <a:xfrm>
            <a:off x="7838872" y="2956468"/>
            <a:ext cx="2599904" cy="1199953"/>
            <a:chOff x="3446266" y="2723236"/>
            <a:chExt cx="3205075" cy="1436380"/>
          </a:xfrm>
          <a:blipFill>
            <a:blip r:embed="rId3"/>
            <a:tile tx="0" ty="0" sx="100000" sy="100000" flip="none" algn="tl"/>
          </a:blipFill>
        </p:grpSpPr>
        <p:sp>
          <p:nvSpPr>
            <p:cNvPr id="33" name="Round Diagonal Corner Rectangle 32"/>
            <p:cNvSpPr/>
            <p:nvPr/>
          </p:nvSpPr>
          <p:spPr>
            <a:xfrm>
              <a:off x="3446266" y="2723236"/>
              <a:ext cx="3150603" cy="1432565"/>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34" name="Object 33"/>
            <p:cNvGraphicFramePr>
              <a:graphicFrameLocks noChangeAspect="1"/>
            </p:cNvGraphicFramePr>
            <p:nvPr/>
          </p:nvGraphicFramePr>
          <p:xfrm>
            <a:off x="3447174" y="2779841"/>
            <a:ext cx="3204167" cy="1379775"/>
          </p:xfrm>
          <a:graphic>
            <a:graphicData uri="http://schemas.openxmlformats.org/presentationml/2006/ole">
              <mc:AlternateContent xmlns:mc="http://schemas.openxmlformats.org/markup-compatibility/2006">
                <mc:Choice xmlns:v="urn:schemas-microsoft-com:vml" Requires="v">
                  <p:oleObj spid="_x0000_s18479" name="Equation" r:id="rId6" imgW="1650960" imgH="711000" progId="Equation.3">
                    <p:embed/>
                  </p:oleObj>
                </mc:Choice>
                <mc:Fallback>
                  <p:oleObj name="Equation" r:id="rId6" imgW="1650960" imgH="711000" progId="Equation.3">
                    <p:embed/>
                    <p:pic>
                      <p:nvPicPr>
                        <p:cNvPr id="0" name=""/>
                        <p:cNvPicPr/>
                        <p:nvPr/>
                      </p:nvPicPr>
                      <p:blipFill>
                        <a:blip r:embed="rId7"/>
                        <a:stretch>
                          <a:fillRect/>
                        </a:stretch>
                      </p:blipFill>
                      <p:spPr>
                        <a:xfrm>
                          <a:off x="3447174" y="2779841"/>
                          <a:ext cx="3204167" cy="1379775"/>
                        </a:xfrm>
                        <a:prstGeom prst="rect">
                          <a:avLst/>
                        </a:prstGeom>
                      </p:spPr>
                    </p:pic>
                  </p:oleObj>
                </mc:Fallback>
              </mc:AlternateContent>
            </a:graphicData>
          </a:graphic>
        </p:graphicFrame>
      </p:grpSp>
      <p:sp>
        <p:nvSpPr>
          <p:cNvPr id="35" name="Right Arrow 34"/>
          <p:cNvSpPr/>
          <p:nvPr/>
        </p:nvSpPr>
        <p:spPr>
          <a:xfrm>
            <a:off x="7386414" y="3720194"/>
            <a:ext cx="376457"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36" name="Group 35"/>
          <p:cNvGrpSpPr/>
          <p:nvPr/>
        </p:nvGrpSpPr>
        <p:grpSpPr>
          <a:xfrm>
            <a:off x="4363908" y="4979443"/>
            <a:ext cx="5838618" cy="550467"/>
            <a:chOff x="375557" y="1965945"/>
            <a:chExt cx="12847313" cy="612038"/>
          </a:xfrm>
        </p:grpSpPr>
        <p:sp>
          <p:nvSpPr>
            <p:cNvPr id="37" name="Rectangle 3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38" name="TextBox 37"/>
            <p:cNvSpPr txBox="1"/>
            <p:nvPr/>
          </p:nvSpPr>
          <p:spPr>
            <a:xfrm>
              <a:off x="417334" y="2064679"/>
              <a:ext cx="12805536" cy="513304"/>
            </a:xfrm>
            <a:prstGeom prst="rect">
              <a:avLst/>
            </a:prstGeom>
            <a:noFill/>
          </p:spPr>
          <p:txBody>
            <a:bodyPr wrap="square" rtlCol="0">
              <a:spAutoFit/>
            </a:bodyPr>
            <a:lstStyle/>
            <a:p>
              <a:pPr>
                <a:lnSpc>
                  <a:spcPct val="150000"/>
                </a:lnSpc>
              </a:pPr>
              <a:r>
                <a:rPr lang="en-US" sz="1600" b="1" dirty="0">
                  <a:solidFill>
                    <a:srgbClr val="FF0000"/>
                  </a:solidFill>
                  <a:cs typeface="Helvetica" panose="020B0604020202020204" pitchFamily="34" charset="0"/>
                </a:rPr>
                <a:t>Note: Rejection criteria may be based on critical value or P-value</a:t>
              </a:r>
              <a:endParaRPr lang="en-IN" sz="1600" b="1" dirty="0">
                <a:solidFill>
                  <a:srgbClr val="FF0000"/>
                </a:solidFill>
                <a:cs typeface="Helvetica" panose="020B0604020202020204" pitchFamily="34" charset="0"/>
              </a:endParaRPr>
            </a:p>
          </p:txBody>
        </p:sp>
      </p:grpSp>
      <p:grpSp>
        <p:nvGrpSpPr>
          <p:cNvPr id="42" name="Group 41"/>
          <p:cNvGrpSpPr/>
          <p:nvPr/>
        </p:nvGrpSpPr>
        <p:grpSpPr>
          <a:xfrm>
            <a:off x="7651323" y="4250437"/>
            <a:ext cx="2916464" cy="646331"/>
            <a:chOff x="375557" y="1934408"/>
            <a:chExt cx="12847313" cy="718626"/>
          </a:xfrm>
        </p:grpSpPr>
        <p:sp>
          <p:nvSpPr>
            <p:cNvPr id="43" name="Rectangle 42"/>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44" name="TextBox 43"/>
            <p:cNvSpPr txBox="1"/>
            <p:nvPr/>
          </p:nvSpPr>
          <p:spPr>
            <a:xfrm>
              <a:off x="417331" y="1934408"/>
              <a:ext cx="12805539" cy="718626"/>
            </a:xfrm>
            <a:prstGeom prst="rect">
              <a:avLst/>
            </a:prstGeom>
            <a:noFill/>
          </p:spPr>
          <p:txBody>
            <a:bodyPr wrap="square" rtlCol="0">
              <a:spAutoFit/>
            </a:bodyPr>
            <a:lstStyle/>
            <a:p>
              <a:pPr>
                <a:lnSpc>
                  <a:spcPct val="150000"/>
                </a:lnSpc>
              </a:pPr>
              <a:r>
                <a:rPr lang="en-US" sz="1200" b="1" dirty="0">
                  <a:cs typeface="Helvetica" panose="020B0604020202020204" pitchFamily="34" charset="0"/>
                </a:rPr>
                <a:t>Note: If sample sizes are unequal compute pooled SE</a:t>
              </a:r>
              <a:endParaRPr lang="en-IN" sz="1200" b="1" dirty="0">
                <a:cs typeface="Helvetica" panose="020B0604020202020204" pitchFamily="34" charset="0"/>
              </a:endParaRPr>
            </a:p>
          </p:txBody>
        </p:sp>
      </p:grpSp>
    </p:spTree>
    <p:extLst>
      <p:ext uri="{BB962C8B-B14F-4D97-AF65-F5344CB8AC3E}">
        <p14:creationId xmlns:p14="http://schemas.microsoft.com/office/powerpoint/2010/main" val="293814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28"/>
                                        </p:tgtEl>
                                        <p:attrNameLst>
                                          <p:attrName>style.visibility</p:attrName>
                                        </p:attrNameLst>
                                      </p:cBhvr>
                                      <p:to>
                                        <p:strVal val="visible"/>
                                      </p:to>
                                    </p:set>
                                    <p:anim calcmode="lin" valueType="num">
                                      <p:cBhvr>
                                        <p:cTn id="20" dur="500" fill="hold"/>
                                        <p:tgtEl>
                                          <p:spTgt spid="28"/>
                                        </p:tgtEl>
                                        <p:attrNameLst>
                                          <p:attrName>ppt_w</p:attrName>
                                        </p:attrNameLst>
                                      </p:cBhvr>
                                      <p:tavLst>
                                        <p:tav tm="0">
                                          <p:val>
                                            <p:fltVal val="0"/>
                                          </p:val>
                                        </p:tav>
                                        <p:tav tm="100000">
                                          <p:val>
                                            <p:strVal val="#ppt_w"/>
                                          </p:val>
                                        </p:tav>
                                      </p:tavLst>
                                    </p:anim>
                                    <p:anim calcmode="lin" valueType="num">
                                      <p:cBhvr>
                                        <p:cTn id="21" dur="500" fill="hold"/>
                                        <p:tgtEl>
                                          <p:spTgt spid="28"/>
                                        </p:tgtEl>
                                        <p:attrNameLst>
                                          <p:attrName>ppt_h</p:attrName>
                                        </p:attrNameLst>
                                      </p:cBhvr>
                                      <p:tavLst>
                                        <p:tav tm="0">
                                          <p:val>
                                            <p:fltVal val="0"/>
                                          </p:val>
                                        </p:tav>
                                        <p:tav tm="100000">
                                          <p:val>
                                            <p:strVal val="#ppt_h"/>
                                          </p:val>
                                        </p:tav>
                                      </p:tavLst>
                                    </p:anim>
                                    <p:animEffect transition="in" filter="fade">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0-#ppt_w/2"/>
                                          </p:val>
                                        </p:tav>
                                        <p:tav tm="100000">
                                          <p:val>
                                            <p:strVal val="#ppt_x"/>
                                          </p:val>
                                        </p:tav>
                                      </p:tavLst>
                                    </p:anim>
                                    <p:anim calcmode="lin" valueType="num">
                                      <p:cBhvr additive="base">
                                        <p:cTn id="28" dur="50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0-#ppt_w/2"/>
                                          </p:val>
                                        </p:tav>
                                        <p:tav tm="100000">
                                          <p:val>
                                            <p:strVal val="#ppt_x"/>
                                          </p:val>
                                        </p:tav>
                                      </p:tavLst>
                                    </p:anim>
                                    <p:anim calcmode="lin" valueType="num">
                                      <p:cBhvr additive="base">
                                        <p:cTn id="38" dur="500" fill="hold"/>
                                        <p:tgtEl>
                                          <p:spTgt spid="15"/>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0-#ppt_w/2"/>
                                          </p:val>
                                        </p:tav>
                                        <p:tav tm="100000">
                                          <p:val>
                                            <p:strVal val="#ppt_x"/>
                                          </p:val>
                                        </p:tav>
                                      </p:tavLst>
                                    </p:anim>
                                    <p:anim calcmode="lin" valueType="num">
                                      <p:cBhvr additive="base">
                                        <p:cTn id="4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0-#ppt_w/2"/>
                                          </p:val>
                                        </p:tav>
                                        <p:tav tm="100000">
                                          <p:val>
                                            <p:strVal val="#ppt_x"/>
                                          </p:val>
                                        </p:tav>
                                      </p:tavLst>
                                    </p:anim>
                                    <p:anim calcmode="lin" valueType="num">
                                      <p:cBhvr additive="base">
                                        <p:cTn id="48" dur="500" fill="hold"/>
                                        <p:tgtEl>
                                          <p:spTgt spid="19"/>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0-#ppt_w/2"/>
                                          </p:val>
                                        </p:tav>
                                        <p:tav tm="100000">
                                          <p:val>
                                            <p:strVal val="#ppt_x"/>
                                          </p:val>
                                        </p:tav>
                                      </p:tavLst>
                                    </p:anim>
                                    <p:anim calcmode="lin" valueType="num">
                                      <p:cBhvr additive="base">
                                        <p:cTn id="52" dur="500" fill="hold"/>
                                        <p:tgtEl>
                                          <p:spTgt spid="16"/>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 calcmode="lin" valueType="num">
                                      <p:cBhvr additive="base">
                                        <p:cTn id="55" dur="500" fill="hold"/>
                                        <p:tgtEl>
                                          <p:spTgt spid="35"/>
                                        </p:tgtEl>
                                        <p:attrNameLst>
                                          <p:attrName>ppt_x</p:attrName>
                                        </p:attrNameLst>
                                      </p:cBhvr>
                                      <p:tavLst>
                                        <p:tav tm="0">
                                          <p:val>
                                            <p:strVal val="0-#ppt_w/2"/>
                                          </p:val>
                                        </p:tav>
                                        <p:tav tm="100000">
                                          <p:val>
                                            <p:strVal val="#ppt_x"/>
                                          </p:val>
                                        </p:tav>
                                      </p:tavLst>
                                    </p:anim>
                                    <p:anim calcmode="lin" valueType="num">
                                      <p:cBhvr additive="base">
                                        <p:cTn id="56" dur="500" fill="hold"/>
                                        <p:tgtEl>
                                          <p:spTgt spid="35"/>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 calcmode="lin" valueType="num">
                                      <p:cBhvr additive="base">
                                        <p:cTn id="67" dur="500" fill="hold"/>
                                        <p:tgtEl>
                                          <p:spTgt spid="23"/>
                                        </p:tgtEl>
                                        <p:attrNameLst>
                                          <p:attrName>ppt_x</p:attrName>
                                        </p:attrNameLst>
                                      </p:cBhvr>
                                      <p:tavLst>
                                        <p:tav tm="0">
                                          <p:val>
                                            <p:strVal val="0-#ppt_w/2"/>
                                          </p:val>
                                        </p:tav>
                                        <p:tav tm="100000">
                                          <p:val>
                                            <p:strVal val="#ppt_x"/>
                                          </p:val>
                                        </p:tav>
                                      </p:tavLst>
                                    </p:anim>
                                    <p:anim calcmode="lin" valueType="num">
                                      <p:cBhvr additive="base">
                                        <p:cTn id="68" dur="500" fill="hold"/>
                                        <p:tgtEl>
                                          <p:spTgt spid="23"/>
                                        </p:tgtEl>
                                        <p:attrNameLst>
                                          <p:attrName>ppt_y</p:attrName>
                                        </p:attrNameLst>
                                      </p:cBhvr>
                                      <p:tavLst>
                                        <p:tav tm="0">
                                          <p:val>
                                            <p:strVal val="#ppt_y"/>
                                          </p:val>
                                        </p:tav>
                                        <p:tav tm="100000">
                                          <p:val>
                                            <p:strVal val="#ppt_y"/>
                                          </p:val>
                                        </p:tav>
                                      </p:tavLst>
                                    </p:anim>
                                  </p:childTnLst>
                                </p:cTn>
                              </p:par>
                              <p:par>
                                <p:cTn id="69" presetID="2" presetClass="entr" presetSubtype="8"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additive="base">
                                        <p:cTn id="71" dur="500" fill="hold"/>
                                        <p:tgtEl>
                                          <p:spTgt spid="20"/>
                                        </p:tgtEl>
                                        <p:attrNameLst>
                                          <p:attrName>ppt_x</p:attrName>
                                        </p:attrNameLst>
                                      </p:cBhvr>
                                      <p:tavLst>
                                        <p:tav tm="0">
                                          <p:val>
                                            <p:strVal val="0-#ppt_w/2"/>
                                          </p:val>
                                        </p:tav>
                                        <p:tav tm="100000">
                                          <p:val>
                                            <p:strVal val="#ppt_x"/>
                                          </p:val>
                                        </p:tav>
                                      </p:tavLst>
                                    </p:anim>
                                    <p:anim calcmode="lin" valueType="num">
                                      <p:cBhvr additive="base">
                                        <p:cTn id="7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fill="hold"/>
                                        <p:tgtEl>
                                          <p:spTgt spid="27"/>
                                        </p:tgtEl>
                                        <p:attrNameLst>
                                          <p:attrName>ppt_x</p:attrName>
                                        </p:attrNameLst>
                                      </p:cBhvr>
                                      <p:tavLst>
                                        <p:tav tm="0">
                                          <p:val>
                                            <p:strVal val="0-#ppt_w/2"/>
                                          </p:val>
                                        </p:tav>
                                        <p:tav tm="100000">
                                          <p:val>
                                            <p:strVal val="#ppt_x"/>
                                          </p:val>
                                        </p:tav>
                                      </p:tavLst>
                                    </p:anim>
                                    <p:anim calcmode="lin" valueType="num">
                                      <p:cBhvr additive="base">
                                        <p:cTn id="78" dur="500" fill="hold"/>
                                        <p:tgtEl>
                                          <p:spTgt spid="27"/>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0-#ppt_w/2"/>
                                          </p:val>
                                        </p:tav>
                                        <p:tav tm="100000">
                                          <p:val>
                                            <p:strVal val="#ppt_x"/>
                                          </p:val>
                                        </p:tav>
                                      </p:tavLst>
                                    </p:anim>
                                    <p:anim calcmode="lin" valueType="num">
                                      <p:cBhvr additive="base">
                                        <p:cTn id="82" dur="500" fill="hold"/>
                                        <p:tgtEl>
                                          <p:spTgt spid="24"/>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 calcmode="lin" valueType="num">
                                      <p:cBhvr additive="base">
                                        <p:cTn id="85" dur="500" fill="hold"/>
                                        <p:tgtEl>
                                          <p:spTgt spid="36"/>
                                        </p:tgtEl>
                                        <p:attrNameLst>
                                          <p:attrName>ppt_x</p:attrName>
                                        </p:attrNameLst>
                                      </p:cBhvr>
                                      <p:tavLst>
                                        <p:tav tm="0">
                                          <p:val>
                                            <p:strVal val="0-#ppt_w/2"/>
                                          </p:val>
                                        </p:tav>
                                        <p:tav tm="100000">
                                          <p:val>
                                            <p:strVal val="#ppt_x"/>
                                          </p:val>
                                        </p:tav>
                                      </p:tavLst>
                                    </p:anim>
                                    <p:anim calcmode="lin" valueType="num">
                                      <p:cBhvr additive="base">
                                        <p:cTn id="86" dur="500" fill="hold"/>
                                        <p:tgtEl>
                                          <p:spTgt spid="36"/>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anim calcmode="lin" valueType="num">
                                      <p:cBhvr additive="base">
                                        <p:cTn id="89" dur="500" fill="hold"/>
                                        <p:tgtEl>
                                          <p:spTgt spid="42"/>
                                        </p:tgtEl>
                                        <p:attrNameLst>
                                          <p:attrName>ppt_x</p:attrName>
                                        </p:attrNameLst>
                                      </p:cBhvr>
                                      <p:tavLst>
                                        <p:tav tm="0">
                                          <p:val>
                                            <p:strVal val="0-#ppt_w/2"/>
                                          </p:val>
                                        </p:tav>
                                        <p:tav tm="100000">
                                          <p:val>
                                            <p:strVal val="#ppt_x"/>
                                          </p:val>
                                        </p:tav>
                                      </p:tavLst>
                                    </p:anim>
                                    <p:anim calcmode="lin" valueType="num">
                                      <p:cBhvr additive="base">
                                        <p:cTn id="90"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5" grpId="0" animBg="1"/>
      <p:bldP spid="19" grpId="0" animBg="1"/>
      <p:bldP spid="23" grpId="0" animBg="1"/>
      <p:bldP spid="27" grpId="0" animBg="1"/>
      <p:bldP spid="31" grpId="0" animBg="1"/>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7"/>
          <p:cNvSpPr txBox="1"/>
          <p:nvPr/>
        </p:nvSpPr>
        <p:spPr>
          <a:xfrm>
            <a:off x="2613147" y="1512277"/>
            <a:ext cx="9020908" cy="481046"/>
          </a:xfrm>
          <a:prstGeom prst="rect">
            <a:avLst/>
          </a:prstGeom>
          <a:solidFill>
            <a:srgbClr val="F0F8EB"/>
          </a:solidFill>
        </p:spPr>
        <p:txBody>
          <a:bodyPr vert="horz" wrap="square" lIns="0" tIns="74185" rIns="0" bIns="0" rtlCol="0">
            <a:spAutoFit/>
          </a:bodyPr>
          <a:lstStyle/>
          <a:p>
            <a:pPr marL="154418">
              <a:spcBef>
                <a:spcPts val="584"/>
              </a:spcBef>
            </a:pPr>
            <a:r>
              <a:rPr sz="2639" b="1" spc="-9" dirty="0">
                <a:solidFill>
                  <a:srgbClr val="404040"/>
                </a:solidFill>
                <a:latin typeface="Arial"/>
                <a:cs typeface="Arial"/>
              </a:rPr>
              <a:t>Difference</a:t>
            </a:r>
            <a:r>
              <a:rPr sz="2639" b="1" spc="-195" dirty="0">
                <a:solidFill>
                  <a:srgbClr val="404040"/>
                </a:solidFill>
                <a:latin typeface="Arial"/>
                <a:cs typeface="Arial"/>
              </a:rPr>
              <a:t> </a:t>
            </a:r>
            <a:r>
              <a:rPr sz="2639" b="1" spc="-17" dirty="0">
                <a:solidFill>
                  <a:srgbClr val="404040"/>
                </a:solidFill>
                <a:latin typeface="Arial"/>
                <a:cs typeface="Arial"/>
              </a:rPr>
              <a:t>between</a:t>
            </a:r>
            <a:r>
              <a:rPr sz="2639" b="1" spc="-125" dirty="0">
                <a:solidFill>
                  <a:srgbClr val="404040"/>
                </a:solidFill>
                <a:latin typeface="Arial"/>
                <a:cs typeface="Arial"/>
              </a:rPr>
              <a:t> </a:t>
            </a:r>
            <a:r>
              <a:rPr sz="2639" b="1" dirty="0">
                <a:solidFill>
                  <a:srgbClr val="404040"/>
                </a:solidFill>
                <a:latin typeface="Arial"/>
                <a:cs typeface="Arial"/>
              </a:rPr>
              <a:t>means</a:t>
            </a:r>
            <a:r>
              <a:rPr sz="2639" b="1" spc="-195" dirty="0">
                <a:solidFill>
                  <a:srgbClr val="404040"/>
                </a:solidFill>
                <a:latin typeface="Arial"/>
                <a:cs typeface="Arial"/>
              </a:rPr>
              <a:t> </a:t>
            </a:r>
            <a:r>
              <a:rPr sz="2639" b="1" spc="-13" dirty="0">
                <a:solidFill>
                  <a:srgbClr val="404040"/>
                </a:solidFill>
                <a:latin typeface="Arial"/>
                <a:cs typeface="Arial"/>
              </a:rPr>
              <a:t>of</a:t>
            </a:r>
            <a:r>
              <a:rPr sz="2639" b="1" spc="-22" dirty="0">
                <a:solidFill>
                  <a:srgbClr val="404040"/>
                </a:solidFill>
                <a:latin typeface="Arial"/>
                <a:cs typeface="Arial"/>
              </a:rPr>
              <a:t> </a:t>
            </a:r>
            <a:r>
              <a:rPr sz="2639" b="1" spc="-13" dirty="0">
                <a:solidFill>
                  <a:srgbClr val="404040"/>
                </a:solidFill>
                <a:latin typeface="Arial"/>
                <a:cs typeface="Arial"/>
              </a:rPr>
              <a:t>two</a:t>
            </a:r>
            <a:r>
              <a:rPr sz="2639" b="1" spc="-61" dirty="0">
                <a:solidFill>
                  <a:srgbClr val="404040"/>
                </a:solidFill>
                <a:latin typeface="Arial"/>
                <a:cs typeface="Arial"/>
              </a:rPr>
              <a:t> </a:t>
            </a:r>
            <a:r>
              <a:rPr sz="2639" b="1" spc="-9" dirty="0">
                <a:solidFill>
                  <a:srgbClr val="404040"/>
                </a:solidFill>
                <a:latin typeface="Arial"/>
                <a:cs typeface="Arial"/>
              </a:rPr>
              <a:t>populations</a:t>
            </a:r>
            <a:r>
              <a:rPr sz="2639" b="1" spc="-195" dirty="0">
                <a:solidFill>
                  <a:srgbClr val="404040"/>
                </a:solidFill>
                <a:latin typeface="Arial"/>
                <a:cs typeface="Arial"/>
              </a:rPr>
              <a:t> </a:t>
            </a:r>
            <a:r>
              <a:rPr sz="2639" b="1" spc="26" dirty="0">
                <a:solidFill>
                  <a:srgbClr val="404040"/>
                </a:solidFill>
                <a:latin typeface="Arial"/>
                <a:cs typeface="Arial"/>
              </a:rPr>
              <a:t>(µ</a:t>
            </a:r>
            <a:r>
              <a:rPr sz="2596" b="1" spc="38" baseline="-18055" dirty="0">
                <a:solidFill>
                  <a:srgbClr val="404040"/>
                </a:solidFill>
                <a:latin typeface="Arial"/>
                <a:cs typeface="Arial"/>
              </a:rPr>
              <a:t>1</a:t>
            </a:r>
            <a:r>
              <a:rPr sz="2596" b="1" spc="-90" baseline="-18055" dirty="0">
                <a:solidFill>
                  <a:srgbClr val="404040"/>
                </a:solidFill>
                <a:latin typeface="Arial"/>
                <a:cs typeface="Arial"/>
              </a:rPr>
              <a:t> </a:t>
            </a:r>
            <a:r>
              <a:rPr sz="2639" b="1" spc="-4" dirty="0">
                <a:solidFill>
                  <a:srgbClr val="404040"/>
                </a:solidFill>
                <a:latin typeface="Arial"/>
                <a:cs typeface="Arial"/>
              </a:rPr>
              <a:t>-</a:t>
            </a:r>
            <a:r>
              <a:rPr sz="2639" b="1" spc="-22" dirty="0">
                <a:solidFill>
                  <a:srgbClr val="404040"/>
                </a:solidFill>
                <a:latin typeface="Arial"/>
                <a:cs typeface="Arial"/>
              </a:rPr>
              <a:t> </a:t>
            </a:r>
            <a:r>
              <a:rPr sz="2639" b="1" dirty="0">
                <a:solidFill>
                  <a:srgbClr val="404040"/>
                </a:solidFill>
                <a:latin typeface="Arial"/>
                <a:cs typeface="Arial"/>
              </a:rPr>
              <a:t>µ</a:t>
            </a:r>
            <a:r>
              <a:rPr sz="2596" b="1" baseline="-18055" dirty="0">
                <a:solidFill>
                  <a:srgbClr val="404040"/>
                </a:solidFill>
                <a:latin typeface="Arial"/>
                <a:cs typeface="Arial"/>
              </a:rPr>
              <a:t>2</a:t>
            </a:r>
            <a:r>
              <a:rPr sz="2639" b="1" dirty="0">
                <a:solidFill>
                  <a:srgbClr val="404040"/>
                </a:solidFill>
                <a:latin typeface="Arial"/>
                <a:cs typeface="Arial"/>
              </a:rPr>
              <a:t>)</a:t>
            </a:r>
            <a:endParaRPr sz="2639">
              <a:latin typeface="Arial"/>
              <a:cs typeface="Arial"/>
            </a:endParaRPr>
          </a:p>
        </p:txBody>
      </p:sp>
      <p:sp>
        <p:nvSpPr>
          <p:cNvPr id="28" name="object 28"/>
          <p:cNvSpPr/>
          <p:nvPr/>
        </p:nvSpPr>
        <p:spPr>
          <a:xfrm>
            <a:off x="262356" y="1477107"/>
            <a:ext cx="1537973" cy="782515"/>
          </a:xfrm>
          <a:prstGeom prst="rect">
            <a:avLst/>
          </a:prstGeom>
          <a:blipFill>
            <a:blip r:embed="rId3" cstate="print"/>
            <a:stretch>
              <a:fillRect/>
            </a:stretch>
          </a:blipFill>
        </p:spPr>
        <p:txBody>
          <a:bodyPr wrap="square" lIns="0" tIns="0" rIns="0" bIns="0" rtlCol="0"/>
          <a:lstStyle/>
          <a:p>
            <a:endParaRPr sz="1558"/>
          </a:p>
        </p:txBody>
      </p:sp>
      <p:sp>
        <p:nvSpPr>
          <p:cNvPr id="29" name="object 29"/>
          <p:cNvSpPr txBox="1"/>
          <p:nvPr/>
        </p:nvSpPr>
        <p:spPr>
          <a:xfrm>
            <a:off x="562891" y="1623499"/>
            <a:ext cx="990783" cy="491015"/>
          </a:xfrm>
          <a:prstGeom prst="rect">
            <a:avLst/>
          </a:prstGeom>
        </p:spPr>
        <p:txBody>
          <a:bodyPr vert="horz" wrap="square" lIns="0" tIns="11540" rIns="0" bIns="0" rtlCol="0">
            <a:spAutoFit/>
          </a:bodyPr>
          <a:lstStyle/>
          <a:p>
            <a:pPr marL="10991">
              <a:spcBef>
                <a:spcPts val="91"/>
              </a:spcBef>
            </a:pPr>
            <a:r>
              <a:rPr sz="3115" b="1" dirty="0">
                <a:solidFill>
                  <a:srgbClr val="FFFFFF"/>
                </a:solidFill>
                <a:latin typeface="Arial"/>
                <a:cs typeface="Arial"/>
              </a:rPr>
              <a:t>t</a:t>
            </a:r>
            <a:r>
              <a:rPr sz="3115" b="1" spc="-4" dirty="0">
                <a:solidFill>
                  <a:srgbClr val="FFFFFF"/>
                </a:solidFill>
                <a:latin typeface="Arial"/>
                <a:cs typeface="Arial"/>
              </a:rPr>
              <a:t>-</a:t>
            </a:r>
            <a:r>
              <a:rPr sz="3115" b="1" dirty="0">
                <a:solidFill>
                  <a:srgbClr val="FFFFFF"/>
                </a:solidFill>
                <a:latin typeface="Arial"/>
                <a:cs typeface="Arial"/>
              </a:rPr>
              <a:t>test</a:t>
            </a:r>
            <a:endParaRPr sz="3115">
              <a:latin typeface="Arial"/>
              <a:cs typeface="Arial"/>
            </a:endParaRPr>
          </a:p>
        </p:txBody>
      </p:sp>
      <p:grpSp>
        <p:nvGrpSpPr>
          <p:cNvPr id="30" name="object 30"/>
          <p:cNvGrpSpPr/>
          <p:nvPr/>
        </p:nvGrpSpPr>
        <p:grpSpPr>
          <a:xfrm>
            <a:off x="1804255" y="1573823"/>
            <a:ext cx="5306707" cy="2818484"/>
            <a:chOff x="2082800" y="1818639"/>
            <a:chExt cx="6132195" cy="3256915"/>
          </a:xfrm>
        </p:grpSpPr>
        <p:sp>
          <p:nvSpPr>
            <p:cNvPr id="31" name="object 31"/>
            <p:cNvSpPr/>
            <p:nvPr/>
          </p:nvSpPr>
          <p:spPr>
            <a:xfrm>
              <a:off x="2082800" y="1818639"/>
              <a:ext cx="736600" cy="736600"/>
            </a:xfrm>
            <a:prstGeom prst="rect">
              <a:avLst/>
            </a:prstGeom>
            <a:blipFill>
              <a:blip r:embed="rId4" cstate="print"/>
              <a:stretch>
                <a:fillRect/>
              </a:stretch>
            </a:blipFill>
          </p:spPr>
          <p:txBody>
            <a:bodyPr wrap="square" lIns="0" tIns="0" rIns="0" bIns="0" rtlCol="0"/>
            <a:lstStyle/>
            <a:p>
              <a:endParaRPr sz="1558"/>
            </a:p>
          </p:txBody>
        </p:sp>
        <p:sp>
          <p:nvSpPr>
            <p:cNvPr id="32" name="object 32"/>
            <p:cNvSpPr/>
            <p:nvPr/>
          </p:nvSpPr>
          <p:spPr>
            <a:xfrm>
              <a:off x="2179319" y="1864359"/>
              <a:ext cx="599440" cy="589280"/>
            </a:xfrm>
            <a:custGeom>
              <a:avLst/>
              <a:gdLst/>
              <a:ahLst/>
              <a:cxnLst/>
              <a:rect l="l" t="t" r="r" b="b"/>
              <a:pathLst>
                <a:path w="599439" h="589280">
                  <a:moveTo>
                    <a:pt x="304800" y="0"/>
                  </a:moveTo>
                  <a:lnTo>
                    <a:pt x="304800" y="147319"/>
                  </a:lnTo>
                  <a:lnTo>
                    <a:pt x="0" y="147319"/>
                  </a:lnTo>
                  <a:lnTo>
                    <a:pt x="0" y="441960"/>
                  </a:lnTo>
                  <a:lnTo>
                    <a:pt x="304800" y="441960"/>
                  </a:lnTo>
                  <a:lnTo>
                    <a:pt x="304800" y="589279"/>
                  </a:lnTo>
                  <a:lnTo>
                    <a:pt x="599440" y="294639"/>
                  </a:lnTo>
                  <a:lnTo>
                    <a:pt x="304800" y="0"/>
                  </a:lnTo>
                  <a:close/>
                </a:path>
              </a:pathLst>
            </a:custGeom>
            <a:solidFill>
              <a:srgbClr val="7AC7CE"/>
            </a:solidFill>
          </p:spPr>
          <p:txBody>
            <a:bodyPr wrap="square" lIns="0" tIns="0" rIns="0" bIns="0" rtlCol="0"/>
            <a:lstStyle/>
            <a:p>
              <a:endParaRPr sz="1558"/>
            </a:p>
          </p:txBody>
        </p:sp>
        <p:sp>
          <p:nvSpPr>
            <p:cNvPr id="33" name="object 33"/>
            <p:cNvSpPr/>
            <p:nvPr/>
          </p:nvSpPr>
          <p:spPr>
            <a:xfrm>
              <a:off x="2179319" y="1864359"/>
              <a:ext cx="599440" cy="589280"/>
            </a:xfrm>
            <a:custGeom>
              <a:avLst/>
              <a:gdLst/>
              <a:ahLst/>
              <a:cxnLst/>
              <a:rect l="l" t="t" r="r" b="b"/>
              <a:pathLst>
                <a:path w="599439" h="589280">
                  <a:moveTo>
                    <a:pt x="304800" y="589279"/>
                  </a:moveTo>
                  <a:lnTo>
                    <a:pt x="304800" y="441960"/>
                  </a:lnTo>
                  <a:lnTo>
                    <a:pt x="0" y="441960"/>
                  </a:lnTo>
                  <a:lnTo>
                    <a:pt x="0" y="147319"/>
                  </a:lnTo>
                  <a:lnTo>
                    <a:pt x="304800" y="147319"/>
                  </a:lnTo>
                  <a:lnTo>
                    <a:pt x="304800" y="0"/>
                  </a:lnTo>
                  <a:lnTo>
                    <a:pt x="599440" y="294639"/>
                  </a:lnTo>
                  <a:lnTo>
                    <a:pt x="304800" y="589279"/>
                  </a:lnTo>
                </a:path>
              </a:pathLst>
            </a:custGeom>
            <a:ln w="12700">
              <a:solidFill>
                <a:srgbClr val="FFFFFF"/>
              </a:solidFill>
            </a:ln>
          </p:spPr>
          <p:txBody>
            <a:bodyPr wrap="square" lIns="0" tIns="0" rIns="0" bIns="0" rtlCol="0"/>
            <a:lstStyle/>
            <a:p>
              <a:endParaRPr sz="1558"/>
            </a:p>
          </p:txBody>
        </p:sp>
        <p:sp>
          <p:nvSpPr>
            <p:cNvPr id="34" name="object 34"/>
            <p:cNvSpPr/>
            <p:nvPr/>
          </p:nvSpPr>
          <p:spPr>
            <a:xfrm>
              <a:off x="5872436" y="4124856"/>
              <a:ext cx="2341966" cy="950167"/>
            </a:xfrm>
            <a:prstGeom prst="rect">
              <a:avLst/>
            </a:prstGeom>
            <a:blipFill>
              <a:blip r:embed="rId5" cstate="print"/>
              <a:stretch>
                <a:fillRect/>
              </a:stretch>
            </a:blipFill>
          </p:spPr>
          <p:txBody>
            <a:bodyPr wrap="square" lIns="0" tIns="0" rIns="0" bIns="0" rtlCol="0"/>
            <a:lstStyle/>
            <a:p>
              <a:endParaRPr sz="1558"/>
            </a:p>
          </p:txBody>
        </p:sp>
        <p:sp>
          <p:nvSpPr>
            <p:cNvPr id="35" name="object 35"/>
            <p:cNvSpPr/>
            <p:nvPr/>
          </p:nvSpPr>
          <p:spPr>
            <a:xfrm>
              <a:off x="5918200" y="4130039"/>
              <a:ext cx="2255520" cy="863600"/>
            </a:xfrm>
            <a:custGeom>
              <a:avLst/>
              <a:gdLst/>
              <a:ahLst/>
              <a:cxnLst/>
              <a:rect l="l" t="t" r="r" b="b"/>
              <a:pathLst>
                <a:path w="2255520" h="863600">
                  <a:moveTo>
                    <a:pt x="2111629" y="0"/>
                  </a:moveTo>
                  <a:lnTo>
                    <a:pt x="143890" y="0"/>
                  </a:lnTo>
                  <a:lnTo>
                    <a:pt x="98397" y="7332"/>
                  </a:lnTo>
                  <a:lnTo>
                    <a:pt x="58896" y="27753"/>
                  </a:lnTo>
                  <a:lnTo>
                    <a:pt x="27753" y="58896"/>
                  </a:lnTo>
                  <a:lnTo>
                    <a:pt x="7332" y="98397"/>
                  </a:lnTo>
                  <a:lnTo>
                    <a:pt x="0" y="143890"/>
                  </a:lnTo>
                  <a:lnTo>
                    <a:pt x="0" y="719709"/>
                  </a:lnTo>
                  <a:lnTo>
                    <a:pt x="7332" y="765202"/>
                  </a:lnTo>
                  <a:lnTo>
                    <a:pt x="27753" y="804703"/>
                  </a:lnTo>
                  <a:lnTo>
                    <a:pt x="58896" y="835846"/>
                  </a:lnTo>
                  <a:lnTo>
                    <a:pt x="98397" y="856267"/>
                  </a:lnTo>
                  <a:lnTo>
                    <a:pt x="143890" y="863600"/>
                  </a:lnTo>
                  <a:lnTo>
                    <a:pt x="2111629" y="863600"/>
                  </a:lnTo>
                  <a:lnTo>
                    <a:pt x="2157122" y="856267"/>
                  </a:lnTo>
                  <a:lnTo>
                    <a:pt x="2196623" y="835846"/>
                  </a:lnTo>
                  <a:lnTo>
                    <a:pt x="2227766" y="804703"/>
                  </a:lnTo>
                  <a:lnTo>
                    <a:pt x="2248187" y="765202"/>
                  </a:lnTo>
                  <a:lnTo>
                    <a:pt x="2255520" y="719709"/>
                  </a:lnTo>
                  <a:lnTo>
                    <a:pt x="2255520" y="143890"/>
                  </a:lnTo>
                  <a:lnTo>
                    <a:pt x="2248187" y="98397"/>
                  </a:lnTo>
                  <a:lnTo>
                    <a:pt x="2227766" y="58896"/>
                  </a:lnTo>
                  <a:lnTo>
                    <a:pt x="2196623" y="27753"/>
                  </a:lnTo>
                  <a:lnTo>
                    <a:pt x="2157122" y="7332"/>
                  </a:lnTo>
                  <a:lnTo>
                    <a:pt x="2111629" y="0"/>
                  </a:lnTo>
                  <a:close/>
                </a:path>
              </a:pathLst>
            </a:custGeom>
            <a:solidFill>
              <a:srgbClr val="9DC3E6"/>
            </a:solidFill>
          </p:spPr>
          <p:txBody>
            <a:bodyPr wrap="square" lIns="0" tIns="0" rIns="0" bIns="0" rtlCol="0"/>
            <a:lstStyle/>
            <a:p>
              <a:endParaRPr sz="1558"/>
            </a:p>
          </p:txBody>
        </p:sp>
        <p:sp>
          <p:nvSpPr>
            <p:cNvPr id="36" name="object 36"/>
            <p:cNvSpPr/>
            <p:nvPr/>
          </p:nvSpPr>
          <p:spPr>
            <a:xfrm>
              <a:off x="5918200" y="4130039"/>
              <a:ext cx="2255520" cy="863600"/>
            </a:xfrm>
            <a:custGeom>
              <a:avLst/>
              <a:gdLst/>
              <a:ahLst/>
              <a:cxnLst/>
              <a:rect l="l" t="t" r="r" b="b"/>
              <a:pathLst>
                <a:path w="2255520" h="863600">
                  <a:moveTo>
                    <a:pt x="0" y="143890"/>
                  </a:moveTo>
                  <a:lnTo>
                    <a:pt x="7332" y="98397"/>
                  </a:lnTo>
                  <a:lnTo>
                    <a:pt x="27753" y="58896"/>
                  </a:lnTo>
                  <a:lnTo>
                    <a:pt x="58896" y="27753"/>
                  </a:lnTo>
                  <a:lnTo>
                    <a:pt x="98397" y="7332"/>
                  </a:lnTo>
                  <a:lnTo>
                    <a:pt x="143890" y="0"/>
                  </a:lnTo>
                  <a:lnTo>
                    <a:pt x="2111629" y="0"/>
                  </a:lnTo>
                  <a:lnTo>
                    <a:pt x="2157122" y="7332"/>
                  </a:lnTo>
                  <a:lnTo>
                    <a:pt x="2196623" y="27753"/>
                  </a:lnTo>
                  <a:lnTo>
                    <a:pt x="2227766" y="58896"/>
                  </a:lnTo>
                  <a:lnTo>
                    <a:pt x="2248187" y="98397"/>
                  </a:lnTo>
                  <a:lnTo>
                    <a:pt x="2255520" y="143890"/>
                  </a:lnTo>
                  <a:lnTo>
                    <a:pt x="2255520" y="719709"/>
                  </a:lnTo>
                  <a:lnTo>
                    <a:pt x="2248187" y="765202"/>
                  </a:lnTo>
                  <a:lnTo>
                    <a:pt x="2227766" y="804703"/>
                  </a:lnTo>
                  <a:lnTo>
                    <a:pt x="2196623" y="835846"/>
                  </a:lnTo>
                  <a:lnTo>
                    <a:pt x="2157122" y="856267"/>
                  </a:lnTo>
                  <a:lnTo>
                    <a:pt x="2111629" y="863600"/>
                  </a:lnTo>
                  <a:lnTo>
                    <a:pt x="143890" y="863600"/>
                  </a:lnTo>
                  <a:lnTo>
                    <a:pt x="98397" y="856267"/>
                  </a:lnTo>
                  <a:lnTo>
                    <a:pt x="58896" y="835846"/>
                  </a:lnTo>
                  <a:lnTo>
                    <a:pt x="27753" y="804703"/>
                  </a:lnTo>
                  <a:lnTo>
                    <a:pt x="7332" y="765202"/>
                  </a:lnTo>
                  <a:lnTo>
                    <a:pt x="0" y="719709"/>
                  </a:lnTo>
                  <a:lnTo>
                    <a:pt x="0" y="143890"/>
                  </a:lnTo>
                  <a:close/>
                </a:path>
              </a:pathLst>
            </a:custGeom>
            <a:ln w="12700">
              <a:solidFill>
                <a:srgbClr val="BEBEBE"/>
              </a:solidFill>
            </a:ln>
          </p:spPr>
          <p:txBody>
            <a:bodyPr wrap="square" lIns="0" tIns="0" rIns="0" bIns="0" rtlCol="0"/>
            <a:lstStyle/>
            <a:p>
              <a:endParaRPr sz="1558"/>
            </a:p>
          </p:txBody>
        </p:sp>
        <p:sp>
          <p:nvSpPr>
            <p:cNvPr id="37" name="object 37"/>
            <p:cNvSpPr/>
            <p:nvPr/>
          </p:nvSpPr>
          <p:spPr>
            <a:xfrm>
              <a:off x="5974079" y="4236719"/>
              <a:ext cx="2123440" cy="711200"/>
            </a:xfrm>
            <a:custGeom>
              <a:avLst/>
              <a:gdLst/>
              <a:ahLst/>
              <a:cxnLst/>
              <a:rect l="l" t="t" r="r" b="b"/>
              <a:pathLst>
                <a:path w="2123440" h="711200">
                  <a:moveTo>
                    <a:pt x="2123439" y="0"/>
                  </a:moveTo>
                  <a:lnTo>
                    <a:pt x="0" y="0"/>
                  </a:lnTo>
                  <a:lnTo>
                    <a:pt x="0" y="711199"/>
                  </a:lnTo>
                  <a:lnTo>
                    <a:pt x="2123439" y="711199"/>
                  </a:lnTo>
                  <a:lnTo>
                    <a:pt x="2123439" y="0"/>
                  </a:lnTo>
                  <a:close/>
                </a:path>
              </a:pathLst>
            </a:custGeom>
            <a:solidFill>
              <a:srgbClr val="9DC3E6"/>
            </a:solidFill>
          </p:spPr>
          <p:txBody>
            <a:bodyPr wrap="square" lIns="0" tIns="0" rIns="0" bIns="0" rtlCol="0"/>
            <a:lstStyle/>
            <a:p>
              <a:endParaRPr sz="1558"/>
            </a:p>
          </p:txBody>
        </p:sp>
      </p:grpSp>
      <p:sp>
        <p:nvSpPr>
          <p:cNvPr id="38" name="object 38"/>
          <p:cNvSpPr txBox="1"/>
          <p:nvPr/>
        </p:nvSpPr>
        <p:spPr>
          <a:xfrm>
            <a:off x="5534171" y="3690350"/>
            <a:ext cx="1108930" cy="544427"/>
          </a:xfrm>
          <a:prstGeom prst="rect">
            <a:avLst/>
          </a:prstGeom>
        </p:spPr>
        <p:txBody>
          <a:bodyPr vert="horz" wrap="square" lIns="0" tIns="11540" rIns="0" bIns="0" rtlCol="0">
            <a:spAutoFit/>
          </a:bodyPr>
          <a:lstStyle/>
          <a:p>
            <a:pPr marL="10991">
              <a:spcBef>
                <a:spcPts val="91"/>
              </a:spcBef>
            </a:pPr>
            <a:r>
              <a:rPr sz="3462" b="1" spc="22" dirty="0">
                <a:solidFill>
                  <a:srgbClr val="FF0000"/>
                </a:solidFill>
                <a:latin typeface="Arial"/>
                <a:cs typeface="Arial"/>
              </a:rPr>
              <a:t>t-</a:t>
            </a:r>
            <a:r>
              <a:rPr sz="3462" b="1" spc="17" dirty="0">
                <a:solidFill>
                  <a:srgbClr val="FF0000"/>
                </a:solidFill>
                <a:latin typeface="Arial"/>
                <a:cs typeface="Arial"/>
              </a:rPr>
              <a:t>t</a:t>
            </a:r>
            <a:r>
              <a:rPr sz="3462" b="1" spc="9" dirty="0">
                <a:solidFill>
                  <a:srgbClr val="FF0000"/>
                </a:solidFill>
                <a:latin typeface="Arial"/>
                <a:cs typeface="Arial"/>
              </a:rPr>
              <a:t>es</a:t>
            </a:r>
            <a:r>
              <a:rPr sz="3462" b="1" dirty="0">
                <a:solidFill>
                  <a:srgbClr val="FF0000"/>
                </a:solidFill>
                <a:latin typeface="Arial"/>
                <a:cs typeface="Arial"/>
              </a:rPr>
              <a:t>t</a:t>
            </a:r>
            <a:endParaRPr sz="3462">
              <a:latin typeface="Arial"/>
              <a:cs typeface="Arial"/>
            </a:endParaRPr>
          </a:p>
        </p:txBody>
      </p:sp>
      <p:grpSp>
        <p:nvGrpSpPr>
          <p:cNvPr id="39" name="object 39"/>
          <p:cNvGrpSpPr/>
          <p:nvPr/>
        </p:nvGrpSpPr>
        <p:grpSpPr>
          <a:xfrm>
            <a:off x="318354" y="2488222"/>
            <a:ext cx="5737529" cy="936381"/>
            <a:chOff x="365759" y="2875279"/>
            <a:chExt cx="6630034" cy="1082040"/>
          </a:xfrm>
        </p:grpSpPr>
        <p:sp>
          <p:nvSpPr>
            <p:cNvPr id="40" name="object 40"/>
            <p:cNvSpPr/>
            <p:nvPr/>
          </p:nvSpPr>
          <p:spPr>
            <a:xfrm>
              <a:off x="457184" y="2986912"/>
              <a:ext cx="6537991" cy="767334"/>
            </a:xfrm>
            <a:prstGeom prst="rect">
              <a:avLst/>
            </a:prstGeom>
            <a:blipFill>
              <a:blip r:embed="rId6" cstate="print"/>
              <a:stretch>
                <a:fillRect/>
              </a:stretch>
            </a:blipFill>
          </p:spPr>
          <p:txBody>
            <a:bodyPr wrap="square" lIns="0" tIns="0" rIns="0" bIns="0" rtlCol="0"/>
            <a:lstStyle/>
            <a:p>
              <a:endParaRPr sz="1558"/>
            </a:p>
          </p:txBody>
        </p:sp>
        <p:sp>
          <p:nvSpPr>
            <p:cNvPr id="41" name="object 41"/>
            <p:cNvSpPr/>
            <p:nvPr/>
          </p:nvSpPr>
          <p:spPr>
            <a:xfrm>
              <a:off x="365759" y="2875279"/>
              <a:ext cx="5156200" cy="1082039"/>
            </a:xfrm>
            <a:prstGeom prst="rect">
              <a:avLst/>
            </a:prstGeom>
            <a:blipFill>
              <a:blip r:embed="rId7" cstate="print"/>
              <a:stretch>
                <a:fillRect/>
              </a:stretch>
            </a:blipFill>
          </p:spPr>
          <p:txBody>
            <a:bodyPr wrap="square" lIns="0" tIns="0" rIns="0" bIns="0" rtlCol="0"/>
            <a:lstStyle/>
            <a:p>
              <a:endParaRPr sz="1558"/>
            </a:p>
          </p:txBody>
        </p:sp>
      </p:grpSp>
      <p:sp>
        <p:nvSpPr>
          <p:cNvPr id="42" name="object 42"/>
          <p:cNvSpPr txBox="1"/>
          <p:nvPr/>
        </p:nvSpPr>
        <p:spPr>
          <a:xfrm>
            <a:off x="441447" y="2611316"/>
            <a:ext cx="5574323" cy="597673"/>
          </a:xfrm>
          <a:prstGeom prst="rect">
            <a:avLst/>
          </a:prstGeom>
          <a:solidFill>
            <a:srgbClr val="DEEBF7"/>
          </a:solidFill>
        </p:spPr>
        <p:txBody>
          <a:bodyPr vert="horz" wrap="square" lIns="0" tIns="7693" rIns="0" bIns="0" rtlCol="0">
            <a:spAutoFit/>
          </a:bodyPr>
          <a:lstStyle/>
          <a:p>
            <a:pPr marL="376976" marR="1477134" indent="-298944">
              <a:lnSpc>
                <a:spcPts val="2293"/>
              </a:lnSpc>
              <a:spcBef>
                <a:spcPts val="61"/>
              </a:spcBef>
              <a:buFont typeface="Wingdings"/>
              <a:buChar char=""/>
              <a:tabLst>
                <a:tab pos="376976" algn="l"/>
              </a:tabLst>
            </a:pPr>
            <a:r>
              <a:rPr sz="1947" b="1" spc="4" dirty="0">
                <a:latin typeface="Arial"/>
                <a:cs typeface="Arial"/>
              </a:rPr>
              <a:t>Samples</a:t>
            </a:r>
            <a:r>
              <a:rPr sz="1947" b="1" spc="-238" dirty="0">
                <a:latin typeface="Arial"/>
                <a:cs typeface="Arial"/>
              </a:rPr>
              <a:t> </a:t>
            </a:r>
            <a:r>
              <a:rPr sz="1947" b="1" spc="4" dirty="0">
                <a:latin typeface="Arial"/>
                <a:cs typeface="Arial"/>
              </a:rPr>
              <a:t>are</a:t>
            </a:r>
            <a:r>
              <a:rPr sz="1947" b="1" spc="-99" dirty="0">
                <a:latin typeface="Arial"/>
                <a:cs typeface="Arial"/>
              </a:rPr>
              <a:t> </a:t>
            </a:r>
            <a:r>
              <a:rPr sz="1947" b="1" spc="13" dirty="0">
                <a:latin typeface="Arial"/>
                <a:cs typeface="Arial"/>
              </a:rPr>
              <a:t>drawn</a:t>
            </a:r>
            <a:r>
              <a:rPr sz="1947" b="1" spc="-208" dirty="0">
                <a:latin typeface="Arial"/>
                <a:cs typeface="Arial"/>
              </a:rPr>
              <a:t> </a:t>
            </a:r>
            <a:r>
              <a:rPr sz="1947" b="1" spc="-13" dirty="0">
                <a:latin typeface="Arial"/>
                <a:cs typeface="Arial"/>
              </a:rPr>
              <a:t>from</a:t>
            </a:r>
            <a:r>
              <a:rPr sz="1947" b="1" spc="-125" dirty="0">
                <a:latin typeface="Arial"/>
                <a:cs typeface="Arial"/>
              </a:rPr>
              <a:t> </a:t>
            </a:r>
            <a:r>
              <a:rPr sz="1947" b="1" spc="9" dirty="0">
                <a:latin typeface="Arial"/>
                <a:cs typeface="Arial"/>
              </a:rPr>
              <a:t>normal  </a:t>
            </a:r>
            <a:r>
              <a:rPr sz="1947" b="1" spc="-9" dirty="0">
                <a:latin typeface="Arial"/>
                <a:cs typeface="Arial"/>
              </a:rPr>
              <a:t>populations</a:t>
            </a:r>
            <a:endParaRPr sz="1947">
              <a:latin typeface="Arial"/>
              <a:cs typeface="Arial"/>
            </a:endParaRPr>
          </a:p>
        </p:txBody>
      </p:sp>
      <p:grpSp>
        <p:nvGrpSpPr>
          <p:cNvPr id="43" name="object 43"/>
          <p:cNvGrpSpPr/>
          <p:nvPr/>
        </p:nvGrpSpPr>
        <p:grpSpPr>
          <a:xfrm>
            <a:off x="6156448" y="2479431"/>
            <a:ext cx="5702361" cy="989135"/>
            <a:chOff x="7112000" y="2865120"/>
            <a:chExt cx="6589395" cy="1143000"/>
          </a:xfrm>
        </p:grpSpPr>
        <p:sp>
          <p:nvSpPr>
            <p:cNvPr id="44" name="object 44"/>
            <p:cNvSpPr/>
            <p:nvPr/>
          </p:nvSpPr>
          <p:spPr>
            <a:xfrm>
              <a:off x="7193264" y="2986914"/>
              <a:ext cx="6507511" cy="777490"/>
            </a:xfrm>
            <a:prstGeom prst="rect">
              <a:avLst/>
            </a:prstGeom>
            <a:blipFill>
              <a:blip r:embed="rId8" cstate="print"/>
              <a:stretch>
                <a:fillRect/>
              </a:stretch>
            </a:blipFill>
          </p:spPr>
          <p:txBody>
            <a:bodyPr wrap="square" lIns="0" tIns="0" rIns="0" bIns="0" rtlCol="0"/>
            <a:lstStyle/>
            <a:p>
              <a:endParaRPr sz="1558"/>
            </a:p>
          </p:txBody>
        </p:sp>
        <p:sp>
          <p:nvSpPr>
            <p:cNvPr id="45" name="object 45"/>
            <p:cNvSpPr/>
            <p:nvPr/>
          </p:nvSpPr>
          <p:spPr>
            <a:xfrm>
              <a:off x="7112000" y="2865120"/>
              <a:ext cx="5664200" cy="1143000"/>
            </a:xfrm>
            <a:prstGeom prst="rect">
              <a:avLst/>
            </a:prstGeom>
            <a:blipFill>
              <a:blip r:embed="rId9" cstate="print"/>
              <a:stretch>
                <a:fillRect/>
              </a:stretch>
            </a:blipFill>
          </p:spPr>
          <p:txBody>
            <a:bodyPr wrap="square" lIns="0" tIns="0" rIns="0" bIns="0" rtlCol="0"/>
            <a:lstStyle/>
            <a:p>
              <a:endParaRPr sz="1558"/>
            </a:p>
          </p:txBody>
        </p:sp>
        <p:sp>
          <p:nvSpPr>
            <p:cNvPr id="46" name="object 46"/>
            <p:cNvSpPr/>
            <p:nvPr/>
          </p:nvSpPr>
          <p:spPr>
            <a:xfrm>
              <a:off x="7244079" y="3017520"/>
              <a:ext cx="6410960" cy="680720"/>
            </a:xfrm>
            <a:custGeom>
              <a:avLst/>
              <a:gdLst/>
              <a:ahLst/>
              <a:cxnLst/>
              <a:rect l="l" t="t" r="r" b="b"/>
              <a:pathLst>
                <a:path w="6410959" h="680720">
                  <a:moveTo>
                    <a:pt x="6410960" y="0"/>
                  </a:moveTo>
                  <a:lnTo>
                    <a:pt x="0" y="0"/>
                  </a:lnTo>
                  <a:lnTo>
                    <a:pt x="0" y="680720"/>
                  </a:lnTo>
                  <a:lnTo>
                    <a:pt x="6410960" y="680720"/>
                  </a:lnTo>
                  <a:lnTo>
                    <a:pt x="6410960" y="0"/>
                  </a:lnTo>
                  <a:close/>
                </a:path>
              </a:pathLst>
            </a:custGeom>
            <a:solidFill>
              <a:srgbClr val="FAE4D5"/>
            </a:solidFill>
          </p:spPr>
          <p:txBody>
            <a:bodyPr wrap="square" lIns="0" tIns="0" rIns="0" bIns="0" rtlCol="0"/>
            <a:lstStyle/>
            <a:p>
              <a:endParaRPr sz="1558"/>
            </a:p>
          </p:txBody>
        </p:sp>
      </p:grpSp>
      <p:sp>
        <p:nvSpPr>
          <p:cNvPr id="47" name="object 47"/>
          <p:cNvSpPr txBox="1"/>
          <p:nvPr/>
        </p:nvSpPr>
        <p:spPr>
          <a:xfrm>
            <a:off x="6343833" y="2536693"/>
            <a:ext cx="4457150" cy="708826"/>
          </a:xfrm>
          <a:prstGeom prst="rect">
            <a:avLst/>
          </a:prstGeom>
        </p:spPr>
        <p:txBody>
          <a:bodyPr vert="horz" wrap="square" lIns="0" tIns="57700" rIns="0" bIns="0" rtlCol="0">
            <a:spAutoFit/>
          </a:bodyPr>
          <a:lstStyle/>
          <a:p>
            <a:pPr marL="309934" indent="-299493">
              <a:spcBef>
                <a:spcPts val="454"/>
              </a:spcBef>
              <a:buFont typeface="Wingdings"/>
              <a:buChar char=""/>
              <a:tabLst>
                <a:tab pos="310484" algn="l"/>
              </a:tabLst>
            </a:pPr>
            <a:r>
              <a:rPr sz="1947" b="1" spc="9" dirty="0">
                <a:latin typeface="Arial"/>
                <a:cs typeface="Arial"/>
              </a:rPr>
              <a:t>The</a:t>
            </a:r>
            <a:r>
              <a:rPr sz="1947" b="1" spc="-108" dirty="0">
                <a:latin typeface="Arial"/>
                <a:cs typeface="Arial"/>
              </a:rPr>
              <a:t> </a:t>
            </a:r>
            <a:r>
              <a:rPr sz="1947" b="1" spc="-9" dirty="0">
                <a:latin typeface="Arial"/>
                <a:cs typeface="Arial"/>
              </a:rPr>
              <a:t>population</a:t>
            </a:r>
            <a:r>
              <a:rPr sz="1947" b="1" spc="-212" dirty="0">
                <a:latin typeface="Arial"/>
                <a:cs typeface="Arial"/>
              </a:rPr>
              <a:t> </a:t>
            </a:r>
            <a:r>
              <a:rPr sz="1947" b="1" dirty="0">
                <a:latin typeface="Arial"/>
                <a:cs typeface="Arial"/>
              </a:rPr>
              <a:t>variances</a:t>
            </a:r>
            <a:r>
              <a:rPr sz="1947" b="1" spc="-238" dirty="0">
                <a:latin typeface="Arial"/>
                <a:cs typeface="Arial"/>
              </a:rPr>
              <a:t> </a:t>
            </a:r>
            <a:r>
              <a:rPr sz="1947" b="1" spc="-17" dirty="0">
                <a:latin typeface="Arial"/>
                <a:cs typeface="Arial"/>
              </a:rPr>
              <a:t>should</a:t>
            </a:r>
            <a:r>
              <a:rPr sz="1947" b="1" spc="-74" dirty="0">
                <a:latin typeface="Arial"/>
                <a:cs typeface="Arial"/>
              </a:rPr>
              <a:t> </a:t>
            </a:r>
            <a:r>
              <a:rPr sz="1947" b="1" spc="-13" dirty="0">
                <a:latin typeface="Arial"/>
                <a:cs typeface="Arial"/>
              </a:rPr>
              <a:t>be</a:t>
            </a:r>
            <a:endParaRPr sz="1947">
              <a:latin typeface="Arial"/>
              <a:cs typeface="Arial"/>
            </a:endParaRPr>
          </a:p>
          <a:p>
            <a:pPr marL="309934">
              <a:spcBef>
                <a:spcPts val="368"/>
              </a:spcBef>
            </a:pPr>
            <a:r>
              <a:rPr sz="1947" b="1" dirty="0">
                <a:latin typeface="Arial"/>
                <a:cs typeface="Arial"/>
              </a:rPr>
              <a:t>unknown</a:t>
            </a:r>
            <a:endParaRPr sz="1947">
              <a:latin typeface="Arial"/>
              <a:cs typeface="Arial"/>
            </a:endParaRPr>
          </a:p>
        </p:txBody>
      </p:sp>
      <p:grpSp>
        <p:nvGrpSpPr>
          <p:cNvPr id="48" name="object 48"/>
          <p:cNvGrpSpPr/>
          <p:nvPr/>
        </p:nvGrpSpPr>
        <p:grpSpPr>
          <a:xfrm>
            <a:off x="898647" y="4730155"/>
            <a:ext cx="4893469" cy="699538"/>
            <a:chOff x="1036319" y="5465956"/>
            <a:chExt cx="5654675" cy="808355"/>
          </a:xfrm>
        </p:grpSpPr>
        <p:sp>
          <p:nvSpPr>
            <p:cNvPr id="49" name="object 49"/>
            <p:cNvSpPr/>
            <p:nvPr/>
          </p:nvSpPr>
          <p:spPr>
            <a:xfrm>
              <a:off x="1127741" y="5465956"/>
              <a:ext cx="5562636" cy="787647"/>
            </a:xfrm>
            <a:prstGeom prst="rect">
              <a:avLst/>
            </a:prstGeom>
            <a:blipFill>
              <a:blip r:embed="rId10" cstate="print"/>
              <a:stretch>
                <a:fillRect/>
              </a:stretch>
            </a:blipFill>
          </p:spPr>
          <p:txBody>
            <a:bodyPr wrap="square" lIns="0" tIns="0" rIns="0" bIns="0" rtlCol="0"/>
            <a:lstStyle/>
            <a:p>
              <a:endParaRPr sz="1558"/>
            </a:p>
          </p:txBody>
        </p:sp>
        <p:sp>
          <p:nvSpPr>
            <p:cNvPr id="50" name="object 50"/>
            <p:cNvSpPr/>
            <p:nvPr/>
          </p:nvSpPr>
          <p:spPr>
            <a:xfrm>
              <a:off x="1036319" y="5537200"/>
              <a:ext cx="5562600" cy="736600"/>
            </a:xfrm>
            <a:prstGeom prst="rect">
              <a:avLst/>
            </a:prstGeom>
            <a:blipFill>
              <a:blip r:embed="rId11" cstate="print"/>
              <a:stretch>
                <a:fillRect/>
              </a:stretch>
            </a:blipFill>
          </p:spPr>
          <p:txBody>
            <a:bodyPr wrap="square" lIns="0" tIns="0" rIns="0" bIns="0" rtlCol="0"/>
            <a:lstStyle/>
            <a:p>
              <a:endParaRPr sz="1558"/>
            </a:p>
          </p:txBody>
        </p:sp>
      </p:grpSp>
      <p:sp>
        <p:nvSpPr>
          <p:cNvPr id="51" name="object 51"/>
          <p:cNvSpPr txBox="1"/>
          <p:nvPr/>
        </p:nvSpPr>
        <p:spPr>
          <a:xfrm>
            <a:off x="1021739" y="4756638"/>
            <a:ext cx="4730262" cy="450562"/>
          </a:xfrm>
          <a:prstGeom prst="rect">
            <a:avLst/>
          </a:prstGeom>
          <a:solidFill>
            <a:srgbClr val="C5DFB4"/>
          </a:solidFill>
        </p:spPr>
        <p:txBody>
          <a:bodyPr vert="horz" wrap="square" lIns="0" tIns="149469" rIns="0" bIns="0" rtlCol="0">
            <a:spAutoFit/>
          </a:bodyPr>
          <a:lstStyle/>
          <a:p>
            <a:pPr marL="376427" indent="-300043">
              <a:spcBef>
                <a:spcPts val="1177"/>
              </a:spcBef>
              <a:buFont typeface="Wingdings"/>
              <a:buChar char=""/>
              <a:tabLst>
                <a:tab pos="376976" algn="l"/>
              </a:tabLst>
            </a:pPr>
            <a:r>
              <a:rPr sz="1947" b="1" spc="-4" dirty="0">
                <a:latin typeface="Arial"/>
                <a:cs typeface="Arial"/>
              </a:rPr>
              <a:t>Two </a:t>
            </a:r>
            <a:r>
              <a:rPr sz="1947" b="1" spc="-13" dirty="0">
                <a:latin typeface="Arial"/>
                <a:cs typeface="Arial"/>
              </a:rPr>
              <a:t>groups </a:t>
            </a:r>
            <a:r>
              <a:rPr sz="1947" b="1" spc="-17" dirty="0">
                <a:latin typeface="Arial"/>
                <a:cs typeface="Arial"/>
              </a:rPr>
              <a:t>should</a:t>
            </a:r>
            <a:r>
              <a:rPr sz="1947" b="1" spc="-397" dirty="0">
                <a:latin typeface="Arial"/>
                <a:cs typeface="Arial"/>
              </a:rPr>
              <a:t> </a:t>
            </a:r>
            <a:r>
              <a:rPr sz="1947" b="1" spc="-13" dirty="0">
                <a:latin typeface="Arial"/>
                <a:cs typeface="Arial"/>
              </a:rPr>
              <a:t>be </a:t>
            </a:r>
            <a:r>
              <a:rPr sz="1947" b="1" spc="-4" dirty="0">
                <a:latin typeface="Arial"/>
                <a:cs typeface="Arial"/>
              </a:rPr>
              <a:t>independent</a:t>
            </a:r>
            <a:endParaRPr sz="1947">
              <a:latin typeface="Arial"/>
              <a:cs typeface="Arial"/>
            </a:endParaRPr>
          </a:p>
        </p:txBody>
      </p:sp>
      <p:grpSp>
        <p:nvGrpSpPr>
          <p:cNvPr id="52" name="object 52"/>
          <p:cNvGrpSpPr/>
          <p:nvPr/>
        </p:nvGrpSpPr>
        <p:grpSpPr>
          <a:xfrm>
            <a:off x="6411424" y="4730183"/>
            <a:ext cx="5561135" cy="980892"/>
            <a:chOff x="7406640" y="5465989"/>
            <a:chExt cx="6426200" cy="1133475"/>
          </a:xfrm>
        </p:grpSpPr>
        <p:sp>
          <p:nvSpPr>
            <p:cNvPr id="53" name="object 53"/>
            <p:cNvSpPr/>
            <p:nvPr/>
          </p:nvSpPr>
          <p:spPr>
            <a:xfrm>
              <a:off x="7498063" y="5465989"/>
              <a:ext cx="6202713" cy="1092381"/>
            </a:xfrm>
            <a:prstGeom prst="rect">
              <a:avLst/>
            </a:prstGeom>
            <a:blipFill>
              <a:blip r:embed="rId12" cstate="print"/>
              <a:stretch>
                <a:fillRect/>
              </a:stretch>
            </a:blipFill>
          </p:spPr>
          <p:txBody>
            <a:bodyPr wrap="square" lIns="0" tIns="0" rIns="0" bIns="0" rtlCol="0"/>
            <a:lstStyle/>
            <a:p>
              <a:endParaRPr sz="1558"/>
            </a:p>
          </p:txBody>
        </p:sp>
        <p:sp>
          <p:nvSpPr>
            <p:cNvPr id="54" name="object 54"/>
            <p:cNvSpPr/>
            <p:nvPr/>
          </p:nvSpPr>
          <p:spPr>
            <a:xfrm>
              <a:off x="7406640" y="5527039"/>
              <a:ext cx="6426200" cy="1071880"/>
            </a:xfrm>
            <a:prstGeom prst="rect">
              <a:avLst/>
            </a:prstGeom>
            <a:blipFill>
              <a:blip r:embed="rId13" cstate="print"/>
              <a:stretch>
                <a:fillRect/>
              </a:stretch>
            </a:blipFill>
          </p:spPr>
          <p:txBody>
            <a:bodyPr wrap="square" lIns="0" tIns="0" rIns="0" bIns="0" rtlCol="0"/>
            <a:lstStyle/>
            <a:p>
              <a:endParaRPr sz="1558"/>
            </a:p>
          </p:txBody>
        </p:sp>
      </p:grpSp>
      <p:sp>
        <p:nvSpPr>
          <p:cNvPr id="55" name="object 55"/>
          <p:cNvSpPr txBox="1"/>
          <p:nvPr/>
        </p:nvSpPr>
        <p:spPr>
          <a:xfrm>
            <a:off x="6534516" y="4756638"/>
            <a:ext cx="5284177" cy="745273"/>
          </a:xfrm>
          <a:prstGeom prst="rect">
            <a:avLst/>
          </a:prstGeom>
          <a:solidFill>
            <a:srgbClr val="FFF1CC"/>
          </a:solidFill>
        </p:spPr>
        <p:txBody>
          <a:bodyPr vert="horz" wrap="square" lIns="0" tIns="153865" rIns="0" bIns="0" rtlCol="0">
            <a:spAutoFit/>
          </a:bodyPr>
          <a:lstStyle/>
          <a:p>
            <a:pPr marL="378625" marR="102762" indent="-299493">
              <a:lnSpc>
                <a:spcPts val="2285"/>
              </a:lnSpc>
              <a:spcBef>
                <a:spcPts val="1212"/>
              </a:spcBef>
              <a:buFont typeface="Wingdings"/>
              <a:buChar char=""/>
              <a:tabLst>
                <a:tab pos="378625" algn="l"/>
              </a:tabLst>
            </a:pPr>
            <a:r>
              <a:rPr sz="1947" b="1" spc="-4" dirty="0">
                <a:latin typeface="Arial"/>
                <a:cs typeface="Arial"/>
              </a:rPr>
              <a:t>Subjects</a:t>
            </a:r>
            <a:r>
              <a:rPr sz="1947" b="1" spc="-242" dirty="0">
                <a:latin typeface="Arial"/>
                <a:cs typeface="Arial"/>
              </a:rPr>
              <a:t> </a:t>
            </a:r>
            <a:r>
              <a:rPr sz="1947" b="1" spc="-17" dirty="0">
                <a:latin typeface="Arial"/>
                <a:cs typeface="Arial"/>
              </a:rPr>
              <a:t>should</a:t>
            </a:r>
            <a:r>
              <a:rPr sz="1947" b="1" dirty="0">
                <a:latin typeface="Arial"/>
                <a:cs typeface="Arial"/>
              </a:rPr>
              <a:t> </a:t>
            </a:r>
            <a:r>
              <a:rPr sz="1947" b="1" spc="-13" dirty="0">
                <a:latin typeface="Arial"/>
                <a:cs typeface="Arial"/>
              </a:rPr>
              <a:t>be</a:t>
            </a:r>
            <a:r>
              <a:rPr sz="1947" b="1" spc="-104" dirty="0">
                <a:latin typeface="Arial"/>
                <a:cs typeface="Arial"/>
              </a:rPr>
              <a:t> </a:t>
            </a:r>
            <a:r>
              <a:rPr sz="1947" b="1" spc="4" dirty="0">
                <a:latin typeface="Arial"/>
                <a:cs typeface="Arial"/>
              </a:rPr>
              <a:t>allocated</a:t>
            </a:r>
            <a:r>
              <a:rPr sz="1947" b="1" spc="-208" dirty="0">
                <a:latin typeface="Arial"/>
                <a:cs typeface="Arial"/>
              </a:rPr>
              <a:t> </a:t>
            </a:r>
            <a:r>
              <a:rPr sz="1947" b="1" spc="-4" dirty="0">
                <a:latin typeface="Arial"/>
                <a:cs typeface="Arial"/>
              </a:rPr>
              <a:t>randomly</a:t>
            </a:r>
            <a:r>
              <a:rPr sz="1947" b="1" spc="-173" dirty="0">
                <a:latin typeface="Arial"/>
                <a:cs typeface="Arial"/>
              </a:rPr>
              <a:t> </a:t>
            </a:r>
            <a:r>
              <a:rPr sz="1947" b="1" spc="-17" dirty="0">
                <a:latin typeface="Arial"/>
                <a:cs typeface="Arial"/>
              </a:rPr>
              <a:t>to  both</a:t>
            </a:r>
            <a:r>
              <a:rPr sz="1947" b="1" spc="-74" dirty="0">
                <a:latin typeface="Arial"/>
                <a:cs typeface="Arial"/>
              </a:rPr>
              <a:t> </a:t>
            </a:r>
            <a:r>
              <a:rPr sz="1947" b="1" spc="-13" dirty="0">
                <a:latin typeface="Arial"/>
                <a:cs typeface="Arial"/>
              </a:rPr>
              <a:t>groups</a:t>
            </a:r>
            <a:endParaRPr sz="1947">
              <a:latin typeface="Arial"/>
              <a:cs typeface="Arial"/>
            </a:endParaRPr>
          </a:p>
        </p:txBody>
      </p:sp>
      <p:sp>
        <p:nvSpPr>
          <p:cNvPr id="59" name="object 59"/>
          <p:cNvSpPr txBox="1"/>
          <p:nvPr/>
        </p:nvSpPr>
        <p:spPr>
          <a:xfrm>
            <a:off x="300770" y="5758962"/>
            <a:ext cx="11517923" cy="704942"/>
          </a:xfrm>
          <a:prstGeom prst="rect">
            <a:avLst/>
          </a:prstGeom>
          <a:solidFill>
            <a:srgbClr val="D9D9D9"/>
          </a:solidFill>
        </p:spPr>
        <p:txBody>
          <a:bodyPr vert="horz" wrap="square" lIns="0" tIns="53853" rIns="0" bIns="0" rtlCol="0">
            <a:spAutoFit/>
          </a:bodyPr>
          <a:lstStyle/>
          <a:p>
            <a:pPr marL="378076" indent="-299493">
              <a:spcBef>
                <a:spcPts val="424"/>
              </a:spcBef>
              <a:buFont typeface="Wingdings"/>
              <a:buChar char=""/>
              <a:tabLst>
                <a:tab pos="378076" algn="l"/>
              </a:tabLst>
            </a:pPr>
            <a:r>
              <a:rPr sz="1947" b="1" dirty="0">
                <a:solidFill>
                  <a:srgbClr val="FF0000"/>
                </a:solidFill>
                <a:latin typeface="Arial"/>
                <a:cs typeface="Arial"/>
              </a:rPr>
              <a:t>However</a:t>
            </a:r>
            <a:r>
              <a:rPr sz="1947" b="1" spc="-190" dirty="0">
                <a:solidFill>
                  <a:srgbClr val="FF0000"/>
                </a:solidFill>
                <a:latin typeface="Arial"/>
                <a:cs typeface="Arial"/>
              </a:rPr>
              <a:t> </a:t>
            </a:r>
            <a:r>
              <a:rPr sz="1947" b="1" spc="-4" dirty="0">
                <a:solidFill>
                  <a:srgbClr val="FF0000"/>
                </a:solidFill>
                <a:latin typeface="Arial"/>
                <a:cs typeface="Arial"/>
              </a:rPr>
              <a:t>even</a:t>
            </a:r>
            <a:r>
              <a:rPr sz="1947" b="1" spc="-138" dirty="0">
                <a:solidFill>
                  <a:srgbClr val="FF0000"/>
                </a:solidFill>
                <a:latin typeface="Arial"/>
                <a:cs typeface="Arial"/>
              </a:rPr>
              <a:t> </a:t>
            </a:r>
            <a:r>
              <a:rPr sz="1947" b="1" dirty="0">
                <a:solidFill>
                  <a:srgbClr val="FF0000"/>
                </a:solidFill>
                <a:latin typeface="Arial"/>
                <a:cs typeface="Arial"/>
              </a:rPr>
              <a:t>if</a:t>
            </a:r>
            <a:r>
              <a:rPr sz="1947" b="1" spc="-78" dirty="0">
                <a:solidFill>
                  <a:srgbClr val="FF0000"/>
                </a:solidFill>
                <a:latin typeface="Arial"/>
                <a:cs typeface="Arial"/>
              </a:rPr>
              <a:t> </a:t>
            </a:r>
            <a:r>
              <a:rPr sz="1947" b="1" spc="4" dirty="0">
                <a:solidFill>
                  <a:srgbClr val="FF0000"/>
                </a:solidFill>
                <a:latin typeface="Arial"/>
                <a:cs typeface="Arial"/>
              </a:rPr>
              <a:t>sample</a:t>
            </a:r>
            <a:r>
              <a:rPr sz="1947" b="1" spc="-173" dirty="0">
                <a:solidFill>
                  <a:srgbClr val="FF0000"/>
                </a:solidFill>
                <a:latin typeface="Arial"/>
                <a:cs typeface="Arial"/>
              </a:rPr>
              <a:t> </a:t>
            </a:r>
            <a:r>
              <a:rPr sz="1947" b="1" spc="-13" dirty="0">
                <a:solidFill>
                  <a:srgbClr val="FF0000"/>
                </a:solidFill>
                <a:latin typeface="Arial"/>
                <a:cs typeface="Arial"/>
              </a:rPr>
              <a:t>size</a:t>
            </a:r>
            <a:r>
              <a:rPr sz="1947" b="1" spc="-30" dirty="0">
                <a:solidFill>
                  <a:srgbClr val="FF0000"/>
                </a:solidFill>
                <a:latin typeface="Arial"/>
                <a:cs typeface="Arial"/>
              </a:rPr>
              <a:t> </a:t>
            </a:r>
            <a:r>
              <a:rPr sz="1947" b="1" spc="9" dirty="0">
                <a:solidFill>
                  <a:srgbClr val="FF0000"/>
                </a:solidFill>
                <a:latin typeface="Arial"/>
                <a:cs typeface="Arial"/>
              </a:rPr>
              <a:t>more</a:t>
            </a:r>
            <a:r>
              <a:rPr sz="1947" b="1" spc="-164" dirty="0">
                <a:solidFill>
                  <a:srgbClr val="FF0000"/>
                </a:solidFill>
                <a:latin typeface="Arial"/>
                <a:cs typeface="Arial"/>
              </a:rPr>
              <a:t> </a:t>
            </a:r>
            <a:r>
              <a:rPr sz="1947" b="1" spc="-9" dirty="0">
                <a:solidFill>
                  <a:srgbClr val="FF0000"/>
                </a:solidFill>
                <a:latin typeface="Arial"/>
                <a:cs typeface="Arial"/>
              </a:rPr>
              <a:t>than</a:t>
            </a:r>
            <a:r>
              <a:rPr sz="1947" b="1" spc="-134" dirty="0">
                <a:solidFill>
                  <a:srgbClr val="FF0000"/>
                </a:solidFill>
                <a:latin typeface="Arial"/>
                <a:cs typeface="Arial"/>
              </a:rPr>
              <a:t> </a:t>
            </a:r>
            <a:r>
              <a:rPr sz="1947" b="1" spc="4" dirty="0">
                <a:solidFill>
                  <a:srgbClr val="FF0000"/>
                </a:solidFill>
                <a:latin typeface="Arial"/>
                <a:cs typeface="Arial"/>
              </a:rPr>
              <a:t>30</a:t>
            </a:r>
            <a:r>
              <a:rPr sz="1947" b="1" spc="-30" dirty="0">
                <a:solidFill>
                  <a:srgbClr val="FF0000"/>
                </a:solidFill>
                <a:latin typeface="Arial"/>
                <a:cs typeface="Arial"/>
              </a:rPr>
              <a:t> </a:t>
            </a:r>
            <a:r>
              <a:rPr sz="1947" b="1" dirty="0">
                <a:solidFill>
                  <a:srgbClr val="FF0000"/>
                </a:solidFill>
                <a:latin typeface="Arial"/>
                <a:cs typeface="Arial"/>
              </a:rPr>
              <a:t>(i.e.,</a:t>
            </a:r>
            <a:r>
              <a:rPr sz="1947" b="1" spc="-186" dirty="0">
                <a:solidFill>
                  <a:srgbClr val="FF0000"/>
                </a:solidFill>
                <a:latin typeface="Arial"/>
                <a:cs typeface="Arial"/>
              </a:rPr>
              <a:t> </a:t>
            </a:r>
            <a:r>
              <a:rPr sz="1947" b="1" spc="-4" dirty="0">
                <a:solidFill>
                  <a:srgbClr val="FF0000"/>
                </a:solidFill>
                <a:latin typeface="Arial"/>
                <a:cs typeface="Arial"/>
              </a:rPr>
              <a:t>n</a:t>
            </a:r>
            <a:r>
              <a:rPr sz="1947" b="1" spc="4" dirty="0">
                <a:solidFill>
                  <a:srgbClr val="FF0000"/>
                </a:solidFill>
                <a:latin typeface="Arial"/>
                <a:cs typeface="Arial"/>
              </a:rPr>
              <a:t> </a:t>
            </a:r>
            <a:r>
              <a:rPr sz="1947" b="1" spc="-4" dirty="0">
                <a:solidFill>
                  <a:srgbClr val="FF0000"/>
                </a:solidFill>
                <a:latin typeface="Arial"/>
                <a:cs typeface="Arial"/>
              </a:rPr>
              <a:t>&gt;</a:t>
            </a:r>
            <a:r>
              <a:rPr sz="1947" b="1" spc="-17" dirty="0">
                <a:solidFill>
                  <a:srgbClr val="FF0000"/>
                </a:solidFill>
                <a:latin typeface="Arial"/>
                <a:cs typeface="Arial"/>
              </a:rPr>
              <a:t> </a:t>
            </a:r>
            <a:r>
              <a:rPr sz="1947" b="1" spc="9" dirty="0">
                <a:solidFill>
                  <a:srgbClr val="FF0000"/>
                </a:solidFill>
                <a:latin typeface="Arial"/>
                <a:cs typeface="Arial"/>
              </a:rPr>
              <a:t>30)</a:t>
            </a:r>
            <a:r>
              <a:rPr sz="1947" b="1" spc="-147" dirty="0">
                <a:solidFill>
                  <a:srgbClr val="FF0000"/>
                </a:solidFill>
                <a:latin typeface="Arial"/>
                <a:cs typeface="Arial"/>
              </a:rPr>
              <a:t> </a:t>
            </a:r>
            <a:r>
              <a:rPr sz="1947" b="1" dirty="0">
                <a:solidFill>
                  <a:srgbClr val="FF0000"/>
                </a:solidFill>
                <a:latin typeface="Arial"/>
                <a:cs typeface="Arial"/>
              </a:rPr>
              <a:t>and</a:t>
            </a:r>
            <a:r>
              <a:rPr sz="1947" b="1" spc="-69" dirty="0">
                <a:solidFill>
                  <a:srgbClr val="FF0000"/>
                </a:solidFill>
                <a:latin typeface="Arial"/>
                <a:cs typeface="Arial"/>
              </a:rPr>
              <a:t> </a:t>
            </a:r>
            <a:r>
              <a:rPr sz="1947" b="1" spc="-9" dirty="0">
                <a:solidFill>
                  <a:srgbClr val="FF0000"/>
                </a:solidFill>
                <a:latin typeface="Arial"/>
                <a:cs typeface="Arial"/>
              </a:rPr>
              <a:t>population</a:t>
            </a:r>
            <a:r>
              <a:rPr sz="1947" b="1" spc="-134" dirty="0">
                <a:solidFill>
                  <a:srgbClr val="FF0000"/>
                </a:solidFill>
                <a:latin typeface="Arial"/>
                <a:cs typeface="Arial"/>
              </a:rPr>
              <a:t> </a:t>
            </a:r>
            <a:r>
              <a:rPr sz="1947" b="1" spc="-4" dirty="0">
                <a:solidFill>
                  <a:srgbClr val="FF0000"/>
                </a:solidFill>
                <a:latin typeface="Arial"/>
                <a:cs typeface="Arial"/>
              </a:rPr>
              <a:t>variances</a:t>
            </a:r>
            <a:r>
              <a:rPr sz="1947" b="1" spc="-238" dirty="0">
                <a:solidFill>
                  <a:srgbClr val="FF0000"/>
                </a:solidFill>
                <a:latin typeface="Arial"/>
                <a:cs typeface="Arial"/>
              </a:rPr>
              <a:t> </a:t>
            </a:r>
            <a:r>
              <a:rPr sz="1947" b="1" dirty="0">
                <a:solidFill>
                  <a:srgbClr val="FF0000"/>
                </a:solidFill>
                <a:latin typeface="Arial"/>
                <a:cs typeface="Arial"/>
              </a:rPr>
              <a:t>unknown,</a:t>
            </a:r>
            <a:r>
              <a:rPr sz="1947" b="1" spc="-186" dirty="0">
                <a:solidFill>
                  <a:srgbClr val="FF0000"/>
                </a:solidFill>
                <a:latin typeface="Arial"/>
                <a:cs typeface="Arial"/>
              </a:rPr>
              <a:t> </a:t>
            </a:r>
            <a:r>
              <a:rPr sz="1947" b="1" spc="43" dirty="0">
                <a:solidFill>
                  <a:srgbClr val="FF0000"/>
                </a:solidFill>
                <a:latin typeface="Arial"/>
                <a:cs typeface="Arial"/>
              </a:rPr>
              <a:t>t-</a:t>
            </a:r>
            <a:endParaRPr sz="1947" dirty="0">
              <a:latin typeface="Arial"/>
              <a:cs typeface="Arial"/>
            </a:endParaRPr>
          </a:p>
          <a:p>
            <a:pPr marL="378076">
              <a:spcBef>
                <a:spcPts val="368"/>
              </a:spcBef>
            </a:pPr>
            <a:r>
              <a:rPr sz="1947" b="1" spc="-17" dirty="0">
                <a:solidFill>
                  <a:srgbClr val="FF0000"/>
                </a:solidFill>
                <a:latin typeface="Arial"/>
                <a:cs typeface="Arial"/>
              </a:rPr>
              <a:t>test should</a:t>
            </a:r>
            <a:r>
              <a:rPr sz="1947" b="1" spc="-65" dirty="0">
                <a:solidFill>
                  <a:srgbClr val="FF0000"/>
                </a:solidFill>
                <a:latin typeface="Arial"/>
                <a:cs typeface="Arial"/>
              </a:rPr>
              <a:t> </a:t>
            </a:r>
            <a:r>
              <a:rPr sz="1947" b="1" spc="-13" dirty="0">
                <a:solidFill>
                  <a:srgbClr val="FF0000"/>
                </a:solidFill>
                <a:latin typeface="Arial"/>
                <a:cs typeface="Arial"/>
              </a:rPr>
              <a:t>be</a:t>
            </a:r>
            <a:r>
              <a:rPr sz="1947" b="1" spc="-30" dirty="0">
                <a:solidFill>
                  <a:srgbClr val="FF0000"/>
                </a:solidFill>
                <a:latin typeface="Arial"/>
                <a:cs typeface="Arial"/>
              </a:rPr>
              <a:t> </a:t>
            </a:r>
            <a:r>
              <a:rPr sz="1947" b="1" spc="-9" dirty="0">
                <a:solidFill>
                  <a:srgbClr val="FF0000"/>
                </a:solidFill>
                <a:latin typeface="Arial"/>
                <a:cs typeface="Arial"/>
              </a:rPr>
              <a:t>continue</a:t>
            </a:r>
            <a:r>
              <a:rPr sz="1947" b="1" spc="-169" dirty="0">
                <a:solidFill>
                  <a:srgbClr val="FF0000"/>
                </a:solidFill>
                <a:latin typeface="Arial"/>
                <a:cs typeface="Arial"/>
              </a:rPr>
              <a:t> </a:t>
            </a:r>
            <a:r>
              <a:rPr sz="1947" b="1" spc="-17" dirty="0">
                <a:solidFill>
                  <a:srgbClr val="FF0000"/>
                </a:solidFill>
                <a:latin typeface="Arial"/>
                <a:cs typeface="Arial"/>
              </a:rPr>
              <a:t>to</a:t>
            </a:r>
            <a:r>
              <a:rPr sz="1947" b="1" spc="4" dirty="0">
                <a:solidFill>
                  <a:srgbClr val="FF0000"/>
                </a:solidFill>
                <a:latin typeface="Arial"/>
                <a:cs typeface="Arial"/>
              </a:rPr>
              <a:t> </a:t>
            </a:r>
            <a:r>
              <a:rPr sz="1947" b="1" spc="-22" dirty="0">
                <a:solidFill>
                  <a:srgbClr val="FF0000"/>
                </a:solidFill>
                <a:latin typeface="Arial"/>
                <a:cs typeface="Arial"/>
              </a:rPr>
              <a:t>apply,</a:t>
            </a:r>
            <a:r>
              <a:rPr sz="1947" b="1" spc="-186" dirty="0">
                <a:solidFill>
                  <a:srgbClr val="FF0000"/>
                </a:solidFill>
                <a:latin typeface="Arial"/>
                <a:cs typeface="Arial"/>
              </a:rPr>
              <a:t> </a:t>
            </a:r>
            <a:r>
              <a:rPr sz="1947" b="1" spc="-4" dirty="0">
                <a:solidFill>
                  <a:srgbClr val="FF0000"/>
                </a:solidFill>
                <a:latin typeface="Arial"/>
                <a:cs typeface="Arial"/>
              </a:rPr>
              <a:t>because</a:t>
            </a:r>
            <a:r>
              <a:rPr sz="1947" b="1" spc="-164" dirty="0">
                <a:solidFill>
                  <a:srgbClr val="FF0000"/>
                </a:solidFill>
                <a:latin typeface="Arial"/>
                <a:cs typeface="Arial"/>
              </a:rPr>
              <a:t> </a:t>
            </a:r>
            <a:r>
              <a:rPr sz="1947" b="1" spc="-13" dirty="0">
                <a:solidFill>
                  <a:srgbClr val="FF0000"/>
                </a:solidFill>
                <a:latin typeface="Arial"/>
                <a:cs typeface="Arial"/>
              </a:rPr>
              <a:t>of</a:t>
            </a:r>
            <a:r>
              <a:rPr sz="1947" b="1" spc="-17" dirty="0">
                <a:solidFill>
                  <a:srgbClr val="FF0000"/>
                </a:solidFill>
                <a:latin typeface="Arial"/>
                <a:cs typeface="Arial"/>
              </a:rPr>
              <a:t> </a:t>
            </a:r>
            <a:r>
              <a:rPr sz="1947" b="1" dirty="0">
                <a:solidFill>
                  <a:srgbClr val="FF0000"/>
                </a:solidFill>
                <a:latin typeface="Arial"/>
                <a:cs typeface="Arial"/>
              </a:rPr>
              <a:t>central</a:t>
            </a:r>
            <a:r>
              <a:rPr sz="1947" b="1" spc="-182" dirty="0">
                <a:solidFill>
                  <a:srgbClr val="FF0000"/>
                </a:solidFill>
                <a:latin typeface="Arial"/>
                <a:cs typeface="Arial"/>
              </a:rPr>
              <a:t> </a:t>
            </a:r>
            <a:r>
              <a:rPr sz="1947" b="1" spc="17" dirty="0">
                <a:solidFill>
                  <a:srgbClr val="FF0000"/>
                </a:solidFill>
                <a:latin typeface="Arial"/>
                <a:cs typeface="Arial"/>
              </a:rPr>
              <a:t>limit</a:t>
            </a:r>
            <a:r>
              <a:rPr sz="1947" b="1" spc="-220" dirty="0">
                <a:solidFill>
                  <a:srgbClr val="FF0000"/>
                </a:solidFill>
                <a:latin typeface="Arial"/>
                <a:cs typeface="Arial"/>
              </a:rPr>
              <a:t> </a:t>
            </a:r>
            <a:r>
              <a:rPr sz="1947" b="1" spc="-4" dirty="0">
                <a:solidFill>
                  <a:srgbClr val="FF0000"/>
                </a:solidFill>
                <a:latin typeface="Arial"/>
                <a:cs typeface="Arial"/>
              </a:rPr>
              <a:t>theorem</a:t>
            </a:r>
            <a:r>
              <a:rPr sz="1947" b="1" spc="-125" dirty="0">
                <a:solidFill>
                  <a:srgbClr val="FF0000"/>
                </a:solidFill>
                <a:latin typeface="Arial"/>
                <a:cs typeface="Arial"/>
              </a:rPr>
              <a:t> </a:t>
            </a:r>
            <a:r>
              <a:rPr sz="1947" b="1" dirty="0">
                <a:solidFill>
                  <a:srgbClr val="FF0000"/>
                </a:solidFill>
                <a:latin typeface="Arial"/>
                <a:cs typeface="Arial"/>
              </a:rPr>
              <a:t>it</a:t>
            </a:r>
            <a:r>
              <a:rPr sz="1947" b="1" spc="-78" dirty="0">
                <a:solidFill>
                  <a:srgbClr val="FF0000"/>
                </a:solidFill>
                <a:latin typeface="Arial"/>
                <a:cs typeface="Arial"/>
              </a:rPr>
              <a:t> </a:t>
            </a:r>
            <a:r>
              <a:rPr sz="1947" b="1" spc="-9" dirty="0">
                <a:solidFill>
                  <a:srgbClr val="FF0000"/>
                </a:solidFill>
                <a:latin typeface="Arial"/>
                <a:cs typeface="Arial"/>
              </a:rPr>
              <a:t>approaches</a:t>
            </a:r>
            <a:r>
              <a:rPr sz="1947" b="1" spc="-238" dirty="0">
                <a:solidFill>
                  <a:srgbClr val="FF0000"/>
                </a:solidFill>
                <a:latin typeface="Arial"/>
                <a:cs typeface="Arial"/>
              </a:rPr>
              <a:t> </a:t>
            </a:r>
            <a:r>
              <a:rPr sz="1947" b="1" spc="4" dirty="0">
                <a:solidFill>
                  <a:srgbClr val="FF0000"/>
                </a:solidFill>
                <a:latin typeface="Arial"/>
                <a:cs typeface="Arial"/>
              </a:rPr>
              <a:t>normal.</a:t>
            </a:r>
            <a:endParaRPr sz="1947" dirty="0">
              <a:latin typeface="Arial"/>
              <a:cs typeface="Arial"/>
            </a:endParaRPr>
          </a:p>
        </p:txBody>
      </p:sp>
      <p:grpSp>
        <p:nvGrpSpPr>
          <p:cNvPr id="60" name="object 60"/>
          <p:cNvGrpSpPr/>
          <p:nvPr/>
        </p:nvGrpSpPr>
        <p:grpSpPr>
          <a:xfrm>
            <a:off x="4830458" y="3263595"/>
            <a:ext cx="7124517" cy="2361834"/>
            <a:chOff x="5579745" y="3771265"/>
            <a:chExt cx="8232775" cy="2729230"/>
          </a:xfrm>
        </p:grpSpPr>
        <p:sp>
          <p:nvSpPr>
            <p:cNvPr id="61" name="object 61"/>
            <p:cNvSpPr/>
            <p:nvPr/>
          </p:nvSpPr>
          <p:spPr>
            <a:xfrm>
              <a:off x="5582920" y="3774440"/>
              <a:ext cx="335279" cy="701039"/>
            </a:xfrm>
            <a:prstGeom prst="rect">
              <a:avLst/>
            </a:prstGeom>
            <a:blipFill>
              <a:blip r:embed="rId14" cstate="print"/>
              <a:stretch>
                <a:fillRect/>
              </a:stretch>
            </a:blipFill>
          </p:spPr>
          <p:txBody>
            <a:bodyPr wrap="square" lIns="0" tIns="0" rIns="0" bIns="0" rtlCol="0"/>
            <a:lstStyle/>
            <a:p>
              <a:endParaRPr sz="1558"/>
            </a:p>
          </p:txBody>
        </p:sp>
        <p:sp>
          <p:nvSpPr>
            <p:cNvPr id="62" name="object 62"/>
            <p:cNvSpPr/>
            <p:nvPr/>
          </p:nvSpPr>
          <p:spPr>
            <a:xfrm>
              <a:off x="5582920" y="3774440"/>
              <a:ext cx="335280" cy="701040"/>
            </a:xfrm>
            <a:custGeom>
              <a:avLst/>
              <a:gdLst/>
              <a:ahLst/>
              <a:cxnLst/>
              <a:rect l="l" t="t" r="r" b="b"/>
              <a:pathLst>
                <a:path w="335279" h="701039">
                  <a:moveTo>
                    <a:pt x="0" y="167639"/>
                  </a:moveTo>
                  <a:lnTo>
                    <a:pt x="167639" y="0"/>
                  </a:lnTo>
                  <a:lnTo>
                    <a:pt x="335279" y="167639"/>
                  </a:lnTo>
                  <a:lnTo>
                    <a:pt x="251459" y="167639"/>
                  </a:lnTo>
                  <a:lnTo>
                    <a:pt x="251459" y="701039"/>
                  </a:lnTo>
                  <a:lnTo>
                    <a:pt x="83819" y="701039"/>
                  </a:lnTo>
                  <a:lnTo>
                    <a:pt x="83819" y="167639"/>
                  </a:lnTo>
                  <a:lnTo>
                    <a:pt x="0" y="167639"/>
                  </a:lnTo>
                  <a:close/>
                </a:path>
              </a:pathLst>
            </a:custGeom>
            <a:ln w="6350">
              <a:solidFill>
                <a:srgbClr val="FFC000"/>
              </a:solidFill>
            </a:ln>
          </p:spPr>
          <p:txBody>
            <a:bodyPr wrap="square" lIns="0" tIns="0" rIns="0" bIns="0" rtlCol="0"/>
            <a:lstStyle/>
            <a:p>
              <a:endParaRPr sz="1558"/>
            </a:p>
          </p:txBody>
        </p:sp>
        <p:sp>
          <p:nvSpPr>
            <p:cNvPr id="63" name="object 63"/>
            <p:cNvSpPr/>
            <p:nvPr/>
          </p:nvSpPr>
          <p:spPr>
            <a:xfrm>
              <a:off x="8173720" y="3784600"/>
              <a:ext cx="335279" cy="701039"/>
            </a:xfrm>
            <a:prstGeom prst="rect">
              <a:avLst/>
            </a:prstGeom>
            <a:blipFill>
              <a:blip r:embed="rId15" cstate="print"/>
              <a:stretch>
                <a:fillRect/>
              </a:stretch>
            </a:blipFill>
          </p:spPr>
          <p:txBody>
            <a:bodyPr wrap="square" lIns="0" tIns="0" rIns="0" bIns="0" rtlCol="0"/>
            <a:lstStyle/>
            <a:p>
              <a:endParaRPr sz="1558"/>
            </a:p>
          </p:txBody>
        </p:sp>
        <p:sp>
          <p:nvSpPr>
            <p:cNvPr id="64" name="object 64"/>
            <p:cNvSpPr/>
            <p:nvPr/>
          </p:nvSpPr>
          <p:spPr>
            <a:xfrm>
              <a:off x="8173720" y="3784600"/>
              <a:ext cx="335280" cy="701040"/>
            </a:xfrm>
            <a:custGeom>
              <a:avLst/>
              <a:gdLst/>
              <a:ahLst/>
              <a:cxnLst/>
              <a:rect l="l" t="t" r="r" b="b"/>
              <a:pathLst>
                <a:path w="335279" h="701039">
                  <a:moveTo>
                    <a:pt x="0" y="167639"/>
                  </a:moveTo>
                  <a:lnTo>
                    <a:pt x="167639" y="0"/>
                  </a:lnTo>
                  <a:lnTo>
                    <a:pt x="335279" y="167639"/>
                  </a:lnTo>
                  <a:lnTo>
                    <a:pt x="251459" y="167639"/>
                  </a:lnTo>
                  <a:lnTo>
                    <a:pt x="251459" y="701039"/>
                  </a:lnTo>
                  <a:lnTo>
                    <a:pt x="83820" y="701039"/>
                  </a:lnTo>
                  <a:lnTo>
                    <a:pt x="83820" y="167639"/>
                  </a:lnTo>
                  <a:lnTo>
                    <a:pt x="0" y="167639"/>
                  </a:lnTo>
                  <a:close/>
                </a:path>
              </a:pathLst>
            </a:custGeom>
            <a:ln w="6350">
              <a:solidFill>
                <a:srgbClr val="FFC000"/>
              </a:solidFill>
            </a:ln>
          </p:spPr>
          <p:txBody>
            <a:bodyPr wrap="square" lIns="0" tIns="0" rIns="0" bIns="0" rtlCol="0"/>
            <a:lstStyle/>
            <a:p>
              <a:endParaRPr sz="1558"/>
            </a:p>
          </p:txBody>
        </p:sp>
        <p:sp>
          <p:nvSpPr>
            <p:cNvPr id="65" name="object 65"/>
            <p:cNvSpPr/>
            <p:nvPr/>
          </p:nvSpPr>
          <p:spPr>
            <a:xfrm>
              <a:off x="5582920" y="4739640"/>
              <a:ext cx="335279" cy="670560"/>
            </a:xfrm>
            <a:prstGeom prst="rect">
              <a:avLst/>
            </a:prstGeom>
            <a:blipFill>
              <a:blip r:embed="rId16" cstate="print"/>
              <a:stretch>
                <a:fillRect/>
              </a:stretch>
            </a:blipFill>
          </p:spPr>
          <p:txBody>
            <a:bodyPr wrap="square" lIns="0" tIns="0" rIns="0" bIns="0" rtlCol="0"/>
            <a:lstStyle/>
            <a:p>
              <a:endParaRPr sz="1558"/>
            </a:p>
          </p:txBody>
        </p:sp>
        <p:sp>
          <p:nvSpPr>
            <p:cNvPr id="66" name="object 66"/>
            <p:cNvSpPr/>
            <p:nvPr/>
          </p:nvSpPr>
          <p:spPr>
            <a:xfrm>
              <a:off x="5582920" y="4739640"/>
              <a:ext cx="335280" cy="670560"/>
            </a:xfrm>
            <a:custGeom>
              <a:avLst/>
              <a:gdLst/>
              <a:ahLst/>
              <a:cxnLst/>
              <a:rect l="l" t="t" r="r" b="b"/>
              <a:pathLst>
                <a:path w="335279" h="670560">
                  <a:moveTo>
                    <a:pt x="0" y="502920"/>
                  </a:moveTo>
                  <a:lnTo>
                    <a:pt x="83819" y="502920"/>
                  </a:lnTo>
                  <a:lnTo>
                    <a:pt x="83819" y="0"/>
                  </a:lnTo>
                  <a:lnTo>
                    <a:pt x="251459" y="0"/>
                  </a:lnTo>
                  <a:lnTo>
                    <a:pt x="251459" y="502920"/>
                  </a:lnTo>
                  <a:lnTo>
                    <a:pt x="335279" y="502920"/>
                  </a:lnTo>
                  <a:lnTo>
                    <a:pt x="167639" y="670560"/>
                  </a:lnTo>
                  <a:lnTo>
                    <a:pt x="0" y="502920"/>
                  </a:lnTo>
                  <a:close/>
                </a:path>
              </a:pathLst>
            </a:custGeom>
            <a:ln w="6350">
              <a:solidFill>
                <a:srgbClr val="FFC000"/>
              </a:solidFill>
            </a:ln>
          </p:spPr>
          <p:txBody>
            <a:bodyPr wrap="square" lIns="0" tIns="0" rIns="0" bIns="0" rtlCol="0"/>
            <a:lstStyle/>
            <a:p>
              <a:endParaRPr sz="1558"/>
            </a:p>
          </p:txBody>
        </p:sp>
        <p:sp>
          <p:nvSpPr>
            <p:cNvPr id="67" name="object 67"/>
            <p:cNvSpPr/>
            <p:nvPr/>
          </p:nvSpPr>
          <p:spPr>
            <a:xfrm>
              <a:off x="8173720" y="4739640"/>
              <a:ext cx="335279" cy="670560"/>
            </a:xfrm>
            <a:prstGeom prst="rect">
              <a:avLst/>
            </a:prstGeom>
            <a:blipFill>
              <a:blip r:embed="rId16" cstate="print"/>
              <a:stretch>
                <a:fillRect/>
              </a:stretch>
            </a:blipFill>
          </p:spPr>
          <p:txBody>
            <a:bodyPr wrap="square" lIns="0" tIns="0" rIns="0" bIns="0" rtlCol="0"/>
            <a:lstStyle/>
            <a:p>
              <a:endParaRPr sz="1558"/>
            </a:p>
          </p:txBody>
        </p:sp>
        <p:sp>
          <p:nvSpPr>
            <p:cNvPr id="68" name="object 68"/>
            <p:cNvSpPr/>
            <p:nvPr/>
          </p:nvSpPr>
          <p:spPr>
            <a:xfrm>
              <a:off x="8173720" y="4739640"/>
              <a:ext cx="335280" cy="670560"/>
            </a:xfrm>
            <a:custGeom>
              <a:avLst/>
              <a:gdLst/>
              <a:ahLst/>
              <a:cxnLst/>
              <a:rect l="l" t="t" r="r" b="b"/>
              <a:pathLst>
                <a:path w="335279" h="670560">
                  <a:moveTo>
                    <a:pt x="0" y="502920"/>
                  </a:moveTo>
                  <a:lnTo>
                    <a:pt x="83820" y="502920"/>
                  </a:lnTo>
                  <a:lnTo>
                    <a:pt x="83820" y="0"/>
                  </a:lnTo>
                  <a:lnTo>
                    <a:pt x="251459" y="0"/>
                  </a:lnTo>
                  <a:lnTo>
                    <a:pt x="251459" y="502920"/>
                  </a:lnTo>
                  <a:lnTo>
                    <a:pt x="335279" y="502920"/>
                  </a:lnTo>
                  <a:lnTo>
                    <a:pt x="167639" y="670560"/>
                  </a:lnTo>
                  <a:lnTo>
                    <a:pt x="0" y="502920"/>
                  </a:lnTo>
                  <a:close/>
                </a:path>
              </a:pathLst>
            </a:custGeom>
            <a:ln w="6350">
              <a:solidFill>
                <a:srgbClr val="FFC000"/>
              </a:solidFill>
            </a:ln>
          </p:spPr>
          <p:txBody>
            <a:bodyPr wrap="square" lIns="0" tIns="0" rIns="0" bIns="0" rtlCol="0"/>
            <a:lstStyle/>
            <a:p>
              <a:endParaRPr sz="1558"/>
            </a:p>
          </p:txBody>
        </p:sp>
        <p:sp>
          <p:nvSpPr>
            <p:cNvPr id="69" name="object 69"/>
            <p:cNvSpPr/>
            <p:nvPr/>
          </p:nvSpPr>
          <p:spPr>
            <a:xfrm>
              <a:off x="6832600" y="5135880"/>
              <a:ext cx="335279" cy="1361439"/>
            </a:xfrm>
            <a:prstGeom prst="rect">
              <a:avLst/>
            </a:prstGeom>
            <a:blipFill>
              <a:blip r:embed="rId17" cstate="print"/>
              <a:stretch>
                <a:fillRect/>
              </a:stretch>
            </a:blipFill>
          </p:spPr>
          <p:txBody>
            <a:bodyPr wrap="square" lIns="0" tIns="0" rIns="0" bIns="0" rtlCol="0"/>
            <a:lstStyle/>
            <a:p>
              <a:endParaRPr sz="1558"/>
            </a:p>
          </p:txBody>
        </p:sp>
        <p:sp>
          <p:nvSpPr>
            <p:cNvPr id="70" name="object 70"/>
            <p:cNvSpPr/>
            <p:nvPr/>
          </p:nvSpPr>
          <p:spPr>
            <a:xfrm>
              <a:off x="6832600" y="5135880"/>
              <a:ext cx="335280" cy="1361440"/>
            </a:xfrm>
            <a:custGeom>
              <a:avLst/>
              <a:gdLst/>
              <a:ahLst/>
              <a:cxnLst/>
              <a:rect l="l" t="t" r="r" b="b"/>
              <a:pathLst>
                <a:path w="335279" h="1361439">
                  <a:moveTo>
                    <a:pt x="0" y="1193800"/>
                  </a:moveTo>
                  <a:lnTo>
                    <a:pt x="83820" y="1193800"/>
                  </a:lnTo>
                  <a:lnTo>
                    <a:pt x="83820" y="0"/>
                  </a:lnTo>
                  <a:lnTo>
                    <a:pt x="251459" y="0"/>
                  </a:lnTo>
                  <a:lnTo>
                    <a:pt x="251459" y="1193800"/>
                  </a:lnTo>
                  <a:lnTo>
                    <a:pt x="335279" y="1193800"/>
                  </a:lnTo>
                  <a:lnTo>
                    <a:pt x="167640" y="1361440"/>
                  </a:lnTo>
                  <a:lnTo>
                    <a:pt x="0" y="1193800"/>
                  </a:lnTo>
                  <a:close/>
                </a:path>
              </a:pathLst>
            </a:custGeom>
            <a:ln w="6350">
              <a:solidFill>
                <a:srgbClr val="FFC000"/>
              </a:solidFill>
            </a:ln>
          </p:spPr>
          <p:txBody>
            <a:bodyPr wrap="square" lIns="0" tIns="0" rIns="0" bIns="0" rtlCol="0"/>
            <a:lstStyle/>
            <a:p>
              <a:endParaRPr sz="1558"/>
            </a:p>
          </p:txBody>
        </p:sp>
        <p:sp>
          <p:nvSpPr>
            <p:cNvPr id="71" name="object 71"/>
            <p:cNvSpPr/>
            <p:nvPr/>
          </p:nvSpPr>
          <p:spPr>
            <a:xfrm>
              <a:off x="9631655" y="4216274"/>
              <a:ext cx="4069130" cy="777490"/>
            </a:xfrm>
            <a:prstGeom prst="rect">
              <a:avLst/>
            </a:prstGeom>
            <a:blipFill>
              <a:blip r:embed="rId18" cstate="print"/>
              <a:stretch>
                <a:fillRect/>
              </a:stretch>
            </a:blipFill>
          </p:spPr>
          <p:txBody>
            <a:bodyPr wrap="square" lIns="0" tIns="0" rIns="0" bIns="0" rtlCol="0"/>
            <a:lstStyle/>
            <a:p>
              <a:endParaRPr sz="1558"/>
            </a:p>
          </p:txBody>
        </p:sp>
        <p:sp>
          <p:nvSpPr>
            <p:cNvPr id="72" name="object 72"/>
            <p:cNvSpPr/>
            <p:nvPr/>
          </p:nvSpPr>
          <p:spPr>
            <a:xfrm>
              <a:off x="9540240" y="4094480"/>
              <a:ext cx="4272279" cy="1143000"/>
            </a:xfrm>
            <a:prstGeom prst="rect">
              <a:avLst/>
            </a:prstGeom>
            <a:blipFill>
              <a:blip r:embed="rId19" cstate="print"/>
              <a:stretch>
                <a:fillRect/>
              </a:stretch>
            </a:blipFill>
          </p:spPr>
          <p:txBody>
            <a:bodyPr wrap="square" lIns="0" tIns="0" rIns="0" bIns="0" rtlCol="0"/>
            <a:lstStyle/>
            <a:p>
              <a:endParaRPr sz="1558"/>
            </a:p>
          </p:txBody>
        </p:sp>
        <p:sp>
          <p:nvSpPr>
            <p:cNvPr id="73" name="object 73"/>
            <p:cNvSpPr/>
            <p:nvPr/>
          </p:nvSpPr>
          <p:spPr>
            <a:xfrm>
              <a:off x="9682479" y="4246880"/>
              <a:ext cx="3972560" cy="680720"/>
            </a:xfrm>
            <a:custGeom>
              <a:avLst/>
              <a:gdLst/>
              <a:ahLst/>
              <a:cxnLst/>
              <a:rect l="l" t="t" r="r" b="b"/>
              <a:pathLst>
                <a:path w="3972559" h="680720">
                  <a:moveTo>
                    <a:pt x="3972560" y="0"/>
                  </a:moveTo>
                  <a:lnTo>
                    <a:pt x="0" y="0"/>
                  </a:lnTo>
                  <a:lnTo>
                    <a:pt x="0" y="680720"/>
                  </a:lnTo>
                  <a:lnTo>
                    <a:pt x="3972560" y="680720"/>
                  </a:lnTo>
                  <a:lnTo>
                    <a:pt x="3972560" y="0"/>
                  </a:lnTo>
                  <a:close/>
                </a:path>
              </a:pathLst>
            </a:custGeom>
            <a:solidFill>
              <a:srgbClr val="FAE4D5"/>
            </a:solidFill>
          </p:spPr>
          <p:txBody>
            <a:bodyPr wrap="square" lIns="0" tIns="0" rIns="0" bIns="0" rtlCol="0"/>
            <a:lstStyle/>
            <a:p>
              <a:endParaRPr sz="1558"/>
            </a:p>
          </p:txBody>
        </p:sp>
      </p:grpSp>
      <p:sp>
        <p:nvSpPr>
          <p:cNvPr id="74" name="object 74"/>
          <p:cNvSpPr txBox="1"/>
          <p:nvPr/>
        </p:nvSpPr>
        <p:spPr>
          <a:xfrm>
            <a:off x="8453438" y="3603472"/>
            <a:ext cx="3267991" cy="706288"/>
          </a:xfrm>
          <a:prstGeom prst="rect">
            <a:avLst/>
          </a:prstGeom>
        </p:spPr>
        <p:txBody>
          <a:bodyPr vert="horz" wrap="square" lIns="0" tIns="10990" rIns="0" bIns="0" rtlCol="0">
            <a:spAutoFit/>
          </a:bodyPr>
          <a:lstStyle/>
          <a:p>
            <a:pPr marL="310484" marR="4396" indent="-310484">
              <a:lnSpc>
                <a:spcPct val="115700"/>
              </a:lnSpc>
              <a:spcBef>
                <a:spcPts val="87"/>
              </a:spcBef>
              <a:buFont typeface="Wingdings"/>
              <a:buChar char=""/>
              <a:tabLst>
                <a:tab pos="310484" algn="l"/>
              </a:tabLst>
            </a:pPr>
            <a:r>
              <a:rPr sz="1947" b="1" spc="9" dirty="0">
                <a:latin typeface="Arial"/>
                <a:cs typeface="Arial"/>
              </a:rPr>
              <a:t>The </a:t>
            </a:r>
            <a:r>
              <a:rPr sz="1947" b="1" spc="-9" dirty="0">
                <a:latin typeface="Arial"/>
                <a:cs typeface="Arial"/>
              </a:rPr>
              <a:t>population</a:t>
            </a:r>
            <a:r>
              <a:rPr sz="1947" b="1" spc="-363" dirty="0">
                <a:latin typeface="Arial"/>
                <a:cs typeface="Arial"/>
              </a:rPr>
              <a:t> </a:t>
            </a:r>
            <a:r>
              <a:rPr sz="1947" b="1" dirty="0">
                <a:latin typeface="Arial"/>
                <a:cs typeface="Arial"/>
              </a:rPr>
              <a:t>variances  </a:t>
            </a:r>
            <a:r>
              <a:rPr sz="1947" b="1" spc="-17" dirty="0">
                <a:latin typeface="Arial"/>
                <a:cs typeface="Arial"/>
              </a:rPr>
              <a:t>should </a:t>
            </a:r>
            <a:r>
              <a:rPr sz="1947" b="1" spc="-9" dirty="0">
                <a:latin typeface="Arial"/>
                <a:cs typeface="Arial"/>
              </a:rPr>
              <a:t>be</a:t>
            </a:r>
            <a:r>
              <a:rPr sz="1947" b="1" spc="-87" dirty="0">
                <a:latin typeface="Arial"/>
                <a:cs typeface="Arial"/>
              </a:rPr>
              <a:t> </a:t>
            </a:r>
            <a:r>
              <a:rPr sz="1947" b="1" dirty="0">
                <a:latin typeface="Arial"/>
                <a:cs typeface="Arial"/>
              </a:rPr>
              <a:t>equal</a:t>
            </a:r>
            <a:endParaRPr sz="1947">
              <a:latin typeface="Arial"/>
              <a:cs typeface="Arial"/>
            </a:endParaRPr>
          </a:p>
        </p:txBody>
      </p:sp>
      <p:grpSp>
        <p:nvGrpSpPr>
          <p:cNvPr id="75" name="object 75"/>
          <p:cNvGrpSpPr/>
          <p:nvPr/>
        </p:nvGrpSpPr>
        <p:grpSpPr>
          <a:xfrm>
            <a:off x="124923" y="3552092"/>
            <a:ext cx="8060898" cy="989135"/>
            <a:chOff x="142239" y="4104640"/>
            <a:chExt cx="9314815" cy="1143000"/>
          </a:xfrm>
        </p:grpSpPr>
        <p:sp>
          <p:nvSpPr>
            <p:cNvPr id="76" name="object 76"/>
            <p:cNvSpPr/>
            <p:nvPr/>
          </p:nvSpPr>
          <p:spPr>
            <a:xfrm>
              <a:off x="8519159" y="4414520"/>
              <a:ext cx="934720" cy="365759"/>
            </a:xfrm>
            <a:prstGeom prst="rect">
              <a:avLst/>
            </a:prstGeom>
            <a:blipFill>
              <a:blip r:embed="rId20" cstate="print"/>
              <a:stretch>
                <a:fillRect/>
              </a:stretch>
            </a:blipFill>
          </p:spPr>
          <p:txBody>
            <a:bodyPr wrap="square" lIns="0" tIns="0" rIns="0" bIns="0" rtlCol="0"/>
            <a:lstStyle/>
            <a:p>
              <a:endParaRPr sz="1558"/>
            </a:p>
          </p:txBody>
        </p:sp>
        <p:sp>
          <p:nvSpPr>
            <p:cNvPr id="77" name="object 77"/>
            <p:cNvSpPr/>
            <p:nvPr/>
          </p:nvSpPr>
          <p:spPr>
            <a:xfrm>
              <a:off x="8519159" y="4414520"/>
              <a:ext cx="934719" cy="365760"/>
            </a:xfrm>
            <a:custGeom>
              <a:avLst/>
              <a:gdLst/>
              <a:ahLst/>
              <a:cxnLst/>
              <a:rect l="l" t="t" r="r" b="b"/>
              <a:pathLst>
                <a:path w="934720" h="365760">
                  <a:moveTo>
                    <a:pt x="751840" y="0"/>
                  </a:moveTo>
                  <a:lnTo>
                    <a:pt x="751840" y="91439"/>
                  </a:lnTo>
                  <a:lnTo>
                    <a:pt x="0" y="91439"/>
                  </a:lnTo>
                  <a:lnTo>
                    <a:pt x="0" y="274319"/>
                  </a:lnTo>
                  <a:lnTo>
                    <a:pt x="751840" y="274319"/>
                  </a:lnTo>
                  <a:lnTo>
                    <a:pt x="751840" y="365759"/>
                  </a:lnTo>
                  <a:lnTo>
                    <a:pt x="934720" y="182879"/>
                  </a:lnTo>
                  <a:lnTo>
                    <a:pt x="751840" y="0"/>
                  </a:lnTo>
                </a:path>
              </a:pathLst>
            </a:custGeom>
            <a:ln w="6350">
              <a:solidFill>
                <a:srgbClr val="FFC000"/>
              </a:solidFill>
            </a:ln>
          </p:spPr>
          <p:txBody>
            <a:bodyPr wrap="square" lIns="0" tIns="0" rIns="0" bIns="0" rtlCol="0"/>
            <a:lstStyle/>
            <a:p>
              <a:endParaRPr sz="1558"/>
            </a:p>
          </p:txBody>
        </p:sp>
        <p:sp>
          <p:nvSpPr>
            <p:cNvPr id="78" name="object 78"/>
            <p:cNvSpPr/>
            <p:nvPr/>
          </p:nvSpPr>
          <p:spPr>
            <a:xfrm>
              <a:off x="233656" y="4155334"/>
              <a:ext cx="4282487" cy="929851"/>
            </a:xfrm>
            <a:prstGeom prst="rect">
              <a:avLst/>
            </a:prstGeom>
            <a:blipFill>
              <a:blip r:embed="rId21" cstate="print"/>
              <a:stretch>
                <a:fillRect/>
              </a:stretch>
            </a:blipFill>
          </p:spPr>
          <p:txBody>
            <a:bodyPr wrap="square" lIns="0" tIns="0" rIns="0" bIns="0" rtlCol="0"/>
            <a:lstStyle/>
            <a:p>
              <a:endParaRPr sz="1558"/>
            </a:p>
          </p:txBody>
        </p:sp>
        <p:sp>
          <p:nvSpPr>
            <p:cNvPr id="79" name="object 79"/>
            <p:cNvSpPr/>
            <p:nvPr/>
          </p:nvSpPr>
          <p:spPr>
            <a:xfrm>
              <a:off x="142239" y="4104640"/>
              <a:ext cx="4445000" cy="1143000"/>
            </a:xfrm>
            <a:prstGeom prst="rect">
              <a:avLst/>
            </a:prstGeom>
            <a:blipFill>
              <a:blip r:embed="rId22" cstate="print"/>
              <a:stretch>
                <a:fillRect/>
              </a:stretch>
            </a:blipFill>
          </p:spPr>
          <p:txBody>
            <a:bodyPr wrap="square" lIns="0" tIns="0" rIns="0" bIns="0" rtlCol="0"/>
            <a:lstStyle/>
            <a:p>
              <a:endParaRPr sz="1558"/>
            </a:p>
          </p:txBody>
        </p:sp>
      </p:grpSp>
      <p:sp>
        <p:nvSpPr>
          <p:cNvPr id="80" name="object 80"/>
          <p:cNvSpPr txBox="1"/>
          <p:nvPr/>
        </p:nvSpPr>
        <p:spPr>
          <a:xfrm>
            <a:off x="248015" y="3622431"/>
            <a:ext cx="3622431" cy="699393"/>
          </a:xfrm>
          <a:prstGeom prst="rect">
            <a:avLst/>
          </a:prstGeom>
          <a:solidFill>
            <a:srgbClr val="D9D9D9"/>
          </a:solidFill>
        </p:spPr>
        <p:txBody>
          <a:bodyPr vert="horz" wrap="square" lIns="0" tIns="48358" rIns="0" bIns="0" rtlCol="0">
            <a:spAutoFit/>
          </a:bodyPr>
          <a:lstStyle/>
          <a:p>
            <a:pPr marL="374228" marR="96168" indent="-374228">
              <a:spcBef>
                <a:spcPts val="381"/>
              </a:spcBef>
              <a:buFont typeface="Wingdings"/>
              <a:buChar char=""/>
              <a:tabLst>
                <a:tab pos="374228" algn="l"/>
              </a:tabLst>
            </a:pPr>
            <a:r>
              <a:rPr sz="1947" b="1" spc="9" dirty="0">
                <a:latin typeface="Arial"/>
                <a:cs typeface="Arial"/>
              </a:rPr>
              <a:t>The</a:t>
            </a:r>
            <a:r>
              <a:rPr sz="1947" b="1" spc="-113" dirty="0">
                <a:latin typeface="Arial"/>
                <a:cs typeface="Arial"/>
              </a:rPr>
              <a:t> </a:t>
            </a:r>
            <a:r>
              <a:rPr sz="1947" b="1" spc="4" dirty="0">
                <a:latin typeface="Arial"/>
                <a:cs typeface="Arial"/>
              </a:rPr>
              <a:t>sample</a:t>
            </a:r>
            <a:r>
              <a:rPr sz="1947" b="1" spc="-177" dirty="0">
                <a:latin typeface="Arial"/>
                <a:cs typeface="Arial"/>
              </a:rPr>
              <a:t> </a:t>
            </a:r>
            <a:r>
              <a:rPr sz="1947" b="1" spc="-13" dirty="0">
                <a:latin typeface="Arial"/>
                <a:cs typeface="Arial"/>
              </a:rPr>
              <a:t>size</a:t>
            </a:r>
            <a:r>
              <a:rPr sz="1947" b="1" spc="-113" dirty="0">
                <a:latin typeface="Arial"/>
                <a:cs typeface="Arial"/>
              </a:rPr>
              <a:t> </a:t>
            </a:r>
            <a:r>
              <a:rPr sz="1947" b="1" spc="-17" dirty="0">
                <a:latin typeface="Arial"/>
                <a:cs typeface="Arial"/>
              </a:rPr>
              <a:t>should</a:t>
            </a:r>
            <a:r>
              <a:rPr sz="1947" b="1" spc="-82" dirty="0">
                <a:latin typeface="Arial"/>
                <a:cs typeface="Arial"/>
              </a:rPr>
              <a:t> </a:t>
            </a:r>
            <a:r>
              <a:rPr sz="1947" b="1" spc="-13" dirty="0">
                <a:latin typeface="Arial"/>
                <a:cs typeface="Arial"/>
              </a:rPr>
              <a:t>be</a:t>
            </a:r>
            <a:endParaRPr sz="1947">
              <a:latin typeface="Arial"/>
              <a:cs typeface="Arial"/>
            </a:endParaRPr>
          </a:p>
          <a:p>
            <a:pPr marR="71439" algn="ctr">
              <a:spcBef>
                <a:spcPts val="368"/>
              </a:spcBef>
            </a:pPr>
            <a:r>
              <a:rPr sz="1947" b="1" spc="-9" dirty="0">
                <a:latin typeface="Arial"/>
                <a:cs typeface="Arial"/>
              </a:rPr>
              <a:t>less than </a:t>
            </a:r>
            <a:r>
              <a:rPr sz="1947" b="1" spc="4" dirty="0">
                <a:latin typeface="Arial"/>
                <a:cs typeface="Arial"/>
              </a:rPr>
              <a:t>30 </a:t>
            </a:r>
            <a:r>
              <a:rPr sz="1947" b="1" dirty="0">
                <a:latin typeface="Arial"/>
                <a:cs typeface="Arial"/>
              </a:rPr>
              <a:t>(i.e.,</a:t>
            </a:r>
            <a:r>
              <a:rPr sz="1947" b="1" spc="-402" dirty="0">
                <a:latin typeface="Arial"/>
                <a:cs typeface="Arial"/>
              </a:rPr>
              <a:t> </a:t>
            </a:r>
            <a:r>
              <a:rPr sz="1947" b="1" spc="-4" dirty="0">
                <a:latin typeface="Arial"/>
                <a:cs typeface="Arial"/>
              </a:rPr>
              <a:t>n &lt; </a:t>
            </a:r>
            <a:r>
              <a:rPr sz="1947" b="1" spc="9" dirty="0">
                <a:latin typeface="Arial"/>
                <a:cs typeface="Arial"/>
              </a:rPr>
              <a:t>30)</a:t>
            </a:r>
            <a:endParaRPr sz="1947">
              <a:latin typeface="Arial"/>
              <a:cs typeface="Arial"/>
            </a:endParaRPr>
          </a:p>
        </p:txBody>
      </p:sp>
      <p:grpSp>
        <p:nvGrpSpPr>
          <p:cNvPr id="81" name="object 81"/>
          <p:cNvGrpSpPr/>
          <p:nvPr/>
        </p:nvGrpSpPr>
        <p:grpSpPr>
          <a:xfrm>
            <a:off x="4021565" y="3808717"/>
            <a:ext cx="814387" cy="339603"/>
            <a:chOff x="4645025" y="4401184"/>
            <a:chExt cx="941069" cy="392430"/>
          </a:xfrm>
        </p:grpSpPr>
        <p:sp>
          <p:nvSpPr>
            <p:cNvPr id="82" name="object 82"/>
            <p:cNvSpPr/>
            <p:nvPr/>
          </p:nvSpPr>
          <p:spPr>
            <a:xfrm>
              <a:off x="4648200" y="4404359"/>
              <a:ext cx="934720" cy="386079"/>
            </a:xfrm>
            <a:prstGeom prst="rect">
              <a:avLst/>
            </a:prstGeom>
            <a:blipFill>
              <a:blip r:embed="rId23" cstate="print"/>
              <a:stretch>
                <a:fillRect/>
              </a:stretch>
            </a:blipFill>
          </p:spPr>
          <p:txBody>
            <a:bodyPr wrap="square" lIns="0" tIns="0" rIns="0" bIns="0" rtlCol="0"/>
            <a:lstStyle/>
            <a:p>
              <a:endParaRPr sz="1558"/>
            </a:p>
          </p:txBody>
        </p:sp>
        <p:sp>
          <p:nvSpPr>
            <p:cNvPr id="83" name="object 83"/>
            <p:cNvSpPr/>
            <p:nvPr/>
          </p:nvSpPr>
          <p:spPr>
            <a:xfrm>
              <a:off x="4648200" y="4404359"/>
              <a:ext cx="934719" cy="386080"/>
            </a:xfrm>
            <a:custGeom>
              <a:avLst/>
              <a:gdLst/>
              <a:ahLst/>
              <a:cxnLst/>
              <a:rect l="l" t="t" r="r" b="b"/>
              <a:pathLst>
                <a:path w="934720" h="386079">
                  <a:moveTo>
                    <a:pt x="193039" y="386079"/>
                  </a:moveTo>
                  <a:lnTo>
                    <a:pt x="193039" y="289559"/>
                  </a:lnTo>
                  <a:lnTo>
                    <a:pt x="934720" y="289559"/>
                  </a:lnTo>
                  <a:lnTo>
                    <a:pt x="934720" y="96519"/>
                  </a:lnTo>
                  <a:lnTo>
                    <a:pt x="193039" y="96519"/>
                  </a:lnTo>
                  <a:lnTo>
                    <a:pt x="193039" y="0"/>
                  </a:lnTo>
                  <a:lnTo>
                    <a:pt x="0" y="193039"/>
                  </a:lnTo>
                  <a:lnTo>
                    <a:pt x="193039" y="386079"/>
                  </a:lnTo>
                  <a:close/>
                </a:path>
              </a:pathLst>
            </a:custGeom>
            <a:ln w="6349">
              <a:solidFill>
                <a:srgbClr val="FFC000"/>
              </a:solidFill>
            </a:ln>
          </p:spPr>
          <p:txBody>
            <a:bodyPr wrap="square" lIns="0" tIns="0" rIns="0" bIns="0" rtlCol="0"/>
            <a:lstStyle/>
            <a:p>
              <a:endParaRPr sz="1558"/>
            </a:p>
          </p:txBody>
        </p:sp>
      </p:grpSp>
      <p:sp>
        <p:nvSpPr>
          <p:cNvPr id="85" name="object 85"/>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49161346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A08B9A6-0EB1-4983-BC8F-9B12E47881E9}"/>
              </a:ext>
            </a:extLst>
          </p:cNvPr>
          <p:cNvSpPr>
            <a:spLocks noGrp="1"/>
          </p:cNvSpPr>
          <p:nvPr>
            <p:ph idx="1"/>
          </p:nvPr>
        </p:nvSpPr>
        <p:spPr/>
        <p:txBody>
          <a:bodyPr>
            <a:normAutofit/>
          </a:bodyPr>
          <a:lstStyle/>
          <a:p>
            <a:pPr marL="0" indent="0" algn="just">
              <a:lnSpc>
                <a:spcPct val="150000"/>
              </a:lnSpc>
            </a:pPr>
            <a:r>
              <a:rPr lang="en-US" dirty="0">
                <a:latin typeface="+mn-lt"/>
              </a:rPr>
              <a:t>Random samples of 15 and 10 were selected from two thermocouples. The sample means were 315, 303 and sample standard deviations were 3.8, 4.9 respectively. </a:t>
            </a:r>
          </a:p>
          <a:p>
            <a:pPr algn="just">
              <a:lnSpc>
                <a:spcPct val="150000"/>
              </a:lnSpc>
              <a:buFont typeface="Wingdings" panose="05000000000000000000" pitchFamily="2" charset="2"/>
              <a:buChar char="v"/>
            </a:pPr>
            <a:r>
              <a:rPr lang="en-US" dirty="0">
                <a:latin typeface="+mn-lt"/>
              </a:rPr>
              <a:t>Construct 95% CI for difference in means</a:t>
            </a:r>
          </a:p>
          <a:p>
            <a:pPr algn="just">
              <a:lnSpc>
                <a:spcPct val="150000"/>
              </a:lnSpc>
              <a:buFont typeface="Wingdings" panose="05000000000000000000" pitchFamily="2" charset="2"/>
              <a:buChar char="v"/>
            </a:pPr>
            <a:r>
              <a:rPr lang="en-US" dirty="0">
                <a:latin typeface="+mn-lt"/>
              </a:rPr>
              <a:t>Test whether there is any significant difference in the means of two thermocouples at 5% level of significance</a:t>
            </a:r>
          </a:p>
          <a:p>
            <a:pPr marL="482546" indent="-482546" algn="just">
              <a:lnSpc>
                <a:spcPct val="150000"/>
              </a:lnSpc>
              <a:buFont typeface="Wingdings" panose="05000000000000000000" pitchFamily="2" charset="2"/>
              <a:buChar char="v"/>
            </a:pPr>
            <a:r>
              <a:rPr lang="en-US" dirty="0">
                <a:latin typeface="+mn-lt"/>
              </a:rPr>
              <a:t>Find the P-value</a:t>
            </a:r>
          </a:p>
          <a:p>
            <a:endParaRPr lang="aa-ET" dirty="0"/>
          </a:p>
        </p:txBody>
      </p:sp>
      <p:sp>
        <p:nvSpPr>
          <p:cNvPr id="5" name="Content Placeholder 4">
            <a:extLst>
              <a:ext uri="{FF2B5EF4-FFF2-40B4-BE49-F238E27FC236}">
                <a16:creationId xmlns:a16="http://schemas.microsoft.com/office/drawing/2014/main" xmlns="" id="{AEEA9D32-1471-491E-992A-0BCDF2F5F864}"/>
              </a:ext>
            </a:extLst>
          </p:cNvPr>
          <p:cNvSpPr>
            <a:spLocks noGrp="1"/>
          </p:cNvSpPr>
          <p:nvPr>
            <p:ph sz="quarter" idx="10"/>
          </p:nvPr>
        </p:nvSpPr>
        <p:spPr/>
        <p:txBody>
          <a:bodyPr/>
          <a:lstStyle/>
          <a:p>
            <a:pPr algn="ctr"/>
            <a:r>
              <a:rPr lang="en-US" dirty="0" smtClean="0"/>
              <a:t>Example 3</a:t>
            </a:r>
            <a:endParaRPr lang="aa-ET" dirty="0"/>
          </a:p>
        </p:txBody>
      </p:sp>
    </p:spTree>
    <p:extLst>
      <p:ext uri="{BB962C8B-B14F-4D97-AF65-F5344CB8AC3E}">
        <p14:creationId xmlns:p14="http://schemas.microsoft.com/office/powerpoint/2010/main" val="40442170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62170" y="1690386"/>
            <a:ext cx="883240" cy="857798"/>
            <a:chOff x="520700" y="1879600"/>
            <a:chExt cx="927100" cy="800100"/>
          </a:xfrm>
        </p:grpSpPr>
        <p:sp>
          <p:nvSpPr>
            <p:cNvPr id="5" name="Oval 4"/>
            <p:cNvSpPr/>
            <p:nvPr/>
          </p:nvSpPr>
          <p:spPr>
            <a:xfrm>
              <a:off x="520700" y="18796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6" name="Object 5"/>
            <p:cNvGraphicFramePr>
              <a:graphicFrameLocks noChangeAspect="1"/>
            </p:cNvGraphicFramePr>
            <p:nvPr/>
          </p:nvGraphicFramePr>
          <p:xfrm>
            <a:off x="735099" y="2067390"/>
            <a:ext cx="472902" cy="500720"/>
          </p:xfrm>
          <a:graphic>
            <a:graphicData uri="http://schemas.openxmlformats.org/presentationml/2006/ole">
              <mc:AlternateContent xmlns:mc="http://schemas.openxmlformats.org/markup-compatibility/2006">
                <mc:Choice xmlns:v="urn:schemas-microsoft-com:vml" Requires="v">
                  <p:oleObj spid="_x0000_s19550" name="Equation" r:id="rId3" imgW="215640" imgH="228600" progId="Equation.3">
                    <p:embed/>
                  </p:oleObj>
                </mc:Choice>
                <mc:Fallback>
                  <p:oleObj name="Equation" r:id="rId3" imgW="215640" imgH="228600" progId="Equation.3">
                    <p:embed/>
                    <p:pic>
                      <p:nvPicPr>
                        <p:cNvPr id="0" name=""/>
                        <p:cNvPicPr/>
                        <p:nvPr/>
                      </p:nvPicPr>
                      <p:blipFill>
                        <a:blip r:embed="rId4"/>
                        <a:stretch>
                          <a:fillRect/>
                        </a:stretch>
                      </p:blipFill>
                      <p:spPr>
                        <a:xfrm>
                          <a:off x="735099" y="2067390"/>
                          <a:ext cx="472902" cy="500720"/>
                        </a:xfrm>
                        <a:prstGeom prst="rect">
                          <a:avLst/>
                        </a:prstGeom>
                      </p:spPr>
                    </p:pic>
                  </p:oleObj>
                </mc:Fallback>
              </mc:AlternateContent>
            </a:graphicData>
          </a:graphic>
        </p:graphicFrame>
      </p:grpSp>
      <p:sp>
        <p:nvSpPr>
          <p:cNvPr id="7" name="Round Diagonal Corner Rectangle 6"/>
          <p:cNvSpPr/>
          <p:nvPr/>
        </p:nvSpPr>
        <p:spPr>
          <a:xfrm>
            <a:off x="3300288" y="1821564"/>
            <a:ext cx="6946031" cy="585750"/>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cs typeface="Helvetica" panose="020B0604020202020204" pitchFamily="34" charset="0"/>
              </a:rPr>
              <a:t>The mean of two thermocouples may be same </a:t>
            </a:r>
            <a:endParaRPr lang="en-US" sz="2338" dirty="0">
              <a:solidFill>
                <a:schemeClr val="tx1"/>
              </a:solidFill>
              <a:cs typeface="Helvetica" panose="020B0604020202020204" pitchFamily="34" charset="0"/>
            </a:endParaRPr>
          </a:p>
        </p:txBody>
      </p:sp>
      <p:grpSp>
        <p:nvGrpSpPr>
          <p:cNvPr id="8" name="Group 7"/>
          <p:cNvGrpSpPr/>
          <p:nvPr/>
        </p:nvGrpSpPr>
        <p:grpSpPr>
          <a:xfrm>
            <a:off x="1862170" y="3478441"/>
            <a:ext cx="883240" cy="899038"/>
            <a:chOff x="520700" y="3987800"/>
            <a:chExt cx="927100" cy="800100"/>
          </a:xfrm>
        </p:grpSpPr>
        <p:sp>
          <p:nvSpPr>
            <p:cNvPr id="9" name="Oval 8"/>
            <p:cNvSpPr/>
            <p:nvPr/>
          </p:nvSpPr>
          <p:spPr>
            <a:xfrm>
              <a:off x="520700" y="3987800"/>
              <a:ext cx="927100" cy="800100"/>
            </a:xfrm>
            <a:prstGeom prst="ellipse">
              <a:avLst/>
            </a:prstGeom>
            <a:solidFill>
              <a:srgbClr val="9DDCDF"/>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aphicFrame>
          <p:nvGraphicFramePr>
            <p:cNvPr id="10" name="Object 9"/>
            <p:cNvGraphicFramePr>
              <a:graphicFrameLocks noChangeAspect="1"/>
            </p:cNvGraphicFramePr>
            <p:nvPr/>
          </p:nvGraphicFramePr>
          <p:xfrm>
            <a:off x="749300" y="4189413"/>
            <a:ext cx="444500" cy="473075"/>
          </p:xfrm>
          <a:graphic>
            <a:graphicData uri="http://schemas.openxmlformats.org/presentationml/2006/ole">
              <mc:AlternateContent xmlns:mc="http://schemas.openxmlformats.org/markup-compatibility/2006">
                <mc:Choice xmlns:v="urn:schemas-microsoft-com:vml" Requires="v">
                  <p:oleObj spid="_x0000_s19551" name="Equation" r:id="rId5" imgW="203040" imgH="215640" progId="Equation.3">
                    <p:embed/>
                  </p:oleObj>
                </mc:Choice>
                <mc:Fallback>
                  <p:oleObj name="Equation" r:id="rId5" imgW="203040" imgH="215640" progId="Equation.3">
                    <p:embed/>
                    <p:pic>
                      <p:nvPicPr>
                        <p:cNvPr id="0" name=""/>
                        <p:cNvPicPr/>
                        <p:nvPr/>
                      </p:nvPicPr>
                      <p:blipFill>
                        <a:blip r:embed="rId6"/>
                        <a:stretch>
                          <a:fillRect/>
                        </a:stretch>
                      </p:blipFill>
                      <p:spPr>
                        <a:xfrm>
                          <a:off x="749300" y="4189413"/>
                          <a:ext cx="444500" cy="473075"/>
                        </a:xfrm>
                        <a:prstGeom prst="rect">
                          <a:avLst/>
                        </a:prstGeom>
                      </p:spPr>
                    </p:pic>
                  </p:oleObj>
                </mc:Fallback>
              </mc:AlternateContent>
            </a:graphicData>
          </a:graphic>
        </p:graphicFrame>
      </p:grpSp>
      <p:sp>
        <p:nvSpPr>
          <p:cNvPr id="11" name="Round Diagonal Corner Rectangle 10"/>
          <p:cNvSpPr/>
          <p:nvPr/>
        </p:nvSpPr>
        <p:spPr>
          <a:xfrm>
            <a:off x="3300288" y="3621568"/>
            <a:ext cx="6946031" cy="689911"/>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AU" altLang="en-US" sz="2338" dirty="0">
                <a:solidFill>
                  <a:schemeClr val="tx1"/>
                </a:solidFill>
                <a:cs typeface="Helvetica" panose="020B0604020202020204" pitchFamily="34" charset="0"/>
              </a:rPr>
              <a:t>The mean of two thermocouples may be different</a:t>
            </a:r>
            <a:endParaRPr lang="en-US" sz="2338" dirty="0">
              <a:solidFill>
                <a:schemeClr val="tx1"/>
              </a:solidFill>
              <a:cs typeface="Helvetica" panose="020B0604020202020204" pitchFamily="34" charset="0"/>
            </a:endParaRPr>
          </a:p>
        </p:txBody>
      </p:sp>
      <p:sp>
        <p:nvSpPr>
          <p:cNvPr id="12" name="Left Arrow 11"/>
          <p:cNvSpPr/>
          <p:nvPr/>
        </p:nvSpPr>
        <p:spPr>
          <a:xfrm rot="10800000">
            <a:off x="2818464" y="1953711"/>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13" name="Left Arrow 12"/>
          <p:cNvSpPr/>
          <p:nvPr/>
        </p:nvSpPr>
        <p:spPr>
          <a:xfrm rot="10800000">
            <a:off x="2806091" y="3766510"/>
            <a:ext cx="398267"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grpSp>
        <p:nvGrpSpPr>
          <p:cNvPr id="15" name="Group 14"/>
          <p:cNvGrpSpPr/>
          <p:nvPr/>
        </p:nvGrpSpPr>
        <p:grpSpPr>
          <a:xfrm>
            <a:off x="4828993" y="2624176"/>
            <a:ext cx="1944310" cy="738795"/>
            <a:chOff x="3779629" y="2723236"/>
            <a:chExt cx="1938724" cy="636184"/>
          </a:xfrm>
          <a:blipFill>
            <a:blip r:embed="rId7"/>
            <a:tile tx="0" ty="0" sx="100000" sy="100000" flip="none" algn="tl"/>
          </a:blipFill>
        </p:grpSpPr>
        <p:sp>
          <p:nvSpPr>
            <p:cNvPr id="16" name="Round Diagonal Corner Rectangle 15"/>
            <p:cNvSpPr/>
            <p:nvPr/>
          </p:nvSpPr>
          <p:spPr>
            <a:xfrm>
              <a:off x="3779629" y="2723236"/>
              <a:ext cx="1938724"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17" name="Object 16"/>
            <p:cNvGraphicFramePr>
              <a:graphicFrameLocks noChangeAspect="1"/>
            </p:cNvGraphicFramePr>
            <p:nvPr/>
          </p:nvGraphicFramePr>
          <p:xfrm>
            <a:off x="3823805" y="2796411"/>
            <a:ext cx="1819931" cy="535612"/>
          </p:xfrm>
          <a:graphic>
            <a:graphicData uri="http://schemas.openxmlformats.org/presentationml/2006/ole">
              <mc:AlternateContent xmlns:mc="http://schemas.openxmlformats.org/markup-compatibility/2006">
                <mc:Choice xmlns:v="urn:schemas-microsoft-com:vml" Requires="v">
                  <p:oleObj spid="_x0000_s19552" name="Equation" r:id="rId8" imgW="736560" imgH="228600" progId="Equation.3">
                    <p:embed/>
                  </p:oleObj>
                </mc:Choice>
                <mc:Fallback>
                  <p:oleObj name="Equation" r:id="rId8" imgW="736560" imgH="228600" progId="Equation.3">
                    <p:embed/>
                    <p:pic>
                      <p:nvPicPr>
                        <p:cNvPr id="0" name=""/>
                        <p:cNvPicPr/>
                        <p:nvPr/>
                      </p:nvPicPr>
                      <p:blipFill>
                        <a:blip r:embed="rId9"/>
                        <a:stretch>
                          <a:fillRect/>
                        </a:stretch>
                      </p:blipFill>
                      <p:spPr>
                        <a:xfrm>
                          <a:off x="3823805" y="2796411"/>
                          <a:ext cx="1819931" cy="535612"/>
                        </a:xfrm>
                        <a:prstGeom prst="rect">
                          <a:avLst/>
                        </a:prstGeom>
                      </p:spPr>
                    </p:pic>
                  </p:oleObj>
                </mc:Fallback>
              </mc:AlternateContent>
            </a:graphicData>
          </a:graphic>
        </p:graphicFrame>
      </p:grpSp>
      <p:grpSp>
        <p:nvGrpSpPr>
          <p:cNvPr id="18" name="Group 17"/>
          <p:cNvGrpSpPr/>
          <p:nvPr/>
        </p:nvGrpSpPr>
        <p:grpSpPr>
          <a:xfrm>
            <a:off x="4761364" y="4667345"/>
            <a:ext cx="2086175" cy="783741"/>
            <a:chOff x="3759968" y="2723236"/>
            <a:chExt cx="2399333" cy="636184"/>
          </a:xfrm>
          <a:blipFill>
            <a:blip r:embed="rId7"/>
            <a:tile tx="0" ty="0" sx="100000" sy="100000" flip="none" algn="tl"/>
          </a:blipFill>
        </p:grpSpPr>
        <p:sp>
          <p:nvSpPr>
            <p:cNvPr id="19" name="Round Diagonal Corner Rectangle 18"/>
            <p:cNvSpPr/>
            <p:nvPr/>
          </p:nvSpPr>
          <p:spPr>
            <a:xfrm>
              <a:off x="3779628" y="2723236"/>
              <a:ext cx="2379673" cy="636184"/>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20" name="Object 19"/>
            <p:cNvGraphicFramePr>
              <a:graphicFrameLocks noChangeAspect="1"/>
            </p:cNvGraphicFramePr>
            <p:nvPr/>
          </p:nvGraphicFramePr>
          <p:xfrm>
            <a:off x="3759968" y="2774766"/>
            <a:ext cx="2339529" cy="507996"/>
          </p:xfrm>
          <a:graphic>
            <a:graphicData uri="http://schemas.openxmlformats.org/presentationml/2006/ole">
              <mc:AlternateContent xmlns:mc="http://schemas.openxmlformats.org/markup-compatibility/2006">
                <mc:Choice xmlns:v="urn:schemas-microsoft-com:vml" Requires="v">
                  <p:oleObj spid="_x0000_s19553" name="Equation" r:id="rId10" imgW="736560" imgH="215640" progId="Equation.3">
                    <p:embed/>
                  </p:oleObj>
                </mc:Choice>
                <mc:Fallback>
                  <p:oleObj name="Equation" r:id="rId10" imgW="736560" imgH="215640" progId="Equation.3">
                    <p:embed/>
                    <p:pic>
                      <p:nvPicPr>
                        <p:cNvPr id="0" name=""/>
                        <p:cNvPicPr/>
                        <p:nvPr/>
                      </p:nvPicPr>
                      <p:blipFill>
                        <a:blip r:embed="rId11"/>
                        <a:stretch>
                          <a:fillRect/>
                        </a:stretch>
                      </p:blipFill>
                      <p:spPr>
                        <a:xfrm>
                          <a:off x="3759968" y="2774766"/>
                          <a:ext cx="2339529" cy="507996"/>
                        </a:xfrm>
                        <a:prstGeom prst="rect">
                          <a:avLst/>
                        </a:prstGeom>
                      </p:spPr>
                    </p:pic>
                  </p:oleObj>
                </mc:Fallback>
              </mc:AlternateContent>
            </a:graphicData>
          </a:graphic>
        </p:graphicFrame>
      </p:grpSp>
    </p:spTree>
    <p:extLst>
      <p:ext uri="{BB962C8B-B14F-4D97-AF65-F5344CB8AC3E}">
        <p14:creationId xmlns:p14="http://schemas.microsoft.com/office/powerpoint/2010/main" val="1547657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par>
                          <p:cTn id="22" fill="hold">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p:cTn id="34" dur="500" fill="hold"/>
                                        <p:tgtEl>
                                          <p:spTgt spid="15"/>
                                        </p:tgtEl>
                                        <p:attrNameLst>
                                          <p:attrName>ppt_w</p:attrName>
                                        </p:attrNameLst>
                                      </p:cBhvr>
                                      <p:tavLst>
                                        <p:tav tm="0">
                                          <p:val>
                                            <p:fltVal val="0"/>
                                          </p:val>
                                        </p:tav>
                                        <p:tav tm="100000">
                                          <p:val>
                                            <p:strVal val="#ppt_w"/>
                                          </p:val>
                                        </p:tav>
                                      </p:tavLst>
                                    </p:anim>
                                    <p:anim calcmode="lin" valueType="num">
                                      <p:cBhvr>
                                        <p:cTn id="35" dur="500" fill="hold"/>
                                        <p:tgtEl>
                                          <p:spTgt spid="15"/>
                                        </p:tgtEl>
                                        <p:attrNameLst>
                                          <p:attrName>ppt_h</p:attrName>
                                        </p:attrNameLst>
                                      </p:cBhvr>
                                      <p:tavLst>
                                        <p:tav tm="0">
                                          <p:val>
                                            <p:fltVal val="0"/>
                                          </p:val>
                                        </p:tav>
                                        <p:tav tm="100000">
                                          <p:val>
                                            <p:strVal val="#ppt_h"/>
                                          </p:val>
                                        </p:tav>
                                      </p:tavLst>
                                    </p:anim>
                                    <p:animEffect transition="in" filter="fade">
                                      <p:cBhvr>
                                        <p:cTn id="36" dur="500"/>
                                        <p:tgtEl>
                                          <p:spTgt spid="15"/>
                                        </p:tgtEl>
                                      </p:cBhvr>
                                    </p:animEffect>
                                  </p:childTnLst>
                                </p:cTn>
                              </p:par>
                            </p:childTnLst>
                          </p:cTn>
                        </p:par>
                        <p:par>
                          <p:cTn id="37" fill="hold">
                            <p:stCondLst>
                              <p:cond delay="2000"/>
                            </p:stCondLst>
                            <p:childTnLst>
                              <p:par>
                                <p:cTn id="38" presetID="53" presetClass="entr" presetSubtype="16" fill="hold" nodeType="after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p:cTn id="40" dur="500" fill="hold"/>
                                        <p:tgtEl>
                                          <p:spTgt spid="18"/>
                                        </p:tgtEl>
                                        <p:attrNameLst>
                                          <p:attrName>ppt_w</p:attrName>
                                        </p:attrNameLst>
                                      </p:cBhvr>
                                      <p:tavLst>
                                        <p:tav tm="0">
                                          <p:val>
                                            <p:fltVal val="0"/>
                                          </p:val>
                                        </p:tav>
                                        <p:tav tm="100000">
                                          <p:val>
                                            <p:strVal val="#ppt_w"/>
                                          </p:val>
                                        </p:tav>
                                      </p:tavLst>
                                    </p:anim>
                                    <p:anim calcmode="lin" valueType="num">
                                      <p:cBhvr>
                                        <p:cTn id="41" dur="500" fill="hold"/>
                                        <p:tgtEl>
                                          <p:spTgt spid="18"/>
                                        </p:tgtEl>
                                        <p:attrNameLst>
                                          <p:attrName>ppt_h</p:attrName>
                                        </p:attrNameLst>
                                      </p:cBhvr>
                                      <p:tavLst>
                                        <p:tav tm="0">
                                          <p:val>
                                            <p:fltVal val="0"/>
                                          </p:val>
                                        </p:tav>
                                        <p:tav tm="100000">
                                          <p:val>
                                            <p:strVal val="#ppt_h"/>
                                          </p:val>
                                        </p:tav>
                                      </p:tavLst>
                                    </p:anim>
                                    <p:animEffect transition="in" filter="fade">
                                      <p:cBhvr>
                                        <p:cTn id="4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700165" y="1295401"/>
            <a:ext cx="8322796"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078" dirty="0">
                <a:latin typeface="+mn-lt"/>
                <a:cs typeface="Helvetica" panose="020B0604020202020204" pitchFamily="34" charset="0"/>
              </a:rPr>
              <a:t>At 5% (0.05) level of significance with critical value</a:t>
            </a:r>
          </a:p>
        </p:txBody>
      </p:sp>
      <p:sp>
        <p:nvSpPr>
          <p:cNvPr id="5" name="Rectangle 10"/>
          <p:cNvSpPr>
            <a:spLocks noChangeArrowheads="1"/>
          </p:cNvSpPr>
          <p:nvPr/>
        </p:nvSpPr>
        <p:spPr bwMode="auto">
          <a:xfrm>
            <a:off x="5947279" y="2048219"/>
            <a:ext cx="2036135" cy="121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1819" dirty="0">
                <a:latin typeface="Arial" panose="020B0604020202020204" pitchFamily="34" charset="0"/>
                <a:cs typeface="Arial" panose="020B0604020202020204" pitchFamily="34" charset="0"/>
                <a:sym typeface="Mathematica1" pitchFamily="2" charset="2"/>
              </a:rPr>
              <a:t>Hypothesis to test</a:t>
            </a:r>
          </a:p>
          <a:p>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H</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0</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1</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 </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2 </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0</a:t>
            </a:r>
            <a:r>
              <a:rPr lang="en-US" altLang="en-US" sz="1819" b="1" baseline="-25000" dirty="0">
                <a:latin typeface="Arial" panose="020B0604020202020204" pitchFamily="34" charset="0"/>
                <a:cs typeface="Arial" panose="020B0604020202020204" pitchFamily="34" charset="0"/>
                <a:sym typeface="Mathematica1" pitchFamily="2" charset="2"/>
              </a:rPr>
              <a:t> </a:t>
            </a:r>
          </a:p>
          <a:p>
            <a:r>
              <a:rPr lang="en-US" altLang="en-US" sz="1819" dirty="0">
                <a:latin typeface="Arial" panose="020B0604020202020204" pitchFamily="34" charset="0"/>
                <a:cs typeface="Arial" panose="020B0604020202020204" pitchFamily="34" charset="0"/>
                <a:sym typeface="Mathematica1" pitchFamily="2" charset="2"/>
              </a:rPr>
              <a:t>vs</a:t>
            </a:r>
            <a:r>
              <a:rPr lang="en-US" altLang="en-US" sz="1819" b="1" dirty="0">
                <a:latin typeface="Arial" panose="020B0604020202020204" pitchFamily="34" charset="0"/>
                <a:cs typeface="Arial" panose="020B0604020202020204" pitchFamily="34" charset="0"/>
                <a:sym typeface="Mathematica1" pitchFamily="2" charset="2"/>
              </a:rPr>
              <a:t> </a:t>
            </a:r>
          </a:p>
          <a:p>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H</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1</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1</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 </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2 </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&gt; 0</a:t>
            </a:r>
          </a:p>
        </p:txBody>
      </p:sp>
      <p:graphicFrame>
        <p:nvGraphicFramePr>
          <p:cNvPr id="6" name="Object 5"/>
          <p:cNvGraphicFramePr>
            <a:graphicFrameLocks noChangeAspect="1"/>
          </p:cNvGraphicFramePr>
          <p:nvPr/>
        </p:nvGraphicFramePr>
        <p:xfrm>
          <a:off x="1825054" y="2036500"/>
          <a:ext cx="3935908" cy="1223844"/>
        </p:xfrm>
        <a:graphic>
          <a:graphicData uri="http://schemas.openxmlformats.org/presentationml/2006/ole">
            <mc:AlternateContent xmlns:mc="http://schemas.openxmlformats.org/markup-compatibility/2006">
              <mc:Choice xmlns:v="urn:schemas-microsoft-com:vml" Requires="v">
                <p:oleObj spid="_x0000_s20505" name="Equation" r:id="rId3" imgW="2692080" imgH="711000" progId="Equation.3">
                  <p:embed/>
                </p:oleObj>
              </mc:Choice>
              <mc:Fallback>
                <p:oleObj name="Equation" r:id="rId3" imgW="2692080" imgH="711000" progId="Equation.3">
                  <p:embed/>
                  <p:pic>
                    <p:nvPicPr>
                      <p:cNvPr id="0" name=""/>
                      <p:cNvPicPr>
                        <a:picLocks noChangeAspect="1" noChangeArrowheads="1"/>
                      </p:cNvPicPr>
                      <p:nvPr/>
                    </p:nvPicPr>
                    <p:blipFill>
                      <a:blip r:embed="rId4"/>
                      <a:srcRect/>
                      <a:stretch>
                        <a:fillRect/>
                      </a:stretch>
                    </p:blipFill>
                    <p:spPr bwMode="auto">
                      <a:xfrm>
                        <a:off x="1825054" y="2036500"/>
                        <a:ext cx="3935908" cy="1223844"/>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7" name="Group 6"/>
          <p:cNvGrpSpPr/>
          <p:nvPr/>
        </p:nvGrpSpPr>
        <p:grpSpPr>
          <a:xfrm>
            <a:off x="1747890" y="4710388"/>
            <a:ext cx="8733498" cy="721116"/>
            <a:chOff x="752217" y="2168154"/>
            <a:chExt cx="4936366" cy="1534482"/>
          </a:xfrm>
        </p:grpSpPr>
        <p:sp>
          <p:nvSpPr>
            <p:cNvPr id="8" name="Vertical Scroll 7"/>
            <p:cNvSpPr/>
            <p:nvPr/>
          </p:nvSpPr>
          <p:spPr>
            <a:xfrm>
              <a:off x="752217" y="2168154"/>
              <a:ext cx="4936366" cy="1534482"/>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9" name="Round Diagonal Corner Rectangle 8"/>
            <p:cNvSpPr/>
            <p:nvPr/>
          </p:nvSpPr>
          <p:spPr>
            <a:xfrm>
              <a:off x="907387" y="2550639"/>
              <a:ext cx="4663314" cy="930164"/>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10" name="Title 2"/>
          <p:cNvSpPr txBox="1">
            <a:spLocks/>
          </p:cNvSpPr>
          <p:nvPr/>
        </p:nvSpPr>
        <p:spPr>
          <a:xfrm>
            <a:off x="2022419" y="4900739"/>
            <a:ext cx="8250410" cy="43712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1800" b="1" dirty="0">
                <a:latin typeface="+mn-lt"/>
                <a:ea typeface="Gulim" pitchFamily="34" charset="-127"/>
                <a:cs typeface="Times New Roman" pitchFamily="18" charset="0"/>
              </a:rPr>
              <a:t>Critical value for </a:t>
            </a:r>
            <a:r>
              <a:rPr lang="el-GR" altLang="ko-KR" sz="1800" b="1" dirty="0">
                <a:latin typeface="+mn-lt"/>
                <a:ea typeface="Gulim" pitchFamily="34" charset="-127"/>
                <a:cs typeface="Times New Roman" pitchFamily="18" charset="0"/>
              </a:rPr>
              <a:t>α</a:t>
            </a:r>
            <a:r>
              <a:rPr lang="en-US" altLang="ko-KR" sz="1800" b="1" dirty="0">
                <a:latin typeface="+mn-lt"/>
                <a:ea typeface="Gulim" pitchFamily="34" charset="-127"/>
                <a:cs typeface="Times New Roman" pitchFamily="18" charset="0"/>
              </a:rPr>
              <a:t> = 0.05 is 1.714. Since </a:t>
            </a:r>
            <a:r>
              <a:rPr lang="en-US" altLang="ko-KR" sz="1800" b="1" dirty="0">
                <a:latin typeface="+mn-lt"/>
                <a:ea typeface="Gulim" pitchFamily="34" charset="-127"/>
                <a:cs typeface="Times New Roman"/>
              </a:rPr>
              <a:t>ǀ </a:t>
            </a:r>
            <a:r>
              <a:rPr lang="en-US" altLang="ko-KR" sz="1800" b="1" dirty="0">
                <a:latin typeface="+mn-lt"/>
                <a:ea typeface="Gulim" pitchFamily="34" charset="-127"/>
                <a:cs typeface="Times New Roman" pitchFamily="18" charset="0"/>
              </a:rPr>
              <a:t>t </a:t>
            </a:r>
            <a:r>
              <a:rPr lang="en-US" altLang="ko-KR" sz="1800" b="1" dirty="0">
                <a:latin typeface="+mn-lt"/>
                <a:ea typeface="Gulim" pitchFamily="34" charset="-127"/>
                <a:cs typeface="Times New Roman"/>
              </a:rPr>
              <a:t>ǀ</a:t>
            </a:r>
            <a:r>
              <a:rPr lang="en-US" altLang="ko-KR" sz="1800" b="1" dirty="0">
                <a:latin typeface="+mn-lt"/>
                <a:ea typeface="Gulim" pitchFamily="34" charset="-127"/>
                <a:cs typeface="Times New Roman" pitchFamily="18" charset="0"/>
              </a:rPr>
              <a:t> = 3.571 &gt; 1.714, Reject  H</a:t>
            </a:r>
            <a:r>
              <a:rPr lang="en-US" altLang="ko-KR" sz="1800" b="1" baseline="-25000" dirty="0">
                <a:latin typeface="+mn-lt"/>
                <a:ea typeface="Gulim" pitchFamily="34" charset="-127"/>
                <a:cs typeface="Times New Roman" pitchFamily="18" charset="0"/>
              </a:rPr>
              <a:t>0 </a:t>
            </a:r>
            <a:r>
              <a:rPr lang="en-US" altLang="ko-KR" sz="1800" b="1" dirty="0">
                <a:latin typeface="+mn-lt"/>
                <a:ea typeface="Gulim" pitchFamily="34" charset="-127"/>
                <a:cs typeface="Times New Roman" pitchFamily="18" charset="0"/>
              </a:rPr>
              <a:t>&amp;</a:t>
            </a:r>
            <a:r>
              <a:rPr lang="en-US" altLang="ko-KR" sz="1800" b="1" baseline="-25000" dirty="0">
                <a:latin typeface="+mn-lt"/>
                <a:ea typeface="Gulim" pitchFamily="34" charset="-127"/>
                <a:cs typeface="Times New Roman" pitchFamily="18" charset="0"/>
              </a:rPr>
              <a:t> </a:t>
            </a:r>
            <a:r>
              <a:rPr lang="en-US" altLang="ko-KR" sz="1800" b="1" dirty="0">
                <a:latin typeface="+mn-lt"/>
                <a:ea typeface="Gulim" pitchFamily="34" charset="-127"/>
                <a:cs typeface="Times New Roman" pitchFamily="18" charset="0"/>
              </a:rPr>
              <a:t>Accept H</a:t>
            </a:r>
            <a:r>
              <a:rPr lang="en-US" altLang="ko-KR" sz="1800" b="1" baseline="-25000" dirty="0">
                <a:latin typeface="+mn-lt"/>
                <a:ea typeface="Gulim" pitchFamily="34" charset="-127"/>
                <a:cs typeface="Times New Roman" pitchFamily="18" charset="0"/>
              </a:rPr>
              <a:t>1</a:t>
            </a:r>
            <a:endParaRPr lang="en-US" sz="1800" b="1" dirty="0">
              <a:latin typeface="+mn-lt"/>
              <a:cs typeface="Helvetica" panose="020B0604020202020204" pitchFamily="34" charset="0"/>
            </a:endParaRPr>
          </a:p>
        </p:txBody>
      </p:sp>
      <p:sp>
        <p:nvSpPr>
          <p:cNvPr id="11" name="Rectangle 10"/>
          <p:cNvSpPr>
            <a:spLocks noChangeArrowheads="1"/>
          </p:cNvSpPr>
          <p:nvPr/>
        </p:nvSpPr>
        <p:spPr bwMode="auto">
          <a:xfrm>
            <a:off x="5922622" y="3935882"/>
            <a:ext cx="2008883" cy="731867"/>
          </a:xfrm>
          <a:prstGeom prst="rect">
            <a:avLst/>
          </a:prstGeom>
          <a:solidFill>
            <a:srgbClr val="C00000"/>
          </a:solidFill>
          <a:ln w="9525" algn="ctr">
            <a:solidFill>
              <a:srgbClr val="0000FF"/>
            </a:solidFill>
            <a:miter lim="800000"/>
            <a:headEnd/>
            <a:tailEnd/>
          </a:ln>
          <a:effectLst/>
        </p:spPr>
        <p:txBody>
          <a:bodyPr wrap="none" anchor="b">
            <a:spAutoFit/>
          </a:bodyPr>
          <a:lstStyle/>
          <a:p>
            <a:r>
              <a:rPr lang="en-US" altLang="en-US" sz="2078" b="1" dirty="0">
                <a:solidFill>
                  <a:schemeClr val="bg1"/>
                </a:solidFill>
                <a:latin typeface="Helvetica Neue"/>
                <a:cs typeface="Times New Roman" panose="02020603050405020304" pitchFamily="18" charset="0"/>
                <a:sym typeface="Mathematica1" pitchFamily="2" charset="2"/>
              </a:rPr>
              <a:t>95% CI for µ is</a:t>
            </a:r>
          </a:p>
          <a:p>
            <a:r>
              <a:rPr lang="en-US" altLang="en-US" sz="2078" b="1" dirty="0">
                <a:solidFill>
                  <a:schemeClr val="bg1"/>
                </a:solidFill>
                <a:latin typeface="Helvetica Neue"/>
                <a:cs typeface="Times New Roman" panose="02020603050405020304" pitchFamily="18" charset="0"/>
                <a:sym typeface="Mathematica1" pitchFamily="2" charset="2"/>
              </a:rPr>
              <a:t>[6.24, 17.76]</a:t>
            </a:r>
          </a:p>
        </p:txBody>
      </p:sp>
      <p:cxnSp>
        <p:nvCxnSpPr>
          <p:cNvPr id="12" name="Elbow Connector 11"/>
          <p:cNvCxnSpPr/>
          <p:nvPr/>
        </p:nvCxnSpPr>
        <p:spPr>
          <a:xfrm rot="16200000" flipV="1">
            <a:off x="6840188" y="3078374"/>
            <a:ext cx="1373180" cy="491203"/>
          </a:xfrm>
          <a:prstGeom prst="bentConnector3">
            <a:avLst>
              <a:gd name="adj1" fmla="val 82435"/>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3" name="Title 2"/>
          <p:cNvSpPr txBox="1">
            <a:spLocks/>
          </p:cNvSpPr>
          <p:nvPr/>
        </p:nvSpPr>
        <p:spPr>
          <a:xfrm>
            <a:off x="6836951" y="3280292"/>
            <a:ext cx="796432"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598" b="1" dirty="0">
                <a:solidFill>
                  <a:srgbClr val="0033CC"/>
                </a:solidFill>
                <a:latin typeface="Helvetica Neue"/>
                <a:cs typeface="Helvetica" panose="020B0604020202020204" pitchFamily="34" charset="0"/>
              </a:rPr>
              <a:t>???</a:t>
            </a:r>
          </a:p>
        </p:txBody>
      </p:sp>
      <p:sp>
        <p:nvSpPr>
          <p:cNvPr id="14" name="Rectangle 10"/>
          <p:cNvSpPr>
            <a:spLocks noChangeArrowheads="1"/>
          </p:cNvSpPr>
          <p:nvPr/>
        </p:nvSpPr>
        <p:spPr bwMode="auto">
          <a:xfrm>
            <a:off x="8132068" y="2048801"/>
            <a:ext cx="2140763" cy="1051635"/>
          </a:xfrm>
          <a:prstGeom prst="rect">
            <a:avLst/>
          </a:prstGeom>
          <a:solidFill>
            <a:srgbClr val="C00000"/>
          </a:solidFill>
          <a:ln w="9525" algn="ctr">
            <a:solidFill>
              <a:srgbClr val="0000FF"/>
            </a:solidFill>
            <a:miter lim="800000"/>
            <a:headEnd/>
            <a:tailEnd/>
          </a:ln>
          <a:effectLst/>
        </p:spPr>
        <p:txBody>
          <a:bodyPr wrap="square" anchor="b">
            <a:spAutoFit/>
          </a:bodyPr>
          <a:lstStyle/>
          <a:p>
            <a:r>
              <a:rPr lang="en-US" altLang="en-US" sz="2078" b="1" dirty="0">
                <a:solidFill>
                  <a:schemeClr val="bg1"/>
                </a:solidFill>
                <a:cs typeface="Times New Roman" panose="02020603050405020304" pitchFamily="18" charset="0"/>
                <a:sym typeface="Mathematica1" pitchFamily="2" charset="2"/>
              </a:rPr>
              <a:t>95% CI for µ is</a:t>
            </a:r>
          </a:p>
          <a:p>
            <a:r>
              <a:rPr lang="en-US" altLang="en-US" sz="2078" b="1" dirty="0">
                <a:solidFill>
                  <a:schemeClr val="bg1"/>
                </a:solidFill>
                <a:cs typeface="Times New Roman" panose="02020603050405020304" pitchFamily="18" charset="0"/>
                <a:sym typeface="Mathematica1" pitchFamily="2" charset="2"/>
              </a:rPr>
              <a:t>[6.24, 17.76] not includes 0</a:t>
            </a:r>
          </a:p>
        </p:txBody>
      </p:sp>
    </p:spTree>
    <p:extLst>
      <p:ext uri="{BB962C8B-B14F-4D97-AF65-F5344CB8AC3E}">
        <p14:creationId xmlns:p14="http://schemas.microsoft.com/office/powerpoint/2010/main" val="334000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53" presetClass="entr" presetSubtype="16"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2" presetClass="entr" presetSubtype="8"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wipe(left)">
                                      <p:cBhvr>
                                        <p:cTn id="41" dur="500"/>
                                        <p:tgtEl>
                                          <p:spTgt spid="1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ppt_x"/>
                                          </p:val>
                                        </p:tav>
                                        <p:tav tm="100000">
                                          <p:val>
                                            <p:strVal val="#ppt_x"/>
                                          </p:val>
                                        </p:tav>
                                      </p:tavLst>
                                    </p:anim>
                                    <p:anim calcmode="lin" valueType="num">
                                      <p:cBhvr additive="base">
                                        <p:cTn id="4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1" grpId="0" animBg="1"/>
      <p:bldP spid="13" grpId="0"/>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2909" y="1382528"/>
            <a:ext cx="11243163" cy="4237924"/>
          </a:xfrm>
          <a:prstGeom prst="rect">
            <a:avLst/>
          </a:prstGeom>
        </p:spPr>
        <p:txBody>
          <a:bodyPr vert="horz" wrap="square" lIns="0" tIns="7144" rIns="0" bIns="0" rtlCol="0">
            <a:spAutoFit/>
          </a:bodyPr>
          <a:lstStyle/>
          <a:p>
            <a:pPr marL="10991" marR="4396">
              <a:lnSpc>
                <a:spcPct val="127899"/>
              </a:lnSpc>
              <a:spcBef>
                <a:spcPts val="56"/>
              </a:spcBef>
            </a:pPr>
            <a:r>
              <a:rPr sz="2400" spc="-17" dirty="0">
                <a:cs typeface="Arial"/>
              </a:rPr>
              <a:t>The</a:t>
            </a:r>
            <a:r>
              <a:rPr sz="2400" spc="-52" dirty="0">
                <a:cs typeface="Arial"/>
              </a:rPr>
              <a:t> </a:t>
            </a:r>
            <a:r>
              <a:rPr sz="2400" spc="-4" dirty="0">
                <a:cs typeface="Arial"/>
              </a:rPr>
              <a:t>manager</a:t>
            </a:r>
            <a:r>
              <a:rPr sz="2400" spc="-164" dirty="0">
                <a:cs typeface="Arial"/>
              </a:rPr>
              <a:t> </a:t>
            </a:r>
            <a:r>
              <a:rPr sz="2400" spc="-13" dirty="0">
                <a:cs typeface="Arial"/>
              </a:rPr>
              <a:t>of</a:t>
            </a:r>
            <a:r>
              <a:rPr sz="2400" spc="-17" dirty="0">
                <a:cs typeface="Arial"/>
              </a:rPr>
              <a:t> </a:t>
            </a:r>
            <a:r>
              <a:rPr sz="2400" spc="-4" dirty="0">
                <a:cs typeface="Arial"/>
              </a:rPr>
              <a:t>a</a:t>
            </a:r>
            <a:r>
              <a:rPr sz="2400" spc="-48" dirty="0">
                <a:cs typeface="Arial"/>
              </a:rPr>
              <a:t> </a:t>
            </a:r>
            <a:r>
              <a:rPr sz="2400" spc="-4" dirty="0">
                <a:cs typeface="Arial"/>
              </a:rPr>
              <a:t>courier</a:t>
            </a:r>
            <a:r>
              <a:rPr sz="2400" spc="-164" dirty="0">
                <a:cs typeface="Arial"/>
              </a:rPr>
              <a:t> </a:t>
            </a:r>
            <a:r>
              <a:rPr sz="2400" spc="-4" dirty="0">
                <a:cs typeface="Arial"/>
              </a:rPr>
              <a:t>service</a:t>
            </a:r>
            <a:r>
              <a:rPr sz="2400" spc="-117" dirty="0">
                <a:cs typeface="Arial"/>
              </a:rPr>
              <a:t> </a:t>
            </a:r>
            <a:r>
              <a:rPr sz="2400" spc="-4" dirty="0">
                <a:cs typeface="Arial"/>
              </a:rPr>
              <a:t>believes</a:t>
            </a:r>
            <a:r>
              <a:rPr sz="2400" spc="-186" dirty="0">
                <a:cs typeface="Arial"/>
              </a:rPr>
              <a:t> </a:t>
            </a:r>
            <a:r>
              <a:rPr sz="2400" spc="-4" dirty="0">
                <a:cs typeface="Arial"/>
              </a:rPr>
              <a:t>that</a:t>
            </a:r>
            <a:r>
              <a:rPr sz="2400" spc="-87" dirty="0">
                <a:cs typeface="Arial"/>
              </a:rPr>
              <a:t> </a:t>
            </a:r>
            <a:r>
              <a:rPr sz="2400" spc="-9" dirty="0">
                <a:cs typeface="Arial"/>
              </a:rPr>
              <a:t>packets</a:t>
            </a:r>
            <a:r>
              <a:rPr sz="2400" spc="-121" dirty="0">
                <a:cs typeface="Arial"/>
              </a:rPr>
              <a:t> </a:t>
            </a:r>
            <a:r>
              <a:rPr sz="2400" spc="-4" dirty="0">
                <a:cs typeface="Arial"/>
              </a:rPr>
              <a:t>delivered</a:t>
            </a:r>
            <a:r>
              <a:rPr sz="2400" spc="-195" dirty="0">
                <a:cs typeface="Arial"/>
              </a:rPr>
              <a:t> </a:t>
            </a:r>
            <a:r>
              <a:rPr sz="2400" spc="-9" dirty="0">
                <a:cs typeface="Arial"/>
              </a:rPr>
              <a:t>at</a:t>
            </a:r>
            <a:r>
              <a:rPr sz="2400" spc="-17" dirty="0">
                <a:cs typeface="Arial"/>
              </a:rPr>
              <a:t> </a:t>
            </a:r>
            <a:r>
              <a:rPr sz="2400" spc="-4" dirty="0">
                <a:cs typeface="Arial"/>
              </a:rPr>
              <a:t>the  </a:t>
            </a:r>
            <a:r>
              <a:rPr sz="2400" spc="-9" dirty="0">
                <a:cs typeface="Arial"/>
              </a:rPr>
              <a:t>beginning </a:t>
            </a:r>
            <a:r>
              <a:rPr sz="2400" spc="-13" dirty="0">
                <a:cs typeface="Arial"/>
              </a:rPr>
              <a:t>of </a:t>
            </a:r>
            <a:r>
              <a:rPr sz="2400" spc="-4" dirty="0">
                <a:cs typeface="Arial"/>
              </a:rPr>
              <a:t>the </a:t>
            </a:r>
            <a:r>
              <a:rPr sz="2400" spc="9" dirty="0">
                <a:cs typeface="Arial"/>
              </a:rPr>
              <a:t>month </a:t>
            </a:r>
            <a:r>
              <a:rPr sz="2400" spc="-4" dirty="0">
                <a:cs typeface="Arial"/>
              </a:rPr>
              <a:t>are </a:t>
            </a:r>
            <a:r>
              <a:rPr sz="2400" spc="-9" dirty="0">
                <a:cs typeface="Arial"/>
              </a:rPr>
              <a:t>heavier </a:t>
            </a:r>
            <a:r>
              <a:rPr sz="2400" spc="-4" dirty="0">
                <a:cs typeface="Arial"/>
              </a:rPr>
              <a:t>than </a:t>
            </a:r>
            <a:r>
              <a:rPr sz="2400" spc="-9" dirty="0">
                <a:cs typeface="Arial"/>
              </a:rPr>
              <a:t>those </a:t>
            </a:r>
            <a:r>
              <a:rPr sz="2400" spc="-4" dirty="0">
                <a:cs typeface="Arial"/>
              </a:rPr>
              <a:t>delivered </a:t>
            </a:r>
            <a:r>
              <a:rPr sz="2400" spc="-9" dirty="0">
                <a:cs typeface="Arial"/>
              </a:rPr>
              <a:t>at </a:t>
            </a:r>
            <a:r>
              <a:rPr sz="2400" spc="-4" dirty="0">
                <a:cs typeface="Arial"/>
              </a:rPr>
              <a:t>the </a:t>
            </a:r>
            <a:r>
              <a:rPr sz="2400" spc="-13" dirty="0">
                <a:cs typeface="Arial"/>
              </a:rPr>
              <a:t>end of  </a:t>
            </a:r>
            <a:r>
              <a:rPr sz="2400" dirty="0">
                <a:cs typeface="Arial"/>
              </a:rPr>
              <a:t>month. </a:t>
            </a:r>
            <a:r>
              <a:rPr sz="2400" spc="-22" dirty="0">
                <a:cs typeface="Arial"/>
              </a:rPr>
              <a:t>As </a:t>
            </a:r>
            <a:r>
              <a:rPr sz="2400" spc="-9" dirty="0">
                <a:cs typeface="Arial"/>
              </a:rPr>
              <a:t>an </a:t>
            </a:r>
            <a:r>
              <a:rPr sz="2400" spc="-4" dirty="0">
                <a:cs typeface="Arial"/>
              </a:rPr>
              <a:t>experiment, </a:t>
            </a:r>
            <a:r>
              <a:rPr sz="2400" spc="-13" dirty="0">
                <a:cs typeface="Arial"/>
              </a:rPr>
              <a:t>he </a:t>
            </a:r>
            <a:r>
              <a:rPr sz="2400" spc="-17" dirty="0">
                <a:cs typeface="Arial"/>
              </a:rPr>
              <a:t>weighed </a:t>
            </a:r>
            <a:r>
              <a:rPr sz="2400" spc="-4" dirty="0">
                <a:cs typeface="Arial"/>
              </a:rPr>
              <a:t>a </a:t>
            </a:r>
            <a:r>
              <a:rPr sz="2400" spc="-13" dirty="0">
                <a:cs typeface="Arial"/>
              </a:rPr>
              <a:t>random </a:t>
            </a:r>
            <a:r>
              <a:rPr sz="2400" spc="4" dirty="0">
                <a:cs typeface="Arial"/>
              </a:rPr>
              <a:t>sample </a:t>
            </a:r>
            <a:r>
              <a:rPr sz="2400" spc="-13" dirty="0">
                <a:cs typeface="Arial"/>
              </a:rPr>
              <a:t>of </a:t>
            </a:r>
            <a:r>
              <a:rPr sz="2400" spc="-9" dirty="0">
                <a:cs typeface="Arial"/>
              </a:rPr>
              <a:t>15 packets  at</a:t>
            </a:r>
            <a:r>
              <a:rPr sz="2400" spc="-22" dirty="0">
                <a:cs typeface="Arial"/>
              </a:rPr>
              <a:t> </a:t>
            </a:r>
            <a:r>
              <a:rPr sz="2400" spc="-4" dirty="0">
                <a:cs typeface="Arial"/>
              </a:rPr>
              <a:t>the</a:t>
            </a:r>
            <a:r>
              <a:rPr sz="2400" spc="-117" dirty="0">
                <a:cs typeface="Arial"/>
              </a:rPr>
              <a:t> </a:t>
            </a:r>
            <a:r>
              <a:rPr sz="2400" spc="-9" dirty="0">
                <a:cs typeface="Arial"/>
              </a:rPr>
              <a:t>beginning</a:t>
            </a:r>
            <a:r>
              <a:rPr sz="2400" spc="-130" dirty="0">
                <a:cs typeface="Arial"/>
              </a:rPr>
              <a:t> </a:t>
            </a:r>
            <a:r>
              <a:rPr sz="2400" spc="-13" dirty="0">
                <a:cs typeface="Arial"/>
              </a:rPr>
              <a:t>of</a:t>
            </a:r>
            <a:r>
              <a:rPr sz="2400" spc="-17" dirty="0">
                <a:cs typeface="Arial"/>
              </a:rPr>
              <a:t> </a:t>
            </a:r>
            <a:r>
              <a:rPr sz="2400" spc="-4" dirty="0">
                <a:cs typeface="Arial"/>
              </a:rPr>
              <a:t>the</a:t>
            </a:r>
            <a:r>
              <a:rPr sz="2400" spc="-52" dirty="0">
                <a:cs typeface="Arial"/>
              </a:rPr>
              <a:t> </a:t>
            </a:r>
            <a:r>
              <a:rPr sz="2400" spc="9" dirty="0">
                <a:cs typeface="Arial"/>
              </a:rPr>
              <a:t>month</a:t>
            </a:r>
            <a:r>
              <a:rPr sz="2400" spc="-195" dirty="0">
                <a:cs typeface="Arial"/>
              </a:rPr>
              <a:t> </a:t>
            </a:r>
            <a:r>
              <a:rPr sz="2400" spc="-13" dirty="0">
                <a:cs typeface="Arial"/>
              </a:rPr>
              <a:t>and</a:t>
            </a:r>
            <a:r>
              <a:rPr sz="2400" spc="-56" dirty="0">
                <a:cs typeface="Arial"/>
              </a:rPr>
              <a:t> </a:t>
            </a:r>
            <a:r>
              <a:rPr sz="2400" spc="-13" dirty="0">
                <a:cs typeface="Arial"/>
              </a:rPr>
              <a:t>found</a:t>
            </a:r>
            <a:r>
              <a:rPr sz="2400" spc="-52" dirty="0">
                <a:cs typeface="Arial"/>
              </a:rPr>
              <a:t> </a:t>
            </a:r>
            <a:r>
              <a:rPr sz="2400" spc="-4" dirty="0">
                <a:cs typeface="Arial"/>
              </a:rPr>
              <a:t>that</a:t>
            </a:r>
            <a:r>
              <a:rPr sz="2400" spc="-22" dirty="0">
                <a:cs typeface="Arial"/>
              </a:rPr>
              <a:t> </a:t>
            </a:r>
            <a:r>
              <a:rPr sz="2400" spc="-4" dirty="0">
                <a:cs typeface="Arial"/>
              </a:rPr>
              <a:t>the</a:t>
            </a:r>
            <a:r>
              <a:rPr sz="2400" spc="-117" dirty="0">
                <a:cs typeface="Arial"/>
              </a:rPr>
              <a:t> </a:t>
            </a:r>
            <a:r>
              <a:rPr sz="2400" spc="9" dirty="0">
                <a:cs typeface="Arial"/>
              </a:rPr>
              <a:t>mean</a:t>
            </a:r>
            <a:r>
              <a:rPr sz="2400" spc="-130" dirty="0">
                <a:cs typeface="Arial"/>
              </a:rPr>
              <a:t> </a:t>
            </a:r>
            <a:r>
              <a:rPr sz="2400" spc="-13" dirty="0">
                <a:cs typeface="Arial"/>
              </a:rPr>
              <a:t>weight</a:t>
            </a:r>
            <a:r>
              <a:rPr sz="2400" spc="-87" dirty="0">
                <a:cs typeface="Arial"/>
              </a:rPr>
              <a:t> </a:t>
            </a:r>
            <a:r>
              <a:rPr sz="2400" spc="-22" dirty="0">
                <a:cs typeface="Arial"/>
              </a:rPr>
              <a:t>was</a:t>
            </a:r>
            <a:r>
              <a:rPr sz="2400" spc="-52" dirty="0">
                <a:cs typeface="Arial"/>
              </a:rPr>
              <a:t> </a:t>
            </a:r>
            <a:r>
              <a:rPr sz="2400" spc="-4" dirty="0">
                <a:cs typeface="Arial"/>
              </a:rPr>
              <a:t>5.25  </a:t>
            </a:r>
            <a:r>
              <a:rPr sz="2400" spc="-13" dirty="0">
                <a:cs typeface="Arial"/>
              </a:rPr>
              <a:t>kg.</a:t>
            </a:r>
            <a:r>
              <a:rPr sz="2400" spc="-156" dirty="0">
                <a:cs typeface="Arial"/>
              </a:rPr>
              <a:t> </a:t>
            </a:r>
            <a:r>
              <a:rPr sz="2400" spc="-9" dirty="0">
                <a:cs typeface="Arial"/>
              </a:rPr>
              <a:t>A</a:t>
            </a:r>
            <a:r>
              <a:rPr sz="2400" spc="-143" dirty="0">
                <a:cs typeface="Arial"/>
              </a:rPr>
              <a:t> </a:t>
            </a:r>
            <a:r>
              <a:rPr sz="2400" dirty="0">
                <a:cs typeface="Arial"/>
              </a:rPr>
              <a:t>randomly</a:t>
            </a:r>
            <a:r>
              <a:rPr sz="2400" spc="-186" dirty="0">
                <a:cs typeface="Arial"/>
              </a:rPr>
              <a:t> </a:t>
            </a:r>
            <a:r>
              <a:rPr sz="2400" spc="-4" dirty="0">
                <a:cs typeface="Arial"/>
              </a:rPr>
              <a:t>selected</a:t>
            </a:r>
            <a:r>
              <a:rPr sz="2400" spc="-195" dirty="0">
                <a:cs typeface="Arial"/>
              </a:rPr>
              <a:t> </a:t>
            </a:r>
            <a:r>
              <a:rPr sz="2400" spc="-9" dirty="0">
                <a:cs typeface="Arial"/>
              </a:rPr>
              <a:t>10</a:t>
            </a:r>
            <a:r>
              <a:rPr sz="2400" spc="-52" dirty="0">
                <a:cs typeface="Arial"/>
              </a:rPr>
              <a:t> </a:t>
            </a:r>
            <a:r>
              <a:rPr sz="2400" spc="-9" dirty="0">
                <a:cs typeface="Arial"/>
              </a:rPr>
              <a:t>packets</a:t>
            </a:r>
            <a:r>
              <a:rPr sz="2400" spc="-121" dirty="0">
                <a:cs typeface="Arial"/>
              </a:rPr>
              <a:t> </a:t>
            </a:r>
            <a:r>
              <a:rPr sz="2400" spc="-9" dirty="0">
                <a:cs typeface="Arial"/>
              </a:rPr>
              <a:t>at</a:t>
            </a:r>
            <a:r>
              <a:rPr sz="2400" spc="-22" dirty="0">
                <a:cs typeface="Arial"/>
              </a:rPr>
              <a:t> </a:t>
            </a:r>
            <a:r>
              <a:rPr sz="2400" spc="-4" dirty="0">
                <a:cs typeface="Arial"/>
              </a:rPr>
              <a:t>the</a:t>
            </a:r>
            <a:r>
              <a:rPr sz="2400" spc="-121" dirty="0">
                <a:cs typeface="Arial"/>
              </a:rPr>
              <a:t> </a:t>
            </a:r>
            <a:r>
              <a:rPr sz="2400" spc="-13" dirty="0">
                <a:cs typeface="Arial"/>
              </a:rPr>
              <a:t>end</a:t>
            </a:r>
            <a:r>
              <a:rPr sz="2400" spc="-56" dirty="0">
                <a:cs typeface="Arial"/>
              </a:rPr>
              <a:t> </a:t>
            </a:r>
            <a:r>
              <a:rPr sz="2400" spc="-13" dirty="0">
                <a:cs typeface="Arial"/>
              </a:rPr>
              <a:t>of</a:t>
            </a:r>
            <a:r>
              <a:rPr sz="2400" spc="-22" dirty="0">
                <a:cs typeface="Arial"/>
              </a:rPr>
              <a:t> </a:t>
            </a:r>
            <a:r>
              <a:rPr sz="2400" spc="-4" dirty="0">
                <a:cs typeface="Arial"/>
              </a:rPr>
              <a:t>the</a:t>
            </a:r>
            <a:r>
              <a:rPr sz="2400" spc="-52" dirty="0">
                <a:cs typeface="Arial"/>
              </a:rPr>
              <a:t> </a:t>
            </a:r>
            <a:r>
              <a:rPr sz="2400" spc="4" dirty="0">
                <a:cs typeface="Arial"/>
              </a:rPr>
              <a:t>month</a:t>
            </a:r>
            <a:r>
              <a:rPr sz="2400" spc="-195" dirty="0">
                <a:cs typeface="Arial"/>
              </a:rPr>
              <a:t> </a:t>
            </a:r>
            <a:r>
              <a:rPr sz="2400" spc="-13" dirty="0">
                <a:cs typeface="Arial"/>
              </a:rPr>
              <a:t>had</a:t>
            </a:r>
            <a:r>
              <a:rPr sz="2400" spc="-56" dirty="0">
                <a:cs typeface="Arial"/>
              </a:rPr>
              <a:t> </a:t>
            </a:r>
            <a:r>
              <a:rPr sz="2400" spc="-4" dirty="0">
                <a:cs typeface="Arial"/>
              </a:rPr>
              <a:t>a</a:t>
            </a:r>
            <a:r>
              <a:rPr sz="2400" spc="13" dirty="0">
                <a:cs typeface="Arial"/>
              </a:rPr>
              <a:t> </a:t>
            </a:r>
            <a:r>
              <a:rPr sz="2400" spc="9" dirty="0">
                <a:cs typeface="Arial"/>
              </a:rPr>
              <a:t>mean  </a:t>
            </a:r>
            <a:r>
              <a:rPr sz="2400" spc="-17" dirty="0">
                <a:cs typeface="Arial"/>
              </a:rPr>
              <a:t>weight </a:t>
            </a:r>
            <a:r>
              <a:rPr sz="2400" spc="-13" dirty="0">
                <a:cs typeface="Arial"/>
              </a:rPr>
              <a:t>of </a:t>
            </a:r>
            <a:r>
              <a:rPr sz="2400" spc="-4" dirty="0">
                <a:cs typeface="Arial"/>
              </a:rPr>
              <a:t>4.56 </a:t>
            </a:r>
            <a:r>
              <a:rPr sz="2400" spc="-13" dirty="0">
                <a:cs typeface="Arial"/>
              </a:rPr>
              <a:t>kg. </a:t>
            </a:r>
            <a:r>
              <a:rPr sz="2400" spc="9" dirty="0">
                <a:cs typeface="Arial"/>
              </a:rPr>
              <a:t>It </a:t>
            </a:r>
            <a:r>
              <a:rPr sz="2400" spc="-22" dirty="0">
                <a:cs typeface="Arial"/>
              </a:rPr>
              <a:t>was </a:t>
            </a:r>
            <a:r>
              <a:rPr sz="2400" spc="-13" dirty="0">
                <a:cs typeface="Arial"/>
              </a:rPr>
              <a:t>observed </a:t>
            </a:r>
            <a:r>
              <a:rPr sz="2400" spc="-4" dirty="0">
                <a:cs typeface="Arial"/>
              </a:rPr>
              <a:t>from the </a:t>
            </a:r>
            <a:r>
              <a:rPr sz="2400" spc="-13" dirty="0">
                <a:cs typeface="Arial"/>
              </a:rPr>
              <a:t>past </a:t>
            </a:r>
            <a:r>
              <a:rPr sz="2400" spc="-9" dirty="0">
                <a:cs typeface="Arial"/>
              </a:rPr>
              <a:t>experience that </a:t>
            </a:r>
            <a:r>
              <a:rPr sz="2400" spc="-4" dirty="0">
                <a:cs typeface="Arial"/>
              </a:rPr>
              <a:t>the  </a:t>
            </a:r>
            <a:r>
              <a:rPr sz="2400" spc="9" dirty="0">
                <a:cs typeface="Arial"/>
              </a:rPr>
              <a:t>sample </a:t>
            </a:r>
            <a:r>
              <a:rPr sz="2400" spc="-9" dirty="0">
                <a:cs typeface="Arial"/>
              </a:rPr>
              <a:t>variances </a:t>
            </a:r>
            <a:r>
              <a:rPr sz="2400" spc="-4" dirty="0">
                <a:cs typeface="Arial"/>
              </a:rPr>
              <a:t>are 1.20 </a:t>
            </a:r>
            <a:r>
              <a:rPr sz="2400" spc="-9" dirty="0">
                <a:cs typeface="Arial"/>
              </a:rPr>
              <a:t>kg </a:t>
            </a:r>
            <a:r>
              <a:rPr sz="2400" spc="-13" dirty="0">
                <a:cs typeface="Arial"/>
              </a:rPr>
              <a:t>and </a:t>
            </a:r>
            <a:r>
              <a:rPr sz="2400" spc="-4" dirty="0">
                <a:cs typeface="Arial"/>
              </a:rPr>
              <a:t>1.15 </a:t>
            </a:r>
            <a:r>
              <a:rPr sz="2400" spc="-13" dirty="0">
                <a:cs typeface="Arial"/>
              </a:rPr>
              <a:t>kg. </a:t>
            </a:r>
            <a:endParaRPr lang="en-US" sz="2400" spc="-13" dirty="0" smtClean="0">
              <a:cs typeface="Arial"/>
            </a:endParaRPr>
          </a:p>
          <a:p>
            <a:pPr marL="353891" marR="4396" indent="-342900">
              <a:lnSpc>
                <a:spcPct val="127899"/>
              </a:lnSpc>
              <a:spcBef>
                <a:spcPts val="56"/>
              </a:spcBef>
              <a:buFont typeface="Wingdings" panose="05000000000000000000" pitchFamily="2" charset="2"/>
              <a:buChar char="Ø"/>
            </a:pPr>
            <a:r>
              <a:rPr sz="2400" spc="-22" dirty="0" smtClean="0">
                <a:cs typeface="Arial"/>
              </a:rPr>
              <a:t>At </a:t>
            </a:r>
            <a:r>
              <a:rPr sz="2400" spc="-9" dirty="0">
                <a:cs typeface="Arial"/>
              </a:rPr>
              <a:t>5% </a:t>
            </a:r>
            <a:r>
              <a:rPr sz="2400" spc="-4" dirty="0">
                <a:cs typeface="Arial"/>
              </a:rPr>
              <a:t>level </a:t>
            </a:r>
            <a:r>
              <a:rPr sz="2400" spc="-13" dirty="0">
                <a:cs typeface="Arial"/>
              </a:rPr>
              <a:t>of </a:t>
            </a:r>
            <a:r>
              <a:rPr sz="2400" spc="-9" dirty="0">
                <a:cs typeface="Arial"/>
              </a:rPr>
              <a:t>significance,  </a:t>
            </a:r>
            <a:r>
              <a:rPr sz="2400" spc="-13" dirty="0">
                <a:cs typeface="Arial"/>
              </a:rPr>
              <a:t>can </a:t>
            </a:r>
            <a:r>
              <a:rPr sz="2400" spc="9" dirty="0">
                <a:cs typeface="Arial"/>
              </a:rPr>
              <a:t>it </a:t>
            </a:r>
            <a:r>
              <a:rPr sz="2400" spc="-13" dirty="0">
                <a:cs typeface="Arial"/>
              </a:rPr>
              <a:t>be concluded </a:t>
            </a:r>
            <a:r>
              <a:rPr sz="2400" spc="-9" dirty="0">
                <a:cs typeface="Arial"/>
              </a:rPr>
              <a:t>that </a:t>
            </a:r>
            <a:r>
              <a:rPr sz="2400" spc="-4" dirty="0">
                <a:cs typeface="Arial"/>
              </a:rPr>
              <a:t>the </a:t>
            </a:r>
            <a:r>
              <a:rPr sz="2400" spc="-9" dirty="0">
                <a:cs typeface="Arial"/>
              </a:rPr>
              <a:t>packets </a:t>
            </a:r>
            <a:r>
              <a:rPr sz="2400" spc="-4" dirty="0">
                <a:cs typeface="Arial"/>
              </a:rPr>
              <a:t>delivered </a:t>
            </a:r>
            <a:r>
              <a:rPr sz="2400" spc="-9" dirty="0">
                <a:cs typeface="Arial"/>
              </a:rPr>
              <a:t>at </a:t>
            </a:r>
            <a:r>
              <a:rPr sz="2400" spc="-4" dirty="0">
                <a:cs typeface="Arial"/>
              </a:rPr>
              <a:t>the </a:t>
            </a:r>
            <a:r>
              <a:rPr sz="2400" spc="-9" dirty="0">
                <a:cs typeface="Arial"/>
              </a:rPr>
              <a:t>beginning </a:t>
            </a:r>
            <a:r>
              <a:rPr sz="2400" spc="-13" dirty="0">
                <a:cs typeface="Arial"/>
              </a:rPr>
              <a:t>of </a:t>
            </a:r>
            <a:r>
              <a:rPr sz="2400" spc="-4" dirty="0">
                <a:cs typeface="Arial"/>
              </a:rPr>
              <a:t>the  </a:t>
            </a:r>
            <a:r>
              <a:rPr sz="2400" spc="9" dirty="0">
                <a:cs typeface="Arial"/>
              </a:rPr>
              <a:t>month </a:t>
            </a:r>
            <a:r>
              <a:rPr sz="2400" spc="-13" dirty="0">
                <a:cs typeface="Arial"/>
              </a:rPr>
              <a:t>weigh </a:t>
            </a:r>
            <a:r>
              <a:rPr sz="2400" spc="9" dirty="0">
                <a:cs typeface="Arial"/>
              </a:rPr>
              <a:t>more? </a:t>
            </a:r>
            <a:endParaRPr lang="en-US" sz="2400" spc="9" dirty="0" smtClean="0">
              <a:cs typeface="Arial"/>
            </a:endParaRPr>
          </a:p>
          <a:p>
            <a:pPr marL="353891" marR="4396" indent="-342900">
              <a:lnSpc>
                <a:spcPct val="127899"/>
              </a:lnSpc>
              <a:spcBef>
                <a:spcPts val="56"/>
              </a:spcBef>
              <a:buFont typeface="Wingdings" panose="05000000000000000000" pitchFamily="2" charset="2"/>
              <a:buChar char="Ø"/>
            </a:pPr>
            <a:r>
              <a:rPr sz="2400" spc="-9" dirty="0" smtClean="0">
                <a:cs typeface="Arial"/>
              </a:rPr>
              <a:t>Also </a:t>
            </a:r>
            <a:r>
              <a:rPr sz="2400" spc="4" dirty="0">
                <a:cs typeface="Arial"/>
              </a:rPr>
              <a:t>find </a:t>
            </a:r>
            <a:r>
              <a:rPr sz="2400" spc="-4" dirty="0">
                <a:cs typeface="Arial"/>
              </a:rPr>
              <a:t>P-value </a:t>
            </a:r>
            <a:r>
              <a:rPr sz="2400" spc="-13" dirty="0">
                <a:cs typeface="Arial"/>
              </a:rPr>
              <a:t>and 95% </a:t>
            </a:r>
            <a:r>
              <a:rPr sz="2400" spc="-9" dirty="0">
                <a:cs typeface="Arial"/>
              </a:rPr>
              <a:t>confidence </a:t>
            </a:r>
            <a:r>
              <a:rPr sz="2400" spc="-4" dirty="0">
                <a:cs typeface="Arial"/>
              </a:rPr>
              <a:t>interval for  the difference </a:t>
            </a:r>
            <a:r>
              <a:rPr sz="2400" spc="-13" dirty="0">
                <a:cs typeface="Arial"/>
              </a:rPr>
              <a:t>between </a:t>
            </a:r>
            <a:r>
              <a:rPr sz="2400" spc="-4" dirty="0">
                <a:cs typeface="Arial"/>
              </a:rPr>
              <a:t>the</a:t>
            </a:r>
            <a:r>
              <a:rPr sz="2400" spc="-472" dirty="0">
                <a:cs typeface="Arial"/>
              </a:rPr>
              <a:t> </a:t>
            </a:r>
            <a:r>
              <a:rPr sz="2400" dirty="0">
                <a:cs typeface="Arial"/>
              </a:rPr>
              <a:t>means.</a:t>
            </a:r>
          </a:p>
        </p:txBody>
      </p:sp>
      <p:sp>
        <p:nvSpPr>
          <p:cNvPr id="10" name="object 1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16" name="TextBox 15"/>
          <p:cNvSpPr txBox="1"/>
          <p:nvPr/>
        </p:nvSpPr>
        <p:spPr>
          <a:xfrm>
            <a:off x="688157" y="352126"/>
            <a:ext cx="3563332" cy="584775"/>
          </a:xfrm>
          <a:prstGeom prst="rect">
            <a:avLst/>
          </a:prstGeom>
          <a:noFill/>
        </p:spPr>
        <p:txBody>
          <a:bodyPr wrap="square" rtlCol="0">
            <a:spAutoFit/>
          </a:bodyPr>
          <a:lstStyle/>
          <a:p>
            <a:r>
              <a:rPr lang="en-US" sz="3200" dirty="0" smtClean="0">
                <a:solidFill>
                  <a:srgbClr val="FF0000"/>
                </a:solidFill>
              </a:rPr>
              <a:t>PROBLEM</a:t>
            </a:r>
            <a:r>
              <a:rPr lang="en-US" sz="3200" dirty="0" smtClean="0"/>
              <a:t>:</a:t>
            </a:r>
            <a:endParaRPr lang="en-IN" sz="3200" dirty="0"/>
          </a:p>
        </p:txBody>
      </p:sp>
    </p:spTree>
    <p:extLst>
      <p:ext uri="{BB962C8B-B14F-4D97-AF65-F5344CB8AC3E}">
        <p14:creationId xmlns:p14="http://schemas.microsoft.com/office/powerpoint/2010/main" val="37200589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8633" y="1292468"/>
            <a:ext cx="1296647" cy="1173836"/>
            <a:chOff x="446970" y="1452808"/>
            <a:chExt cx="1448435" cy="1397635"/>
          </a:xfrm>
        </p:grpSpPr>
        <p:sp>
          <p:nvSpPr>
            <p:cNvPr id="3" name="object 3"/>
            <p:cNvSpPr/>
            <p:nvPr/>
          </p:nvSpPr>
          <p:spPr>
            <a:xfrm>
              <a:off x="446970" y="1452808"/>
              <a:ext cx="1447904" cy="1397143"/>
            </a:xfrm>
            <a:prstGeom prst="rect">
              <a:avLst/>
            </a:prstGeom>
            <a:blipFill>
              <a:blip r:embed="rId2" cstate="print"/>
              <a:stretch>
                <a:fillRect/>
              </a:stretch>
            </a:blipFill>
          </p:spPr>
          <p:txBody>
            <a:bodyPr wrap="square" lIns="0" tIns="0" rIns="0" bIns="0" rtlCol="0"/>
            <a:lstStyle/>
            <a:p>
              <a:endParaRPr sz="1558"/>
            </a:p>
          </p:txBody>
        </p:sp>
        <p:sp>
          <p:nvSpPr>
            <p:cNvPr id="4" name="object 4"/>
            <p:cNvSpPr/>
            <p:nvPr/>
          </p:nvSpPr>
          <p:spPr>
            <a:xfrm>
              <a:off x="518159" y="1463039"/>
              <a:ext cx="1361440" cy="1320800"/>
            </a:xfrm>
            <a:custGeom>
              <a:avLst/>
              <a:gdLst/>
              <a:ahLst/>
              <a:cxnLst/>
              <a:rect l="l" t="t" r="r" b="b"/>
              <a:pathLst>
                <a:path w="1361439" h="1320800">
                  <a:moveTo>
                    <a:pt x="680720" y="0"/>
                  </a:moveTo>
                  <a:lnTo>
                    <a:pt x="632106" y="1658"/>
                  </a:lnTo>
                  <a:lnTo>
                    <a:pt x="584415" y="6557"/>
                  </a:lnTo>
                  <a:lnTo>
                    <a:pt x="537761" y="14587"/>
                  </a:lnTo>
                  <a:lnTo>
                    <a:pt x="492261" y="25635"/>
                  </a:lnTo>
                  <a:lnTo>
                    <a:pt x="448028" y="39589"/>
                  </a:lnTo>
                  <a:lnTo>
                    <a:pt x="405179" y="56338"/>
                  </a:lnTo>
                  <a:lnTo>
                    <a:pt x="363828" y="75770"/>
                  </a:lnTo>
                  <a:lnTo>
                    <a:pt x="324090" y="97773"/>
                  </a:lnTo>
                  <a:lnTo>
                    <a:pt x="286082" y="122236"/>
                  </a:lnTo>
                  <a:lnTo>
                    <a:pt x="249917" y="149047"/>
                  </a:lnTo>
                  <a:lnTo>
                    <a:pt x="215712" y="178094"/>
                  </a:lnTo>
                  <a:lnTo>
                    <a:pt x="183581" y="209265"/>
                  </a:lnTo>
                  <a:lnTo>
                    <a:pt x="153640" y="242448"/>
                  </a:lnTo>
                  <a:lnTo>
                    <a:pt x="126003" y="277533"/>
                  </a:lnTo>
                  <a:lnTo>
                    <a:pt x="100787" y="314407"/>
                  </a:lnTo>
                  <a:lnTo>
                    <a:pt x="78106" y="352958"/>
                  </a:lnTo>
                  <a:lnTo>
                    <a:pt x="58075" y="393075"/>
                  </a:lnTo>
                  <a:lnTo>
                    <a:pt x="40810" y="434646"/>
                  </a:lnTo>
                  <a:lnTo>
                    <a:pt x="26425" y="477559"/>
                  </a:lnTo>
                  <a:lnTo>
                    <a:pt x="15037" y="521703"/>
                  </a:lnTo>
                  <a:lnTo>
                    <a:pt x="6760" y="566965"/>
                  </a:lnTo>
                  <a:lnTo>
                    <a:pt x="1709" y="613235"/>
                  </a:lnTo>
                  <a:lnTo>
                    <a:pt x="0" y="660400"/>
                  </a:lnTo>
                  <a:lnTo>
                    <a:pt x="1709" y="707564"/>
                  </a:lnTo>
                  <a:lnTo>
                    <a:pt x="6760" y="753834"/>
                  </a:lnTo>
                  <a:lnTo>
                    <a:pt x="15037" y="799096"/>
                  </a:lnTo>
                  <a:lnTo>
                    <a:pt x="26425" y="843240"/>
                  </a:lnTo>
                  <a:lnTo>
                    <a:pt x="40810" y="886153"/>
                  </a:lnTo>
                  <a:lnTo>
                    <a:pt x="58075" y="927724"/>
                  </a:lnTo>
                  <a:lnTo>
                    <a:pt x="78106" y="967841"/>
                  </a:lnTo>
                  <a:lnTo>
                    <a:pt x="100787" y="1006392"/>
                  </a:lnTo>
                  <a:lnTo>
                    <a:pt x="126003" y="1043266"/>
                  </a:lnTo>
                  <a:lnTo>
                    <a:pt x="153640" y="1078351"/>
                  </a:lnTo>
                  <a:lnTo>
                    <a:pt x="183581" y="1111534"/>
                  </a:lnTo>
                  <a:lnTo>
                    <a:pt x="215712" y="1142705"/>
                  </a:lnTo>
                  <a:lnTo>
                    <a:pt x="249917" y="1171752"/>
                  </a:lnTo>
                  <a:lnTo>
                    <a:pt x="286082" y="1198563"/>
                  </a:lnTo>
                  <a:lnTo>
                    <a:pt x="324090" y="1223026"/>
                  </a:lnTo>
                  <a:lnTo>
                    <a:pt x="363828" y="1245029"/>
                  </a:lnTo>
                  <a:lnTo>
                    <a:pt x="405179" y="1264461"/>
                  </a:lnTo>
                  <a:lnTo>
                    <a:pt x="448028" y="1281210"/>
                  </a:lnTo>
                  <a:lnTo>
                    <a:pt x="492261" y="1295164"/>
                  </a:lnTo>
                  <a:lnTo>
                    <a:pt x="537761" y="1306212"/>
                  </a:lnTo>
                  <a:lnTo>
                    <a:pt x="584415" y="1314242"/>
                  </a:lnTo>
                  <a:lnTo>
                    <a:pt x="632106" y="1319141"/>
                  </a:lnTo>
                  <a:lnTo>
                    <a:pt x="680720" y="1320800"/>
                  </a:lnTo>
                  <a:lnTo>
                    <a:pt x="729330" y="1319141"/>
                  </a:lnTo>
                  <a:lnTo>
                    <a:pt x="777019" y="1314242"/>
                  </a:lnTo>
                  <a:lnTo>
                    <a:pt x="823670" y="1306212"/>
                  </a:lnTo>
                  <a:lnTo>
                    <a:pt x="869169" y="1295164"/>
                  </a:lnTo>
                  <a:lnTo>
                    <a:pt x="913401" y="1281210"/>
                  </a:lnTo>
                  <a:lnTo>
                    <a:pt x="956249" y="1264461"/>
                  </a:lnTo>
                  <a:lnTo>
                    <a:pt x="997600" y="1245029"/>
                  </a:lnTo>
                  <a:lnTo>
                    <a:pt x="1037337" y="1223026"/>
                  </a:lnTo>
                  <a:lnTo>
                    <a:pt x="1075346" y="1198563"/>
                  </a:lnTo>
                  <a:lnTo>
                    <a:pt x="1111511" y="1171752"/>
                  </a:lnTo>
                  <a:lnTo>
                    <a:pt x="1145717" y="1142705"/>
                  </a:lnTo>
                  <a:lnTo>
                    <a:pt x="1177849" y="1111534"/>
                  </a:lnTo>
                  <a:lnTo>
                    <a:pt x="1207791" y="1078351"/>
                  </a:lnTo>
                  <a:lnTo>
                    <a:pt x="1235429" y="1043266"/>
                  </a:lnTo>
                  <a:lnTo>
                    <a:pt x="1260646" y="1006392"/>
                  </a:lnTo>
                  <a:lnTo>
                    <a:pt x="1283328" y="967841"/>
                  </a:lnTo>
                  <a:lnTo>
                    <a:pt x="1303360" y="927724"/>
                  </a:lnTo>
                  <a:lnTo>
                    <a:pt x="1320627" y="886153"/>
                  </a:lnTo>
                  <a:lnTo>
                    <a:pt x="1335012" y="843240"/>
                  </a:lnTo>
                  <a:lnTo>
                    <a:pt x="1346401" y="799096"/>
                  </a:lnTo>
                  <a:lnTo>
                    <a:pt x="1354679" y="753834"/>
                  </a:lnTo>
                  <a:lnTo>
                    <a:pt x="1359730" y="707564"/>
                  </a:lnTo>
                  <a:lnTo>
                    <a:pt x="1361440" y="660400"/>
                  </a:lnTo>
                  <a:lnTo>
                    <a:pt x="1359730" y="613235"/>
                  </a:lnTo>
                  <a:lnTo>
                    <a:pt x="1354679" y="566965"/>
                  </a:lnTo>
                  <a:lnTo>
                    <a:pt x="1346401" y="521703"/>
                  </a:lnTo>
                  <a:lnTo>
                    <a:pt x="1335012" y="477559"/>
                  </a:lnTo>
                  <a:lnTo>
                    <a:pt x="1320627" y="434646"/>
                  </a:lnTo>
                  <a:lnTo>
                    <a:pt x="1303360" y="393075"/>
                  </a:lnTo>
                  <a:lnTo>
                    <a:pt x="1283328" y="352958"/>
                  </a:lnTo>
                  <a:lnTo>
                    <a:pt x="1260646" y="314407"/>
                  </a:lnTo>
                  <a:lnTo>
                    <a:pt x="1235429" y="277533"/>
                  </a:lnTo>
                  <a:lnTo>
                    <a:pt x="1207791" y="242448"/>
                  </a:lnTo>
                  <a:lnTo>
                    <a:pt x="1177849" y="209265"/>
                  </a:lnTo>
                  <a:lnTo>
                    <a:pt x="1145717" y="178094"/>
                  </a:lnTo>
                  <a:lnTo>
                    <a:pt x="1111511" y="149047"/>
                  </a:lnTo>
                  <a:lnTo>
                    <a:pt x="1075346" y="122236"/>
                  </a:lnTo>
                  <a:lnTo>
                    <a:pt x="1037337" y="97773"/>
                  </a:lnTo>
                  <a:lnTo>
                    <a:pt x="997600" y="75770"/>
                  </a:lnTo>
                  <a:lnTo>
                    <a:pt x="956249" y="56338"/>
                  </a:lnTo>
                  <a:lnTo>
                    <a:pt x="913401" y="39589"/>
                  </a:lnTo>
                  <a:lnTo>
                    <a:pt x="869169" y="25635"/>
                  </a:lnTo>
                  <a:lnTo>
                    <a:pt x="823670" y="14587"/>
                  </a:lnTo>
                  <a:lnTo>
                    <a:pt x="777019" y="6557"/>
                  </a:lnTo>
                  <a:lnTo>
                    <a:pt x="729330" y="1658"/>
                  </a:lnTo>
                  <a:lnTo>
                    <a:pt x="680720" y="0"/>
                  </a:lnTo>
                  <a:close/>
                </a:path>
              </a:pathLst>
            </a:custGeom>
            <a:solidFill>
              <a:srgbClr val="9DDCDF"/>
            </a:solidFill>
          </p:spPr>
          <p:txBody>
            <a:bodyPr wrap="square" lIns="0" tIns="0" rIns="0" bIns="0" rtlCol="0"/>
            <a:lstStyle/>
            <a:p>
              <a:endParaRPr sz="1558"/>
            </a:p>
          </p:txBody>
        </p:sp>
      </p:grpSp>
      <p:sp>
        <p:nvSpPr>
          <p:cNvPr id="5" name="object 5"/>
          <p:cNvSpPr txBox="1"/>
          <p:nvPr/>
        </p:nvSpPr>
        <p:spPr>
          <a:xfrm>
            <a:off x="1104014" y="1842651"/>
            <a:ext cx="146172" cy="348022"/>
          </a:xfrm>
          <a:prstGeom prst="rect">
            <a:avLst/>
          </a:prstGeom>
        </p:spPr>
        <p:txBody>
          <a:bodyPr vert="horz" wrap="square" lIns="0" tIns="14837" rIns="0" bIns="0" rtlCol="0">
            <a:spAutoFit/>
          </a:bodyPr>
          <a:lstStyle/>
          <a:p>
            <a:pPr marL="10991">
              <a:spcBef>
                <a:spcPts val="117"/>
              </a:spcBef>
            </a:pPr>
            <a:r>
              <a:rPr sz="2164" spc="-108" dirty="0">
                <a:latin typeface="Times New Roman"/>
                <a:cs typeface="Times New Roman"/>
              </a:rPr>
              <a:t>0</a:t>
            </a:r>
            <a:endParaRPr sz="2164">
              <a:latin typeface="Times New Roman"/>
              <a:cs typeface="Times New Roman"/>
            </a:endParaRPr>
          </a:p>
        </p:txBody>
      </p:sp>
      <p:sp>
        <p:nvSpPr>
          <p:cNvPr id="6" name="object 6"/>
          <p:cNvSpPr txBox="1"/>
          <p:nvPr/>
        </p:nvSpPr>
        <p:spPr>
          <a:xfrm>
            <a:off x="775512" y="1524774"/>
            <a:ext cx="329162" cy="589804"/>
          </a:xfrm>
          <a:prstGeom prst="rect">
            <a:avLst/>
          </a:prstGeom>
        </p:spPr>
        <p:txBody>
          <a:bodyPr vert="horz" wrap="square" lIns="0" tIns="10441" rIns="0" bIns="0" rtlCol="0">
            <a:spAutoFit/>
          </a:bodyPr>
          <a:lstStyle/>
          <a:p>
            <a:pPr marL="10991">
              <a:spcBef>
                <a:spcPts val="82"/>
              </a:spcBef>
            </a:pPr>
            <a:r>
              <a:rPr sz="3764" spc="-303" dirty="0">
                <a:latin typeface="Times New Roman"/>
                <a:cs typeface="Times New Roman"/>
              </a:rPr>
              <a:t>H</a:t>
            </a:r>
            <a:endParaRPr sz="3764">
              <a:latin typeface="Times New Roman"/>
              <a:cs typeface="Times New Roman"/>
            </a:endParaRPr>
          </a:p>
        </p:txBody>
      </p:sp>
      <p:sp>
        <p:nvSpPr>
          <p:cNvPr id="10" name="object 10"/>
          <p:cNvSpPr txBox="1"/>
          <p:nvPr/>
        </p:nvSpPr>
        <p:spPr>
          <a:xfrm>
            <a:off x="2366962" y="1292468"/>
            <a:ext cx="9258300" cy="1010877"/>
          </a:xfrm>
          <a:prstGeom prst="rect">
            <a:avLst/>
          </a:prstGeom>
          <a:solidFill>
            <a:srgbClr val="F1F1F1"/>
          </a:solidFill>
        </p:spPr>
        <p:txBody>
          <a:bodyPr vert="horz" wrap="square" lIns="0" tIns="112101" rIns="0" bIns="0" rtlCol="0">
            <a:spAutoFit/>
          </a:bodyPr>
          <a:lstStyle/>
          <a:p>
            <a:pPr marL="82429" marR="120347">
              <a:lnSpc>
                <a:spcPts val="3539"/>
              </a:lnSpc>
              <a:spcBef>
                <a:spcPts val="882"/>
              </a:spcBef>
            </a:pPr>
            <a:r>
              <a:rPr sz="2986" b="1" spc="4" dirty="0">
                <a:latin typeface="Arial"/>
                <a:cs typeface="Arial"/>
              </a:rPr>
              <a:t>The </a:t>
            </a:r>
            <a:r>
              <a:rPr sz="2986" b="1" spc="-9" dirty="0">
                <a:latin typeface="Arial"/>
                <a:cs typeface="Arial"/>
              </a:rPr>
              <a:t>mean </a:t>
            </a:r>
            <a:r>
              <a:rPr sz="2986" b="1" spc="4" dirty="0">
                <a:latin typeface="Arial"/>
                <a:cs typeface="Arial"/>
              </a:rPr>
              <a:t>weight </a:t>
            </a:r>
            <a:r>
              <a:rPr sz="2986" b="1" spc="-13" dirty="0">
                <a:latin typeface="Arial"/>
                <a:cs typeface="Arial"/>
              </a:rPr>
              <a:t>of </a:t>
            </a:r>
            <a:r>
              <a:rPr sz="2986" b="1" spc="-9" dirty="0">
                <a:latin typeface="Arial"/>
                <a:cs typeface="Arial"/>
              </a:rPr>
              <a:t>packets </a:t>
            </a:r>
            <a:r>
              <a:rPr sz="2986" b="1" spc="-13" dirty="0">
                <a:latin typeface="Arial"/>
                <a:cs typeface="Arial"/>
              </a:rPr>
              <a:t>delivered </a:t>
            </a:r>
            <a:r>
              <a:rPr sz="2986" b="1" spc="-4" dirty="0">
                <a:latin typeface="Arial"/>
                <a:cs typeface="Arial"/>
              </a:rPr>
              <a:t>at </a:t>
            </a:r>
            <a:r>
              <a:rPr sz="2986" b="1" spc="-17" dirty="0">
                <a:latin typeface="Arial"/>
                <a:cs typeface="Arial"/>
              </a:rPr>
              <a:t>the </a:t>
            </a:r>
            <a:r>
              <a:rPr sz="2986" b="1" dirty="0">
                <a:latin typeface="Arial"/>
                <a:cs typeface="Arial"/>
              </a:rPr>
              <a:t>early  </a:t>
            </a:r>
            <a:r>
              <a:rPr sz="2986" b="1" spc="-4" dirty="0">
                <a:latin typeface="Arial"/>
                <a:cs typeface="Arial"/>
              </a:rPr>
              <a:t>in </a:t>
            </a:r>
            <a:r>
              <a:rPr sz="2986" b="1" spc="-17" dirty="0">
                <a:latin typeface="Arial"/>
                <a:cs typeface="Arial"/>
              </a:rPr>
              <a:t>the </a:t>
            </a:r>
            <a:r>
              <a:rPr sz="2986" b="1" spc="-22" dirty="0">
                <a:latin typeface="Arial"/>
                <a:cs typeface="Arial"/>
              </a:rPr>
              <a:t>month </a:t>
            </a:r>
            <a:r>
              <a:rPr sz="2986" b="1" spc="-9" dirty="0">
                <a:latin typeface="Arial"/>
                <a:cs typeface="Arial"/>
              </a:rPr>
              <a:t>and </a:t>
            </a:r>
            <a:r>
              <a:rPr sz="2986" b="1" spc="-4" dirty="0">
                <a:latin typeface="Arial"/>
                <a:cs typeface="Arial"/>
              </a:rPr>
              <a:t>at </a:t>
            </a:r>
            <a:r>
              <a:rPr sz="2986" b="1" spc="-17" dirty="0">
                <a:latin typeface="Arial"/>
                <a:cs typeface="Arial"/>
              </a:rPr>
              <a:t>the </a:t>
            </a:r>
            <a:r>
              <a:rPr sz="2986" b="1" spc="-9" dirty="0">
                <a:latin typeface="Arial"/>
                <a:cs typeface="Arial"/>
              </a:rPr>
              <a:t>end </a:t>
            </a:r>
            <a:r>
              <a:rPr sz="2986" b="1" spc="-13" dirty="0">
                <a:latin typeface="Arial"/>
                <a:cs typeface="Arial"/>
              </a:rPr>
              <a:t>of </a:t>
            </a:r>
            <a:r>
              <a:rPr sz="2986" b="1" spc="-22" dirty="0">
                <a:latin typeface="Arial"/>
                <a:cs typeface="Arial"/>
              </a:rPr>
              <a:t>month </a:t>
            </a:r>
            <a:r>
              <a:rPr sz="2986" b="1" spc="-13" dirty="0">
                <a:latin typeface="Arial"/>
                <a:cs typeface="Arial"/>
              </a:rPr>
              <a:t>may </a:t>
            </a:r>
            <a:r>
              <a:rPr sz="2986" b="1" spc="-17" dirty="0">
                <a:latin typeface="Arial"/>
                <a:cs typeface="Arial"/>
              </a:rPr>
              <a:t>be</a:t>
            </a:r>
            <a:r>
              <a:rPr sz="2986" b="1" spc="-385" dirty="0">
                <a:latin typeface="Arial"/>
                <a:cs typeface="Arial"/>
              </a:rPr>
              <a:t> </a:t>
            </a:r>
            <a:r>
              <a:rPr sz="2986" b="1" spc="-9" dirty="0">
                <a:latin typeface="Arial"/>
                <a:cs typeface="Arial"/>
              </a:rPr>
              <a:t>same</a:t>
            </a:r>
            <a:endParaRPr sz="2986" dirty="0">
              <a:latin typeface="Arial"/>
              <a:cs typeface="Arial"/>
            </a:endParaRPr>
          </a:p>
        </p:txBody>
      </p:sp>
      <p:grpSp>
        <p:nvGrpSpPr>
          <p:cNvPr id="11" name="object 11"/>
          <p:cNvGrpSpPr/>
          <p:nvPr/>
        </p:nvGrpSpPr>
        <p:grpSpPr>
          <a:xfrm>
            <a:off x="388633" y="3639956"/>
            <a:ext cx="1253453" cy="1262246"/>
            <a:chOff x="446970" y="4206171"/>
            <a:chExt cx="1448435" cy="1458595"/>
          </a:xfrm>
        </p:grpSpPr>
        <p:sp>
          <p:nvSpPr>
            <p:cNvPr id="12" name="object 12"/>
            <p:cNvSpPr/>
            <p:nvPr/>
          </p:nvSpPr>
          <p:spPr>
            <a:xfrm>
              <a:off x="446970" y="4206171"/>
              <a:ext cx="1447904" cy="1458097"/>
            </a:xfrm>
            <a:prstGeom prst="rect">
              <a:avLst/>
            </a:prstGeom>
            <a:blipFill>
              <a:blip r:embed="rId3" cstate="print"/>
              <a:stretch>
                <a:fillRect/>
              </a:stretch>
            </a:blipFill>
          </p:spPr>
          <p:txBody>
            <a:bodyPr wrap="square" lIns="0" tIns="0" rIns="0" bIns="0" rtlCol="0"/>
            <a:lstStyle/>
            <a:p>
              <a:endParaRPr sz="1558"/>
            </a:p>
          </p:txBody>
        </p:sp>
        <p:sp>
          <p:nvSpPr>
            <p:cNvPr id="13" name="object 13"/>
            <p:cNvSpPr/>
            <p:nvPr/>
          </p:nvSpPr>
          <p:spPr>
            <a:xfrm>
              <a:off x="518159" y="4216399"/>
              <a:ext cx="1361440" cy="1381760"/>
            </a:xfrm>
            <a:custGeom>
              <a:avLst/>
              <a:gdLst/>
              <a:ahLst/>
              <a:cxnLst/>
              <a:rect l="l" t="t" r="r" b="b"/>
              <a:pathLst>
                <a:path w="1361439" h="1381760">
                  <a:moveTo>
                    <a:pt x="680720" y="0"/>
                  </a:moveTo>
                  <a:lnTo>
                    <a:pt x="632106" y="1734"/>
                  </a:lnTo>
                  <a:lnTo>
                    <a:pt x="584415" y="6861"/>
                  </a:lnTo>
                  <a:lnTo>
                    <a:pt x="537761" y="15263"/>
                  </a:lnTo>
                  <a:lnTo>
                    <a:pt x="492261" y="26823"/>
                  </a:lnTo>
                  <a:lnTo>
                    <a:pt x="448028" y="41424"/>
                  </a:lnTo>
                  <a:lnTo>
                    <a:pt x="405179" y="58949"/>
                  </a:lnTo>
                  <a:lnTo>
                    <a:pt x="363828" y="79281"/>
                  </a:lnTo>
                  <a:lnTo>
                    <a:pt x="324090" y="102303"/>
                  </a:lnTo>
                  <a:lnTo>
                    <a:pt x="286082" y="127898"/>
                  </a:lnTo>
                  <a:lnTo>
                    <a:pt x="249917" y="155948"/>
                  </a:lnTo>
                  <a:lnTo>
                    <a:pt x="215712" y="186338"/>
                  </a:lnTo>
                  <a:lnTo>
                    <a:pt x="183581" y="218950"/>
                  </a:lnTo>
                  <a:lnTo>
                    <a:pt x="153640" y="253668"/>
                  </a:lnTo>
                  <a:lnTo>
                    <a:pt x="126003" y="290373"/>
                  </a:lnTo>
                  <a:lnTo>
                    <a:pt x="100787" y="328949"/>
                  </a:lnTo>
                  <a:lnTo>
                    <a:pt x="78106" y="369279"/>
                  </a:lnTo>
                  <a:lnTo>
                    <a:pt x="58075" y="411247"/>
                  </a:lnTo>
                  <a:lnTo>
                    <a:pt x="40810" y="454734"/>
                  </a:lnTo>
                  <a:lnTo>
                    <a:pt x="26425" y="499625"/>
                  </a:lnTo>
                  <a:lnTo>
                    <a:pt x="15037" y="545802"/>
                  </a:lnTo>
                  <a:lnTo>
                    <a:pt x="6760" y="593148"/>
                  </a:lnTo>
                  <a:lnTo>
                    <a:pt x="1709" y="641546"/>
                  </a:lnTo>
                  <a:lnTo>
                    <a:pt x="0" y="690880"/>
                  </a:lnTo>
                  <a:lnTo>
                    <a:pt x="1709" y="740213"/>
                  </a:lnTo>
                  <a:lnTo>
                    <a:pt x="6760" y="788611"/>
                  </a:lnTo>
                  <a:lnTo>
                    <a:pt x="15037" y="835957"/>
                  </a:lnTo>
                  <a:lnTo>
                    <a:pt x="26425" y="882134"/>
                  </a:lnTo>
                  <a:lnTo>
                    <a:pt x="40810" y="927025"/>
                  </a:lnTo>
                  <a:lnTo>
                    <a:pt x="58075" y="970512"/>
                  </a:lnTo>
                  <a:lnTo>
                    <a:pt x="78106" y="1012480"/>
                  </a:lnTo>
                  <a:lnTo>
                    <a:pt x="100787" y="1052810"/>
                  </a:lnTo>
                  <a:lnTo>
                    <a:pt x="126003" y="1091386"/>
                  </a:lnTo>
                  <a:lnTo>
                    <a:pt x="153640" y="1128091"/>
                  </a:lnTo>
                  <a:lnTo>
                    <a:pt x="183581" y="1162809"/>
                  </a:lnTo>
                  <a:lnTo>
                    <a:pt x="215712" y="1195421"/>
                  </a:lnTo>
                  <a:lnTo>
                    <a:pt x="249917" y="1225811"/>
                  </a:lnTo>
                  <a:lnTo>
                    <a:pt x="286082" y="1253861"/>
                  </a:lnTo>
                  <a:lnTo>
                    <a:pt x="324090" y="1279456"/>
                  </a:lnTo>
                  <a:lnTo>
                    <a:pt x="363828" y="1302478"/>
                  </a:lnTo>
                  <a:lnTo>
                    <a:pt x="405179" y="1322810"/>
                  </a:lnTo>
                  <a:lnTo>
                    <a:pt x="448028" y="1340335"/>
                  </a:lnTo>
                  <a:lnTo>
                    <a:pt x="492261" y="1354936"/>
                  </a:lnTo>
                  <a:lnTo>
                    <a:pt x="537761" y="1366496"/>
                  </a:lnTo>
                  <a:lnTo>
                    <a:pt x="584415" y="1374898"/>
                  </a:lnTo>
                  <a:lnTo>
                    <a:pt x="632106" y="1380025"/>
                  </a:lnTo>
                  <a:lnTo>
                    <a:pt x="680720" y="1381760"/>
                  </a:lnTo>
                  <a:lnTo>
                    <a:pt x="729330" y="1380025"/>
                  </a:lnTo>
                  <a:lnTo>
                    <a:pt x="777019" y="1374898"/>
                  </a:lnTo>
                  <a:lnTo>
                    <a:pt x="823670" y="1366496"/>
                  </a:lnTo>
                  <a:lnTo>
                    <a:pt x="869169" y="1354936"/>
                  </a:lnTo>
                  <a:lnTo>
                    <a:pt x="913401" y="1340335"/>
                  </a:lnTo>
                  <a:lnTo>
                    <a:pt x="956249" y="1322810"/>
                  </a:lnTo>
                  <a:lnTo>
                    <a:pt x="997600" y="1302478"/>
                  </a:lnTo>
                  <a:lnTo>
                    <a:pt x="1037337" y="1279456"/>
                  </a:lnTo>
                  <a:lnTo>
                    <a:pt x="1075346" y="1253861"/>
                  </a:lnTo>
                  <a:lnTo>
                    <a:pt x="1111511" y="1225811"/>
                  </a:lnTo>
                  <a:lnTo>
                    <a:pt x="1145717" y="1195421"/>
                  </a:lnTo>
                  <a:lnTo>
                    <a:pt x="1177849" y="1162809"/>
                  </a:lnTo>
                  <a:lnTo>
                    <a:pt x="1207791" y="1128091"/>
                  </a:lnTo>
                  <a:lnTo>
                    <a:pt x="1235429" y="1091386"/>
                  </a:lnTo>
                  <a:lnTo>
                    <a:pt x="1260646" y="1052810"/>
                  </a:lnTo>
                  <a:lnTo>
                    <a:pt x="1283328" y="1012480"/>
                  </a:lnTo>
                  <a:lnTo>
                    <a:pt x="1303360" y="970512"/>
                  </a:lnTo>
                  <a:lnTo>
                    <a:pt x="1320627" y="927025"/>
                  </a:lnTo>
                  <a:lnTo>
                    <a:pt x="1335012" y="882134"/>
                  </a:lnTo>
                  <a:lnTo>
                    <a:pt x="1346401" y="835957"/>
                  </a:lnTo>
                  <a:lnTo>
                    <a:pt x="1354679" y="788611"/>
                  </a:lnTo>
                  <a:lnTo>
                    <a:pt x="1359730" y="740213"/>
                  </a:lnTo>
                  <a:lnTo>
                    <a:pt x="1361440" y="690880"/>
                  </a:lnTo>
                  <a:lnTo>
                    <a:pt x="1359730" y="641546"/>
                  </a:lnTo>
                  <a:lnTo>
                    <a:pt x="1354679" y="593148"/>
                  </a:lnTo>
                  <a:lnTo>
                    <a:pt x="1346401" y="545802"/>
                  </a:lnTo>
                  <a:lnTo>
                    <a:pt x="1335012" y="499625"/>
                  </a:lnTo>
                  <a:lnTo>
                    <a:pt x="1320627" y="454734"/>
                  </a:lnTo>
                  <a:lnTo>
                    <a:pt x="1303360" y="411247"/>
                  </a:lnTo>
                  <a:lnTo>
                    <a:pt x="1283328" y="369279"/>
                  </a:lnTo>
                  <a:lnTo>
                    <a:pt x="1260646" y="328949"/>
                  </a:lnTo>
                  <a:lnTo>
                    <a:pt x="1235429" y="290373"/>
                  </a:lnTo>
                  <a:lnTo>
                    <a:pt x="1207791" y="253668"/>
                  </a:lnTo>
                  <a:lnTo>
                    <a:pt x="1177849" y="218950"/>
                  </a:lnTo>
                  <a:lnTo>
                    <a:pt x="1145717" y="186338"/>
                  </a:lnTo>
                  <a:lnTo>
                    <a:pt x="1111511" y="155948"/>
                  </a:lnTo>
                  <a:lnTo>
                    <a:pt x="1075346" y="127898"/>
                  </a:lnTo>
                  <a:lnTo>
                    <a:pt x="1037337" y="102303"/>
                  </a:lnTo>
                  <a:lnTo>
                    <a:pt x="997600" y="79281"/>
                  </a:lnTo>
                  <a:lnTo>
                    <a:pt x="956249" y="58949"/>
                  </a:lnTo>
                  <a:lnTo>
                    <a:pt x="913401" y="41424"/>
                  </a:lnTo>
                  <a:lnTo>
                    <a:pt x="869169" y="26823"/>
                  </a:lnTo>
                  <a:lnTo>
                    <a:pt x="823670" y="15263"/>
                  </a:lnTo>
                  <a:lnTo>
                    <a:pt x="777019" y="6861"/>
                  </a:lnTo>
                  <a:lnTo>
                    <a:pt x="729330" y="1734"/>
                  </a:lnTo>
                  <a:lnTo>
                    <a:pt x="680720" y="0"/>
                  </a:lnTo>
                  <a:close/>
                </a:path>
              </a:pathLst>
            </a:custGeom>
            <a:solidFill>
              <a:srgbClr val="9DDCDF"/>
            </a:solidFill>
          </p:spPr>
          <p:txBody>
            <a:bodyPr wrap="square" lIns="0" tIns="0" rIns="0" bIns="0" rtlCol="0"/>
            <a:lstStyle/>
            <a:p>
              <a:endParaRPr sz="1558"/>
            </a:p>
          </p:txBody>
        </p:sp>
      </p:grpSp>
      <p:sp>
        <p:nvSpPr>
          <p:cNvPr id="14" name="object 14"/>
          <p:cNvSpPr txBox="1"/>
          <p:nvPr/>
        </p:nvSpPr>
        <p:spPr>
          <a:xfrm>
            <a:off x="771147" y="3933696"/>
            <a:ext cx="495666" cy="624256"/>
          </a:xfrm>
          <a:prstGeom prst="rect">
            <a:avLst/>
          </a:prstGeom>
        </p:spPr>
        <p:txBody>
          <a:bodyPr vert="horz" wrap="square" lIns="0" tIns="11540" rIns="0" bIns="0" rtlCol="0">
            <a:spAutoFit/>
          </a:bodyPr>
          <a:lstStyle/>
          <a:p>
            <a:pPr marL="32972">
              <a:spcBef>
                <a:spcPts val="91"/>
              </a:spcBef>
            </a:pPr>
            <a:r>
              <a:rPr sz="3981" spc="-325" dirty="0">
                <a:latin typeface="Times New Roman"/>
                <a:cs typeface="Times New Roman"/>
              </a:rPr>
              <a:t>H</a:t>
            </a:r>
            <a:r>
              <a:rPr sz="3440" spc="-486" baseline="-24109" dirty="0">
                <a:latin typeface="Times New Roman"/>
                <a:cs typeface="Times New Roman"/>
              </a:rPr>
              <a:t>1</a:t>
            </a:r>
            <a:endParaRPr sz="3440" baseline="-24109">
              <a:latin typeface="Times New Roman"/>
              <a:cs typeface="Times New Roman"/>
            </a:endParaRPr>
          </a:p>
        </p:txBody>
      </p:sp>
      <p:sp>
        <p:nvSpPr>
          <p:cNvPr id="17" name="object 17"/>
          <p:cNvSpPr/>
          <p:nvPr/>
        </p:nvSpPr>
        <p:spPr>
          <a:xfrm>
            <a:off x="2147154" y="3499338"/>
            <a:ext cx="9007719" cy="1894742"/>
          </a:xfrm>
          <a:prstGeom prst="rect">
            <a:avLst/>
          </a:prstGeom>
          <a:blipFill>
            <a:blip r:embed="rId4" cstate="print"/>
            <a:stretch>
              <a:fillRect/>
            </a:stretch>
          </a:blipFill>
        </p:spPr>
        <p:txBody>
          <a:bodyPr wrap="square" lIns="0" tIns="0" rIns="0" bIns="0" rtlCol="0"/>
          <a:lstStyle/>
          <a:p>
            <a:endParaRPr sz="1558"/>
          </a:p>
        </p:txBody>
      </p:sp>
      <p:sp>
        <p:nvSpPr>
          <p:cNvPr id="18" name="object 18"/>
          <p:cNvSpPr txBox="1"/>
          <p:nvPr/>
        </p:nvSpPr>
        <p:spPr>
          <a:xfrm>
            <a:off x="2366962" y="3569677"/>
            <a:ext cx="9258300" cy="1517990"/>
          </a:xfrm>
          <a:prstGeom prst="rect">
            <a:avLst/>
          </a:prstGeom>
          <a:solidFill>
            <a:srgbClr val="F1F1F1"/>
          </a:solidFill>
        </p:spPr>
        <p:txBody>
          <a:bodyPr vert="horz" wrap="square" lIns="0" tIns="79131" rIns="0" bIns="0" rtlCol="0">
            <a:spAutoFit/>
          </a:bodyPr>
          <a:lstStyle/>
          <a:p>
            <a:pPr marL="82429" marR="868256" algn="just">
              <a:spcBef>
                <a:spcPts val="623"/>
              </a:spcBef>
            </a:pPr>
            <a:r>
              <a:rPr sz="3115" b="1" spc="22" dirty="0">
                <a:latin typeface="Arial"/>
                <a:cs typeface="Arial"/>
              </a:rPr>
              <a:t>The </a:t>
            </a:r>
            <a:r>
              <a:rPr sz="3115" b="1" spc="-4" dirty="0">
                <a:latin typeface="Arial"/>
                <a:cs typeface="Arial"/>
              </a:rPr>
              <a:t>mean </a:t>
            </a:r>
            <a:r>
              <a:rPr sz="3115" b="1" spc="-22" dirty="0">
                <a:latin typeface="Arial"/>
                <a:cs typeface="Arial"/>
              </a:rPr>
              <a:t>weight </a:t>
            </a:r>
            <a:r>
              <a:rPr sz="3115" b="1" spc="-17" dirty="0">
                <a:latin typeface="Arial"/>
                <a:cs typeface="Arial"/>
              </a:rPr>
              <a:t>of </a:t>
            </a:r>
            <a:r>
              <a:rPr sz="3115" b="1" spc="-9" dirty="0">
                <a:latin typeface="Arial"/>
                <a:cs typeface="Arial"/>
              </a:rPr>
              <a:t>packets </a:t>
            </a:r>
            <a:r>
              <a:rPr sz="3115" b="1" spc="-13" dirty="0">
                <a:latin typeface="Arial"/>
                <a:cs typeface="Arial"/>
              </a:rPr>
              <a:t>delivered </a:t>
            </a:r>
            <a:r>
              <a:rPr sz="3115" b="1" dirty="0">
                <a:latin typeface="Arial"/>
                <a:cs typeface="Arial"/>
              </a:rPr>
              <a:t>at </a:t>
            </a:r>
            <a:r>
              <a:rPr sz="3115" b="1" spc="-13" dirty="0">
                <a:latin typeface="Arial"/>
                <a:cs typeface="Arial"/>
              </a:rPr>
              <a:t>the  </a:t>
            </a:r>
            <a:r>
              <a:rPr sz="3115" b="1" spc="-4" dirty="0">
                <a:latin typeface="Arial"/>
                <a:cs typeface="Arial"/>
              </a:rPr>
              <a:t>early </a:t>
            </a:r>
            <a:r>
              <a:rPr sz="3115" b="1" spc="-22" dirty="0">
                <a:latin typeface="Arial"/>
                <a:cs typeface="Arial"/>
              </a:rPr>
              <a:t>in </a:t>
            </a:r>
            <a:r>
              <a:rPr sz="3115" b="1" spc="-13" dirty="0">
                <a:latin typeface="Arial"/>
                <a:cs typeface="Arial"/>
              </a:rPr>
              <a:t>the </a:t>
            </a:r>
            <a:r>
              <a:rPr sz="3115" b="1" spc="-17" dirty="0">
                <a:latin typeface="Arial"/>
                <a:cs typeface="Arial"/>
              </a:rPr>
              <a:t>month </a:t>
            </a:r>
            <a:r>
              <a:rPr sz="3115" b="1" dirty="0">
                <a:latin typeface="Arial"/>
                <a:cs typeface="Arial"/>
              </a:rPr>
              <a:t>may </a:t>
            </a:r>
            <a:r>
              <a:rPr sz="3115" b="1" spc="-17" dirty="0">
                <a:latin typeface="Arial"/>
                <a:cs typeface="Arial"/>
              </a:rPr>
              <a:t>be </a:t>
            </a:r>
            <a:r>
              <a:rPr sz="3115" b="1" spc="-26" dirty="0">
                <a:latin typeface="Arial"/>
                <a:cs typeface="Arial"/>
              </a:rPr>
              <a:t>higher </a:t>
            </a:r>
            <a:r>
              <a:rPr sz="3115" b="1" spc="-9" dirty="0">
                <a:latin typeface="Arial"/>
                <a:cs typeface="Arial"/>
              </a:rPr>
              <a:t>than </a:t>
            </a:r>
            <a:r>
              <a:rPr sz="3115" b="1" dirty="0">
                <a:latin typeface="Arial"/>
                <a:cs typeface="Arial"/>
              </a:rPr>
              <a:t>at </a:t>
            </a:r>
            <a:r>
              <a:rPr sz="3115" b="1" spc="-13" dirty="0">
                <a:latin typeface="Arial"/>
                <a:cs typeface="Arial"/>
              </a:rPr>
              <a:t>the  end </a:t>
            </a:r>
            <a:r>
              <a:rPr sz="3115" b="1" spc="-17" dirty="0">
                <a:latin typeface="Arial"/>
                <a:cs typeface="Arial"/>
              </a:rPr>
              <a:t>of</a:t>
            </a:r>
            <a:r>
              <a:rPr sz="3115" b="1" spc="35" dirty="0">
                <a:latin typeface="Arial"/>
                <a:cs typeface="Arial"/>
              </a:rPr>
              <a:t> </a:t>
            </a:r>
            <a:r>
              <a:rPr sz="3115" b="1" spc="-13" dirty="0">
                <a:latin typeface="Arial"/>
                <a:cs typeface="Arial"/>
              </a:rPr>
              <a:t>month</a:t>
            </a:r>
            <a:endParaRPr sz="3115" dirty="0">
              <a:latin typeface="Arial"/>
              <a:cs typeface="Arial"/>
            </a:endParaRPr>
          </a:p>
        </p:txBody>
      </p:sp>
      <p:grpSp>
        <p:nvGrpSpPr>
          <p:cNvPr id="19" name="object 19"/>
          <p:cNvGrpSpPr/>
          <p:nvPr/>
        </p:nvGrpSpPr>
        <p:grpSpPr>
          <a:xfrm>
            <a:off x="1860643" y="1524774"/>
            <a:ext cx="5922381" cy="4919987"/>
            <a:chOff x="1879600" y="1828800"/>
            <a:chExt cx="7112000" cy="5618480"/>
          </a:xfrm>
        </p:grpSpPr>
        <p:sp>
          <p:nvSpPr>
            <p:cNvPr id="20" name="object 20"/>
            <p:cNvSpPr/>
            <p:nvPr/>
          </p:nvSpPr>
          <p:spPr>
            <a:xfrm>
              <a:off x="1899920" y="1828800"/>
              <a:ext cx="756919" cy="665479"/>
            </a:xfrm>
            <a:prstGeom prst="rect">
              <a:avLst/>
            </a:prstGeom>
            <a:blipFill>
              <a:blip r:embed="rId5" cstate="print"/>
              <a:stretch>
                <a:fillRect/>
              </a:stretch>
            </a:blipFill>
          </p:spPr>
          <p:txBody>
            <a:bodyPr wrap="square" lIns="0" tIns="0" rIns="0" bIns="0" rtlCol="0"/>
            <a:lstStyle/>
            <a:p>
              <a:endParaRPr sz="1558"/>
            </a:p>
          </p:txBody>
        </p:sp>
        <p:sp>
          <p:nvSpPr>
            <p:cNvPr id="21" name="object 21"/>
            <p:cNvSpPr/>
            <p:nvPr/>
          </p:nvSpPr>
          <p:spPr>
            <a:xfrm>
              <a:off x="1996439" y="1874519"/>
              <a:ext cx="619760" cy="518159"/>
            </a:xfrm>
            <a:custGeom>
              <a:avLst/>
              <a:gdLst/>
              <a:ahLst/>
              <a:cxnLst/>
              <a:rect l="l" t="t" r="r" b="b"/>
              <a:pathLst>
                <a:path w="619760" h="518160">
                  <a:moveTo>
                    <a:pt x="360680" y="0"/>
                  </a:moveTo>
                  <a:lnTo>
                    <a:pt x="360680" y="129539"/>
                  </a:lnTo>
                  <a:lnTo>
                    <a:pt x="0" y="129539"/>
                  </a:lnTo>
                  <a:lnTo>
                    <a:pt x="0" y="388619"/>
                  </a:lnTo>
                  <a:lnTo>
                    <a:pt x="360680" y="388619"/>
                  </a:lnTo>
                  <a:lnTo>
                    <a:pt x="360680" y="518159"/>
                  </a:lnTo>
                  <a:lnTo>
                    <a:pt x="619760" y="259079"/>
                  </a:lnTo>
                  <a:lnTo>
                    <a:pt x="360680" y="0"/>
                  </a:lnTo>
                  <a:close/>
                </a:path>
              </a:pathLst>
            </a:custGeom>
            <a:solidFill>
              <a:srgbClr val="9DDCDF"/>
            </a:solidFill>
          </p:spPr>
          <p:txBody>
            <a:bodyPr wrap="square" lIns="0" tIns="0" rIns="0" bIns="0" rtlCol="0"/>
            <a:lstStyle/>
            <a:p>
              <a:endParaRPr sz="1558"/>
            </a:p>
          </p:txBody>
        </p:sp>
        <p:sp>
          <p:nvSpPr>
            <p:cNvPr id="22" name="object 22"/>
            <p:cNvSpPr/>
            <p:nvPr/>
          </p:nvSpPr>
          <p:spPr>
            <a:xfrm>
              <a:off x="1996439" y="1874519"/>
              <a:ext cx="619760" cy="518159"/>
            </a:xfrm>
            <a:custGeom>
              <a:avLst/>
              <a:gdLst/>
              <a:ahLst/>
              <a:cxnLst/>
              <a:rect l="l" t="t" r="r" b="b"/>
              <a:pathLst>
                <a:path w="619760" h="518160">
                  <a:moveTo>
                    <a:pt x="619760" y="259079"/>
                  </a:moveTo>
                  <a:lnTo>
                    <a:pt x="360680" y="518159"/>
                  </a:lnTo>
                  <a:lnTo>
                    <a:pt x="360680" y="388619"/>
                  </a:lnTo>
                  <a:lnTo>
                    <a:pt x="0" y="388619"/>
                  </a:lnTo>
                  <a:lnTo>
                    <a:pt x="0" y="129539"/>
                  </a:lnTo>
                  <a:lnTo>
                    <a:pt x="360680" y="129539"/>
                  </a:lnTo>
                  <a:lnTo>
                    <a:pt x="360680" y="0"/>
                  </a:lnTo>
                  <a:lnTo>
                    <a:pt x="619760" y="259079"/>
                  </a:lnTo>
                  <a:close/>
                </a:path>
              </a:pathLst>
            </a:custGeom>
            <a:ln w="12700">
              <a:solidFill>
                <a:srgbClr val="41709C"/>
              </a:solidFill>
            </a:ln>
          </p:spPr>
          <p:txBody>
            <a:bodyPr wrap="square" lIns="0" tIns="0" rIns="0" bIns="0" rtlCol="0"/>
            <a:lstStyle/>
            <a:p>
              <a:endParaRPr sz="1558"/>
            </a:p>
          </p:txBody>
        </p:sp>
        <p:sp>
          <p:nvSpPr>
            <p:cNvPr id="23" name="object 23"/>
            <p:cNvSpPr/>
            <p:nvPr/>
          </p:nvSpPr>
          <p:spPr>
            <a:xfrm>
              <a:off x="1879600" y="4622800"/>
              <a:ext cx="756919" cy="665480"/>
            </a:xfrm>
            <a:prstGeom prst="rect">
              <a:avLst/>
            </a:prstGeom>
            <a:blipFill>
              <a:blip r:embed="rId5" cstate="print"/>
              <a:stretch>
                <a:fillRect/>
              </a:stretch>
            </a:blipFill>
          </p:spPr>
          <p:txBody>
            <a:bodyPr wrap="square" lIns="0" tIns="0" rIns="0" bIns="0" rtlCol="0"/>
            <a:lstStyle/>
            <a:p>
              <a:endParaRPr sz="1558"/>
            </a:p>
          </p:txBody>
        </p:sp>
        <p:sp>
          <p:nvSpPr>
            <p:cNvPr id="24" name="object 24"/>
            <p:cNvSpPr/>
            <p:nvPr/>
          </p:nvSpPr>
          <p:spPr>
            <a:xfrm>
              <a:off x="1976119" y="4668520"/>
              <a:ext cx="619760" cy="518159"/>
            </a:xfrm>
            <a:custGeom>
              <a:avLst/>
              <a:gdLst/>
              <a:ahLst/>
              <a:cxnLst/>
              <a:rect l="l" t="t" r="r" b="b"/>
              <a:pathLst>
                <a:path w="619760" h="518160">
                  <a:moveTo>
                    <a:pt x="360680" y="0"/>
                  </a:moveTo>
                  <a:lnTo>
                    <a:pt x="360680" y="129539"/>
                  </a:lnTo>
                  <a:lnTo>
                    <a:pt x="0" y="129539"/>
                  </a:lnTo>
                  <a:lnTo>
                    <a:pt x="0" y="388619"/>
                  </a:lnTo>
                  <a:lnTo>
                    <a:pt x="360680" y="388619"/>
                  </a:lnTo>
                  <a:lnTo>
                    <a:pt x="360680" y="518159"/>
                  </a:lnTo>
                  <a:lnTo>
                    <a:pt x="619760" y="259079"/>
                  </a:lnTo>
                  <a:lnTo>
                    <a:pt x="360680" y="0"/>
                  </a:lnTo>
                  <a:close/>
                </a:path>
              </a:pathLst>
            </a:custGeom>
            <a:solidFill>
              <a:srgbClr val="9DDCDF"/>
            </a:solidFill>
          </p:spPr>
          <p:txBody>
            <a:bodyPr wrap="square" lIns="0" tIns="0" rIns="0" bIns="0" rtlCol="0"/>
            <a:lstStyle/>
            <a:p>
              <a:endParaRPr sz="1558"/>
            </a:p>
          </p:txBody>
        </p:sp>
        <p:sp>
          <p:nvSpPr>
            <p:cNvPr id="25" name="object 25"/>
            <p:cNvSpPr/>
            <p:nvPr/>
          </p:nvSpPr>
          <p:spPr>
            <a:xfrm>
              <a:off x="1976119" y="4668520"/>
              <a:ext cx="619760" cy="518159"/>
            </a:xfrm>
            <a:custGeom>
              <a:avLst/>
              <a:gdLst/>
              <a:ahLst/>
              <a:cxnLst/>
              <a:rect l="l" t="t" r="r" b="b"/>
              <a:pathLst>
                <a:path w="619760" h="518160">
                  <a:moveTo>
                    <a:pt x="619760" y="259079"/>
                  </a:moveTo>
                  <a:lnTo>
                    <a:pt x="360680" y="518159"/>
                  </a:lnTo>
                  <a:lnTo>
                    <a:pt x="360680" y="388619"/>
                  </a:lnTo>
                  <a:lnTo>
                    <a:pt x="0" y="388619"/>
                  </a:lnTo>
                  <a:lnTo>
                    <a:pt x="0" y="129539"/>
                  </a:lnTo>
                  <a:lnTo>
                    <a:pt x="360680" y="129539"/>
                  </a:lnTo>
                  <a:lnTo>
                    <a:pt x="360680" y="0"/>
                  </a:lnTo>
                  <a:lnTo>
                    <a:pt x="619760" y="259079"/>
                  </a:lnTo>
                  <a:close/>
                </a:path>
              </a:pathLst>
            </a:custGeom>
            <a:ln w="12700">
              <a:solidFill>
                <a:srgbClr val="41709C"/>
              </a:solidFill>
            </a:ln>
          </p:spPr>
          <p:txBody>
            <a:bodyPr wrap="square" lIns="0" tIns="0" rIns="0" bIns="0" rtlCol="0"/>
            <a:lstStyle/>
            <a:p>
              <a:endParaRPr sz="1558"/>
            </a:p>
          </p:txBody>
        </p:sp>
        <p:sp>
          <p:nvSpPr>
            <p:cNvPr id="26" name="object 26"/>
            <p:cNvSpPr/>
            <p:nvPr/>
          </p:nvSpPr>
          <p:spPr>
            <a:xfrm>
              <a:off x="5516879" y="2885439"/>
              <a:ext cx="3129279" cy="1249679"/>
            </a:xfrm>
            <a:prstGeom prst="rect">
              <a:avLst/>
            </a:prstGeom>
            <a:blipFill>
              <a:blip r:embed="rId6" cstate="print"/>
              <a:stretch>
                <a:fillRect/>
              </a:stretch>
            </a:blipFill>
          </p:spPr>
          <p:txBody>
            <a:bodyPr wrap="square" lIns="0" tIns="0" rIns="0" bIns="0" rtlCol="0"/>
            <a:lstStyle/>
            <a:p>
              <a:endParaRPr sz="1558"/>
            </a:p>
          </p:txBody>
        </p:sp>
        <p:sp>
          <p:nvSpPr>
            <p:cNvPr id="27" name="object 27"/>
            <p:cNvSpPr/>
            <p:nvPr/>
          </p:nvSpPr>
          <p:spPr>
            <a:xfrm>
              <a:off x="5669279" y="6116320"/>
              <a:ext cx="3322320" cy="1330960"/>
            </a:xfrm>
            <a:prstGeom prst="rect">
              <a:avLst/>
            </a:prstGeom>
            <a:blipFill>
              <a:blip r:embed="rId7" cstate="print"/>
              <a:stretch>
                <a:fillRect/>
              </a:stretch>
            </a:blipFill>
          </p:spPr>
          <p:txBody>
            <a:bodyPr wrap="square" lIns="0" tIns="0" rIns="0" bIns="0" rtlCol="0"/>
            <a:lstStyle/>
            <a:p>
              <a:endParaRPr sz="1558"/>
            </a:p>
          </p:txBody>
        </p:sp>
      </p:grpSp>
      <p:sp>
        <p:nvSpPr>
          <p:cNvPr id="35" name="object 35"/>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18654141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8636" y="525340"/>
            <a:ext cx="2031573" cy="491015"/>
          </a:xfrm>
          <a:prstGeom prst="rect">
            <a:avLst/>
          </a:prstGeom>
        </p:spPr>
        <p:txBody>
          <a:bodyPr vert="horz" wrap="square" lIns="0" tIns="11540" rIns="0" bIns="0" rtlCol="0">
            <a:spAutoFit/>
          </a:bodyPr>
          <a:lstStyle/>
          <a:p>
            <a:pPr marL="10991">
              <a:spcBef>
                <a:spcPts val="91"/>
              </a:spcBef>
            </a:pPr>
            <a:r>
              <a:rPr sz="3115" b="1" dirty="0">
                <a:solidFill>
                  <a:srgbClr val="FF0000"/>
                </a:solidFill>
                <a:latin typeface="Arial"/>
                <a:cs typeface="Arial"/>
              </a:rPr>
              <a:t>Est</a:t>
            </a:r>
            <a:r>
              <a:rPr sz="3115" b="1" spc="-48" dirty="0">
                <a:solidFill>
                  <a:srgbClr val="FF0000"/>
                </a:solidFill>
                <a:latin typeface="Arial"/>
                <a:cs typeface="Arial"/>
              </a:rPr>
              <a:t>i</a:t>
            </a:r>
            <a:r>
              <a:rPr sz="3115" b="1" dirty="0">
                <a:solidFill>
                  <a:srgbClr val="FF0000"/>
                </a:solidFill>
                <a:latin typeface="Arial"/>
                <a:cs typeface="Arial"/>
              </a:rPr>
              <a:t>mat</a:t>
            </a:r>
            <a:r>
              <a:rPr sz="3115" b="1" spc="-48" dirty="0">
                <a:solidFill>
                  <a:srgbClr val="FF0000"/>
                </a:solidFill>
                <a:latin typeface="Arial"/>
                <a:cs typeface="Arial"/>
              </a:rPr>
              <a:t>i</a:t>
            </a:r>
            <a:r>
              <a:rPr sz="3115" b="1" spc="-39" dirty="0">
                <a:solidFill>
                  <a:srgbClr val="FF0000"/>
                </a:solidFill>
                <a:latin typeface="Arial"/>
                <a:cs typeface="Arial"/>
              </a:rPr>
              <a:t>o</a:t>
            </a:r>
            <a:r>
              <a:rPr sz="3115" b="1" dirty="0">
                <a:solidFill>
                  <a:srgbClr val="FF0000"/>
                </a:solidFill>
                <a:latin typeface="Arial"/>
                <a:cs typeface="Arial"/>
              </a:rPr>
              <a:t>n</a:t>
            </a:r>
            <a:endParaRPr sz="3115">
              <a:latin typeface="Arial"/>
              <a:cs typeface="Arial"/>
            </a:endParaRPr>
          </a:p>
        </p:txBody>
      </p:sp>
      <p:sp>
        <p:nvSpPr>
          <p:cNvPr id="3" name="object 3"/>
          <p:cNvSpPr txBox="1"/>
          <p:nvPr/>
        </p:nvSpPr>
        <p:spPr>
          <a:xfrm>
            <a:off x="3472046" y="517646"/>
            <a:ext cx="7538854" cy="470028"/>
          </a:xfrm>
          <a:prstGeom prst="rect">
            <a:avLst/>
          </a:prstGeom>
        </p:spPr>
        <p:txBody>
          <a:bodyPr vert="horz" wrap="square" lIns="0" tIns="10441" rIns="0" bIns="0" rtlCol="0">
            <a:spAutoFit/>
          </a:bodyPr>
          <a:lstStyle/>
          <a:p>
            <a:pPr marL="32972">
              <a:spcBef>
                <a:spcPts val="82"/>
              </a:spcBef>
            </a:pPr>
            <a:r>
              <a:rPr sz="2986" b="1" spc="-13" dirty="0">
                <a:solidFill>
                  <a:srgbClr val="0000FF"/>
                </a:solidFill>
                <a:latin typeface="Arial"/>
                <a:cs typeface="Arial"/>
              </a:rPr>
              <a:t>Confidence interval </a:t>
            </a:r>
            <a:r>
              <a:rPr sz="2986" b="1" spc="-17" dirty="0">
                <a:solidFill>
                  <a:srgbClr val="0000FF"/>
                </a:solidFill>
                <a:latin typeface="Arial"/>
                <a:cs typeface="Arial"/>
              </a:rPr>
              <a:t>for </a:t>
            </a:r>
            <a:r>
              <a:rPr sz="2986" b="1" dirty="0">
                <a:solidFill>
                  <a:srgbClr val="0000FF"/>
                </a:solidFill>
                <a:latin typeface="Arial"/>
                <a:cs typeface="Arial"/>
              </a:rPr>
              <a:t>(µ</a:t>
            </a:r>
            <a:r>
              <a:rPr sz="2921" b="1" baseline="-19753" dirty="0">
                <a:solidFill>
                  <a:srgbClr val="0000FF"/>
                </a:solidFill>
                <a:latin typeface="Arial"/>
                <a:cs typeface="Arial"/>
              </a:rPr>
              <a:t>1</a:t>
            </a:r>
            <a:r>
              <a:rPr sz="2986" b="1" dirty="0">
                <a:solidFill>
                  <a:srgbClr val="0000FF"/>
                </a:solidFill>
                <a:latin typeface="Arial"/>
                <a:cs typeface="Arial"/>
              </a:rPr>
              <a:t>-µ</a:t>
            </a:r>
            <a:r>
              <a:rPr sz="2921" b="1" baseline="-19753" dirty="0">
                <a:solidFill>
                  <a:srgbClr val="0000FF"/>
                </a:solidFill>
                <a:latin typeface="Arial"/>
                <a:cs typeface="Arial"/>
              </a:rPr>
              <a:t>2</a:t>
            </a:r>
            <a:r>
              <a:rPr sz="2986" b="1" dirty="0">
                <a:solidFill>
                  <a:srgbClr val="0000FF"/>
                </a:solidFill>
                <a:latin typeface="Arial"/>
                <a:cs typeface="Arial"/>
              </a:rPr>
              <a:t>) </a:t>
            </a:r>
            <a:r>
              <a:rPr sz="2986" b="1" spc="-9" dirty="0">
                <a:solidFill>
                  <a:srgbClr val="0000FF"/>
                </a:solidFill>
                <a:latin typeface="Arial"/>
                <a:cs typeface="Arial"/>
              </a:rPr>
              <a:t>based</a:t>
            </a:r>
            <a:r>
              <a:rPr sz="2986" b="1" spc="-359" dirty="0">
                <a:solidFill>
                  <a:srgbClr val="0000FF"/>
                </a:solidFill>
                <a:latin typeface="Arial"/>
                <a:cs typeface="Arial"/>
              </a:rPr>
              <a:t> </a:t>
            </a:r>
            <a:r>
              <a:rPr sz="2986" b="1" spc="-13" dirty="0">
                <a:solidFill>
                  <a:srgbClr val="0000FF"/>
                </a:solidFill>
                <a:latin typeface="Arial"/>
                <a:cs typeface="Arial"/>
              </a:rPr>
              <a:t>t-test</a:t>
            </a:r>
            <a:endParaRPr sz="2986">
              <a:latin typeface="Arial"/>
              <a:cs typeface="Arial"/>
            </a:endParaRPr>
          </a:p>
        </p:txBody>
      </p:sp>
      <p:grpSp>
        <p:nvGrpSpPr>
          <p:cNvPr id="4" name="object 4"/>
          <p:cNvGrpSpPr/>
          <p:nvPr/>
        </p:nvGrpSpPr>
        <p:grpSpPr>
          <a:xfrm>
            <a:off x="2887356" y="617110"/>
            <a:ext cx="480280" cy="339603"/>
            <a:chOff x="3334384" y="713105"/>
            <a:chExt cx="554990" cy="392430"/>
          </a:xfrm>
        </p:grpSpPr>
        <p:sp>
          <p:nvSpPr>
            <p:cNvPr id="5" name="object 5"/>
            <p:cNvSpPr/>
            <p:nvPr/>
          </p:nvSpPr>
          <p:spPr>
            <a:xfrm>
              <a:off x="3337559" y="716280"/>
              <a:ext cx="548639" cy="386079"/>
            </a:xfrm>
            <a:prstGeom prst="rect">
              <a:avLst/>
            </a:prstGeom>
            <a:blipFill>
              <a:blip r:embed="rId2" cstate="print"/>
              <a:stretch>
                <a:fillRect/>
              </a:stretch>
            </a:blipFill>
          </p:spPr>
          <p:txBody>
            <a:bodyPr wrap="square" lIns="0" tIns="0" rIns="0" bIns="0" rtlCol="0"/>
            <a:lstStyle/>
            <a:p>
              <a:endParaRPr sz="1558"/>
            </a:p>
          </p:txBody>
        </p:sp>
        <p:sp>
          <p:nvSpPr>
            <p:cNvPr id="6" name="object 6"/>
            <p:cNvSpPr/>
            <p:nvPr/>
          </p:nvSpPr>
          <p:spPr>
            <a:xfrm>
              <a:off x="3337559" y="716280"/>
              <a:ext cx="548640" cy="386080"/>
            </a:xfrm>
            <a:custGeom>
              <a:avLst/>
              <a:gdLst/>
              <a:ahLst/>
              <a:cxnLst/>
              <a:rect l="l" t="t" r="r" b="b"/>
              <a:pathLst>
                <a:path w="548639" h="386080">
                  <a:moveTo>
                    <a:pt x="0" y="96520"/>
                  </a:moveTo>
                  <a:lnTo>
                    <a:pt x="355600" y="96520"/>
                  </a:lnTo>
                  <a:lnTo>
                    <a:pt x="355600" y="0"/>
                  </a:lnTo>
                  <a:lnTo>
                    <a:pt x="548639" y="193040"/>
                  </a:lnTo>
                  <a:lnTo>
                    <a:pt x="355600" y="386079"/>
                  </a:lnTo>
                  <a:lnTo>
                    <a:pt x="355600" y="289560"/>
                  </a:lnTo>
                  <a:lnTo>
                    <a:pt x="0" y="289560"/>
                  </a:lnTo>
                  <a:lnTo>
                    <a:pt x="0" y="96520"/>
                  </a:lnTo>
                  <a:close/>
                </a:path>
              </a:pathLst>
            </a:custGeom>
            <a:ln w="6350">
              <a:solidFill>
                <a:srgbClr val="404040"/>
              </a:solidFill>
            </a:ln>
          </p:spPr>
          <p:txBody>
            <a:bodyPr wrap="square" lIns="0" tIns="0" rIns="0" bIns="0" rtlCol="0"/>
            <a:lstStyle/>
            <a:p>
              <a:endParaRPr sz="1558"/>
            </a:p>
          </p:txBody>
        </p:sp>
      </p:grpSp>
      <p:sp>
        <p:nvSpPr>
          <p:cNvPr id="8" name="object 8"/>
          <p:cNvSpPr txBox="1"/>
          <p:nvPr/>
        </p:nvSpPr>
        <p:spPr>
          <a:xfrm>
            <a:off x="592183" y="1480456"/>
            <a:ext cx="11081437" cy="1695438"/>
          </a:xfrm>
          <a:prstGeom prst="rect">
            <a:avLst/>
          </a:prstGeom>
        </p:spPr>
        <p:txBody>
          <a:bodyPr vert="horz" wrap="square" lIns="0" tIns="32422" rIns="0" bIns="0" rtlCol="0">
            <a:spAutoFit/>
          </a:bodyPr>
          <a:lstStyle/>
          <a:p>
            <a:pPr marL="32972" marR="26377">
              <a:lnSpc>
                <a:spcPts val="4292"/>
              </a:lnSpc>
              <a:spcBef>
                <a:spcPts val="255"/>
              </a:spcBef>
            </a:pPr>
            <a:r>
              <a:rPr sz="2800" b="1" dirty="0">
                <a:solidFill>
                  <a:srgbClr val="000099"/>
                </a:solidFill>
                <a:cs typeface="Arial"/>
              </a:rPr>
              <a:t>Finding </a:t>
            </a:r>
            <a:r>
              <a:rPr sz="2800" b="1" spc="4" dirty="0">
                <a:solidFill>
                  <a:srgbClr val="000099"/>
                </a:solidFill>
                <a:cs typeface="Arial"/>
              </a:rPr>
              <a:t>Confidence </a:t>
            </a:r>
            <a:r>
              <a:rPr sz="2800" b="1" spc="-13" dirty="0">
                <a:solidFill>
                  <a:srgbClr val="000099"/>
                </a:solidFill>
                <a:cs typeface="Arial"/>
              </a:rPr>
              <a:t>Interval </a:t>
            </a:r>
            <a:r>
              <a:rPr sz="2800" b="1" dirty="0">
                <a:solidFill>
                  <a:srgbClr val="000099"/>
                </a:solidFill>
                <a:cs typeface="Arial"/>
              </a:rPr>
              <a:t>for </a:t>
            </a:r>
            <a:r>
              <a:rPr sz="2800" b="1" spc="-4" dirty="0">
                <a:solidFill>
                  <a:srgbClr val="000099"/>
                </a:solidFill>
                <a:cs typeface="Arial"/>
              </a:rPr>
              <a:t>difference </a:t>
            </a:r>
            <a:r>
              <a:rPr sz="2800" b="1" spc="9" dirty="0">
                <a:solidFill>
                  <a:srgbClr val="000099"/>
                </a:solidFill>
                <a:cs typeface="Arial"/>
              </a:rPr>
              <a:t>between  two </a:t>
            </a:r>
            <a:r>
              <a:rPr sz="2800" b="1" dirty="0">
                <a:solidFill>
                  <a:srgbClr val="000099"/>
                </a:solidFill>
                <a:cs typeface="Arial"/>
              </a:rPr>
              <a:t>population </a:t>
            </a:r>
            <a:r>
              <a:rPr sz="2800" b="1" spc="4" dirty="0">
                <a:solidFill>
                  <a:srgbClr val="000099"/>
                </a:solidFill>
                <a:cs typeface="Arial"/>
              </a:rPr>
              <a:t>means </a:t>
            </a:r>
            <a:r>
              <a:rPr sz="2800" b="1" spc="9" dirty="0">
                <a:solidFill>
                  <a:srgbClr val="000099"/>
                </a:solidFill>
                <a:cs typeface="Arial"/>
              </a:rPr>
              <a:t>(µ</a:t>
            </a:r>
            <a:r>
              <a:rPr sz="2800" b="1" spc="13" baseline="-18849" dirty="0">
                <a:solidFill>
                  <a:srgbClr val="000099"/>
                </a:solidFill>
                <a:cs typeface="Arial"/>
              </a:rPr>
              <a:t>1 </a:t>
            </a:r>
            <a:r>
              <a:rPr sz="2800" b="1" spc="4" dirty="0">
                <a:solidFill>
                  <a:srgbClr val="000099"/>
                </a:solidFill>
                <a:cs typeface="Arial"/>
              </a:rPr>
              <a:t>-</a:t>
            </a:r>
            <a:r>
              <a:rPr sz="2800" b="1" spc="-502" dirty="0">
                <a:solidFill>
                  <a:srgbClr val="000099"/>
                </a:solidFill>
                <a:cs typeface="Arial"/>
              </a:rPr>
              <a:t> </a:t>
            </a:r>
            <a:r>
              <a:rPr sz="2800" b="1" spc="-9" dirty="0">
                <a:solidFill>
                  <a:srgbClr val="000099"/>
                </a:solidFill>
                <a:cs typeface="Arial"/>
              </a:rPr>
              <a:t>µ</a:t>
            </a:r>
            <a:r>
              <a:rPr sz="2800" b="1" spc="-13" baseline="-18849" dirty="0">
                <a:solidFill>
                  <a:srgbClr val="000099"/>
                </a:solidFill>
                <a:cs typeface="Arial"/>
              </a:rPr>
              <a:t>2</a:t>
            </a:r>
            <a:r>
              <a:rPr sz="2800" b="1" spc="-9" dirty="0">
                <a:solidFill>
                  <a:srgbClr val="000099"/>
                </a:solidFill>
                <a:cs typeface="Arial"/>
              </a:rPr>
              <a:t>)</a:t>
            </a:r>
            <a:endParaRPr sz="2800" dirty="0">
              <a:cs typeface="Arial"/>
            </a:endParaRPr>
          </a:p>
          <a:p>
            <a:pPr marL="319276" marR="322574">
              <a:lnSpc>
                <a:spcPct val="120600"/>
              </a:lnSpc>
              <a:spcBef>
                <a:spcPts val="312"/>
              </a:spcBef>
            </a:pPr>
            <a:r>
              <a:rPr sz="2800" b="1" spc="9" dirty="0">
                <a:cs typeface="Arial"/>
              </a:rPr>
              <a:t>The100 </a:t>
            </a:r>
            <a:r>
              <a:rPr sz="2800" b="1" spc="-4" dirty="0">
                <a:cs typeface="Arial"/>
              </a:rPr>
              <a:t>(1-α)% </a:t>
            </a:r>
            <a:r>
              <a:rPr sz="2800" b="1" spc="4" dirty="0">
                <a:cs typeface="Arial"/>
              </a:rPr>
              <a:t>confidence </a:t>
            </a:r>
            <a:r>
              <a:rPr sz="2800" b="1" spc="-4" dirty="0">
                <a:cs typeface="Arial"/>
              </a:rPr>
              <a:t>interval </a:t>
            </a:r>
            <a:r>
              <a:rPr sz="2800" b="1" dirty="0">
                <a:cs typeface="Arial"/>
              </a:rPr>
              <a:t>for</a:t>
            </a:r>
            <a:r>
              <a:rPr sz="2800" b="1" spc="-69" dirty="0">
                <a:cs typeface="Arial"/>
              </a:rPr>
              <a:t> </a:t>
            </a:r>
            <a:r>
              <a:rPr sz="2800" b="1" spc="-4" dirty="0">
                <a:cs typeface="Arial"/>
              </a:rPr>
              <a:t>difference  </a:t>
            </a:r>
            <a:r>
              <a:rPr sz="2800" b="1" spc="9" dirty="0">
                <a:cs typeface="Arial"/>
              </a:rPr>
              <a:t>between two</a:t>
            </a:r>
            <a:r>
              <a:rPr sz="2800" b="1" spc="-121" dirty="0">
                <a:cs typeface="Arial"/>
              </a:rPr>
              <a:t> </a:t>
            </a:r>
            <a:r>
              <a:rPr sz="2800" b="1" spc="4" dirty="0">
                <a:cs typeface="Arial"/>
              </a:rPr>
              <a:t>means</a:t>
            </a:r>
            <a:endParaRPr sz="2800" dirty="0">
              <a:cs typeface="Arial"/>
            </a:endParaRPr>
          </a:p>
        </p:txBody>
      </p:sp>
      <p:sp>
        <p:nvSpPr>
          <p:cNvPr id="9" name="object 9"/>
          <p:cNvSpPr/>
          <p:nvPr/>
        </p:nvSpPr>
        <p:spPr>
          <a:xfrm>
            <a:off x="1489380" y="3631273"/>
            <a:ext cx="8179431" cy="783868"/>
          </a:xfrm>
          <a:prstGeom prst="rect">
            <a:avLst/>
          </a:prstGeom>
          <a:blipFill>
            <a:blip r:embed="rId3" cstate="print"/>
            <a:stretch>
              <a:fillRect/>
            </a:stretch>
          </a:blipFill>
        </p:spPr>
        <p:txBody>
          <a:bodyPr wrap="square" lIns="0" tIns="0" rIns="0" bIns="0" rtlCol="0"/>
          <a:lstStyle/>
          <a:p>
            <a:endParaRPr sz="1558"/>
          </a:p>
        </p:txBody>
      </p:sp>
      <p:sp>
        <p:nvSpPr>
          <p:cNvPr id="10" name="object 10"/>
          <p:cNvSpPr/>
          <p:nvPr/>
        </p:nvSpPr>
        <p:spPr>
          <a:xfrm>
            <a:off x="808013" y="4910551"/>
            <a:ext cx="10865607" cy="586420"/>
          </a:xfrm>
          <a:prstGeom prst="rect">
            <a:avLst/>
          </a:prstGeom>
          <a:blipFill>
            <a:blip r:embed="rId4" cstate="print"/>
            <a:stretch>
              <a:fillRect/>
            </a:stretch>
          </a:blipFill>
        </p:spPr>
        <p:txBody>
          <a:bodyPr wrap="square" lIns="0" tIns="0" rIns="0" bIns="0" rtlCol="0"/>
          <a:lstStyle/>
          <a:p>
            <a:endParaRPr sz="1558"/>
          </a:p>
        </p:txBody>
      </p:sp>
      <p:sp>
        <p:nvSpPr>
          <p:cNvPr id="12" name="object 12"/>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3787120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374" y="1414462"/>
            <a:ext cx="10842014" cy="1077201"/>
          </a:xfrm>
          <a:prstGeom prst="rect">
            <a:avLst/>
          </a:prstGeom>
        </p:spPr>
        <p:txBody>
          <a:bodyPr vert="horz" wrap="square" lIns="0" tIns="11540" rIns="0" bIns="0" rtlCol="0">
            <a:spAutoFit/>
          </a:bodyPr>
          <a:lstStyle/>
          <a:p>
            <a:pPr marL="32972" marR="26377">
              <a:spcBef>
                <a:spcPts val="91"/>
              </a:spcBef>
            </a:pPr>
            <a:r>
              <a:rPr sz="3462" b="1" spc="4" dirty="0">
                <a:solidFill>
                  <a:srgbClr val="000099"/>
                </a:solidFill>
                <a:latin typeface="Arial"/>
                <a:cs typeface="Arial"/>
              </a:rPr>
              <a:t>95% </a:t>
            </a:r>
            <a:r>
              <a:rPr sz="3462" b="1" dirty="0">
                <a:solidFill>
                  <a:srgbClr val="000099"/>
                </a:solidFill>
                <a:latin typeface="Arial"/>
                <a:cs typeface="Arial"/>
              </a:rPr>
              <a:t>Confidence </a:t>
            </a:r>
            <a:r>
              <a:rPr sz="3462" b="1" spc="-22" dirty="0">
                <a:solidFill>
                  <a:srgbClr val="000099"/>
                </a:solidFill>
                <a:latin typeface="Arial"/>
                <a:cs typeface="Arial"/>
              </a:rPr>
              <a:t>Interval </a:t>
            </a:r>
            <a:r>
              <a:rPr sz="3462" b="1" spc="13" dirty="0">
                <a:solidFill>
                  <a:srgbClr val="000099"/>
                </a:solidFill>
                <a:latin typeface="Arial"/>
                <a:cs typeface="Arial"/>
              </a:rPr>
              <a:t>for </a:t>
            </a:r>
            <a:r>
              <a:rPr sz="3462" b="1" dirty="0">
                <a:solidFill>
                  <a:srgbClr val="000099"/>
                </a:solidFill>
                <a:latin typeface="Arial"/>
                <a:cs typeface="Arial"/>
              </a:rPr>
              <a:t>difference </a:t>
            </a:r>
            <a:r>
              <a:rPr sz="3462" b="1" spc="13" dirty="0">
                <a:solidFill>
                  <a:srgbClr val="000099"/>
                </a:solidFill>
                <a:latin typeface="Arial"/>
                <a:cs typeface="Arial"/>
              </a:rPr>
              <a:t>between</a:t>
            </a:r>
            <a:r>
              <a:rPr sz="3462" b="1" spc="-134" dirty="0">
                <a:solidFill>
                  <a:srgbClr val="000099"/>
                </a:solidFill>
                <a:latin typeface="Arial"/>
                <a:cs typeface="Arial"/>
              </a:rPr>
              <a:t> </a:t>
            </a:r>
            <a:r>
              <a:rPr sz="3462" b="1" spc="9" dirty="0">
                <a:solidFill>
                  <a:srgbClr val="000099"/>
                </a:solidFill>
                <a:latin typeface="Arial"/>
                <a:cs typeface="Arial"/>
              </a:rPr>
              <a:t>two  </a:t>
            </a:r>
            <a:r>
              <a:rPr sz="3462" b="1" spc="13" dirty="0">
                <a:solidFill>
                  <a:srgbClr val="000099"/>
                </a:solidFill>
                <a:latin typeface="Arial"/>
                <a:cs typeface="Arial"/>
              </a:rPr>
              <a:t>population </a:t>
            </a:r>
            <a:r>
              <a:rPr sz="3462" b="1" spc="-13" dirty="0">
                <a:solidFill>
                  <a:srgbClr val="000099"/>
                </a:solidFill>
                <a:latin typeface="Arial"/>
                <a:cs typeface="Arial"/>
              </a:rPr>
              <a:t>means </a:t>
            </a:r>
            <a:r>
              <a:rPr sz="3462" b="1" spc="17" dirty="0">
                <a:solidFill>
                  <a:srgbClr val="000099"/>
                </a:solidFill>
                <a:latin typeface="Arial"/>
                <a:cs typeface="Arial"/>
              </a:rPr>
              <a:t>(µ</a:t>
            </a:r>
            <a:r>
              <a:rPr sz="3440" b="1" spc="26" baseline="-19916" dirty="0">
                <a:solidFill>
                  <a:srgbClr val="000099"/>
                </a:solidFill>
                <a:latin typeface="Arial"/>
                <a:cs typeface="Arial"/>
              </a:rPr>
              <a:t>1 </a:t>
            </a:r>
            <a:r>
              <a:rPr sz="3462" b="1" dirty="0">
                <a:solidFill>
                  <a:srgbClr val="000099"/>
                </a:solidFill>
                <a:latin typeface="Arial"/>
                <a:cs typeface="Arial"/>
              </a:rPr>
              <a:t>-</a:t>
            </a:r>
            <a:r>
              <a:rPr sz="3462" b="1" spc="-502" dirty="0">
                <a:solidFill>
                  <a:srgbClr val="000099"/>
                </a:solidFill>
                <a:latin typeface="Arial"/>
                <a:cs typeface="Arial"/>
              </a:rPr>
              <a:t> </a:t>
            </a:r>
            <a:r>
              <a:rPr sz="3462" b="1" spc="-9" dirty="0">
                <a:solidFill>
                  <a:srgbClr val="000099"/>
                </a:solidFill>
                <a:latin typeface="Arial"/>
                <a:cs typeface="Arial"/>
              </a:rPr>
              <a:t>µ</a:t>
            </a:r>
            <a:r>
              <a:rPr sz="3440" b="1" spc="-13" baseline="-19916" dirty="0">
                <a:solidFill>
                  <a:srgbClr val="000099"/>
                </a:solidFill>
                <a:latin typeface="Arial"/>
                <a:cs typeface="Arial"/>
              </a:rPr>
              <a:t>2</a:t>
            </a:r>
            <a:r>
              <a:rPr sz="3462" b="1" spc="-9" dirty="0">
                <a:solidFill>
                  <a:srgbClr val="000099"/>
                </a:solidFill>
                <a:latin typeface="Arial"/>
                <a:cs typeface="Arial"/>
              </a:rPr>
              <a:t>)</a:t>
            </a:r>
            <a:endParaRPr sz="3462" dirty="0">
              <a:latin typeface="Arial"/>
              <a:cs typeface="Arial"/>
            </a:endParaRPr>
          </a:p>
        </p:txBody>
      </p:sp>
      <p:sp>
        <p:nvSpPr>
          <p:cNvPr id="3" name="object 3"/>
          <p:cNvSpPr/>
          <p:nvPr/>
        </p:nvSpPr>
        <p:spPr>
          <a:xfrm>
            <a:off x="462933" y="3600451"/>
            <a:ext cx="11257891" cy="1378874"/>
          </a:xfrm>
          <a:prstGeom prst="rect">
            <a:avLst/>
          </a:prstGeom>
          <a:blipFill>
            <a:blip r:embed="rId2" cstate="print"/>
            <a:stretch>
              <a:fillRect/>
            </a:stretch>
          </a:blipFill>
        </p:spPr>
        <p:txBody>
          <a:bodyPr wrap="square" lIns="0" tIns="0" rIns="0" bIns="0" rtlCol="0"/>
          <a:lstStyle/>
          <a:p>
            <a:endParaRPr sz="1558"/>
          </a:p>
        </p:txBody>
      </p:sp>
      <p:sp>
        <p:nvSpPr>
          <p:cNvPr id="4" name="object 4"/>
          <p:cNvSpPr txBox="1"/>
          <p:nvPr/>
        </p:nvSpPr>
        <p:spPr>
          <a:xfrm>
            <a:off x="368636" y="525340"/>
            <a:ext cx="2031573" cy="491015"/>
          </a:xfrm>
          <a:prstGeom prst="rect">
            <a:avLst/>
          </a:prstGeom>
        </p:spPr>
        <p:txBody>
          <a:bodyPr vert="horz" wrap="square" lIns="0" tIns="11540" rIns="0" bIns="0" rtlCol="0">
            <a:spAutoFit/>
          </a:bodyPr>
          <a:lstStyle/>
          <a:p>
            <a:pPr marL="10991">
              <a:spcBef>
                <a:spcPts val="91"/>
              </a:spcBef>
            </a:pPr>
            <a:r>
              <a:rPr sz="3115" b="1" dirty="0">
                <a:solidFill>
                  <a:srgbClr val="FF0000"/>
                </a:solidFill>
                <a:latin typeface="Arial"/>
                <a:cs typeface="Arial"/>
              </a:rPr>
              <a:t>Est</a:t>
            </a:r>
            <a:r>
              <a:rPr sz="3115" b="1" spc="-48" dirty="0">
                <a:solidFill>
                  <a:srgbClr val="FF0000"/>
                </a:solidFill>
                <a:latin typeface="Arial"/>
                <a:cs typeface="Arial"/>
              </a:rPr>
              <a:t>i</a:t>
            </a:r>
            <a:r>
              <a:rPr sz="3115" b="1" dirty="0">
                <a:solidFill>
                  <a:srgbClr val="FF0000"/>
                </a:solidFill>
                <a:latin typeface="Arial"/>
                <a:cs typeface="Arial"/>
              </a:rPr>
              <a:t>mat</a:t>
            </a:r>
            <a:r>
              <a:rPr sz="3115" b="1" spc="-48" dirty="0">
                <a:solidFill>
                  <a:srgbClr val="FF0000"/>
                </a:solidFill>
                <a:latin typeface="Arial"/>
                <a:cs typeface="Arial"/>
              </a:rPr>
              <a:t>i</a:t>
            </a:r>
            <a:r>
              <a:rPr sz="3115" b="1" spc="-39" dirty="0">
                <a:solidFill>
                  <a:srgbClr val="FF0000"/>
                </a:solidFill>
                <a:latin typeface="Arial"/>
                <a:cs typeface="Arial"/>
              </a:rPr>
              <a:t>o</a:t>
            </a:r>
            <a:r>
              <a:rPr sz="3115" b="1" dirty="0">
                <a:solidFill>
                  <a:srgbClr val="FF0000"/>
                </a:solidFill>
                <a:latin typeface="Arial"/>
                <a:cs typeface="Arial"/>
              </a:rPr>
              <a:t>n</a:t>
            </a:r>
            <a:endParaRPr sz="3115">
              <a:latin typeface="Arial"/>
              <a:cs typeface="Arial"/>
            </a:endParaRPr>
          </a:p>
        </p:txBody>
      </p:sp>
      <p:sp>
        <p:nvSpPr>
          <p:cNvPr id="5" name="object 5"/>
          <p:cNvSpPr txBox="1"/>
          <p:nvPr/>
        </p:nvSpPr>
        <p:spPr>
          <a:xfrm>
            <a:off x="3472046" y="517646"/>
            <a:ext cx="7538854" cy="470028"/>
          </a:xfrm>
          <a:prstGeom prst="rect">
            <a:avLst/>
          </a:prstGeom>
        </p:spPr>
        <p:txBody>
          <a:bodyPr vert="horz" wrap="square" lIns="0" tIns="10441" rIns="0" bIns="0" rtlCol="0">
            <a:spAutoFit/>
          </a:bodyPr>
          <a:lstStyle/>
          <a:p>
            <a:pPr marL="32972">
              <a:spcBef>
                <a:spcPts val="82"/>
              </a:spcBef>
            </a:pPr>
            <a:r>
              <a:rPr sz="2986" b="1" spc="-13" dirty="0">
                <a:solidFill>
                  <a:srgbClr val="0000FF"/>
                </a:solidFill>
                <a:latin typeface="Arial"/>
                <a:cs typeface="Arial"/>
              </a:rPr>
              <a:t>Confidence interval </a:t>
            </a:r>
            <a:r>
              <a:rPr sz="2986" b="1" spc="-17" dirty="0">
                <a:solidFill>
                  <a:srgbClr val="0000FF"/>
                </a:solidFill>
                <a:latin typeface="Arial"/>
                <a:cs typeface="Arial"/>
              </a:rPr>
              <a:t>for </a:t>
            </a:r>
            <a:r>
              <a:rPr sz="2986" b="1" dirty="0">
                <a:solidFill>
                  <a:srgbClr val="0000FF"/>
                </a:solidFill>
                <a:latin typeface="Arial"/>
                <a:cs typeface="Arial"/>
              </a:rPr>
              <a:t>(µ</a:t>
            </a:r>
            <a:r>
              <a:rPr sz="2921" b="1" baseline="-19753" dirty="0">
                <a:solidFill>
                  <a:srgbClr val="0000FF"/>
                </a:solidFill>
                <a:latin typeface="Arial"/>
                <a:cs typeface="Arial"/>
              </a:rPr>
              <a:t>1</a:t>
            </a:r>
            <a:r>
              <a:rPr sz="2986" b="1" dirty="0">
                <a:solidFill>
                  <a:srgbClr val="0000FF"/>
                </a:solidFill>
                <a:latin typeface="Arial"/>
                <a:cs typeface="Arial"/>
              </a:rPr>
              <a:t>-µ</a:t>
            </a:r>
            <a:r>
              <a:rPr sz="2921" b="1" baseline="-19753" dirty="0">
                <a:solidFill>
                  <a:srgbClr val="0000FF"/>
                </a:solidFill>
                <a:latin typeface="Arial"/>
                <a:cs typeface="Arial"/>
              </a:rPr>
              <a:t>2</a:t>
            </a:r>
            <a:r>
              <a:rPr sz="2986" b="1" dirty="0">
                <a:solidFill>
                  <a:srgbClr val="0000FF"/>
                </a:solidFill>
                <a:latin typeface="Arial"/>
                <a:cs typeface="Arial"/>
              </a:rPr>
              <a:t>) </a:t>
            </a:r>
            <a:r>
              <a:rPr sz="2986" b="1" spc="-9" dirty="0">
                <a:solidFill>
                  <a:srgbClr val="0000FF"/>
                </a:solidFill>
                <a:latin typeface="Arial"/>
                <a:cs typeface="Arial"/>
              </a:rPr>
              <a:t>based</a:t>
            </a:r>
            <a:r>
              <a:rPr sz="2986" b="1" spc="-359" dirty="0">
                <a:solidFill>
                  <a:srgbClr val="0000FF"/>
                </a:solidFill>
                <a:latin typeface="Arial"/>
                <a:cs typeface="Arial"/>
              </a:rPr>
              <a:t> </a:t>
            </a:r>
            <a:r>
              <a:rPr sz="2986" b="1" spc="-13" dirty="0">
                <a:solidFill>
                  <a:srgbClr val="0000FF"/>
                </a:solidFill>
                <a:latin typeface="Arial"/>
                <a:cs typeface="Arial"/>
              </a:rPr>
              <a:t>t-test</a:t>
            </a:r>
            <a:endParaRPr sz="2986">
              <a:latin typeface="Arial"/>
              <a:cs typeface="Arial"/>
            </a:endParaRPr>
          </a:p>
        </p:txBody>
      </p:sp>
      <p:grpSp>
        <p:nvGrpSpPr>
          <p:cNvPr id="6" name="object 6"/>
          <p:cNvGrpSpPr/>
          <p:nvPr/>
        </p:nvGrpSpPr>
        <p:grpSpPr>
          <a:xfrm>
            <a:off x="2887356" y="617110"/>
            <a:ext cx="480280" cy="339603"/>
            <a:chOff x="3334384" y="713105"/>
            <a:chExt cx="554990" cy="392430"/>
          </a:xfrm>
        </p:grpSpPr>
        <p:sp>
          <p:nvSpPr>
            <p:cNvPr id="7" name="object 7"/>
            <p:cNvSpPr/>
            <p:nvPr/>
          </p:nvSpPr>
          <p:spPr>
            <a:xfrm>
              <a:off x="3337559" y="716280"/>
              <a:ext cx="548639" cy="386079"/>
            </a:xfrm>
            <a:prstGeom prst="rect">
              <a:avLst/>
            </a:prstGeom>
            <a:blipFill>
              <a:blip r:embed="rId3" cstate="print"/>
              <a:stretch>
                <a:fillRect/>
              </a:stretch>
            </a:blipFill>
          </p:spPr>
          <p:txBody>
            <a:bodyPr wrap="square" lIns="0" tIns="0" rIns="0" bIns="0" rtlCol="0"/>
            <a:lstStyle/>
            <a:p>
              <a:endParaRPr sz="1558"/>
            </a:p>
          </p:txBody>
        </p:sp>
        <p:sp>
          <p:nvSpPr>
            <p:cNvPr id="8" name="object 8"/>
            <p:cNvSpPr/>
            <p:nvPr/>
          </p:nvSpPr>
          <p:spPr>
            <a:xfrm>
              <a:off x="3337559" y="716280"/>
              <a:ext cx="548640" cy="386080"/>
            </a:xfrm>
            <a:custGeom>
              <a:avLst/>
              <a:gdLst/>
              <a:ahLst/>
              <a:cxnLst/>
              <a:rect l="l" t="t" r="r" b="b"/>
              <a:pathLst>
                <a:path w="548639" h="386080">
                  <a:moveTo>
                    <a:pt x="0" y="96520"/>
                  </a:moveTo>
                  <a:lnTo>
                    <a:pt x="355600" y="96520"/>
                  </a:lnTo>
                  <a:lnTo>
                    <a:pt x="355600" y="0"/>
                  </a:lnTo>
                  <a:lnTo>
                    <a:pt x="548639" y="193040"/>
                  </a:lnTo>
                  <a:lnTo>
                    <a:pt x="355600" y="386079"/>
                  </a:lnTo>
                  <a:lnTo>
                    <a:pt x="355600" y="289560"/>
                  </a:lnTo>
                  <a:lnTo>
                    <a:pt x="0" y="289560"/>
                  </a:lnTo>
                  <a:lnTo>
                    <a:pt x="0" y="96520"/>
                  </a:lnTo>
                  <a:close/>
                </a:path>
              </a:pathLst>
            </a:custGeom>
            <a:ln w="6350">
              <a:solidFill>
                <a:srgbClr val="404040"/>
              </a:solidFill>
            </a:ln>
          </p:spPr>
          <p:txBody>
            <a:bodyPr wrap="square" lIns="0" tIns="0" rIns="0" bIns="0" rtlCol="0"/>
            <a:lstStyle/>
            <a:p>
              <a:endParaRPr sz="1558"/>
            </a:p>
          </p:txBody>
        </p:sp>
      </p:grpSp>
      <p:sp>
        <p:nvSpPr>
          <p:cNvPr id="10" name="object 10"/>
          <p:cNvSpPr/>
          <p:nvPr/>
        </p:nvSpPr>
        <p:spPr>
          <a:xfrm>
            <a:off x="1832" y="1038041"/>
            <a:ext cx="12180094" cy="16486"/>
          </a:xfrm>
          <a:custGeom>
            <a:avLst/>
            <a:gdLst/>
            <a:ahLst/>
            <a:cxnLst/>
            <a:rect l="l" t="t" r="r" b="b"/>
            <a:pathLst>
              <a:path w="14074775" h="19050">
                <a:moveTo>
                  <a:pt x="14074394" y="0"/>
                </a:moveTo>
                <a:lnTo>
                  <a:pt x="0" y="0"/>
                </a:lnTo>
                <a:lnTo>
                  <a:pt x="0" y="19050"/>
                </a:lnTo>
                <a:lnTo>
                  <a:pt x="14074394" y="19050"/>
                </a:lnTo>
                <a:lnTo>
                  <a:pt x="14074394" y="0"/>
                </a:lnTo>
                <a:close/>
              </a:path>
            </a:pathLst>
          </a:custGeom>
          <a:solidFill>
            <a:srgbClr val="000000"/>
          </a:solidFill>
        </p:spPr>
        <p:txBody>
          <a:bodyPr wrap="square" lIns="0" tIns="0" rIns="0" bIns="0" rtlCol="0"/>
          <a:lstStyle/>
          <a:p>
            <a:endParaRPr sz="1558"/>
          </a:p>
        </p:txBody>
      </p:sp>
      <p:sp>
        <p:nvSpPr>
          <p:cNvPr id="11" name="object 11"/>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12" name="object 12"/>
          <p:cNvSpPr txBox="1">
            <a:spLocks noGrp="1"/>
          </p:cNvSpPr>
          <p:nvPr>
            <p:ph type="sldNum" sz="quarter" idx="4294967295"/>
          </p:nvPr>
        </p:nvSpPr>
        <p:spPr>
          <a:xfrm>
            <a:off x="160093" y="6571391"/>
            <a:ext cx="879780" cy="256480"/>
          </a:xfrm>
          <a:prstGeom prst="rect">
            <a:avLst/>
          </a:prstGeom>
        </p:spPr>
        <p:txBody>
          <a:bodyPr vert="horz" wrap="square" lIns="0" tIns="0" rIns="0" bIns="0" rtlCol="0">
            <a:spAutoFit/>
          </a:bodyPr>
          <a:lstStyle/>
          <a:p>
            <a:pPr marL="10991">
              <a:lnSpc>
                <a:spcPts val="2003"/>
              </a:lnSpc>
            </a:pPr>
            <a:r>
              <a:rPr dirty="0"/>
              <a:t>Slide</a:t>
            </a:r>
            <a:r>
              <a:rPr spc="-39" dirty="0"/>
              <a:t> </a:t>
            </a:r>
            <a:fld id="{81D60167-4931-47E6-BA6A-407CBD079E47}" type="slidenum">
              <a:rPr dirty="0"/>
              <a:pPr marL="10991">
                <a:lnSpc>
                  <a:spcPts val="2003"/>
                </a:lnSpc>
              </a:pPr>
              <a:t>59</a:t>
            </a:fld>
            <a:endParaRPr dirty="0"/>
          </a:p>
        </p:txBody>
      </p:sp>
      <p:sp>
        <p:nvSpPr>
          <p:cNvPr id="13" name="object 13"/>
          <p:cNvSpPr txBox="1">
            <a:spLocks noGrp="1"/>
          </p:cNvSpPr>
          <p:nvPr>
            <p:ph type="dt" sz="half" idx="4294967295"/>
          </p:nvPr>
        </p:nvSpPr>
        <p:spPr>
          <a:xfrm>
            <a:off x="1606428" y="6568360"/>
            <a:ext cx="3088298" cy="243656"/>
          </a:xfrm>
          <a:prstGeom prst="rect">
            <a:avLst/>
          </a:prstGeom>
        </p:spPr>
        <p:txBody>
          <a:bodyPr vert="horz" wrap="square" lIns="0" tIns="0" rIns="0" bIns="0" rtlCol="0">
            <a:spAutoFit/>
          </a:bodyPr>
          <a:lstStyle/>
          <a:p>
            <a:pPr marL="10991">
              <a:lnSpc>
                <a:spcPts val="1921"/>
              </a:lnSpc>
            </a:pPr>
            <a:r>
              <a:rPr spc="9" dirty="0"/>
              <a:t>Prof.Gangaboraiah </a:t>
            </a:r>
            <a:r>
              <a:rPr spc="17" dirty="0"/>
              <a:t>PhD</a:t>
            </a:r>
            <a:r>
              <a:rPr spc="-303" dirty="0"/>
              <a:t> </a:t>
            </a:r>
            <a:r>
              <a:rPr dirty="0"/>
              <a:t>(Stats)</a:t>
            </a:r>
          </a:p>
        </p:txBody>
      </p:sp>
      <p:sp>
        <p:nvSpPr>
          <p:cNvPr id="14" name="object 14"/>
          <p:cNvSpPr txBox="1">
            <a:spLocks noGrp="1"/>
          </p:cNvSpPr>
          <p:nvPr>
            <p:ph type="ftr" sz="quarter" idx="4294967295"/>
          </p:nvPr>
        </p:nvSpPr>
        <p:spPr>
          <a:xfrm>
            <a:off x="7593989" y="6574680"/>
            <a:ext cx="4493968" cy="243656"/>
          </a:xfrm>
          <a:prstGeom prst="rect">
            <a:avLst/>
          </a:prstGeom>
        </p:spPr>
        <p:txBody>
          <a:bodyPr vert="horz" wrap="square" lIns="0" tIns="0" rIns="0" bIns="0" rtlCol="0">
            <a:spAutoFit/>
          </a:bodyPr>
          <a:lstStyle/>
          <a:p>
            <a:pPr marL="10991">
              <a:lnSpc>
                <a:spcPts val="1921"/>
              </a:lnSpc>
              <a:tabLst>
                <a:tab pos="3239473" algn="l"/>
              </a:tabLst>
            </a:pPr>
            <a:r>
              <a:rPr dirty="0"/>
              <a:t>Former Professor</a:t>
            </a:r>
            <a:r>
              <a:rPr spc="-35" dirty="0"/>
              <a:t> </a:t>
            </a:r>
            <a:r>
              <a:rPr spc="17" dirty="0"/>
              <a:t>of</a:t>
            </a:r>
            <a:r>
              <a:rPr spc="-30" dirty="0"/>
              <a:t> </a:t>
            </a:r>
            <a:r>
              <a:rPr dirty="0"/>
              <a:t>Statistics	</a:t>
            </a:r>
            <a:r>
              <a:rPr spc="22" dirty="0">
                <a:solidFill>
                  <a:srgbClr val="FFFF00"/>
                </a:solidFill>
              </a:rPr>
              <a:t>KIMS,</a:t>
            </a:r>
            <a:r>
              <a:rPr spc="-143" dirty="0">
                <a:solidFill>
                  <a:srgbClr val="FFFF00"/>
                </a:solidFill>
              </a:rPr>
              <a:t> </a:t>
            </a:r>
            <a:r>
              <a:rPr spc="9" dirty="0">
                <a:solidFill>
                  <a:srgbClr val="FFFF00"/>
                </a:solidFill>
              </a:rPr>
              <a:t>B’lore</a:t>
            </a:r>
          </a:p>
        </p:txBody>
      </p:sp>
      <p:sp>
        <p:nvSpPr>
          <p:cNvPr id="15" name="object 15"/>
          <p:cNvSpPr txBox="1"/>
          <p:nvPr/>
        </p:nvSpPr>
        <p:spPr>
          <a:xfrm>
            <a:off x="1450914" y="6578801"/>
            <a:ext cx="76933" cy="243656"/>
          </a:xfrm>
          <a:prstGeom prst="rect">
            <a:avLst/>
          </a:prstGeom>
        </p:spPr>
        <p:txBody>
          <a:bodyPr vert="horz" wrap="square" lIns="0" tIns="0" rIns="0" bIns="0" rtlCol="0">
            <a:spAutoFit/>
          </a:bodyPr>
          <a:lstStyle/>
          <a:p>
            <a:pPr marL="10991">
              <a:lnSpc>
                <a:spcPts val="1921"/>
              </a:lnSpc>
            </a:pPr>
            <a:r>
              <a:rPr sz="1644" spc="4" dirty="0">
                <a:solidFill>
                  <a:srgbClr val="FFFF00"/>
                </a:solidFill>
                <a:latin typeface="Arial"/>
                <a:cs typeface="Arial"/>
              </a:rPr>
              <a:t>|</a:t>
            </a:r>
            <a:endParaRPr sz="1644">
              <a:latin typeface="Arial"/>
              <a:cs typeface="Arial"/>
            </a:endParaRPr>
          </a:p>
        </p:txBody>
      </p:sp>
    </p:spTree>
    <p:extLst>
      <p:ext uri="{BB962C8B-B14F-4D97-AF65-F5344CB8AC3E}">
        <p14:creationId xmlns:p14="http://schemas.microsoft.com/office/powerpoint/2010/main" val="2737137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A1637683-D76C-4713-94FF-0935E9212CBD}"/>
              </a:ext>
            </a:extLst>
          </p:cNvPr>
          <p:cNvSpPr>
            <a:spLocks noGrp="1"/>
          </p:cNvSpPr>
          <p:nvPr>
            <p:ph sz="quarter" idx="10"/>
          </p:nvPr>
        </p:nvSpPr>
        <p:spPr/>
        <p:txBody>
          <a:bodyPr/>
          <a:lstStyle/>
          <a:p>
            <a:pPr algn="ctr"/>
            <a:r>
              <a:rPr lang="en-US" kern="0" dirty="0">
                <a:latin typeface="+mn-lt"/>
              </a:rPr>
              <a:t>Hypothesis</a:t>
            </a:r>
            <a:endParaRPr lang="aa-ET" dirty="0">
              <a:latin typeface="+mn-lt"/>
            </a:endParaRPr>
          </a:p>
        </p:txBody>
      </p:sp>
      <p:grpSp>
        <p:nvGrpSpPr>
          <p:cNvPr id="6" name="Group 5"/>
          <p:cNvGrpSpPr/>
          <p:nvPr/>
        </p:nvGrpSpPr>
        <p:grpSpPr>
          <a:xfrm>
            <a:off x="1930905" y="1548445"/>
            <a:ext cx="8281047" cy="1785579"/>
            <a:chOff x="241300" y="2191661"/>
            <a:chExt cx="7086600" cy="2104219"/>
          </a:xfrm>
        </p:grpSpPr>
        <p:sp>
          <p:nvSpPr>
            <p:cNvPr id="7" name="Vertical Scroll 6"/>
            <p:cNvSpPr/>
            <p:nvPr/>
          </p:nvSpPr>
          <p:spPr>
            <a:xfrm>
              <a:off x="241300" y="2191661"/>
              <a:ext cx="7086600" cy="2104219"/>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a:latin typeface="Helvetica Neue"/>
              </a:endParaRPr>
            </a:p>
          </p:txBody>
        </p:sp>
        <p:sp>
          <p:nvSpPr>
            <p:cNvPr id="8" name="Round Diagonal Corner Rectangle 7"/>
            <p:cNvSpPr/>
            <p:nvPr/>
          </p:nvSpPr>
          <p:spPr>
            <a:xfrm>
              <a:off x="630676" y="2517515"/>
              <a:ext cx="6323095" cy="147857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598" dirty="0">
                <a:solidFill>
                  <a:schemeClr val="tx1"/>
                </a:solidFill>
                <a:latin typeface="Helvetica Neue"/>
                <a:cs typeface="Helvetica" panose="020B0604020202020204" pitchFamily="34" charset="0"/>
              </a:endParaRPr>
            </a:p>
          </p:txBody>
        </p:sp>
      </p:grpSp>
      <p:sp>
        <p:nvSpPr>
          <p:cNvPr id="9" name="Title 2"/>
          <p:cNvSpPr txBox="1">
            <a:spLocks/>
          </p:cNvSpPr>
          <p:nvPr/>
        </p:nvSpPr>
        <p:spPr>
          <a:xfrm>
            <a:off x="2408763" y="1848357"/>
            <a:ext cx="7366000" cy="1231272"/>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00000"/>
              </a:lnSpc>
            </a:pPr>
            <a:r>
              <a:rPr lang="en-US" altLang="en-US" sz="2338" dirty="0">
                <a:latin typeface="+mn-lt"/>
                <a:cs typeface="Times New Roman" pitchFamily="18" charset="0"/>
              </a:rPr>
              <a:t>A statement which is yet to be proved/ established or a statement on the parameter(s) </a:t>
            </a:r>
            <a:r>
              <a:rPr lang="en-US" altLang="en-US" sz="2338" dirty="0">
                <a:latin typeface="+mn-lt"/>
                <a:cs typeface="Helvetica" panose="020B0604020202020204" pitchFamily="34" charset="0"/>
              </a:rPr>
              <a:t>of the Probability distribution to be tested</a:t>
            </a:r>
            <a:endParaRPr lang="en-US" sz="2338" dirty="0">
              <a:latin typeface="+mn-lt"/>
              <a:cs typeface="Helvetica" panose="020B0604020202020204" pitchFamily="34" charset="0"/>
            </a:endParaRPr>
          </a:p>
        </p:txBody>
      </p:sp>
      <p:sp>
        <p:nvSpPr>
          <p:cNvPr id="10" name="Round Diagonal Corner Rectangle 9"/>
          <p:cNvSpPr/>
          <p:nvPr/>
        </p:nvSpPr>
        <p:spPr>
          <a:xfrm>
            <a:off x="1930905" y="4438650"/>
            <a:ext cx="3957509" cy="120015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just">
              <a:defRPr/>
            </a:pPr>
            <a:r>
              <a:rPr lang="en-US" altLang="en-US" sz="2078" dirty="0">
                <a:solidFill>
                  <a:schemeClr val="tx1"/>
                </a:solidFill>
                <a:cs typeface="Helvetica" panose="020B0604020202020204" pitchFamily="34" charset="0"/>
              </a:rPr>
              <a:t>Hypothesis of no difference or neutral or may be due to Sampling variation</a:t>
            </a:r>
            <a:endParaRPr lang="en-US" sz="2078" dirty="0">
              <a:solidFill>
                <a:schemeClr val="tx1"/>
              </a:solidFill>
              <a:cs typeface="Helvetica" panose="020B0604020202020204" pitchFamily="34" charset="0"/>
            </a:endParaRPr>
          </a:p>
        </p:txBody>
      </p:sp>
      <p:grpSp>
        <p:nvGrpSpPr>
          <p:cNvPr id="11" name="Group 10"/>
          <p:cNvGrpSpPr/>
          <p:nvPr/>
        </p:nvGrpSpPr>
        <p:grpSpPr>
          <a:xfrm>
            <a:off x="2590971" y="3725931"/>
            <a:ext cx="2830275" cy="553943"/>
            <a:chOff x="895804" y="4766722"/>
            <a:chExt cx="3032375" cy="852937"/>
          </a:xfrm>
        </p:grpSpPr>
        <p:sp>
          <p:nvSpPr>
            <p:cNvPr id="15" name="Rectangle 14"/>
            <p:cNvSpPr/>
            <p:nvPr/>
          </p:nvSpPr>
          <p:spPr>
            <a:xfrm>
              <a:off x="983179" y="4766722"/>
              <a:ext cx="2936607" cy="852937"/>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38" dirty="0">
                <a:latin typeface="Helvetica Neue"/>
              </a:endParaRPr>
            </a:p>
          </p:txBody>
        </p:sp>
        <p:sp>
          <p:nvSpPr>
            <p:cNvPr id="16" name="TextBox 15"/>
            <p:cNvSpPr txBox="1"/>
            <p:nvPr/>
          </p:nvSpPr>
          <p:spPr>
            <a:xfrm>
              <a:off x="895804" y="4900802"/>
              <a:ext cx="3032375" cy="696141"/>
            </a:xfrm>
            <a:prstGeom prst="rect">
              <a:avLst/>
            </a:prstGeom>
            <a:noFill/>
          </p:spPr>
          <p:txBody>
            <a:bodyPr wrap="square" rtlCol="0">
              <a:spAutoFit/>
            </a:bodyPr>
            <a:lstStyle/>
            <a:p>
              <a:pPr algn="ctr"/>
              <a:r>
                <a:rPr lang="en-US" altLang="en-US" sz="2338" b="1" dirty="0">
                  <a:latin typeface="Helvetica Neue"/>
                  <a:cs typeface="Helvetica" panose="020B0604020202020204" pitchFamily="34" charset="0"/>
                </a:rPr>
                <a:t>Null Hypothesis</a:t>
              </a:r>
              <a:endParaRPr lang="en-US" sz="2338" dirty="0">
                <a:latin typeface="Helvetica Neue"/>
                <a:cs typeface="Helvetica" panose="020B0604020202020204" pitchFamily="34" charset="0"/>
              </a:endParaRPr>
            </a:p>
          </p:txBody>
        </p:sp>
      </p:grpSp>
      <p:sp>
        <p:nvSpPr>
          <p:cNvPr id="17" name="Left Arrow 16"/>
          <p:cNvSpPr/>
          <p:nvPr/>
        </p:nvSpPr>
        <p:spPr>
          <a:xfrm rot="16200000">
            <a:off x="3804106" y="3378608"/>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latin typeface="Helvetica Neue"/>
            </a:endParaRPr>
          </a:p>
        </p:txBody>
      </p:sp>
      <p:sp>
        <p:nvSpPr>
          <p:cNvPr id="18" name="Round Diagonal Corner Rectangle 17"/>
          <p:cNvSpPr/>
          <p:nvPr/>
        </p:nvSpPr>
        <p:spPr>
          <a:xfrm>
            <a:off x="6177309" y="4336102"/>
            <a:ext cx="4034642" cy="1200150"/>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078" dirty="0">
                <a:solidFill>
                  <a:schemeClr val="tx1"/>
                </a:solidFill>
                <a:cs typeface="Helvetica" panose="020B0604020202020204" pitchFamily="34" charset="0"/>
              </a:rPr>
              <a:t>Hypothesis of difference which is yet to be proved/    established</a:t>
            </a:r>
          </a:p>
        </p:txBody>
      </p:sp>
      <p:grpSp>
        <p:nvGrpSpPr>
          <p:cNvPr id="19" name="Group 18"/>
          <p:cNvGrpSpPr/>
          <p:nvPr/>
        </p:nvGrpSpPr>
        <p:grpSpPr>
          <a:xfrm>
            <a:off x="6246941" y="3750826"/>
            <a:ext cx="3628215" cy="472578"/>
            <a:chOff x="3309646" y="4759523"/>
            <a:chExt cx="5290154" cy="1045972"/>
          </a:xfrm>
        </p:grpSpPr>
        <p:sp>
          <p:nvSpPr>
            <p:cNvPr id="20" name="Rectangle 19"/>
            <p:cNvSpPr/>
            <p:nvPr/>
          </p:nvSpPr>
          <p:spPr>
            <a:xfrm>
              <a:off x="3309646" y="4759523"/>
              <a:ext cx="5290154" cy="799866"/>
            </a:xfrm>
            <a:prstGeom prst="rect">
              <a:avLst/>
            </a:prstGeom>
            <a:solidFill>
              <a:schemeClr val="accent3">
                <a:lumMod val="20000"/>
                <a:lumOff val="80000"/>
              </a:schemeClr>
            </a:solidFill>
            <a:ln>
              <a:solidFill>
                <a:schemeClr val="tx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21" name="TextBox 20"/>
            <p:cNvSpPr txBox="1"/>
            <p:nvPr/>
          </p:nvSpPr>
          <p:spPr>
            <a:xfrm>
              <a:off x="3514786" y="4804823"/>
              <a:ext cx="4905314" cy="1000672"/>
            </a:xfrm>
            <a:prstGeom prst="rect">
              <a:avLst/>
            </a:prstGeom>
            <a:noFill/>
          </p:spPr>
          <p:txBody>
            <a:bodyPr wrap="square" rtlCol="0">
              <a:spAutoFit/>
            </a:bodyPr>
            <a:lstStyle/>
            <a:p>
              <a:pPr algn="ctr"/>
              <a:r>
                <a:rPr lang="en-US" altLang="en-US" sz="2338" b="1" dirty="0">
                  <a:cs typeface="Times New Roman" pitchFamily="18" charset="0"/>
                </a:rPr>
                <a:t>Alternative Hypothesis</a:t>
              </a:r>
              <a:endParaRPr lang="en-US" sz="2338" dirty="0">
                <a:cs typeface="Helvetica" panose="020B0604020202020204" pitchFamily="34" charset="0"/>
              </a:endParaRPr>
            </a:p>
          </p:txBody>
        </p:sp>
      </p:grpSp>
      <p:sp>
        <p:nvSpPr>
          <p:cNvPr id="22" name="Left Arrow 21"/>
          <p:cNvSpPr/>
          <p:nvPr/>
        </p:nvSpPr>
        <p:spPr>
          <a:xfrm rot="16200000">
            <a:off x="7886893" y="3392400"/>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latin typeface="Helvetica Neue"/>
            </a:endParaRPr>
          </a:p>
        </p:txBody>
      </p:sp>
    </p:spTree>
    <p:extLst>
      <p:ext uri="{BB962C8B-B14F-4D97-AF65-F5344CB8AC3E}">
        <p14:creationId xmlns:p14="http://schemas.microsoft.com/office/powerpoint/2010/main" val="102492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up)">
                                      <p:cBhvr>
                                        <p:cTn id="16" dur="500"/>
                                        <p:tgtEl>
                                          <p:spTgt spid="1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10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up)">
                                      <p:cBhvr>
                                        <p:cTn id="29" dur="500"/>
                                        <p:tgtEl>
                                          <p:spTgt spid="22"/>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left)">
                                      <p:cBhvr>
                                        <p:cTn id="33" dur="500"/>
                                        <p:tgtEl>
                                          <p:spTgt spid="19"/>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up)">
                                      <p:cBhvr>
                                        <p:cTn id="3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7" grpId="0" animBg="1"/>
      <p:bldP spid="18" grpId="0" animBg="1"/>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8042" y="733142"/>
            <a:ext cx="8840116" cy="437795"/>
          </a:xfrm>
          <a:prstGeom prst="rect">
            <a:avLst/>
          </a:prstGeom>
        </p:spPr>
        <p:txBody>
          <a:bodyPr vert="horz" wrap="square" lIns="0" tIns="11540" rIns="0" bIns="0" rtlCol="0">
            <a:spAutoFit/>
          </a:bodyPr>
          <a:lstStyle/>
          <a:p>
            <a:pPr marL="10991">
              <a:spcBef>
                <a:spcPts val="91"/>
              </a:spcBef>
            </a:pPr>
            <a:r>
              <a:rPr sz="2769" spc="9" dirty="0">
                <a:latin typeface="Arial"/>
                <a:cs typeface="Arial"/>
              </a:rPr>
              <a:t>At </a:t>
            </a:r>
            <a:r>
              <a:rPr sz="2769" spc="-9" dirty="0">
                <a:latin typeface="Arial"/>
                <a:cs typeface="Arial"/>
              </a:rPr>
              <a:t>5% </a:t>
            </a:r>
            <a:r>
              <a:rPr sz="2769" spc="-17" dirty="0">
                <a:latin typeface="Arial"/>
                <a:cs typeface="Arial"/>
              </a:rPr>
              <a:t>(0.05) </a:t>
            </a:r>
            <a:r>
              <a:rPr sz="2769" spc="-39" dirty="0">
                <a:latin typeface="Arial"/>
                <a:cs typeface="Arial"/>
              </a:rPr>
              <a:t>level </a:t>
            </a:r>
            <a:r>
              <a:rPr sz="2769" spc="-13" dirty="0">
                <a:latin typeface="Arial"/>
                <a:cs typeface="Arial"/>
              </a:rPr>
              <a:t>of </a:t>
            </a:r>
            <a:r>
              <a:rPr sz="2769" spc="-30" dirty="0">
                <a:latin typeface="Arial"/>
                <a:cs typeface="Arial"/>
              </a:rPr>
              <a:t>significance </a:t>
            </a:r>
            <a:r>
              <a:rPr sz="2769" spc="-17" dirty="0">
                <a:latin typeface="Arial"/>
                <a:cs typeface="Arial"/>
              </a:rPr>
              <a:t>with </a:t>
            </a:r>
            <a:r>
              <a:rPr sz="2769" spc="-26" dirty="0">
                <a:latin typeface="Arial"/>
                <a:cs typeface="Arial"/>
              </a:rPr>
              <a:t>critical </a:t>
            </a:r>
            <a:r>
              <a:rPr sz="2769" spc="-52" dirty="0">
                <a:latin typeface="Arial"/>
                <a:cs typeface="Arial"/>
              </a:rPr>
              <a:t>value</a:t>
            </a:r>
            <a:r>
              <a:rPr sz="2769" spc="359" dirty="0">
                <a:latin typeface="Arial"/>
                <a:cs typeface="Arial"/>
              </a:rPr>
              <a:t> </a:t>
            </a:r>
            <a:r>
              <a:rPr sz="2769" spc="-13" dirty="0">
                <a:latin typeface="Arial"/>
                <a:cs typeface="Arial"/>
              </a:rPr>
              <a:t>1.714</a:t>
            </a:r>
            <a:endParaRPr sz="2769" dirty="0">
              <a:latin typeface="Arial"/>
              <a:cs typeface="Arial"/>
            </a:endParaRPr>
          </a:p>
        </p:txBody>
      </p:sp>
      <p:sp>
        <p:nvSpPr>
          <p:cNvPr id="3" name="object 3"/>
          <p:cNvSpPr txBox="1"/>
          <p:nvPr/>
        </p:nvSpPr>
        <p:spPr>
          <a:xfrm>
            <a:off x="7699497" y="4550019"/>
            <a:ext cx="1802423" cy="467759"/>
          </a:xfrm>
          <a:prstGeom prst="rect">
            <a:avLst/>
          </a:prstGeom>
          <a:solidFill>
            <a:srgbClr val="00CC00"/>
          </a:solidFill>
          <a:ln w="9525">
            <a:solidFill>
              <a:srgbClr val="0000FF"/>
            </a:solidFill>
          </a:ln>
        </p:spPr>
        <p:txBody>
          <a:bodyPr vert="horz" wrap="square" lIns="0" tIns="41214" rIns="0" bIns="0" rtlCol="0">
            <a:spAutoFit/>
          </a:bodyPr>
          <a:lstStyle/>
          <a:p>
            <a:pPr marL="83528">
              <a:spcBef>
                <a:spcPts val="325"/>
              </a:spcBef>
            </a:pPr>
            <a:r>
              <a:rPr sz="2769" b="1" spc="4" dirty="0">
                <a:solidFill>
                  <a:srgbClr val="FFFFFF"/>
                </a:solidFill>
                <a:latin typeface="Arial"/>
                <a:cs typeface="Arial"/>
              </a:rPr>
              <a:t>t</a:t>
            </a:r>
            <a:r>
              <a:rPr sz="2791" b="1" spc="6" baseline="-18087" dirty="0">
                <a:solidFill>
                  <a:srgbClr val="FFFFFF"/>
                </a:solidFill>
                <a:latin typeface="Arial"/>
                <a:cs typeface="Arial"/>
              </a:rPr>
              <a:t>cal</a:t>
            </a:r>
            <a:r>
              <a:rPr sz="2769" b="1" spc="4" dirty="0">
                <a:solidFill>
                  <a:srgbClr val="FFFFFF"/>
                </a:solidFill>
                <a:latin typeface="Arial"/>
                <a:cs typeface="Arial"/>
              </a:rPr>
              <a:t>=</a:t>
            </a:r>
            <a:r>
              <a:rPr sz="2769" b="1" spc="-78" dirty="0">
                <a:solidFill>
                  <a:srgbClr val="FFFFFF"/>
                </a:solidFill>
                <a:latin typeface="Arial"/>
                <a:cs typeface="Arial"/>
              </a:rPr>
              <a:t> </a:t>
            </a:r>
            <a:r>
              <a:rPr sz="2769" b="1" spc="-13" dirty="0">
                <a:solidFill>
                  <a:srgbClr val="FFFFFF"/>
                </a:solidFill>
                <a:latin typeface="Arial"/>
                <a:cs typeface="Arial"/>
              </a:rPr>
              <a:t>2.233</a:t>
            </a:r>
            <a:endParaRPr sz="2769">
              <a:latin typeface="Arial"/>
              <a:cs typeface="Arial"/>
            </a:endParaRPr>
          </a:p>
        </p:txBody>
      </p:sp>
      <p:sp>
        <p:nvSpPr>
          <p:cNvPr id="13" name="object 13"/>
          <p:cNvSpPr txBox="1"/>
          <p:nvPr/>
        </p:nvSpPr>
        <p:spPr>
          <a:xfrm>
            <a:off x="520578" y="5565530"/>
            <a:ext cx="10990385" cy="430538"/>
          </a:xfrm>
          <a:prstGeom prst="rect">
            <a:avLst/>
          </a:prstGeom>
          <a:solidFill>
            <a:srgbClr val="F0F8EB"/>
          </a:solidFill>
        </p:spPr>
        <p:txBody>
          <a:bodyPr vert="horz" wrap="square" lIns="0" tIns="76933" rIns="0" bIns="0" rtlCol="0">
            <a:spAutoFit/>
          </a:bodyPr>
          <a:lstStyle/>
          <a:p>
            <a:pPr marL="76385">
              <a:spcBef>
                <a:spcPts val="606"/>
              </a:spcBef>
            </a:pPr>
            <a:r>
              <a:rPr sz="2293" spc="-22" dirty="0">
                <a:latin typeface="Arial"/>
                <a:cs typeface="Arial"/>
              </a:rPr>
              <a:t>Critical </a:t>
            </a:r>
            <a:r>
              <a:rPr sz="2293" spc="-56" dirty="0">
                <a:latin typeface="Arial"/>
                <a:cs typeface="Arial"/>
              </a:rPr>
              <a:t>value </a:t>
            </a:r>
            <a:r>
              <a:rPr sz="2293" spc="-17" dirty="0">
                <a:latin typeface="Arial"/>
                <a:cs typeface="Arial"/>
              </a:rPr>
              <a:t>for </a:t>
            </a:r>
            <a:r>
              <a:rPr sz="2293" spc="-4" dirty="0">
                <a:latin typeface="Arial"/>
                <a:cs typeface="Arial"/>
              </a:rPr>
              <a:t>α = </a:t>
            </a:r>
            <a:r>
              <a:rPr sz="2293" spc="-22" dirty="0">
                <a:latin typeface="Arial"/>
                <a:cs typeface="Arial"/>
              </a:rPr>
              <a:t>0.05 </a:t>
            </a:r>
            <a:r>
              <a:rPr sz="2293" spc="-17" dirty="0">
                <a:latin typeface="Arial"/>
                <a:cs typeface="Arial"/>
              </a:rPr>
              <a:t>is </a:t>
            </a:r>
            <a:r>
              <a:rPr sz="2293" spc="-26" dirty="0">
                <a:latin typeface="Arial"/>
                <a:cs typeface="Arial"/>
              </a:rPr>
              <a:t>1.714. </a:t>
            </a:r>
            <a:r>
              <a:rPr sz="2293" spc="-9" dirty="0">
                <a:latin typeface="Arial"/>
                <a:cs typeface="Arial"/>
              </a:rPr>
              <a:t>Since </a:t>
            </a:r>
            <a:r>
              <a:rPr sz="2293" spc="-4" dirty="0">
                <a:latin typeface="Arial"/>
                <a:cs typeface="Arial"/>
              </a:rPr>
              <a:t>t = </a:t>
            </a:r>
            <a:r>
              <a:rPr sz="2293" spc="-26" dirty="0">
                <a:latin typeface="Arial"/>
                <a:cs typeface="Arial"/>
              </a:rPr>
              <a:t>2.233 </a:t>
            </a:r>
            <a:r>
              <a:rPr sz="2293" spc="-4" dirty="0">
                <a:latin typeface="Arial"/>
                <a:cs typeface="Arial"/>
              </a:rPr>
              <a:t>&gt; </a:t>
            </a:r>
            <a:r>
              <a:rPr sz="2293" spc="-26" dirty="0">
                <a:latin typeface="Arial"/>
                <a:cs typeface="Arial"/>
              </a:rPr>
              <a:t>1.714, </a:t>
            </a:r>
            <a:r>
              <a:rPr sz="2293" spc="-35" dirty="0">
                <a:latin typeface="Arial"/>
                <a:cs typeface="Arial"/>
              </a:rPr>
              <a:t>Reject </a:t>
            </a:r>
            <a:r>
              <a:rPr sz="2293" spc="17" dirty="0">
                <a:latin typeface="Arial"/>
                <a:cs typeface="Arial"/>
              </a:rPr>
              <a:t>H</a:t>
            </a:r>
            <a:r>
              <a:rPr sz="2272" spc="26" baseline="-17460" dirty="0">
                <a:latin typeface="Arial"/>
                <a:cs typeface="Arial"/>
              </a:rPr>
              <a:t>0, </a:t>
            </a:r>
            <a:r>
              <a:rPr sz="2293" spc="-35" dirty="0">
                <a:latin typeface="Arial"/>
                <a:cs typeface="Arial"/>
              </a:rPr>
              <a:t>Don’t reject</a:t>
            </a:r>
            <a:r>
              <a:rPr sz="2293" spc="-4" dirty="0">
                <a:latin typeface="Arial"/>
                <a:cs typeface="Arial"/>
              </a:rPr>
              <a:t> </a:t>
            </a:r>
            <a:r>
              <a:rPr sz="2293" spc="9" dirty="0">
                <a:latin typeface="Arial"/>
                <a:cs typeface="Arial"/>
              </a:rPr>
              <a:t>H</a:t>
            </a:r>
            <a:r>
              <a:rPr sz="2272" spc="13" baseline="-17460" dirty="0">
                <a:latin typeface="Arial"/>
                <a:cs typeface="Arial"/>
              </a:rPr>
              <a:t>1</a:t>
            </a:r>
            <a:endParaRPr sz="2272" baseline="-17460">
              <a:latin typeface="Arial"/>
              <a:cs typeface="Arial"/>
            </a:endParaRPr>
          </a:p>
        </p:txBody>
      </p:sp>
      <p:sp>
        <p:nvSpPr>
          <p:cNvPr id="14" name="object 14"/>
          <p:cNvSpPr txBox="1"/>
          <p:nvPr/>
        </p:nvSpPr>
        <p:spPr>
          <a:xfrm>
            <a:off x="4376005" y="4409343"/>
            <a:ext cx="2954215" cy="896676"/>
          </a:xfrm>
          <a:prstGeom prst="rect">
            <a:avLst/>
          </a:prstGeom>
          <a:solidFill>
            <a:srgbClr val="C00000"/>
          </a:solidFill>
          <a:ln w="9525">
            <a:solidFill>
              <a:srgbClr val="0000FF"/>
            </a:solidFill>
          </a:ln>
        </p:spPr>
        <p:txBody>
          <a:bodyPr vert="horz" wrap="square" lIns="0" tIns="43962" rIns="0" bIns="0" rtlCol="0">
            <a:spAutoFit/>
          </a:bodyPr>
          <a:lstStyle/>
          <a:p>
            <a:pPr marL="79132" marR="166507">
              <a:spcBef>
                <a:spcPts val="346"/>
              </a:spcBef>
            </a:pPr>
            <a:r>
              <a:rPr sz="2769" b="1" spc="-13" dirty="0">
                <a:solidFill>
                  <a:srgbClr val="FFFFFF"/>
                </a:solidFill>
                <a:latin typeface="Arial"/>
                <a:cs typeface="Arial"/>
              </a:rPr>
              <a:t>95% </a:t>
            </a:r>
            <a:r>
              <a:rPr sz="2769" b="1" dirty="0">
                <a:solidFill>
                  <a:srgbClr val="FFFFFF"/>
                </a:solidFill>
                <a:latin typeface="Arial"/>
                <a:cs typeface="Arial"/>
              </a:rPr>
              <a:t>CI </a:t>
            </a:r>
            <a:r>
              <a:rPr sz="2769" b="1" spc="-22" dirty="0">
                <a:solidFill>
                  <a:srgbClr val="FFFFFF"/>
                </a:solidFill>
                <a:latin typeface="Arial"/>
                <a:cs typeface="Arial"/>
              </a:rPr>
              <a:t>for </a:t>
            </a:r>
            <a:r>
              <a:rPr sz="2769" b="1" spc="4" dirty="0">
                <a:solidFill>
                  <a:srgbClr val="FFFFFF"/>
                </a:solidFill>
                <a:latin typeface="Arial"/>
                <a:cs typeface="Arial"/>
              </a:rPr>
              <a:t>µ</a:t>
            </a:r>
            <a:r>
              <a:rPr sz="2791" b="1" spc="6" baseline="-18087" dirty="0">
                <a:solidFill>
                  <a:srgbClr val="FFFFFF"/>
                </a:solidFill>
                <a:latin typeface="Arial"/>
                <a:cs typeface="Arial"/>
              </a:rPr>
              <a:t>1</a:t>
            </a:r>
            <a:r>
              <a:rPr sz="2769" b="1" spc="4" dirty="0">
                <a:solidFill>
                  <a:srgbClr val="FFFFFF"/>
                </a:solidFill>
                <a:latin typeface="Arial"/>
                <a:cs typeface="Arial"/>
              </a:rPr>
              <a:t>- </a:t>
            </a:r>
            <a:r>
              <a:rPr sz="2769" b="1" dirty="0">
                <a:solidFill>
                  <a:srgbClr val="FFFFFF"/>
                </a:solidFill>
                <a:latin typeface="Arial"/>
                <a:cs typeface="Arial"/>
              </a:rPr>
              <a:t>µ</a:t>
            </a:r>
            <a:r>
              <a:rPr sz="2791" b="1" baseline="-18087" dirty="0">
                <a:solidFill>
                  <a:srgbClr val="FFFFFF"/>
                </a:solidFill>
                <a:latin typeface="Arial"/>
                <a:cs typeface="Arial"/>
              </a:rPr>
              <a:t>2  </a:t>
            </a:r>
            <a:r>
              <a:rPr sz="2769" b="1" spc="-4" dirty="0">
                <a:solidFill>
                  <a:srgbClr val="FFFFFF"/>
                </a:solidFill>
                <a:latin typeface="Arial"/>
                <a:cs typeface="Arial"/>
              </a:rPr>
              <a:t>is </a:t>
            </a:r>
            <a:r>
              <a:rPr sz="2769" b="1" spc="-17" dirty="0">
                <a:solidFill>
                  <a:srgbClr val="FFFFFF"/>
                </a:solidFill>
                <a:latin typeface="Arial"/>
                <a:cs typeface="Arial"/>
              </a:rPr>
              <a:t>(0.073,</a:t>
            </a:r>
            <a:r>
              <a:rPr sz="2769" b="1" spc="61" dirty="0">
                <a:solidFill>
                  <a:srgbClr val="FFFFFF"/>
                </a:solidFill>
                <a:latin typeface="Arial"/>
                <a:cs typeface="Arial"/>
              </a:rPr>
              <a:t> </a:t>
            </a:r>
            <a:r>
              <a:rPr sz="2769" b="1" spc="-13" dirty="0">
                <a:solidFill>
                  <a:srgbClr val="FFFFFF"/>
                </a:solidFill>
                <a:latin typeface="Arial"/>
                <a:cs typeface="Arial"/>
              </a:rPr>
              <a:t>1.907)</a:t>
            </a:r>
            <a:endParaRPr sz="2769">
              <a:latin typeface="Arial"/>
              <a:cs typeface="Arial"/>
            </a:endParaRPr>
          </a:p>
        </p:txBody>
      </p:sp>
      <p:sp>
        <p:nvSpPr>
          <p:cNvPr id="15" name="object 15"/>
          <p:cNvSpPr/>
          <p:nvPr/>
        </p:nvSpPr>
        <p:spPr>
          <a:xfrm>
            <a:off x="6486597" y="2567354"/>
            <a:ext cx="711078" cy="1829899"/>
          </a:xfrm>
          <a:custGeom>
            <a:avLst/>
            <a:gdLst/>
            <a:ahLst/>
            <a:cxnLst/>
            <a:rect l="l" t="t" r="r" b="b"/>
            <a:pathLst>
              <a:path w="821690" h="2114550">
                <a:moveTo>
                  <a:pt x="802132" y="371347"/>
                </a:moveTo>
                <a:lnTo>
                  <a:pt x="802132" y="2114422"/>
                </a:lnTo>
                <a:lnTo>
                  <a:pt x="821182" y="2114422"/>
                </a:lnTo>
                <a:lnTo>
                  <a:pt x="821182" y="380872"/>
                </a:lnTo>
                <a:lnTo>
                  <a:pt x="811657" y="380872"/>
                </a:lnTo>
                <a:lnTo>
                  <a:pt x="802132" y="371347"/>
                </a:lnTo>
                <a:close/>
              </a:path>
              <a:path w="821690" h="2114550">
                <a:moveTo>
                  <a:pt x="55372" y="37773"/>
                </a:moveTo>
                <a:lnTo>
                  <a:pt x="45847" y="54101"/>
                </a:lnTo>
                <a:lnTo>
                  <a:pt x="45847" y="380872"/>
                </a:lnTo>
                <a:lnTo>
                  <a:pt x="802132" y="380872"/>
                </a:lnTo>
                <a:lnTo>
                  <a:pt x="802132" y="371347"/>
                </a:lnTo>
                <a:lnTo>
                  <a:pt x="64897" y="371347"/>
                </a:lnTo>
                <a:lnTo>
                  <a:pt x="55372" y="361822"/>
                </a:lnTo>
                <a:lnTo>
                  <a:pt x="64897" y="361822"/>
                </a:lnTo>
                <a:lnTo>
                  <a:pt x="64897" y="54101"/>
                </a:lnTo>
                <a:lnTo>
                  <a:pt x="55372" y="37773"/>
                </a:lnTo>
                <a:close/>
              </a:path>
              <a:path w="821690" h="2114550">
                <a:moveTo>
                  <a:pt x="821182" y="361822"/>
                </a:moveTo>
                <a:lnTo>
                  <a:pt x="64897" y="361822"/>
                </a:lnTo>
                <a:lnTo>
                  <a:pt x="64897" y="371347"/>
                </a:lnTo>
                <a:lnTo>
                  <a:pt x="802132" y="371347"/>
                </a:lnTo>
                <a:lnTo>
                  <a:pt x="811657" y="380872"/>
                </a:lnTo>
                <a:lnTo>
                  <a:pt x="821182" y="380872"/>
                </a:lnTo>
                <a:lnTo>
                  <a:pt x="821182" y="361822"/>
                </a:lnTo>
                <a:close/>
              </a:path>
              <a:path w="821690" h="2114550">
                <a:moveTo>
                  <a:pt x="64897" y="361822"/>
                </a:moveTo>
                <a:lnTo>
                  <a:pt x="55372" y="361822"/>
                </a:lnTo>
                <a:lnTo>
                  <a:pt x="64897" y="371347"/>
                </a:lnTo>
                <a:lnTo>
                  <a:pt x="64897" y="361822"/>
                </a:lnTo>
                <a:close/>
              </a:path>
              <a:path w="821690" h="2114550">
                <a:moveTo>
                  <a:pt x="55372" y="0"/>
                </a:moveTo>
                <a:lnTo>
                  <a:pt x="2667" y="90296"/>
                </a:lnTo>
                <a:lnTo>
                  <a:pt x="0" y="94741"/>
                </a:lnTo>
                <a:lnTo>
                  <a:pt x="1524" y="100583"/>
                </a:lnTo>
                <a:lnTo>
                  <a:pt x="10668" y="105917"/>
                </a:lnTo>
                <a:lnTo>
                  <a:pt x="16510" y="104393"/>
                </a:lnTo>
                <a:lnTo>
                  <a:pt x="45847" y="54101"/>
                </a:lnTo>
                <a:lnTo>
                  <a:pt x="45847" y="18795"/>
                </a:lnTo>
                <a:lnTo>
                  <a:pt x="66342" y="18795"/>
                </a:lnTo>
                <a:lnTo>
                  <a:pt x="55372" y="0"/>
                </a:lnTo>
                <a:close/>
              </a:path>
              <a:path w="821690" h="2114550">
                <a:moveTo>
                  <a:pt x="66342" y="18795"/>
                </a:moveTo>
                <a:lnTo>
                  <a:pt x="64897" y="18795"/>
                </a:lnTo>
                <a:lnTo>
                  <a:pt x="64897" y="54101"/>
                </a:lnTo>
                <a:lnTo>
                  <a:pt x="94234" y="104393"/>
                </a:lnTo>
                <a:lnTo>
                  <a:pt x="100075" y="105917"/>
                </a:lnTo>
                <a:lnTo>
                  <a:pt x="109220" y="100583"/>
                </a:lnTo>
                <a:lnTo>
                  <a:pt x="110744" y="94741"/>
                </a:lnTo>
                <a:lnTo>
                  <a:pt x="108076" y="90296"/>
                </a:lnTo>
                <a:lnTo>
                  <a:pt x="66342" y="18795"/>
                </a:lnTo>
                <a:close/>
              </a:path>
              <a:path w="821690" h="2114550">
                <a:moveTo>
                  <a:pt x="64897" y="18795"/>
                </a:moveTo>
                <a:lnTo>
                  <a:pt x="45847" y="18795"/>
                </a:lnTo>
                <a:lnTo>
                  <a:pt x="45847" y="54101"/>
                </a:lnTo>
                <a:lnTo>
                  <a:pt x="55372" y="37773"/>
                </a:lnTo>
                <a:lnTo>
                  <a:pt x="47117" y="23621"/>
                </a:lnTo>
                <a:lnTo>
                  <a:pt x="64897" y="23621"/>
                </a:lnTo>
                <a:lnTo>
                  <a:pt x="64897" y="18795"/>
                </a:lnTo>
                <a:close/>
              </a:path>
              <a:path w="821690" h="2114550">
                <a:moveTo>
                  <a:pt x="64897" y="23621"/>
                </a:moveTo>
                <a:lnTo>
                  <a:pt x="63626" y="23621"/>
                </a:lnTo>
                <a:lnTo>
                  <a:pt x="55372" y="37773"/>
                </a:lnTo>
                <a:lnTo>
                  <a:pt x="64897" y="54101"/>
                </a:lnTo>
                <a:lnTo>
                  <a:pt x="64897" y="23621"/>
                </a:lnTo>
                <a:close/>
              </a:path>
              <a:path w="821690" h="2114550">
                <a:moveTo>
                  <a:pt x="63626" y="23621"/>
                </a:moveTo>
                <a:lnTo>
                  <a:pt x="47117" y="23621"/>
                </a:lnTo>
                <a:lnTo>
                  <a:pt x="55372" y="37773"/>
                </a:lnTo>
                <a:lnTo>
                  <a:pt x="63626" y="23621"/>
                </a:lnTo>
                <a:close/>
              </a:path>
            </a:pathLst>
          </a:custGeom>
          <a:solidFill>
            <a:srgbClr val="C00000"/>
          </a:solidFill>
        </p:spPr>
        <p:txBody>
          <a:bodyPr wrap="square" lIns="0" tIns="0" rIns="0" bIns="0" rtlCol="0"/>
          <a:lstStyle/>
          <a:p>
            <a:endParaRPr sz="1558"/>
          </a:p>
        </p:txBody>
      </p:sp>
      <p:sp>
        <p:nvSpPr>
          <p:cNvPr id="16" name="object 16"/>
          <p:cNvSpPr txBox="1"/>
          <p:nvPr/>
        </p:nvSpPr>
        <p:spPr>
          <a:xfrm>
            <a:off x="4807926" y="1859298"/>
            <a:ext cx="2505808" cy="2137898"/>
          </a:xfrm>
          <a:prstGeom prst="rect">
            <a:avLst/>
          </a:prstGeom>
        </p:spPr>
        <p:txBody>
          <a:bodyPr vert="horz" wrap="square" lIns="0" tIns="10990" rIns="0" bIns="0" rtlCol="0">
            <a:spAutoFit/>
          </a:bodyPr>
          <a:lstStyle/>
          <a:p>
            <a:pPr marL="32972">
              <a:spcBef>
                <a:spcPts val="87"/>
              </a:spcBef>
            </a:pPr>
            <a:r>
              <a:rPr sz="2423" spc="-35" dirty="0">
                <a:latin typeface="Arial"/>
                <a:cs typeface="Arial"/>
              </a:rPr>
              <a:t>Hypothesis </a:t>
            </a:r>
            <a:r>
              <a:rPr sz="2423" spc="4" dirty="0">
                <a:latin typeface="Arial"/>
                <a:cs typeface="Arial"/>
              </a:rPr>
              <a:t>to</a:t>
            </a:r>
            <a:r>
              <a:rPr sz="2423" spc="-354" dirty="0">
                <a:latin typeface="Arial"/>
                <a:cs typeface="Arial"/>
              </a:rPr>
              <a:t> </a:t>
            </a:r>
            <a:r>
              <a:rPr sz="2423" spc="-17" dirty="0">
                <a:latin typeface="Arial"/>
                <a:cs typeface="Arial"/>
              </a:rPr>
              <a:t>test</a:t>
            </a:r>
            <a:endParaRPr sz="2423">
              <a:latin typeface="Arial"/>
              <a:cs typeface="Arial"/>
            </a:endParaRPr>
          </a:p>
          <a:p>
            <a:pPr marL="32972">
              <a:spcBef>
                <a:spcPts val="4"/>
              </a:spcBef>
            </a:pPr>
            <a:r>
              <a:rPr sz="2423" b="1" spc="-35" dirty="0">
                <a:solidFill>
                  <a:srgbClr val="FF0000"/>
                </a:solidFill>
                <a:latin typeface="Arial"/>
                <a:cs typeface="Arial"/>
              </a:rPr>
              <a:t>H</a:t>
            </a:r>
            <a:r>
              <a:rPr sz="2401" b="1" spc="-52" baseline="-19519" dirty="0">
                <a:solidFill>
                  <a:srgbClr val="FF0000"/>
                </a:solidFill>
                <a:latin typeface="Arial"/>
                <a:cs typeface="Arial"/>
              </a:rPr>
              <a:t>0</a:t>
            </a:r>
            <a:r>
              <a:rPr sz="2423" b="1" spc="-35" dirty="0">
                <a:solidFill>
                  <a:srgbClr val="FF0000"/>
                </a:solidFill>
                <a:latin typeface="Arial"/>
                <a:cs typeface="Arial"/>
              </a:rPr>
              <a:t>:μ</a:t>
            </a:r>
            <a:r>
              <a:rPr sz="2401" b="1" spc="-52" baseline="-19519" dirty="0">
                <a:solidFill>
                  <a:srgbClr val="FF0000"/>
                </a:solidFill>
                <a:latin typeface="Arial"/>
                <a:cs typeface="Arial"/>
              </a:rPr>
              <a:t>1 </a:t>
            </a:r>
            <a:r>
              <a:rPr sz="2423" b="1" dirty="0">
                <a:solidFill>
                  <a:srgbClr val="FF0000"/>
                </a:solidFill>
                <a:latin typeface="Arial"/>
                <a:cs typeface="Arial"/>
              </a:rPr>
              <a:t>- </a:t>
            </a:r>
            <a:r>
              <a:rPr sz="2423" b="1" spc="-52" dirty="0">
                <a:solidFill>
                  <a:srgbClr val="FF0000"/>
                </a:solidFill>
                <a:latin typeface="Arial"/>
                <a:cs typeface="Arial"/>
              </a:rPr>
              <a:t>μ</a:t>
            </a:r>
            <a:r>
              <a:rPr sz="2401" b="1" spc="-77" baseline="-19519" dirty="0">
                <a:solidFill>
                  <a:srgbClr val="FF0000"/>
                </a:solidFill>
                <a:latin typeface="Arial"/>
                <a:cs typeface="Arial"/>
              </a:rPr>
              <a:t>2 </a:t>
            </a:r>
            <a:r>
              <a:rPr sz="2423" b="1" dirty="0">
                <a:solidFill>
                  <a:srgbClr val="FF0000"/>
                </a:solidFill>
                <a:latin typeface="Arial"/>
                <a:cs typeface="Arial"/>
              </a:rPr>
              <a:t>=</a:t>
            </a:r>
            <a:r>
              <a:rPr sz="2423" b="1" spc="-264" dirty="0">
                <a:solidFill>
                  <a:srgbClr val="FF0000"/>
                </a:solidFill>
                <a:latin typeface="Arial"/>
                <a:cs typeface="Arial"/>
              </a:rPr>
              <a:t> </a:t>
            </a:r>
            <a:r>
              <a:rPr sz="2423" b="1" dirty="0">
                <a:solidFill>
                  <a:srgbClr val="FF0000"/>
                </a:solidFill>
                <a:latin typeface="Arial"/>
                <a:cs typeface="Arial"/>
              </a:rPr>
              <a:t>0</a:t>
            </a:r>
            <a:endParaRPr sz="2423">
              <a:latin typeface="Arial"/>
              <a:cs typeface="Arial"/>
            </a:endParaRPr>
          </a:p>
          <a:p>
            <a:pPr marL="32972">
              <a:spcBef>
                <a:spcPts val="4"/>
              </a:spcBef>
            </a:pPr>
            <a:r>
              <a:rPr sz="2423" spc="-39" dirty="0">
                <a:latin typeface="Arial"/>
                <a:cs typeface="Arial"/>
              </a:rPr>
              <a:t>vs</a:t>
            </a:r>
            <a:endParaRPr sz="2423">
              <a:latin typeface="Arial"/>
              <a:cs typeface="Arial"/>
            </a:endParaRPr>
          </a:p>
          <a:p>
            <a:pPr marL="32972">
              <a:spcBef>
                <a:spcPts val="4"/>
              </a:spcBef>
            </a:pPr>
            <a:r>
              <a:rPr sz="2423" b="1" spc="-35" dirty="0">
                <a:solidFill>
                  <a:srgbClr val="FF0000"/>
                </a:solidFill>
                <a:latin typeface="Arial"/>
                <a:cs typeface="Arial"/>
              </a:rPr>
              <a:t>H</a:t>
            </a:r>
            <a:r>
              <a:rPr sz="2401" b="1" spc="-52" baseline="-19519" dirty="0">
                <a:solidFill>
                  <a:srgbClr val="FF0000"/>
                </a:solidFill>
                <a:latin typeface="Arial"/>
                <a:cs typeface="Arial"/>
              </a:rPr>
              <a:t>1</a:t>
            </a:r>
            <a:r>
              <a:rPr sz="2423" b="1" spc="-35" dirty="0">
                <a:solidFill>
                  <a:srgbClr val="FF0000"/>
                </a:solidFill>
                <a:latin typeface="Arial"/>
                <a:cs typeface="Arial"/>
              </a:rPr>
              <a:t>:μ</a:t>
            </a:r>
            <a:r>
              <a:rPr sz="2401" b="1" spc="-52" baseline="-19519" dirty="0">
                <a:solidFill>
                  <a:srgbClr val="FF0000"/>
                </a:solidFill>
                <a:latin typeface="Arial"/>
                <a:cs typeface="Arial"/>
              </a:rPr>
              <a:t>1 </a:t>
            </a:r>
            <a:r>
              <a:rPr sz="2423" b="1" dirty="0">
                <a:solidFill>
                  <a:srgbClr val="FF0000"/>
                </a:solidFill>
                <a:latin typeface="Arial"/>
                <a:cs typeface="Arial"/>
              </a:rPr>
              <a:t>– </a:t>
            </a:r>
            <a:r>
              <a:rPr sz="2423" b="1" spc="-52" dirty="0">
                <a:solidFill>
                  <a:srgbClr val="FF0000"/>
                </a:solidFill>
                <a:latin typeface="Arial"/>
                <a:cs typeface="Arial"/>
              </a:rPr>
              <a:t>μ</a:t>
            </a:r>
            <a:r>
              <a:rPr sz="2401" b="1" spc="-77" baseline="-19519" dirty="0">
                <a:solidFill>
                  <a:srgbClr val="FF0000"/>
                </a:solidFill>
                <a:latin typeface="Arial"/>
                <a:cs typeface="Arial"/>
              </a:rPr>
              <a:t>2 </a:t>
            </a:r>
            <a:r>
              <a:rPr sz="2423" b="1" dirty="0">
                <a:solidFill>
                  <a:srgbClr val="FF0000"/>
                </a:solidFill>
                <a:latin typeface="Arial"/>
                <a:cs typeface="Arial"/>
              </a:rPr>
              <a:t>&gt;</a:t>
            </a:r>
            <a:r>
              <a:rPr sz="2423" b="1" spc="-255" dirty="0">
                <a:solidFill>
                  <a:srgbClr val="FF0000"/>
                </a:solidFill>
                <a:latin typeface="Arial"/>
                <a:cs typeface="Arial"/>
              </a:rPr>
              <a:t> </a:t>
            </a:r>
            <a:r>
              <a:rPr sz="2423" b="1" dirty="0">
                <a:solidFill>
                  <a:srgbClr val="FF0000"/>
                </a:solidFill>
                <a:latin typeface="Arial"/>
                <a:cs typeface="Arial"/>
              </a:rPr>
              <a:t>0</a:t>
            </a:r>
            <a:endParaRPr sz="2423">
              <a:latin typeface="Arial"/>
              <a:cs typeface="Arial"/>
            </a:endParaRPr>
          </a:p>
          <a:p>
            <a:pPr marL="751205" algn="ctr">
              <a:spcBef>
                <a:spcPts val="835"/>
              </a:spcBef>
            </a:pPr>
            <a:r>
              <a:rPr sz="3462" b="1" spc="30" dirty="0">
                <a:solidFill>
                  <a:srgbClr val="0033CC"/>
                </a:solidFill>
                <a:latin typeface="Arial"/>
                <a:cs typeface="Arial"/>
              </a:rPr>
              <a:t>???</a:t>
            </a:r>
            <a:endParaRPr sz="3462">
              <a:latin typeface="Arial"/>
              <a:cs typeface="Arial"/>
            </a:endParaRPr>
          </a:p>
        </p:txBody>
      </p:sp>
      <p:grpSp>
        <p:nvGrpSpPr>
          <p:cNvPr id="17" name="object 17"/>
          <p:cNvGrpSpPr/>
          <p:nvPr/>
        </p:nvGrpSpPr>
        <p:grpSpPr>
          <a:xfrm>
            <a:off x="7352066" y="1770102"/>
            <a:ext cx="4440665" cy="2831672"/>
            <a:chOff x="8493604" y="2045451"/>
            <a:chExt cx="5131435" cy="3272154"/>
          </a:xfrm>
        </p:grpSpPr>
        <p:sp>
          <p:nvSpPr>
            <p:cNvPr id="18" name="object 18"/>
            <p:cNvSpPr/>
            <p:nvPr/>
          </p:nvSpPr>
          <p:spPr>
            <a:xfrm>
              <a:off x="8493604" y="2045451"/>
              <a:ext cx="5130955" cy="2895886"/>
            </a:xfrm>
            <a:prstGeom prst="rect">
              <a:avLst/>
            </a:prstGeom>
            <a:blipFill>
              <a:blip r:embed="rId2" cstate="print"/>
              <a:stretch>
                <a:fillRect/>
              </a:stretch>
            </a:blipFill>
          </p:spPr>
          <p:txBody>
            <a:bodyPr wrap="square" lIns="0" tIns="0" rIns="0" bIns="0" rtlCol="0"/>
            <a:lstStyle/>
            <a:p>
              <a:endParaRPr sz="1558"/>
            </a:p>
          </p:txBody>
        </p:sp>
        <p:sp>
          <p:nvSpPr>
            <p:cNvPr id="19" name="object 19"/>
            <p:cNvSpPr/>
            <p:nvPr/>
          </p:nvSpPr>
          <p:spPr>
            <a:xfrm>
              <a:off x="12228067" y="4328160"/>
              <a:ext cx="111125" cy="989330"/>
            </a:xfrm>
            <a:custGeom>
              <a:avLst/>
              <a:gdLst/>
              <a:ahLst/>
              <a:cxnLst/>
              <a:rect l="l" t="t" r="r" b="b"/>
              <a:pathLst>
                <a:path w="111125" h="989329">
                  <a:moveTo>
                    <a:pt x="55372" y="37773"/>
                  </a:moveTo>
                  <a:lnTo>
                    <a:pt x="45847" y="54102"/>
                  </a:lnTo>
                  <a:lnTo>
                    <a:pt x="45847" y="989202"/>
                  </a:lnTo>
                  <a:lnTo>
                    <a:pt x="64897" y="989202"/>
                  </a:lnTo>
                  <a:lnTo>
                    <a:pt x="64897" y="54102"/>
                  </a:lnTo>
                  <a:lnTo>
                    <a:pt x="55372" y="37773"/>
                  </a:lnTo>
                  <a:close/>
                </a:path>
                <a:path w="111125" h="989329">
                  <a:moveTo>
                    <a:pt x="55372" y="0"/>
                  </a:moveTo>
                  <a:lnTo>
                    <a:pt x="2666" y="90297"/>
                  </a:lnTo>
                  <a:lnTo>
                    <a:pt x="0" y="94741"/>
                  </a:lnTo>
                  <a:lnTo>
                    <a:pt x="1524" y="100584"/>
                  </a:lnTo>
                  <a:lnTo>
                    <a:pt x="10667" y="105917"/>
                  </a:lnTo>
                  <a:lnTo>
                    <a:pt x="16509" y="104393"/>
                  </a:lnTo>
                  <a:lnTo>
                    <a:pt x="45846" y="54102"/>
                  </a:lnTo>
                  <a:lnTo>
                    <a:pt x="45847" y="18795"/>
                  </a:lnTo>
                  <a:lnTo>
                    <a:pt x="66342" y="18795"/>
                  </a:lnTo>
                  <a:lnTo>
                    <a:pt x="55372" y="0"/>
                  </a:lnTo>
                  <a:close/>
                </a:path>
                <a:path w="111125" h="989329">
                  <a:moveTo>
                    <a:pt x="66342" y="18795"/>
                  </a:moveTo>
                  <a:lnTo>
                    <a:pt x="64897" y="18795"/>
                  </a:lnTo>
                  <a:lnTo>
                    <a:pt x="64897" y="54102"/>
                  </a:lnTo>
                  <a:lnTo>
                    <a:pt x="94233" y="104393"/>
                  </a:lnTo>
                  <a:lnTo>
                    <a:pt x="100075" y="105917"/>
                  </a:lnTo>
                  <a:lnTo>
                    <a:pt x="109220" y="100584"/>
                  </a:lnTo>
                  <a:lnTo>
                    <a:pt x="110743" y="94741"/>
                  </a:lnTo>
                  <a:lnTo>
                    <a:pt x="108076" y="90297"/>
                  </a:lnTo>
                  <a:lnTo>
                    <a:pt x="66342" y="18795"/>
                  </a:lnTo>
                  <a:close/>
                </a:path>
                <a:path w="111125" h="989329">
                  <a:moveTo>
                    <a:pt x="64897" y="18795"/>
                  </a:moveTo>
                  <a:lnTo>
                    <a:pt x="45847" y="18795"/>
                  </a:lnTo>
                  <a:lnTo>
                    <a:pt x="45847" y="54102"/>
                  </a:lnTo>
                  <a:lnTo>
                    <a:pt x="55372" y="37773"/>
                  </a:lnTo>
                  <a:lnTo>
                    <a:pt x="47116" y="23622"/>
                  </a:lnTo>
                  <a:lnTo>
                    <a:pt x="64897" y="23622"/>
                  </a:lnTo>
                  <a:lnTo>
                    <a:pt x="64897" y="18795"/>
                  </a:lnTo>
                  <a:close/>
                </a:path>
                <a:path w="111125" h="989329">
                  <a:moveTo>
                    <a:pt x="64897" y="23622"/>
                  </a:moveTo>
                  <a:lnTo>
                    <a:pt x="63626" y="23622"/>
                  </a:lnTo>
                  <a:lnTo>
                    <a:pt x="55372" y="37773"/>
                  </a:lnTo>
                  <a:lnTo>
                    <a:pt x="64897" y="54102"/>
                  </a:lnTo>
                  <a:lnTo>
                    <a:pt x="64897" y="23622"/>
                  </a:lnTo>
                  <a:close/>
                </a:path>
                <a:path w="111125" h="989329">
                  <a:moveTo>
                    <a:pt x="63626" y="23622"/>
                  </a:moveTo>
                  <a:lnTo>
                    <a:pt x="47116" y="23622"/>
                  </a:lnTo>
                  <a:lnTo>
                    <a:pt x="55372" y="37773"/>
                  </a:lnTo>
                  <a:lnTo>
                    <a:pt x="63626" y="23622"/>
                  </a:lnTo>
                  <a:close/>
                </a:path>
              </a:pathLst>
            </a:custGeom>
            <a:solidFill>
              <a:srgbClr val="0033CC"/>
            </a:solidFill>
          </p:spPr>
          <p:txBody>
            <a:bodyPr wrap="square" lIns="0" tIns="0" rIns="0" bIns="0" rtlCol="0"/>
            <a:lstStyle/>
            <a:p>
              <a:endParaRPr sz="1558"/>
            </a:p>
          </p:txBody>
        </p:sp>
        <p:sp>
          <p:nvSpPr>
            <p:cNvPr id="20" name="object 20"/>
            <p:cNvSpPr/>
            <p:nvPr/>
          </p:nvSpPr>
          <p:spPr>
            <a:xfrm>
              <a:off x="9585960" y="4203192"/>
              <a:ext cx="2848610" cy="1076325"/>
            </a:xfrm>
            <a:custGeom>
              <a:avLst/>
              <a:gdLst/>
              <a:ahLst/>
              <a:cxnLst/>
              <a:rect l="l" t="t" r="r" b="b"/>
              <a:pathLst>
                <a:path w="2848609" h="1076325">
                  <a:moveTo>
                    <a:pt x="1411605" y="1050925"/>
                  </a:moveTo>
                  <a:lnTo>
                    <a:pt x="0" y="1050925"/>
                  </a:lnTo>
                  <a:lnTo>
                    <a:pt x="0" y="1076325"/>
                  </a:lnTo>
                  <a:lnTo>
                    <a:pt x="1437005" y="1076325"/>
                  </a:lnTo>
                  <a:lnTo>
                    <a:pt x="1437005" y="1063625"/>
                  </a:lnTo>
                  <a:lnTo>
                    <a:pt x="1411605" y="1063625"/>
                  </a:lnTo>
                  <a:lnTo>
                    <a:pt x="1411605" y="1050925"/>
                  </a:lnTo>
                  <a:close/>
                </a:path>
                <a:path w="2848609" h="1076325">
                  <a:moveTo>
                    <a:pt x="2776492" y="46228"/>
                  </a:moveTo>
                  <a:lnTo>
                    <a:pt x="1411605" y="46228"/>
                  </a:lnTo>
                  <a:lnTo>
                    <a:pt x="1411605" y="1063625"/>
                  </a:lnTo>
                  <a:lnTo>
                    <a:pt x="1424305" y="1050925"/>
                  </a:lnTo>
                  <a:lnTo>
                    <a:pt x="1437005" y="1050925"/>
                  </a:lnTo>
                  <a:lnTo>
                    <a:pt x="1437005" y="71628"/>
                  </a:lnTo>
                  <a:lnTo>
                    <a:pt x="1424305" y="71628"/>
                  </a:lnTo>
                  <a:lnTo>
                    <a:pt x="1437005" y="58928"/>
                  </a:lnTo>
                  <a:lnTo>
                    <a:pt x="2798263" y="58928"/>
                  </a:lnTo>
                  <a:lnTo>
                    <a:pt x="2776492" y="46228"/>
                  </a:lnTo>
                  <a:close/>
                </a:path>
                <a:path w="2848609" h="1076325">
                  <a:moveTo>
                    <a:pt x="1437005" y="1050925"/>
                  </a:moveTo>
                  <a:lnTo>
                    <a:pt x="1424305" y="1050925"/>
                  </a:lnTo>
                  <a:lnTo>
                    <a:pt x="1411605" y="1063625"/>
                  </a:lnTo>
                  <a:lnTo>
                    <a:pt x="1437005" y="1063625"/>
                  </a:lnTo>
                  <a:lnTo>
                    <a:pt x="1437005" y="1050925"/>
                  </a:lnTo>
                  <a:close/>
                </a:path>
                <a:path w="2848609" h="1076325">
                  <a:moveTo>
                    <a:pt x="2798263" y="58928"/>
                  </a:moveTo>
                  <a:lnTo>
                    <a:pt x="2740787" y="92456"/>
                  </a:lnTo>
                  <a:lnTo>
                    <a:pt x="2734691" y="95885"/>
                  </a:lnTo>
                  <a:lnTo>
                    <a:pt x="2732659" y="103759"/>
                  </a:lnTo>
                  <a:lnTo>
                    <a:pt x="2736215" y="109728"/>
                  </a:lnTo>
                  <a:lnTo>
                    <a:pt x="2739771" y="115824"/>
                  </a:lnTo>
                  <a:lnTo>
                    <a:pt x="2747518" y="117856"/>
                  </a:lnTo>
                  <a:lnTo>
                    <a:pt x="2826821" y="71628"/>
                  </a:lnTo>
                  <a:lnTo>
                    <a:pt x="2823464" y="71628"/>
                  </a:lnTo>
                  <a:lnTo>
                    <a:pt x="2823464" y="69850"/>
                  </a:lnTo>
                  <a:lnTo>
                    <a:pt x="2816987" y="69850"/>
                  </a:lnTo>
                  <a:lnTo>
                    <a:pt x="2798263" y="58928"/>
                  </a:lnTo>
                  <a:close/>
                </a:path>
                <a:path w="2848609" h="1076325">
                  <a:moveTo>
                    <a:pt x="1437005" y="58928"/>
                  </a:moveTo>
                  <a:lnTo>
                    <a:pt x="1424305" y="71628"/>
                  </a:lnTo>
                  <a:lnTo>
                    <a:pt x="1437005" y="71628"/>
                  </a:lnTo>
                  <a:lnTo>
                    <a:pt x="1437005" y="58928"/>
                  </a:lnTo>
                  <a:close/>
                </a:path>
                <a:path w="2848609" h="1076325">
                  <a:moveTo>
                    <a:pt x="2798263" y="58928"/>
                  </a:moveTo>
                  <a:lnTo>
                    <a:pt x="1437005" y="58928"/>
                  </a:lnTo>
                  <a:lnTo>
                    <a:pt x="1437005" y="71628"/>
                  </a:lnTo>
                  <a:lnTo>
                    <a:pt x="2776492" y="71628"/>
                  </a:lnTo>
                  <a:lnTo>
                    <a:pt x="2798263" y="58928"/>
                  </a:lnTo>
                  <a:close/>
                </a:path>
                <a:path w="2848609" h="1076325">
                  <a:moveTo>
                    <a:pt x="2826822" y="46228"/>
                  </a:moveTo>
                  <a:lnTo>
                    <a:pt x="2823464" y="46228"/>
                  </a:lnTo>
                  <a:lnTo>
                    <a:pt x="2823464" y="71628"/>
                  </a:lnTo>
                  <a:lnTo>
                    <a:pt x="2826821" y="71628"/>
                  </a:lnTo>
                  <a:lnTo>
                    <a:pt x="2848610" y="58928"/>
                  </a:lnTo>
                  <a:lnTo>
                    <a:pt x="2826822" y="46228"/>
                  </a:lnTo>
                  <a:close/>
                </a:path>
                <a:path w="2848609" h="1076325">
                  <a:moveTo>
                    <a:pt x="2816987" y="48006"/>
                  </a:moveTo>
                  <a:lnTo>
                    <a:pt x="2798263" y="58928"/>
                  </a:lnTo>
                  <a:lnTo>
                    <a:pt x="2816987" y="69850"/>
                  </a:lnTo>
                  <a:lnTo>
                    <a:pt x="2816987" y="48006"/>
                  </a:lnTo>
                  <a:close/>
                </a:path>
                <a:path w="2848609" h="1076325">
                  <a:moveTo>
                    <a:pt x="2823464" y="48006"/>
                  </a:moveTo>
                  <a:lnTo>
                    <a:pt x="2816987" y="48006"/>
                  </a:lnTo>
                  <a:lnTo>
                    <a:pt x="2816987" y="69850"/>
                  </a:lnTo>
                  <a:lnTo>
                    <a:pt x="2823464" y="69850"/>
                  </a:lnTo>
                  <a:lnTo>
                    <a:pt x="2823464" y="48006"/>
                  </a:lnTo>
                  <a:close/>
                </a:path>
                <a:path w="2848609" h="1076325">
                  <a:moveTo>
                    <a:pt x="2747518" y="0"/>
                  </a:moveTo>
                  <a:lnTo>
                    <a:pt x="2739771" y="2032"/>
                  </a:lnTo>
                  <a:lnTo>
                    <a:pt x="2736215" y="8128"/>
                  </a:lnTo>
                  <a:lnTo>
                    <a:pt x="2732659" y="14097"/>
                  </a:lnTo>
                  <a:lnTo>
                    <a:pt x="2734691" y="21971"/>
                  </a:lnTo>
                  <a:lnTo>
                    <a:pt x="2740787" y="25400"/>
                  </a:lnTo>
                  <a:lnTo>
                    <a:pt x="2798263" y="58928"/>
                  </a:lnTo>
                  <a:lnTo>
                    <a:pt x="2816987" y="48006"/>
                  </a:lnTo>
                  <a:lnTo>
                    <a:pt x="2823464" y="48006"/>
                  </a:lnTo>
                  <a:lnTo>
                    <a:pt x="2823464" y="46228"/>
                  </a:lnTo>
                  <a:lnTo>
                    <a:pt x="2826822" y="46228"/>
                  </a:lnTo>
                  <a:lnTo>
                    <a:pt x="2747518" y="0"/>
                  </a:lnTo>
                  <a:close/>
                </a:path>
              </a:pathLst>
            </a:custGeom>
            <a:solidFill>
              <a:srgbClr val="0000FF"/>
            </a:solidFill>
          </p:spPr>
          <p:txBody>
            <a:bodyPr wrap="square" lIns="0" tIns="0" rIns="0" bIns="0" rtlCol="0"/>
            <a:lstStyle/>
            <a:p>
              <a:endParaRPr sz="1558"/>
            </a:p>
          </p:txBody>
        </p:sp>
      </p:grpSp>
      <p:sp>
        <p:nvSpPr>
          <p:cNvPr id="21" name="object 21"/>
          <p:cNvSpPr txBox="1"/>
          <p:nvPr/>
        </p:nvSpPr>
        <p:spPr>
          <a:xfrm>
            <a:off x="10183324" y="4624753"/>
            <a:ext cx="1257300" cy="357927"/>
          </a:xfrm>
          <a:prstGeom prst="rect">
            <a:avLst/>
          </a:prstGeom>
          <a:solidFill>
            <a:srgbClr val="C00000"/>
          </a:solidFill>
        </p:spPr>
        <p:txBody>
          <a:bodyPr vert="horz" wrap="square" lIns="0" tIns="37917" rIns="0" bIns="0" rtlCol="0">
            <a:spAutoFit/>
          </a:bodyPr>
          <a:lstStyle/>
          <a:p>
            <a:pPr marL="90122">
              <a:spcBef>
                <a:spcPts val="299"/>
              </a:spcBef>
            </a:pPr>
            <a:r>
              <a:rPr sz="2077" b="1" spc="-52" dirty="0">
                <a:solidFill>
                  <a:srgbClr val="FFFFFF"/>
                </a:solidFill>
                <a:latin typeface="Times New Roman"/>
                <a:cs typeface="Times New Roman"/>
              </a:rPr>
              <a:t>Z</a:t>
            </a:r>
            <a:r>
              <a:rPr sz="2077" b="1" spc="-77" baseline="-19097" dirty="0">
                <a:solidFill>
                  <a:srgbClr val="FFFFFF"/>
                </a:solidFill>
                <a:latin typeface="Times New Roman"/>
                <a:cs typeface="Times New Roman"/>
              </a:rPr>
              <a:t>α</a:t>
            </a:r>
            <a:r>
              <a:rPr sz="2077" b="1" spc="-52" dirty="0">
                <a:solidFill>
                  <a:srgbClr val="FFFFFF"/>
                </a:solidFill>
                <a:latin typeface="Times New Roman"/>
                <a:cs typeface="Times New Roman"/>
              </a:rPr>
              <a:t>=</a:t>
            </a:r>
            <a:r>
              <a:rPr sz="2077" b="1" spc="125" dirty="0">
                <a:solidFill>
                  <a:srgbClr val="FFFFFF"/>
                </a:solidFill>
                <a:latin typeface="Times New Roman"/>
                <a:cs typeface="Times New Roman"/>
              </a:rPr>
              <a:t> </a:t>
            </a:r>
            <a:r>
              <a:rPr sz="2077" b="1" spc="4" dirty="0">
                <a:solidFill>
                  <a:srgbClr val="FFFFFF"/>
                </a:solidFill>
                <a:latin typeface="Times New Roman"/>
                <a:cs typeface="Times New Roman"/>
              </a:rPr>
              <a:t>1.714</a:t>
            </a:r>
            <a:endParaRPr sz="2077">
              <a:latin typeface="Times New Roman"/>
              <a:cs typeface="Times New Roman"/>
            </a:endParaRPr>
          </a:p>
        </p:txBody>
      </p:sp>
      <p:sp>
        <p:nvSpPr>
          <p:cNvPr id="22" name="object 22"/>
          <p:cNvSpPr txBox="1"/>
          <p:nvPr/>
        </p:nvSpPr>
        <p:spPr>
          <a:xfrm>
            <a:off x="120528" y="3829049"/>
            <a:ext cx="4642338" cy="456106"/>
          </a:xfrm>
          <a:prstGeom prst="rect">
            <a:avLst/>
          </a:prstGeom>
          <a:solidFill>
            <a:srgbClr val="5B9BD4"/>
          </a:solidFill>
          <a:ln w="9525">
            <a:solidFill>
              <a:srgbClr val="00FF99"/>
            </a:solidFill>
          </a:ln>
        </p:spPr>
        <p:txBody>
          <a:bodyPr vert="horz" wrap="square" lIns="0" tIns="29674" rIns="0" bIns="0" rtlCol="0">
            <a:spAutoFit/>
          </a:bodyPr>
          <a:lstStyle/>
          <a:p>
            <a:pPr marL="71988">
              <a:spcBef>
                <a:spcPts val="234"/>
              </a:spcBef>
            </a:pPr>
            <a:r>
              <a:rPr sz="2769" b="1" spc="-9" dirty="0">
                <a:solidFill>
                  <a:srgbClr val="FFFFFF"/>
                </a:solidFill>
                <a:latin typeface="Arial"/>
                <a:cs typeface="Arial"/>
              </a:rPr>
              <a:t>(µ</a:t>
            </a:r>
            <a:r>
              <a:rPr sz="2791" b="1" spc="-13" baseline="-18087" dirty="0">
                <a:solidFill>
                  <a:srgbClr val="FFFFFF"/>
                </a:solidFill>
                <a:latin typeface="Arial"/>
                <a:cs typeface="Arial"/>
              </a:rPr>
              <a:t>1 </a:t>
            </a:r>
            <a:r>
              <a:rPr sz="2769" b="1" dirty="0">
                <a:solidFill>
                  <a:srgbClr val="FFFFFF"/>
                </a:solidFill>
                <a:latin typeface="Arial"/>
                <a:cs typeface="Arial"/>
              </a:rPr>
              <a:t>- </a:t>
            </a:r>
            <a:r>
              <a:rPr sz="2769" b="1" spc="-4" dirty="0">
                <a:solidFill>
                  <a:srgbClr val="FFFFFF"/>
                </a:solidFill>
                <a:latin typeface="Arial"/>
                <a:cs typeface="Arial"/>
              </a:rPr>
              <a:t>µ</a:t>
            </a:r>
            <a:r>
              <a:rPr sz="2791" b="1" spc="-6" baseline="-18087" dirty="0">
                <a:solidFill>
                  <a:srgbClr val="FFFFFF"/>
                </a:solidFill>
                <a:latin typeface="Arial"/>
                <a:cs typeface="Arial"/>
              </a:rPr>
              <a:t>2</a:t>
            </a:r>
            <a:r>
              <a:rPr sz="2769" b="1" spc="-4" dirty="0">
                <a:solidFill>
                  <a:srgbClr val="FFFFFF"/>
                </a:solidFill>
                <a:latin typeface="Arial"/>
                <a:cs typeface="Arial"/>
              </a:rPr>
              <a:t>) </a:t>
            </a:r>
            <a:r>
              <a:rPr sz="2769" b="1" spc="-17" dirty="0">
                <a:solidFill>
                  <a:srgbClr val="FFFFFF"/>
                </a:solidFill>
                <a:latin typeface="Arial"/>
                <a:cs typeface="Arial"/>
              </a:rPr>
              <a:t>=0 </a:t>
            </a:r>
            <a:r>
              <a:rPr sz="2769" b="1" spc="-48" dirty="0">
                <a:solidFill>
                  <a:srgbClr val="FFFFFF"/>
                </a:solidFill>
                <a:latin typeface="Arial"/>
                <a:cs typeface="Arial"/>
              </a:rPr>
              <a:t>not </a:t>
            </a:r>
            <a:r>
              <a:rPr sz="2769" b="1" spc="-35" dirty="0">
                <a:solidFill>
                  <a:srgbClr val="FFFFFF"/>
                </a:solidFill>
                <a:latin typeface="Arial"/>
                <a:cs typeface="Arial"/>
              </a:rPr>
              <a:t>included</a:t>
            </a:r>
            <a:r>
              <a:rPr sz="2769" b="1" spc="182" dirty="0">
                <a:solidFill>
                  <a:srgbClr val="FFFFFF"/>
                </a:solidFill>
                <a:latin typeface="Arial"/>
                <a:cs typeface="Arial"/>
              </a:rPr>
              <a:t> </a:t>
            </a:r>
            <a:r>
              <a:rPr sz="2769" b="1" dirty="0">
                <a:solidFill>
                  <a:srgbClr val="FFFFFF"/>
                </a:solidFill>
                <a:latin typeface="Arial"/>
                <a:cs typeface="Arial"/>
              </a:rPr>
              <a:t>in</a:t>
            </a:r>
            <a:endParaRPr sz="2769">
              <a:latin typeface="Arial"/>
              <a:cs typeface="Arial"/>
            </a:endParaRPr>
          </a:p>
        </p:txBody>
      </p:sp>
      <p:sp>
        <p:nvSpPr>
          <p:cNvPr id="23" name="object 23"/>
          <p:cNvSpPr/>
          <p:nvPr/>
        </p:nvSpPr>
        <p:spPr>
          <a:xfrm>
            <a:off x="1841403" y="4379338"/>
            <a:ext cx="2411840" cy="594580"/>
          </a:xfrm>
          <a:custGeom>
            <a:avLst/>
            <a:gdLst/>
            <a:ahLst/>
            <a:cxnLst/>
            <a:rect l="l" t="t" r="r" b="b"/>
            <a:pathLst>
              <a:path w="2787015" h="687070">
                <a:moveTo>
                  <a:pt x="2701036" y="601344"/>
                </a:moveTo>
                <a:lnTo>
                  <a:pt x="2701036" y="687069"/>
                </a:lnTo>
                <a:lnTo>
                  <a:pt x="2758270" y="658494"/>
                </a:lnTo>
                <a:lnTo>
                  <a:pt x="2715260" y="658494"/>
                </a:lnTo>
                <a:lnTo>
                  <a:pt x="2715260" y="629919"/>
                </a:lnTo>
                <a:lnTo>
                  <a:pt x="2758101" y="629919"/>
                </a:lnTo>
                <a:lnTo>
                  <a:pt x="2701036" y="601344"/>
                </a:lnTo>
                <a:close/>
              </a:path>
              <a:path w="2787015" h="687070">
                <a:moveTo>
                  <a:pt x="23113" y="0"/>
                </a:moveTo>
                <a:lnTo>
                  <a:pt x="0" y="0"/>
                </a:lnTo>
                <a:lnTo>
                  <a:pt x="0" y="658494"/>
                </a:lnTo>
                <a:lnTo>
                  <a:pt x="2701036" y="658494"/>
                </a:lnTo>
                <a:lnTo>
                  <a:pt x="2701036" y="644270"/>
                </a:lnTo>
                <a:lnTo>
                  <a:pt x="28575" y="644270"/>
                </a:lnTo>
                <a:lnTo>
                  <a:pt x="14350" y="629919"/>
                </a:lnTo>
                <a:lnTo>
                  <a:pt x="28575" y="629919"/>
                </a:lnTo>
                <a:lnTo>
                  <a:pt x="28575" y="28574"/>
                </a:lnTo>
                <a:lnTo>
                  <a:pt x="14350" y="28574"/>
                </a:lnTo>
                <a:lnTo>
                  <a:pt x="23113" y="19811"/>
                </a:lnTo>
                <a:lnTo>
                  <a:pt x="23113" y="0"/>
                </a:lnTo>
                <a:close/>
              </a:path>
              <a:path w="2787015" h="687070">
                <a:moveTo>
                  <a:pt x="2758101" y="629919"/>
                </a:moveTo>
                <a:lnTo>
                  <a:pt x="2715260" y="629919"/>
                </a:lnTo>
                <a:lnTo>
                  <a:pt x="2715260" y="658494"/>
                </a:lnTo>
                <a:lnTo>
                  <a:pt x="2758270" y="658494"/>
                </a:lnTo>
                <a:lnTo>
                  <a:pt x="2786761" y="644270"/>
                </a:lnTo>
                <a:lnTo>
                  <a:pt x="2758101" y="629919"/>
                </a:lnTo>
                <a:close/>
              </a:path>
              <a:path w="2787015" h="687070">
                <a:moveTo>
                  <a:pt x="28575" y="629919"/>
                </a:moveTo>
                <a:lnTo>
                  <a:pt x="14350" y="629919"/>
                </a:lnTo>
                <a:lnTo>
                  <a:pt x="28575" y="644270"/>
                </a:lnTo>
                <a:lnTo>
                  <a:pt x="28575" y="629919"/>
                </a:lnTo>
                <a:close/>
              </a:path>
              <a:path w="2787015" h="687070">
                <a:moveTo>
                  <a:pt x="2701036" y="629919"/>
                </a:moveTo>
                <a:lnTo>
                  <a:pt x="28575" y="629919"/>
                </a:lnTo>
                <a:lnTo>
                  <a:pt x="28575" y="644270"/>
                </a:lnTo>
                <a:lnTo>
                  <a:pt x="2701036" y="644270"/>
                </a:lnTo>
                <a:lnTo>
                  <a:pt x="2701036" y="629919"/>
                </a:lnTo>
                <a:close/>
              </a:path>
              <a:path w="2787015" h="687070">
                <a:moveTo>
                  <a:pt x="23113" y="19811"/>
                </a:moveTo>
                <a:lnTo>
                  <a:pt x="14350" y="28574"/>
                </a:lnTo>
                <a:lnTo>
                  <a:pt x="23113" y="28574"/>
                </a:lnTo>
                <a:lnTo>
                  <a:pt x="23113" y="19811"/>
                </a:lnTo>
                <a:close/>
              </a:path>
              <a:path w="2787015" h="687070">
                <a:moveTo>
                  <a:pt x="28575" y="14350"/>
                </a:moveTo>
                <a:lnTo>
                  <a:pt x="23113" y="19811"/>
                </a:lnTo>
                <a:lnTo>
                  <a:pt x="23113" y="28574"/>
                </a:lnTo>
                <a:lnTo>
                  <a:pt x="28575" y="28574"/>
                </a:lnTo>
                <a:lnTo>
                  <a:pt x="28575" y="14350"/>
                </a:lnTo>
                <a:close/>
              </a:path>
            </a:pathLst>
          </a:custGeom>
          <a:solidFill>
            <a:srgbClr val="C00000"/>
          </a:solidFill>
        </p:spPr>
        <p:txBody>
          <a:bodyPr wrap="square" lIns="0" tIns="0" rIns="0" bIns="0" rtlCol="0"/>
          <a:lstStyle/>
          <a:p>
            <a:endParaRPr sz="1558"/>
          </a:p>
        </p:txBody>
      </p:sp>
      <p:sp>
        <p:nvSpPr>
          <p:cNvPr id="24" name="object 24"/>
          <p:cNvSpPr/>
          <p:nvPr/>
        </p:nvSpPr>
        <p:spPr>
          <a:xfrm>
            <a:off x="212848" y="1573822"/>
            <a:ext cx="4163158" cy="1229864"/>
          </a:xfrm>
          <a:prstGeom prst="rect">
            <a:avLst/>
          </a:prstGeom>
          <a:blipFill>
            <a:blip r:embed="rId3" cstate="print"/>
            <a:stretch>
              <a:fillRect/>
            </a:stretch>
          </a:blipFill>
        </p:spPr>
        <p:txBody>
          <a:bodyPr wrap="square" lIns="0" tIns="0" rIns="0" bIns="0" rtlCol="0"/>
          <a:lstStyle/>
          <a:p>
            <a:endParaRPr sz="1558"/>
          </a:p>
        </p:txBody>
      </p:sp>
      <p:sp>
        <p:nvSpPr>
          <p:cNvPr id="25" name="object 25"/>
          <p:cNvSpPr/>
          <p:nvPr/>
        </p:nvSpPr>
        <p:spPr>
          <a:xfrm>
            <a:off x="212847" y="3235569"/>
            <a:ext cx="2461846" cy="465992"/>
          </a:xfrm>
          <a:custGeom>
            <a:avLst/>
            <a:gdLst/>
            <a:ahLst/>
            <a:cxnLst/>
            <a:rect l="l" t="t" r="r" b="b"/>
            <a:pathLst>
              <a:path w="2844800" h="538479">
                <a:moveTo>
                  <a:pt x="2844800" y="0"/>
                </a:moveTo>
                <a:lnTo>
                  <a:pt x="0" y="0"/>
                </a:lnTo>
                <a:lnTo>
                  <a:pt x="0" y="538479"/>
                </a:lnTo>
                <a:lnTo>
                  <a:pt x="2844800" y="538479"/>
                </a:lnTo>
                <a:lnTo>
                  <a:pt x="2844800" y="0"/>
                </a:lnTo>
                <a:close/>
              </a:path>
            </a:pathLst>
          </a:custGeom>
          <a:solidFill>
            <a:srgbClr val="FFABFF"/>
          </a:solidFill>
        </p:spPr>
        <p:txBody>
          <a:bodyPr wrap="square" lIns="0" tIns="0" rIns="0" bIns="0" rtlCol="0"/>
          <a:lstStyle/>
          <a:p>
            <a:endParaRPr sz="1558"/>
          </a:p>
        </p:txBody>
      </p:sp>
      <p:sp>
        <p:nvSpPr>
          <p:cNvPr id="26" name="object 26"/>
          <p:cNvSpPr txBox="1"/>
          <p:nvPr/>
        </p:nvSpPr>
        <p:spPr>
          <a:xfrm>
            <a:off x="251240" y="3188878"/>
            <a:ext cx="2403597" cy="497811"/>
          </a:xfrm>
          <a:prstGeom prst="rect">
            <a:avLst/>
          </a:prstGeom>
        </p:spPr>
        <p:txBody>
          <a:bodyPr vert="horz" wrap="square" lIns="0" tIns="11540" rIns="0" bIns="0" rtlCol="0">
            <a:spAutoFit/>
          </a:bodyPr>
          <a:lstStyle/>
          <a:p>
            <a:pPr marL="10991">
              <a:spcBef>
                <a:spcPts val="91"/>
              </a:spcBef>
            </a:pPr>
            <a:r>
              <a:rPr sz="3159" spc="-117" dirty="0">
                <a:latin typeface="Times New Roman"/>
                <a:cs typeface="Times New Roman"/>
              </a:rPr>
              <a:t>0.025 </a:t>
            </a:r>
            <a:r>
              <a:rPr sz="3159" spc="-147" dirty="0">
                <a:latin typeface="Symbol"/>
                <a:cs typeface="Symbol"/>
              </a:rPr>
              <a:t></a:t>
            </a:r>
            <a:r>
              <a:rPr sz="3159" spc="-147" dirty="0">
                <a:latin typeface="Times New Roman"/>
                <a:cs typeface="Times New Roman"/>
              </a:rPr>
              <a:t> P </a:t>
            </a:r>
            <a:r>
              <a:rPr sz="3159" spc="-147" dirty="0">
                <a:latin typeface="Symbol"/>
                <a:cs typeface="Symbol"/>
              </a:rPr>
              <a:t></a:t>
            </a:r>
            <a:r>
              <a:rPr sz="3159" spc="-459" dirty="0">
                <a:latin typeface="Times New Roman"/>
                <a:cs typeface="Times New Roman"/>
              </a:rPr>
              <a:t> </a:t>
            </a:r>
            <a:r>
              <a:rPr sz="3159" spc="-117" dirty="0">
                <a:latin typeface="Times New Roman"/>
                <a:cs typeface="Times New Roman"/>
              </a:rPr>
              <a:t>0.01</a:t>
            </a:r>
            <a:endParaRPr sz="3159">
              <a:latin typeface="Times New Roman"/>
              <a:cs typeface="Times New Roman"/>
            </a:endParaRPr>
          </a:p>
        </p:txBody>
      </p:sp>
      <p:sp>
        <p:nvSpPr>
          <p:cNvPr id="34" name="object 34"/>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Tree>
    <p:extLst>
      <p:ext uri="{BB962C8B-B14F-4D97-AF65-F5344CB8AC3E}">
        <p14:creationId xmlns:p14="http://schemas.microsoft.com/office/powerpoint/2010/main" val="49509946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ontent Placeholder 32">
            <a:extLst>
              <a:ext uri="{FF2B5EF4-FFF2-40B4-BE49-F238E27FC236}">
                <a16:creationId xmlns:a16="http://schemas.microsoft.com/office/drawing/2014/main" xmlns="" id="{2B4B0869-7459-4648-8BB7-28A580DD80FF}"/>
              </a:ext>
            </a:extLst>
          </p:cNvPr>
          <p:cNvSpPr>
            <a:spLocks noGrp="1"/>
          </p:cNvSpPr>
          <p:nvPr>
            <p:ph sz="quarter" idx="10"/>
          </p:nvPr>
        </p:nvSpPr>
        <p:spPr/>
        <p:txBody>
          <a:bodyPr/>
          <a:lstStyle/>
          <a:p>
            <a:pPr algn="ctr"/>
            <a:r>
              <a:rPr lang="en-US" kern="0" dirty="0">
                <a:latin typeface="+mn-lt"/>
              </a:rPr>
              <a:t>Student’s paired t-test</a:t>
            </a:r>
            <a:endParaRPr lang="aa-ET" dirty="0">
              <a:latin typeface="+mn-lt"/>
            </a:endParaRPr>
          </a:p>
        </p:txBody>
      </p:sp>
      <p:grpSp>
        <p:nvGrpSpPr>
          <p:cNvPr id="4" name="Group 3"/>
          <p:cNvGrpSpPr/>
          <p:nvPr/>
        </p:nvGrpSpPr>
        <p:grpSpPr>
          <a:xfrm>
            <a:off x="3195126" y="1597933"/>
            <a:ext cx="7286263" cy="1249023"/>
            <a:chOff x="241300" y="2191661"/>
            <a:chExt cx="7086600" cy="2426018"/>
          </a:xfrm>
        </p:grpSpPr>
        <p:sp>
          <p:nvSpPr>
            <p:cNvPr id="5" name="Vertical Scroll 4"/>
            <p:cNvSpPr/>
            <p:nvPr/>
          </p:nvSpPr>
          <p:spPr>
            <a:xfrm>
              <a:off x="241300" y="2191661"/>
              <a:ext cx="7086600" cy="2426018"/>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6" name="Round Diagonal Corner Rectangle 5"/>
            <p:cNvSpPr/>
            <p:nvPr/>
          </p:nvSpPr>
          <p:spPr>
            <a:xfrm>
              <a:off x="524067" y="2668353"/>
              <a:ext cx="6580361" cy="1626366"/>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7" name="Title 2"/>
          <p:cNvSpPr txBox="1">
            <a:spLocks/>
          </p:cNvSpPr>
          <p:nvPr/>
        </p:nvSpPr>
        <p:spPr>
          <a:xfrm>
            <a:off x="3538884" y="1802491"/>
            <a:ext cx="6663557" cy="878191"/>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lvl="1" algn="just"/>
            <a:r>
              <a:rPr lang="en-US" sz="2338" b="1" dirty="0">
                <a:solidFill>
                  <a:schemeClr val="tx1">
                    <a:lumMod val="75000"/>
                    <a:lumOff val="25000"/>
                  </a:schemeClr>
                </a:solidFill>
                <a:cs typeface="Helvetica" panose="020B0604020202020204" pitchFamily="34" charset="0"/>
              </a:rPr>
              <a:t>Testing mean before and after observations of a single population (µ</a:t>
            </a:r>
            <a:r>
              <a:rPr lang="en-US" sz="2338" b="1" baseline="-25000" dirty="0">
                <a:solidFill>
                  <a:schemeClr val="tx1">
                    <a:lumMod val="75000"/>
                    <a:lumOff val="25000"/>
                  </a:schemeClr>
                </a:solidFill>
                <a:cs typeface="Helvetica" panose="020B0604020202020204" pitchFamily="34" charset="0"/>
              </a:rPr>
              <a:t>d</a:t>
            </a:r>
            <a:r>
              <a:rPr lang="en-US" sz="2338" b="1" dirty="0">
                <a:solidFill>
                  <a:schemeClr val="tx1">
                    <a:lumMod val="75000"/>
                    <a:lumOff val="25000"/>
                  </a:schemeClr>
                </a:solidFill>
                <a:cs typeface="Helvetica" panose="020B0604020202020204" pitchFamily="34" charset="0"/>
              </a:rPr>
              <a:t>)</a:t>
            </a:r>
          </a:p>
        </p:txBody>
      </p:sp>
      <p:grpSp>
        <p:nvGrpSpPr>
          <p:cNvPr id="8" name="Group 7"/>
          <p:cNvGrpSpPr/>
          <p:nvPr/>
        </p:nvGrpSpPr>
        <p:grpSpPr>
          <a:xfrm>
            <a:off x="1673656" y="1757920"/>
            <a:ext cx="1185761" cy="587348"/>
            <a:chOff x="9768114" y="3251199"/>
            <a:chExt cx="2376369" cy="904373"/>
          </a:xfrm>
        </p:grpSpPr>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35089" t="31952" r="5251" b="33383"/>
            <a:stretch/>
          </p:blipFill>
          <p:spPr>
            <a:xfrm>
              <a:off x="9768114" y="3251199"/>
              <a:ext cx="2376369" cy="904373"/>
            </a:xfrm>
            <a:prstGeom prst="rect">
              <a:avLst/>
            </a:prstGeom>
          </p:spPr>
        </p:pic>
        <p:sp>
          <p:nvSpPr>
            <p:cNvPr id="10" name="Title 2"/>
            <p:cNvSpPr txBox="1">
              <a:spLocks/>
            </p:cNvSpPr>
            <p:nvPr/>
          </p:nvSpPr>
          <p:spPr>
            <a:xfrm>
              <a:off x="9946301" y="3458103"/>
              <a:ext cx="2107146" cy="42524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338" b="1" dirty="0">
                  <a:solidFill>
                    <a:schemeClr val="bg1"/>
                  </a:solidFill>
                  <a:latin typeface="Helvetica Neue"/>
                  <a:cs typeface="Helvetica" panose="020B0604020202020204" pitchFamily="34" charset="0"/>
                </a:rPr>
                <a:t>t-test</a:t>
              </a:r>
            </a:p>
          </p:txBody>
        </p:sp>
      </p:grpSp>
      <p:sp>
        <p:nvSpPr>
          <p:cNvPr id="11" name="Down Arrow 10"/>
          <p:cNvSpPr/>
          <p:nvPr/>
        </p:nvSpPr>
        <p:spPr>
          <a:xfrm rot="16200000">
            <a:off x="2941489" y="1835600"/>
            <a:ext cx="381032" cy="389569"/>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grpSp>
        <p:nvGrpSpPr>
          <p:cNvPr id="12" name="Group 11"/>
          <p:cNvGrpSpPr/>
          <p:nvPr/>
        </p:nvGrpSpPr>
        <p:grpSpPr>
          <a:xfrm>
            <a:off x="1966520" y="3541784"/>
            <a:ext cx="8511334" cy="810702"/>
            <a:chOff x="3640669" y="2479790"/>
            <a:chExt cx="3513392" cy="1176500"/>
          </a:xfrm>
        </p:grpSpPr>
        <p:grpSp>
          <p:nvGrpSpPr>
            <p:cNvPr id="13" name="Group 12"/>
            <p:cNvGrpSpPr/>
            <p:nvPr/>
          </p:nvGrpSpPr>
          <p:grpSpPr>
            <a:xfrm>
              <a:off x="3640669" y="2479790"/>
              <a:ext cx="3513392" cy="1162779"/>
              <a:chOff x="396229" y="3029857"/>
              <a:chExt cx="6994901" cy="1411961"/>
            </a:xfrm>
            <a:effectLst>
              <a:outerShdw blurRad="101600" sx="102000" sy="102000" algn="ctr" rotWithShape="0">
                <a:prstClr val="black">
                  <a:alpha val="26000"/>
                </a:prstClr>
              </a:outerShdw>
            </a:effectLst>
          </p:grpSpPr>
          <p:sp>
            <p:nvSpPr>
              <p:cNvPr id="15" name="Rectangle 14"/>
              <p:cNvSpPr/>
              <p:nvPr/>
            </p:nvSpPr>
            <p:spPr>
              <a:xfrm rot="16200000">
                <a:off x="3172701" y="261754"/>
                <a:ext cx="1411958"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6" name="Rectangle 15"/>
              <p:cNvSpPr/>
              <p:nvPr/>
            </p:nvSpPr>
            <p:spPr>
              <a:xfrm rot="16200000">
                <a:off x="-287936" y="3714025"/>
                <a:ext cx="1411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17" name="Rectangle 16"/>
              <p:cNvSpPr/>
              <p:nvPr/>
            </p:nvSpPr>
            <p:spPr>
              <a:xfrm rot="16200000">
                <a:off x="6661913" y="3712600"/>
                <a:ext cx="1411953" cy="46480"/>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14" name="Rectangle 13"/>
            <p:cNvSpPr/>
            <p:nvPr/>
          </p:nvSpPr>
          <p:spPr>
            <a:xfrm>
              <a:off x="3686054" y="2536132"/>
              <a:ext cx="3448736" cy="1120158"/>
            </a:xfrm>
            <a:prstGeom prst="rect">
              <a:avLst/>
            </a:prstGeom>
          </p:spPr>
          <p:txBody>
            <a:bodyPr wrap="square">
              <a:spAutoFit/>
            </a:bodyPr>
            <a:lstStyle/>
            <a:p>
              <a:pPr marL="0" lvl="1" algn="just"/>
              <a:r>
                <a:rPr lang="en-US" altLang="ko-KR" sz="2208" dirty="0">
                  <a:ea typeface="Gulim" pitchFamily="34" charset="-127"/>
                  <a:cs typeface="Times New Roman" pitchFamily="18" charset="0"/>
                </a:rPr>
                <a:t>Assume that the difference between before and after observations follow normal distribution</a:t>
              </a:r>
              <a:endParaRPr lang="en-US" sz="2208" dirty="0">
                <a:cs typeface="Helvetica" panose="020B0604020202020204" pitchFamily="34" charset="0"/>
              </a:endParaRPr>
            </a:p>
          </p:txBody>
        </p:sp>
      </p:grpSp>
      <p:grpSp>
        <p:nvGrpSpPr>
          <p:cNvPr id="18" name="Group 17"/>
          <p:cNvGrpSpPr/>
          <p:nvPr/>
        </p:nvGrpSpPr>
        <p:grpSpPr>
          <a:xfrm>
            <a:off x="1766414" y="2953330"/>
            <a:ext cx="7339899" cy="452111"/>
            <a:chOff x="2087592" y="3587557"/>
            <a:chExt cx="2398144" cy="733533"/>
          </a:xfrm>
          <a:noFill/>
        </p:grpSpPr>
        <p:sp>
          <p:nvSpPr>
            <p:cNvPr id="19" name="Rounded Rectangle 18"/>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38">
                <a:solidFill>
                  <a:schemeClr val="tx1">
                    <a:lumMod val="75000"/>
                    <a:lumOff val="25000"/>
                  </a:schemeClr>
                </a:solidFill>
                <a:latin typeface="Helvetica Neue"/>
              </a:endParaRPr>
            </a:p>
          </p:txBody>
        </p:sp>
        <p:sp>
          <p:nvSpPr>
            <p:cNvPr id="20" name="Rectangle 19"/>
            <p:cNvSpPr/>
            <p:nvPr/>
          </p:nvSpPr>
          <p:spPr>
            <a:xfrm>
              <a:off x="2132185" y="3587557"/>
              <a:ext cx="2353551" cy="733533"/>
            </a:xfrm>
            <a:prstGeom prst="rect">
              <a:avLst/>
            </a:prstGeom>
            <a:grpFill/>
          </p:spPr>
          <p:txBody>
            <a:bodyPr wrap="square">
              <a:spAutoFit/>
            </a:bodyPr>
            <a:lstStyle/>
            <a:p>
              <a:r>
                <a:rPr lang="en-US" sz="2338" b="1" dirty="0">
                  <a:solidFill>
                    <a:srgbClr val="0000FF"/>
                  </a:solidFill>
                  <a:cs typeface="Helvetica" panose="020B0604020202020204" pitchFamily="34" charset="0"/>
                </a:rPr>
                <a:t>Assumptions</a:t>
              </a:r>
            </a:p>
          </p:txBody>
        </p:sp>
      </p:grpSp>
      <p:grpSp>
        <p:nvGrpSpPr>
          <p:cNvPr id="21" name="Group 20"/>
          <p:cNvGrpSpPr/>
          <p:nvPr/>
        </p:nvGrpSpPr>
        <p:grpSpPr>
          <a:xfrm>
            <a:off x="1962986" y="4451570"/>
            <a:ext cx="8521935" cy="498450"/>
            <a:chOff x="3636294" y="2479790"/>
            <a:chExt cx="3517768" cy="821840"/>
          </a:xfrm>
        </p:grpSpPr>
        <p:grpSp>
          <p:nvGrpSpPr>
            <p:cNvPr id="22" name="Group 21"/>
            <p:cNvGrpSpPr/>
            <p:nvPr/>
          </p:nvGrpSpPr>
          <p:grpSpPr>
            <a:xfrm>
              <a:off x="3636294" y="2479790"/>
              <a:ext cx="3517768" cy="821840"/>
              <a:chOff x="387519" y="3029860"/>
              <a:chExt cx="7003611" cy="997960"/>
            </a:xfrm>
            <a:effectLst>
              <a:outerShdw blurRad="101600" sx="102000" sy="102000" algn="ctr" rotWithShape="0">
                <a:prstClr val="black">
                  <a:alpha val="26000"/>
                </a:prstClr>
              </a:outerShdw>
            </a:effectLst>
          </p:grpSpPr>
          <p:sp>
            <p:nvSpPr>
              <p:cNvPr id="24" name="Rectangle 23"/>
              <p:cNvSpPr/>
              <p:nvPr/>
            </p:nvSpPr>
            <p:spPr>
              <a:xfrm rot="16200000">
                <a:off x="3379700" y="54758"/>
                <a:ext cx="997960"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5" name="Rectangle 24"/>
              <p:cNvSpPr/>
              <p:nvPr/>
            </p:nvSpPr>
            <p:spPr>
              <a:xfrm rot="16200000">
                <a:off x="-89646" y="3507027"/>
                <a:ext cx="997958" cy="43628"/>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sp>
            <p:nvSpPr>
              <p:cNvPr id="26" name="Rectangle 25"/>
              <p:cNvSpPr/>
              <p:nvPr/>
            </p:nvSpPr>
            <p:spPr>
              <a:xfrm rot="16200000">
                <a:off x="6872969" y="3509658"/>
                <a:ext cx="997953" cy="38369"/>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338" dirty="0">
                  <a:solidFill>
                    <a:schemeClr val="tx1">
                      <a:lumMod val="75000"/>
                      <a:lumOff val="25000"/>
                    </a:schemeClr>
                  </a:solidFill>
                  <a:latin typeface="Helvetica Neue"/>
                  <a:cs typeface="Helvetica" panose="020B0604020202020204" pitchFamily="34" charset="0"/>
                </a:endParaRPr>
              </a:p>
            </p:txBody>
          </p:sp>
        </p:grpSp>
        <p:sp>
          <p:nvSpPr>
            <p:cNvPr id="23" name="Rectangle 22"/>
            <p:cNvSpPr/>
            <p:nvPr/>
          </p:nvSpPr>
          <p:spPr>
            <a:xfrm>
              <a:off x="3686054" y="2532083"/>
              <a:ext cx="3441745" cy="745437"/>
            </a:xfrm>
            <a:prstGeom prst="rect">
              <a:avLst/>
            </a:prstGeom>
          </p:spPr>
          <p:txBody>
            <a:bodyPr wrap="square">
              <a:spAutoFit/>
            </a:bodyPr>
            <a:lstStyle/>
            <a:p>
              <a:pPr marL="0" lvl="1"/>
              <a:r>
                <a:rPr lang="en-US" sz="2338" b="1" dirty="0">
                  <a:cs typeface="Helvetica" panose="020B0604020202020204" pitchFamily="34" charset="0"/>
                </a:rPr>
                <a:t>The sample size should be less than 30 (n &lt; 30)</a:t>
              </a:r>
            </a:p>
          </p:txBody>
        </p:sp>
      </p:grpSp>
    </p:spTree>
    <p:extLst>
      <p:ext uri="{BB962C8B-B14F-4D97-AF65-F5344CB8AC3E}">
        <p14:creationId xmlns:p14="http://schemas.microsoft.com/office/powerpoint/2010/main" val="402086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700"/>
                                        <p:tgtEl>
                                          <p:spTgt spid="4"/>
                                        </p:tgtEl>
                                      </p:cBhvr>
                                    </p:animEffect>
                                  </p:childTnLst>
                                </p:cTn>
                              </p:par>
                            </p:childTnLst>
                          </p:cTn>
                        </p:par>
                        <p:par>
                          <p:cTn id="15" fill="hold">
                            <p:stCondLst>
                              <p:cond delay="1200"/>
                            </p:stCondLst>
                            <p:childTnLst>
                              <p:par>
                                <p:cTn id="16" presetID="22" presetClass="entr" presetSubtype="8"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1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left)">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2244652" y="1548443"/>
            <a:ext cx="5156690" cy="572016"/>
            <a:chOff x="375557" y="1947820"/>
            <a:chExt cx="12847313" cy="635999"/>
          </a:xfrm>
        </p:grpSpPr>
        <p:sp>
          <p:nvSpPr>
            <p:cNvPr id="34" name="Rectangle 3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35" name="TextBox 34"/>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State null and alternative hypothesis</a:t>
              </a:r>
              <a:endParaRPr lang="en-IN" sz="2078" b="1" dirty="0">
                <a:cs typeface="Helvetica" panose="020B0604020202020204" pitchFamily="34" charset="0"/>
              </a:endParaRPr>
            </a:p>
          </p:txBody>
        </p:sp>
      </p:grpSp>
      <p:sp>
        <p:nvSpPr>
          <p:cNvPr id="36" name="Rectangle 35"/>
          <p:cNvSpPr/>
          <p:nvPr/>
        </p:nvSpPr>
        <p:spPr>
          <a:xfrm>
            <a:off x="1819770" y="1548444"/>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1</a:t>
            </a:r>
          </a:p>
        </p:txBody>
      </p:sp>
      <p:grpSp>
        <p:nvGrpSpPr>
          <p:cNvPr id="37" name="Group 36"/>
          <p:cNvGrpSpPr/>
          <p:nvPr/>
        </p:nvGrpSpPr>
        <p:grpSpPr>
          <a:xfrm>
            <a:off x="2248185" y="2188270"/>
            <a:ext cx="5156690" cy="572016"/>
            <a:chOff x="375557" y="1947820"/>
            <a:chExt cx="12847313" cy="635999"/>
          </a:xfrm>
        </p:grpSpPr>
        <p:sp>
          <p:nvSpPr>
            <p:cNvPr id="38" name="Rectangle 37"/>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39" name="TextBox 38"/>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Specify the level of significance ‘</a:t>
              </a:r>
              <a:r>
                <a:rPr lang="el-GR" sz="2078" b="1" dirty="0">
                  <a:cs typeface="Helvetica" panose="020B0604020202020204" pitchFamily="34" charset="0"/>
                </a:rPr>
                <a:t>α</a:t>
              </a:r>
              <a:r>
                <a:rPr lang="en-US" sz="2078" b="1" dirty="0">
                  <a:cs typeface="Helvetica" panose="020B0604020202020204" pitchFamily="34" charset="0"/>
                </a:rPr>
                <a:t>’</a:t>
              </a:r>
              <a:endParaRPr lang="en-IN" sz="2078" b="1" dirty="0">
                <a:cs typeface="Helvetica" panose="020B0604020202020204" pitchFamily="34" charset="0"/>
              </a:endParaRPr>
            </a:p>
          </p:txBody>
        </p:sp>
      </p:grpSp>
      <p:sp>
        <p:nvSpPr>
          <p:cNvPr id="40" name="Rectangle 39"/>
          <p:cNvSpPr/>
          <p:nvPr/>
        </p:nvSpPr>
        <p:spPr>
          <a:xfrm>
            <a:off x="1823303" y="2188271"/>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2</a:t>
            </a:r>
          </a:p>
        </p:txBody>
      </p:sp>
      <p:grpSp>
        <p:nvGrpSpPr>
          <p:cNvPr id="41" name="Group 40"/>
          <p:cNvGrpSpPr/>
          <p:nvPr/>
        </p:nvGrpSpPr>
        <p:grpSpPr>
          <a:xfrm>
            <a:off x="2241112" y="2838703"/>
            <a:ext cx="5156690" cy="572016"/>
            <a:chOff x="375557" y="1947820"/>
            <a:chExt cx="12847313" cy="635999"/>
          </a:xfrm>
        </p:grpSpPr>
        <p:sp>
          <p:nvSpPr>
            <p:cNvPr id="42" name="Rectangle 41"/>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43" name="TextBox 42"/>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Student’s t-distribution</a:t>
              </a:r>
              <a:endParaRPr lang="en-IN" sz="2078" b="1" dirty="0">
                <a:cs typeface="Helvetica" panose="020B0604020202020204" pitchFamily="34" charset="0"/>
              </a:endParaRPr>
            </a:p>
          </p:txBody>
        </p:sp>
      </p:grpSp>
      <p:sp>
        <p:nvSpPr>
          <p:cNvPr id="44" name="Rectangle 43"/>
          <p:cNvSpPr/>
          <p:nvPr/>
        </p:nvSpPr>
        <p:spPr>
          <a:xfrm>
            <a:off x="1816230" y="2838704"/>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3</a:t>
            </a:r>
          </a:p>
        </p:txBody>
      </p:sp>
      <p:grpSp>
        <p:nvGrpSpPr>
          <p:cNvPr id="45" name="Group 44"/>
          <p:cNvGrpSpPr/>
          <p:nvPr/>
        </p:nvGrpSpPr>
        <p:grpSpPr>
          <a:xfrm>
            <a:off x="2244644" y="3499740"/>
            <a:ext cx="5156690" cy="572016"/>
            <a:chOff x="375557" y="1947820"/>
            <a:chExt cx="12847313" cy="635999"/>
          </a:xfrm>
        </p:grpSpPr>
        <p:sp>
          <p:nvSpPr>
            <p:cNvPr id="46" name="Rectangle 45"/>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47" name="TextBox 46"/>
            <p:cNvSpPr txBox="1"/>
            <p:nvPr/>
          </p:nvSpPr>
          <p:spPr>
            <a:xfrm>
              <a:off x="417333" y="1947820"/>
              <a:ext cx="12805537"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Compute the test statistic</a:t>
              </a:r>
              <a:endParaRPr lang="en-IN" sz="2078" b="1" dirty="0">
                <a:cs typeface="Helvetica" panose="020B0604020202020204" pitchFamily="34" charset="0"/>
              </a:endParaRPr>
            </a:p>
          </p:txBody>
        </p:sp>
      </p:grpSp>
      <p:sp>
        <p:nvSpPr>
          <p:cNvPr id="48" name="Rectangle 47"/>
          <p:cNvSpPr/>
          <p:nvPr/>
        </p:nvSpPr>
        <p:spPr>
          <a:xfrm>
            <a:off x="1819762" y="3499741"/>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4</a:t>
            </a:r>
          </a:p>
        </p:txBody>
      </p:sp>
      <p:grpSp>
        <p:nvGrpSpPr>
          <p:cNvPr id="49" name="Group 48"/>
          <p:cNvGrpSpPr/>
          <p:nvPr/>
        </p:nvGrpSpPr>
        <p:grpSpPr>
          <a:xfrm>
            <a:off x="2248177" y="4139569"/>
            <a:ext cx="5156690" cy="548454"/>
            <a:chOff x="375557" y="1947820"/>
            <a:chExt cx="12847313" cy="609801"/>
          </a:xfrm>
        </p:grpSpPr>
        <p:sp>
          <p:nvSpPr>
            <p:cNvPr id="50" name="Rectangle 49"/>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51" name="TextBox 50"/>
            <p:cNvSpPr txBox="1"/>
            <p:nvPr/>
          </p:nvSpPr>
          <p:spPr>
            <a:xfrm>
              <a:off x="417333" y="1947820"/>
              <a:ext cx="12805537" cy="602919"/>
            </a:xfrm>
            <a:prstGeom prst="rect">
              <a:avLst/>
            </a:prstGeom>
            <a:noFill/>
          </p:spPr>
          <p:txBody>
            <a:bodyPr wrap="square" rtlCol="0">
              <a:spAutoFit/>
            </a:bodyPr>
            <a:lstStyle/>
            <a:p>
              <a:pPr>
                <a:lnSpc>
                  <a:spcPct val="150000"/>
                </a:lnSpc>
              </a:pPr>
              <a:r>
                <a:rPr lang="en-US" sz="1949" b="1" dirty="0">
                  <a:cs typeface="Helvetica" panose="020B0604020202020204" pitchFamily="34" charset="0"/>
                </a:rPr>
                <a:t>Define the critical region/ rejection criteria</a:t>
              </a:r>
              <a:endParaRPr lang="en-IN" sz="1949" b="1" dirty="0">
                <a:cs typeface="Helvetica" panose="020B0604020202020204" pitchFamily="34" charset="0"/>
              </a:endParaRPr>
            </a:p>
          </p:txBody>
        </p:sp>
      </p:grpSp>
      <p:sp>
        <p:nvSpPr>
          <p:cNvPr id="52" name="Rectangle 51"/>
          <p:cNvSpPr/>
          <p:nvPr/>
        </p:nvSpPr>
        <p:spPr>
          <a:xfrm>
            <a:off x="1823295" y="4139569"/>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5</a:t>
            </a:r>
          </a:p>
        </p:txBody>
      </p:sp>
      <p:grpSp>
        <p:nvGrpSpPr>
          <p:cNvPr id="53" name="Group 52"/>
          <p:cNvGrpSpPr/>
          <p:nvPr/>
        </p:nvGrpSpPr>
        <p:grpSpPr>
          <a:xfrm>
            <a:off x="2241105" y="4800605"/>
            <a:ext cx="1825875" cy="572016"/>
            <a:chOff x="375557" y="1947820"/>
            <a:chExt cx="12847313" cy="635999"/>
          </a:xfrm>
        </p:grpSpPr>
        <p:sp>
          <p:nvSpPr>
            <p:cNvPr id="54" name="Rectangle 53"/>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55" name="TextBox 54"/>
            <p:cNvSpPr txBox="1"/>
            <p:nvPr/>
          </p:nvSpPr>
          <p:spPr>
            <a:xfrm>
              <a:off x="417331" y="1947820"/>
              <a:ext cx="12805539" cy="635999"/>
            </a:xfrm>
            <a:prstGeom prst="rect">
              <a:avLst/>
            </a:prstGeom>
            <a:noFill/>
          </p:spPr>
          <p:txBody>
            <a:bodyPr wrap="square" rtlCol="0">
              <a:spAutoFit/>
            </a:bodyPr>
            <a:lstStyle/>
            <a:p>
              <a:pPr>
                <a:lnSpc>
                  <a:spcPct val="150000"/>
                </a:lnSpc>
              </a:pPr>
              <a:r>
                <a:rPr lang="en-US" sz="2078" b="1" dirty="0">
                  <a:cs typeface="Helvetica" panose="020B0604020202020204" pitchFamily="34" charset="0"/>
                </a:rPr>
                <a:t>Conclusion</a:t>
              </a:r>
              <a:endParaRPr lang="en-IN" sz="2078" b="1" dirty="0">
                <a:cs typeface="Helvetica" panose="020B0604020202020204" pitchFamily="34" charset="0"/>
              </a:endParaRPr>
            </a:p>
          </p:txBody>
        </p:sp>
      </p:grpSp>
      <p:sp>
        <p:nvSpPr>
          <p:cNvPr id="56" name="Rectangle 55"/>
          <p:cNvSpPr/>
          <p:nvPr/>
        </p:nvSpPr>
        <p:spPr>
          <a:xfrm>
            <a:off x="1816222" y="4800606"/>
            <a:ext cx="439485" cy="548454"/>
          </a:xfrm>
          <a:prstGeom prst="rect">
            <a:avLst/>
          </a:prstGeom>
          <a:solidFill>
            <a:schemeClr val="bg2">
              <a:lumMod val="10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78" b="1" dirty="0">
                <a:solidFill>
                  <a:schemeClr val="bg1"/>
                </a:solidFill>
                <a:latin typeface="Helvetica Neue"/>
                <a:cs typeface="Helvetica" panose="020B0604020202020204" pitchFamily="34" charset="0"/>
              </a:rPr>
              <a:t>6</a:t>
            </a:r>
          </a:p>
        </p:txBody>
      </p:sp>
      <p:grpSp>
        <p:nvGrpSpPr>
          <p:cNvPr id="57" name="Group 56"/>
          <p:cNvGrpSpPr/>
          <p:nvPr/>
        </p:nvGrpSpPr>
        <p:grpSpPr>
          <a:xfrm>
            <a:off x="7926557" y="1564745"/>
            <a:ext cx="2490027" cy="1273959"/>
            <a:chOff x="3858990" y="2723236"/>
            <a:chExt cx="2398615" cy="1208799"/>
          </a:xfrm>
          <a:blipFill>
            <a:blip r:embed="rId3"/>
            <a:tile tx="0" ty="0" sx="100000" sy="100000" flip="none" algn="tl"/>
          </a:blipFill>
        </p:grpSpPr>
        <p:sp>
          <p:nvSpPr>
            <p:cNvPr id="58" name="Round Diagonal Corner Rectangle 57"/>
            <p:cNvSpPr/>
            <p:nvPr/>
          </p:nvSpPr>
          <p:spPr>
            <a:xfrm>
              <a:off x="3877434" y="2723236"/>
              <a:ext cx="2380171"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59" name="Object 58"/>
            <p:cNvGraphicFramePr>
              <a:graphicFrameLocks noChangeAspect="1"/>
            </p:cNvGraphicFramePr>
            <p:nvPr/>
          </p:nvGraphicFramePr>
          <p:xfrm>
            <a:off x="3858990" y="2822690"/>
            <a:ext cx="2337893" cy="1004687"/>
          </p:xfrm>
          <a:graphic>
            <a:graphicData uri="http://schemas.openxmlformats.org/presentationml/2006/ole">
              <mc:AlternateContent xmlns:mc="http://schemas.openxmlformats.org/markup-compatibility/2006">
                <mc:Choice xmlns:v="urn:schemas-microsoft-com:vml" Requires="v">
                  <p:oleObj spid="_x0000_s21550" name="Equation" r:id="rId4" imgW="1511280" imgH="685800" progId="Equation.3">
                    <p:embed/>
                  </p:oleObj>
                </mc:Choice>
                <mc:Fallback>
                  <p:oleObj name="Equation" r:id="rId4" imgW="1511280" imgH="685800" progId="Equation.3">
                    <p:embed/>
                    <p:pic>
                      <p:nvPicPr>
                        <p:cNvPr id="0" name=""/>
                        <p:cNvPicPr/>
                        <p:nvPr/>
                      </p:nvPicPr>
                      <p:blipFill>
                        <a:blip r:embed="rId5"/>
                        <a:stretch>
                          <a:fillRect/>
                        </a:stretch>
                      </p:blipFill>
                      <p:spPr>
                        <a:xfrm>
                          <a:off x="3858990" y="2822690"/>
                          <a:ext cx="2337893" cy="1004687"/>
                        </a:xfrm>
                        <a:prstGeom prst="rect">
                          <a:avLst/>
                        </a:prstGeom>
                      </p:spPr>
                    </p:pic>
                  </p:oleObj>
                </mc:Fallback>
              </mc:AlternateContent>
            </a:graphicData>
          </a:graphic>
        </p:graphicFrame>
      </p:grpSp>
      <p:sp>
        <p:nvSpPr>
          <p:cNvPr id="60" name="Right Arrow 59"/>
          <p:cNvSpPr/>
          <p:nvPr/>
        </p:nvSpPr>
        <p:spPr>
          <a:xfrm>
            <a:off x="7394270" y="1673448"/>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grpSp>
        <p:nvGrpSpPr>
          <p:cNvPr id="61" name="Group 60"/>
          <p:cNvGrpSpPr/>
          <p:nvPr/>
        </p:nvGrpSpPr>
        <p:grpSpPr>
          <a:xfrm>
            <a:off x="7935098" y="3201435"/>
            <a:ext cx="2495622" cy="1273959"/>
            <a:chOff x="3853600" y="2723236"/>
            <a:chExt cx="2404005" cy="1208799"/>
          </a:xfrm>
          <a:blipFill>
            <a:blip r:embed="rId3"/>
            <a:tile tx="0" ty="0" sx="100000" sy="100000" flip="none" algn="tl"/>
          </a:blipFill>
        </p:grpSpPr>
        <p:sp>
          <p:nvSpPr>
            <p:cNvPr id="62" name="Round Diagonal Corner Rectangle 61"/>
            <p:cNvSpPr/>
            <p:nvPr/>
          </p:nvSpPr>
          <p:spPr>
            <a:xfrm>
              <a:off x="3853600" y="2723236"/>
              <a:ext cx="2404005" cy="1208799"/>
            </a:xfrm>
            <a:prstGeom prst="round2DiagRect">
              <a:avLst>
                <a:gd name="adj1" fmla="val 0"/>
                <a:gd name="adj2" fmla="val 0"/>
              </a:avLst>
            </a:prstGeom>
            <a:grpFill/>
          </p:spPr>
          <p:style>
            <a:lnRef idx="0">
              <a:schemeClr val="accent5"/>
            </a:lnRef>
            <a:fillRef idx="3">
              <a:schemeClr val="accent5"/>
            </a:fillRef>
            <a:effectRef idx="3">
              <a:schemeClr val="accent5"/>
            </a:effectRef>
            <a:fontRef idx="minor">
              <a:schemeClr val="lt1"/>
            </a:fontRef>
          </p:style>
          <p:txBody>
            <a:bodyPr rtlCol="0" anchor="ctr"/>
            <a:lstStyle/>
            <a:p>
              <a:pPr algn="ctr">
                <a:defRPr/>
              </a:pPr>
              <a:endParaRPr lang="en-US" sz="2338" dirty="0">
                <a:solidFill>
                  <a:schemeClr val="tx1"/>
                </a:solidFill>
                <a:latin typeface="Helvetica Neue"/>
                <a:cs typeface="Helvetica" panose="020B0604020202020204" pitchFamily="34" charset="0"/>
              </a:endParaRPr>
            </a:p>
          </p:txBody>
        </p:sp>
        <p:graphicFrame>
          <p:nvGraphicFramePr>
            <p:cNvPr id="63" name="Object 62"/>
            <p:cNvGraphicFramePr>
              <a:graphicFrameLocks noChangeAspect="1"/>
            </p:cNvGraphicFramePr>
            <p:nvPr/>
          </p:nvGraphicFramePr>
          <p:xfrm>
            <a:off x="3939722" y="2723427"/>
            <a:ext cx="2217721" cy="1208168"/>
          </p:xfrm>
          <a:graphic>
            <a:graphicData uri="http://schemas.openxmlformats.org/presentationml/2006/ole">
              <mc:AlternateContent xmlns:mc="http://schemas.openxmlformats.org/markup-compatibility/2006">
                <mc:Choice xmlns:v="urn:schemas-microsoft-com:vml" Requires="v">
                  <p:oleObj spid="_x0000_s21551" name="Equation" r:id="rId6" imgW="1143000" imgH="622080" progId="Equation.3">
                    <p:embed/>
                  </p:oleObj>
                </mc:Choice>
                <mc:Fallback>
                  <p:oleObj name="Equation" r:id="rId6" imgW="1143000" imgH="622080" progId="Equation.3">
                    <p:embed/>
                    <p:pic>
                      <p:nvPicPr>
                        <p:cNvPr id="0" name=""/>
                        <p:cNvPicPr/>
                        <p:nvPr/>
                      </p:nvPicPr>
                      <p:blipFill>
                        <a:blip r:embed="rId7"/>
                        <a:stretch>
                          <a:fillRect/>
                        </a:stretch>
                      </p:blipFill>
                      <p:spPr>
                        <a:xfrm>
                          <a:off x="3939722" y="2723427"/>
                          <a:ext cx="2217721" cy="1208168"/>
                        </a:xfrm>
                        <a:prstGeom prst="rect">
                          <a:avLst/>
                        </a:prstGeom>
                      </p:spPr>
                    </p:pic>
                  </p:oleObj>
                </mc:Fallback>
              </mc:AlternateContent>
            </a:graphicData>
          </a:graphic>
        </p:graphicFrame>
      </p:grpSp>
      <p:sp>
        <p:nvSpPr>
          <p:cNvPr id="64" name="Right Arrow 63"/>
          <p:cNvSpPr/>
          <p:nvPr/>
        </p:nvSpPr>
        <p:spPr>
          <a:xfrm>
            <a:off x="7408407" y="3670706"/>
            <a:ext cx="540828" cy="3147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65" name="Title 2"/>
          <p:cNvSpPr txBox="1">
            <a:spLocks/>
          </p:cNvSpPr>
          <p:nvPr/>
        </p:nvSpPr>
        <p:spPr>
          <a:xfrm>
            <a:off x="7935098" y="4557844"/>
            <a:ext cx="2495622" cy="369911"/>
          </a:xfrm>
          <a:prstGeom prst="rect">
            <a:avLst/>
          </a:prstGeom>
          <a:solidFill>
            <a:srgbClr val="FFFF00"/>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1559" b="1" dirty="0">
                <a:solidFill>
                  <a:srgbClr val="FF0000"/>
                </a:solidFill>
                <a:latin typeface="Helvetica Neue"/>
                <a:cs typeface="Helvetica" panose="020B0604020202020204" pitchFamily="34" charset="0"/>
              </a:rPr>
              <a:t>But µ</a:t>
            </a:r>
            <a:r>
              <a:rPr lang="en-US" altLang="en-US" sz="1559" b="1" baseline="-25000" dirty="0">
                <a:solidFill>
                  <a:srgbClr val="FF0000"/>
                </a:solidFill>
                <a:latin typeface="Helvetica Neue"/>
                <a:cs typeface="Helvetica" panose="020B0604020202020204" pitchFamily="34" charset="0"/>
              </a:rPr>
              <a:t>d</a:t>
            </a:r>
            <a:r>
              <a:rPr lang="en-US" altLang="en-US" sz="1559" b="1" dirty="0">
                <a:solidFill>
                  <a:srgbClr val="FF0000"/>
                </a:solidFill>
                <a:latin typeface="Helvetica Neue"/>
                <a:cs typeface="Helvetica" panose="020B0604020202020204" pitchFamily="34" charset="0"/>
              </a:rPr>
              <a:t> under H</a:t>
            </a:r>
            <a:r>
              <a:rPr lang="en-US" altLang="en-US" sz="1559" b="1" baseline="-25000" dirty="0">
                <a:solidFill>
                  <a:srgbClr val="FF0000"/>
                </a:solidFill>
                <a:latin typeface="Helvetica Neue"/>
                <a:cs typeface="Helvetica" panose="020B0604020202020204" pitchFamily="34" charset="0"/>
              </a:rPr>
              <a:t>0 </a:t>
            </a:r>
            <a:r>
              <a:rPr lang="en-US" altLang="en-US" sz="1559" b="1" dirty="0">
                <a:solidFill>
                  <a:srgbClr val="FF0000"/>
                </a:solidFill>
                <a:latin typeface="Helvetica Neue"/>
                <a:cs typeface="Helvetica" panose="020B0604020202020204" pitchFamily="34" charset="0"/>
              </a:rPr>
              <a:t>will be 0</a:t>
            </a:r>
          </a:p>
        </p:txBody>
      </p:sp>
      <p:grpSp>
        <p:nvGrpSpPr>
          <p:cNvPr id="66" name="Group 65"/>
          <p:cNvGrpSpPr/>
          <p:nvPr/>
        </p:nvGrpSpPr>
        <p:grpSpPr>
          <a:xfrm>
            <a:off x="4363908" y="4963139"/>
            <a:ext cx="5838618" cy="532153"/>
            <a:chOff x="375557" y="1965945"/>
            <a:chExt cx="12847313" cy="591676"/>
          </a:xfrm>
        </p:grpSpPr>
        <p:sp>
          <p:nvSpPr>
            <p:cNvPr id="67" name="Rectangle 66"/>
            <p:cNvSpPr/>
            <p:nvPr/>
          </p:nvSpPr>
          <p:spPr>
            <a:xfrm>
              <a:off x="375557" y="1965945"/>
              <a:ext cx="12688091" cy="591676"/>
            </a:xfrm>
            <a:prstGeom prst="rect">
              <a:avLst/>
            </a:prstGeom>
            <a:solidFill>
              <a:schemeClr val="bg1"/>
            </a:solidFill>
            <a:ln>
              <a:solidFill>
                <a:srgbClr val="00B0F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78" b="1" dirty="0">
                <a:solidFill>
                  <a:schemeClr val="tx1"/>
                </a:solidFill>
                <a:latin typeface="Helvetica Neue"/>
                <a:cs typeface="Helvetica" panose="020B0604020202020204" pitchFamily="34" charset="0"/>
              </a:endParaRPr>
            </a:p>
          </p:txBody>
        </p:sp>
        <p:sp>
          <p:nvSpPr>
            <p:cNvPr id="68" name="TextBox 67"/>
            <p:cNvSpPr txBox="1"/>
            <p:nvPr/>
          </p:nvSpPr>
          <p:spPr>
            <a:xfrm>
              <a:off x="417334" y="2064679"/>
              <a:ext cx="12805536" cy="469459"/>
            </a:xfrm>
            <a:prstGeom prst="rect">
              <a:avLst/>
            </a:prstGeom>
            <a:noFill/>
          </p:spPr>
          <p:txBody>
            <a:bodyPr wrap="square" rtlCol="0">
              <a:spAutoFit/>
            </a:bodyPr>
            <a:lstStyle/>
            <a:p>
              <a:pPr>
                <a:lnSpc>
                  <a:spcPct val="150000"/>
                </a:lnSpc>
              </a:pPr>
              <a:r>
                <a:rPr lang="en-US" sz="1429" b="1" dirty="0">
                  <a:solidFill>
                    <a:srgbClr val="FF0000"/>
                  </a:solidFill>
                  <a:latin typeface="Helvetica Neue"/>
                  <a:cs typeface="Helvetica" panose="020B0604020202020204" pitchFamily="34" charset="0"/>
                </a:rPr>
                <a:t>Note: Rejection criteria may be based on critical value or P-value</a:t>
              </a:r>
              <a:endParaRPr lang="en-IN" sz="1429" b="1" dirty="0">
                <a:solidFill>
                  <a:srgbClr val="FF0000"/>
                </a:solidFill>
                <a:latin typeface="Helvetica Neue"/>
                <a:cs typeface="Helvetica" panose="020B0604020202020204" pitchFamily="34" charset="0"/>
              </a:endParaRPr>
            </a:p>
          </p:txBody>
        </p:sp>
      </p:grpSp>
    </p:spTree>
    <p:extLst>
      <p:ext uri="{BB962C8B-B14F-4D97-AF65-F5344CB8AC3E}">
        <p14:creationId xmlns:p14="http://schemas.microsoft.com/office/powerpoint/2010/main" val="6263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0-#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anim calcmode="lin" valueType="num">
                                      <p:cBhvr additive="base">
                                        <p:cTn id="15" dur="500" fill="hold"/>
                                        <p:tgtEl>
                                          <p:spTgt spid="60"/>
                                        </p:tgtEl>
                                        <p:attrNameLst>
                                          <p:attrName>ppt_x</p:attrName>
                                        </p:attrNameLst>
                                      </p:cBhvr>
                                      <p:tavLst>
                                        <p:tav tm="0">
                                          <p:val>
                                            <p:strVal val="0-#ppt_w/2"/>
                                          </p:val>
                                        </p:tav>
                                        <p:tav tm="100000">
                                          <p:val>
                                            <p:strVal val="#ppt_x"/>
                                          </p:val>
                                        </p:tav>
                                      </p:tavLst>
                                    </p:anim>
                                    <p:anim calcmode="lin" valueType="num">
                                      <p:cBhvr additive="base">
                                        <p:cTn id="16" dur="500" fill="hold"/>
                                        <p:tgtEl>
                                          <p:spTgt spid="60"/>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57"/>
                                        </p:tgtEl>
                                        <p:attrNameLst>
                                          <p:attrName>style.visibility</p:attrName>
                                        </p:attrNameLst>
                                      </p:cBhvr>
                                      <p:to>
                                        <p:strVal val="visible"/>
                                      </p:to>
                                    </p:set>
                                    <p:anim calcmode="lin" valueType="num">
                                      <p:cBhvr>
                                        <p:cTn id="20" dur="500" fill="hold"/>
                                        <p:tgtEl>
                                          <p:spTgt spid="57"/>
                                        </p:tgtEl>
                                        <p:attrNameLst>
                                          <p:attrName>ppt_w</p:attrName>
                                        </p:attrNameLst>
                                      </p:cBhvr>
                                      <p:tavLst>
                                        <p:tav tm="0">
                                          <p:val>
                                            <p:fltVal val="0"/>
                                          </p:val>
                                        </p:tav>
                                        <p:tav tm="100000">
                                          <p:val>
                                            <p:strVal val="#ppt_w"/>
                                          </p:val>
                                        </p:tav>
                                      </p:tavLst>
                                    </p:anim>
                                    <p:anim calcmode="lin" valueType="num">
                                      <p:cBhvr>
                                        <p:cTn id="21" dur="500" fill="hold"/>
                                        <p:tgtEl>
                                          <p:spTgt spid="57"/>
                                        </p:tgtEl>
                                        <p:attrNameLst>
                                          <p:attrName>ppt_h</p:attrName>
                                        </p:attrNameLst>
                                      </p:cBhvr>
                                      <p:tavLst>
                                        <p:tav tm="0">
                                          <p:val>
                                            <p:fltVal val="0"/>
                                          </p:val>
                                        </p:tav>
                                        <p:tav tm="100000">
                                          <p:val>
                                            <p:strVal val="#ppt_h"/>
                                          </p:val>
                                        </p:tav>
                                      </p:tavLst>
                                    </p:anim>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0-#ppt_w/2"/>
                                          </p:val>
                                        </p:tav>
                                        <p:tav tm="100000">
                                          <p:val>
                                            <p:strVal val="#ppt_x"/>
                                          </p:val>
                                        </p:tav>
                                      </p:tavLst>
                                    </p:anim>
                                    <p:anim calcmode="lin" valueType="num">
                                      <p:cBhvr additive="base">
                                        <p:cTn id="28" dur="500" fill="hold"/>
                                        <p:tgtEl>
                                          <p:spTgt spid="40"/>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0-#ppt_w/2"/>
                                          </p:val>
                                        </p:tav>
                                        <p:tav tm="100000">
                                          <p:val>
                                            <p:strVal val="#ppt_x"/>
                                          </p:val>
                                        </p:tav>
                                      </p:tavLst>
                                    </p:anim>
                                    <p:anim calcmode="lin" valueType="num">
                                      <p:cBhvr additive="base">
                                        <p:cTn id="3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additive="base">
                                        <p:cTn id="37" dur="500" fill="hold"/>
                                        <p:tgtEl>
                                          <p:spTgt spid="44"/>
                                        </p:tgtEl>
                                        <p:attrNameLst>
                                          <p:attrName>ppt_x</p:attrName>
                                        </p:attrNameLst>
                                      </p:cBhvr>
                                      <p:tavLst>
                                        <p:tav tm="0">
                                          <p:val>
                                            <p:strVal val="0-#ppt_w/2"/>
                                          </p:val>
                                        </p:tav>
                                        <p:tav tm="100000">
                                          <p:val>
                                            <p:strVal val="#ppt_x"/>
                                          </p:val>
                                        </p:tav>
                                      </p:tavLst>
                                    </p:anim>
                                    <p:anim calcmode="lin" valueType="num">
                                      <p:cBhvr additive="base">
                                        <p:cTn id="38" dur="500" fill="hold"/>
                                        <p:tgtEl>
                                          <p:spTgt spid="44"/>
                                        </p:tgtEl>
                                        <p:attrNameLst>
                                          <p:attrName>ppt_y</p:attrName>
                                        </p:attrNameLst>
                                      </p:cBhvr>
                                      <p:tavLst>
                                        <p:tav tm="0">
                                          <p:val>
                                            <p:strVal val="#ppt_y"/>
                                          </p:val>
                                        </p:tav>
                                        <p:tav tm="100000">
                                          <p:val>
                                            <p:strVal val="#ppt_y"/>
                                          </p:val>
                                        </p:tav>
                                      </p:tavLst>
                                    </p:anim>
                                  </p:childTnLst>
                                </p:cTn>
                              </p:par>
                              <p:par>
                                <p:cTn id="39" presetID="2" presetClass="entr" presetSubtype="8"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0-#ppt_w/2"/>
                                          </p:val>
                                        </p:tav>
                                        <p:tav tm="100000">
                                          <p:val>
                                            <p:strVal val="#ppt_x"/>
                                          </p:val>
                                        </p:tav>
                                      </p:tavLst>
                                    </p:anim>
                                    <p:anim calcmode="lin" valueType="num">
                                      <p:cBhvr additive="base">
                                        <p:cTn id="42" dur="500" fill="hold"/>
                                        <p:tgtEl>
                                          <p:spTgt spid="4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0-#ppt_w/2"/>
                                          </p:val>
                                        </p:tav>
                                        <p:tav tm="100000">
                                          <p:val>
                                            <p:strVal val="#ppt_x"/>
                                          </p:val>
                                        </p:tav>
                                      </p:tavLst>
                                    </p:anim>
                                    <p:anim calcmode="lin" valueType="num">
                                      <p:cBhvr additive="base">
                                        <p:cTn id="48" dur="500" fill="hold"/>
                                        <p:tgtEl>
                                          <p:spTgt spid="48"/>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0-#ppt_w/2"/>
                                          </p:val>
                                        </p:tav>
                                        <p:tav tm="100000">
                                          <p:val>
                                            <p:strVal val="#ppt_x"/>
                                          </p:val>
                                        </p:tav>
                                      </p:tavLst>
                                    </p:anim>
                                    <p:anim calcmode="lin" valueType="num">
                                      <p:cBhvr additive="base">
                                        <p:cTn id="52" dur="5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4"/>
                                        </p:tgtEl>
                                        <p:attrNameLst>
                                          <p:attrName>style.visibility</p:attrName>
                                        </p:attrNameLst>
                                      </p:cBhvr>
                                      <p:to>
                                        <p:strVal val="visible"/>
                                      </p:to>
                                    </p:set>
                                    <p:anim calcmode="lin" valueType="num">
                                      <p:cBhvr additive="base">
                                        <p:cTn id="55" dur="500" fill="hold"/>
                                        <p:tgtEl>
                                          <p:spTgt spid="64"/>
                                        </p:tgtEl>
                                        <p:attrNameLst>
                                          <p:attrName>ppt_x</p:attrName>
                                        </p:attrNameLst>
                                      </p:cBhvr>
                                      <p:tavLst>
                                        <p:tav tm="0">
                                          <p:val>
                                            <p:strVal val="0-#ppt_w/2"/>
                                          </p:val>
                                        </p:tav>
                                        <p:tav tm="100000">
                                          <p:val>
                                            <p:strVal val="#ppt_x"/>
                                          </p:val>
                                        </p:tav>
                                      </p:tavLst>
                                    </p:anim>
                                    <p:anim calcmode="lin" valueType="num">
                                      <p:cBhvr additive="base">
                                        <p:cTn id="56" dur="500" fill="hold"/>
                                        <p:tgtEl>
                                          <p:spTgt spid="64"/>
                                        </p:tgtEl>
                                        <p:attrNameLst>
                                          <p:attrName>ppt_y</p:attrName>
                                        </p:attrNameLst>
                                      </p:cBhvr>
                                      <p:tavLst>
                                        <p:tav tm="0">
                                          <p:val>
                                            <p:strVal val="#ppt_y"/>
                                          </p:val>
                                        </p:tav>
                                        <p:tav tm="100000">
                                          <p:val>
                                            <p:strVal val="#ppt_y"/>
                                          </p:val>
                                        </p:tav>
                                      </p:tavLst>
                                    </p:anim>
                                  </p:childTnLst>
                                </p:cTn>
                              </p:par>
                            </p:childTnLst>
                          </p:cTn>
                        </p:par>
                        <p:par>
                          <p:cTn id="57" fill="hold">
                            <p:stCondLst>
                              <p:cond delay="500"/>
                            </p:stCondLst>
                            <p:childTnLst>
                              <p:par>
                                <p:cTn id="58" presetID="53" presetClass="entr" presetSubtype="16" fill="hold" nodeType="afterEffect">
                                  <p:stCondLst>
                                    <p:cond delay="0"/>
                                  </p:stCondLst>
                                  <p:childTnLst>
                                    <p:set>
                                      <p:cBhvr>
                                        <p:cTn id="59" dur="1" fill="hold">
                                          <p:stCondLst>
                                            <p:cond delay="0"/>
                                          </p:stCondLst>
                                        </p:cTn>
                                        <p:tgtEl>
                                          <p:spTgt spid="61"/>
                                        </p:tgtEl>
                                        <p:attrNameLst>
                                          <p:attrName>style.visibility</p:attrName>
                                        </p:attrNameLst>
                                      </p:cBhvr>
                                      <p:to>
                                        <p:strVal val="visible"/>
                                      </p:to>
                                    </p:set>
                                    <p:anim calcmode="lin" valueType="num">
                                      <p:cBhvr>
                                        <p:cTn id="60" dur="500" fill="hold"/>
                                        <p:tgtEl>
                                          <p:spTgt spid="61"/>
                                        </p:tgtEl>
                                        <p:attrNameLst>
                                          <p:attrName>ppt_w</p:attrName>
                                        </p:attrNameLst>
                                      </p:cBhvr>
                                      <p:tavLst>
                                        <p:tav tm="0">
                                          <p:val>
                                            <p:fltVal val="0"/>
                                          </p:val>
                                        </p:tav>
                                        <p:tav tm="100000">
                                          <p:val>
                                            <p:strVal val="#ppt_w"/>
                                          </p:val>
                                        </p:tav>
                                      </p:tavLst>
                                    </p:anim>
                                    <p:anim calcmode="lin" valueType="num">
                                      <p:cBhvr>
                                        <p:cTn id="61" dur="500" fill="hold"/>
                                        <p:tgtEl>
                                          <p:spTgt spid="61"/>
                                        </p:tgtEl>
                                        <p:attrNameLst>
                                          <p:attrName>ppt_h</p:attrName>
                                        </p:attrNameLst>
                                      </p:cBhvr>
                                      <p:tavLst>
                                        <p:tav tm="0">
                                          <p:val>
                                            <p:fltVal val="0"/>
                                          </p:val>
                                        </p:tav>
                                        <p:tav tm="100000">
                                          <p:val>
                                            <p:strVal val="#ppt_h"/>
                                          </p:val>
                                        </p:tav>
                                      </p:tavLst>
                                    </p:anim>
                                    <p:animEffect transition="in" filter="fade">
                                      <p:cBhvr>
                                        <p:cTn id="62" dur="500"/>
                                        <p:tgtEl>
                                          <p:spTgt spid="61"/>
                                        </p:tgtEl>
                                      </p:cBhvr>
                                    </p:animEffect>
                                  </p:childTnLst>
                                </p:cTn>
                              </p:par>
                              <p:par>
                                <p:cTn id="63" presetID="2" presetClass="entr" presetSubtype="4" fill="hold" grpId="0" nodeType="withEffect">
                                  <p:stCondLst>
                                    <p:cond delay="0"/>
                                  </p:stCondLst>
                                  <p:childTnLst>
                                    <p:set>
                                      <p:cBhvr>
                                        <p:cTn id="64" dur="1" fill="hold">
                                          <p:stCondLst>
                                            <p:cond delay="0"/>
                                          </p:stCondLst>
                                        </p:cTn>
                                        <p:tgtEl>
                                          <p:spTgt spid="65"/>
                                        </p:tgtEl>
                                        <p:attrNameLst>
                                          <p:attrName>style.visibility</p:attrName>
                                        </p:attrNameLst>
                                      </p:cBhvr>
                                      <p:to>
                                        <p:strVal val="visible"/>
                                      </p:to>
                                    </p:set>
                                    <p:anim calcmode="lin" valueType="num">
                                      <p:cBhvr additive="base">
                                        <p:cTn id="65" dur="500" fill="hold"/>
                                        <p:tgtEl>
                                          <p:spTgt spid="65"/>
                                        </p:tgtEl>
                                        <p:attrNameLst>
                                          <p:attrName>ppt_x</p:attrName>
                                        </p:attrNameLst>
                                      </p:cBhvr>
                                      <p:tavLst>
                                        <p:tav tm="0">
                                          <p:val>
                                            <p:strVal val="#ppt_x"/>
                                          </p:val>
                                        </p:tav>
                                        <p:tav tm="100000">
                                          <p:val>
                                            <p:strVal val="#ppt_x"/>
                                          </p:val>
                                        </p:tav>
                                      </p:tavLst>
                                    </p:anim>
                                    <p:anim calcmode="lin" valueType="num">
                                      <p:cBhvr additive="base">
                                        <p:cTn id="6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anim calcmode="lin" valueType="num">
                                      <p:cBhvr additive="base">
                                        <p:cTn id="71" dur="500" fill="hold"/>
                                        <p:tgtEl>
                                          <p:spTgt spid="52"/>
                                        </p:tgtEl>
                                        <p:attrNameLst>
                                          <p:attrName>ppt_x</p:attrName>
                                        </p:attrNameLst>
                                      </p:cBhvr>
                                      <p:tavLst>
                                        <p:tav tm="0">
                                          <p:val>
                                            <p:strVal val="0-#ppt_w/2"/>
                                          </p:val>
                                        </p:tav>
                                        <p:tav tm="100000">
                                          <p:val>
                                            <p:strVal val="#ppt_x"/>
                                          </p:val>
                                        </p:tav>
                                      </p:tavLst>
                                    </p:anim>
                                    <p:anim calcmode="lin" valueType="num">
                                      <p:cBhvr additive="base">
                                        <p:cTn id="72" dur="500" fill="hold"/>
                                        <p:tgtEl>
                                          <p:spTgt spid="52"/>
                                        </p:tgtEl>
                                        <p:attrNameLst>
                                          <p:attrName>ppt_y</p:attrName>
                                        </p:attrNameLst>
                                      </p:cBhvr>
                                      <p:tavLst>
                                        <p:tav tm="0">
                                          <p:val>
                                            <p:strVal val="#ppt_y"/>
                                          </p:val>
                                        </p:tav>
                                        <p:tav tm="100000">
                                          <p:val>
                                            <p:strVal val="#ppt_y"/>
                                          </p:val>
                                        </p:tav>
                                      </p:tavLst>
                                    </p:anim>
                                  </p:childTnLst>
                                </p:cTn>
                              </p:par>
                              <p:par>
                                <p:cTn id="73" presetID="2" presetClass="entr" presetSubtype="8" fill="hold" nodeType="withEffect">
                                  <p:stCondLst>
                                    <p:cond delay="0"/>
                                  </p:stCondLst>
                                  <p:childTnLst>
                                    <p:set>
                                      <p:cBhvr>
                                        <p:cTn id="74" dur="1" fill="hold">
                                          <p:stCondLst>
                                            <p:cond delay="0"/>
                                          </p:stCondLst>
                                        </p:cTn>
                                        <p:tgtEl>
                                          <p:spTgt spid="49"/>
                                        </p:tgtEl>
                                        <p:attrNameLst>
                                          <p:attrName>style.visibility</p:attrName>
                                        </p:attrNameLst>
                                      </p:cBhvr>
                                      <p:to>
                                        <p:strVal val="visible"/>
                                      </p:to>
                                    </p:set>
                                    <p:anim calcmode="lin" valueType="num">
                                      <p:cBhvr additive="base">
                                        <p:cTn id="75" dur="500" fill="hold"/>
                                        <p:tgtEl>
                                          <p:spTgt spid="49"/>
                                        </p:tgtEl>
                                        <p:attrNameLst>
                                          <p:attrName>ppt_x</p:attrName>
                                        </p:attrNameLst>
                                      </p:cBhvr>
                                      <p:tavLst>
                                        <p:tav tm="0">
                                          <p:val>
                                            <p:strVal val="0-#ppt_w/2"/>
                                          </p:val>
                                        </p:tav>
                                        <p:tav tm="100000">
                                          <p:val>
                                            <p:strVal val="#ppt_x"/>
                                          </p:val>
                                        </p:tav>
                                      </p:tavLst>
                                    </p:anim>
                                    <p:anim calcmode="lin" valueType="num">
                                      <p:cBhvr additive="base">
                                        <p:cTn id="76"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56"/>
                                        </p:tgtEl>
                                        <p:attrNameLst>
                                          <p:attrName>style.visibility</p:attrName>
                                        </p:attrNameLst>
                                      </p:cBhvr>
                                      <p:to>
                                        <p:strVal val="visible"/>
                                      </p:to>
                                    </p:set>
                                    <p:anim calcmode="lin" valueType="num">
                                      <p:cBhvr additive="base">
                                        <p:cTn id="81" dur="500" fill="hold"/>
                                        <p:tgtEl>
                                          <p:spTgt spid="56"/>
                                        </p:tgtEl>
                                        <p:attrNameLst>
                                          <p:attrName>ppt_x</p:attrName>
                                        </p:attrNameLst>
                                      </p:cBhvr>
                                      <p:tavLst>
                                        <p:tav tm="0">
                                          <p:val>
                                            <p:strVal val="0-#ppt_w/2"/>
                                          </p:val>
                                        </p:tav>
                                        <p:tav tm="100000">
                                          <p:val>
                                            <p:strVal val="#ppt_x"/>
                                          </p:val>
                                        </p:tav>
                                      </p:tavLst>
                                    </p:anim>
                                    <p:anim calcmode="lin" valueType="num">
                                      <p:cBhvr additive="base">
                                        <p:cTn id="82" dur="500" fill="hold"/>
                                        <p:tgtEl>
                                          <p:spTgt spid="56"/>
                                        </p:tgtEl>
                                        <p:attrNameLst>
                                          <p:attrName>ppt_y</p:attrName>
                                        </p:attrNameLst>
                                      </p:cBhvr>
                                      <p:tavLst>
                                        <p:tav tm="0">
                                          <p:val>
                                            <p:strVal val="#ppt_y"/>
                                          </p:val>
                                        </p:tav>
                                        <p:tav tm="100000">
                                          <p:val>
                                            <p:strVal val="#ppt_y"/>
                                          </p:val>
                                        </p:tav>
                                      </p:tavLst>
                                    </p:anim>
                                  </p:childTnLst>
                                </p:cTn>
                              </p:par>
                              <p:par>
                                <p:cTn id="83" presetID="2" presetClass="entr" presetSubtype="8" fill="hold" nodeType="with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0-#ppt_w/2"/>
                                          </p:val>
                                        </p:tav>
                                        <p:tav tm="100000">
                                          <p:val>
                                            <p:strVal val="#ppt_x"/>
                                          </p:val>
                                        </p:tav>
                                      </p:tavLst>
                                    </p:anim>
                                    <p:anim calcmode="lin" valueType="num">
                                      <p:cBhvr additive="base">
                                        <p:cTn id="86" dur="500" fill="hold"/>
                                        <p:tgtEl>
                                          <p:spTgt spid="53"/>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66"/>
                                        </p:tgtEl>
                                        <p:attrNameLst>
                                          <p:attrName>style.visibility</p:attrName>
                                        </p:attrNameLst>
                                      </p:cBhvr>
                                      <p:to>
                                        <p:strVal val="visible"/>
                                      </p:to>
                                    </p:set>
                                    <p:anim calcmode="lin" valueType="num">
                                      <p:cBhvr additive="base">
                                        <p:cTn id="89" dur="500" fill="hold"/>
                                        <p:tgtEl>
                                          <p:spTgt spid="66"/>
                                        </p:tgtEl>
                                        <p:attrNameLst>
                                          <p:attrName>ppt_x</p:attrName>
                                        </p:attrNameLst>
                                      </p:cBhvr>
                                      <p:tavLst>
                                        <p:tav tm="0">
                                          <p:val>
                                            <p:strVal val="0-#ppt_w/2"/>
                                          </p:val>
                                        </p:tav>
                                        <p:tav tm="100000">
                                          <p:val>
                                            <p:strVal val="#ppt_x"/>
                                          </p:val>
                                        </p:tav>
                                      </p:tavLst>
                                    </p:anim>
                                    <p:anim calcmode="lin" valueType="num">
                                      <p:cBhvr additive="base">
                                        <p:cTn id="90" dur="5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0" grpId="0" animBg="1"/>
      <p:bldP spid="44" grpId="0" animBg="1"/>
      <p:bldP spid="48" grpId="0" animBg="1"/>
      <p:bldP spid="52" grpId="0" animBg="1"/>
      <p:bldP spid="56" grpId="0" animBg="1"/>
      <p:bldP spid="60" grpId="0" animBg="1"/>
      <p:bldP spid="64" grpId="0" animBg="1"/>
      <p:bldP spid="6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7C5DA142-4D7D-4D94-9244-6BCAF1ED333C}"/>
              </a:ext>
            </a:extLst>
          </p:cNvPr>
          <p:cNvSpPr>
            <a:spLocks noGrp="1"/>
          </p:cNvSpPr>
          <p:nvPr>
            <p:ph sz="quarter" idx="10"/>
          </p:nvPr>
        </p:nvSpPr>
        <p:spPr/>
        <p:txBody>
          <a:bodyPr/>
          <a:lstStyle/>
          <a:p>
            <a:pPr algn="ctr"/>
            <a:r>
              <a:rPr lang="en-US" kern="0" dirty="0">
                <a:latin typeface="+mn-lt"/>
              </a:rPr>
              <a:t>Student’s paired t-test</a:t>
            </a:r>
            <a:endParaRPr lang="aa-ET" dirty="0">
              <a:latin typeface="+mn-lt"/>
            </a:endParaRPr>
          </a:p>
        </p:txBody>
      </p:sp>
      <p:sp>
        <p:nvSpPr>
          <p:cNvPr id="4" name="Text Placeholder 3"/>
          <p:cNvSpPr txBox="1">
            <a:spLocks/>
          </p:cNvSpPr>
          <p:nvPr/>
        </p:nvSpPr>
        <p:spPr>
          <a:xfrm>
            <a:off x="1651452" y="1548443"/>
            <a:ext cx="8897098" cy="3940044"/>
          </a:xfrm>
          <a:prstGeom prst="rect">
            <a:avLst/>
          </a:prstGeom>
        </p:spPr>
        <p:txBody>
          <a:bodyPr>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just">
              <a:lnSpc>
                <a:spcPct val="100000"/>
              </a:lnSpc>
              <a:spcBef>
                <a:spcPts val="0"/>
              </a:spcBef>
              <a:buFont typeface="Wingdings" panose="05000000000000000000" pitchFamily="2" charset="2"/>
              <a:buChar char="Ø"/>
            </a:pPr>
            <a:r>
              <a:rPr lang="en-US" sz="2000" dirty="0"/>
              <a:t>The HRD manager wishes to see if there has been any change in the ability of trainees after a specific training </a:t>
            </a:r>
            <a:r>
              <a:rPr lang="en-US" sz="2000" dirty="0" err="1"/>
              <a:t>programme</a:t>
            </a:r>
            <a:r>
              <a:rPr lang="en-US" sz="2000" dirty="0"/>
              <a:t>. </a:t>
            </a:r>
          </a:p>
          <a:p>
            <a:pPr algn="just">
              <a:lnSpc>
                <a:spcPct val="100000"/>
              </a:lnSpc>
              <a:spcBef>
                <a:spcPts val="0"/>
              </a:spcBef>
              <a:buFont typeface="Wingdings" panose="05000000000000000000" pitchFamily="2" charset="2"/>
              <a:buChar char="Ø"/>
            </a:pPr>
            <a:r>
              <a:rPr lang="en-US" sz="2000" dirty="0"/>
              <a:t>The trainees take a aptitude test </a:t>
            </a:r>
          </a:p>
          <a:p>
            <a:pPr marL="0" indent="0" algn="just">
              <a:lnSpc>
                <a:spcPct val="100000"/>
              </a:lnSpc>
              <a:spcBef>
                <a:spcPts val="0"/>
              </a:spcBef>
              <a:buNone/>
            </a:pPr>
            <a:r>
              <a:rPr lang="en-US" sz="2000" dirty="0"/>
              <a:t>Before and after training </a:t>
            </a:r>
            <a:r>
              <a:rPr lang="en-US" sz="2000" dirty="0" err="1"/>
              <a:t>programme</a:t>
            </a:r>
            <a:r>
              <a:rPr lang="en-US" sz="1819" b="1" dirty="0">
                <a:latin typeface="Helvetica Neue"/>
              </a:rPr>
              <a:t>.</a:t>
            </a:r>
          </a:p>
        </p:txBody>
      </p:sp>
      <p:graphicFrame>
        <p:nvGraphicFramePr>
          <p:cNvPr id="5" name="Group 6"/>
          <p:cNvGraphicFramePr>
            <a:graphicFrameLocks/>
          </p:cNvGraphicFramePr>
          <p:nvPr/>
        </p:nvGraphicFramePr>
        <p:xfrm>
          <a:off x="5998283" y="2315355"/>
          <a:ext cx="3861263" cy="3368060"/>
        </p:xfrm>
        <a:graphic>
          <a:graphicData uri="http://schemas.openxmlformats.org/drawingml/2006/table">
            <a:tbl>
              <a:tblPr/>
              <a:tblGrid>
                <a:gridCol w="1780940">
                  <a:extLst>
                    <a:ext uri="{9D8B030D-6E8A-4147-A177-3AD203B41FA5}">
                      <a16:colId xmlns:a16="http://schemas.microsoft.com/office/drawing/2014/main" xmlns="" val="20000"/>
                    </a:ext>
                  </a:extLst>
                </a:gridCol>
                <a:gridCol w="1119034">
                  <a:extLst>
                    <a:ext uri="{9D8B030D-6E8A-4147-A177-3AD203B41FA5}">
                      <a16:colId xmlns:a16="http://schemas.microsoft.com/office/drawing/2014/main" xmlns="" val="20001"/>
                    </a:ext>
                  </a:extLst>
                </a:gridCol>
                <a:gridCol w="961289">
                  <a:extLst>
                    <a:ext uri="{9D8B030D-6E8A-4147-A177-3AD203B41FA5}">
                      <a16:colId xmlns:a16="http://schemas.microsoft.com/office/drawing/2014/main" xmlns="" val="20002"/>
                    </a:ext>
                  </a:extLst>
                </a:gridCol>
              </a:tblGrid>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Subjects</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Before (x)</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After (y)</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1</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70</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2</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70</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3</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46</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57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4</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60</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79</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6</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43</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64</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55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55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Helvetica Neue"/>
                          <a:cs typeface="Adobe Arabic" pitchFamily="18" charset="-78"/>
                        </a:rPr>
                        <a:t>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68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0612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9</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tx1"/>
                          </a:solidFill>
                          <a:effectLst/>
                          <a:latin typeface="Helvetica Neue"/>
                          <a:cs typeface="Adobe Arabic" pitchFamily="18" charset="-78"/>
                        </a:rPr>
                        <a:t>76</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Tree>
    <p:extLst>
      <p:ext uri="{BB962C8B-B14F-4D97-AF65-F5344CB8AC3E}">
        <p14:creationId xmlns:p14="http://schemas.microsoft.com/office/powerpoint/2010/main" val="350575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6"/>
          <p:cNvGraphicFramePr>
            <a:graphicFrameLocks/>
          </p:cNvGraphicFramePr>
          <p:nvPr/>
        </p:nvGraphicFramePr>
        <p:xfrm>
          <a:off x="1849935" y="1597933"/>
          <a:ext cx="5946742" cy="3809893"/>
        </p:xfrm>
        <a:graphic>
          <a:graphicData uri="http://schemas.openxmlformats.org/drawingml/2006/table">
            <a:tbl>
              <a:tblPr/>
              <a:tblGrid>
                <a:gridCol w="1210793">
                  <a:extLst>
                    <a:ext uri="{9D8B030D-6E8A-4147-A177-3AD203B41FA5}">
                      <a16:colId xmlns:a16="http://schemas.microsoft.com/office/drawing/2014/main" xmlns="" val="20000"/>
                    </a:ext>
                  </a:extLst>
                </a:gridCol>
                <a:gridCol w="1327297">
                  <a:extLst>
                    <a:ext uri="{9D8B030D-6E8A-4147-A177-3AD203B41FA5}">
                      <a16:colId xmlns:a16="http://schemas.microsoft.com/office/drawing/2014/main" xmlns="" val="20001"/>
                    </a:ext>
                  </a:extLst>
                </a:gridCol>
                <a:gridCol w="1134499">
                  <a:extLst>
                    <a:ext uri="{9D8B030D-6E8A-4147-A177-3AD203B41FA5}">
                      <a16:colId xmlns:a16="http://schemas.microsoft.com/office/drawing/2014/main" xmlns="" val="20002"/>
                    </a:ext>
                  </a:extLst>
                </a:gridCol>
                <a:gridCol w="986034">
                  <a:extLst>
                    <a:ext uri="{9D8B030D-6E8A-4147-A177-3AD203B41FA5}">
                      <a16:colId xmlns:a16="http://schemas.microsoft.com/office/drawing/2014/main" xmlns="" val="20003"/>
                    </a:ext>
                  </a:extLst>
                </a:gridCol>
                <a:gridCol w="1288119">
                  <a:extLst>
                    <a:ext uri="{9D8B030D-6E8A-4147-A177-3AD203B41FA5}">
                      <a16:colId xmlns:a16="http://schemas.microsoft.com/office/drawing/2014/main" xmlns="" val="20004"/>
                    </a:ext>
                  </a:extLst>
                </a:gridCol>
              </a:tblGrid>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Subjects</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Before (x)</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After (y)</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d = y-x</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(d-mean)</a:t>
                      </a:r>
                      <a:r>
                        <a:rPr kumimoji="0" lang="en-US" sz="1800" b="1" i="0" u="none" strike="noStrike" cap="none" normalizeH="0" baseline="30000" dirty="0">
                          <a:ln>
                            <a:noFill/>
                          </a:ln>
                          <a:solidFill>
                            <a:schemeClr val="tx1"/>
                          </a:solidFill>
                          <a:effectLst/>
                          <a:latin typeface="Helvetica Neue"/>
                          <a:cs typeface="Adobe Arabic" pitchFamily="18" charset="-78"/>
                        </a:rPr>
                        <a:t>2</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1</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75</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70</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dirty="0">
                          <a:solidFill>
                            <a:srgbClr val="000000"/>
                          </a:solidFill>
                          <a:effectLst/>
                          <a:latin typeface="Helvetica Neue"/>
                        </a:rPr>
                        <a:t>-5</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100</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2</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70</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77</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dirty="0">
                          <a:solidFill>
                            <a:srgbClr val="000000"/>
                          </a:solidFill>
                          <a:effectLst/>
                          <a:latin typeface="Helvetica Neue"/>
                        </a:rPr>
                        <a:t>7</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4</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3</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46</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57</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11</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36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4</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68</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dirty="0">
                          <a:solidFill>
                            <a:srgbClr val="000000"/>
                          </a:solidFill>
                          <a:effectLst/>
                          <a:latin typeface="Helvetica Neue"/>
                        </a:rPr>
                        <a:t>60</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-8</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169</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5</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68</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79</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11</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36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6</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43</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64</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21</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256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Helvetica Neue"/>
                          <a:cs typeface="Adobe Arabic" pitchFamily="18" charset="-78"/>
                        </a:rPr>
                        <a:t>7</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55</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55</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0</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25</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8</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68</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77</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9</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4571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9</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77</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rtl="0" fontAlgn="ctr"/>
                      <a:r>
                        <a:rPr lang="en-US" sz="1800" b="1" i="0" u="none" strike="noStrike">
                          <a:solidFill>
                            <a:srgbClr val="000000"/>
                          </a:solidFill>
                          <a:effectLst/>
                          <a:latin typeface="Helvetica Neue"/>
                        </a:rPr>
                        <a:t>76</a:t>
                      </a:r>
                    </a:p>
                  </a:txBody>
                  <a:tcPr marL="4949" marR="4949" marT="4949" marB="0" anchor="ctr">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a:solidFill>
                            <a:srgbClr val="000000"/>
                          </a:solidFill>
                          <a:effectLst/>
                          <a:latin typeface="Helvetica Neue"/>
                        </a:rPr>
                        <a:t>-1</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dirty="0">
                          <a:solidFill>
                            <a:srgbClr val="000000"/>
                          </a:solidFill>
                          <a:effectLst/>
                          <a:latin typeface="Helvetica Neue"/>
                        </a:rPr>
                        <a:t>36</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5272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Helvetica Neue"/>
                          <a:cs typeface="Adobe Arabic" pitchFamily="18" charset="-78"/>
                        </a:rPr>
                        <a:t>Total </a:t>
                      </a:r>
                    </a:p>
                  </a:txBody>
                  <a:tcPr marT="34291" marB="34291"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l" fontAlgn="b"/>
                      <a:endParaRPr lang="en-US" sz="1800" b="0" i="0" u="none" strike="noStrike">
                        <a:solidFill>
                          <a:srgbClr val="000000"/>
                        </a:solidFill>
                        <a:effectLst/>
                        <a:latin typeface="Helvetica Neue"/>
                      </a:endParaRP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l" fontAlgn="b"/>
                      <a:endParaRPr lang="en-US" sz="1800" b="0" i="0" u="none" strike="noStrike">
                        <a:solidFill>
                          <a:srgbClr val="000000"/>
                        </a:solidFill>
                        <a:effectLst/>
                        <a:latin typeface="Helvetica Neue"/>
                      </a:endParaRP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1" i="0" u="none" strike="noStrike" dirty="0">
                          <a:solidFill>
                            <a:srgbClr val="000000"/>
                          </a:solidFill>
                          <a:effectLst/>
                          <a:latin typeface="Helvetica Neue"/>
                        </a:rPr>
                        <a:t>45</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algn="ctr" fontAlgn="b"/>
                      <a:r>
                        <a:rPr lang="en-US" sz="1800" b="0" i="0" u="none" strike="noStrike" dirty="0">
                          <a:solidFill>
                            <a:srgbClr val="000000"/>
                          </a:solidFill>
                          <a:effectLst/>
                          <a:latin typeface="Helvetica Neue"/>
                        </a:rPr>
                        <a:t>678</a:t>
                      </a:r>
                    </a:p>
                  </a:txBody>
                  <a:tcPr marL="4949" marR="4949" marT="4949" marB="0" anchor="b">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bl>
          </a:graphicData>
        </a:graphic>
      </p:graphicFrame>
      <p:graphicFrame>
        <p:nvGraphicFramePr>
          <p:cNvPr id="5" name="Object 4"/>
          <p:cNvGraphicFramePr>
            <a:graphicFrameLocks noChangeAspect="1"/>
          </p:cNvGraphicFramePr>
          <p:nvPr/>
        </p:nvGraphicFramePr>
        <p:xfrm>
          <a:off x="8328645" y="1753006"/>
          <a:ext cx="2023312" cy="1048534"/>
        </p:xfrm>
        <a:graphic>
          <a:graphicData uri="http://schemas.openxmlformats.org/presentationml/2006/ole">
            <mc:AlternateContent xmlns:mc="http://schemas.openxmlformats.org/markup-compatibility/2006">
              <mc:Choice xmlns:v="urn:schemas-microsoft-com:vml" Requires="v">
                <p:oleObj spid="_x0000_s22574" name="Equation" r:id="rId3" imgW="1155600" imgH="609480" progId="Equation.3">
                  <p:embed/>
                </p:oleObj>
              </mc:Choice>
              <mc:Fallback>
                <p:oleObj name="Equation" r:id="rId3" imgW="1155600" imgH="609480" progId="Equation.3">
                  <p:embed/>
                  <p:pic>
                    <p:nvPicPr>
                      <p:cNvPr id="0" name=""/>
                      <p:cNvPicPr>
                        <a:picLocks noChangeAspect="1" noChangeArrowheads="1"/>
                      </p:cNvPicPr>
                      <p:nvPr/>
                    </p:nvPicPr>
                    <p:blipFill>
                      <a:blip r:embed="rId4"/>
                      <a:srcRect/>
                      <a:stretch>
                        <a:fillRect/>
                      </a:stretch>
                    </p:blipFill>
                    <p:spPr bwMode="auto">
                      <a:xfrm>
                        <a:off x="8328645" y="1753006"/>
                        <a:ext cx="2023312" cy="1048534"/>
                      </a:xfrm>
                      <a:prstGeom prst="rect">
                        <a:avLst/>
                      </a:prstGeom>
                      <a:solidFill>
                        <a:srgbClr val="FFB9DC"/>
                      </a:solidFill>
                      <a:ln w="9525">
                        <a:solidFill>
                          <a:schemeClr val="bg1"/>
                        </a:solidFill>
                        <a:miter lim="800000"/>
                        <a:headEnd/>
                        <a:tailEnd/>
                      </a:ln>
                    </p:spPr>
                  </p:pic>
                </p:oleObj>
              </mc:Fallback>
            </mc:AlternateContent>
          </a:graphicData>
        </a:graphic>
      </p:graphicFrame>
      <p:graphicFrame>
        <p:nvGraphicFramePr>
          <p:cNvPr id="6" name="Object 5"/>
          <p:cNvGraphicFramePr>
            <a:graphicFrameLocks noChangeAspect="1"/>
          </p:cNvGraphicFramePr>
          <p:nvPr/>
        </p:nvGraphicFramePr>
        <p:xfrm>
          <a:off x="8272971" y="3024239"/>
          <a:ext cx="2105316" cy="1879525"/>
        </p:xfrm>
        <a:graphic>
          <a:graphicData uri="http://schemas.openxmlformats.org/presentationml/2006/ole">
            <mc:AlternateContent xmlns:mc="http://schemas.openxmlformats.org/markup-compatibility/2006">
              <mc:Choice xmlns:v="urn:schemas-microsoft-com:vml" Requires="v">
                <p:oleObj spid="_x0000_s22575" name="Equation" r:id="rId5" imgW="1168200" imgH="1091880" progId="Equation.3">
                  <p:embed/>
                </p:oleObj>
              </mc:Choice>
              <mc:Fallback>
                <p:oleObj name="Equation" r:id="rId5" imgW="1168200" imgH="1091880" progId="Equation.3">
                  <p:embed/>
                  <p:pic>
                    <p:nvPicPr>
                      <p:cNvPr id="0" name=""/>
                      <p:cNvPicPr>
                        <a:picLocks noChangeAspect="1" noChangeArrowheads="1"/>
                      </p:cNvPicPr>
                      <p:nvPr/>
                    </p:nvPicPr>
                    <p:blipFill>
                      <a:blip r:embed="rId6"/>
                      <a:srcRect/>
                      <a:stretch>
                        <a:fillRect/>
                      </a:stretch>
                    </p:blipFill>
                    <p:spPr bwMode="auto">
                      <a:xfrm>
                        <a:off x="8272971" y="3024239"/>
                        <a:ext cx="2105316" cy="1879525"/>
                      </a:xfrm>
                      <a:prstGeom prst="rect">
                        <a:avLst/>
                      </a:prstGeom>
                      <a:solidFill>
                        <a:srgbClr val="FFB9DC"/>
                      </a:solidFill>
                      <a:ln w="9525">
                        <a:solidFill>
                          <a:schemeClr val="bg1"/>
                        </a:solidFill>
                        <a:miter lim="800000"/>
                        <a:headEnd/>
                        <a:tailEnd/>
                      </a:ln>
                    </p:spPr>
                  </p:pic>
                </p:oleObj>
              </mc:Fallback>
            </mc:AlternateContent>
          </a:graphicData>
        </a:graphic>
      </p:graphicFrame>
    </p:spTree>
    <p:extLst>
      <p:ext uri="{BB962C8B-B14F-4D97-AF65-F5344CB8AC3E}">
        <p14:creationId xmlns:p14="http://schemas.microsoft.com/office/powerpoint/2010/main" val="37104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a:spLocks/>
          </p:cNvSpPr>
          <p:nvPr/>
        </p:nvSpPr>
        <p:spPr>
          <a:xfrm>
            <a:off x="1700165" y="1548444"/>
            <a:ext cx="8322796"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000" dirty="0">
                <a:latin typeface="+mn-lt"/>
                <a:cs typeface="Helvetica" panose="020B0604020202020204" pitchFamily="34" charset="0"/>
              </a:rPr>
              <a:t>At 5% (0.05) level of significance with critical value is 3.31</a:t>
            </a:r>
          </a:p>
        </p:txBody>
      </p:sp>
      <p:sp>
        <p:nvSpPr>
          <p:cNvPr id="15" name="Rectangle 10"/>
          <p:cNvSpPr>
            <a:spLocks noChangeArrowheads="1"/>
          </p:cNvSpPr>
          <p:nvPr/>
        </p:nvSpPr>
        <p:spPr bwMode="auto">
          <a:xfrm>
            <a:off x="5947279" y="2048219"/>
            <a:ext cx="2036135" cy="121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r>
              <a:rPr lang="en-US" altLang="en-US" sz="1819" dirty="0">
                <a:latin typeface="Arial" panose="020B0604020202020204" pitchFamily="34" charset="0"/>
                <a:cs typeface="Arial" panose="020B0604020202020204" pitchFamily="34" charset="0"/>
                <a:sym typeface="Mathematica1" pitchFamily="2" charset="2"/>
              </a:rPr>
              <a:t>Hypothesis to test</a:t>
            </a:r>
          </a:p>
          <a:p>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H</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0</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d </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0</a:t>
            </a:r>
            <a:r>
              <a:rPr lang="en-US" altLang="en-US" sz="1819" b="1" baseline="-25000" dirty="0">
                <a:latin typeface="Arial" panose="020B0604020202020204" pitchFamily="34" charset="0"/>
                <a:cs typeface="Arial" panose="020B0604020202020204" pitchFamily="34" charset="0"/>
                <a:sym typeface="Mathematica1" pitchFamily="2" charset="2"/>
              </a:rPr>
              <a:t> </a:t>
            </a:r>
          </a:p>
          <a:p>
            <a:r>
              <a:rPr lang="en-US" altLang="en-US" sz="1819" dirty="0">
                <a:latin typeface="Arial" panose="020B0604020202020204" pitchFamily="34" charset="0"/>
                <a:cs typeface="Arial" panose="020B0604020202020204" pitchFamily="34" charset="0"/>
                <a:sym typeface="Mathematica1" pitchFamily="2" charset="2"/>
              </a:rPr>
              <a:t>vs</a:t>
            </a:r>
            <a:r>
              <a:rPr lang="en-US" altLang="en-US" sz="1819" b="1" dirty="0">
                <a:latin typeface="Arial" panose="020B0604020202020204" pitchFamily="34" charset="0"/>
                <a:cs typeface="Arial" panose="020B0604020202020204" pitchFamily="34" charset="0"/>
                <a:sym typeface="Mathematica1" pitchFamily="2" charset="2"/>
              </a:rPr>
              <a:t> </a:t>
            </a:r>
          </a:p>
          <a:p>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H</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1</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a:t>
            </a:r>
            <a:r>
              <a:rPr lang="el-GR" altLang="en-US" sz="1819" b="1" dirty="0">
                <a:solidFill>
                  <a:srgbClr val="FF0000"/>
                </a:solidFill>
                <a:latin typeface="Arial" panose="020B0604020202020204" pitchFamily="34" charset="0"/>
                <a:cs typeface="Arial" panose="020B0604020202020204" pitchFamily="34" charset="0"/>
                <a:sym typeface="Mathematica1" pitchFamily="2" charset="2"/>
              </a:rPr>
              <a:t>μ</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d</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 </a:t>
            </a:r>
            <a:r>
              <a:rPr lang="en-US" altLang="en-US" sz="1819" b="1" baseline="-25000" dirty="0">
                <a:solidFill>
                  <a:srgbClr val="FF0000"/>
                </a:solidFill>
                <a:latin typeface="Arial" panose="020B0604020202020204" pitchFamily="34" charset="0"/>
                <a:cs typeface="Arial" panose="020B0604020202020204" pitchFamily="34" charset="0"/>
                <a:sym typeface="Mathematica1" pitchFamily="2" charset="2"/>
              </a:rPr>
              <a:t> </a:t>
            </a:r>
            <a:r>
              <a:rPr lang="en-US" altLang="en-US" sz="1819" b="1" dirty="0">
                <a:solidFill>
                  <a:srgbClr val="FF0000"/>
                </a:solidFill>
                <a:latin typeface="Arial" panose="020B0604020202020204" pitchFamily="34" charset="0"/>
                <a:cs typeface="Arial" panose="020B0604020202020204" pitchFamily="34" charset="0"/>
                <a:sym typeface="Mathematica1" pitchFamily="2" charset="2"/>
              </a:rPr>
              <a:t>&gt; 0</a:t>
            </a:r>
          </a:p>
        </p:txBody>
      </p:sp>
      <p:graphicFrame>
        <p:nvGraphicFramePr>
          <p:cNvPr id="16" name="Object 15"/>
          <p:cNvGraphicFramePr>
            <a:graphicFrameLocks noChangeAspect="1"/>
          </p:cNvGraphicFramePr>
          <p:nvPr/>
        </p:nvGraphicFramePr>
        <p:xfrm>
          <a:off x="2120954" y="2055541"/>
          <a:ext cx="3080649" cy="1268138"/>
        </p:xfrm>
        <a:graphic>
          <a:graphicData uri="http://schemas.openxmlformats.org/presentationml/2006/ole">
            <mc:AlternateContent xmlns:mc="http://schemas.openxmlformats.org/markup-compatibility/2006">
              <mc:Choice xmlns:v="urn:schemas-microsoft-com:vml" Requires="v">
                <p:oleObj spid="_x0000_s23576" name="Equation" r:id="rId3" imgW="1562040" imgH="622080" progId="Equation.3">
                  <p:embed/>
                </p:oleObj>
              </mc:Choice>
              <mc:Fallback>
                <p:oleObj name="Equation" r:id="rId3" imgW="1562040" imgH="622080" progId="Equation.3">
                  <p:embed/>
                  <p:pic>
                    <p:nvPicPr>
                      <p:cNvPr id="0" name=""/>
                      <p:cNvPicPr>
                        <a:picLocks noChangeAspect="1" noChangeArrowheads="1"/>
                      </p:cNvPicPr>
                      <p:nvPr/>
                    </p:nvPicPr>
                    <p:blipFill>
                      <a:blip r:embed="rId4"/>
                      <a:srcRect/>
                      <a:stretch>
                        <a:fillRect/>
                      </a:stretch>
                    </p:blipFill>
                    <p:spPr bwMode="auto">
                      <a:xfrm>
                        <a:off x="2120954" y="2055541"/>
                        <a:ext cx="3080649" cy="1268138"/>
                      </a:xfrm>
                      <a:prstGeom prst="rect">
                        <a:avLst/>
                      </a:prstGeom>
                      <a:solidFill>
                        <a:srgbClr val="FFB9DC"/>
                      </a:solidFill>
                      <a:ln w="9525">
                        <a:solidFill>
                          <a:schemeClr val="bg1"/>
                        </a:solidFill>
                        <a:miter lim="800000"/>
                        <a:headEnd/>
                        <a:tailEnd/>
                      </a:ln>
                    </p:spPr>
                  </p:pic>
                </p:oleObj>
              </mc:Fallback>
            </mc:AlternateContent>
          </a:graphicData>
        </a:graphic>
      </p:graphicFrame>
      <p:grpSp>
        <p:nvGrpSpPr>
          <p:cNvPr id="17" name="Group 16"/>
          <p:cNvGrpSpPr/>
          <p:nvPr/>
        </p:nvGrpSpPr>
        <p:grpSpPr>
          <a:xfrm>
            <a:off x="1747890" y="4710388"/>
            <a:ext cx="8733498" cy="721116"/>
            <a:chOff x="752217" y="2168154"/>
            <a:chExt cx="4936366" cy="1534482"/>
          </a:xfrm>
        </p:grpSpPr>
        <p:sp>
          <p:nvSpPr>
            <p:cNvPr id="18" name="Vertical Scroll 17"/>
            <p:cNvSpPr/>
            <p:nvPr/>
          </p:nvSpPr>
          <p:spPr>
            <a:xfrm>
              <a:off x="752217" y="2168154"/>
              <a:ext cx="4936366" cy="1534482"/>
            </a:xfrm>
            <a:prstGeom prst="verticalScroll">
              <a:avLst/>
            </a:prstGeom>
            <a:solidFill>
              <a:schemeClr val="accent2">
                <a:lumMod val="40000"/>
                <a:lumOff val="60000"/>
              </a:schemeClr>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78">
                <a:latin typeface="Helvetica Neue"/>
              </a:endParaRPr>
            </a:p>
          </p:txBody>
        </p:sp>
        <p:sp>
          <p:nvSpPr>
            <p:cNvPr id="19" name="Round Diagonal Corner Rectangle 18"/>
            <p:cNvSpPr/>
            <p:nvPr/>
          </p:nvSpPr>
          <p:spPr>
            <a:xfrm>
              <a:off x="907387" y="2550639"/>
              <a:ext cx="4663314" cy="930164"/>
            </a:xfrm>
            <a:prstGeom prst="round2DiagRect">
              <a:avLst>
                <a:gd name="adj1" fmla="val 0"/>
                <a:gd name="adj2" fmla="val 0"/>
              </a:avLst>
            </a:prstGeom>
            <a:solidFill>
              <a:srgbClr val="F1F8EC"/>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defRPr/>
              </a:pPr>
              <a:endParaRPr lang="en-US" sz="2078" dirty="0">
                <a:solidFill>
                  <a:schemeClr val="tx1"/>
                </a:solidFill>
                <a:latin typeface="Helvetica Neue"/>
                <a:cs typeface="Helvetica" panose="020B0604020202020204" pitchFamily="34" charset="0"/>
              </a:endParaRPr>
            </a:p>
          </p:txBody>
        </p:sp>
      </p:grpSp>
      <p:sp>
        <p:nvSpPr>
          <p:cNvPr id="20" name="Title 2"/>
          <p:cNvSpPr txBox="1">
            <a:spLocks/>
          </p:cNvSpPr>
          <p:nvPr/>
        </p:nvSpPr>
        <p:spPr>
          <a:xfrm>
            <a:off x="2022419" y="4900739"/>
            <a:ext cx="8250410" cy="437123"/>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20000"/>
              </a:lnSpc>
            </a:pPr>
            <a:r>
              <a:rPr lang="en-US" altLang="ko-KR" sz="1800" dirty="0">
                <a:latin typeface="+mn-lt"/>
                <a:ea typeface="Gulim" pitchFamily="34" charset="-127"/>
                <a:cs typeface="Times New Roman" pitchFamily="18" charset="0"/>
              </a:rPr>
              <a:t>Critical value for </a:t>
            </a:r>
            <a:r>
              <a:rPr lang="el-GR" altLang="ko-KR" sz="1800" dirty="0">
                <a:latin typeface="+mn-lt"/>
                <a:ea typeface="Gulim" pitchFamily="34" charset="-127"/>
                <a:cs typeface="Times New Roman" pitchFamily="18" charset="0"/>
              </a:rPr>
              <a:t>α</a:t>
            </a:r>
            <a:r>
              <a:rPr lang="en-US" altLang="ko-KR" sz="1800" dirty="0">
                <a:latin typeface="+mn-lt"/>
                <a:ea typeface="Gulim" pitchFamily="34" charset="-127"/>
                <a:cs typeface="Times New Roman" pitchFamily="18" charset="0"/>
              </a:rPr>
              <a:t> = 0.05 is 1.895. Since </a:t>
            </a:r>
            <a:r>
              <a:rPr lang="en-US" altLang="ko-KR" sz="1800" dirty="0">
                <a:latin typeface="+mn-lt"/>
                <a:ea typeface="Gulim" pitchFamily="34" charset="-127"/>
                <a:cs typeface="Times New Roman"/>
              </a:rPr>
              <a:t>ǀ </a:t>
            </a:r>
            <a:r>
              <a:rPr lang="en-US" altLang="ko-KR" sz="1800" dirty="0">
                <a:latin typeface="+mn-lt"/>
                <a:ea typeface="Gulim" pitchFamily="34" charset="-127"/>
                <a:cs typeface="Times New Roman" pitchFamily="18" charset="0"/>
              </a:rPr>
              <a:t>t </a:t>
            </a:r>
            <a:r>
              <a:rPr lang="en-US" altLang="ko-KR" sz="1800" dirty="0">
                <a:latin typeface="+mn-lt"/>
                <a:ea typeface="Gulim" pitchFamily="34" charset="-127"/>
                <a:cs typeface="Times New Roman"/>
              </a:rPr>
              <a:t>ǀ</a:t>
            </a:r>
            <a:r>
              <a:rPr lang="en-US" altLang="ko-KR" sz="1800" dirty="0">
                <a:latin typeface="+mn-lt"/>
                <a:ea typeface="Gulim" pitchFamily="34" charset="-127"/>
                <a:cs typeface="Times New Roman" pitchFamily="18" charset="0"/>
              </a:rPr>
              <a:t> = 1.63 &lt; 2.31, Accept  H</a:t>
            </a:r>
            <a:r>
              <a:rPr lang="en-US" altLang="ko-KR" sz="1800" baseline="-25000" dirty="0">
                <a:latin typeface="+mn-lt"/>
                <a:ea typeface="Gulim" pitchFamily="34" charset="-127"/>
                <a:cs typeface="Times New Roman" pitchFamily="18" charset="0"/>
              </a:rPr>
              <a:t>0 </a:t>
            </a:r>
            <a:r>
              <a:rPr lang="en-US" altLang="ko-KR" sz="1800" dirty="0">
                <a:latin typeface="+mn-lt"/>
                <a:ea typeface="Gulim" pitchFamily="34" charset="-127"/>
                <a:cs typeface="Times New Roman" pitchFamily="18" charset="0"/>
              </a:rPr>
              <a:t>&amp;</a:t>
            </a:r>
            <a:r>
              <a:rPr lang="en-US" altLang="ko-KR" sz="1800" baseline="-25000" dirty="0">
                <a:latin typeface="+mn-lt"/>
                <a:ea typeface="Gulim" pitchFamily="34" charset="-127"/>
                <a:cs typeface="Times New Roman" pitchFamily="18" charset="0"/>
              </a:rPr>
              <a:t> </a:t>
            </a:r>
            <a:r>
              <a:rPr lang="en-US" altLang="ko-KR" sz="1800" dirty="0">
                <a:latin typeface="+mn-lt"/>
                <a:ea typeface="Gulim" pitchFamily="34" charset="-127"/>
                <a:cs typeface="Times New Roman" pitchFamily="18" charset="0"/>
              </a:rPr>
              <a:t>Reject H</a:t>
            </a:r>
            <a:r>
              <a:rPr lang="en-US" altLang="ko-KR" sz="1800" baseline="-25000" dirty="0">
                <a:latin typeface="+mn-lt"/>
                <a:ea typeface="Gulim" pitchFamily="34" charset="-127"/>
                <a:cs typeface="Times New Roman" pitchFamily="18" charset="0"/>
              </a:rPr>
              <a:t>1</a:t>
            </a:r>
            <a:endParaRPr lang="en-US" sz="1800" dirty="0">
              <a:latin typeface="+mn-lt"/>
              <a:cs typeface="Helvetica" panose="020B0604020202020204" pitchFamily="34" charset="0"/>
            </a:endParaRPr>
          </a:p>
        </p:txBody>
      </p:sp>
      <p:sp>
        <p:nvSpPr>
          <p:cNvPr id="21" name="Rectangle 10"/>
          <p:cNvSpPr>
            <a:spLocks noChangeArrowheads="1"/>
          </p:cNvSpPr>
          <p:nvPr/>
        </p:nvSpPr>
        <p:spPr bwMode="auto">
          <a:xfrm>
            <a:off x="5922622" y="3935882"/>
            <a:ext cx="2008883" cy="731867"/>
          </a:xfrm>
          <a:prstGeom prst="rect">
            <a:avLst/>
          </a:prstGeom>
          <a:solidFill>
            <a:srgbClr val="C00000"/>
          </a:solidFill>
          <a:ln w="9525" algn="ctr">
            <a:solidFill>
              <a:srgbClr val="0000FF"/>
            </a:solidFill>
            <a:miter lim="800000"/>
            <a:headEnd/>
            <a:tailEnd/>
          </a:ln>
          <a:effectLst/>
        </p:spPr>
        <p:txBody>
          <a:bodyPr wrap="none" anchor="b">
            <a:spAutoFit/>
          </a:bodyPr>
          <a:lstStyle/>
          <a:p>
            <a:r>
              <a:rPr lang="en-US" altLang="en-US" sz="2078" b="1" dirty="0">
                <a:solidFill>
                  <a:schemeClr val="bg1"/>
                </a:solidFill>
                <a:latin typeface="Helvetica Neue"/>
                <a:cs typeface="Times New Roman" panose="02020603050405020304" pitchFamily="18" charset="0"/>
                <a:sym typeface="Mathematica1" pitchFamily="2" charset="2"/>
              </a:rPr>
              <a:t>95% CI for µ is</a:t>
            </a:r>
          </a:p>
          <a:p>
            <a:r>
              <a:rPr lang="en-US" altLang="en-US" sz="2078" b="1" dirty="0">
                <a:solidFill>
                  <a:schemeClr val="bg1"/>
                </a:solidFill>
                <a:latin typeface="Helvetica Neue"/>
                <a:cs typeface="Times New Roman" panose="02020603050405020304" pitchFamily="18" charset="0"/>
                <a:sym typeface="Mathematica1" pitchFamily="2" charset="2"/>
              </a:rPr>
              <a:t>[-2.52, 12.52]</a:t>
            </a:r>
          </a:p>
        </p:txBody>
      </p:sp>
      <p:cxnSp>
        <p:nvCxnSpPr>
          <p:cNvPr id="22" name="Elbow Connector 21"/>
          <p:cNvCxnSpPr/>
          <p:nvPr/>
        </p:nvCxnSpPr>
        <p:spPr>
          <a:xfrm rot="16200000" flipV="1">
            <a:off x="6463308" y="3078374"/>
            <a:ext cx="1373180" cy="491203"/>
          </a:xfrm>
          <a:prstGeom prst="bentConnector3">
            <a:avLst>
              <a:gd name="adj1" fmla="val 82435"/>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3" name="Title 2"/>
          <p:cNvSpPr txBox="1">
            <a:spLocks/>
          </p:cNvSpPr>
          <p:nvPr/>
        </p:nvSpPr>
        <p:spPr>
          <a:xfrm>
            <a:off x="6323022" y="3280292"/>
            <a:ext cx="796432" cy="410677"/>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altLang="en-US" sz="2598" b="1" dirty="0">
                <a:solidFill>
                  <a:srgbClr val="0033CC"/>
                </a:solidFill>
                <a:latin typeface="Helvetica Neue"/>
                <a:cs typeface="Helvetica" panose="020B0604020202020204" pitchFamily="34" charset="0"/>
              </a:rPr>
              <a:t>???</a:t>
            </a:r>
          </a:p>
        </p:txBody>
      </p:sp>
      <p:sp>
        <p:nvSpPr>
          <p:cNvPr id="24" name="Rectangle 10"/>
          <p:cNvSpPr>
            <a:spLocks noChangeArrowheads="1"/>
          </p:cNvSpPr>
          <p:nvPr/>
        </p:nvSpPr>
        <p:spPr bwMode="auto">
          <a:xfrm>
            <a:off x="8132068" y="2048801"/>
            <a:ext cx="2140763" cy="1051635"/>
          </a:xfrm>
          <a:prstGeom prst="rect">
            <a:avLst/>
          </a:prstGeom>
          <a:solidFill>
            <a:srgbClr val="C00000"/>
          </a:solidFill>
          <a:ln w="9525" algn="ctr">
            <a:solidFill>
              <a:srgbClr val="0000FF"/>
            </a:solidFill>
            <a:miter lim="800000"/>
            <a:headEnd/>
            <a:tailEnd/>
          </a:ln>
          <a:effectLst/>
        </p:spPr>
        <p:txBody>
          <a:bodyPr wrap="square" anchor="b">
            <a:spAutoFit/>
          </a:bodyPr>
          <a:lstStyle/>
          <a:p>
            <a:r>
              <a:rPr lang="en-US" altLang="en-US" sz="2078" b="1" dirty="0">
                <a:solidFill>
                  <a:schemeClr val="bg1"/>
                </a:solidFill>
                <a:latin typeface="Helvetica Neue"/>
                <a:cs typeface="Times New Roman" panose="02020603050405020304" pitchFamily="18" charset="0"/>
                <a:sym typeface="Mathematica1" pitchFamily="2" charset="2"/>
              </a:rPr>
              <a:t>95% CI for µ is</a:t>
            </a:r>
          </a:p>
          <a:p>
            <a:r>
              <a:rPr lang="en-US" altLang="en-US" sz="2078" b="1" dirty="0">
                <a:solidFill>
                  <a:schemeClr val="bg1"/>
                </a:solidFill>
                <a:latin typeface="Helvetica Neue"/>
                <a:cs typeface="Times New Roman" panose="02020603050405020304" pitchFamily="18" charset="0"/>
                <a:sym typeface="Mathematica1" pitchFamily="2" charset="2"/>
              </a:rPr>
              <a:t>[[-2.52, 12.52] not includes 0</a:t>
            </a:r>
          </a:p>
        </p:txBody>
      </p:sp>
    </p:spTree>
    <p:extLst>
      <p:ext uri="{BB962C8B-B14F-4D97-AF65-F5344CB8AC3E}">
        <p14:creationId xmlns:p14="http://schemas.microsoft.com/office/powerpoint/2010/main" val="83202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par>
                                <p:cTn id="19" presetID="53" presetClass="entr" presetSubtype="16"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p:cTn id="21" dur="500" fill="hold"/>
                                        <p:tgtEl>
                                          <p:spTgt spid="17"/>
                                        </p:tgtEl>
                                        <p:attrNameLst>
                                          <p:attrName>ppt_w</p:attrName>
                                        </p:attrNameLst>
                                      </p:cBhvr>
                                      <p:tavLst>
                                        <p:tav tm="0">
                                          <p:val>
                                            <p:fltVal val="0"/>
                                          </p:val>
                                        </p:tav>
                                        <p:tav tm="100000">
                                          <p:val>
                                            <p:strVal val="#ppt_w"/>
                                          </p:val>
                                        </p:tav>
                                      </p:tavLst>
                                    </p:anim>
                                    <p:anim calcmode="lin" valueType="num">
                                      <p:cBhvr>
                                        <p:cTn id="22" dur="500" fill="hold"/>
                                        <p:tgtEl>
                                          <p:spTgt spid="17"/>
                                        </p:tgtEl>
                                        <p:attrNameLst>
                                          <p:attrName>ppt_h</p:attrName>
                                        </p:attrNameLst>
                                      </p:cBhvr>
                                      <p:tavLst>
                                        <p:tav tm="0">
                                          <p:val>
                                            <p:fltVal val="0"/>
                                          </p:val>
                                        </p:tav>
                                        <p:tav tm="100000">
                                          <p:val>
                                            <p:strVal val="#ppt_h"/>
                                          </p:val>
                                        </p:tav>
                                      </p:tavLst>
                                    </p:anim>
                                    <p:animEffect transition="in" filter="fade">
                                      <p:cBhvr>
                                        <p:cTn id="23" dur="500"/>
                                        <p:tgtEl>
                                          <p:spTgt spid="17"/>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p:cTn id="26" dur="500" fill="hold"/>
                                        <p:tgtEl>
                                          <p:spTgt spid="20"/>
                                        </p:tgtEl>
                                        <p:attrNameLst>
                                          <p:attrName>ppt_w</p:attrName>
                                        </p:attrNameLst>
                                      </p:cBhvr>
                                      <p:tavLst>
                                        <p:tav tm="0">
                                          <p:val>
                                            <p:fltVal val="0"/>
                                          </p:val>
                                        </p:tav>
                                        <p:tav tm="100000">
                                          <p:val>
                                            <p:strVal val="#ppt_w"/>
                                          </p:val>
                                        </p:tav>
                                      </p:tavLst>
                                    </p:anim>
                                    <p:anim calcmode="lin" valueType="num">
                                      <p:cBhvr>
                                        <p:cTn id="27" dur="500" fill="hold"/>
                                        <p:tgtEl>
                                          <p:spTgt spid="20"/>
                                        </p:tgtEl>
                                        <p:attrNameLst>
                                          <p:attrName>ppt_h</p:attrName>
                                        </p:attrNameLst>
                                      </p:cBhvr>
                                      <p:tavLst>
                                        <p:tav tm="0">
                                          <p:val>
                                            <p:fltVal val="0"/>
                                          </p:val>
                                        </p:tav>
                                        <p:tav tm="100000">
                                          <p:val>
                                            <p:strVal val="#ppt_h"/>
                                          </p:val>
                                        </p:tav>
                                      </p:tavLst>
                                    </p:anim>
                                    <p:animEffect transition="in" filter="fade">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ppt_x"/>
                                          </p:val>
                                        </p:tav>
                                        <p:tav tm="100000">
                                          <p:val>
                                            <p:strVal val="#ppt_x"/>
                                          </p:val>
                                        </p:tav>
                                      </p:tavLst>
                                    </p:anim>
                                    <p:anim calcmode="lin" valueType="num">
                                      <p:cBhvr additive="base">
                                        <p:cTn id="34" dur="500" fill="hold"/>
                                        <p:tgtEl>
                                          <p:spTgt spid="21"/>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par>
                                <p:cTn id="39" presetID="22" presetClass="entr" presetSubtype="8"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P spid="21" grpId="0" animBg="1"/>
      <p:bldP spid="23" grpId="0"/>
      <p:bldP spid="2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853FEB1E-CEFB-4144-BBC6-054CF538346B}"/>
              </a:ext>
            </a:extLst>
          </p:cNvPr>
          <p:cNvSpPr>
            <a:spLocks noGrp="1"/>
          </p:cNvSpPr>
          <p:nvPr>
            <p:ph sz="quarter" idx="10"/>
          </p:nvPr>
        </p:nvSpPr>
        <p:spPr/>
        <p:txBody>
          <a:bodyPr/>
          <a:lstStyle/>
          <a:p>
            <a:pPr algn="ctr"/>
            <a:r>
              <a:rPr lang="en-US" dirty="0"/>
              <a:t>Exercise</a:t>
            </a:r>
            <a:endParaRPr lang="aa-ET" dirty="0"/>
          </a:p>
        </p:txBody>
      </p:sp>
      <p:grpSp>
        <p:nvGrpSpPr>
          <p:cNvPr id="26" name="Group 25"/>
          <p:cNvGrpSpPr/>
          <p:nvPr/>
        </p:nvGrpSpPr>
        <p:grpSpPr>
          <a:xfrm>
            <a:off x="3509803" y="1921543"/>
            <a:ext cx="4150751" cy="417831"/>
            <a:chOff x="2093606" y="3608000"/>
            <a:chExt cx="2681362" cy="671499"/>
          </a:xfrm>
          <a:solidFill>
            <a:schemeClr val="bg1">
              <a:lumMod val="95000"/>
            </a:schemeClr>
          </a:solidFill>
        </p:grpSpPr>
        <p:sp>
          <p:nvSpPr>
            <p:cNvPr id="27" name="Rounded Rectangle 26"/>
            <p:cNvSpPr/>
            <p:nvPr/>
          </p:nvSpPr>
          <p:spPr>
            <a:xfrm>
              <a:off x="2093606" y="3608000"/>
              <a:ext cx="2681362" cy="641377"/>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b="1">
                <a:solidFill>
                  <a:schemeClr val="tx1">
                    <a:lumMod val="75000"/>
                    <a:lumOff val="25000"/>
                  </a:schemeClr>
                </a:solidFill>
                <a:latin typeface="Helvetica Neue"/>
              </a:endParaRPr>
            </a:p>
          </p:txBody>
        </p:sp>
        <p:sp>
          <p:nvSpPr>
            <p:cNvPr id="28" name="Rectangle 27"/>
            <p:cNvSpPr/>
            <p:nvPr/>
          </p:nvSpPr>
          <p:spPr>
            <a:xfrm>
              <a:off x="2126285" y="3681204"/>
              <a:ext cx="2648683" cy="598295"/>
            </a:xfrm>
            <a:prstGeom prst="rect">
              <a:avLst/>
            </a:prstGeom>
            <a:grpFill/>
          </p:spPr>
          <p:txBody>
            <a:bodyPr wrap="square">
              <a:spAutoFit/>
            </a:bodyPr>
            <a:lstStyle/>
            <a:p>
              <a:r>
                <a:rPr lang="en-US" sz="1819" b="1" dirty="0">
                  <a:solidFill>
                    <a:schemeClr val="tx1">
                      <a:lumMod val="75000"/>
                      <a:lumOff val="25000"/>
                    </a:schemeClr>
                  </a:solidFill>
                  <a:cs typeface="Helvetica" panose="020B0604020202020204" pitchFamily="34" charset="0"/>
                </a:rPr>
                <a:t>Ten individuals have participated</a:t>
              </a:r>
            </a:p>
          </p:txBody>
        </p:sp>
      </p:grpSp>
      <p:sp>
        <p:nvSpPr>
          <p:cNvPr id="29" name="Down Arrow 28"/>
          <p:cNvSpPr/>
          <p:nvPr/>
        </p:nvSpPr>
        <p:spPr>
          <a:xfrm>
            <a:off x="6208608" y="2384324"/>
            <a:ext cx="381032" cy="328193"/>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solidFill>
                <a:schemeClr val="tx1">
                  <a:lumMod val="75000"/>
                  <a:lumOff val="25000"/>
                </a:schemeClr>
              </a:solidFill>
            </a:endParaRPr>
          </a:p>
        </p:txBody>
      </p:sp>
      <p:sp>
        <p:nvSpPr>
          <p:cNvPr id="30" name="Flowchart: Alternate Process 29"/>
          <p:cNvSpPr/>
          <p:nvPr/>
        </p:nvSpPr>
        <p:spPr>
          <a:xfrm>
            <a:off x="3687293" y="4504077"/>
            <a:ext cx="6822678" cy="436504"/>
          </a:xfrm>
          <a:prstGeom prst="flowChartAlternateProcess">
            <a:avLst/>
          </a:prstGeom>
          <a:solidFill>
            <a:schemeClr val="bg1"/>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59" b="1" dirty="0">
                <a:solidFill>
                  <a:schemeClr val="tx1">
                    <a:lumMod val="75000"/>
                    <a:lumOff val="25000"/>
                  </a:schemeClr>
                </a:solidFill>
                <a:cs typeface="Helvetica" panose="020B0604020202020204" pitchFamily="34" charset="0"/>
              </a:rPr>
              <a:t>Is there sufficient evidence to  support claim that this program is effective in reducing weight?</a:t>
            </a:r>
            <a:endParaRPr lang="en-US" altLang="en-US" sz="1559" b="1" dirty="0">
              <a:solidFill>
                <a:schemeClr val="tx1">
                  <a:lumMod val="75000"/>
                  <a:lumOff val="25000"/>
                </a:schemeClr>
              </a:solidFill>
              <a:cs typeface="Helvetica" panose="020B0604020202020204" pitchFamily="34" charset="0"/>
            </a:endParaRPr>
          </a:p>
        </p:txBody>
      </p:sp>
      <p:sp>
        <p:nvSpPr>
          <p:cNvPr id="31" name="Down Arrow 30"/>
          <p:cNvSpPr/>
          <p:nvPr/>
        </p:nvSpPr>
        <p:spPr>
          <a:xfrm>
            <a:off x="3765555" y="4193991"/>
            <a:ext cx="381032" cy="289438"/>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solidFill>
                <a:schemeClr val="tx1">
                  <a:lumMod val="75000"/>
                  <a:lumOff val="25000"/>
                </a:schemeClr>
              </a:solidFill>
            </a:endParaRPr>
          </a:p>
        </p:txBody>
      </p:sp>
      <p:sp>
        <p:nvSpPr>
          <p:cNvPr id="32" name="Rectangle 31"/>
          <p:cNvSpPr/>
          <p:nvPr/>
        </p:nvSpPr>
        <p:spPr>
          <a:xfrm>
            <a:off x="1842150" y="1808199"/>
            <a:ext cx="1536341" cy="492186"/>
          </a:xfrm>
          <a:prstGeom prst="rect">
            <a:avLst/>
          </a:prstGeom>
          <a:solidFill>
            <a:srgbClr val="F1F8EC"/>
          </a:solidFill>
          <a:effectLst>
            <a:outerShdw blurRad="50800" dist="38100" dir="8100000" algn="tr" rotWithShape="0">
              <a:prstClr val="black">
                <a:alpha val="40000"/>
              </a:prstClr>
            </a:outerShdw>
          </a:effectLst>
        </p:spPr>
        <p:txBody>
          <a:bodyPr wrap="square">
            <a:spAutoFit/>
          </a:bodyPr>
          <a:lstStyle/>
          <a:p>
            <a:pPr algn="ctr"/>
            <a:r>
              <a:rPr lang="en-US" sz="1299" b="1" dirty="0">
                <a:solidFill>
                  <a:schemeClr val="tx1">
                    <a:lumMod val="75000"/>
                    <a:lumOff val="25000"/>
                  </a:schemeClr>
                </a:solidFill>
                <a:latin typeface="Helvetica" panose="020B0604020202020204" pitchFamily="34" charset="0"/>
                <a:cs typeface="Helvetica" panose="020B0604020202020204" pitchFamily="34" charset="0"/>
              </a:rPr>
              <a:t>Diet-modification Program</a:t>
            </a:r>
          </a:p>
        </p:txBody>
      </p:sp>
      <p:graphicFrame>
        <p:nvGraphicFramePr>
          <p:cNvPr id="33" name="Table 32"/>
          <p:cNvGraphicFramePr>
            <a:graphicFrameLocks noGrp="1"/>
          </p:cNvGraphicFramePr>
          <p:nvPr/>
        </p:nvGraphicFramePr>
        <p:xfrm>
          <a:off x="3565988" y="2776425"/>
          <a:ext cx="7005417" cy="1356370"/>
        </p:xfrm>
        <a:graphic>
          <a:graphicData uri="http://schemas.openxmlformats.org/drawingml/2006/table">
            <a:tbl>
              <a:tblPr firstRow="1" bandRow="1">
                <a:tableStyleId>{EB344D84-9AFB-497E-A393-DC336BA19D2E}</a:tableStyleId>
              </a:tblPr>
              <a:tblGrid>
                <a:gridCol w="862039">
                  <a:extLst>
                    <a:ext uri="{9D8B030D-6E8A-4147-A177-3AD203B41FA5}">
                      <a16:colId xmlns:a16="http://schemas.microsoft.com/office/drawing/2014/main" xmlns="" val="20000"/>
                    </a:ext>
                  </a:extLst>
                </a:gridCol>
                <a:gridCol w="604099">
                  <a:extLst>
                    <a:ext uri="{9D8B030D-6E8A-4147-A177-3AD203B41FA5}">
                      <a16:colId xmlns:a16="http://schemas.microsoft.com/office/drawing/2014/main" xmlns="" val="20001"/>
                    </a:ext>
                  </a:extLst>
                </a:gridCol>
                <a:gridCol w="665533">
                  <a:extLst>
                    <a:ext uri="{9D8B030D-6E8A-4147-A177-3AD203B41FA5}">
                      <a16:colId xmlns:a16="http://schemas.microsoft.com/office/drawing/2014/main" xmlns="" val="20002"/>
                    </a:ext>
                  </a:extLst>
                </a:gridCol>
                <a:gridCol w="634816">
                  <a:extLst>
                    <a:ext uri="{9D8B030D-6E8A-4147-A177-3AD203B41FA5}">
                      <a16:colId xmlns:a16="http://schemas.microsoft.com/office/drawing/2014/main" xmlns="" val="20003"/>
                    </a:ext>
                  </a:extLst>
                </a:gridCol>
                <a:gridCol w="614338">
                  <a:extLst>
                    <a:ext uri="{9D8B030D-6E8A-4147-A177-3AD203B41FA5}">
                      <a16:colId xmlns:a16="http://schemas.microsoft.com/office/drawing/2014/main" xmlns="" val="20004"/>
                    </a:ext>
                  </a:extLst>
                </a:gridCol>
                <a:gridCol w="627137">
                  <a:extLst>
                    <a:ext uri="{9D8B030D-6E8A-4147-A177-3AD203B41FA5}">
                      <a16:colId xmlns:a16="http://schemas.microsoft.com/office/drawing/2014/main" xmlns="" val="20005"/>
                    </a:ext>
                  </a:extLst>
                </a:gridCol>
                <a:gridCol w="673211">
                  <a:extLst>
                    <a:ext uri="{9D8B030D-6E8A-4147-A177-3AD203B41FA5}">
                      <a16:colId xmlns:a16="http://schemas.microsoft.com/office/drawing/2014/main" xmlns="" val="20006"/>
                    </a:ext>
                  </a:extLst>
                </a:gridCol>
                <a:gridCol w="593860">
                  <a:extLst>
                    <a:ext uri="{9D8B030D-6E8A-4147-A177-3AD203B41FA5}">
                      <a16:colId xmlns:a16="http://schemas.microsoft.com/office/drawing/2014/main" xmlns="" val="20007"/>
                    </a:ext>
                  </a:extLst>
                </a:gridCol>
                <a:gridCol w="645054">
                  <a:extLst>
                    <a:ext uri="{9D8B030D-6E8A-4147-A177-3AD203B41FA5}">
                      <a16:colId xmlns:a16="http://schemas.microsoft.com/office/drawing/2014/main" xmlns="" val="20008"/>
                    </a:ext>
                  </a:extLst>
                </a:gridCol>
                <a:gridCol w="563143">
                  <a:extLst>
                    <a:ext uri="{9D8B030D-6E8A-4147-A177-3AD203B41FA5}">
                      <a16:colId xmlns:a16="http://schemas.microsoft.com/office/drawing/2014/main" xmlns="" val="20009"/>
                    </a:ext>
                  </a:extLst>
                </a:gridCol>
                <a:gridCol w="522187">
                  <a:extLst>
                    <a:ext uri="{9D8B030D-6E8A-4147-A177-3AD203B41FA5}">
                      <a16:colId xmlns:a16="http://schemas.microsoft.com/office/drawing/2014/main" xmlns="" val="20010"/>
                    </a:ext>
                  </a:extLst>
                </a:gridCol>
              </a:tblGrid>
              <a:tr h="365882">
                <a:tc>
                  <a:txBody>
                    <a:bodyPr/>
                    <a:lstStyle/>
                    <a:p>
                      <a:pPr algn="l"/>
                      <a:r>
                        <a:rPr lang="en-US" sz="1300" b="1" dirty="0">
                          <a:latin typeface="Helvetica Neue"/>
                        </a:rPr>
                        <a:t>Subject</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3</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4</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6</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8</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9</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10</a:t>
                      </a:r>
                      <a:endParaRPr lang="en-US" sz="1300" b="1" dirty="0">
                        <a:latin typeface="Helvetica Neue"/>
                        <a:cs typeface="Helvetica" panose="020B0604020202020204" pitchFamily="34" charset="0"/>
                      </a:endParaRPr>
                    </a:p>
                  </a:txBody>
                  <a:tcPr marL="59386" marR="59386" marT="29693" marB="29693"/>
                </a:tc>
                <a:extLst>
                  <a:ext uri="{0D108BD9-81ED-4DB2-BD59-A6C34878D82A}">
                    <a16:rowId xmlns:a16="http://schemas.microsoft.com/office/drawing/2014/main" xmlns="" val="10000"/>
                  </a:ext>
                </a:extLst>
              </a:tr>
              <a:tr h="495244">
                <a:tc>
                  <a:txBody>
                    <a:bodyPr/>
                    <a:lstStyle/>
                    <a:p>
                      <a:pPr algn="l"/>
                      <a:r>
                        <a:rPr lang="en-US" sz="1300" b="1" dirty="0">
                          <a:solidFill>
                            <a:schemeClr val="tx1">
                              <a:lumMod val="75000"/>
                              <a:lumOff val="25000"/>
                            </a:schemeClr>
                          </a:solidFill>
                          <a:latin typeface="Helvetica Neue"/>
                        </a:rPr>
                        <a:t>Weight Before</a:t>
                      </a:r>
                      <a:endParaRPr lang="en-US" sz="1300" b="1" dirty="0">
                        <a:solidFill>
                          <a:schemeClr val="tx1">
                            <a:lumMod val="75000"/>
                            <a:lumOff val="25000"/>
                          </a:schemeClr>
                        </a:solidFill>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213</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247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201</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187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210</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215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246</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294</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310</a:t>
                      </a:r>
                      <a:endParaRPr lang="en-US" sz="1300" b="1" dirty="0">
                        <a:latin typeface="Helvetica Neue"/>
                        <a:cs typeface="Helvetica" panose="020B0604020202020204" pitchFamily="34" charset="0"/>
                      </a:endParaRPr>
                    </a:p>
                  </a:txBody>
                  <a:tcPr marL="59386" marR="59386" marT="29693" marB="29693"/>
                </a:tc>
                <a:extLst>
                  <a:ext uri="{0D108BD9-81ED-4DB2-BD59-A6C34878D82A}">
                    <a16:rowId xmlns:a16="http://schemas.microsoft.com/office/drawing/2014/main" xmlns="" val="10001"/>
                  </a:ext>
                </a:extLst>
              </a:tr>
              <a:tr h="495244">
                <a:tc>
                  <a:txBody>
                    <a:bodyPr/>
                    <a:lstStyle/>
                    <a:p>
                      <a:pPr algn="l"/>
                      <a:r>
                        <a:rPr lang="en-US" sz="1300" b="1" dirty="0">
                          <a:solidFill>
                            <a:schemeClr val="tx1">
                              <a:lumMod val="75000"/>
                              <a:lumOff val="25000"/>
                            </a:schemeClr>
                          </a:solidFill>
                          <a:latin typeface="Helvetica Neue"/>
                        </a:rPr>
                        <a:t>Weight After</a:t>
                      </a:r>
                      <a:endParaRPr lang="en-US" sz="1300" b="1" dirty="0">
                        <a:solidFill>
                          <a:schemeClr val="tx1">
                            <a:lumMod val="75000"/>
                            <a:lumOff val="25000"/>
                          </a:schemeClr>
                        </a:solidFill>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187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221</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190</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175</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197</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199</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221</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278</a:t>
                      </a:r>
                      <a:endParaRPr lang="en-US" sz="1300" b="1" dirty="0">
                        <a:latin typeface="Helvetica Neue"/>
                        <a:cs typeface="Helvetica" panose="020B0604020202020204" pitchFamily="34" charset="0"/>
                      </a:endParaRPr>
                    </a:p>
                  </a:txBody>
                  <a:tcPr marL="59386" marR="59386" marT="29693" marB="29693"/>
                </a:tc>
                <a:tc>
                  <a:txBody>
                    <a:bodyPr/>
                    <a:lstStyle/>
                    <a:p>
                      <a:pPr algn="ctr"/>
                      <a:r>
                        <a:rPr lang="en-US" sz="1300" b="1" dirty="0">
                          <a:latin typeface="Helvetica Neue"/>
                        </a:rPr>
                        <a:t>285</a:t>
                      </a:r>
                      <a:endParaRPr lang="en-US" sz="1300" b="1" dirty="0">
                        <a:latin typeface="Helvetica Neue"/>
                        <a:cs typeface="Helvetica" panose="020B0604020202020204" pitchFamily="34" charset="0"/>
                      </a:endParaRPr>
                    </a:p>
                  </a:txBody>
                  <a:tcPr marL="59386" marR="59386" marT="29693" marB="29693"/>
                </a:tc>
                <a:extLst>
                  <a:ext uri="{0D108BD9-81ED-4DB2-BD59-A6C34878D82A}">
                    <a16:rowId xmlns:a16="http://schemas.microsoft.com/office/drawing/2014/main" xmlns="" val="10002"/>
                  </a:ext>
                </a:extLst>
              </a:tr>
            </a:tbl>
          </a:graphicData>
        </a:graphic>
      </p:graphicFrame>
      <p:sp>
        <p:nvSpPr>
          <p:cNvPr id="34" name="Flowchart: Alternate Process 33"/>
          <p:cNvSpPr/>
          <p:nvPr/>
        </p:nvSpPr>
        <p:spPr>
          <a:xfrm>
            <a:off x="4367313" y="5046758"/>
            <a:ext cx="5446973" cy="460753"/>
          </a:xfrm>
          <a:prstGeom prst="flowChartAlternateProcess">
            <a:avLst/>
          </a:prstGeom>
          <a:solidFill>
            <a:srgbClr val="CAE3BB"/>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spcBef>
                <a:spcPct val="0"/>
              </a:spcBef>
              <a:buNone/>
            </a:pPr>
            <a:r>
              <a:rPr lang="en-US" b="1" dirty="0">
                <a:solidFill>
                  <a:schemeClr val="tx1">
                    <a:lumMod val="75000"/>
                    <a:lumOff val="25000"/>
                  </a:schemeClr>
                </a:solidFill>
                <a:cs typeface="Helvetica" panose="020B0604020202020204" pitchFamily="34" charset="0"/>
              </a:rPr>
              <a:t>Use </a:t>
            </a:r>
            <a:r>
              <a:rPr lang="el-GR" b="1" dirty="0">
                <a:solidFill>
                  <a:schemeClr val="tx1">
                    <a:lumMod val="75000"/>
                    <a:lumOff val="25000"/>
                  </a:schemeClr>
                </a:solidFill>
                <a:cs typeface="Helvetica" panose="020B0604020202020204" pitchFamily="34" charset="0"/>
              </a:rPr>
              <a:t>α</a:t>
            </a:r>
            <a:r>
              <a:rPr lang="en-US" b="1" dirty="0">
                <a:solidFill>
                  <a:schemeClr val="tx1">
                    <a:lumMod val="75000"/>
                    <a:lumOff val="25000"/>
                  </a:schemeClr>
                </a:solidFill>
                <a:cs typeface="Helvetica" panose="020B0604020202020204" pitchFamily="34" charset="0"/>
              </a:rPr>
              <a:t> = 0.05.</a:t>
            </a:r>
          </a:p>
          <a:p>
            <a:pPr algn="just">
              <a:spcBef>
                <a:spcPct val="0"/>
              </a:spcBef>
              <a:buNone/>
            </a:pPr>
            <a:r>
              <a:rPr lang="en-US" b="1" dirty="0">
                <a:solidFill>
                  <a:schemeClr val="tx1">
                    <a:lumMod val="75000"/>
                    <a:lumOff val="25000"/>
                  </a:schemeClr>
                </a:solidFill>
                <a:cs typeface="Helvetica" panose="020B0604020202020204" pitchFamily="34" charset="0"/>
              </a:rPr>
              <a:t>Construct 95% confidence interval for mean difference</a:t>
            </a:r>
            <a:r>
              <a:rPr lang="en-US" sz="1559" b="1" dirty="0">
                <a:solidFill>
                  <a:schemeClr val="tx1">
                    <a:lumMod val="75000"/>
                    <a:lumOff val="25000"/>
                  </a:schemeClr>
                </a:solidFill>
                <a:latin typeface="Helvetica" panose="020B0604020202020204" pitchFamily="34" charset="0"/>
                <a:cs typeface="Helvetica" panose="020B0604020202020204" pitchFamily="34" charset="0"/>
              </a:rPr>
              <a:t>.</a:t>
            </a:r>
            <a:endParaRPr lang="en-IN" sz="1559" b="1" dirty="0">
              <a:solidFill>
                <a:schemeClr val="tx1">
                  <a:lumMod val="75000"/>
                  <a:lumOff val="25000"/>
                </a:schemeClr>
              </a:solidFill>
              <a:latin typeface="Helvetica" panose="020B0604020202020204" pitchFamily="34" charset="0"/>
              <a:cs typeface="Helvetica" panose="020B0604020202020204" pitchFamily="34" charset="0"/>
            </a:endParaRPr>
          </a:p>
        </p:txBody>
      </p:sp>
      <p:sp>
        <p:nvSpPr>
          <p:cNvPr id="35" name="Curved Right Arrow 34"/>
          <p:cNvSpPr/>
          <p:nvPr/>
        </p:nvSpPr>
        <p:spPr>
          <a:xfrm rot="20449813">
            <a:off x="4006952" y="5021042"/>
            <a:ext cx="262622" cy="386480"/>
          </a:xfrm>
          <a:prstGeom prst="curvedRightArrow">
            <a:avLst/>
          </a:prstGeom>
          <a:solidFill>
            <a:srgbClr val="9DDCD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lumMod val="75000"/>
                  <a:lumOff val="25000"/>
                </a:schemeClr>
              </a:solidFill>
            </a:endParaRPr>
          </a:p>
        </p:txBody>
      </p:sp>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2150" y="2267938"/>
            <a:ext cx="1536341" cy="1578098"/>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1194" y="3938810"/>
            <a:ext cx="1411162" cy="1001773"/>
          </a:xfrm>
          <a:prstGeom prst="rect">
            <a:avLst/>
          </a:prstGeom>
          <a:ln>
            <a:noFill/>
          </a:ln>
          <a:effectLst>
            <a:outerShdw blurRad="190500" algn="tl" rotWithShape="0">
              <a:srgbClr val="000000">
                <a:alpha val="70000"/>
              </a:srgbClr>
            </a:outerShdw>
          </a:effectLst>
        </p:spPr>
      </p:pic>
      <p:sp>
        <p:nvSpPr>
          <p:cNvPr id="38" name="Down Arrow 37"/>
          <p:cNvSpPr/>
          <p:nvPr/>
        </p:nvSpPr>
        <p:spPr>
          <a:xfrm rot="16200000">
            <a:off x="3218392" y="3933229"/>
            <a:ext cx="381032" cy="280883"/>
          </a:xfrm>
          <a:prstGeom prst="downArrow">
            <a:avLst/>
          </a:prstGeom>
          <a:solidFill>
            <a:srgbClr val="7BC8CE"/>
          </a:solidFill>
          <a:ln>
            <a:solidFill>
              <a:schemeClr val="bg1"/>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solidFill>
                <a:schemeClr val="tx1">
                  <a:lumMod val="75000"/>
                  <a:lumOff val="25000"/>
                </a:schemeClr>
              </a:solidFill>
            </a:endParaRPr>
          </a:p>
        </p:txBody>
      </p:sp>
    </p:spTree>
    <p:extLst>
      <p:ext uri="{BB962C8B-B14F-4D97-AF65-F5344CB8AC3E}">
        <p14:creationId xmlns:p14="http://schemas.microsoft.com/office/powerpoint/2010/main" val="144731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up)">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wipe(up)">
                                      <p:cBhvr>
                                        <p:cTn id="21" dur="500"/>
                                        <p:tgtEl>
                                          <p:spTgt spid="2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1000"/>
                                        <p:tgtEl>
                                          <p:spTgt spid="33"/>
                                        </p:tgtEl>
                                      </p:cBhvr>
                                    </p:animEffect>
                                  </p:childTnLst>
                                </p:cTn>
                              </p:par>
                              <p:par>
                                <p:cTn id="26" presetID="22" presetClass="entr" presetSubtype="1"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up)">
                                      <p:cBhvr>
                                        <p:cTn id="28" dur="500"/>
                                        <p:tgtEl>
                                          <p:spTgt spid="37"/>
                                        </p:tgtEl>
                                      </p:cBhvr>
                                    </p:animEffect>
                                  </p:childTnLst>
                                </p:cTn>
                              </p:par>
                              <p:par>
                                <p:cTn id="29" presetID="2" presetClass="entr" presetSubtype="8"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anim calcmode="lin" valueType="num">
                                      <p:cBhvr additive="base">
                                        <p:cTn id="31" dur="500" fill="hold"/>
                                        <p:tgtEl>
                                          <p:spTgt spid="38"/>
                                        </p:tgtEl>
                                        <p:attrNameLst>
                                          <p:attrName>ppt_x</p:attrName>
                                        </p:attrNameLst>
                                      </p:cBhvr>
                                      <p:tavLst>
                                        <p:tav tm="0">
                                          <p:val>
                                            <p:strVal val="0-#ppt_w/2"/>
                                          </p:val>
                                        </p:tav>
                                        <p:tav tm="100000">
                                          <p:val>
                                            <p:strVal val="#ppt_x"/>
                                          </p:val>
                                        </p:tav>
                                      </p:tavLst>
                                    </p:anim>
                                    <p:anim calcmode="lin" valueType="num">
                                      <p:cBhvr additive="base">
                                        <p:cTn id="32"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up)">
                                      <p:cBhvr>
                                        <p:cTn id="37" dur="500"/>
                                        <p:tgtEl>
                                          <p:spTgt spid="31"/>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wipe(left)">
                                      <p:cBhvr>
                                        <p:cTn id="41" dur="500"/>
                                        <p:tgtEl>
                                          <p:spTgt spid="3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4" grpId="0" animBg="1"/>
      <p:bldP spid="35" grpId="0" animBg="1"/>
      <p:bldP spid="38"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p:cNvSpPr>
          <p:nvPr/>
        </p:nvSpPr>
        <p:spPr>
          <a:xfrm>
            <a:off x="1651452" y="1575059"/>
            <a:ext cx="8626484" cy="3940044"/>
          </a:xfrm>
          <a:prstGeom prst="rect">
            <a:avLst/>
          </a:prstGeom>
        </p:spPr>
        <p:txBody>
          <a:bodyPr>
            <a:no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0" indent="0">
              <a:lnSpc>
                <a:spcPct val="150000"/>
              </a:lnSpc>
              <a:buNone/>
            </a:pPr>
            <a:endParaRPr lang="en-US" sz="2338" b="1" dirty="0">
              <a:latin typeface="Helvetica Neue"/>
            </a:endParaRPr>
          </a:p>
        </p:txBody>
      </p:sp>
      <p:sp>
        <p:nvSpPr>
          <p:cNvPr id="5" name="Rectangle 4"/>
          <p:cNvSpPr/>
          <p:nvPr/>
        </p:nvSpPr>
        <p:spPr>
          <a:xfrm>
            <a:off x="3319333" y="1498956"/>
            <a:ext cx="1489611" cy="292259"/>
          </a:xfrm>
          <a:prstGeom prst="rect">
            <a:avLst/>
          </a:prstGeom>
          <a:solidFill>
            <a:schemeClr val="accent4">
              <a:lumMod val="20000"/>
              <a:lumOff val="80000"/>
            </a:schemeClr>
          </a:solidFill>
          <a:effectLst>
            <a:outerShdw blurRad="50800" dist="38100" dir="8100000" algn="tr" rotWithShape="0">
              <a:prstClr val="black">
                <a:alpha val="40000"/>
              </a:prstClr>
            </a:outerShdw>
          </a:effectLst>
        </p:spPr>
        <p:txBody>
          <a:bodyPr wrap="square">
            <a:spAutoFit/>
          </a:bodyPr>
          <a:lstStyle/>
          <a:p>
            <a:pPr algn="ctr"/>
            <a:r>
              <a:rPr lang="en-US" sz="1299" b="1" dirty="0">
                <a:solidFill>
                  <a:schemeClr val="tx1">
                    <a:lumMod val="75000"/>
                    <a:lumOff val="25000"/>
                  </a:schemeClr>
                </a:solidFill>
                <a:latin typeface="Helvetica" panose="020B0604020202020204" pitchFamily="34" charset="0"/>
                <a:cs typeface="Helvetica" panose="020B0604020202020204" pitchFamily="34" charset="0"/>
              </a:rPr>
              <a:t>Test 1</a:t>
            </a:r>
          </a:p>
        </p:txBody>
      </p:sp>
      <p:sp>
        <p:nvSpPr>
          <p:cNvPr id="6" name="Rectangle 5"/>
          <p:cNvSpPr/>
          <p:nvPr/>
        </p:nvSpPr>
        <p:spPr>
          <a:xfrm>
            <a:off x="7496396" y="1502544"/>
            <a:ext cx="1489611" cy="292259"/>
          </a:xfrm>
          <a:prstGeom prst="rect">
            <a:avLst/>
          </a:prstGeom>
          <a:solidFill>
            <a:schemeClr val="accent4">
              <a:lumMod val="20000"/>
              <a:lumOff val="80000"/>
            </a:schemeClr>
          </a:solidFill>
          <a:effectLst>
            <a:outerShdw blurRad="50800" dist="38100" dir="8100000" algn="tr" rotWithShape="0">
              <a:prstClr val="black">
                <a:alpha val="40000"/>
              </a:prstClr>
            </a:outerShdw>
          </a:effectLst>
        </p:spPr>
        <p:txBody>
          <a:bodyPr wrap="square">
            <a:spAutoFit/>
          </a:bodyPr>
          <a:lstStyle/>
          <a:p>
            <a:pPr algn="ctr"/>
            <a:r>
              <a:rPr lang="en-US" sz="1299" b="1" dirty="0">
                <a:solidFill>
                  <a:schemeClr val="tx1">
                    <a:lumMod val="75000"/>
                    <a:lumOff val="25000"/>
                  </a:schemeClr>
                </a:solidFill>
                <a:latin typeface="Helvetica" panose="020B0604020202020204" pitchFamily="34" charset="0"/>
                <a:cs typeface="Helvetica" panose="020B0604020202020204" pitchFamily="34" charset="0"/>
              </a:rPr>
              <a:t>Test 2</a:t>
            </a:r>
          </a:p>
        </p:txBody>
      </p:sp>
      <p:sp>
        <p:nvSpPr>
          <p:cNvPr id="7" name="Round Diagonal Corner Rectangle 6"/>
          <p:cNvSpPr/>
          <p:nvPr/>
        </p:nvSpPr>
        <p:spPr>
          <a:xfrm>
            <a:off x="1747888" y="3538788"/>
            <a:ext cx="8530048" cy="433828"/>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pPr>
            <a:r>
              <a:rPr lang="en-US" sz="1559" b="1" dirty="0">
                <a:solidFill>
                  <a:schemeClr val="tx1">
                    <a:lumMod val="75000"/>
                    <a:lumOff val="25000"/>
                  </a:schemeClr>
                </a:solidFill>
                <a:latin typeface="Helvetica Neue"/>
              </a:rPr>
              <a:t>Is there sufficient evidence to conclude that both tests give the same mean impurity level</a:t>
            </a:r>
            <a:endParaRPr lang="en-US" sz="1559" b="1" kern="0" baseline="-25000" dirty="0">
              <a:solidFill>
                <a:schemeClr val="tx1">
                  <a:lumMod val="75000"/>
                  <a:lumOff val="25000"/>
                </a:schemeClr>
              </a:solidFill>
              <a:latin typeface="Helvetica Neue"/>
              <a:cs typeface="Helvetica" panose="020B0604020202020204" pitchFamily="34" charset="0"/>
            </a:endParaRPr>
          </a:p>
        </p:txBody>
      </p:sp>
      <p:grpSp>
        <p:nvGrpSpPr>
          <p:cNvPr id="8" name="Group 7"/>
          <p:cNvGrpSpPr/>
          <p:nvPr/>
        </p:nvGrpSpPr>
        <p:grpSpPr>
          <a:xfrm>
            <a:off x="7979664" y="4816514"/>
            <a:ext cx="2192266" cy="393248"/>
            <a:chOff x="3636294" y="2479786"/>
            <a:chExt cx="3743616" cy="694076"/>
          </a:xfrm>
        </p:grpSpPr>
        <p:grpSp>
          <p:nvGrpSpPr>
            <p:cNvPr id="9" name="Group 8"/>
            <p:cNvGrpSpPr/>
            <p:nvPr/>
          </p:nvGrpSpPr>
          <p:grpSpPr>
            <a:xfrm>
              <a:off x="3636294" y="2479786"/>
              <a:ext cx="3537041" cy="518695"/>
              <a:chOff x="387518" y="3029865"/>
              <a:chExt cx="7041983" cy="629853"/>
            </a:xfrm>
            <a:effectLst>
              <a:outerShdw blurRad="101600" sx="102000" sy="102000" algn="ctr" rotWithShape="0">
                <a:prstClr val="black">
                  <a:alpha val="26000"/>
                </a:prstClr>
              </a:outerShdw>
            </a:effectLst>
          </p:grpSpPr>
          <p:sp>
            <p:nvSpPr>
              <p:cNvPr id="11" name="Rectangle 10"/>
              <p:cNvSpPr/>
              <p:nvPr/>
            </p:nvSpPr>
            <p:spPr>
              <a:xfrm rot="16200000">
                <a:off x="3563754" y="-129290"/>
                <a:ext cx="629852" cy="69481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solidFill>
                    <a:schemeClr val="tx1">
                      <a:lumMod val="75000"/>
                      <a:lumOff val="25000"/>
                    </a:schemeClr>
                  </a:solidFill>
                  <a:latin typeface="Helvetica Neue"/>
                  <a:cs typeface="Helvetica" panose="020B0604020202020204" pitchFamily="34" charset="0"/>
                </a:endParaRPr>
              </a:p>
            </p:txBody>
          </p:sp>
          <p:sp>
            <p:nvSpPr>
              <p:cNvPr id="12" name="Rectangle 11"/>
              <p:cNvSpPr/>
              <p:nvPr/>
            </p:nvSpPr>
            <p:spPr>
              <a:xfrm rot="16200000">
                <a:off x="155876" y="3261507"/>
                <a:ext cx="629852" cy="16656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solidFill>
                    <a:schemeClr val="tx1">
                      <a:lumMod val="75000"/>
                      <a:lumOff val="25000"/>
                    </a:schemeClr>
                  </a:solidFill>
                  <a:latin typeface="Helvetica Neue"/>
                  <a:cs typeface="Helvetica" panose="020B0604020202020204" pitchFamily="34" charset="0"/>
                </a:endParaRPr>
              </a:p>
            </p:txBody>
          </p:sp>
          <p:sp>
            <p:nvSpPr>
              <p:cNvPr id="13" name="Rectangle 12"/>
              <p:cNvSpPr/>
              <p:nvPr/>
            </p:nvSpPr>
            <p:spPr>
              <a:xfrm rot="16200000">
                <a:off x="7031292" y="3261507"/>
                <a:ext cx="629851" cy="166567"/>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19" b="1" dirty="0">
                  <a:solidFill>
                    <a:schemeClr val="tx1">
                      <a:lumMod val="75000"/>
                      <a:lumOff val="25000"/>
                    </a:schemeClr>
                  </a:solidFill>
                  <a:latin typeface="Helvetica Neue"/>
                  <a:cs typeface="Helvetica" panose="020B0604020202020204" pitchFamily="34" charset="0"/>
                </a:endParaRPr>
              </a:p>
            </p:txBody>
          </p:sp>
        </p:grpSp>
        <p:sp>
          <p:nvSpPr>
            <p:cNvPr id="10" name="Rectangle 9"/>
            <p:cNvSpPr/>
            <p:nvPr/>
          </p:nvSpPr>
          <p:spPr>
            <a:xfrm>
              <a:off x="3719957" y="2516792"/>
              <a:ext cx="3659953" cy="657070"/>
            </a:xfrm>
            <a:prstGeom prst="rect">
              <a:avLst/>
            </a:prstGeom>
          </p:spPr>
          <p:txBody>
            <a:bodyPr wrap="square">
              <a:spAutoFit/>
            </a:bodyPr>
            <a:lstStyle/>
            <a:p>
              <a:pPr algn="ctr"/>
              <a:r>
                <a:rPr lang="en-US" sz="1819" b="1" dirty="0">
                  <a:solidFill>
                    <a:schemeClr val="tx1">
                      <a:lumMod val="75000"/>
                      <a:lumOff val="25000"/>
                    </a:schemeClr>
                  </a:solidFill>
                  <a:latin typeface="Helvetica Neue"/>
                  <a:cs typeface="Helvetica" panose="020B0604020202020204" pitchFamily="34" charset="0"/>
                </a:rPr>
                <a:t>Using </a:t>
              </a:r>
              <a:r>
                <a:rPr lang="el-GR" sz="1819" b="1" dirty="0">
                  <a:solidFill>
                    <a:schemeClr val="tx1">
                      <a:lumMod val="75000"/>
                      <a:lumOff val="25000"/>
                    </a:schemeClr>
                  </a:solidFill>
                  <a:latin typeface="Helvetica Neue"/>
                  <a:cs typeface="Helvetica" panose="020B0604020202020204" pitchFamily="34" charset="0"/>
                </a:rPr>
                <a:t>α</a:t>
              </a:r>
              <a:r>
                <a:rPr lang="en-US" sz="1819" b="1" dirty="0">
                  <a:solidFill>
                    <a:schemeClr val="tx1">
                      <a:lumMod val="75000"/>
                      <a:lumOff val="25000"/>
                    </a:schemeClr>
                  </a:solidFill>
                  <a:latin typeface="Helvetica Neue"/>
                  <a:cs typeface="Helvetica" panose="020B0604020202020204" pitchFamily="34" charset="0"/>
                </a:rPr>
                <a:t> = 0.01</a:t>
              </a:r>
            </a:p>
          </p:txBody>
        </p:sp>
      </p:gr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1870" y="1849881"/>
            <a:ext cx="2342019" cy="16038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21673" y="1849881"/>
            <a:ext cx="2443797" cy="16038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6" name="Group 15"/>
          <p:cNvGrpSpPr/>
          <p:nvPr/>
        </p:nvGrpSpPr>
        <p:grpSpPr>
          <a:xfrm>
            <a:off x="2556792" y="5156513"/>
            <a:ext cx="4827746" cy="326654"/>
            <a:chOff x="2087592" y="3608001"/>
            <a:chExt cx="2398144" cy="719223"/>
          </a:xfrm>
          <a:solidFill>
            <a:srgbClr val="F1F8EC"/>
          </a:solidFill>
        </p:grpSpPr>
        <p:sp>
          <p:nvSpPr>
            <p:cNvPr id="17" name="Rounded Rectangle 16"/>
            <p:cNvSpPr/>
            <p:nvPr/>
          </p:nvSpPr>
          <p:spPr>
            <a:xfrm>
              <a:off x="2087592" y="3608001"/>
              <a:ext cx="2398144" cy="624498"/>
            </a:xfrm>
            <a:prstGeom prst="roundRect">
              <a:avLst/>
            </a:prstGeom>
            <a:grpFill/>
            <a:ln>
              <a:solidFill>
                <a:schemeClr val="bg1">
                  <a:lumMod val="7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b="1">
                <a:solidFill>
                  <a:srgbClr val="FF0000"/>
                </a:solidFill>
              </a:endParaRPr>
            </a:p>
          </p:txBody>
        </p:sp>
        <p:sp>
          <p:nvSpPr>
            <p:cNvPr id="18" name="Rectangle 17"/>
            <p:cNvSpPr/>
            <p:nvPr/>
          </p:nvSpPr>
          <p:spPr>
            <a:xfrm>
              <a:off x="2087592" y="3661707"/>
              <a:ext cx="2398144" cy="665517"/>
            </a:xfrm>
            <a:prstGeom prst="rect">
              <a:avLst/>
            </a:prstGeom>
            <a:grpFill/>
          </p:spPr>
          <p:txBody>
            <a:bodyPr wrap="square">
              <a:spAutoFit/>
            </a:bodyPr>
            <a:lstStyle/>
            <a:p>
              <a:pPr>
                <a:defRPr/>
              </a:pPr>
              <a:r>
                <a:rPr lang="en-US" sz="1364" b="1" dirty="0">
                  <a:solidFill>
                    <a:srgbClr val="FF0000"/>
                  </a:solidFill>
                  <a:latin typeface="Helvetica" panose="020B0604020202020204" pitchFamily="34" charset="0"/>
                  <a:cs typeface="Helvetica" panose="020B0604020202020204" pitchFamily="34" charset="0"/>
                </a:rPr>
                <a:t>Construct 99% confidence interval for mean difference</a:t>
              </a:r>
            </a:p>
          </p:txBody>
        </p:sp>
      </p:grpSp>
      <p:graphicFrame>
        <p:nvGraphicFramePr>
          <p:cNvPr id="19" name="Table 18"/>
          <p:cNvGraphicFramePr>
            <a:graphicFrameLocks noGrp="1"/>
          </p:cNvGraphicFramePr>
          <p:nvPr/>
        </p:nvGraphicFramePr>
        <p:xfrm>
          <a:off x="1910399" y="4047801"/>
          <a:ext cx="5844349" cy="1009563"/>
        </p:xfrm>
        <a:graphic>
          <a:graphicData uri="http://schemas.openxmlformats.org/drawingml/2006/table">
            <a:tbl>
              <a:tblPr firstRow="1" bandRow="1">
                <a:tableStyleId>{85BE263C-DBD7-4A20-BB59-AAB30ACAA65A}</a:tableStyleId>
              </a:tblPr>
              <a:tblGrid>
                <a:gridCol w="1274531">
                  <a:extLst>
                    <a:ext uri="{9D8B030D-6E8A-4147-A177-3AD203B41FA5}">
                      <a16:colId xmlns:a16="http://schemas.microsoft.com/office/drawing/2014/main" xmlns="" val="20000"/>
                    </a:ext>
                  </a:extLst>
                </a:gridCol>
                <a:gridCol w="703752">
                  <a:extLst>
                    <a:ext uri="{9D8B030D-6E8A-4147-A177-3AD203B41FA5}">
                      <a16:colId xmlns:a16="http://schemas.microsoft.com/office/drawing/2014/main" xmlns="" val="20001"/>
                    </a:ext>
                  </a:extLst>
                </a:gridCol>
                <a:gridCol w="658053">
                  <a:extLst>
                    <a:ext uri="{9D8B030D-6E8A-4147-A177-3AD203B41FA5}">
                      <a16:colId xmlns:a16="http://schemas.microsoft.com/office/drawing/2014/main" xmlns="" val="20002"/>
                    </a:ext>
                  </a:extLst>
                </a:gridCol>
                <a:gridCol w="530099">
                  <a:extLst>
                    <a:ext uri="{9D8B030D-6E8A-4147-A177-3AD203B41FA5}">
                      <a16:colId xmlns:a16="http://schemas.microsoft.com/office/drawing/2014/main" xmlns="" val="20003"/>
                    </a:ext>
                  </a:extLst>
                </a:gridCol>
                <a:gridCol w="548378">
                  <a:extLst>
                    <a:ext uri="{9D8B030D-6E8A-4147-A177-3AD203B41FA5}">
                      <a16:colId xmlns:a16="http://schemas.microsoft.com/office/drawing/2014/main" xmlns="" val="20004"/>
                    </a:ext>
                  </a:extLst>
                </a:gridCol>
                <a:gridCol w="520959">
                  <a:extLst>
                    <a:ext uri="{9D8B030D-6E8A-4147-A177-3AD203B41FA5}">
                      <a16:colId xmlns:a16="http://schemas.microsoft.com/office/drawing/2014/main" xmlns="" val="20005"/>
                    </a:ext>
                  </a:extLst>
                </a:gridCol>
                <a:gridCol w="594077">
                  <a:extLst>
                    <a:ext uri="{9D8B030D-6E8A-4147-A177-3AD203B41FA5}">
                      <a16:colId xmlns:a16="http://schemas.microsoft.com/office/drawing/2014/main" xmlns="" val="20006"/>
                    </a:ext>
                  </a:extLst>
                </a:gridCol>
                <a:gridCol w="466121">
                  <a:extLst>
                    <a:ext uri="{9D8B030D-6E8A-4147-A177-3AD203B41FA5}">
                      <a16:colId xmlns:a16="http://schemas.microsoft.com/office/drawing/2014/main" xmlns="" val="20007"/>
                    </a:ext>
                  </a:extLst>
                </a:gridCol>
                <a:gridCol w="548379">
                  <a:extLst>
                    <a:ext uri="{9D8B030D-6E8A-4147-A177-3AD203B41FA5}">
                      <a16:colId xmlns:a16="http://schemas.microsoft.com/office/drawing/2014/main" xmlns="" val="20008"/>
                    </a:ext>
                  </a:extLst>
                </a:gridCol>
              </a:tblGrid>
              <a:tr h="336521">
                <a:tc>
                  <a:txBody>
                    <a:bodyPr/>
                    <a:lstStyle/>
                    <a:p>
                      <a:pPr algn="l"/>
                      <a:r>
                        <a:rPr lang="en-US" sz="1800" b="1" dirty="0">
                          <a:latin typeface="Helvetica Neue"/>
                          <a:cs typeface="Helvetica" panose="020B0604020202020204" pitchFamily="34" charset="0"/>
                        </a:rPr>
                        <a:t>Specimen</a:t>
                      </a:r>
                    </a:p>
                  </a:txBody>
                  <a:tcPr marL="59386" marR="59386" marT="29693" marB="29693"/>
                </a:tc>
                <a:tc>
                  <a:txBody>
                    <a:bodyPr/>
                    <a:lstStyle/>
                    <a:p>
                      <a:pPr algn="ctr"/>
                      <a:r>
                        <a:rPr lang="en-US" sz="1800" b="1" dirty="0">
                          <a:latin typeface="Helvetica Neue"/>
                          <a:cs typeface="Helvetica" panose="020B0604020202020204" pitchFamily="34" charset="0"/>
                        </a:rPr>
                        <a:t>1</a:t>
                      </a:r>
                    </a:p>
                  </a:txBody>
                  <a:tcPr marL="59386" marR="59386" marT="29693" marB="29693"/>
                </a:tc>
                <a:tc>
                  <a:txBody>
                    <a:bodyPr/>
                    <a:lstStyle/>
                    <a:p>
                      <a:pPr algn="ctr"/>
                      <a:r>
                        <a:rPr lang="en-US" sz="1800" b="1" dirty="0">
                          <a:latin typeface="Helvetica Neue"/>
                          <a:cs typeface="Helvetica" panose="020B0604020202020204" pitchFamily="34" charset="0"/>
                        </a:rPr>
                        <a:t>2</a:t>
                      </a:r>
                    </a:p>
                  </a:txBody>
                  <a:tcPr marL="59386" marR="59386" marT="29693" marB="29693"/>
                </a:tc>
                <a:tc>
                  <a:txBody>
                    <a:bodyPr/>
                    <a:lstStyle/>
                    <a:p>
                      <a:pPr algn="ctr"/>
                      <a:r>
                        <a:rPr lang="en-US" sz="1800" b="1" dirty="0">
                          <a:latin typeface="Helvetica Neue"/>
                          <a:cs typeface="Helvetica" panose="020B0604020202020204" pitchFamily="34" charset="0"/>
                        </a:rPr>
                        <a:t>3</a:t>
                      </a:r>
                    </a:p>
                  </a:txBody>
                  <a:tcPr marL="59386" marR="59386" marT="29693" marB="29693"/>
                </a:tc>
                <a:tc>
                  <a:txBody>
                    <a:bodyPr/>
                    <a:lstStyle/>
                    <a:p>
                      <a:pPr algn="ctr"/>
                      <a:r>
                        <a:rPr lang="en-US" sz="1800" b="1" dirty="0">
                          <a:latin typeface="Helvetica Neue"/>
                          <a:cs typeface="Helvetica" panose="020B0604020202020204" pitchFamily="34" charset="0"/>
                        </a:rPr>
                        <a:t>4</a:t>
                      </a:r>
                    </a:p>
                  </a:txBody>
                  <a:tcPr marL="59386" marR="59386" marT="29693" marB="29693"/>
                </a:tc>
                <a:tc>
                  <a:txBody>
                    <a:bodyPr/>
                    <a:lstStyle/>
                    <a:p>
                      <a:pPr algn="ctr"/>
                      <a:r>
                        <a:rPr lang="en-US" sz="1800" b="1" dirty="0">
                          <a:latin typeface="Helvetica Neue"/>
                          <a:cs typeface="Helvetica" panose="020B0604020202020204" pitchFamily="34" charset="0"/>
                        </a:rPr>
                        <a:t>5</a:t>
                      </a:r>
                    </a:p>
                  </a:txBody>
                  <a:tcPr marL="59386" marR="59386" marT="29693" marB="29693"/>
                </a:tc>
                <a:tc>
                  <a:txBody>
                    <a:bodyPr/>
                    <a:lstStyle/>
                    <a:p>
                      <a:pPr algn="ctr"/>
                      <a:r>
                        <a:rPr lang="en-US" sz="1800" b="1" dirty="0">
                          <a:latin typeface="Helvetica Neue"/>
                          <a:cs typeface="Helvetica" panose="020B0604020202020204" pitchFamily="34" charset="0"/>
                        </a:rPr>
                        <a:t>6</a:t>
                      </a:r>
                    </a:p>
                  </a:txBody>
                  <a:tcPr marL="59386" marR="59386" marT="29693" marB="29693"/>
                </a:tc>
                <a:tc>
                  <a:txBody>
                    <a:bodyPr/>
                    <a:lstStyle/>
                    <a:p>
                      <a:pPr algn="ctr"/>
                      <a:r>
                        <a:rPr lang="en-US" sz="1800" b="1" dirty="0">
                          <a:latin typeface="Helvetica Neue"/>
                          <a:cs typeface="Helvetica" panose="020B0604020202020204" pitchFamily="34" charset="0"/>
                        </a:rPr>
                        <a:t>7</a:t>
                      </a:r>
                    </a:p>
                  </a:txBody>
                  <a:tcPr marL="59386" marR="59386" marT="29693" marB="29693"/>
                </a:tc>
                <a:tc>
                  <a:txBody>
                    <a:bodyPr/>
                    <a:lstStyle/>
                    <a:p>
                      <a:pPr algn="ctr"/>
                      <a:r>
                        <a:rPr lang="en-US" sz="1800" b="1" dirty="0">
                          <a:latin typeface="Helvetica Neue"/>
                          <a:cs typeface="Helvetica" panose="020B0604020202020204" pitchFamily="34" charset="0"/>
                        </a:rPr>
                        <a:t>8</a:t>
                      </a:r>
                    </a:p>
                  </a:txBody>
                  <a:tcPr marL="59386" marR="59386" marT="29693" marB="29693"/>
                </a:tc>
                <a:extLst>
                  <a:ext uri="{0D108BD9-81ED-4DB2-BD59-A6C34878D82A}">
                    <a16:rowId xmlns:a16="http://schemas.microsoft.com/office/drawing/2014/main" xmlns="" val="10000"/>
                  </a:ext>
                </a:extLst>
              </a:tr>
              <a:tr h="336521">
                <a:tc>
                  <a:txBody>
                    <a:bodyPr/>
                    <a:lstStyle/>
                    <a:p>
                      <a:pPr algn="l"/>
                      <a:r>
                        <a:rPr lang="en-US" sz="1800" b="1" dirty="0">
                          <a:latin typeface="Helvetica Neue"/>
                          <a:cs typeface="Helvetica" panose="020B0604020202020204" pitchFamily="34" charset="0"/>
                        </a:rPr>
                        <a:t>Test 1</a:t>
                      </a:r>
                    </a:p>
                  </a:txBody>
                  <a:tcPr marL="59386" marR="59386" marT="29693" marB="29693"/>
                </a:tc>
                <a:tc>
                  <a:txBody>
                    <a:bodyPr/>
                    <a:lstStyle/>
                    <a:p>
                      <a:pPr algn="ctr"/>
                      <a:r>
                        <a:rPr lang="en-US" sz="1800" b="1" dirty="0">
                          <a:latin typeface="Helvetica Neue"/>
                          <a:cs typeface="Helvetica" panose="020B0604020202020204" pitchFamily="34" charset="0"/>
                        </a:rPr>
                        <a:t>1.2</a:t>
                      </a:r>
                    </a:p>
                  </a:txBody>
                  <a:tcPr marL="59386" marR="59386" marT="29693" marB="29693"/>
                </a:tc>
                <a:tc>
                  <a:txBody>
                    <a:bodyPr/>
                    <a:lstStyle/>
                    <a:p>
                      <a:pPr algn="ctr"/>
                      <a:r>
                        <a:rPr lang="en-US" sz="1800" b="1" dirty="0">
                          <a:latin typeface="Helvetica Neue"/>
                          <a:cs typeface="Helvetica" panose="020B0604020202020204" pitchFamily="34" charset="0"/>
                        </a:rPr>
                        <a:t>1.3</a:t>
                      </a:r>
                    </a:p>
                  </a:txBody>
                  <a:tcPr marL="59386" marR="59386" marT="29693" marB="29693"/>
                </a:tc>
                <a:tc>
                  <a:txBody>
                    <a:bodyPr/>
                    <a:lstStyle/>
                    <a:p>
                      <a:pPr algn="ctr"/>
                      <a:r>
                        <a:rPr lang="en-US" sz="1800" b="1" dirty="0">
                          <a:latin typeface="Helvetica Neue"/>
                          <a:cs typeface="Helvetica" panose="020B0604020202020204" pitchFamily="34" charset="0"/>
                        </a:rPr>
                        <a:t>1.5</a:t>
                      </a:r>
                    </a:p>
                  </a:txBody>
                  <a:tcPr marL="59386" marR="59386" marT="29693" marB="29693"/>
                </a:tc>
                <a:tc>
                  <a:txBody>
                    <a:bodyPr/>
                    <a:lstStyle/>
                    <a:p>
                      <a:pPr algn="ctr"/>
                      <a:r>
                        <a:rPr lang="en-US" sz="1800" b="1" dirty="0">
                          <a:latin typeface="Helvetica Neue"/>
                          <a:cs typeface="Helvetica" panose="020B0604020202020204" pitchFamily="34" charset="0"/>
                        </a:rPr>
                        <a:t>1.4</a:t>
                      </a:r>
                    </a:p>
                  </a:txBody>
                  <a:tcPr marL="59386" marR="59386" marT="29693" marB="29693"/>
                </a:tc>
                <a:tc>
                  <a:txBody>
                    <a:bodyPr/>
                    <a:lstStyle/>
                    <a:p>
                      <a:pPr algn="ctr"/>
                      <a:r>
                        <a:rPr lang="en-US" sz="1800" b="1" dirty="0">
                          <a:latin typeface="Helvetica Neue"/>
                          <a:cs typeface="Helvetica" panose="020B0604020202020204" pitchFamily="34" charset="0"/>
                        </a:rPr>
                        <a:t>1.7</a:t>
                      </a:r>
                    </a:p>
                  </a:txBody>
                  <a:tcPr marL="59386" marR="59386" marT="29693" marB="29693"/>
                </a:tc>
                <a:tc>
                  <a:txBody>
                    <a:bodyPr/>
                    <a:lstStyle/>
                    <a:p>
                      <a:pPr algn="ctr"/>
                      <a:r>
                        <a:rPr lang="en-US" sz="1800" b="1" dirty="0">
                          <a:latin typeface="Helvetica Neue"/>
                          <a:cs typeface="Helvetica" panose="020B0604020202020204" pitchFamily="34" charset="0"/>
                        </a:rPr>
                        <a:t>1.8</a:t>
                      </a:r>
                    </a:p>
                  </a:txBody>
                  <a:tcPr marL="59386" marR="59386" marT="29693" marB="29693"/>
                </a:tc>
                <a:tc>
                  <a:txBody>
                    <a:bodyPr/>
                    <a:lstStyle/>
                    <a:p>
                      <a:pPr algn="ctr"/>
                      <a:r>
                        <a:rPr lang="en-US" sz="1800" b="1" dirty="0">
                          <a:latin typeface="Helvetica Neue"/>
                          <a:cs typeface="Helvetica" panose="020B0604020202020204" pitchFamily="34" charset="0"/>
                        </a:rPr>
                        <a:t>1.4</a:t>
                      </a:r>
                    </a:p>
                  </a:txBody>
                  <a:tcPr marL="59386" marR="59386" marT="29693" marB="29693"/>
                </a:tc>
                <a:tc>
                  <a:txBody>
                    <a:bodyPr/>
                    <a:lstStyle/>
                    <a:p>
                      <a:pPr algn="ctr"/>
                      <a:r>
                        <a:rPr lang="en-US" sz="1800" b="1" dirty="0">
                          <a:latin typeface="Helvetica Neue"/>
                          <a:cs typeface="Helvetica" panose="020B0604020202020204" pitchFamily="34" charset="0"/>
                        </a:rPr>
                        <a:t>1.3</a:t>
                      </a:r>
                    </a:p>
                  </a:txBody>
                  <a:tcPr marL="59386" marR="59386" marT="29693" marB="29693"/>
                </a:tc>
                <a:extLst>
                  <a:ext uri="{0D108BD9-81ED-4DB2-BD59-A6C34878D82A}">
                    <a16:rowId xmlns:a16="http://schemas.microsoft.com/office/drawing/2014/main" xmlns="" val="10001"/>
                  </a:ext>
                </a:extLst>
              </a:tr>
              <a:tr h="336521">
                <a:tc>
                  <a:txBody>
                    <a:bodyPr/>
                    <a:lstStyle/>
                    <a:p>
                      <a:pPr algn="l"/>
                      <a:r>
                        <a:rPr lang="en-US" sz="1800" b="1" dirty="0">
                          <a:latin typeface="Helvetica Neue"/>
                          <a:cs typeface="Helvetica" panose="020B0604020202020204" pitchFamily="34" charset="0"/>
                        </a:rPr>
                        <a:t>Test 2</a:t>
                      </a:r>
                    </a:p>
                  </a:txBody>
                  <a:tcPr marL="59386" marR="59386" marT="29693" marB="29693"/>
                </a:tc>
                <a:tc>
                  <a:txBody>
                    <a:bodyPr/>
                    <a:lstStyle/>
                    <a:p>
                      <a:pPr algn="ctr"/>
                      <a:r>
                        <a:rPr lang="en-US" sz="1800" b="1" dirty="0">
                          <a:latin typeface="Helvetica Neue"/>
                          <a:cs typeface="Helvetica" panose="020B0604020202020204" pitchFamily="34" charset="0"/>
                        </a:rPr>
                        <a:t>1.4</a:t>
                      </a:r>
                    </a:p>
                  </a:txBody>
                  <a:tcPr marL="59386" marR="59386" marT="29693" marB="29693"/>
                </a:tc>
                <a:tc>
                  <a:txBody>
                    <a:bodyPr/>
                    <a:lstStyle/>
                    <a:p>
                      <a:pPr algn="ctr"/>
                      <a:r>
                        <a:rPr lang="en-US" sz="1800" b="1" dirty="0">
                          <a:latin typeface="Helvetica Neue"/>
                          <a:cs typeface="Helvetica" panose="020B0604020202020204" pitchFamily="34" charset="0"/>
                        </a:rPr>
                        <a:t>1.7</a:t>
                      </a:r>
                    </a:p>
                  </a:txBody>
                  <a:tcPr marL="59386" marR="59386" marT="29693" marB="29693"/>
                </a:tc>
                <a:tc>
                  <a:txBody>
                    <a:bodyPr/>
                    <a:lstStyle/>
                    <a:p>
                      <a:pPr algn="ctr"/>
                      <a:r>
                        <a:rPr lang="en-US" sz="1800" b="1" dirty="0">
                          <a:latin typeface="Helvetica Neue"/>
                          <a:cs typeface="Helvetica" panose="020B0604020202020204" pitchFamily="34" charset="0"/>
                        </a:rPr>
                        <a:t>1.5</a:t>
                      </a:r>
                    </a:p>
                  </a:txBody>
                  <a:tcPr marL="59386" marR="59386" marT="29693" marB="29693"/>
                </a:tc>
                <a:tc>
                  <a:txBody>
                    <a:bodyPr/>
                    <a:lstStyle/>
                    <a:p>
                      <a:pPr algn="ctr"/>
                      <a:r>
                        <a:rPr lang="en-US" sz="1800" b="1" dirty="0">
                          <a:latin typeface="Helvetica Neue"/>
                          <a:cs typeface="Helvetica" panose="020B0604020202020204" pitchFamily="34" charset="0"/>
                        </a:rPr>
                        <a:t>1.3</a:t>
                      </a:r>
                    </a:p>
                  </a:txBody>
                  <a:tcPr marL="59386" marR="59386" marT="29693" marB="29693"/>
                </a:tc>
                <a:tc>
                  <a:txBody>
                    <a:bodyPr/>
                    <a:lstStyle/>
                    <a:p>
                      <a:pPr algn="ctr"/>
                      <a:r>
                        <a:rPr lang="en-US" sz="1800" b="1" dirty="0">
                          <a:latin typeface="Helvetica Neue"/>
                          <a:cs typeface="Helvetica" panose="020B0604020202020204" pitchFamily="34" charset="0"/>
                        </a:rPr>
                        <a:t>2.0</a:t>
                      </a:r>
                    </a:p>
                  </a:txBody>
                  <a:tcPr marL="59386" marR="59386" marT="29693" marB="29693"/>
                </a:tc>
                <a:tc>
                  <a:txBody>
                    <a:bodyPr/>
                    <a:lstStyle/>
                    <a:p>
                      <a:pPr algn="ctr"/>
                      <a:r>
                        <a:rPr lang="en-US" sz="1800" b="1" dirty="0">
                          <a:latin typeface="Helvetica Neue"/>
                          <a:cs typeface="Helvetica" panose="020B0604020202020204" pitchFamily="34" charset="0"/>
                        </a:rPr>
                        <a:t>2.1</a:t>
                      </a:r>
                    </a:p>
                  </a:txBody>
                  <a:tcPr marL="59386" marR="59386" marT="29693" marB="29693"/>
                </a:tc>
                <a:tc>
                  <a:txBody>
                    <a:bodyPr/>
                    <a:lstStyle/>
                    <a:p>
                      <a:pPr algn="ctr"/>
                      <a:r>
                        <a:rPr lang="en-US" sz="1800" b="1" dirty="0">
                          <a:latin typeface="Helvetica Neue"/>
                          <a:cs typeface="Helvetica" panose="020B0604020202020204" pitchFamily="34" charset="0"/>
                        </a:rPr>
                        <a:t>1.7</a:t>
                      </a:r>
                    </a:p>
                  </a:txBody>
                  <a:tcPr marL="59386" marR="59386" marT="29693" marB="29693"/>
                </a:tc>
                <a:tc>
                  <a:txBody>
                    <a:bodyPr/>
                    <a:lstStyle/>
                    <a:p>
                      <a:pPr algn="ctr"/>
                      <a:r>
                        <a:rPr lang="en-US" sz="1800" b="1" dirty="0">
                          <a:latin typeface="Helvetica Neue"/>
                          <a:cs typeface="Helvetica" panose="020B0604020202020204" pitchFamily="34" charset="0"/>
                        </a:rPr>
                        <a:t>1.6</a:t>
                      </a:r>
                    </a:p>
                  </a:txBody>
                  <a:tcPr marL="59386" marR="59386" marT="29693" marB="29693"/>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113282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53" presetClass="entr" presetSubtype="16"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500"/>
                            </p:stCondLst>
                            <p:childTnLst>
                              <p:par>
                                <p:cTn id="26" presetID="53" presetClass="entr" presetSubtype="16"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par>
                          <p:cTn id="36" fill="hold">
                            <p:stCondLst>
                              <p:cond delay="500"/>
                            </p:stCondLst>
                            <p:childTnLst>
                              <p:par>
                                <p:cTn id="37" presetID="53" presetClass="entr" presetSubtype="16"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500" fill="hold"/>
                                        <p:tgtEl>
                                          <p:spTgt spid="8"/>
                                        </p:tgtEl>
                                        <p:attrNameLst>
                                          <p:attrName>ppt_w</p:attrName>
                                        </p:attrNameLst>
                                      </p:cBhvr>
                                      <p:tavLst>
                                        <p:tav tm="0">
                                          <p:val>
                                            <p:fltVal val="0"/>
                                          </p:val>
                                        </p:tav>
                                        <p:tav tm="100000">
                                          <p:val>
                                            <p:strVal val="#ppt_w"/>
                                          </p:val>
                                        </p:tav>
                                      </p:tavLst>
                                    </p:anim>
                                    <p:anim calcmode="lin" valueType="num">
                                      <p:cBhvr>
                                        <p:cTn id="40" dur="500" fill="hold"/>
                                        <p:tgtEl>
                                          <p:spTgt spid="8"/>
                                        </p:tgtEl>
                                        <p:attrNameLst>
                                          <p:attrName>ppt_h</p:attrName>
                                        </p:attrNameLst>
                                      </p:cBhvr>
                                      <p:tavLst>
                                        <p:tav tm="0">
                                          <p:val>
                                            <p:fltVal val="0"/>
                                          </p:val>
                                        </p:tav>
                                        <p:tav tm="100000">
                                          <p:val>
                                            <p:strVal val="#ppt_h"/>
                                          </p:val>
                                        </p:tav>
                                      </p:tavLst>
                                    </p:anim>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6" presetClass="entr" presetSubtype="32"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ircle(out)">
                                      <p:cBhvr>
                                        <p:cTn id="46" dur="20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arn(outVertical)">
                                      <p:cBhvr>
                                        <p:cTn id="5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23489" y="1469571"/>
                <a:ext cx="8050695" cy="4953000"/>
              </a:xfrm>
            </p:spPr>
            <p:txBody>
              <a:bodyPr>
                <a:normAutofit/>
              </a:bodyPr>
              <a:lstStyle/>
              <a:p>
                <a:pPr marL="40481" indent="0">
                  <a:lnSpc>
                    <a:spcPct val="120000"/>
                  </a:lnSpc>
                  <a:spcBef>
                    <a:spcPts val="0"/>
                  </a:spcBef>
                </a:pPr>
                <a:r>
                  <a:rPr lang="en-US" sz="1900" b="1" dirty="0">
                    <a:solidFill>
                      <a:srgbClr val="0B5ED7"/>
                    </a:solidFill>
                    <a:latin typeface="Calibri" panose="020F0502020204030204" pitchFamily="34" charset="0"/>
                    <a:ea typeface="Tahoma" panose="020B0604030504040204" pitchFamily="34" charset="0"/>
                    <a:cs typeface="Calibri" panose="020F0502020204030204" pitchFamily="34" charset="0"/>
                  </a:rPr>
                  <a:t>Type I error calculation</a:t>
                </a:r>
              </a:p>
              <a:p>
                <a:pPr marL="40481" indent="0">
                  <a:lnSpc>
                    <a:spcPct val="120000"/>
                  </a:lnSpc>
                  <a:spcBef>
                    <a:spcPts val="0"/>
                  </a:spcBef>
                </a:pPr>
                <a:endParaRPr lang="en-US" sz="1700" b="1"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14:m>
                  <m:oMath xmlns:m="http://schemas.openxmlformats.org/officeDocument/2006/math">
                    <m:r>
                      <a:rPr lang="en-US" sz="1700" b="1" i="1">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1700" b="1" dirty="0">
                    <a:latin typeface="Calibri" panose="020F0502020204030204" pitchFamily="34" charset="0"/>
                    <a:ea typeface="Tahoma" panose="020B0604030504040204" pitchFamily="34" charset="0"/>
                    <a:cs typeface="Calibri" panose="020F0502020204030204" pitchFamily="34" charset="0"/>
                  </a:rPr>
                  <a:t>: </a:t>
                </a:r>
                <a:r>
                  <a:rPr lang="en-US" sz="1700" dirty="0">
                    <a:latin typeface="Calibri" panose="020F0502020204030204" pitchFamily="34" charset="0"/>
                    <a:ea typeface="Tahoma" panose="020B0604030504040204" pitchFamily="34" charset="0"/>
                    <a:cs typeface="Calibri" panose="020F0502020204030204" pitchFamily="34" charset="0"/>
                  </a:rPr>
                  <a:t>denotes the probability of making a Type I error</a:t>
                </a:r>
              </a:p>
              <a:p>
                <a:pPr marL="40481" indent="0">
                  <a:lnSpc>
                    <a:spcPct val="120000"/>
                  </a:lnSpc>
                  <a:spcBef>
                    <a:spcPts val="0"/>
                  </a:spcBef>
                </a:pPr>
                <a:endParaRPr lang="en-US" sz="1700"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r>
                  <a:rPr lang="en-US" sz="1700" b="1" dirty="0">
                    <a:latin typeface="Calibri" panose="020F0502020204030204" pitchFamily="34" charset="0"/>
                    <a:ea typeface="Tahoma" panose="020B0604030504040204" pitchFamily="34" charset="0"/>
                    <a:cs typeface="Calibri" panose="020F0502020204030204" pitchFamily="34" charset="0"/>
                  </a:rPr>
                  <a:t>	</a:t>
                </a:r>
                <a:r>
                  <a:rPr lang="en-US" sz="1700" b="1"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r>
                      <a:rPr lang="en-US" sz="1700" b="1" i="1">
                        <a:latin typeface="Cambria Math" panose="02040503050406030204" pitchFamily="18" charset="0"/>
                        <a:ea typeface="Cambria Math" panose="02040503050406030204" pitchFamily="18" charset="0"/>
                        <a:cs typeface="Times New Roman" panose="02020603050405020304" pitchFamily="18" charset="0"/>
                      </a:rPr>
                      <m:t>𝜶</m:t>
                    </m:r>
                    <m:r>
                      <a:rPr lang="en-US" sz="1700" b="1">
                        <a:latin typeface="Cambria Math" panose="02040503050406030204" pitchFamily="18" charset="0"/>
                        <a:ea typeface="Cambria Math" panose="02040503050406030204" pitchFamily="18" charset="0"/>
                        <a:cs typeface="Times New Roman" panose="02020603050405020304" pitchFamily="18" charset="0"/>
                      </a:rPr>
                      <m:t>=</m:t>
                    </m:r>
                    <m:r>
                      <a:rPr lang="en-US" sz="1700" b="1">
                        <a:latin typeface="Cambria Math" panose="02040503050406030204" pitchFamily="18" charset="0"/>
                        <a:ea typeface="Cambria Math" panose="02040503050406030204" pitchFamily="18" charset="0"/>
                        <a:cs typeface="Times New Roman" panose="02020603050405020304" pitchFamily="18" charset="0"/>
                      </a:rPr>
                      <m:t>𝐏</m:t>
                    </m:r>
                    <m:d>
                      <m:dPr>
                        <m:endChr m:val="|"/>
                        <m:ctrlPr>
                          <a:rPr lang="en-US" sz="1700" i="1">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1700">
                            <a:latin typeface="Cambria Math" panose="02040503050406030204" pitchFamily="18" charset="0"/>
                            <a:ea typeface="Cambria Math" panose="02040503050406030204" pitchFamily="18" charset="0"/>
                            <a:cs typeface="Times New Roman" panose="02020603050405020304" pitchFamily="18" charset="0"/>
                          </a:rPr>
                          <m:t>Rejecting</m:t>
                        </m:r>
                        <m:r>
                          <a:rPr lang="en-US" sz="170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7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700" i="1">
                                <a:latin typeface="Cambria Math" panose="02040503050406030204" pitchFamily="18" charset="0"/>
                                <a:ea typeface="Cambria Math" panose="02040503050406030204" pitchFamily="18" charset="0"/>
                                <a:cs typeface="Times New Roman" panose="02020603050405020304" pitchFamily="18" charset="0"/>
                              </a:rPr>
                              <m:t>𝐻</m:t>
                            </m:r>
                          </m:e>
                          <m:sub>
                            <m:r>
                              <a:rPr lang="en-US" sz="1700" i="1">
                                <a:latin typeface="Cambria Math" panose="02040503050406030204" pitchFamily="18" charset="0"/>
                                <a:ea typeface="Cambria Math" panose="02040503050406030204" pitchFamily="18" charset="0"/>
                                <a:cs typeface="Times New Roman" panose="02020603050405020304" pitchFamily="18" charset="0"/>
                              </a:rPr>
                              <m:t>0</m:t>
                            </m:r>
                          </m:sub>
                        </m:sSub>
                      </m:e>
                    </m:d>
                    <m:sSub>
                      <m:sSubPr>
                        <m:ctrlPr>
                          <a:rPr lang="en-US" sz="17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700" i="1">
                            <a:latin typeface="Cambria Math" panose="02040503050406030204" pitchFamily="18" charset="0"/>
                            <a:ea typeface="Cambria Math" panose="02040503050406030204" pitchFamily="18" charset="0"/>
                            <a:cs typeface="Times New Roman" panose="02020603050405020304" pitchFamily="18" charset="0"/>
                          </a:rPr>
                          <m:t>𝐻</m:t>
                        </m:r>
                      </m:e>
                      <m:sub>
                        <m:r>
                          <a:rPr lang="en-US" sz="1700" i="1">
                            <a:latin typeface="Cambria Math" panose="02040503050406030204" pitchFamily="18" charset="0"/>
                            <a:ea typeface="Cambria Math" panose="02040503050406030204" pitchFamily="18" charset="0"/>
                            <a:cs typeface="Times New Roman" panose="02020603050405020304" pitchFamily="18" charset="0"/>
                          </a:rPr>
                          <m:t>0</m:t>
                        </m:r>
                      </m:sub>
                    </m:sSub>
                    <m:r>
                      <a:rPr lang="en-US" sz="170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700">
                        <a:latin typeface="Cambria Math" panose="02040503050406030204" pitchFamily="18" charset="0"/>
                        <a:ea typeface="Cambria Math" panose="02040503050406030204" pitchFamily="18" charset="0"/>
                        <a:cs typeface="Times New Roman" panose="02020603050405020304" pitchFamily="18" charset="0"/>
                      </a:rPr>
                      <m:t>is</m:t>
                    </m:r>
                    <m:r>
                      <a:rPr lang="en-US" sz="170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700">
                        <a:latin typeface="Cambria Math" panose="02040503050406030204" pitchFamily="18" charset="0"/>
                        <a:ea typeface="Cambria Math" panose="02040503050406030204" pitchFamily="18" charset="0"/>
                        <a:cs typeface="Times New Roman" panose="02020603050405020304" pitchFamily="18" charset="0"/>
                      </a:rPr>
                      <m:t>true</m:t>
                    </m:r>
                    <m:r>
                      <a:rPr lang="en-US" sz="1700">
                        <a:latin typeface="Cambria Math" panose="02040503050406030204" pitchFamily="18" charset="0"/>
                        <a:ea typeface="Cambria Math" panose="02040503050406030204" pitchFamily="18" charset="0"/>
                        <a:cs typeface="Times New Roman" panose="02020603050405020304" pitchFamily="18" charset="0"/>
                      </a:rPr>
                      <m:t>)</m:t>
                    </m:r>
                  </m:oMath>
                </a14:m>
                <a:r>
                  <a:rPr lang="en-US" sz="1700" b="1" dirty="0">
                    <a:latin typeface="Calibri" panose="020F0502020204030204" pitchFamily="34" charset="0"/>
                    <a:ea typeface="Tahoma" panose="020B0604030504040204" pitchFamily="34" charset="0"/>
                    <a:cs typeface="Calibri" panose="020F0502020204030204" pitchFamily="34" charset="0"/>
                  </a:rPr>
                  <a:t> </a:t>
                </a:r>
              </a:p>
              <a:p>
                <a:pPr marL="40481" indent="0">
                  <a:lnSpc>
                    <a:spcPct val="120000"/>
                  </a:lnSpc>
                  <a:spcBef>
                    <a:spcPts val="0"/>
                  </a:spcBef>
                </a:pPr>
                <a:r>
                  <a:rPr lang="en-US" sz="1900" b="1" dirty="0">
                    <a:solidFill>
                      <a:srgbClr val="0B5ED7"/>
                    </a:solidFill>
                    <a:latin typeface="Calibri" panose="020F0502020204030204" pitchFamily="34" charset="0"/>
                    <a:ea typeface="Tahoma" panose="020B0604030504040204" pitchFamily="34" charset="0"/>
                    <a:cs typeface="Calibri" panose="020F0502020204030204" pitchFamily="34" charset="0"/>
                  </a:rPr>
                  <a:t>Type II error calculation</a:t>
                </a:r>
              </a:p>
              <a:p>
                <a:pPr marL="40481" indent="0">
                  <a:lnSpc>
                    <a:spcPct val="120000"/>
                  </a:lnSpc>
                  <a:spcBef>
                    <a:spcPts val="0"/>
                  </a:spcBef>
                </a:pPr>
                <a:endParaRPr lang="en-US" sz="825" b="1"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14:m>
                  <m:oMath xmlns:m="http://schemas.openxmlformats.org/officeDocument/2006/math">
                    <m:r>
                      <a:rPr lang="en-US" sz="2200" b="1" i="1">
                        <a:latin typeface="Cambria Math" panose="02040503050406030204" pitchFamily="18" charset="0"/>
                        <a:ea typeface="Cambria Math" panose="02040503050406030204" pitchFamily="18" charset="0"/>
                        <a:cs typeface="Times New Roman" panose="02020603050405020304" pitchFamily="18" charset="0"/>
                      </a:rPr>
                      <m:t>𝜷</m:t>
                    </m:r>
                  </m:oMath>
                </a14:m>
                <a:r>
                  <a:rPr lang="en-US" b="1" dirty="0">
                    <a:latin typeface="Calibri" panose="020F0502020204030204" pitchFamily="34" charset="0"/>
                    <a:ea typeface="Tahoma" panose="020B0604030504040204" pitchFamily="34" charset="0"/>
                    <a:cs typeface="Calibri" panose="020F0502020204030204" pitchFamily="34" charset="0"/>
                  </a:rPr>
                  <a:t>: </a:t>
                </a:r>
                <a:r>
                  <a:rPr lang="en-US" sz="1900" dirty="0">
                    <a:latin typeface="Calibri" panose="020F0502020204030204" pitchFamily="34" charset="0"/>
                    <a:ea typeface="Tahoma" panose="020B0604030504040204" pitchFamily="34" charset="0"/>
                    <a:cs typeface="Calibri" panose="020F0502020204030204" pitchFamily="34" charset="0"/>
                  </a:rPr>
                  <a:t>denotes the probability of making a Type II error</a:t>
                </a:r>
              </a:p>
              <a:p>
                <a:pPr marL="40481" indent="0">
                  <a:lnSpc>
                    <a:spcPct val="120000"/>
                  </a:lnSpc>
                  <a:spcBef>
                    <a:spcPts val="0"/>
                  </a:spcBef>
                </a:pPr>
                <a:endParaRPr lang="en-US" sz="825"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r>
                  <a:rPr lang="en-US" b="1" dirty="0">
                    <a:latin typeface="Calibri" panose="020F0502020204030204" pitchFamily="34" charset="0"/>
                    <a:ea typeface="Tahoma" panose="020B0604030504040204" pitchFamily="34" charset="0"/>
                    <a:cs typeface="Calibri" panose="020F0502020204030204" pitchFamily="34" charset="0"/>
                  </a:rPr>
                  <a:t>	</a:t>
                </a:r>
                <a:r>
                  <a:rPr lang="en-US" sz="1700" b="1"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r>
                      <a:rPr lang="en-US" sz="17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𝛃</m:t>
                    </m:r>
                    <m:r>
                      <a:rPr lang="en-US" sz="1700" b="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sz="1700" b="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𝐏</m:t>
                    </m:r>
                    <m:d>
                      <m:dPr>
                        <m:endChr m:val="|"/>
                        <m:ctrlP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sz="1700">
                            <a:solidFill>
                              <a:srgbClr val="FF0000"/>
                            </a:solidFill>
                            <a:latin typeface="Cambria Math"/>
                            <a:ea typeface="Cambria Math" panose="02040503050406030204" pitchFamily="18" charset="0"/>
                            <a:cs typeface="Times New Roman" panose="02020603050405020304" pitchFamily="18" charset="0"/>
                          </a:rPr>
                          <m:t>Accepting</m:t>
                        </m:r>
                        <m: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sub>
                        </m:sSub>
                      </m:e>
                    </m:d>
                    <m:sSub>
                      <m:sSubPr>
                        <m:ctrlP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𝐻</m:t>
                        </m:r>
                      </m:e>
                      <m:sub>
                        <m:r>
                          <a:rPr lang="en-US" sz="1700"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0</m:t>
                        </m:r>
                      </m:sub>
                    </m:sSub>
                    <m: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is</m:t>
                    </m:r>
                    <m: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sz="1700">
                        <a:solidFill>
                          <a:srgbClr val="FF0000"/>
                        </a:solidFill>
                        <a:latin typeface="Cambria Math"/>
                        <a:ea typeface="Cambria Math" panose="02040503050406030204" pitchFamily="18" charset="0"/>
                        <a:cs typeface="Times New Roman" panose="02020603050405020304" pitchFamily="18" charset="0"/>
                      </a:rPr>
                      <m:t>false</m:t>
                    </m:r>
                    <m:r>
                      <a:rPr lang="en-US" sz="17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700" b="1" dirty="0">
                    <a:solidFill>
                      <a:srgbClr val="FF0000"/>
                    </a:solidFill>
                    <a:latin typeface="Calibri" panose="020F0502020204030204" pitchFamily="34" charset="0"/>
                    <a:ea typeface="Tahoma" panose="020B0604030504040204" pitchFamily="34" charset="0"/>
                    <a:cs typeface="Calibri" panose="020F0502020204030204" pitchFamily="34" charset="0"/>
                  </a:rPr>
                  <a:t> </a:t>
                </a:r>
                <a:endParaRPr lang="en-US" sz="1700" b="1" dirty="0">
                  <a:latin typeface="Calibri" panose="020F0502020204030204" pitchFamily="34" charset="0"/>
                  <a:ea typeface="Tahoma" panose="020B0604030504040204" pitchFamily="34" charset="0"/>
                  <a:cs typeface="Calibri" panose="020F0502020204030204" pitchFamily="34" charset="0"/>
                </a:endParaRPr>
              </a:p>
              <a:p>
                <a:pPr marL="40481" indent="0">
                  <a:lnSpc>
                    <a:spcPct val="120000"/>
                  </a:lnSpc>
                  <a:spcBef>
                    <a:spcPts val="0"/>
                  </a:spcBef>
                </a:pPr>
                <a:r>
                  <a:rPr lang="en-US" sz="1700" b="1" dirty="0">
                    <a:latin typeface="Calibri" panose="020F0502020204030204" pitchFamily="34" charset="0"/>
                    <a:ea typeface="Tahoma" panose="020B0604030504040204" pitchFamily="34" charset="0"/>
                    <a:cs typeface="Calibri" panose="020F0502020204030204" pitchFamily="34" charset="0"/>
                  </a:rPr>
                  <a:t>Note:</a:t>
                </a:r>
              </a:p>
              <a:p>
                <a:pPr marL="254794" indent="-214313" algn="just">
                  <a:lnSpc>
                    <a:spcPct val="120000"/>
                  </a:lnSpc>
                  <a:spcBef>
                    <a:spcPts val="0"/>
                  </a:spcBef>
                </a:pPr>
                <a14:m>
                  <m:oMath xmlns:m="http://schemas.openxmlformats.org/officeDocument/2006/math">
                    <m:r>
                      <a:rPr lang="en-US" sz="1700" b="1" i="1">
                        <a:latin typeface="Cambria Math" panose="02040503050406030204" pitchFamily="18" charset="0"/>
                        <a:ea typeface="Cambria Math" panose="02040503050406030204" pitchFamily="18" charset="0"/>
                        <a:cs typeface="Times New Roman" panose="02020603050405020304" pitchFamily="18" charset="0"/>
                      </a:rPr>
                      <m:t>𝜶</m:t>
                    </m:r>
                  </m:oMath>
                </a14:m>
                <a:r>
                  <a:rPr lang="en-US" sz="1700" dirty="0">
                    <a:latin typeface="Calibri" panose="020F0502020204030204" pitchFamily="34" charset="0"/>
                    <a:ea typeface="Tahoma" panose="020B0604030504040204" pitchFamily="34" charset="0"/>
                    <a:cs typeface="Calibri" panose="020F0502020204030204" pitchFamily="34" charset="0"/>
                  </a:rPr>
                  <a:t> and </a:t>
                </a:r>
                <a14:m>
                  <m:oMath xmlns:m="http://schemas.openxmlformats.org/officeDocument/2006/math">
                    <m:r>
                      <a:rPr lang="en-US" sz="1700" b="1" i="1">
                        <a:latin typeface="Cambria Math" panose="02040503050406030204" pitchFamily="18" charset="0"/>
                        <a:ea typeface="Cambria Math" panose="02040503050406030204" pitchFamily="18" charset="0"/>
                        <a:cs typeface="Times New Roman" panose="02020603050405020304" pitchFamily="18" charset="0"/>
                      </a:rPr>
                      <m:t>𝛃</m:t>
                    </m:r>
                  </m:oMath>
                </a14:m>
                <a:r>
                  <a:rPr lang="en-US" sz="1700" dirty="0">
                    <a:latin typeface="Calibri" panose="020F0502020204030204" pitchFamily="34" charset="0"/>
                    <a:ea typeface="Tahoma" panose="020B0604030504040204" pitchFamily="34" charset="0"/>
                    <a:cs typeface="Calibri" panose="020F0502020204030204" pitchFamily="34" charset="0"/>
                  </a:rPr>
                  <a:t> are not independent of each other as one increases, the other decreases</a:t>
                </a:r>
              </a:p>
              <a:p>
                <a:pPr marL="254794" indent="-214313" algn="just">
                  <a:lnSpc>
                    <a:spcPct val="120000"/>
                  </a:lnSpc>
                  <a:spcBef>
                    <a:spcPts val="0"/>
                  </a:spcBef>
                </a:pPr>
                <a:r>
                  <a:rPr lang="en-US" sz="1700" dirty="0">
                    <a:latin typeface="Calibri" panose="020F0502020204030204" pitchFamily="34" charset="0"/>
                    <a:ea typeface="Tahoma" panose="020B0604030504040204" pitchFamily="34" charset="0"/>
                    <a:cs typeface="Calibri" panose="020F0502020204030204" pitchFamily="34" charset="0"/>
                  </a:rPr>
                  <a:t>When the sample size increases, both to decrease since sampling error is reduced.</a:t>
                </a:r>
              </a:p>
              <a:p>
                <a:pPr marL="254794" indent="-214313" algn="just">
                  <a:lnSpc>
                    <a:spcPct val="120000"/>
                  </a:lnSpc>
                  <a:spcBef>
                    <a:spcPts val="0"/>
                  </a:spcBef>
                </a:pPr>
                <a:r>
                  <a:rPr lang="en-US" sz="1700" dirty="0">
                    <a:latin typeface="Calibri" panose="020F0502020204030204" pitchFamily="34" charset="0"/>
                    <a:ea typeface="Tahoma" panose="020B0604030504040204" pitchFamily="34" charset="0"/>
                    <a:cs typeface="Calibri" panose="020F0502020204030204" pitchFamily="34" charset="0"/>
                  </a:rPr>
                  <a:t>In general, we focus on Type I error, but Type II error is also important, particularly </a:t>
                </a:r>
              </a:p>
              <a:p>
                <a:pPr marL="254794" indent="-214313" algn="just">
                  <a:lnSpc>
                    <a:spcPct val="120000"/>
                  </a:lnSpc>
                  <a:spcBef>
                    <a:spcPts val="0"/>
                  </a:spcBef>
                </a:pPr>
                <a:r>
                  <a:rPr lang="en-US" sz="1700" dirty="0">
                    <a:latin typeface="Calibri" panose="020F0502020204030204" pitchFamily="34" charset="0"/>
                    <a:ea typeface="Tahoma" panose="020B0604030504040204" pitchFamily="34" charset="0"/>
                    <a:cs typeface="Calibri" panose="020F0502020204030204" pitchFamily="34" charset="0"/>
                  </a:rPr>
                  <a:t>when sample size is small.</a:t>
                </a:r>
              </a:p>
              <a:p>
                <a:pPr marL="40481" indent="0" algn="just"/>
                <a:endParaRPr lang="en-US" b="1" dirty="0">
                  <a:latin typeface="Times New Roman" panose="02020603050405020304" pitchFamily="18" charset="0"/>
                  <a:ea typeface="Tahoma" panose="020B0604030504040204" pitchFamily="34" charset="0"/>
                  <a:cs typeface="Times New Roman" panose="02020603050405020304" pitchFamily="18" charset="0"/>
                </a:endParaRPr>
              </a:p>
              <a:p>
                <a:pPr marL="40481" indent="0"/>
                <a:endParaRPr lang="en-US" b="1"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23489" y="1469571"/>
                <a:ext cx="8050695" cy="4953000"/>
              </a:xfrm>
              <a:blipFill rotWithShape="0">
                <a:blip r:embed="rId2"/>
                <a:stretch>
                  <a:fillRect l="-379" t="-123"/>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xmlns="" id="{EEC9822B-B9A7-47C6-82BD-D4E33B1383D0}"/>
              </a:ext>
            </a:extLst>
          </p:cNvPr>
          <p:cNvSpPr txBox="1"/>
          <p:nvPr/>
        </p:nvSpPr>
        <p:spPr>
          <a:xfrm>
            <a:off x="2438400" y="152400"/>
            <a:ext cx="4572000" cy="523220"/>
          </a:xfrm>
          <a:prstGeom prst="rect">
            <a:avLst/>
          </a:prstGeom>
          <a:noFill/>
        </p:spPr>
        <p:txBody>
          <a:bodyPr wrap="square">
            <a:spAutoFit/>
          </a:bodyPr>
          <a:lstStyle/>
          <a:p>
            <a:r>
              <a:rPr lang="en-US" sz="2800" b="1" dirty="0">
                <a:solidFill>
                  <a:prstClr val="black"/>
                </a:solidFill>
                <a:latin typeface="Calibri" panose="020F0502020204030204" pitchFamily="34" charset="0"/>
                <a:ea typeface="+mj-ea"/>
                <a:cs typeface="Calibri" panose="020F0502020204030204" pitchFamily="34" charset="0"/>
              </a:rPr>
              <a:t>Errors in Hypothesis Testing</a:t>
            </a:r>
            <a:endParaRPr lang="aa-ET" sz="2800" dirty="0"/>
          </a:p>
        </p:txBody>
      </p:sp>
    </p:spTree>
    <p:extLst>
      <p:ext uri="{BB962C8B-B14F-4D97-AF65-F5344CB8AC3E}">
        <p14:creationId xmlns:p14="http://schemas.microsoft.com/office/powerpoint/2010/main" val="25571475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77837" y="1392283"/>
                <a:ext cx="8000999" cy="2429247"/>
              </a:xfrm>
            </p:spPr>
            <p:txBody>
              <a:bodyPr>
                <a:normAutofit/>
              </a:bodyPr>
              <a:lstStyle/>
              <a:p>
                <a:pPr marL="40481" indent="0">
                  <a:lnSpc>
                    <a:spcPct val="120000"/>
                  </a:lnSpc>
                  <a:spcBef>
                    <a:spcPts val="0"/>
                  </a:spcBef>
                </a:pPr>
                <a:r>
                  <a:rPr lang="en-US" sz="1800" dirty="0">
                    <a:latin typeface="Calibri" panose="020F0502020204030204" pitchFamily="34" charset="0"/>
                    <a:ea typeface="Tahoma" panose="020B0604030504040204" pitchFamily="34" charset="0"/>
                    <a:cs typeface="Calibri" panose="020F0502020204030204" pitchFamily="34" charset="0"/>
                  </a:rPr>
                  <a:t>In hypothesis testing, there are two types of errors.</a:t>
                </a:r>
              </a:p>
              <a:p>
                <a:pPr marL="1502569" indent="-1159669">
                  <a:lnSpc>
                    <a:spcPct val="120000"/>
                  </a:lnSpc>
                  <a:spcBef>
                    <a:spcPts val="0"/>
                  </a:spcBef>
                </a:pPr>
                <a:r>
                  <a:rPr lang="en-US" sz="1800" b="1" dirty="0">
                    <a:solidFill>
                      <a:srgbClr val="0B5ED7"/>
                    </a:solidFill>
                    <a:latin typeface="Calibri" panose="020F0502020204030204" pitchFamily="34" charset="0"/>
                    <a:ea typeface="Tahoma" panose="020B0604030504040204" pitchFamily="34" charset="0"/>
                    <a:cs typeface="Calibri" panose="020F0502020204030204" pitchFamily="34" charset="0"/>
                  </a:rPr>
                  <a:t>Type I error: </a:t>
                </a:r>
                <a:r>
                  <a:rPr lang="en-US" sz="1800" dirty="0">
                    <a:latin typeface="Calibri" panose="020F0502020204030204" pitchFamily="34" charset="0"/>
                    <a:ea typeface="Tahoma" panose="020B0604030504040204" pitchFamily="34" charset="0"/>
                    <a:cs typeface="Calibri" panose="020F0502020204030204" pitchFamily="34" charset="0"/>
                  </a:rPr>
                  <a:t>A type I error occurs when we incorrectly reject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a:latin typeface="Calibri" panose="020F0502020204030204" pitchFamily="34" charset="0"/>
                    <a:ea typeface="Tahoma" panose="020B0604030504040204" pitchFamily="34" charset="0"/>
                    <a:cs typeface="Calibri" panose="020F0502020204030204" pitchFamily="34" charset="0"/>
                  </a:rPr>
                  <a:t> (i.e., we reject the null hypothesis, when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a:latin typeface="Calibri" panose="020F0502020204030204" pitchFamily="34" charset="0"/>
                    <a:ea typeface="Tahoma" panose="020B0604030504040204" pitchFamily="34" charset="0"/>
                    <a:cs typeface="Calibri" panose="020F0502020204030204" pitchFamily="34" charset="0"/>
                  </a:rPr>
                  <a:t> is true).</a:t>
                </a:r>
              </a:p>
              <a:p>
                <a:pPr marL="1502569" indent="-1159669">
                  <a:lnSpc>
                    <a:spcPct val="120000"/>
                  </a:lnSpc>
                  <a:spcBef>
                    <a:spcPts val="0"/>
                  </a:spcBef>
                </a:pPr>
                <a:endParaRPr lang="en-US" sz="1800" dirty="0">
                  <a:latin typeface="Calibri" panose="020F0502020204030204" pitchFamily="34" charset="0"/>
                  <a:ea typeface="Tahoma" panose="020B0604030504040204" pitchFamily="34" charset="0"/>
                  <a:cs typeface="Calibri" panose="020F0502020204030204" pitchFamily="34" charset="0"/>
                </a:endParaRPr>
              </a:p>
              <a:p>
                <a:pPr marL="1502569" indent="-1159669">
                  <a:lnSpc>
                    <a:spcPct val="120000"/>
                  </a:lnSpc>
                  <a:spcBef>
                    <a:spcPts val="0"/>
                  </a:spcBef>
                </a:pPr>
                <a:r>
                  <a:rPr lang="en-US" sz="1800" b="1" dirty="0">
                    <a:solidFill>
                      <a:srgbClr val="0B5ED7"/>
                    </a:solidFill>
                    <a:latin typeface="Calibri" panose="020F0502020204030204" pitchFamily="34" charset="0"/>
                    <a:ea typeface="Tahoma" panose="020B0604030504040204" pitchFamily="34" charset="0"/>
                    <a:cs typeface="Calibri" panose="020F0502020204030204" pitchFamily="34" charset="0"/>
                  </a:rPr>
                  <a:t>Type II error: </a:t>
                </a:r>
                <a:r>
                  <a:rPr lang="en-US" sz="1800" dirty="0">
                    <a:latin typeface="Calibri" panose="020F0502020204030204" pitchFamily="34" charset="0"/>
                    <a:ea typeface="Tahoma" panose="020B0604030504040204" pitchFamily="34" charset="0"/>
                    <a:cs typeface="Calibri" panose="020F0502020204030204" pitchFamily="34" charset="0"/>
                  </a:rPr>
                  <a:t>A type II error occurs when we incorrectly fail to reject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a:latin typeface="Calibri" panose="020F0502020204030204" pitchFamily="34" charset="0"/>
                    <a:ea typeface="Tahoma" panose="020B0604030504040204" pitchFamily="34" charset="0"/>
                    <a:cs typeface="Calibri" panose="020F0502020204030204" pitchFamily="34" charset="0"/>
                  </a:rPr>
                  <a:t> (i.e., we accept </a:t>
                </a:r>
                <a14:m>
                  <m:oMath xmlns:m="http://schemas.openxmlformats.org/officeDocument/2006/math">
                    <m:sSub>
                      <m:sSubPr>
                        <m:ctrlPr>
                          <a:rPr lang="en-US" sz="1800" i="1">
                            <a:latin typeface="Cambria Math" panose="02040503050406030204" pitchFamily="18" charset="0"/>
                            <a:ea typeface="Tahoma" panose="020B0604030504040204" pitchFamily="34" charset="0"/>
                            <a:cs typeface="Times New Roman" panose="02020603050405020304" pitchFamily="18" charset="0"/>
                          </a:rPr>
                        </m:ctrlPr>
                      </m:sSubPr>
                      <m:e>
                        <m:r>
                          <a:rPr lang="en-US" sz="1800" i="1">
                            <a:latin typeface="Cambria Math" panose="02040503050406030204" pitchFamily="18" charset="0"/>
                            <a:ea typeface="Tahoma" panose="020B0604030504040204" pitchFamily="34" charset="0"/>
                            <a:cs typeface="Times New Roman" panose="02020603050405020304" pitchFamily="18" charset="0"/>
                          </a:rPr>
                          <m:t>𝐻</m:t>
                        </m:r>
                      </m:e>
                      <m:sub>
                        <m:r>
                          <a:rPr lang="en-US" sz="1800" i="1">
                            <a:latin typeface="Cambria Math" panose="02040503050406030204" pitchFamily="18" charset="0"/>
                            <a:ea typeface="Tahoma" panose="020B0604030504040204" pitchFamily="34" charset="0"/>
                            <a:cs typeface="Times New Roman" panose="02020603050405020304" pitchFamily="18" charset="0"/>
                          </a:rPr>
                          <m:t>0</m:t>
                        </m:r>
                      </m:sub>
                    </m:sSub>
                  </m:oMath>
                </a14:m>
                <a:r>
                  <a:rPr lang="en-US" sz="1800" dirty="0">
                    <a:latin typeface="Calibri" panose="020F0502020204030204" pitchFamily="34" charset="0"/>
                    <a:ea typeface="Tahoma" panose="020B0604030504040204" pitchFamily="34" charset="0"/>
                    <a:cs typeface="Calibri" panose="020F0502020204030204" pitchFamily="34" charset="0"/>
                  </a:rPr>
                  <a:t> when it is not true).</a:t>
                </a:r>
              </a:p>
              <a:p>
                <a:pPr marL="1502569" indent="-1159669"/>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77837" y="1392283"/>
                <a:ext cx="8000999" cy="2429247"/>
              </a:xfrm>
              <a:blipFill rotWithShape="0">
                <a:blip r:embed="rId2"/>
                <a:stretch>
                  <a:fillRect l="-305" t="-251" r="-305"/>
                </a:stretch>
              </a:blipFill>
            </p:spPr>
            <p:txBody>
              <a:bodyPr/>
              <a:lstStyle/>
              <a:p>
                <a:r>
                  <a:rPr lang="en-IN">
                    <a:noFill/>
                  </a:rPr>
                  <a:t> </a:t>
                </a:r>
              </a:p>
            </p:txBody>
          </p:sp>
        </mc:Fallback>
      </mc:AlternateContent>
      <p:sp>
        <p:nvSpPr>
          <p:cNvPr id="10" name="Title 1"/>
          <p:cNvSpPr txBox="1">
            <a:spLocks/>
          </p:cNvSpPr>
          <p:nvPr/>
        </p:nvSpPr>
        <p:spPr>
          <a:xfrm>
            <a:off x="2057402" y="0"/>
            <a:ext cx="5714999" cy="685800"/>
          </a:xfrm>
          <a:prstGeom prst="rect">
            <a:avLst/>
          </a:prstGeom>
        </p:spPr>
        <p:txBody>
          <a:bodyPr vert="horz" lIns="0" rIns="0" bIns="0" anchor="b">
            <a:normAutofit/>
          </a:bodyPr>
          <a:lstStyle>
            <a:lvl1pPr algn="l" rtl="0" eaLnBrk="1" latinLnBrk="0" hangingPunct="1">
              <a:spcBef>
                <a:spcPct val="0"/>
              </a:spcBef>
              <a:buNone/>
              <a:defRPr kumimoji="0" sz="5000" b="0" kern="1200">
                <a:ln>
                  <a:noFill/>
                </a:ln>
                <a:solidFill>
                  <a:schemeClr val="tx2"/>
                </a:solidFill>
                <a:effectLst/>
                <a:latin typeface="+mj-lt"/>
                <a:ea typeface="+mj-ea"/>
                <a:cs typeface="+mj-cs"/>
              </a:defRPr>
            </a:lvl1pPr>
          </a:lstStyle>
          <a:p>
            <a:pPr algn="ctr" defTabSz="685800">
              <a:defRPr/>
            </a:pPr>
            <a:r>
              <a:rPr lang="en-US" sz="3000" b="1" dirty="0">
                <a:solidFill>
                  <a:prstClr val="black"/>
                </a:solidFill>
                <a:latin typeface="Calibri" panose="020F0502020204030204" pitchFamily="34" charset="0"/>
                <a:cs typeface="Calibri" panose="020F0502020204030204" pitchFamily="34" charset="0"/>
              </a:rPr>
              <a:t>Errors in Hypothesis Testing</a:t>
            </a:r>
            <a:r>
              <a:rPr lang="en-US" sz="3000" dirty="0">
                <a:solidFill>
                  <a:prstClr val="black"/>
                </a:solidFill>
                <a:latin typeface="Calibri" panose="020F0502020204030204" pitchFamily="34" charset="0"/>
                <a:cs typeface="Calibri" panose="020F0502020204030204" pitchFamily="34" charset="0"/>
              </a:rPr>
              <a:t>	</a:t>
            </a:r>
            <a:endParaRPr lang="en-IN" sz="3000" dirty="0">
              <a:solidFill>
                <a:prstClr val="black"/>
              </a:solidFill>
              <a:latin typeface="Calibri" panose="020F0502020204030204" pitchFamily="34" charset="0"/>
              <a:cs typeface="Calibri" panose="020F0502020204030204" pitchFamily="34"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3961812"/>
            <a:ext cx="7619999" cy="2057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44400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708783" y="672251"/>
            <a:ext cx="8229600" cy="445395"/>
          </a:xfrm>
        </p:spPr>
        <p:txBody>
          <a:bodyPr>
            <a:normAutofit fontScale="90000"/>
          </a:bodyPr>
          <a:lstStyle/>
          <a:p>
            <a:pPr algn="l" eaLnBrk="0" hangingPunct="0">
              <a:lnSpc>
                <a:spcPct val="150000"/>
              </a:lnSpc>
              <a:spcBef>
                <a:spcPct val="20000"/>
              </a:spcBef>
              <a:defRPr/>
            </a:pPr>
            <a:r>
              <a:rPr lang="en-US" sz="3507" b="1" kern="0" dirty="0">
                <a:solidFill>
                  <a:srgbClr val="FF0000"/>
                </a:solidFill>
              </a:rPr>
              <a:t>Hypothesis</a:t>
            </a:r>
          </a:p>
        </p:txBody>
      </p:sp>
      <p:sp>
        <p:nvSpPr>
          <p:cNvPr id="23" name="Rectangle 3"/>
          <p:cNvSpPr txBox="1">
            <a:spLocks noChangeArrowheads="1"/>
          </p:cNvSpPr>
          <p:nvPr/>
        </p:nvSpPr>
        <p:spPr bwMode="auto">
          <a:xfrm>
            <a:off x="1889493" y="1498955"/>
            <a:ext cx="8361261" cy="593860"/>
          </a:xfrm>
          <a:prstGeom prst="rect">
            <a:avLst/>
          </a:prstGeom>
          <a:noFill/>
          <a:ln w="9525">
            <a:noFill/>
            <a:miter lim="800000"/>
            <a:headEnd/>
            <a:tailEnd/>
          </a:ln>
        </p:spPr>
        <p:txBody>
          <a:bodyPr lIns="81512" tIns="40756" rIns="81512" bIns="40756"/>
          <a:lstStyle/>
          <a:p>
            <a:pPr eaLnBrk="0" hangingPunct="0">
              <a:spcBef>
                <a:spcPct val="20000"/>
              </a:spcBef>
              <a:defRPr/>
            </a:pPr>
            <a:r>
              <a:rPr lang="en-US" sz="2598" b="1" kern="0" dirty="0">
                <a:latin typeface="Helvetica Neue"/>
              </a:rPr>
              <a:t>Hypothesis testing (Non-statistical)</a:t>
            </a:r>
          </a:p>
          <a:p>
            <a:pPr eaLnBrk="0" hangingPunct="0">
              <a:spcBef>
                <a:spcPct val="20000"/>
              </a:spcBef>
              <a:defRPr/>
            </a:pPr>
            <a:endParaRPr lang="en-US" sz="2598" b="1" kern="0" dirty="0">
              <a:latin typeface="Helvetica Neue"/>
            </a:endParaRPr>
          </a:p>
        </p:txBody>
      </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3307" y="1954497"/>
            <a:ext cx="1979533" cy="132034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0" name="Round Diagonal Corner Rectangle 39"/>
          <p:cNvSpPr/>
          <p:nvPr/>
        </p:nvSpPr>
        <p:spPr>
          <a:xfrm>
            <a:off x="2666054" y="3014302"/>
            <a:ext cx="1179678" cy="376018"/>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299" b="1" dirty="0">
                <a:solidFill>
                  <a:srgbClr val="000000"/>
                </a:solidFill>
                <a:latin typeface="Helvetica" panose="020B0604020202020204" pitchFamily="34" charset="0"/>
                <a:cs typeface="Helvetica" panose="020B0604020202020204" pitchFamily="34" charset="0"/>
              </a:rPr>
              <a:t>Criminal Trial</a:t>
            </a:r>
            <a:endParaRPr lang="en-US" sz="1299" b="1" dirty="0">
              <a:solidFill>
                <a:schemeClr val="tx1"/>
              </a:solidFill>
              <a:latin typeface="Helvetica" panose="020B0604020202020204" pitchFamily="34" charset="0"/>
              <a:cs typeface="Helvetica" panose="020B0604020202020204" pitchFamily="34" charset="0"/>
            </a:endParaRPr>
          </a:p>
        </p:txBody>
      </p:sp>
      <p:sp>
        <p:nvSpPr>
          <p:cNvPr id="41" name="Left Arrow 40"/>
          <p:cNvSpPr/>
          <p:nvPr/>
        </p:nvSpPr>
        <p:spPr>
          <a:xfrm rot="10800000">
            <a:off x="3990774" y="2449987"/>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42" name="Round Diagonal Corner Rectangle 41"/>
          <p:cNvSpPr/>
          <p:nvPr/>
        </p:nvSpPr>
        <p:spPr>
          <a:xfrm>
            <a:off x="4380367" y="2020191"/>
            <a:ext cx="5886573" cy="132859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gn="just">
              <a:lnSpc>
                <a:spcPct val="120000"/>
              </a:lnSpc>
            </a:pPr>
            <a:r>
              <a:rPr lang="en-US" altLang="en-US" sz="2338" b="1" dirty="0">
                <a:solidFill>
                  <a:schemeClr val="tx1"/>
                </a:solidFill>
                <a:cs typeface="Helvetica" panose="020B0604020202020204" pitchFamily="34" charset="0"/>
              </a:rPr>
              <a:t>A suspected criminal is produced before jury. The Jury has to decide whether the defendant is  innocent or guilty.</a:t>
            </a:r>
            <a:endParaRPr lang="en-US" sz="2338" b="1" dirty="0">
              <a:solidFill>
                <a:schemeClr val="tx1"/>
              </a:solidFill>
              <a:cs typeface="Helvetica" panose="020B0604020202020204" pitchFamily="34" charset="0"/>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5597" y="3507498"/>
            <a:ext cx="1979533" cy="132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4" name="Round Diagonal Corner Rectangle 43"/>
          <p:cNvSpPr/>
          <p:nvPr/>
        </p:nvSpPr>
        <p:spPr>
          <a:xfrm>
            <a:off x="3223099" y="4584906"/>
            <a:ext cx="693782" cy="211126"/>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299" b="1" dirty="0">
                <a:solidFill>
                  <a:srgbClr val="000000"/>
                </a:solidFill>
                <a:latin typeface="Helvetica" panose="020B0604020202020204" pitchFamily="34" charset="0"/>
                <a:cs typeface="Helvetica" panose="020B0604020202020204" pitchFamily="34" charset="0"/>
              </a:rPr>
              <a:t>Jury</a:t>
            </a:r>
            <a:endParaRPr lang="en-US" sz="1299" b="1" dirty="0">
              <a:solidFill>
                <a:schemeClr val="tx1"/>
              </a:solidFill>
              <a:latin typeface="Helvetica" panose="020B0604020202020204" pitchFamily="34" charset="0"/>
              <a:cs typeface="Helvetica" panose="020B0604020202020204" pitchFamily="34" charset="0"/>
            </a:endParaRPr>
          </a:p>
        </p:txBody>
      </p:sp>
      <p:sp>
        <p:nvSpPr>
          <p:cNvPr id="45" name="Left Arrow 44"/>
          <p:cNvSpPr/>
          <p:nvPr/>
        </p:nvSpPr>
        <p:spPr>
          <a:xfrm rot="10800000">
            <a:off x="3998624" y="3987960"/>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46" name="Round Diagonal Corner Rectangle 45"/>
          <p:cNvSpPr/>
          <p:nvPr/>
        </p:nvSpPr>
        <p:spPr>
          <a:xfrm>
            <a:off x="4404711" y="3699279"/>
            <a:ext cx="5861506" cy="88562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338" b="1" dirty="0">
                <a:solidFill>
                  <a:schemeClr val="tx1"/>
                </a:solidFill>
                <a:cs typeface="Helvetica" panose="020B0604020202020204" pitchFamily="34" charset="0"/>
              </a:rPr>
              <a:t>Jury must decide between two hypotheses</a:t>
            </a:r>
          </a:p>
        </p:txBody>
      </p:sp>
      <p:sp>
        <p:nvSpPr>
          <p:cNvPr id="47" name="Round Diagonal Corner Rectangle 46"/>
          <p:cNvSpPr/>
          <p:nvPr/>
        </p:nvSpPr>
        <p:spPr>
          <a:xfrm>
            <a:off x="1900436" y="4931362"/>
            <a:ext cx="2710914" cy="307121"/>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78" dirty="0">
                <a:solidFill>
                  <a:schemeClr val="tx1"/>
                </a:solidFill>
                <a:latin typeface="+mj-lt"/>
                <a:cs typeface="Helvetica" panose="020B0604020202020204" pitchFamily="34" charset="0"/>
              </a:rPr>
              <a:t>The null hypothesis </a:t>
            </a:r>
            <a:endParaRPr lang="en-US" sz="2078" dirty="0">
              <a:solidFill>
                <a:schemeClr val="tx1"/>
              </a:solidFill>
              <a:latin typeface="+mj-lt"/>
              <a:cs typeface="Helvetica" panose="020B0604020202020204" pitchFamily="34" charset="0"/>
            </a:endParaRPr>
          </a:p>
        </p:txBody>
      </p:sp>
      <p:grpSp>
        <p:nvGrpSpPr>
          <p:cNvPr id="48" name="Group 47"/>
          <p:cNvGrpSpPr/>
          <p:nvPr/>
        </p:nvGrpSpPr>
        <p:grpSpPr>
          <a:xfrm>
            <a:off x="5173099" y="4796034"/>
            <a:ext cx="4463309" cy="412100"/>
            <a:chOff x="3636295" y="2478692"/>
            <a:chExt cx="4624523" cy="523310"/>
          </a:xfrm>
        </p:grpSpPr>
        <p:grpSp>
          <p:nvGrpSpPr>
            <p:cNvPr id="49" name="Group 48"/>
            <p:cNvGrpSpPr/>
            <p:nvPr/>
          </p:nvGrpSpPr>
          <p:grpSpPr>
            <a:xfrm>
              <a:off x="3636295" y="2479784"/>
              <a:ext cx="4574038" cy="518697"/>
              <a:chOff x="387520" y="3029865"/>
              <a:chExt cx="9106606" cy="629856"/>
            </a:xfrm>
            <a:effectLst>
              <a:outerShdw blurRad="101600" sx="102000" sy="102000" algn="ctr" rotWithShape="0">
                <a:prstClr val="black">
                  <a:alpha val="26000"/>
                </a:prstClr>
              </a:outerShdw>
            </a:effectLst>
          </p:grpSpPr>
          <p:sp>
            <p:nvSpPr>
              <p:cNvPr id="51" name="Rectangle 50"/>
              <p:cNvSpPr/>
              <p:nvPr/>
            </p:nvSpPr>
            <p:spPr>
              <a:xfrm rot="16200000">
                <a:off x="4627643" y="-1193178"/>
                <a:ext cx="629852" cy="90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2" name="Rectangle 51"/>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3" name="Rectangle 52"/>
              <p:cNvSpPr/>
              <p:nvPr/>
            </p:nvSpPr>
            <p:spPr>
              <a:xfrm rot="16200000">
                <a:off x="9140830" y="3306420"/>
                <a:ext cx="629851" cy="7674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grpSp>
        <p:sp>
          <p:nvSpPr>
            <p:cNvPr id="50" name="Rectangle 49"/>
            <p:cNvSpPr/>
            <p:nvPr/>
          </p:nvSpPr>
          <p:spPr>
            <a:xfrm>
              <a:off x="3736185" y="2478692"/>
              <a:ext cx="4524633" cy="523310"/>
            </a:xfrm>
            <a:prstGeom prst="rect">
              <a:avLst/>
            </a:prstGeom>
          </p:spPr>
          <p:txBody>
            <a:bodyPr wrap="none">
              <a:spAutoFit/>
            </a:bodyPr>
            <a:lstStyle/>
            <a:p>
              <a:pPr>
                <a:defRPr/>
              </a:pPr>
              <a:r>
                <a:rPr lang="en-US" sz="2078" b="1" dirty="0">
                  <a:latin typeface="Helvetica Neue"/>
                  <a:cs typeface="Helvetica" panose="020B0604020202020204" pitchFamily="34" charset="0"/>
                </a:rPr>
                <a:t>H</a:t>
              </a:r>
              <a:r>
                <a:rPr lang="en-US" sz="2078" b="1" baseline="-25000" dirty="0">
                  <a:latin typeface="Helvetica Neue"/>
                  <a:cs typeface="Helvetica" panose="020B0604020202020204" pitchFamily="34" charset="0"/>
                </a:rPr>
                <a:t>0</a:t>
              </a:r>
              <a:r>
                <a:rPr lang="en-US" sz="2078" b="1" dirty="0">
                  <a:latin typeface="Helvetica Neue"/>
                  <a:cs typeface="Helvetica" panose="020B0604020202020204" pitchFamily="34" charset="0"/>
                </a:rPr>
                <a:t>:</a:t>
              </a:r>
              <a:r>
                <a:rPr lang="en-US" sz="2078" dirty="0">
                  <a:latin typeface="Helvetica Neue"/>
                  <a:cs typeface="Helvetica" panose="020B0604020202020204" pitchFamily="34" charset="0"/>
                </a:rPr>
                <a:t> The defendant may be innocent</a:t>
              </a:r>
            </a:p>
          </p:txBody>
        </p:sp>
      </p:grpSp>
      <p:sp>
        <p:nvSpPr>
          <p:cNvPr id="54" name="Left Arrow 53"/>
          <p:cNvSpPr/>
          <p:nvPr/>
        </p:nvSpPr>
        <p:spPr>
          <a:xfrm rot="10800000">
            <a:off x="4710328" y="4987894"/>
            <a:ext cx="357026" cy="205547"/>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solidFill>
            </a:endParaRPr>
          </a:p>
        </p:txBody>
      </p:sp>
      <p:grpSp>
        <p:nvGrpSpPr>
          <p:cNvPr id="55" name="Group 54"/>
          <p:cNvGrpSpPr/>
          <p:nvPr/>
        </p:nvGrpSpPr>
        <p:grpSpPr>
          <a:xfrm>
            <a:off x="5729346" y="5256537"/>
            <a:ext cx="4382409" cy="412100"/>
            <a:chOff x="3636295" y="2383442"/>
            <a:chExt cx="4645161" cy="634535"/>
          </a:xfrm>
        </p:grpSpPr>
        <p:grpSp>
          <p:nvGrpSpPr>
            <p:cNvPr id="56" name="Group 55"/>
            <p:cNvGrpSpPr/>
            <p:nvPr/>
          </p:nvGrpSpPr>
          <p:grpSpPr>
            <a:xfrm>
              <a:off x="3636295" y="2479782"/>
              <a:ext cx="4300037" cy="518695"/>
              <a:chOff x="387520" y="3029865"/>
              <a:chExt cx="8561104" cy="629854"/>
            </a:xfrm>
            <a:effectLst>
              <a:outerShdw blurRad="101600" sx="102000" sy="102000" algn="ctr" rotWithShape="0">
                <a:prstClr val="black">
                  <a:alpha val="26000"/>
                </a:prstClr>
              </a:outerShdw>
            </a:effectLst>
          </p:grpSpPr>
          <p:sp>
            <p:nvSpPr>
              <p:cNvPr id="58" name="Rectangle 57"/>
              <p:cNvSpPr/>
              <p:nvPr/>
            </p:nvSpPr>
            <p:spPr>
              <a:xfrm rot="16200000">
                <a:off x="4323314" y="-888851"/>
                <a:ext cx="629854" cy="84672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9" name="Rectangle 58"/>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60" name="Rectangle 59"/>
              <p:cNvSpPr/>
              <p:nvPr/>
            </p:nvSpPr>
            <p:spPr>
              <a:xfrm rot="16200000">
                <a:off x="8595327" y="3306420"/>
                <a:ext cx="629852" cy="7674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grpSp>
        <p:sp>
          <p:nvSpPr>
            <p:cNvPr id="57" name="Rectangle 56"/>
            <p:cNvSpPr/>
            <p:nvPr/>
          </p:nvSpPr>
          <p:spPr>
            <a:xfrm>
              <a:off x="3736182" y="2383442"/>
              <a:ext cx="4545274" cy="634535"/>
            </a:xfrm>
            <a:prstGeom prst="rect">
              <a:avLst/>
            </a:prstGeom>
          </p:spPr>
          <p:txBody>
            <a:bodyPr wrap="square">
              <a:spAutoFit/>
            </a:bodyPr>
            <a:lstStyle/>
            <a:p>
              <a:pPr>
                <a:defRPr/>
              </a:pPr>
              <a:r>
                <a:rPr lang="en-US" sz="2078" b="1" dirty="0">
                  <a:latin typeface="Helvetica Neue"/>
                  <a:cs typeface="Helvetica" panose="020B0604020202020204" pitchFamily="34" charset="0"/>
                </a:rPr>
                <a:t>H</a:t>
              </a:r>
              <a:r>
                <a:rPr lang="en-US" sz="2078" b="1" baseline="-25000" dirty="0">
                  <a:latin typeface="Helvetica Neue"/>
                  <a:cs typeface="Helvetica" panose="020B0604020202020204" pitchFamily="34" charset="0"/>
                </a:rPr>
                <a:t>1</a:t>
              </a:r>
              <a:r>
                <a:rPr lang="en-US" sz="2078" b="1" dirty="0">
                  <a:latin typeface="Helvetica Neue"/>
                  <a:cs typeface="Helvetica" panose="020B0604020202020204" pitchFamily="34" charset="0"/>
                </a:rPr>
                <a:t>:</a:t>
              </a:r>
              <a:r>
                <a:rPr lang="en-US" sz="2078" dirty="0">
                  <a:latin typeface="Helvetica Neue"/>
                  <a:cs typeface="Helvetica" panose="020B0604020202020204" pitchFamily="34" charset="0"/>
                </a:rPr>
                <a:t> The defendant may be guilty</a:t>
              </a:r>
            </a:p>
          </p:txBody>
        </p:sp>
      </p:grpSp>
      <p:sp>
        <p:nvSpPr>
          <p:cNvPr id="61" name="Round Diagonal Corner Rectangle 60"/>
          <p:cNvSpPr/>
          <p:nvPr/>
        </p:nvSpPr>
        <p:spPr>
          <a:xfrm>
            <a:off x="1900436" y="5308916"/>
            <a:ext cx="3248584" cy="307121"/>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78" dirty="0">
                <a:solidFill>
                  <a:schemeClr val="tx1"/>
                </a:solidFill>
                <a:cs typeface="Helvetica" panose="020B0604020202020204" pitchFamily="34" charset="0"/>
              </a:rPr>
              <a:t>The alternative hypothesis </a:t>
            </a:r>
            <a:endParaRPr lang="en-US" sz="2078" dirty="0">
              <a:solidFill>
                <a:schemeClr val="tx1"/>
              </a:solidFill>
              <a:cs typeface="Helvetica" panose="020B0604020202020204" pitchFamily="34" charset="0"/>
            </a:endParaRPr>
          </a:p>
        </p:txBody>
      </p:sp>
      <p:sp>
        <p:nvSpPr>
          <p:cNvPr id="62" name="Left Arrow 61"/>
          <p:cNvSpPr/>
          <p:nvPr/>
        </p:nvSpPr>
        <p:spPr>
          <a:xfrm rot="10800000">
            <a:off x="5266575" y="5353076"/>
            <a:ext cx="357026" cy="205547"/>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solidFill>
            </a:endParaRPr>
          </a:p>
        </p:txBody>
      </p:sp>
    </p:spTree>
    <p:extLst>
      <p:ext uri="{BB962C8B-B14F-4D97-AF65-F5344CB8AC3E}">
        <p14:creationId xmlns:p14="http://schemas.microsoft.com/office/powerpoint/2010/main" val="413415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10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10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1000"/>
                                        <p:tgtEl>
                                          <p:spTgt spid="47"/>
                                        </p:tgtEl>
                                      </p:cBhvr>
                                    </p:animEffect>
                                    <p:anim calcmode="lin" valueType="num">
                                      <p:cBhvr>
                                        <p:cTn id="46" dur="1000" fill="hold"/>
                                        <p:tgtEl>
                                          <p:spTgt spid="47"/>
                                        </p:tgtEl>
                                        <p:attrNameLst>
                                          <p:attrName>ppt_x</p:attrName>
                                        </p:attrNameLst>
                                      </p:cBhvr>
                                      <p:tavLst>
                                        <p:tav tm="0">
                                          <p:val>
                                            <p:strVal val="#ppt_x"/>
                                          </p:val>
                                        </p:tav>
                                        <p:tav tm="100000">
                                          <p:val>
                                            <p:strVal val="#ppt_x"/>
                                          </p:val>
                                        </p:tav>
                                      </p:tavLst>
                                    </p:anim>
                                    <p:anim calcmode="lin" valueType="num">
                                      <p:cBhvr>
                                        <p:cTn id="47" dur="1000" fill="hold"/>
                                        <p:tgtEl>
                                          <p:spTgt spid="47"/>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500"/>
                                        <p:tgtEl>
                                          <p:spTgt spid="54"/>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anim calcmode="lin" valueType="num">
                                      <p:cBhvr>
                                        <p:cTn id="61" dur="1000" fill="hold"/>
                                        <p:tgtEl>
                                          <p:spTgt spid="61"/>
                                        </p:tgtEl>
                                        <p:attrNameLst>
                                          <p:attrName>ppt_x</p:attrName>
                                        </p:attrNameLst>
                                      </p:cBhvr>
                                      <p:tavLst>
                                        <p:tav tm="0">
                                          <p:val>
                                            <p:strVal val="#ppt_x"/>
                                          </p:val>
                                        </p:tav>
                                        <p:tav tm="100000">
                                          <p:val>
                                            <p:strVal val="#ppt_x"/>
                                          </p:val>
                                        </p:tav>
                                      </p:tavLst>
                                    </p:anim>
                                    <p:anim calcmode="lin" valueType="num">
                                      <p:cBhvr>
                                        <p:cTn id="62" dur="1000" fill="hold"/>
                                        <p:tgtEl>
                                          <p:spTgt spid="61"/>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wipe(left)">
                                      <p:cBhvr>
                                        <p:cTn id="66" dur="500"/>
                                        <p:tgtEl>
                                          <p:spTgt spid="6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5" grpId="0" animBg="1"/>
      <p:bldP spid="46" grpId="0" animBg="1"/>
      <p:bldP spid="47" grpId="0" animBg="1"/>
      <p:bldP spid="54" grpId="0" animBg="1"/>
      <p:bldP spid="61" grpId="0" animBg="1"/>
      <p:bldP spid="62"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lgn="just">
              <a:buFont typeface="Wingdings" panose="05000000000000000000" pitchFamily="2" charset="2"/>
              <a:buChar char="Ø"/>
            </a:pPr>
            <a:r>
              <a:rPr lang="en-US" dirty="0">
                <a:latin typeface="+mn-lt"/>
              </a:rPr>
              <a:t>Although the technique is still rather widely presented as a mechanism for constructing confidence intervals to estimate a population variance, you should proceed with extreme caution and </a:t>
            </a:r>
            <a:r>
              <a:rPr lang="en-US" b="1" dirty="0">
                <a:latin typeface="+mn-lt"/>
              </a:rPr>
              <a:t>apply</a:t>
            </a:r>
            <a:r>
              <a:rPr lang="en-US" dirty="0">
                <a:latin typeface="+mn-lt"/>
              </a:rPr>
              <a:t> the technique </a:t>
            </a:r>
            <a:r>
              <a:rPr lang="en-US" b="1" dirty="0">
                <a:latin typeface="+mn-lt"/>
              </a:rPr>
              <a:t>only</a:t>
            </a:r>
            <a:r>
              <a:rPr lang="en-US" dirty="0">
                <a:latin typeface="+mn-lt"/>
              </a:rPr>
              <a:t> in cases </a:t>
            </a:r>
            <a:r>
              <a:rPr lang="en-US" b="1" dirty="0">
                <a:latin typeface="+mn-lt"/>
              </a:rPr>
              <a:t>where</a:t>
            </a:r>
            <a:r>
              <a:rPr lang="en-US" dirty="0">
                <a:latin typeface="+mn-lt"/>
              </a:rPr>
              <a:t> the </a:t>
            </a:r>
            <a:r>
              <a:rPr lang="en-US" b="1" dirty="0">
                <a:latin typeface="+mn-lt"/>
              </a:rPr>
              <a:t>population</a:t>
            </a:r>
            <a:r>
              <a:rPr lang="en-US" dirty="0">
                <a:latin typeface="+mn-lt"/>
              </a:rPr>
              <a:t> is known to be </a:t>
            </a:r>
            <a:r>
              <a:rPr lang="en-US" b="1" dirty="0">
                <a:latin typeface="+mn-lt"/>
              </a:rPr>
              <a:t>normally</a:t>
            </a:r>
            <a:r>
              <a:rPr lang="en-US" dirty="0">
                <a:latin typeface="+mn-lt"/>
              </a:rPr>
              <a:t> </a:t>
            </a:r>
            <a:r>
              <a:rPr lang="en-US" b="1" dirty="0">
                <a:latin typeface="+mn-lt"/>
              </a:rPr>
              <a:t>distributed</a:t>
            </a:r>
            <a:r>
              <a:rPr lang="en-US" dirty="0">
                <a:latin typeface="+mn-lt"/>
              </a:rPr>
              <a:t>. We can say that this technique lacks robustness.</a:t>
            </a:r>
            <a:endParaRPr lang="en-IN" dirty="0">
              <a:latin typeface="+mn-lt"/>
            </a:endParaRPr>
          </a:p>
        </p:txBody>
      </p:sp>
      <p:sp>
        <p:nvSpPr>
          <p:cNvPr id="3" name="Content Placeholder 2"/>
          <p:cNvSpPr>
            <a:spLocks noGrp="1"/>
          </p:cNvSpPr>
          <p:nvPr>
            <p:ph sz="quarter" idx="10"/>
          </p:nvPr>
        </p:nvSpPr>
        <p:spPr/>
        <p:txBody>
          <a:bodyPr>
            <a:normAutofit/>
          </a:bodyPr>
          <a:lstStyle/>
          <a:p>
            <a:pPr algn="ctr"/>
            <a:r>
              <a:rPr lang="en-IN" sz="3200" dirty="0">
                <a:latin typeface="+mn-lt"/>
              </a:rPr>
              <a:t>Chi-square Statistic</a:t>
            </a:r>
          </a:p>
        </p:txBody>
      </p:sp>
      <p:pic>
        <p:nvPicPr>
          <p:cNvPr id="4" name="Picture 3"/>
          <p:cNvPicPr>
            <a:picLocks noChangeAspect="1"/>
          </p:cNvPicPr>
          <p:nvPr/>
        </p:nvPicPr>
        <p:blipFill>
          <a:blip r:embed="rId3"/>
          <a:stretch>
            <a:fillRect/>
          </a:stretch>
        </p:blipFill>
        <p:spPr>
          <a:xfrm>
            <a:off x="2667000" y="3124857"/>
            <a:ext cx="6172200" cy="1212572"/>
          </a:xfrm>
          <a:prstGeom prst="rect">
            <a:avLst/>
          </a:prstGeom>
        </p:spPr>
      </p:pic>
      <p:pic>
        <p:nvPicPr>
          <p:cNvPr id="5" name="Picture 4"/>
          <p:cNvPicPr>
            <a:picLocks noChangeAspect="1"/>
          </p:cNvPicPr>
          <p:nvPr/>
        </p:nvPicPr>
        <p:blipFill>
          <a:blip r:embed="rId4"/>
          <a:stretch>
            <a:fillRect/>
          </a:stretch>
        </p:blipFill>
        <p:spPr>
          <a:xfrm>
            <a:off x="2083460" y="4191001"/>
            <a:ext cx="2869540" cy="2027240"/>
          </a:xfrm>
          <a:prstGeom prst="rect">
            <a:avLst/>
          </a:prstGeom>
        </p:spPr>
      </p:pic>
      <p:sp>
        <p:nvSpPr>
          <p:cNvPr id="6" name="Rectangle 5"/>
          <p:cNvSpPr/>
          <p:nvPr/>
        </p:nvSpPr>
        <p:spPr>
          <a:xfrm>
            <a:off x="5207660" y="4907573"/>
            <a:ext cx="2733441" cy="300082"/>
          </a:xfrm>
          <a:prstGeom prst="rect">
            <a:avLst/>
          </a:prstGeom>
        </p:spPr>
        <p:txBody>
          <a:bodyPr wrap="none">
            <a:spAutoFit/>
          </a:bodyPr>
          <a:lstStyle/>
          <a:p>
            <a:r>
              <a:rPr lang="en-IN" sz="1350" b="1" dirty="0">
                <a:latin typeface="Univers"/>
              </a:rPr>
              <a:t>Three Chi-Square Distributions</a:t>
            </a:r>
            <a:endParaRPr lang="en-IN" sz="1350" b="1" dirty="0"/>
          </a:p>
        </p:txBody>
      </p:sp>
    </p:spTree>
    <p:extLst>
      <p:ext uri="{BB962C8B-B14F-4D97-AF65-F5344CB8AC3E}">
        <p14:creationId xmlns:p14="http://schemas.microsoft.com/office/powerpoint/2010/main" val="14823652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p:cNvSpPr/>
          <p:nvPr/>
        </p:nvSpPr>
        <p:spPr>
          <a:xfrm>
            <a:off x="8860015" y="5132023"/>
            <a:ext cx="766994" cy="328184"/>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6" name="Rectangle 35"/>
          <p:cNvSpPr/>
          <p:nvPr/>
        </p:nvSpPr>
        <p:spPr>
          <a:xfrm>
            <a:off x="9726490" y="4540287"/>
            <a:ext cx="893510" cy="3462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113" name="Rounded Rectangle 112"/>
          <p:cNvSpPr/>
          <p:nvPr/>
        </p:nvSpPr>
        <p:spPr>
          <a:xfrm>
            <a:off x="9423394" y="3764967"/>
            <a:ext cx="996855" cy="583832"/>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94" name="Oval 93"/>
          <p:cNvSpPr/>
          <p:nvPr/>
        </p:nvSpPr>
        <p:spPr>
          <a:xfrm>
            <a:off x="8416665" y="4540287"/>
            <a:ext cx="709003" cy="346298"/>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92" name="Oval 91"/>
          <p:cNvSpPr/>
          <p:nvPr/>
        </p:nvSpPr>
        <p:spPr>
          <a:xfrm>
            <a:off x="6616703" y="4584789"/>
            <a:ext cx="864484" cy="30179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91" name="Oval 90"/>
          <p:cNvSpPr/>
          <p:nvPr/>
        </p:nvSpPr>
        <p:spPr>
          <a:xfrm>
            <a:off x="4386510" y="4584789"/>
            <a:ext cx="820730" cy="301796"/>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90" name="Oval 89"/>
          <p:cNvSpPr/>
          <p:nvPr/>
        </p:nvSpPr>
        <p:spPr>
          <a:xfrm>
            <a:off x="2504977" y="4584788"/>
            <a:ext cx="819676" cy="362774"/>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85" name="Rectangle 84"/>
          <p:cNvSpPr/>
          <p:nvPr/>
        </p:nvSpPr>
        <p:spPr>
          <a:xfrm>
            <a:off x="7659503" y="4546650"/>
            <a:ext cx="648471" cy="33993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84" name="Rectangle 83"/>
          <p:cNvSpPr/>
          <p:nvPr/>
        </p:nvSpPr>
        <p:spPr>
          <a:xfrm>
            <a:off x="5826746" y="4584789"/>
            <a:ext cx="652069" cy="30179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83" name="Rectangle 82"/>
          <p:cNvSpPr/>
          <p:nvPr/>
        </p:nvSpPr>
        <p:spPr>
          <a:xfrm>
            <a:off x="3468556" y="4584788"/>
            <a:ext cx="661193" cy="3307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79" name="Rectangle 78"/>
          <p:cNvSpPr/>
          <p:nvPr/>
        </p:nvSpPr>
        <p:spPr>
          <a:xfrm>
            <a:off x="1583629" y="4540288"/>
            <a:ext cx="765779" cy="37522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68" name="Rounded Rectangle 67"/>
          <p:cNvSpPr/>
          <p:nvPr/>
        </p:nvSpPr>
        <p:spPr>
          <a:xfrm>
            <a:off x="8360340" y="3933196"/>
            <a:ext cx="755024" cy="2528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66" name="Rounded Rectangle 65"/>
          <p:cNvSpPr/>
          <p:nvPr/>
        </p:nvSpPr>
        <p:spPr>
          <a:xfrm>
            <a:off x="7615594" y="3933196"/>
            <a:ext cx="692379" cy="25287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64" name="Rounded Rectangle 63"/>
          <p:cNvSpPr/>
          <p:nvPr/>
        </p:nvSpPr>
        <p:spPr>
          <a:xfrm>
            <a:off x="6689364" y="3933197"/>
            <a:ext cx="792310"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63" name="Rounded Rectangle 62"/>
          <p:cNvSpPr/>
          <p:nvPr/>
        </p:nvSpPr>
        <p:spPr>
          <a:xfrm>
            <a:off x="5826745" y="3933197"/>
            <a:ext cx="714650"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53" name="Rectangle 52"/>
          <p:cNvSpPr/>
          <p:nvPr/>
        </p:nvSpPr>
        <p:spPr>
          <a:xfrm>
            <a:off x="9045057" y="3119451"/>
            <a:ext cx="1405917" cy="3605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52" name="Rectangle 51"/>
          <p:cNvSpPr/>
          <p:nvPr/>
        </p:nvSpPr>
        <p:spPr>
          <a:xfrm>
            <a:off x="7551982" y="3119451"/>
            <a:ext cx="1384309" cy="3605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51" name="Rectangle 50"/>
          <p:cNvSpPr/>
          <p:nvPr/>
        </p:nvSpPr>
        <p:spPr>
          <a:xfrm>
            <a:off x="6170233" y="3119451"/>
            <a:ext cx="1311441" cy="36057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5" name="Rounded Rectangle 34"/>
          <p:cNvSpPr/>
          <p:nvPr/>
        </p:nvSpPr>
        <p:spPr>
          <a:xfrm>
            <a:off x="4386510" y="3933197"/>
            <a:ext cx="820730"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4" name="Rounded Rectangle 33"/>
          <p:cNvSpPr/>
          <p:nvPr/>
        </p:nvSpPr>
        <p:spPr>
          <a:xfrm>
            <a:off x="3468556" y="3933197"/>
            <a:ext cx="746889"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3" name="Rounded Rectangle 32"/>
          <p:cNvSpPr/>
          <p:nvPr/>
        </p:nvSpPr>
        <p:spPr>
          <a:xfrm>
            <a:off x="2504977" y="3933197"/>
            <a:ext cx="819676"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32" name="Rounded Rectangle 31"/>
          <p:cNvSpPr/>
          <p:nvPr/>
        </p:nvSpPr>
        <p:spPr>
          <a:xfrm>
            <a:off x="1552293" y="3933197"/>
            <a:ext cx="797114" cy="286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25" name="Rectangle 24"/>
          <p:cNvSpPr/>
          <p:nvPr/>
        </p:nvSpPr>
        <p:spPr>
          <a:xfrm>
            <a:off x="3468556" y="3144197"/>
            <a:ext cx="1322387" cy="39196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24" name="Rectangle 23"/>
          <p:cNvSpPr/>
          <p:nvPr/>
        </p:nvSpPr>
        <p:spPr>
          <a:xfrm>
            <a:off x="1950851" y="3144197"/>
            <a:ext cx="1221344" cy="391969"/>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19" name="Rounded Rectangle 18"/>
          <p:cNvSpPr/>
          <p:nvPr/>
        </p:nvSpPr>
        <p:spPr>
          <a:xfrm>
            <a:off x="8026045" y="2290768"/>
            <a:ext cx="1187720" cy="29693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13" name="Rounded Rectangle 12"/>
          <p:cNvSpPr/>
          <p:nvPr/>
        </p:nvSpPr>
        <p:spPr>
          <a:xfrm>
            <a:off x="3172196" y="2298802"/>
            <a:ext cx="799801" cy="3919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sp>
        <p:nvSpPr>
          <p:cNvPr id="4" name="Rectangle 3"/>
          <p:cNvSpPr/>
          <p:nvPr/>
        </p:nvSpPr>
        <p:spPr>
          <a:xfrm>
            <a:off x="4858793" y="1696908"/>
            <a:ext cx="2622881" cy="29693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69"/>
          </a:p>
        </p:txBody>
      </p:sp>
      <p:cxnSp>
        <p:nvCxnSpPr>
          <p:cNvPr id="9" name="Straight Connector 8"/>
          <p:cNvCxnSpPr/>
          <p:nvPr/>
        </p:nvCxnSpPr>
        <p:spPr>
          <a:xfrm flipH="1">
            <a:off x="3572096" y="1845373"/>
            <a:ext cx="12866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72095" y="1845374"/>
            <a:ext cx="0" cy="445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2"/>
          <a:stretch>
            <a:fillRect/>
          </a:stretch>
        </p:blipFill>
        <p:spPr>
          <a:xfrm>
            <a:off x="3172196" y="2298802"/>
            <a:ext cx="799801" cy="391969"/>
          </a:xfrm>
          <a:prstGeom prst="rect">
            <a:avLst/>
          </a:prstGeom>
        </p:spPr>
      </p:pic>
      <p:cxnSp>
        <p:nvCxnSpPr>
          <p:cNvPr id="15" name="Straight Connector 14"/>
          <p:cNvCxnSpPr/>
          <p:nvPr/>
        </p:nvCxnSpPr>
        <p:spPr>
          <a:xfrm>
            <a:off x="7481674" y="1845373"/>
            <a:ext cx="1088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570417" y="1845374"/>
            <a:ext cx="0" cy="445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3"/>
          <a:stretch>
            <a:fillRect/>
          </a:stretch>
        </p:blipFill>
        <p:spPr>
          <a:xfrm>
            <a:off x="8026046" y="2269469"/>
            <a:ext cx="1217467" cy="430928"/>
          </a:xfrm>
          <a:prstGeom prst="rect">
            <a:avLst/>
          </a:prstGeom>
        </p:spPr>
      </p:pic>
      <p:pic>
        <p:nvPicPr>
          <p:cNvPr id="20" name="Picture 19"/>
          <p:cNvPicPr>
            <a:picLocks noChangeAspect="1"/>
          </p:cNvPicPr>
          <p:nvPr/>
        </p:nvPicPr>
        <p:blipFill>
          <a:blip r:embed="rId4"/>
          <a:stretch>
            <a:fillRect/>
          </a:stretch>
        </p:blipFill>
        <p:spPr>
          <a:xfrm>
            <a:off x="1950851" y="3144197"/>
            <a:ext cx="1243255" cy="391969"/>
          </a:xfrm>
          <a:prstGeom prst="rect">
            <a:avLst/>
          </a:prstGeom>
        </p:spPr>
      </p:pic>
      <p:pic>
        <p:nvPicPr>
          <p:cNvPr id="21" name="Picture 20"/>
          <p:cNvPicPr>
            <a:picLocks noChangeAspect="1"/>
          </p:cNvPicPr>
          <p:nvPr/>
        </p:nvPicPr>
        <p:blipFill>
          <a:blip r:embed="rId5"/>
          <a:stretch>
            <a:fillRect/>
          </a:stretch>
        </p:blipFill>
        <p:spPr>
          <a:xfrm>
            <a:off x="3468556" y="3119452"/>
            <a:ext cx="1322387" cy="441457"/>
          </a:xfrm>
          <a:prstGeom prst="rect">
            <a:avLst/>
          </a:prstGeom>
        </p:spPr>
      </p:pic>
      <p:cxnSp>
        <p:nvCxnSpPr>
          <p:cNvPr id="23" name="Straight Connector 22"/>
          <p:cNvCxnSpPr/>
          <p:nvPr/>
        </p:nvCxnSpPr>
        <p:spPr>
          <a:xfrm flipH="1">
            <a:off x="2681306" y="2690771"/>
            <a:ext cx="490889" cy="4286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endCxn id="21" idx="0"/>
          </p:cNvCxnSpPr>
          <p:nvPr/>
        </p:nvCxnSpPr>
        <p:spPr>
          <a:xfrm>
            <a:off x="3869025" y="2700398"/>
            <a:ext cx="260724" cy="419053"/>
          </a:xfrm>
          <a:prstGeom prst="line">
            <a:avLst/>
          </a:prstGeom>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6"/>
          <a:stretch>
            <a:fillRect/>
          </a:stretch>
        </p:blipFill>
        <p:spPr>
          <a:xfrm>
            <a:off x="1552293" y="3874395"/>
            <a:ext cx="797114" cy="379688"/>
          </a:xfrm>
          <a:prstGeom prst="rect">
            <a:avLst/>
          </a:prstGeom>
        </p:spPr>
      </p:pic>
      <p:pic>
        <p:nvPicPr>
          <p:cNvPr id="29" name="Picture 28"/>
          <p:cNvPicPr>
            <a:picLocks noChangeAspect="1"/>
          </p:cNvPicPr>
          <p:nvPr/>
        </p:nvPicPr>
        <p:blipFill>
          <a:blip r:embed="rId7"/>
          <a:stretch>
            <a:fillRect/>
          </a:stretch>
        </p:blipFill>
        <p:spPr>
          <a:xfrm>
            <a:off x="2431867" y="3908957"/>
            <a:ext cx="989766" cy="310565"/>
          </a:xfrm>
          <a:prstGeom prst="rect">
            <a:avLst/>
          </a:prstGeom>
        </p:spPr>
      </p:pic>
      <p:pic>
        <p:nvPicPr>
          <p:cNvPr id="30" name="Picture 29"/>
          <p:cNvPicPr>
            <a:picLocks noChangeAspect="1"/>
          </p:cNvPicPr>
          <p:nvPr/>
        </p:nvPicPr>
        <p:blipFill>
          <a:blip r:embed="rId8"/>
          <a:stretch>
            <a:fillRect/>
          </a:stretch>
        </p:blipFill>
        <p:spPr>
          <a:xfrm>
            <a:off x="3457662" y="3908957"/>
            <a:ext cx="795841" cy="345127"/>
          </a:xfrm>
          <a:prstGeom prst="rect">
            <a:avLst/>
          </a:prstGeom>
        </p:spPr>
      </p:pic>
      <p:pic>
        <p:nvPicPr>
          <p:cNvPr id="31" name="Picture 30"/>
          <p:cNvPicPr>
            <a:picLocks noChangeAspect="1"/>
          </p:cNvPicPr>
          <p:nvPr/>
        </p:nvPicPr>
        <p:blipFill>
          <a:blip r:embed="rId9"/>
          <a:stretch>
            <a:fillRect/>
          </a:stretch>
        </p:blipFill>
        <p:spPr>
          <a:xfrm>
            <a:off x="4289532" y="3933197"/>
            <a:ext cx="917709" cy="286325"/>
          </a:xfrm>
          <a:prstGeom prst="rect">
            <a:avLst/>
          </a:prstGeom>
        </p:spPr>
      </p:pic>
      <p:cxnSp>
        <p:nvCxnSpPr>
          <p:cNvPr id="37" name="Straight Connector 36"/>
          <p:cNvCxnSpPr/>
          <p:nvPr/>
        </p:nvCxnSpPr>
        <p:spPr>
          <a:xfrm flipH="1">
            <a:off x="1840005" y="3560908"/>
            <a:ext cx="395907" cy="37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681307" y="3536166"/>
            <a:ext cx="79699" cy="397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3770049" y="3560908"/>
            <a:ext cx="71950" cy="37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89893" y="3560908"/>
            <a:ext cx="187372" cy="372288"/>
          </a:xfrm>
          <a:prstGeom prst="line">
            <a:avLst/>
          </a:prstGeom>
        </p:spPr>
        <p:style>
          <a:lnRef idx="1">
            <a:schemeClr val="accent1"/>
          </a:lnRef>
          <a:fillRef idx="0">
            <a:schemeClr val="accent1"/>
          </a:fillRef>
          <a:effectRef idx="0">
            <a:schemeClr val="accent1"/>
          </a:effectRef>
          <a:fontRef idx="minor">
            <a:schemeClr val="tx1"/>
          </a:fontRef>
        </p:style>
      </p:cxnSp>
      <p:pic>
        <p:nvPicPr>
          <p:cNvPr id="47" name="Picture 46"/>
          <p:cNvPicPr>
            <a:picLocks noChangeAspect="1"/>
          </p:cNvPicPr>
          <p:nvPr/>
        </p:nvPicPr>
        <p:blipFill>
          <a:blip r:embed="rId10"/>
          <a:stretch>
            <a:fillRect/>
          </a:stretch>
        </p:blipFill>
        <p:spPr>
          <a:xfrm>
            <a:off x="6095443" y="3060462"/>
            <a:ext cx="1456538" cy="419565"/>
          </a:xfrm>
          <a:prstGeom prst="rect">
            <a:avLst/>
          </a:prstGeom>
        </p:spPr>
      </p:pic>
      <p:pic>
        <p:nvPicPr>
          <p:cNvPr id="48" name="Picture 47"/>
          <p:cNvPicPr>
            <a:picLocks noChangeAspect="1"/>
          </p:cNvPicPr>
          <p:nvPr/>
        </p:nvPicPr>
        <p:blipFill>
          <a:blip r:embed="rId11"/>
          <a:stretch>
            <a:fillRect/>
          </a:stretch>
        </p:blipFill>
        <p:spPr>
          <a:xfrm>
            <a:off x="7481674" y="3058324"/>
            <a:ext cx="1563382" cy="421702"/>
          </a:xfrm>
          <a:prstGeom prst="rect">
            <a:avLst/>
          </a:prstGeom>
        </p:spPr>
      </p:pic>
      <p:pic>
        <p:nvPicPr>
          <p:cNvPr id="49" name="Picture 48"/>
          <p:cNvPicPr>
            <a:picLocks noChangeAspect="1"/>
          </p:cNvPicPr>
          <p:nvPr/>
        </p:nvPicPr>
        <p:blipFill>
          <a:blip r:embed="rId12"/>
          <a:stretch>
            <a:fillRect/>
          </a:stretch>
        </p:blipFill>
        <p:spPr>
          <a:xfrm>
            <a:off x="8936292" y="3093870"/>
            <a:ext cx="1590265" cy="386156"/>
          </a:xfrm>
          <a:prstGeom prst="rect">
            <a:avLst/>
          </a:prstGeom>
        </p:spPr>
      </p:pic>
      <p:cxnSp>
        <p:nvCxnSpPr>
          <p:cNvPr id="55" name="Straight Connector 54"/>
          <p:cNvCxnSpPr/>
          <p:nvPr/>
        </p:nvCxnSpPr>
        <p:spPr>
          <a:xfrm flipH="1">
            <a:off x="6986791" y="2587699"/>
            <a:ext cx="1039255" cy="531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8362282" y="2587699"/>
            <a:ext cx="108765" cy="556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endCxn id="49" idx="0"/>
          </p:cNvCxnSpPr>
          <p:nvPr/>
        </p:nvCxnSpPr>
        <p:spPr>
          <a:xfrm>
            <a:off x="9115363" y="2587700"/>
            <a:ext cx="616060" cy="506171"/>
          </a:xfrm>
          <a:prstGeom prst="line">
            <a:avLst/>
          </a:prstGeom>
        </p:spPr>
        <p:style>
          <a:lnRef idx="1">
            <a:schemeClr val="accent1"/>
          </a:lnRef>
          <a:fillRef idx="0">
            <a:schemeClr val="accent1"/>
          </a:fillRef>
          <a:effectRef idx="0">
            <a:schemeClr val="accent1"/>
          </a:effectRef>
          <a:fontRef idx="minor">
            <a:schemeClr val="tx1"/>
          </a:fontRef>
        </p:style>
      </p:cxnSp>
      <p:pic>
        <p:nvPicPr>
          <p:cNvPr id="60" name="Picture 59"/>
          <p:cNvPicPr>
            <a:picLocks noChangeAspect="1"/>
          </p:cNvPicPr>
          <p:nvPr/>
        </p:nvPicPr>
        <p:blipFill>
          <a:blip r:embed="rId13"/>
          <a:stretch>
            <a:fillRect/>
          </a:stretch>
        </p:blipFill>
        <p:spPr>
          <a:xfrm>
            <a:off x="5826745" y="3873981"/>
            <a:ext cx="1725236" cy="380103"/>
          </a:xfrm>
          <a:prstGeom prst="rect">
            <a:avLst/>
          </a:prstGeom>
        </p:spPr>
      </p:pic>
      <p:pic>
        <p:nvPicPr>
          <p:cNvPr id="61" name="Picture 60"/>
          <p:cNvPicPr>
            <a:picLocks noChangeAspect="1"/>
          </p:cNvPicPr>
          <p:nvPr/>
        </p:nvPicPr>
        <p:blipFill>
          <a:blip r:embed="rId6"/>
          <a:stretch>
            <a:fillRect/>
          </a:stretch>
        </p:blipFill>
        <p:spPr>
          <a:xfrm>
            <a:off x="7563226" y="3874395"/>
            <a:ext cx="797114" cy="379688"/>
          </a:xfrm>
          <a:prstGeom prst="rect">
            <a:avLst/>
          </a:prstGeom>
        </p:spPr>
      </p:pic>
      <p:pic>
        <p:nvPicPr>
          <p:cNvPr id="62" name="Picture 61"/>
          <p:cNvPicPr>
            <a:picLocks noChangeAspect="1"/>
          </p:cNvPicPr>
          <p:nvPr/>
        </p:nvPicPr>
        <p:blipFill>
          <a:blip r:embed="rId9"/>
          <a:stretch>
            <a:fillRect/>
          </a:stretch>
        </p:blipFill>
        <p:spPr>
          <a:xfrm>
            <a:off x="8266851" y="3924999"/>
            <a:ext cx="943985" cy="294523"/>
          </a:xfrm>
          <a:prstGeom prst="rect">
            <a:avLst/>
          </a:prstGeom>
        </p:spPr>
      </p:pic>
      <p:cxnSp>
        <p:nvCxnSpPr>
          <p:cNvPr id="70" name="Straight Connector 69"/>
          <p:cNvCxnSpPr/>
          <p:nvPr/>
        </p:nvCxnSpPr>
        <p:spPr>
          <a:xfrm flipH="1">
            <a:off x="6184070" y="3480026"/>
            <a:ext cx="109884" cy="45317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911702" y="3480027"/>
            <a:ext cx="149189" cy="472763"/>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H="1">
            <a:off x="7866628" y="3499838"/>
            <a:ext cx="134311" cy="4333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8466399" y="3463210"/>
            <a:ext cx="151930" cy="469987"/>
          </a:xfrm>
          <a:prstGeom prst="line">
            <a:avLst/>
          </a:prstGeom>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nvPicPr>
        <p:blipFill>
          <a:blip r:embed="rId14"/>
          <a:stretch>
            <a:fillRect/>
          </a:stretch>
        </p:blipFill>
        <p:spPr>
          <a:xfrm>
            <a:off x="1583628" y="4540288"/>
            <a:ext cx="734444" cy="375225"/>
          </a:xfrm>
          <a:prstGeom prst="rect">
            <a:avLst/>
          </a:prstGeom>
        </p:spPr>
      </p:pic>
      <p:pic>
        <p:nvPicPr>
          <p:cNvPr id="80" name="Picture 79"/>
          <p:cNvPicPr>
            <a:picLocks noChangeAspect="1"/>
          </p:cNvPicPr>
          <p:nvPr/>
        </p:nvPicPr>
        <p:blipFill>
          <a:blip r:embed="rId14"/>
          <a:stretch>
            <a:fillRect/>
          </a:stretch>
        </p:blipFill>
        <p:spPr>
          <a:xfrm>
            <a:off x="3431511" y="4584789"/>
            <a:ext cx="698239" cy="388613"/>
          </a:xfrm>
          <a:prstGeom prst="rect">
            <a:avLst/>
          </a:prstGeom>
        </p:spPr>
      </p:pic>
      <p:pic>
        <p:nvPicPr>
          <p:cNvPr id="81" name="Picture 80"/>
          <p:cNvPicPr>
            <a:picLocks noChangeAspect="1"/>
          </p:cNvPicPr>
          <p:nvPr/>
        </p:nvPicPr>
        <p:blipFill>
          <a:blip r:embed="rId14"/>
          <a:stretch>
            <a:fillRect/>
          </a:stretch>
        </p:blipFill>
        <p:spPr>
          <a:xfrm>
            <a:off x="5802717" y="4565857"/>
            <a:ext cx="676098" cy="381706"/>
          </a:xfrm>
          <a:prstGeom prst="rect">
            <a:avLst/>
          </a:prstGeom>
        </p:spPr>
      </p:pic>
      <p:pic>
        <p:nvPicPr>
          <p:cNvPr id="82" name="Picture 81"/>
          <p:cNvPicPr>
            <a:picLocks noChangeAspect="1"/>
          </p:cNvPicPr>
          <p:nvPr/>
        </p:nvPicPr>
        <p:blipFill>
          <a:blip r:embed="rId14"/>
          <a:stretch>
            <a:fillRect/>
          </a:stretch>
        </p:blipFill>
        <p:spPr>
          <a:xfrm>
            <a:off x="7628167" y="4511525"/>
            <a:ext cx="725366" cy="375060"/>
          </a:xfrm>
          <a:prstGeom prst="rect">
            <a:avLst/>
          </a:prstGeom>
        </p:spPr>
      </p:pic>
      <p:pic>
        <p:nvPicPr>
          <p:cNvPr id="86" name="Picture 85"/>
          <p:cNvPicPr>
            <a:picLocks noChangeAspect="1"/>
          </p:cNvPicPr>
          <p:nvPr/>
        </p:nvPicPr>
        <p:blipFill>
          <a:blip r:embed="rId15"/>
          <a:stretch>
            <a:fillRect/>
          </a:stretch>
        </p:blipFill>
        <p:spPr>
          <a:xfrm>
            <a:off x="2426114" y="4570675"/>
            <a:ext cx="977402" cy="412776"/>
          </a:xfrm>
          <a:prstGeom prst="rect">
            <a:avLst/>
          </a:prstGeom>
        </p:spPr>
      </p:pic>
      <p:pic>
        <p:nvPicPr>
          <p:cNvPr id="87" name="Picture 86"/>
          <p:cNvPicPr>
            <a:picLocks noChangeAspect="1"/>
          </p:cNvPicPr>
          <p:nvPr/>
        </p:nvPicPr>
        <p:blipFill>
          <a:blip r:embed="rId16"/>
          <a:stretch>
            <a:fillRect/>
          </a:stretch>
        </p:blipFill>
        <p:spPr>
          <a:xfrm>
            <a:off x="4289531" y="4550820"/>
            <a:ext cx="977974" cy="411779"/>
          </a:xfrm>
          <a:prstGeom prst="rect">
            <a:avLst/>
          </a:prstGeom>
        </p:spPr>
      </p:pic>
      <p:pic>
        <p:nvPicPr>
          <p:cNvPr id="88" name="Picture 87"/>
          <p:cNvPicPr>
            <a:picLocks noChangeAspect="1"/>
          </p:cNvPicPr>
          <p:nvPr/>
        </p:nvPicPr>
        <p:blipFill>
          <a:blip r:embed="rId16"/>
          <a:stretch>
            <a:fillRect/>
          </a:stretch>
        </p:blipFill>
        <p:spPr>
          <a:xfrm>
            <a:off x="6512305" y="4544262"/>
            <a:ext cx="977974" cy="411779"/>
          </a:xfrm>
          <a:prstGeom prst="rect">
            <a:avLst/>
          </a:prstGeom>
        </p:spPr>
      </p:pic>
      <p:pic>
        <p:nvPicPr>
          <p:cNvPr id="89" name="Picture 88"/>
          <p:cNvPicPr>
            <a:picLocks noChangeAspect="1"/>
          </p:cNvPicPr>
          <p:nvPr/>
        </p:nvPicPr>
        <p:blipFill>
          <a:blip r:embed="rId16"/>
          <a:stretch>
            <a:fillRect/>
          </a:stretch>
        </p:blipFill>
        <p:spPr>
          <a:xfrm>
            <a:off x="8307973" y="4512418"/>
            <a:ext cx="977974" cy="411779"/>
          </a:xfrm>
          <a:prstGeom prst="rect">
            <a:avLst/>
          </a:prstGeom>
        </p:spPr>
      </p:pic>
      <p:cxnSp>
        <p:nvCxnSpPr>
          <p:cNvPr id="96" name="Straight Arrow Connector 95"/>
          <p:cNvCxnSpPr>
            <a:stCxn id="28" idx="2"/>
          </p:cNvCxnSpPr>
          <p:nvPr/>
        </p:nvCxnSpPr>
        <p:spPr>
          <a:xfrm>
            <a:off x="1950850" y="4254083"/>
            <a:ext cx="0" cy="257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endCxn id="86" idx="0"/>
          </p:cNvCxnSpPr>
          <p:nvPr/>
        </p:nvCxnSpPr>
        <p:spPr>
          <a:xfrm>
            <a:off x="2914816" y="4219522"/>
            <a:ext cx="1" cy="35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endCxn id="80" idx="0"/>
          </p:cNvCxnSpPr>
          <p:nvPr/>
        </p:nvCxnSpPr>
        <p:spPr>
          <a:xfrm>
            <a:off x="3762483" y="4186074"/>
            <a:ext cx="18147" cy="398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31" idx="2"/>
            <a:endCxn id="87" idx="0"/>
          </p:cNvCxnSpPr>
          <p:nvPr/>
        </p:nvCxnSpPr>
        <p:spPr>
          <a:xfrm>
            <a:off x="4748387" y="4219521"/>
            <a:ext cx="30133" cy="3312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endCxn id="81" idx="0"/>
          </p:cNvCxnSpPr>
          <p:nvPr/>
        </p:nvCxnSpPr>
        <p:spPr>
          <a:xfrm>
            <a:off x="6140766" y="4186075"/>
            <a:ext cx="1" cy="379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flipH="1">
            <a:off x="7076606" y="4209281"/>
            <a:ext cx="21714" cy="375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82" idx="0"/>
          </p:cNvCxnSpPr>
          <p:nvPr/>
        </p:nvCxnSpPr>
        <p:spPr>
          <a:xfrm>
            <a:off x="7923521" y="4186075"/>
            <a:ext cx="67331" cy="325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2" idx="2"/>
            <a:endCxn id="89" idx="0"/>
          </p:cNvCxnSpPr>
          <p:nvPr/>
        </p:nvCxnSpPr>
        <p:spPr>
          <a:xfrm>
            <a:off x="8738843" y="4219523"/>
            <a:ext cx="58118" cy="292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2" name="Picture 111"/>
          <p:cNvPicPr>
            <a:picLocks noChangeAspect="1"/>
          </p:cNvPicPr>
          <p:nvPr/>
        </p:nvPicPr>
        <p:blipFill>
          <a:blip r:embed="rId17"/>
          <a:stretch>
            <a:fillRect/>
          </a:stretch>
        </p:blipFill>
        <p:spPr>
          <a:xfrm>
            <a:off x="9529755" y="3791575"/>
            <a:ext cx="808451" cy="462509"/>
          </a:xfrm>
          <a:prstGeom prst="rect">
            <a:avLst/>
          </a:prstGeom>
        </p:spPr>
      </p:pic>
      <p:cxnSp>
        <p:nvCxnSpPr>
          <p:cNvPr id="115" name="Straight Arrow Connector 114"/>
          <p:cNvCxnSpPr>
            <a:stCxn id="49" idx="2"/>
          </p:cNvCxnSpPr>
          <p:nvPr/>
        </p:nvCxnSpPr>
        <p:spPr>
          <a:xfrm>
            <a:off x="9731424" y="3480027"/>
            <a:ext cx="16591" cy="267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570417" y="1845373"/>
            <a:ext cx="19561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0526555" y="1845374"/>
            <a:ext cx="0" cy="2725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18"/>
          <a:stretch>
            <a:fillRect/>
          </a:stretch>
        </p:blipFill>
        <p:spPr>
          <a:xfrm>
            <a:off x="9726490" y="4511525"/>
            <a:ext cx="941510" cy="375060"/>
          </a:xfrm>
          <a:prstGeom prst="rect">
            <a:avLst/>
          </a:prstGeom>
        </p:spPr>
      </p:pic>
      <p:pic>
        <p:nvPicPr>
          <p:cNvPr id="38" name="Picture 37"/>
          <p:cNvPicPr>
            <a:picLocks noChangeAspect="1"/>
          </p:cNvPicPr>
          <p:nvPr/>
        </p:nvPicPr>
        <p:blipFill>
          <a:blip r:embed="rId19"/>
          <a:stretch>
            <a:fillRect/>
          </a:stretch>
        </p:blipFill>
        <p:spPr>
          <a:xfrm>
            <a:off x="8860015" y="5132023"/>
            <a:ext cx="766994" cy="328184"/>
          </a:xfrm>
          <a:prstGeom prst="rect">
            <a:avLst/>
          </a:prstGeom>
        </p:spPr>
      </p:pic>
      <p:cxnSp>
        <p:nvCxnSpPr>
          <p:cNvPr id="45" name="Straight Connector 44"/>
          <p:cNvCxnSpPr>
            <a:endCxn id="38" idx="3"/>
          </p:cNvCxnSpPr>
          <p:nvPr/>
        </p:nvCxnSpPr>
        <p:spPr>
          <a:xfrm flipH="1">
            <a:off x="9627010" y="4886586"/>
            <a:ext cx="306971" cy="4095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03915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p:txBody>
          <a:bodyPr/>
          <a:lstStyle/>
          <a:p>
            <a:r>
              <a:rPr lang="en-IN" dirty="0"/>
              <a:t> </a:t>
            </a:r>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nvGraphicFramePr>
            <p:xfrm>
              <a:off x="2433864" y="1676400"/>
              <a:ext cx="6786336" cy="3581400"/>
            </p:xfrm>
            <a:graphic>
              <a:graphicData uri="http://schemas.openxmlformats.org/drawingml/2006/table">
                <a:tbl>
                  <a:tblPr firstRow="1" firstCol="1" bandRow="1"/>
                  <a:tblGrid>
                    <a:gridCol w="1696584">
                      <a:extLst>
                        <a:ext uri="{9D8B030D-6E8A-4147-A177-3AD203B41FA5}">
                          <a16:colId xmlns:a16="http://schemas.microsoft.com/office/drawing/2014/main" xmlns="" val="20000"/>
                        </a:ext>
                      </a:extLst>
                    </a:gridCol>
                    <a:gridCol w="1696584">
                      <a:extLst>
                        <a:ext uri="{9D8B030D-6E8A-4147-A177-3AD203B41FA5}">
                          <a16:colId xmlns:a16="http://schemas.microsoft.com/office/drawing/2014/main" xmlns="" val="20001"/>
                        </a:ext>
                      </a:extLst>
                    </a:gridCol>
                    <a:gridCol w="1696584">
                      <a:extLst>
                        <a:ext uri="{9D8B030D-6E8A-4147-A177-3AD203B41FA5}">
                          <a16:colId xmlns:a16="http://schemas.microsoft.com/office/drawing/2014/main" xmlns="" val="20002"/>
                        </a:ext>
                      </a:extLst>
                    </a:gridCol>
                    <a:gridCol w="1696584">
                      <a:extLst>
                        <a:ext uri="{9D8B030D-6E8A-4147-A177-3AD203B41FA5}">
                          <a16:colId xmlns:a16="http://schemas.microsoft.com/office/drawing/2014/main" xmlns="" val="20003"/>
                        </a:ext>
                      </a:extLst>
                    </a:gridCol>
                  </a:tblGrid>
                  <a:tr h="734693">
                    <a:tc rowSpan="2">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Critical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Level of significance </a:t>
                          </a:r>
                          <a:r>
                            <a:rPr lang="en-US" sz="1800" b="1">
                              <a:effectLst/>
                              <a:latin typeface="Cambria Math" panose="02040503050406030204" pitchFamily="18" charset="0"/>
                              <a:ea typeface="Calibri" panose="020F0502020204030204" pitchFamily="34" charset="0"/>
                              <a:cs typeface="Cambria Math" panose="020405030504060302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734693">
                    <a:tc vMerge="1">
                      <a:txBody>
                        <a:bodyPr/>
                        <a:lstStyle/>
                        <a:p>
                          <a:endParaRPr lang="en-IN"/>
                        </a:p>
                      </a:txBody>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10%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1056007">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Two tailed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 xmlns:m="http://schemas.openxmlformats.org/officeDocument/2006/math">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f>
                                    <m:fPr>
                                      <m:type m:val="skw"/>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2.58</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 xmlns:m="http://schemas.openxmlformats.org/officeDocument/2006/math">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f>
                                    <m:fPr>
                                      <m:type m:val="skw"/>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 1.96</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 xmlns:m="http://schemas.openxmlformats.org/officeDocument/2006/math">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f>
                                    <m:fPr>
                                      <m:type m:val="skw"/>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num>
                                    <m:den>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den>
                                  </m:f>
                                </m:sub>
                              </m:sSub>
                            </m:oMath>
                          </a14:m>
                          <a:r>
                            <a:rPr lang="en-IN" sz="1800" b="1">
                              <a:effectLst/>
                              <a:latin typeface="Calibri" panose="020F0502020204030204" pitchFamily="34" charset="0"/>
                              <a:ea typeface="Times New Roman" panose="02020603050405020304" pitchFamily="18" charset="0"/>
                              <a:cs typeface="Times New Roman" panose="02020603050405020304" pitchFamily="18" charset="0"/>
                            </a:rPr>
                            <a:t>= 1.645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1056007">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One tailed test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𝟐</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𝟑𝟑</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𝟔𝟒𝟓</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IN"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b="1" i="1">
                                        <a:effectLst/>
                                        <a:latin typeface="Cambria Math" panose="02040503050406030204" pitchFamily="18" charset="0"/>
                                        <a:ea typeface="Calibri" panose="020F0502020204030204" pitchFamily="34" charset="0"/>
                                        <a:cs typeface="Times New Roman" panose="02020603050405020304" pitchFamily="18" charset="0"/>
                                      </a:rPr>
                                      <m:t>𝒛</m:t>
                                    </m:r>
                                  </m:e>
                                  <m:sub>
                                    <m:r>
                                      <a:rPr lang="en-IN" sz="1800" b="1" i="1">
                                        <a:effectLst/>
                                        <a:latin typeface="Cambria Math" panose="02040503050406030204" pitchFamily="18" charset="0"/>
                                        <a:ea typeface="Calibri" panose="020F0502020204030204" pitchFamily="34" charset="0"/>
                                        <a:cs typeface="Times New Roman" panose="02020603050405020304" pitchFamily="18" charset="0"/>
                                      </a:rPr>
                                      <m:t>𝜶</m:t>
                                    </m:r>
                                  </m:sub>
                                </m:sSub>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m:t>
                                </m:r>
                                <m:r>
                                  <a:rPr lang="en-IN" sz="1800" b="1" i="1">
                                    <a:effectLst/>
                                    <a:latin typeface="Cambria Math" panose="02040503050406030204" pitchFamily="18" charset="0"/>
                                    <a:ea typeface="Calibri" panose="020F0502020204030204" pitchFamily="34" charset="0"/>
                                    <a:cs typeface="Times New Roman" panose="02020603050405020304" pitchFamily="18" charset="0"/>
                                  </a:rPr>
                                  <m:t>𝟐𝟖</m:t>
                                </m:r>
                              </m:oMath>
                            </m:oMathPara>
                          </a14:m>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bl>
              </a:graphicData>
            </a:graphic>
          </p:graphicFrame>
        </mc:Choice>
        <mc:Fallback xmlns="">
          <p:graphicFrame>
            <p:nvGraphicFramePr>
              <p:cNvPr id="4" name="Table 3"/>
              <p:cNvGraphicFramePr>
                <a:graphicFrameLocks noGrp="1"/>
              </p:cNvGraphicFramePr>
              <p:nvPr/>
            </p:nvGraphicFramePr>
            <p:xfrm>
              <a:off x="2433864" y="1676400"/>
              <a:ext cx="6786336" cy="3581400"/>
            </p:xfrm>
            <a:graphic>
              <a:graphicData uri="http://schemas.openxmlformats.org/drawingml/2006/table">
                <a:tbl>
                  <a:tblPr firstRow="1" firstCol="1" bandRow="1"/>
                  <a:tblGrid>
                    <a:gridCol w="1696584">
                      <a:extLst>
                        <a:ext uri="{9D8B030D-6E8A-4147-A177-3AD203B41FA5}">
                          <a16:colId xmlns:a16="http://schemas.microsoft.com/office/drawing/2014/main" xmlns:a14="http://schemas.microsoft.com/office/drawing/2010/main" xmlns="" val="20000"/>
                        </a:ext>
                      </a:extLst>
                    </a:gridCol>
                    <a:gridCol w="1696584">
                      <a:extLst>
                        <a:ext uri="{9D8B030D-6E8A-4147-A177-3AD203B41FA5}">
                          <a16:colId xmlns:a16="http://schemas.microsoft.com/office/drawing/2014/main" xmlns:a14="http://schemas.microsoft.com/office/drawing/2010/main" xmlns="" val="20001"/>
                        </a:ext>
                      </a:extLst>
                    </a:gridCol>
                    <a:gridCol w="1696584">
                      <a:extLst>
                        <a:ext uri="{9D8B030D-6E8A-4147-A177-3AD203B41FA5}">
                          <a16:colId xmlns:a16="http://schemas.microsoft.com/office/drawing/2014/main" xmlns:a14="http://schemas.microsoft.com/office/drawing/2010/main" xmlns="" val="20002"/>
                        </a:ext>
                      </a:extLst>
                    </a:gridCol>
                    <a:gridCol w="1696584">
                      <a:extLst>
                        <a:ext uri="{9D8B030D-6E8A-4147-A177-3AD203B41FA5}">
                          <a16:colId xmlns:a16="http://schemas.microsoft.com/office/drawing/2014/main" xmlns:a14="http://schemas.microsoft.com/office/drawing/2010/main" xmlns="" val="20003"/>
                        </a:ext>
                      </a:extLst>
                    </a:gridCol>
                  </a:tblGrid>
                  <a:tr h="734693">
                    <a:tc rowSpan="2">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Critical value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Level of significance </a:t>
                          </a:r>
                          <a:r>
                            <a:rPr lang="en-US" sz="1800" b="1">
                              <a:effectLst/>
                              <a:latin typeface="Cambria Math" panose="02040503050406030204" pitchFamily="18" charset="0"/>
                              <a:ea typeface="Calibri" panose="020F0502020204030204" pitchFamily="34" charset="0"/>
                              <a:cs typeface="Cambria Math" panose="02040503050406030204" pitchFamily="18" charset="0"/>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a14="http://schemas.microsoft.com/office/drawing/2010/main" xmlns="" val="10000"/>
                      </a:ext>
                    </a:extLst>
                  </a:tr>
                  <a:tr h="734693">
                    <a:tc vMerge="1">
                      <a:txBody>
                        <a:bodyPr/>
                        <a:lstStyle/>
                        <a:p>
                          <a:endParaRPr lang="en-IN"/>
                        </a:p>
                      </a:txBody>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10%</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a14="http://schemas.microsoft.com/office/drawing/2010/main" xmlns="" val="10001"/>
                      </a:ext>
                    </a:extLst>
                  </a:tr>
                  <a:tr h="1056007">
                    <a:tc>
                      <a:txBody>
                        <a:bodyPr/>
                        <a:lstStyle/>
                        <a:p>
                          <a:pPr algn="ctr">
                            <a:lnSpc>
                              <a:spcPct val="107000"/>
                            </a:lnSpc>
                            <a:spcAft>
                              <a:spcPts val="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Two tailed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100719" t="-146552" r="-201079" b="-100575"/>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200000" t="-146552" r="-100358" b="-100575"/>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01079" t="-146552" r="-719" b="-100575"/>
                          </a:stretch>
                        </a:blipFill>
                      </a:tcPr>
                    </a:tc>
                    <a:extLst>
                      <a:ext uri="{0D108BD9-81ED-4DB2-BD59-A6C34878D82A}">
                        <a16:rowId xmlns:a16="http://schemas.microsoft.com/office/drawing/2014/main" xmlns:a14="http://schemas.microsoft.com/office/drawing/2010/main" xmlns="" val="10002"/>
                      </a:ext>
                    </a:extLst>
                  </a:tr>
                  <a:tr h="1056007">
                    <a:tc>
                      <a:txBody>
                        <a:bodyPr/>
                        <a:lstStyle/>
                        <a:p>
                          <a:pPr algn="ctr">
                            <a:lnSpc>
                              <a:spcPct val="107000"/>
                            </a:lnSpc>
                            <a:spcAft>
                              <a:spcPts val="0"/>
                            </a:spcAft>
                          </a:pPr>
                          <a:r>
                            <a:rPr lang="en-IN" sz="1800" b="1">
                              <a:effectLst/>
                              <a:latin typeface="Calibri" panose="020F0502020204030204" pitchFamily="34" charset="0"/>
                              <a:ea typeface="Calibri" panose="020F0502020204030204" pitchFamily="34" charset="0"/>
                              <a:cs typeface="Times New Roman" panose="02020603050405020304" pitchFamily="18" charset="0"/>
                            </a:rPr>
                            <a:t>One tailed test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100719" t="-247977" r="-201079" b="-1156"/>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200000" t="-247977" r="-100358" b="-1156"/>
                          </a:stretch>
                        </a:blipFill>
                      </a:tcPr>
                    </a:tc>
                    <a:tc>
                      <a:txBody>
                        <a:bodyPr/>
                        <a:lstStyle/>
                        <a:p>
                          <a:endParaRPr lang="en-US"/>
                        </a:p>
                      </a:txBody>
                      <a:tcPr marL="44539" marR="445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rotWithShape="0">
                          <a:blip r:embed="rId2"/>
                          <a:stretch>
                            <a:fillRect l="-301079" t="-247977" r="-719" b="-1156"/>
                          </a:stretch>
                        </a:blipFill>
                      </a:tcPr>
                    </a:tc>
                    <a:extLst>
                      <a:ext uri="{0D108BD9-81ED-4DB2-BD59-A6C34878D82A}">
                        <a16:rowId xmlns:a16="http://schemas.microsoft.com/office/drawing/2014/main" xmlns:a14="http://schemas.microsoft.com/office/drawing/2010/main" xmlns="" val="10003"/>
                      </a:ext>
                    </a:extLst>
                  </a:tr>
                </a:tbl>
              </a:graphicData>
            </a:graphic>
          </p:graphicFrame>
        </mc:Fallback>
      </mc:AlternateContent>
    </p:spTree>
    <p:extLst>
      <p:ext uri="{BB962C8B-B14F-4D97-AF65-F5344CB8AC3E}">
        <p14:creationId xmlns:p14="http://schemas.microsoft.com/office/powerpoint/2010/main" val="391390817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56821" y="1156453"/>
            <a:ext cx="11155909" cy="4380206"/>
          </a:xfrm>
          <a:prstGeom prst="rect">
            <a:avLst/>
          </a:prstGeom>
        </p:spPr>
        <p:txBody>
          <a:bodyPr vert="horz" wrap="square" lIns="0" tIns="7144" rIns="0" bIns="0" rtlCol="0">
            <a:spAutoFit/>
          </a:bodyPr>
          <a:lstStyle/>
          <a:p>
            <a:pPr marL="10991" marR="4396">
              <a:lnSpc>
                <a:spcPct val="147500"/>
              </a:lnSpc>
              <a:spcBef>
                <a:spcPts val="56"/>
              </a:spcBef>
              <a:tabLst>
                <a:tab pos="3662611" algn="l"/>
              </a:tabLst>
            </a:pPr>
            <a:r>
              <a:rPr sz="2400" spc="-17" dirty="0">
                <a:latin typeface="Times New Roman" panose="02020603050405020304" pitchFamily="18" charset="0"/>
                <a:cs typeface="Times New Roman" panose="02020603050405020304" pitchFamily="18" charset="0"/>
              </a:rPr>
              <a:t>The</a:t>
            </a:r>
            <a:r>
              <a:rPr sz="2400" spc="-4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Edison</a:t>
            </a:r>
            <a:r>
              <a:rPr sz="2400" spc="-52"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Electric</a:t>
            </a:r>
            <a:r>
              <a:rPr sz="2400" spc="-186"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Institute</a:t>
            </a:r>
            <a:r>
              <a:rPr sz="2400" spc="-255"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has</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published</a:t>
            </a:r>
            <a:r>
              <a:rPr sz="2400" spc="-121"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figures</a:t>
            </a:r>
            <a:r>
              <a:rPr sz="2400" spc="-182"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on</a:t>
            </a:r>
            <a:r>
              <a:rPr sz="2400" spc="13"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117"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annual</a:t>
            </a:r>
            <a:r>
              <a:rPr sz="2400" spc="-13"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number  </a:t>
            </a:r>
            <a:r>
              <a:rPr sz="2400" spc="-13" dirty="0">
                <a:latin typeface="Times New Roman" panose="02020603050405020304" pitchFamily="18" charset="0"/>
                <a:cs typeface="Times New Roman" panose="02020603050405020304" pitchFamily="18" charset="0"/>
              </a:rPr>
              <a:t>of </a:t>
            </a:r>
            <a:r>
              <a:rPr sz="2400" spc="-4" dirty="0">
                <a:latin typeface="Times New Roman" panose="02020603050405020304" pitchFamily="18" charset="0"/>
                <a:cs typeface="Times New Roman" panose="02020603050405020304" pitchFamily="18" charset="0"/>
              </a:rPr>
              <a:t>kilowatt-hours </a:t>
            </a:r>
            <a:r>
              <a:rPr sz="2400" spc="-17" dirty="0">
                <a:latin typeface="Times New Roman" panose="02020603050405020304" pitchFamily="18" charset="0"/>
                <a:cs typeface="Times New Roman" panose="02020603050405020304" pitchFamily="18" charset="0"/>
              </a:rPr>
              <a:t>expended by </a:t>
            </a:r>
            <a:r>
              <a:rPr sz="2400" spc="-9" dirty="0">
                <a:latin typeface="Times New Roman" panose="02020603050405020304" pitchFamily="18" charset="0"/>
                <a:cs typeface="Times New Roman" panose="02020603050405020304" pitchFamily="18" charset="0"/>
              </a:rPr>
              <a:t>various </a:t>
            </a:r>
            <a:r>
              <a:rPr sz="2400" spc="4" dirty="0">
                <a:latin typeface="Times New Roman" panose="02020603050405020304" pitchFamily="18" charset="0"/>
                <a:cs typeface="Times New Roman" panose="02020603050405020304" pitchFamily="18" charset="0"/>
              </a:rPr>
              <a:t>home </a:t>
            </a:r>
            <a:r>
              <a:rPr sz="2400" spc="-13" dirty="0">
                <a:latin typeface="Times New Roman" panose="02020603050405020304" pitchFamily="18" charset="0"/>
                <a:cs typeface="Times New Roman" panose="02020603050405020304" pitchFamily="18" charset="0"/>
              </a:rPr>
              <a:t>appliances. </a:t>
            </a:r>
            <a:r>
              <a:rPr sz="2400" spc="9" dirty="0">
                <a:latin typeface="Times New Roman" panose="02020603050405020304" pitchFamily="18" charset="0"/>
                <a:cs typeface="Times New Roman" panose="02020603050405020304" pitchFamily="18" charset="0"/>
              </a:rPr>
              <a:t>It is </a:t>
            </a:r>
            <a:r>
              <a:rPr sz="2400" dirty="0">
                <a:latin typeface="Times New Roman" panose="02020603050405020304" pitchFamily="18" charset="0"/>
                <a:cs typeface="Times New Roman" panose="02020603050405020304" pitchFamily="18" charset="0"/>
              </a:rPr>
              <a:t>claimed  </a:t>
            </a:r>
            <a:r>
              <a:rPr sz="2400" spc="-4" dirty="0">
                <a:latin typeface="Times New Roman" panose="02020603050405020304" pitchFamily="18" charset="0"/>
                <a:cs typeface="Times New Roman" panose="02020603050405020304" pitchFamily="18" charset="0"/>
              </a:rPr>
              <a:t>that a</a:t>
            </a:r>
            <a:r>
              <a:rPr sz="2400" spc="-134"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vacuum</a:t>
            </a:r>
            <a:r>
              <a:rPr sz="2400" spc="-99" dirty="0">
                <a:latin typeface="Times New Roman" panose="02020603050405020304" pitchFamily="18" charset="0"/>
                <a:cs typeface="Times New Roman" panose="02020603050405020304" pitchFamily="18" charset="0"/>
              </a:rPr>
              <a:t> </a:t>
            </a:r>
            <a:r>
              <a:rPr sz="2400" spc="-9" dirty="0" smtClean="0">
                <a:latin typeface="Times New Roman" panose="02020603050405020304" pitchFamily="18" charset="0"/>
                <a:cs typeface="Times New Roman" panose="02020603050405020304" pitchFamily="18" charset="0"/>
              </a:rPr>
              <a:t>cleaner</a:t>
            </a:r>
            <a:r>
              <a:rPr lang="en-US" sz="2400" spc="-9" dirty="0" smtClean="0">
                <a:latin typeface="Times New Roman" panose="02020603050405020304" pitchFamily="18" charset="0"/>
                <a:cs typeface="Times New Roman" panose="02020603050405020304" pitchFamily="18" charset="0"/>
              </a:rPr>
              <a:t> </a:t>
            </a:r>
            <a:r>
              <a:rPr sz="2400" spc="-17" dirty="0" smtClean="0">
                <a:latin typeface="Times New Roman" panose="02020603050405020304" pitchFamily="18" charset="0"/>
                <a:cs typeface="Times New Roman" panose="02020603050405020304" pitchFamily="18" charset="0"/>
              </a:rPr>
              <a:t>expends </a:t>
            </a:r>
            <a:r>
              <a:rPr sz="2400" spc="-9" dirty="0">
                <a:latin typeface="Times New Roman" panose="02020603050405020304" pitchFamily="18" charset="0"/>
                <a:cs typeface="Times New Roman" panose="02020603050405020304" pitchFamily="18" charset="0"/>
              </a:rPr>
              <a:t>an </a:t>
            </a:r>
            <a:r>
              <a:rPr sz="2400" spc="-13" dirty="0">
                <a:latin typeface="Times New Roman" panose="02020603050405020304" pitchFamily="18" charset="0"/>
                <a:cs typeface="Times New Roman" panose="02020603050405020304" pitchFamily="18" charset="0"/>
              </a:rPr>
              <a:t>average of </a:t>
            </a:r>
            <a:r>
              <a:rPr sz="2400" spc="-9" dirty="0">
                <a:latin typeface="Times New Roman" panose="02020603050405020304" pitchFamily="18" charset="0"/>
                <a:cs typeface="Times New Roman" panose="02020603050405020304" pitchFamily="18" charset="0"/>
              </a:rPr>
              <a:t>46 kilowatt-hours</a:t>
            </a:r>
            <a:r>
              <a:rPr sz="2400" spc="-537"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per </a:t>
            </a:r>
            <a:r>
              <a:rPr sz="2400" spc="-52" dirty="0">
                <a:latin typeface="Times New Roman" panose="02020603050405020304" pitchFamily="18" charset="0"/>
                <a:cs typeface="Times New Roman" panose="02020603050405020304" pitchFamily="18" charset="0"/>
              </a:rPr>
              <a:t>year.  </a:t>
            </a:r>
            <a:r>
              <a:rPr sz="2400" spc="9" dirty="0">
                <a:latin typeface="Times New Roman" panose="02020603050405020304" pitchFamily="18" charset="0"/>
                <a:cs typeface="Times New Roman" panose="02020603050405020304" pitchFamily="18" charset="0"/>
              </a:rPr>
              <a:t>If </a:t>
            </a:r>
            <a:r>
              <a:rPr sz="2400" spc="-4" dirty="0">
                <a:latin typeface="Times New Roman" panose="02020603050405020304" pitchFamily="18" charset="0"/>
                <a:cs typeface="Times New Roman" panose="02020603050405020304" pitchFamily="18" charset="0"/>
              </a:rPr>
              <a:t>a </a:t>
            </a:r>
            <a:r>
              <a:rPr sz="2400" spc="-13" dirty="0">
                <a:latin typeface="Times New Roman" panose="02020603050405020304" pitchFamily="18" charset="0"/>
                <a:cs typeface="Times New Roman" panose="02020603050405020304" pitchFamily="18" charset="0"/>
              </a:rPr>
              <a:t>random </a:t>
            </a:r>
            <a:r>
              <a:rPr sz="2400" spc="4" dirty="0">
                <a:latin typeface="Times New Roman" panose="02020603050405020304" pitchFamily="18" charset="0"/>
                <a:cs typeface="Times New Roman" panose="02020603050405020304" pitchFamily="18" charset="0"/>
              </a:rPr>
              <a:t>sample </a:t>
            </a:r>
            <a:r>
              <a:rPr sz="2400" spc="-13" dirty="0">
                <a:latin typeface="Times New Roman" panose="02020603050405020304" pitchFamily="18" charset="0"/>
                <a:cs typeface="Times New Roman" panose="02020603050405020304" pitchFamily="18" charset="0"/>
              </a:rPr>
              <a:t>of </a:t>
            </a:r>
            <a:r>
              <a:rPr sz="2400" spc="-9" dirty="0">
                <a:latin typeface="Times New Roman" panose="02020603050405020304" pitchFamily="18" charset="0"/>
                <a:cs typeface="Times New Roman" panose="02020603050405020304" pitchFamily="18" charset="0"/>
              </a:rPr>
              <a:t>20 </a:t>
            </a:r>
            <a:r>
              <a:rPr sz="2400" dirty="0">
                <a:latin typeface="Times New Roman" panose="02020603050405020304" pitchFamily="18" charset="0"/>
                <a:cs typeface="Times New Roman" panose="02020603050405020304" pitchFamily="18" charset="0"/>
              </a:rPr>
              <a:t>homes </a:t>
            </a:r>
            <a:r>
              <a:rPr sz="2400" spc="-9" dirty="0">
                <a:latin typeface="Times New Roman" panose="02020603050405020304" pitchFamily="18" charset="0"/>
                <a:cs typeface="Times New Roman" panose="02020603050405020304" pitchFamily="18" charset="0"/>
              </a:rPr>
              <a:t>included </a:t>
            </a:r>
            <a:r>
              <a:rPr sz="2400" spc="9" dirty="0">
                <a:latin typeface="Times New Roman" panose="02020603050405020304" pitchFamily="18" charset="0"/>
                <a:cs typeface="Times New Roman" panose="02020603050405020304" pitchFamily="18" charset="0"/>
              </a:rPr>
              <a:t>in </a:t>
            </a:r>
            <a:r>
              <a:rPr sz="2400" spc="-4" dirty="0">
                <a:latin typeface="Times New Roman" panose="02020603050405020304" pitchFamily="18" charset="0"/>
                <a:cs typeface="Times New Roman" panose="02020603050405020304" pitchFamily="18" charset="0"/>
              </a:rPr>
              <a:t>a </a:t>
            </a:r>
            <a:r>
              <a:rPr sz="2400" spc="-13" dirty="0">
                <a:latin typeface="Times New Roman" panose="02020603050405020304" pitchFamily="18" charset="0"/>
                <a:cs typeface="Times New Roman" panose="02020603050405020304" pitchFamily="18" charset="0"/>
              </a:rPr>
              <a:t>planned </a:t>
            </a:r>
            <a:r>
              <a:rPr sz="2400" spc="-9" dirty="0">
                <a:latin typeface="Times New Roman" panose="02020603050405020304" pitchFamily="18" charset="0"/>
                <a:cs typeface="Times New Roman" panose="02020603050405020304" pitchFamily="18" charset="0"/>
              </a:rPr>
              <a:t>study </a:t>
            </a:r>
            <a:r>
              <a:rPr sz="2400" spc="-4" dirty="0">
                <a:latin typeface="Times New Roman" panose="02020603050405020304" pitchFamily="18" charset="0"/>
                <a:cs typeface="Times New Roman" panose="02020603050405020304" pitchFamily="18" charset="0"/>
              </a:rPr>
              <a:t>indicates  </a:t>
            </a:r>
            <a:r>
              <a:rPr sz="2400" spc="-9" dirty="0">
                <a:latin typeface="Times New Roman" panose="02020603050405020304" pitchFamily="18" charset="0"/>
                <a:cs typeface="Times New Roman" panose="02020603050405020304" pitchFamily="18" charset="0"/>
              </a:rPr>
              <a:t>that </a:t>
            </a:r>
            <a:r>
              <a:rPr sz="2400" spc="-17" dirty="0">
                <a:latin typeface="Times New Roman" panose="02020603050405020304" pitchFamily="18" charset="0"/>
                <a:cs typeface="Times New Roman" panose="02020603050405020304" pitchFamily="18" charset="0"/>
              </a:rPr>
              <a:t>vacuum </a:t>
            </a:r>
            <a:r>
              <a:rPr sz="2400" spc="-9" dirty="0">
                <a:latin typeface="Times New Roman" panose="02020603050405020304" pitchFamily="18" charset="0"/>
                <a:cs typeface="Times New Roman" panose="02020603050405020304" pitchFamily="18" charset="0"/>
              </a:rPr>
              <a:t>cleaners </a:t>
            </a:r>
            <a:r>
              <a:rPr sz="2400" spc="-17" dirty="0">
                <a:latin typeface="Times New Roman" panose="02020603050405020304" pitchFamily="18" charset="0"/>
                <a:cs typeface="Times New Roman" panose="02020603050405020304" pitchFamily="18" charset="0"/>
              </a:rPr>
              <a:t>expends </a:t>
            </a:r>
            <a:r>
              <a:rPr sz="2400" spc="-9" dirty="0">
                <a:latin typeface="Times New Roman" panose="02020603050405020304" pitchFamily="18" charset="0"/>
                <a:cs typeface="Times New Roman" panose="02020603050405020304" pitchFamily="18" charset="0"/>
              </a:rPr>
              <a:t>an </a:t>
            </a:r>
            <a:r>
              <a:rPr sz="2400" spc="-13" dirty="0">
                <a:latin typeface="Times New Roman" panose="02020603050405020304" pitchFamily="18" charset="0"/>
                <a:cs typeface="Times New Roman" panose="02020603050405020304" pitchFamily="18" charset="0"/>
              </a:rPr>
              <a:t>average of </a:t>
            </a:r>
            <a:r>
              <a:rPr sz="2400" spc="-9" dirty="0">
                <a:latin typeface="Times New Roman" panose="02020603050405020304" pitchFamily="18" charset="0"/>
                <a:cs typeface="Times New Roman" panose="02020603050405020304" pitchFamily="18" charset="0"/>
              </a:rPr>
              <a:t>42 </a:t>
            </a:r>
            <a:r>
              <a:rPr sz="2400" spc="-4" dirty="0">
                <a:latin typeface="Times New Roman" panose="02020603050405020304" pitchFamily="18" charset="0"/>
                <a:cs typeface="Times New Roman" panose="02020603050405020304" pitchFamily="18" charset="0"/>
              </a:rPr>
              <a:t>kilowatt-hours </a:t>
            </a:r>
            <a:r>
              <a:rPr sz="2400" spc="-13" dirty="0">
                <a:latin typeface="Times New Roman" panose="02020603050405020304" pitchFamily="18" charset="0"/>
                <a:cs typeface="Times New Roman" panose="02020603050405020304" pitchFamily="18" charset="0"/>
              </a:rPr>
              <a:t>per </a:t>
            </a:r>
            <a:r>
              <a:rPr sz="2400" spc="-30" dirty="0">
                <a:latin typeface="Times New Roman" panose="02020603050405020304" pitchFamily="18" charset="0"/>
                <a:cs typeface="Times New Roman" panose="02020603050405020304" pitchFamily="18" charset="0"/>
              </a:rPr>
              <a:t>year  </a:t>
            </a:r>
            <a:r>
              <a:rPr sz="2400" spc="-4" dirty="0">
                <a:latin typeface="Times New Roman" panose="02020603050405020304" pitchFamily="18" charset="0"/>
                <a:cs typeface="Times New Roman" panose="02020603050405020304" pitchFamily="18" charset="0"/>
              </a:rPr>
              <a:t>with</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standard</a:t>
            </a:r>
            <a:r>
              <a:rPr sz="2400" spc="-125"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deviation</a:t>
            </a:r>
            <a:r>
              <a:rPr sz="2400" spc="-19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17" dirty="0">
                <a:latin typeface="Times New Roman" panose="02020603050405020304" pitchFamily="18" charset="0"/>
                <a:cs typeface="Times New Roman" panose="02020603050405020304" pitchFamily="18" charset="0"/>
              </a:rPr>
              <a:t> </a:t>
            </a:r>
            <a:r>
              <a:rPr sz="2400" spc="-39" dirty="0">
                <a:latin typeface="Times New Roman" panose="02020603050405020304" pitchFamily="18" charset="0"/>
                <a:cs typeface="Times New Roman" panose="02020603050405020304" pitchFamily="18" charset="0"/>
              </a:rPr>
              <a:t>11.9</a:t>
            </a:r>
            <a:r>
              <a:rPr sz="2400" spc="-117"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kilowatt-hours</a:t>
            </a:r>
            <a:r>
              <a:rPr sz="2400" spc="-9" dirty="0" smtClean="0">
                <a:latin typeface="Times New Roman" panose="02020603050405020304" pitchFamily="18" charset="0"/>
                <a:cs typeface="Times New Roman" panose="02020603050405020304" pitchFamily="18" charset="0"/>
              </a:rPr>
              <a:t>.</a:t>
            </a:r>
            <a:endParaRPr lang="en-US" sz="2400" spc="-9" dirty="0" smtClean="0">
              <a:latin typeface="Times New Roman" panose="02020603050405020304" pitchFamily="18" charset="0"/>
              <a:cs typeface="Times New Roman" panose="02020603050405020304" pitchFamily="18" charset="0"/>
            </a:endParaRPr>
          </a:p>
          <a:p>
            <a:pPr marL="353891" marR="4396" indent="-342900">
              <a:lnSpc>
                <a:spcPct val="147500"/>
              </a:lnSpc>
              <a:spcBef>
                <a:spcPts val="56"/>
              </a:spcBef>
              <a:buFont typeface="Arial" panose="020B0604020202020204" pitchFamily="34" charset="0"/>
              <a:buChar char="•"/>
              <a:tabLst>
                <a:tab pos="3662611" algn="l"/>
              </a:tabLst>
            </a:pPr>
            <a:r>
              <a:rPr sz="2400" spc="-220" dirty="0" smtClean="0">
                <a:latin typeface="Times New Roman" panose="02020603050405020304" pitchFamily="18" charset="0"/>
                <a:cs typeface="Times New Roman" panose="02020603050405020304" pitchFamily="18" charset="0"/>
              </a:rPr>
              <a:t> </a:t>
            </a:r>
            <a:r>
              <a:rPr sz="2400" spc="-22" dirty="0">
                <a:latin typeface="Times New Roman" panose="02020603050405020304" pitchFamily="18" charset="0"/>
                <a:cs typeface="Times New Roman" panose="02020603050405020304" pitchFamily="18" charset="0"/>
              </a:rPr>
              <a:t>Does</a:t>
            </a:r>
            <a:r>
              <a:rPr sz="2400" spc="-48"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this</a:t>
            </a:r>
            <a:r>
              <a:rPr sz="2400" spc="-117"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suggest </a:t>
            </a:r>
            <a:r>
              <a:rPr sz="2400" spc="-9" dirty="0">
                <a:latin typeface="Times New Roman" panose="02020603050405020304" pitchFamily="18" charset="0"/>
                <a:cs typeface="Times New Roman" panose="02020603050405020304" pitchFamily="18" charset="0"/>
              </a:rPr>
              <a:t>at</a:t>
            </a:r>
            <a:r>
              <a:rPr sz="2400" spc="-87" dirty="0">
                <a:latin typeface="Times New Roman" panose="02020603050405020304" pitchFamily="18" charset="0"/>
                <a:cs typeface="Times New Roman" panose="02020603050405020304" pitchFamily="18" charset="0"/>
              </a:rPr>
              <a:t> </a:t>
            </a:r>
            <a:r>
              <a:rPr sz="2400" spc="-4" dirty="0" smtClean="0">
                <a:latin typeface="Times New Roman" panose="02020603050405020304" pitchFamily="18" charset="0"/>
                <a:cs typeface="Times New Roman" panose="02020603050405020304" pitchFamily="18" charset="0"/>
              </a:rPr>
              <a:t>the</a:t>
            </a:r>
            <a:r>
              <a:rPr lang="en-US" sz="2400" spc="-4" dirty="0" smtClean="0">
                <a:latin typeface="Times New Roman" panose="02020603050405020304" pitchFamily="18" charset="0"/>
                <a:cs typeface="Times New Roman" panose="02020603050405020304" pitchFamily="18" charset="0"/>
              </a:rPr>
              <a:t> </a:t>
            </a:r>
            <a:r>
              <a:rPr sz="2400" spc="-4" dirty="0" smtClean="0">
                <a:latin typeface="Times New Roman" panose="02020603050405020304" pitchFamily="18" charset="0"/>
                <a:cs typeface="Times New Roman" panose="02020603050405020304" pitchFamily="18" charset="0"/>
              </a:rPr>
              <a:t>0.05</a:t>
            </a:r>
            <a:r>
              <a:rPr sz="2400" spc="-117" dirty="0" smtClean="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level</a:t>
            </a:r>
            <a:r>
              <a:rPr sz="2400" spc="-7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9"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significance</a:t>
            </a:r>
            <a:r>
              <a:rPr sz="2400" spc="-255"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that</a:t>
            </a:r>
            <a:r>
              <a:rPr sz="2400" spc="-82"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vacuum</a:t>
            </a:r>
            <a:r>
              <a:rPr sz="2400" spc="-95"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cleaners</a:t>
            </a:r>
            <a:r>
              <a:rPr sz="2400" spc="-113"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expends,</a:t>
            </a:r>
            <a:r>
              <a:rPr sz="2400" spc="-7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on</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an</a:t>
            </a:r>
            <a:r>
              <a:rPr sz="2400" spc="-4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average  </a:t>
            </a:r>
            <a:r>
              <a:rPr sz="2400" spc="-4" dirty="0">
                <a:latin typeface="Times New Roman" panose="02020603050405020304" pitchFamily="18" charset="0"/>
                <a:cs typeface="Times New Roman" panose="02020603050405020304" pitchFamily="18" charset="0"/>
              </a:rPr>
              <a:t>less </a:t>
            </a:r>
            <a:r>
              <a:rPr sz="2400" spc="-9" dirty="0">
                <a:latin typeface="Times New Roman" panose="02020603050405020304" pitchFamily="18" charset="0"/>
                <a:cs typeface="Times New Roman" panose="02020603050405020304" pitchFamily="18" charset="0"/>
              </a:rPr>
              <a:t>than 46 </a:t>
            </a:r>
            <a:r>
              <a:rPr sz="2400" spc="-4" dirty="0">
                <a:latin typeface="Times New Roman" panose="02020603050405020304" pitchFamily="18" charset="0"/>
                <a:cs typeface="Times New Roman" panose="02020603050405020304" pitchFamily="18" charset="0"/>
              </a:rPr>
              <a:t>kilowatt-hors </a:t>
            </a:r>
            <a:r>
              <a:rPr sz="2400" spc="-17" dirty="0">
                <a:latin typeface="Times New Roman" panose="02020603050405020304" pitchFamily="18" charset="0"/>
                <a:cs typeface="Times New Roman" panose="02020603050405020304" pitchFamily="18" charset="0"/>
              </a:rPr>
              <a:t>annually? </a:t>
            </a:r>
            <a:endParaRPr lang="en-US" sz="2400" spc="-17" dirty="0" smtClean="0">
              <a:latin typeface="Times New Roman" panose="02020603050405020304" pitchFamily="18" charset="0"/>
              <a:cs typeface="Times New Roman" panose="02020603050405020304" pitchFamily="18" charset="0"/>
            </a:endParaRPr>
          </a:p>
          <a:p>
            <a:pPr marL="353891" marR="4396" indent="-342900">
              <a:lnSpc>
                <a:spcPct val="147500"/>
              </a:lnSpc>
              <a:spcBef>
                <a:spcPts val="56"/>
              </a:spcBef>
              <a:buFont typeface="Arial" panose="020B0604020202020204" pitchFamily="34" charset="0"/>
              <a:buChar char="•"/>
              <a:tabLst>
                <a:tab pos="3662611" algn="l"/>
              </a:tabLst>
            </a:pPr>
            <a:r>
              <a:rPr sz="2400" spc="-9" dirty="0" smtClean="0">
                <a:latin typeface="Times New Roman" panose="02020603050405020304" pitchFamily="18" charset="0"/>
                <a:cs typeface="Times New Roman" panose="02020603050405020304" pitchFamily="18" charset="0"/>
              </a:rPr>
              <a:t>Assume </a:t>
            </a:r>
            <a:r>
              <a:rPr sz="2400" spc="-9" dirty="0">
                <a:latin typeface="Times New Roman" panose="02020603050405020304" pitchFamily="18" charset="0"/>
                <a:cs typeface="Times New Roman" panose="02020603050405020304" pitchFamily="18" charset="0"/>
              </a:rPr>
              <a:t>population </a:t>
            </a:r>
            <a:r>
              <a:rPr sz="2400" spc="-13" dirty="0">
                <a:latin typeface="Times New Roman" panose="02020603050405020304" pitchFamily="18" charset="0"/>
                <a:cs typeface="Times New Roman" panose="02020603050405020304" pitchFamily="18" charset="0"/>
              </a:rPr>
              <a:t>of </a:t>
            </a:r>
            <a:r>
              <a:rPr sz="2400" spc="4" dirty="0">
                <a:latin typeface="Times New Roman" panose="02020603050405020304" pitchFamily="18" charset="0"/>
                <a:cs typeface="Times New Roman" panose="02020603050405020304" pitchFamily="18" charset="0"/>
              </a:rPr>
              <a:t>kilowatt-  </a:t>
            </a:r>
            <a:r>
              <a:rPr sz="2400" spc="-13" dirty="0">
                <a:latin typeface="Times New Roman" panose="02020603050405020304" pitchFamily="18" charset="0"/>
                <a:cs typeface="Times New Roman" panose="02020603050405020304" pitchFamily="18" charset="0"/>
              </a:rPr>
              <a:t>hours </a:t>
            </a:r>
            <a:r>
              <a:rPr sz="2400" spc="4" dirty="0">
                <a:latin typeface="Times New Roman" panose="02020603050405020304" pitchFamily="18" charset="0"/>
                <a:cs typeface="Times New Roman" panose="02020603050405020304" pitchFamily="18" charset="0"/>
              </a:rPr>
              <a:t>to </a:t>
            </a:r>
            <a:r>
              <a:rPr sz="2400" spc="-13" dirty="0">
                <a:latin typeface="Times New Roman" panose="02020603050405020304" pitchFamily="18" charset="0"/>
                <a:cs typeface="Times New Roman" panose="02020603050405020304" pitchFamily="18" charset="0"/>
              </a:rPr>
              <a:t>be</a:t>
            </a:r>
            <a:r>
              <a:rPr sz="2400" spc="-156"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normal.</a:t>
            </a:r>
            <a:endParaRPr sz="24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15" name="TextBox 14"/>
          <p:cNvSpPr txBox="1"/>
          <p:nvPr/>
        </p:nvSpPr>
        <p:spPr>
          <a:xfrm>
            <a:off x="278674" y="510122"/>
            <a:ext cx="4955177" cy="646331"/>
          </a:xfrm>
          <a:prstGeom prst="rect">
            <a:avLst/>
          </a:prstGeom>
          <a:noFill/>
        </p:spPr>
        <p:txBody>
          <a:bodyPr wrap="square" rtlCol="0">
            <a:spAutoFit/>
          </a:bodyPr>
          <a:lstStyle/>
          <a:p>
            <a:r>
              <a:rPr lang="en-US" sz="3600" b="1" dirty="0" smtClean="0">
                <a:solidFill>
                  <a:srgbClr val="FF0000"/>
                </a:solidFill>
              </a:rPr>
              <a:t>PROBLEM</a:t>
            </a:r>
            <a:endParaRPr lang="en-IN" sz="3600" b="1" dirty="0">
              <a:solidFill>
                <a:srgbClr val="FF0000"/>
              </a:solidFill>
            </a:endParaRPr>
          </a:p>
        </p:txBody>
      </p:sp>
    </p:spTree>
    <p:extLst>
      <p:ext uri="{BB962C8B-B14F-4D97-AF65-F5344CB8AC3E}">
        <p14:creationId xmlns:p14="http://schemas.microsoft.com/office/powerpoint/2010/main" val="63203943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217" y="1219200"/>
            <a:ext cx="11373394" cy="4257924"/>
          </a:xfrm>
          <a:prstGeom prst="rect">
            <a:avLst/>
          </a:prstGeom>
        </p:spPr>
        <p:txBody>
          <a:bodyPr vert="horz" wrap="square" lIns="0" tIns="10441" rIns="0" bIns="0" rtlCol="0">
            <a:spAutoFit/>
          </a:bodyPr>
          <a:lstStyle/>
          <a:p>
            <a:pPr marL="10991" marR="58800">
              <a:lnSpc>
                <a:spcPct val="126899"/>
              </a:lnSpc>
              <a:spcBef>
                <a:spcPts val="82"/>
              </a:spcBef>
            </a:pPr>
            <a:r>
              <a:rPr sz="2400" spc="-17" dirty="0">
                <a:latin typeface="Times New Roman" panose="02020603050405020304" pitchFamily="18" charset="0"/>
                <a:cs typeface="Times New Roman" panose="02020603050405020304" pitchFamily="18" charset="0"/>
              </a:rPr>
              <a:t>The</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manager</a:t>
            </a:r>
            <a:r>
              <a:rPr sz="2400" spc="-164"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2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courier</a:t>
            </a:r>
            <a:r>
              <a:rPr sz="2400" spc="-164"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service</a:t>
            </a:r>
            <a:r>
              <a:rPr sz="2400" spc="-121"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believes</a:t>
            </a:r>
            <a:r>
              <a:rPr sz="2400" spc="-186"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that</a:t>
            </a:r>
            <a:r>
              <a:rPr sz="2400" spc="-91"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packets</a:t>
            </a:r>
            <a:r>
              <a:rPr sz="2400" spc="-11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delivered</a:t>
            </a:r>
            <a:r>
              <a:rPr sz="2400" spc="-195"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at</a:t>
            </a:r>
            <a:r>
              <a:rPr sz="2400" spc="-1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  </a:t>
            </a:r>
            <a:r>
              <a:rPr sz="2400" spc="-13" dirty="0">
                <a:latin typeface="Times New Roman" panose="02020603050405020304" pitchFamily="18" charset="0"/>
                <a:cs typeface="Times New Roman" panose="02020603050405020304" pitchFamily="18" charset="0"/>
              </a:rPr>
              <a:t>end</a:t>
            </a:r>
            <a:r>
              <a:rPr sz="2400" spc="-56"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2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month</a:t>
            </a:r>
            <a:r>
              <a:rPr sz="2400" spc="-198"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are</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heavier</a:t>
            </a:r>
            <a:r>
              <a:rPr sz="2400" spc="-169"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than</a:t>
            </a:r>
            <a:r>
              <a:rPr sz="2400" spc="-52"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those</a:t>
            </a:r>
            <a:r>
              <a:rPr sz="2400" spc="-121"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delivered</a:t>
            </a:r>
            <a:r>
              <a:rPr sz="2400" spc="-198"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early</a:t>
            </a:r>
            <a:r>
              <a:rPr sz="2400" spc="-117"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in</a:t>
            </a:r>
            <a:r>
              <a:rPr sz="2400" spc="-56"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48"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month.</a:t>
            </a:r>
            <a:endParaRPr sz="2400" dirty="0">
              <a:latin typeface="Times New Roman" panose="02020603050405020304" pitchFamily="18" charset="0"/>
              <a:cs typeface="Times New Roman" panose="02020603050405020304" pitchFamily="18" charset="0"/>
            </a:endParaRPr>
          </a:p>
          <a:p>
            <a:pPr marL="10991" marR="4396">
              <a:lnSpc>
                <a:spcPct val="127899"/>
              </a:lnSpc>
              <a:spcBef>
                <a:spcPts val="43"/>
              </a:spcBef>
            </a:pPr>
            <a:r>
              <a:rPr sz="2400" spc="-22" dirty="0">
                <a:latin typeface="Times New Roman" panose="02020603050405020304" pitchFamily="18" charset="0"/>
                <a:cs typeface="Times New Roman" panose="02020603050405020304" pitchFamily="18" charset="0"/>
              </a:rPr>
              <a:t>As </a:t>
            </a:r>
            <a:r>
              <a:rPr sz="2400" spc="-9" dirty="0">
                <a:latin typeface="Times New Roman" panose="02020603050405020304" pitchFamily="18" charset="0"/>
                <a:cs typeface="Times New Roman" panose="02020603050405020304" pitchFamily="18" charset="0"/>
              </a:rPr>
              <a:t>an </a:t>
            </a:r>
            <a:r>
              <a:rPr sz="2400" spc="-4" dirty="0">
                <a:latin typeface="Times New Roman" panose="02020603050405020304" pitchFamily="18" charset="0"/>
                <a:cs typeface="Times New Roman" panose="02020603050405020304" pitchFamily="18" charset="0"/>
              </a:rPr>
              <a:t>experiment, </a:t>
            </a:r>
            <a:r>
              <a:rPr sz="2400" spc="-13" dirty="0">
                <a:latin typeface="Times New Roman" panose="02020603050405020304" pitchFamily="18" charset="0"/>
                <a:cs typeface="Times New Roman" panose="02020603050405020304" pitchFamily="18" charset="0"/>
              </a:rPr>
              <a:t>he </a:t>
            </a:r>
            <a:r>
              <a:rPr sz="2400" spc="-17" dirty="0">
                <a:latin typeface="Times New Roman" panose="02020603050405020304" pitchFamily="18" charset="0"/>
                <a:cs typeface="Times New Roman" panose="02020603050405020304" pitchFamily="18" charset="0"/>
              </a:rPr>
              <a:t>weighed </a:t>
            </a:r>
            <a:r>
              <a:rPr sz="2400" spc="-4" dirty="0">
                <a:latin typeface="Times New Roman" panose="02020603050405020304" pitchFamily="18" charset="0"/>
                <a:cs typeface="Times New Roman" panose="02020603050405020304" pitchFamily="18" charset="0"/>
              </a:rPr>
              <a:t>a </a:t>
            </a:r>
            <a:r>
              <a:rPr sz="2400" spc="-13" dirty="0">
                <a:latin typeface="Times New Roman" panose="02020603050405020304" pitchFamily="18" charset="0"/>
                <a:cs typeface="Times New Roman" panose="02020603050405020304" pitchFamily="18" charset="0"/>
              </a:rPr>
              <a:t>random </a:t>
            </a:r>
            <a:r>
              <a:rPr sz="2400" spc="4" dirty="0">
                <a:latin typeface="Times New Roman" panose="02020603050405020304" pitchFamily="18" charset="0"/>
                <a:cs typeface="Times New Roman" panose="02020603050405020304" pitchFamily="18" charset="0"/>
              </a:rPr>
              <a:t>sample </a:t>
            </a:r>
            <a:r>
              <a:rPr sz="2400" spc="-13" dirty="0">
                <a:latin typeface="Times New Roman" panose="02020603050405020304" pitchFamily="18" charset="0"/>
                <a:cs typeface="Times New Roman" panose="02020603050405020304" pitchFamily="18" charset="0"/>
              </a:rPr>
              <a:t>of </a:t>
            </a:r>
            <a:r>
              <a:rPr sz="2400" spc="-9" dirty="0">
                <a:latin typeface="Times New Roman" panose="02020603050405020304" pitchFamily="18" charset="0"/>
                <a:cs typeface="Times New Roman" panose="02020603050405020304" pitchFamily="18" charset="0"/>
              </a:rPr>
              <a:t>10 packets at </a:t>
            </a:r>
            <a:r>
              <a:rPr sz="2400" spc="-4" dirty="0">
                <a:latin typeface="Times New Roman" panose="02020603050405020304" pitchFamily="18" charset="0"/>
                <a:cs typeface="Times New Roman" panose="02020603050405020304" pitchFamily="18" charset="0"/>
              </a:rPr>
              <a:t>the  </a:t>
            </a:r>
            <a:r>
              <a:rPr sz="2400" spc="-9" dirty="0">
                <a:latin typeface="Times New Roman" panose="02020603050405020304" pitchFamily="18" charset="0"/>
                <a:cs typeface="Times New Roman" panose="02020603050405020304" pitchFamily="18" charset="0"/>
              </a:rPr>
              <a:t>beginning</a:t>
            </a:r>
            <a:r>
              <a:rPr sz="2400" spc="-130"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1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52"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month</a:t>
            </a:r>
            <a:r>
              <a:rPr sz="2400" spc="-195"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and</a:t>
            </a:r>
            <a:r>
              <a:rPr sz="2400" spc="-56"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found</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that</a:t>
            </a:r>
            <a:r>
              <a:rPr sz="2400" spc="-91"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a:t>
            </a:r>
            <a:r>
              <a:rPr sz="2400" spc="-48"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mean</a:t>
            </a:r>
            <a:r>
              <a:rPr sz="2400" spc="-19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weight</a:t>
            </a:r>
            <a:r>
              <a:rPr sz="2400" spc="-87" dirty="0">
                <a:latin typeface="Times New Roman" panose="02020603050405020304" pitchFamily="18" charset="0"/>
                <a:cs typeface="Times New Roman" panose="02020603050405020304" pitchFamily="18" charset="0"/>
              </a:rPr>
              <a:t> </a:t>
            </a:r>
            <a:r>
              <a:rPr sz="2400" spc="-22" dirty="0">
                <a:latin typeface="Times New Roman" panose="02020603050405020304" pitchFamily="18" charset="0"/>
                <a:cs typeface="Times New Roman" panose="02020603050405020304" pitchFamily="18" charset="0"/>
              </a:rPr>
              <a:t>was</a:t>
            </a:r>
            <a:r>
              <a:rPr sz="2400" spc="1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5.25</a:t>
            </a:r>
            <a:r>
              <a:rPr sz="2400" spc="-117" dirty="0">
                <a:latin typeface="Times New Roman" panose="02020603050405020304" pitchFamily="18" charset="0"/>
                <a:cs typeface="Times New Roman" panose="02020603050405020304" pitchFamily="18" charset="0"/>
              </a:rPr>
              <a:t> </a:t>
            </a:r>
            <a:r>
              <a:rPr sz="2400" spc="-17" dirty="0">
                <a:latin typeface="Times New Roman" panose="02020603050405020304" pitchFamily="18" charset="0"/>
                <a:cs typeface="Times New Roman" panose="02020603050405020304" pitchFamily="18" charset="0"/>
              </a:rPr>
              <a:t>kg.</a:t>
            </a:r>
            <a:r>
              <a:rPr sz="2400" spc="-156"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A  </a:t>
            </a:r>
            <a:r>
              <a:rPr sz="2400" spc="4" dirty="0">
                <a:latin typeface="Times New Roman" panose="02020603050405020304" pitchFamily="18" charset="0"/>
                <a:cs typeface="Times New Roman" panose="02020603050405020304" pitchFamily="18" charset="0"/>
              </a:rPr>
              <a:t>randomly </a:t>
            </a:r>
            <a:r>
              <a:rPr sz="2400" spc="-4" dirty="0">
                <a:latin typeface="Times New Roman" panose="02020603050405020304" pitchFamily="18" charset="0"/>
                <a:cs typeface="Times New Roman" panose="02020603050405020304" pitchFamily="18" charset="0"/>
              </a:rPr>
              <a:t>selected </a:t>
            </a:r>
            <a:r>
              <a:rPr sz="2400" spc="-9" dirty="0">
                <a:latin typeface="Times New Roman" panose="02020603050405020304" pitchFamily="18" charset="0"/>
                <a:cs typeface="Times New Roman" panose="02020603050405020304" pitchFamily="18" charset="0"/>
              </a:rPr>
              <a:t>10 packets at </a:t>
            </a:r>
            <a:r>
              <a:rPr sz="2400" spc="-4" dirty="0">
                <a:latin typeface="Times New Roman" panose="02020603050405020304" pitchFamily="18" charset="0"/>
                <a:cs typeface="Times New Roman" panose="02020603050405020304" pitchFamily="18" charset="0"/>
              </a:rPr>
              <a:t>the </a:t>
            </a:r>
            <a:r>
              <a:rPr sz="2400" spc="-13" dirty="0">
                <a:latin typeface="Times New Roman" panose="02020603050405020304" pitchFamily="18" charset="0"/>
                <a:cs typeface="Times New Roman" panose="02020603050405020304" pitchFamily="18" charset="0"/>
              </a:rPr>
              <a:t>end of </a:t>
            </a:r>
            <a:r>
              <a:rPr sz="2400" spc="-4" dirty="0">
                <a:latin typeface="Times New Roman" panose="02020603050405020304" pitchFamily="18" charset="0"/>
                <a:cs typeface="Times New Roman" panose="02020603050405020304" pitchFamily="18" charset="0"/>
              </a:rPr>
              <a:t>the </a:t>
            </a:r>
            <a:r>
              <a:rPr sz="2400" spc="9" dirty="0">
                <a:latin typeface="Times New Roman" panose="02020603050405020304" pitchFamily="18" charset="0"/>
                <a:cs typeface="Times New Roman" panose="02020603050405020304" pitchFamily="18" charset="0"/>
              </a:rPr>
              <a:t>month </a:t>
            </a:r>
            <a:r>
              <a:rPr sz="2400" spc="-13" dirty="0">
                <a:latin typeface="Times New Roman" panose="02020603050405020304" pitchFamily="18" charset="0"/>
                <a:cs typeface="Times New Roman" panose="02020603050405020304" pitchFamily="18" charset="0"/>
              </a:rPr>
              <a:t>had </a:t>
            </a:r>
            <a:r>
              <a:rPr sz="2400" spc="-4" dirty="0">
                <a:latin typeface="Times New Roman" panose="02020603050405020304" pitchFamily="18" charset="0"/>
                <a:cs typeface="Times New Roman" panose="02020603050405020304" pitchFamily="18" charset="0"/>
              </a:rPr>
              <a:t>a </a:t>
            </a:r>
            <a:r>
              <a:rPr sz="2400" spc="9" dirty="0">
                <a:latin typeface="Times New Roman" panose="02020603050405020304" pitchFamily="18" charset="0"/>
                <a:cs typeface="Times New Roman" panose="02020603050405020304" pitchFamily="18" charset="0"/>
              </a:rPr>
              <a:t>mean  </a:t>
            </a:r>
            <a:r>
              <a:rPr sz="2400" spc="-17" dirty="0">
                <a:latin typeface="Times New Roman" panose="02020603050405020304" pitchFamily="18" charset="0"/>
                <a:cs typeface="Times New Roman" panose="02020603050405020304" pitchFamily="18" charset="0"/>
              </a:rPr>
              <a:t>weight </a:t>
            </a:r>
            <a:r>
              <a:rPr sz="2400" spc="-13" dirty="0">
                <a:latin typeface="Times New Roman" panose="02020603050405020304" pitchFamily="18" charset="0"/>
                <a:cs typeface="Times New Roman" panose="02020603050405020304" pitchFamily="18" charset="0"/>
              </a:rPr>
              <a:t>of </a:t>
            </a:r>
            <a:r>
              <a:rPr sz="2400" spc="-4" dirty="0">
                <a:latin typeface="Times New Roman" panose="02020603050405020304" pitchFamily="18" charset="0"/>
                <a:cs typeface="Times New Roman" panose="02020603050405020304" pitchFamily="18" charset="0"/>
              </a:rPr>
              <a:t>4.96 </a:t>
            </a:r>
            <a:r>
              <a:rPr sz="2400" spc="-13" dirty="0">
                <a:latin typeface="Times New Roman" panose="02020603050405020304" pitchFamily="18" charset="0"/>
                <a:cs typeface="Times New Roman" panose="02020603050405020304" pitchFamily="18" charset="0"/>
              </a:rPr>
              <a:t>kg. </a:t>
            </a:r>
            <a:r>
              <a:rPr sz="2400" spc="-17" dirty="0">
                <a:latin typeface="Times New Roman" panose="02020603050405020304" pitchFamily="18" charset="0"/>
                <a:cs typeface="Times New Roman" panose="02020603050405020304" pitchFamily="18" charset="0"/>
              </a:rPr>
              <a:t>The </a:t>
            </a:r>
            <a:r>
              <a:rPr sz="2400" spc="-4" dirty="0">
                <a:latin typeface="Times New Roman" panose="02020603050405020304" pitchFamily="18" charset="0"/>
                <a:cs typeface="Times New Roman" panose="02020603050405020304" pitchFamily="18" charset="0"/>
              </a:rPr>
              <a:t>respective </a:t>
            </a:r>
            <a:r>
              <a:rPr sz="2400" spc="4" dirty="0">
                <a:latin typeface="Times New Roman" panose="02020603050405020304" pitchFamily="18" charset="0"/>
                <a:cs typeface="Times New Roman" panose="02020603050405020304" pitchFamily="18" charset="0"/>
              </a:rPr>
              <a:t>sample </a:t>
            </a:r>
            <a:r>
              <a:rPr sz="2400" spc="-9" dirty="0">
                <a:latin typeface="Times New Roman" panose="02020603050405020304" pitchFamily="18" charset="0"/>
                <a:cs typeface="Times New Roman" panose="02020603050405020304" pitchFamily="18" charset="0"/>
              </a:rPr>
              <a:t>standard </a:t>
            </a:r>
            <a:r>
              <a:rPr sz="2400" spc="-4" dirty="0">
                <a:latin typeface="Times New Roman" panose="02020603050405020304" pitchFamily="18" charset="0"/>
                <a:cs typeface="Times New Roman" panose="02020603050405020304" pitchFamily="18" charset="0"/>
              </a:rPr>
              <a:t>deviations are 1.20  </a:t>
            </a:r>
            <a:r>
              <a:rPr sz="2400" spc="-9" dirty="0">
                <a:latin typeface="Times New Roman" panose="02020603050405020304" pitchFamily="18" charset="0"/>
                <a:cs typeface="Times New Roman" panose="02020603050405020304" pitchFamily="18" charset="0"/>
              </a:rPr>
              <a:t>kg</a:t>
            </a:r>
            <a:r>
              <a:rPr sz="2400" spc="-56"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and</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1.15</a:t>
            </a:r>
            <a:r>
              <a:rPr sz="2400" spc="-48"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kg</a:t>
            </a:r>
            <a:r>
              <a:rPr sz="2400" spc="-13" dirty="0" smtClean="0">
                <a:latin typeface="Times New Roman" panose="02020603050405020304" pitchFamily="18" charset="0"/>
                <a:cs typeface="Times New Roman" panose="02020603050405020304" pitchFamily="18" charset="0"/>
              </a:rPr>
              <a:t>.</a:t>
            </a:r>
            <a:endParaRPr lang="en-US" sz="2400" spc="-13" dirty="0" smtClean="0">
              <a:latin typeface="Times New Roman" panose="02020603050405020304" pitchFamily="18" charset="0"/>
              <a:cs typeface="Times New Roman" panose="02020603050405020304" pitchFamily="18" charset="0"/>
            </a:endParaRPr>
          </a:p>
          <a:p>
            <a:pPr marL="353891" marR="4396" indent="-342900">
              <a:lnSpc>
                <a:spcPct val="127899"/>
              </a:lnSpc>
              <a:spcBef>
                <a:spcPts val="43"/>
              </a:spcBef>
              <a:buFont typeface="Wingdings" panose="05000000000000000000" pitchFamily="2" charset="2"/>
              <a:buChar char="Ø"/>
            </a:pPr>
            <a:r>
              <a:rPr sz="2400" spc="-156" dirty="0" smtClean="0">
                <a:latin typeface="Times New Roman" panose="02020603050405020304" pitchFamily="18" charset="0"/>
                <a:cs typeface="Times New Roman" panose="02020603050405020304" pitchFamily="18" charset="0"/>
              </a:rPr>
              <a:t> </a:t>
            </a:r>
            <a:r>
              <a:rPr sz="2400" spc="-22" dirty="0">
                <a:latin typeface="Times New Roman" panose="02020603050405020304" pitchFamily="18" charset="0"/>
                <a:cs typeface="Times New Roman" panose="02020603050405020304" pitchFamily="18" charset="0"/>
              </a:rPr>
              <a:t>At</a:t>
            </a:r>
            <a:r>
              <a:rPr sz="2400" spc="-17"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5%</a:t>
            </a:r>
            <a:r>
              <a:rPr sz="2400" spc="-26"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level</a:t>
            </a:r>
            <a:r>
              <a:rPr sz="2400" spc="-151"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of</a:t>
            </a:r>
            <a:r>
              <a:rPr sz="2400" spc="-2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significance,</a:t>
            </a:r>
            <a:r>
              <a:rPr sz="2400" spc="-216"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can</a:t>
            </a:r>
            <a:r>
              <a:rPr sz="2400" spc="-52" dirty="0">
                <a:latin typeface="Times New Roman" panose="02020603050405020304" pitchFamily="18" charset="0"/>
                <a:cs typeface="Times New Roman" panose="02020603050405020304" pitchFamily="18" charset="0"/>
              </a:rPr>
              <a:t> </a:t>
            </a:r>
            <a:r>
              <a:rPr sz="2400" spc="9" dirty="0">
                <a:latin typeface="Times New Roman" panose="02020603050405020304" pitchFamily="18" charset="0"/>
                <a:cs typeface="Times New Roman" panose="02020603050405020304" pitchFamily="18" charset="0"/>
              </a:rPr>
              <a:t>it</a:t>
            </a:r>
            <a:r>
              <a:rPr sz="2400" spc="-87"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be</a:t>
            </a:r>
            <a:r>
              <a:rPr sz="2400" spc="-52" dirty="0">
                <a:latin typeface="Times New Roman" panose="02020603050405020304" pitchFamily="18" charset="0"/>
                <a:cs typeface="Times New Roman" panose="02020603050405020304" pitchFamily="18" charset="0"/>
              </a:rPr>
              <a:t> </a:t>
            </a:r>
            <a:r>
              <a:rPr sz="2400" spc="-13" dirty="0">
                <a:latin typeface="Times New Roman" panose="02020603050405020304" pitchFamily="18" charset="0"/>
                <a:cs typeface="Times New Roman" panose="02020603050405020304" pitchFamily="18" charset="0"/>
              </a:rPr>
              <a:t>concluded</a:t>
            </a:r>
            <a:r>
              <a:rPr sz="2400" spc="-52"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that</a:t>
            </a:r>
            <a:r>
              <a:rPr sz="2400" spc="-87" dirty="0">
                <a:latin typeface="Times New Roman" panose="02020603050405020304" pitchFamily="18" charset="0"/>
                <a:cs typeface="Times New Roman" panose="02020603050405020304" pitchFamily="18" charset="0"/>
              </a:rPr>
              <a:t> </a:t>
            </a:r>
            <a:r>
              <a:rPr sz="2400" spc="-4" dirty="0">
                <a:latin typeface="Times New Roman" panose="02020603050405020304" pitchFamily="18" charset="0"/>
                <a:cs typeface="Times New Roman" panose="02020603050405020304" pitchFamily="18" charset="0"/>
              </a:rPr>
              <a:t>the  </a:t>
            </a:r>
            <a:r>
              <a:rPr sz="2400" spc="-9" dirty="0">
                <a:latin typeface="Times New Roman" panose="02020603050405020304" pitchFamily="18" charset="0"/>
                <a:cs typeface="Times New Roman" panose="02020603050405020304" pitchFamily="18" charset="0"/>
              </a:rPr>
              <a:t>packets </a:t>
            </a:r>
            <a:r>
              <a:rPr sz="2400" spc="-4" dirty="0">
                <a:latin typeface="Times New Roman" panose="02020603050405020304" pitchFamily="18" charset="0"/>
                <a:cs typeface="Times New Roman" panose="02020603050405020304" pitchFamily="18" charset="0"/>
              </a:rPr>
              <a:t>delivered </a:t>
            </a:r>
            <a:r>
              <a:rPr sz="2400" spc="-9" dirty="0">
                <a:latin typeface="Times New Roman" panose="02020603050405020304" pitchFamily="18" charset="0"/>
                <a:cs typeface="Times New Roman" panose="02020603050405020304" pitchFamily="18" charset="0"/>
              </a:rPr>
              <a:t>at </a:t>
            </a:r>
            <a:r>
              <a:rPr sz="2400" spc="-4" dirty="0">
                <a:latin typeface="Times New Roman" panose="02020603050405020304" pitchFamily="18" charset="0"/>
                <a:cs typeface="Times New Roman" panose="02020603050405020304" pitchFamily="18" charset="0"/>
              </a:rPr>
              <a:t>the </a:t>
            </a:r>
            <a:r>
              <a:rPr sz="2400" spc="-13" dirty="0">
                <a:latin typeface="Times New Roman" panose="02020603050405020304" pitchFamily="18" charset="0"/>
                <a:cs typeface="Times New Roman" panose="02020603050405020304" pitchFamily="18" charset="0"/>
              </a:rPr>
              <a:t>end of </a:t>
            </a:r>
            <a:r>
              <a:rPr sz="2400" spc="-4" dirty="0">
                <a:latin typeface="Times New Roman" panose="02020603050405020304" pitchFamily="18" charset="0"/>
                <a:cs typeface="Times New Roman" panose="02020603050405020304" pitchFamily="18" charset="0"/>
              </a:rPr>
              <a:t>the </a:t>
            </a:r>
            <a:r>
              <a:rPr sz="2400" spc="4" dirty="0">
                <a:latin typeface="Times New Roman" panose="02020603050405020304" pitchFamily="18" charset="0"/>
                <a:cs typeface="Times New Roman" panose="02020603050405020304" pitchFamily="18" charset="0"/>
              </a:rPr>
              <a:t>month </a:t>
            </a:r>
            <a:r>
              <a:rPr sz="2400" spc="-13" dirty="0">
                <a:latin typeface="Times New Roman" panose="02020603050405020304" pitchFamily="18" charset="0"/>
                <a:cs typeface="Times New Roman" panose="02020603050405020304" pitchFamily="18" charset="0"/>
              </a:rPr>
              <a:t>weigh </a:t>
            </a:r>
            <a:r>
              <a:rPr sz="2400" spc="9" dirty="0">
                <a:latin typeface="Times New Roman" panose="02020603050405020304" pitchFamily="18" charset="0"/>
                <a:cs typeface="Times New Roman" panose="02020603050405020304" pitchFamily="18" charset="0"/>
              </a:rPr>
              <a:t>more? </a:t>
            </a:r>
            <a:endParaRPr lang="en-US" sz="2400" spc="9" dirty="0" smtClean="0">
              <a:latin typeface="Times New Roman" panose="02020603050405020304" pitchFamily="18" charset="0"/>
              <a:cs typeface="Times New Roman" panose="02020603050405020304" pitchFamily="18" charset="0"/>
            </a:endParaRPr>
          </a:p>
          <a:p>
            <a:pPr marL="353891" marR="4396" indent="-342900">
              <a:lnSpc>
                <a:spcPct val="127899"/>
              </a:lnSpc>
              <a:spcBef>
                <a:spcPts val="43"/>
              </a:spcBef>
              <a:buFont typeface="Wingdings" panose="05000000000000000000" pitchFamily="2" charset="2"/>
              <a:buChar char="Ø"/>
            </a:pPr>
            <a:r>
              <a:rPr sz="2400" spc="-9" dirty="0" smtClean="0">
                <a:latin typeface="Times New Roman" panose="02020603050405020304" pitchFamily="18" charset="0"/>
                <a:cs typeface="Times New Roman" panose="02020603050405020304" pitchFamily="18" charset="0"/>
              </a:rPr>
              <a:t>Also </a:t>
            </a:r>
            <a:r>
              <a:rPr sz="2400" dirty="0">
                <a:latin typeface="Times New Roman" panose="02020603050405020304" pitchFamily="18" charset="0"/>
                <a:cs typeface="Times New Roman" panose="02020603050405020304" pitchFamily="18" charset="0"/>
              </a:rPr>
              <a:t>find </a:t>
            </a:r>
            <a:r>
              <a:rPr sz="2400" spc="-22" dirty="0">
                <a:latin typeface="Times New Roman" panose="02020603050405020304" pitchFamily="18" charset="0"/>
                <a:cs typeface="Times New Roman" panose="02020603050405020304" pitchFamily="18" charset="0"/>
              </a:rPr>
              <a:t>P-  </a:t>
            </a:r>
            <a:r>
              <a:rPr sz="2400" spc="-9" dirty="0">
                <a:latin typeface="Times New Roman" panose="02020603050405020304" pitchFamily="18" charset="0"/>
                <a:cs typeface="Times New Roman" panose="02020603050405020304" pitchFamily="18" charset="0"/>
              </a:rPr>
              <a:t>value </a:t>
            </a:r>
            <a:r>
              <a:rPr sz="2400" spc="-13" dirty="0">
                <a:latin typeface="Times New Roman" panose="02020603050405020304" pitchFamily="18" charset="0"/>
                <a:cs typeface="Times New Roman" panose="02020603050405020304" pitchFamily="18" charset="0"/>
              </a:rPr>
              <a:t>and 95% </a:t>
            </a:r>
            <a:r>
              <a:rPr sz="2400" spc="-9" dirty="0">
                <a:latin typeface="Times New Roman" panose="02020603050405020304" pitchFamily="18" charset="0"/>
                <a:cs typeface="Times New Roman" panose="02020603050405020304" pitchFamily="18" charset="0"/>
              </a:rPr>
              <a:t>confidence </a:t>
            </a:r>
            <a:r>
              <a:rPr sz="2400" spc="-4" dirty="0">
                <a:latin typeface="Times New Roman" panose="02020603050405020304" pitchFamily="18" charset="0"/>
                <a:cs typeface="Times New Roman" panose="02020603050405020304" pitchFamily="18" charset="0"/>
              </a:rPr>
              <a:t>interval for the difference </a:t>
            </a:r>
            <a:r>
              <a:rPr sz="2400" spc="-17" dirty="0">
                <a:latin typeface="Times New Roman" panose="02020603050405020304" pitchFamily="18" charset="0"/>
                <a:cs typeface="Times New Roman" panose="02020603050405020304" pitchFamily="18" charset="0"/>
              </a:rPr>
              <a:t>between </a:t>
            </a:r>
            <a:r>
              <a:rPr sz="2400" spc="-4" dirty="0">
                <a:latin typeface="Times New Roman" panose="02020603050405020304" pitchFamily="18" charset="0"/>
                <a:cs typeface="Times New Roman" panose="02020603050405020304" pitchFamily="18" charset="0"/>
              </a:rPr>
              <a:t>the  </a:t>
            </a:r>
            <a:r>
              <a:rPr sz="2400" dirty="0">
                <a:latin typeface="Times New Roman" panose="02020603050405020304" pitchFamily="18" charset="0"/>
                <a:cs typeface="Times New Roman" panose="02020603050405020304" pitchFamily="18" charset="0"/>
              </a:rPr>
              <a:t>means.</a:t>
            </a:r>
          </a:p>
        </p:txBody>
      </p:sp>
      <p:sp>
        <p:nvSpPr>
          <p:cNvPr id="10" name="object 10"/>
          <p:cNvSpPr txBox="1"/>
          <p:nvPr/>
        </p:nvSpPr>
        <p:spPr>
          <a:xfrm>
            <a:off x="10680639" y="6563964"/>
            <a:ext cx="76933" cy="243656"/>
          </a:xfrm>
          <a:prstGeom prst="rect">
            <a:avLst/>
          </a:prstGeom>
        </p:spPr>
        <p:txBody>
          <a:bodyPr vert="horz" wrap="square" lIns="0" tIns="0" rIns="0" bIns="0" rtlCol="0">
            <a:spAutoFit/>
          </a:bodyPr>
          <a:lstStyle/>
          <a:p>
            <a:pPr marL="10991">
              <a:lnSpc>
                <a:spcPts val="1921"/>
              </a:lnSpc>
            </a:pPr>
            <a:r>
              <a:rPr sz="1644" spc="4" dirty="0">
                <a:solidFill>
                  <a:srgbClr val="FFFFFF"/>
                </a:solidFill>
                <a:latin typeface="Arial"/>
                <a:cs typeface="Arial"/>
              </a:rPr>
              <a:t>|</a:t>
            </a:r>
            <a:endParaRPr sz="1644">
              <a:latin typeface="Arial"/>
              <a:cs typeface="Arial"/>
            </a:endParaRPr>
          </a:p>
        </p:txBody>
      </p:sp>
      <p:sp>
        <p:nvSpPr>
          <p:cNvPr id="4" name="TextBox 3"/>
          <p:cNvSpPr txBox="1"/>
          <p:nvPr/>
        </p:nvSpPr>
        <p:spPr>
          <a:xfrm>
            <a:off x="278674" y="510122"/>
            <a:ext cx="4955177" cy="646331"/>
          </a:xfrm>
          <a:prstGeom prst="rect">
            <a:avLst/>
          </a:prstGeom>
          <a:noFill/>
        </p:spPr>
        <p:txBody>
          <a:bodyPr wrap="square" rtlCol="0">
            <a:spAutoFit/>
          </a:bodyPr>
          <a:lstStyle/>
          <a:p>
            <a:r>
              <a:rPr lang="en-US" sz="3600" b="1" dirty="0" smtClean="0">
                <a:solidFill>
                  <a:srgbClr val="FF0000"/>
                </a:solidFill>
              </a:rPr>
              <a:t>PROBLEM</a:t>
            </a:r>
            <a:endParaRPr lang="en-IN" sz="3600" b="1" dirty="0">
              <a:solidFill>
                <a:srgbClr val="FF0000"/>
              </a:solidFill>
            </a:endParaRPr>
          </a:p>
        </p:txBody>
      </p:sp>
    </p:spTree>
    <p:extLst>
      <p:ext uri="{BB962C8B-B14F-4D97-AF65-F5344CB8AC3E}">
        <p14:creationId xmlns:p14="http://schemas.microsoft.com/office/powerpoint/2010/main" val="36141544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smtClean="0"/>
                  <a:t>. Suppose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sub>
                    </m:sSub>
                  </m:oMath>
                </a14:m>
                <a:r>
                  <a:rPr lang="en-US" dirty="0" smtClean="0"/>
                  <a:t> </a:t>
                </a:r>
                <a:r>
                  <a:rPr lang="en-US" dirty="0"/>
                  <a:t>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2</m:t>
                        </m:r>
                      </m:sub>
                    </m:sSub>
                  </m:oMath>
                </a14:m>
                <a:r>
                  <a:rPr lang="en-US" dirty="0" smtClean="0"/>
                  <a:t> </a:t>
                </a:r>
                <a:r>
                  <a:rPr lang="en-US" dirty="0"/>
                  <a:t>are true mean stopping distances at 50 mph for cars of a certain type equipped with two different types of braking systems. </a:t>
                </a:r>
                <a:endParaRPr lang="en-US" dirty="0" smtClean="0"/>
              </a:p>
              <a:p>
                <a:pPr>
                  <a:buFont typeface="Wingdings" panose="05000000000000000000" pitchFamily="2" charset="2"/>
                  <a:buChar char="Ø"/>
                </a:pPr>
                <a:r>
                  <a:rPr lang="en-IN" dirty="0"/>
                  <a:t>Use the </a:t>
                </a:r>
                <a:r>
                  <a:rPr lang="en-IN" dirty="0" smtClean="0"/>
                  <a:t>two-sample </a:t>
                </a:r>
                <a:r>
                  <a:rPr lang="en-US" dirty="0" smtClean="0"/>
                  <a:t>t </a:t>
                </a:r>
                <a:r>
                  <a:rPr lang="en-US" dirty="0"/>
                  <a:t>test at significance level .01 to test </a:t>
                </a:r>
                <a:r>
                  <a:rPr lang="pt-BR" dirty="0" smtClean="0"/>
                  <a:t>H</a:t>
                </a:r>
                <a:r>
                  <a:rPr lang="pt-BR" baseline="-25000" dirty="0" smtClean="0"/>
                  <a:t>0</a:t>
                </a:r>
                <a:r>
                  <a:rPr lang="pt-BR"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oMath>
                </a14:m>
                <a:r>
                  <a:rPr lang="pt-BR" dirty="0" smtClean="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rPr>
                      <m:t>=−10</m:t>
                    </m:r>
                  </m:oMath>
                </a14:m>
                <a:r>
                  <a:rPr lang="pt-BR" dirty="0" smtClean="0"/>
                  <a:t> </a:t>
                </a:r>
                <a:r>
                  <a:rPr lang="en-US" dirty="0" smtClean="0"/>
                  <a:t>versus </a:t>
                </a:r>
                <a:r>
                  <a:rPr lang="pt-BR" dirty="0"/>
                  <a:t>H</a:t>
                </a:r>
                <a:r>
                  <a:rPr lang="pt-BR" baseline="-25000" dirty="0"/>
                  <a:t>0</a:t>
                </a:r>
                <a:r>
                  <a:rPr lang="pt-BR"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1</m:t>
                        </m:r>
                      </m:sub>
                    </m:sSub>
                  </m:oMath>
                </a14:m>
                <a:r>
                  <a:rPr lang="pt-BR"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&lt;</m:t>
                    </m:r>
                    <m:r>
                      <a:rPr lang="en-US" i="1">
                        <a:latin typeface="Cambria Math" panose="02040503050406030204" pitchFamily="18" charset="0"/>
                      </a:rPr>
                      <m:t>−10</m:t>
                    </m:r>
                  </m:oMath>
                </a14:m>
                <a:r>
                  <a:rPr lang="en-US" dirty="0" smtClean="0"/>
                  <a:t> </a:t>
                </a:r>
                <a:r>
                  <a:rPr lang="en-US" dirty="0"/>
                  <a:t>for the following data: </a:t>
                </a:r>
                <a:r>
                  <a:rPr lang="en-US" dirty="0" smtClean="0"/>
                  <a:t>m=6,</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=115.7,</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=5.03,</m:t>
                    </m:r>
                    <m:r>
                      <a:rPr lang="en-US" b="0" i="1" smtClean="0">
                        <a:latin typeface="Cambria Math" panose="02040503050406030204" pitchFamily="18" charset="0"/>
                      </a:rPr>
                      <m:t>𝑛</m:t>
                    </m:r>
                    <m:r>
                      <a:rPr lang="en-US" b="0" i="1" smtClean="0">
                        <a:latin typeface="Cambria Math" panose="02040503050406030204" pitchFamily="18" charset="0"/>
                      </a:rPr>
                      <m:t>=6,</m:t>
                    </m:r>
                  </m:oMath>
                </a14:m>
                <a:r>
                  <a:rPr lang="en-US" dirty="0"/>
                  <a:t> </a:t>
                </a:r>
                <a:endParaRPr lang="en-US" dirty="0" smtClean="0"/>
              </a:p>
              <a:p>
                <a:pPr marL="0" indent="0"/>
                <a:r>
                  <a:rPr lang="en-US" dirty="0"/>
                  <a:t> </a:t>
                </a:r>
                <a:r>
                  <a:rPr lang="en-US" dirty="0" smtClean="0"/>
                  <a:t>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𝑦</m:t>
                        </m:r>
                      </m:e>
                    </m:acc>
                    <m:r>
                      <a:rPr lang="en-US" i="1">
                        <a:latin typeface="Cambria Math" panose="02040503050406030204" pitchFamily="18" charset="0"/>
                      </a:rPr>
                      <m:t>=</m:t>
                    </m:r>
                    <m:r>
                      <a:rPr lang="en-US" b="0" i="1" smtClean="0">
                        <a:latin typeface="Cambria Math" panose="02040503050406030204" pitchFamily="18" charset="0"/>
                      </a:rPr>
                      <m:t>129.3 </m:t>
                    </m:r>
                    <m:r>
                      <a:rPr lang="en-US" b="0" i="1" smtClean="0">
                        <a:latin typeface="Cambria Math" panose="02040503050406030204" pitchFamily="18" charset="0"/>
                      </a:rPr>
                      <m:t>𝑎𝑛𝑑</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=5.3</m:t>
                    </m:r>
                    <m:r>
                      <a:rPr lang="en-US" b="0" i="1" smtClean="0">
                        <a:latin typeface="Cambria Math" panose="02040503050406030204" pitchFamily="18" charset="0"/>
                      </a:rPr>
                      <m:t>8</m:t>
                    </m:r>
                  </m:oMath>
                </a14:m>
                <a:endParaRPr lang="en-IN"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931" t="-1118" r="-259"/>
                </a:stretch>
              </a:blipFill>
            </p:spPr>
            <p:txBody>
              <a:bodyPr/>
              <a:lstStyle/>
              <a:p>
                <a:r>
                  <a:rPr lang="en-IN">
                    <a:noFill/>
                  </a:rPr>
                  <a:t> </a:t>
                </a:r>
              </a:p>
            </p:txBody>
          </p:sp>
        </mc:Fallback>
      </mc:AlternateContent>
      <p:sp>
        <p:nvSpPr>
          <p:cNvPr id="3" name="Title 2"/>
          <p:cNvSpPr>
            <a:spLocks noGrp="1"/>
          </p:cNvSpPr>
          <p:nvPr>
            <p:ph type="title" idx="4294967295"/>
          </p:nvPr>
        </p:nvSpPr>
        <p:spPr/>
        <p:txBody>
          <a:bodyPr/>
          <a:lstStyle/>
          <a:p>
            <a:pPr algn="l"/>
            <a:r>
              <a:rPr lang="en-US" dirty="0" smtClean="0">
                <a:solidFill>
                  <a:srgbClr val="FF0000"/>
                </a:solidFill>
              </a:rPr>
              <a:t>Problem:</a:t>
            </a:r>
            <a:endParaRPr lang="en-IN" dirty="0">
              <a:solidFill>
                <a:srgbClr val="FF0000"/>
              </a:solidFill>
            </a:endParaRPr>
          </a:p>
        </p:txBody>
      </p:sp>
    </p:spTree>
    <p:extLst>
      <p:ext uri="{BB962C8B-B14F-4D97-AF65-F5344CB8AC3E}">
        <p14:creationId xmlns:p14="http://schemas.microsoft.com/office/powerpoint/2010/main" val="27513146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F74B4-A154-43D1-9368-CCBC15E06CFE}"/>
              </a:ext>
            </a:extLst>
          </p:cNvPr>
          <p:cNvSpPr>
            <a:spLocks noGrp="1"/>
          </p:cNvSpPr>
          <p:nvPr>
            <p:ph sz="quarter" idx="10"/>
          </p:nvPr>
        </p:nvSpPr>
        <p:spPr>
          <a:xfrm>
            <a:off x="2998304" y="2902226"/>
            <a:ext cx="6298096" cy="1136374"/>
          </a:xfrm>
        </p:spPr>
        <p:txBody>
          <a:bodyPr/>
          <a:lstStyle/>
          <a:p>
            <a:r>
              <a:rPr lang="en-US" dirty="0"/>
              <a:t>             Thanks</a:t>
            </a:r>
            <a:endParaRPr lang="x-none" dirty="0"/>
          </a:p>
        </p:txBody>
      </p:sp>
    </p:spTree>
    <p:extLst>
      <p:ext uri="{BB962C8B-B14F-4D97-AF65-F5344CB8AC3E}">
        <p14:creationId xmlns:p14="http://schemas.microsoft.com/office/powerpoint/2010/main" val="3183907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1600201" y="152400"/>
            <a:ext cx="5886574" cy="593860"/>
          </a:xfrm>
          <a:prstGeom prst="rect">
            <a:avLst/>
          </a:prstGeom>
          <a:noFill/>
          <a:ln w="9525">
            <a:noFill/>
            <a:miter lim="800000"/>
            <a:headEnd/>
            <a:tailEnd/>
          </a:ln>
        </p:spPr>
        <p:txBody>
          <a:bodyPr lIns="81512" tIns="40756" rIns="81512" bIns="40756"/>
          <a:lstStyle/>
          <a:p>
            <a:pPr eaLnBrk="0" hangingPunct="0">
              <a:spcBef>
                <a:spcPct val="20000"/>
              </a:spcBef>
              <a:defRPr/>
            </a:pPr>
            <a:r>
              <a:rPr lang="en-US" sz="2598" b="1" kern="0" dirty="0">
                <a:latin typeface="Helvetica Neue"/>
              </a:rPr>
              <a:t>Hypothesis testing (Non-statistical)</a:t>
            </a:r>
          </a:p>
          <a:p>
            <a:pPr eaLnBrk="0" hangingPunct="0">
              <a:spcBef>
                <a:spcPct val="20000"/>
              </a:spcBef>
              <a:defRPr/>
            </a:pPr>
            <a:endParaRPr lang="en-US" sz="2598" b="1" kern="0" dirty="0">
              <a:latin typeface="Helvetica Neue"/>
            </a:endParaRPr>
          </a:p>
        </p:txBody>
      </p:sp>
      <p:pic>
        <p:nvPicPr>
          <p:cNvPr id="39" name="Picture 3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3618" y="1803852"/>
            <a:ext cx="1979533" cy="132034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0" name="Round Diagonal Corner Rectangle 39"/>
          <p:cNvSpPr/>
          <p:nvPr/>
        </p:nvSpPr>
        <p:spPr>
          <a:xfrm>
            <a:off x="2666054" y="2994368"/>
            <a:ext cx="1179678" cy="354419"/>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299" b="1" dirty="0">
                <a:solidFill>
                  <a:srgbClr val="000000"/>
                </a:solidFill>
                <a:latin typeface="Helvetica" panose="020B0604020202020204" pitchFamily="34" charset="0"/>
                <a:cs typeface="Helvetica" panose="020B0604020202020204" pitchFamily="34" charset="0"/>
              </a:rPr>
              <a:t>Criminal Trial</a:t>
            </a:r>
            <a:endParaRPr lang="en-US" sz="1299" b="1" dirty="0">
              <a:solidFill>
                <a:schemeClr val="tx1"/>
              </a:solidFill>
              <a:latin typeface="Helvetica" panose="020B0604020202020204" pitchFamily="34" charset="0"/>
              <a:cs typeface="Helvetica" panose="020B0604020202020204" pitchFamily="34" charset="0"/>
            </a:endParaRPr>
          </a:p>
        </p:txBody>
      </p:sp>
      <p:sp>
        <p:nvSpPr>
          <p:cNvPr id="41" name="Left Arrow 40"/>
          <p:cNvSpPr/>
          <p:nvPr/>
        </p:nvSpPr>
        <p:spPr>
          <a:xfrm rot="10800000">
            <a:off x="3990774" y="2449987"/>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42" name="Round Diagonal Corner Rectangle 41"/>
          <p:cNvSpPr/>
          <p:nvPr/>
        </p:nvSpPr>
        <p:spPr>
          <a:xfrm>
            <a:off x="4380367" y="2020191"/>
            <a:ext cx="5886573" cy="132859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pPr>
              <a:lnSpc>
                <a:spcPct val="120000"/>
              </a:lnSpc>
            </a:pPr>
            <a:r>
              <a:rPr lang="en-US" altLang="en-US" sz="2400" dirty="0">
                <a:solidFill>
                  <a:schemeClr val="tx1"/>
                </a:solidFill>
                <a:cs typeface="Helvetica" panose="020B0604020202020204" pitchFamily="34" charset="0"/>
              </a:rPr>
              <a:t>A suspected criminal is produced before jury. The Jury has to decide whether the defendant is  innocent or guilty.</a:t>
            </a:r>
            <a:endParaRPr lang="en-US" sz="2400" dirty="0">
              <a:solidFill>
                <a:schemeClr val="tx1"/>
              </a:solidFill>
              <a:cs typeface="Helvetica" panose="020B0604020202020204" pitchFamily="34" charset="0"/>
            </a:endParaRP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5597" y="3507498"/>
            <a:ext cx="1979533" cy="13203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4" name="Round Diagonal Corner Rectangle 43"/>
          <p:cNvSpPr/>
          <p:nvPr/>
        </p:nvSpPr>
        <p:spPr>
          <a:xfrm>
            <a:off x="3223099" y="4584906"/>
            <a:ext cx="693782" cy="211126"/>
          </a:xfrm>
          <a:prstGeom prst="round2DiagRect">
            <a:avLst>
              <a:gd name="adj1" fmla="val 0"/>
              <a:gd name="adj2" fmla="val 0"/>
            </a:avLst>
          </a:prstGeom>
          <a:solidFill>
            <a:schemeClr val="bg1">
              <a:lumMod val="95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US" sz="1299" b="1" dirty="0">
                <a:solidFill>
                  <a:srgbClr val="000000"/>
                </a:solidFill>
                <a:latin typeface="Helvetica" panose="020B0604020202020204" pitchFamily="34" charset="0"/>
                <a:cs typeface="Helvetica" panose="020B0604020202020204" pitchFamily="34" charset="0"/>
              </a:rPr>
              <a:t>Jury</a:t>
            </a:r>
            <a:endParaRPr lang="en-US" sz="1299" b="1" dirty="0">
              <a:solidFill>
                <a:schemeClr val="tx1"/>
              </a:solidFill>
              <a:latin typeface="Helvetica" panose="020B0604020202020204" pitchFamily="34" charset="0"/>
              <a:cs typeface="Helvetica" panose="020B0604020202020204" pitchFamily="34" charset="0"/>
            </a:endParaRPr>
          </a:p>
        </p:txBody>
      </p:sp>
      <p:sp>
        <p:nvSpPr>
          <p:cNvPr id="45" name="Left Arrow 44"/>
          <p:cNvSpPr/>
          <p:nvPr/>
        </p:nvSpPr>
        <p:spPr>
          <a:xfrm rot="10800000">
            <a:off x="3998624" y="3987960"/>
            <a:ext cx="357026" cy="339396"/>
          </a:xfrm>
          <a:prstGeom prst="leftArrow">
            <a:avLst/>
          </a:prstGeom>
          <a:solidFill>
            <a:srgbClr val="9DDCDF"/>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p>
        </p:txBody>
      </p:sp>
      <p:sp>
        <p:nvSpPr>
          <p:cNvPr id="46" name="Round Diagonal Corner Rectangle 45"/>
          <p:cNvSpPr/>
          <p:nvPr/>
        </p:nvSpPr>
        <p:spPr>
          <a:xfrm>
            <a:off x="4404711" y="3699279"/>
            <a:ext cx="5861506" cy="885627"/>
          </a:xfrm>
          <a:prstGeom prst="round2DiagRect">
            <a:avLst>
              <a:gd name="adj1" fmla="val 0"/>
              <a:gd name="adj2" fmla="val 0"/>
            </a:avLst>
          </a:prstGeom>
          <a:solidFill>
            <a:schemeClr val="bg1"/>
          </a:solidFill>
        </p:spPr>
        <p:style>
          <a:lnRef idx="0">
            <a:schemeClr val="accent5"/>
          </a:lnRef>
          <a:fillRef idx="3">
            <a:schemeClr val="accent5"/>
          </a:fillRef>
          <a:effectRef idx="3">
            <a:schemeClr val="accent5"/>
          </a:effectRef>
          <a:fontRef idx="minor">
            <a:schemeClr val="lt1"/>
          </a:fontRef>
        </p:style>
        <p:txBody>
          <a:bodyPr rtlCol="0" anchor="ctr"/>
          <a:lstStyle/>
          <a:p>
            <a:r>
              <a:rPr lang="en-US" altLang="en-US" sz="2338" dirty="0">
                <a:solidFill>
                  <a:schemeClr val="tx1"/>
                </a:solidFill>
                <a:cs typeface="Helvetica" panose="020B0604020202020204" pitchFamily="34" charset="0"/>
              </a:rPr>
              <a:t>Jury must decide between two hypotheses</a:t>
            </a:r>
          </a:p>
        </p:txBody>
      </p:sp>
      <p:sp>
        <p:nvSpPr>
          <p:cNvPr id="47" name="Round Diagonal Corner Rectangle 46"/>
          <p:cNvSpPr/>
          <p:nvPr/>
        </p:nvSpPr>
        <p:spPr>
          <a:xfrm>
            <a:off x="1900436" y="4931362"/>
            <a:ext cx="2710914" cy="307121"/>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78" dirty="0">
                <a:solidFill>
                  <a:schemeClr val="tx1"/>
                </a:solidFill>
                <a:cs typeface="Helvetica" panose="020B0604020202020204" pitchFamily="34" charset="0"/>
              </a:rPr>
              <a:t>The null hypothesis </a:t>
            </a:r>
            <a:endParaRPr lang="en-US" sz="2078" dirty="0">
              <a:solidFill>
                <a:schemeClr val="tx1"/>
              </a:solidFill>
              <a:cs typeface="Helvetica" panose="020B0604020202020204" pitchFamily="34" charset="0"/>
            </a:endParaRPr>
          </a:p>
        </p:txBody>
      </p:sp>
      <p:grpSp>
        <p:nvGrpSpPr>
          <p:cNvPr id="48" name="Group 47"/>
          <p:cNvGrpSpPr/>
          <p:nvPr/>
        </p:nvGrpSpPr>
        <p:grpSpPr>
          <a:xfrm>
            <a:off x="5173098" y="4796034"/>
            <a:ext cx="4414584" cy="412100"/>
            <a:chOff x="3636295" y="2478692"/>
            <a:chExt cx="4574038" cy="523310"/>
          </a:xfrm>
        </p:grpSpPr>
        <p:grpSp>
          <p:nvGrpSpPr>
            <p:cNvPr id="49" name="Group 48"/>
            <p:cNvGrpSpPr/>
            <p:nvPr/>
          </p:nvGrpSpPr>
          <p:grpSpPr>
            <a:xfrm>
              <a:off x="3636295" y="2479784"/>
              <a:ext cx="4574038" cy="518697"/>
              <a:chOff x="387520" y="3029865"/>
              <a:chExt cx="9106606" cy="629856"/>
            </a:xfrm>
            <a:effectLst>
              <a:outerShdw blurRad="101600" sx="102000" sy="102000" algn="ctr" rotWithShape="0">
                <a:prstClr val="black">
                  <a:alpha val="26000"/>
                </a:prstClr>
              </a:outerShdw>
            </a:effectLst>
          </p:grpSpPr>
          <p:sp>
            <p:nvSpPr>
              <p:cNvPr id="51" name="Rectangle 50"/>
              <p:cNvSpPr/>
              <p:nvPr/>
            </p:nvSpPr>
            <p:spPr>
              <a:xfrm rot="16200000">
                <a:off x="4627643" y="-1193178"/>
                <a:ext cx="629852" cy="90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2" name="Rectangle 51"/>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3" name="Rectangle 52"/>
              <p:cNvSpPr/>
              <p:nvPr/>
            </p:nvSpPr>
            <p:spPr>
              <a:xfrm rot="16200000">
                <a:off x="9140830" y="3306420"/>
                <a:ext cx="629851" cy="7674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grpSp>
        <p:sp>
          <p:nvSpPr>
            <p:cNvPr id="50" name="Rectangle 49"/>
            <p:cNvSpPr/>
            <p:nvPr/>
          </p:nvSpPr>
          <p:spPr>
            <a:xfrm>
              <a:off x="3736185" y="2478692"/>
              <a:ext cx="4238559" cy="523310"/>
            </a:xfrm>
            <a:prstGeom prst="rect">
              <a:avLst/>
            </a:prstGeom>
          </p:spPr>
          <p:txBody>
            <a:bodyPr wrap="none">
              <a:spAutoFit/>
            </a:bodyPr>
            <a:lstStyle/>
            <a:p>
              <a:pPr>
                <a:defRPr/>
              </a:pPr>
              <a:r>
                <a:rPr lang="en-US" sz="2078" b="1" dirty="0">
                  <a:cs typeface="Helvetica" panose="020B0604020202020204" pitchFamily="34" charset="0"/>
                </a:rPr>
                <a:t>H</a:t>
              </a:r>
              <a:r>
                <a:rPr lang="en-US" sz="2078" b="1" baseline="-25000" dirty="0">
                  <a:cs typeface="Helvetica" panose="020B0604020202020204" pitchFamily="34" charset="0"/>
                </a:rPr>
                <a:t>0</a:t>
              </a:r>
              <a:r>
                <a:rPr lang="en-US" sz="2078" b="1" dirty="0">
                  <a:cs typeface="Helvetica" panose="020B0604020202020204" pitchFamily="34" charset="0"/>
                </a:rPr>
                <a:t>: The defendant may be innocent</a:t>
              </a:r>
            </a:p>
          </p:txBody>
        </p:sp>
      </p:grpSp>
      <p:sp>
        <p:nvSpPr>
          <p:cNvPr id="54" name="Left Arrow 53"/>
          <p:cNvSpPr/>
          <p:nvPr/>
        </p:nvSpPr>
        <p:spPr>
          <a:xfrm rot="10800000">
            <a:off x="4710328" y="4987894"/>
            <a:ext cx="357026" cy="205547"/>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solidFill>
            </a:endParaRPr>
          </a:p>
        </p:txBody>
      </p:sp>
      <p:grpSp>
        <p:nvGrpSpPr>
          <p:cNvPr id="55" name="Group 54"/>
          <p:cNvGrpSpPr/>
          <p:nvPr/>
        </p:nvGrpSpPr>
        <p:grpSpPr>
          <a:xfrm>
            <a:off x="5729346" y="5256536"/>
            <a:ext cx="4382409" cy="412100"/>
            <a:chOff x="3636295" y="2383441"/>
            <a:chExt cx="4645161" cy="634535"/>
          </a:xfrm>
        </p:grpSpPr>
        <p:grpSp>
          <p:nvGrpSpPr>
            <p:cNvPr id="56" name="Group 55"/>
            <p:cNvGrpSpPr/>
            <p:nvPr/>
          </p:nvGrpSpPr>
          <p:grpSpPr>
            <a:xfrm>
              <a:off x="3636295" y="2479782"/>
              <a:ext cx="4300037" cy="518695"/>
              <a:chOff x="387520" y="3029865"/>
              <a:chExt cx="8561104" cy="629854"/>
            </a:xfrm>
            <a:effectLst>
              <a:outerShdw blurRad="101600" sx="102000" sy="102000" algn="ctr" rotWithShape="0">
                <a:prstClr val="black">
                  <a:alpha val="26000"/>
                </a:prstClr>
              </a:outerShdw>
            </a:effectLst>
          </p:grpSpPr>
          <p:sp>
            <p:nvSpPr>
              <p:cNvPr id="58" name="Rectangle 57"/>
              <p:cNvSpPr/>
              <p:nvPr/>
            </p:nvSpPr>
            <p:spPr>
              <a:xfrm rot="16200000">
                <a:off x="4323314" y="-888851"/>
                <a:ext cx="629854" cy="84672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59" name="Rectangle 58"/>
              <p:cNvSpPr/>
              <p:nvPr/>
            </p:nvSpPr>
            <p:spPr>
              <a:xfrm rot="16200000">
                <a:off x="107005" y="3310380"/>
                <a:ext cx="629852" cy="68821"/>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sp>
            <p:nvSpPr>
              <p:cNvPr id="60" name="Rectangle 59"/>
              <p:cNvSpPr/>
              <p:nvPr/>
            </p:nvSpPr>
            <p:spPr>
              <a:xfrm rot="16200000">
                <a:off x="8595327" y="3306420"/>
                <a:ext cx="629852" cy="76742"/>
              </a:xfrm>
              <a:prstGeom prst="rect">
                <a:avLst/>
              </a:prstGeom>
              <a:solidFill>
                <a:srgbClr val="3F45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78" dirty="0">
                  <a:solidFill>
                    <a:schemeClr val="tx1"/>
                  </a:solidFill>
                  <a:latin typeface="Helvetica Neue"/>
                  <a:cs typeface="Helvetica" panose="020B0604020202020204" pitchFamily="34" charset="0"/>
                </a:endParaRPr>
              </a:p>
            </p:txBody>
          </p:sp>
        </p:grpSp>
        <p:sp>
          <p:nvSpPr>
            <p:cNvPr id="57" name="Rectangle 56"/>
            <p:cNvSpPr/>
            <p:nvPr/>
          </p:nvSpPr>
          <p:spPr>
            <a:xfrm>
              <a:off x="3736182" y="2383442"/>
              <a:ext cx="4545274" cy="634535"/>
            </a:xfrm>
            <a:prstGeom prst="rect">
              <a:avLst/>
            </a:prstGeom>
          </p:spPr>
          <p:txBody>
            <a:bodyPr wrap="square">
              <a:spAutoFit/>
            </a:bodyPr>
            <a:lstStyle/>
            <a:p>
              <a:pPr>
                <a:defRPr/>
              </a:pPr>
              <a:r>
                <a:rPr lang="en-US" sz="2078" b="1" dirty="0">
                  <a:cs typeface="Helvetica" panose="020B0604020202020204" pitchFamily="34" charset="0"/>
                </a:rPr>
                <a:t>H</a:t>
              </a:r>
              <a:r>
                <a:rPr lang="en-US" sz="2078" b="1" baseline="-25000" dirty="0">
                  <a:cs typeface="Helvetica" panose="020B0604020202020204" pitchFamily="34" charset="0"/>
                </a:rPr>
                <a:t>1</a:t>
              </a:r>
              <a:r>
                <a:rPr lang="en-US" sz="2078" b="1" dirty="0">
                  <a:cs typeface="Helvetica" panose="020B0604020202020204" pitchFamily="34" charset="0"/>
                </a:rPr>
                <a:t>: The defendant may be guilty</a:t>
              </a:r>
            </a:p>
          </p:txBody>
        </p:sp>
      </p:grpSp>
      <p:sp>
        <p:nvSpPr>
          <p:cNvPr id="61" name="Round Diagonal Corner Rectangle 60"/>
          <p:cNvSpPr/>
          <p:nvPr/>
        </p:nvSpPr>
        <p:spPr>
          <a:xfrm>
            <a:off x="1900436" y="5308916"/>
            <a:ext cx="3248584" cy="307121"/>
          </a:xfrm>
          <a:prstGeom prst="round2DiagRect">
            <a:avLst>
              <a:gd name="adj1" fmla="val 0"/>
              <a:gd name="adj2" fmla="val 0"/>
            </a:avLst>
          </a:prstGeom>
          <a:solidFill>
            <a:schemeClr val="accent4">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defRPr/>
            </a:pPr>
            <a:r>
              <a:rPr lang="en-US" altLang="en-US" sz="2078" dirty="0">
                <a:solidFill>
                  <a:schemeClr val="tx1"/>
                </a:solidFill>
                <a:cs typeface="Helvetica" panose="020B0604020202020204" pitchFamily="34" charset="0"/>
              </a:rPr>
              <a:t>The alternative hypothesis </a:t>
            </a:r>
            <a:endParaRPr lang="en-US" sz="2078" dirty="0">
              <a:solidFill>
                <a:schemeClr val="tx1"/>
              </a:solidFill>
              <a:cs typeface="Helvetica" panose="020B0604020202020204" pitchFamily="34" charset="0"/>
            </a:endParaRPr>
          </a:p>
        </p:txBody>
      </p:sp>
      <p:sp>
        <p:nvSpPr>
          <p:cNvPr id="62" name="Left Arrow 61"/>
          <p:cNvSpPr/>
          <p:nvPr/>
        </p:nvSpPr>
        <p:spPr>
          <a:xfrm rot="10800000">
            <a:off x="5266575" y="5353076"/>
            <a:ext cx="357026" cy="205547"/>
          </a:xfrm>
          <a:prstGeom prst="leftArrow">
            <a:avLst/>
          </a:prstGeom>
          <a:solidFill>
            <a:schemeClr val="accent6">
              <a:lumMod val="50000"/>
            </a:schemeClr>
          </a:solidFill>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9">
              <a:solidFill>
                <a:schemeClr val="tx1"/>
              </a:solidFill>
            </a:endParaRPr>
          </a:p>
        </p:txBody>
      </p:sp>
    </p:spTree>
    <p:extLst>
      <p:ext uri="{BB962C8B-B14F-4D97-AF65-F5344CB8AC3E}">
        <p14:creationId xmlns:p14="http://schemas.microsoft.com/office/powerpoint/2010/main" val="49353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left)">
                                      <p:cBhvr>
                                        <p:cTn id="13" dur="500"/>
                                        <p:tgtEl>
                                          <p:spTgt spid="4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10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 calcmode="lin" valueType="num">
                                      <p:cBhvr>
                                        <p:cTn id="26" dur="500" fill="hold"/>
                                        <p:tgtEl>
                                          <p:spTgt spid="43"/>
                                        </p:tgtEl>
                                        <p:attrNameLst>
                                          <p:attrName>ppt_w</p:attrName>
                                        </p:attrNameLst>
                                      </p:cBhvr>
                                      <p:tavLst>
                                        <p:tav tm="0">
                                          <p:val>
                                            <p:fltVal val="0"/>
                                          </p:val>
                                        </p:tav>
                                        <p:tav tm="100000">
                                          <p:val>
                                            <p:strVal val="#ppt_w"/>
                                          </p:val>
                                        </p:tav>
                                      </p:tavLst>
                                    </p:anim>
                                    <p:anim calcmode="lin" valueType="num">
                                      <p:cBhvr>
                                        <p:cTn id="27" dur="500" fill="hold"/>
                                        <p:tgtEl>
                                          <p:spTgt spid="43"/>
                                        </p:tgtEl>
                                        <p:attrNameLst>
                                          <p:attrName>ppt_h</p:attrName>
                                        </p:attrNameLst>
                                      </p:cBhvr>
                                      <p:tavLst>
                                        <p:tav tm="0">
                                          <p:val>
                                            <p:fltVal val="0"/>
                                          </p:val>
                                        </p:tav>
                                        <p:tav tm="100000">
                                          <p:val>
                                            <p:strVal val="#ppt_h"/>
                                          </p:val>
                                        </p:tav>
                                      </p:tavLst>
                                    </p:anim>
                                    <p:animEffect transition="in" filter="fade">
                                      <p:cBhvr>
                                        <p:cTn id="28" dur="500"/>
                                        <p:tgtEl>
                                          <p:spTgt spid="4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left)">
                                      <p:cBhvr>
                                        <p:cTn id="32" dur="500"/>
                                        <p:tgtEl>
                                          <p:spTgt spid="44"/>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5"/>
                                        </p:tgtEl>
                                        <p:attrNameLst>
                                          <p:attrName>style.visibility</p:attrName>
                                        </p:attrNameLst>
                                      </p:cBhvr>
                                      <p:to>
                                        <p:strVal val="visible"/>
                                      </p:to>
                                    </p:set>
                                    <p:animEffect transition="in" filter="wipe(left)">
                                      <p:cBhvr>
                                        <p:cTn id="36" dur="500"/>
                                        <p:tgtEl>
                                          <p:spTgt spid="45"/>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left)">
                                      <p:cBhvr>
                                        <p:cTn id="40" dur="1000"/>
                                        <p:tgtEl>
                                          <p:spTgt spid="46"/>
                                        </p:tgtEl>
                                      </p:cBhvr>
                                    </p:animEffect>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fade">
                                      <p:cBhvr>
                                        <p:cTn id="45" dur="1000"/>
                                        <p:tgtEl>
                                          <p:spTgt spid="47"/>
                                        </p:tgtEl>
                                      </p:cBhvr>
                                    </p:animEffect>
                                    <p:anim calcmode="lin" valueType="num">
                                      <p:cBhvr>
                                        <p:cTn id="46" dur="1000" fill="hold"/>
                                        <p:tgtEl>
                                          <p:spTgt spid="47"/>
                                        </p:tgtEl>
                                        <p:attrNameLst>
                                          <p:attrName>ppt_x</p:attrName>
                                        </p:attrNameLst>
                                      </p:cBhvr>
                                      <p:tavLst>
                                        <p:tav tm="0">
                                          <p:val>
                                            <p:strVal val="#ppt_x"/>
                                          </p:val>
                                        </p:tav>
                                        <p:tav tm="100000">
                                          <p:val>
                                            <p:strVal val="#ppt_x"/>
                                          </p:val>
                                        </p:tav>
                                      </p:tavLst>
                                    </p:anim>
                                    <p:anim calcmode="lin" valueType="num">
                                      <p:cBhvr>
                                        <p:cTn id="47" dur="1000" fill="hold"/>
                                        <p:tgtEl>
                                          <p:spTgt spid="47"/>
                                        </p:tgtEl>
                                        <p:attrNameLst>
                                          <p:attrName>ppt_y</p:attrName>
                                        </p:attrNameLst>
                                      </p:cBhvr>
                                      <p:tavLst>
                                        <p:tav tm="0">
                                          <p:val>
                                            <p:strVal val="#ppt_y-.1"/>
                                          </p:val>
                                        </p:tav>
                                        <p:tav tm="100000">
                                          <p:val>
                                            <p:strVal val="#ppt_y"/>
                                          </p:val>
                                        </p:tav>
                                      </p:tavLst>
                                    </p:anim>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wipe(left)">
                                      <p:cBhvr>
                                        <p:cTn id="51" dur="500"/>
                                        <p:tgtEl>
                                          <p:spTgt spid="54"/>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childTnLst>
                          </p:cTn>
                        </p:par>
                      </p:childTnLst>
                    </p:cTn>
                  </p:par>
                  <p:par>
                    <p:cTn id="56" fill="hold">
                      <p:stCondLst>
                        <p:cond delay="indefinite"/>
                      </p:stCondLst>
                      <p:childTnLst>
                        <p:par>
                          <p:cTn id="57" fill="hold">
                            <p:stCondLst>
                              <p:cond delay="0"/>
                            </p:stCondLst>
                            <p:childTnLst>
                              <p:par>
                                <p:cTn id="58" presetID="47" presetClass="entr" presetSubtype="0" fill="hold" grpId="0" nodeType="click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1000"/>
                                        <p:tgtEl>
                                          <p:spTgt spid="61"/>
                                        </p:tgtEl>
                                      </p:cBhvr>
                                    </p:animEffect>
                                    <p:anim calcmode="lin" valueType="num">
                                      <p:cBhvr>
                                        <p:cTn id="61" dur="1000" fill="hold"/>
                                        <p:tgtEl>
                                          <p:spTgt spid="61"/>
                                        </p:tgtEl>
                                        <p:attrNameLst>
                                          <p:attrName>ppt_x</p:attrName>
                                        </p:attrNameLst>
                                      </p:cBhvr>
                                      <p:tavLst>
                                        <p:tav tm="0">
                                          <p:val>
                                            <p:strVal val="#ppt_x"/>
                                          </p:val>
                                        </p:tav>
                                        <p:tav tm="100000">
                                          <p:val>
                                            <p:strVal val="#ppt_x"/>
                                          </p:val>
                                        </p:tav>
                                      </p:tavLst>
                                    </p:anim>
                                    <p:anim calcmode="lin" valueType="num">
                                      <p:cBhvr>
                                        <p:cTn id="62" dur="1000" fill="hold"/>
                                        <p:tgtEl>
                                          <p:spTgt spid="61"/>
                                        </p:tgtEl>
                                        <p:attrNameLst>
                                          <p:attrName>ppt_y</p:attrName>
                                        </p:attrNameLst>
                                      </p:cBhvr>
                                      <p:tavLst>
                                        <p:tav tm="0">
                                          <p:val>
                                            <p:strVal val="#ppt_y-.1"/>
                                          </p:val>
                                        </p:tav>
                                        <p:tav tm="100000">
                                          <p:val>
                                            <p:strVal val="#ppt_y"/>
                                          </p:val>
                                        </p:tav>
                                      </p:tavLst>
                                    </p:anim>
                                  </p:childTnLst>
                                </p:cTn>
                              </p:par>
                            </p:childTnLst>
                          </p:cTn>
                        </p:par>
                        <p:par>
                          <p:cTn id="63" fill="hold">
                            <p:stCondLst>
                              <p:cond delay="1000"/>
                            </p:stCondLst>
                            <p:childTnLst>
                              <p:par>
                                <p:cTn id="64" presetID="22" presetClass="entr" presetSubtype="8" fill="hold" grpId="0" nodeType="afterEffect">
                                  <p:stCondLst>
                                    <p:cond delay="0"/>
                                  </p:stCondLst>
                                  <p:childTnLst>
                                    <p:set>
                                      <p:cBhvr>
                                        <p:cTn id="65" dur="1" fill="hold">
                                          <p:stCondLst>
                                            <p:cond delay="0"/>
                                          </p:stCondLst>
                                        </p:cTn>
                                        <p:tgtEl>
                                          <p:spTgt spid="62"/>
                                        </p:tgtEl>
                                        <p:attrNameLst>
                                          <p:attrName>style.visibility</p:attrName>
                                        </p:attrNameLst>
                                      </p:cBhvr>
                                      <p:to>
                                        <p:strVal val="visible"/>
                                      </p:to>
                                    </p:set>
                                    <p:animEffect transition="in" filter="wipe(left)">
                                      <p:cBhvr>
                                        <p:cTn id="66" dur="500"/>
                                        <p:tgtEl>
                                          <p:spTgt spid="62"/>
                                        </p:tgtEl>
                                      </p:cBhvr>
                                    </p:animEffect>
                                  </p:childTnLst>
                                </p:cTn>
                              </p:par>
                            </p:childTnLst>
                          </p:cTn>
                        </p:par>
                        <p:par>
                          <p:cTn id="67" fill="hold">
                            <p:stCondLst>
                              <p:cond delay="1500"/>
                            </p:stCondLst>
                            <p:childTnLst>
                              <p:par>
                                <p:cTn id="68" presetID="10" presetClass="entr" presetSubtype="0" fill="hold" nodeType="after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fade">
                                      <p:cBhvr>
                                        <p:cTn id="7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5" grpId="0" animBg="1"/>
      <p:bldP spid="46" grpId="0" animBg="1"/>
      <p:bldP spid="47" grpId="0" animBg="1"/>
      <p:bldP spid="54"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4748D0E6-4CA1-4B93-942E-C15F29A6464C}"/>
              </a:ext>
            </a:extLst>
          </p:cNvPr>
          <p:cNvSpPr>
            <a:spLocks noGrp="1"/>
          </p:cNvSpPr>
          <p:nvPr>
            <p:ph idx="1"/>
          </p:nvPr>
        </p:nvSpPr>
        <p:spPr>
          <a:xfrm>
            <a:off x="2133600" y="1493838"/>
            <a:ext cx="7696200" cy="4525963"/>
          </a:xfrm>
        </p:spPr>
        <p:txBody>
          <a:bodyPr/>
          <a:lstStyle/>
          <a:p>
            <a:pPr algn="just"/>
            <a:endParaRPr lang="en-US" altLang="en-US" sz="2800" dirty="0">
              <a:latin typeface="+mn-lt"/>
              <a:cs typeface="Times New Roman" pitchFamily="18" charset="0"/>
            </a:endParaRPr>
          </a:p>
          <a:p>
            <a:pPr algn="just"/>
            <a:r>
              <a:rPr lang="en-US" altLang="en-US" sz="2800" dirty="0">
                <a:latin typeface="+mn-lt"/>
                <a:cs typeface="Times New Roman" pitchFamily="18" charset="0"/>
              </a:rPr>
              <a:t>The jury do not know which hypothesis is true. </a:t>
            </a:r>
          </a:p>
          <a:p>
            <a:pPr algn="just"/>
            <a:endParaRPr lang="en-US" altLang="en-US" sz="2800" dirty="0">
              <a:latin typeface="+mn-lt"/>
              <a:cs typeface="Times New Roman" pitchFamily="18" charset="0"/>
            </a:endParaRPr>
          </a:p>
          <a:p>
            <a:pPr algn="just"/>
            <a:r>
              <a:rPr lang="en-US" altLang="en-US" sz="2800" dirty="0">
                <a:latin typeface="+mn-lt"/>
                <a:cs typeface="Times New Roman" pitchFamily="18" charset="0"/>
              </a:rPr>
              <a:t>The jury should make a decision on the basis of evidence presented before them by the advocates . </a:t>
            </a:r>
          </a:p>
          <a:p>
            <a:endParaRPr lang="aa-ET" dirty="0"/>
          </a:p>
        </p:txBody>
      </p:sp>
      <p:sp>
        <p:nvSpPr>
          <p:cNvPr id="4" name="Content Placeholder 3">
            <a:extLst>
              <a:ext uri="{FF2B5EF4-FFF2-40B4-BE49-F238E27FC236}">
                <a16:creationId xmlns:a16="http://schemas.microsoft.com/office/drawing/2014/main" xmlns="" id="{020079FD-03B7-477E-833C-04166231468A}"/>
              </a:ext>
            </a:extLst>
          </p:cNvPr>
          <p:cNvSpPr>
            <a:spLocks noGrp="1"/>
          </p:cNvSpPr>
          <p:nvPr>
            <p:ph sz="quarter" idx="10"/>
          </p:nvPr>
        </p:nvSpPr>
        <p:spPr/>
        <p:txBody>
          <a:bodyPr/>
          <a:lstStyle/>
          <a:p>
            <a:pPr algn="ctr"/>
            <a:r>
              <a:rPr lang="en-US" kern="0" dirty="0"/>
              <a:t>Hypothesis</a:t>
            </a:r>
            <a:endParaRPr lang="aa-ET" dirty="0"/>
          </a:p>
        </p:txBody>
      </p:sp>
    </p:spTree>
    <p:extLst>
      <p:ext uri="{BB962C8B-B14F-4D97-AF65-F5344CB8AC3E}">
        <p14:creationId xmlns:p14="http://schemas.microsoft.com/office/powerpoint/2010/main" val="1365010409"/>
      </p:ext>
    </p:extLst>
  </p:cSld>
  <p:clrMapOvr>
    <a:masterClrMapping/>
  </p:clrMapOvr>
  <p:timing>
    <p:tnLst>
      <p:par>
        <p:cTn id="1" dur="indefinite" restart="never" nodeType="tmRoot"/>
      </p:par>
    </p:tnLst>
  </p:timing>
</p:sld>
</file>

<file path=ppt/theme/theme1.xml><?xml version="1.0" encoding="utf-8"?>
<a:theme xmlns:a="http://schemas.openxmlformats.org/drawingml/2006/main" name="S1-21-ISM-Session 6 _11th-12th Dec 202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S1-21-ISM-Session 6 _11th-12th Dec 2021</Template>
  <TotalTime>581</TotalTime>
  <Words>4002</Words>
  <Application>Microsoft Office PowerPoint</Application>
  <PresentationFormat>Widescreen</PresentationFormat>
  <Paragraphs>708</Paragraphs>
  <Slides>76</Slides>
  <Notes>3</Notes>
  <HiddenSlides>0</HiddenSlides>
  <MMClips>0</MMClips>
  <ScaleCrop>false</ScaleCrop>
  <HeadingPairs>
    <vt:vector size="8" baseType="variant">
      <vt:variant>
        <vt:lpstr>Fonts Used</vt:lpstr>
      </vt:variant>
      <vt:variant>
        <vt:i4>19</vt:i4>
      </vt:variant>
      <vt:variant>
        <vt:lpstr>Theme</vt:lpstr>
      </vt:variant>
      <vt:variant>
        <vt:i4>1</vt:i4>
      </vt:variant>
      <vt:variant>
        <vt:lpstr>Embedded OLE Servers</vt:lpstr>
      </vt:variant>
      <vt:variant>
        <vt:i4>1</vt:i4>
      </vt:variant>
      <vt:variant>
        <vt:lpstr>Slide Titles</vt:lpstr>
      </vt:variant>
      <vt:variant>
        <vt:i4>76</vt:i4>
      </vt:variant>
    </vt:vector>
  </HeadingPairs>
  <TitlesOfParts>
    <vt:vector size="97" baseType="lpstr">
      <vt:lpstr>Adobe Arabic</vt:lpstr>
      <vt:lpstr>Arial</vt:lpstr>
      <vt:lpstr>Arimo</vt:lpstr>
      <vt:lpstr>Calibri</vt:lpstr>
      <vt:lpstr>Cambria Math</vt:lpstr>
      <vt:lpstr>Carlito</vt:lpstr>
      <vt:lpstr>Gulim</vt:lpstr>
      <vt:lpstr>Helvetica</vt:lpstr>
      <vt:lpstr>Helvetica Neue</vt:lpstr>
      <vt:lpstr>Lohit Hindi</vt:lpstr>
      <vt:lpstr>Mathematica1</vt:lpstr>
      <vt:lpstr>SPSS Marker Set</vt:lpstr>
      <vt:lpstr>Symbol</vt:lpstr>
      <vt:lpstr>Tahoma</vt:lpstr>
      <vt:lpstr>Times New Roman</vt:lpstr>
      <vt:lpstr>Univers</vt:lpstr>
      <vt:lpstr>Verdana</vt:lpstr>
      <vt:lpstr>WenQuanYi Micro Hei</vt:lpstr>
      <vt:lpstr>Wingdings</vt:lpstr>
      <vt:lpstr>S1-21-ISM-Session 6 _11th-12th Dec 2021</vt:lpstr>
      <vt:lpstr>Equation</vt:lpstr>
      <vt:lpstr>Introduction to Statistical Methods</vt:lpstr>
      <vt:lpstr>PowerPoint Presentation</vt:lpstr>
      <vt:lpstr>PowerPoint Presentation</vt:lpstr>
      <vt:lpstr>PowerPoint Presentation</vt:lpstr>
      <vt:lpstr>Need for testing of hypothesis</vt:lpstr>
      <vt:lpstr>PowerPoint Presentation</vt:lpstr>
      <vt:lpstr>Hypothesis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Errors in decision making</vt:lpstr>
      <vt:lpstr>Errors in decision making</vt:lpstr>
      <vt:lpstr>Decision on α –error and β - error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P-value</vt:lpstr>
      <vt:lpstr>P-value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Problem: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K</cp:lastModifiedBy>
  <cp:revision>33</cp:revision>
  <dcterms:created xsi:type="dcterms:W3CDTF">2021-12-11T05:19:26Z</dcterms:created>
  <dcterms:modified xsi:type="dcterms:W3CDTF">2021-12-15T18:14:29Z</dcterms:modified>
</cp:coreProperties>
</file>