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39"/>
  </p:notesMasterIdLst>
  <p:sldIdLst>
    <p:sldId id="300" r:id="rId6"/>
    <p:sldId id="301" r:id="rId7"/>
    <p:sldId id="323" r:id="rId8"/>
    <p:sldId id="302" r:id="rId9"/>
    <p:sldId id="259" r:id="rId10"/>
    <p:sldId id="303" r:id="rId11"/>
    <p:sldId id="325" r:id="rId12"/>
    <p:sldId id="324" r:id="rId13"/>
    <p:sldId id="326" r:id="rId14"/>
    <p:sldId id="304" r:id="rId15"/>
    <p:sldId id="357" r:id="rId16"/>
    <p:sldId id="1935" r:id="rId17"/>
    <p:sldId id="320" r:id="rId18"/>
    <p:sldId id="322" r:id="rId19"/>
    <p:sldId id="321" r:id="rId20"/>
    <p:sldId id="317" r:id="rId21"/>
    <p:sldId id="316" r:id="rId22"/>
    <p:sldId id="333" r:id="rId23"/>
    <p:sldId id="1936" r:id="rId24"/>
    <p:sldId id="1937" r:id="rId25"/>
    <p:sldId id="1932" r:id="rId26"/>
    <p:sldId id="1933" r:id="rId27"/>
    <p:sldId id="1934" r:id="rId28"/>
    <p:sldId id="1938" r:id="rId29"/>
    <p:sldId id="1939" r:id="rId30"/>
    <p:sldId id="1940" r:id="rId31"/>
    <p:sldId id="1941" r:id="rId32"/>
    <p:sldId id="329" r:id="rId33"/>
    <p:sldId id="332" r:id="rId34"/>
    <p:sldId id="331" r:id="rId35"/>
    <p:sldId id="330" r:id="rId36"/>
    <p:sldId id="318" r:id="rId37"/>
    <p:sldId id="315"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82" autoAdjust="0"/>
    <p:restoredTop sz="89776" autoAdjust="0"/>
  </p:normalViewPr>
  <p:slideViewPr>
    <p:cSldViewPr snapToGrid="0">
      <p:cViewPr varScale="1">
        <p:scale>
          <a:sx n="204" d="100"/>
          <a:sy n="204" d="100"/>
        </p:scale>
        <p:origin x="192" y="714"/>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3/22/2019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a:p>
        </p:txBody>
      </p:sp>
    </p:spTree>
    <p:extLst>
      <p:ext uri="{BB962C8B-B14F-4D97-AF65-F5344CB8AC3E}">
        <p14:creationId xmlns:p14="http://schemas.microsoft.com/office/powerpoint/2010/main" val="16697526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3315453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a:p>
        </p:txBody>
      </p:sp>
    </p:spTree>
    <p:extLst>
      <p:ext uri="{BB962C8B-B14F-4D97-AF65-F5344CB8AC3E}">
        <p14:creationId xmlns:p14="http://schemas.microsoft.com/office/powerpoint/2010/main" val="3229744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a:p>
        </p:txBody>
      </p:sp>
    </p:spTree>
    <p:extLst>
      <p:ext uri="{BB962C8B-B14F-4D97-AF65-F5344CB8AC3E}">
        <p14:creationId xmlns:p14="http://schemas.microsoft.com/office/powerpoint/2010/main" val="251902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a:p>
        </p:txBody>
      </p:sp>
    </p:spTree>
    <p:extLst>
      <p:ext uri="{BB962C8B-B14F-4D97-AF65-F5344CB8AC3E}">
        <p14:creationId xmlns:p14="http://schemas.microsoft.com/office/powerpoint/2010/main" val="1579283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a:p>
        </p:txBody>
      </p:sp>
    </p:spTree>
    <p:extLst>
      <p:ext uri="{BB962C8B-B14F-4D97-AF65-F5344CB8AC3E}">
        <p14:creationId xmlns:p14="http://schemas.microsoft.com/office/powerpoint/2010/main" val="647674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a:p>
        </p:txBody>
      </p:sp>
    </p:spTree>
    <p:extLst>
      <p:ext uri="{BB962C8B-B14F-4D97-AF65-F5344CB8AC3E}">
        <p14:creationId xmlns:p14="http://schemas.microsoft.com/office/powerpoint/2010/main" val="4179281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a:p>
        </p:txBody>
      </p:sp>
    </p:spTree>
    <p:extLst>
      <p:ext uri="{BB962C8B-B14F-4D97-AF65-F5344CB8AC3E}">
        <p14:creationId xmlns:p14="http://schemas.microsoft.com/office/powerpoint/2010/main" val="20585783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a:p>
        </p:txBody>
      </p:sp>
    </p:spTree>
    <p:extLst>
      <p:ext uri="{BB962C8B-B14F-4D97-AF65-F5344CB8AC3E}">
        <p14:creationId xmlns:p14="http://schemas.microsoft.com/office/powerpoint/2010/main" val="10953886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r>
              <a:rPr lang="en-IE" dirty="0"/>
              <a:t>Free for 180 days. Must use a dedicated Log Analytics workspace. No solution other than Service Map may be used with this workspace.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3/22/2019 3:12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721556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167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r>
              <a:rPr lang="en-IE" dirty="0"/>
              <a:t>Free for 180 days. Must use a dedicated Log Analytics workspace. No solution other than Service Map may be used with this workspace.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3/22/2019 3:10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8385706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r>
              <a:rPr lang="en-IE" dirty="0"/>
              <a:t>Free for 180 days. Must use a dedicated Log Analytics workspace. No solution other than Service Map may be used with this workspace.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3/22/2019 3:10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0939216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r>
              <a:rPr lang="en-IE" dirty="0"/>
              <a:t>Free for 180 days. Must use a dedicated Log Analytics workspace. No solution other than Service Map may be used with this workspace.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3/22/2019 3:44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088807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r>
              <a:rPr lang="en-IE" dirty="0"/>
              <a:t>Free for 180 days. Must use a dedicated Log Analytics workspace. No solution other than Service Map may be used with this workspace.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3/22/2019 3:50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178856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r>
              <a:rPr lang="en-IE" dirty="0"/>
              <a:t>Free for 180 days. Must use a dedicated Log Analytics workspace. No solution other than Service Map may be used with this workspace.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3/22/2019 3:51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41780150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r>
              <a:rPr lang="en-IE" dirty="0"/>
              <a:t>Free for 180 days. Must use a dedicated Log Analytics workspace. No solution other than Service Map may be used with this workspace.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3/22/2019 4:03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38010147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r>
              <a:rPr lang="en-US" sz="1200" b="0" kern="1200" dirty="0">
                <a:solidFill>
                  <a:schemeClr val="tx1"/>
                </a:solidFill>
                <a:effectLst/>
                <a:latin typeface="+mn-lt"/>
                <a:ea typeface="+mn-ea"/>
                <a:cs typeface="+mn-cs"/>
              </a:rPr>
              <a:t> Owners of each business application need to approve any substantial application change, including migration. Business owners have indicated that they will require evidence that migration will be successful before granting approval.</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**Answer:**</a:t>
            </a:r>
            <a:r>
              <a:rPr lang="en-US" sz="1200" b="0" kern="1200" dirty="0">
                <a:solidFill>
                  <a:schemeClr val="tx1"/>
                </a:solidFill>
                <a:effectLst/>
                <a:latin typeface="+mn-lt"/>
                <a:ea typeface="+mn-ea"/>
                <a:cs typeface="+mn-cs"/>
              </a:rPr>
              <a:t> Migration projects should include creation of a proof of concept deployment, to validate the overall architecture and any assumptions, for example regarding the impact of changes to network latency between application components. This helps build confidence in Azure as a platform for hosting the application.</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For the migration process itself, Azure Site Recovery supports a 'test failover'. This creates the Azure deployment in parallel with the existing deployment, allowing the migration process to be verified without risk of production impact. Likewise, database migration using DMS does not impact the existing production database.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Third-party migration tools used for migration of physical servers similarly support a validation step prior to committing the migration.</a:t>
            </a:r>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a:p>
        </p:txBody>
      </p:sp>
    </p:spTree>
    <p:extLst>
      <p:ext uri="{BB962C8B-B14F-4D97-AF65-F5344CB8AC3E}">
        <p14:creationId xmlns:p14="http://schemas.microsoft.com/office/powerpoint/2010/main" val="14400953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Fabrikam</a:t>
            </a:r>
            <a:r>
              <a:rPr lang="en-US" sz="1200" b="0" kern="1200" dirty="0">
                <a:solidFill>
                  <a:schemeClr val="tx1"/>
                </a:solidFill>
                <a:effectLst/>
                <a:latin typeface="+mn-lt"/>
                <a:ea typeface="+mn-ea"/>
                <a:cs typeface="+mn-cs"/>
              </a:rPr>
              <a:t> have negotiated an Enterprise Agreement (EA) with Microsoft for their Azure consumption. Any cost estimates need to reflect their EA discount.</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**Answer:**</a:t>
            </a:r>
            <a:r>
              <a:rPr lang="en-US" sz="1200" b="0" kern="1200" dirty="0">
                <a:solidFill>
                  <a:schemeClr val="tx1"/>
                </a:solidFill>
                <a:effectLst/>
                <a:latin typeface="+mn-lt"/>
                <a:ea typeface="+mn-ea"/>
                <a:cs typeface="+mn-cs"/>
              </a:rPr>
              <a:t> Not a problem! Cost estimates from both Azure Migrate and the Azure Pricing Calculator can be tailored to reflect your EA discount.</a:t>
            </a:r>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a:p>
        </p:txBody>
      </p:sp>
    </p:spTree>
    <p:extLst>
      <p:ext uri="{BB962C8B-B14F-4D97-AF65-F5344CB8AC3E}">
        <p14:creationId xmlns:p14="http://schemas.microsoft.com/office/powerpoint/2010/main" val="18075156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r>
              <a:rPr lang="en-US" sz="1200" b="0" kern="1200" dirty="0">
                <a:solidFill>
                  <a:schemeClr val="tx1"/>
                </a:solidFill>
                <a:effectLst/>
                <a:latin typeface="+mn-lt"/>
                <a:ea typeface="+mn-ea"/>
                <a:cs typeface="+mn-cs"/>
              </a:rPr>
              <a:t> Many applications comprise multiple components or tiers. How can you ensure that these migrations are appropriately orchestrated?</a:t>
            </a:r>
          </a:p>
          <a:p>
            <a:r>
              <a:rPr lang="en-US" sz="1200" b="1" kern="1200" dirty="0">
                <a:solidFill>
                  <a:schemeClr val="tx1"/>
                </a:solidFill>
                <a:effectLst/>
                <a:latin typeface="+mn-lt"/>
                <a:ea typeface="+mn-ea"/>
                <a:cs typeface="+mn-cs"/>
              </a:rPr>
              <a:t>**Answer:**</a:t>
            </a:r>
            <a:r>
              <a:rPr lang="en-US" sz="1200" b="0" kern="1200" dirty="0">
                <a:solidFill>
                  <a:schemeClr val="tx1"/>
                </a:solidFill>
                <a:effectLst/>
                <a:latin typeface="+mn-lt"/>
                <a:ea typeface="+mn-ea"/>
                <a:cs typeface="+mn-cs"/>
              </a:rPr>
              <a:t> Using Azure Site Recovery, VMs can be grouped to reflect the application architecture. The dependency visualization feature of Azure Migrate helps identify and configure these groupings.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migration process can then be staged to migrate different groups of VMs separately. Custom scripts can be used to perform custom pre- and post-migration operations.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Similar orchestration is also supported by third-party migration tools, used for physical servers.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a:p>
        </p:txBody>
      </p:sp>
    </p:spTree>
    <p:extLst>
      <p:ext uri="{BB962C8B-B14F-4D97-AF65-F5344CB8AC3E}">
        <p14:creationId xmlns:p14="http://schemas.microsoft.com/office/powerpoint/2010/main" val="15364021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r>
              <a:rPr lang="en-US" sz="1200" b="0" kern="1200" dirty="0">
                <a:solidFill>
                  <a:schemeClr val="tx1"/>
                </a:solidFill>
                <a:effectLst/>
                <a:latin typeface="+mn-lt"/>
                <a:ea typeface="+mn-ea"/>
                <a:cs typeface="+mn-cs"/>
              </a:rPr>
              <a:t> To reduce business impact, each migration should be designed to minimize application downtime. In addition, to reduce risk, there must be an option to fail-back should the migration experience an unexpected problem.</a:t>
            </a:r>
          </a:p>
          <a:p>
            <a:r>
              <a:rPr lang="en-US" sz="1200" b="1" kern="1200" dirty="0">
                <a:solidFill>
                  <a:schemeClr val="tx1"/>
                </a:solidFill>
                <a:effectLst/>
                <a:latin typeface="+mn-lt"/>
                <a:ea typeface="+mn-ea"/>
                <a:cs typeface="+mn-cs"/>
              </a:rPr>
              <a:t>**Answer:**</a:t>
            </a:r>
            <a:r>
              <a:rPr lang="en-US" sz="1200" b="0" kern="1200" dirty="0">
                <a:solidFill>
                  <a:schemeClr val="tx1"/>
                </a:solidFill>
                <a:effectLst/>
                <a:latin typeface="+mn-lt"/>
                <a:ea typeface="+mn-ea"/>
                <a:cs typeface="+mn-cs"/>
              </a:rPr>
              <a:t> Migration will always be designed to create the new application deployment in parallel with the existing deployment. This applies to all application tiers, including the database.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To ensure data consistency during migration, a short application downtime may be required. For application servers migrated using ASR, incremental replication keeps the duration of this downtime to a minimum, since the initial data transfer can happen while the application is on-line so only deltas need be synchronized during the migration window.</a:t>
            </a:r>
          </a:p>
          <a:p>
            <a:r>
              <a:rPr lang="en-US" sz="1200" b="0" kern="1200" dirty="0">
                <a:solidFill>
                  <a:schemeClr val="tx1"/>
                </a:solidFill>
                <a:effectLst/>
                <a:latin typeface="+mn-lt"/>
                <a:ea typeface="+mn-ea"/>
                <a:cs typeface="+mn-cs"/>
              </a:rPr>
              <a:t>Similarly, data migration using DMS supports online migration, allowing you to keep your application online while data is synchronized, and to track the status of any pending changes. Only a short downtime window is required to cut over to the new database.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In the event of an unexpected issue arising, the existing deployment remains available as a fail-back. If the issue is detected prior to cutting over production traffic to the new service, the on-premises server can immediately pick up where it left off. If the need to fail-back is identified only after the migrated service has received production traffic, then database changes may have occurred, which will need to be reverse-migrated to the on-premises system. This scenario is best avoided by ensuring the migration is properly tested. For critical applications the reverse-migration should be tested (in a test environment) in case it is required.</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a:p>
        </p:txBody>
      </p:sp>
    </p:spTree>
    <p:extLst>
      <p:ext uri="{BB962C8B-B14F-4D97-AF65-F5344CB8AC3E}">
        <p14:creationId xmlns:p14="http://schemas.microsoft.com/office/powerpoint/2010/main" val="1042991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9206794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a:p>
        </p:txBody>
      </p:sp>
    </p:spTree>
    <p:extLst>
      <p:ext uri="{BB962C8B-B14F-4D97-AF65-F5344CB8AC3E}">
        <p14:creationId xmlns:p14="http://schemas.microsoft.com/office/powerpoint/2010/main" val="6712855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3/22/2019 1:08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33</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a:p>
        </p:txBody>
      </p:sp>
    </p:spTree>
    <p:extLst>
      <p:ext uri="{BB962C8B-B14F-4D97-AF65-F5344CB8AC3E}">
        <p14:creationId xmlns:p14="http://schemas.microsoft.com/office/powerpoint/2010/main" val="1812498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a:p>
        </p:txBody>
      </p:sp>
    </p:spTree>
    <p:extLst>
      <p:ext uri="{BB962C8B-B14F-4D97-AF65-F5344CB8AC3E}">
        <p14:creationId xmlns:p14="http://schemas.microsoft.com/office/powerpoint/2010/main" val="767710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a:p>
        </p:txBody>
      </p:sp>
    </p:spTree>
    <p:extLst>
      <p:ext uri="{BB962C8B-B14F-4D97-AF65-F5344CB8AC3E}">
        <p14:creationId xmlns:p14="http://schemas.microsoft.com/office/powerpoint/2010/main" val="329243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a:p>
        </p:txBody>
      </p:sp>
    </p:spTree>
    <p:extLst>
      <p:ext uri="{BB962C8B-B14F-4D97-AF65-F5344CB8AC3E}">
        <p14:creationId xmlns:p14="http://schemas.microsoft.com/office/powerpoint/2010/main" val="40385194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a:p>
        </p:txBody>
      </p:sp>
    </p:spTree>
    <p:extLst>
      <p:ext uri="{BB962C8B-B14F-4D97-AF65-F5344CB8AC3E}">
        <p14:creationId xmlns:p14="http://schemas.microsoft.com/office/powerpoint/2010/main" val="27341623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a:p>
        </p:txBody>
      </p:sp>
    </p:spTree>
    <p:extLst>
      <p:ext uri="{BB962C8B-B14F-4D97-AF65-F5344CB8AC3E}">
        <p14:creationId xmlns:p14="http://schemas.microsoft.com/office/powerpoint/2010/main" val="39893122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Title &amp; bulleted text - blue">
    <p:bg bwMode="black">
      <p:bgPr>
        <a:solidFill>
          <a:srgbClr val="0B5B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85216" y="379457"/>
            <a:ext cx="11018520" cy="553998"/>
          </a:xfrm>
        </p:spPr>
        <p:txBody>
          <a:bodyPr/>
          <a:lstStyle>
            <a:lvl1pPr>
              <a:defRPr>
                <a:solidFill>
                  <a:schemeClr val="bg1"/>
                </a:solidFill>
              </a:defRPr>
            </a:lvl1pPr>
          </a:lstStyle>
          <a:p>
            <a:r>
              <a:rPr lang="en-US" dirty="0"/>
              <a:t>Click to edit Master title style</a:t>
            </a:r>
          </a:p>
        </p:txBody>
      </p:sp>
      <p:sp>
        <p:nvSpPr>
          <p:cNvPr id="6" name="Text Placeholder 5"/>
          <p:cNvSpPr>
            <a:spLocks noGrp="1"/>
          </p:cNvSpPr>
          <p:nvPr>
            <p:ph type="body" sz="quarter" idx="10" hasCustomPrompt="1"/>
          </p:nvPr>
        </p:nvSpPr>
        <p:spPr bwMode="white">
          <a:xfrm>
            <a:off x="585216" y="1447799"/>
            <a:ext cx="11151917" cy="2979277"/>
          </a:xfrm>
        </p:spPr>
        <p:txBody>
          <a:bodyPr lIns="182880" tIns="182880" rIns="182880" bIns="182880">
            <a:noAutofit/>
          </a:bodyPr>
          <a:lstStyle>
            <a:lvl1pPr marL="460201" indent="-460201">
              <a:buClr>
                <a:srgbClr val="FFFFFF"/>
              </a:buClr>
              <a:buSzPct val="70000"/>
              <a:buFontTx/>
              <a:buBlip>
                <a:blip r:embed="rId2"/>
              </a:buBlip>
              <a:defRPr sz="2800">
                <a:solidFill>
                  <a:schemeClr val="bg1"/>
                </a:solidFill>
              </a:defRPr>
            </a:lvl1pPr>
            <a:lvl2pPr marL="855349" indent="-395147">
              <a:buClr>
                <a:srgbClr val="FFFFFF"/>
              </a:buClr>
              <a:buSzPct val="70000"/>
              <a:buFontTx/>
              <a:buBlip>
                <a:blip r:embed="rId2"/>
              </a:buBlip>
              <a:defRPr sz="2000">
                <a:solidFill>
                  <a:schemeClr val="bg1"/>
                </a:solidFill>
              </a:defRPr>
            </a:lvl2pPr>
            <a:lvl3pPr marL="1258429" indent="-403081">
              <a:buClr>
                <a:srgbClr val="FFFFFF"/>
              </a:buClr>
              <a:buSzPct val="70000"/>
              <a:buFontTx/>
              <a:buBlip>
                <a:blip r:embed="rId2"/>
              </a:buBlip>
              <a:defRPr sz="1600">
                <a:solidFill>
                  <a:schemeClr val="bg1"/>
                </a:solidFill>
              </a:defRPr>
            </a:lvl3pPr>
            <a:lvl4pPr marL="1604368" indent="-345947">
              <a:buClr>
                <a:srgbClr val="FFFFFF"/>
              </a:buClr>
              <a:buSzPct val="70000"/>
              <a:buFontTx/>
              <a:buBlip>
                <a:blip r:embed="rId2"/>
              </a:buBlip>
              <a:defRPr sz="1400">
                <a:solidFill>
                  <a:schemeClr val="bg1"/>
                </a:solidFill>
              </a:defRPr>
            </a:lvl4pPr>
            <a:lvl5pPr marL="1940804" indent="-336427">
              <a:buClr>
                <a:srgbClr val="FFFFFF"/>
              </a:buClr>
              <a:buSzPct val="70000"/>
              <a:buFontTx/>
              <a:buBlip>
                <a:blip r:embed="rId2"/>
              </a:buBlip>
              <a:defRPr sz="14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313815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93" r:id="rId1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hyperlink" Target="https://support.office.com/en-US/article/Make-your-PowerPoint-presentations-accessible-6f7772b2-2f33-4bd2-8ca7-dae3b2b3ef25" TargetMode="External"/><Relationship Id="rId2" Type="http://schemas.openxmlformats.org/officeDocument/2006/relationships/notesSlide" Target="../notesSlides/notesSlide2.xml"/><Relationship Id="rId1" Type="http://schemas.openxmlformats.org/officeDocument/2006/relationships/slideLayout" Target="../slideLayouts/slideLayout18.xml"/><Relationship Id="rId5" Type="http://schemas.openxmlformats.org/officeDocument/2006/relationships/image" Target="../media/image8.emf"/><Relationship Id="rId4" Type="http://schemas.openxmlformats.org/officeDocument/2006/relationships/hyperlink" Target="http://www.paciellogroup.com/resources/contrastAnalyser"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5.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Azure Migration</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022914"/>
          </a:xfrm>
        </p:spPr>
        <p:txBody>
          <a:bodyPr/>
          <a:lstStyle/>
          <a:p>
            <a:r>
              <a:rPr lang="en-US" sz="2400" dirty="0"/>
              <a:t>Owners of each business application will require evidence that migration will be successful before granting approval</a:t>
            </a:r>
          </a:p>
          <a:p>
            <a:endParaRPr lang="en-US" sz="2400" dirty="0"/>
          </a:p>
          <a:p>
            <a:r>
              <a:rPr lang="en-US" sz="2400" dirty="0" err="1"/>
              <a:t>Fabrikam</a:t>
            </a:r>
            <a:r>
              <a:rPr lang="en-US" sz="2400" dirty="0"/>
              <a:t> have negotiated an Enterprise Agreement (EA) with Microsoft for their Azure consumption. Any cost estimates need to reflect their EA discount</a:t>
            </a:r>
          </a:p>
          <a:p>
            <a:endParaRPr lang="en-US" sz="2400" dirty="0"/>
          </a:p>
          <a:p>
            <a:r>
              <a:rPr lang="en-US" sz="2400" dirty="0"/>
              <a:t>Many applications comprise multiple components or tiers. How can you ensure that these migrations are appropriately orchestrated?</a:t>
            </a:r>
          </a:p>
          <a:p>
            <a:endParaRPr lang="en-US" sz="2400" dirty="0"/>
          </a:p>
          <a:p>
            <a:r>
              <a:rPr lang="en-US" sz="2400" dirty="0"/>
              <a:t>To reduce business impact, each migration should be designed to minimize application downtime. In addition, to risk, there must be an option to fail-back should the migration experience an unexpected problem</a:t>
            </a:r>
          </a:p>
          <a:p>
            <a:endParaRPr lang="en-US" sz="2400" dirty="0"/>
          </a:p>
        </p:txBody>
      </p:sp>
      <p:sp>
        <p:nvSpPr>
          <p:cNvPr id="2" name="Title 1"/>
          <p:cNvSpPr>
            <a:spLocks noGrp="1"/>
          </p:cNvSpPr>
          <p:nvPr>
            <p:ph type="title"/>
          </p:nvPr>
        </p:nvSpPr>
        <p:spPr/>
        <p:txBody>
          <a:bodyPr/>
          <a:lstStyle/>
          <a:p>
            <a:r>
              <a:rPr lang="en-US"/>
              <a:t>Customer objections</a:t>
            </a:r>
            <a:endParaRPr lang="en-US" dirty="0"/>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113" name="Rectangle 112">
            <a:extLst>
              <a:ext uri="{FF2B5EF4-FFF2-40B4-BE49-F238E27FC236}">
                <a16:creationId xmlns:a16="http://schemas.microsoft.com/office/drawing/2014/main" id="{4F520B2D-2C19-4866-A54B-7EC98B7C02B7}"/>
              </a:ext>
            </a:extLst>
          </p:cNvPr>
          <p:cNvSpPr/>
          <p:nvPr/>
        </p:nvSpPr>
        <p:spPr bwMode="auto">
          <a:xfrm>
            <a:off x="1263367" y="3141690"/>
            <a:ext cx="3096077" cy="579383"/>
          </a:xfrm>
          <a:prstGeom prst="rect">
            <a:avLst/>
          </a:prstGeom>
          <a:solidFill>
            <a:srgbClr val="FFFFFF"/>
          </a:solidFill>
          <a:ln w="25400" cap="flat" cmpd="sng" algn="ctr">
            <a:noFill/>
            <a:prstDash val="solid"/>
            <a:headEnd type="none" w="med" len="med"/>
            <a:tailEnd type="none" w="med" len="med"/>
          </a:ln>
          <a:effectLst/>
        </p:spPr>
        <p:txBody>
          <a:bodyPr vert="horz" wrap="square" lIns="182854" tIns="91427" rIns="91427" bIns="91427" numCol="1" rtlCol="0" anchor="ctr" anchorCtr="0" compatLnSpc="1">
            <a:prstTxWarp prst="textNoShape">
              <a:avLst/>
            </a:prstTxWarp>
          </a:bodyPr>
          <a:lstStyle/>
          <a:p>
            <a:pPr marL="0" marR="0" lvl="0" indent="0" algn="ctr" defTabSz="913673" eaLnBrk="1" fontAlgn="auto" latinLnBrk="0" hangingPunct="1">
              <a:lnSpc>
                <a:spcPct val="100000"/>
              </a:lnSpc>
              <a:spcBef>
                <a:spcPts val="200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a:ea typeface="+mn-ea"/>
                <a:cs typeface="+mn-cs"/>
              </a:rPr>
              <a:t>Azure Migrate</a:t>
            </a:r>
          </a:p>
        </p:txBody>
      </p:sp>
      <p:sp>
        <p:nvSpPr>
          <p:cNvPr id="112" name="Rectangle 111">
            <a:extLst>
              <a:ext uri="{FF2B5EF4-FFF2-40B4-BE49-F238E27FC236}">
                <a16:creationId xmlns:a16="http://schemas.microsoft.com/office/drawing/2014/main" id="{D5F78B83-BBD4-4544-8761-B7DAFF23088A}"/>
              </a:ext>
            </a:extLst>
          </p:cNvPr>
          <p:cNvSpPr/>
          <p:nvPr/>
        </p:nvSpPr>
        <p:spPr bwMode="auto">
          <a:xfrm>
            <a:off x="1263367" y="3952014"/>
            <a:ext cx="3096077" cy="975520"/>
          </a:xfrm>
          <a:prstGeom prst="rect">
            <a:avLst/>
          </a:prstGeom>
          <a:solidFill>
            <a:srgbClr val="FFFFFF">
              <a:lumMod val="95000"/>
            </a:srgbClr>
          </a:solidFill>
          <a:ln w="25400" cap="flat" cmpd="sng" algn="ctr">
            <a:noFill/>
            <a:prstDash val="solid"/>
            <a:headEnd type="none" w="med" len="med"/>
            <a:tailEnd type="none" w="med" len="med"/>
          </a:ln>
          <a:effectLst/>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marL="0" marR="0" lvl="0" indent="0" defTabSz="896386" eaLnBrk="1" fontAlgn="auto" latinLnBrk="0" hangingPunct="1">
              <a:lnSpc>
                <a:spcPct val="100000"/>
              </a:lnSpc>
              <a:spcBef>
                <a:spcPts val="2000"/>
              </a:spcBef>
              <a:spcAft>
                <a:spcPts val="196"/>
              </a:spcAft>
              <a:buClrTx/>
              <a:buSzTx/>
              <a:buFontTx/>
              <a:buNone/>
              <a:tabLst/>
              <a:defRPr/>
            </a:pPr>
            <a:r>
              <a:rPr kumimoji="0" lang="en-US" sz="1400" b="0" i="0" u="none" strike="noStrike" kern="0" cap="none" spc="0" normalizeH="0" baseline="0" noProof="0" dirty="0">
                <a:ln>
                  <a:noFill/>
                </a:ln>
                <a:solidFill>
                  <a:schemeClr val="bg1"/>
                </a:solidFill>
                <a:effectLst/>
                <a:uLnTx/>
                <a:uFillTx/>
                <a:latin typeface="Calibri"/>
                <a:ea typeface="+mn-ea"/>
                <a:cs typeface="+mn-cs"/>
              </a:rPr>
              <a:t>Azure Migrate can </a:t>
            </a:r>
            <a:r>
              <a:rPr lang="en-US" sz="1400" kern="0" dirty="0">
                <a:solidFill>
                  <a:schemeClr val="bg1"/>
                </a:solidFill>
                <a:latin typeface="Calibri"/>
              </a:rPr>
              <a:t>assess</a:t>
            </a:r>
            <a:r>
              <a:rPr kumimoji="0" lang="en-US" sz="1400" b="0" i="0" u="none" strike="noStrike" kern="0" cap="none" spc="0" normalizeH="0" baseline="0" noProof="0" dirty="0">
                <a:ln>
                  <a:noFill/>
                </a:ln>
                <a:solidFill>
                  <a:schemeClr val="bg1"/>
                </a:solidFill>
                <a:effectLst/>
                <a:uLnTx/>
                <a:uFillTx/>
                <a:latin typeface="Calibri"/>
                <a:ea typeface="+mn-ea"/>
                <a:cs typeface="+mn-cs"/>
              </a:rPr>
              <a:t> your VMware environment for Azure suitability, sizing recommendations and cost estimates</a:t>
            </a:r>
          </a:p>
        </p:txBody>
      </p:sp>
      <p:sp>
        <p:nvSpPr>
          <p:cNvPr id="114" name="Rectangle 113">
            <a:extLst>
              <a:ext uri="{FF2B5EF4-FFF2-40B4-BE49-F238E27FC236}">
                <a16:creationId xmlns:a16="http://schemas.microsoft.com/office/drawing/2014/main" id="{B30574D1-FF21-4E16-A050-116BFB0D8B85}"/>
              </a:ext>
            </a:extLst>
          </p:cNvPr>
          <p:cNvSpPr/>
          <p:nvPr/>
        </p:nvSpPr>
        <p:spPr bwMode="auto">
          <a:xfrm>
            <a:off x="4514552" y="3131012"/>
            <a:ext cx="3096077" cy="579383"/>
          </a:xfrm>
          <a:prstGeom prst="rect">
            <a:avLst/>
          </a:prstGeom>
          <a:solidFill>
            <a:srgbClr val="FFFFFF"/>
          </a:solidFill>
          <a:ln w="25400" cap="flat" cmpd="sng" algn="ctr">
            <a:noFill/>
            <a:prstDash val="solid"/>
            <a:headEnd type="none" w="med" len="med"/>
            <a:tailEnd type="none" w="med" len="med"/>
          </a:ln>
          <a:effectLst/>
        </p:spPr>
        <p:txBody>
          <a:bodyPr vert="horz" wrap="square" lIns="182854" tIns="91427" rIns="91427" bIns="91427" numCol="1" rtlCol="0" anchor="ctr" anchorCtr="0" compatLnSpc="1">
            <a:prstTxWarp prst="textNoShape">
              <a:avLst/>
            </a:prstTxWarp>
          </a:bodyPr>
          <a:lstStyle/>
          <a:p>
            <a:pPr marL="0" marR="0" lvl="0" indent="0" algn="ctr" defTabSz="896386" eaLnBrk="1" fontAlgn="auto" latinLnBrk="0" hangingPunct="1">
              <a:lnSpc>
                <a:spcPct val="100000"/>
              </a:lnSpc>
              <a:spcBef>
                <a:spcPts val="200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a:ea typeface="+mn-ea"/>
                <a:cs typeface="+mn-cs"/>
              </a:rPr>
              <a:t>Azure Site Recovery</a:t>
            </a:r>
          </a:p>
        </p:txBody>
      </p:sp>
      <p:sp>
        <p:nvSpPr>
          <p:cNvPr id="115" name="Rectangle 114">
            <a:extLst>
              <a:ext uri="{FF2B5EF4-FFF2-40B4-BE49-F238E27FC236}">
                <a16:creationId xmlns:a16="http://schemas.microsoft.com/office/drawing/2014/main" id="{3EDBA6EA-005B-4453-9C8F-333F84309D0D}"/>
              </a:ext>
            </a:extLst>
          </p:cNvPr>
          <p:cNvSpPr/>
          <p:nvPr/>
        </p:nvSpPr>
        <p:spPr bwMode="auto">
          <a:xfrm>
            <a:off x="4514552" y="3941337"/>
            <a:ext cx="3096077" cy="987462"/>
          </a:xfrm>
          <a:prstGeom prst="rect">
            <a:avLst/>
          </a:prstGeom>
          <a:solidFill>
            <a:srgbClr val="FFFFFF">
              <a:lumMod val="95000"/>
            </a:srgbClr>
          </a:solidFill>
          <a:ln w="25400" cap="flat" cmpd="sng" algn="ctr">
            <a:noFill/>
            <a:prstDash val="solid"/>
            <a:headEnd type="none" w="med" len="med"/>
            <a:tailEnd type="none" w="med" len="med"/>
          </a:ln>
          <a:effectLst/>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lvl="0" defTabSz="896386">
              <a:spcBef>
                <a:spcPts val="2000"/>
              </a:spcBef>
              <a:spcAft>
                <a:spcPts val="196"/>
              </a:spcAft>
              <a:defRPr/>
            </a:pPr>
            <a:r>
              <a:rPr lang="en-US" sz="1400" kern="0" dirty="0">
                <a:solidFill>
                  <a:schemeClr val="bg1"/>
                </a:solidFill>
                <a:latin typeface="Calibri"/>
              </a:rPr>
              <a:t>Use Azure Site Recovery for disaster recovery or to migrate on-premises application to Azure</a:t>
            </a:r>
          </a:p>
        </p:txBody>
      </p:sp>
      <p:sp>
        <p:nvSpPr>
          <p:cNvPr id="116" name="Rectangle 115">
            <a:extLst>
              <a:ext uri="{FF2B5EF4-FFF2-40B4-BE49-F238E27FC236}">
                <a16:creationId xmlns:a16="http://schemas.microsoft.com/office/drawing/2014/main" id="{D547B2E5-1BF1-43F3-997B-0258494DC449}"/>
              </a:ext>
            </a:extLst>
          </p:cNvPr>
          <p:cNvSpPr/>
          <p:nvPr/>
        </p:nvSpPr>
        <p:spPr bwMode="auto">
          <a:xfrm>
            <a:off x="7765737" y="3131012"/>
            <a:ext cx="3096077" cy="579383"/>
          </a:xfrm>
          <a:prstGeom prst="rect">
            <a:avLst/>
          </a:prstGeom>
          <a:solidFill>
            <a:srgbClr val="FFFFFF"/>
          </a:solidFill>
          <a:ln w="25400" cap="flat" cmpd="sng" algn="ctr">
            <a:noFill/>
            <a:prstDash val="solid"/>
            <a:headEnd type="none" w="med" len="med"/>
            <a:tailEnd type="none" w="med" len="med"/>
          </a:ln>
          <a:effectLst/>
        </p:spPr>
        <p:txBody>
          <a:bodyPr vert="horz" wrap="square" lIns="182854" tIns="91427" rIns="91427" bIns="91427" numCol="1" rtlCol="0" anchor="ctr" anchorCtr="0" compatLnSpc="1">
            <a:prstTxWarp prst="textNoShape">
              <a:avLst/>
            </a:prstTxWarp>
          </a:bodyPr>
          <a:lstStyle/>
          <a:p>
            <a:pPr marL="0" marR="0" lvl="0" indent="0" algn="ctr" defTabSz="896386" eaLnBrk="1" fontAlgn="auto" latinLnBrk="0" hangingPunct="1">
              <a:lnSpc>
                <a:spcPct val="100000"/>
              </a:lnSpc>
              <a:spcBef>
                <a:spcPts val="200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a:ea typeface="+mn-ea"/>
                <a:cs typeface="+mn-cs"/>
              </a:rPr>
              <a:t>Data Migration Service</a:t>
            </a:r>
          </a:p>
        </p:txBody>
      </p:sp>
      <p:sp>
        <p:nvSpPr>
          <p:cNvPr id="117" name="Rectangle 116">
            <a:extLst>
              <a:ext uri="{FF2B5EF4-FFF2-40B4-BE49-F238E27FC236}">
                <a16:creationId xmlns:a16="http://schemas.microsoft.com/office/drawing/2014/main" id="{930BC2A8-BCCE-4B23-BC3B-74F51B7889CD}"/>
              </a:ext>
            </a:extLst>
          </p:cNvPr>
          <p:cNvSpPr/>
          <p:nvPr/>
        </p:nvSpPr>
        <p:spPr>
          <a:xfrm>
            <a:off x="7765737" y="3941336"/>
            <a:ext cx="3096077" cy="975520"/>
          </a:xfrm>
          <a:prstGeom prst="rect">
            <a:avLst/>
          </a:prstGeom>
          <a:solidFill>
            <a:srgbClr val="FFFFFF">
              <a:lumMod val="95000"/>
            </a:srgbClr>
          </a:solidFill>
        </p:spPr>
        <p:txBody>
          <a:bodyPr vert="horz" wrap="square" lIns="108000" tIns="108000" rIns="108000" bIns="108000" anchor="t" anchorCtr="0">
            <a:noAutofit/>
          </a:bodyPr>
          <a:lstStyle/>
          <a:p>
            <a:pPr marL="0" marR="0" lvl="0" indent="0" defTabSz="896386" eaLnBrk="1" fontAlgn="auto" latinLnBrk="0" hangingPunct="1">
              <a:lnSpc>
                <a:spcPct val="100000"/>
              </a:lnSpc>
              <a:spcBef>
                <a:spcPts val="2000"/>
              </a:spcBef>
              <a:spcAft>
                <a:spcPts val="196"/>
              </a:spcAft>
              <a:buClrTx/>
              <a:buSzTx/>
              <a:buFontTx/>
              <a:buNone/>
              <a:tabLst/>
              <a:defRPr/>
            </a:pPr>
            <a:r>
              <a:rPr lang="en-US" sz="1400" kern="0" dirty="0">
                <a:solidFill>
                  <a:schemeClr val="bg1"/>
                </a:solidFill>
                <a:latin typeface="Calibri"/>
              </a:rPr>
              <a:t>Azure Data Migration Service migrates  on-premises database to Azure with minimal downtime</a:t>
            </a:r>
            <a:endParaRPr kumimoji="0" lang="en-US" sz="1400" b="0" i="0" u="none" strike="noStrike" kern="0" cap="none" spc="0" normalizeH="0" baseline="0" noProof="0" dirty="0">
              <a:ln>
                <a:noFill/>
              </a:ln>
              <a:solidFill>
                <a:schemeClr val="bg1"/>
              </a:solidFill>
              <a:effectLst/>
              <a:uLnTx/>
              <a:uFillTx/>
              <a:latin typeface="Calibri"/>
            </a:endParaRPr>
          </a:p>
        </p:txBody>
      </p:sp>
      <p:grpSp>
        <p:nvGrpSpPr>
          <p:cNvPr id="9" name="Graphic 3" descr="Azure Site Recovery icon">
            <a:extLst>
              <a:ext uri="{FF2B5EF4-FFF2-40B4-BE49-F238E27FC236}">
                <a16:creationId xmlns:a16="http://schemas.microsoft.com/office/drawing/2014/main" id="{D27C5937-1FD1-4216-88D6-FA54280C9E49}"/>
              </a:ext>
              <a:ext uri="{C183D7F6-B498-43B3-948B-1728B52AA6E4}">
                <adec:decorative xmlns:adec="http://schemas.microsoft.com/office/drawing/2017/decorative" val="0"/>
              </a:ext>
            </a:extLst>
          </p:cNvPr>
          <p:cNvGrpSpPr/>
          <p:nvPr/>
        </p:nvGrpSpPr>
        <p:grpSpPr>
          <a:xfrm>
            <a:off x="5670021" y="1854694"/>
            <a:ext cx="851958" cy="851958"/>
            <a:chOff x="5129742" y="2197594"/>
            <a:chExt cx="476250" cy="476250"/>
          </a:xfrm>
          <a:solidFill>
            <a:schemeClr val="tx1"/>
          </a:solidFill>
        </p:grpSpPr>
        <p:sp>
          <p:nvSpPr>
            <p:cNvPr id="12" name="Freeform: Shape 11">
              <a:extLst>
                <a:ext uri="{FF2B5EF4-FFF2-40B4-BE49-F238E27FC236}">
                  <a16:creationId xmlns:a16="http://schemas.microsoft.com/office/drawing/2014/main" id="{70E3946A-BABB-4AED-AE2A-BDD24E764F7C}"/>
                </a:ext>
              </a:extLst>
            </p:cNvPr>
            <p:cNvSpPr/>
            <p:nvPr/>
          </p:nvSpPr>
          <p:spPr>
            <a:xfrm>
              <a:off x="5250233" y="2220930"/>
              <a:ext cx="361950" cy="276225"/>
            </a:xfrm>
            <a:custGeom>
              <a:avLst/>
              <a:gdLst>
                <a:gd name="connsiteX0" fmla="*/ 150019 w 361950"/>
                <a:gd name="connsiteY0" fmla="*/ 136684 h 276225"/>
                <a:gd name="connsiteX1" fmla="*/ 260509 w 361950"/>
                <a:gd name="connsiteY1" fmla="*/ 233839 h 276225"/>
                <a:gd name="connsiteX2" fmla="*/ 291941 w 361950"/>
                <a:gd name="connsiteY2" fmla="*/ 270034 h 276225"/>
                <a:gd name="connsiteX3" fmla="*/ 354806 w 361950"/>
                <a:gd name="connsiteY3" fmla="*/ 189071 h 276225"/>
                <a:gd name="connsiteX4" fmla="*/ 308134 w 361950"/>
                <a:gd name="connsiteY4" fmla="*/ 118586 h 276225"/>
                <a:gd name="connsiteX5" fmla="*/ 308134 w 361950"/>
                <a:gd name="connsiteY5" fmla="*/ 108109 h 276225"/>
                <a:gd name="connsiteX6" fmla="*/ 207169 w 361950"/>
                <a:gd name="connsiteY6" fmla="*/ 7144 h 276225"/>
                <a:gd name="connsiteX7" fmla="*/ 124301 w 361950"/>
                <a:gd name="connsiteY7" fmla="*/ 49054 h 276225"/>
                <a:gd name="connsiteX8" fmla="*/ 83344 w 361950"/>
                <a:gd name="connsiteY8" fmla="*/ 37624 h 276225"/>
                <a:gd name="connsiteX9" fmla="*/ 7144 w 361950"/>
                <a:gd name="connsiteY9" fmla="*/ 106204 h 276225"/>
                <a:gd name="connsiteX10" fmla="*/ 26194 w 361950"/>
                <a:gd name="connsiteY10" fmla="*/ 105251 h 276225"/>
                <a:gd name="connsiteX11" fmla="*/ 116681 w 361950"/>
                <a:gd name="connsiteY11" fmla="*/ 139541 h 276225"/>
                <a:gd name="connsiteX12" fmla="*/ 150019 w 361950"/>
                <a:gd name="connsiteY12" fmla="*/ 136684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1950" h="276225">
                  <a:moveTo>
                    <a:pt x="150019" y="136684"/>
                  </a:moveTo>
                  <a:cubicBezTo>
                    <a:pt x="207169" y="136684"/>
                    <a:pt x="253841" y="179546"/>
                    <a:pt x="260509" y="233839"/>
                  </a:cubicBezTo>
                  <a:cubicBezTo>
                    <a:pt x="273844" y="244316"/>
                    <a:pt x="284321" y="256699"/>
                    <a:pt x="291941" y="270034"/>
                  </a:cubicBezTo>
                  <a:cubicBezTo>
                    <a:pt x="329089" y="260509"/>
                    <a:pt x="354806" y="228124"/>
                    <a:pt x="354806" y="189071"/>
                  </a:cubicBezTo>
                  <a:cubicBezTo>
                    <a:pt x="354806" y="157639"/>
                    <a:pt x="337661" y="132874"/>
                    <a:pt x="308134" y="118586"/>
                  </a:cubicBezTo>
                  <a:cubicBezTo>
                    <a:pt x="308134" y="114776"/>
                    <a:pt x="308134" y="111919"/>
                    <a:pt x="308134" y="108109"/>
                  </a:cubicBezTo>
                  <a:cubicBezTo>
                    <a:pt x="308134" y="52864"/>
                    <a:pt x="262414" y="7144"/>
                    <a:pt x="207169" y="7144"/>
                  </a:cubicBezTo>
                  <a:cubicBezTo>
                    <a:pt x="173831" y="7144"/>
                    <a:pt x="143351" y="23336"/>
                    <a:pt x="124301" y="49054"/>
                  </a:cubicBezTo>
                  <a:cubicBezTo>
                    <a:pt x="111919" y="41434"/>
                    <a:pt x="98584" y="37624"/>
                    <a:pt x="83344" y="37624"/>
                  </a:cubicBezTo>
                  <a:cubicBezTo>
                    <a:pt x="43339" y="37624"/>
                    <a:pt x="10954" y="68104"/>
                    <a:pt x="7144" y="106204"/>
                  </a:cubicBezTo>
                  <a:cubicBezTo>
                    <a:pt x="12859" y="105251"/>
                    <a:pt x="19526" y="105251"/>
                    <a:pt x="26194" y="105251"/>
                  </a:cubicBezTo>
                  <a:cubicBezTo>
                    <a:pt x="55721" y="105251"/>
                    <a:pt x="89059" y="110014"/>
                    <a:pt x="116681" y="139541"/>
                  </a:cubicBezTo>
                  <a:lnTo>
                    <a:pt x="150019" y="136684"/>
                  </a:lnTo>
                  <a:close/>
                </a:path>
              </a:pathLst>
            </a:custGeom>
            <a:grpFill/>
            <a:ln w="9525" cap="flat">
              <a:noFill/>
              <a:prstDash val="solid"/>
              <a:miter/>
            </a:ln>
          </p:spPr>
          <p:txBody>
            <a:bodyPr rtlCol="0" anchor="ctr"/>
            <a:lstStyle/>
            <a:p>
              <a:endParaRPr lang="en-IE"/>
            </a:p>
          </p:txBody>
        </p:sp>
        <p:sp>
          <p:nvSpPr>
            <p:cNvPr id="14" name="Freeform: Shape 13">
              <a:extLst>
                <a:ext uri="{FF2B5EF4-FFF2-40B4-BE49-F238E27FC236}">
                  <a16:creationId xmlns:a16="http://schemas.microsoft.com/office/drawing/2014/main" id="{50E0F33B-820E-4674-B9A3-144CAB5154C5}"/>
                </a:ext>
              </a:extLst>
            </p:cNvPr>
            <p:cNvSpPr/>
            <p:nvPr/>
          </p:nvSpPr>
          <p:spPr>
            <a:xfrm>
              <a:off x="5122598" y="2354280"/>
              <a:ext cx="400050" cy="276225"/>
            </a:xfrm>
            <a:custGeom>
              <a:avLst/>
              <a:gdLst>
                <a:gd name="connsiteX0" fmla="*/ 354806 w 400050"/>
                <a:gd name="connsiteY0" fmla="*/ 119539 h 276225"/>
                <a:gd name="connsiteX1" fmla="*/ 354806 w 400050"/>
                <a:gd name="connsiteY1" fmla="*/ 113824 h 276225"/>
                <a:gd name="connsiteX2" fmla="*/ 278606 w 400050"/>
                <a:gd name="connsiteY2" fmla="*/ 37624 h 276225"/>
                <a:gd name="connsiteX3" fmla="*/ 241459 w 400050"/>
                <a:gd name="connsiteY3" fmla="*/ 47149 h 276225"/>
                <a:gd name="connsiteX4" fmla="*/ 241459 w 400050"/>
                <a:gd name="connsiteY4" fmla="*/ 48101 h 276225"/>
                <a:gd name="connsiteX5" fmla="*/ 241459 w 400050"/>
                <a:gd name="connsiteY5" fmla="*/ 47149 h 276225"/>
                <a:gd name="connsiteX6" fmla="*/ 237649 w 400050"/>
                <a:gd name="connsiteY6" fmla="*/ 49054 h 276225"/>
                <a:gd name="connsiteX7" fmla="*/ 236696 w 400050"/>
                <a:gd name="connsiteY7" fmla="*/ 48101 h 276225"/>
                <a:gd name="connsiteX8" fmla="*/ 204311 w 400050"/>
                <a:gd name="connsiteY8" fmla="*/ 115729 h 276225"/>
                <a:gd name="connsiteX9" fmla="*/ 237649 w 400050"/>
                <a:gd name="connsiteY9" fmla="*/ 115729 h 276225"/>
                <a:gd name="connsiteX10" fmla="*/ 187166 w 400050"/>
                <a:gd name="connsiteY10" fmla="*/ 175736 h 276225"/>
                <a:gd name="connsiteX11" fmla="*/ 135731 w 400050"/>
                <a:gd name="connsiteY11" fmla="*/ 115729 h 276225"/>
                <a:gd name="connsiteX12" fmla="*/ 170021 w 400050"/>
                <a:gd name="connsiteY12" fmla="*/ 115729 h 276225"/>
                <a:gd name="connsiteX13" fmla="*/ 210026 w 400050"/>
                <a:gd name="connsiteY13" fmla="*/ 23336 h 276225"/>
                <a:gd name="connsiteX14" fmla="*/ 154781 w 400050"/>
                <a:gd name="connsiteY14" fmla="*/ 7144 h 276225"/>
                <a:gd name="connsiteX15" fmla="*/ 52864 w 400050"/>
                <a:gd name="connsiteY15" fmla="*/ 107156 h 276225"/>
                <a:gd name="connsiteX16" fmla="*/ 52864 w 400050"/>
                <a:gd name="connsiteY16" fmla="*/ 117634 h 276225"/>
                <a:gd name="connsiteX17" fmla="*/ 7144 w 400050"/>
                <a:gd name="connsiteY17" fmla="*/ 188119 h 276225"/>
                <a:gd name="connsiteX18" fmla="*/ 94774 w 400050"/>
                <a:gd name="connsiteY18" fmla="*/ 271939 h 276225"/>
                <a:gd name="connsiteX19" fmla="*/ 310991 w 400050"/>
                <a:gd name="connsiteY19" fmla="*/ 271939 h 276225"/>
                <a:gd name="connsiteX20" fmla="*/ 398621 w 400050"/>
                <a:gd name="connsiteY20" fmla="*/ 188119 h 276225"/>
                <a:gd name="connsiteX21" fmla="*/ 354806 w 400050"/>
                <a:gd name="connsiteY21" fmla="*/ 119539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00050" h="276225">
                  <a:moveTo>
                    <a:pt x="354806" y="119539"/>
                  </a:moveTo>
                  <a:lnTo>
                    <a:pt x="354806" y="113824"/>
                  </a:lnTo>
                  <a:cubicBezTo>
                    <a:pt x="354806" y="71914"/>
                    <a:pt x="320516" y="37624"/>
                    <a:pt x="278606" y="37624"/>
                  </a:cubicBezTo>
                  <a:cubicBezTo>
                    <a:pt x="265271" y="37624"/>
                    <a:pt x="252889" y="41434"/>
                    <a:pt x="241459" y="47149"/>
                  </a:cubicBezTo>
                  <a:lnTo>
                    <a:pt x="241459" y="48101"/>
                  </a:lnTo>
                  <a:lnTo>
                    <a:pt x="241459" y="47149"/>
                  </a:lnTo>
                  <a:cubicBezTo>
                    <a:pt x="240506" y="48101"/>
                    <a:pt x="238601" y="48101"/>
                    <a:pt x="237649" y="49054"/>
                  </a:cubicBezTo>
                  <a:cubicBezTo>
                    <a:pt x="237649" y="49054"/>
                    <a:pt x="237649" y="49054"/>
                    <a:pt x="236696" y="48101"/>
                  </a:cubicBezTo>
                  <a:cubicBezTo>
                    <a:pt x="214789" y="64294"/>
                    <a:pt x="205264" y="89059"/>
                    <a:pt x="204311" y="115729"/>
                  </a:cubicBezTo>
                  <a:lnTo>
                    <a:pt x="237649" y="115729"/>
                  </a:lnTo>
                  <a:lnTo>
                    <a:pt x="187166" y="175736"/>
                  </a:lnTo>
                  <a:lnTo>
                    <a:pt x="135731" y="115729"/>
                  </a:lnTo>
                  <a:lnTo>
                    <a:pt x="170021" y="115729"/>
                  </a:lnTo>
                  <a:cubicBezTo>
                    <a:pt x="170974" y="79534"/>
                    <a:pt x="185261" y="45244"/>
                    <a:pt x="210026" y="23336"/>
                  </a:cubicBezTo>
                  <a:cubicBezTo>
                    <a:pt x="193834" y="12859"/>
                    <a:pt x="174784" y="7144"/>
                    <a:pt x="154781" y="7144"/>
                  </a:cubicBezTo>
                  <a:cubicBezTo>
                    <a:pt x="98584" y="7144"/>
                    <a:pt x="52864" y="51911"/>
                    <a:pt x="52864" y="107156"/>
                  </a:cubicBezTo>
                  <a:cubicBezTo>
                    <a:pt x="52864" y="110966"/>
                    <a:pt x="52864" y="113824"/>
                    <a:pt x="52864" y="117634"/>
                  </a:cubicBezTo>
                  <a:cubicBezTo>
                    <a:pt x="24289" y="131921"/>
                    <a:pt x="7144" y="156686"/>
                    <a:pt x="7144" y="188119"/>
                  </a:cubicBezTo>
                  <a:cubicBezTo>
                    <a:pt x="7144" y="235744"/>
                    <a:pt x="45244" y="271939"/>
                    <a:pt x="94774" y="271939"/>
                  </a:cubicBezTo>
                  <a:lnTo>
                    <a:pt x="310991" y="271939"/>
                  </a:lnTo>
                  <a:cubicBezTo>
                    <a:pt x="360521" y="271939"/>
                    <a:pt x="398621" y="234791"/>
                    <a:pt x="398621" y="188119"/>
                  </a:cubicBezTo>
                  <a:cubicBezTo>
                    <a:pt x="398621" y="157639"/>
                    <a:pt x="383381" y="133826"/>
                    <a:pt x="354806" y="119539"/>
                  </a:cubicBezTo>
                  <a:close/>
                </a:path>
              </a:pathLst>
            </a:custGeom>
            <a:grpFill/>
            <a:ln w="9525" cap="flat">
              <a:noFill/>
              <a:prstDash val="solid"/>
              <a:miter/>
            </a:ln>
          </p:spPr>
          <p:txBody>
            <a:bodyPr rtlCol="0" anchor="ctr"/>
            <a:lstStyle/>
            <a:p>
              <a:endParaRPr lang="en-IE"/>
            </a:p>
          </p:txBody>
        </p:sp>
      </p:grpSp>
      <p:sp>
        <p:nvSpPr>
          <p:cNvPr id="38" name="Freeform: Shape 37" descr="Azure Migrate icon">
            <a:extLst>
              <a:ext uri="{FF2B5EF4-FFF2-40B4-BE49-F238E27FC236}">
                <a16:creationId xmlns:a16="http://schemas.microsoft.com/office/drawing/2014/main" id="{92DB6357-02FA-41BA-8375-98644865F876}"/>
              </a:ext>
            </a:extLst>
          </p:cNvPr>
          <p:cNvSpPr/>
          <p:nvPr/>
        </p:nvSpPr>
        <p:spPr bwMode="auto">
          <a:xfrm>
            <a:off x="2215263" y="1943230"/>
            <a:ext cx="1192284" cy="685894"/>
          </a:xfrm>
          <a:custGeom>
            <a:avLst/>
            <a:gdLst>
              <a:gd name="connsiteX0" fmla="*/ 915759 w 1579034"/>
              <a:gd name="connsiteY0" fmla="*/ 504111 h 908382"/>
              <a:gd name="connsiteX1" fmla="*/ 1069583 w 1579034"/>
              <a:gd name="connsiteY1" fmla="*/ 666202 h 908382"/>
              <a:gd name="connsiteX2" fmla="*/ 915759 w 1579034"/>
              <a:gd name="connsiteY2" fmla="*/ 828294 h 908382"/>
              <a:gd name="connsiteX3" fmla="*/ 1069583 w 1579034"/>
              <a:gd name="connsiteY3" fmla="*/ 828294 h 908382"/>
              <a:gd name="connsiteX4" fmla="*/ 1223407 w 1579034"/>
              <a:gd name="connsiteY4" fmla="*/ 666202 h 908382"/>
              <a:gd name="connsiteX5" fmla="*/ 1069583 w 1579034"/>
              <a:gd name="connsiteY5" fmla="*/ 504111 h 908382"/>
              <a:gd name="connsiteX6" fmla="*/ 735687 w 1579034"/>
              <a:gd name="connsiteY6" fmla="*/ 117167 h 908382"/>
              <a:gd name="connsiteX7" fmla="*/ 915759 w 1579034"/>
              <a:gd name="connsiteY7" fmla="*/ 306919 h 908382"/>
              <a:gd name="connsiteX8" fmla="*/ 735687 w 1579034"/>
              <a:gd name="connsiteY8" fmla="*/ 496670 h 908382"/>
              <a:gd name="connsiteX9" fmla="*/ 915759 w 1579034"/>
              <a:gd name="connsiteY9" fmla="*/ 496670 h 908382"/>
              <a:gd name="connsiteX10" fmla="*/ 1095832 w 1579034"/>
              <a:gd name="connsiteY10" fmla="*/ 306919 h 908382"/>
              <a:gd name="connsiteX11" fmla="*/ 915759 w 1579034"/>
              <a:gd name="connsiteY11" fmla="*/ 117167 h 908382"/>
              <a:gd name="connsiteX12" fmla="*/ 671335 w 1579034"/>
              <a:gd name="connsiteY12" fmla="*/ 0 h 908382"/>
              <a:gd name="connsiteX13" fmla="*/ 1133419 w 1579034"/>
              <a:gd name="connsiteY13" fmla="*/ 323403 h 908382"/>
              <a:gd name="connsiteX14" fmla="*/ 1134116 w 1579034"/>
              <a:gd name="connsiteY14" fmla="*/ 329344 h 908382"/>
              <a:gd name="connsiteX15" fmla="*/ 1164414 w 1579034"/>
              <a:gd name="connsiteY15" fmla="*/ 312248 h 908382"/>
              <a:gd name="connsiteX16" fmla="*/ 1280584 w 1579034"/>
              <a:gd name="connsiteY16" fmla="*/ 287866 h 908382"/>
              <a:gd name="connsiteX17" fmla="*/ 1579034 w 1579034"/>
              <a:gd name="connsiteY17" fmla="*/ 598124 h 908382"/>
              <a:gd name="connsiteX18" fmla="*/ 1340732 w 1579034"/>
              <a:gd name="connsiteY18" fmla="*/ 902079 h 908382"/>
              <a:gd name="connsiteX19" fmla="*/ 1282701 w 1579034"/>
              <a:gd name="connsiteY19" fmla="*/ 908160 h 908382"/>
              <a:gd name="connsiteX20" fmla="*/ 1282701 w 1579034"/>
              <a:gd name="connsiteY20" fmla="*/ 908381 h 908382"/>
              <a:gd name="connsiteX21" fmla="*/ 1280594 w 1579034"/>
              <a:gd name="connsiteY21" fmla="*/ 908381 h 908382"/>
              <a:gd name="connsiteX22" fmla="*/ 1280584 w 1579034"/>
              <a:gd name="connsiteY22" fmla="*/ 908382 h 908382"/>
              <a:gd name="connsiteX23" fmla="*/ 1280575 w 1579034"/>
              <a:gd name="connsiteY23" fmla="*/ 908381 h 908382"/>
              <a:gd name="connsiteX24" fmla="*/ 608113 w 1579034"/>
              <a:gd name="connsiteY24" fmla="*/ 908381 h 908382"/>
              <a:gd name="connsiteX25" fmla="*/ 818757 w 1579034"/>
              <a:gd name="connsiteY25" fmla="*/ 676981 h 908382"/>
              <a:gd name="connsiteX26" fmla="*/ 608112 w 1579034"/>
              <a:gd name="connsiteY26" fmla="*/ 445579 h 908382"/>
              <a:gd name="connsiteX27" fmla="*/ 397465 w 1579034"/>
              <a:gd name="connsiteY27" fmla="*/ 445579 h 908382"/>
              <a:gd name="connsiteX28" fmla="*/ 608112 w 1579034"/>
              <a:gd name="connsiteY28" fmla="*/ 676981 h 908382"/>
              <a:gd name="connsiteX29" fmla="*/ 397466 w 1579034"/>
              <a:gd name="connsiteY29" fmla="*/ 908381 h 908382"/>
              <a:gd name="connsiteX30" fmla="*/ 225313 w 1579034"/>
              <a:gd name="connsiteY30" fmla="*/ 908381 h 908382"/>
              <a:gd name="connsiteX31" fmla="*/ 199669 w 1579034"/>
              <a:gd name="connsiteY31" fmla="*/ 908381 h 908382"/>
              <a:gd name="connsiteX32" fmla="*/ 199669 w 1579034"/>
              <a:gd name="connsiteY32" fmla="*/ 904413 h 908382"/>
              <a:gd name="connsiteX33" fmla="*/ 137611 w 1579034"/>
              <a:gd name="connsiteY33" fmla="*/ 894812 h 908382"/>
              <a:gd name="connsiteX34" fmla="*/ 0 w 1579034"/>
              <a:gd name="connsiteY34" fmla="*/ 735707 h 908382"/>
              <a:gd name="connsiteX35" fmla="*/ 225313 w 1579034"/>
              <a:gd name="connsiteY35" fmla="*/ 563033 h 908382"/>
              <a:gd name="connsiteX36" fmla="*/ 243473 w 1579034"/>
              <a:gd name="connsiteY36" fmla="*/ 565843 h 908382"/>
              <a:gd name="connsiteX37" fmla="*/ 220874 w 1579034"/>
              <a:gd name="connsiteY37" fmla="*/ 525475 h 908382"/>
              <a:gd name="connsiteX38" fmla="*/ 199669 w 1579034"/>
              <a:gd name="connsiteY38" fmla="*/ 405031 h 908382"/>
              <a:gd name="connsiteX39" fmla="*/ 671335 w 1579034"/>
              <a:gd name="connsiteY39" fmla="*/ 0 h 908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579034" h="908382">
                <a:moveTo>
                  <a:pt x="915759" y="504111"/>
                </a:moveTo>
                <a:lnTo>
                  <a:pt x="1069583" y="666202"/>
                </a:lnTo>
                <a:lnTo>
                  <a:pt x="915759" y="828294"/>
                </a:lnTo>
                <a:lnTo>
                  <a:pt x="1069583" y="828294"/>
                </a:lnTo>
                <a:lnTo>
                  <a:pt x="1223407" y="666202"/>
                </a:lnTo>
                <a:lnTo>
                  <a:pt x="1069583" y="504111"/>
                </a:lnTo>
                <a:close/>
                <a:moveTo>
                  <a:pt x="735687" y="117167"/>
                </a:moveTo>
                <a:lnTo>
                  <a:pt x="915759" y="306919"/>
                </a:lnTo>
                <a:lnTo>
                  <a:pt x="735687" y="496670"/>
                </a:lnTo>
                <a:lnTo>
                  <a:pt x="915759" y="496670"/>
                </a:lnTo>
                <a:lnTo>
                  <a:pt x="1095832" y="306919"/>
                </a:lnTo>
                <a:lnTo>
                  <a:pt x="915759" y="117167"/>
                </a:lnTo>
                <a:close/>
                <a:moveTo>
                  <a:pt x="671335" y="0"/>
                </a:moveTo>
                <a:cubicBezTo>
                  <a:pt x="899267" y="0"/>
                  <a:pt x="1089437" y="138838"/>
                  <a:pt x="1133419" y="323403"/>
                </a:cubicBezTo>
                <a:lnTo>
                  <a:pt x="1134116" y="329344"/>
                </a:lnTo>
                <a:lnTo>
                  <a:pt x="1164414" y="312248"/>
                </a:lnTo>
                <a:cubicBezTo>
                  <a:pt x="1200120" y="296548"/>
                  <a:pt x="1239377" y="287866"/>
                  <a:pt x="1280584" y="287866"/>
                </a:cubicBezTo>
                <a:cubicBezTo>
                  <a:pt x="1445413" y="287866"/>
                  <a:pt x="1579034" y="426773"/>
                  <a:pt x="1579034" y="598124"/>
                </a:cubicBezTo>
                <a:cubicBezTo>
                  <a:pt x="1579034" y="748056"/>
                  <a:pt x="1476731" y="873148"/>
                  <a:pt x="1340732" y="902079"/>
                </a:cubicBezTo>
                <a:lnTo>
                  <a:pt x="1282701" y="908160"/>
                </a:lnTo>
                <a:lnTo>
                  <a:pt x="1282701" y="908381"/>
                </a:lnTo>
                <a:lnTo>
                  <a:pt x="1280594" y="908381"/>
                </a:lnTo>
                <a:lnTo>
                  <a:pt x="1280584" y="908382"/>
                </a:lnTo>
                <a:lnTo>
                  <a:pt x="1280575" y="908381"/>
                </a:lnTo>
                <a:lnTo>
                  <a:pt x="608113" y="908381"/>
                </a:lnTo>
                <a:lnTo>
                  <a:pt x="818757" y="676981"/>
                </a:lnTo>
                <a:lnTo>
                  <a:pt x="608112" y="445579"/>
                </a:lnTo>
                <a:lnTo>
                  <a:pt x="397465" y="445579"/>
                </a:lnTo>
                <a:lnTo>
                  <a:pt x="608112" y="676981"/>
                </a:lnTo>
                <a:lnTo>
                  <a:pt x="397466" y="908381"/>
                </a:lnTo>
                <a:lnTo>
                  <a:pt x="225313" y="908381"/>
                </a:lnTo>
                <a:lnTo>
                  <a:pt x="199669" y="908381"/>
                </a:lnTo>
                <a:lnTo>
                  <a:pt x="199669" y="904413"/>
                </a:lnTo>
                <a:lnTo>
                  <a:pt x="137611" y="894812"/>
                </a:lnTo>
                <a:cubicBezTo>
                  <a:pt x="56743" y="868598"/>
                  <a:pt x="0" y="807231"/>
                  <a:pt x="0" y="735707"/>
                </a:cubicBezTo>
                <a:cubicBezTo>
                  <a:pt x="0" y="640342"/>
                  <a:pt x="100876" y="563033"/>
                  <a:pt x="225313" y="563033"/>
                </a:cubicBezTo>
                <a:lnTo>
                  <a:pt x="243473" y="565843"/>
                </a:lnTo>
                <a:lnTo>
                  <a:pt x="220874" y="525475"/>
                </a:lnTo>
                <a:cubicBezTo>
                  <a:pt x="207093" y="487427"/>
                  <a:pt x="199669" y="446973"/>
                  <a:pt x="199669" y="405031"/>
                </a:cubicBezTo>
                <a:cubicBezTo>
                  <a:pt x="199669" y="181339"/>
                  <a:pt x="410841" y="0"/>
                  <a:pt x="671335"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4" name="Group 33">
            <a:extLst>
              <a:ext uri="{FF2B5EF4-FFF2-40B4-BE49-F238E27FC236}">
                <a16:creationId xmlns:a16="http://schemas.microsoft.com/office/drawing/2014/main" id="{997CC66D-6945-4576-9B04-E28B09D23B44}"/>
              </a:ext>
              <a:ext uri="{C183D7F6-B498-43B3-948B-1728B52AA6E4}">
                <adec:decorative xmlns:adec="http://schemas.microsoft.com/office/drawing/2017/decorative" val="0"/>
              </a:ext>
            </a:extLst>
          </p:cNvPr>
          <p:cNvGrpSpPr/>
          <p:nvPr/>
        </p:nvGrpSpPr>
        <p:grpSpPr>
          <a:xfrm>
            <a:off x="8850905" y="1892777"/>
            <a:ext cx="838200" cy="785969"/>
            <a:chOff x="8403167" y="1712360"/>
            <a:chExt cx="838200" cy="785969"/>
          </a:xfrm>
        </p:grpSpPr>
        <p:sp>
          <p:nvSpPr>
            <p:cNvPr id="45" name="Freeform: Shape 44">
              <a:extLst>
                <a:ext uri="{FF2B5EF4-FFF2-40B4-BE49-F238E27FC236}">
                  <a16:creationId xmlns:a16="http://schemas.microsoft.com/office/drawing/2014/main" id="{F8E37644-4F31-488E-B097-A444EF00FA5F}"/>
                </a:ext>
              </a:extLst>
            </p:cNvPr>
            <p:cNvSpPr/>
            <p:nvPr/>
          </p:nvSpPr>
          <p:spPr bwMode="auto">
            <a:xfrm>
              <a:off x="8403167" y="1712360"/>
              <a:ext cx="838200" cy="539773"/>
            </a:xfrm>
            <a:custGeom>
              <a:avLst/>
              <a:gdLst>
                <a:gd name="connsiteX0" fmla="*/ 433194 w 838200"/>
                <a:gd name="connsiteY0" fmla="*/ 0 h 539773"/>
                <a:gd name="connsiteX1" fmla="*/ 650346 w 838200"/>
                <a:gd name="connsiteY1" fmla="*/ 129061 h 539773"/>
                <a:gd name="connsiteX2" fmla="*/ 663400 w 838200"/>
                <a:gd name="connsiteY2" fmla="*/ 187038 h 539773"/>
                <a:gd name="connsiteX3" fmla="*/ 721851 w 838200"/>
                <a:gd name="connsiteY3" fmla="*/ 198055 h 539773"/>
                <a:gd name="connsiteX4" fmla="*/ 838200 w 838200"/>
                <a:gd name="connsiteY4" fmla="*/ 361926 h 539773"/>
                <a:gd name="connsiteX5" fmla="*/ 647700 w 838200"/>
                <a:gd name="connsiteY5" fmla="*/ 539773 h 539773"/>
                <a:gd name="connsiteX6" fmla="*/ 472170 w 838200"/>
                <a:gd name="connsiteY6" fmla="*/ 431152 h 539773"/>
                <a:gd name="connsiteX7" fmla="*/ 469615 w 838200"/>
                <a:gd name="connsiteY7" fmla="*/ 419336 h 539773"/>
                <a:gd name="connsiteX8" fmla="*/ 433194 w 838200"/>
                <a:gd name="connsiteY8" fmla="*/ 422628 h 539773"/>
                <a:gd name="connsiteX9" fmla="*/ 341460 w 838200"/>
                <a:gd name="connsiteY9" fmla="*/ 406022 h 539773"/>
                <a:gd name="connsiteX10" fmla="*/ 295683 w 838200"/>
                <a:gd name="connsiteY10" fmla="*/ 378348 h 539773"/>
                <a:gd name="connsiteX11" fmla="*/ 245971 w 838200"/>
                <a:gd name="connsiteY11" fmla="*/ 409638 h 539773"/>
                <a:gd name="connsiteX12" fmla="*/ 177054 w 838200"/>
                <a:gd name="connsiteY12" fmla="*/ 422628 h 539773"/>
                <a:gd name="connsiteX13" fmla="*/ 0 w 838200"/>
                <a:gd name="connsiteY13" fmla="*/ 257334 h 539773"/>
                <a:gd name="connsiteX14" fmla="*/ 177054 w 838200"/>
                <a:gd name="connsiteY14" fmla="*/ 92040 h 539773"/>
                <a:gd name="connsiteX15" fmla="*/ 235585 w 838200"/>
                <a:gd name="connsiteY15" fmla="*/ 103072 h 539773"/>
                <a:gd name="connsiteX16" fmla="*/ 266549 w 838200"/>
                <a:gd name="connsiteY16" fmla="*/ 61893 h 539773"/>
                <a:gd name="connsiteX17" fmla="*/ 433194 w 838200"/>
                <a:gd name="connsiteY17" fmla="*/ 0 h 539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38200" h="539773">
                  <a:moveTo>
                    <a:pt x="433194" y="0"/>
                  </a:moveTo>
                  <a:cubicBezTo>
                    <a:pt x="530813" y="0"/>
                    <a:pt x="614569" y="53218"/>
                    <a:pt x="650346" y="129061"/>
                  </a:cubicBezTo>
                  <a:lnTo>
                    <a:pt x="663400" y="187038"/>
                  </a:lnTo>
                  <a:lnTo>
                    <a:pt x="721851" y="198055"/>
                  </a:lnTo>
                  <a:cubicBezTo>
                    <a:pt x="790224" y="225054"/>
                    <a:pt x="838200" y="288260"/>
                    <a:pt x="838200" y="361926"/>
                  </a:cubicBezTo>
                  <a:cubicBezTo>
                    <a:pt x="838200" y="460148"/>
                    <a:pt x="752910" y="539773"/>
                    <a:pt x="647700" y="539773"/>
                  </a:cubicBezTo>
                  <a:cubicBezTo>
                    <a:pt x="568792" y="539773"/>
                    <a:pt x="501090" y="494984"/>
                    <a:pt x="472170" y="431152"/>
                  </a:cubicBezTo>
                  <a:lnTo>
                    <a:pt x="469615" y="419336"/>
                  </a:lnTo>
                  <a:lnTo>
                    <a:pt x="433194" y="422628"/>
                  </a:lnTo>
                  <a:cubicBezTo>
                    <a:pt x="400655" y="422628"/>
                    <a:pt x="369655" y="416715"/>
                    <a:pt x="341460" y="406022"/>
                  </a:cubicBezTo>
                  <a:lnTo>
                    <a:pt x="295683" y="378348"/>
                  </a:lnTo>
                  <a:lnTo>
                    <a:pt x="245971" y="409638"/>
                  </a:lnTo>
                  <a:cubicBezTo>
                    <a:pt x="224789" y="418003"/>
                    <a:pt x="201500" y="422628"/>
                    <a:pt x="177054" y="422628"/>
                  </a:cubicBezTo>
                  <a:cubicBezTo>
                    <a:pt x="79270" y="422628"/>
                    <a:pt x="0" y="348623"/>
                    <a:pt x="0" y="257334"/>
                  </a:cubicBezTo>
                  <a:cubicBezTo>
                    <a:pt x="0" y="166045"/>
                    <a:pt x="79270" y="92040"/>
                    <a:pt x="177054" y="92040"/>
                  </a:cubicBezTo>
                  <a:lnTo>
                    <a:pt x="235585" y="103072"/>
                  </a:lnTo>
                  <a:lnTo>
                    <a:pt x="266549" y="61893"/>
                  </a:lnTo>
                  <a:cubicBezTo>
                    <a:pt x="309197" y="23652"/>
                    <a:pt x="368115" y="0"/>
                    <a:pt x="433194"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Flowchart: Magnetic Disk 27">
              <a:extLst>
                <a:ext uri="{FF2B5EF4-FFF2-40B4-BE49-F238E27FC236}">
                  <a16:creationId xmlns:a16="http://schemas.microsoft.com/office/drawing/2014/main" id="{0191B5AE-F7BF-46D0-A9A6-18006531512D}"/>
                </a:ext>
              </a:extLst>
            </p:cNvPr>
            <p:cNvSpPr/>
            <p:nvPr/>
          </p:nvSpPr>
          <p:spPr bwMode="auto">
            <a:xfrm>
              <a:off x="8602133" y="2004193"/>
              <a:ext cx="440267" cy="494136"/>
            </a:xfrm>
            <a:prstGeom prst="flowChartMagneticDisk">
              <a:avLst/>
            </a:prstGeom>
            <a:solidFill>
              <a:schemeClr val="tx1"/>
            </a:solidFill>
            <a:ln w="34925">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2" name="Arrow: Right 31">
              <a:extLst>
                <a:ext uri="{FF2B5EF4-FFF2-40B4-BE49-F238E27FC236}">
                  <a16:creationId xmlns:a16="http://schemas.microsoft.com/office/drawing/2014/main" id="{771C38CE-6F92-4948-84B9-122B409B91AB}"/>
                </a:ext>
              </a:extLst>
            </p:cNvPr>
            <p:cNvSpPr/>
            <p:nvPr/>
          </p:nvSpPr>
          <p:spPr bwMode="auto">
            <a:xfrm rot="16200000">
              <a:off x="8686253" y="1846711"/>
              <a:ext cx="272027" cy="222322"/>
            </a:xfrm>
            <a:prstGeom prst="rightArrow">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6091400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C545F68-5808-4EC5-8811-7E7938B1DA15}"/>
              </a:ext>
            </a:extLst>
          </p:cNvPr>
          <p:cNvSpPr>
            <a:spLocks noGrp="1"/>
          </p:cNvSpPr>
          <p:nvPr>
            <p:ph type="body" sz="quarter" idx="10"/>
          </p:nvPr>
        </p:nvSpPr>
        <p:spPr>
          <a:xfrm>
            <a:off x="365492" y="5450822"/>
            <a:ext cx="5267961" cy="517065"/>
          </a:xfrm>
        </p:spPr>
        <p:txBody>
          <a:bodyPr/>
          <a:lstStyle/>
          <a:p>
            <a:pPr marL="0" indent="0" algn="ctr">
              <a:buNone/>
            </a:pPr>
            <a:r>
              <a:rPr lang="en-IE" sz="2400" dirty="0"/>
              <a:t>https://azure.microsoft.com/migration</a:t>
            </a:r>
          </a:p>
        </p:txBody>
      </p:sp>
      <p:sp>
        <p:nvSpPr>
          <p:cNvPr id="3" name="Title 2">
            <a:extLst>
              <a:ext uri="{FF2B5EF4-FFF2-40B4-BE49-F238E27FC236}">
                <a16:creationId xmlns:a16="http://schemas.microsoft.com/office/drawing/2014/main" id="{1EE5B53E-3869-4637-877C-67E117C96092}"/>
              </a:ext>
            </a:extLst>
          </p:cNvPr>
          <p:cNvSpPr>
            <a:spLocks noGrp="1"/>
          </p:cNvSpPr>
          <p:nvPr>
            <p:ph type="title"/>
          </p:nvPr>
        </p:nvSpPr>
        <p:spPr/>
        <p:txBody>
          <a:bodyPr/>
          <a:lstStyle/>
          <a:p>
            <a:r>
              <a:rPr lang="en-IE" dirty="0"/>
              <a:t>Key Resources</a:t>
            </a:r>
          </a:p>
        </p:txBody>
      </p:sp>
      <p:sp>
        <p:nvSpPr>
          <p:cNvPr id="4" name="Text Placeholder 1">
            <a:extLst>
              <a:ext uri="{FF2B5EF4-FFF2-40B4-BE49-F238E27FC236}">
                <a16:creationId xmlns:a16="http://schemas.microsoft.com/office/drawing/2014/main" id="{44D4F75A-DEFF-4AAD-9556-DEEAD374519F}"/>
              </a:ext>
            </a:extLst>
          </p:cNvPr>
          <p:cNvSpPr txBox="1">
            <a:spLocks/>
          </p:cNvSpPr>
          <p:nvPr/>
        </p:nvSpPr>
        <p:spPr>
          <a:xfrm>
            <a:off x="6451669" y="5450821"/>
            <a:ext cx="5267961" cy="517065"/>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ctr">
              <a:buFont typeface="Arial" pitchFamily="34" charset="0"/>
              <a:buNone/>
            </a:pPr>
            <a:r>
              <a:rPr lang="en-IE" sz="2400" dirty="0"/>
              <a:t>https://aka.ms/datamigration</a:t>
            </a:r>
          </a:p>
        </p:txBody>
      </p:sp>
      <p:pic>
        <p:nvPicPr>
          <p:cNvPr id="5" name="Picture 4" descr="Screenshot of the Azure Migration Center home page">
            <a:extLst>
              <a:ext uri="{FF2B5EF4-FFF2-40B4-BE49-F238E27FC236}">
                <a16:creationId xmlns:a16="http://schemas.microsoft.com/office/drawing/2014/main" id="{4264BF31-2B64-44A5-B272-8B94FAE76A87}"/>
              </a:ext>
            </a:extLst>
          </p:cNvPr>
          <p:cNvPicPr>
            <a:picLocks noChangeAspect="1"/>
          </p:cNvPicPr>
          <p:nvPr/>
        </p:nvPicPr>
        <p:blipFill>
          <a:blip r:embed="rId2"/>
          <a:stretch>
            <a:fillRect/>
          </a:stretch>
        </p:blipFill>
        <p:spPr>
          <a:xfrm>
            <a:off x="228600" y="1609777"/>
            <a:ext cx="5541747" cy="3686121"/>
          </a:xfrm>
          <a:prstGeom prst="rect">
            <a:avLst/>
          </a:prstGeom>
        </p:spPr>
      </p:pic>
      <p:pic>
        <p:nvPicPr>
          <p:cNvPr id="7" name="Picture 6" descr="Screenshot of the Azure Database Migration Guide home page">
            <a:extLst>
              <a:ext uri="{FF2B5EF4-FFF2-40B4-BE49-F238E27FC236}">
                <a16:creationId xmlns:a16="http://schemas.microsoft.com/office/drawing/2014/main" id="{2195FFCA-2F22-435A-97EE-7B0C2C0616EE}"/>
              </a:ext>
            </a:extLst>
          </p:cNvPr>
          <p:cNvPicPr>
            <a:picLocks noChangeAspect="1"/>
          </p:cNvPicPr>
          <p:nvPr/>
        </p:nvPicPr>
        <p:blipFill>
          <a:blip r:embed="rId3"/>
          <a:stretch>
            <a:fillRect/>
          </a:stretch>
        </p:blipFill>
        <p:spPr>
          <a:xfrm>
            <a:off x="6246220" y="1609778"/>
            <a:ext cx="5678860" cy="3686121"/>
          </a:xfrm>
          <a:prstGeom prst="rect">
            <a:avLst/>
          </a:prstGeom>
        </p:spPr>
      </p:pic>
    </p:spTree>
    <p:extLst>
      <p:ext uri="{BB962C8B-B14F-4D97-AF65-F5344CB8AC3E}">
        <p14:creationId xmlns:p14="http://schemas.microsoft.com/office/powerpoint/2010/main" val="410845457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701882102"/>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226046"/>
          </a:xfrm>
        </p:spPr>
        <p:txBody>
          <a:bodyPr/>
          <a:lstStyle/>
          <a:p>
            <a:r>
              <a:rPr lang="en-US" sz="2800" dirty="0"/>
              <a:t>James Lynch, CTO</a:t>
            </a:r>
          </a:p>
          <a:p>
            <a:endParaRPr lang="en-US" sz="2800" dirty="0"/>
          </a:p>
          <a:p>
            <a:r>
              <a:rPr lang="en-US" sz="2800" dirty="0"/>
              <a:t>Relevant IT department heads under James</a:t>
            </a:r>
            <a:br>
              <a:rPr lang="en-US" sz="2800" dirty="0"/>
            </a:br>
            <a:r>
              <a:rPr lang="en-US" sz="2800" dirty="0"/>
              <a:t>E.g. Head of Operations, Head of Application Development, etc.</a:t>
            </a:r>
          </a:p>
          <a:p>
            <a:endParaRPr lang="en-US" sz="2800" dirty="0"/>
          </a:p>
          <a:p>
            <a:r>
              <a:rPr lang="en-US" sz="2800" dirty="0"/>
              <a:t>Business application owners</a:t>
            </a:r>
          </a:p>
          <a:p>
            <a:endParaRPr lang="en-US" sz="2800" dirty="0"/>
          </a:p>
          <a:p>
            <a:r>
              <a:rPr lang="en-US" sz="2800" dirty="0"/>
              <a:t>CFO - to understand cost implications, including the </a:t>
            </a:r>
            <a:r>
              <a:rPr lang="en-US" sz="2800" dirty="0" err="1"/>
              <a:t>CapEx</a:t>
            </a:r>
            <a:r>
              <a:rPr lang="en-US" sz="2800" dirty="0"/>
              <a:t>/</a:t>
            </a:r>
            <a:r>
              <a:rPr lang="en-US" sz="2800" dirty="0" err="1"/>
              <a:t>OpEx</a:t>
            </a:r>
            <a:r>
              <a:rPr lang="en-US" sz="2800" dirty="0"/>
              <a:t> switch</a:t>
            </a:r>
          </a:p>
          <a:p>
            <a:endParaRPr lang="en-US" sz="2800" dirty="0"/>
          </a:p>
          <a:p>
            <a:r>
              <a:rPr lang="en-US" sz="2800" dirty="0"/>
              <a:t>CSO - to understand security implications</a:t>
            </a:r>
          </a:p>
          <a:p>
            <a:endParaRPr lang="en-US" sz="2800" dirty="0"/>
          </a:p>
        </p:txBody>
      </p:sp>
      <p:sp>
        <p:nvSpPr>
          <p:cNvPr id="2" name="Title 1"/>
          <p:cNvSpPr>
            <a:spLocks noGrp="1"/>
          </p:cNvSpPr>
          <p:nvPr>
            <p:ph type="title"/>
          </p:nvPr>
        </p:nvSpPr>
        <p:spPr/>
        <p:txBody>
          <a:bodyPr/>
          <a:lstStyle/>
          <a:p>
            <a:r>
              <a:rPr lang="en-US"/>
              <a:t>Preferred target audience</a:t>
            </a:r>
            <a:endParaRPr lang="en-US" dirty="0"/>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6966907"/>
          </a:xfrm>
        </p:spPr>
        <p:txBody>
          <a:bodyPr/>
          <a:lstStyle/>
          <a:p>
            <a:r>
              <a:rPr lang="en-US" dirty="0"/>
              <a:t>Migration Assessment</a:t>
            </a:r>
          </a:p>
          <a:p>
            <a:pPr lvl="1"/>
            <a:r>
              <a:rPr lang="en-US" dirty="0"/>
              <a:t>VMware: Azure Migrate</a:t>
            </a:r>
          </a:p>
          <a:p>
            <a:pPr lvl="1"/>
            <a:r>
              <a:rPr lang="en-US" dirty="0"/>
              <a:t>Physical Servers: third-party tools</a:t>
            </a:r>
          </a:p>
          <a:p>
            <a:pPr lvl="1"/>
            <a:r>
              <a:rPr lang="en-US" dirty="0"/>
              <a:t>Databases: </a:t>
            </a:r>
          </a:p>
          <a:p>
            <a:pPr lvl="2"/>
            <a:r>
              <a:rPr lang="en-US" dirty="0"/>
              <a:t>SQL Server: SQL Server Data Migration Assistant (DMA)</a:t>
            </a:r>
          </a:p>
          <a:p>
            <a:pPr lvl="2"/>
            <a:r>
              <a:rPr lang="en-US" dirty="0"/>
              <a:t>PostgreSQL and Cassandra: Third-party tools (where available)</a:t>
            </a:r>
          </a:p>
          <a:p>
            <a:r>
              <a:rPr lang="en-US" dirty="0"/>
              <a:t>Migration Execution</a:t>
            </a:r>
          </a:p>
          <a:p>
            <a:pPr lvl="1"/>
            <a:r>
              <a:rPr lang="en-US" dirty="0"/>
              <a:t>VMware: Azure Site Recovery (ASR)</a:t>
            </a:r>
          </a:p>
          <a:p>
            <a:pPr lvl="1"/>
            <a:r>
              <a:rPr lang="en-US" dirty="0"/>
              <a:t>Physical Servers: ASR, port disks or third-party tools</a:t>
            </a:r>
          </a:p>
          <a:p>
            <a:pPr lvl="1"/>
            <a:r>
              <a:rPr lang="en-US" dirty="0"/>
              <a:t>Databases:</a:t>
            </a:r>
          </a:p>
          <a:p>
            <a:pPr lvl="2"/>
            <a:r>
              <a:rPr lang="en-US" dirty="0"/>
              <a:t>SQL Server and PostgreSQL: Azure Database Migration Service (DMS)</a:t>
            </a:r>
          </a:p>
          <a:p>
            <a:pPr lvl="2"/>
            <a:r>
              <a:rPr lang="en-US" dirty="0"/>
              <a:t>Cassandra: CQL COPY, Databricks table copy, or third-party tools</a:t>
            </a:r>
          </a:p>
          <a:p>
            <a:pPr lvl="1"/>
            <a:r>
              <a:rPr lang="en-US" dirty="0"/>
              <a:t>Other approaches: re-install, refactor, re-architect, rebuild</a:t>
            </a:r>
          </a:p>
          <a:p>
            <a:pPr lvl="1"/>
            <a:endParaRPr lang="en-US" dirty="0"/>
          </a:p>
          <a:p>
            <a:pPr lvl="1"/>
            <a:endParaRPr lang="en-US" dirty="0"/>
          </a:p>
          <a:p>
            <a:endParaRPr lang="en-US" dirty="0"/>
          </a:p>
        </p:txBody>
      </p:sp>
      <p:sp>
        <p:nvSpPr>
          <p:cNvPr id="2" name="Title 1"/>
          <p:cNvSpPr>
            <a:spLocks noGrp="1"/>
          </p:cNvSpPr>
          <p:nvPr>
            <p:ph type="title"/>
          </p:nvPr>
        </p:nvSpPr>
        <p:spPr/>
        <p:txBody>
          <a:bodyPr/>
          <a:lstStyle/>
          <a:p>
            <a:r>
              <a:rPr lang="en-US" dirty="0"/>
              <a:t>Preferred solution</a:t>
            </a:r>
            <a:br>
              <a:rPr lang="en-US" dirty="0"/>
            </a:br>
            <a:endParaRPr lang="en-US" dirty="0"/>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B62F243E-87AF-41D5-8872-09B264C5FD16}"/>
              </a:ext>
            </a:extLst>
          </p:cNvPr>
          <p:cNvSpPr>
            <a:spLocks noGrp="1"/>
          </p:cNvSpPr>
          <p:nvPr>
            <p:ph type="body" sz="quarter" idx="10"/>
          </p:nvPr>
        </p:nvSpPr>
        <p:spPr>
          <a:xfrm>
            <a:off x="269240" y="1189177"/>
            <a:ext cx="11387264" cy="2794611"/>
          </a:xfrm>
        </p:spPr>
        <p:txBody>
          <a:bodyPr/>
          <a:lstStyle/>
          <a:p>
            <a:r>
              <a:rPr lang="en-IE" sz="3200" dirty="0"/>
              <a:t>Assess suitability for migration </a:t>
            </a:r>
          </a:p>
          <a:p>
            <a:r>
              <a:rPr lang="en-IE" sz="3200" dirty="0"/>
              <a:t>Visualize dependencies</a:t>
            </a:r>
          </a:p>
          <a:p>
            <a:r>
              <a:rPr lang="en-IE" sz="3200" dirty="0"/>
              <a:t>Sizing recommendations</a:t>
            </a:r>
          </a:p>
          <a:p>
            <a:r>
              <a:rPr lang="en-IE" sz="3200" dirty="0"/>
              <a:t>Cost estimates</a:t>
            </a:r>
          </a:p>
          <a:p>
            <a:endParaRPr lang="en-IE" sz="3200" dirty="0"/>
          </a:p>
        </p:txBody>
      </p:sp>
      <p:sp>
        <p:nvSpPr>
          <p:cNvPr id="2" name="Title 1"/>
          <p:cNvSpPr>
            <a:spLocks noGrp="1"/>
          </p:cNvSpPr>
          <p:nvPr>
            <p:ph type="title"/>
          </p:nvPr>
        </p:nvSpPr>
        <p:spPr/>
        <p:txBody>
          <a:bodyPr/>
          <a:lstStyle/>
          <a:p>
            <a:r>
              <a:rPr lang="en-US" dirty="0"/>
              <a:t>Preferred solution: Azure Migrate</a:t>
            </a:r>
          </a:p>
        </p:txBody>
      </p:sp>
      <p:pic>
        <p:nvPicPr>
          <p:cNvPr id="14" name="Picture 13" descr="Screenshot of an Azure Migrate assessment, showing the Overview view. 3 doughnut charts are shown: Azure Readiness, Monthly cost estimate, and Storage monthly cost estimate.">
            <a:extLst>
              <a:ext uri="{FF2B5EF4-FFF2-40B4-BE49-F238E27FC236}">
                <a16:creationId xmlns:a16="http://schemas.microsoft.com/office/drawing/2014/main" id="{4F9D0959-E397-4805-A472-C2FCEAE21A6C}"/>
              </a:ext>
            </a:extLst>
          </p:cNvPr>
          <p:cNvPicPr>
            <a:picLocks noChangeAspect="1"/>
          </p:cNvPicPr>
          <p:nvPr/>
        </p:nvPicPr>
        <p:blipFill rotWithShape="1">
          <a:blip r:embed="rId3"/>
          <a:srcRect t="12758" b="344"/>
          <a:stretch/>
        </p:blipFill>
        <p:spPr>
          <a:xfrm>
            <a:off x="0" y="3582713"/>
            <a:ext cx="12192000" cy="2772000"/>
          </a:xfrm>
          <a:prstGeom prst="rect">
            <a:avLst/>
          </a:prstGeom>
        </p:spPr>
      </p:pic>
    </p:spTree>
    <p:extLst>
      <p:ext uri="{BB962C8B-B14F-4D97-AF65-F5344CB8AC3E}">
        <p14:creationId xmlns:p14="http://schemas.microsoft.com/office/powerpoint/2010/main" val="438468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B62F243E-87AF-41D5-8872-09B264C5FD16}"/>
              </a:ext>
            </a:extLst>
          </p:cNvPr>
          <p:cNvSpPr>
            <a:spLocks noGrp="1"/>
          </p:cNvSpPr>
          <p:nvPr>
            <p:ph type="body" sz="quarter" idx="10"/>
          </p:nvPr>
        </p:nvSpPr>
        <p:spPr>
          <a:xfrm>
            <a:off x="269240" y="1189177"/>
            <a:ext cx="11387264" cy="1987467"/>
          </a:xfrm>
        </p:spPr>
        <p:txBody>
          <a:bodyPr/>
          <a:lstStyle/>
          <a:p>
            <a:r>
              <a:rPr lang="en-IE" sz="3200" dirty="0"/>
              <a:t>Migration and Disaster Recovery</a:t>
            </a:r>
          </a:p>
          <a:p>
            <a:r>
              <a:rPr lang="en-IE" sz="3200" dirty="0"/>
              <a:t>All workloads	</a:t>
            </a:r>
          </a:p>
          <a:p>
            <a:pPr lvl="1"/>
            <a:r>
              <a:rPr lang="en-IE" sz="1632" dirty="0"/>
              <a:t>Physical, Hyper-V, VMware, Windows, Linux, …</a:t>
            </a:r>
          </a:p>
          <a:p>
            <a:endParaRPr lang="en-IE" sz="3200" dirty="0"/>
          </a:p>
        </p:txBody>
      </p:sp>
      <p:sp>
        <p:nvSpPr>
          <p:cNvPr id="2" name="Title 1"/>
          <p:cNvSpPr>
            <a:spLocks noGrp="1"/>
          </p:cNvSpPr>
          <p:nvPr>
            <p:ph type="title"/>
          </p:nvPr>
        </p:nvSpPr>
        <p:spPr/>
        <p:txBody>
          <a:bodyPr/>
          <a:lstStyle/>
          <a:p>
            <a:r>
              <a:rPr lang="en-US" dirty="0"/>
              <a:t>Preferred solution: Azure Site Recovery</a:t>
            </a:r>
          </a:p>
        </p:txBody>
      </p:sp>
      <p:pic>
        <p:nvPicPr>
          <p:cNvPr id="3" name="Picture 2" descr="Diagram of Azure Site Recovery architecture. On the left, VMs in VMware are shown with the mobility service installed, sending data to the Config Server and Process Server. These in turn send data to the Azure Site Recovery service, on the right.">
            <a:extLst>
              <a:ext uri="{FF2B5EF4-FFF2-40B4-BE49-F238E27FC236}">
                <a16:creationId xmlns:a16="http://schemas.microsoft.com/office/drawing/2014/main" id="{63C7F7BC-D313-4657-868B-1F62B1AB2637}"/>
              </a:ext>
            </a:extLst>
          </p:cNvPr>
          <p:cNvPicPr>
            <a:picLocks noChangeAspect="1"/>
          </p:cNvPicPr>
          <p:nvPr/>
        </p:nvPicPr>
        <p:blipFill>
          <a:blip r:embed="rId3"/>
          <a:stretch>
            <a:fillRect/>
          </a:stretch>
        </p:blipFill>
        <p:spPr>
          <a:xfrm>
            <a:off x="1191067" y="2696374"/>
            <a:ext cx="9809866" cy="3872115"/>
          </a:xfrm>
          <a:prstGeom prst="rect">
            <a:avLst/>
          </a:prstGeom>
        </p:spPr>
      </p:pic>
      <p:sp>
        <p:nvSpPr>
          <p:cNvPr id="5" name="Rectangle 4">
            <a:extLst>
              <a:ext uri="{FF2B5EF4-FFF2-40B4-BE49-F238E27FC236}">
                <a16:creationId xmlns:a16="http://schemas.microsoft.com/office/drawing/2014/main" id="{C59D0E14-C6F9-4B45-B4C4-6F39AE4998B2}"/>
              </a:ext>
            </a:extLst>
          </p:cNvPr>
          <p:cNvSpPr/>
          <p:nvPr/>
        </p:nvSpPr>
        <p:spPr>
          <a:xfrm>
            <a:off x="6701367" y="1239391"/>
            <a:ext cx="6096000" cy="1077218"/>
          </a:xfrm>
          <a:prstGeom prst="rect">
            <a:avLst/>
          </a:prstGeom>
        </p:spPr>
        <p:txBody>
          <a:bodyPr>
            <a:spAutoFit/>
          </a:bodyPr>
          <a:lstStyle/>
          <a:p>
            <a:pPr marL="336145" lvl="0" indent="-336145" defTabSz="914367">
              <a:lnSpc>
                <a:spcPct val="90000"/>
              </a:lnSpc>
              <a:spcBef>
                <a:spcPct val="20000"/>
              </a:spcBef>
              <a:buSzPct val="90000"/>
              <a:buFont typeface="Arial" pitchFamily="34" charset="0"/>
              <a:buChar char="•"/>
            </a:pPr>
            <a:r>
              <a:rPr lang="en-IE" sz="3200" dirty="0">
                <a:gradFill>
                  <a:gsLst>
                    <a:gs pos="1250">
                      <a:srgbClr val="FFFFFF"/>
                    </a:gs>
                    <a:gs pos="100000">
                      <a:srgbClr val="FFFFFF"/>
                    </a:gs>
                  </a:gsLst>
                  <a:lin ang="5400000" scaled="0"/>
                </a:gradFill>
                <a:latin typeface="Segoe UI Light"/>
              </a:rPr>
              <a:t>Incremental data transfer</a:t>
            </a:r>
          </a:p>
          <a:p>
            <a:pPr marL="336145" lvl="0" indent="-336145" defTabSz="914367">
              <a:lnSpc>
                <a:spcPct val="90000"/>
              </a:lnSpc>
              <a:spcBef>
                <a:spcPct val="20000"/>
              </a:spcBef>
              <a:buSzPct val="90000"/>
              <a:buFont typeface="Arial" pitchFamily="34" charset="0"/>
              <a:buChar char="•"/>
            </a:pPr>
            <a:r>
              <a:rPr lang="en-IE" sz="3200" dirty="0">
                <a:gradFill>
                  <a:gsLst>
                    <a:gs pos="1250">
                      <a:srgbClr val="FFFFFF"/>
                    </a:gs>
                    <a:gs pos="100000">
                      <a:srgbClr val="FFFFFF"/>
                    </a:gs>
                  </a:gsLst>
                  <a:lin ang="5400000" scaled="0"/>
                </a:gradFill>
                <a:latin typeface="Segoe UI Light"/>
              </a:rPr>
              <a:t>Test failover</a:t>
            </a:r>
          </a:p>
        </p:txBody>
      </p:sp>
    </p:spTree>
    <p:extLst>
      <p:ext uri="{BB962C8B-B14F-4D97-AF65-F5344CB8AC3E}">
        <p14:creationId xmlns:p14="http://schemas.microsoft.com/office/powerpoint/2010/main" val="12075518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bg>
      <p:bgPr>
        <a:solidFill>
          <a:schemeClr val="accent6"/>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0D1B745-2E81-4737-80C0-D4ADC884CA7D}"/>
              </a:ext>
            </a:extLst>
          </p:cNvPr>
          <p:cNvSpPr/>
          <p:nvPr/>
        </p:nvSpPr>
        <p:spPr bwMode="auto">
          <a:xfrm>
            <a:off x="1" y="487"/>
            <a:ext cx="12192000" cy="6857027"/>
          </a:xfrm>
          <a:prstGeom prst="rect">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6" name="TextBox 15"/>
          <p:cNvSpPr txBox="1"/>
          <p:nvPr/>
        </p:nvSpPr>
        <p:spPr>
          <a:xfrm>
            <a:off x="273770" y="5416133"/>
            <a:ext cx="11613960" cy="1325584"/>
          </a:xfrm>
          <a:prstGeom prst="rect">
            <a:avLst/>
          </a:prstGeom>
          <a:noFill/>
        </p:spPr>
        <p:txBody>
          <a:bodyPr wrap="square" lIns="179285" tIns="143428" rIns="179285" bIns="143428" rtlCol="0">
            <a:spAutoFit/>
          </a:bodyPr>
          <a:lstStyle/>
          <a:p>
            <a:pPr marL="0" marR="0" lvl="0" indent="0" algn="l" defTabSz="914400" rtl="0" eaLnBrk="1" fontAlgn="auto" latinLnBrk="0" hangingPunct="1">
              <a:lnSpc>
                <a:spcPct val="100000"/>
              </a:lnSpc>
              <a:spcBef>
                <a:spcPts val="0"/>
              </a:spcBef>
              <a:spcAft>
                <a:spcPts val="0"/>
              </a:spcAft>
              <a:buClrTx/>
              <a:buSzPct val="90000"/>
              <a:buFontTx/>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Additional tips!</a:t>
            </a:r>
          </a:p>
          <a:p>
            <a:pPr marL="0" marR="0" lvl="0" indent="0" algn="l" defTabSz="914400" rtl="0" eaLnBrk="1" fontAlgn="auto" latinLnBrk="0" hangingPunct="1">
              <a:lnSpc>
                <a:spcPct val="100000"/>
              </a:lnSpc>
              <a:spcBef>
                <a:spcPts val="784"/>
              </a:spcBef>
              <a:spcAft>
                <a:spcPts val="0"/>
              </a:spcAft>
              <a:buClrTx/>
              <a:buSzPct val="90000"/>
              <a:buFontTx/>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Be sure to run the Accessibility Checker!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Go to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File</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      click the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Check for Issues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drop down menu      click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Check Accessibility</a:t>
            </a:r>
          </a:p>
          <a:p>
            <a:pPr marL="0" marR="0" lvl="0" indent="0" algn="l" defTabSz="914400" rtl="0" eaLnBrk="1" fontAlgn="auto" latinLnBrk="0" hangingPunct="1">
              <a:lnSpc>
                <a:spcPct val="100000"/>
              </a:lnSpc>
              <a:spcBef>
                <a:spcPts val="588"/>
              </a:spcBef>
              <a:spcAft>
                <a:spcPts val="0"/>
              </a:spcAft>
              <a:buClrTx/>
              <a:buSzPct val="90000"/>
              <a:buFontTx/>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Videos need to be accessible: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If your presentation includes a video, ensure it is captioned and audio described (if appropriate)</a:t>
            </a:r>
          </a:p>
          <a:p>
            <a:pPr marL="0" marR="0" lvl="0" indent="0" algn="l" defTabSz="914400" rtl="0" eaLnBrk="1" fontAlgn="auto" latinLnBrk="0" hangingPunct="1">
              <a:lnSpc>
                <a:spcPct val="100000"/>
              </a:lnSpc>
              <a:spcBef>
                <a:spcPts val="588"/>
              </a:spcBef>
              <a:spcAft>
                <a:spcPts val="0"/>
              </a:spcAft>
              <a:buClrTx/>
              <a:buSzPct val="90000"/>
              <a:buFontTx/>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Visit the </a:t>
            </a:r>
            <a:r>
              <a:rPr kumimoji="0" lang="en-US" sz="1176" b="0" i="0" u="none" strike="noStrike" kern="120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hlinkClick r:id="rId3"/>
              </a:rPr>
              <a:t>Office Accessibility Center</a:t>
            </a:r>
            <a:r>
              <a:rPr kumimoji="0" lang="en-US" sz="1176" b="0" i="0" u="none" strike="noStrike" kern="120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rPr>
              <a:t>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to learn more about accessibility in PowerPoint</a:t>
            </a:r>
          </a:p>
        </p:txBody>
      </p:sp>
      <p:sp>
        <p:nvSpPr>
          <p:cNvPr id="2" name="Slide title">
            <a:extLst>
              <a:ext uri="{FF2B5EF4-FFF2-40B4-BE49-F238E27FC236}">
                <a16:creationId xmlns:a16="http://schemas.microsoft.com/office/drawing/2014/main" id="{1B027A59-96AF-406B-A5C9-5D24B253ED49}"/>
              </a:ext>
            </a:extLst>
          </p:cNvPr>
          <p:cNvSpPr>
            <a:spLocks noGrp="1"/>
          </p:cNvSpPr>
          <p:nvPr>
            <p:ph type="title"/>
          </p:nvPr>
        </p:nvSpPr>
        <p:spPr/>
        <p:txBody>
          <a:bodyPr/>
          <a:lstStyle/>
          <a:p>
            <a:r>
              <a:rPr lang="en-US" dirty="0">
                <a:gradFill>
                  <a:gsLst>
                    <a:gs pos="0">
                      <a:srgbClr val="353535"/>
                    </a:gs>
                    <a:gs pos="100000">
                      <a:srgbClr val="353535"/>
                    </a:gs>
                  </a:gsLst>
                  <a:lin ang="5400000" scaled="0"/>
                </a:gradFill>
              </a:rPr>
              <a:t>Creating accessible content</a:t>
            </a:r>
          </a:p>
        </p:txBody>
      </p:sp>
      <p:sp>
        <p:nvSpPr>
          <p:cNvPr id="3" name="Accessiblity definition">
            <a:extLst>
              <a:ext uri="{FF2B5EF4-FFF2-40B4-BE49-F238E27FC236}">
                <a16:creationId xmlns:a16="http://schemas.microsoft.com/office/drawing/2014/main" id="{6514054D-2F19-4667-931D-9475B9BAADA8}"/>
              </a:ext>
            </a:extLst>
          </p:cNvPr>
          <p:cNvSpPr txBox="1">
            <a:spLocks/>
          </p:cNvSpPr>
          <p:nvPr/>
        </p:nvSpPr>
        <p:spPr>
          <a:xfrm>
            <a:off x="272624" y="1150631"/>
            <a:ext cx="11799542" cy="87362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ct val="20000"/>
              </a:spcBef>
              <a:spcAft>
                <a:spcPts val="0"/>
              </a:spcAft>
              <a:buClrTx/>
              <a:buSzPct val="90000"/>
              <a:buFont typeface="Arial" pitchFamily="34" charset="0"/>
              <a:buNone/>
              <a:tabLst/>
              <a:defRPr/>
            </a:pPr>
            <a:r>
              <a:rPr kumimoji="0" lang="en-US" sz="2353"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Light" panose="020B0502040204020203" pitchFamily="34" charset="0"/>
                <a:ea typeface="+mn-ea"/>
                <a:cs typeface="Segoe UI Light" panose="020B0502040204020203" pitchFamily="34" charset="0"/>
              </a:rPr>
              <a:t>Take the following steps to create accessible content that everyone can consume effectively.</a:t>
            </a:r>
          </a:p>
        </p:txBody>
      </p:sp>
      <p:sp>
        <p:nvSpPr>
          <p:cNvPr id="7" name="Contrast instructions text box">
            <a:extLst>
              <a:ext uri="{FF2B5EF4-FFF2-40B4-BE49-F238E27FC236}">
                <a16:creationId xmlns:a16="http://schemas.microsoft.com/office/drawing/2014/main" id="{2EA19A1A-86E0-4BC9-9788-D9371AEF3211}"/>
              </a:ext>
            </a:extLst>
          </p:cNvPr>
          <p:cNvSpPr txBox="1">
            <a:spLocks/>
          </p:cNvSpPr>
          <p:nvPr/>
        </p:nvSpPr>
        <p:spPr>
          <a:xfrm>
            <a:off x="269241" y="1724019"/>
            <a:ext cx="2331168" cy="358569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Pct val="90000"/>
              <a:buFont typeface="Arial" pitchFamily="34" charset="0"/>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Contrast</a:t>
            </a:r>
          </a:p>
          <a:p>
            <a:pPr marL="0" marR="0" lvl="0" indent="0" algn="l" defTabSz="932742" rtl="0" eaLnBrk="1" fontAlgn="auto" latinLnBrk="0" hangingPunct="1">
              <a:lnSpc>
                <a:spcPct val="100000"/>
              </a:lnSpc>
              <a:spcBef>
                <a:spcPts val="78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Use high contrast colors for maximum readability</a:t>
            </a:r>
          </a:p>
          <a:p>
            <a:pPr marL="0" marR="0" lvl="0" indent="0" algn="l" defTabSz="914367" rtl="0" eaLnBrk="1" fontAlgn="auto" latinLnBrk="0" hangingPunct="1">
              <a:lnSpc>
                <a:spcPct val="100000"/>
              </a:lnSpc>
              <a:spcBef>
                <a:spcPts val="588"/>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The recommended contrast ratio is at least 4.5:1</a:t>
            </a:r>
          </a:p>
          <a:p>
            <a:pPr marL="0" marR="0" lvl="0" indent="0" algn="l" defTabSz="914367" rtl="0" eaLnBrk="1" fontAlgn="auto" latinLnBrk="0" hangingPunct="1">
              <a:lnSpc>
                <a:spcPct val="100000"/>
              </a:lnSpc>
              <a:spcBef>
                <a:spcPts val="588"/>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a:p>
            <a:pPr marL="0" marR="0" lvl="0" indent="0" algn="l" defTabSz="914367" rtl="0" eaLnBrk="1" fontAlgn="auto" latinLnBrk="0" hangingPunct="1">
              <a:lnSpc>
                <a:spcPct val="100000"/>
              </a:lnSpc>
              <a:spcBef>
                <a:spcPts val="588"/>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a:p>
            <a:pPr marL="0" marR="0" lvl="0" indent="0" algn="l" defTabSz="914367" rtl="0" eaLnBrk="1" fontAlgn="auto" latinLnBrk="0" hangingPunct="1">
              <a:lnSpc>
                <a:spcPct val="100000"/>
              </a:lnSpc>
              <a:spcBef>
                <a:spcPts val="588"/>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a:p>
            <a:pPr marL="0" marR="0" lvl="0" indent="0" algn="l" defTabSz="932742" rtl="0" eaLnBrk="1" fontAlgn="auto" latinLnBrk="0" hangingPunct="1">
              <a:lnSpc>
                <a:spcPct val="100000"/>
              </a:lnSpc>
              <a:spcBef>
                <a:spcPts val="1176"/>
              </a:spcBef>
              <a:spcAft>
                <a:spcPts val="0"/>
              </a:spcAft>
              <a:buClrTx/>
              <a:buSzPct val="90000"/>
              <a:buFont typeface="Arial" pitchFamily="34" charset="0"/>
              <a:buNone/>
              <a:tabLst/>
              <a:defRPr/>
            </a:pPr>
            <a:r>
              <a:rPr kumimoji="0" lang="en-US" sz="1176" b="1"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Color Contrast Analyzer</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Download this tool to determine the legibility of text and the contrast of visual elements</a:t>
            </a:r>
          </a:p>
        </p:txBody>
      </p:sp>
      <p:grpSp>
        <p:nvGrpSpPr>
          <p:cNvPr id="4" name="Text contrast exmple" descr="Graphic showing a comparison of contrasted text and background colors. The first block is light grey with dark grey text that reads &quot;Text&quot;. The second block is blue with white text that reads &quot;Text&quot;. The third block is light blue with white text that reads &quot;Text&quot; and a red slash over it." title="Contrast example">
            <a:extLst>
              <a:ext uri="{FF2B5EF4-FFF2-40B4-BE49-F238E27FC236}">
                <a16:creationId xmlns:a16="http://schemas.microsoft.com/office/drawing/2014/main" id="{D8F2410A-9A51-4326-9294-1848EBCAACF1}"/>
              </a:ext>
            </a:extLst>
          </p:cNvPr>
          <p:cNvGrpSpPr/>
          <p:nvPr/>
        </p:nvGrpSpPr>
        <p:grpSpPr>
          <a:xfrm>
            <a:off x="448214" y="3214396"/>
            <a:ext cx="1973221" cy="462106"/>
            <a:chOff x="457201" y="3851798"/>
            <a:chExt cx="2012788" cy="471372"/>
          </a:xfrm>
        </p:grpSpPr>
        <p:grpSp>
          <p:nvGrpSpPr>
            <p:cNvPr id="17" name="Group 16">
              <a:extLst>
                <a:ext uri="{FF2B5EF4-FFF2-40B4-BE49-F238E27FC236}">
                  <a16:creationId xmlns:a16="http://schemas.microsoft.com/office/drawing/2014/main" id="{F33997BA-4449-476F-874D-61B1AEF59FAB}"/>
                </a:ext>
              </a:extLst>
            </p:cNvPr>
            <p:cNvGrpSpPr/>
            <p:nvPr/>
          </p:nvGrpSpPr>
          <p:grpSpPr>
            <a:xfrm>
              <a:off x="457201" y="3858427"/>
              <a:ext cx="2012788" cy="464743"/>
              <a:chOff x="457201" y="3958757"/>
              <a:chExt cx="2012788" cy="464743"/>
            </a:xfrm>
          </p:grpSpPr>
          <p:sp>
            <p:nvSpPr>
              <p:cNvPr id="24" name="Light blue text box example">
                <a:hlinkClick r:id="rId4"/>
                <a:extLst>
                  <a:ext uri="{FF2B5EF4-FFF2-40B4-BE49-F238E27FC236}">
                    <a16:creationId xmlns:a16="http://schemas.microsoft.com/office/drawing/2014/main" id="{07BC68B1-128D-485E-9F28-AE15FDFBCB68}"/>
                  </a:ext>
                </a:extLst>
              </p:cNvPr>
              <p:cNvSpPr txBox="1">
                <a:spLocks/>
              </p:cNvSpPr>
              <p:nvPr/>
            </p:nvSpPr>
            <p:spPr>
              <a:xfrm>
                <a:off x="1799060" y="3958757"/>
                <a:ext cx="670929" cy="464743"/>
              </a:xfrm>
              <a:prstGeom prst="rect">
                <a:avLst/>
              </a:prstGeom>
              <a:solidFill>
                <a:srgbClr val="00BCF2"/>
              </a:solidFill>
            </p:spPr>
            <p:txBody>
              <a:bodyPr wrap="square" lIns="179285" tIns="143428" rIns="179285" bIns="143428"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11500">
                          <a:srgbClr val="FFFFFF"/>
                        </a:gs>
                        <a:gs pos="74000">
                          <a:srgbClr val="FFFFFF"/>
                        </a:gs>
                      </a:gsLst>
                    </a:gradFill>
                    <a:effectLst/>
                    <a:uLnTx/>
                    <a:uFillTx/>
                    <a:latin typeface="Segoe UI Semilight"/>
                    <a:ea typeface="+mn-ea"/>
                    <a:cs typeface="+mn-cs"/>
                  </a:rPr>
                  <a:t>Text</a:t>
                </a:r>
              </a:p>
            </p:txBody>
          </p:sp>
          <p:sp>
            <p:nvSpPr>
              <p:cNvPr id="22" name="Blue text box example">
                <a:hlinkClick r:id="rId4"/>
                <a:extLst>
                  <a:ext uri="{FF2B5EF4-FFF2-40B4-BE49-F238E27FC236}">
                    <a16:creationId xmlns:a16="http://schemas.microsoft.com/office/drawing/2014/main" id="{F2090629-6903-4243-9091-773ACBA6E2F7}"/>
                  </a:ext>
                </a:extLst>
              </p:cNvPr>
              <p:cNvSpPr txBox="1">
                <a:spLocks/>
              </p:cNvSpPr>
              <p:nvPr/>
            </p:nvSpPr>
            <p:spPr>
              <a:xfrm>
                <a:off x="1128130" y="3958757"/>
                <a:ext cx="670929" cy="464743"/>
              </a:xfrm>
              <a:prstGeom prst="rect">
                <a:avLst/>
              </a:prstGeom>
              <a:solidFill>
                <a:srgbClr val="0078D7"/>
              </a:solidFill>
            </p:spPr>
            <p:txBody>
              <a:bodyPr wrap="square" lIns="179285" tIns="143428" rIns="179285" bIns="143428"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11500">
                          <a:srgbClr val="FFFFFF"/>
                        </a:gs>
                        <a:gs pos="74000">
                          <a:srgbClr val="FFFFFF"/>
                        </a:gs>
                      </a:gsLst>
                    </a:gradFill>
                    <a:effectLst/>
                    <a:uLnTx/>
                    <a:uFillTx/>
                    <a:latin typeface="Segoe UI Semilight"/>
                    <a:ea typeface="+mn-ea"/>
                    <a:cs typeface="+mn-cs"/>
                  </a:rPr>
                  <a:t>Text</a:t>
                </a:r>
              </a:p>
            </p:txBody>
          </p:sp>
          <p:sp>
            <p:nvSpPr>
              <p:cNvPr id="21" name="Gray text box example">
                <a:hlinkClick r:id="rId4"/>
                <a:extLst>
                  <a:ext uri="{FF2B5EF4-FFF2-40B4-BE49-F238E27FC236}">
                    <a16:creationId xmlns:a16="http://schemas.microsoft.com/office/drawing/2014/main" id="{3938270C-7EF6-42F1-9783-B2D53E7FDB90}"/>
                  </a:ext>
                </a:extLst>
              </p:cNvPr>
              <p:cNvSpPr txBox="1">
                <a:spLocks/>
              </p:cNvSpPr>
              <p:nvPr/>
            </p:nvSpPr>
            <p:spPr>
              <a:xfrm>
                <a:off x="457201" y="3958757"/>
                <a:ext cx="670929" cy="464743"/>
              </a:xfrm>
              <a:prstGeom prst="rect">
                <a:avLst/>
              </a:prstGeom>
              <a:solidFill>
                <a:srgbClr val="F2F2F2"/>
              </a:solidFill>
            </p:spPr>
            <p:txBody>
              <a:bodyPr wrap="square" lIns="179285" tIns="143428" rIns="179285" bIns="143428"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2500">
                          <a:srgbClr val="353535"/>
                        </a:gs>
                        <a:gs pos="100000">
                          <a:srgbClr val="353535"/>
                        </a:gs>
                      </a:gsLst>
                    </a:gradFill>
                    <a:effectLst/>
                    <a:uLnTx/>
                    <a:uFillTx/>
                    <a:latin typeface="Segoe UI Semilight"/>
                    <a:ea typeface="+mn-ea"/>
                    <a:cs typeface="+mn-cs"/>
                  </a:rPr>
                  <a:t>Text</a:t>
                </a:r>
              </a:p>
            </p:txBody>
          </p:sp>
        </p:grpSp>
        <p:cxnSp>
          <p:nvCxnSpPr>
            <p:cNvPr id="29" name="Red slash">
              <a:extLst>
                <a:ext uri="{FF2B5EF4-FFF2-40B4-BE49-F238E27FC236}">
                  <a16:creationId xmlns:a16="http://schemas.microsoft.com/office/drawing/2014/main" id="{C126F65E-552B-41C6-85C7-BE7794694ACC}"/>
                </a:ext>
              </a:extLst>
            </p:cNvPr>
            <p:cNvCxnSpPr/>
            <p:nvPr/>
          </p:nvCxnSpPr>
          <p:spPr>
            <a:xfrm flipH="1">
              <a:off x="1799059" y="3851798"/>
              <a:ext cx="670930" cy="465022"/>
            </a:xfrm>
            <a:prstGeom prst="line">
              <a:avLst/>
            </a:prstGeom>
            <a:ln w="19050">
              <a:solidFill>
                <a:srgbClr val="D83B0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9" name="Download Button" descr="A blue block with the download symbol and text that reads &quot;Download&quot;. This is object has a link to http://www.paciellogroup.com/resources/contrastAnalyser" title="Color Contrast Analyzer link">
            <a:extLst>
              <a:ext uri="{FF2B5EF4-FFF2-40B4-BE49-F238E27FC236}">
                <a16:creationId xmlns:a16="http://schemas.microsoft.com/office/drawing/2014/main" id="{D47F70E8-F46C-4F26-9FFE-841287D57677}"/>
              </a:ext>
            </a:extLst>
          </p:cNvPr>
          <p:cNvGrpSpPr/>
          <p:nvPr/>
        </p:nvGrpSpPr>
        <p:grpSpPr>
          <a:xfrm>
            <a:off x="448214" y="4847557"/>
            <a:ext cx="1973221" cy="455607"/>
            <a:chOff x="457201" y="4875348"/>
            <a:chExt cx="2144166" cy="464743"/>
          </a:xfrm>
        </p:grpSpPr>
        <p:sp>
          <p:nvSpPr>
            <p:cNvPr id="20" name="Download label">
              <a:hlinkClick r:id="rId4"/>
              <a:extLst>
                <a:ext uri="{FF2B5EF4-FFF2-40B4-BE49-F238E27FC236}">
                  <a16:creationId xmlns:a16="http://schemas.microsoft.com/office/drawing/2014/main" id="{D3E39059-0F65-4F28-8991-03B714AEBC92}"/>
                </a:ext>
              </a:extLst>
            </p:cNvPr>
            <p:cNvSpPr txBox="1">
              <a:spLocks/>
            </p:cNvSpPr>
            <p:nvPr/>
          </p:nvSpPr>
          <p:spPr>
            <a:xfrm>
              <a:off x="457201" y="4875348"/>
              <a:ext cx="2144166" cy="464743"/>
            </a:xfrm>
            <a:prstGeom prst="rect">
              <a:avLst/>
            </a:prstGeom>
            <a:solidFill>
              <a:srgbClr val="0078D7"/>
            </a:solidFill>
          </p:spPr>
          <p:txBody>
            <a:bodyPr wrap="square" lIns="143428" tIns="143428" rIns="143428" bIns="143428"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11500">
                        <a:srgbClr val="FFFFFF"/>
                      </a:gs>
                      <a:gs pos="74000">
                        <a:srgbClr val="FFFFFF"/>
                      </a:gs>
                    </a:gsLst>
                  </a:gradFill>
                  <a:effectLst/>
                  <a:uLnTx/>
                  <a:uFillTx/>
                  <a:latin typeface="Segoe UI Semilight"/>
                  <a:ea typeface="+mn-ea"/>
                  <a:cs typeface="+mn-cs"/>
                </a:rPr>
                <a:t>Download</a:t>
              </a:r>
            </a:p>
          </p:txBody>
        </p:sp>
        <p:sp>
          <p:nvSpPr>
            <p:cNvPr id="25" name="Download button">
              <a:extLst>
                <a:ext uri="{FF2B5EF4-FFF2-40B4-BE49-F238E27FC236}">
                  <a16:creationId xmlns:a16="http://schemas.microsoft.com/office/drawing/2014/main" id="{3E095CBB-F50B-49F8-8B4A-E5CFE63305C0}"/>
                </a:ext>
              </a:extLst>
            </p:cNvPr>
            <p:cNvSpPr>
              <a:spLocks noChangeAspect="1" noEditPoints="1"/>
            </p:cNvSpPr>
            <p:nvPr/>
          </p:nvSpPr>
          <p:spPr bwMode="auto">
            <a:xfrm>
              <a:off x="950966" y="5020486"/>
              <a:ext cx="93930" cy="161766"/>
            </a:xfrm>
            <a:custGeom>
              <a:avLst/>
              <a:gdLst>
                <a:gd name="T0" fmla="*/ 144 w 144"/>
                <a:gd name="T1" fmla="*/ 132 h 248"/>
                <a:gd name="T2" fmla="*/ 72 w 144"/>
                <a:gd name="T3" fmla="*/ 203 h 248"/>
                <a:gd name="T4" fmla="*/ 0 w 144"/>
                <a:gd name="T5" fmla="*/ 132 h 248"/>
                <a:gd name="T6" fmla="*/ 72 w 144"/>
                <a:gd name="T7" fmla="*/ 203 h 248"/>
                <a:gd name="T8" fmla="*/ 72 w 144"/>
                <a:gd name="T9" fmla="*/ 0 h 248"/>
                <a:gd name="T10" fmla="*/ 0 w 144"/>
                <a:gd name="T11" fmla="*/ 248 h 248"/>
                <a:gd name="T12" fmla="*/ 144 w 144"/>
                <a:gd name="T13" fmla="*/ 248 h 248"/>
              </a:gdLst>
              <a:ahLst/>
              <a:cxnLst>
                <a:cxn ang="0">
                  <a:pos x="T0" y="T1"/>
                </a:cxn>
                <a:cxn ang="0">
                  <a:pos x="T2" y="T3"/>
                </a:cxn>
                <a:cxn ang="0">
                  <a:pos x="T4" y="T5"/>
                </a:cxn>
                <a:cxn ang="0">
                  <a:pos x="T6" y="T7"/>
                </a:cxn>
                <a:cxn ang="0">
                  <a:pos x="T8" y="T9"/>
                </a:cxn>
                <a:cxn ang="0">
                  <a:pos x="T10" y="T11"/>
                </a:cxn>
                <a:cxn ang="0">
                  <a:pos x="T12" y="T13"/>
                </a:cxn>
              </a:cxnLst>
              <a:rect l="0" t="0" r="r" b="b"/>
              <a:pathLst>
                <a:path w="144" h="248">
                  <a:moveTo>
                    <a:pt x="144" y="132"/>
                  </a:moveTo>
                  <a:lnTo>
                    <a:pt x="72" y="203"/>
                  </a:lnTo>
                  <a:lnTo>
                    <a:pt x="0" y="132"/>
                  </a:lnTo>
                  <a:moveTo>
                    <a:pt x="72" y="203"/>
                  </a:moveTo>
                  <a:lnTo>
                    <a:pt x="72" y="0"/>
                  </a:lnTo>
                  <a:moveTo>
                    <a:pt x="0" y="248"/>
                  </a:moveTo>
                  <a:lnTo>
                    <a:pt x="144" y="248"/>
                  </a:lnTo>
                </a:path>
              </a:pathLst>
            </a:custGeom>
            <a:noFill/>
            <a:ln w="19050" cap="flat">
              <a:solidFill>
                <a:srgbClr val="FFFFFF"/>
              </a:solidFill>
              <a:prstDash val="solid"/>
              <a:miter lim="800000"/>
              <a:headEnd/>
              <a:tailEnd/>
            </a:ln>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Semilight"/>
                <a:ea typeface="+mn-ea"/>
                <a:cs typeface="+mn-cs"/>
              </a:endParaRPr>
            </a:p>
          </p:txBody>
        </p:sp>
      </p:grpSp>
      <p:sp>
        <p:nvSpPr>
          <p:cNvPr id="8" name="Shape &amp; color instruciton text box">
            <a:extLst>
              <a:ext uri="{FF2B5EF4-FFF2-40B4-BE49-F238E27FC236}">
                <a16:creationId xmlns:a16="http://schemas.microsoft.com/office/drawing/2014/main" id="{3DFAB517-E240-4C86-9C1E-41B7B9889F40}"/>
              </a:ext>
            </a:extLst>
          </p:cNvPr>
          <p:cNvSpPr txBox="1">
            <a:spLocks/>
          </p:cNvSpPr>
          <p:nvPr/>
        </p:nvSpPr>
        <p:spPr>
          <a:xfrm>
            <a:off x="2600409" y="1724019"/>
            <a:ext cx="2352339" cy="358569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Arial" pitchFamily="34" charset="0"/>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Shape and color</a:t>
            </a:r>
          </a:p>
          <a:p>
            <a:pPr marL="0" marR="0" lvl="0" indent="0" algn="l" defTabSz="932742" rtl="0" eaLnBrk="1" fontAlgn="auto" latinLnBrk="0" hangingPunct="1">
              <a:lnSpc>
                <a:spcPct val="100000"/>
              </a:lnSpc>
              <a:spcBef>
                <a:spcPts val="78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Use different shapes with a legend to indicate statuses to accommodate for color blindness</a:t>
            </a:r>
          </a:p>
          <a:p>
            <a:pPr marL="0" marR="0" lvl="0" indent="0" algn="l" defTabSz="932742" rtl="0" eaLnBrk="1" fontAlgn="auto" latinLnBrk="0" hangingPunct="1">
              <a:lnSpc>
                <a:spcPct val="100000"/>
              </a:lnSpc>
              <a:spcBef>
                <a:spcPts val="1176"/>
              </a:spcBef>
              <a:spcAft>
                <a:spcPts val="0"/>
              </a:spcAft>
              <a:buClrTx/>
              <a:buSzPct val="90000"/>
              <a:buFont typeface="Arial" pitchFamily="34" charset="0"/>
              <a:buNone/>
              <a:tabLst/>
              <a:defRPr/>
            </a:pPr>
            <a:r>
              <a:rPr kumimoji="0" lang="en-US" sz="1176" b="1"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Example: </a:t>
            </a:r>
          </a:p>
          <a:p>
            <a:pPr marL="0" marR="0" lvl="0" indent="0" algn="l" defTabSz="914367" rtl="0" eaLnBrk="1" fontAlgn="auto" latinLnBrk="0" hangingPunct="1">
              <a:lnSpc>
                <a:spcPct val="100000"/>
              </a:lnSpc>
              <a:spcBef>
                <a:spcPct val="20000"/>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p:txBody>
      </p:sp>
      <p:grpSp>
        <p:nvGrpSpPr>
          <p:cNvPr id="5" name="Shape usage example" descr="This is a light grey box with three lines of text that read Subject 1 with a green circle next to it, Subject 2 with a yellow triangle, and Subject 3 with a red X. Each shape has a corresponding category assigned in a key at the bottom of the graphic. The green circle is titled C1, yellow triangle titled C2, and red X titled C3." title="Graphic with multiple subjects and categories">
            <a:extLst>
              <a:ext uri="{FF2B5EF4-FFF2-40B4-BE49-F238E27FC236}">
                <a16:creationId xmlns:a16="http://schemas.microsoft.com/office/drawing/2014/main" id="{78BB39EF-191E-4F81-B7C4-4330B0660D46}"/>
              </a:ext>
            </a:extLst>
          </p:cNvPr>
          <p:cNvGrpSpPr/>
          <p:nvPr/>
        </p:nvGrpSpPr>
        <p:grpSpPr>
          <a:xfrm>
            <a:off x="2779383" y="3421343"/>
            <a:ext cx="2063788" cy="1881821"/>
            <a:chOff x="2835115" y="4084309"/>
            <a:chExt cx="2105171" cy="1919555"/>
          </a:xfrm>
        </p:grpSpPr>
        <p:sp>
          <p:nvSpPr>
            <p:cNvPr id="31" name="Background and text">
              <a:hlinkClick r:id="rId4"/>
              <a:extLst>
                <a:ext uri="{FF2B5EF4-FFF2-40B4-BE49-F238E27FC236}">
                  <a16:creationId xmlns:a16="http://schemas.microsoft.com/office/drawing/2014/main" id="{41587D65-AD84-4847-AAB8-DAF9E47C57D3}"/>
                </a:ext>
              </a:extLst>
            </p:cNvPr>
            <p:cNvSpPr txBox="1">
              <a:spLocks/>
            </p:cNvSpPr>
            <p:nvPr/>
          </p:nvSpPr>
          <p:spPr>
            <a:xfrm>
              <a:off x="2835115" y="4084309"/>
              <a:ext cx="2012787" cy="1919555"/>
            </a:xfrm>
            <a:prstGeom prst="rect">
              <a:avLst/>
            </a:prstGeom>
            <a:solidFill>
              <a:srgbClr val="F2F2F2"/>
            </a:solidFill>
          </p:spPr>
          <p:txBody>
            <a:bodyPr wrap="square" lIns="179285" tIns="143428" rIns="179285" bIns="143428" anchor="t">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2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2500">
                        <a:srgbClr val="353535"/>
                      </a:gs>
                      <a:gs pos="100000">
                        <a:srgbClr val="353535"/>
                      </a:gs>
                    </a:gsLst>
                  </a:gradFill>
                  <a:effectLst/>
                  <a:uLnTx/>
                  <a:uFillTx/>
                  <a:latin typeface="Segoe UI Semilight"/>
                  <a:ea typeface="+mn-ea"/>
                  <a:cs typeface="+mn-cs"/>
                </a:rPr>
                <a:t>Subject 1</a:t>
              </a:r>
            </a:p>
            <a:p>
              <a:pPr marL="0" marR="0" lvl="0" indent="0" algn="l" defTabSz="914367" rtl="0" eaLnBrk="1" fontAlgn="auto" latinLnBrk="0" hangingPunct="1">
                <a:lnSpc>
                  <a:spcPct val="2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2500">
                        <a:srgbClr val="353535"/>
                      </a:gs>
                      <a:gs pos="100000">
                        <a:srgbClr val="353535"/>
                      </a:gs>
                    </a:gsLst>
                  </a:gradFill>
                  <a:effectLst/>
                  <a:uLnTx/>
                  <a:uFillTx/>
                  <a:latin typeface="Segoe UI Semilight"/>
                  <a:ea typeface="+mn-ea"/>
                  <a:cs typeface="+mn-cs"/>
                </a:rPr>
                <a:t>Subject 2</a:t>
              </a:r>
            </a:p>
            <a:p>
              <a:pPr marL="0" marR="0" lvl="0" indent="0" algn="l" defTabSz="914367" rtl="0" eaLnBrk="1" fontAlgn="auto" latinLnBrk="0" hangingPunct="1">
                <a:lnSpc>
                  <a:spcPct val="2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2500">
                        <a:srgbClr val="353535"/>
                      </a:gs>
                      <a:gs pos="100000">
                        <a:srgbClr val="353535"/>
                      </a:gs>
                    </a:gsLst>
                  </a:gradFill>
                  <a:effectLst/>
                  <a:uLnTx/>
                  <a:uFillTx/>
                  <a:latin typeface="Segoe UI Semilight"/>
                  <a:ea typeface="+mn-ea"/>
                  <a:cs typeface="+mn-cs"/>
                </a:rPr>
                <a:t>Subject 3</a:t>
              </a:r>
            </a:p>
          </p:txBody>
        </p:sp>
        <p:grpSp>
          <p:nvGrpSpPr>
            <p:cNvPr id="54" name="Group 53">
              <a:extLst>
                <a:ext uri="{FF2B5EF4-FFF2-40B4-BE49-F238E27FC236}">
                  <a16:creationId xmlns:a16="http://schemas.microsoft.com/office/drawing/2014/main" id="{D9C75EE5-B23D-433C-B9FC-0A890CCA87F6}"/>
                </a:ext>
              </a:extLst>
            </p:cNvPr>
            <p:cNvGrpSpPr/>
            <p:nvPr/>
          </p:nvGrpSpPr>
          <p:grpSpPr>
            <a:xfrm>
              <a:off x="3016089" y="4633595"/>
              <a:ext cx="1603535" cy="830385"/>
              <a:chOff x="3016090" y="4740275"/>
              <a:chExt cx="1578136" cy="830385"/>
            </a:xfrm>
          </p:grpSpPr>
          <p:cxnSp>
            <p:nvCxnSpPr>
              <p:cNvPr id="39" name="Bottom horizontal seperator">
                <a:extLst>
                  <a:ext uri="{FF2B5EF4-FFF2-40B4-BE49-F238E27FC236}">
                    <a16:creationId xmlns:a16="http://schemas.microsoft.com/office/drawing/2014/main" id="{0EA8FBA0-CE7A-43E1-BD7F-F31D3E9EB411}"/>
                  </a:ext>
                </a:extLst>
              </p:cNvPr>
              <p:cNvCxnSpPr>
                <a:cxnSpLocks/>
              </p:cNvCxnSpPr>
              <p:nvPr/>
            </p:nvCxnSpPr>
            <p:spPr>
              <a:xfrm>
                <a:off x="3016090" y="5570660"/>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Middle horizontal seperator">
                <a:extLst>
                  <a:ext uri="{FF2B5EF4-FFF2-40B4-BE49-F238E27FC236}">
                    <a16:creationId xmlns:a16="http://schemas.microsoft.com/office/drawing/2014/main" id="{A0BD764B-F19F-4DF2-B164-D068A2F20A51}"/>
                  </a:ext>
                </a:extLst>
              </p:cNvPr>
              <p:cNvCxnSpPr>
                <a:cxnSpLocks/>
              </p:cNvCxnSpPr>
              <p:nvPr/>
            </p:nvCxnSpPr>
            <p:spPr>
              <a:xfrm>
                <a:off x="3016090" y="5155467"/>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Top horizontal seperator">
                <a:extLst>
                  <a:ext uri="{FF2B5EF4-FFF2-40B4-BE49-F238E27FC236}">
                    <a16:creationId xmlns:a16="http://schemas.microsoft.com/office/drawing/2014/main" id="{A8D93F6D-4AC8-4197-BC31-6184E349BA9F}"/>
                  </a:ext>
                </a:extLst>
              </p:cNvPr>
              <p:cNvCxnSpPr>
                <a:cxnSpLocks/>
              </p:cNvCxnSpPr>
              <p:nvPr/>
            </p:nvCxnSpPr>
            <p:spPr>
              <a:xfrm>
                <a:off x="3016090" y="4740275"/>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3" name="Legend red X label">
              <a:extLst>
                <a:ext uri="{FF2B5EF4-FFF2-40B4-BE49-F238E27FC236}">
                  <a16:creationId xmlns:a16="http://schemas.microsoft.com/office/drawing/2014/main" id="{72C7857C-5DF0-4D0C-AFE3-F20197431F94}"/>
                </a:ext>
              </a:extLst>
            </p:cNvPr>
            <p:cNvSpPr txBox="1">
              <a:spLocks/>
            </p:cNvSpPr>
            <p:nvPr/>
          </p:nvSpPr>
          <p:spPr>
            <a:xfrm>
              <a:off x="4287555" y="5490006"/>
              <a:ext cx="652731" cy="454270"/>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588"/>
                </a:spcAft>
                <a:buClrTx/>
                <a:buSzPct val="90000"/>
                <a:buFont typeface="Arial" pitchFamily="34" charset="0"/>
                <a:buNone/>
                <a:tabLst/>
                <a:defRPr/>
              </a:pPr>
              <a:r>
                <a:rPr kumimoji="0" lang="en-US" sz="1029"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rPr>
                <a:t>C3</a:t>
              </a:r>
            </a:p>
          </p:txBody>
        </p:sp>
        <p:sp>
          <p:nvSpPr>
            <p:cNvPr id="49" name="Legend red X">
              <a:extLst>
                <a:ext uri="{FF2B5EF4-FFF2-40B4-BE49-F238E27FC236}">
                  <a16:creationId xmlns:a16="http://schemas.microsoft.com/office/drawing/2014/main" id="{50972702-B6C4-4F7D-B9E3-1C99ABCE00AC}"/>
                </a:ext>
              </a:extLst>
            </p:cNvPr>
            <p:cNvSpPr/>
            <p:nvPr/>
          </p:nvSpPr>
          <p:spPr bwMode="auto">
            <a:xfrm rot="2700000">
              <a:off x="4276563" y="5661498"/>
              <a:ext cx="111286" cy="111286"/>
            </a:xfrm>
            <a:prstGeom prst="plus">
              <a:avLst>
                <a:gd name="adj" fmla="val 37839"/>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2" name="Legend yellow triangle label">
              <a:extLst>
                <a:ext uri="{FF2B5EF4-FFF2-40B4-BE49-F238E27FC236}">
                  <a16:creationId xmlns:a16="http://schemas.microsoft.com/office/drawing/2014/main" id="{4EF05085-0CE3-4287-9F98-41F1DF1B1A46}"/>
                </a:ext>
              </a:extLst>
            </p:cNvPr>
            <p:cNvSpPr txBox="1">
              <a:spLocks/>
            </p:cNvSpPr>
            <p:nvPr/>
          </p:nvSpPr>
          <p:spPr>
            <a:xfrm>
              <a:off x="3638569" y="5490006"/>
              <a:ext cx="652731" cy="454270"/>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588"/>
                </a:spcAft>
                <a:buClrTx/>
                <a:buSzPct val="90000"/>
                <a:buFont typeface="Arial" pitchFamily="34" charset="0"/>
                <a:buNone/>
                <a:tabLst/>
                <a:defRPr/>
              </a:pPr>
              <a:r>
                <a:rPr kumimoji="0" lang="en-US" sz="1029"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rPr>
                <a:t>C2</a:t>
              </a:r>
            </a:p>
          </p:txBody>
        </p:sp>
        <p:sp>
          <p:nvSpPr>
            <p:cNvPr id="48" name="Legend yellow triangle">
              <a:extLst>
                <a:ext uri="{FF2B5EF4-FFF2-40B4-BE49-F238E27FC236}">
                  <a16:creationId xmlns:a16="http://schemas.microsoft.com/office/drawing/2014/main" id="{95924CBC-051D-4D98-A720-2ACBFB1EC5E5}"/>
                </a:ext>
              </a:extLst>
            </p:cNvPr>
            <p:cNvSpPr/>
            <p:nvPr/>
          </p:nvSpPr>
          <p:spPr bwMode="auto">
            <a:xfrm>
              <a:off x="3645474" y="5661498"/>
              <a:ext cx="111286" cy="111286"/>
            </a:xfrm>
            <a:prstGeom prst="triangl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1" name="Legend green circle label">
              <a:extLst>
                <a:ext uri="{FF2B5EF4-FFF2-40B4-BE49-F238E27FC236}">
                  <a16:creationId xmlns:a16="http://schemas.microsoft.com/office/drawing/2014/main" id="{FE5CE87C-D0A3-420D-92A0-72184D47AF3C}"/>
                </a:ext>
              </a:extLst>
            </p:cNvPr>
            <p:cNvSpPr txBox="1">
              <a:spLocks/>
            </p:cNvSpPr>
            <p:nvPr/>
          </p:nvSpPr>
          <p:spPr>
            <a:xfrm>
              <a:off x="3025614" y="5490006"/>
              <a:ext cx="652731" cy="454270"/>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588"/>
                </a:spcAft>
                <a:buClrTx/>
                <a:buSzPct val="90000"/>
                <a:buFont typeface="Arial" pitchFamily="34" charset="0"/>
                <a:buNone/>
                <a:tabLst/>
                <a:defRPr/>
              </a:pPr>
              <a:r>
                <a:rPr kumimoji="0" lang="en-US" sz="1029"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rPr>
                <a:t>C1</a:t>
              </a:r>
            </a:p>
          </p:txBody>
        </p:sp>
        <p:sp>
          <p:nvSpPr>
            <p:cNvPr id="47" name="Legend green circle">
              <a:extLst>
                <a:ext uri="{FF2B5EF4-FFF2-40B4-BE49-F238E27FC236}">
                  <a16:creationId xmlns:a16="http://schemas.microsoft.com/office/drawing/2014/main" id="{11B7ABC3-0D05-4D87-8805-F9856A64DD60}"/>
                </a:ext>
              </a:extLst>
            </p:cNvPr>
            <p:cNvSpPr/>
            <p:nvPr/>
          </p:nvSpPr>
          <p:spPr bwMode="auto">
            <a:xfrm>
              <a:off x="3025614" y="5661498"/>
              <a:ext cx="111286" cy="111286"/>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4" name="Example red X">
              <a:extLst>
                <a:ext uri="{FF2B5EF4-FFF2-40B4-BE49-F238E27FC236}">
                  <a16:creationId xmlns:a16="http://schemas.microsoft.com/office/drawing/2014/main" id="{10B2A76B-C434-491F-B592-EEDEDEA48E4B}"/>
                </a:ext>
              </a:extLst>
            </p:cNvPr>
            <p:cNvSpPr/>
            <p:nvPr/>
          </p:nvSpPr>
          <p:spPr bwMode="auto">
            <a:xfrm rot="2700000">
              <a:off x="4363877" y="5200740"/>
              <a:ext cx="111286" cy="111286"/>
            </a:xfrm>
            <a:prstGeom prst="plus">
              <a:avLst>
                <a:gd name="adj" fmla="val 37839"/>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2" name="Example yellow triangle">
              <a:extLst>
                <a:ext uri="{FF2B5EF4-FFF2-40B4-BE49-F238E27FC236}">
                  <a16:creationId xmlns:a16="http://schemas.microsoft.com/office/drawing/2014/main" id="{CBA60425-B490-4E52-A313-59C017B52428}"/>
                </a:ext>
              </a:extLst>
            </p:cNvPr>
            <p:cNvSpPr/>
            <p:nvPr/>
          </p:nvSpPr>
          <p:spPr bwMode="auto">
            <a:xfrm>
              <a:off x="4363877" y="4785548"/>
              <a:ext cx="111286" cy="111286"/>
            </a:xfrm>
            <a:prstGeom prst="triangl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1" name="Example green circle">
              <a:extLst>
                <a:ext uri="{FF2B5EF4-FFF2-40B4-BE49-F238E27FC236}">
                  <a16:creationId xmlns:a16="http://schemas.microsoft.com/office/drawing/2014/main" id="{A56147BF-EFBE-4D08-89A0-9FFED68EA619}"/>
                </a:ext>
              </a:extLst>
            </p:cNvPr>
            <p:cNvSpPr/>
            <p:nvPr/>
          </p:nvSpPr>
          <p:spPr bwMode="auto">
            <a:xfrm>
              <a:off x="4363877" y="4379595"/>
              <a:ext cx="111286" cy="111286"/>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sp>
        <p:nvSpPr>
          <p:cNvPr id="9" name="Alt Text instruction text box">
            <a:extLst>
              <a:ext uri="{FF2B5EF4-FFF2-40B4-BE49-F238E27FC236}">
                <a16:creationId xmlns:a16="http://schemas.microsoft.com/office/drawing/2014/main" id="{04805918-8A89-4DB7-ADA7-F4E1A9608C97}"/>
              </a:ext>
            </a:extLst>
          </p:cNvPr>
          <p:cNvSpPr txBox="1">
            <a:spLocks/>
          </p:cNvSpPr>
          <p:nvPr/>
        </p:nvSpPr>
        <p:spPr>
          <a:xfrm>
            <a:off x="4931578" y="1724019"/>
            <a:ext cx="2331168" cy="358569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Arial" pitchFamily="34" charset="0"/>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Alt text</a:t>
            </a:r>
          </a:p>
          <a:p>
            <a:pPr marL="0" marR="0" lvl="0" indent="0" algn="l" defTabSz="932742" rtl="0" eaLnBrk="1" fontAlgn="auto" latinLnBrk="0" hangingPunct="1">
              <a:lnSpc>
                <a:spcPct val="100000"/>
              </a:lnSpc>
              <a:spcBef>
                <a:spcPts val="78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Alt text helps people with screen readers understand the content of slides</a:t>
            </a:r>
          </a:p>
          <a:p>
            <a:pPr marL="0" marR="0" lvl="0" indent="0" algn="l" defTabSz="932742" rtl="0" eaLnBrk="1" fontAlgn="auto" latinLnBrk="0" hangingPunct="1">
              <a:lnSpc>
                <a:spcPct val="100000"/>
              </a:lnSpc>
              <a:spcBef>
                <a:spcPts val="29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You can create alternative text for shapes, pictures, charts, tables, SmartArt graphics, or other objects</a:t>
            </a:r>
            <a:endParaRPr kumimoji="0" lang="en-US" sz="1176" b="1" i="0" u="none" strike="noStrike" kern="1200" cap="none" spc="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endParaRPr>
          </a:p>
          <a:p>
            <a:pPr marL="0" marR="0" lvl="0" indent="0" algn="l" defTabSz="932742" rtl="0" eaLnBrk="1" fontAlgn="auto" latinLnBrk="0" hangingPunct="1">
              <a:lnSpc>
                <a:spcPct val="100000"/>
              </a:lnSpc>
              <a:spcBef>
                <a:spcPts val="1176"/>
              </a:spcBef>
              <a:spcAft>
                <a:spcPts val="0"/>
              </a:spcAft>
              <a:buClrTx/>
              <a:buSzPct val="90000"/>
              <a:buFont typeface="Arial" pitchFamily="34" charset="0"/>
              <a:buNone/>
              <a:tabLst/>
              <a:defRPr/>
            </a:pPr>
            <a:r>
              <a:rPr kumimoji="0" lang="en-US" sz="1176" b="1"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Here’s how:</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Right click the image or shape </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Select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F</a:t>
            </a:r>
            <a:r>
              <a:rPr kumimoji="0" lang="en-US" sz="980" b="0" i="0" u="sng"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o</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rmat Picture…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or </a:t>
            </a:r>
            <a:b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b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F</a:t>
            </a:r>
            <a:r>
              <a:rPr kumimoji="0" lang="en-US" sz="980" b="0" i="0" u="sng"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o</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rmat Shape…</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Select the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Size &amp; Properties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icon</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Expand the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Alt Text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field </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Enter a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Title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and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Description</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 of your image or object</a:t>
            </a:r>
          </a:p>
          <a:p>
            <a:pPr marL="0" marR="0" lvl="0" indent="0" algn="l" defTabSz="914367" rtl="0" eaLnBrk="1" fontAlgn="auto" latinLnBrk="0" hangingPunct="1">
              <a:lnSpc>
                <a:spcPct val="100000"/>
              </a:lnSpc>
              <a:spcBef>
                <a:spcPct val="20000"/>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p:txBody>
      </p:sp>
      <p:sp>
        <p:nvSpPr>
          <p:cNvPr id="10" name="Slide layouts text box">
            <a:extLst>
              <a:ext uri="{FF2B5EF4-FFF2-40B4-BE49-F238E27FC236}">
                <a16:creationId xmlns:a16="http://schemas.microsoft.com/office/drawing/2014/main" id="{6CA969F9-E8C0-4936-B9E5-B64A45F7B9C7}"/>
              </a:ext>
            </a:extLst>
          </p:cNvPr>
          <p:cNvSpPr txBox="1">
            <a:spLocks/>
          </p:cNvSpPr>
          <p:nvPr/>
        </p:nvSpPr>
        <p:spPr>
          <a:xfrm>
            <a:off x="7262745" y="1724019"/>
            <a:ext cx="2331168" cy="358569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Arial" pitchFamily="34" charset="0"/>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Slide layouts</a:t>
            </a:r>
          </a:p>
          <a:p>
            <a:pPr marL="0" marR="0" lvl="0" indent="0" algn="l" defTabSz="932742" rtl="0" eaLnBrk="1" fontAlgn="auto" latinLnBrk="0" hangingPunct="1">
              <a:lnSpc>
                <a:spcPct val="100000"/>
              </a:lnSpc>
              <a:spcBef>
                <a:spcPts val="78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Using a built-in slide layout that matches your content ensures a hierarchical reading order of text blocks</a:t>
            </a:r>
          </a:p>
          <a:p>
            <a:pPr marL="0" marR="0" lvl="0" indent="0" algn="l" defTabSz="932742" rtl="0" eaLnBrk="1" fontAlgn="auto" latinLnBrk="0" hangingPunct="1">
              <a:lnSpc>
                <a:spcPct val="100000"/>
              </a:lnSpc>
              <a:spcBef>
                <a:spcPts val="1176"/>
              </a:spcBef>
              <a:spcAft>
                <a:spcPts val="0"/>
              </a:spcAft>
              <a:buClrTx/>
              <a:buSzPct val="90000"/>
              <a:buFont typeface="Arial" pitchFamily="34" charset="0"/>
              <a:buNone/>
              <a:tabLst/>
              <a:defRPr/>
            </a:pPr>
            <a:r>
              <a:rPr kumimoji="0" lang="en-US" sz="1176" b="1"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Example: </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If a new slide will have a title, rather than starting with a blank layout and adding a text block for the title, choose one of the built-in layouts with a title placeholder</a:t>
            </a:r>
          </a:p>
        </p:txBody>
      </p:sp>
      <p:sp>
        <p:nvSpPr>
          <p:cNvPr id="11" name="Reading order text box">
            <a:extLst>
              <a:ext uri="{FF2B5EF4-FFF2-40B4-BE49-F238E27FC236}">
                <a16:creationId xmlns:a16="http://schemas.microsoft.com/office/drawing/2014/main" id="{15E02C75-AB37-4F4D-9AC7-CD96B4C8696D}"/>
              </a:ext>
            </a:extLst>
          </p:cNvPr>
          <p:cNvSpPr txBox="1">
            <a:spLocks/>
          </p:cNvSpPr>
          <p:nvPr/>
        </p:nvSpPr>
        <p:spPr>
          <a:xfrm>
            <a:off x="9593912" y="1724019"/>
            <a:ext cx="2358419" cy="358569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Arial" pitchFamily="34" charset="0"/>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Reading order</a:t>
            </a:r>
          </a:p>
          <a:p>
            <a:pPr marL="0" marR="0" lvl="0" indent="0" algn="l" defTabSz="932742" rtl="0" eaLnBrk="1" fontAlgn="auto" latinLnBrk="0" hangingPunct="1">
              <a:lnSpc>
                <a:spcPct val="100000"/>
              </a:lnSpc>
              <a:spcBef>
                <a:spcPts val="78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Screen readers describe content on the screen in the order it was created</a:t>
            </a:r>
          </a:p>
          <a:p>
            <a:pPr marL="0" marR="0" lvl="0" indent="0" algn="l" defTabSz="932742" rtl="0" eaLnBrk="1" fontAlgn="auto" latinLnBrk="0" hangingPunct="1">
              <a:lnSpc>
                <a:spcPct val="100000"/>
              </a:lnSpc>
              <a:spcBef>
                <a:spcPts val="588"/>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To ensure your content is read back in the order you prefer, arrange your objects in the Selection Pane appropriately. Objects on the bottom of the selection pane are read first</a:t>
            </a:r>
          </a:p>
          <a:p>
            <a:pPr marL="0" marR="0" lvl="0" indent="0" algn="l" defTabSz="932742" rtl="0" eaLnBrk="1" fontAlgn="auto" latinLnBrk="0" hangingPunct="1">
              <a:lnSpc>
                <a:spcPct val="100000"/>
              </a:lnSpc>
              <a:spcBef>
                <a:spcPts val="1176"/>
              </a:spcBef>
              <a:spcAft>
                <a:spcPts val="0"/>
              </a:spcAft>
              <a:buClrTx/>
              <a:buSzPct val="90000"/>
              <a:buFont typeface="Arial" pitchFamily="34" charset="0"/>
              <a:buNone/>
              <a:tabLst/>
              <a:defRPr/>
            </a:pPr>
            <a:r>
              <a:rPr kumimoji="0" lang="en-US" sz="1176" b="1"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Here’s how:</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Click the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Home</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 tab</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In the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Drawing</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 group, select the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Arrange</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 drop-down menu</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Click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Selection Pane…</a:t>
            </a:r>
          </a:p>
          <a:p>
            <a:pPr marL="0" marR="0" lvl="0" indent="0" algn="l" defTabSz="932742" rtl="0" eaLnBrk="1" fontAlgn="auto" latinLnBrk="0" hangingPunct="1">
              <a:lnSpc>
                <a:spcPct val="100000"/>
              </a:lnSpc>
              <a:spcBef>
                <a:spcPct val="20000"/>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p:txBody>
      </p:sp>
      <p:cxnSp>
        <p:nvCxnSpPr>
          <p:cNvPr id="40" name="Straight Arrow Connector 39" descr="Aarow pointing to the right" title="Aarow">
            <a:extLst>
              <a:ext uri="{FF2B5EF4-FFF2-40B4-BE49-F238E27FC236}">
                <a16:creationId xmlns:a16="http://schemas.microsoft.com/office/drawing/2014/main" id="{A1ACA4DF-DAA3-42D3-A3BC-0005F488AEE5}"/>
              </a:ext>
            </a:extLst>
          </p:cNvPr>
          <p:cNvCxnSpPr>
            <a:cxnSpLocks/>
          </p:cNvCxnSpPr>
          <p:nvPr/>
        </p:nvCxnSpPr>
        <p:spPr>
          <a:xfrm>
            <a:off x="6965269" y="6006412"/>
            <a:ext cx="134048" cy="0"/>
          </a:xfrm>
          <a:prstGeom prst="straightConnector1">
            <a:avLst/>
          </a:prstGeom>
          <a:ln w="19050">
            <a:solidFill>
              <a:srgbClr val="353535"/>
            </a:solidFill>
            <a:headEnd type="none"/>
            <a:tailEnd type="arrow" w="med" len="sm"/>
          </a:ln>
        </p:spPr>
        <p:style>
          <a:lnRef idx="1">
            <a:schemeClr val="accent1"/>
          </a:lnRef>
          <a:fillRef idx="0">
            <a:schemeClr val="accent1"/>
          </a:fillRef>
          <a:effectRef idx="0">
            <a:schemeClr val="accent1"/>
          </a:effectRef>
          <a:fontRef idx="minor">
            <a:schemeClr val="tx1"/>
          </a:fontRef>
        </p:style>
      </p:cxnSp>
      <p:cxnSp>
        <p:nvCxnSpPr>
          <p:cNvPr id="13" name="Straight Arrow Connector 12" descr="Arrow pointing to the right" title="Arrow">
            <a:extLst>
              <a:ext uri="{FF2B5EF4-FFF2-40B4-BE49-F238E27FC236}">
                <a16:creationId xmlns:a16="http://schemas.microsoft.com/office/drawing/2014/main" id="{F00CE180-A4EF-447B-9B6A-C8B34EE3207F}"/>
              </a:ext>
            </a:extLst>
          </p:cNvPr>
          <p:cNvCxnSpPr>
            <a:cxnSpLocks/>
          </p:cNvCxnSpPr>
          <p:nvPr/>
        </p:nvCxnSpPr>
        <p:spPr>
          <a:xfrm>
            <a:off x="3882924" y="6006412"/>
            <a:ext cx="134048" cy="0"/>
          </a:xfrm>
          <a:prstGeom prst="straightConnector1">
            <a:avLst/>
          </a:prstGeom>
          <a:ln w="19050">
            <a:solidFill>
              <a:srgbClr val="353535"/>
            </a:solidFill>
            <a:headEnd type="none"/>
            <a:tailEnd type="arrow" w="med" len="sm"/>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AFE4319-E293-4485-975A-BADE1F275BD5}"/>
              </a:ext>
            </a:extLst>
          </p:cNvPr>
          <p:cNvPicPr>
            <a:picLocks noChangeAspect="1"/>
          </p:cNvPicPr>
          <p:nvPr/>
        </p:nvPicPr>
        <p:blipFill>
          <a:blip r:embed="rId5"/>
          <a:stretch>
            <a:fillRect/>
          </a:stretch>
        </p:blipFill>
        <p:spPr>
          <a:xfrm>
            <a:off x="1698" y="-247383"/>
            <a:ext cx="8067823" cy="248365"/>
          </a:xfrm>
          <a:prstGeom prst="rect">
            <a:avLst/>
          </a:prstGeom>
        </p:spPr>
      </p:pic>
    </p:spTree>
    <p:extLst>
      <p:ext uri="{BB962C8B-B14F-4D97-AF65-F5344CB8AC3E}">
        <p14:creationId xmlns:p14="http://schemas.microsoft.com/office/powerpoint/2010/main" val="258392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A5ECE50-F3C9-4C3D-BD6E-77E23CE17009}"/>
              </a:ext>
            </a:extLst>
          </p:cNvPr>
          <p:cNvSpPr>
            <a:spLocks noGrp="1"/>
          </p:cNvSpPr>
          <p:nvPr>
            <p:ph type="body" sz="quarter" idx="10"/>
          </p:nvPr>
        </p:nvSpPr>
        <p:spPr>
          <a:xfrm>
            <a:off x="269239" y="1189177"/>
            <a:ext cx="11653523" cy="4053417"/>
          </a:xfrm>
        </p:spPr>
        <p:txBody>
          <a:bodyPr/>
          <a:lstStyle/>
          <a:p>
            <a:r>
              <a:rPr lang="en-IE" sz="3200" dirty="0"/>
              <a:t>Uses Database Migration Assistant (DMA) for SQL assessment and schema migration</a:t>
            </a:r>
          </a:p>
          <a:p>
            <a:r>
              <a:rPr lang="en-IE" sz="3200" dirty="0"/>
              <a:t>Supports migration to Azure SQL Database services or SQL on Azure VMs</a:t>
            </a:r>
          </a:p>
          <a:p>
            <a:r>
              <a:rPr lang="en-IE" sz="3200" dirty="0"/>
              <a:t>Two migration modes</a:t>
            </a:r>
          </a:p>
          <a:p>
            <a:pPr lvl="1"/>
            <a:r>
              <a:rPr lang="en-IE" sz="1800" dirty="0"/>
              <a:t>Offline: simple and easy</a:t>
            </a:r>
          </a:p>
          <a:p>
            <a:pPr lvl="1"/>
            <a:r>
              <a:rPr lang="en-IE" sz="1800" dirty="0"/>
              <a:t>Online: minimize downtime</a:t>
            </a:r>
          </a:p>
          <a:p>
            <a:r>
              <a:rPr lang="en-IE" sz="3200" dirty="0"/>
              <a:t>Supports SQL Server, MySQL and PostgreSQL</a:t>
            </a:r>
          </a:p>
          <a:p>
            <a:pPr lvl="1"/>
            <a:r>
              <a:rPr lang="en-IE" sz="1800" dirty="0"/>
              <a:t>Use Cassandra tools or 3</a:t>
            </a:r>
            <a:r>
              <a:rPr lang="en-IE" sz="1800" baseline="30000" dirty="0"/>
              <a:t>rd</a:t>
            </a:r>
            <a:r>
              <a:rPr lang="en-IE" sz="1800" dirty="0"/>
              <a:t>-party tools for Cassandra database</a:t>
            </a:r>
          </a:p>
        </p:txBody>
      </p:sp>
      <p:sp>
        <p:nvSpPr>
          <p:cNvPr id="3" name="Title 2">
            <a:extLst>
              <a:ext uri="{FF2B5EF4-FFF2-40B4-BE49-F238E27FC236}">
                <a16:creationId xmlns:a16="http://schemas.microsoft.com/office/drawing/2014/main" id="{70FA4939-C992-4E70-864E-13E6F3A3ACD6}"/>
              </a:ext>
            </a:extLst>
          </p:cNvPr>
          <p:cNvSpPr>
            <a:spLocks noGrp="1"/>
          </p:cNvSpPr>
          <p:nvPr>
            <p:ph type="title"/>
          </p:nvPr>
        </p:nvSpPr>
        <p:spPr>
          <a:xfrm>
            <a:off x="269240" y="289511"/>
            <a:ext cx="11655840" cy="899665"/>
          </a:xfrm>
        </p:spPr>
        <p:txBody>
          <a:bodyPr/>
          <a:lstStyle/>
          <a:p>
            <a:r>
              <a:rPr lang="en-IE" sz="4000" dirty="0"/>
              <a:t>Preferred solution: Azure Database Migration Service</a:t>
            </a:r>
          </a:p>
        </p:txBody>
      </p:sp>
    </p:spTree>
    <p:extLst>
      <p:ext uri="{BB962C8B-B14F-4D97-AF65-F5344CB8AC3E}">
        <p14:creationId xmlns:p14="http://schemas.microsoft.com/office/powerpoint/2010/main" val="50526614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39" y="1189177"/>
            <a:ext cx="11653523" cy="1711238"/>
          </a:xfrm>
        </p:spPr>
        <p:txBody>
          <a:bodyPr/>
          <a:lstStyle/>
          <a:p>
            <a:r>
              <a:rPr lang="en-IE" sz="3200" dirty="0"/>
              <a:t>VM Readiness</a:t>
            </a:r>
          </a:p>
          <a:p>
            <a:r>
              <a:rPr lang="en-IE" sz="3200" dirty="0"/>
              <a:t>Recommended size</a:t>
            </a:r>
          </a:p>
          <a:p>
            <a:r>
              <a:rPr lang="en-IE" sz="3200" dirty="0"/>
              <a:t>Suggested migration tool</a:t>
            </a:r>
          </a:p>
        </p:txBody>
      </p:sp>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sz="4400" dirty="0"/>
              <a:t>Solution Details: Azure Migrate Readiness Report</a:t>
            </a:r>
          </a:p>
        </p:txBody>
      </p:sp>
      <p:pic>
        <p:nvPicPr>
          <p:cNvPr id="7" name="Picture 6" descr="Azure Readiness report from an Azure Site Recovery assessment. 6 VMs are listed. 3 are 'Ready for Azure' and 3 are 'Ready with Conditions'. The reasons given for those 3 are 'Unsupported boot type', Conditionally supported Windows Server OS', and 'Conditionally endorsed Linux OS'. Azure Database Migration Service is the recommended migration tool for the database servers, Azure Site Recovery for the other servers.">
            <a:extLst>
              <a:ext uri="{FF2B5EF4-FFF2-40B4-BE49-F238E27FC236}">
                <a16:creationId xmlns:a16="http://schemas.microsoft.com/office/drawing/2014/main" id="{24784410-4E3F-433C-BCAE-63AB2F8DD67F}"/>
              </a:ext>
            </a:extLst>
          </p:cNvPr>
          <p:cNvPicPr>
            <a:picLocks noChangeAspect="1"/>
          </p:cNvPicPr>
          <p:nvPr/>
        </p:nvPicPr>
        <p:blipFill rotWithShape="1">
          <a:blip r:embed="rId3"/>
          <a:srcRect l="15962" t="13964" r="1605" b="3649"/>
          <a:stretch/>
        </p:blipFill>
        <p:spPr>
          <a:xfrm>
            <a:off x="2213050" y="2946449"/>
            <a:ext cx="7765899" cy="3622040"/>
          </a:xfrm>
          <a:prstGeom prst="rect">
            <a:avLst/>
          </a:prstGeom>
        </p:spPr>
      </p:pic>
    </p:spTree>
    <p:extLst>
      <p:ext uri="{BB962C8B-B14F-4D97-AF65-F5344CB8AC3E}">
        <p14:creationId xmlns:p14="http://schemas.microsoft.com/office/powerpoint/2010/main" val="338530259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40" y="1438943"/>
            <a:ext cx="5403428" cy="1348061"/>
          </a:xfrm>
        </p:spPr>
        <p:txBody>
          <a:bodyPr/>
          <a:lstStyle/>
          <a:p>
            <a:r>
              <a:rPr lang="en-IE" sz="2800" dirty="0"/>
              <a:t>Configure target environment parameters to tune pricing estimate</a:t>
            </a:r>
          </a:p>
        </p:txBody>
      </p:sp>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a:t>Solution Details: Azure Migrate Cost Estimate</a:t>
            </a:r>
            <a:endParaRPr lang="en-IE" dirty="0"/>
          </a:p>
        </p:txBody>
      </p:sp>
      <p:pic>
        <p:nvPicPr>
          <p:cNvPr id="6" name="Picture 5" descr="Azure Migrate assessment settings. Includes: target location, storage type, pricing tier, reserved instances, sizing criterion, performance history, VM series, comfort factor, subscription offer, currency, discount %, VM uptime and hybrid benefit.">
            <a:extLst>
              <a:ext uri="{FF2B5EF4-FFF2-40B4-BE49-F238E27FC236}">
                <a16:creationId xmlns:a16="http://schemas.microsoft.com/office/drawing/2014/main" id="{3BE3CBCF-434D-4103-A1B1-DDC962A649B8}"/>
              </a:ext>
            </a:extLst>
          </p:cNvPr>
          <p:cNvPicPr>
            <a:picLocks noChangeAspect="1"/>
          </p:cNvPicPr>
          <p:nvPr/>
        </p:nvPicPr>
        <p:blipFill>
          <a:blip r:embed="rId3"/>
          <a:stretch>
            <a:fillRect/>
          </a:stretch>
        </p:blipFill>
        <p:spPr>
          <a:xfrm>
            <a:off x="6772279" y="1505957"/>
            <a:ext cx="4267200" cy="4523420"/>
          </a:xfrm>
          <a:prstGeom prst="rect">
            <a:avLst/>
          </a:prstGeom>
          <a:ln>
            <a:noFill/>
          </a:ln>
          <a:effectLst/>
        </p:spPr>
      </p:pic>
      <p:pic>
        <p:nvPicPr>
          <p:cNvPr id="8" name="Picture 7" descr="Monthly cost estimate chart from an Azure Migrate assessment report">
            <a:extLst>
              <a:ext uri="{FF2B5EF4-FFF2-40B4-BE49-F238E27FC236}">
                <a16:creationId xmlns:a16="http://schemas.microsoft.com/office/drawing/2014/main" id="{5A6CFEA6-847A-4736-9B4A-326E40DEE682}"/>
              </a:ext>
            </a:extLst>
          </p:cNvPr>
          <p:cNvPicPr>
            <a:picLocks noChangeAspect="1"/>
          </p:cNvPicPr>
          <p:nvPr/>
        </p:nvPicPr>
        <p:blipFill rotWithShape="1">
          <a:blip r:embed="rId4"/>
          <a:srcRect l="47437" t="33855" r="25609" b="1037"/>
          <a:stretch/>
        </p:blipFill>
        <p:spPr>
          <a:xfrm>
            <a:off x="664921" y="4526702"/>
            <a:ext cx="2330628" cy="1472957"/>
          </a:xfrm>
          <a:prstGeom prst="rect">
            <a:avLst/>
          </a:prstGeom>
        </p:spPr>
      </p:pic>
      <p:pic>
        <p:nvPicPr>
          <p:cNvPr id="9" name="Picture 8" descr="Storage monthly cost estimate chart from an Azure Migrate assessment report">
            <a:extLst>
              <a:ext uri="{FF2B5EF4-FFF2-40B4-BE49-F238E27FC236}">
                <a16:creationId xmlns:a16="http://schemas.microsoft.com/office/drawing/2014/main" id="{097AAB30-0F9B-462E-994C-5DB86D5EB8EE}"/>
              </a:ext>
            </a:extLst>
          </p:cNvPr>
          <p:cNvPicPr>
            <a:picLocks noChangeAspect="1"/>
          </p:cNvPicPr>
          <p:nvPr/>
        </p:nvPicPr>
        <p:blipFill rotWithShape="1">
          <a:blip r:embed="rId4"/>
          <a:srcRect l="72746" t="33855" r="299" b="1037"/>
          <a:stretch/>
        </p:blipFill>
        <p:spPr>
          <a:xfrm>
            <a:off x="3089095" y="4526702"/>
            <a:ext cx="2330628" cy="1472957"/>
          </a:xfrm>
          <a:prstGeom prst="rect">
            <a:avLst/>
          </a:prstGeom>
          <a:solidFill>
            <a:schemeClr val="bg1"/>
          </a:solidFill>
        </p:spPr>
      </p:pic>
    </p:spTree>
    <p:extLst>
      <p:ext uri="{BB962C8B-B14F-4D97-AF65-F5344CB8AC3E}">
        <p14:creationId xmlns:p14="http://schemas.microsoft.com/office/powerpoint/2010/main" val="165101149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39" y="1189177"/>
            <a:ext cx="11653523" cy="1612749"/>
          </a:xfrm>
        </p:spPr>
        <p:txBody>
          <a:bodyPr/>
          <a:lstStyle/>
          <a:p>
            <a:r>
              <a:rPr lang="en-IE" sz="3200" dirty="0"/>
              <a:t>Creates map of VM network dependencies</a:t>
            </a:r>
          </a:p>
          <a:p>
            <a:r>
              <a:rPr lang="en-IE" sz="3200" dirty="0"/>
              <a:t>Identify related machines to plan migration groups and dependencies</a:t>
            </a:r>
          </a:p>
        </p:txBody>
      </p:sp>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sz="3600" dirty="0"/>
              <a:t>Solution Details: Azure Migrate Dependency Visualization</a:t>
            </a:r>
          </a:p>
        </p:txBody>
      </p:sp>
      <p:pic>
        <p:nvPicPr>
          <p:cNvPr id="5" name="Picture 4" descr="Screenshot of dependency map. The highlighted server AcmeWeb is shown connecting to a number of other servers, on a variety of network ports.">
            <a:extLst>
              <a:ext uri="{FF2B5EF4-FFF2-40B4-BE49-F238E27FC236}">
                <a16:creationId xmlns:a16="http://schemas.microsoft.com/office/drawing/2014/main" id="{1F6EA8E9-1EC6-4812-9452-3FBCA05BB7F1}"/>
              </a:ext>
            </a:extLst>
          </p:cNvPr>
          <p:cNvPicPr>
            <a:picLocks noChangeAspect="1"/>
          </p:cNvPicPr>
          <p:nvPr/>
        </p:nvPicPr>
        <p:blipFill rotWithShape="1">
          <a:blip r:embed="rId3"/>
          <a:srcRect l="18008" t="24619" r="3744" b="8336"/>
          <a:stretch/>
        </p:blipFill>
        <p:spPr>
          <a:xfrm>
            <a:off x="1983321" y="3059346"/>
            <a:ext cx="7776779" cy="3022672"/>
          </a:xfrm>
          <a:prstGeom prst="rect">
            <a:avLst/>
          </a:prstGeom>
        </p:spPr>
      </p:pic>
    </p:spTree>
    <p:extLst>
      <p:ext uri="{BB962C8B-B14F-4D97-AF65-F5344CB8AC3E}">
        <p14:creationId xmlns:p14="http://schemas.microsoft.com/office/powerpoint/2010/main" val="7475277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p:txBody>
          <a:bodyPr/>
          <a:lstStyle/>
          <a:p>
            <a:r>
              <a:rPr lang="en-IE" dirty="0"/>
              <a:t>Prepare Azure environment</a:t>
            </a:r>
          </a:p>
          <a:p>
            <a:pPr lvl="1"/>
            <a:r>
              <a:rPr lang="en-IE" dirty="0"/>
              <a:t>Accounts, permissions, recovery services vault, storage, network…everything except the VMs and their disks</a:t>
            </a:r>
          </a:p>
          <a:p>
            <a:r>
              <a:rPr lang="en-IE" dirty="0"/>
              <a:t>Deploy on-premises components</a:t>
            </a:r>
          </a:p>
          <a:p>
            <a:pPr lvl="1"/>
            <a:r>
              <a:rPr lang="en-IE" dirty="0"/>
              <a:t>VMware or Physical: Configuration server, process server, mobility agent</a:t>
            </a:r>
          </a:p>
          <a:p>
            <a:r>
              <a:rPr lang="en-IE" dirty="0"/>
              <a:t>Configure replication policy and enable replication</a:t>
            </a:r>
          </a:p>
          <a:p>
            <a:r>
              <a:rPr lang="en-IE" dirty="0"/>
              <a:t>Perform test failover and verify</a:t>
            </a:r>
          </a:p>
          <a:p>
            <a:endParaRPr lang="en-IE" dirty="0"/>
          </a:p>
        </p:txBody>
      </p:sp>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a:t>Solution Details: Azure Site Recovery</a:t>
            </a:r>
            <a:endParaRPr lang="en-IE" dirty="0"/>
          </a:p>
        </p:txBody>
      </p:sp>
    </p:spTree>
    <p:extLst>
      <p:ext uri="{BB962C8B-B14F-4D97-AF65-F5344CB8AC3E}">
        <p14:creationId xmlns:p14="http://schemas.microsoft.com/office/powerpoint/2010/main" val="341096619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p:txBody>
          <a:bodyPr/>
          <a:lstStyle/>
          <a:p>
            <a:r>
              <a:rPr lang="en-IE"/>
              <a:t>Cut over</a:t>
            </a:r>
          </a:p>
          <a:p>
            <a:pPr lvl="1"/>
            <a:r>
              <a:rPr lang="en-IE"/>
              <a:t>ASR failover</a:t>
            </a:r>
          </a:p>
          <a:p>
            <a:pPr lvl="1"/>
            <a:r>
              <a:rPr lang="en-IE"/>
              <a:t>Update application settings (connection strings, configurations, etc)</a:t>
            </a:r>
          </a:p>
          <a:p>
            <a:pPr lvl="1"/>
            <a:r>
              <a:rPr lang="en-IE"/>
              <a:t>Acceptance testing</a:t>
            </a:r>
          </a:p>
          <a:p>
            <a:pPr lvl="1"/>
            <a:r>
              <a:rPr lang="en-IE"/>
              <a:t>Endpoint update (typically DNS change)</a:t>
            </a:r>
          </a:p>
          <a:p>
            <a:r>
              <a:rPr lang="en-IE"/>
              <a:t>Post-migration</a:t>
            </a:r>
          </a:p>
          <a:p>
            <a:pPr lvl="1"/>
            <a:r>
              <a:rPr lang="en-IE"/>
              <a:t>Install VM agent / uninstall mobility agent</a:t>
            </a:r>
          </a:p>
          <a:p>
            <a:pPr lvl="1"/>
            <a:r>
              <a:rPr lang="en-IE"/>
              <a:t>Configure backup and DR</a:t>
            </a:r>
          </a:p>
          <a:p>
            <a:pPr lvl="1"/>
            <a:r>
              <a:rPr lang="en-IE"/>
              <a:t>Enable disk encryption</a:t>
            </a:r>
          </a:p>
          <a:p>
            <a:pPr lvl="1"/>
            <a:r>
              <a:rPr lang="en-IE"/>
              <a:t>Review security and availability settings</a:t>
            </a:r>
          </a:p>
          <a:p>
            <a:pPr lvl="1"/>
            <a:r>
              <a:rPr lang="en-IE"/>
              <a:t>Review Azure Advisor / Security Center recommendations</a:t>
            </a:r>
          </a:p>
          <a:p>
            <a:endParaRPr lang="en-IE" dirty="0"/>
          </a:p>
        </p:txBody>
      </p:sp>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a:t>Solution Details: Azure Site Recovery</a:t>
            </a:r>
            <a:endParaRPr lang="en-IE" dirty="0"/>
          </a:p>
        </p:txBody>
      </p:sp>
    </p:spTree>
    <p:extLst>
      <p:ext uri="{BB962C8B-B14F-4D97-AF65-F5344CB8AC3E}">
        <p14:creationId xmlns:p14="http://schemas.microsoft.com/office/powerpoint/2010/main" val="131488846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39" y="1189177"/>
            <a:ext cx="11653523" cy="5639236"/>
          </a:xfrm>
        </p:spPr>
        <p:txBody>
          <a:bodyPr/>
          <a:lstStyle/>
          <a:p>
            <a:r>
              <a:rPr lang="en-IE" dirty="0"/>
              <a:t>Create target DB in Azure</a:t>
            </a:r>
          </a:p>
          <a:p>
            <a:r>
              <a:rPr lang="en-IE" dirty="0"/>
              <a:t>Create </a:t>
            </a:r>
            <a:r>
              <a:rPr lang="en-IE" dirty="0" err="1"/>
              <a:t>VNet</a:t>
            </a:r>
            <a:r>
              <a:rPr lang="en-IE" dirty="0"/>
              <a:t> with access to source and target</a:t>
            </a:r>
          </a:p>
          <a:p>
            <a:pPr lvl="1"/>
            <a:r>
              <a:rPr lang="en-IE" dirty="0"/>
              <a:t>DMS deploys into this </a:t>
            </a:r>
            <a:r>
              <a:rPr lang="en-IE" dirty="0" err="1"/>
              <a:t>VNet</a:t>
            </a:r>
            <a:r>
              <a:rPr lang="en-IE" dirty="0"/>
              <a:t> for connectivity</a:t>
            </a:r>
          </a:p>
          <a:p>
            <a:pPr lvl="1"/>
            <a:r>
              <a:rPr lang="en-IE" dirty="0"/>
              <a:t>Use S2S VPN or ExpressRoute for on-premises access</a:t>
            </a:r>
          </a:p>
          <a:p>
            <a:pPr lvl="1"/>
            <a:r>
              <a:rPr lang="en-IE" dirty="0"/>
              <a:t>Requires Internet access on TCP ports 443, 53, 9354, 445, 12000</a:t>
            </a:r>
          </a:p>
          <a:p>
            <a:pPr lvl="1"/>
            <a:r>
              <a:rPr lang="en-IE" dirty="0"/>
              <a:t>Database access on port 1433 (NSGs, firewalls)</a:t>
            </a:r>
          </a:p>
          <a:p>
            <a:r>
              <a:rPr lang="en-IE" dirty="0"/>
              <a:t>Use DMA for assessment and schema migration</a:t>
            </a:r>
          </a:p>
          <a:p>
            <a:r>
              <a:rPr lang="en-IE" dirty="0"/>
              <a:t>Use DMS for data migration</a:t>
            </a:r>
          </a:p>
          <a:p>
            <a:endParaRPr lang="en-IE" dirty="0"/>
          </a:p>
          <a:p>
            <a:endParaRPr lang="en-IE" dirty="0"/>
          </a:p>
        </p:txBody>
      </p:sp>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sz="4400" dirty="0"/>
              <a:t>Solution Details: Database Migration Service (DMS)</a:t>
            </a:r>
          </a:p>
        </p:txBody>
      </p:sp>
    </p:spTree>
    <p:extLst>
      <p:ext uri="{BB962C8B-B14F-4D97-AF65-F5344CB8AC3E}">
        <p14:creationId xmlns:p14="http://schemas.microsoft.com/office/powerpoint/2010/main" val="88009534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39" y="1189177"/>
            <a:ext cx="11653523" cy="5904822"/>
          </a:xfrm>
        </p:spPr>
        <p:txBody>
          <a:bodyPr/>
          <a:lstStyle/>
          <a:p>
            <a:r>
              <a:rPr lang="en-IE" dirty="0"/>
              <a:t>Offline migration</a:t>
            </a:r>
          </a:p>
          <a:p>
            <a:pPr lvl="1"/>
            <a:r>
              <a:rPr lang="en-IE" dirty="0"/>
              <a:t>Wait to complete</a:t>
            </a:r>
          </a:p>
          <a:p>
            <a:pPr lvl="1"/>
            <a:r>
              <a:rPr lang="en-IE" dirty="0"/>
              <a:t>Reconfigure applications with new database connection details</a:t>
            </a:r>
          </a:p>
          <a:p>
            <a:r>
              <a:rPr lang="en-IE" dirty="0"/>
              <a:t>Online migration</a:t>
            </a:r>
          </a:p>
          <a:p>
            <a:pPr lvl="1"/>
            <a:r>
              <a:rPr lang="en-IE" dirty="0"/>
              <a:t>Requires 'Premium' pricing tier</a:t>
            </a:r>
          </a:p>
          <a:p>
            <a:pPr lvl="1"/>
            <a:r>
              <a:rPr lang="en-IE" dirty="0"/>
              <a:t>Wait for initial data sync</a:t>
            </a:r>
          </a:p>
          <a:p>
            <a:pPr lvl="1"/>
            <a:r>
              <a:rPr lang="en-IE" dirty="0"/>
              <a:t>Stop incoming transactions</a:t>
            </a:r>
          </a:p>
          <a:p>
            <a:pPr lvl="1"/>
            <a:r>
              <a:rPr lang="en-IE" dirty="0"/>
              <a:t>Wait for pending transactions to read '0'</a:t>
            </a:r>
          </a:p>
          <a:p>
            <a:pPr lvl="1"/>
            <a:r>
              <a:rPr lang="en-IE" dirty="0"/>
              <a:t>Stop syncing changes</a:t>
            </a:r>
          </a:p>
          <a:p>
            <a:pPr lvl="1"/>
            <a:r>
              <a:rPr lang="en-IE" dirty="0"/>
              <a:t>Reconfigure applications with new database connection details</a:t>
            </a:r>
          </a:p>
          <a:p>
            <a:endParaRPr lang="en-IE" dirty="0"/>
          </a:p>
          <a:p>
            <a:endParaRPr lang="en-IE" dirty="0"/>
          </a:p>
        </p:txBody>
      </p:sp>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sz="4400" dirty="0"/>
              <a:t>Solution Details: Database Migration Service (DMS)</a:t>
            </a:r>
          </a:p>
        </p:txBody>
      </p:sp>
      <p:pic>
        <p:nvPicPr>
          <p:cNvPr id="4" name="Picture 3" descr="Azure portal screenshot from the Azure Database Migration Service, showing the 'Complete cutover' blade. It shows 'pending changes' as zero.">
            <a:extLst>
              <a:ext uri="{FF2B5EF4-FFF2-40B4-BE49-F238E27FC236}">
                <a16:creationId xmlns:a16="http://schemas.microsoft.com/office/drawing/2014/main" id="{B976D4C5-C9AB-460C-90C0-DF6799071511}"/>
              </a:ext>
            </a:extLst>
          </p:cNvPr>
          <p:cNvPicPr>
            <a:picLocks noChangeAspect="1"/>
          </p:cNvPicPr>
          <p:nvPr/>
        </p:nvPicPr>
        <p:blipFill rotWithShape="1">
          <a:blip r:embed="rId3"/>
          <a:srcRect l="78470" t="1584" r="174" b="36033"/>
          <a:stretch/>
        </p:blipFill>
        <p:spPr>
          <a:xfrm>
            <a:off x="9403807" y="1353209"/>
            <a:ext cx="2518954" cy="4536000"/>
          </a:xfrm>
          <a:prstGeom prst="rect">
            <a:avLst/>
          </a:prstGeom>
        </p:spPr>
      </p:pic>
    </p:spTree>
    <p:extLst>
      <p:ext uri="{BB962C8B-B14F-4D97-AF65-F5344CB8AC3E}">
        <p14:creationId xmlns:p14="http://schemas.microsoft.com/office/powerpoint/2010/main" val="13375451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a:t>
            </a:r>
            <a:br>
              <a:rPr lang="en-US" dirty="0"/>
            </a:br>
            <a:endParaRPr lang="en-US" dirty="0"/>
          </a:p>
        </p:txBody>
      </p:sp>
      <p:sp>
        <p:nvSpPr>
          <p:cNvPr id="3" name="Content Placeholder 2"/>
          <p:cNvSpPr>
            <a:spLocks noGrp="1"/>
          </p:cNvSpPr>
          <p:nvPr>
            <p:ph type="body" sz="quarter" idx="10"/>
          </p:nvPr>
        </p:nvSpPr>
        <p:spPr>
          <a:xfrm>
            <a:off x="269239" y="1189177"/>
            <a:ext cx="11653523" cy="5133713"/>
          </a:xfrm>
        </p:spPr>
        <p:txBody>
          <a:bodyPr/>
          <a:lstStyle/>
          <a:p>
            <a:r>
              <a:rPr lang="en-US" sz="2400" dirty="0">
                <a:latin typeface="Segoe UI Semibold" panose="020B0702040204020203" pitchFamily="34" charset="0"/>
                <a:cs typeface="Segoe UI Semibold" panose="020B0702040204020203" pitchFamily="34" charset="0"/>
              </a:rPr>
              <a:t>Objection: </a:t>
            </a:r>
            <a:r>
              <a:rPr lang="en-US" sz="2400" dirty="0">
                <a:solidFill>
                  <a:schemeClr val="tx1"/>
                </a:solidFill>
              </a:rPr>
              <a:t>Owners of each business application need to approve any substantial application change, including migration. Business owners have indicated that they will require evidence that migration will be successful before granting approval.</a:t>
            </a:r>
          </a:p>
          <a:p>
            <a:endParaRPr lang="en-US" sz="2400" dirty="0"/>
          </a:p>
          <a:p>
            <a:r>
              <a:rPr lang="en-US" sz="2400" dirty="0">
                <a:latin typeface="Segoe UI Semibold" panose="020B0702040204020203" pitchFamily="34" charset="0"/>
                <a:cs typeface="Segoe UI Semibold" panose="020B0702040204020203" pitchFamily="34" charset="0"/>
              </a:rPr>
              <a:t>Answer: </a:t>
            </a:r>
            <a:r>
              <a:rPr lang="en-US" sz="2400" dirty="0">
                <a:solidFill>
                  <a:schemeClr val="tx1"/>
                </a:solidFill>
              </a:rPr>
              <a:t>Create of a proof of concept deployment, to validate the overall architecture and any assumptions, for example regarding the impact of changes to network latency between application components.</a:t>
            </a:r>
            <a:br>
              <a:rPr lang="en-US" sz="2400" dirty="0">
                <a:solidFill>
                  <a:schemeClr val="tx1"/>
                </a:solidFill>
              </a:rPr>
            </a:br>
            <a:r>
              <a:rPr lang="en-US" sz="2400" dirty="0">
                <a:solidFill>
                  <a:schemeClr val="tx1"/>
                </a:solidFill>
              </a:rPr>
              <a:t>For the migration process itself, Azure Site Recovery supports a 'test failover'. This creates the Azure deployment in parallel with the existing deployment, allowing the migration process to be verified without risk of production impact. Likewise, database migration using DMS does not impact the existing production database.</a:t>
            </a:r>
          </a:p>
          <a:p>
            <a:r>
              <a:rPr lang="en-US" sz="2400" dirty="0">
                <a:solidFill>
                  <a:schemeClr val="tx1"/>
                </a:solidFill>
              </a:rPr>
              <a:t>Third-party migration tools used for migration of physical servers similarly support a validation step prior to committing the migration.</a:t>
            </a:r>
          </a:p>
          <a:p>
            <a:endParaRPr lang="en-US" sz="2400" dirty="0"/>
          </a:p>
        </p:txBody>
      </p:sp>
    </p:spTree>
    <p:extLst>
      <p:ext uri="{BB962C8B-B14F-4D97-AF65-F5344CB8AC3E}">
        <p14:creationId xmlns:p14="http://schemas.microsoft.com/office/powerpoint/2010/main" val="29237308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a:t>
            </a:r>
            <a:br>
              <a:rPr lang="en-US" dirty="0"/>
            </a:br>
            <a:endParaRPr lang="en-US" dirty="0"/>
          </a:p>
        </p:txBody>
      </p:sp>
      <p:sp>
        <p:nvSpPr>
          <p:cNvPr id="3" name="Content Placeholder 2"/>
          <p:cNvSpPr>
            <a:spLocks noGrp="1"/>
          </p:cNvSpPr>
          <p:nvPr>
            <p:ph type="body" sz="quarter" idx="10"/>
          </p:nvPr>
        </p:nvSpPr>
        <p:spPr>
          <a:xfrm>
            <a:off x="269239" y="1189177"/>
            <a:ext cx="11653523" cy="1994392"/>
          </a:xfrm>
        </p:spPr>
        <p:txBody>
          <a:bodyPr/>
          <a:lstStyle/>
          <a:p>
            <a:r>
              <a:rPr lang="en-US" sz="2400" dirty="0">
                <a:latin typeface="Segoe UI Semibold" panose="020B0702040204020203" pitchFamily="34" charset="0"/>
                <a:cs typeface="Segoe UI Semibold" panose="020B0702040204020203" pitchFamily="34" charset="0"/>
              </a:rPr>
              <a:t>Objection: </a:t>
            </a:r>
            <a:r>
              <a:rPr lang="en-US" sz="2400" dirty="0" err="1">
                <a:solidFill>
                  <a:schemeClr val="tx1"/>
                </a:solidFill>
              </a:rPr>
              <a:t>Fabrikam</a:t>
            </a:r>
            <a:r>
              <a:rPr lang="en-US" sz="2400" dirty="0">
                <a:solidFill>
                  <a:schemeClr val="tx1"/>
                </a:solidFill>
              </a:rPr>
              <a:t> have negotiated an Enterprise Agreement (EA) with Microsoft for their Azure consumption. Any cost estimates need to reflect their EA discount.</a:t>
            </a:r>
          </a:p>
          <a:p>
            <a:endParaRPr lang="en-US" sz="2400" dirty="0"/>
          </a:p>
          <a:p>
            <a:r>
              <a:rPr lang="en-US" sz="2400" dirty="0">
                <a:latin typeface="Segoe UI Semibold" panose="020B0702040204020203" pitchFamily="34" charset="0"/>
                <a:cs typeface="Segoe UI Semibold" panose="020B0702040204020203" pitchFamily="34" charset="0"/>
              </a:rPr>
              <a:t>Answer: </a:t>
            </a:r>
            <a:r>
              <a:rPr lang="en-US" sz="2400" dirty="0">
                <a:solidFill>
                  <a:schemeClr val="tx1"/>
                </a:solidFill>
              </a:rPr>
              <a:t>Not a problem! Cost estimates from both Azure Migrate and the Azure Pricing Calculator can be tailored to reflect your EA discount.</a:t>
            </a:r>
            <a:endParaRPr lang="en-US" sz="2400" dirty="0"/>
          </a:p>
        </p:txBody>
      </p:sp>
    </p:spTree>
    <p:extLst>
      <p:ext uri="{BB962C8B-B14F-4D97-AF65-F5344CB8AC3E}">
        <p14:creationId xmlns:p14="http://schemas.microsoft.com/office/powerpoint/2010/main" val="24031390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4050340"/>
          </a:xfrm>
          <a:prstGeom prst="rect">
            <a:avLst/>
          </a:prstGeom>
          <a:noFill/>
        </p:spPr>
        <p:txBody>
          <a:bodyPr wrap="square" lIns="182880" tIns="146304" rIns="182880" bIns="146304" rtlCol="0">
            <a:spAutoFit/>
          </a:bodyPr>
          <a:lstStyle/>
          <a:p>
            <a:pPr>
              <a:lnSpc>
                <a:spcPct val="90000"/>
              </a:lnSpc>
              <a:spcAft>
                <a:spcPts val="600"/>
              </a:spcAft>
            </a:pPr>
            <a:r>
              <a:rPr lang="en-US" sz="2000" dirty="0">
                <a:latin typeface="+mj-lt"/>
              </a:rPr>
              <a:t>In this whiteboard design session, you will look at how to design an Azure migration for a heterogenous customer environment. The existing infrastructure comprises both Windows and Linux servers running on both VMWare and physical machines, and includes some legacy servers. Throughout the whiteboard design session, you will look at the various options and services available to migrate heterogenous environments to Azure.</a:t>
            </a:r>
          </a:p>
          <a:p>
            <a:pPr>
              <a:lnSpc>
                <a:spcPct val="90000"/>
              </a:lnSpc>
              <a:spcAft>
                <a:spcPts val="600"/>
              </a:spcAft>
            </a:pPr>
            <a:endParaRPr lang="en-US" sz="2000" dirty="0">
              <a:latin typeface="+mj-lt"/>
            </a:endParaRPr>
          </a:p>
          <a:p>
            <a:pPr>
              <a:lnSpc>
                <a:spcPct val="90000"/>
              </a:lnSpc>
              <a:spcAft>
                <a:spcPts val="600"/>
              </a:spcAft>
            </a:pPr>
            <a:r>
              <a:rPr lang="en-US" sz="2000" dirty="0">
                <a:latin typeface="+mj-lt"/>
              </a:rPr>
              <a:t>At the end of this workshop, you will be better able to design and implement the discovery and assessment of environments to evaluate their readiness for migrating to Azure using services including Azure Migrate, Azure Database Migration Service, and Azure Site Recovery.</a:t>
            </a:r>
            <a:endParaRPr lang="en-US" sz="1400" dirty="0"/>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a:t>
            </a:r>
            <a:br>
              <a:rPr lang="en-US" dirty="0"/>
            </a:br>
            <a:endParaRPr lang="en-US" dirty="0"/>
          </a:p>
        </p:txBody>
      </p:sp>
      <p:sp>
        <p:nvSpPr>
          <p:cNvPr id="3" name="Content Placeholder 2"/>
          <p:cNvSpPr>
            <a:spLocks noGrp="1"/>
          </p:cNvSpPr>
          <p:nvPr>
            <p:ph type="body" sz="quarter" idx="10"/>
          </p:nvPr>
        </p:nvSpPr>
        <p:spPr>
          <a:xfrm>
            <a:off x="269239" y="1189177"/>
            <a:ext cx="11653523" cy="3804118"/>
          </a:xfrm>
        </p:spPr>
        <p:txBody>
          <a:bodyPr/>
          <a:lstStyle/>
          <a:p>
            <a:r>
              <a:rPr lang="en-US" sz="2400" dirty="0">
                <a:latin typeface="Segoe UI Semibold" panose="020B0702040204020203" pitchFamily="34" charset="0"/>
                <a:cs typeface="Segoe UI Semibold" panose="020B0702040204020203" pitchFamily="34" charset="0"/>
              </a:rPr>
              <a:t>Objection: </a:t>
            </a:r>
            <a:r>
              <a:rPr lang="en-US" sz="2400" dirty="0"/>
              <a:t>Many applications comprise multiple components or tiers. How can you ensure that these migrations are appropriately orchestrated?</a:t>
            </a:r>
          </a:p>
          <a:p>
            <a:endParaRPr lang="en-US" sz="2400" dirty="0"/>
          </a:p>
          <a:p>
            <a:r>
              <a:rPr lang="en-US" sz="2400" dirty="0">
                <a:latin typeface="Segoe UI Semibold" panose="020B0702040204020203" pitchFamily="34" charset="0"/>
                <a:cs typeface="Segoe UI Semibold" panose="020B0702040204020203" pitchFamily="34" charset="0"/>
              </a:rPr>
              <a:t>Answer: </a:t>
            </a:r>
            <a:r>
              <a:rPr lang="en-US" sz="2400" dirty="0"/>
              <a:t>Using Azure Site Recovery, VMs can be grouped to reflect the application architecture. The dependency visualization feature of Azure Migrate helps identify and configure these groupings.</a:t>
            </a:r>
          </a:p>
          <a:p>
            <a:r>
              <a:rPr lang="en-US" sz="2400" dirty="0"/>
              <a:t>The migration process can then be staged to migrate different groups of VMs separately. Custom scripts can be used to perform custom pre- and post-migration operations.</a:t>
            </a:r>
          </a:p>
          <a:p>
            <a:r>
              <a:rPr lang="en-US" sz="2400" dirty="0"/>
              <a:t>Similar orchestration is also supported by third-party migration tools, used for physical servers.</a:t>
            </a:r>
          </a:p>
        </p:txBody>
      </p:sp>
    </p:spTree>
    <p:extLst>
      <p:ext uri="{BB962C8B-B14F-4D97-AF65-F5344CB8AC3E}">
        <p14:creationId xmlns:p14="http://schemas.microsoft.com/office/powerpoint/2010/main" val="36925392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a:t>
            </a:r>
            <a:br>
              <a:rPr lang="en-US" dirty="0"/>
            </a:br>
            <a:endParaRPr lang="en-US" dirty="0"/>
          </a:p>
        </p:txBody>
      </p:sp>
      <p:sp>
        <p:nvSpPr>
          <p:cNvPr id="3" name="Content Placeholder 2"/>
          <p:cNvSpPr>
            <a:spLocks noGrp="1"/>
          </p:cNvSpPr>
          <p:nvPr>
            <p:ph type="body" sz="quarter" idx="10"/>
          </p:nvPr>
        </p:nvSpPr>
        <p:spPr>
          <a:xfrm>
            <a:off x="269239" y="1189177"/>
            <a:ext cx="11653523" cy="4136517"/>
          </a:xfrm>
        </p:spPr>
        <p:txBody>
          <a:bodyPr/>
          <a:lstStyle/>
          <a:p>
            <a:r>
              <a:rPr lang="en-US" sz="2400" dirty="0">
                <a:latin typeface="Segoe UI Semibold" panose="020B0702040204020203" pitchFamily="34" charset="0"/>
                <a:cs typeface="Segoe UI Semibold" panose="020B0702040204020203" pitchFamily="34" charset="0"/>
              </a:rPr>
              <a:t>Objection: </a:t>
            </a:r>
            <a:r>
              <a:rPr lang="en-US" sz="2400" dirty="0"/>
              <a:t>Each migration should be designed to minimize application downtime. There must be an option to fail-back should the migration experience an unexpected problem.</a:t>
            </a:r>
          </a:p>
          <a:p>
            <a:endParaRPr lang="en-US" sz="2400" dirty="0"/>
          </a:p>
          <a:p>
            <a:r>
              <a:rPr lang="en-US" sz="2400" dirty="0">
                <a:latin typeface="Segoe UI Semibold" panose="020B0702040204020203" pitchFamily="34" charset="0"/>
                <a:cs typeface="Segoe UI Semibold" panose="020B0702040204020203" pitchFamily="34" charset="0"/>
              </a:rPr>
              <a:t>Answer: </a:t>
            </a:r>
            <a:r>
              <a:rPr lang="en-US" sz="2400" dirty="0"/>
              <a:t>To ensure data consistency during migration, a short application downtime may be required. With ASR, incremental replication keeps the duration of this downtime to a minimum.</a:t>
            </a:r>
          </a:p>
          <a:p>
            <a:r>
              <a:rPr lang="en-US" sz="2400" dirty="0"/>
              <a:t>Similarly, data migration using DMS supports online migration, allowing you to keep your application online while data is synchronized. Only a short downtime window is required to cut over to the new database.</a:t>
            </a:r>
          </a:p>
          <a:p>
            <a:r>
              <a:rPr lang="en-US" sz="2400" dirty="0"/>
              <a:t>In the event of an unexpected issue arising, the existing deployment remains available as a fail-back.</a:t>
            </a:r>
          </a:p>
        </p:txBody>
      </p:sp>
    </p:spTree>
    <p:extLst>
      <p:ext uri="{BB962C8B-B14F-4D97-AF65-F5344CB8AC3E}">
        <p14:creationId xmlns:p14="http://schemas.microsoft.com/office/powerpoint/2010/main" val="19202248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Customer quote</a:t>
            </a:r>
            <a:br>
              <a:rPr lang="en-US"/>
            </a:br>
            <a:endParaRPr lang="en-US" dirty="0"/>
          </a:p>
        </p:txBody>
      </p:sp>
      <p:sp>
        <p:nvSpPr>
          <p:cNvPr id="3" name="Content Placeholder 2"/>
          <p:cNvSpPr>
            <a:spLocks noGrp="1"/>
          </p:cNvSpPr>
          <p:nvPr>
            <p:ph type="body" sz="quarter" idx="10"/>
          </p:nvPr>
        </p:nvSpPr>
        <p:spPr>
          <a:xfrm>
            <a:off x="269239" y="1189177"/>
            <a:ext cx="11653523" cy="4801314"/>
          </a:xfrm>
        </p:spPr>
        <p:txBody>
          <a:bodyPr/>
          <a:lstStyle/>
          <a:p>
            <a:endParaRPr lang="en-US" sz="3200" i="1" dirty="0"/>
          </a:p>
          <a:p>
            <a:r>
              <a:rPr lang="en-US" sz="3200" i="1" dirty="0"/>
              <a:t>Despite a complex, legacy on-premises environment we have now completed the bulk of our Azure migrations, without incident, in under 9 months.</a:t>
            </a:r>
          </a:p>
          <a:p>
            <a:r>
              <a:rPr lang="en-US" sz="3200" i="1" dirty="0"/>
              <a:t>Our applications are now faster, more reliable, and cheaper and easier to operate and maintain.</a:t>
            </a:r>
          </a:p>
          <a:p>
            <a:endParaRPr lang="en-US" sz="3200" i="1" dirty="0"/>
          </a:p>
          <a:p>
            <a:pPr algn="r"/>
            <a:r>
              <a:rPr lang="en-US" sz="3600" dirty="0"/>
              <a:t>James Lynch, CTO</a:t>
            </a:r>
          </a:p>
          <a:p>
            <a:endParaRPr lang="en-US" sz="3600" dirty="0"/>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968342"/>
          </a:xfrm>
        </p:spPr>
        <p:txBody>
          <a:bodyPr>
            <a:normAutofit/>
          </a:bodyPr>
          <a:lstStyle/>
          <a:p>
            <a:r>
              <a:rPr lang="en-US" dirty="0" err="1"/>
              <a:t>Fabrikam</a:t>
            </a:r>
            <a:r>
              <a:rPr lang="en-US" dirty="0"/>
              <a:t> Fabrics is a major manufacturer and distributor of clothing and soft furnishing materials</a:t>
            </a:r>
          </a:p>
          <a:p>
            <a:r>
              <a:rPr lang="en-US" dirty="0"/>
              <a:t>Founded in 1972 and based in Columbus, Ohio</a:t>
            </a:r>
          </a:p>
          <a:p>
            <a:r>
              <a:rPr lang="en-US" dirty="0"/>
              <a:t>Turnover in 2018 exceeded 350 million USD</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45179"/>
          </a:xfrm>
        </p:spPr>
        <p:txBody>
          <a:bodyPr>
            <a:normAutofit lnSpcReduction="10000"/>
          </a:bodyPr>
          <a:lstStyle/>
          <a:p>
            <a:r>
              <a:rPr lang="en-US" dirty="0"/>
              <a:t>Sprawling IT estate, including a substantial legacy server footprint</a:t>
            </a:r>
          </a:p>
          <a:p>
            <a:pPr lvl="1"/>
            <a:r>
              <a:rPr lang="en-US" dirty="0"/>
              <a:t>Windows servers including both x32 and x64 hardware running Windows Server 2003 through to 2016</a:t>
            </a:r>
          </a:p>
          <a:p>
            <a:pPr lvl="1"/>
            <a:r>
              <a:rPr lang="en-US" dirty="0"/>
              <a:t>Linux servers running a mix of RHEL 6.10 and 7 series (7.2 through 7.6) and Ubuntu 16.04</a:t>
            </a:r>
          </a:p>
          <a:p>
            <a:pPr lvl="1"/>
            <a:r>
              <a:rPr lang="en-US" dirty="0"/>
              <a:t>The above servers comprise both physical machines as well as VMs hosted on VMware infrastructure managed by vCenter 6.5</a:t>
            </a:r>
          </a:p>
          <a:p>
            <a:pPr lvl="1"/>
            <a:r>
              <a:rPr lang="en-US" dirty="0"/>
              <a:t>Multiple database engines, including Microsoft SQL Server, </a:t>
            </a:r>
            <a:r>
              <a:rPr lang="en-US" dirty="0" err="1"/>
              <a:t>PostGreSQL</a:t>
            </a:r>
            <a:r>
              <a:rPr lang="en-US" dirty="0"/>
              <a:t>, and Cassandra</a:t>
            </a:r>
          </a:p>
          <a:p>
            <a:r>
              <a:rPr lang="en-US" dirty="0"/>
              <a:t>448 servers identified</a:t>
            </a:r>
          </a:p>
          <a:p>
            <a:r>
              <a:rPr lang="en-US" dirty="0"/>
              <a:t>No clear view of entire estate</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45179"/>
          </a:xfrm>
        </p:spPr>
        <p:txBody>
          <a:bodyPr>
            <a:normAutofit/>
          </a:bodyPr>
          <a:lstStyle/>
          <a:p>
            <a:r>
              <a:rPr lang="en-US" dirty="0"/>
              <a:t>The CTO, James Lynch, was hired 6 months ago from outside the company</a:t>
            </a:r>
          </a:p>
          <a:p>
            <a:r>
              <a:rPr lang="en-US" dirty="0"/>
              <a:t>Mandate to address ever-increasing IT costs</a:t>
            </a:r>
          </a:p>
          <a:p>
            <a:r>
              <a:rPr lang="en-US" dirty="0"/>
              <a:t>Board has approved strategy to migrate as much existing IT infrastructure as possible to Azure</a:t>
            </a:r>
          </a:p>
          <a:p>
            <a:r>
              <a:rPr lang="en-US" dirty="0"/>
              <a:t>Goals:</a:t>
            </a:r>
          </a:p>
          <a:p>
            <a:pPr lvl="1"/>
            <a:r>
              <a:rPr lang="en-US" dirty="0"/>
              <a:t>Eliminate IT infrastructure overheads</a:t>
            </a:r>
          </a:p>
          <a:p>
            <a:pPr lvl="1"/>
            <a:r>
              <a:rPr lang="en-US" dirty="0"/>
              <a:t>Clean house</a:t>
            </a:r>
          </a:p>
          <a:p>
            <a:pPr lvl="1"/>
            <a:r>
              <a:rPr lang="en-US" dirty="0"/>
              <a:t>Create a modern, fit-for-purpose IT environment</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7973094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63A895-86D5-44A2-95D5-28D0CE8F40FF}"/>
              </a:ext>
            </a:extLst>
          </p:cNvPr>
          <p:cNvSpPr>
            <a:spLocks noGrp="1"/>
          </p:cNvSpPr>
          <p:nvPr>
            <p:ph type="body" sz="quarter" idx="10"/>
          </p:nvPr>
        </p:nvSpPr>
        <p:spPr>
          <a:xfrm>
            <a:off x="269239" y="1189177"/>
            <a:ext cx="11653523" cy="3631763"/>
          </a:xfrm>
        </p:spPr>
        <p:txBody>
          <a:bodyPr/>
          <a:lstStyle/>
          <a:p>
            <a:r>
              <a:rPr lang="en-US" sz="2800" dirty="0"/>
              <a:t>Identify which servers (physical and virtual) can be migrated to Azure, and what modifications (if any) are required</a:t>
            </a:r>
          </a:p>
          <a:p>
            <a:endParaRPr lang="en-US" sz="2800" dirty="0"/>
          </a:p>
          <a:p>
            <a:r>
              <a:rPr lang="en-US" sz="2800" dirty="0"/>
              <a:t>Create a road map of prioritized migrations, accounting for ease of migration and dependencies</a:t>
            </a:r>
          </a:p>
          <a:p>
            <a:endParaRPr lang="en-US" sz="2800" dirty="0"/>
          </a:p>
          <a:p>
            <a:r>
              <a:rPr lang="en-US" sz="2800" dirty="0"/>
              <a:t>Where suitable, migrate existing servers and databases to Azure as efficiently as possible</a:t>
            </a:r>
          </a:p>
        </p:txBody>
      </p:sp>
      <p:sp>
        <p:nvSpPr>
          <p:cNvPr id="2" name="Title 1"/>
          <p:cNvSpPr>
            <a:spLocks noGrp="1"/>
          </p:cNvSpPr>
          <p:nvPr>
            <p:ph type="title"/>
          </p:nvPr>
        </p:nvSpPr>
        <p:spPr/>
        <p:txBody>
          <a:bodyPr/>
          <a:lstStyle/>
          <a:p>
            <a:r>
              <a:rPr lang="en-US"/>
              <a:t>Customer needs</a:t>
            </a:r>
            <a:endParaRPr lang="en-US" dirty="0"/>
          </a:p>
        </p:txBody>
      </p:sp>
    </p:spTree>
    <p:extLst>
      <p:ext uri="{BB962C8B-B14F-4D97-AF65-F5344CB8AC3E}">
        <p14:creationId xmlns:p14="http://schemas.microsoft.com/office/powerpoint/2010/main" val="8545105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63A895-86D5-44A2-95D5-28D0CE8F40FF}"/>
              </a:ext>
            </a:extLst>
          </p:cNvPr>
          <p:cNvSpPr>
            <a:spLocks noGrp="1"/>
          </p:cNvSpPr>
          <p:nvPr>
            <p:ph type="body" sz="quarter" idx="10"/>
          </p:nvPr>
        </p:nvSpPr>
        <p:spPr>
          <a:xfrm>
            <a:off x="269239" y="1189177"/>
            <a:ext cx="11653523" cy="4105739"/>
          </a:xfrm>
        </p:spPr>
        <p:txBody>
          <a:bodyPr/>
          <a:lstStyle/>
          <a:p>
            <a:r>
              <a:rPr lang="en-US" sz="2800" dirty="0"/>
              <a:t>Where existing servers cannot be migrated, identify alternative migration strategies (refactor, re-architect, </a:t>
            </a:r>
            <a:r>
              <a:rPr lang="en-US" sz="2800" dirty="0" err="1"/>
              <a:t>etc</a:t>
            </a:r>
            <a:r>
              <a:rPr lang="en-US" sz="2800" dirty="0"/>
              <a:t>) and their pros/cons</a:t>
            </a:r>
          </a:p>
          <a:p>
            <a:endParaRPr lang="en-US" sz="2800" dirty="0"/>
          </a:p>
          <a:p>
            <a:r>
              <a:rPr lang="en-US" sz="2800" dirty="0"/>
              <a:t>Prior to migration, accurately forecast the costs associated with each migrated workload, including any third-party licensing costs</a:t>
            </a:r>
          </a:p>
          <a:p>
            <a:endParaRPr lang="en-US" sz="2800" dirty="0"/>
          </a:p>
          <a:p>
            <a:r>
              <a:rPr lang="en-US" sz="2800" dirty="0"/>
              <a:t>Post-migration, be able to track costs, control usage, cross-charge business owners, and identify cost-saving opportunities</a:t>
            </a:r>
          </a:p>
          <a:p>
            <a:endParaRPr lang="en-IE" sz="2800" dirty="0"/>
          </a:p>
        </p:txBody>
      </p:sp>
      <p:sp>
        <p:nvSpPr>
          <p:cNvPr id="2" name="Title 1"/>
          <p:cNvSpPr>
            <a:spLocks noGrp="1"/>
          </p:cNvSpPr>
          <p:nvPr>
            <p:ph type="title"/>
          </p:nvPr>
        </p:nvSpPr>
        <p:spPr/>
        <p:txBody>
          <a:bodyPr/>
          <a:lstStyle/>
          <a:p>
            <a:r>
              <a:rPr lang="en-US"/>
              <a:t>Customer needs</a:t>
            </a:r>
            <a:endParaRPr lang="en-US" dirty="0"/>
          </a:p>
        </p:txBody>
      </p:sp>
    </p:spTree>
    <p:extLst>
      <p:ext uri="{BB962C8B-B14F-4D97-AF65-F5344CB8AC3E}">
        <p14:creationId xmlns:p14="http://schemas.microsoft.com/office/powerpoint/2010/main" val="2350124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F7D529-36AB-45DA-B239-2F912F2D1610}">
  <ds:schemaRefs>
    <ds:schemaRef ds:uri="http://purl.org/dc/elements/1.1/"/>
    <ds:schemaRef ds:uri="http://schemas.microsoft.com/office/2006/metadata/properties"/>
    <ds:schemaRef ds:uri="http://purl.org/dc/dcmitype/"/>
    <ds:schemaRef ds:uri="http://schemas.microsoft.com/sharepoint/v3"/>
    <ds:schemaRef ds:uri="http://purl.org/dc/terms/"/>
    <ds:schemaRef ds:uri="2023ac63-7b75-4916-a9ee-591457758eee"/>
    <ds:schemaRef ds:uri="http://schemas.microsoft.com/office/2006/documentManagement/types"/>
    <ds:schemaRef ds:uri="http://schemas.microsoft.com/office/infopath/2007/PartnerControls"/>
    <ds:schemaRef ds:uri="http://schemas.openxmlformats.org/package/2006/metadata/core-properties"/>
    <ds:schemaRef ds:uri="d9c797ad-d7c3-4982-82b7-81352a75e4a5"/>
    <ds:schemaRef ds:uri="http://www.w3.org/XML/1998/namespace"/>
  </ds:schemaRefs>
</ds:datastoreItem>
</file>

<file path=customXml/itemProps2.xml><?xml version="1.0" encoding="utf-8"?>
<ds:datastoreItem xmlns:ds="http://schemas.openxmlformats.org/officeDocument/2006/customXml" ds:itemID="{F18501AF-04CF-4482-BAE1-607B49DDC378}">
  <ds:schemaRefs>
    <ds:schemaRef ds:uri="http://schemas.microsoft.com/sharepoint/v3/contenttype/forms"/>
  </ds:schemaRefs>
</ds:datastoreItem>
</file>

<file path=customXml/itemProps3.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4731</TotalTime>
  <Words>2632</Words>
  <Application>Microsoft Office PowerPoint</Application>
  <PresentationFormat>Widescreen</PresentationFormat>
  <Paragraphs>356</Paragraphs>
  <Slides>33</Slides>
  <Notes>31</Notes>
  <HiddenSlides>1</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33</vt:i4>
      </vt:variant>
    </vt:vector>
  </HeadingPairs>
  <TitlesOfParts>
    <vt:vector size="43" baseType="lpstr">
      <vt:lpstr>Arial</vt:lpstr>
      <vt:lpstr>Calibri</vt:lpstr>
      <vt:lpstr>Consolas</vt:lpstr>
      <vt:lpstr>Segoe UI</vt:lpstr>
      <vt:lpstr>Segoe UI Light</vt:lpstr>
      <vt:lpstr>Segoe UI Semibold</vt:lpstr>
      <vt:lpstr>Segoe UI Semilight</vt:lpstr>
      <vt:lpstr>Wingdings</vt:lpstr>
      <vt:lpstr>2_Server and Cloud 2013</vt:lpstr>
      <vt:lpstr>C+E Readiness Template</vt:lpstr>
      <vt:lpstr>Azure Migration</vt:lpstr>
      <vt:lpstr>Creating accessible content</vt:lpstr>
      <vt:lpstr>Abstract and learning objectives</vt:lpstr>
      <vt:lpstr>Step 1: Review the customer case study</vt:lpstr>
      <vt:lpstr>Customer situation </vt:lpstr>
      <vt:lpstr>Customer situation </vt:lpstr>
      <vt:lpstr>Customer situation </vt:lpstr>
      <vt:lpstr>Customer needs</vt:lpstr>
      <vt:lpstr>Customer needs</vt:lpstr>
      <vt:lpstr>Customer objections</vt:lpstr>
      <vt:lpstr>Common scenarios </vt:lpstr>
      <vt:lpstr>Key Resources</vt:lpstr>
      <vt:lpstr>Step 2: Design the solution</vt:lpstr>
      <vt:lpstr>Step 3: Present the solution</vt:lpstr>
      <vt:lpstr>Wrap-up</vt:lpstr>
      <vt:lpstr>Preferred target audience</vt:lpstr>
      <vt:lpstr>Preferred solution </vt:lpstr>
      <vt:lpstr>Preferred solution: Azure Migrate</vt:lpstr>
      <vt:lpstr>Preferred solution: Azure Site Recovery</vt:lpstr>
      <vt:lpstr>Preferred solution: Azure Database Migration Service</vt:lpstr>
      <vt:lpstr>Solution Details: Azure Migrate Readiness Report</vt:lpstr>
      <vt:lpstr>Solution Details: Azure Migrate Cost Estimate</vt:lpstr>
      <vt:lpstr>Solution Details: Azure Migrate Dependency Visualization</vt:lpstr>
      <vt:lpstr>Solution Details: Azure Site Recovery</vt:lpstr>
      <vt:lpstr>Solution Details: Azure Site Recovery</vt:lpstr>
      <vt:lpstr>Solution Details: Database Migration Service (DMS)</vt:lpstr>
      <vt:lpstr>Solution Details: Database Migration Service (DMS)</vt:lpstr>
      <vt:lpstr>Preferred objections handling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Jonathan Tuliani</cp:lastModifiedBy>
  <cp:revision>90</cp:revision>
  <dcterms:created xsi:type="dcterms:W3CDTF">2016-01-21T23:17:09Z</dcterms:created>
  <dcterms:modified xsi:type="dcterms:W3CDTF">2019-03-22T17:10:01Z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