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01" r:id="rId7"/>
    <p:sldId id="323" r:id="rId8"/>
    <p:sldId id="302" r:id="rId9"/>
    <p:sldId id="259" r:id="rId10"/>
    <p:sldId id="303" r:id="rId11"/>
    <p:sldId id="325" r:id="rId12"/>
    <p:sldId id="324" r:id="rId13"/>
    <p:sldId id="326" r:id="rId14"/>
    <p:sldId id="304" r:id="rId15"/>
    <p:sldId id="357" r:id="rId16"/>
    <p:sldId id="1935" r:id="rId17"/>
    <p:sldId id="320" r:id="rId18"/>
    <p:sldId id="322" r:id="rId19"/>
    <p:sldId id="321" r:id="rId20"/>
    <p:sldId id="317" r:id="rId21"/>
    <p:sldId id="316" r:id="rId22"/>
    <p:sldId id="333" r:id="rId23"/>
    <p:sldId id="1936" r:id="rId24"/>
    <p:sldId id="1937" r:id="rId25"/>
    <p:sldId id="1932" r:id="rId26"/>
    <p:sldId id="1933" r:id="rId27"/>
    <p:sldId id="1934" r:id="rId28"/>
    <p:sldId id="1938" r:id="rId29"/>
    <p:sldId id="1939" r:id="rId30"/>
    <p:sldId id="1940" r:id="rId31"/>
    <p:sldId id="1941" r:id="rId32"/>
    <p:sldId id="329" r:id="rId33"/>
    <p:sldId id="332" r:id="rId34"/>
    <p:sldId id="331" r:id="rId35"/>
    <p:sldId id="330"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5" d="100"/>
          <a:sy n="175" d="100"/>
        </p:scale>
        <p:origin x="1070" y="11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Fabrikam</a:t>
            </a:r>
            <a:r>
              <a:rPr lang="en-US" sz="1200" b="0" kern="1200" dirty="0">
                <a:solidFill>
                  <a:schemeClr val="tx1"/>
                </a:solidFill>
                <a:effectLst/>
                <a:latin typeface="+mn-lt"/>
                <a:ea typeface="+mn-ea"/>
                <a:cs typeface="+mn-cs"/>
              </a:rPr>
              <a:t>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Site Recovery,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ASR,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5/3/2019 12:30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8519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73416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98931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8.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 of 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a:t>May 2019</a:t>
            </a:r>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22914"/>
          </a:xfrm>
        </p:spPr>
        <p:txBody>
          <a:bodyPr/>
          <a:lstStyle/>
          <a:p>
            <a:r>
              <a:rPr lang="en-US" sz="2400" dirty="0"/>
              <a:t>Owners of each business application will require evidence that migration will be successful before granting approval</a:t>
            </a:r>
          </a:p>
          <a:p>
            <a:endParaRPr lang="en-US" sz="2400" dirty="0"/>
          </a:p>
          <a:p>
            <a:r>
              <a:rPr lang="en-US" sz="2400" dirty="0" err="1"/>
              <a:t>Fabrikam</a:t>
            </a:r>
            <a:r>
              <a:rPr lang="en-US" sz="2400" dirty="0"/>
              <a:t> have negotiated an Enterprise Agreement (EA) with Microsoft for their Azure consumption. Any cost estimates need to reflect their EA discount</a:t>
            </a:r>
          </a:p>
          <a:p>
            <a:endParaRPr lang="en-US" sz="2400" dirty="0"/>
          </a:p>
          <a:p>
            <a:r>
              <a:rPr lang="en-US" sz="2400" dirty="0"/>
              <a:t>Many applications comprise multiple components or tiers. How can you ensure that these migrations are appropriately orchestrated?</a:t>
            </a:r>
          </a:p>
          <a:p>
            <a:endParaRPr lang="en-US" sz="2400" dirty="0"/>
          </a:p>
          <a:p>
            <a:r>
              <a:rPr lang="en-US" sz="2400" dirty="0"/>
              <a:t>To reduce business impact, each migration should be designed to minimize application downtime. In addition, to risk, there must be an option to fail-back should the migration experience an unexpected problem</a:t>
            </a:r>
          </a:p>
          <a:p>
            <a:endParaRPr lang="en-US" sz="2400"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788751"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788751" y="3941336"/>
            <a:ext cx="3096077" cy="975520"/>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20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ea typeface="+mn-ea"/>
                <a:cs typeface="+mn-cs"/>
              </a:rPr>
              <a:t>Azure Migrate can </a:t>
            </a:r>
            <a:r>
              <a:rPr lang="en-US" sz="1400" kern="0" dirty="0">
                <a:solidFill>
                  <a:schemeClr val="bg1"/>
                </a:solidFill>
                <a:latin typeface="Calibri"/>
              </a:rPr>
              <a:t>assess</a:t>
            </a:r>
            <a:r>
              <a:rPr kumimoji="0" lang="en-US" sz="1400" b="0" i="0" u="none" strike="noStrike" kern="0" cap="none" spc="0" normalizeH="0" baseline="0" noProof="0" dirty="0">
                <a:ln>
                  <a:noFill/>
                </a:ln>
                <a:solidFill>
                  <a:schemeClr val="bg1"/>
                </a:solidFill>
                <a:effectLst/>
                <a:uLnTx/>
                <a:uFillTx/>
                <a:latin typeface="Calibri"/>
                <a:ea typeface="+mn-ea"/>
                <a:cs typeface="+mn-cs"/>
              </a:rPr>
              <a:t> your VMware environment for Azure suitability, sizing recommendations and cost estimates.</a:t>
            </a:r>
          </a:p>
        </p:txBody>
      </p:sp>
      <p:sp>
        <p:nvSpPr>
          <p:cNvPr id="114" name="Rectangle 113">
            <a:extLst>
              <a:ext uri="{FF2B5EF4-FFF2-40B4-BE49-F238E27FC236}">
                <a16:creationId xmlns:a16="http://schemas.microsoft.com/office/drawing/2014/main" id="{B30574D1-FF21-4E16-A050-116BFB0D8B85}"/>
              </a:ext>
            </a:extLst>
          </p:cNvPr>
          <p:cNvSpPr/>
          <p:nvPr/>
        </p:nvSpPr>
        <p:spPr bwMode="auto">
          <a:xfrm>
            <a:off x="4309902"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Site Recovery</a:t>
            </a:r>
          </a:p>
        </p:txBody>
      </p:sp>
      <p:sp>
        <p:nvSpPr>
          <p:cNvPr id="115" name="Rectangle 114">
            <a:extLst>
              <a:ext uri="{FF2B5EF4-FFF2-40B4-BE49-F238E27FC236}">
                <a16:creationId xmlns:a16="http://schemas.microsoft.com/office/drawing/2014/main" id="{3EDBA6EA-005B-4453-9C8F-333F84309D0D}"/>
              </a:ext>
            </a:extLst>
          </p:cNvPr>
          <p:cNvSpPr/>
          <p:nvPr/>
        </p:nvSpPr>
        <p:spPr bwMode="auto">
          <a:xfrm>
            <a:off x="4309902" y="3941336"/>
            <a:ext cx="3096077" cy="987462"/>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lvl="0" defTabSz="896386">
              <a:spcBef>
                <a:spcPts val="2000"/>
              </a:spcBef>
              <a:spcAft>
                <a:spcPts val="196"/>
              </a:spcAft>
              <a:defRPr/>
            </a:pPr>
            <a:r>
              <a:rPr lang="en-US" sz="1400" kern="0" dirty="0">
                <a:solidFill>
                  <a:schemeClr val="bg1"/>
                </a:solidFill>
                <a:latin typeface="Calibri"/>
              </a:rPr>
              <a:t>Use Azure Site Recovery for disaster recovery or to migrate on-premises application to Azure.</a:t>
            </a:r>
          </a:p>
        </p:txBody>
      </p:sp>
      <p:sp>
        <p:nvSpPr>
          <p:cNvPr id="116" name="Rectangle 115">
            <a:extLst>
              <a:ext uri="{FF2B5EF4-FFF2-40B4-BE49-F238E27FC236}">
                <a16:creationId xmlns:a16="http://schemas.microsoft.com/office/drawing/2014/main" id="{D547B2E5-1BF1-43F3-997B-0258494DC449}"/>
              </a:ext>
            </a:extLst>
          </p:cNvPr>
          <p:cNvSpPr/>
          <p:nvPr/>
        </p:nvSpPr>
        <p:spPr bwMode="auto">
          <a:xfrm>
            <a:off x="7831053"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7831053" y="3941336"/>
            <a:ext cx="3760057" cy="181938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grpSp>
        <p:nvGrpSpPr>
          <p:cNvPr id="9" name="Graphic 3" descr="Azure Site Recovery icon">
            <a:extLst>
              <a:ext uri="{FF2B5EF4-FFF2-40B4-BE49-F238E27FC236}">
                <a16:creationId xmlns:a16="http://schemas.microsoft.com/office/drawing/2014/main" id="{D27C5937-1FD1-4216-88D6-FA54280C9E49}"/>
              </a:ext>
              <a:ext uri="{C183D7F6-B498-43B3-948B-1728B52AA6E4}">
                <adec:decorative xmlns:adec="http://schemas.microsoft.com/office/drawing/2017/decorative" val="0"/>
              </a:ext>
            </a:extLst>
          </p:cNvPr>
          <p:cNvGrpSpPr/>
          <p:nvPr/>
        </p:nvGrpSpPr>
        <p:grpSpPr>
          <a:xfrm>
            <a:off x="5465371" y="1854694"/>
            <a:ext cx="851958" cy="851958"/>
            <a:chOff x="5129742" y="2197594"/>
            <a:chExt cx="476250" cy="476250"/>
          </a:xfrm>
          <a:solidFill>
            <a:schemeClr val="tx1"/>
          </a:solidFill>
        </p:grpSpPr>
        <p:sp>
          <p:nvSpPr>
            <p:cNvPr id="12" name="Freeform: Shape 11">
              <a:extLst>
                <a:ext uri="{FF2B5EF4-FFF2-40B4-BE49-F238E27FC236}">
                  <a16:creationId xmlns:a16="http://schemas.microsoft.com/office/drawing/2014/main" id="{70E3946A-BABB-4AED-AE2A-BDD24E764F7C}"/>
                </a:ext>
              </a:extLst>
            </p:cNvPr>
            <p:cNvSpPr/>
            <p:nvPr/>
          </p:nvSpPr>
          <p:spPr>
            <a:xfrm>
              <a:off x="5250233" y="2220930"/>
              <a:ext cx="361950" cy="276225"/>
            </a:xfrm>
            <a:custGeom>
              <a:avLst/>
              <a:gdLst>
                <a:gd name="connsiteX0" fmla="*/ 150019 w 361950"/>
                <a:gd name="connsiteY0" fmla="*/ 136684 h 276225"/>
                <a:gd name="connsiteX1" fmla="*/ 260509 w 361950"/>
                <a:gd name="connsiteY1" fmla="*/ 233839 h 276225"/>
                <a:gd name="connsiteX2" fmla="*/ 291941 w 361950"/>
                <a:gd name="connsiteY2" fmla="*/ 270034 h 276225"/>
                <a:gd name="connsiteX3" fmla="*/ 354806 w 361950"/>
                <a:gd name="connsiteY3" fmla="*/ 189071 h 276225"/>
                <a:gd name="connsiteX4" fmla="*/ 308134 w 361950"/>
                <a:gd name="connsiteY4" fmla="*/ 118586 h 276225"/>
                <a:gd name="connsiteX5" fmla="*/ 308134 w 361950"/>
                <a:gd name="connsiteY5" fmla="*/ 108109 h 276225"/>
                <a:gd name="connsiteX6" fmla="*/ 207169 w 361950"/>
                <a:gd name="connsiteY6" fmla="*/ 7144 h 276225"/>
                <a:gd name="connsiteX7" fmla="*/ 124301 w 361950"/>
                <a:gd name="connsiteY7" fmla="*/ 49054 h 276225"/>
                <a:gd name="connsiteX8" fmla="*/ 83344 w 361950"/>
                <a:gd name="connsiteY8" fmla="*/ 37624 h 276225"/>
                <a:gd name="connsiteX9" fmla="*/ 7144 w 361950"/>
                <a:gd name="connsiteY9" fmla="*/ 106204 h 276225"/>
                <a:gd name="connsiteX10" fmla="*/ 26194 w 361950"/>
                <a:gd name="connsiteY10" fmla="*/ 105251 h 276225"/>
                <a:gd name="connsiteX11" fmla="*/ 116681 w 361950"/>
                <a:gd name="connsiteY11" fmla="*/ 139541 h 276225"/>
                <a:gd name="connsiteX12" fmla="*/ 150019 w 361950"/>
                <a:gd name="connsiteY12" fmla="*/ 13668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950" h="276225">
                  <a:moveTo>
                    <a:pt x="150019" y="136684"/>
                  </a:moveTo>
                  <a:cubicBezTo>
                    <a:pt x="207169" y="136684"/>
                    <a:pt x="253841" y="179546"/>
                    <a:pt x="260509" y="233839"/>
                  </a:cubicBezTo>
                  <a:cubicBezTo>
                    <a:pt x="273844" y="244316"/>
                    <a:pt x="284321" y="256699"/>
                    <a:pt x="291941" y="270034"/>
                  </a:cubicBezTo>
                  <a:cubicBezTo>
                    <a:pt x="329089" y="260509"/>
                    <a:pt x="354806" y="228124"/>
                    <a:pt x="354806" y="189071"/>
                  </a:cubicBezTo>
                  <a:cubicBezTo>
                    <a:pt x="354806" y="157639"/>
                    <a:pt x="337661" y="132874"/>
                    <a:pt x="308134" y="118586"/>
                  </a:cubicBezTo>
                  <a:cubicBezTo>
                    <a:pt x="308134" y="114776"/>
                    <a:pt x="308134" y="111919"/>
                    <a:pt x="308134" y="108109"/>
                  </a:cubicBezTo>
                  <a:cubicBezTo>
                    <a:pt x="308134" y="52864"/>
                    <a:pt x="262414" y="7144"/>
                    <a:pt x="207169" y="7144"/>
                  </a:cubicBezTo>
                  <a:cubicBezTo>
                    <a:pt x="173831" y="7144"/>
                    <a:pt x="143351" y="23336"/>
                    <a:pt x="124301" y="49054"/>
                  </a:cubicBezTo>
                  <a:cubicBezTo>
                    <a:pt x="111919" y="41434"/>
                    <a:pt x="98584" y="37624"/>
                    <a:pt x="83344" y="37624"/>
                  </a:cubicBezTo>
                  <a:cubicBezTo>
                    <a:pt x="43339" y="37624"/>
                    <a:pt x="10954" y="68104"/>
                    <a:pt x="7144" y="106204"/>
                  </a:cubicBezTo>
                  <a:cubicBezTo>
                    <a:pt x="12859" y="105251"/>
                    <a:pt x="19526" y="105251"/>
                    <a:pt x="26194" y="105251"/>
                  </a:cubicBezTo>
                  <a:cubicBezTo>
                    <a:pt x="55721" y="105251"/>
                    <a:pt x="89059" y="110014"/>
                    <a:pt x="116681" y="139541"/>
                  </a:cubicBezTo>
                  <a:lnTo>
                    <a:pt x="150019" y="136684"/>
                  </a:lnTo>
                  <a:close/>
                </a:path>
              </a:pathLst>
            </a:custGeom>
            <a:grpFill/>
            <a:ln w="9525" cap="flat">
              <a:noFill/>
              <a:prstDash val="solid"/>
              <a:miter/>
            </a:ln>
          </p:spPr>
          <p:txBody>
            <a:bodyPr rtlCol="0" anchor="ctr"/>
            <a:lstStyle/>
            <a:p>
              <a:endParaRPr lang="en-IE"/>
            </a:p>
          </p:txBody>
        </p:sp>
        <p:sp>
          <p:nvSpPr>
            <p:cNvPr id="14" name="Freeform: Shape 13">
              <a:extLst>
                <a:ext uri="{FF2B5EF4-FFF2-40B4-BE49-F238E27FC236}">
                  <a16:creationId xmlns:a16="http://schemas.microsoft.com/office/drawing/2014/main" id="{50E0F33B-820E-4674-B9A3-144CAB5154C5}"/>
                </a:ext>
              </a:extLst>
            </p:cNvPr>
            <p:cNvSpPr/>
            <p:nvPr/>
          </p:nvSpPr>
          <p:spPr>
            <a:xfrm>
              <a:off x="5122598" y="2354280"/>
              <a:ext cx="400050" cy="276225"/>
            </a:xfrm>
            <a:custGeom>
              <a:avLst/>
              <a:gdLst>
                <a:gd name="connsiteX0" fmla="*/ 354806 w 400050"/>
                <a:gd name="connsiteY0" fmla="*/ 119539 h 276225"/>
                <a:gd name="connsiteX1" fmla="*/ 354806 w 400050"/>
                <a:gd name="connsiteY1" fmla="*/ 113824 h 276225"/>
                <a:gd name="connsiteX2" fmla="*/ 278606 w 400050"/>
                <a:gd name="connsiteY2" fmla="*/ 37624 h 276225"/>
                <a:gd name="connsiteX3" fmla="*/ 241459 w 400050"/>
                <a:gd name="connsiteY3" fmla="*/ 47149 h 276225"/>
                <a:gd name="connsiteX4" fmla="*/ 241459 w 400050"/>
                <a:gd name="connsiteY4" fmla="*/ 48101 h 276225"/>
                <a:gd name="connsiteX5" fmla="*/ 241459 w 400050"/>
                <a:gd name="connsiteY5" fmla="*/ 47149 h 276225"/>
                <a:gd name="connsiteX6" fmla="*/ 237649 w 400050"/>
                <a:gd name="connsiteY6" fmla="*/ 49054 h 276225"/>
                <a:gd name="connsiteX7" fmla="*/ 236696 w 400050"/>
                <a:gd name="connsiteY7" fmla="*/ 48101 h 276225"/>
                <a:gd name="connsiteX8" fmla="*/ 204311 w 400050"/>
                <a:gd name="connsiteY8" fmla="*/ 115729 h 276225"/>
                <a:gd name="connsiteX9" fmla="*/ 237649 w 400050"/>
                <a:gd name="connsiteY9" fmla="*/ 115729 h 276225"/>
                <a:gd name="connsiteX10" fmla="*/ 187166 w 400050"/>
                <a:gd name="connsiteY10" fmla="*/ 175736 h 276225"/>
                <a:gd name="connsiteX11" fmla="*/ 135731 w 400050"/>
                <a:gd name="connsiteY11" fmla="*/ 115729 h 276225"/>
                <a:gd name="connsiteX12" fmla="*/ 170021 w 400050"/>
                <a:gd name="connsiteY12" fmla="*/ 115729 h 276225"/>
                <a:gd name="connsiteX13" fmla="*/ 210026 w 400050"/>
                <a:gd name="connsiteY13" fmla="*/ 23336 h 276225"/>
                <a:gd name="connsiteX14" fmla="*/ 154781 w 400050"/>
                <a:gd name="connsiteY14" fmla="*/ 7144 h 276225"/>
                <a:gd name="connsiteX15" fmla="*/ 52864 w 400050"/>
                <a:gd name="connsiteY15" fmla="*/ 107156 h 276225"/>
                <a:gd name="connsiteX16" fmla="*/ 52864 w 400050"/>
                <a:gd name="connsiteY16" fmla="*/ 117634 h 276225"/>
                <a:gd name="connsiteX17" fmla="*/ 7144 w 400050"/>
                <a:gd name="connsiteY17" fmla="*/ 188119 h 276225"/>
                <a:gd name="connsiteX18" fmla="*/ 94774 w 400050"/>
                <a:gd name="connsiteY18" fmla="*/ 271939 h 276225"/>
                <a:gd name="connsiteX19" fmla="*/ 310991 w 400050"/>
                <a:gd name="connsiteY19" fmla="*/ 271939 h 276225"/>
                <a:gd name="connsiteX20" fmla="*/ 398621 w 400050"/>
                <a:gd name="connsiteY20" fmla="*/ 188119 h 276225"/>
                <a:gd name="connsiteX21" fmla="*/ 354806 w 400050"/>
                <a:gd name="connsiteY21" fmla="*/ 11953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050" h="276225">
                  <a:moveTo>
                    <a:pt x="354806" y="119539"/>
                  </a:moveTo>
                  <a:lnTo>
                    <a:pt x="354806" y="113824"/>
                  </a:lnTo>
                  <a:cubicBezTo>
                    <a:pt x="354806" y="71914"/>
                    <a:pt x="320516" y="37624"/>
                    <a:pt x="278606" y="37624"/>
                  </a:cubicBezTo>
                  <a:cubicBezTo>
                    <a:pt x="265271" y="37624"/>
                    <a:pt x="252889" y="41434"/>
                    <a:pt x="241459" y="47149"/>
                  </a:cubicBezTo>
                  <a:lnTo>
                    <a:pt x="241459" y="48101"/>
                  </a:lnTo>
                  <a:lnTo>
                    <a:pt x="241459" y="47149"/>
                  </a:lnTo>
                  <a:cubicBezTo>
                    <a:pt x="240506" y="48101"/>
                    <a:pt x="238601" y="48101"/>
                    <a:pt x="237649" y="49054"/>
                  </a:cubicBezTo>
                  <a:cubicBezTo>
                    <a:pt x="237649" y="49054"/>
                    <a:pt x="237649" y="49054"/>
                    <a:pt x="236696" y="48101"/>
                  </a:cubicBezTo>
                  <a:cubicBezTo>
                    <a:pt x="214789" y="64294"/>
                    <a:pt x="205264" y="89059"/>
                    <a:pt x="204311" y="115729"/>
                  </a:cubicBezTo>
                  <a:lnTo>
                    <a:pt x="237649" y="115729"/>
                  </a:lnTo>
                  <a:lnTo>
                    <a:pt x="187166" y="175736"/>
                  </a:lnTo>
                  <a:lnTo>
                    <a:pt x="135731" y="115729"/>
                  </a:lnTo>
                  <a:lnTo>
                    <a:pt x="170021" y="115729"/>
                  </a:lnTo>
                  <a:cubicBezTo>
                    <a:pt x="170974" y="79534"/>
                    <a:pt x="185261" y="45244"/>
                    <a:pt x="210026" y="23336"/>
                  </a:cubicBezTo>
                  <a:cubicBezTo>
                    <a:pt x="193834" y="12859"/>
                    <a:pt x="174784" y="7144"/>
                    <a:pt x="154781" y="7144"/>
                  </a:cubicBezTo>
                  <a:cubicBezTo>
                    <a:pt x="98584" y="7144"/>
                    <a:pt x="52864" y="51911"/>
                    <a:pt x="52864" y="107156"/>
                  </a:cubicBezTo>
                  <a:cubicBezTo>
                    <a:pt x="52864" y="110966"/>
                    <a:pt x="52864" y="113824"/>
                    <a:pt x="52864" y="117634"/>
                  </a:cubicBezTo>
                  <a:cubicBezTo>
                    <a:pt x="24289" y="131921"/>
                    <a:pt x="7144" y="156686"/>
                    <a:pt x="7144" y="188119"/>
                  </a:cubicBezTo>
                  <a:cubicBezTo>
                    <a:pt x="7144" y="235744"/>
                    <a:pt x="45244" y="271939"/>
                    <a:pt x="94774" y="271939"/>
                  </a:cubicBezTo>
                  <a:lnTo>
                    <a:pt x="310991" y="271939"/>
                  </a:lnTo>
                  <a:cubicBezTo>
                    <a:pt x="360521" y="271939"/>
                    <a:pt x="398621" y="234791"/>
                    <a:pt x="398621" y="188119"/>
                  </a:cubicBezTo>
                  <a:cubicBezTo>
                    <a:pt x="398621" y="157639"/>
                    <a:pt x="383381" y="133826"/>
                    <a:pt x="354806" y="119539"/>
                  </a:cubicBezTo>
                  <a:close/>
                </a:path>
              </a:pathLst>
            </a:custGeom>
            <a:grpFill/>
            <a:ln w="9525" cap="flat">
              <a:noFill/>
              <a:prstDash val="solid"/>
              <a:miter/>
            </a:ln>
          </p:spPr>
          <p:txBody>
            <a:bodyPr rtlCol="0" anchor="ctr"/>
            <a:lstStyle/>
            <a:p>
              <a:endParaRPr lang="en-IE"/>
            </a:p>
          </p:txBody>
        </p:sp>
      </p:gr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1740647" y="194323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a:extLst>
              <a:ext uri="{FF2B5EF4-FFF2-40B4-BE49-F238E27FC236}">
                <a16:creationId xmlns:a16="http://schemas.microsoft.com/office/drawing/2014/main" id="{997CC66D-6945-4576-9B04-E28B09D23B44}"/>
              </a:ext>
              <a:ext uri="{C183D7F6-B498-43B3-948B-1728B52AA6E4}">
                <adec:decorative xmlns:adec="http://schemas.microsoft.com/office/drawing/2017/decorative" val="0"/>
              </a:ext>
            </a:extLst>
          </p:cNvPr>
          <p:cNvGrpSpPr/>
          <p:nvPr/>
        </p:nvGrpSpPr>
        <p:grpSpPr>
          <a:xfrm>
            <a:off x="9291981" y="1943230"/>
            <a:ext cx="838200" cy="785969"/>
            <a:chOff x="8403167" y="1712360"/>
            <a:chExt cx="838200" cy="785969"/>
          </a:xfrm>
        </p:grpSpPr>
        <p:sp>
          <p:nvSpPr>
            <p:cNvPr id="45" name="Freeform: Shape 44">
              <a:extLst>
                <a:ext uri="{FF2B5EF4-FFF2-40B4-BE49-F238E27FC236}">
                  <a16:creationId xmlns:a16="http://schemas.microsoft.com/office/drawing/2014/main" id="{F8E37644-4F31-488E-B097-A444EF00FA5F}"/>
                </a:ext>
              </a:extLst>
            </p:cNvPr>
            <p:cNvSpPr/>
            <p:nvPr/>
          </p:nvSpPr>
          <p:spPr bwMode="auto">
            <a:xfrm>
              <a:off x="8403167" y="1712360"/>
              <a:ext cx="838200" cy="539773"/>
            </a:xfrm>
            <a:custGeom>
              <a:avLst/>
              <a:gdLst>
                <a:gd name="connsiteX0" fmla="*/ 433194 w 838200"/>
                <a:gd name="connsiteY0" fmla="*/ 0 h 539773"/>
                <a:gd name="connsiteX1" fmla="*/ 650346 w 838200"/>
                <a:gd name="connsiteY1" fmla="*/ 129061 h 539773"/>
                <a:gd name="connsiteX2" fmla="*/ 663400 w 838200"/>
                <a:gd name="connsiteY2" fmla="*/ 187038 h 539773"/>
                <a:gd name="connsiteX3" fmla="*/ 721851 w 838200"/>
                <a:gd name="connsiteY3" fmla="*/ 198055 h 539773"/>
                <a:gd name="connsiteX4" fmla="*/ 838200 w 838200"/>
                <a:gd name="connsiteY4" fmla="*/ 361926 h 539773"/>
                <a:gd name="connsiteX5" fmla="*/ 647700 w 838200"/>
                <a:gd name="connsiteY5" fmla="*/ 539773 h 539773"/>
                <a:gd name="connsiteX6" fmla="*/ 472170 w 838200"/>
                <a:gd name="connsiteY6" fmla="*/ 431152 h 539773"/>
                <a:gd name="connsiteX7" fmla="*/ 469615 w 838200"/>
                <a:gd name="connsiteY7" fmla="*/ 419336 h 539773"/>
                <a:gd name="connsiteX8" fmla="*/ 433194 w 838200"/>
                <a:gd name="connsiteY8" fmla="*/ 422628 h 539773"/>
                <a:gd name="connsiteX9" fmla="*/ 341460 w 838200"/>
                <a:gd name="connsiteY9" fmla="*/ 406022 h 539773"/>
                <a:gd name="connsiteX10" fmla="*/ 295683 w 838200"/>
                <a:gd name="connsiteY10" fmla="*/ 378348 h 539773"/>
                <a:gd name="connsiteX11" fmla="*/ 245971 w 838200"/>
                <a:gd name="connsiteY11" fmla="*/ 409638 h 539773"/>
                <a:gd name="connsiteX12" fmla="*/ 177054 w 838200"/>
                <a:gd name="connsiteY12" fmla="*/ 422628 h 539773"/>
                <a:gd name="connsiteX13" fmla="*/ 0 w 838200"/>
                <a:gd name="connsiteY13" fmla="*/ 257334 h 539773"/>
                <a:gd name="connsiteX14" fmla="*/ 177054 w 838200"/>
                <a:gd name="connsiteY14" fmla="*/ 92040 h 539773"/>
                <a:gd name="connsiteX15" fmla="*/ 235585 w 838200"/>
                <a:gd name="connsiteY15" fmla="*/ 103072 h 539773"/>
                <a:gd name="connsiteX16" fmla="*/ 266549 w 838200"/>
                <a:gd name="connsiteY16" fmla="*/ 61893 h 539773"/>
                <a:gd name="connsiteX17" fmla="*/ 433194 w 838200"/>
                <a:gd name="connsiteY17" fmla="*/ 0 h 5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539773">
                  <a:moveTo>
                    <a:pt x="433194" y="0"/>
                  </a:moveTo>
                  <a:cubicBezTo>
                    <a:pt x="530813" y="0"/>
                    <a:pt x="614569" y="53218"/>
                    <a:pt x="650346" y="129061"/>
                  </a:cubicBezTo>
                  <a:lnTo>
                    <a:pt x="663400" y="187038"/>
                  </a:lnTo>
                  <a:lnTo>
                    <a:pt x="721851" y="198055"/>
                  </a:lnTo>
                  <a:cubicBezTo>
                    <a:pt x="790224" y="225054"/>
                    <a:pt x="838200" y="288260"/>
                    <a:pt x="838200" y="361926"/>
                  </a:cubicBezTo>
                  <a:cubicBezTo>
                    <a:pt x="838200" y="460148"/>
                    <a:pt x="752910" y="539773"/>
                    <a:pt x="647700" y="539773"/>
                  </a:cubicBezTo>
                  <a:cubicBezTo>
                    <a:pt x="568792" y="539773"/>
                    <a:pt x="501090" y="494984"/>
                    <a:pt x="472170" y="431152"/>
                  </a:cubicBezTo>
                  <a:lnTo>
                    <a:pt x="469615" y="419336"/>
                  </a:lnTo>
                  <a:lnTo>
                    <a:pt x="433194" y="422628"/>
                  </a:lnTo>
                  <a:cubicBezTo>
                    <a:pt x="400655" y="422628"/>
                    <a:pt x="369655" y="416715"/>
                    <a:pt x="341460" y="406022"/>
                  </a:cubicBezTo>
                  <a:lnTo>
                    <a:pt x="295683" y="378348"/>
                  </a:lnTo>
                  <a:lnTo>
                    <a:pt x="245971" y="409638"/>
                  </a:lnTo>
                  <a:cubicBezTo>
                    <a:pt x="224789" y="418003"/>
                    <a:pt x="201500" y="422628"/>
                    <a:pt x="177054" y="422628"/>
                  </a:cubicBezTo>
                  <a:cubicBezTo>
                    <a:pt x="79270" y="422628"/>
                    <a:pt x="0" y="348623"/>
                    <a:pt x="0" y="257334"/>
                  </a:cubicBezTo>
                  <a:cubicBezTo>
                    <a:pt x="0" y="166045"/>
                    <a:pt x="79270" y="92040"/>
                    <a:pt x="177054" y="92040"/>
                  </a:cubicBezTo>
                  <a:lnTo>
                    <a:pt x="235585" y="103072"/>
                  </a:lnTo>
                  <a:lnTo>
                    <a:pt x="266549" y="61893"/>
                  </a:lnTo>
                  <a:cubicBezTo>
                    <a:pt x="309197" y="23652"/>
                    <a:pt x="368115" y="0"/>
                    <a:pt x="433194"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lowchart: Magnetic Disk 27">
              <a:extLst>
                <a:ext uri="{FF2B5EF4-FFF2-40B4-BE49-F238E27FC236}">
                  <a16:creationId xmlns:a16="http://schemas.microsoft.com/office/drawing/2014/main" id="{0191B5AE-F7BF-46D0-A9A6-18006531512D}"/>
                </a:ext>
              </a:extLst>
            </p:cNvPr>
            <p:cNvSpPr/>
            <p:nvPr/>
          </p:nvSpPr>
          <p:spPr bwMode="auto">
            <a:xfrm>
              <a:off x="8602133" y="2004193"/>
              <a:ext cx="440267" cy="494136"/>
            </a:xfrm>
            <a:prstGeom prst="flowChartMagneticDisk">
              <a:avLst/>
            </a:prstGeom>
            <a:solidFill>
              <a:schemeClr val="tx1"/>
            </a:solidFill>
            <a:ln w="349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771C38CE-6F92-4948-84B9-122B409B91AB}"/>
                </a:ext>
              </a:extLst>
            </p:cNvPr>
            <p:cNvSpPr/>
            <p:nvPr/>
          </p:nvSpPr>
          <p:spPr bwMode="auto">
            <a:xfrm rot="16200000">
              <a:off x="8686253" y="1846711"/>
              <a:ext cx="272027" cy="222322"/>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0914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a:t>
            </a:r>
            <a:r>
              <a:rPr lang="en-US" sz="2800" dirty="0" err="1"/>
              <a:t>CapEx</a:t>
            </a:r>
            <a:r>
              <a:rPr lang="en-US" sz="2800" dirty="0"/>
              <a:t>/</a:t>
            </a:r>
            <a:r>
              <a:rPr lang="en-US" sz="2800" dirty="0" err="1"/>
              <a:t>OpEx</a:t>
            </a:r>
            <a:r>
              <a:rPr lang="en-US" sz="2800" dirty="0"/>
              <a:t>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a:t>Preferred target audience</a:t>
            </a:r>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Site Recovery (ASR)</a:t>
            </a:r>
          </a:p>
          <a:p>
            <a:pPr lvl="1"/>
            <a:r>
              <a:rPr lang="en-US" dirty="0"/>
              <a:t>Physical Servers: ASR,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sp>
        <p:nvSpPr>
          <p:cNvPr id="2" name="Title 1"/>
          <p:cNvSpPr>
            <a:spLocks noGrp="1"/>
          </p:cNvSpPr>
          <p:nvPr>
            <p:ph type="title"/>
          </p:nvPr>
        </p:nvSpPr>
        <p:spPr/>
        <p:txBody>
          <a:bodyPr/>
          <a:lstStyle/>
          <a:p>
            <a:r>
              <a:rPr lang="en-US" dirty="0"/>
              <a:t>Preferred solution: Azure Migrate</a:t>
            </a:r>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1987467"/>
          </a:xfrm>
        </p:spPr>
        <p:txBody>
          <a:bodyPr/>
          <a:lstStyle/>
          <a:p>
            <a:r>
              <a:rPr lang="en-IE" sz="3200" dirty="0"/>
              <a:t>Migration and Disaster Recovery</a:t>
            </a:r>
          </a:p>
          <a:p>
            <a:r>
              <a:rPr lang="en-IE" sz="3200" dirty="0"/>
              <a:t>All workloads	</a:t>
            </a:r>
          </a:p>
          <a:p>
            <a:pPr lvl="1"/>
            <a:r>
              <a:rPr lang="en-IE" sz="1632" dirty="0"/>
              <a:t>Physical, Hyper-V, VMware, Windows, Linux, …</a:t>
            </a:r>
          </a:p>
          <a:p>
            <a:endParaRPr lang="en-IE" sz="3200" dirty="0"/>
          </a:p>
        </p:txBody>
      </p:sp>
      <p:sp>
        <p:nvSpPr>
          <p:cNvPr id="2" name="Title 1"/>
          <p:cNvSpPr>
            <a:spLocks noGrp="1"/>
          </p:cNvSpPr>
          <p:nvPr>
            <p:ph type="title"/>
          </p:nvPr>
        </p:nvSpPr>
        <p:spPr/>
        <p:txBody>
          <a:bodyPr/>
          <a:lstStyle/>
          <a:p>
            <a:r>
              <a:rPr lang="en-US" dirty="0"/>
              <a:t>Preferred solution: Azure Site Recovery</a:t>
            </a:r>
          </a:p>
        </p:txBody>
      </p:sp>
      <p:pic>
        <p:nvPicPr>
          <p:cNvPr id="3" name="Picture 2" descr="Diagram of Azure Site Recovery architecture. On the left, VMs in VMware are shown with the mobility service installed, sending data to the Config Server and Process Server. These in turn send data to the Azure Site Recovery service, on the right.">
            <a:extLst>
              <a:ext uri="{FF2B5EF4-FFF2-40B4-BE49-F238E27FC236}">
                <a16:creationId xmlns:a16="http://schemas.microsoft.com/office/drawing/2014/main" id="{63C7F7BC-D313-4657-868B-1F62B1AB2637}"/>
              </a:ext>
            </a:extLst>
          </p:cNvPr>
          <p:cNvPicPr>
            <a:picLocks noChangeAspect="1"/>
          </p:cNvPicPr>
          <p:nvPr/>
        </p:nvPicPr>
        <p:blipFill>
          <a:blip r:embed="rId3"/>
          <a:stretch>
            <a:fillRect/>
          </a:stretch>
        </p:blipFill>
        <p:spPr>
          <a:xfrm>
            <a:off x="1191067" y="2696374"/>
            <a:ext cx="9809866" cy="3872115"/>
          </a:xfrm>
          <a:prstGeom prst="rect">
            <a:avLst/>
          </a:prstGeom>
        </p:spPr>
      </p:pic>
      <p:sp>
        <p:nvSpPr>
          <p:cNvPr id="5" name="Rectangle 4">
            <a:extLst>
              <a:ext uri="{FF2B5EF4-FFF2-40B4-BE49-F238E27FC236}">
                <a16:creationId xmlns:a16="http://schemas.microsoft.com/office/drawing/2014/main" id="{C59D0E14-C6F9-4B45-B4C4-6F39AE4998B2}"/>
              </a:ext>
            </a:extLst>
          </p:cNvPr>
          <p:cNvSpPr/>
          <p:nvPr/>
        </p:nvSpPr>
        <p:spPr>
          <a:xfrm>
            <a:off x="6701367" y="1239391"/>
            <a:ext cx="6096000" cy="1077218"/>
          </a:xfrm>
          <a:prstGeom prst="rect">
            <a:avLst/>
          </a:prstGeom>
        </p:spPr>
        <p:txBody>
          <a:bodyPr>
            <a:spAutoFit/>
          </a:bodyPr>
          <a:lstStyle/>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Incremental data transfer</a:t>
            </a:r>
          </a:p>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Test failover</a:t>
            </a:r>
          </a:p>
        </p:txBody>
      </p:sp>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053417"/>
          </a:xfrm>
        </p:spPr>
        <p:txBody>
          <a:bodyPr/>
          <a:lstStyle/>
          <a:p>
            <a:r>
              <a:rPr lang="en-IE" sz="3200" dirty="0"/>
              <a:t>Uses Database Migration Assistant (DMA) for SQL assessment and schema migration</a:t>
            </a:r>
          </a:p>
          <a:p>
            <a:r>
              <a:rPr lang="en-IE" sz="3200" dirty="0"/>
              <a:t>Supports migration to Azure SQL Database services or SQL on Azure VMs</a:t>
            </a:r>
          </a:p>
          <a:p>
            <a:r>
              <a:rPr lang="en-IE" sz="3200" dirty="0"/>
              <a:t>Two migration modes</a:t>
            </a:r>
          </a:p>
          <a:p>
            <a:pPr lvl="1"/>
            <a:r>
              <a:rPr lang="en-IE" sz="1800" dirty="0"/>
              <a:t>Offline: simple and easy</a:t>
            </a:r>
          </a:p>
          <a:p>
            <a:pPr lvl="1"/>
            <a:r>
              <a:rPr lang="en-IE" sz="1800" dirty="0"/>
              <a:t>Online: minimize downtime</a:t>
            </a:r>
          </a:p>
          <a:p>
            <a:r>
              <a:rPr lang="en-IE" sz="3200" dirty="0"/>
              <a:t>Supports SQL Server, MySQL and PostgreSQL</a:t>
            </a:r>
          </a:p>
          <a:p>
            <a:pPr lvl="1"/>
            <a:r>
              <a:rPr lang="en-IE" sz="1800" dirty="0"/>
              <a:t>Use Cassandra tools or 3</a:t>
            </a:r>
            <a:r>
              <a:rPr lang="en-IE" sz="1800" baseline="30000" dirty="0"/>
              <a:t>rd</a:t>
            </a:r>
            <a:r>
              <a:rPr lang="en-IE" sz="18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Azure Migrate Readiness Report</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Migrate Cost Estimate</a:t>
            </a:r>
            <a:endParaRPr lang="en-IE" dirty="0"/>
          </a:p>
        </p:txBody>
      </p:sp>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3"/>
          <a:stretch>
            <a:fillRect/>
          </a:stretch>
        </p:blipFill>
        <p:spPr>
          <a:xfrm>
            <a:off x="6772279" y="1505957"/>
            <a:ext cx="4267200" cy="4523420"/>
          </a:xfrm>
          <a:prstGeom prst="rect">
            <a:avLst/>
          </a:prstGeom>
          <a:ln>
            <a:noFill/>
          </a:ln>
          <a:effectLst/>
        </p:spPr>
      </p:pic>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4"/>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4"/>
          <a:srcRect l="72746" t="33855" r="299" b="1037"/>
          <a:stretch/>
        </p:blipFill>
        <p:spPr>
          <a:xfrm>
            <a:off x="3089095" y="4526702"/>
            <a:ext cx="2330628" cy="1472957"/>
          </a:xfrm>
          <a:prstGeom prst="rect">
            <a:avLst/>
          </a:prstGeom>
          <a:solidFill>
            <a:schemeClr val="bg1"/>
          </a:solidFill>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3600" dirty="0"/>
              <a:t>Solution Details: Azure Migrate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dirty="0"/>
              <a:t>Prepare Azure environment</a:t>
            </a:r>
          </a:p>
          <a:p>
            <a:pPr lvl="1"/>
            <a:r>
              <a:rPr lang="en-IE" dirty="0"/>
              <a:t>Accounts, permissions, recovery services vault, storage, network…everything except the VMs and their disks</a:t>
            </a:r>
          </a:p>
          <a:p>
            <a:r>
              <a:rPr lang="en-IE" dirty="0"/>
              <a:t>Deploy on-premises components</a:t>
            </a:r>
          </a:p>
          <a:p>
            <a:pPr lvl="1"/>
            <a:r>
              <a:rPr lang="en-IE" dirty="0"/>
              <a:t>VMware or Physical: Configuration server, process server, mobility agent</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a:t>Cut over</a:t>
            </a:r>
          </a:p>
          <a:p>
            <a:pPr lvl="1"/>
            <a:r>
              <a:rPr lang="en-IE"/>
              <a:t>ASR failover</a:t>
            </a:r>
          </a:p>
          <a:p>
            <a:pPr lvl="1"/>
            <a:r>
              <a:rPr lang="en-IE"/>
              <a:t>Update application settings (connection strings, configurations, etc)</a:t>
            </a:r>
          </a:p>
          <a:p>
            <a:pPr lvl="1"/>
            <a:r>
              <a:rPr lang="en-IE"/>
              <a:t>Acceptance testing</a:t>
            </a:r>
          </a:p>
          <a:p>
            <a:pPr lvl="1"/>
            <a:r>
              <a:rPr lang="en-IE"/>
              <a:t>Endpoint update (typically DNS change)</a:t>
            </a:r>
          </a:p>
          <a:p>
            <a:r>
              <a:rPr lang="en-IE"/>
              <a:t>Post-migration</a:t>
            </a:r>
          </a:p>
          <a:p>
            <a:pPr lvl="1"/>
            <a:r>
              <a:rPr lang="en-IE"/>
              <a:t>Install VM agent / uninstall mobility agent</a:t>
            </a:r>
          </a:p>
          <a:p>
            <a:pPr lvl="1"/>
            <a:r>
              <a:rPr lang="en-IE"/>
              <a:t>Configure backup and DR</a:t>
            </a:r>
          </a:p>
          <a:p>
            <a:pPr lvl="1"/>
            <a:r>
              <a:rPr lang="en-IE"/>
              <a:t>Enable disk encryption</a:t>
            </a:r>
          </a:p>
          <a:p>
            <a:pPr lvl="1"/>
            <a:r>
              <a:rPr lang="en-IE"/>
              <a:t>Review security and availability settings</a:t>
            </a:r>
          </a:p>
          <a:p>
            <a:pPr lvl="1"/>
            <a:r>
              <a:rPr lang="en-IE"/>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639236"/>
          </a:xfrm>
        </p:spPr>
        <p:txBody>
          <a:bodyPr/>
          <a:lstStyle/>
          <a:p>
            <a:r>
              <a:rPr lang="en-IE" dirty="0"/>
              <a:t>Create target DB in Azure</a:t>
            </a:r>
          </a:p>
          <a:p>
            <a:r>
              <a:rPr lang="en-IE" dirty="0"/>
              <a:t>Create </a:t>
            </a:r>
            <a:r>
              <a:rPr lang="en-IE" dirty="0" err="1"/>
              <a:t>VNet</a:t>
            </a:r>
            <a:r>
              <a:rPr lang="en-IE" dirty="0"/>
              <a:t> with access to source and target</a:t>
            </a:r>
          </a:p>
          <a:p>
            <a:pPr lvl="1"/>
            <a:r>
              <a:rPr lang="en-IE" dirty="0"/>
              <a:t>DMS deploys into this </a:t>
            </a:r>
            <a:r>
              <a:rPr lang="en-IE" dirty="0" err="1"/>
              <a:t>VNet</a:t>
            </a:r>
            <a:r>
              <a:rPr lang="en-IE" dirty="0"/>
              <a:t> for connectivity</a:t>
            </a:r>
          </a:p>
          <a:p>
            <a:pPr lvl="1"/>
            <a:r>
              <a:rPr lang="en-IE" dirty="0"/>
              <a:t>Use S2S VPN or ExpressRoute for on-premises access</a:t>
            </a:r>
          </a:p>
          <a:p>
            <a:pPr lvl="1"/>
            <a:r>
              <a:rPr lang="en-IE" dirty="0"/>
              <a:t>Requires Internet access on TCP ports 443, 53, 9354, 445, 12000</a:t>
            </a:r>
          </a:p>
          <a:p>
            <a:pPr lvl="1"/>
            <a:r>
              <a:rPr lang="en-IE" dirty="0"/>
              <a:t>Database access on port 1433 (NSGs, firewalls)</a:t>
            </a:r>
          </a:p>
          <a:p>
            <a:r>
              <a:rPr lang="en-IE" dirty="0"/>
              <a:t>Use DMA for assessment and schema migration</a:t>
            </a:r>
          </a:p>
          <a:p>
            <a:r>
              <a:rPr lang="en-IE" dirty="0"/>
              <a:t>Use DMS for data migration</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04822"/>
          </a:xfrm>
        </p:spPr>
        <p:txBody>
          <a:bodyPr/>
          <a:lstStyle/>
          <a:p>
            <a:r>
              <a:rPr lang="en-IE" dirty="0"/>
              <a:t>Offline migration</a:t>
            </a:r>
          </a:p>
          <a:p>
            <a:pPr lvl="1"/>
            <a:r>
              <a:rPr lang="en-IE" dirty="0"/>
              <a:t>Wait to complete</a:t>
            </a:r>
          </a:p>
          <a:p>
            <a:pPr lvl="1"/>
            <a:r>
              <a:rPr lang="en-IE" dirty="0"/>
              <a:t>Reconfigure applications with new database connection details</a:t>
            </a:r>
          </a:p>
          <a:p>
            <a:r>
              <a:rPr lang="en-IE" dirty="0"/>
              <a:t>Online migration</a:t>
            </a:r>
          </a:p>
          <a:p>
            <a:pPr lvl="1"/>
            <a:r>
              <a:rPr lang="en-IE" dirty="0"/>
              <a:t>Requires 'Premium' pricing tier</a:t>
            </a:r>
          </a:p>
          <a:p>
            <a:pPr lvl="1"/>
            <a:r>
              <a:rPr lang="en-IE" dirty="0"/>
              <a:t>Wait for initial data sync</a:t>
            </a:r>
          </a:p>
          <a:p>
            <a:pPr lvl="1"/>
            <a:r>
              <a:rPr lang="en-IE" dirty="0"/>
              <a:t>Stop incoming transactions</a:t>
            </a:r>
          </a:p>
          <a:p>
            <a:pPr lvl="1"/>
            <a:r>
              <a:rPr lang="en-IE" dirty="0"/>
              <a:t>Wait for pending transactions to read '0'</a:t>
            </a:r>
          </a:p>
          <a:p>
            <a:pPr lvl="1"/>
            <a:r>
              <a:rPr lang="en-IE" dirty="0"/>
              <a:t>Stop syncing changes</a:t>
            </a:r>
          </a:p>
          <a:p>
            <a:pPr lvl="1"/>
            <a:r>
              <a:rPr lang="en-IE" dirty="0"/>
              <a:t>Reconfigure applications with new database connection details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13371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br>
              <a:rPr lang="en-US" sz="2400" dirty="0">
                <a:solidFill>
                  <a:schemeClr val="tx1"/>
                </a:solidFill>
              </a:rPr>
            </a:br>
            <a:r>
              <a:rPr lang="en-US" sz="2400" dirty="0">
                <a:solidFill>
                  <a:schemeClr val="tx1"/>
                </a:solidFill>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err="1">
                <a:solidFill>
                  <a:schemeClr val="tx1"/>
                </a:solidFill>
              </a:rPr>
              <a:t>Fabrikam</a:t>
            </a:r>
            <a:r>
              <a:rPr lang="en-US" sz="2400" dirty="0">
                <a:solidFill>
                  <a:schemeClr val="tx1"/>
                </a:solidFill>
              </a:rPr>
              <a:t>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4050340"/>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000" dirty="0">
              <a:latin typeface="+mj-lt"/>
            </a:endParaRPr>
          </a:p>
          <a:p>
            <a:pPr>
              <a:lnSpc>
                <a:spcPct val="90000"/>
              </a:lnSpc>
              <a:spcAft>
                <a:spcPts val="600"/>
              </a:spcAft>
            </a:pPr>
            <a:r>
              <a:rPr lang="en-US" sz="2000" dirty="0">
                <a:latin typeface="+mj-lt"/>
              </a:rPr>
              <a:t>At the end of this workshop, you will be better able to design and implement the discovery and assessment of environments to evaluate their readiness for migrating to Azure using services including Azure Migrate, Azure Database Migration Service, and Azure Site Recovery.</a:t>
            </a:r>
            <a:endParaRPr lang="en-US" sz="1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3804118"/>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Site Recovery, VMs can be grouped to reflect the application architecture. The dependency visualization feature of Azure Migrate helps identify and configure these groupings.</a:t>
            </a:r>
          </a:p>
          <a:p>
            <a:r>
              <a:rPr lang="en-US" sz="2400" dirty="0"/>
              <a:t>The migration process can then be staged to migrate different groups of VMs separately. Custom scripts can be used to perform custom pre- and post-migration operations.</a:t>
            </a:r>
          </a:p>
          <a:p>
            <a:r>
              <a:rPr lang="en-US" sz="2400" dirty="0"/>
              <a:t>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13651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ASR, incremental replication keeps the duration of this downtime to a minimum.</a:t>
            </a:r>
          </a:p>
          <a:p>
            <a:r>
              <a:rPr lang="en-US" sz="2400" dirty="0"/>
              <a:t>Similarly, data migration using DMS supports online migration, allowing you to keep your application online while data is synchronized. Only a short downtime window is required to cut over to the new database.</a:t>
            </a:r>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br>
              <a:rPr lang="en-US"/>
            </a:br>
            <a:endParaRPr lang="en-US" dirty="0"/>
          </a:p>
        </p:txBody>
      </p:sp>
      <p:sp>
        <p:nvSpPr>
          <p:cNvPr id="3" name="Content Placeholder 2"/>
          <p:cNvSpPr>
            <a:spLocks noGrp="1"/>
          </p:cNvSpPr>
          <p:nvPr>
            <p:ph type="body" sz="quarter" idx="10"/>
          </p:nvPr>
        </p:nvSpPr>
        <p:spPr>
          <a:xfrm>
            <a:off x="269239" y="1189177"/>
            <a:ext cx="11653523" cy="4801314"/>
          </a:xfrm>
        </p:spPr>
        <p:txBody>
          <a:bodyPr/>
          <a:lstStyle/>
          <a:p>
            <a:endParaRPr lang="en-US" sz="3200" i="1" dirty="0"/>
          </a:p>
          <a:p>
            <a:r>
              <a:rPr lang="en-US" sz="3200" i="1" dirty="0"/>
              <a:t>Despite a complex, legacy on-premises environment we have now completed the bulk of our Azure migrations, without incident, in under 9 months.</a:t>
            </a:r>
          </a:p>
          <a:p>
            <a:r>
              <a:rPr lang="en-US" sz="3200" i="1"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err="1"/>
              <a:t>Fabrikam</a:t>
            </a:r>
            <a:r>
              <a:rPr lang="en-US" dirty="0"/>
              <a:t>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a:t>
            </a:r>
            <a:r>
              <a:rPr lang="en-US" dirty="0" err="1"/>
              <a:t>PostGreSQL</a:t>
            </a:r>
            <a:r>
              <a:rPr lang="en-US" dirty="0"/>
              <a:t>,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a:t>
            </a:r>
            <a:r>
              <a:rPr lang="en-US" sz="2800" dirty="0" err="1"/>
              <a:t>etc</a:t>
            </a:r>
            <a:r>
              <a:rPr lang="en-US" sz="2800" dirty="0"/>
              <a:t>)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dcmitype/"/>
    <ds:schemaRef ds:uri="http://schemas.microsoft.com/sharepoint/v3"/>
    <ds:schemaRef ds:uri="http://purl.org/dc/terms/"/>
    <ds:schemaRef ds:uri="2023ac63-7b75-4916-a9ee-591457758eee"/>
    <ds:schemaRef ds:uri="http://schemas.microsoft.com/office/2006/documentManagement/types"/>
    <ds:schemaRef ds:uri="http://schemas.microsoft.com/office/infopath/2007/PartnerControls"/>
    <ds:schemaRef ds:uri="http://schemas.openxmlformats.org/package/2006/metadata/core-propertie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4821</TotalTime>
  <Words>2660</Words>
  <Application>Microsoft Office PowerPoint</Application>
  <PresentationFormat>Widescreen</PresentationFormat>
  <Paragraphs>358</Paragraphs>
  <Slides>33</Slides>
  <Notes>31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 of Business Application Migration</vt:lpstr>
      <vt:lpstr>Creating accessible content</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solution: Azure Migrate</vt:lpstr>
      <vt:lpstr>Preferred solution: Azure Site Recovery</vt:lpstr>
      <vt:lpstr>Preferred solution: Azure Database Migration Service</vt:lpstr>
      <vt:lpstr>Solution Details: Azure Migrate Readiness Report</vt:lpstr>
      <vt:lpstr>Solution Details: Azure Migrate Cost Estimate</vt:lpstr>
      <vt:lpstr>Solution Details: Azure Migrate Dependency Visualization</vt:lpstr>
      <vt:lpstr>Solution Details: Azure Site Recovery</vt:lpstr>
      <vt:lpstr>Solution Details: Azure Site Recovery</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Jonathan Tuliani</cp:lastModifiedBy>
  <cp:revision>93</cp:revision>
  <dcterms:created xsi:type="dcterms:W3CDTF">2016-01-21T23:17:09Z</dcterms:created>
  <dcterms:modified xsi:type="dcterms:W3CDTF">2019-05-03T11:30:54Z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