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97" r:id="rId7"/>
    <p:sldId id="298" r:id="rId8"/>
    <p:sldId id="314" r:id="rId9"/>
    <p:sldId id="312" r:id="rId10"/>
    <p:sldId id="313" r:id="rId11"/>
    <p:sldId id="311" r:id="rId12"/>
    <p:sldId id="31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D813568-8BFB-4297-96C0-545F95582D9E}">
          <p14:sldIdLst>
            <p14:sldId id="256"/>
            <p14:sldId id="257"/>
            <p14:sldId id="297"/>
            <p14:sldId id="298"/>
            <p14:sldId id="314"/>
            <p14:sldId id="312"/>
            <p14:sldId id="313"/>
            <p14:sldId id="311"/>
            <p14:sldId id="310"/>
          </p14:sldIdLst>
        </p14:section>
        <p14:section name="제목 없는 구역" id="{97437920-DF8F-4F06-8012-18E8C27A32DE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6E6E6"/>
    <a:srgbClr val="18CACA"/>
    <a:srgbClr val="D4EA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64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268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4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57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3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6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0FA51E5-B912-4D6A-8192-1BD5A17749BA}" type="datetimeFigureOut">
              <a:rPr lang="ko-KR" altLang="en-US" smtClean="0"/>
              <a:t>2021-11-19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42040-9793-427B-98A3-F5D9636C82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021-2Tutoring/Algorithms" TargetMode="External"/><Relationship Id="rId2" Type="http://schemas.openxmlformats.org/officeDocument/2006/relationships/hyperlink" Target="https://programmers.co.kr/learn/courses/30/lessons/7748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D32CD-95C2-462A-84A0-2B2A31AB1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알고리즘 기초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67CE6D-1192-402D-B05A-553AD28EF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소프트웨어학부 이화원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33929D-54B3-489C-A844-C7F8516D9CE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43CDD4-566E-45EE-BB7D-B33B18EFFA1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57A2FC46-2A20-4780-A73A-6BD79BD148B5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r>
                <a:rPr lang="ko-KR" altLang="en-US" dirty="0"/>
                <a:t>소프트웨어학부 이화원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0B612D82-21A2-4825-80EC-88CF88EE8A72}"/>
                </a:ext>
              </a:extLst>
            </p:cNvPr>
            <p:cNvSpPr/>
            <p:nvPr/>
          </p:nvSpPr>
          <p:spPr>
            <a:xfrm>
              <a:off x="190500" y="1608138"/>
              <a:ext cx="11823700" cy="1401762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실습 </a:t>
              </a:r>
              <a:r>
                <a:rPr lang="en-US" altLang="ko-KR" sz="4000" dirty="0"/>
                <a:t>- </a:t>
              </a:r>
              <a:r>
                <a:rPr lang="ko-KR" altLang="en-US" sz="4000" dirty="0"/>
                <a:t>로또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4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D539185-373F-4765-82A9-786CAC763FC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77CAB00-5C84-484B-B553-9FEB1D2963F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B3FF489-DD39-4813-B459-CEE8786FBC4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2C2FAE7-8712-493D-AEBA-9866EDD85722}"/>
                </a:ext>
              </a:extLst>
            </p:cNvPr>
            <p:cNvSpPr/>
            <p:nvPr/>
          </p:nvSpPr>
          <p:spPr>
            <a:xfrm>
              <a:off x="203200" y="292608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감사합니다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00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0007CE80-7D49-4E34-9534-5F502DFA65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FDAAA00-7562-4645-91DC-B70CB809ADA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96682AA5-8E68-46D7-A927-FF0D4CE4CAA4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95FE556-087C-430D-9B57-4589AAB61E9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목차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AD011-8E00-46EB-939E-68C53E6B7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648460"/>
            <a:ext cx="10515600" cy="4531677"/>
          </a:xfrm>
        </p:spPr>
        <p:txBody>
          <a:bodyPr/>
          <a:lstStyle/>
          <a:p>
            <a:r>
              <a:rPr lang="ko-KR" altLang="en-US" dirty="0"/>
              <a:t>알고리즘 실습 </a:t>
            </a:r>
            <a:r>
              <a:rPr lang="en-US" altLang="ko-KR" dirty="0"/>
              <a:t>– </a:t>
            </a:r>
            <a:r>
              <a:rPr lang="ko-KR" altLang="en-US" dirty="0"/>
              <a:t>로또의 최고 순위와 최저 순위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9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로또의 최고 순위와 최저 순위</a:t>
            </a:r>
          </a:p>
        </p:txBody>
      </p:sp>
      <p:pic>
        <p:nvPicPr>
          <p:cNvPr id="2" name="Picture 2" descr="제968회 로또 당첨번호 2·5·12·14·24·39 + 보너스 `33` - 매일신문">
            <a:extLst>
              <a:ext uri="{FF2B5EF4-FFF2-40B4-BE49-F238E27FC236}">
                <a16:creationId xmlns:a16="http://schemas.microsoft.com/office/drawing/2014/main" id="{26AB75DF-2DE9-4667-A7EC-0BAE02F4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573" y="275844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99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로또는 </a:t>
            </a:r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45</a:t>
            </a:r>
            <a:r>
              <a:rPr lang="ko-KR" altLang="en-US" dirty="0"/>
              <a:t>까지의 숫자 중 </a:t>
            </a:r>
            <a:r>
              <a:rPr lang="en-US" altLang="ko-KR" dirty="0"/>
              <a:t>6</a:t>
            </a:r>
            <a:r>
              <a:rPr lang="ko-KR" altLang="en-US" dirty="0"/>
              <a:t>개를 찍어서 맞히는 대표적인 복권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로또의 순위는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graphicFrame>
        <p:nvGraphicFramePr>
          <p:cNvPr id="2" name="표 7">
            <a:extLst>
              <a:ext uri="{FF2B5EF4-FFF2-40B4-BE49-F238E27FC236}">
                <a16:creationId xmlns:a16="http://schemas.microsoft.com/office/drawing/2014/main" id="{B190E881-800A-4DFB-82B3-E9AA84CAD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599787"/>
              </p:ext>
            </p:extLst>
          </p:nvPr>
        </p:nvGraphicFramePr>
        <p:xfrm>
          <a:off x="3213100" y="3825557"/>
          <a:ext cx="4737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1696775058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1714136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당첨내용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6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3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0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0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122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 번호 일치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12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6(</a:t>
                      </a:r>
                      <a:r>
                        <a:rPr lang="ko-KR" altLang="en-US" dirty="0" err="1"/>
                        <a:t>낙첨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 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67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52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민우는 로또를 구매 후</a:t>
            </a:r>
            <a:r>
              <a:rPr lang="en-US" altLang="ko-KR" dirty="0"/>
              <a:t>, </a:t>
            </a:r>
            <a:r>
              <a:rPr lang="ko-KR" altLang="en-US" dirty="0"/>
              <a:t>집에다 놓고 외출을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민우의 동생이 민우의 로또에다가 낙서를 해서 일부 번호가 가려짐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가려진 번호까지 고려하여 당첨될 수 있는 최고 순위와 최저 순위를 나타내어라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23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</a:t>
            </a:r>
            <a:r>
              <a:rPr lang="en-US" altLang="ko-KR" dirty="0"/>
              <a:t>: int[] </a:t>
            </a:r>
            <a:r>
              <a:rPr lang="ko-KR" altLang="en-US" dirty="0"/>
              <a:t>배열의 로또 번호</a:t>
            </a:r>
            <a:r>
              <a:rPr lang="en-US" altLang="ko-KR" dirty="0"/>
              <a:t>, int[] </a:t>
            </a:r>
            <a:r>
              <a:rPr lang="ko-KR" altLang="en-US" dirty="0"/>
              <a:t>배열의 로또 당첨 번호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출력</a:t>
            </a:r>
            <a:r>
              <a:rPr lang="en-US" altLang="ko-KR" dirty="0"/>
              <a:t>: int[] </a:t>
            </a:r>
            <a:r>
              <a:rPr lang="ko-KR" altLang="en-US" dirty="0"/>
              <a:t>배열의 최고 순위와 최저 순위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입력</a:t>
            </a:r>
            <a:r>
              <a:rPr lang="en-US" altLang="ko-KR" dirty="0"/>
              <a:t>: {44, 1, 0, 0, 31, 25} {31, 10, 45, 1, 6, 19},</a:t>
            </a:r>
            <a:br>
              <a:rPr lang="en-US" altLang="ko-KR" dirty="0"/>
            </a:br>
            <a:r>
              <a:rPr lang="ko-KR" altLang="en-US" dirty="0"/>
              <a:t>       출력</a:t>
            </a:r>
            <a:r>
              <a:rPr lang="en-US" altLang="ko-KR" dirty="0"/>
              <a:t>: {3, 5}</a:t>
            </a:r>
          </a:p>
        </p:txBody>
      </p:sp>
    </p:spTree>
    <p:extLst>
      <p:ext uri="{BB962C8B-B14F-4D97-AF65-F5344CB8AC3E}">
        <p14:creationId xmlns:p14="http://schemas.microsoft.com/office/powerpoint/2010/main" val="870627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/>
                <a:t>Question – </a:t>
              </a:r>
              <a:r>
                <a:rPr lang="ko-KR" altLang="en-US" sz="4000" dirty="0"/>
                <a:t>로또의 최고 순위와 최저 순위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설명</a:t>
            </a:r>
            <a:r>
              <a:rPr lang="en-US" altLang="ko-KR" dirty="0"/>
              <a:t>: </a:t>
            </a:r>
            <a:r>
              <a:rPr lang="ko-KR" altLang="en-US" dirty="0"/>
              <a:t>해당 입력에 있는 번호 중</a:t>
            </a:r>
            <a:r>
              <a:rPr lang="en-US" altLang="ko-KR" dirty="0"/>
              <a:t>, 31</a:t>
            </a:r>
            <a:r>
              <a:rPr lang="ko-KR" altLang="en-US" dirty="0"/>
              <a:t>은 맞은 번호이다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은 어느 </a:t>
            </a:r>
            <a:r>
              <a:rPr lang="ko-KR" altLang="en-US" dirty="0" err="1"/>
              <a:t>숫자든</a:t>
            </a:r>
            <a:r>
              <a:rPr lang="ko-KR" altLang="en-US" dirty="0"/>
              <a:t> 될 수 있기 때문에</a:t>
            </a:r>
            <a:r>
              <a:rPr lang="en-US" altLang="ko-KR" dirty="0"/>
              <a:t>, 0</a:t>
            </a:r>
            <a:r>
              <a:rPr lang="ko-KR" altLang="en-US" dirty="0"/>
              <a:t>이 전부 맞았다는 가정과 전부 틀리다는 가정을 하면서 문제를 풀어야한다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</a:t>
            </a:r>
            <a:r>
              <a:rPr lang="en-US" altLang="ko-KR" dirty="0"/>
              <a:t>: {44, </a:t>
            </a:r>
            <a:r>
              <a:rPr lang="en-US" altLang="ko-KR" b="1" dirty="0"/>
              <a:t>1</a:t>
            </a:r>
            <a:r>
              <a:rPr lang="en-US" altLang="ko-KR" dirty="0"/>
              <a:t>, 0, 0, </a:t>
            </a:r>
            <a:r>
              <a:rPr lang="en-US" altLang="ko-KR" b="1" dirty="0"/>
              <a:t>31</a:t>
            </a:r>
            <a:r>
              <a:rPr lang="en-US" altLang="ko-KR" dirty="0"/>
              <a:t>, 25} {</a:t>
            </a:r>
            <a:r>
              <a:rPr lang="en-US" altLang="ko-KR" b="1" dirty="0"/>
              <a:t>31</a:t>
            </a:r>
            <a:r>
              <a:rPr lang="en-US" altLang="ko-KR" dirty="0"/>
              <a:t>, 10, 45, </a:t>
            </a:r>
            <a:r>
              <a:rPr lang="en-US" altLang="ko-KR" b="1" dirty="0"/>
              <a:t>1</a:t>
            </a:r>
            <a:r>
              <a:rPr lang="en-US" altLang="ko-KR" dirty="0"/>
              <a:t>, 6, 19},</a:t>
            </a:r>
            <a:br>
              <a:rPr lang="en-US" altLang="ko-KR" dirty="0"/>
            </a:br>
            <a:r>
              <a:rPr lang="ko-KR" altLang="en-US" dirty="0"/>
              <a:t>       출력</a:t>
            </a:r>
            <a:r>
              <a:rPr lang="en-US" altLang="ko-KR" dirty="0"/>
              <a:t>: {3, 5} – 3</a:t>
            </a:r>
            <a:r>
              <a:rPr lang="ko-KR" altLang="en-US" dirty="0"/>
              <a:t>등</a:t>
            </a:r>
            <a:r>
              <a:rPr lang="en-US" altLang="ko-KR" dirty="0"/>
              <a:t>: 4</a:t>
            </a:r>
            <a:r>
              <a:rPr lang="ko-KR" altLang="en-US" dirty="0"/>
              <a:t>개 번호 </a:t>
            </a:r>
            <a:r>
              <a:rPr lang="en-US" altLang="ko-KR" dirty="0"/>
              <a:t>(1, 31, 0, 0)</a:t>
            </a:r>
            <a:br>
              <a:rPr lang="en-US" altLang="ko-KR" dirty="0"/>
            </a:br>
            <a:r>
              <a:rPr lang="en-US" altLang="ko-KR" dirty="0"/>
              <a:t>			5</a:t>
            </a:r>
            <a:r>
              <a:rPr lang="ko-KR" altLang="en-US" dirty="0"/>
              <a:t>등</a:t>
            </a:r>
            <a:r>
              <a:rPr lang="en-US" altLang="ko-KR" dirty="0"/>
              <a:t>: 2</a:t>
            </a:r>
            <a:r>
              <a:rPr lang="ko-KR" altLang="en-US" dirty="0"/>
              <a:t>개 번호</a:t>
            </a:r>
            <a:r>
              <a:rPr lang="en-US" altLang="ko-KR" dirty="0"/>
              <a:t> (1, 31)</a:t>
            </a:r>
          </a:p>
        </p:txBody>
      </p:sp>
    </p:spTree>
    <p:extLst>
      <p:ext uri="{BB962C8B-B14F-4D97-AF65-F5344CB8AC3E}">
        <p14:creationId xmlns:p14="http://schemas.microsoft.com/office/powerpoint/2010/main" val="54761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Test Case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BF0B4A-FC2E-4DB1-8C4F-E75D57DDC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925586"/>
              </p:ext>
            </p:extLst>
          </p:nvPr>
        </p:nvGraphicFramePr>
        <p:xfrm>
          <a:off x="1517678" y="2697480"/>
          <a:ext cx="6625533" cy="1463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08511">
                  <a:extLst>
                    <a:ext uri="{9D8B030D-6E8A-4147-A177-3AD203B41FA5}">
                      <a16:colId xmlns:a16="http://schemas.microsoft.com/office/drawing/2014/main" val="3287073194"/>
                    </a:ext>
                  </a:extLst>
                </a:gridCol>
                <a:gridCol w="2208511">
                  <a:extLst>
                    <a:ext uri="{9D8B030D-6E8A-4147-A177-3AD203B41FA5}">
                      <a16:colId xmlns:a16="http://schemas.microsoft.com/office/drawing/2014/main" val="440186889"/>
                    </a:ext>
                  </a:extLst>
                </a:gridCol>
                <a:gridCol w="2208511">
                  <a:extLst>
                    <a:ext uri="{9D8B030D-6E8A-4147-A177-3AD203B41FA5}">
                      <a16:colId xmlns:a16="http://schemas.microsoft.com/office/drawing/2014/main" val="42434010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  <a:effectLst/>
                        </a:rPr>
                        <a:t>lottos</a:t>
                      </a:r>
                      <a:endParaRPr lang="en-US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 err="1">
                          <a:solidFill>
                            <a:sysClr val="windowText" lastClr="000000"/>
                          </a:solidFill>
                          <a:effectLst/>
                        </a:rPr>
                        <a:t>win_nums</a:t>
                      </a:r>
                      <a:endParaRPr lang="en-US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dirty="0">
                          <a:solidFill>
                            <a:sysClr val="windowText" lastClr="000000"/>
                          </a:solidFill>
                          <a:effectLst/>
                        </a:rPr>
                        <a:t>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99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>
                          <a:effectLst/>
                        </a:rPr>
                        <a:t>[44, 1, 0, 0, 31, 25]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[31, 10, 45, 1, 6, 19]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[3, 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784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[0, 0, 0, 0, 0, 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>
                          <a:effectLst/>
                        </a:rPr>
                        <a:t>[38, 19, 20, 40, 15, 25]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[1, 6]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38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[45, 4, 35, 20, 3, 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>
                          <a:effectLst/>
                        </a:rPr>
                        <a:t>[20, 9, 3, 45, 4, 35]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dirty="0">
                          <a:effectLst/>
                        </a:rPr>
                        <a:t>[1, 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8421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49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7AC7D33-AC95-4E36-A138-0A133C71FE2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BACD175-6309-4641-843A-0664DE81DE0A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D4EAE8"/>
            </a:solidFill>
            <a:ln>
              <a:solidFill>
                <a:srgbClr val="D4EA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C32A13DC-3C0D-476F-9DC9-A75BC92FCB71}"/>
                </a:ext>
              </a:extLst>
            </p:cNvPr>
            <p:cNvSpPr/>
            <p:nvPr/>
          </p:nvSpPr>
          <p:spPr>
            <a:xfrm>
              <a:off x="165100" y="241300"/>
              <a:ext cx="11836400" cy="6438900"/>
            </a:xfrm>
            <a:prstGeom prst="roundRect">
              <a:avLst>
                <a:gd name="adj" fmla="val 483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  <a:p>
              <a:pPr algn="ctr"/>
              <a:endParaRPr lang="en-US" altLang="ko-KR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1A7810B-81FA-4286-A733-59B41281B98B}"/>
                </a:ext>
              </a:extLst>
            </p:cNvPr>
            <p:cNvSpPr/>
            <p:nvPr/>
          </p:nvSpPr>
          <p:spPr>
            <a:xfrm>
              <a:off x="203200" y="289560"/>
              <a:ext cx="11823700" cy="1069340"/>
            </a:xfrm>
            <a:prstGeom prst="roundRect">
              <a:avLst>
                <a:gd name="adj" fmla="val 22953"/>
              </a:avLst>
            </a:prstGeom>
            <a:ln>
              <a:solidFill>
                <a:schemeClr val="bg1"/>
              </a:solidFill>
            </a:ln>
            <a:effectLst>
              <a:outerShdw blurRad="292100" dist="38100" dir="5400000" algn="t" rotWithShape="0">
                <a:srgbClr val="18CACA">
                  <a:alpha val="20000"/>
                </a:srgb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/>
                <a:t>알고리즘 예시</a:t>
              </a: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C86DC7-5885-4D9E-8BAD-EECDD36C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프로그래머스</a:t>
            </a:r>
            <a:r>
              <a:rPr lang="ko-KR" altLang="en-US" dirty="0"/>
              <a:t> 웹사이트에 간단하게 가입</a:t>
            </a:r>
            <a:r>
              <a:rPr lang="en-US" altLang="ko-KR" dirty="0"/>
              <a:t>(</a:t>
            </a:r>
            <a:r>
              <a:rPr lang="ko-KR" altLang="en-US" dirty="0" err="1"/>
              <a:t>깃허브</a:t>
            </a:r>
            <a:r>
              <a:rPr lang="ko-KR" altLang="en-US" dirty="0"/>
              <a:t> 계정 연동 가입 가능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en-US" altLang="ko-KR" dirty="0">
                <a:hlinkClick r:id="rId2"/>
              </a:rPr>
              <a:t>https://programmers.co.kr/learn/courses/30/lessons/77484</a:t>
            </a:r>
            <a:r>
              <a:rPr lang="en-US" altLang="ko-KR" dirty="0"/>
              <a:t> </a:t>
            </a:r>
            <a:r>
              <a:rPr lang="ko-KR" altLang="en-US" dirty="0"/>
              <a:t>해당 문제를 풀고</a:t>
            </a:r>
            <a:r>
              <a:rPr lang="en-US" altLang="ko-KR" dirty="0"/>
              <a:t>, </a:t>
            </a:r>
            <a:r>
              <a:rPr lang="ko-KR" altLang="en-US" dirty="0"/>
              <a:t>정답까지 확인할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문제풀이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https://github.com/2021-2Tutoring/Algorithms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1118</a:t>
            </a:r>
            <a:r>
              <a:rPr lang="ko-KR" altLang="en-US" dirty="0"/>
              <a:t>폴더안에 소스코드</a:t>
            </a:r>
            <a:r>
              <a:rPr lang="en-US" altLang="ko-KR" dirty="0"/>
              <a:t> </a:t>
            </a:r>
            <a:r>
              <a:rPr lang="ko-KR" altLang="en-US" dirty="0"/>
              <a:t>제출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해당 문제는 다음시간에 어떻게 풀었는지</a:t>
            </a:r>
            <a:r>
              <a:rPr lang="en-US" altLang="ko-KR" dirty="0"/>
              <a:t>, </a:t>
            </a:r>
            <a:r>
              <a:rPr lang="ko-KR" altLang="en-US" dirty="0"/>
              <a:t>풀이방법을 설명해야 할 수 있으니 신중하게 코드를 짜주세요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051C71-28CC-4F00-933F-EE097E366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097" y="3034232"/>
            <a:ext cx="2274887" cy="153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8983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1C4CA1FA3EFFE4EB1E531D84330591C" ma:contentTypeVersion="4" ma:contentTypeDescription="새 문서를 만듭니다." ma:contentTypeScope="" ma:versionID="04c469147f2084283ab391ffc97a2a6a">
  <xsd:schema xmlns:xsd="http://www.w3.org/2001/XMLSchema" xmlns:xs="http://www.w3.org/2001/XMLSchema" xmlns:p="http://schemas.microsoft.com/office/2006/metadata/properties" xmlns:ns3="3c22e8e8-73b2-4140-9ebf-9978805fa011" targetNamespace="http://schemas.microsoft.com/office/2006/metadata/properties" ma:root="true" ma:fieldsID="4bf881c7b2d5333d5277b8753c3b448e" ns3:_="">
    <xsd:import namespace="3c22e8e8-73b2-4140-9ebf-9978805fa0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22e8e8-73b2-4140-9ebf-9978805fa0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1EDD0-13FB-4759-879F-87FFF9F1F6F1}">
  <ds:schemaRefs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c22e8e8-73b2-4140-9ebf-9978805fa01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1C4C237-C122-470E-8B07-461889ED61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DC52AC-C0E6-4345-8F7E-3EF81BED03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22e8e8-73b2-4140-9ebf-9978805fa0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줄기</Template>
  <TotalTime>458</TotalTime>
  <Words>482</Words>
  <Application>Microsoft Office PowerPoint</Application>
  <PresentationFormat>와이드스크린</PresentationFormat>
  <Paragraphs>78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 2</vt:lpstr>
      <vt:lpstr>HDOfficeLightV0</vt:lpstr>
      <vt:lpstr>알고리즘 기초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알고리즘 기초</dc:title>
  <dc:creator>이화원</dc:creator>
  <cp:lastModifiedBy>이화원</cp:lastModifiedBy>
  <cp:revision>18</cp:revision>
  <dcterms:created xsi:type="dcterms:W3CDTF">2021-10-07T11:31:36Z</dcterms:created>
  <dcterms:modified xsi:type="dcterms:W3CDTF">2021-11-18T16:14:07Z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0x01010021C4CA1FA3EFFE4EB1E531D84330591C</vt:lpwstr>
  </property>
</Properties>
</file>