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87" r:id="rId3"/>
    <p:sldId id="419" r:id="rId4"/>
    <p:sldId id="429" r:id="rId5"/>
    <p:sldId id="389" r:id="rId6"/>
    <p:sldId id="421" r:id="rId7"/>
    <p:sldId id="422" r:id="rId8"/>
    <p:sldId id="424" r:id="rId9"/>
    <p:sldId id="430" r:id="rId10"/>
    <p:sldId id="427" r:id="rId11"/>
    <p:sldId id="425" r:id="rId12"/>
    <p:sldId id="431" r:id="rId13"/>
    <p:sldId id="432" r:id="rId14"/>
    <p:sldId id="423" r:id="rId15"/>
    <p:sldId id="428" r:id="rId16"/>
    <p:sldId id="420" r:id="rId17"/>
    <p:sldId id="4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6891" autoAdjust="0"/>
  </p:normalViewPr>
  <p:slideViewPr>
    <p:cSldViewPr snapToGrid="0">
      <p:cViewPr varScale="1">
        <p:scale>
          <a:sx n="58" d="100"/>
          <a:sy n="58" d="100"/>
        </p:scale>
        <p:origin x="1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5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6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8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684" y="4874211"/>
            <a:ext cx="4908115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Roopesh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Kumar BN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Asst. Professor Dept of CSE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KSIT Bengaluru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57018" y="136525"/>
            <a:ext cx="11877963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70616" y="2094025"/>
            <a:ext cx="96496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Phase – II (18CSP83)        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Review – 1</a:t>
            </a: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ENHANCING THE PERFORMANCE OF ANTIPHISHING MECHANISM USING MACHINE LEARNING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7" y="4788634"/>
            <a:ext cx="42844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 Soumya         1KS18CS125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Sri Chandana P 1KS18CS098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Vijetha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             1KS18CS117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Sushmitha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S     1KS18CS106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1365814" y="4135467"/>
            <a:ext cx="1050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Group No.:	06	                   	 Batch No.:  2021_CSE_08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2" y="45720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F0927EF7-450B-4670-9692-3B8D903F7962}"/>
              </a:ext>
            </a:extLst>
          </p:cNvPr>
          <p:cNvSpPr txBox="1"/>
          <p:nvPr/>
        </p:nvSpPr>
        <p:spPr>
          <a:xfrm>
            <a:off x="1196340" y="2514600"/>
            <a:ext cx="1592580" cy="3733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F083636-6AD8-41F3-8D87-CBC63B510EE0}"/>
              </a:ext>
            </a:extLst>
          </p:cNvPr>
          <p:cNvSpPr txBox="1"/>
          <p:nvPr/>
        </p:nvSpPr>
        <p:spPr>
          <a:xfrm>
            <a:off x="1295400" y="3489960"/>
            <a:ext cx="1531620" cy="3886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E3F7384-A65D-41E7-A833-8727ABE6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10E15F1-2836-4673-99BD-66E9D8C6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241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 startAt="7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forms a pooling layer, these features are grouped and passed to fully connected(FC)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layers for classification purposes.</a:t>
            </a:r>
          </a:p>
          <a:p>
            <a:pPr marL="457200" indent="-457200" algn="just">
              <a:lnSpc>
                <a:spcPct val="100000"/>
              </a:lnSpc>
              <a:spcAft>
                <a:spcPts val="800"/>
              </a:spcAft>
              <a:buAutoNum type="arabicPeriod" startAt="8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get a more accurate result, it is combined with the LSTM model.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and Prediction</a:t>
            </a:r>
          </a:p>
          <a:p>
            <a:pPr lvl="0" algn="just">
              <a:lnSpc>
                <a:spcPct val="10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of CNN-LSTM model is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XG-Boost.</a:t>
            </a:r>
          </a:p>
          <a:p>
            <a:pPr lvl="0" algn="just">
              <a:lnSpc>
                <a:spcPct val="10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CNN-LSTM and XG-Boost will give an accuracy rate and predicts whether the input URL is phished or genuine separately.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A649DF-AEC9-4839-B97D-30A5821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00"/>
            <a:ext cx="10515600" cy="11223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E0588D60-C5F5-44B8-B94D-193EA44ACE2B}"/>
              </a:ext>
            </a:extLst>
          </p:cNvPr>
          <p:cNvSpPr txBox="1">
            <a:spLocks/>
          </p:cNvSpPr>
          <p:nvPr/>
        </p:nvSpPr>
        <p:spPr>
          <a:xfrm>
            <a:off x="2978686" y="452132"/>
            <a:ext cx="6444867" cy="885109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936B-D167-4B6A-ADE9-838E9B395237}"/>
              </a:ext>
            </a:extLst>
          </p:cNvPr>
          <p:cNvSpPr/>
          <p:nvPr/>
        </p:nvSpPr>
        <p:spPr>
          <a:xfrm>
            <a:off x="139463" y="169751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6"/>
            <a:ext cx="10515600" cy="47117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20000"/>
              </a:lnSpc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</a:t>
            </a:r>
          </a:p>
          <a:p>
            <a:pPr>
              <a:lnSpc>
                <a:spcPct val="120000"/>
              </a:lnSpc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>
              <a:lnSpc>
                <a:spcPct val="120000"/>
              </a:lnSpc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Anaconda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21186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3394113" y="423965"/>
            <a:ext cx="6019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6"/>
            <a:ext cx="10515600" cy="471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i+1)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plt.hist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(data[var].values, bins=15)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plt.tick_params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labelbottom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='off',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labelleft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='off’)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plt.subplots_adjust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(top=0.88)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('results/DataHistograms.png’) </a:t>
            </a: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12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21186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2593144" y="423965"/>
            <a:ext cx="6957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1465176"/>
            <a:ext cx="11391441" cy="471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evaluation 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x,y,test_size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0.25,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=0 )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[1],1))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[1],1)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model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[1],1])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model.summary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start = timer()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hist=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x_train,y_train,batch_size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=128,epochs=25,validation_split=0.2,verbose=2)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('results/CNN.h5’);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3215756" y="447836"/>
            <a:ext cx="6873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5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25CC-29C4-46A4-8F52-7B34DC5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3AFA4B74-BD3D-4732-98FE-16EE3474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27" y="227544"/>
            <a:ext cx="9795933" cy="868757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5DC2D-F0E3-404E-AB16-DF889562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" y="125236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BFC59D-74F2-4AAE-966D-E67E78F637A6}"/>
              </a:ext>
            </a:extLst>
          </p:cNvPr>
          <p:cNvSpPr/>
          <p:nvPr/>
        </p:nvSpPr>
        <p:spPr>
          <a:xfrm>
            <a:off x="110169" y="75921"/>
            <a:ext cx="11968942" cy="6673108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94E387-A1D7-437F-8BE1-A9BF8A56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5" y="1175104"/>
            <a:ext cx="10176085" cy="50714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AC21F-1BEE-4892-A941-0018B5DD067F}"/>
              </a:ext>
            </a:extLst>
          </p:cNvPr>
          <p:cNvSpPr txBox="1"/>
          <p:nvPr/>
        </p:nvSpPr>
        <p:spPr>
          <a:xfrm>
            <a:off x="3045722" y="6128464"/>
            <a:ext cx="666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3375" marR="1689735" algn="ctr">
              <a:spcBef>
                <a:spcPts val="102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3: Data Visualization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4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25CC-29C4-46A4-8F52-7B34DC5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15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3AFA4B74-BD3D-4732-98FE-16EE3474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67" y="136524"/>
            <a:ext cx="9795933" cy="89748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5DC2D-F0E3-404E-AB16-DF8895627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" y="125236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BFC59D-74F2-4AAE-966D-E67E78F637A6}"/>
              </a:ext>
            </a:extLst>
          </p:cNvPr>
          <p:cNvSpPr/>
          <p:nvPr/>
        </p:nvSpPr>
        <p:spPr>
          <a:xfrm>
            <a:off x="79022" y="-22577"/>
            <a:ext cx="12000089" cy="6804656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090DE2-A5E0-4052-A055-3E4C792D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9" y="1125789"/>
            <a:ext cx="11485951" cy="49334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DA8BB-69F3-435D-BF6F-51B6E85024C5}"/>
              </a:ext>
            </a:extLst>
          </p:cNvPr>
          <p:cNvSpPr txBox="1"/>
          <p:nvPr/>
        </p:nvSpPr>
        <p:spPr>
          <a:xfrm>
            <a:off x="2836402" y="6059278"/>
            <a:ext cx="6836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3375" marR="1689735" algn="ctr">
              <a:spcBef>
                <a:spcPts val="102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4: 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Training </a:t>
            </a: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Epoches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8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16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10301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Lakshmi Pooja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Sridhar.M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Phishing Website Detection Using CNN and Bidirectional LSTM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International Conference on Electronics, Communication and Aerospace Technology (ICECA-2020) IEEE Xplore Part Number: CFP20J88-ART; ISBN: 978-1-7281-6387-1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Aljofey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Qingshan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Mingqing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Huang, Jean-Pierre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Niyigena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Phishing Detection Model Based on Character Level Convolutional Neural Network from URL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in MDPI  Journal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2020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M. A. Adebowale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T. Lwin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Convolutional Neural Network and Long Short-Term Memory for Phishing Detection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in Conference paper IEEE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2019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1446EF-199A-474C-A93A-033CABF4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2967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Algerian" panose="04020705040A02060702" pitchFamily="82" charset="0"/>
              </a:rPr>
              <a:t>THANK 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17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47775"/>
            <a:ext cx="11628438" cy="51022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458534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08332" y="81441"/>
            <a:ext cx="11975336" cy="6640034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406329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similar work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4690" y="58559"/>
            <a:ext cx="11942619" cy="672901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9" y="1188274"/>
            <a:ext cx="6133226" cy="538614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cyber security problems are increasing nowadays due to the growth of internet world wide one of them is phishing.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attacker creates a replica of existing link or webpage to fool the user to get access to the personal information.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Phishers use multiple methods, including email, uniform resource locators(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instant messages, forum postings, telephone calls, and text messages to steal user information.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F24B-2786-4505-A872-1166CF7A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4" y="1396650"/>
            <a:ext cx="5127017" cy="4646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DE580-F783-48DC-8E0F-C6AA9726609F}"/>
              </a:ext>
            </a:extLst>
          </p:cNvPr>
          <p:cNvSpPr txBox="1"/>
          <p:nvPr/>
        </p:nvSpPr>
        <p:spPr>
          <a:xfrm>
            <a:off x="6095999" y="5980826"/>
            <a:ext cx="613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3375" marR="1689735" algn="ctr">
              <a:spcBef>
                <a:spcPts val="102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1: Steps of Phishing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217479"/>
            <a:ext cx="9358840" cy="80028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43219" y="136524"/>
            <a:ext cx="11924090" cy="659478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9" y="28358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9" y="1188274"/>
            <a:ext cx="11046748" cy="538614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mainly depends on recognizing phishing websites accurately and within an acceptable timescale.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based phishing techniques depend on website functionalities to gather information that can help classify websites for detecting phishing sites.</a:t>
            </a: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some common supervised learning techniques are applied to accurately detect phishing websites.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443" y="341522"/>
            <a:ext cx="9383767" cy="881349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Comparison with similar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54236" y="136525"/>
            <a:ext cx="11913073" cy="6518849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281919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22744"/>
            <a:ext cx="11260242" cy="5161771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00000"/>
              </a:lnSpc>
              <a:buNone/>
            </a:pP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Google Safe Browsing: </a:t>
            </a:r>
          </a:p>
          <a:p>
            <a:pPr lvl="1">
              <a:lnSpc>
                <a:spcPct val="120000"/>
              </a:lnSpc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uses blacklist anti-phishing technique to detect phishing .The suspicious URL is checked in the blacklist for its presence.</a:t>
            </a:r>
          </a:p>
          <a:p>
            <a:pPr lvl="1">
              <a:lnSpc>
                <a:spcPct val="120000"/>
              </a:lnSpc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in this approach is that phishing sites which are not listed in blacklist are not detected.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Based on visual similarity:</a:t>
            </a:r>
          </a:p>
          <a:p>
            <a:pPr lvl="1" algn="just">
              <a:lnSpc>
                <a:spcPct val="120000"/>
              </a:lnSpc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classifies the suspicious websites based on image similarity.</a:t>
            </a:r>
          </a:p>
          <a:p>
            <a:pPr lvl="1" algn="just">
              <a:lnSpc>
                <a:spcPct val="120000"/>
              </a:lnSpc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auto update the whitelist with addition of suspicious websites that are classified as neither legitimate nor phishing. </a:t>
            </a:r>
          </a:p>
          <a:p>
            <a:pPr lvl="1" algn="just">
              <a:lnSpc>
                <a:spcPct val="120000"/>
              </a:lnSpc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this approach is very high false positive and high false negative rate and image comparison at client side leads to delay in browser’s experience.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IN" sz="8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FAD3-C55F-4900-A798-D7A7A00B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564"/>
            <a:ext cx="10515600" cy="4502399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PhishNet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takes blacklist as input and predicts variations of each URL. </a:t>
            </a:r>
          </a:p>
          <a:p>
            <a:pPr lvl="1" algn="just">
              <a:lnSpc>
                <a:spcPct val="12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also has the limitation of not detecting zero day phishing attacks.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SpoofGaurd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takes some phishing symptoms of suspicious website and assigned some weights to classified as phishing website otherwise as legitimate.</a:t>
            </a:r>
          </a:p>
          <a:p>
            <a:pPr lvl="1" algn="just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an advantage of detecting zero day phishing attack but has a limitation of high false positive rate.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D352C-9AE2-423D-9D31-3B6A84BF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74F3C368-6B27-4407-BD25-368E6A36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7" y="363557"/>
            <a:ext cx="8919310" cy="859476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Comparison with similar 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65258-5756-4B37-A8BA-E31CABD9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6" y="279676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55505C-50A1-4FC3-B5DC-77703F8DFFF0}"/>
              </a:ext>
            </a:extLst>
          </p:cNvPr>
          <p:cNvSpPr/>
          <p:nvPr/>
        </p:nvSpPr>
        <p:spPr>
          <a:xfrm>
            <a:off x="139463" y="147894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81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87"/>
            <a:ext cx="10515600" cy="46291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machine learning model that enhances the   performance  of  anti-phishing  mechanism”.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model that detects the phishing websites accurately.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identity theft of the online users.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29" y="363557"/>
            <a:ext cx="9386371" cy="922231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5" y="374929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88135" y="136524"/>
            <a:ext cx="11990976" cy="6568435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3087178" y="451692"/>
            <a:ext cx="6530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1762699"/>
            <a:ext cx="10763491" cy="42983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 is collected from UCI and Kaggle websites.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of records= 11056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dataset size= 75%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8292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dataset size=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2764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8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728" y="253388"/>
            <a:ext cx="6951643" cy="756914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" y="20276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4695905" y="280808"/>
            <a:ext cx="4326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ABD33-B7FB-4A26-AADE-6D0B9812EBE2}"/>
              </a:ext>
            </a:extLst>
          </p:cNvPr>
          <p:cNvSpPr/>
          <p:nvPr/>
        </p:nvSpPr>
        <p:spPr>
          <a:xfrm>
            <a:off x="79022" y="105078"/>
            <a:ext cx="12000089" cy="6643949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64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1645647"/>
            <a:ext cx="7324330" cy="449074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8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CNN-Model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involves feature extraction and classification.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feature extraction, CNN is used to extract local features.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CNNs are used to learn sequential information from the URL.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features are converted to matrix form which is done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by the hidden layers.</a:t>
            </a:r>
          </a:p>
          <a:p>
            <a:pPr marL="457200" indent="-457200" algn="just">
              <a:lnSpc>
                <a:spcPct val="100000"/>
              </a:lnSpc>
              <a:buAutoNum type="arabicPeriod" startAt="5"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get a matrix representation  as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u → G ∈ </a:t>
            </a:r>
            <a:r>
              <a:rPr lang="en-IN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80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LxK</a:t>
            </a: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∈ </a:t>
            </a:r>
            <a:r>
              <a:rPr lang="en-IN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80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 An instance can be depicted in the concatenation of L components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G = G1:L = g1 ⊕ g2 ⊕ ... ⊕ </a:t>
            </a:r>
            <a:r>
              <a:rPr lang="en-IN" sz="8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19" y="476287"/>
            <a:ext cx="5658081" cy="727026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" y="422796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4415893" y="547412"/>
            <a:ext cx="4326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BB67D-9B08-4FE9-8C69-2C975BF85B30}"/>
              </a:ext>
            </a:extLst>
          </p:cNvPr>
          <p:cNvSpPr/>
          <p:nvPr/>
        </p:nvSpPr>
        <p:spPr>
          <a:xfrm>
            <a:off x="79022" y="105078"/>
            <a:ext cx="12000089" cy="6643949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2ABC5-7AC6-4C34-914A-C725683A1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39" y="1894901"/>
            <a:ext cx="4118873" cy="4343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FE553-3C3F-4FF1-BF02-A39E5EC0C19C}"/>
              </a:ext>
            </a:extLst>
          </p:cNvPr>
          <p:cNvSpPr txBox="1"/>
          <p:nvPr/>
        </p:nvSpPr>
        <p:spPr>
          <a:xfrm>
            <a:off x="6751095" y="6171684"/>
            <a:ext cx="5954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3375" marR="1689735" algn="ctr">
              <a:spcBef>
                <a:spcPts val="102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2: Flow diagram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9010</TotalTime>
  <Words>1534</Words>
  <Application>Microsoft Office PowerPoint</Application>
  <PresentationFormat>Widescreen</PresentationFormat>
  <Paragraphs>186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PowerPoint Presentation</vt:lpstr>
      <vt:lpstr>Contents</vt:lpstr>
      <vt:lpstr>Introduction</vt:lpstr>
      <vt:lpstr>Introduction</vt:lpstr>
      <vt:lpstr>Comparison with similar work</vt:lpstr>
      <vt:lpstr>Comparison with similar work</vt:lpstr>
      <vt:lpstr>  </vt:lpstr>
      <vt:lpstr>  </vt:lpstr>
      <vt:lpstr>  </vt:lpstr>
      <vt:lpstr>Methodology</vt:lpstr>
      <vt:lpstr>  </vt:lpstr>
      <vt:lpstr>  </vt:lpstr>
      <vt:lpstr>  </vt:lpstr>
      <vt:lpstr>Snapshots</vt:lpstr>
      <vt:lpstr>Snapshots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Things(18CS81)</dc:title>
  <dc:creator>Vaneeta M</dc:creator>
  <cp:lastModifiedBy>R.SOUMYA</cp:lastModifiedBy>
  <cp:revision>104</cp:revision>
  <dcterms:created xsi:type="dcterms:W3CDTF">2022-03-31T14:34:30Z</dcterms:created>
  <dcterms:modified xsi:type="dcterms:W3CDTF">2022-04-29T17:25:47Z</dcterms:modified>
</cp:coreProperties>
</file>