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8" r:id="rId2"/>
    <p:sldId id="327" r:id="rId3"/>
    <p:sldId id="329" r:id="rId4"/>
    <p:sldId id="377" r:id="rId5"/>
    <p:sldId id="330" r:id="rId6"/>
    <p:sldId id="361" r:id="rId7"/>
    <p:sldId id="378" r:id="rId8"/>
    <p:sldId id="380" r:id="rId9"/>
    <p:sldId id="368" r:id="rId10"/>
    <p:sldId id="379" r:id="rId11"/>
    <p:sldId id="370" r:id="rId12"/>
    <p:sldId id="373" r:id="rId13"/>
    <p:sldId id="375" r:id="rId14"/>
    <p:sldId id="3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568" autoAdjust="0"/>
  </p:normalViewPr>
  <p:slideViewPr>
    <p:cSldViewPr snapToGrid="0">
      <p:cViewPr varScale="1">
        <p:scale>
          <a:sx n="107" d="100"/>
          <a:sy n="107" d="100"/>
        </p:scale>
        <p:origin x="10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8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2021/10/27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intermediate/seq2seq_translation_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endParaRPr lang="en-US" altLang="zh-TW" sz="4800" dirty="0"/>
          </a:p>
          <a:p>
            <a:pPr algn="ctr" defTabSz="914400"/>
            <a:r>
              <a:rPr lang="en-US" altLang="zh-TW" sz="4300" dirty="0" smtClean="0"/>
              <a:t>Lab2 - Sequence-to-Sequence </a:t>
            </a:r>
            <a:r>
              <a:rPr lang="en-US" altLang="zh-TW" sz="4300" dirty="0"/>
              <a:t>Recurrent Neural Network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November 3, </a:t>
            </a:r>
            <a:r>
              <a:rPr lang="en-US" altLang="zh-TW" dirty="0">
                <a:cs typeface="Calibri" panose="020F0502020204030204" pitchFamily="34" charset="0"/>
              </a:rPr>
              <a:t>2021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Hong-Sheng, </a:t>
            </a:r>
            <a:r>
              <a:rPr lang="en-US" altLang="zh-TW" dirty="0" err="1" smtClean="0">
                <a:cs typeface="Calibri" panose="020F0502020204030204" pitchFamily="34" charset="0"/>
              </a:rPr>
              <a:t>Xie</a:t>
            </a:r>
            <a:endParaRPr lang="en-US" altLang="zh-TW" dirty="0" smtClean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</a:t>
            </a:r>
            <a:r>
              <a:rPr lang="en-US" altLang="zh-TW" dirty="0" smtClean="0"/>
              <a:t>Description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00024" y="2340525"/>
            <a:ext cx="5658226" cy="36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8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F71E-6C2E-40BD-A658-90DD151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85A0-607E-4F63-ACF9-FF235DD3B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999" y="1447800"/>
            <a:ext cx="1132783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Modify encoder, decoder, and training functions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 </a:t>
            </a:r>
            <a:r>
              <a:rPr lang="en-US" altLang="zh-TW" dirty="0" smtClean="0"/>
              <a:t>dataloader</a:t>
            </a:r>
            <a:r>
              <a:rPr lang="en-US" altLang="zh-TW" dirty="0"/>
              <a:t> </a:t>
            </a:r>
            <a:r>
              <a:rPr lang="en-US" altLang="zh-TW" dirty="0" smtClean="0"/>
              <a:t>and GRU.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Adopt teacher-forcing </a:t>
            </a:r>
            <a:r>
              <a:rPr lang="en-US" altLang="zh-TW" dirty="0" smtClean="0"/>
              <a:t>in </a:t>
            </a:r>
            <a:r>
              <a:rPr lang="en-US" altLang="zh-TW" dirty="0"/>
              <a:t>your training processing.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Plot the </a:t>
            </a:r>
            <a:r>
              <a:rPr lang="en-US" altLang="zh-TW" dirty="0" err="1"/>
              <a:t>crossentropy</a:t>
            </a:r>
            <a:r>
              <a:rPr lang="en-US" altLang="zh-TW" dirty="0"/>
              <a:t> loss and BLEU-4 score curve during training.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78DC-88E8-4A67-8206-56EAD63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Report </a:t>
            </a:r>
            <a:r>
              <a:rPr lang="en-US" altLang="zh-TW" dirty="0" smtClean="0"/>
              <a:t>(60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036A-63EF-42F6-9574-CC8FA4C1B9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132783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Introduction(5%)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Derivation of </a:t>
            </a:r>
            <a:r>
              <a:rPr lang="en-US" altLang="zh-TW" sz="2400" dirty="0" smtClean="0"/>
              <a:t>BPTT(5%)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Implementation </a:t>
            </a:r>
            <a:r>
              <a:rPr lang="en-US" altLang="zh-TW" sz="2400" dirty="0" smtClean="0"/>
              <a:t>details(30%) 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Describe how you implement your model. (e.g. dataloader, encoder, decoder, </a:t>
            </a:r>
            <a:r>
              <a:rPr lang="en-US" altLang="zh-TW" sz="2000" dirty="0" err="1"/>
              <a:t>etc</a:t>
            </a:r>
            <a:r>
              <a:rPr lang="en-US" altLang="zh-TW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You must screen shot the code of evaluation part to prove that you do not use ground truth while testing, </a:t>
            </a:r>
            <a:r>
              <a:rPr lang="en-US" altLang="zh-TW" sz="2000" dirty="0" smtClean="0">
                <a:solidFill>
                  <a:srgbClr val="FF0000"/>
                </a:solidFill>
              </a:rPr>
              <a:t>otherwise you will get no point at this part.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Results and discussion(20%)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Show your results of spelling correction and plot the training loss curve and </a:t>
            </a:r>
            <a:r>
              <a:rPr lang="en-US" altLang="zh-TW" sz="2000" dirty="0" smtClean="0"/>
              <a:t>BLUE-4 </a:t>
            </a:r>
            <a:r>
              <a:rPr lang="en-US" altLang="zh-TW" sz="2000" dirty="0"/>
              <a:t>score testing curve during training. </a:t>
            </a:r>
            <a:r>
              <a:rPr lang="en-US" altLang="zh-TW" sz="2000" dirty="0"/>
              <a:t>(10</a:t>
            </a:r>
            <a:r>
              <a:rPr lang="en-US" altLang="zh-TW" sz="2000" dirty="0" smtClean="0"/>
              <a:t>%)</a:t>
            </a:r>
            <a:endParaRPr lang="en-US" altLang="zh-TW" sz="2000" dirty="0" smtClean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Discuss your results or </a:t>
            </a:r>
            <a:r>
              <a:rPr lang="en-US" altLang="zh-TW" sz="2000" dirty="0" smtClean="0"/>
              <a:t>observation </a:t>
            </a:r>
            <a:r>
              <a:rPr lang="en-US" altLang="zh-TW" sz="2000" dirty="0"/>
              <a:t>based on your model design or </a:t>
            </a:r>
            <a:r>
              <a:rPr lang="en-US" altLang="zh-TW" sz="2000" dirty="0" smtClean="0"/>
              <a:t>experimental settings</a:t>
            </a:r>
            <a:r>
              <a:rPr lang="en-US" altLang="zh-TW" sz="2000" dirty="0"/>
              <a:t>. (10%)</a:t>
            </a:r>
            <a:endParaRPr lang="zh-TW" altLang="zh-TW" sz="2000" dirty="0"/>
          </a:p>
          <a:p>
            <a:pPr lvl="1">
              <a:lnSpc>
                <a:spcPct val="150000"/>
              </a:lnSpc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829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F5BE-0F47-466B-8B8A-F8BEE9D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</a:t>
            </a:r>
            <a:r>
              <a:rPr lang="en-US" altLang="zh-TW" dirty="0" smtClean="0"/>
              <a:t>Demo(40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16A7-5B08-4EB4-918E-BE119465EF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879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Classification accuracy on </a:t>
            </a:r>
            <a:r>
              <a:rPr lang="en-US" altLang="zh-TW" dirty="0" err="1"/>
              <a:t>test.json</a:t>
            </a:r>
            <a:r>
              <a:rPr lang="en-US" altLang="zh-TW" dirty="0"/>
              <a:t> and </a:t>
            </a:r>
            <a:r>
              <a:rPr lang="en-US" altLang="zh-TW" dirty="0" err="1" smtClean="0"/>
              <a:t>new_test.json</a:t>
            </a:r>
            <a:r>
              <a:rPr lang="en-US" altLang="zh-TW" dirty="0"/>
              <a:t>. (10% + 10</a:t>
            </a:r>
            <a:r>
              <a:rPr lang="en-US" altLang="zh-TW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score </a:t>
            </a:r>
            <a:r>
              <a:rPr lang="en-US" altLang="zh-TW" dirty="0"/>
              <a:t>&gt;= 0.7 			---- 	100%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0.7 &gt; score &gt;= 0.6 		---- 	90%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0.6 &gt; score &gt;= 0.4 		----	80%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score &lt; 0.4			---- 	0</a:t>
            </a:r>
            <a:r>
              <a:rPr lang="en-US" altLang="zh-TW" dirty="0" smtClean="0"/>
              <a:t>%</a:t>
            </a:r>
          </a:p>
          <a:p>
            <a:pPr marL="320040" lvl="1" indent="0">
              <a:lnSpc>
                <a:spcPct val="150000"/>
              </a:lnSpc>
              <a:buNone/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Questions </a:t>
            </a:r>
            <a:r>
              <a:rPr lang="en-US" altLang="zh-TW" dirty="0"/>
              <a:t>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0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9FCBC-7170-482A-8B63-FFA55CD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60418-BE2D-434A-AE6A-584A077A5C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Pytorch</a:t>
            </a:r>
            <a:r>
              <a:rPr lang="en-US" altLang="zh-TW" dirty="0" smtClean="0"/>
              <a:t> </a:t>
            </a:r>
            <a:r>
              <a:rPr lang="en-US" altLang="zh-TW" dirty="0"/>
              <a:t>seq2seq tutorial</a:t>
            </a:r>
          </a:p>
          <a:p>
            <a:pPr lvl="1"/>
            <a:r>
              <a:rPr lang="en-US" altLang="zh-TW" dirty="0">
                <a:hlinkClick r:id="rId2"/>
              </a:rPr>
              <a:t>https://pytorch.org/tutorials/intermediate/seq2seq_translation_tutorial.html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83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</a:t>
            </a:r>
            <a:r>
              <a:rPr lang="en-US" altLang="zh-TW" dirty="0" smtClean="0"/>
              <a:t>Objective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  <a:p>
            <a:r>
              <a:rPr lang="en-US" altLang="zh-TW" dirty="0"/>
              <a:t>Implement Hints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r>
              <a:rPr lang="en-US" altLang="zh-TW" dirty="0"/>
              <a:t>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11/17 </a:t>
            </a:r>
            <a:r>
              <a:rPr lang="en-US" altLang="zh-TW" dirty="0">
                <a:solidFill>
                  <a:srgbClr val="FF0000"/>
                </a:solidFill>
              </a:rPr>
              <a:t>(Wed.) </a:t>
            </a:r>
            <a:r>
              <a:rPr lang="en-US" altLang="zh-TW" dirty="0" smtClean="0">
                <a:solidFill>
                  <a:srgbClr val="FF0000"/>
                </a:solidFill>
              </a:rPr>
              <a:t>11:59 </a:t>
            </a:r>
            <a:r>
              <a:rPr lang="en-US" altLang="zh-TW" dirty="0">
                <a:solidFill>
                  <a:srgbClr val="FF0000"/>
                </a:solidFill>
              </a:rPr>
              <a:t>a.m.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 smtClean="0">
                <a:solidFill>
                  <a:srgbClr val="FF0000"/>
                </a:solidFill>
              </a:rPr>
              <a:t>11/17 (Wed.)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DLP_LAB2_yourID_name.zip</a:t>
            </a:r>
            <a:r>
              <a:rPr lang="zh-TW" altLang="en-US" dirty="0" smtClean="0"/>
              <a:t>」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 this lab, you need to implement a seq2seq encoder-decoder network with recurrent units</a:t>
            </a:r>
            <a:r>
              <a:rPr lang="en-US" altLang="zh-TW" dirty="0" smtClean="0"/>
              <a:t> for </a:t>
            </a:r>
            <a:r>
              <a:rPr lang="en-US" altLang="zh-TW" dirty="0"/>
              <a:t>English </a:t>
            </a:r>
            <a:r>
              <a:rPr lang="en-US" altLang="zh-TW" dirty="0" smtClean="0"/>
              <a:t>spelling correction.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English spelling correction: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E.g</a:t>
            </a:r>
            <a:r>
              <a:rPr lang="en-US" altLang="zh-TW" dirty="0"/>
              <a:t>.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sicne</a:t>
            </a:r>
            <a:r>
              <a:rPr lang="en-US" altLang="zh-TW" dirty="0" smtClean="0"/>
              <a:t>‘ -&gt; ‘since’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187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Seq2Seq Model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GRU</a:t>
            </a:r>
          </a:p>
          <a:p>
            <a:endParaRPr lang="en-US" altLang="zh-TW" dirty="0"/>
          </a:p>
          <a:p>
            <a:r>
              <a:rPr lang="en-US" altLang="zh-TW" dirty="0"/>
              <a:t>Embedding function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Other details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439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Seq2Seq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33" y="2493169"/>
            <a:ext cx="10299567" cy="32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2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</a:t>
            </a:r>
            <a:r>
              <a:rPr lang="en-US" altLang="zh-TW" dirty="0" smtClean="0"/>
              <a:t>GRU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692" y="3852704"/>
            <a:ext cx="4953691" cy="2267266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The encoder and decoder must be implemented by </a:t>
            </a:r>
            <a:r>
              <a:rPr lang="en-US" altLang="zh-TW" b="1" dirty="0">
                <a:solidFill>
                  <a:srgbClr val="FF0000"/>
                </a:solidFill>
              </a:rPr>
              <a:t>GRU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You need to implement GRU by yourself. (Don’t use </a:t>
            </a:r>
            <a:r>
              <a:rPr lang="en-US" altLang="zh-TW" dirty="0" err="1" smtClean="0"/>
              <a:t>nn.GRU</a:t>
            </a:r>
            <a:r>
              <a:rPr lang="en-US" altLang="zh-TW" dirty="0" smtClean="0"/>
              <a:t>.)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56" y="2890584"/>
            <a:ext cx="515374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</a:t>
            </a:r>
            <a:r>
              <a:rPr lang="en-US" altLang="zh-TW" dirty="0" smtClean="0"/>
              <a:t>-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Embedding function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Since </a:t>
            </a:r>
            <a:r>
              <a:rPr lang="en-US" altLang="zh-TW" dirty="0"/>
              <a:t>we cannot directly input words into the model, we have to encode words to specific </a:t>
            </a:r>
            <a:r>
              <a:rPr lang="en-US" altLang="zh-TW" dirty="0" smtClean="0"/>
              <a:t>features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Teacher forcing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Using ground truth character instead of the output of the decoder.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566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50050-7051-4610-8357-794E6BB8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03441-505D-4F87-B973-5EB4DF82B5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TW" dirty="0"/>
              <a:t>The loss function is </a:t>
            </a:r>
            <a:r>
              <a:rPr lang="en-US" altLang="zh-TW" dirty="0" err="1"/>
              <a:t>nn.CrossEntropyLoss</a:t>
            </a:r>
            <a:r>
              <a:rPr lang="en-US" altLang="zh-TW" dirty="0"/>
              <a:t>().</a:t>
            </a:r>
          </a:p>
          <a:p>
            <a:pPr lvl="0">
              <a:lnSpc>
                <a:spcPct val="150000"/>
              </a:lnSpc>
            </a:pPr>
            <a:r>
              <a:rPr lang="en-US" altLang="zh-TW" dirty="0"/>
              <a:t>The optimizer is </a:t>
            </a:r>
            <a:r>
              <a:rPr lang="en-US" altLang="zh-TW" dirty="0" smtClean="0"/>
              <a:t>SGD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You </a:t>
            </a:r>
            <a:r>
              <a:rPr lang="en-US" altLang="zh-TW" dirty="0"/>
              <a:t>should not adopt attention mechanism.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Adopt </a:t>
            </a:r>
            <a:r>
              <a:rPr lang="en-US" altLang="zh-TW" sz="2400" dirty="0"/>
              <a:t>BLEU-4 score function in NLTK</a:t>
            </a:r>
            <a:r>
              <a:rPr lang="en-US" altLang="zh-TW" sz="2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Average all testing scores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44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9420</TotalTime>
  <Words>382</Words>
  <Application>Microsoft Office PowerPoint</Application>
  <PresentationFormat>寬螢幕</PresentationFormat>
  <Paragraphs>85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微軟正黑體</vt:lpstr>
      <vt:lpstr>新細明體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Important Date</vt:lpstr>
      <vt:lpstr>Lab Objective</vt:lpstr>
      <vt:lpstr>Lab Description</vt:lpstr>
      <vt:lpstr>Lab Description - Seq2Seq</vt:lpstr>
      <vt:lpstr>Lab Description - GRU</vt:lpstr>
      <vt:lpstr>Lab Description -</vt:lpstr>
      <vt:lpstr>Lab Description – Other details</vt:lpstr>
      <vt:lpstr>Dataset Description</vt:lpstr>
      <vt:lpstr>Lab Description – Requirements</vt:lpstr>
      <vt:lpstr>Scoring Criteria - Report (60%) </vt:lpstr>
      <vt:lpstr>Scoring Criteria - Demo(40%) </vt:lpstr>
      <vt:lpstr>Implement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謝宏笙</cp:lastModifiedBy>
  <cp:revision>347</cp:revision>
  <dcterms:created xsi:type="dcterms:W3CDTF">2020-12-24T02:37:04Z</dcterms:created>
  <dcterms:modified xsi:type="dcterms:W3CDTF">2021-10-27T13:20:21Z</dcterms:modified>
</cp:coreProperties>
</file>