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8" r:id="rId2"/>
    <p:sldId id="327" r:id="rId3"/>
    <p:sldId id="329" r:id="rId4"/>
    <p:sldId id="377" r:id="rId5"/>
    <p:sldId id="330" r:id="rId6"/>
    <p:sldId id="361" r:id="rId7"/>
    <p:sldId id="378" r:id="rId8"/>
    <p:sldId id="380" r:id="rId9"/>
    <p:sldId id="368" r:id="rId10"/>
    <p:sldId id="370" r:id="rId11"/>
    <p:sldId id="373" r:id="rId12"/>
    <p:sldId id="375" r:id="rId13"/>
    <p:sldId id="3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0C0"/>
    <a:srgbClr val="FFE6CC"/>
    <a:srgbClr val="DAE7FB"/>
    <a:srgbClr val="BE0000"/>
    <a:srgbClr val="0C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4568" autoAdjust="0"/>
  </p:normalViewPr>
  <p:slideViewPr>
    <p:cSldViewPr snapToGrid="0">
      <p:cViewPr varScale="1">
        <p:scale>
          <a:sx n="107" d="100"/>
          <a:sy n="107" d="100"/>
        </p:scale>
        <p:origin x="10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ECB0-F330-4BC6-8C1D-7C75579671AD}" type="datetimeFigureOut">
              <a:rPr lang="zh-TW" altLang="en-US" smtClean="0"/>
              <a:t>2021/11/7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54DCE-2B96-4CDA-8614-992200F89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62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28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463B-6A2E-4895-AE88-B0460F94BA61}" type="datetime1">
              <a:rPr lang="zh-TW" altLang="en-US" smtClean="0"/>
              <a:t>2021/11/7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849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4F38-121F-4F5A-A8A6-64D6FCC835F3}" type="datetime1">
              <a:rPr lang="zh-TW" altLang="en-US" smtClean="0"/>
              <a:t>2021/11/7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6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9D7-747F-4692-A449-778117ED6CA7}" type="datetime1">
              <a:rPr lang="zh-TW" altLang="en-US" smtClean="0"/>
              <a:t>2021/11/7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B3C-FA54-4ADD-96EF-2C6EC913B95C}" type="datetime1">
              <a:rPr lang="zh-TW" altLang="en-US" smtClean="0"/>
              <a:t>2021/11/7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31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6000" y="274638"/>
            <a:ext cx="10800000" cy="1143000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24800" y="6191250"/>
            <a:ext cx="3302000" cy="476250"/>
          </a:xfrm>
        </p:spPr>
        <p:txBody>
          <a:bodyPr/>
          <a:lstStyle/>
          <a:p>
            <a:fld id="{50DB23B9-7681-4E73-AD9D-880A5440F673}" type="datetime1">
              <a:rPr lang="zh-TW" altLang="en-US" smtClean="0"/>
              <a:t>2021/11/7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283200" cy="4572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 hasCustomPrompt="1"/>
          </p:nvPr>
        </p:nvSpPr>
        <p:spPr>
          <a:xfrm>
            <a:off x="696000" y="1447800"/>
            <a:ext cx="10800000" cy="4572000"/>
          </a:xfrm>
        </p:spPr>
        <p:txBody>
          <a:bodyPr vert="horz">
            <a:normAutofit/>
          </a:bodyPr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1pPr>
            <a:lvl2pPr>
              <a:defRPr sz="24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2pPr>
            <a:lvl3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1949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AFD-8F0A-404D-81FB-17C3407BF488}" type="datetime1">
              <a:rPr lang="zh-TW" altLang="en-US" smtClean="0"/>
              <a:t>2021/11/7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516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831A-0651-4C45-A5D5-1A26B0AB06E5}" type="datetime1">
              <a:rPr lang="zh-TW" altLang="en-US" smtClean="0"/>
              <a:t>2021/11/7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54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8786-0E4C-47EA-AC9E-EA731507A06D}" type="datetime1">
              <a:rPr lang="zh-TW" altLang="en-US" smtClean="0"/>
              <a:t>2021/11/7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23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952-B965-4D09-8E86-15FA0D506585}" type="datetime1">
              <a:rPr lang="zh-TW" altLang="en-US" smtClean="0"/>
              <a:t>2021/11/7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42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D9E-09FC-48E7-8ADC-E4C2E957C4FB}" type="datetime1">
              <a:rPr lang="zh-TW" altLang="en-US" smtClean="0"/>
              <a:t>2021/11/7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3A4-2665-4B69-A5DC-8FCBE431627A}" type="datetime1">
              <a:rPr lang="zh-TW" altLang="en-US" smtClean="0"/>
              <a:t>2021/11/7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096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92FE-DE96-47AA-9239-CD196987B051}" type="datetime1">
              <a:rPr lang="zh-TW" altLang="en-US" smtClean="0"/>
              <a:t>2021/11/7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1503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F19DB1-11A0-463A-B2AA-DBDC8C4B4B55}" type="datetime1">
              <a:rPr lang="zh-TW" altLang="en-US" smtClean="0"/>
              <a:t>2021/11/7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25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tutorials/intermediate/seq2seq_translation_tutori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-283361" y="1670944"/>
            <a:ext cx="12758722" cy="1830065"/>
          </a:xfrm>
          <a:prstGeom prst="rect">
            <a:avLst/>
          </a:prstGeom>
        </p:spPr>
        <p:txBody>
          <a:bodyPr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ctr" defTabSz="914400"/>
            <a:endParaRPr lang="en-US" altLang="zh-TW" sz="4800" dirty="0"/>
          </a:p>
          <a:p>
            <a:pPr algn="ctr" defTabSz="914400"/>
            <a:r>
              <a:rPr lang="en-US" altLang="zh-TW" sz="4300" dirty="0" smtClean="0"/>
              <a:t>Lab2 - Sequence-to-Sequence </a:t>
            </a:r>
            <a:r>
              <a:rPr lang="en-US" altLang="zh-TW" sz="4300" dirty="0"/>
              <a:t>Recurrent Neural Network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611722" y="5576341"/>
            <a:ext cx="4896544" cy="483457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 smtClean="0">
                <a:cs typeface="Calibri" panose="020F0502020204030204" pitchFamily="34" charset="0"/>
              </a:rPr>
              <a:t>November 3, </a:t>
            </a:r>
            <a:r>
              <a:rPr lang="en-US" altLang="zh-TW" dirty="0">
                <a:cs typeface="Calibri" panose="020F0502020204030204" pitchFamily="34" charset="0"/>
              </a:rPr>
              <a:t>2021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02CAAC7-6489-4704-82B3-41528C6E8755}"/>
              </a:ext>
            </a:extLst>
          </p:cNvPr>
          <p:cNvSpPr txBox="1">
            <a:spLocks/>
          </p:cNvSpPr>
          <p:nvPr/>
        </p:nvSpPr>
        <p:spPr>
          <a:xfrm>
            <a:off x="3647728" y="4070278"/>
            <a:ext cx="4896544" cy="93679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 smtClean="0">
                <a:cs typeface="Calibri" panose="020F0502020204030204" pitchFamily="34" charset="0"/>
              </a:rPr>
              <a:t>Hong-Sheng, </a:t>
            </a:r>
            <a:r>
              <a:rPr lang="en-US" altLang="zh-TW" dirty="0" err="1" smtClean="0">
                <a:cs typeface="Calibri" panose="020F0502020204030204" pitchFamily="34" charset="0"/>
              </a:rPr>
              <a:t>Xie</a:t>
            </a:r>
            <a:endParaRPr lang="en-US" altLang="zh-TW" dirty="0" smtClean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CF71E-6C2E-40BD-A658-90DD151F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1085A0-607E-4F63-ACF9-FF235DD3B0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5999" y="1447800"/>
            <a:ext cx="11327835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Modify encoder, decoder, and training functions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Implement </a:t>
            </a:r>
            <a:r>
              <a:rPr lang="en-US" altLang="zh-TW" dirty="0" smtClean="0"/>
              <a:t>dataloader</a:t>
            </a:r>
            <a:r>
              <a:rPr lang="en-US" altLang="zh-TW" dirty="0"/>
              <a:t> </a:t>
            </a:r>
            <a:r>
              <a:rPr lang="en-US" altLang="zh-TW" dirty="0" smtClean="0"/>
              <a:t>and GRU.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Adopt teacher-forcing </a:t>
            </a:r>
            <a:r>
              <a:rPr lang="en-US" altLang="zh-TW" dirty="0" smtClean="0"/>
              <a:t>in </a:t>
            </a:r>
            <a:r>
              <a:rPr lang="en-US" altLang="zh-TW" dirty="0"/>
              <a:t>your training processing.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Plot the </a:t>
            </a:r>
            <a:r>
              <a:rPr lang="en-US" altLang="zh-TW" dirty="0" err="1"/>
              <a:t>crossentropy</a:t>
            </a:r>
            <a:r>
              <a:rPr lang="en-US" altLang="zh-TW" dirty="0"/>
              <a:t> loss and BLEU-4 score curve during training.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D78DC-88E8-4A67-8206-56EAD638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Report </a:t>
            </a:r>
            <a:r>
              <a:rPr lang="en-US" altLang="zh-TW" dirty="0" smtClean="0"/>
              <a:t>(60</a:t>
            </a:r>
            <a:r>
              <a:rPr lang="en-US" altLang="zh-TW" dirty="0"/>
              <a:t>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036A-63EF-42F6-9574-CC8FA4C1B9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1327834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Introduction(5%)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Derivation of </a:t>
            </a:r>
            <a:r>
              <a:rPr lang="en-US" altLang="zh-TW" sz="2400" dirty="0" smtClean="0"/>
              <a:t>BPTT(5%)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Implementation </a:t>
            </a:r>
            <a:r>
              <a:rPr lang="en-US" altLang="zh-TW" sz="2400" dirty="0" smtClean="0"/>
              <a:t>details(30%) </a:t>
            </a:r>
            <a:endParaRPr lang="en-US" altLang="zh-TW" sz="2400" dirty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Describe how you implement your model. (e.g. dataloader, encoder, decoder, </a:t>
            </a:r>
            <a:r>
              <a:rPr lang="en-US" altLang="zh-TW" sz="2000" dirty="0" err="1"/>
              <a:t>etc</a:t>
            </a:r>
            <a:r>
              <a:rPr lang="en-US" altLang="zh-TW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/>
              <a:t>You must screen shot the code of evaluation part to prove that you do not use ground truth while testing, </a:t>
            </a:r>
            <a:r>
              <a:rPr lang="en-US" altLang="zh-TW" sz="2000" dirty="0" smtClean="0">
                <a:solidFill>
                  <a:srgbClr val="FF0000"/>
                </a:solidFill>
              </a:rPr>
              <a:t>otherwise you will get no point at this part.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Results and discussion(20%)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Show your results of spelling correction and plot the training loss curve and </a:t>
            </a:r>
            <a:r>
              <a:rPr lang="en-US" altLang="zh-TW" sz="2000" dirty="0" smtClean="0"/>
              <a:t>BLUE-4 </a:t>
            </a:r>
            <a:r>
              <a:rPr lang="en-US" altLang="zh-TW" sz="2000" dirty="0"/>
              <a:t>score testing curve during training. (10</a:t>
            </a:r>
            <a:r>
              <a:rPr lang="en-US" altLang="zh-TW" sz="2000" dirty="0" smtClean="0"/>
              <a:t>%)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Discuss your results or </a:t>
            </a:r>
            <a:r>
              <a:rPr lang="en-US" altLang="zh-TW" sz="2000" dirty="0" smtClean="0"/>
              <a:t>observation </a:t>
            </a:r>
            <a:r>
              <a:rPr lang="en-US" altLang="zh-TW" sz="2000" dirty="0"/>
              <a:t>based on your model design or </a:t>
            </a:r>
            <a:r>
              <a:rPr lang="en-US" altLang="zh-TW" sz="2000" dirty="0" smtClean="0"/>
              <a:t>experimental settings</a:t>
            </a:r>
            <a:r>
              <a:rPr lang="en-US" altLang="zh-TW" sz="2000" dirty="0"/>
              <a:t>. (10%)</a:t>
            </a:r>
            <a:endParaRPr lang="zh-TW" altLang="zh-TW" sz="2000" dirty="0"/>
          </a:p>
          <a:p>
            <a:pPr lvl="1">
              <a:lnSpc>
                <a:spcPct val="150000"/>
              </a:lnSpc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82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5F5BE-0F47-466B-8B8A-F8BEE9DF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</a:t>
            </a:r>
            <a:r>
              <a:rPr lang="en-US" altLang="zh-TW" dirty="0" smtClean="0"/>
              <a:t>Demo(40</a:t>
            </a:r>
            <a:r>
              <a:rPr lang="en-US" altLang="zh-TW" dirty="0"/>
              <a:t>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016A7-5B08-4EB4-918E-BE119465EF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8794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Classification accuracy on </a:t>
            </a:r>
            <a:r>
              <a:rPr lang="en-US" altLang="zh-TW" dirty="0" err="1"/>
              <a:t>test.json</a:t>
            </a:r>
            <a:r>
              <a:rPr lang="en-US" altLang="zh-TW" dirty="0"/>
              <a:t> and </a:t>
            </a:r>
            <a:r>
              <a:rPr lang="en-US" altLang="zh-TW" dirty="0" err="1" smtClean="0"/>
              <a:t>new_test.json</a:t>
            </a:r>
            <a:r>
              <a:rPr lang="en-US" altLang="zh-TW" dirty="0"/>
              <a:t>. (10% + 10</a:t>
            </a:r>
            <a:r>
              <a:rPr lang="en-US" altLang="zh-TW" dirty="0" smtClean="0"/>
              <a:t>%)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cs typeface="Calibri" panose="020F0502020204030204" pitchFamily="34" charset="0"/>
              </a:rPr>
              <a:t>score </a:t>
            </a:r>
            <a:r>
              <a:rPr lang="en-US" altLang="zh-TW" dirty="0">
                <a:cs typeface="Calibri" panose="020F0502020204030204" pitchFamily="34" charset="0"/>
              </a:rPr>
              <a:t>&gt;= </a:t>
            </a:r>
            <a:r>
              <a:rPr lang="en-US" altLang="zh-TW" dirty="0" smtClean="0">
                <a:cs typeface="Calibri" panose="020F0502020204030204" pitchFamily="34" charset="0"/>
              </a:rPr>
              <a:t>0.8</a:t>
            </a:r>
            <a:r>
              <a:rPr lang="en-US" altLang="zh-TW" dirty="0">
                <a:cs typeface="Calibri" panose="020F0502020204030204" pitchFamily="34" charset="0"/>
              </a:rPr>
              <a:t>		</a:t>
            </a:r>
            <a:r>
              <a:rPr lang="en-US" altLang="zh-TW" dirty="0" smtClean="0">
                <a:cs typeface="Calibri" panose="020F0502020204030204" pitchFamily="34" charset="0"/>
              </a:rPr>
              <a:t>---- </a:t>
            </a:r>
            <a:r>
              <a:rPr lang="en-US" altLang="zh-TW" dirty="0">
                <a:cs typeface="Calibri" panose="020F0502020204030204" pitchFamily="34" charset="0"/>
              </a:rPr>
              <a:t>	100%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cs typeface="Calibri" panose="020F0502020204030204" pitchFamily="34" charset="0"/>
              </a:rPr>
              <a:t>0.8 </a:t>
            </a:r>
            <a:r>
              <a:rPr lang="en-US" altLang="zh-TW" dirty="0">
                <a:cs typeface="Calibri" panose="020F0502020204030204" pitchFamily="34" charset="0"/>
              </a:rPr>
              <a:t>&gt; score &gt;= </a:t>
            </a:r>
            <a:r>
              <a:rPr lang="en-US" altLang="zh-TW" dirty="0" smtClean="0">
                <a:cs typeface="Calibri" panose="020F0502020204030204" pitchFamily="34" charset="0"/>
              </a:rPr>
              <a:t>0.7 </a:t>
            </a:r>
            <a:r>
              <a:rPr lang="en-US" altLang="zh-TW" dirty="0">
                <a:cs typeface="Calibri" panose="020F0502020204030204" pitchFamily="34" charset="0"/>
              </a:rPr>
              <a:t>		---- 	90%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cs typeface="Calibri" panose="020F0502020204030204" pitchFamily="34" charset="0"/>
              </a:rPr>
              <a:t>0.7 </a:t>
            </a:r>
            <a:r>
              <a:rPr lang="en-US" altLang="zh-TW" dirty="0">
                <a:cs typeface="Calibri" panose="020F0502020204030204" pitchFamily="34" charset="0"/>
              </a:rPr>
              <a:t>&gt; score &gt;= </a:t>
            </a:r>
            <a:r>
              <a:rPr lang="en-US" altLang="zh-TW" dirty="0" smtClean="0">
                <a:cs typeface="Calibri" panose="020F0502020204030204" pitchFamily="34" charset="0"/>
              </a:rPr>
              <a:t>0.6 </a:t>
            </a:r>
            <a:r>
              <a:rPr lang="en-US" altLang="zh-TW" dirty="0">
                <a:cs typeface="Calibri" panose="020F0502020204030204" pitchFamily="34" charset="0"/>
              </a:rPr>
              <a:t>		----	80</a:t>
            </a:r>
            <a:r>
              <a:rPr lang="en-US" altLang="zh-TW" dirty="0" smtClean="0">
                <a:cs typeface="Calibri" panose="020F0502020204030204" pitchFamily="34" charset="0"/>
              </a:rPr>
              <a:t>%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cs typeface="Calibri" panose="020F0502020204030204" pitchFamily="34" charset="0"/>
              </a:rPr>
              <a:t>0.6</a:t>
            </a:r>
            <a:r>
              <a:rPr lang="zh-TW" altLang="en-US" dirty="0" smtClean="0">
                <a:cs typeface="Calibri" panose="020F0502020204030204" pitchFamily="34" charset="0"/>
              </a:rPr>
              <a:t> </a:t>
            </a:r>
            <a:r>
              <a:rPr lang="en-US" altLang="zh-TW" dirty="0" smtClean="0">
                <a:cs typeface="Calibri" panose="020F0502020204030204" pitchFamily="34" charset="0"/>
              </a:rPr>
              <a:t>&gt;</a:t>
            </a:r>
            <a:r>
              <a:rPr lang="zh-TW" altLang="en-US" dirty="0" smtClean="0">
                <a:cs typeface="Calibri" panose="020F0502020204030204" pitchFamily="34" charset="0"/>
              </a:rPr>
              <a:t> </a:t>
            </a:r>
            <a:r>
              <a:rPr lang="en-US" altLang="zh-TW" dirty="0" smtClean="0">
                <a:cs typeface="Calibri" panose="020F0502020204030204" pitchFamily="34" charset="0"/>
              </a:rPr>
              <a:t>score &gt;= 0.5                  ----</a:t>
            </a:r>
            <a:r>
              <a:rPr lang="en-US" altLang="zh-TW" dirty="0">
                <a:cs typeface="Calibri" panose="020F0502020204030204" pitchFamily="34" charset="0"/>
              </a:rPr>
              <a:t>	</a:t>
            </a:r>
            <a:r>
              <a:rPr lang="en-US" altLang="zh-TW" dirty="0" smtClean="0">
                <a:cs typeface="Calibri" panose="020F0502020204030204" pitchFamily="34" charset="0"/>
              </a:rPr>
              <a:t>70%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cs typeface="Calibri" panose="020F0502020204030204" pitchFamily="34" charset="0"/>
              </a:rPr>
              <a:t>0.5 &gt; score &gt;= 0.4		</a:t>
            </a:r>
            <a:r>
              <a:rPr lang="en-US" altLang="zh-TW" dirty="0">
                <a:cs typeface="Calibri" panose="020F0502020204030204" pitchFamily="34" charset="0"/>
              </a:rPr>
              <a:t>----	</a:t>
            </a:r>
            <a:r>
              <a:rPr lang="en-US" altLang="zh-TW" dirty="0" smtClean="0">
                <a:cs typeface="Calibri" panose="020F0502020204030204" pitchFamily="34" charset="0"/>
              </a:rPr>
              <a:t>60%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cs typeface="Calibri" panose="020F0502020204030204" pitchFamily="34" charset="0"/>
              </a:rPr>
              <a:t>score </a:t>
            </a:r>
            <a:r>
              <a:rPr lang="en-US" altLang="zh-TW" dirty="0">
                <a:cs typeface="Calibri" panose="020F0502020204030204" pitchFamily="34" charset="0"/>
              </a:rPr>
              <a:t>&lt; 0.4			---- 	0</a:t>
            </a:r>
            <a:r>
              <a:rPr lang="en-US" altLang="zh-TW" dirty="0" smtClean="0">
                <a:cs typeface="Calibri" panose="020F0502020204030204" pitchFamily="34" charset="0"/>
              </a:rPr>
              <a:t>%</a:t>
            </a:r>
          </a:p>
          <a:p>
            <a:pPr marL="320040" lvl="1" indent="0">
              <a:lnSpc>
                <a:spcPct val="150000"/>
              </a:lnSpc>
              <a:buNone/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Questions </a:t>
            </a:r>
            <a:r>
              <a:rPr lang="en-US" altLang="zh-TW" dirty="0"/>
              <a:t>(20%)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26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9FCBC-7170-482A-8B63-FFA55CD9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Implement Hints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860418-BE2D-434A-AE6A-584A077A5C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Pytorch</a:t>
            </a:r>
            <a:r>
              <a:rPr lang="en-US" altLang="zh-TW" dirty="0" smtClean="0"/>
              <a:t> </a:t>
            </a:r>
            <a:r>
              <a:rPr lang="en-US" altLang="zh-TW" dirty="0"/>
              <a:t>seq2seq tutorial</a:t>
            </a:r>
          </a:p>
          <a:p>
            <a:pPr lvl="1"/>
            <a:r>
              <a:rPr lang="en-US" altLang="zh-TW" dirty="0">
                <a:hlinkClick r:id="rId2"/>
              </a:rPr>
              <a:t>https://pytorch.org/tutorials/intermediate/seq2seq_translation_tutorial.html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78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Important Date</a:t>
            </a:r>
          </a:p>
          <a:p>
            <a:endParaRPr lang="en-US" altLang="zh-TW" dirty="0"/>
          </a:p>
          <a:p>
            <a:r>
              <a:rPr lang="en-US" altLang="zh-TW" dirty="0"/>
              <a:t>Lab </a:t>
            </a:r>
            <a:r>
              <a:rPr lang="en-US" altLang="zh-TW" dirty="0" smtClean="0"/>
              <a:t>Objective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Lab Description</a:t>
            </a:r>
          </a:p>
          <a:p>
            <a:endParaRPr lang="en-US" altLang="zh-TW" dirty="0"/>
          </a:p>
          <a:p>
            <a:r>
              <a:rPr lang="en-US" altLang="zh-TW" dirty="0"/>
              <a:t>Scoring Criteria</a:t>
            </a:r>
          </a:p>
          <a:p>
            <a:endParaRPr lang="en-US" altLang="zh-TW" dirty="0"/>
          </a:p>
          <a:p>
            <a:r>
              <a:rPr lang="en-US" altLang="zh-TW" dirty="0"/>
              <a:t>Implement Hints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71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Date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920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Report Submission Deadline: </a:t>
            </a:r>
            <a:r>
              <a:rPr lang="en-US" altLang="zh-TW" dirty="0" smtClean="0">
                <a:solidFill>
                  <a:srgbClr val="FF0000"/>
                </a:solidFill>
              </a:rPr>
              <a:t>11/17 </a:t>
            </a:r>
            <a:r>
              <a:rPr lang="en-US" altLang="zh-TW" dirty="0">
                <a:solidFill>
                  <a:srgbClr val="FF0000"/>
                </a:solidFill>
              </a:rPr>
              <a:t>(Wed.) </a:t>
            </a:r>
            <a:r>
              <a:rPr lang="en-US" altLang="zh-TW" dirty="0" smtClean="0">
                <a:solidFill>
                  <a:srgbClr val="FF0000"/>
                </a:solidFill>
              </a:rPr>
              <a:t>11:59 </a:t>
            </a:r>
            <a:r>
              <a:rPr lang="en-US" altLang="zh-TW" dirty="0">
                <a:solidFill>
                  <a:srgbClr val="FF0000"/>
                </a:solidFill>
              </a:rPr>
              <a:t>a.m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Demo date: </a:t>
            </a:r>
            <a:r>
              <a:rPr lang="en-US" altLang="zh-TW" dirty="0" smtClean="0">
                <a:solidFill>
                  <a:srgbClr val="FF0000"/>
                </a:solidFill>
              </a:rPr>
              <a:t>11/17 (Wed.) 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Zip all files into one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Report (.pdf)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Source </a:t>
            </a:r>
            <a:r>
              <a:rPr lang="en-US" altLang="zh-TW" dirty="0" smtClean="0"/>
              <a:t>code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 smtClean="0"/>
              <a:t>DLP_LAB2_yourID_name.zip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Email: hongsheng.cs10g@nctu.edu.tw</a:t>
            </a:r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8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In this lab, you need to implement a seq2seq encoder-decoder network with recurrent units</a:t>
            </a:r>
            <a:r>
              <a:rPr lang="en-US" altLang="zh-TW" dirty="0" smtClean="0"/>
              <a:t> for </a:t>
            </a:r>
            <a:r>
              <a:rPr lang="en-US" altLang="zh-TW" dirty="0"/>
              <a:t>English </a:t>
            </a:r>
            <a:r>
              <a:rPr lang="en-US" altLang="zh-TW" dirty="0" smtClean="0"/>
              <a:t>spelling correction.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English spelling correction: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E.g</a:t>
            </a:r>
            <a:r>
              <a:rPr lang="en-US" altLang="zh-TW" dirty="0"/>
              <a:t>. </a:t>
            </a:r>
            <a:r>
              <a:rPr lang="en-US" altLang="zh-TW" dirty="0" smtClean="0"/>
              <a:t>'</a:t>
            </a:r>
            <a:r>
              <a:rPr lang="en-US" altLang="zh-TW" dirty="0" err="1" smtClean="0"/>
              <a:t>sicne</a:t>
            </a:r>
            <a:r>
              <a:rPr lang="en-US" altLang="zh-TW" dirty="0" smtClean="0"/>
              <a:t>‘ -&gt; ‘since’</a:t>
            </a:r>
          </a:p>
          <a:p>
            <a:pPr lvl="1">
              <a:lnSpc>
                <a:spcPct val="15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18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Seq2Seq Model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GRU</a:t>
            </a:r>
          </a:p>
          <a:p>
            <a:endParaRPr lang="en-US" altLang="zh-TW" dirty="0"/>
          </a:p>
          <a:p>
            <a:r>
              <a:rPr lang="en-US" altLang="zh-TW" dirty="0"/>
              <a:t>Embedding function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Other details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43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5E68-1094-46B5-A12F-37C740A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Seq2Seq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CBF01-AB42-456C-AD8A-B0E298FA43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Google Shape;197;p6">
            <a:extLst>
              <a:ext uri="{FF2B5EF4-FFF2-40B4-BE49-F238E27FC236}">
                <a16:creationId xmlns:a16="http://schemas.microsoft.com/office/drawing/2014/main" id="{7017DE06-E99A-4F05-ABB0-FDF75EB8CD5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b="54979"/>
          <a:stretch/>
        </p:blipFill>
        <p:spPr>
          <a:xfrm>
            <a:off x="1792728" y="2664620"/>
            <a:ext cx="8963710" cy="2724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76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- </a:t>
            </a:r>
            <a:r>
              <a:rPr lang="en-US" altLang="zh-TW" dirty="0" smtClean="0"/>
              <a:t>GRU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692" y="3852704"/>
            <a:ext cx="4953691" cy="2267266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The encoder and decoder must be implemented by </a:t>
            </a:r>
            <a:r>
              <a:rPr lang="en-US" altLang="zh-TW" b="1" dirty="0">
                <a:solidFill>
                  <a:srgbClr val="FF0000"/>
                </a:solidFill>
              </a:rPr>
              <a:t>GRU</a:t>
            </a:r>
            <a:r>
              <a:rPr lang="en-US" altLang="zh-TW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You need to implement GRU by yourself. (Don’t use </a:t>
            </a:r>
            <a:r>
              <a:rPr lang="en-US" altLang="zh-TW" dirty="0" err="1" smtClean="0"/>
              <a:t>nn.GRU</a:t>
            </a:r>
            <a:r>
              <a:rPr lang="en-US" altLang="zh-TW" dirty="0" smtClean="0"/>
              <a:t>.)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56" y="2890584"/>
            <a:ext cx="5153744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8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Embedding function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Since </a:t>
            </a:r>
            <a:r>
              <a:rPr lang="en-US" altLang="zh-TW" dirty="0"/>
              <a:t>we cannot directly input words into the model, we have to encode words to specific </a:t>
            </a:r>
            <a:r>
              <a:rPr lang="en-US" altLang="zh-TW" dirty="0" smtClean="0"/>
              <a:t>features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Teacher forcing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Using ground truth character instead of the output of the decoder. </a:t>
            </a:r>
          </a:p>
        </p:txBody>
      </p:sp>
    </p:spTree>
    <p:extLst>
      <p:ext uri="{BB962C8B-B14F-4D97-AF65-F5344CB8AC3E}">
        <p14:creationId xmlns:p14="http://schemas.microsoft.com/office/powerpoint/2010/main" val="40456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50050-7051-4610-8357-794E6BB8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Other details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B03441-505D-4F87-B973-5EB4DF82B5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zh-TW" dirty="0"/>
              <a:t>The loss function is </a:t>
            </a:r>
            <a:r>
              <a:rPr lang="en-US" altLang="zh-TW" dirty="0" err="1"/>
              <a:t>nn.CrossEntropyLoss</a:t>
            </a:r>
            <a:r>
              <a:rPr lang="en-US" altLang="zh-TW" dirty="0"/>
              <a:t>().</a:t>
            </a:r>
          </a:p>
          <a:p>
            <a:pPr lvl="0">
              <a:lnSpc>
                <a:spcPct val="150000"/>
              </a:lnSpc>
            </a:pPr>
            <a:r>
              <a:rPr lang="en-US" altLang="zh-TW" dirty="0"/>
              <a:t>The optimizer is </a:t>
            </a:r>
            <a:r>
              <a:rPr lang="en-US" altLang="zh-TW" dirty="0" smtClean="0"/>
              <a:t>SGD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You </a:t>
            </a:r>
            <a:r>
              <a:rPr lang="en-US" altLang="zh-TW" dirty="0"/>
              <a:t>should not adopt attention mechanism.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Adopt </a:t>
            </a:r>
            <a:r>
              <a:rPr lang="en-US" altLang="zh-TW" dirty="0"/>
              <a:t>BLEU-4 score function in NLTK</a:t>
            </a:r>
            <a:r>
              <a:rPr lang="en-US" altLang="zh-TW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Average all testing scores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344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10279</TotalTime>
  <Words>382</Words>
  <Application>Microsoft Office PowerPoint</Application>
  <PresentationFormat>寬螢幕</PresentationFormat>
  <Paragraphs>85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微軟正黑體</vt:lpstr>
      <vt:lpstr>新細明體</vt:lpstr>
      <vt:lpstr>Calibri</vt:lpstr>
      <vt:lpstr>Franklin Gothic Book</vt:lpstr>
      <vt:lpstr>Perpetua</vt:lpstr>
      <vt:lpstr>Times</vt:lpstr>
      <vt:lpstr>Times New Roman</vt:lpstr>
      <vt:lpstr>Wingdings 2</vt:lpstr>
      <vt:lpstr>公正</vt:lpstr>
      <vt:lpstr>PowerPoint 簡報</vt:lpstr>
      <vt:lpstr>Outline</vt:lpstr>
      <vt:lpstr>Important Date</vt:lpstr>
      <vt:lpstr>Lab Objective</vt:lpstr>
      <vt:lpstr>Lab Description</vt:lpstr>
      <vt:lpstr>Lab Description - Seq2Seq</vt:lpstr>
      <vt:lpstr>Lab Description - GRU</vt:lpstr>
      <vt:lpstr>Lab Description </vt:lpstr>
      <vt:lpstr>Lab Description – Other details</vt:lpstr>
      <vt:lpstr>Lab Description – Requirements</vt:lpstr>
      <vt:lpstr>Scoring Criteria - Report (60%) </vt:lpstr>
      <vt:lpstr>Scoring Criteria - Demo(40%) </vt:lpstr>
      <vt:lpstr>Implement 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謝宏笙</cp:lastModifiedBy>
  <cp:revision>354</cp:revision>
  <dcterms:created xsi:type="dcterms:W3CDTF">2020-12-24T02:37:04Z</dcterms:created>
  <dcterms:modified xsi:type="dcterms:W3CDTF">2021-11-07T11:48:39Z</dcterms:modified>
</cp:coreProperties>
</file>