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1498" r:id="rId2"/>
    <p:sldId id="1420" r:id="rId3"/>
    <p:sldId id="1495" r:id="rId4"/>
    <p:sldId id="1424" r:id="rId5"/>
    <p:sldId id="1431" r:id="rId6"/>
    <p:sldId id="1434" r:id="rId7"/>
    <p:sldId id="1435" r:id="rId8"/>
    <p:sldId id="1432" r:id="rId9"/>
    <p:sldId id="1436" r:id="rId10"/>
    <p:sldId id="1507" r:id="rId11"/>
    <p:sldId id="1487" r:id="rId12"/>
    <p:sldId id="1496" r:id="rId13"/>
    <p:sldId id="1488" r:id="rId14"/>
    <p:sldId id="1489" r:id="rId15"/>
    <p:sldId id="1490" r:id="rId16"/>
    <p:sldId id="1491" r:id="rId17"/>
    <p:sldId id="1492" r:id="rId18"/>
    <p:sldId id="1493" r:id="rId19"/>
    <p:sldId id="1494" r:id="rId20"/>
    <p:sldId id="1508" r:id="rId21"/>
    <p:sldId id="1499" r:id="rId22"/>
    <p:sldId id="1497" r:id="rId23"/>
    <p:sldId id="1500" r:id="rId24"/>
    <p:sldId id="1501" r:id="rId25"/>
    <p:sldId id="1503" r:id="rId26"/>
    <p:sldId id="1504" r:id="rId27"/>
    <p:sldId id="1506" r:id="rId28"/>
    <p:sldId id="411" r:id="rId2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5847" autoAdjust="0"/>
  </p:normalViewPr>
  <p:slideViewPr>
    <p:cSldViewPr snapToGrid="0">
      <p:cViewPr varScale="1">
        <p:scale>
          <a:sx n="98" d="100"/>
          <a:sy n="98" d="100"/>
        </p:scale>
        <p:origin x="101" y="9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凡 江" userId="a91723a07185b3ea" providerId="LiveId" clId="{1E592F85-765E-4FD1-826A-D7C5DABED24B}"/>
    <pc:docChg chg="modSld">
      <pc:chgData name="凡 江" userId="a91723a07185b3ea" providerId="LiveId" clId="{1E592F85-765E-4FD1-826A-D7C5DABED24B}" dt="2022-01-17T13:04:33.991" v="19" actId="20577"/>
      <pc:docMkLst>
        <pc:docMk/>
      </pc:docMkLst>
      <pc:sldChg chg="modSp mod">
        <pc:chgData name="凡 江" userId="a91723a07185b3ea" providerId="LiveId" clId="{1E592F85-765E-4FD1-826A-D7C5DABED24B}" dt="2022-01-17T13:04:33.991" v="19" actId="20577"/>
        <pc:sldMkLst>
          <pc:docMk/>
          <pc:sldMk cId="1429482912" sldId="411"/>
        </pc:sldMkLst>
        <pc:spChg chg="mod">
          <ac:chgData name="凡 江" userId="a91723a07185b3ea" providerId="LiveId" clId="{1E592F85-765E-4FD1-826A-D7C5DABED24B}" dt="2022-01-17T13:04:33.991" v="19" actId="20577"/>
          <ac:spMkLst>
            <pc:docMk/>
            <pc:sldMk cId="1429482912" sldId="411"/>
            <ac:spMk id="11" creationId="{74985EEF-C273-4A5D-8EB3-E7AAE0038DB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84ABF-7163-43CB-8F0C-7C76FDC2DCB7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10665-5856-4505-8768-E9804781C8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8465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23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7843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7608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F67D-53E8-45E2-8B95-1C0A3B744D87}" type="datetime1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Deep Learning and Practice, Spring 2021, NYCU CGI Lab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0072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C2A2-C644-4720-8CE3-BECDFF2BA1CA}" type="datetime1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Deep Learning and Practice, Spring 2021, NYCU CGI Lab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3404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6874-E00E-410E-BB38-F7266335FC6E}" type="datetime1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Deep Learning and Practice, Spring 2021, NYCU CGI Lab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0720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FFCF-5127-45FE-A931-B9CA706FB753}" type="datetime1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Deep Learning and Practice, Spring 2021, NYCU CGI Lab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3555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C8AD4-1CC0-4CC7-87DA-9D1D39941755}" type="datetime1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Deep Learning and Practice, Spring 2021, NYCU CGI Lab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4882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EC5B8-0B73-409B-A320-F2862CC3A584}" type="datetime1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Deep Learning and Practice, Spring 2021, NYCU CGI Lab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4792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1B6EE-CF22-4E2C-93B2-593655FE7057}" type="datetime1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Deep Learning and Practice, Spring 2021, NYCU CGI Lab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8651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DCC5-B86B-45D6-A372-AB1DAE6829FD}" type="datetime1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Deep Learning and Practice, Spring 2021, NYCU CGI Lab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0102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1F3B-DC00-4BBA-A438-3D2A2B3D3CA0}" type="datetime1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Deep Learning and Practice, Spring 2021, NYCU CGI Lab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663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6947-D366-44B0-8FC1-0886B1755773}" type="datetime1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Deep Learning and Practice, Spring 2021, NYCU CGI Lab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8868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4B4F-8966-4F8B-8F72-41265FD74E1B}" type="datetime1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Deep Learning and Practice, Spring 2021, NYCU CGI Lab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9434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DA702-EB58-44D8-8AAC-DFE746AA75D1}" type="datetime1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Deep Learning and Practice, Spring 2021, NYCU CGI Lab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80378-96FC-437F-88FB-11C31AF81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4061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ym.openai.com/doc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ytorch.org/tutorials/intermediate/reinforcement_q_learning.html" TargetMode="External"/><Relationship Id="rId4" Type="http://schemas.openxmlformats.org/officeDocument/2006/relationships/hyperlink" Target="https://github.com/openai/gym/wiki/Pendulum-v0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 sz="quarter"/>
          </p:nvPr>
        </p:nvSpPr>
        <p:spPr/>
        <p:txBody>
          <a:bodyPr>
            <a:normAutofit/>
          </a:bodyPr>
          <a:lstStyle/>
          <a:p>
            <a:r>
              <a:rPr lang="en-US" altLang="zh-TW" sz="6600" dirty="0"/>
              <a:t>Supplementary Material</a:t>
            </a: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643770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TODO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Construct the neural network</a:t>
            </a:r>
          </a:p>
          <a:p>
            <a:r>
              <a:rPr lang="en-US" altLang="zh-TW" dirty="0"/>
              <a:t>Selection action according to </a:t>
            </a:r>
            <a:r>
              <a:rPr lang="el-GR" altLang="zh-TW" dirty="0"/>
              <a:t>ε</a:t>
            </a:r>
            <a:r>
              <a:rPr lang="en-US" altLang="zh-TW" dirty="0"/>
              <a:t>-greedy policy</a:t>
            </a:r>
          </a:p>
          <a:p>
            <a:r>
              <a:rPr lang="en-US" altLang="zh-TW" dirty="0"/>
              <a:t>Compute Q-values [</a:t>
            </a:r>
            <a:r>
              <a:rPr lang="en-US" altLang="zh-TW" dirty="0" err="1"/>
              <a:t>q_value</a:t>
            </a:r>
            <a:r>
              <a:rPr lang="en-US" altLang="zh-TW" dirty="0"/>
              <a:t>] and target Q-values [</a:t>
            </a:r>
            <a:r>
              <a:rPr lang="en-US" altLang="zh-TW" dirty="0" err="1"/>
              <a:t>q_target</a:t>
            </a:r>
            <a:r>
              <a:rPr lang="en-US" altLang="zh-TW" dirty="0"/>
              <a:t>]</a:t>
            </a:r>
          </a:p>
          <a:p>
            <a:r>
              <a:rPr lang="en-US" altLang="zh-TW" dirty="0"/>
              <a:t>Calculate loss function</a:t>
            </a:r>
          </a:p>
          <a:p>
            <a:r>
              <a:rPr lang="en-US" altLang="zh-TW" dirty="0"/>
              <a:t>Update behavior and target network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Modify code dqn-example.py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1. Find #TODO comments with hints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2. remove the raise </a:t>
            </a:r>
            <a:r>
              <a:rPr lang="en-US" altLang="zh-TW" dirty="0" err="1">
                <a:cs typeface="Times New Roman" panose="02020603050405020304" pitchFamily="18" charset="0"/>
              </a:rPr>
              <a:t>NotImplementedError</a:t>
            </a:r>
            <a:endParaRPr lang="zh-TW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3308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 sz="quarter"/>
          </p:nvPr>
        </p:nvSpPr>
        <p:spPr/>
        <p:txBody>
          <a:bodyPr>
            <a:normAutofit/>
          </a:bodyPr>
          <a:lstStyle/>
          <a:p>
            <a:r>
              <a:rPr lang="en-US" altLang="zh-TW" sz="6600" dirty="0"/>
              <a:t>Implement DDPG</a:t>
            </a: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4139446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B380B44-E309-4E9A-A2EC-D7B0A589B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136" y="293637"/>
            <a:ext cx="8569727" cy="627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98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00" y="366549"/>
            <a:ext cx="11081800" cy="612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643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2967A7FE-C101-4089-AFD9-7ABD91A21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493" y="1930424"/>
            <a:ext cx="10192003" cy="285767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b="81398"/>
          <a:stretch/>
        </p:blipFill>
        <p:spPr>
          <a:xfrm>
            <a:off x="946349" y="355303"/>
            <a:ext cx="10655638" cy="109556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 bwMode="auto">
          <a:xfrm>
            <a:off x="1742090" y="2708920"/>
            <a:ext cx="5990896" cy="504056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latin typeface="細明體" pitchFamily="49" charset="-120"/>
              <a:ea typeface="細明體" pitchFamily="49" charset="-12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742089" y="3478111"/>
            <a:ext cx="6913179" cy="504056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latin typeface="細明體" pitchFamily="49" charset="-120"/>
              <a:ea typeface="細明體" pitchFamily="49" charset="-120"/>
            </a:endParaRPr>
          </a:p>
        </p:txBody>
      </p:sp>
      <p:sp>
        <p:nvSpPr>
          <p:cNvPr id="11" name="橢圓 10"/>
          <p:cNvSpPr/>
          <p:nvPr/>
        </p:nvSpPr>
        <p:spPr bwMode="auto">
          <a:xfrm>
            <a:off x="11545820" y="1041025"/>
            <a:ext cx="288032" cy="288032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latin typeface="細明體" pitchFamily="49" charset="-120"/>
              <a:ea typeface="細明體" pitchFamily="49" charset="-120"/>
            </a:endParaRPr>
          </a:p>
        </p:txBody>
      </p:sp>
      <p:cxnSp>
        <p:nvCxnSpPr>
          <p:cNvPr id="13" name="肘形接點 12"/>
          <p:cNvCxnSpPr>
            <a:cxnSpLocks/>
            <a:stCxn id="11" idx="4"/>
            <a:endCxn id="8" idx="3"/>
          </p:cNvCxnSpPr>
          <p:nvPr/>
        </p:nvCxnSpPr>
        <p:spPr bwMode="auto">
          <a:xfrm rot="5400000">
            <a:off x="8972011" y="1012314"/>
            <a:ext cx="2401082" cy="3034568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肘形接點 14"/>
          <p:cNvCxnSpPr>
            <a:cxnSpLocks/>
            <a:stCxn id="11" idx="4"/>
            <a:endCxn id="4" idx="3"/>
          </p:cNvCxnSpPr>
          <p:nvPr/>
        </p:nvCxnSpPr>
        <p:spPr bwMode="auto">
          <a:xfrm rot="5400000">
            <a:off x="8895466" y="166577"/>
            <a:ext cx="1631891" cy="3956850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319993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C5511C40-A784-4887-9622-2C68C45B9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73" y="1377746"/>
            <a:ext cx="9716856" cy="529663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t="14317" b="69401"/>
          <a:stretch/>
        </p:blipFill>
        <p:spPr>
          <a:xfrm>
            <a:off x="710259" y="266210"/>
            <a:ext cx="10771481" cy="969312"/>
          </a:xfrm>
          <a:prstGeom prst="rect">
            <a:avLst/>
          </a:prstGeom>
        </p:spPr>
      </p:pic>
      <p:sp>
        <p:nvSpPr>
          <p:cNvPr id="8" name="橢圓 7"/>
          <p:cNvSpPr/>
          <p:nvPr/>
        </p:nvSpPr>
        <p:spPr bwMode="auto">
          <a:xfrm>
            <a:off x="3417008" y="266210"/>
            <a:ext cx="288032" cy="288032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latin typeface="細明體" pitchFamily="49" charset="-120"/>
              <a:ea typeface="細明體" pitchFamily="49" charset="-120"/>
            </a:endParaRPr>
          </a:p>
        </p:txBody>
      </p:sp>
      <p:sp>
        <p:nvSpPr>
          <p:cNvPr id="9" name="橢圓 8"/>
          <p:cNvSpPr/>
          <p:nvPr/>
        </p:nvSpPr>
        <p:spPr bwMode="auto">
          <a:xfrm>
            <a:off x="5638178" y="683996"/>
            <a:ext cx="288032" cy="288032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latin typeface="細明體" pitchFamily="49" charset="-120"/>
              <a:ea typeface="細明體" pitchFamily="49" charset="-120"/>
            </a:endParaRPr>
          </a:p>
        </p:txBody>
      </p:sp>
      <p:sp>
        <p:nvSpPr>
          <p:cNvPr id="10" name="橢圓 9"/>
          <p:cNvSpPr/>
          <p:nvPr/>
        </p:nvSpPr>
        <p:spPr bwMode="auto">
          <a:xfrm>
            <a:off x="6978598" y="5828721"/>
            <a:ext cx="288032" cy="288032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latin typeface="細明體" pitchFamily="49" charset="-120"/>
              <a:ea typeface="細明體" pitchFamily="49" charset="-120"/>
            </a:endParaRPr>
          </a:p>
        </p:txBody>
      </p:sp>
      <p:sp>
        <p:nvSpPr>
          <p:cNvPr id="11" name="橢圓 10"/>
          <p:cNvSpPr/>
          <p:nvPr/>
        </p:nvSpPr>
        <p:spPr bwMode="auto">
          <a:xfrm>
            <a:off x="8169938" y="6303758"/>
            <a:ext cx="288032" cy="288032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latin typeface="細明體" pitchFamily="49" charset="-120"/>
              <a:ea typeface="細明體" pitchFamily="49" charset="-120"/>
            </a:endParaRPr>
          </a:p>
        </p:txBody>
      </p:sp>
      <p:cxnSp>
        <p:nvCxnSpPr>
          <p:cNvPr id="13" name="肘形接點 12"/>
          <p:cNvCxnSpPr>
            <a:stCxn id="9" idx="6"/>
            <a:endCxn id="10" idx="6"/>
          </p:cNvCxnSpPr>
          <p:nvPr/>
        </p:nvCxnSpPr>
        <p:spPr bwMode="auto">
          <a:xfrm>
            <a:off x="5926210" y="828012"/>
            <a:ext cx="1340420" cy="5144725"/>
          </a:xfrm>
          <a:prstGeom prst="bentConnector3">
            <a:avLst>
              <a:gd name="adj1" fmla="val 117054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肘形接點 14"/>
          <p:cNvCxnSpPr>
            <a:stCxn id="8" idx="6"/>
            <a:endCxn id="11" idx="6"/>
          </p:cNvCxnSpPr>
          <p:nvPr/>
        </p:nvCxnSpPr>
        <p:spPr bwMode="auto">
          <a:xfrm>
            <a:off x="3705040" y="410226"/>
            <a:ext cx="4752930" cy="6037548"/>
          </a:xfrm>
          <a:prstGeom prst="bentConnector3">
            <a:avLst>
              <a:gd name="adj1" fmla="val 10481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693128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DA988BEA-23A9-49B7-B4C9-01E516C93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284" y="1613539"/>
            <a:ext cx="8049748" cy="473458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t="25745" b="51183"/>
          <a:stretch/>
        </p:blipFill>
        <p:spPr>
          <a:xfrm>
            <a:off x="840313" y="109350"/>
            <a:ext cx="10511374" cy="1340409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8689429" y="4997798"/>
            <a:ext cx="3801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標楷體" panose="03000509000000000000" pitchFamily="65" charset="-120"/>
              </a:rPr>
              <a:t>Change state transition</a:t>
            </a:r>
            <a:endParaRPr lang="zh-TW" altLang="en-US" sz="20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標楷體" panose="03000509000000000000" pitchFamily="65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261738" y="6026101"/>
            <a:ext cx="3801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標楷體" panose="03000509000000000000" pitchFamily="65" charset="-120"/>
              </a:rPr>
              <a:t>Update network</a:t>
            </a:r>
            <a:endParaRPr lang="zh-TW" altLang="en-US" sz="20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標楷體" panose="03000509000000000000" pitchFamily="65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752212" y="2159666"/>
            <a:ext cx="3801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標楷體" panose="03000509000000000000" pitchFamily="65" charset="-120"/>
              </a:rPr>
              <a:t>Reset random process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標楷體" panose="03000509000000000000" pitchFamily="65" charset="-12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2824655" y="3845578"/>
            <a:ext cx="4987159" cy="1015663"/>
          </a:xfrm>
          <a:prstGeom prst="rect">
            <a:avLst/>
          </a:prstGeom>
          <a:noFill/>
          <a:ln w="19050" cap="flat" cmpd="sng" algn="ctr">
            <a:solidFill>
              <a:srgbClr val="FC0128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latin typeface="細明體" pitchFamily="49" charset="-120"/>
              <a:ea typeface="細明體" pitchFamily="49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936498" y="2715947"/>
            <a:ext cx="38019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標楷體" panose="03000509000000000000" pitchFamily="65" charset="-120"/>
              </a:rPr>
              <a:t>Select action </a:t>
            </a:r>
            <a:br>
              <a:rPr lang="en-US" altLang="zh-TW" sz="2000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標楷體" panose="03000509000000000000" pitchFamily="65" charset="-120"/>
              </a:rPr>
            </a:br>
            <a:r>
              <a:rPr lang="en-US" altLang="zh-TW" sz="2000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標楷體" panose="03000509000000000000" pitchFamily="65" charset="-120"/>
              </a:rPr>
              <a:t>1. [warm-up phase] random sample</a:t>
            </a:r>
          </a:p>
          <a:p>
            <a:r>
              <a:rPr lang="en-US" altLang="zh-TW" sz="2000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標楷體" panose="03000509000000000000" pitchFamily="65" charset="-120"/>
              </a:rPr>
              <a:t>2. According to policy (with noise)</a:t>
            </a:r>
            <a:endParaRPr lang="zh-TW" altLang="en-US" sz="2000" dirty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72175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5D014E1E-0E76-4899-9910-34200D7E8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594" y="1370709"/>
            <a:ext cx="8705095" cy="498436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t="43103" b="39422"/>
          <a:stretch/>
        </p:blipFill>
        <p:spPr>
          <a:xfrm>
            <a:off x="456720" y="171846"/>
            <a:ext cx="11278559" cy="1089395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5046790" y="3929245"/>
            <a:ext cx="60955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標楷體" panose="03000509000000000000" pitchFamily="65" charset="-120"/>
              </a:rPr>
              <a:t>Update critic first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標楷體" panose="03000509000000000000" pitchFamily="65" charset="-120"/>
              </a:rPr>
              <a:t>The action for next state uses the output from target actor </a:t>
            </a:r>
            <a:b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標楷體" panose="03000509000000000000" pitchFamily="65" charset="-120"/>
              </a:rPr>
            </a:b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標楷體" panose="03000509000000000000" pitchFamily="65" charset="-120"/>
              </a:rPr>
              <a:t>The value for next state uses the output from target critic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標楷體" panose="03000509000000000000" pitchFamily="65" charset="-120"/>
              </a:rPr>
              <a:t>Compute critic loss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58452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03629B61-E7C9-42B9-B645-A2E4D4D33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358" y="1873769"/>
            <a:ext cx="4164065" cy="395947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t="57721" b="25136"/>
          <a:stretch/>
        </p:blipFill>
        <p:spPr>
          <a:xfrm>
            <a:off x="347826" y="664124"/>
            <a:ext cx="11496348" cy="1089261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767491" y="2686016"/>
            <a:ext cx="3704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標楷體" panose="03000509000000000000" pitchFamily="65" charset="-120"/>
              </a:rPr>
              <a:t>Update actor by the critic’s value</a:t>
            </a:r>
            <a:endParaRPr lang="zh-TW" altLang="en-US" sz="20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98954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t="74317"/>
          <a:stretch/>
        </p:blipFill>
        <p:spPr>
          <a:xfrm>
            <a:off x="1336289" y="794293"/>
            <a:ext cx="10397526" cy="147594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89DD158-8DCA-4290-84CC-F26BF8832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623" y="2752845"/>
            <a:ext cx="10308754" cy="135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274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 sz="quarter"/>
          </p:nvPr>
        </p:nvSpPr>
        <p:spPr/>
        <p:txBody>
          <a:bodyPr>
            <a:normAutofit/>
          </a:bodyPr>
          <a:lstStyle/>
          <a:p>
            <a:r>
              <a:rPr lang="en-US" altLang="zh-TW" sz="6600" dirty="0"/>
              <a:t>Implement DQN</a:t>
            </a: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758384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TODO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03512" y="1657350"/>
            <a:ext cx="8856984" cy="443865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Construct the neural network</a:t>
            </a:r>
          </a:p>
          <a:p>
            <a:r>
              <a:rPr lang="en-US" altLang="zh-TW" dirty="0"/>
              <a:t>Selection action according to policy (with noise) [</a:t>
            </a:r>
            <a:r>
              <a:rPr lang="en-US" altLang="zh-TW" dirty="0" err="1"/>
              <a:t>select_action</a:t>
            </a:r>
            <a:r>
              <a:rPr lang="en-US" altLang="zh-TW" dirty="0"/>
              <a:t>]</a:t>
            </a:r>
          </a:p>
          <a:p>
            <a:pPr lvl="1"/>
            <a:r>
              <a:rPr lang="en-US" altLang="zh-TW" dirty="0"/>
              <a:t>In test mode, </a:t>
            </a:r>
            <a:r>
              <a:rPr lang="en-US" altLang="zh-TW" dirty="0">
                <a:solidFill>
                  <a:srgbClr val="FF0000"/>
                </a:solidFill>
              </a:rPr>
              <a:t>close the noise </a:t>
            </a:r>
            <a:r>
              <a:rPr lang="en-US" altLang="zh-TW" dirty="0"/>
              <a:t>(implement test by you [test])</a:t>
            </a:r>
          </a:p>
          <a:p>
            <a:r>
              <a:rPr lang="en-US" altLang="zh-TW" dirty="0"/>
              <a:t>Compute critic loss</a:t>
            </a:r>
          </a:p>
          <a:p>
            <a:r>
              <a:rPr lang="en-US" altLang="zh-TW" dirty="0"/>
              <a:t>Compute actor loss</a:t>
            </a:r>
          </a:p>
          <a:p>
            <a:r>
              <a:rPr lang="en-US" altLang="zh-TW" dirty="0"/>
              <a:t>Soft-Update behavior and target network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Modify code ddpg-example.py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1. Find #TODO comments with hints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2. remove the raise </a:t>
            </a:r>
            <a:r>
              <a:rPr lang="en-US" altLang="zh-TW" dirty="0" err="1">
                <a:cs typeface="Times New Roman" panose="02020603050405020304" pitchFamily="18" charset="0"/>
              </a:rPr>
              <a:t>NotImplementedError</a:t>
            </a:r>
            <a:endParaRPr lang="zh-TW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1219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 sz="quarter"/>
          </p:nvPr>
        </p:nvSpPr>
        <p:spPr>
          <a:xfrm>
            <a:off x="1524000" y="137461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TW" sz="7200" dirty="0"/>
              <a:t>TD3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153185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89B25AE-5202-4940-8297-41A7E28FF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59" y="169758"/>
            <a:ext cx="5736671" cy="651848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32FDFF8-8687-4EC2-9417-52DD2F3F8022}"/>
              </a:ext>
            </a:extLst>
          </p:cNvPr>
          <p:cNvSpPr/>
          <p:nvPr/>
        </p:nvSpPr>
        <p:spPr bwMode="auto">
          <a:xfrm>
            <a:off x="730033" y="636785"/>
            <a:ext cx="5365967" cy="85305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latin typeface="細明體" pitchFamily="49" charset="-120"/>
              <a:ea typeface="細明體" pitchFamily="49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6242914-9CFA-417A-8BE8-4759B3D4E32F}"/>
              </a:ext>
            </a:extLst>
          </p:cNvPr>
          <p:cNvSpPr/>
          <p:nvPr/>
        </p:nvSpPr>
        <p:spPr bwMode="auto">
          <a:xfrm>
            <a:off x="906081" y="3429000"/>
            <a:ext cx="5189919" cy="88286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latin typeface="細明體" pitchFamily="49" charset="-120"/>
              <a:ea typeface="細明體" pitchFamily="49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C91AC47-2D02-49CB-BDD5-AE09A304C489}"/>
              </a:ext>
            </a:extLst>
          </p:cNvPr>
          <p:cNvSpPr txBox="1"/>
          <p:nvPr/>
        </p:nvSpPr>
        <p:spPr>
          <a:xfrm>
            <a:off x="6193330" y="832480"/>
            <a:ext cx="5932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標楷體" panose="03000509000000000000" pitchFamily="65" charset="-120"/>
              </a:rPr>
              <a:t>1. Clipped Double Q-Learning for Actor-Critic</a:t>
            </a:r>
            <a:endParaRPr lang="zh-TW" altLang="en-US" sz="24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90611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C14CA9E-B4C9-449B-BFF3-590314B9B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57" y="289101"/>
            <a:ext cx="8522891" cy="465321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5E13C285-0224-458B-BC51-3389A84AB52A}"/>
              </a:ext>
            </a:extLst>
          </p:cNvPr>
          <p:cNvSpPr txBox="1"/>
          <p:nvPr/>
        </p:nvSpPr>
        <p:spPr>
          <a:xfrm>
            <a:off x="9356107" y="2384874"/>
            <a:ext cx="1741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標楷體" panose="03000509000000000000" pitchFamily="65" charset="-120"/>
              </a:rPr>
              <a:t>DDPG</a:t>
            </a:r>
            <a:endParaRPr lang="zh-TW" altLang="en-US" sz="24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標楷體" panose="03000509000000000000" pitchFamily="65" charset="-12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2F0024F7-0E57-4A3B-AA0A-9E044D4DD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150" y="5340353"/>
            <a:ext cx="9195472" cy="76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490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5E13C285-0224-458B-BC51-3389A84AB52A}"/>
              </a:ext>
            </a:extLst>
          </p:cNvPr>
          <p:cNvSpPr txBox="1"/>
          <p:nvPr/>
        </p:nvSpPr>
        <p:spPr>
          <a:xfrm>
            <a:off x="9371372" y="2397380"/>
            <a:ext cx="1741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標楷體" panose="03000509000000000000" pitchFamily="65" charset="-120"/>
              </a:rPr>
              <a:t>TD3</a:t>
            </a:r>
            <a:endParaRPr lang="zh-TW" altLang="en-US" sz="24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標楷體" panose="03000509000000000000" pitchFamily="65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D69A50D-FEC2-4C81-9CD3-CEE2B95EC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80" y="179928"/>
            <a:ext cx="8654847" cy="464347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25A147C-0E16-45AC-93FD-DAAF5ED22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02" y="5094982"/>
            <a:ext cx="7154560" cy="124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4828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89B25AE-5202-4940-8297-41A7E28FF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59" y="169758"/>
            <a:ext cx="5736671" cy="651848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32FDFF8-8687-4EC2-9417-52DD2F3F8022}"/>
              </a:ext>
            </a:extLst>
          </p:cNvPr>
          <p:cNvSpPr/>
          <p:nvPr/>
        </p:nvSpPr>
        <p:spPr bwMode="auto">
          <a:xfrm>
            <a:off x="730033" y="636785"/>
            <a:ext cx="5365967" cy="85305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latin typeface="細明體" pitchFamily="49" charset="-120"/>
              <a:ea typeface="細明體" pitchFamily="49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6242914-9CFA-417A-8BE8-4759B3D4E32F}"/>
              </a:ext>
            </a:extLst>
          </p:cNvPr>
          <p:cNvSpPr/>
          <p:nvPr/>
        </p:nvSpPr>
        <p:spPr bwMode="auto">
          <a:xfrm>
            <a:off x="906081" y="3429000"/>
            <a:ext cx="5189919" cy="88286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latin typeface="細明體" pitchFamily="49" charset="-120"/>
              <a:ea typeface="細明體" pitchFamily="49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C91AC47-2D02-49CB-BDD5-AE09A304C489}"/>
              </a:ext>
            </a:extLst>
          </p:cNvPr>
          <p:cNvSpPr txBox="1"/>
          <p:nvPr/>
        </p:nvSpPr>
        <p:spPr>
          <a:xfrm>
            <a:off x="6193330" y="832480"/>
            <a:ext cx="5932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標楷體" panose="03000509000000000000" pitchFamily="65" charset="-120"/>
              </a:rPr>
              <a:t>1. Clipped Double Q-Learning for Actor-Critic</a:t>
            </a:r>
            <a:endParaRPr lang="zh-TW" altLang="en-US" sz="24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標楷體" panose="03000509000000000000" pitchFamily="65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774AFE6-980F-48B2-9781-B00E00858BC1}"/>
              </a:ext>
            </a:extLst>
          </p:cNvPr>
          <p:cNvSpPr/>
          <p:nvPr/>
        </p:nvSpPr>
        <p:spPr bwMode="auto">
          <a:xfrm>
            <a:off x="906081" y="4311868"/>
            <a:ext cx="5189919" cy="819807"/>
          </a:xfrm>
          <a:prstGeom prst="rect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latin typeface="細明體" pitchFamily="49" charset="-120"/>
              <a:ea typeface="細明體" pitchFamily="49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2B62CE7-0E58-439D-AFDC-F0F2872B98B2}"/>
              </a:ext>
            </a:extLst>
          </p:cNvPr>
          <p:cNvSpPr txBox="1"/>
          <p:nvPr/>
        </p:nvSpPr>
        <p:spPr>
          <a:xfrm>
            <a:off x="6193329" y="1804687"/>
            <a:ext cx="5932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標楷體" panose="03000509000000000000" pitchFamily="65" charset="-120"/>
              </a:rPr>
              <a:t>2. Delayed Policy Updates</a:t>
            </a:r>
            <a:endParaRPr lang="zh-TW" altLang="en-US" sz="2400" dirty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168884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89B25AE-5202-4940-8297-41A7E28FF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59" y="169758"/>
            <a:ext cx="5736671" cy="651848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32FDFF8-8687-4EC2-9417-52DD2F3F8022}"/>
              </a:ext>
            </a:extLst>
          </p:cNvPr>
          <p:cNvSpPr/>
          <p:nvPr/>
        </p:nvSpPr>
        <p:spPr bwMode="auto">
          <a:xfrm>
            <a:off x="730033" y="636785"/>
            <a:ext cx="5365967" cy="85305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latin typeface="細明體" pitchFamily="49" charset="-120"/>
              <a:ea typeface="細明體" pitchFamily="49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6242914-9CFA-417A-8BE8-4759B3D4E32F}"/>
              </a:ext>
            </a:extLst>
          </p:cNvPr>
          <p:cNvSpPr/>
          <p:nvPr/>
        </p:nvSpPr>
        <p:spPr bwMode="auto">
          <a:xfrm>
            <a:off x="906081" y="3429000"/>
            <a:ext cx="5189919" cy="88286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latin typeface="細明體" pitchFamily="49" charset="-120"/>
              <a:ea typeface="細明體" pitchFamily="49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C91AC47-2D02-49CB-BDD5-AE09A304C489}"/>
              </a:ext>
            </a:extLst>
          </p:cNvPr>
          <p:cNvSpPr txBox="1"/>
          <p:nvPr/>
        </p:nvSpPr>
        <p:spPr>
          <a:xfrm>
            <a:off x="6193330" y="832480"/>
            <a:ext cx="5932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標楷體" panose="03000509000000000000" pitchFamily="65" charset="-120"/>
              </a:rPr>
              <a:t>1. Clipped Double Q-Learning for Actor-Critic</a:t>
            </a:r>
            <a:endParaRPr lang="zh-TW" altLang="en-US" sz="24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標楷體" panose="03000509000000000000" pitchFamily="65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774AFE6-980F-48B2-9781-B00E00858BC1}"/>
              </a:ext>
            </a:extLst>
          </p:cNvPr>
          <p:cNvSpPr/>
          <p:nvPr/>
        </p:nvSpPr>
        <p:spPr bwMode="auto">
          <a:xfrm>
            <a:off x="906081" y="4311868"/>
            <a:ext cx="5189919" cy="819807"/>
          </a:xfrm>
          <a:prstGeom prst="rect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latin typeface="細明體" pitchFamily="49" charset="-120"/>
              <a:ea typeface="細明體" pitchFamily="49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2B62CE7-0E58-439D-AFDC-F0F2872B98B2}"/>
              </a:ext>
            </a:extLst>
          </p:cNvPr>
          <p:cNvSpPr txBox="1"/>
          <p:nvPr/>
        </p:nvSpPr>
        <p:spPr>
          <a:xfrm>
            <a:off x="6193329" y="1804687"/>
            <a:ext cx="5932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標楷體" panose="03000509000000000000" pitchFamily="65" charset="-120"/>
              </a:rPr>
              <a:t>2. Delayed Policy Updates</a:t>
            </a:r>
            <a:endParaRPr lang="zh-TW" altLang="en-US" sz="2400" dirty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標楷體" panose="03000509000000000000" pitchFamily="65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895347B-87DE-4A44-9B7B-2A7CF0972A05}"/>
              </a:ext>
            </a:extLst>
          </p:cNvPr>
          <p:cNvSpPr/>
          <p:nvPr/>
        </p:nvSpPr>
        <p:spPr bwMode="auto">
          <a:xfrm>
            <a:off x="906081" y="3428999"/>
            <a:ext cx="5189919" cy="291663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latin typeface="細明體" pitchFamily="49" charset="-120"/>
              <a:ea typeface="細明體" pitchFamily="49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20231B4-734E-44F1-AB32-EF1FDDF1C49C}"/>
              </a:ext>
            </a:extLst>
          </p:cNvPr>
          <p:cNvSpPr txBox="1"/>
          <p:nvPr/>
        </p:nvSpPr>
        <p:spPr>
          <a:xfrm>
            <a:off x="6193328" y="2776894"/>
            <a:ext cx="5932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標楷體" panose="03000509000000000000" pitchFamily="65" charset="-120"/>
              </a:rPr>
              <a:t>3. Target Policy Smoothing Regularization</a:t>
            </a:r>
            <a:endParaRPr lang="zh-TW" altLang="en-US" sz="2400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82400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5E13C285-0224-458B-BC51-3389A84AB52A}"/>
              </a:ext>
            </a:extLst>
          </p:cNvPr>
          <p:cNvSpPr txBox="1"/>
          <p:nvPr/>
        </p:nvSpPr>
        <p:spPr>
          <a:xfrm>
            <a:off x="9371372" y="2397380"/>
            <a:ext cx="1741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標楷體" panose="03000509000000000000" pitchFamily="65" charset="-120"/>
              </a:rPr>
              <a:t>TD3</a:t>
            </a:r>
            <a:endParaRPr lang="zh-TW" altLang="en-US" sz="24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標楷體" panose="03000509000000000000" pitchFamily="65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D69A50D-FEC2-4C81-9CD3-CEE2B95EC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80" y="179928"/>
            <a:ext cx="8654847" cy="464347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25A147C-0E16-45AC-93FD-DAAF5ED22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02" y="5094982"/>
            <a:ext cx="7154560" cy="124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7029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4985EEF-C273-4A5D-8EB3-E7AAE0038DB9}"/>
              </a:ext>
            </a:extLst>
          </p:cNvPr>
          <p:cNvSpPr txBox="1"/>
          <p:nvPr/>
        </p:nvSpPr>
        <p:spPr>
          <a:xfrm>
            <a:off x="436744" y="1498425"/>
            <a:ext cx="115825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Mnih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Volodymyr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“Playing Atari with Deep Reinforcement Learning.”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abs/1312.5602 (2013).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Mnih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Volodymyr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“Human-level control through deep reinforcement learning.” Nature 518 (2015):529-533.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Van Hasselt,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Hado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Arthur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Guez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David Silver. “Deep Reinforcement Learning with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DoubleQ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-Learning.” AAAI. 2016.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Lillicrap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Timothy P. et al. “Continuous control with deep reinforcement learning.”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CoRRabs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/1509.02971 (2015).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Silver, David et al. “Deterministic Policy Gradient Algorithms.” ICML (2014).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“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Gym Documentation.” Retrieved from Getting Started with Gym: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https://gym.openai.com/docs/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“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Wiki for Pendulum v0.” Retrieved from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https://github.com/openai/gym/wiki/Pendulum-v0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“Reinforcement Learning (DQN) Tutorial.” Retrieved from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Tutorials: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https://pytorch.org/tutorials/intermediate/reinforcement_q_learning.html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marL="342900" indent="-342900">
              <a:buFont typeface="+mj-lt"/>
              <a:buAutoNum type="arabicPeriod"/>
            </a:pPr>
            <a:r>
              <a:rPr lang="en-US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(TD3) Scott Fujimoto,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Herke</a:t>
            </a:r>
            <a:r>
              <a:rPr lang="en-US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van Hoof and David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Meger</a:t>
            </a:r>
            <a:r>
              <a:rPr lang="en-US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. “Addressing Function Approximation Error in Actor-Critic Methods.” ICML (2018).</a:t>
            </a:r>
          </a:p>
          <a:p>
            <a:pPr marL="342900" indent="-342900">
              <a:buFont typeface="+mj-lt"/>
              <a:buAutoNum type="arabicPeriod"/>
            </a:pPr>
            <a:r>
              <a:rPr lang="en-US" kern="1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TD3 </a:t>
            </a:r>
            <a:r>
              <a:rPr lang="en-US" kern="100" dirty="0" err="1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Github</a:t>
            </a:r>
            <a:r>
              <a:rPr lang="en-US" kern="1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: </a:t>
            </a:r>
            <a:r>
              <a:rPr lang="en-US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https://github.com/sfujim/TD3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https://zhuanlan.zhihu.com/p/111334500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9482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EE9DB04-09ED-4EBB-BD7C-104467CA1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029" y="197174"/>
            <a:ext cx="8803941" cy="646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464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319" y="346664"/>
            <a:ext cx="10375361" cy="616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06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>
            <a:extLst>
              <a:ext uri="{FF2B5EF4-FFF2-40B4-BE49-F238E27FC236}">
                <a16:creationId xmlns:a16="http://schemas.microsoft.com/office/drawing/2014/main" id="{84925F93-9B43-4C6A-AE9F-46DCB411C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47" y="1705100"/>
            <a:ext cx="8963976" cy="4822843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t="4996" b="80251"/>
          <a:stretch/>
        </p:blipFill>
        <p:spPr>
          <a:xfrm>
            <a:off x="1607026" y="808112"/>
            <a:ext cx="9036496" cy="792089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 bwMode="auto">
          <a:xfrm>
            <a:off x="7542357" y="4578081"/>
            <a:ext cx="288032" cy="288032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latin typeface="細明體" pitchFamily="49" charset="-120"/>
              <a:ea typeface="細明體" pitchFamily="49" charset="-120"/>
            </a:endParaRPr>
          </a:p>
        </p:txBody>
      </p:sp>
      <p:sp>
        <p:nvSpPr>
          <p:cNvPr id="7" name="橢圓 6"/>
          <p:cNvSpPr/>
          <p:nvPr/>
        </p:nvSpPr>
        <p:spPr bwMode="auto">
          <a:xfrm>
            <a:off x="9793777" y="784409"/>
            <a:ext cx="288032" cy="288032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latin typeface="細明體" pitchFamily="49" charset="-120"/>
              <a:ea typeface="細明體" pitchFamily="49" charset="-120"/>
            </a:endParaRPr>
          </a:p>
        </p:txBody>
      </p:sp>
      <p:sp>
        <p:nvSpPr>
          <p:cNvPr id="8" name="橢圓 7"/>
          <p:cNvSpPr/>
          <p:nvPr/>
        </p:nvSpPr>
        <p:spPr bwMode="auto">
          <a:xfrm>
            <a:off x="6468717" y="2197701"/>
            <a:ext cx="288032" cy="288032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latin typeface="細明體" pitchFamily="49" charset="-120"/>
              <a:ea typeface="細明體" pitchFamily="49" charset="-120"/>
            </a:endParaRPr>
          </a:p>
        </p:txBody>
      </p:sp>
      <p:sp>
        <p:nvSpPr>
          <p:cNvPr id="9" name="橢圓 8"/>
          <p:cNvSpPr/>
          <p:nvPr/>
        </p:nvSpPr>
        <p:spPr bwMode="auto">
          <a:xfrm>
            <a:off x="9955874" y="1060139"/>
            <a:ext cx="288032" cy="288032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latin typeface="細明體" pitchFamily="49" charset="-120"/>
              <a:ea typeface="細明體" pitchFamily="49" charset="-120"/>
            </a:endParaRPr>
          </a:p>
        </p:txBody>
      </p:sp>
      <p:sp>
        <p:nvSpPr>
          <p:cNvPr id="10" name="橢圓 9"/>
          <p:cNvSpPr/>
          <p:nvPr/>
        </p:nvSpPr>
        <p:spPr bwMode="auto">
          <a:xfrm>
            <a:off x="9694168" y="1278615"/>
            <a:ext cx="288032" cy="288032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latin typeface="細明體" pitchFamily="49" charset="-120"/>
              <a:ea typeface="細明體" pitchFamily="49" charset="-120"/>
            </a:endParaRPr>
          </a:p>
        </p:txBody>
      </p:sp>
      <p:sp>
        <p:nvSpPr>
          <p:cNvPr id="11" name="橢圓 10"/>
          <p:cNvSpPr/>
          <p:nvPr/>
        </p:nvSpPr>
        <p:spPr bwMode="auto">
          <a:xfrm>
            <a:off x="6194120" y="2485223"/>
            <a:ext cx="288032" cy="288032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latin typeface="細明體" pitchFamily="49" charset="-120"/>
              <a:ea typeface="細明體" pitchFamily="49" charset="-120"/>
            </a:endParaRPr>
          </a:p>
        </p:txBody>
      </p:sp>
      <p:cxnSp>
        <p:nvCxnSpPr>
          <p:cNvPr id="13" name="肘形接點 12"/>
          <p:cNvCxnSpPr>
            <a:stCxn id="7" idx="6"/>
            <a:endCxn id="6" idx="6"/>
          </p:cNvCxnSpPr>
          <p:nvPr/>
        </p:nvCxnSpPr>
        <p:spPr bwMode="auto">
          <a:xfrm flipH="1">
            <a:off x="7830389" y="928425"/>
            <a:ext cx="2251420" cy="3793672"/>
          </a:xfrm>
          <a:prstGeom prst="bentConnector3">
            <a:avLst>
              <a:gd name="adj1" fmla="val -10154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4" name="肘形接點 13"/>
          <p:cNvCxnSpPr>
            <a:stCxn id="9" idx="4"/>
            <a:endCxn id="8" idx="6"/>
          </p:cNvCxnSpPr>
          <p:nvPr/>
        </p:nvCxnSpPr>
        <p:spPr bwMode="auto">
          <a:xfrm rot="5400000">
            <a:off x="7931547" y="173374"/>
            <a:ext cx="993546" cy="3343141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肘形接點 16"/>
          <p:cNvCxnSpPr>
            <a:cxnSpLocks/>
            <a:stCxn id="10" idx="4"/>
            <a:endCxn id="11" idx="6"/>
          </p:cNvCxnSpPr>
          <p:nvPr/>
        </p:nvCxnSpPr>
        <p:spPr bwMode="auto">
          <a:xfrm rot="5400000">
            <a:off x="7628872" y="419927"/>
            <a:ext cx="1062592" cy="3356032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/>
          </a:ln>
          <a:effectLst/>
        </p:spPr>
      </p:cxnSp>
      <p:sp>
        <p:nvSpPr>
          <p:cNvPr id="20" name="文字方塊 19"/>
          <p:cNvSpPr txBox="1"/>
          <p:nvPr/>
        </p:nvSpPr>
        <p:spPr>
          <a:xfrm>
            <a:off x="5466022" y="1654085"/>
            <a:ext cx="3503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標楷體" panose="03000509000000000000" pitchFamily="65" charset="-120"/>
              </a:rPr>
              <a:t>Initialization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標楷體" panose="03000509000000000000" pitchFamily="65" charset="-120"/>
              </a:rPr>
              <a:t>for all components</a:t>
            </a:r>
            <a:endParaRPr lang="zh-TW" altLang="en-US" sz="20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14344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FC962FB1-A003-4827-A7E0-79A9D11FE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268" y="1638426"/>
            <a:ext cx="8487960" cy="4248743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t="28163" b="43209"/>
          <a:stretch/>
        </p:blipFill>
        <p:spPr>
          <a:xfrm>
            <a:off x="1524000" y="120821"/>
            <a:ext cx="9036496" cy="153711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 bwMode="auto">
          <a:xfrm>
            <a:off x="2929322" y="3687413"/>
            <a:ext cx="7464410" cy="133947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latin typeface="細明體" pitchFamily="49" charset="-120"/>
              <a:ea typeface="細明體" pitchFamily="49" charset="-120"/>
            </a:endParaRPr>
          </a:p>
        </p:txBody>
      </p:sp>
      <p:sp>
        <p:nvSpPr>
          <p:cNvPr id="7" name="橢圓 6"/>
          <p:cNvSpPr/>
          <p:nvPr/>
        </p:nvSpPr>
        <p:spPr bwMode="auto">
          <a:xfrm>
            <a:off x="10134464" y="591096"/>
            <a:ext cx="218256" cy="227112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latin typeface="細明體" pitchFamily="49" charset="-120"/>
              <a:ea typeface="細明體" pitchFamily="49" charset="-120"/>
            </a:endParaRPr>
          </a:p>
        </p:txBody>
      </p:sp>
      <p:cxnSp>
        <p:nvCxnSpPr>
          <p:cNvPr id="9" name="肘形接點 8"/>
          <p:cNvCxnSpPr>
            <a:cxnSpLocks/>
            <a:stCxn id="7" idx="6"/>
            <a:endCxn id="6" idx="3"/>
          </p:cNvCxnSpPr>
          <p:nvPr/>
        </p:nvCxnSpPr>
        <p:spPr bwMode="auto">
          <a:xfrm>
            <a:off x="10352720" y="704652"/>
            <a:ext cx="41012" cy="3652500"/>
          </a:xfrm>
          <a:prstGeom prst="bentConnector3">
            <a:avLst>
              <a:gd name="adj1" fmla="val 657398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橢圓 9"/>
          <p:cNvSpPr/>
          <p:nvPr/>
        </p:nvSpPr>
        <p:spPr bwMode="auto">
          <a:xfrm>
            <a:off x="1827895" y="889376"/>
            <a:ext cx="218256" cy="227112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latin typeface="細明體" pitchFamily="49" charset="-120"/>
              <a:ea typeface="細明體" pitchFamily="49" charset="-120"/>
            </a:endParaRPr>
          </a:p>
        </p:txBody>
      </p:sp>
      <p:sp>
        <p:nvSpPr>
          <p:cNvPr id="11" name="橢圓 10"/>
          <p:cNvSpPr/>
          <p:nvPr/>
        </p:nvSpPr>
        <p:spPr bwMode="auto">
          <a:xfrm>
            <a:off x="2820193" y="5229918"/>
            <a:ext cx="218256" cy="227112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latin typeface="細明體" pitchFamily="49" charset="-120"/>
              <a:ea typeface="細明體" pitchFamily="49" charset="-120"/>
            </a:endParaRPr>
          </a:p>
        </p:txBody>
      </p:sp>
      <p:cxnSp>
        <p:nvCxnSpPr>
          <p:cNvPr id="13" name="肘形接點 12"/>
          <p:cNvCxnSpPr>
            <a:stCxn id="10" idx="2"/>
            <a:endCxn id="11" idx="2"/>
          </p:cNvCxnSpPr>
          <p:nvPr/>
        </p:nvCxnSpPr>
        <p:spPr bwMode="auto">
          <a:xfrm rot="10800000" flipH="1" flipV="1">
            <a:off x="1827895" y="1002932"/>
            <a:ext cx="992298" cy="4340542"/>
          </a:xfrm>
          <a:prstGeom prst="bentConnector3">
            <a:avLst>
              <a:gd name="adj1" fmla="val -2303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6" name="橢圓 15"/>
          <p:cNvSpPr/>
          <p:nvPr/>
        </p:nvSpPr>
        <p:spPr bwMode="auto">
          <a:xfrm>
            <a:off x="1834245" y="1411314"/>
            <a:ext cx="218256" cy="227112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latin typeface="細明體" pitchFamily="49" charset="-120"/>
              <a:ea typeface="細明體" pitchFamily="49" charset="-120"/>
            </a:endParaRPr>
          </a:p>
        </p:txBody>
      </p:sp>
      <p:sp>
        <p:nvSpPr>
          <p:cNvPr id="17" name="橢圓 16"/>
          <p:cNvSpPr/>
          <p:nvPr/>
        </p:nvSpPr>
        <p:spPr bwMode="auto">
          <a:xfrm>
            <a:off x="2820194" y="5667641"/>
            <a:ext cx="218256" cy="227112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latin typeface="細明體" pitchFamily="49" charset="-120"/>
              <a:ea typeface="細明體" pitchFamily="49" charset="-120"/>
            </a:endParaRPr>
          </a:p>
        </p:txBody>
      </p:sp>
      <p:cxnSp>
        <p:nvCxnSpPr>
          <p:cNvPr id="18" name="肘形接點 17"/>
          <p:cNvCxnSpPr>
            <a:stCxn id="16" idx="2"/>
            <a:endCxn id="17" idx="2"/>
          </p:cNvCxnSpPr>
          <p:nvPr/>
        </p:nvCxnSpPr>
        <p:spPr bwMode="auto">
          <a:xfrm rot="10800000" flipH="1" flipV="1">
            <a:off x="1834244" y="1524869"/>
            <a:ext cx="985949" cy="4256327"/>
          </a:xfrm>
          <a:prstGeom prst="bentConnector3">
            <a:avLst>
              <a:gd name="adj1" fmla="val -23186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/>
          </a:ln>
          <a:effectLst/>
        </p:spPr>
      </p:cxnSp>
      <p:sp>
        <p:nvSpPr>
          <p:cNvPr id="22" name="文字方塊 21"/>
          <p:cNvSpPr txBox="1"/>
          <p:nvPr/>
        </p:nvSpPr>
        <p:spPr>
          <a:xfrm>
            <a:off x="6758503" y="2614698"/>
            <a:ext cx="38019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標楷體" panose="03000509000000000000" pitchFamily="65" charset="-120"/>
              </a:rPr>
              <a:t>Select action </a:t>
            </a:r>
            <a:br>
              <a:rPr lang="en-US" altLang="zh-TW" sz="2000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標楷體" panose="03000509000000000000" pitchFamily="65" charset="-120"/>
              </a:rPr>
            </a:br>
            <a:r>
              <a:rPr lang="en-US" altLang="zh-TW" sz="2000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標楷體" panose="03000509000000000000" pitchFamily="65" charset="-120"/>
              </a:rPr>
              <a:t>1. [warm-up phase] greedy policy</a:t>
            </a:r>
          </a:p>
          <a:p>
            <a:r>
              <a:rPr lang="en-US" altLang="zh-TW" sz="2000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標楷體" panose="03000509000000000000" pitchFamily="65" charset="-120"/>
              </a:rPr>
              <a:t>2. According to </a:t>
            </a:r>
            <a:r>
              <a:rPr lang="el-GR" altLang="zh-TW" sz="2000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標楷體" panose="03000509000000000000" pitchFamily="65" charset="-120"/>
              </a:rPr>
              <a:t>ε</a:t>
            </a:r>
            <a:r>
              <a:rPr lang="en-US" altLang="zh-TW" sz="2000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標楷體" panose="03000509000000000000" pitchFamily="65" charset="-120"/>
              </a:rPr>
              <a:t>-greedy policy</a:t>
            </a:r>
            <a:endParaRPr lang="zh-TW" altLang="en-US" sz="2000" dirty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標楷體" panose="03000509000000000000" pitchFamily="65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8492735" y="5113861"/>
            <a:ext cx="3801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標楷體" panose="03000509000000000000" pitchFamily="65" charset="-120"/>
              </a:rPr>
              <a:t>Apply action to the environment</a:t>
            </a:r>
            <a:endParaRPr lang="zh-TW" altLang="en-US" sz="20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標楷體" panose="03000509000000000000" pitchFamily="65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8342594" y="5944221"/>
            <a:ext cx="3801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標楷體" panose="03000509000000000000" pitchFamily="65" charset="-120"/>
              </a:rPr>
              <a:t>Store transition to replay buffer</a:t>
            </a:r>
            <a:endParaRPr lang="zh-TW" altLang="en-US" sz="20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13617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E0DD4692-9D97-4A5C-B207-A3A1BD39F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621" y="1771490"/>
            <a:ext cx="8681875" cy="365331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t="28163" b="43209"/>
          <a:stretch/>
        </p:blipFill>
        <p:spPr>
          <a:xfrm>
            <a:off x="1524000" y="120821"/>
            <a:ext cx="9036496" cy="1537113"/>
          </a:xfrm>
          <a:prstGeom prst="rect">
            <a:avLst/>
          </a:prstGeom>
        </p:spPr>
      </p:pic>
      <p:sp>
        <p:nvSpPr>
          <p:cNvPr id="10" name="橢圓 9"/>
          <p:cNvSpPr/>
          <p:nvPr/>
        </p:nvSpPr>
        <p:spPr bwMode="auto">
          <a:xfrm>
            <a:off x="1834245" y="1164695"/>
            <a:ext cx="218256" cy="227112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latin typeface="細明體" pitchFamily="49" charset="-120"/>
              <a:ea typeface="細明體" pitchFamily="49" charset="-12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834246" y="2490952"/>
            <a:ext cx="3581210" cy="772510"/>
          </a:xfrm>
          <a:prstGeom prst="rect">
            <a:avLst/>
          </a:prstGeom>
          <a:noFill/>
          <a:ln w="19050" cap="flat" cmpd="sng" algn="ctr">
            <a:solidFill>
              <a:srgbClr val="114FFB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latin typeface="細明體" pitchFamily="49" charset="-120"/>
              <a:ea typeface="細明體" pitchFamily="49" charset="-120"/>
            </a:endParaRPr>
          </a:p>
        </p:txBody>
      </p:sp>
      <p:cxnSp>
        <p:nvCxnSpPr>
          <p:cNvPr id="13" name="肘形接點 12"/>
          <p:cNvCxnSpPr>
            <a:cxnSpLocks/>
            <a:stCxn id="10" idx="2"/>
            <a:endCxn id="8" idx="1"/>
          </p:cNvCxnSpPr>
          <p:nvPr/>
        </p:nvCxnSpPr>
        <p:spPr bwMode="auto">
          <a:xfrm rot="10800000" flipH="1" flipV="1">
            <a:off x="1834244" y="1278251"/>
            <a:ext cx="1" cy="1598956"/>
          </a:xfrm>
          <a:prstGeom prst="bentConnector3">
            <a:avLst>
              <a:gd name="adj1" fmla="val -2286000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9" name="文字方塊 18"/>
          <p:cNvSpPr txBox="1"/>
          <p:nvPr/>
        </p:nvSpPr>
        <p:spPr>
          <a:xfrm>
            <a:off x="5746397" y="2604398"/>
            <a:ext cx="3801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標楷體" panose="03000509000000000000" pitchFamily="65" charset="-120"/>
              </a:rPr>
              <a:t>Change state transition</a:t>
            </a:r>
            <a:endParaRPr lang="zh-TW" altLang="en-US" sz="20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70401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7AD5D682-CCDE-4B7E-87BE-67FDD80AC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815" y="2418167"/>
            <a:ext cx="6454418" cy="131037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t="56793" b="8338"/>
          <a:stretch/>
        </p:blipFill>
        <p:spPr>
          <a:xfrm>
            <a:off x="1326704" y="123554"/>
            <a:ext cx="9036496" cy="1872208"/>
          </a:xfrm>
          <a:prstGeom prst="rect">
            <a:avLst/>
          </a:prstGeom>
        </p:spPr>
      </p:pic>
      <p:sp>
        <p:nvSpPr>
          <p:cNvPr id="8" name="右大括弧 7"/>
          <p:cNvSpPr/>
          <p:nvPr/>
        </p:nvSpPr>
        <p:spPr bwMode="auto">
          <a:xfrm>
            <a:off x="10173217" y="79236"/>
            <a:ext cx="379966" cy="1368152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latin typeface="細明體" pitchFamily="49" charset="-120"/>
              <a:ea typeface="細明體" pitchFamily="49" charset="-120"/>
            </a:endParaRPr>
          </a:p>
        </p:txBody>
      </p:sp>
      <p:sp>
        <p:nvSpPr>
          <p:cNvPr id="9" name="橢圓 8"/>
          <p:cNvSpPr/>
          <p:nvPr/>
        </p:nvSpPr>
        <p:spPr bwMode="auto">
          <a:xfrm>
            <a:off x="8202361" y="2945478"/>
            <a:ext cx="218256" cy="227112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latin typeface="細明體" pitchFamily="49" charset="-120"/>
              <a:ea typeface="細明體" pitchFamily="49" charset="-120"/>
            </a:endParaRPr>
          </a:p>
        </p:txBody>
      </p:sp>
      <p:cxnSp>
        <p:nvCxnSpPr>
          <p:cNvPr id="11" name="肘形接點 10"/>
          <p:cNvCxnSpPr>
            <a:stCxn id="8" idx="1"/>
            <a:endCxn id="9" idx="6"/>
          </p:cNvCxnSpPr>
          <p:nvPr/>
        </p:nvCxnSpPr>
        <p:spPr bwMode="auto">
          <a:xfrm rot="10800000" flipV="1">
            <a:off x="8420617" y="763312"/>
            <a:ext cx="2132566" cy="229572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橢圓 12"/>
          <p:cNvSpPr/>
          <p:nvPr/>
        </p:nvSpPr>
        <p:spPr bwMode="auto">
          <a:xfrm>
            <a:off x="9954961" y="1733276"/>
            <a:ext cx="218256" cy="227112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latin typeface="細明體" pitchFamily="49" charset="-120"/>
              <a:ea typeface="細明體" pitchFamily="49" charset="-120"/>
            </a:endParaRPr>
          </a:p>
        </p:txBody>
      </p:sp>
      <p:sp>
        <p:nvSpPr>
          <p:cNvPr id="14" name="橢圓 13"/>
          <p:cNvSpPr/>
          <p:nvPr/>
        </p:nvSpPr>
        <p:spPr bwMode="auto">
          <a:xfrm>
            <a:off x="6736331" y="3492585"/>
            <a:ext cx="218256" cy="227112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latin typeface="細明體" pitchFamily="49" charset="-120"/>
              <a:ea typeface="細明體" pitchFamily="49" charset="-120"/>
            </a:endParaRPr>
          </a:p>
        </p:txBody>
      </p:sp>
      <p:cxnSp>
        <p:nvCxnSpPr>
          <p:cNvPr id="15" name="肘形接點 14"/>
          <p:cNvCxnSpPr>
            <a:stCxn id="13" idx="6"/>
            <a:endCxn id="14" idx="6"/>
          </p:cNvCxnSpPr>
          <p:nvPr/>
        </p:nvCxnSpPr>
        <p:spPr bwMode="auto">
          <a:xfrm flipH="1">
            <a:off x="6954587" y="1846832"/>
            <a:ext cx="3218630" cy="1759309"/>
          </a:xfrm>
          <a:prstGeom prst="bentConnector3">
            <a:avLst>
              <a:gd name="adj1" fmla="val -7102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573172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79C982A5-C2AC-4D2A-BF01-176ABAD1F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103" y="1708524"/>
            <a:ext cx="10328409" cy="407726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t="56793" b="13703"/>
          <a:stretch/>
        </p:blipFill>
        <p:spPr>
          <a:xfrm>
            <a:off x="1525527" y="93320"/>
            <a:ext cx="9036496" cy="1584176"/>
          </a:xfrm>
          <a:prstGeom prst="rect">
            <a:avLst/>
          </a:prstGeom>
        </p:spPr>
      </p:pic>
      <p:sp>
        <p:nvSpPr>
          <p:cNvPr id="16" name="橢圓 15"/>
          <p:cNvSpPr/>
          <p:nvPr/>
        </p:nvSpPr>
        <p:spPr bwMode="auto">
          <a:xfrm>
            <a:off x="1828800" y="124348"/>
            <a:ext cx="218256" cy="227112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latin typeface="細明體" pitchFamily="49" charset="-120"/>
              <a:ea typeface="細明體" pitchFamily="49" charset="-120"/>
            </a:endParaRPr>
          </a:p>
        </p:txBody>
      </p:sp>
      <p:sp>
        <p:nvSpPr>
          <p:cNvPr id="17" name="橢圓 16"/>
          <p:cNvSpPr/>
          <p:nvPr/>
        </p:nvSpPr>
        <p:spPr bwMode="auto">
          <a:xfrm>
            <a:off x="1431152" y="2210802"/>
            <a:ext cx="218256" cy="227112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latin typeface="細明體" pitchFamily="49" charset="-120"/>
              <a:ea typeface="細明體" pitchFamily="49" charset="-120"/>
            </a:endParaRPr>
          </a:p>
        </p:txBody>
      </p:sp>
      <p:cxnSp>
        <p:nvCxnSpPr>
          <p:cNvPr id="10" name="肘形接點 9"/>
          <p:cNvCxnSpPr>
            <a:stCxn id="16" idx="2"/>
            <a:endCxn id="17" idx="0"/>
          </p:cNvCxnSpPr>
          <p:nvPr/>
        </p:nvCxnSpPr>
        <p:spPr bwMode="auto">
          <a:xfrm rot="10800000" flipV="1">
            <a:off x="1540280" y="237904"/>
            <a:ext cx="288520" cy="1972898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2" name="矩形 11"/>
          <p:cNvSpPr/>
          <p:nvPr/>
        </p:nvSpPr>
        <p:spPr bwMode="auto">
          <a:xfrm>
            <a:off x="2120462" y="2567637"/>
            <a:ext cx="4169979" cy="1886121"/>
          </a:xfrm>
          <a:prstGeom prst="rect">
            <a:avLst/>
          </a:prstGeom>
          <a:noFill/>
          <a:ln w="12700" cap="flat" cmpd="sng" algn="ctr">
            <a:solidFill>
              <a:srgbClr val="114FFB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latin typeface="細明體" pitchFamily="49" charset="-120"/>
              <a:ea typeface="細明體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10389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1397</TotalTime>
  <Words>507</Words>
  <Application>Microsoft Office PowerPoint</Application>
  <PresentationFormat>寬螢幕</PresentationFormat>
  <Paragraphs>67</Paragraphs>
  <Slides>28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4" baseType="lpstr">
      <vt:lpstr>細明體</vt:lpstr>
      <vt:lpstr>Arial</vt:lpstr>
      <vt:lpstr>Calibri</vt:lpstr>
      <vt:lpstr>Calibri Light</vt:lpstr>
      <vt:lpstr>Times New Roman</vt:lpstr>
      <vt:lpstr>Office 佈景主題</vt:lpstr>
      <vt:lpstr>Supplementary Material</vt:lpstr>
      <vt:lpstr>Implement DQN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TODO</vt:lpstr>
      <vt:lpstr>Implement DDPG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TODO</vt:lpstr>
      <vt:lpstr>TD3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4/13 Zero&amp;Deepracer組</dc:title>
  <dc:creator>紹雄</dc:creator>
  <cp:lastModifiedBy>凡 江</cp:lastModifiedBy>
  <cp:revision>675</cp:revision>
  <dcterms:created xsi:type="dcterms:W3CDTF">2020-04-13T05:52:43Z</dcterms:created>
  <dcterms:modified xsi:type="dcterms:W3CDTF">2022-01-17T13:04:48Z</dcterms:modified>
</cp:coreProperties>
</file>