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BiCSUHmuy3MFU+cejIDwqcDzJ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https://www.seekpng.com/png/detail/388-3881701_wind-turbine-clip-art.png</a:t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https://www.seekpng.com/png/detail/388-3881701_wind-turbine-clip-art.png</a:t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https://www.seekpng.com/png/detail/388-3881701_wind-turbine-clip-art.png</a:t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jp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search.reading.ac.uk/met-energy/next-generation-challenges-workshop/" TargetMode="External"/><Relationship Id="rId4" Type="http://schemas.openxmlformats.org/officeDocument/2006/relationships/hyperlink" Target="mailto:d.j.brayshaw@reading.ac.u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jp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973016" y="2040376"/>
            <a:ext cx="1041009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Group 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Quantifying uncertainty in power system design using distributed computing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Leads: David Brayshaw &amp; Sarah Sparrow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Matthew Patterson, Yifu Ding, Changlong Wang, Andy Bowery &amp; Francesco Lombardi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input from many others, especially Hannah Bloomfield, David Wallom &amp; Bryn Pickering.</a:t>
            </a:r>
            <a:b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Evidence of a problem</a:t>
            </a:r>
            <a:endParaRPr/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 b="8140" l="0" r="0" t="5925"/>
          <a:stretch/>
        </p:blipFill>
        <p:spPr>
          <a:xfrm>
            <a:off x="186643" y="2365750"/>
            <a:ext cx="3201967" cy="323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 rot="-5400000">
            <a:off x="-757814" y="3845548"/>
            <a:ext cx="222746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Estimated capacity (GW)</a:t>
            </a:r>
            <a:endParaRPr/>
          </a:p>
        </p:txBody>
      </p:sp>
      <p:sp>
        <p:nvSpPr>
          <p:cNvPr id="252" name="Google Shape;252;p10"/>
          <p:cNvSpPr txBox="1"/>
          <p:nvPr/>
        </p:nvSpPr>
        <p:spPr>
          <a:xfrm rot="-5400000">
            <a:off x="635444" y="5835483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Baseload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 rot="-5400000">
            <a:off x="1233260" y="5875558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Mid-merit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 rot="-5400000">
            <a:off x="1902199" y="5827542"/>
            <a:ext cx="753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Peaking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525198" y="1826328"/>
            <a:ext cx="30455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Hilbers et al 2019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historic weather year</a:t>
            </a: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>
            <a:off x="3593444" y="2612239"/>
            <a:ext cx="4812195" cy="3373131"/>
            <a:chOff x="873711" y="2465621"/>
            <a:chExt cx="4689187" cy="3489985"/>
          </a:xfrm>
        </p:grpSpPr>
        <p:pic>
          <p:nvPicPr>
            <p:cNvPr descr="page7image3662965968" id="257" name="Google Shape;25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3711" y="2465621"/>
              <a:ext cx="4689187" cy="3489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0"/>
            <p:cNvSpPr/>
            <p:nvPr/>
          </p:nvSpPr>
          <p:spPr>
            <a:xfrm>
              <a:off x="1703512" y="2492896"/>
              <a:ext cx="432048" cy="1028328"/>
            </a:xfrm>
            <a:prstGeom prst="ellipse">
              <a:avLst/>
            </a:prstGeom>
            <a:noFill/>
            <a:ln cap="flat" cmpd="sng" w="38100">
              <a:solidFill>
                <a:srgbClr val="A8D0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3061268" y="4336379"/>
              <a:ext cx="785449" cy="1140451"/>
            </a:xfrm>
            <a:prstGeom prst="ellipse">
              <a:avLst/>
            </a:prstGeom>
            <a:noFill/>
            <a:ln cap="flat" cmpd="sng" w="38100">
              <a:solidFill>
                <a:srgbClr val="A8D0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0"/>
          <p:cNvSpPr txBox="1"/>
          <p:nvPr/>
        </p:nvSpPr>
        <p:spPr>
          <a:xfrm>
            <a:off x="4991473" y="1826328"/>
            <a:ext cx="2396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Craig et al 2019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climate model</a:t>
            </a:r>
            <a:endParaRPr/>
          </a:p>
        </p:txBody>
      </p:sp>
      <p:pic>
        <p:nvPicPr>
          <p:cNvPr descr="Chart, bar chart&#10;&#10;Description automatically generated" id="261" name="Google Shape;26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7444465" y="2425781"/>
            <a:ext cx="5472948" cy="31194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 txBox="1"/>
          <p:nvPr/>
        </p:nvSpPr>
        <p:spPr>
          <a:xfrm>
            <a:off x="7679033" y="350970"/>
            <a:ext cx="45129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Changlong, Yifu and the hackathon team 2021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energy parameters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(based on Lombardi et al 2020)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363415" y="717452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838200" y="5743547"/>
            <a:ext cx="8317918" cy="646331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like to run many simulations to explore uncertainty (~Monte Carlo methods)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but is computationally intractable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The ambition – a distributed </a:t>
            </a:r>
            <a:r>
              <a:rPr i="1" lang="en-US" sz="3200"/>
              <a:t>climateprediction.net </a:t>
            </a:r>
            <a:r>
              <a:rPr lang="en-US" sz="3200"/>
              <a:t>experiment</a:t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2016461" y="1910954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model</a:t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5597963" y="1945077"/>
            <a:ext cx="113880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 to energy</a:t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7353903" y="1910989"/>
            <a:ext cx="84808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Energy model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48829" y="2295377"/>
            <a:ext cx="1531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designed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“experiment”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10544099" y="2182575"/>
            <a:ext cx="1715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analysis</a:t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1695353" y="1656565"/>
            <a:ext cx="6815602" cy="200348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1695352" y="1593081"/>
            <a:ext cx="3009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1000’s of home computers</a:t>
            </a:r>
            <a:endParaRPr/>
          </a:p>
        </p:txBody>
      </p:sp>
      <p:cxnSp>
        <p:nvCxnSpPr>
          <p:cNvPr id="277" name="Google Shape;277;p11"/>
          <p:cNvCxnSpPr/>
          <p:nvPr/>
        </p:nvCxnSpPr>
        <p:spPr>
          <a:xfrm>
            <a:off x="1456243" y="2757042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11"/>
          <p:cNvCxnSpPr/>
          <p:nvPr/>
        </p:nvCxnSpPr>
        <p:spPr>
          <a:xfrm>
            <a:off x="5052653" y="2717890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11"/>
          <p:cNvCxnSpPr/>
          <p:nvPr/>
        </p:nvCxnSpPr>
        <p:spPr>
          <a:xfrm>
            <a:off x="6810865" y="2681238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11"/>
          <p:cNvCxnSpPr/>
          <p:nvPr/>
        </p:nvCxnSpPr>
        <p:spPr>
          <a:xfrm>
            <a:off x="9926961" y="2624186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" name="Google Shape;281;p11"/>
          <p:cNvSpPr/>
          <p:nvPr/>
        </p:nvSpPr>
        <p:spPr>
          <a:xfrm>
            <a:off x="3783759" y="1910954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 correct</a:t>
            </a:r>
            <a:endParaRPr/>
          </a:p>
        </p:txBody>
      </p:sp>
      <p:cxnSp>
        <p:nvCxnSpPr>
          <p:cNvPr id="282" name="Google Shape;282;p11"/>
          <p:cNvCxnSpPr/>
          <p:nvPr/>
        </p:nvCxnSpPr>
        <p:spPr>
          <a:xfrm>
            <a:off x="3270493" y="2717890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11"/>
          <p:cNvSpPr/>
          <p:nvPr/>
        </p:nvSpPr>
        <p:spPr>
          <a:xfrm>
            <a:off x="8750569" y="1931008"/>
            <a:ext cx="96786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cxnSp>
        <p:nvCxnSpPr>
          <p:cNvPr id="284" name="Google Shape;284;p11"/>
          <p:cNvCxnSpPr/>
          <p:nvPr/>
        </p:nvCxnSpPr>
        <p:spPr>
          <a:xfrm>
            <a:off x="8274208" y="2644286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11"/>
          <p:cNvSpPr txBox="1"/>
          <p:nvPr/>
        </p:nvSpPr>
        <p:spPr>
          <a:xfrm>
            <a:off x="344878" y="4110757"/>
            <a:ext cx="839165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Investigate sensitivity of, e.g., energy system cost or installed capacity distributions to: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forcing scenario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model parameter ensemble (“perturbed physics”)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condition ensemble (“natural variability”)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Choices made in bias correction and conversion (e.g., BC method, conversion model)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scenario (e.g., future demand)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model parameters (e.g., assumptions on technology build costs)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5702402" y="6235308"/>
            <a:ext cx="6485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aim: funding proposal later this year to execute this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The hackathon</a:t>
            </a: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2016461" y="1910954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HadAM3/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HadRM3P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1yr, 25km</a:t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5597963" y="1945077"/>
            <a:ext cx="113880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PV, wind, demand</a:t>
            </a:r>
            <a:endParaRPr/>
          </a:p>
        </p:txBody>
      </p:sp>
      <p:sp>
        <p:nvSpPr>
          <p:cNvPr id="294" name="Google Shape;294;p12"/>
          <p:cNvSpPr/>
          <p:nvPr/>
        </p:nvSpPr>
        <p:spPr>
          <a:xfrm>
            <a:off x="7147101" y="1910989"/>
            <a:ext cx="112424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Euro-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Calliope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2-zone, simplified</a:t>
            </a:r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10471735" y="2439520"/>
            <a:ext cx="1715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test</a:t>
            </a:r>
            <a:endParaRPr/>
          </a:p>
        </p:txBody>
      </p:sp>
      <p:sp>
        <p:nvSpPr>
          <p:cNvPr id="296" name="Google Shape;296;p12"/>
          <p:cNvSpPr/>
          <p:nvPr/>
        </p:nvSpPr>
        <p:spPr>
          <a:xfrm>
            <a:off x="1695353" y="1656565"/>
            <a:ext cx="6815602" cy="200348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1695352" y="1593081"/>
            <a:ext cx="817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Jasmin</a:t>
            </a:r>
            <a:endParaRPr/>
          </a:p>
        </p:txBody>
      </p:sp>
      <p:cxnSp>
        <p:nvCxnSpPr>
          <p:cNvPr id="298" name="Google Shape;298;p12"/>
          <p:cNvCxnSpPr/>
          <p:nvPr/>
        </p:nvCxnSpPr>
        <p:spPr>
          <a:xfrm>
            <a:off x="5052653" y="2717890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2"/>
          <p:cNvCxnSpPr/>
          <p:nvPr/>
        </p:nvCxnSpPr>
        <p:spPr>
          <a:xfrm>
            <a:off x="6810865" y="2681238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12"/>
          <p:cNvCxnSpPr/>
          <p:nvPr/>
        </p:nvCxnSpPr>
        <p:spPr>
          <a:xfrm>
            <a:off x="9926961" y="2624186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12"/>
          <p:cNvSpPr/>
          <p:nvPr/>
        </p:nvSpPr>
        <p:spPr>
          <a:xfrm>
            <a:off x="3783759" y="1910954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 correct</a:t>
            </a:r>
            <a:endParaRPr/>
          </a:p>
        </p:txBody>
      </p:sp>
      <p:cxnSp>
        <p:nvCxnSpPr>
          <p:cNvPr id="302" name="Google Shape;302;p12"/>
          <p:cNvCxnSpPr/>
          <p:nvPr/>
        </p:nvCxnSpPr>
        <p:spPr>
          <a:xfrm>
            <a:off x="3270493" y="2717890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12"/>
          <p:cNvSpPr/>
          <p:nvPr/>
        </p:nvSpPr>
        <p:spPr>
          <a:xfrm>
            <a:off x="8750569" y="1931008"/>
            <a:ext cx="96786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cxnSp>
        <p:nvCxnSpPr>
          <p:cNvPr id="304" name="Google Shape;304;p12"/>
          <p:cNvCxnSpPr/>
          <p:nvPr/>
        </p:nvCxnSpPr>
        <p:spPr>
          <a:xfrm>
            <a:off x="8274208" y="2644286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p12"/>
          <p:cNvSpPr txBox="1"/>
          <p:nvPr/>
        </p:nvSpPr>
        <p:spPr>
          <a:xfrm>
            <a:off x="1008185" y="4525108"/>
            <a:ext cx="7013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Hackathon aims: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working ”prototype” on Jasmin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how the prototype can be developed into a “release” version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process of “community design” of final experimental format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hart&#10;&#10;Description automatically generated" id="310" name="Google Shape;310;p13"/>
          <p:cNvPicPr preferRelativeResize="0"/>
          <p:nvPr/>
        </p:nvPicPr>
        <p:blipFill rotWithShape="1">
          <a:blip r:embed="rId3">
            <a:alphaModFix/>
          </a:blip>
          <a:srcRect b="0" l="51018" r="0" t="33465"/>
          <a:stretch/>
        </p:blipFill>
        <p:spPr>
          <a:xfrm>
            <a:off x="445477" y="1277815"/>
            <a:ext cx="3879076" cy="5269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histogram&#10;&#10;Description automatically generated" id="311" name="Google Shape;311;p13"/>
          <p:cNvPicPr preferRelativeResize="0"/>
          <p:nvPr/>
        </p:nvPicPr>
        <p:blipFill rotWithShape="1">
          <a:blip r:embed="rId4">
            <a:alphaModFix/>
          </a:blip>
          <a:srcRect b="0" l="0" r="0" t="48718"/>
          <a:stretch/>
        </p:blipFill>
        <p:spPr>
          <a:xfrm>
            <a:off x="5551823" y="4424186"/>
            <a:ext cx="6640177" cy="243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/>
        </p:nvSpPr>
        <p:spPr>
          <a:xfrm>
            <a:off x="7224569" y="4054854"/>
            <a:ext cx="2895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“Plausible” hourly timeseries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749015" y="908483"/>
            <a:ext cx="3749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“Acceptable” probability distributions </a:t>
            </a:r>
            <a:endParaRPr/>
          </a:p>
        </p:txBody>
      </p:sp>
      <p:sp>
        <p:nvSpPr>
          <p:cNvPr id="314" name="Google Shape;314;p13"/>
          <p:cNvSpPr txBox="1"/>
          <p:nvPr/>
        </p:nvSpPr>
        <p:spPr>
          <a:xfrm>
            <a:off x="5891792" y="823201"/>
            <a:ext cx="5217903" cy="203132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adjusted, converted weather-energy variables: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variables, hourly for 1 year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UReading models (Bloomfield et al 2020)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of Great Britain and Island of Ireland: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 capacity factor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PV capacity factor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Electricity demand</a:t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0" y="6488668"/>
            <a:ext cx="3057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 Patterson, Sarah Sparrow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/>
          <p:nvPr/>
        </p:nvSpPr>
        <p:spPr>
          <a:xfrm>
            <a:off x="996462" y="2180492"/>
            <a:ext cx="1406769" cy="23680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2954216" y="1277815"/>
            <a:ext cx="3141784" cy="430236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14"/>
          <p:cNvCxnSpPr/>
          <p:nvPr/>
        </p:nvCxnSpPr>
        <p:spPr>
          <a:xfrm rot="10800000">
            <a:off x="2016369" y="3429000"/>
            <a:ext cx="2004647" cy="509954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23" name="Google Shape;323;p14"/>
          <p:cNvSpPr txBox="1"/>
          <p:nvPr/>
        </p:nvSpPr>
        <p:spPr>
          <a:xfrm>
            <a:off x="4292512" y="908483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</a:t>
            </a:r>
            <a:endParaRPr/>
          </a:p>
        </p:txBody>
      </p:sp>
      <p:sp>
        <p:nvSpPr>
          <p:cNvPr id="324" name="Google Shape;324;p14"/>
          <p:cNvSpPr txBox="1"/>
          <p:nvPr/>
        </p:nvSpPr>
        <p:spPr>
          <a:xfrm>
            <a:off x="1467250" y="1811160"/>
            <a:ext cx="46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IRL</a:t>
            </a:r>
            <a:endParaRPr/>
          </a:p>
        </p:txBody>
      </p:sp>
      <p:sp>
        <p:nvSpPr>
          <p:cNvPr id="325" name="Google Shape;325;p14"/>
          <p:cNvSpPr txBox="1"/>
          <p:nvPr/>
        </p:nvSpPr>
        <p:spPr>
          <a:xfrm>
            <a:off x="3817275" y="3786555"/>
            <a:ext cx="15094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(+other techs)</a:t>
            </a:r>
            <a:endParaRPr/>
          </a:p>
        </p:txBody>
      </p:sp>
      <p:sp>
        <p:nvSpPr>
          <p:cNvPr id="326" name="Google Shape;326;p14"/>
          <p:cNvSpPr txBox="1"/>
          <p:nvPr/>
        </p:nvSpPr>
        <p:spPr>
          <a:xfrm>
            <a:off x="945120" y="2858143"/>
            <a:ext cx="15094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(+other techs)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 rot="850088">
            <a:off x="2365994" y="3273640"/>
            <a:ext cx="13801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Interconnect</a:t>
            </a:r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5486400" y="205769"/>
            <a:ext cx="5850961" cy="120032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2-zone “EuroCalliope” GB-IRL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(based on group 2 / Bryn Pickering’s model)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test to cost of solar PV (after Lombardi et al 2020)</a:t>
            </a:r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0" y="6488668"/>
            <a:ext cx="7165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Yifu Ding, Changlong Wang + help from Bryn Pickering, Francesco Lombardi</a:t>
            </a:r>
            <a:endParaRPr/>
          </a:p>
        </p:txBody>
      </p:sp>
      <p:pic>
        <p:nvPicPr>
          <p:cNvPr descr="Chart, bar chart&#10;&#10;Description automatically generated" id="330" name="Google Shape;3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196718" y="2550092"/>
            <a:ext cx="5472948" cy="311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557" y="1561477"/>
            <a:ext cx="9201215" cy="49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 txBox="1"/>
          <p:nvPr/>
        </p:nvSpPr>
        <p:spPr>
          <a:xfrm>
            <a:off x="536784" y="464542"/>
            <a:ext cx="71324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the press!!!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run with 1-year samples of CPDN vs ERA5 data converted to energy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Thanks Changlong!</a:t>
            </a:r>
            <a:endParaRPr/>
          </a:p>
        </p:txBody>
      </p:sp>
      <p:sp>
        <p:nvSpPr>
          <p:cNvPr id="337" name="Google Shape;337;p15"/>
          <p:cNvSpPr txBox="1"/>
          <p:nvPr/>
        </p:nvSpPr>
        <p:spPr>
          <a:xfrm>
            <a:off x="140677" y="4051152"/>
            <a:ext cx="1595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Blue = CPDN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Orange = ERA5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way forward</a:t>
            </a:r>
            <a:endParaRPr/>
          </a:p>
        </p:txBody>
      </p:sp>
      <p:sp>
        <p:nvSpPr>
          <p:cNvPr id="343" name="Google Shape;343;p16"/>
          <p:cNvSpPr txBox="1"/>
          <p:nvPr>
            <p:ph idx="1" type="body"/>
          </p:nvPr>
        </p:nvSpPr>
        <p:spPr>
          <a:xfrm>
            <a:off x="838200" y="4121717"/>
            <a:ext cx="10515600" cy="20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Design for technical operationalization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Andy Bowery, Francesco Lombardi &amp; Bryn Pickering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Packaging up to single executable transferable to user’s computer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Issues of data size (Input and Output)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Avoiding installing software permanently on user machine, use on multiple OS’s etc</a:t>
            </a:r>
            <a:endParaRPr sz="1600"/>
          </a:p>
        </p:txBody>
      </p:sp>
      <p:sp>
        <p:nvSpPr>
          <p:cNvPr id="344" name="Google Shape;344;p16"/>
          <p:cNvSpPr/>
          <p:nvPr/>
        </p:nvSpPr>
        <p:spPr>
          <a:xfrm>
            <a:off x="2016461" y="1910954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model</a:t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597963" y="1945077"/>
            <a:ext cx="113880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 to energy</a:t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7353903" y="1910989"/>
            <a:ext cx="84808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Energy model</a:t>
            </a:r>
            <a:endParaRPr/>
          </a:p>
        </p:txBody>
      </p:sp>
      <p:sp>
        <p:nvSpPr>
          <p:cNvPr id="347" name="Google Shape;347;p16"/>
          <p:cNvSpPr txBox="1"/>
          <p:nvPr/>
        </p:nvSpPr>
        <p:spPr>
          <a:xfrm>
            <a:off x="48829" y="2295377"/>
            <a:ext cx="1531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designed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“experiment”</a:t>
            </a:r>
            <a:endParaRPr/>
          </a:p>
        </p:txBody>
      </p:sp>
      <p:sp>
        <p:nvSpPr>
          <p:cNvPr id="348" name="Google Shape;348;p16"/>
          <p:cNvSpPr txBox="1"/>
          <p:nvPr/>
        </p:nvSpPr>
        <p:spPr>
          <a:xfrm>
            <a:off x="10544099" y="2182575"/>
            <a:ext cx="1715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analysis</a:t>
            </a:r>
            <a:endParaRPr/>
          </a:p>
        </p:txBody>
      </p:sp>
      <p:sp>
        <p:nvSpPr>
          <p:cNvPr id="349" name="Google Shape;349;p16"/>
          <p:cNvSpPr/>
          <p:nvPr/>
        </p:nvSpPr>
        <p:spPr>
          <a:xfrm>
            <a:off x="1695353" y="1656565"/>
            <a:ext cx="6815602" cy="200348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>
            <a:off x="1695352" y="1593081"/>
            <a:ext cx="3009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1000’s of home computers</a:t>
            </a:r>
            <a:endParaRPr/>
          </a:p>
        </p:txBody>
      </p:sp>
      <p:cxnSp>
        <p:nvCxnSpPr>
          <p:cNvPr id="351" name="Google Shape;351;p16"/>
          <p:cNvCxnSpPr/>
          <p:nvPr/>
        </p:nvCxnSpPr>
        <p:spPr>
          <a:xfrm>
            <a:off x="1456243" y="2757042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" name="Google Shape;352;p16"/>
          <p:cNvCxnSpPr/>
          <p:nvPr/>
        </p:nvCxnSpPr>
        <p:spPr>
          <a:xfrm>
            <a:off x="5052653" y="2717890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16"/>
          <p:cNvCxnSpPr/>
          <p:nvPr/>
        </p:nvCxnSpPr>
        <p:spPr>
          <a:xfrm>
            <a:off x="6810865" y="2681238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16"/>
          <p:cNvCxnSpPr/>
          <p:nvPr/>
        </p:nvCxnSpPr>
        <p:spPr>
          <a:xfrm>
            <a:off x="9926961" y="2624186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16"/>
          <p:cNvSpPr/>
          <p:nvPr/>
        </p:nvSpPr>
        <p:spPr>
          <a:xfrm>
            <a:off x="3783759" y="1910954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 correct</a:t>
            </a:r>
            <a:endParaRPr/>
          </a:p>
        </p:txBody>
      </p:sp>
      <p:cxnSp>
        <p:nvCxnSpPr>
          <p:cNvPr id="356" name="Google Shape;356;p16"/>
          <p:cNvCxnSpPr/>
          <p:nvPr/>
        </p:nvCxnSpPr>
        <p:spPr>
          <a:xfrm>
            <a:off x="3270493" y="2717890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7" name="Google Shape;357;p16"/>
          <p:cNvSpPr/>
          <p:nvPr/>
        </p:nvSpPr>
        <p:spPr>
          <a:xfrm>
            <a:off x="8750569" y="1931008"/>
            <a:ext cx="96786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cxnSp>
        <p:nvCxnSpPr>
          <p:cNvPr id="358" name="Google Shape;358;p16"/>
          <p:cNvCxnSpPr/>
          <p:nvPr/>
        </p:nvCxnSpPr>
        <p:spPr>
          <a:xfrm>
            <a:off x="8274208" y="2644286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idx="1" type="body"/>
          </p:nvPr>
        </p:nvSpPr>
        <p:spPr>
          <a:xfrm>
            <a:off x="340163" y="3294994"/>
            <a:ext cx="10515600" cy="20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Community experimental design - joint meeting across groups (1h, Thursday 1400; 17 attendees)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Wide-spread support!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Euro-Calliope (34 zone, national) staring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Importance of hydro (and modelling tools/limitations!)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Initial parameter space for energy model uncertainty sampling (Trondle et al 2020)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Target climate periods (2030-2060)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Data needs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Provoked wider discussion on potential 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Possible Horizon call HORIZON-CL5-2022-D3-01-13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Two-step approach to CPDN experiment; and use of other energy models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Access to CPDN “BOINC” framework: for other models/experiments; to access larger servers (e.g. AWS)</a:t>
            </a:r>
            <a:endParaRPr/>
          </a:p>
        </p:txBody>
      </p:sp>
      <p:sp>
        <p:nvSpPr>
          <p:cNvPr id="364" name="Google Shape;364;p17"/>
          <p:cNvSpPr txBox="1"/>
          <p:nvPr>
            <p:ph type="title"/>
          </p:nvPr>
        </p:nvSpPr>
        <p:spPr>
          <a:xfrm>
            <a:off x="340163" y="580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way forward</a:t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2016461" y="1406865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model</a:t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597963" y="1440988"/>
            <a:ext cx="113880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 to energy</a:t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7353903" y="1406900"/>
            <a:ext cx="84808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Energy model</a:t>
            </a:r>
            <a:endParaRPr/>
          </a:p>
        </p:txBody>
      </p:sp>
      <p:sp>
        <p:nvSpPr>
          <p:cNvPr id="368" name="Google Shape;368;p17"/>
          <p:cNvSpPr txBox="1"/>
          <p:nvPr/>
        </p:nvSpPr>
        <p:spPr>
          <a:xfrm>
            <a:off x="48829" y="1791288"/>
            <a:ext cx="1531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designed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“experiment”</a:t>
            </a:r>
            <a:endParaRPr/>
          </a:p>
        </p:txBody>
      </p:sp>
      <p:sp>
        <p:nvSpPr>
          <p:cNvPr id="369" name="Google Shape;369;p17"/>
          <p:cNvSpPr txBox="1"/>
          <p:nvPr/>
        </p:nvSpPr>
        <p:spPr>
          <a:xfrm>
            <a:off x="10544099" y="1678486"/>
            <a:ext cx="1715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analysis</a:t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1695353" y="1152476"/>
            <a:ext cx="6815602" cy="200348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7"/>
          <p:cNvSpPr txBox="1"/>
          <p:nvPr/>
        </p:nvSpPr>
        <p:spPr>
          <a:xfrm>
            <a:off x="1695352" y="1088992"/>
            <a:ext cx="3009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1000’s of home computers</a:t>
            </a:r>
            <a:endParaRPr/>
          </a:p>
        </p:txBody>
      </p:sp>
      <p:cxnSp>
        <p:nvCxnSpPr>
          <p:cNvPr id="372" name="Google Shape;372;p17"/>
          <p:cNvCxnSpPr/>
          <p:nvPr/>
        </p:nvCxnSpPr>
        <p:spPr>
          <a:xfrm>
            <a:off x="1456243" y="2252953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17"/>
          <p:cNvCxnSpPr/>
          <p:nvPr/>
        </p:nvCxnSpPr>
        <p:spPr>
          <a:xfrm>
            <a:off x="5052653" y="2213801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17"/>
          <p:cNvCxnSpPr/>
          <p:nvPr/>
        </p:nvCxnSpPr>
        <p:spPr>
          <a:xfrm>
            <a:off x="6810865" y="2177149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5" name="Google Shape;375;p17"/>
          <p:cNvCxnSpPr/>
          <p:nvPr/>
        </p:nvCxnSpPr>
        <p:spPr>
          <a:xfrm>
            <a:off x="9926961" y="2120097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p17"/>
          <p:cNvSpPr/>
          <p:nvPr/>
        </p:nvSpPr>
        <p:spPr>
          <a:xfrm>
            <a:off x="3783759" y="1406865"/>
            <a:ext cx="1228030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 correct</a:t>
            </a:r>
            <a:endParaRPr/>
          </a:p>
        </p:txBody>
      </p:sp>
      <p:cxnSp>
        <p:nvCxnSpPr>
          <p:cNvPr id="377" name="Google Shape;377;p17"/>
          <p:cNvCxnSpPr/>
          <p:nvPr/>
        </p:nvCxnSpPr>
        <p:spPr>
          <a:xfrm>
            <a:off x="3270493" y="2213801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8" name="Google Shape;378;p17"/>
          <p:cNvSpPr/>
          <p:nvPr/>
        </p:nvSpPr>
        <p:spPr>
          <a:xfrm>
            <a:off x="8750569" y="1426919"/>
            <a:ext cx="967862" cy="142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cxnSp>
        <p:nvCxnSpPr>
          <p:cNvPr id="379" name="Google Shape;379;p17"/>
          <p:cNvCxnSpPr/>
          <p:nvPr/>
        </p:nvCxnSpPr>
        <p:spPr>
          <a:xfrm>
            <a:off x="8274208" y="2140197"/>
            <a:ext cx="473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80" name="Google Shape;3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9859" y="2519621"/>
            <a:ext cx="3301191" cy="330119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7"/>
          <p:cNvSpPr txBox="1"/>
          <p:nvPr/>
        </p:nvSpPr>
        <p:spPr>
          <a:xfrm>
            <a:off x="10544099" y="5745949"/>
            <a:ext cx="143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Euro-Calliope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140677" y="1255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and next steps</a:t>
            </a:r>
            <a:endParaRPr/>
          </a:p>
        </p:txBody>
      </p:sp>
      <p:sp>
        <p:nvSpPr>
          <p:cNvPr id="387" name="Google Shape;387;p18"/>
          <p:cNvSpPr txBox="1"/>
          <p:nvPr>
            <p:ph idx="1" type="body"/>
          </p:nvPr>
        </p:nvSpPr>
        <p:spPr>
          <a:xfrm>
            <a:off x="281354" y="1283432"/>
            <a:ext cx="11658600" cy="4786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End-to-end prototype (demo of principle) working on Jasmin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Bias correction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Conversion-to-energy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Implementation into simplified energy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Identification and experiments of key energy param uncertainty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Group learning: simple “how to’s” for setting up software etc on Jasmin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Transferred to github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Identifying what is needed for operational version (technical/computational)</a:t>
            </a:r>
            <a:endParaRPr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Productive community discussions about format of “release” version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Take forward to, e.g., research proposal (EPSRC/Horizon)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Likely breakout/splinter session at NextGenEC21 (16</a:t>
            </a:r>
            <a:r>
              <a:rPr baseline="30000" lang="en-US" sz="1600"/>
              <a:t>th</a:t>
            </a:r>
            <a:r>
              <a:rPr lang="en-US" sz="1600"/>
              <a:t>/17</a:t>
            </a:r>
            <a:r>
              <a:rPr baseline="30000" lang="en-US" sz="1600"/>
              <a:t>th</a:t>
            </a:r>
            <a:r>
              <a:rPr lang="en-US" sz="1600"/>
              <a:t> Sept 2021):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https://research.reading.ac.uk/met-energy/next-generation-challenges-workshop/</a:t>
            </a:r>
            <a:endParaRPr sz="1600"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Contact: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d.j.brayshaw@reading.ac.uk</a:t>
            </a:r>
            <a:endParaRPr sz="24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88" name="Google Shape;388;p18"/>
          <p:cNvSpPr txBox="1"/>
          <p:nvPr/>
        </p:nvSpPr>
        <p:spPr>
          <a:xfrm>
            <a:off x="0" y="6390270"/>
            <a:ext cx="12472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Thanks to the whole team (Sarah, Matt, Andy, Changlong, Yifu, Francesco + supporters) and Gurobi for letting us use their solver!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2700">
                <a:solidFill>
                  <a:srgbClr val="C00000"/>
                </a:solidFill>
              </a:rPr>
              <a:t>Group 7:</a:t>
            </a:r>
            <a:br>
              <a:rPr b="1" lang="en-US" sz="2700">
                <a:solidFill>
                  <a:srgbClr val="C00000"/>
                </a:solidFill>
              </a:rPr>
            </a:br>
            <a:r>
              <a:rPr b="1" lang="en-US" sz="2700">
                <a:solidFill>
                  <a:srgbClr val="C00000"/>
                </a:solidFill>
              </a:rPr>
              <a:t>Quantifying uncertainty in power system design using distributed computing</a:t>
            </a:r>
            <a:br>
              <a:rPr b="1" lang="en-US" sz="2400">
                <a:solidFill>
                  <a:srgbClr val="C00000"/>
                </a:solidFill>
              </a:rPr>
            </a:br>
            <a:r>
              <a:rPr i="1" lang="en-US" sz="2000"/>
              <a:t>Leads: David Brayshaw &amp; Sarah Sparrow</a:t>
            </a:r>
            <a:br>
              <a:rPr i="1" lang="en-US" sz="2000"/>
            </a:br>
            <a:r>
              <a:rPr i="1" lang="en-US" sz="2000"/>
              <a:t>Team: Matthew Patterson, Yifu Ding, Changlong Wang, Andy Bowery &amp; Francesco Lombardi</a:t>
            </a:r>
            <a:br>
              <a:rPr i="1" lang="en-US" sz="2000"/>
            </a:br>
            <a:endParaRPr sz="2400"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312953" y="171874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Climate change driving a complete transformation of the electricity sector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Rapid growth of renewables such as wind &amp; solar (global investment of US$242 billion in 2020)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Electrification of other sectors: transport &amp; heating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Fundamentally changes exposure of energy-system to weather</a:t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Central issue is supply (generation) and demand (use of power) must balance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Ability of existing infrastructure to cope with </a:t>
            </a:r>
            <a:r>
              <a:rPr i="1" lang="en-US" sz="1600"/>
              <a:t>impacts of a changing climate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Ensuring new infrastructure design is robust to </a:t>
            </a:r>
            <a:r>
              <a:rPr i="1" lang="en-US" sz="1600"/>
              <a:t>climate uncertainty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Profound need to explore role of key uncertainties, e.g.: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Climate scenario (emissions pathway)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Internal variability (natural climate fluctuations)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Climate model uncertainty (biases and deficiencies)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Power system modelling assumptions (e.g., costs, efficiencies, discount rates)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9215192" y="6492875"/>
            <a:ext cx="3203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pxhere.com/en/photo/1408472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10752" r="30589" t="33460"/>
          <a:stretch/>
        </p:blipFill>
        <p:spPr>
          <a:xfrm>
            <a:off x="8280849" y="3546241"/>
            <a:ext cx="3777102" cy="285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2700">
                <a:solidFill>
                  <a:srgbClr val="C00000"/>
                </a:solidFill>
              </a:rPr>
              <a:t>Group 7:</a:t>
            </a:r>
            <a:br>
              <a:rPr b="1" lang="en-US" sz="2700">
                <a:solidFill>
                  <a:srgbClr val="C00000"/>
                </a:solidFill>
              </a:rPr>
            </a:br>
            <a:r>
              <a:rPr b="1" lang="en-US" sz="2700">
                <a:solidFill>
                  <a:srgbClr val="C00000"/>
                </a:solidFill>
              </a:rPr>
              <a:t>Quantifying uncertainty in power system design using distributed computing</a:t>
            </a:r>
            <a:br>
              <a:rPr b="1" lang="en-US" sz="2400">
                <a:solidFill>
                  <a:srgbClr val="C00000"/>
                </a:solidFill>
              </a:rPr>
            </a:br>
            <a:r>
              <a:rPr i="1" lang="en-US" sz="2000"/>
              <a:t>Leads: David Brayshaw &amp; Sarah Sparrow</a:t>
            </a:r>
            <a:br>
              <a:rPr i="1" lang="en-US" sz="2000"/>
            </a:br>
            <a:r>
              <a:rPr i="1" lang="en-US" sz="2000"/>
              <a:t>Team: Matthew Patterson, Yifu Ding, Changlong Wang, Andy Bowery &amp; Francesco Lombardi</a:t>
            </a:r>
            <a:br>
              <a:rPr i="1" lang="en-US" sz="2000"/>
            </a:br>
            <a:endParaRPr sz="2400"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12953" y="171874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Climate change driving a complete transformation of the electricity sector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Rapid growth of renewables such as wind &amp; solar (global investment of US$242 billion in 2020)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Electrification of other sectors: transport &amp; heating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Fundamentally changes exposure of energy-system to weather</a:t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Central issue is supply (generation) and demand (use of power) must balance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Ability of existing infrastructure to cope with </a:t>
            </a:r>
            <a:r>
              <a:rPr i="1" lang="en-US" sz="1600"/>
              <a:t>impacts of a changing climate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b="1" lang="en-US" sz="1600">
                <a:solidFill>
                  <a:srgbClr val="C00000"/>
                </a:solidFill>
              </a:rPr>
              <a:t>Ensuring new infrastructure design is robust to </a:t>
            </a:r>
            <a:r>
              <a:rPr b="1" i="1" lang="en-US" sz="1600">
                <a:solidFill>
                  <a:srgbClr val="C00000"/>
                </a:solidFill>
              </a:rPr>
              <a:t>climate uncertainty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Profound need to explore role of key uncertainties, e.g.: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Climate scenario (emissions pathway)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Internal variability (natural climate fluctuations)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Climate model uncertainty (biases and deficiencies)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Power system modelling assumptions (e.g., costs, efficiencies, discount rates)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9215192" y="6492875"/>
            <a:ext cx="3203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pxhere.com/en/photo/1408472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10752" r="30589" t="33460"/>
          <a:stretch/>
        </p:blipFill>
        <p:spPr>
          <a:xfrm>
            <a:off x="8280849" y="3546241"/>
            <a:ext cx="3777102" cy="285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8040756" y="2971798"/>
            <a:ext cx="3680559" cy="369332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exemplar: peak demand-net-wind</a:t>
            </a:r>
            <a:endParaRPr/>
          </a:p>
        </p:txBody>
      </p:sp>
      <p:cxnSp>
        <p:nvCxnSpPr>
          <p:cNvPr id="106" name="Google Shape;106;p3"/>
          <p:cNvCxnSpPr>
            <a:stCxn id="105" idx="1"/>
          </p:cNvCxnSpPr>
          <p:nvPr/>
        </p:nvCxnSpPr>
        <p:spPr>
          <a:xfrm flipH="1">
            <a:off x="7354956" y="3156464"/>
            <a:ext cx="685800" cy="451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3"/>
          <p:cNvSpPr txBox="1"/>
          <p:nvPr/>
        </p:nvSpPr>
        <p:spPr>
          <a:xfrm>
            <a:off x="7251475" y="4387553"/>
            <a:ext cx="4228221" cy="646331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Need power system planning models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e.g.,Calliope, PyPSA </a:t>
            </a:r>
            <a:endParaRPr/>
          </a:p>
        </p:txBody>
      </p:sp>
      <p:cxnSp>
        <p:nvCxnSpPr>
          <p:cNvPr id="108" name="Google Shape;108;p3"/>
          <p:cNvCxnSpPr>
            <a:stCxn id="107" idx="1"/>
          </p:cNvCxnSpPr>
          <p:nvPr/>
        </p:nvCxnSpPr>
        <p:spPr>
          <a:xfrm rot="10800000">
            <a:off x="6569875" y="4114919"/>
            <a:ext cx="681600" cy="595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335360" y="152730"/>
            <a:ext cx="8136904" cy="82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The modelling challenge</a:t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492" y="3909093"/>
            <a:ext cx="1649524" cy="111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122" y="2602665"/>
            <a:ext cx="1080265" cy="108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465" y="3214351"/>
            <a:ext cx="1219200" cy="165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>
            <a:off x="1994665" y="4039850"/>
            <a:ext cx="76290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4"/>
          <p:cNvSpPr/>
          <p:nvPr/>
        </p:nvSpPr>
        <p:spPr>
          <a:xfrm>
            <a:off x="2879302" y="3140438"/>
            <a:ext cx="474712" cy="179882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656260" y="3587668"/>
            <a:ext cx="8899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3096971" y="4982455"/>
            <a:ext cx="20085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 power potential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754031" y="4876746"/>
            <a:ext cx="12293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Climate data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6458629" y="1440847"/>
            <a:ext cx="4490653" cy="1477328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“Direct” function-based relationships possible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Wind_power = function(wind)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Solar_PV = function(insolation, temperature)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 = function(temperature, …)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206" y="3428999"/>
            <a:ext cx="6921794" cy="308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7427040" y="6385363"/>
            <a:ext cx="23671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Cannon et al (2015)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35360" y="152730"/>
            <a:ext cx="8136904" cy="82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 (harder!) modelling challenge</a:t>
            </a:r>
            <a:endParaRPr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492" y="3909093"/>
            <a:ext cx="1649524" cy="111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122" y="2602665"/>
            <a:ext cx="1080265" cy="108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9302" y="5431869"/>
            <a:ext cx="804999" cy="8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6">
            <a:alphaModFix/>
          </a:blip>
          <a:srcRect b="0" l="0" r="35490" t="0"/>
          <a:stretch/>
        </p:blipFill>
        <p:spPr>
          <a:xfrm>
            <a:off x="4247454" y="5479773"/>
            <a:ext cx="804999" cy="8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465" y="3214351"/>
            <a:ext cx="12192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6115891" y="4176114"/>
            <a:ext cx="1926195" cy="92333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9807858" y="3756945"/>
            <a:ext cx="2199640" cy="1815882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capacities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41" name="Google Shape;141;p5"/>
          <p:cNvCxnSpPr/>
          <p:nvPr/>
        </p:nvCxnSpPr>
        <p:spPr>
          <a:xfrm>
            <a:off x="1994665" y="4039850"/>
            <a:ext cx="76290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5"/>
          <p:cNvSpPr/>
          <p:nvPr/>
        </p:nvSpPr>
        <p:spPr>
          <a:xfrm>
            <a:off x="2879302" y="3140438"/>
            <a:ext cx="474712" cy="179882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656260" y="3587668"/>
            <a:ext cx="8899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3096971" y="4982455"/>
            <a:ext cx="20085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 power potential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2452502" y="6238788"/>
            <a:ext cx="13283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Conventional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4012497" y="6265080"/>
            <a:ext cx="12577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5883383" y="5777483"/>
            <a:ext cx="2390101" cy="5847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Other inputs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(economic, tech, social)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5"/>
          <p:cNvCxnSpPr>
            <a:stCxn id="147" idx="0"/>
            <a:endCxn id="139" idx="2"/>
          </p:cNvCxnSpPr>
          <p:nvPr/>
        </p:nvCxnSpPr>
        <p:spPr>
          <a:xfrm flipH="1" rot="10800000">
            <a:off x="7078433" y="5099483"/>
            <a:ext cx="600" cy="67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5"/>
          <p:cNvSpPr/>
          <p:nvPr/>
        </p:nvSpPr>
        <p:spPr>
          <a:xfrm rot="10800000">
            <a:off x="5591945" y="3125030"/>
            <a:ext cx="474712" cy="340031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5"/>
          <p:cNvCxnSpPr>
            <a:stCxn id="139" idx="3"/>
            <a:endCxn id="140" idx="1"/>
          </p:cNvCxnSpPr>
          <p:nvPr/>
        </p:nvCxnSpPr>
        <p:spPr>
          <a:xfrm>
            <a:off x="8042086" y="4637779"/>
            <a:ext cx="1765800" cy="27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5"/>
          <p:cNvSpPr txBox="1"/>
          <p:nvPr/>
        </p:nvSpPr>
        <p:spPr>
          <a:xfrm>
            <a:off x="8549290" y="4251222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754031" y="4876746"/>
            <a:ext cx="12293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Climate data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4786864" y="1427479"/>
            <a:ext cx="7370799" cy="120032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relationships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“function” connecting, e.g., weather inputs to transmission requirements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system model (e.g., optimization) is essential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6382295" y="3757647"/>
            <a:ext cx="1425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335360" y="152730"/>
            <a:ext cx="8136904" cy="82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 (harder!) modelling challenge</a:t>
            </a:r>
            <a:endParaRPr/>
          </a:p>
        </p:txBody>
      </p:sp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492" y="3909093"/>
            <a:ext cx="1649524" cy="111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122" y="2602665"/>
            <a:ext cx="1080265" cy="108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9302" y="5431869"/>
            <a:ext cx="804999" cy="8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6">
            <a:alphaModFix/>
          </a:blip>
          <a:srcRect b="0" l="0" r="35490" t="0"/>
          <a:stretch/>
        </p:blipFill>
        <p:spPr>
          <a:xfrm>
            <a:off x="4247454" y="5479773"/>
            <a:ext cx="804999" cy="8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465" y="3214351"/>
            <a:ext cx="12192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6115891" y="4176114"/>
            <a:ext cx="1926195" cy="92333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9807858" y="3756945"/>
            <a:ext cx="2199640" cy="1815882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capacities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69" name="Google Shape;169;p6"/>
          <p:cNvCxnSpPr/>
          <p:nvPr/>
        </p:nvCxnSpPr>
        <p:spPr>
          <a:xfrm>
            <a:off x="1994665" y="4039850"/>
            <a:ext cx="76290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6"/>
          <p:cNvSpPr/>
          <p:nvPr/>
        </p:nvSpPr>
        <p:spPr>
          <a:xfrm>
            <a:off x="2879302" y="3140438"/>
            <a:ext cx="474712" cy="179882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3656260" y="3587668"/>
            <a:ext cx="8899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3096971" y="4982455"/>
            <a:ext cx="20085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 power potential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2452502" y="6238788"/>
            <a:ext cx="13283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Conventional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4012497" y="6265080"/>
            <a:ext cx="12577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5883383" y="5777483"/>
            <a:ext cx="2390101" cy="5847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Other inputs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(economic, tech, social)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6"/>
          <p:cNvCxnSpPr>
            <a:stCxn id="175" idx="0"/>
            <a:endCxn id="167" idx="2"/>
          </p:cNvCxnSpPr>
          <p:nvPr/>
        </p:nvCxnSpPr>
        <p:spPr>
          <a:xfrm flipH="1" rot="10800000">
            <a:off x="7078433" y="5099483"/>
            <a:ext cx="600" cy="67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6"/>
          <p:cNvSpPr/>
          <p:nvPr/>
        </p:nvSpPr>
        <p:spPr>
          <a:xfrm rot="10800000">
            <a:off x="5591945" y="3125030"/>
            <a:ext cx="474712" cy="340031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6"/>
          <p:cNvCxnSpPr>
            <a:stCxn id="167" idx="3"/>
            <a:endCxn id="168" idx="1"/>
          </p:cNvCxnSpPr>
          <p:nvPr/>
        </p:nvCxnSpPr>
        <p:spPr>
          <a:xfrm>
            <a:off x="8042086" y="4637779"/>
            <a:ext cx="1765800" cy="27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6"/>
          <p:cNvSpPr txBox="1"/>
          <p:nvPr/>
        </p:nvSpPr>
        <p:spPr>
          <a:xfrm>
            <a:off x="8549290" y="4251222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754031" y="4876746"/>
            <a:ext cx="12293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Climate data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4786864" y="1427479"/>
            <a:ext cx="7370799" cy="120032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relationships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“function” connecting, e.g., weather inputs to transmission requirements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system model (e.g., optimization) is essential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382295" y="3757647"/>
            <a:ext cx="1425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-262812" y="5504003"/>
            <a:ext cx="3235122" cy="1168539"/>
          </a:xfrm>
          <a:prstGeom prst="ellipse">
            <a:avLst/>
          </a:prstGeom>
          <a:solidFill>
            <a:srgbClr val="FCFFA5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Issues: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Availability of hourly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size</a:t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6374467" y="2864536"/>
            <a:ext cx="3417887" cy="822305"/>
          </a:xfrm>
          <a:prstGeom prst="ellipse">
            <a:avLst/>
          </a:prstGeom>
          <a:solidFill>
            <a:srgbClr val="FCFFA5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Computationally 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xpensive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(often max ~few years)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8274708" y="5670030"/>
            <a:ext cx="3380378" cy="1168539"/>
          </a:xfrm>
          <a:prstGeom prst="ellipse">
            <a:avLst/>
          </a:prstGeom>
          <a:solidFill>
            <a:srgbClr val="FCFFA5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 solutions “robust”? 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Climate sample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Modelling assumptions</a:t>
            </a:r>
            <a:endParaRPr/>
          </a:p>
        </p:txBody>
      </p:sp>
      <p:cxnSp>
        <p:nvCxnSpPr>
          <p:cNvPr id="186" name="Google Shape;186;p6"/>
          <p:cNvCxnSpPr/>
          <p:nvPr/>
        </p:nvCxnSpPr>
        <p:spPr>
          <a:xfrm flipH="1" rot="10800000">
            <a:off x="10127578" y="5408765"/>
            <a:ext cx="432918" cy="52420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6"/>
          <p:cNvCxnSpPr/>
          <p:nvPr/>
        </p:nvCxnSpPr>
        <p:spPr>
          <a:xfrm flipH="1">
            <a:off x="7839984" y="3608286"/>
            <a:ext cx="351911" cy="36684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6"/>
          <p:cNvCxnSpPr/>
          <p:nvPr/>
        </p:nvCxnSpPr>
        <p:spPr>
          <a:xfrm flipH="1" rot="10800000">
            <a:off x="1464555" y="5174966"/>
            <a:ext cx="118869" cy="3978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/>
        </p:nvSpPr>
        <p:spPr>
          <a:xfrm>
            <a:off x="525198" y="1826328"/>
            <a:ext cx="30455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Hilbers et al 2019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historic weather year</a:t>
            </a:r>
            <a:endParaRPr/>
          </a:p>
        </p:txBody>
      </p:sp>
      <p:sp>
        <p:nvSpPr>
          <p:cNvPr id="194" name="Google Shape;19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Evidence of a problem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8140" l="0" r="0" t="5925"/>
          <a:stretch/>
        </p:blipFill>
        <p:spPr>
          <a:xfrm>
            <a:off x="186643" y="2365750"/>
            <a:ext cx="3201967" cy="323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 rot="-5400000">
            <a:off x="-757814" y="3845548"/>
            <a:ext cx="222746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Estimated capacity (GW)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408663" y="6473957"/>
            <a:ext cx="30163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 generation technologies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 rot="-5400000">
            <a:off x="1831278" y="5414721"/>
            <a:ext cx="161709" cy="20882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4296515" y="5031425"/>
            <a:ext cx="27645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“worst” single year 1GW</a:t>
            </a:r>
            <a:endParaRPr/>
          </a:p>
        </p:txBody>
      </p:sp>
      <p:cxnSp>
        <p:nvCxnSpPr>
          <p:cNvPr id="200" name="Google Shape;200;p7"/>
          <p:cNvCxnSpPr/>
          <p:nvPr/>
        </p:nvCxnSpPr>
        <p:spPr>
          <a:xfrm flipH="1">
            <a:off x="3028572" y="5262570"/>
            <a:ext cx="1296143" cy="21646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1" name="Google Shape;201;p7"/>
          <p:cNvSpPr txBox="1"/>
          <p:nvPr/>
        </p:nvSpPr>
        <p:spPr>
          <a:xfrm>
            <a:off x="4268315" y="2625497"/>
            <a:ext cx="27927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“best” single year 35GW</a:t>
            </a:r>
            <a:endParaRPr/>
          </a:p>
        </p:txBody>
      </p:sp>
      <p:cxnSp>
        <p:nvCxnSpPr>
          <p:cNvPr id="202" name="Google Shape;202;p7"/>
          <p:cNvCxnSpPr/>
          <p:nvPr/>
        </p:nvCxnSpPr>
        <p:spPr>
          <a:xfrm flipH="1">
            <a:off x="3000372" y="2856642"/>
            <a:ext cx="1296143" cy="21646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3" name="Google Shape;203;p7"/>
          <p:cNvSpPr txBox="1"/>
          <p:nvPr/>
        </p:nvSpPr>
        <p:spPr>
          <a:xfrm>
            <a:off x="4285231" y="3814770"/>
            <a:ext cx="30912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“many single years” average 20GW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4285230" y="4253461"/>
            <a:ext cx="22813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“True optimum” 17 GW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(optimized over all years)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7"/>
          <p:cNvCxnSpPr>
            <a:stCxn id="203" idx="1"/>
          </p:cNvCxnSpPr>
          <p:nvPr/>
        </p:nvCxnSpPr>
        <p:spPr>
          <a:xfrm flipH="1">
            <a:off x="3083731" y="3984047"/>
            <a:ext cx="1201500" cy="8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6" name="Google Shape;206;p7"/>
          <p:cNvCxnSpPr>
            <a:stCxn id="204" idx="1"/>
          </p:cNvCxnSpPr>
          <p:nvPr/>
        </p:nvCxnSpPr>
        <p:spPr>
          <a:xfrm rot="10800000">
            <a:off x="3172530" y="4330148"/>
            <a:ext cx="1112700" cy="21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7" name="Google Shape;207;p7"/>
          <p:cNvSpPr txBox="1"/>
          <p:nvPr/>
        </p:nvSpPr>
        <p:spPr>
          <a:xfrm rot="-5400000">
            <a:off x="635444" y="5835483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Baseload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 rot="-5400000">
            <a:off x="1233260" y="5875558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Mid-merit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 rot="-5400000">
            <a:off x="1902199" y="5827542"/>
            <a:ext cx="753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Peaking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 rot="-5400000">
            <a:off x="2624472" y="5700293"/>
            <a:ext cx="5757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Evidence of a problem</a:t>
            </a:r>
            <a:endParaRPr/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3">
            <a:alphaModFix/>
          </a:blip>
          <a:srcRect b="8140" l="0" r="0" t="5925"/>
          <a:stretch/>
        </p:blipFill>
        <p:spPr>
          <a:xfrm>
            <a:off x="186643" y="2365750"/>
            <a:ext cx="3201967" cy="323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 txBox="1"/>
          <p:nvPr/>
        </p:nvSpPr>
        <p:spPr>
          <a:xfrm rot="-5400000">
            <a:off x="-757814" y="3845548"/>
            <a:ext cx="222746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Estimated capacity (GW)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 rot="-5400000">
            <a:off x="635444" y="5835483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Baseload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 rot="-5400000">
            <a:off x="1233260" y="5875558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Mid-merit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 rot="-5400000">
            <a:off x="1902199" y="5827542"/>
            <a:ext cx="753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Peaking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525198" y="1826328"/>
            <a:ext cx="30455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Hilbers et al 2019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historic weather year</a:t>
            </a:r>
            <a:endParaRPr/>
          </a:p>
        </p:txBody>
      </p:sp>
      <p:grpSp>
        <p:nvGrpSpPr>
          <p:cNvPr id="222" name="Google Shape;222;p8"/>
          <p:cNvGrpSpPr/>
          <p:nvPr/>
        </p:nvGrpSpPr>
        <p:grpSpPr>
          <a:xfrm>
            <a:off x="3593444" y="2612239"/>
            <a:ext cx="4812195" cy="3373131"/>
            <a:chOff x="873711" y="2465621"/>
            <a:chExt cx="4689187" cy="3489985"/>
          </a:xfrm>
        </p:grpSpPr>
        <p:pic>
          <p:nvPicPr>
            <p:cNvPr descr="page7image3662965968" id="223" name="Google Shape;22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3711" y="2465621"/>
              <a:ext cx="4689187" cy="3489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8"/>
            <p:cNvSpPr/>
            <p:nvPr/>
          </p:nvSpPr>
          <p:spPr>
            <a:xfrm>
              <a:off x="1703512" y="2492896"/>
              <a:ext cx="432048" cy="1028328"/>
            </a:xfrm>
            <a:prstGeom prst="ellipse">
              <a:avLst/>
            </a:prstGeom>
            <a:noFill/>
            <a:ln cap="flat" cmpd="sng" w="38100">
              <a:solidFill>
                <a:srgbClr val="A8D0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061268" y="4336379"/>
              <a:ext cx="785449" cy="1140451"/>
            </a:xfrm>
            <a:prstGeom prst="ellipse">
              <a:avLst/>
            </a:prstGeom>
            <a:noFill/>
            <a:ln cap="flat" cmpd="sng" w="38100">
              <a:solidFill>
                <a:srgbClr val="A8D0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8"/>
          <p:cNvSpPr txBox="1"/>
          <p:nvPr/>
        </p:nvSpPr>
        <p:spPr>
          <a:xfrm>
            <a:off x="4991473" y="1826328"/>
            <a:ext cx="2396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Craig et al 2019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climate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Evidence of a problem</a:t>
            </a:r>
            <a:endParaRPr/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8140" l="0" r="0" t="5925"/>
          <a:stretch/>
        </p:blipFill>
        <p:spPr>
          <a:xfrm>
            <a:off x="186643" y="2365750"/>
            <a:ext cx="3201967" cy="323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 txBox="1"/>
          <p:nvPr/>
        </p:nvSpPr>
        <p:spPr>
          <a:xfrm rot="-5400000">
            <a:off x="-757814" y="3845548"/>
            <a:ext cx="222746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Estimated capacity (GW)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 rot="-5400000">
            <a:off x="635444" y="5835483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Baseload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 rot="-5400000">
            <a:off x="1233260" y="5875558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Mid-merit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 rot="-5400000">
            <a:off x="1902199" y="5827542"/>
            <a:ext cx="753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Peaking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525198" y="1826328"/>
            <a:ext cx="30455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Hilbers et al 2019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historic weather year</a:t>
            </a:r>
            <a:endParaRPr/>
          </a:p>
        </p:txBody>
      </p:sp>
      <p:grpSp>
        <p:nvGrpSpPr>
          <p:cNvPr id="238" name="Google Shape;238;p9"/>
          <p:cNvGrpSpPr/>
          <p:nvPr/>
        </p:nvGrpSpPr>
        <p:grpSpPr>
          <a:xfrm>
            <a:off x="3593444" y="2612239"/>
            <a:ext cx="4812195" cy="3373131"/>
            <a:chOff x="873711" y="2465621"/>
            <a:chExt cx="4689187" cy="3489985"/>
          </a:xfrm>
        </p:grpSpPr>
        <p:pic>
          <p:nvPicPr>
            <p:cNvPr descr="page7image3662965968" id="239" name="Google Shape;23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3711" y="2465621"/>
              <a:ext cx="4689187" cy="3489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9"/>
            <p:cNvSpPr/>
            <p:nvPr/>
          </p:nvSpPr>
          <p:spPr>
            <a:xfrm>
              <a:off x="1703512" y="2492896"/>
              <a:ext cx="432048" cy="1028328"/>
            </a:xfrm>
            <a:prstGeom prst="ellipse">
              <a:avLst/>
            </a:prstGeom>
            <a:noFill/>
            <a:ln cap="flat" cmpd="sng" w="38100">
              <a:solidFill>
                <a:srgbClr val="A8D0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061268" y="4336379"/>
              <a:ext cx="785449" cy="1140451"/>
            </a:xfrm>
            <a:prstGeom prst="ellipse">
              <a:avLst/>
            </a:prstGeom>
            <a:noFill/>
            <a:ln cap="flat" cmpd="sng" w="38100">
              <a:solidFill>
                <a:srgbClr val="A8D0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9"/>
          <p:cNvSpPr txBox="1"/>
          <p:nvPr/>
        </p:nvSpPr>
        <p:spPr>
          <a:xfrm>
            <a:off x="4991473" y="1826328"/>
            <a:ext cx="2396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Craig et al 2019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climate model</a:t>
            </a:r>
            <a:endParaRPr/>
          </a:p>
        </p:txBody>
      </p:sp>
      <p:pic>
        <p:nvPicPr>
          <p:cNvPr descr="Chart, bar chart&#10;&#10;Description automatically generated" id="243" name="Google Shape;24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7444465" y="2425781"/>
            <a:ext cx="5472948" cy="311942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/>
        </p:nvSpPr>
        <p:spPr>
          <a:xfrm>
            <a:off x="7679033" y="350970"/>
            <a:ext cx="45129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Changlong, Yifu and the hackathon team 2021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energy parameters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(based on Lombardi et al 2020)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2021-06-21T14:51:27Z</dcterms:created>
  <dc:creator>David Brayshaw</dc:creator>
</cp:coreProperties>
</file>