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QLZm6NOL5QoYuV6cPn9TgNyp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51EB84-6632-440C-96C4-306DC72A1C4E}">
  <a:tblStyle styleId="{7D51EB84-6632-440C-96C4-306DC72A1C4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3F0"/>
          </a:solidFill>
        </a:fill>
      </a:tcStyle>
    </a:wholeTbl>
    <a:band1H>
      <a:tcTxStyle/>
      <a:tcStyle>
        <a:fill>
          <a:solidFill>
            <a:srgbClr val="CFE6E0"/>
          </a:solidFill>
        </a:fill>
      </a:tcStyle>
    </a:band1H>
    <a:band2H>
      <a:tcTxStyle/>
    </a:band2H>
    <a:band1V>
      <a:tcTxStyle/>
      <a:tcStyle>
        <a:fill>
          <a:solidFill>
            <a:srgbClr val="CFE6E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9A6563E-7CCA-4363-B8A2-25878005A3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212d4439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212d443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e212d4439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12d4457d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12d4457d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e212d4457d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08aac6ec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08aac6ec5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212d4457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e212d4457d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08aac6ec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e08aac6ec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08aac6ec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e08aac6ec5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8aac6ec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e08aac6ec5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08aac6ec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e08aac6ec5_0_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08aac6ec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e08aac6ec5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8aac6ec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08aac6ec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2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20622" t="0"/>
          <a:stretch/>
        </p:blipFill>
        <p:spPr>
          <a:xfrm>
            <a:off x="0" y="0"/>
            <a:ext cx="6858000" cy="515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9"/>
          <p:cNvSpPr txBox="1"/>
          <p:nvPr>
            <p:ph type="ctrTitle"/>
          </p:nvPr>
        </p:nvSpPr>
        <p:spPr>
          <a:xfrm>
            <a:off x="189000" y="698400"/>
            <a:ext cx="3762027" cy="1157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189000" y="2129051"/>
            <a:ext cx="3250236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19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www.metoffice.gov.uk	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3162868" y="4735774"/>
            <a:ext cx="3695132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Crown Copyright 2021, Met Office</a:t>
            </a:r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" y="54000"/>
            <a:ext cx="1808017" cy="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189000" y="69974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full image">
  <p:cSld name="Content - full imag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709469"/>
            <a:ext cx="6858000" cy="4022385"/>
          </a:xfrm>
          <a:prstGeom prst="rect">
            <a:avLst/>
          </a:prstGeom>
          <a:solidFill>
            <a:srgbClr val="E9E9E9"/>
          </a:solidFill>
          <a:ln cap="flat" cmpd="sng" w="12700">
            <a:solidFill>
              <a:srgbClr val="E9E9E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9"/>
          <p:cNvSpPr/>
          <p:nvPr>
            <p:ph idx="2" type="pic"/>
          </p:nvPr>
        </p:nvSpPr>
        <p:spPr>
          <a:xfrm>
            <a:off x="0" y="709469"/>
            <a:ext cx="6858000" cy="4022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really blank">
  <p:cSld name="Content - really 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green">
  <p:cSld name="Divider - gree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2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89000" y="1976400"/>
            <a:ext cx="6480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grey">
  <p:cSld name="Divider - gre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3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189000" y="1976400"/>
            <a:ext cx="6480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3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blue">
  <p:cSld name="Divider - blu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189000" y="1976400"/>
            <a:ext cx="6480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4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red">
  <p:cSld name="Divider - re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5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189000" y="1976400"/>
            <a:ext cx="6480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5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teal">
  <p:cSld name="Divider - te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189000" y="1976400"/>
            <a:ext cx="64800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6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6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Contact">
  <p:cSld name="Question Conta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/>
          <p:nvPr/>
        </p:nvSpPr>
        <p:spPr>
          <a:xfrm>
            <a:off x="0" y="1727999"/>
            <a:ext cx="6858000" cy="34155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7"/>
          <p:cNvSpPr txBox="1"/>
          <p:nvPr>
            <p:ph type="title"/>
          </p:nvPr>
        </p:nvSpPr>
        <p:spPr>
          <a:xfrm>
            <a:off x="189000" y="699740"/>
            <a:ext cx="64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7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www.metoffice.gov.uk	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7"/>
          <p:cNvSpPr/>
          <p:nvPr/>
        </p:nvSpPr>
        <p:spPr>
          <a:xfrm>
            <a:off x="3162868" y="4735774"/>
            <a:ext cx="3695132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Crown Copyright</a:t>
            </a: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2021, Met Office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7"/>
          <p:cNvSpPr txBox="1"/>
          <p:nvPr/>
        </p:nvSpPr>
        <p:spPr>
          <a:xfrm>
            <a:off x="246704" y="2004607"/>
            <a:ext cx="64222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information please contact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786704" y="3994278"/>
            <a:ext cx="588229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786704" y="3308732"/>
            <a:ext cx="588229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8" name="Google Shape;12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161" y="3293168"/>
            <a:ext cx="357677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19" y="3969028"/>
            <a:ext cx="415161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000" y="2617307"/>
            <a:ext cx="467999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7"/>
          <p:cNvSpPr txBox="1"/>
          <p:nvPr>
            <p:ph idx="3" type="body"/>
          </p:nvPr>
        </p:nvSpPr>
        <p:spPr>
          <a:xfrm>
            <a:off x="765580" y="2638586"/>
            <a:ext cx="5882296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1 column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189000" y="69974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3">
  <p:cSld name="Title slide - option 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77664" cy="51582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1"/>
          <p:cNvSpPr txBox="1"/>
          <p:nvPr>
            <p:ph type="ctrTitle"/>
          </p:nvPr>
        </p:nvSpPr>
        <p:spPr>
          <a:xfrm>
            <a:off x="189000" y="698400"/>
            <a:ext cx="6480000" cy="1157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189000" y="2129051"/>
            <a:ext cx="6480000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21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www.metoffice.gov.uk	</a:t>
            </a:r>
            <a:endParaRPr sz="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/>
          <p:nvPr/>
        </p:nvSpPr>
        <p:spPr>
          <a:xfrm>
            <a:off x="3162868" y="4735774"/>
            <a:ext cx="3695132" cy="407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Crown Copyright</a:t>
            </a:r>
            <a:r>
              <a:rPr lang="en-GB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2021, Met Office</a:t>
            </a:r>
            <a:endParaRPr sz="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" y="54000"/>
            <a:ext cx="1808017" cy="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4">
  <p:cSld name="Title slide - option 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ctrTitle"/>
          </p:nvPr>
        </p:nvSpPr>
        <p:spPr>
          <a:xfrm>
            <a:off x="189000" y="698400"/>
            <a:ext cx="6480000" cy="1157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189000" y="2129051"/>
            <a:ext cx="6480000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option 4">
  <p:cSld name="1_Title slide - option 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ctrTitle"/>
          </p:nvPr>
        </p:nvSpPr>
        <p:spPr>
          <a:xfrm>
            <a:off x="189000" y="801666"/>
            <a:ext cx="6480000" cy="1054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189000" y="2129051"/>
            <a:ext cx="6480000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23"/>
          <p:cNvSpPr/>
          <p:nvPr/>
        </p:nvSpPr>
        <p:spPr>
          <a:xfrm>
            <a:off x="-1" y="-6009"/>
            <a:ext cx="6858002" cy="6876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0075" lIns="20075" spcFirstLastPara="1" rIns="20075" wrap="square" tIns="20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40" name="Google Shape;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" y="54000"/>
            <a:ext cx="1808017" cy="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5">
  <p:cSld name="Title slide - option 5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ctrTitle"/>
          </p:nvPr>
        </p:nvSpPr>
        <p:spPr>
          <a:xfrm>
            <a:off x="189000" y="698400"/>
            <a:ext cx="6480000" cy="1157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subTitle"/>
          </p:nvPr>
        </p:nvSpPr>
        <p:spPr>
          <a:xfrm>
            <a:off x="189000" y="2129051"/>
            <a:ext cx="6480000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44" name="Google Shape;44;p24"/>
          <p:cNvCxnSpPr/>
          <p:nvPr/>
        </p:nvCxnSpPr>
        <p:spPr>
          <a:xfrm rot="10800000">
            <a:off x="1902668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24"/>
          <p:cNvSpPr/>
          <p:nvPr/>
        </p:nvSpPr>
        <p:spPr>
          <a:xfrm>
            <a:off x="5648317" y="204551"/>
            <a:ext cx="1020683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Working together </a:t>
            </a:r>
            <a:br>
              <a:rPr b="0" i="0" lang="en-GB" sz="800" u="none" cap="none" strike="noStrik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800" u="none" cap="none" strike="noStrik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(enter working relationship)</a:t>
            </a:r>
            <a:endParaRPr/>
          </a:p>
        </p:txBody>
      </p:sp>
      <p:sp>
        <p:nvSpPr>
          <p:cNvPr id="46" name="Google Shape;46;p24"/>
          <p:cNvSpPr/>
          <p:nvPr>
            <p:ph idx="2" type="pic"/>
          </p:nvPr>
        </p:nvSpPr>
        <p:spPr>
          <a:xfrm>
            <a:off x="1966595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4"/>
          <p:cNvSpPr/>
          <p:nvPr>
            <p:ph idx="3" type="pic"/>
          </p:nvPr>
        </p:nvSpPr>
        <p:spPr>
          <a:xfrm>
            <a:off x="2902395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4"/>
          <p:cNvSpPr/>
          <p:nvPr>
            <p:ph idx="4" type="pic"/>
          </p:nvPr>
        </p:nvSpPr>
        <p:spPr>
          <a:xfrm>
            <a:off x="3850626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9" name="Google Shape;49;p24"/>
          <p:cNvCxnSpPr/>
          <p:nvPr/>
        </p:nvCxnSpPr>
        <p:spPr>
          <a:xfrm rot="10800000">
            <a:off x="2850007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24"/>
          <p:cNvCxnSpPr/>
          <p:nvPr/>
        </p:nvCxnSpPr>
        <p:spPr>
          <a:xfrm rot="10800000">
            <a:off x="3786252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4"/>
          <p:cNvCxnSpPr/>
          <p:nvPr/>
        </p:nvCxnSpPr>
        <p:spPr>
          <a:xfrm rot="10800000">
            <a:off x="4721605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24"/>
          <p:cNvSpPr/>
          <p:nvPr>
            <p:ph idx="5" type="pic"/>
          </p:nvPr>
        </p:nvSpPr>
        <p:spPr>
          <a:xfrm>
            <a:off x="4782551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option 5">
  <p:cSld name="1_Title slide - option 5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/>
          <p:nvPr/>
        </p:nvSpPr>
        <p:spPr>
          <a:xfrm>
            <a:off x="-1" y="-6009"/>
            <a:ext cx="6858002" cy="68764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20075" lIns="20075" spcFirstLastPara="1" rIns="20075" wrap="square" tIns="20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55" name="Google Shape;55;p25"/>
          <p:cNvSpPr txBox="1"/>
          <p:nvPr>
            <p:ph type="ctrTitle"/>
          </p:nvPr>
        </p:nvSpPr>
        <p:spPr>
          <a:xfrm>
            <a:off x="189000" y="822642"/>
            <a:ext cx="6480000" cy="10334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subTitle"/>
          </p:nvPr>
        </p:nvSpPr>
        <p:spPr>
          <a:xfrm>
            <a:off x="189000" y="2129051"/>
            <a:ext cx="6480000" cy="181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57" name="Google Shape;57;p25"/>
          <p:cNvCxnSpPr/>
          <p:nvPr/>
        </p:nvCxnSpPr>
        <p:spPr>
          <a:xfrm rot="10800000">
            <a:off x="1902668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25"/>
          <p:cNvSpPr/>
          <p:nvPr/>
        </p:nvSpPr>
        <p:spPr>
          <a:xfrm>
            <a:off x="5648317" y="204551"/>
            <a:ext cx="1020683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Working together </a:t>
            </a:r>
            <a:br>
              <a:rPr b="0" i="0" lang="en-GB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(enter working relationship)</a:t>
            </a:r>
            <a:endParaRPr/>
          </a:p>
        </p:txBody>
      </p:sp>
      <p:sp>
        <p:nvSpPr>
          <p:cNvPr id="59" name="Google Shape;59;p25"/>
          <p:cNvSpPr/>
          <p:nvPr>
            <p:ph idx="2" type="pic"/>
          </p:nvPr>
        </p:nvSpPr>
        <p:spPr>
          <a:xfrm>
            <a:off x="1966595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5"/>
          <p:cNvSpPr/>
          <p:nvPr>
            <p:ph idx="3" type="pic"/>
          </p:nvPr>
        </p:nvSpPr>
        <p:spPr>
          <a:xfrm>
            <a:off x="2902395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5"/>
          <p:cNvSpPr/>
          <p:nvPr>
            <p:ph idx="4" type="pic"/>
          </p:nvPr>
        </p:nvSpPr>
        <p:spPr>
          <a:xfrm>
            <a:off x="3850626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2" name="Google Shape;62;p25"/>
          <p:cNvCxnSpPr/>
          <p:nvPr/>
        </p:nvCxnSpPr>
        <p:spPr>
          <a:xfrm rot="10800000">
            <a:off x="2850007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25"/>
          <p:cNvCxnSpPr/>
          <p:nvPr/>
        </p:nvCxnSpPr>
        <p:spPr>
          <a:xfrm rot="10800000">
            <a:off x="3786252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25"/>
          <p:cNvCxnSpPr/>
          <p:nvPr/>
        </p:nvCxnSpPr>
        <p:spPr>
          <a:xfrm rot="10800000">
            <a:off x="4721605" y="135000"/>
            <a:ext cx="0" cy="405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25"/>
          <p:cNvSpPr/>
          <p:nvPr>
            <p:ph idx="5" type="pic"/>
          </p:nvPr>
        </p:nvSpPr>
        <p:spPr>
          <a:xfrm>
            <a:off x="4782551" y="204551"/>
            <a:ext cx="828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" y="54000"/>
            <a:ext cx="1808017" cy="5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2 columns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189000" y="69974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189000" y="1548000"/>
            <a:ext cx="3065991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2" type="body"/>
          </p:nvPr>
        </p:nvSpPr>
        <p:spPr>
          <a:xfrm>
            <a:off x="3601800" y="1548000"/>
            <a:ext cx="30672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1" name="Google Shape;71;p26"/>
          <p:cNvCxnSpPr/>
          <p:nvPr/>
        </p:nvCxnSpPr>
        <p:spPr>
          <a:xfrm>
            <a:off x="3425605" y="1548000"/>
            <a:ext cx="0" cy="306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1 column + image">
  <p:cSld name="Content - 1 column + imag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189000" y="699740"/>
            <a:ext cx="3065991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189000" y="1548000"/>
            <a:ext cx="3065991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7"/>
          <p:cNvSpPr/>
          <p:nvPr/>
        </p:nvSpPr>
        <p:spPr>
          <a:xfrm>
            <a:off x="3429000" y="1"/>
            <a:ext cx="3429000" cy="4722311"/>
          </a:xfrm>
          <a:prstGeom prst="rect">
            <a:avLst/>
          </a:prstGeom>
          <a:solidFill>
            <a:srgbClr val="E9E9E9"/>
          </a:solidFill>
          <a:ln cap="flat" cmpd="sng" w="12700">
            <a:solidFill>
              <a:srgbClr val="E9E9E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189000" y="69974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667" y="54592"/>
            <a:ext cx="1798081" cy="5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/>
          <p:nvPr/>
        </p:nvSpPr>
        <p:spPr>
          <a:xfrm>
            <a:off x="0" y="4735774"/>
            <a:ext cx="6858000" cy="4077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0" spcFirstLastPara="1" rIns="360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2720300" y="4802318"/>
            <a:ext cx="142581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mets.onlinelibrary.wiley.com/doi/full/10.1002/met.1563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1912491" y="142584"/>
            <a:ext cx="1115878" cy="335099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BABA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>
            <p:ph type="ctrTitle"/>
          </p:nvPr>
        </p:nvSpPr>
        <p:spPr>
          <a:xfrm>
            <a:off x="137469" y="1781237"/>
            <a:ext cx="3762027" cy="1157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GB" sz="2400"/>
              <a:t>Can we develop methods to create sub-daily energy relevant climate variables from daily data?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178775" y="3285961"/>
            <a:ext cx="3250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GB"/>
              <a:t>Leads: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GB"/>
              <a:t>Kate Brown (Met Office)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GB"/>
              <a:t>Hannah Bloomfield (Reading University)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GB"/>
              <a:t>Members: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GB"/>
              <a:t>Luca Di Carlo, Jake Bland, Deepali Singh, Natalia Sirotko-Sibirskaya, Lina Taube</a:t>
            </a:r>
            <a:endParaRPr/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858" y="151978"/>
            <a:ext cx="1003919" cy="32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4">
            <a:alphaModFix/>
          </a:blip>
          <a:srcRect b="16971" l="0" r="1893" t="12724"/>
          <a:stretch/>
        </p:blipFill>
        <p:spPr>
          <a:xfrm>
            <a:off x="3161475" y="104950"/>
            <a:ext cx="1764600" cy="6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212d4439d_0_0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Gridded approach</a:t>
            </a:r>
            <a:endParaRPr/>
          </a:p>
        </p:txBody>
      </p:sp>
      <p:sp>
        <p:nvSpPr>
          <p:cNvPr id="227" name="Google Shape;227;ge212d4439d_0_0"/>
          <p:cNvSpPr txBox="1"/>
          <p:nvPr>
            <p:ph idx="1" type="body"/>
          </p:nvPr>
        </p:nvSpPr>
        <p:spPr>
          <a:xfrm>
            <a:off x="189000" y="1152000"/>
            <a:ext cx="6480000" cy="30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Hypothesis: more accurate information and easier to model extremes as data is not averaged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More challenging in terms of data handling and necessary computation effort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Therefore not complete dataset used but only specific range of longitudes and latitudes to reduce computation time 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00"/>
              <a:buChar char="•"/>
            </a:pPr>
            <a:r>
              <a:rPr lang="en-GB" sz="1500"/>
              <a:t>V</a:t>
            </a:r>
            <a:r>
              <a:rPr lang="en-GB" sz="1500"/>
              <a:t>ariable execution needed to be implemented</a:t>
            </a:r>
            <a:endParaRPr sz="1500"/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Usage of analysis results for National grid scale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SzPts val="1800"/>
              <a:buChar char="•"/>
            </a:pPr>
            <a:r>
              <a:rPr lang="en-GB"/>
              <a:t>Results from neighbouring grid should also be considered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12d4457d_0_4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Analogues</a:t>
            </a:r>
            <a:endParaRPr/>
          </a:p>
        </p:txBody>
      </p:sp>
      <p:sp>
        <p:nvSpPr>
          <p:cNvPr id="234" name="Google Shape;234;ge212d4457d_0_4"/>
          <p:cNvSpPr txBox="1"/>
          <p:nvPr>
            <p:ph idx="1" type="body"/>
          </p:nvPr>
        </p:nvSpPr>
        <p:spPr>
          <a:xfrm>
            <a:off x="189000" y="1548000"/>
            <a:ext cx="6480000" cy="102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08610" lvl="0" marL="457200" rtl="0" algn="l">
              <a:spcBef>
                <a:spcPts val="750"/>
              </a:spcBef>
              <a:spcAft>
                <a:spcPts val="0"/>
              </a:spcAft>
              <a:buSzPct val="90000"/>
              <a:buChar char="•"/>
            </a:pPr>
            <a:r>
              <a:rPr lang="en-GB"/>
              <a:t>K-means clustering principal components of gridded MSLP.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GB"/>
              <a:t>30 Clusters, December-March similar to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Neal et al., (2016)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GB"/>
              <a:t>Analogues are a diurnal cycle conditioned on the large scale weather.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•"/>
            </a:pPr>
            <a:r>
              <a:rPr lang="en-GB"/>
              <a:t>Problems from midnight -1am (jumpy) and with extremes (out of sample)</a:t>
            </a:r>
            <a:endParaRPr/>
          </a:p>
        </p:txBody>
      </p:sp>
      <p:pic>
        <p:nvPicPr>
          <p:cNvPr id="235" name="Google Shape;235;ge212d4457d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75" y="119975"/>
            <a:ext cx="4451049" cy="1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e212d4457d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725" y="2451775"/>
            <a:ext cx="5134500" cy="2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e212d4457d_0_4"/>
          <p:cNvSpPr/>
          <p:nvPr/>
        </p:nvSpPr>
        <p:spPr>
          <a:xfrm>
            <a:off x="3568950" y="119975"/>
            <a:ext cx="757200" cy="13755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08aac6ec5_0_1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43" name="Google Shape;243;ge08aac6ec5_0_1"/>
          <p:cNvSpPr txBox="1"/>
          <p:nvPr>
            <p:ph idx="1" type="body"/>
          </p:nvPr>
        </p:nvSpPr>
        <p:spPr>
          <a:xfrm>
            <a:off x="189000" y="1152000"/>
            <a:ext cx="61806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000" wrap="square" tIns="45700">
            <a:noAutofit/>
          </a:bodyPr>
          <a:lstStyle/>
          <a:p>
            <a:pPr indent="-168275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For fields with well pronounced diurnal cycles (2m </a:t>
            </a:r>
            <a:r>
              <a:rPr lang="en-GB" sz="1800"/>
              <a:t>temperature</a:t>
            </a:r>
            <a:r>
              <a:rPr lang="en-GB" sz="1800"/>
              <a:t> and net shortwave irradiance) we have </a:t>
            </a:r>
            <a:r>
              <a:rPr lang="en-GB" sz="1800"/>
              <a:t>made good progress in recreating diurnal cycles.</a:t>
            </a:r>
            <a:endParaRPr sz="1800"/>
          </a:p>
          <a:p>
            <a:pPr indent="-152400" lvl="1" marL="5143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T</a:t>
            </a:r>
            <a:r>
              <a:rPr lang="en-GB" sz="1500"/>
              <a:t>he simple models have proved hard to beat</a:t>
            </a:r>
            <a:endParaRPr sz="1500"/>
          </a:p>
          <a:p>
            <a:pPr indent="-17145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GB" sz="1500"/>
              <a:t>Issues still exist in transition from midnight to 1am in multiple methods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Making use of our ‘perfect foresight/hindsight’ to create lagged variables improved the downscaling skill.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SzPts val="1800"/>
              <a:buChar char="•"/>
            </a:pPr>
            <a:r>
              <a:rPr lang="en-GB" sz="1800"/>
              <a:t>Potentially more value in the machine learning methods at a gridded scale.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212d4457d_2_0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49" name="Google Shape;249;ge212d4457d_2_0"/>
          <p:cNvSpPr txBox="1"/>
          <p:nvPr>
            <p:ph idx="1" type="body"/>
          </p:nvPr>
        </p:nvSpPr>
        <p:spPr>
          <a:xfrm>
            <a:off x="189000" y="1152000"/>
            <a:ext cx="65751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36000" wrap="square" tIns="45700">
            <a:noAutofit/>
          </a:bodyPr>
          <a:lstStyle/>
          <a:p>
            <a:pPr indent="-168275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Downscaling wind speed has proved quite a challenge!</a:t>
            </a:r>
            <a:endParaRPr sz="1800"/>
          </a:p>
          <a:p>
            <a:pPr indent="-152400" lvl="1" marL="5143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New methods are much better than a mean diurnal cycle, but do not contain all small scale features.</a:t>
            </a:r>
            <a:endParaRPr sz="1500"/>
          </a:p>
          <a:p>
            <a:pPr indent="-152400" lvl="1" marL="5143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Future work refining the analogue methods, fourier analysis and the gridded approaches may help with this</a:t>
            </a:r>
            <a:endParaRPr sz="1500"/>
          </a:p>
          <a:p>
            <a:pPr indent="-168275" lvl="0" marL="171450" rtl="0" algn="l"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Best suitable methods as of now:</a:t>
            </a:r>
            <a:endParaRPr sz="1500"/>
          </a:p>
        </p:txBody>
      </p:sp>
      <p:sp>
        <p:nvSpPr>
          <p:cNvPr id="250" name="Google Shape;250;ge212d4457d_2_0"/>
          <p:cNvSpPr txBox="1"/>
          <p:nvPr/>
        </p:nvSpPr>
        <p:spPr>
          <a:xfrm>
            <a:off x="-300" y="3213875"/>
            <a:ext cx="23391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2m Temperature: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normalised historical diurnal cycles, smoothed to neighboring days</a:t>
            </a:r>
            <a:endParaRPr/>
          </a:p>
        </p:txBody>
      </p:sp>
      <p:sp>
        <p:nvSpPr>
          <p:cNvPr id="251" name="Google Shape;251;ge212d4457d_2_0"/>
          <p:cNvSpPr txBox="1"/>
          <p:nvPr/>
        </p:nvSpPr>
        <p:spPr>
          <a:xfrm>
            <a:off x="2574000" y="3213875"/>
            <a:ext cx="17043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10m Wind speed: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212d4457d_2_0"/>
          <p:cNvSpPr txBox="1"/>
          <p:nvPr/>
        </p:nvSpPr>
        <p:spPr>
          <a:xfrm>
            <a:off x="4518000" y="3213875"/>
            <a:ext cx="23400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Solar Radiation: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normalised historical diurnal cycles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08aac6ec5_0_11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58" name="Google Shape;258;ge08aac6ec5_0_11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3688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746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59" name="Google Shape;259;ge08aac6ec5_0_11"/>
          <p:cNvSpPr txBox="1"/>
          <p:nvPr>
            <p:ph idx="1" type="body"/>
          </p:nvPr>
        </p:nvSpPr>
        <p:spPr>
          <a:xfrm>
            <a:off x="189000" y="12835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8275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we use large-scale features (e.g. Euro-Atlantic principal component time series) to improve model skill?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Can we make the methods </a:t>
            </a:r>
            <a:r>
              <a:rPr lang="en-GB" sz="1800"/>
              <a:t>applicable</a:t>
            </a:r>
            <a:r>
              <a:rPr lang="en-GB" sz="1800"/>
              <a:t> to smaller regions, such as the National grid GSP zones?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Do the methods used here still work well in a future climate?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Are we using the most </a:t>
            </a:r>
            <a:r>
              <a:rPr lang="en-GB" sz="1800"/>
              <a:t>appropriate</a:t>
            </a:r>
            <a:r>
              <a:rPr lang="en-GB" sz="1800"/>
              <a:t> verification methods?</a:t>
            </a:r>
            <a:endParaRPr sz="1800"/>
          </a:p>
          <a:p>
            <a:pPr indent="-77469" lvl="1" marL="514350" rtl="0" algn="l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08aac6ec5_0_41"/>
          <p:cNvSpPr txBox="1"/>
          <p:nvPr>
            <p:ph type="title"/>
          </p:nvPr>
        </p:nvSpPr>
        <p:spPr>
          <a:xfrm>
            <a:off x="189000" y="69974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Extra slides</a:t>
            </a:r>
            <a:endParaRPr/>
          </a:p>
        </p:txBody>
      </p:sp>
      <p:sp>
        <p:nvSpPr>
          <p:cNvPr id="265" name="Google Shape;265;ge08aac6ec5_0_41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3688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746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08aac6ec5_0_46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3688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5397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746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71" name="Google Shape;271;ge08aac6ec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" y="337567"/>
            <a:ext cx="6857999" cy="473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146" name="Google Shape;146;p2"/>
          <p:cNvSpPr txBox="1"/>
          <p:nvPr>
            <p:ph idx="1" type="body"/>
          </p:nvPr>
        </p:nvSpPr>
        <p:spPr>
          <a:xfrm>
            <a:off x="189000" y="1548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Overview of problem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Methods studied</a:t>
            </a:r>
            <a:endParaRPr/>
          </a:p>
          <a:p>
            <a:pPr indent="-1587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Key results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Summary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Aim of project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0" y="1152000"/>
            <a:ext cx="5439300" cy="4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1425" spcFirstLastPara="1" rIns="18000" wrap="square" tIns="46800">
            <a:noAutofit/>
          </a:bodyPr>
          <a:lstStyle/>
          <a:p>
            <a:pPr indent="-168275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To develop and assess temporal 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downscaling methodologies that will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convert meteorological data from</a:t>
            </a:r>
            <a:endParaRPr sz="1800"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daily to sub-daily variables</a:t>
            </a:r>
            <a:endParaRPr sz="18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Focus on ERA5 reanalysis </a:t>
            </a:r>
            <a:endParaRPr sz="1800"/>
          </a:p>
          <a:p>
            <a:pPr indent="-17780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GB" sz="1500"/>
              <a:t>1979-2020</a:t>
            </a:r>
            <a:endParaRPr sz="1500"/>
          </a:p>
          <a:p>
            <a:pPr indent="-17271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2m temperatures</a:t>
            </a:r>
            <a:endParaRPr sz="1500"/>
          </a:p>
          <a:p>
            <a:pPr indent="-17271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10m wind speed</a:t>
            </a:r>
            <a:endParaRPr sz="1500"/>
          </a:p>
          <a:p>
            <a:pPr indent="-172719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Surface solar irradiance</a:t>
            </a:r>
            <a:endParaRPr sz="1500"/>
          </a:p>
          <a:p>
            <a:pPr indent="-1682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the methodologies account for:</a:t>
            </a:r>
            <a:endParaRPr sz="1800"/>
          </a:p>
          <a:p>
            <a:pPr indent="-172719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Diurnal cycle</a:t>
            </a:r>
            <a:endParaRPr sz="1500"/>
          </a:p>
          <a:p>
            <a:pPr indent="-172719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Synoptic scale meteorology?</a:t>
            </a:r>
            <a:endParaRPr sz="1500"/>
          </a:p>
          <a:p>
            <a:pPr indent="-158750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-GB" sz="1800"/>
              <a:t>Benchmark to beat</a:t>
            </a:r>
            <a:r>
              <a:rPr lang="en-GB" sz="1800"/>
              <a:t>: mean seasonal diurnal cycle</a:t>
            </a:r>
            <a:endParaRPr sz="1800"/>
          </a:p>
        </p:txBody>
      </p:sp>
      <p:pic>
        <p:nvPicPr>
          <p:cNvPr descr="Chart, line chart&#10;&#10;Description automatically generated"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727" y="2424726"/>
            <a:ext cx="2687700" cy="7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887" y="1361975"/>
            <a:ext cx="2687801" cy="77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ine chart&#10;&#10;Description automatically generated" id="155" name="Google Shape;15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2523" y="3513787"/>
            <a:ext cx="2726554" cy="7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189000" y="565431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ERA5 Reanalysis 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0" y="1152000"/>
            <a:ext cx="66879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Hourly data, ~30km grid boxes</a:t>
            </a:r>
            <a:endParaRPr sz="1800"/>
          </a:p>
          <a:p>
            <a:pPr indent="-146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GB" sz="1800"/>
              <a:t>Training period 1979-2017. Validation 2018-2020</a:t>
            </a:r>
            <a:endParaRPr sz="1800"/>
          </a:p>
          <a:p>
            <a:pPr indent="-146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GB" sz="1800"/>
              <a:t>Any of the fields below can be used as model inputs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800"/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53363" y="23256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{7D51EB84-6632-440C-96C4-306DC72A1C4E}</a:tableStyleId>
              </a:tblPr>
              <a:tblGrid>
                <a:gridCol w="2147925"/>
                <a:gridCol w="2301675"/>
                <a:gridCol w="2301675"/>
              </a:tblGrid>
              <a:tr h="2189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 u="none" cap="none" strike="noStrike"/>
                        <a:t>ERA5 Downloaded variables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 u="none" cap="none" strike="noStrike"/>
                        <a:t>Net surface shortwave radiation (W/m</a:t>
                      </a:r>
                      <a:r>
                        <a:rPr baseline="30000" lang="en-GB" sz="1350" u="none" cap="none" strike="noStrike"/>
                        <a:t>2</a:t>
                      </a:r>
                      <a:r>
                        <a:rPr lang="en-GB" sz="1350" u="none" cap="none" strike="noStrike"/>
                        <a:t>)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Cloud cover (%)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Precipitation mm/day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sea level pressure (hPa),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Max temperature (1.5m)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Specific humidity (%)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Temperature mean (1.5m)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Min temperature (1.5m)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Snow variables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wind speed( at 10m in m/s)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Eastwards wind speed (m/s)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Northwards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50"/>
                        <a:t>Windspeed (m/s)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The 3 UK case study periods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0" y="1152000"/>
            <a:ext cx="6480000" cy="30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National Grid have chosen some cases studies with which we can assess the downscaling methodologies.</a:t>
            </a:r>
            <a:endParaRPr sz="1800"/>
          </a:p>
          <a:p>
            <a:pPr indent="-2063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Case study 1: Nov 18-25 2019</a:t>
            </a:r>
            <a:endParaRPr sz="1800"/>
          </a:p>
          <a:p>
            <a:pPr indent="-20320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Very high energy demand, and variable wind speeds</a:t>
            </a:r>
            <a:endParaRPr sz="1500"/>
          </a:p>
          <a:p>
            <a:pPr indent="-2063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Case study 2: Jul 1-10 2020</a:t>
            </a:r>
            <a:endParaRPr sz="1800"/>
          </a:p>
          <a:p>
            <a:pPr indent="-20320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Low energy demand: In addition it was sunny and windy, plus within</a:t>
            </a:r>
            <a:r>
              <a:rPr lang="en-GB" sz="1500"/>
              <a:t> the first lockdown covid period.</a:t>
            </a:r>
            <a:endParaRPr sz="1500"/>
          </a:p>
          <a:p>
            <a:pPr indent="-20320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First time solar PV were asked to reduce generation</a:t>
            </a:r>
            <a:endParaRPr sz="1500"/>
          </a:p>
          <a:p>
            <a:pPr indent="-2063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Case study 3: 20 Feb – 20 Mar 2018</a:t>
            </a:r>
            <a:endParaRPr sz="1800"/>
          </a:p>
          <a:p>
            <a:pPr indent="-203200" lvl="1" marL="5143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Beast from the East: cold temperatures = high energy demand, and low wind speed</a:t>
            </a:r>
            <a:endParaRPr sz="1500"/>
          </a:p>
          <a:p>
            <a:pPr indent="-206375" lvl="0" marL="17145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Data sets contain hourly observations for temperature (2m), windspeed (10m) and surface shortwave radiation.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8aac6ec5_0_26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Methods investigated</a:t>
            </a:r>
            <a:endParaRPr/>
          </a:p>
        </p:txBody>
      </p:sp>
      <p:sp>
        <p:nvSpPr>
          <p:cNvPr id="174" name="Google Shape;174;ge08aac6ec5_0_26"/>
          <p:cNvSpPr txBox="1"/>
          <p:nvPr/>
        </p:nvSpPr>
        <p:spPr>
          <a:xfrm>
            <a:off x="232425" y="1402100"/>
            <a:ext cx="15447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Jake Bland</a:t>
            </a:r>
            <a:br>
              <a:rPr lang="en-GB"/>
            </a:br>
            <a:r>
              <a:rPr lang="en-GB"/>
              <a:t>Mean-diurnal cycles with perfect foresight</a:t>
            </a:r>
            <a:endParaRPr/>
          </a:p>
        </p:txBody>
      </p:sp>
      <p:sp>
        <p:nvSpPr>
          <p:cNvPr id="175" name="Google Shape;175;ge08aac6ec5_0_26"/>
          <p:cNvSpPr txBox="1"/>
          <p:nvPr/>
        </p:nvSpPr>
        <p:spPr>
          <a:xfrm>
            <a:off x="3706150" y="1402100"/>
            <a:ext cx="13104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18000" spcFirstLastPara="1" rIns="18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Kate Brown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Generalised Additive Models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ge08aac6ec5_0_26"/>
          <p:cNvSpPr txBox="1"/>
          <p:nvPr/>
        </p:nvSpPr>
        <p:spPr>
          <a:xfrm>
            <a:off x="1849375" y="1402100"/>
            <a:ext cx="1757100" cy="104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Natalia Sirotko-Sibirskaya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Fourier Decomposition</a:t>
            </a:r>
            <a:endParaRPr/>
          </a:p>
        </p:txBody>
      </p:sp>
      <p:sp>
        <p:nvSpPr>
          <p:cNvPr id="177" name="Google Shape;177;ge08aac6ec5_0_26"/>
          <p:cNvSpPr txBox="1"/>
          <p:nvPr/>
        </p:nvSpPr>
        <p:spPr>
          <a:xfrm>
            <a:off x="1004750" y="2575150"/>
            <a:ext cx="1544700" cy="10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Lina Taube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Linear Regression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ge08aac6ec5_0_26"/>
          <p:cNvSpPr txBox="1"/>
          <p:nvPr/>
        </p:nvSpPr>
        <p:spPr>
          <a:xfrm>
            <a:off x="4196200" y="2575150"/>
            <a:ext cx="15447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Deepali Singh</a:t>
            </a:r>
            <a:br>
              <a:rPr lang="en-GB"/>
            </a:br>
            <a:r>
              <a:rPr lang="en-GB"/>
              <a:t>Linear Regression, Neural Networks</a:t>
            </a:r>
            <a:endParaRPr/>
          </a:p>
        </p:txBody>
      </p:sp>
      <p:sp>
        <p:nvSpPr>
          <p:cNvPr id="179" name="Google Shape;179;ge08aac6ec5_0_26"/>
          <p:cNvSpPr txBox="1"/>
          <p:nvPr/>
        </p:nvSpPr>
        <p:spPr>
          <a:xfrm>
            <a:off x="5116125" y="1402100"/>
            <a:ext cx="1404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18000" spcFirstLastPara="1" rIns="18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Luca Di Carlo</a:t>
            </a:r>
            <a:br>
              <a:rPr lang="en-GB"/>
            </a:br>
            <a:r>
              <a:rPr lang="en-GB"/>
              <a:t>Linear Regression,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Forests</a:t>
            </a:r>
            <a:endParaRPr/>
          </a:p>
        </p:txBody>
      </p:sp>
      <p:sp>
        <p:nvSpPr>
          <p:cNvPr id="180" name="Google Shape;180;ge08aac6ec5_0_26"/>
          <p:cNvSpPr txBox="1"/>
          <p:nvPr/>
        </p:nvSpPr>
        <p:spPr>
          <a:xfrm>
            <a:off x="2670525" y="2575150"/>
            <a:ext cx="1404600" cy="104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Hannah Bloomfield</a:t>
            </a:r>
            <a:br>
              <a:rPr lang="en-GB"/>
            </a:br>
            <a:r>
              <a:rPr lang="en-GB"/>
              <a:t>Analogue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</a:t>
            </a:r>
            <a:endParaRPr/>
          </a:p>
        </p:txBody>
      </p:sp>
      <p:sp>
        <p:nvSpPr>
          <p:cNvPr id="181" name="Google Shape;181;ge08aac6ec5_0_26"/>
          <p:cNvSpPr txBox="1"/>
          <p:nvPr/>
        </p:nvSpPr>
        <p:spPr>
          <a:xfrm>
            <a:off x="121550" y="4208725"/>
            <a:ext cx="2427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National level time series</a:t>
            </a:r>
            <a:endParaRPr/>
          </a:p>
        </p:txBody>
      </p:sp>
      <p:sp>
        <p:nvSpPr>
          <p:cNvPr id="182" name="Google Shape;182;ge08aac6ec5_0_26"/>
          <p:cNvSpPr txBox="1"/>
          <p:nvPr/>
        </p:nvSpPr>
        <p:spPr>
          <a:xfrm>
            <a:off x="2670513" y="4208725"/>
            <a:ext cx="1865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Gridded reanalysis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ge08aac6ec5_0_26"/>
          <p:cNvSpPr txBox="1"/>
          <p:nvPr/>
        </p:nvSpPr>
        <p:spPr>
          <a:xfrm>
            <a:off x="4700100" y="4208725"/>
            <a:ext cx="18654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A2A2A"/>
                </a:solidFill>
              </a:rPr>
              <a:t>Combining both</a:t>
            </a:r>
            <a:endParaRPr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Temperature</a:t>
            </a:r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951982" y="451000"/>
            <a:ext cx="3758568" cy="3931275"/>
            <a:chOff x="2963675" y="493950"/>
            <a:chExt cx="3489849" cy="3931275"/>
          </a:xfrm>
        </p:grpSpPr>
        <p:pic>
          <p:nvPicPr>
            <p:cNvPr id="190" name="Google Shape;190;p13"/>
            <p:cNvPicPr preferRelativeResize="0"/>
            <p:nvPr/>
          </p:nvPicPr>
          <p:blipFill rotWithShape="1">
            <a:blip r:embed="rId3">
              <a:alphaModFix/>
            </a:blip>
            <a:srcRect b="0" l="7502" r="7049" t="0"/>
            <a:stretch/>
          </p:blipFill>
          <p:spPr>
            <a:xfrm>
              <a:off x="3006650" y="493950"/>
              <a:ext cx="3446874" cy="135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3"/>
            <p:cNvPicPr preferRelativeResize="0"/>
            <p:nvPr/>
          </p:nvPicPr>
          <p:blipFill rotWithShape="1">
            <a:blip r:embed="rId4">
              <a:alphaModFix/>
            </a:blip>
            <a:srcRect b="0" l="7498" r="8910" t="0"/>
            <a:stretch/>
          </p:blipFill>
          <p:spPr>
            <a:xfrm>
              <a:off x="3006650" y="1794500"/>
              <a:ext cx="3371725" cy="135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3"/>
            <p:cNvPicPr preferRelativeResize="0"/>
            <p:nvPr/>
          </p:nvPicPr>
          <p:blipFill rotWithShape="1">
            <a:blip r:embed="rId5">
              <a:alphaModFix/>
            </a:blip>
            <a:srcRect b="0" l="6436" r="7050" t="0"/>
            <a:stretch/>
          </p:blipFill>
          <p:spPr>
            <a:xfrm>
              <a:off x="2963675" y="3071050"/>
              <a:ext cx="3489849" cy="1354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13"/>
          <p:cNvSpPr txBox="1"/>
          <p:nvPr/>
        </p:nvSpPr>
        <p:spPr>
          <a:xfrm>
            <a:off x="300675" y="1186625"/>
            <a:ext cx="2651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Machine learning v.s. downscaling method.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National scale data (UK).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Machine learning methods used temperatures, cloud cover, maximum &amp; minimum temperatures, and solar radiation as inputs.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Model error increased in the cold season.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Both out-performed benchmark methods, however downscaling was superior.</a:t>
            </a:r>
            <a:endParaRPr sz="1100"/>
          </a:p>
        </p:txBody>
      </p:sp>
      <p:sp>
        <p:nvSpPr>
          <p:cNvPr id="194" name="Google Shape;194;p13"/>
          <p:cNvSpPr txBox="1"/>
          <p:nvPr/>
        </p:nvSpPr>
        <p:spPr>
          <a:xfrm>
            <a:off x="5112500" y="1418425"/>
            <a:ext cx="157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LR: 0.55	RF: 0.54 	DOWN: 0.49</a:t>
            </a:r>
            <a:endParaRPr sz="600"/>
          </a:p>
        </p:txBody>
      </p:sp>
      <p:sp>
        <p:nvSpPr>
          <p:cNvPr id="195" name="Google Shape;195;p13"/>
          <p:cNvSpPr txBox="1"/>
          <p:nvPr/>
        </p:nvSpPr>
        <p:spPr>
          <a:xfrm>
            <a:off x="4984638" y="1843600"/>
            <a:ext cx="184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LR: 0.79	RF: 0.78 	DOWN: 0.64</a:t>
            </a:r>
            <a:endParaRPr sz="600"/>
          </a:p>
        </p:txBody>
      </p:sp>
      <p:sp>
        <p:nvSpPr>
          <p:cNvPr id="196" name="Google Shape;196;p13"/>
          <p:cNvSpPr txBox="1"/>
          <p:nvPr/>
        </p:nvSpPr>
        <p:spPr>
          <a:xfrm>
            <a:off x="5073500" y="4010425"/>
            <a:ext cx="184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LR: 0.70	RF: 0.70	DOWN: 0.50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08aac6ec5_0_18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Wind Speed</a:t>
            </a:r>
            <a:endParaRPr/>
          </a:p>
        </p:txBody>
      </p:sp>
      <p:pic>
        <p:nvPicPr>
          <p:cNvPr id="202" name="Google Shape;202;ge08aac6ec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625" y="419321"/>
            <a:ext cx="4249774" cy="14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e08aac6ec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650" y="1804874"/>
            <a:ext cx="4249724" cy="14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e08aac6ec5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2513" y="3186575"/>
            <a:ext cx="4248001" cy="1401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ge08aac6ec5_0_18"/>
          <p:cNvGraphicFramePr/>
          <p:nvPr/>
        </p:nvGraphicFramePr>
        <p:xfrm>
          <a:off x="5047575" y="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345425"/>
                <a:gridCol w="345425"/>
                <a:gridCol w="345425"/>
                <a:gridCol w="345425"/>
              </a:tblGrid>
              <a:tr h="18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POLY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0.76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0.77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0.39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ge08aac6ec5_0_18"/>
          <p:cNvGraphicFramePr/>
          <p:nvPr/>
        </p:nvGraphicFramePr>
        <p:xfrm>
          <a:off x="5046875" y="198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345425"/>
                <a:gridCol w="345425"/>
                <a:gridCol w="345425"/>
                <a:gridCol w="345425"/>
              </a:tblGrid>
              <a:tr h="18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POLY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1.5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1.5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0.45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ge08aac6ec5_0_18"/>
          <p:cNvGraphicFramePr/>
          <p:nvPr/>
        </p:nvGraphicFramePr>
        <p:xfrm>
          <a:off x="5031600" y="336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345425"/>
                <a:gridCol w="345425"/>
                <a:gridCol w="345425"/>
                <a:gridCol w="345425"/>
              </a:tblGrid>
              <a:tr h="18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POLY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1.14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1.17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0.5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ge08aac6ec5_0_18"/>
          <p:cNvSpPr txBox="1"/>
          <p:nvPr/>
        </p:nvSpPr>
        <p:spPr>
          <a:xfrm>
            <a:off x="221200" y="1107750"/>
            <a:ext cx="244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Linear Regression and Random Forests - very similar.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Both under predict the absolute wind speeds but are able to capture the ramps relatively well.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It is not clear why the weight assigned to the daily mean wind speed is not larger, see case 2.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Inadequate/ insufficient information to the model?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Is RMSE the right metric?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Probabilistic approaches?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e08aac6ec5_0_22"/>
          <p:cNvPicPr preferRelativeResize="0"/>
          <p:nvPr/>
        </p:nvPicPr>
        <p:blipFill rotWithShape="1">
          <a:blip r:embed="rId3">
            <a:alphaModFix/>
          </a:blip>
          <a:srcRect b="0" l="0" r="4834" t="0"/>
          <a:stretch/>
        </p:blipFill>
        <p:spPr>
          <a:xfrm>
            <a:off x="2885200" y="1729938"/>
            <a:ext cx="3972825" cy="13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e08aac6ec5_0_22"/>
          <p:cNvPicPr preferRelativeResize="0"/>
          <p:nvPr/>
        </p:nvPicPr>
        <p:blipFill rotWithShape="1">
          <a:blip r:embed="rId4">
            <a:alphaModFix/>
          </a:blip>
          <a:srcRect b="0" l="0" r="4825" t="0"/>
          <a:stretch/>
        </p:blipFill>
        <p:spPr>
          <a:xfrm>
            <a:off x="2885275" y="3309175"/>
            <a:ext cx="3972825" cy="13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08aac6ec5_0_22"/>
          <p:cNvPicPr preferRelativeResize="0"/>
          <p:nvPr/>
        </p:nvPicPr>
        <p:blipFill rotWithShape="1">
          <a:blip r:embed="rId5">
            <a:alphaModFix/>
          </a:blip>
          <a:srcRect b="0" l="0" r="4825" t="0"/>
          <a:stretch/>
        </p:blipFill>
        <p:spPr>
          <a:xfrm>
            <a:off x="2885200" y="296025"/>
            <a:ext cx="3972825" cy="13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08aac6ec5_0_22"/>
          <p:cNvSpPr txBox="1"/>
          <p:nvPr>
            <p:ph type="title"/>
          </p:nvPr>
        </p:nvSpPr>
        <p:spPr>
          <a:xfrm>
            <a:off x="189000" y="565200"/>
            <a:ext cx="6480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Solar Radiation</a:t>
            </a:r>
            <a:endParaRPr/>
          </a:p>
        </p:txBody>
      </p:sp>
      <p:sp>
        <p:nvSpPr>
          <p:cNvPr id="217" name="Google Shape;217;ge08aac6ec5_0_22"/>
          <p:cNvSpPr txBox="1"/>
          <p:nvPr/>
        </p:nvSpPr>
        <p:spPr>
          <a:xfrm>
            <a:off x="132775" y="1261725"/>
            <a:ext cx="2752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Linear regression can lead to negative surface shortwave radiation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Both linear regression and random forest do well at reproducing diurnal cycle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Both are out-performed by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taking the historical mean diurnal cycle, and re-scaling to match the mean daily radiation</a:t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is for the national average - would more input variables and sophist</a:t>
            </a:r>
            <a:r>
              <a:rPr lang="en-GB" sz="1200"/>
              <a:t>icated</a:t>
            </a:r>
            <a:r>
              <a:rPr lang="en-GB" sz="1200"/>
              <a:t> methods be better for smaller scales?</a:t>
            </a:r>
            <a:endParaRPr sz="1200"/>
          </a:p>
        </p:txBody>
      </p:sp>
      <p:graphicFrame>
        <p:nvGraphicFramePr>
          <p:cNvPr id="218" name="Google Shape;218;ge08aac6ec5_0_22"/>
          <p:cNvGraphicFramePr/>
          <p:nvPr/>
        </p:nvGraphicFramePr>
        <p:xfrm>
          <a:off x="4124588" y="4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417750"/>
                <a:gridCol w="417750"/>
                <a:gridCol w="417750"/>
                <a:gridCol w="417750"/>
              </a:tblGrid>
              <a:tr h="28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SD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</a:t>
                      </a:r>
                      <a:r>
                        <a:rPr b="1" lang="en-GB" sz="700"/>
                        <a:t>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17.7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8.99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2.95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9" name="Google Shape;219;ge08aac6ec5_0_22"/>
          <p:cNvGraphicFramePr/>
          <p:nvPr/>
        </p:nvGraphicFramePr>
        <p:xfrm>
          <a:off x="5257488" y="316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417750"/>
                <a:gridCol w="417750"/>
                <a:gridCol w="417750"/>
                <a:gridCol w="417750"/>
              </a:tblGrid>
              <a:tr h="28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SD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29.6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12.2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8.92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ge08aac6ec5_0_22"/>
          <p:cNvGraphicFramePr/>
          <p:nvPr/>
        </p:nvGraphicFramePr>
        <p:xfrm>
          <a:off x="3428988" y="172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{F9A6563E-7CCA-4363-B8A2-25878005A3B2}</a:tableStyleId>
              </a:tblPr>
              <a:tblGrid>
                <a:gridCol w="417750"/>
                <a:gridCol w="417750"/>
                <a:gridCol w="417750"/>
                <a:gridCol w="417750"/>
              </a:tblGrid>
              <a:tr h="28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LR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RF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SD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  <a:tr h="18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RMSE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56.6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55.7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46.1</a:t>
                      </a:r>
                      <a:endParaRPr b="1" sz="700"/>
                    </a:p>
                  </a:txBody>
                  <a:tcPr marT="18000" marB="54000" marR="91425" marL="54000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EFE">
                        <a:alpha val="6592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2021-05-17T10:05:38Z</dcterms:created>
  <dc:creator>Brown, Kate (Climate Science)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4801500.0</vt:r8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f931930fa2954ba2874da956cec3c876">
    <vt:lpwstr/>
  </property>
  <property fmtid="{D5CDD505-2E9C-101B-9397-08002B2CF9AE}" pid="8" name="TaxKeyword">
    <vt:lpwstr/>
  </property>
  <property fmtid="{D5CDD505-2E9C-101B-9397-08002B2CF9AE}" pid="9" name="Tags">
    <vt:lpwstr/>
  </property>
  <property fmtid="{D5CDD505-2E9C-101B-9397-08002B2CF9AE}" pid="10" name="TaxCatchAll">
    <vt:lpwstr/>
  </property>
  <property fmtid="{D5CDD505-2E9C-101B-9397-08002B2CF9AE}" pid="11" name="ContentTypeId">
    <vt:lpwstr>0x010104006B37910CF3BFF04FABFC9E9B4DF0D537</vt:lpwstr>
  </property>
  <property fmtid="{D5CDD505-2E9C-101B-9397-08002B2CF9AE}" pid="12" name="TaxKeywordTaxHTField">
    <vt:lpwstr/>
  </property>
</Properties>
</file>