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9" Type="http://schemas.openxmlformats.org/officeDocument/2006/relationships/tableStyles" Target="tableStyles.xml" /><Relationship Id="rId38" Type="http://schemas.openxmlformats.org/officeDocument/2006/relationships/theme" Target="theme/theme1.xml" /><Relationship Id="rId1" Type="http://schemas.openxmlformats.org/officeDocument/2006/relationships/slideMaster" Target="slideMasters/slideMaster1.xml" /><Relationship Id="rId37" Type="http://schemas.openxmlformats.org/officeDocument/2006/relationships/viewProps" Target="viewProps.xml" /><Relationship Id="rId3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8.xml" /><Relationship Id="rId7" Type="http://schemas.openxmlformats.org/officeDocument/2006/relationships/slide" Target="slide9.xml" /><Relationship Id="rId8" Type="http://schemas.openxmlformats.org/officeDocument/2006/relationships/slide" Target="slide10.xml" /><Relationship Id="rId9" Type="http://schemas.openxmlformats.org/officeDocument/2006/relationships/slide" Target="slide11.xml" /><Relationship Id="rId10" Type="http://schemas.openxmlformats.org/officeDocument/2006/relationships/slide" Target="slide12.xml" /><Relationship Id="rId11" Type="http://schemas.openxmlformats.org/officeDocument/2006/relationships/slide" Target="slide13.xml" /><Relationship Id="rId12" Type="http://schemas.openxmlformats.org/officeDocument/2006/relationships/slide" Target="slide14.xml" /><Relationship Id="rId13" Type="http://schemas.openxmlformats.org/officeDocument/2006/relationships/slide" Target="slide15.xml" /><Relationship Id="rId14" Type="http://schemas.openxmlformats.org/officeDocument/2006/relationships/slide" Target="slide16.xml" /><Relationship Id="rId15" Type="http://schemas.openxmlformats.org/officeDocument/2006/relationships/slide" Target="slide17.xml" /><Relationship Id="rId16" Type="http://schemas.openxmlformats.org/officeDocument/2006/relationships/slide" Target="slide18.xml" /><Relationship Id="rId17" Type="http://schemas.openxmlformats.org/officeDocument/2006/relationships/slide" Target="slide19.xml" /><Relationship Id="rId18" Type="http://schemas.openxmlformats.org/officeDocument/2006/relationships/slide" Target="slide20.xml" /><Relationship Id="rId19" Type="http://schemas.openxmlformats.org/officeDocument/2006/relationships/slide" Target="slide21.xml" /><Relationship Id="rId20" Type="http://schemas.openxmlformats.org/officeDocument/2006/relationships/slide" Target="slide22.xml" /><Relationship Id="rId21" Type="http://schemas.openxmlformats.org/officeDocument/2006/relationships/slide" Target="slide23.xml" /><Relationship Id="rId22" Type="http://schemas.openxmlformats.org/officeDocument/2006/relationships/slide" Target="slide24.xml" /><Relationship Id="rId23" Type="http://schemas.openxmlformats.org/officeDocument/2006/relationships/slide" Target="slide25.xml" /><Relationship Id="rId24" Type="http://schemas.openxmlformats.org/officeDocument/2006/relationships/slide" Target="slide26.xml" /><Relationship Id="rId25" Type="http://schemas.openxmlformats.org/officeDocument/2006/relationships/slide" Target="slide26.xml" /><Relationship Id="rId26" Type="http://schemas.openxmlformats.org/officeDocument/2006/relationships/slide" Target="slide27.xml" /><Relationship Id="rId27" Type="http://schemas.openxmlformats.org/officeDocument/2006/relationships/slide" Target="slide27.xml" /><Relationship Id="rId28" Type="http://schemas.openxmlformats.org/officeDocument/2006/relationships/slide" Target="slide28.xml" /><Relationship Id="rId29" Type="http://schemas.openxmlformats.org/officeDocument/2006/relationships/slide" Target="slide29.xml" /><Relationship Id="rId30" Type="http://schemas.openxmlformats.org/officeDocument/2006/relationships/slide" Target="slide30.xml" /><Relationship Id="rId31" Type="http://schemas.openxmlformats.org/officeDocument/2006/relationships/slide" Target="slide31.xml" /><Relationship Id="rId32" Type="http://schemas.openxmlformats.org/officeDocument/2006/relationships/slide" Target="slide32.xml" /><Relationship Id="rId33" Type="http://schemas.openxmlformats.org/officeDocument/2006/relationships/slide" Target="slide33.xml" /><Relationship Id="rId34" Type="http://schemas.openxmlformats.org/officeDocument/2006/relationships/slide" Target="slide3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gap.org/methods-guides/10-things-you-need-know-about-multiple-comparisons" TargetMode="Externa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estimation-slides.Rmd"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Hypothesis</a:t>
            </a:r>
            <a:r>
              <a:rPr/>
              <a:t> </a:t>
            </a:r>
            <a:r>
              <a:rPr/>
              <a:t>Testing:</a:t>
            </a:r>
            <a:r>
              <a:rPr/>
              <a:t> </a:t>
            </a:r>
            <a:r>
              <a:rPr/>
              <a:t>Summarizing</a:t>
            </a:r>
            <a:r>
              <a:rPr/>
              <a:t> </a:t>
            </a:r>
            <a:r>
              <a:rPr/>
              <a:t>Information</a:t>
            </a:r>
            <a:r>
              <a:rPr/>
              <a:t> </a:t>
            </a:r>
            <a:r>
              <a:rPr/>
              <a:t>about</a:t>
            </a:r>
            <a:r>
              <a:rPr/>
              <a:t> </a:t>
            </a:r>
            <a:r>
              <a:rPr/>
              <a:t>Causal</a:t>
            </a:r>
            <a:r>
              <a:rPr/>
              <a:t> </a:t>
            </a:r>
            <a:r>
              <a:rPr/>
              <a:t>Effects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Fill</a:t>
            </a:r>
            <a:r>
              <a:rPr/>
              <a:t> </a:t>
            </a:r>
            <a:r>
              <a:rPr/>
              <a:t>In</a:t>
            </a:r>
            <a:r>
              <a:rPr/>
              <a:t> </a:t>
            </a:r>
            <a:r>
              <a:rPr/>
              <a:t>Your</a:t>
            </a:r>
            <a:r>
              <a:rPr/>
              <a:t> </a:t>
            </a:r>
            <a:r>
              <a:rPr/>
              <a:t>Name</a:t>
            </a:r>
          </a:p>
        </p:txBody>
      </p:sp>
      <p:sp>
        <p:nvSpPr>
          <p:cNvPr id="4" name="Date Placeholder 3"/>
          <p:cNvSpPr>
            <a:spLocks noGrp="1"/>
          </p:cNvSpPr>
          <p:nvPr>
            <p:ph type="dt" sz="half" idx="10"/>
          </p:nvPr>
        </p:nvSpPr>
        <p:spPr/>
        <p:txBody>
          <a:bodyPr/>
          <a:lstStyle/>
          <a:p>
            <a:pPr lvl="0" marL="0" indent="0">
              <a:buNone/>
            </a:pPr>
            <a:r>
              <a:rPr/>
              <a:t>10</a:t>
            </a:r>
            <a:r>
              <a:rPr/>
              <a:t> </a:t>
            </a:r>
            <a:r>
              <a:rPr/>
              <a:t>October</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Generating</a:t>
            </a:r>
            <a:r>
              <a:rPr/>
              <a:t> </a:t>
            </a:r>
            <a:r>
              <a:rPr/>
              <a:t>the</a:t>
            </a:r>
            <a:r>
              <a:rPr/>
              <a:t> </a:t>
            </a:r>
            <a:r>
              <a:rPr/>
              <a:t>distribution</a:t>
            </a:r>
            <a:r>
              <a:rPr/>
              <a:t> </a:t>
            </a:r>
            <a:r>
              <a:rPr/>
              <a:t>of</a:t>
            </a:r>
            <a:r>
              <a:rPr/>
              <a:t> </a:t>
            </a:r>
            <a:r>
              <a:rPr/>
              <a:t>hypothetical</a:t>
            </a:r>
            <a:r>
              <a:rPr/>
              <a:t> </a:t>
            </a:r>
            <a:r>
              <a:rPr/>
              <a:t>test</a:t>
            </a:r>
            <a:r>
              <a:rPr/>
              <a:t> </a:t>
            </a:r>
            <a:r>
              <a:rPr/>
              <a:t>statistics</a:t>
            </a:r>
          </a:p>
        </p:txBody>
      </p:sp>
      <p:sp>
        <p:nvSpPr>
          <p:cNvPr id="3" name="Content Placeholder 2"/>
          <p:cNvSpPr>
            <a:spLocks noGrp="1"/>
          </p:cNvSpPr>
          <p:nvPr>
            <p:ph idx="1"/>
          </p:nvPr>
        </p:nvSpPr>
        <p:spPr/>
        <p:txBody>
          <a:bodyPr/>
          <a:lstStyle/>
          <a:p>
            <a:pPr lvl="0" marL="0" indent="0">
              <a:buNone/>
            </a:pPr>
            <a:r>
              <a:rPr/>
              <a:t>We need to know how to repeat our experiment:</a:t>
            </a:r>
          </a:p>
          <a:p>
            <a:pPr lvl="0" marL="0" indent="0">
              <a:buNone/>
            </a:pPr>
            <a:r>
              <a:rPr/>
              <a:t>Then we repeat it, calculating the implied test statistic each time: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randomization</a:t>
            </a:r>
            <a:r>
              <a:rPr/>
              <a:t> </a:t>
            </a:r>
            <a:r>
              <a:rPr/>
              <a:t>distributions</a:t>
            </a:r>
            <a:r>
              <a:rPr/>
              <a:t> </a:t>
            </a:r>
            <a:r>
              <a:rPr/>
              <a:t>under</a:t>
            </a:r>
            <a:r>
              <a:rPr/>
              <a:t> </a:t>
            </a:r>
            <a:r>
              <a:rPr/>
              <a:t>the</a:t>
            </a:r>
            <a:r>
              <a:rPr/>
              <a:t> </a:t>
            </a:r>
            <a:r>
              <a:rPr/>
              <a:t>null</a:t>
            </a:r>
          </a:p>
        </p:txBody>
      </p:sp>
      <p:pic>
        <p:nvPicPr>
          <p:cNvPr descr="hypothesistesting-slides_files/figure-pptx/unnamed-chunk-6-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An</a:t>
            </a:r>
            <a:r>
              <a:rPr/>
              <a:t> </a:t>
            </a:r>
            <a:r>
              <a:rPr/>
              <a:t>example</a:t>
            </a:r>
            <a:r>
              <a:rPr/>
              <a:t> </a:t>
            </a:r>
            <a:r>
              <a:rPr/>
              <a:t>of</a:t>
            </a:r>
            <a:r>
              <a:rPr/>
              <a:t> </a:t>
            </a:r>
            <a:r>
              <a:rPr/>
              <a:t>using</a:t>
            </a:r>
            <a:r>
              <a:rPr/>
              <a:t> </a:t>
            </a:r>
            <a:r>
              <a:rPr/>
              <a:t>the</a:t>
            </a:r>
            <a:r>
              <a:rPr/>
              <a:t> </a:t>
            </a:r>
            <a:r>
              <a:rPr/>
              <a:t>design</a:t>
            </a:r>
            <a:r>
              <a:rPr/>
              <a:t> </a:t>
            </a:r>
            <a:r>
              <a:rPr/>
              <a:t>of</a:t>
            </a:r>
            <a:r>
              <a:rPr/>
              <a:t> </a:t>
            </a:r>
            <a:r>
              <a:rPr/>
              <a:t>the</a:t>
            </a:r>
            <a:r>
              <a:rPr/>
              <a:t> </a:t>
            </a:r>
            <a:r>
              <a:rPr/>
              <a:t>experiment</a:t>
            </a:r>
            <a:r>
              <a:rPr/>
              <a:t> </a:t>
            </a:r>
            <a:r>
              <a:rPr/>
              <a:t>to</a:t>
            </a:r>
            <a:r>
              <a:rPr/>
              <a:t> </a:t>
            </a:r>
            <a:r>
              <a:rPr/>
              <a:t>test</a:t>
            </a:r>
            <a:r>
              <a:rPr/>
              <a:t> </a:t>
            </a:r>
            <a:r>
              <a:rPr/>
              <a:t>a</a:t>
            </a:r>
            <a:r>
              <a:rPr/>
              <a:t> </a:t>
            </a:r>
            <a:r>
              <a:rPr/>
              <a:t>hypothesis.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r>
              <a:rPr/>
              <a:t> </a:t>
            </a:r>
            <a:r>
              <a:rPr/>
              <a:t>summarize</a:t>
            </a:r>
            <a:r>
              <a:rPr/>
              <a:t> </a:t>
            </a:r>
            <a:r>
              <a:rPr/>
              <a:t>the</a:t>
            </a:r>
            <a:r>
              <a:rPr/>
              <a:t> </a:t>
            </a:r>
            <a:r>
              <a:rPr/>
              <a:t>plots</a:t>
            </a:r>
          </a:p>
        </p:txBody>
      </p:sp>
      <p:sp>
        <p:nvSpPr>
          <p:cNvPr id="3" name="Content Placeholder 2"/>
          <p:cNvSpPr>
            <a:spLocks noGrp="1"/>
          </p:cNvSpPr>
          <p:nvPr>
            <p:ph idx="1"/>
          </p:nvPr>
        </p:nvSpPr>
        <p:spPr/>
        <p:txBody>
          <a:bodyPr/>
          <a:lstStyle/>
          <a:p>
            <a:pPr lvl="0" marL="1270000" indent="0">
              <a:buNone/>
            </a:pPr>
            <a:r>
              <a:rPr sz="1800">
                <a:latin typeface="Courier"/>
              </a:rPr>
              <a:t>[1] 0.7785</a:t>
            </a:r>
          </a:p>
          <a:p>
            <a:pPr lvl="0" marL="1270000" indent="0">
              <a:buNone/>
            </a:pPr>
            <a:r>
              <a:rPr sz="1800">
                <a:latin typeface="Courier"/>
              </a:rPr>
              <a:t>[1] 0.3198</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do</a:t>
            </a:r>
            <a:r>
              <a:rPr/>
              <a:t> </a:t>
            </a:r>
            <a:r>
              <a:rPr/>
              <a:t>this</a:t>
            </a:r>
            <a:r>
              <a:rPr/>
              <a:t> </a:t>
            </a:r>
            <a:r>
              <a:rPr/>
              <a:t>in</a:t>
            </a:r>
            <a:r>
              <a:rPr/>
              <a:t> </a:t>
            </a:r>
            <a:r>
              <a:rPr/>
              <a:t>R.</a:t>
            </a:r>
          </a:p>
        </p:txBody>
      </p:sp>
      <p:sp>
        <p:nvSpPr>
          <p:cNvPr id="3" name="Content Placeholder 2"/>
          <p:cNvSpPr>
            <a:spLocks noGrp="1"/>
          </p:cNvSpPr>
          <p:nvPr>
            <p:ph idx="1"/>
          </p:nvPr>
        </p:nvSpPr>
        <p:spPr/>
        <p:txBody>
          <a:bodyPr/>
          <a:lstStyle/>
          <a:p>
            <a:pPr lvl="0" marL="1270000" indent="0">
              <a:buNone/>
            </a:pPr>
            <a:r>
              <a:rPr sz="1800">
                <a:latin typeface="Courier"/>
              </a:rPr>
              <a:t>[1] 0.451
99 percent confidence interval:
 0.4102843 0.4921886 </a:t>
            </a:r>
          </a:p>
          <a:p>
            <a:pPr lvl="0" marL="1270000" indent="0">
              <a:buNone/>
            </a:pPr>
            <a:r>
              <a:rPr sz="1800">
                <a:latin typeface="Courier"/>
              </a:rPr>
              <a:t>[1] 0.636
99 percent confidence interval:
 0.5957254 0.6749611 </a:t>
            </a:r>
          </a:p>
          <a:p>
            <a:pPr lvl="0" marL="1270000" indent="0">
              <a:buNone/>
            </a:pPr>
            <a:r>
              <a:rPr sz="1800">
                <a:latin typeface="Courier"/>
              </a:rPr>
              <a:t>hexbin       (NA -&gt; 1.27.3 ) [CRAN]
ddst         (NA -&gt; 1.4    ) [CRAN]
kSamples     (NA -&gt; 1.2-9  ) [CRAN]
orthopolynom (NA -&gt; 1.0-5  ) [CRAN]
evd          (NA -&gt; 2.3-3  ) [CRAN]
SuppDists    (NA -&gt; 1.1-9.4) [CRAN]
The downloaded binary packages are in
    /var/folders/8g/6v5gz3w53jjfqv8z6ylrdq6c0000gn/T//RtmpgQe2GU/downloaded_packages
   checking for file ‘/private/var/folders/8g/6v5gz3w53jjfqv8z6ylrdq6c0000gn/T/RtmpgQe2GU/remotes22e862961f39/markmfredrickson-RItools-94a2e84/DESCRIPTION’ ...
✔  checking for file ‘/private/var/folders/8g/6v5gz3w53jjfqv8z6ylrdq6c0000gn/T/RtmpgQe2GU/remotes22e862961f39/markmfredrickson-RItools-94a2e84/DESCRIPTION’ (565ms)
─  preparing ‘RItools’: (1.7s)
   checking DESCRIPTION meta-information ...
✔  checking DESCRIPTION meta-information
─  excluding invalid files (355ms)
   Subdirectory 'man' contains invalid file names:
     ‘AVOID-EDITING-Rd-FILES.md’
─  checking for LF line-endings in source and make files and shell scripts
─  checking for empty or unneeded directories
─  looking to see if a ‘data/datalist’ file should be added
─  building ‘RItools_3.0.0.tar.gz’
</a:t>
            </a:r>
          </a:p>
          <a:p>
            <a:pPr lvl="0" marL="1270000" indent="0">
              <a:buNone/>
            </a:pPr>
            <a:r>
              <a:rPr sz="1800">
                <a:latin typeface="Courier"/>
              </a:rPr>
              <a:t>Call:  RItest(y = dat$Y, z = dat$Z, test.stat = meanTZ, sampler = thedesignA,  
          samples = 1000)
                        Value Pr(&gt;x)
Observed Test Statistic -49.6 0.7817</a:t>
            </a:r>
          </a:p>
          <a:p>
            <a:pPr lvl="0" marL="1270000" indent="0">
              <a:buNone/>
            </a:pPr>
            <a:r>
              <a:rPr sz="1800">
                <a:latin typeface="Courier"/>
              </a:rPr>
              <a:t>Call:  RItest(y = dat$Y, z = dat$Z, test.stat = meanrankTZ, sampler = thedesignA,  
          samples = 1000)
                        Value Pr(&gt;x)
Observed Test Statistic     1 0.3175</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do</a:t>
            </a:r>
            <a:r>
              <a:rPr/>
              <a:t> </a:t>
            </a:r>
            <a:r>
              <a:rPr/>
              <a:t>this</a:t>
            </a:r>
            <a:r>
              <a:rPr/>
              <a:t> </a:t>
            </a:r>
            <a:r>
              <a:rPr/>
              <a:t>in</a:t>
            </a:r>
            <a:r>
              <a:rPr/>
              <a:t> </a:t>
            </a:r>
            <a:r>
              <a:rPr/>
              <a:t>R.</a:t>
            </a:r>
          </a:p>
        </p:txBody>
      </p:sp>
      <p:sp>
        <p:nvSpPr>
          <p:cNvPr id="3" name="Content Placeholder 2"/>
          <p:cNvSpPr>
            <a:spLocks noGrp="1"/>
          </p:cNvSpPr>
          <p:nvPr>
            <p:ph idx="1"/>
          </p:nvPr>
        </p:nvSpPr>
        <p:spPr/>
        <p:txBody>
          <a:bodyPr/>
          <a:lstStyle/>
          <a:p>
            <a:pPr lvl="0" marL="1270000" indent="0">
              <a:buNone/>
            </a:pPr>
            <a:r>
              <a:rPr sz="1800">
                <a:latin typeface="Courier"/>
              </a:rPr>
              <a:t>  term estimate two_tailed_p_value
1    Z    -49.6          0.4444444</a:t>
            </a:r>
          </a:p>
          <a:p>
            <a:pPr lvl="0" marL="1270000" indent="0">
              <a:buNone/>
            </a:pPr>
            <a:r>
              <a:rPr sz="1800">
                <a:latin typeface="Courier"/>
              </a:rPr>
              <a:t>  term estimate two_tailed_p_value
1    Z        1          0.6349206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topics: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Testing weak null hypotheses </a:t>
                </a:r>
                <a14:m>
                  <m:oMath xmlns:m="http://schemas.openxmlformats.org/officeDocument/2006/math">
                    <m:sSub>
                      <m:e>
                        <m:r>
                          <m:t>H</m:t>
                        </m:r>
                      </m:e>
                      <m:sub>
                        <m:r>
                          <m:t>0</m:t>
                        </m:r>
                      </m:sub>
                    </m:sSub>
                    <m:r>
                      <m:t>:</m:t>
                    </m:r>
                    <m:sSub>
                      <m:e>
                        <m:bar>
                          <m:barPr>
                            <m:pos m:val="top"/>
                          </m:barPr>
                          <m:e>
                            <m:r>
                              <m:t>y</m:t>
                            </m:r>
                          </m:e>
                        </m:bar>
                      </m:e>
                      <m:sub>
                        <m:r>
                          <m:t>1</m:t>
                        </m:r>
                      </m:sub>
                    </m:sSub>
                    <m:r>
                      <m:t>=</m:t>
                    </m:r>
                    <m:sSub>
                      <m:e>
                        <m:bar>
                          <m:barPr>
                            <m:pos m:val="top"/>
                          </m:barPr>
                          <m:e>
                            <m:r>
                              <m:t>y</m:t>
                            </m:r>
                          </m:e>
                        </m:bar>
                      </m:e>
                      <m:sub>
                        <m:r>
                          <m:t>0</m:t>
                        </m:r>
                      </m:sub>
                    </m:sSub>
                  </m:oMath>
                </a14:m>
              </a:p>
              <a:p>
                <a:pPr lvl="1"/>
                <a:r>
                  <a:rPr/>
                  <a:t>Rejecting null hypotheses (and making false positive and/or false negative errors)</a:t>
                </a:r>
              </a:p>
              <a:p>
                <a:pPr lvl="1"/>
                <a:r>
                  <a:rPr/>
                  <a:t>Power of hypothesis tests</a:t>
                </a:r>
              </a:p>
              <a:p>
                <a:pPr lvl="1"/>
                <a:r>
                  <a:rPr/>
                  <a:t>Maintaining correct false positive error rates when testing more than one hypothesis.</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the</a:t>
            </a:r>
            <a:r>
              <a:rPr/>
              <a:t> </a:t>
            </a:r>
            <a:r>
              <a:rPr/>
              <a:t>weak</a:t>
            </a:r>
            <a:r>
              <a:rPr/>
              <a:t> </a:t>
            </a:r>
            <a:r>
              <a:rPr/>
              <a:t>null</a:t>
            </a:r>
            <a:r>
              <a:rPr/>
              <a:t> </a:t>
            </a:r>
            <a:r>
              <a:rPr/>
              <a:t>of</a:t>
            </a:r>
            <a:r>
              <a:rPr/>
              <a:t> </a:t>
            </a:r>
            <a:r>
              <a:rPr/>
              <a:t>no</a:t>
            </a:r>
            <a:r>
              <a:rPr/>
              <a:t> </a:t>
            </a:r>
            <a:r>
              <a:rPr/>
              <a:t>average</a:t>
            </a:r>
            <a:r>
              <a:rPr/>
              <a:t> </a:t>
            </a:r>
            <a:r>
              <a:rPr/>
              <a:t>effects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weak null hypothesis is a claim about aggregates, and is nearly always stated in terms of averages: </a:t>
                </a:r>
                <a14:m>
                  <m:oMath xmlns:m="http://schemas.openxmlformats.org/officeDocument/2006/math">
                    <m:sSub>
                      <m:e>
                        <m:r>
                          <m:t>H</m:t>
                        </m:r>
                      </m:e>
                      <m:sub>
                        <m:r>
                          <m:t>0</m:t>
                        </m:r>
                      </m:sub>
                    </m:sSub>
                    <m:r>
                      <m:t>:</m:t>
                    </m:r>
                    <m:sSub>
                      <m:e>
                        <m:bar>
                          <m:barPr>
                            <m:pos m:val="top"/>
                          </m:barPr>
                          <m:e>
                            <m:r>
                              <m:t>y</m:t>
                            </m:r>
                          </m:e>
                        </m:bar>
                      </m:e>
                      <m:sub>
                        <m:r>
                          <m:t>1</m:t>
                        </m:r>
                      </m:sub>
                    </m:sSub>
                    <m:r>
                      <m:t>=</m:t>
                    </m:r>
                    <m:sSub>
                      <m:e>
                        <m:bar>
                          <m:barPr>
                            <m:pos m:val="top"/>
                          </m:barPr>
                          <m:e>
                            <m:r>
                              <m:t>y</m:t>
                            </m:r>
                          </m:e>
                        </m:bar>
                      </m:e>
                      <m:sub>
                        <m:r>
                          <m:t>0</m:t>
                        </m:r>
                      </m:sub>
                    </m:sSub>
                  </m:oMath>
                </a14:m>
                <a:r>
                  <a:rPr/>
                  <a:t> The test statistic for this hypothesis nearly always is the difference of means (i.e. </a:t>
                </a:r>
                <a:r>
                  <a:rPr sz="1800">
                    <a:latin typeface="Courier"/>
                  </a:rPr>
                  <a:t>meanTZ()</a:t>
                </a:r>
                <a:r>
                  <a:rPr/>
                  <a:t> above.</a:t>
                </a:r>
              </a:p>
              <a:p>
                <a:pPr lvl="0" marL="1270000" indent="0">
                  <a:buNone/>
                </a:pPr>
                <a:r>
                  <a:rPr sz="1800">
                    <a:latin typeface="Courier"/>
                  </a:rPr>
                  <a:t>                            Z 
0.3320959 0.3587401 0.3587401 </a:t>
                </a:r>
              </a:p>
              <a:p>
                <a:pPr lvl="0" marL="0" indent="0">
                  <a:buNone/>
                </a:pPr>
                <a:r>
                  <a:rPr/>
                  <a:t>Why is the OLS </a:t>
                </a:r>
                <a14:m>
                  <m:oMath xmlns:m="http://schemas.openxmlformats.org/officeDocument/2006/math">
                    <m:r>
                      <m:t>p</m:t>
                    </m:r>
                  </m:oMath>
                </a14:m>
                <a:r>
                  <a:rPr/>
                  <a:t>-value different? What assumptions is it making?</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the</a:t>
            </a:r>
            <a:r>
              <a:rPr/>
              <a:t> </a:t>
            </a:r>
            <a:r>
              <a:rPr/>
              <a:t>weak</a:t>
            </a:r>
            <a:r>
              <a:rPr/>
              <a:t> </a:t>
            </a:r>
            <a:r>
              <a:rPr/>
              <a:t>null</a:t>
            </a:r>
            <a:r>
              <a:rPr/>
              <a:t> </a:t>
            </a:r>
            <a:r>
              <a:rPr/>
              <a:t>of</a:t>
            </a:r>
            <a:r>
              <a:rPr/>
              <a:t> </a:t>
            </a:r>
            <a:r>
              <a:rPr/>
              <a:t>no</a:t>
            </a:r>
            <a:r>
              <a:rPr/>
              <a:t> </a:t>
            </a:r>
            <a:r>
              <a:rPr/>
              <a:t>average</a:t>
            </a:r>
            <a:r>
              <a:rPr/>
              <a:t> </a:t>
            </a:r>
            <a:r>
              <a:rPr/>
              <a:t>effects</a:t>
            </a:r>
          </a:p>
        </p:txBody>
      </p:sp>
      <p:pic>
        <p:nvPicPr>
          <p:cNvPr descr="hypothesistesting-slides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the</a:t>
            </a:r>
            <a:r>
              <a:rPr/>
              <a:t> </a:t>
            </a:r>
            <a:r>
              <a:rPr/>
              <a:t>weak</a:t>
            </a:r>
            <a:r>
              <a:rPr/>
              <a:t> </a:t>
            </a:r>
            <a:r>
              <a:rPr/>
              <a:t>null</a:t>
            </a:r>
            <a:r>
              <a:rPr/>
              <a:t> </a:t>
            </a:r>
            <a:r>
              <a:rPr/>
              <a:t>of</a:t>
            </a:r>
            <a:r>
              <a:rPr/>
              <a:t> </a:t>
            </a:r>
            <a:r>
              <a:rPr/>
              <a:t>no</a:t>
            </a:r>
            <a:r>
              <a:rPr/>
              <a:t> </a:t>
            </a:r>
            <a:r>
              <a:rPr/>
              <a:t>average</a:t>
            </a:r>
            <a:r>
              <a:rPr/>
              <a:t> </a:t>
            </a:r>
            <a:r>
              <a:rPr/>
              <a:t>effects</a:t>
            </a:r>
          </a:p>
        </p:txBody>
      </p:sp>
      <p:sp>
        <p:nvSpPr>
          <p:cNvPr id="3" name="Content Placeholder 2"/>
          <p:cNvSpPr>
            <a:spLocks noGrp="1"/>
          </p:cNvSpPr>
          <p:nvPr>
            <p:ph idx="1"/>
          </p:nvPr>
        </p:nvSpPr>
        <p:spPr/>
        <p:txBody>
          <a:bodyPr/>
          <a:lstStyle/>
          <a:p>
            <a:pPr lvl="0" marL="1270000" indent="0">
              <a:buNone/>
            </a:pPr>
            <a:r>
              <a:rPr sz="1800">
                <a:latin typeface="Courier"/>
              </a:rPr>
              <a:t>observedTestStat         stderror            tstat             pval 
     -49.6000000       48.0447708       -1.0323704        0.3320959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Rejecting</a:t>
            </a:r>
            <a:r>
              <a:rPr/>
              <a:t> </a:t>
            </a:r>
            <a:r>
              <a:rPr/>
              <a:t>hypotheses</a:t>
            </a:r>
            <a:r>
              <a:rPr/>
              <a:t> </a:t>
            </a:r>
            <a:r>
              <a:rPr/>
              <a:t>and</a:t>
            </a:r>
            <a:r>
              <a:rPr/>
              <a:t> </a:t>
            </a:r>
            <a:r>
              <a:rPr/>
              <a:t>making</a:t>
            </a:r>
            <a:r>
              <a:rPr/>
              <a:t> </a:t>
            </a:r>
            <a:r>
              <a:rPr/>
              <a:t>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should we interpret 0.7785? What about 0.3198?</a:t>
                </a:r>
              </a:p>
              <a:p>
                <a:pPr lvl="0" marL="0" indent="0">
                  <a:buNone/>
                </a:pPr>
                <a:r>
                  <a:rPr/>
                  <a:t>What does it mean to “reject” </a:t>
                </a:r>
                <a14:m>
                  <m:oMath xmlns:m="http://schemas.openxmlformats.org/officeDocument/2006/math">
                    <m:sSub>
                      <m:e>
                        <m:r>
                          <m:t>H</m:t>
                        </m:r>
                      </m:e>
                      <m:sub>
                        <m:r>
                          <m:t>0</m:t>
                        </m:r>
                      </m:sub>
                    </m:sSub>
                    <m:r>
                      <m:t>:</m:t>
                    </m:r>
                    <m:sSub>
                      <m:e>
                        <m:r>
                          <m:t>y</m:t>
                        </m:r>
                      </m:e>
                      <m:sub>
                        <m:r>
                          <m:t>i</m:t>
                        </m:r>
                        <m:r>
                          <m:t>,</m:t>
                        </m:r>
                        <m:r>
                          <m:t>1</m:t>
                        </m:r>
                      </m:sub>
                    </m:sSub>
                    <m:r>
                      <m:t>=</m:t>
                    </m:r>
                    <m:sSub>
                      <m:e>
                        <m:r>
                          <m:t>y</m:t>
                        </m:r>
                      </m:e>
                      <m:sub>
                        <m:r>
                          <m:t>i</m:t>
                        </m:r>
                        <m:r>
                          <m:t>,</m:t>
                        </m:r>
                        <m:r>
                          <m:t>2</m:t>
                        </m:r>
                      </m:sub>
                    </m:sSub>
                  </m:oMath>
                </a14:m>
                <a:r>
                  <a:rPr/>
                  <a:t> at </a:t>
                </a:r>
                <a14:m>
                  <m:oMath xmlns:m="http://schemas.openxmlformats.org/officeDocument/2006/math">
                    <m:r>
                      <m:t>α</m:t>
                    </m:r>
                    <m:r>
                      <m:t>=</m:t>
                    </m:r>
                    <m:r>
                      <m:t>.05</m:t>
                    </m:r>
                  </m:oMath>
                </a14:m>
                <a:r>
                  <a:rPr/>
                  <a:t>?</a:t>
                </a:r>
              </a:p>
              <a:p>
                <a:pPr lvl="0" marL="0" indent="0">
                  <a:buNone/>
                </a:pPr>
                <a:r>
                  <a:rPr/>
                  <a:t>“In typical use, the level of the test [</a:t>
                </a:r>
                <a14:m>
                  <m:oMath xmlns:m="http://schemas.openxmlformats.org/officeDocument/2006/math">
                    <m:r>
                      <m:t>α</m:t>
                    </m:r>
                  </m:oMath>
                </a14:m>
                <a:r>
                  <a:rPr/>
                  <a:t>] is a promise about the test’s performance and the size is a fact about its performance…” (Rosenbaum 2010, Glossary)</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 of Contents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hlinkClick r:id="rId2" action="ppaction://hlinksldjump"/>
                  </a:rPr>
                  <a:t>Key Points for this lecture</a:t>
                </a:r>
              </a:p>
              <a:p>
                <a:pPr lvl="1"/>
                <a:r>
                  <a:rPr>
                    <a:hlinkClick r:id="rId3" action="ppaction://hlinksldjump"/>
                  </a:rPr>
                  <a:t>The Role of Hypothesis Tests in Causal Inference</a:t>
                </a:r>
              </a:p>
              <a:p>
                <a:pPr lvl="1"/>
                <a:r>
                  <a:rPr>
                    <a:hlinkClick r:id="rId4" action="ppaction://hlinksldjump"/>
                  </a:rPr>
                  <a:t>Ingredients of a hypothesis test</a:t>
                </a:r>
              </a:p>
              <a:p>
                <a:pPr lvl="1"/>
                <a:r>
                  <a:rPr>
                    <a:hlinkClick r:id="rId5" action="ppaction://hlinksldjump"/>
                  </a:rPr>
                  <a:t>A hypothesis is a statement about or model of a relationship between potential outcomes</a:t>
                </a:r>
              </a:p>
              <a:p>
                <a:pPr lvl="1"/>
                <a:r>
                  <a:rPr>
                    <a:hlinkClick r:id="rId6" action="ppaction://hlinksldjump"/>
                  </a:rPr>
                  <a:t>Test statistics summarize treatment to outcome relationships</a:t>
                </a:r>
              </a:p>
              <a:p>
                <a:pPr lvl="1"/>
                <a:r>
                  <a:rPr>
                    <a:hlinkClick r:id="rId7" action="ppaction://hlinksldjump"/>
                  </a:rPr>
                  <a:t>Linking test statistic and hypothesis.</a:t>
                </a:r>
              </a:p>
              <a:p>
                <a:pPr lvl="1"/>
                <a:r>
                  <a:rPr>
                    <a:hlinkClick r:id="rId8" action="ppaction://hlinksldjump"/>
                  </a:rPr>
                  <a:t>Generating the distribution of hypothetical test statistics</a:t>
                </a:r>
              </a:p>
              <a:p>
                <a:pPr lvl="1"/>
                <a:r>
                  <a:rPr>
                    <a:hlinkClick r:id="rId9" action="ppaction://hlinksldjump"/>
                  </a:rPr>
                  <a:t>Plot the randomization distributions under the null</a:t>
                </a:r>
              </a:p>
              <a:p>
                <a:pPr lvl="1"/>
                <a:r>
                  <a:rPr>
                    <a:hlinkClick r:id="rId10" action="ppaction://hlinksldjump"/>
                  </a:rPr>
                  <a:t>P-values summarize the plots</a:t>
                </a:r>
              </a:p>
              <a:p>
                <a:pPr lvl="1"/>
                <a:r>
                  <a:rPr>
                    <a:hlinkClick r:id="rId11" action="ppaction://hlinksldjump"/>
                  </a:rPr>
                  <a:t>How to do this in R.</a:t>
                </a:r>
              </a:p>
              <a:p>
                <a:pPr lvl="1"/>
                <a:r>
                  <a:rPr>
                    <a:hlinkClick r:id="rId12" action="ppaction://hlinksldjump"/>
                  </a:rPr>
                  <a:t>How to do this in R.</a:t>
                </a:r>
              </a:p>
              <a:p>
                <a:pPr lvl="1"/>
                <a:r>
                  <a:rPr>
                    <a:hlinkClick r:id="rId13" action="ppaction://hlinksldjump"/>
                  </a:rPr>
                  <a:t>Next topics:</a:t>
                </a:r>
              </a:p>
              <a:p>
                <a:pPr lvl="1"/>
                <a:r>
                  <a:rPr>
                    <a:hlinkClick r:id="rId14" action="ppaction://hlinksldjump"/>
                  </a:rPr>
                  <a:t>Testing the weak null of no average effects</a:t>
                </a:r>
              </a:p>
              <a:p>
                <a:pPr lvl="1"/>
                <a:r>
                  <a:rPr>
                    <a:hlinkClick r:id="rId15" action="ppaction://hlinksldjump"/>
                  </a:rPr>
                  <a:t>Testing the weak null of no average effects</a:t>
                </a:r>
              </a:p>
              <a:p>
                <a:pPr lvl="1"/>
                <a:r>
                  <a:rPr>
                    <a:hlinkClick r:id="rId16" action="ppaction://hlinksldjump"/>
                  </a:rPr>
                  <a:t>Testing the weak null of no average effects</a:t>
                </a:r>
              </a:p>
              <a:p>
                <a:pPr lvl="1"/>
                <a:r>
                  <a:rPr>
                    <a:hlinkClick r:id="rId17" action="ppaction://hlinksldjump"/>
                  </a:rPr>
                  <a:t>Rejecting hypotheses and making errors</a:t>
                </a:r>
              </a:p>
              <a:p>
                <a:pPr lvl="1"/>
                <a:r>
                  <a:rPr>
                    <a:hlinkClick r:id="rId18" action="ppaction://hlinksldjump"/>
                  </a:rPr>
                  <a:t>Decision imply errors</a:t>
                </a:r>
              </a:p>
              <a:p>
                <a:pPr lvl="1"/>
                <a:r>
                  <a:rPr>
                    <a:hlinkClick r:id="rId19" action="ppaction://hlinksldjump"/>
                  </a:rPr>
                  <a:t>Diagnosing false positive rates by simulation</a:t>
                </a:r>
              </a:p>
              <a:p>
                <a:pPr lvl="1"/>
                <a:r>
                  <a:rPr>
                    <a:hlinkClick r:id="rId20" action="ppaction://hlinksldjump"/>
                  </a:rPr>
                  <a:t>Diagnosing false positive rates by simulation</a:t>
                </a:r>
              </a:p>
              <a:p>
                <a:pPr lvl="1"/>
                <a:r>
                  <a:rPr>
                    <a:hlinkClick r:id="rId21" action="ppaction://hlinksldjump"/>
                  </a:rPr>
                  <a:t>Diagnosing false positive rates by simulation</a:t>
                </a:r>
              </a:p>
              <a:p>
                <a:pPr lvl="1"/>
                <a:r>
                  <a:rPr>
                    <a:hlinkClick r:id="rId22" action="ppaction://hlinksldjump"/>
                  </a:rPr>
                  <a:t>Diagnosing false positive rates by simulation</a:t>
                </a:r>
              </a:p>
              <a:p>
                <a:pPr lvl="1"/>
                <a:r>
                  <a:rPr>
                    <a:hlinkClick r:id="rId23" action="ppaction://hlinksldjump"/>
                  </a:rPr>
                  <a:t>Diagnosing false positive rates by simulation</a:t>
                </a:r>
              </a:p>
              <a:p>
                <a:pPr lvl="1"/>
                <a:r>
                  <a:rPr>
                    <a:hlinkClick r:id="rId24" action="ppaction://hlinksldjump"/>
                  </a:rPr>
                  <a:t>False positive rate with </a:t>
                </a:r>
                <a14:m>
                  <m:oMath xmlns:m="http://schemas.openxmlformats.org/officeDocument/2006/math">
                    <m:r>
                      <m:t>N</m:t>
                    </m:r>
                    <m:r>
                      <m:t>=</m:t>
                    </m:r>
                    <m:r>
                      <m:t>60</m:t>
                    </m:r>
                  </m:oMath>
                </a14:m>
                <a:r>
                  <a:rPr>
                    <a:hlinkClick r:id="rId25" action="ppaction://hlinksldjump"/>
                  </a:rPr>
                  <a:t> and binary outcome</a:t>
                </a:r>
              </a:p>
              <a:p>
                <a:pPr lvl="1"/>
                <a:r>
                  <a:rPr>
                    <a:hlinkClick r:id="rId26" action="ppaction://hlinksldjump"/>
                  </a:rPr>
                  <a:t>False positive rate with </a:t>
                </a:r>
                <a14:m>
                  <m:oMath xmlns:m="http://schemas.openxmlformats.org/officeDocument/2006/math">
                    <m:r>
                      <m:t>N</m:t>
                    </m:r>
                    <m:r>
                      <m:t>=</m:t>
                    </m:r>
                    <m:r>
                      <m:t>60</m:t>
                    </m:r>
                  </m:oMath>
                </a14:m>
                <a:r>
                  <a:rPr>
                    <a:hlinkClick r:id="rId27" action="ppaction://hlinksldjump"/>
                  </a:rPr>
                  <a:t> and continuous outcome</a:t>
                </a:r>
              </a:p>
              <a:p>
                <a:pPr lvl="1"/>
                <a:r>
                  <a:rPr>
                    <a:hlinkClick r:id="rId28" action="ppaction://hlinksldjump"/>
                  </a:rPr>
                  <a:t>Topics for later</a:t>
                </a:r>
              </a:p>
              <a:p>
                <a:pPr lvl="1"/>
                <a:r>
                  <a:rPr>
                    <a:hlinkClick r:id="rId29" action="ppaction://hlinksldjump"/>
                  </a:rPr>
                  <a:t>Summary:</a:t>
                </a:r>
              </a:p>
              <a:p>
                <a:pPr lvl="1"/>
                <a:r>
                  <a:rPr>
                    <a:hlinkClick r:id="rId30" action="ppaction://hlinksldjump"/>
                  </a:rPr>
                  <a:t>What else to know about hypothesis tests.</a:t>
                </a:r>
              </a:p>
              <a:p>
                <a:pPr lvl="1"/>
                <a:r>
                  <a:rPr>
                    <a:hlinkClick r:id="rId31" action="ppaction://hlinksldjump"/>
                  </a:rPr>
                  <a:t>What else to know about hypothesis tests.</a:t>
                </a:r>
              </a:p>
              <a:p>
                <a:pPr lvl="1"/>
                <a:r>
                  <a:rPr>
                    <a:hlinkClick r:id="rId32" action="ppaction://hlinksldjump"/>
                  </a:rPr>
                  <a:t>Exercise: Hypothesis Tests and Test Statistics</a:t>
                </a:r>
              </a:p>
              <a:p>
                <a:pPr lvl="1"/>
                <a:r>
                  <a:rPr>
                    <a:hlinkClick r:id="rId33" action="ppaction://hlinksldjump"/>
                  </a:rPr>
                  <a:t>Report and Discuss the Results of the Exercise</a:t>
                </a:r>
              </a:p>
              <a:p>
                <a:pPr lvl="1"/>
                <a:r>
                  <a:rPr>
                    <a:hlinkClick r:id="rId34" action="ppaction://hlinksldjump"/>
                  </a:rPr>
                  <a:t>References</a:t>
                </a:r>
              </a:p>
            </p:txBody>
          </p:sp>
        </mc:Choice>
      </mc:AlternateContent>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Decision</a:t>
            </a:r>
            <a:r>
              <a:rPr/>
              <a:t> </a:t>
            </a:r>
            <a:r>
              <a:rPr/>
              <a:t>imply</a:t>
            </a:r>
            <a:r>
              <a:rPr/>
              <a:t> </a:t>
            </a:r>
            <a:r>
              <a:rPr/>
              <a:t>errors</a:t>
            </a:r>
          </a:p>
        </p:txBody>
      </p:sp>
      <p:sp>
        <p:nvSpPr>
          <p:cNvPr id="3" name="Content Placeholder 2"/>
          <p:cNvSpPr>
            <a:spLocks noGrp="1"/>
          </p:cNvSpPr>
          <p:nvPr>
            <p:ph idx="1"/>
          </p:nvPr>
        </p:nvSpPr>
        <p:spPr/>
        <p:txBody>
          <a:bodyPr/>
          <a:lstStyle/>
          <a:p>
            <a:pPr lvl="0" marL="0" indent="0">
              <a:buNone/>
            </a:pPr>
            <a:r>
              <a:rPr/>
              <a:t>If errors are necessary, how can we diagnose them? How to learn whether our hypothesis testing procedure might generate too many false positive errors?</a:t>
            </a:r>
          </a:p>
          <a:p>
            <a:pPr lvl="0" marL="0" indent="0">
              <a:buNone/>
            </a:pPr>
            <a:r>
              <a:rPr/>
              <a:t>Diagnose by simulation: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Diagnosing</a:t>
            </a:r>
            <a:r>
              <a:rPr/>
              <a:t> </a:t>
            </a:r>
            <a:r>
              <a:rPr/>
              <a:t>false</a:t>
            </a:r>
            <a:r>
              <a:rPr/>
              <a:t> </a:t>
            </a:r>
            <a:r>
              <a:rPr/>
              <a:t>positive</a:t>
            </a:r>
            <a:r>
              <a:rPr/>
              <a:t> </a:t>
            </a:r>
            <a:r>
              <a:rPr/>
              <a:t>rates</a:t>
            </a:r>
            <a:r>
              <a:rPr/>
              <a:t> </a:t>
            </a:r>
            <a:r>
              <a:rPr/>
              <a:t>by</a:t>
            </a:r>
            <a:r>
              <a:rPr/>
              <a:t> </a:t>
            </a:r>
            <a:r>
              <a:rPr/>
              <a:t>simulation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Across repetitions of the design:</a:t>
                </a:r>
              </a:p>
              <a:p>
                <a:pPr lvl="1"/>
                <a:r>
                  <a:rPr/>
                  <a:t>Create a true null hypothesis.</a:t>
                </a:r>
              </a:p>
              <a:p>
                <a:pPr lvl="1"/>
                <a:r>
                  <a:rPr/>
                  <a:t>Test the true null.</a:t>
                </a:r>
              </a:p>
              <a:p>
                <a:pPr lvl="1"/>
                <a:r>
                  <a:rPr/>
                  <a:t>The </a:t>
                </a:r>
                <a14:m>
                  <m:oMath xmlns:m="http://schemas.openxmlformats.org/officeDocument/2006/math">
                    <m:r>
                      <m:t>p</m:t>
                    </m:r>
                  </m:oMath>
                </a14:m>
                <a:r>
                  <a:rPr/>
                  <a:t>-value should be large.</a:t>
                </a:r>
              </a:p>
              <a:p>
                <a:pPr lvl="0" marL="0" indent="0">
                  <a:buNone/>
                </a:pPr>
                <a:r>
                  <a:rPr/>
                  <a:t>The proportion of small </a:t>
                </a:r>
                <a14:m>
                  <m:oMath xmlns:m="http://schemas.openxmlformats.org/officeDocument/2006/math">
                    <m:r>
                      <m:t>p</m:t>
                    </m:r>
                  </m:oMath>
                </a14:m>
                <a:r>
                  <a:rPr/>
                  <a:t>-values should be no larger than </a:t>
                </a:r>
                <a14:m>
                  <m:oMath xmlns:m="http://schemas.openxmlformats.org/officeDocument/2006/math">
                    <m:r>
                      <m:t>α</m:t>
                    </m:r>
                  </m:oMath>
                </a14:m>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Diagnosing</a:t>
            </a:r>
            <a:r>
              <a:rPr/>
              <a:t> </a:t>
            </a:r>
            <a:r>
              <a:rPr/>
              <a:t>false</a:t>
            </a:r>
            <a:r>
              <a:rPr/>
              <a:t> </a:t>
            </a:r>
            <a:r>
              <a:rPr/>
              <a:t>positive</a:t>
            </a:r>
            <a:r>
              <a:rPr/>
              <a:t> </a:t>
            </a:r>
            <a:r>
              <a:rPr/>
              <a:t>rates</a:t>
            </a:r>
            <a:r>
              <a:rPr/>
              <a:t> </a:t>
            </a:r>
            <a:r>
              <a:rPr/>
              <a:t>by</a:t>
            </a:r>
            <a:r>
              <a:rPr/>
              <a:t> </a:t>
            </a:r>
            <a:r>
              <a:rPr/>
              <a:t>simulation</a:t>
            </a:r>
          </a:p>
        </p:txBody>
      </p:sp>
      <p:sp>
        <p:nvSpPr>
          <p:cNvPr id="3" name="Content Placeholder 2"/>
          <p:cNvSpPr>
            <a:spLocks noGrp="1"/>
          </p:cNvSpPr>
          <p:nvPr>
            <p:ph idx="1"/>
          </p:nvPr>
        </p:nvSpPr>
        <p:spPr/>
        <p:txBody>
          <a:bodyPr/>
          <a:lstStyle/>
          <a:p>
            <a:pPr lvl="0" marL="0" indent="0">
              <a:buNone/>
            </a:pPr>
            <a:r>
              <a:rPr/>
              <a:t>Example with a binary outcome.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Diagnosing</a:t>
            </a:r>
            <a:r>
              <a:rPr/>
              <a:t> </a:t>
            </a:r>
            <a:r>
              <a:rPr/>
              <a:t>false</a:t>
            </a:r>
            <a:r>
              <a:rPr/>
              <a:t> </a:t>
            </a:r>
            <a:r>
              <a:rPr/>
              <a:t>positive</a:t>
            </a:r>
            <a:r>
              <a:rPr/>
              <a:t> </a:t>
            </a:r>
            <a:r>
              <a:rPr/>
              <a:t>rates</a:t>
            </a:r>
            <a:r>
              <a:rPr/>
              <a:t> </a:t>
            </a:r>
            <a:r>
              <a:rPr/>
              <a:t>by</a:t>
            </a:r>
            <a:r>
              <a:rPr/>
              <a:t> </a:t>
            </a:r>
            <a:r>
              <a:rPr/>
              <a:t>simulation</a:t>
            </a:r>
          </a:p>
        </p:txBody>
      </p:sp>
      <p:sp>
        <p:nvSpPr>
          <p:cNvPr id="3" name="Content Placeholder 2"/>
          <p:cNvSpPr>
            <a:spLocks noGrp="1"/>
          </p:cNvSpPr>
          <p:nvPr>
            <p:ph idx="1"/>
          </p:nvPr>
        </p:nvSpPr>
        <p:spPr/>
        <p:txBody>
          <a:bodyPr/>
          <a:lstStyle/>
          <a:p>
            <a:pPr lvl="0" marL="1270000" indent="0">
              <a:buNone/>
            </a:pPr>
            <a:r>
              <a:rPr sz="1800">
                <a:latin typeface="Courier"/>
              </a:rPr>
              <a:t>      lmp neyp  rtp rtpRank
[1,] 2225 2225 2225    2225
[2,] 2775 2775 2775    2775</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Diagnosing</a:t>
            </a:r>
            <a:r>
              <a:rPr/>
              <a:t> </a:t>
            </a:r>
            <a:r>
              <a:rPr/>
              <a:t>false</a:t>
            </a:r>
            <a:r>
              <a:rPr/>
              <a:t> </a:t>
            </a:r>
            <a:r>
              <a:rPr/>
              <a:t>positive</a:t>
            </a:r>
            <a:r>
              <a:rPr/>
              <a:t> </a:t>
            </a:r>
            <a:r>
              <a:rPr/>
              <a:t>rates</a:t>
            </a:r>
            <a:r>
              <a:rPr/>
              <a:t> </a:t>
            </a:r>
            <a:r>
              <a:rPr/>
              <a:t>by</a:t>
            </a:r>
            <a:r>
              <a:rPr/>
              <a:t> </a:t>
            </a:r>
            <a:r>
              <a:rPr/>
              <a:t>simulation</a:t>
            </a:r>
          </a:p>
        </p:txBody>
      </p:sp>
      <p:sp>
        <p:nvSpPr>
          <p:cNvPr id="3" name="Content Placeholder 2"/>
          <p:cNvSpPr>
            <a:spLocks noGrp="1"/>
          </p:cNvSpPr>
          <p:nvPr>
            <p:ph idx="1"/>
          </p:nvPr>
        </p:nvSpPr>
        <p:spPr/>
        <p:txBody>
          <a:bodyPr/>
          <a:lstStyle/>
          <a:p>
            <a:pPr lvl="0" marL="1270000" indent="0">
              <a:buNone/>
            </a:pPr>
            <a:r>
              <a:rPr sz="1800">
                <a:latin typeface="Courier"/>
              </a:rPr>
              <a:t>    lmp    neyp     rtp rtpRank 
      0       0       0       0 </a:t>
            </a:r>
          </a:p>
          <a:p>
            <a:pPr lvl="0" marL="1270000" indent="0">
              <a:buNone/>
            </a:pPr>
            <a:r>
              <a:rPr sz="1800">
                <a:latin typeface="Courier"/>
              </a:rPr>
              <a:t>    lmp    neyp     rtp rtpRank 
  0.445   0.445   0.000   0.000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Diagnosing</a:t>
            </a:r>
            <a:r>
              <a:rPr/>
              <a:t> </a:t>
            </a:r>
            <a:r>
              <a:rPr/>
              <a:t>false</a:t>
            </a:r>
            <a:r>
              <a:rPr/>
              <a:t> </a:t>
            </a:r>
            <a:r>
              <a:rPr/>
              <a:t>positive</a:t>
            </a:r>
            <a:r>
              <a:rPr/>
              <a:t> </a:t>
            </a:r>
            <a:r>
              <a:rPr/>
              <a:t>rates</a:t>
            </a:r>
            <a:r>
              <a:rPr/>
              <a:t> </a:t>
            </a:r>
            <a:r>
              <a:rPr/>
              <a:t>by</a:t>
            </a:r>
            <a:r>
              <a:rPr/>
              <a:t> </a:t>
            </a:r>
            <a:r>
              <a:rPr/>
              <a:t>simulation</a:t>
            </a:r>
          </a:p>
        </p:txBody>
      </p:sp>
      <p:pic>
        <p:nvPicPr>
          <p:cNvPr descr="hypothesistesting-slides_files/figure-pptx/plotecdf-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False</a:t></a:r><a:r><a:rPr /><a:t> </a:t></a:r><a:r><a:rPr /><a:t>positive</a:t></a:r><a:r><a:rPr /><a:t> </a:t></a:r><a:r><a:rPr /><a:t>rate</a:t></a:r><a:r><a:rPr /><a:t> </a:t></a:r><a:r><a:rPr /><a:t>with</a:t></a:r><a:r><a:rPr /><a:t> </a:t></a:r><a14:m><m:oMath xmlns:m="http://schemas.openxmlformats.org/officeDocument/2006/math"><m:r><m:t>N</m:t></m:r><m:r><m:t>=</m:t></m:r><m:r><m:t>60</m:t></m:r></m:oMath></a14:m><a:r><a:rPr /><a:t> </a:t></a:r><a:r><a:rPr /><a:t>and</a:t></a:r><a:r><a:rPr /><a:t> </a:t></a:r><a:r><a:rPr /><a:t>binary</a:t></a:r><a:r><a:rPr /><a:t> </a:t></a:r><a:r><a:rPr /><a:t>outcome</a:t></a:r></a:p></p:txBody></p:sp><p:pic><p:nvPicPr><p:cNvPr descr="hypothesistesting-slides_files/figure-pptx/plotecdfBig-1.png" id="0" name="Picture 1" /><p:cNvPicPr><a:picLocks noGrp="1" noChangeAspect="1" /></p:cNvPicPr><p:nvPr /></p:nvPicPr><p:blipFill><a:blip r:embed="rId2" /><a:stretch><a:fillRect /></a:stretch></p:blipFill><p:spPr bwMode="auto"><a:xfrm><a:off x="1752600" y="1600200" /><a:ext cx="5651500" cy="4521200" /></a:xfrm><a:prstGeom prst="rect"><a:avLst /></a:prstGeom><a:noFill /><a:ln w="9525"><a:noFill /><a:headEnd /><a:tailEnd /></a:ln></p:spPr></p:pic></p:spTree></p:cSld></p:sld>
</file>

<file path=ppt/slides/slide2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False</a:t></a:r><a:r><a:rPr /><a:t> </a:t></a:r><a:r><a:rPr /><a:t>positive</a:t></a:r><a:r><a:rPr /><a:t> </a:t></a:r><a:r><a:rPr /><a:t>rate</a:t></a:r><a:r><a:rPr /><a:t> </a:t></a:r><a:r><a:rPr /><a:t>with</a:t></a:r><a:r><a:rPr /><a:t> </a:t></a:r><a14:m><m:oMath xmlns:m="http://schemas.openxmlformats.org/officeDocument/2006/math"><m:r><m:t>N</m:t></m:r><m:r><m:t>=</m:t></m:r><m:r><m:t>60</m:t></m:r></m:oMath></a14:m><a:r><a:rPr /><a:t> </a:t></a:r><a:r><a:rPr /><a:t>and</a:t></a:r><a:r><a:rPr /><a:t> </a:t></a:r><a:r><a:rPr /><a:t>continuous</a:t></a:r><a:r><a:rPr /><a:t> </a:t></a:r><a:r><a:rPr /><a:t>outcome</a:t></a:r></a:p></p:txBody></p:sp><p:pic><p:nvPicPr><p:cNvPr descr="hypothesistesting-slides_files/figure-pptx/plotecdfBig2-1.png" id="0" name="Picture 1" /><p:cNvPicPr><a:picLocks noGrp="1" noChangeAspect="1" /></p:cNvPicPr><p:nvPr /></p:nvPicPr><p:blipFill><a:blip r:embed="rId2" /><a:stretch><a:fillRect /></a:stretch></p:blipFill><p:spPr bwMode="auto"><a:xfrm><a:off x="1752600" y="1600200" /><a:ext cx="5651500" cy="4521200" /></a:xfrm><a:prstGeom prst="rect"><a:avLst /></a:prstGeom><a:noFill /><a:ln w="9525"><a:noFill /><a:headEnd /><a:tailEnd /></a:ln></p:spPr></p:pic></p:spTree></p:cSld></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Topics</a:t>
            </a:r>
            <a:r>
              <a:rPr/>
              <a:t> </a:t>
            </a:r>
            <a:r>
              <a:rPr/>
              <a:t>for</a:t>
            </a:r>
            <a:r>
              <a:rPr/>
              <a:t> </a:t>
            </a:r>
            <a:r>
              <a:rPr/>
              <a:t>later</a:t>
            </a:r>
          </a:p>
        </p:txBody>
      </p:sp>
      <p:sp>
        <p:nvSpPr>
          <p:cNvPr id="3" name="Content Placeholder 2"/>
          <p:cNvSpPr>
            <a:spLocks noGrp="1"/>
          </p:cNvSpPr>
          <p:nvPr>
            <p:ph idx="1"/>
          </p:nvPr>
        </p:nvSpPr>
        <p:spPr/>
        <p:txBody>
          <a:bodyPr/>
          <a:lstStyle/>
          <a:p>
            <a:pPr lvl="1"/>
            <a:r>
              <a:rPr/>
              <a:t>Power of tests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0" marL="0" indent="0">
              <a:buNone/>
            </a:pPr>
            <a:r>
              <a:rPr/>
              <a:t>A good test (1) casts doubt on the truth rarely and (2) easily distinguishes signal from noise (casts doubt on falsehoods often).</a:t>
            </a:r>
          </a:p>
          <a:p>
            <a:pPr lvl="0" marL="0" indent="0">
              <a:buNone/>
            </a:pPr>
            <a:r>
              <a:rPr/>
              <a:t>We can learn whether our testing procedure controls false positive rates given our design.</a:t>
            </a:r>
          </a:p>
          <a:p>
            <a:pPr lvl="0" marL="0" indent="0">
              <a:buNone/>
            </a:pPr>
            <a:r>
              <a:rPr/>
              <a:t>When false positive rates are not controlled, what might be going wrong? (often has to do with asymptotics)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a:t>
            </a:r>
            <a:r>
              <a:rPr/>
              <a:t> </a:t>
            </a:r>
            <a:r>
              <a:rPr/>
              <a:t>Points</a:t>
            </a:r>
            <a:r>
              <a:rPr/>
              <a:t> </a:t>
            </a:r>
            <a:r>
              <a:rPr/>
              <a:t>for</a:t>
            </a:r>
            <a:r>
              <a:rPr/>
              <a:t> </a:t>
            </a:r>
            <a:r>
              <a:rPr/>
              <a:t>this</a:t>
            </a:r>
            <a:r>
              <a:rPr/>
              <a:t> </a:t>
            </a:r>
            <a:r>
              <a:rPr/>
              <a:t>lecture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Statistical inference (e.g. hypothesis tests and confidence intervals) is </a:t>
                </a:r>
                <a:r>
                  <a:rPr b="1"/>
                  <a:t>inference</a:t>
                </a:r>
                <a:r>
                  <a:rPr/>
                  <a:t> — reasoning about the unobserved.</a:t>
                </a:r>
              </a:p>
              <a:p>
                <a:pPr lvl="0" marL="0" indent="0">
                  <a:buNone/>
                </a:pPr>
                <a14:m>
                  <m:oMath xmlns:m="http://schemas.openxmlformats.org/officeDocument/2006/math">
                    <m:r>
                      <m:t>p</m:t>
                    </m:r>
                  </m:oMath>
                </a14:m>
                <a:r>
                  <a:rPr/>
                  <a:t>-values require probability distributions.</a:t>
                </a:r>
              </a:p>
              <a:p>
                <a:pPr lvl="0" marL="0" indent="0">
                  <a:buNone/>
                </a:pPr>
                <a:r>
                  <a:rPr/>
                  <a:t>Randomization (or Design) + a Hypothesis + a Test Statistic Function </a:t>
                </a:r>
                <a14:m>
                  <m:oMath xmlns:m="http://schemas.openxmlformats.org/officeDocument/2006/math">
                    <m:r>
                      <m:t>→</m:t>
                    </m:r>
                  </m:oMath>
                </a14:m>
                <a:r>
                  <a:rPr/>
                  <a:t> probability distributions representing the hypothesis (reference distributions)</a:t>
                </a:r>
              </a:p>
              <a:p>
                <a:pPr lvl="0" marL="0" indent="0">
                  <a:buNone/>
                </a:pPr>
                <a:r>
                  <a:rPr/>
                  <a:t>And Observed Values of Test Statistics + Reference Distribution </a:t>
                </a:r>
                <a14:m>
                  <m:oMath xmlns:m="http://schemas.openxmlformats.org/officeDocument/2006/math">
                    <m:r>
                      <m:t>→</m:t>
                    </m:r>
                  </m:oMath>
                </a14:m>
                <a:r>
                  <a:rPr/>
                  <a:t> </a:t>
                </a:r>
                <a14:m>
                  <m:oMath xmlns:m="http://schemas.openxmlformats.org/officeDocument/2006/math">
                    <m:r>
                      <m:t>p</m:t>
                    </m:r>
                  </m:oMath>
                </a14:m>
                <a:r>
                  <a:rPr/>
                  <a:t>-value.</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else</a:t>
            </a:r>
            <a:r>
              <a:rPr/>
              <a:t> </a:t>
            </a:r>
            <a:r>
              <a:rPr/>
              <a:t>to</a:t>
            </a:r>
            <a:r>
              <a:rPr/>
              <a:t> </a:t>
            </a:r>
            <a:r>
              <a:rPr/>
              <a:t>know</a:t>
            </a:r>
            <a:r>
              <a:rPr/>
              <a:t> </a:t>
            </a:r>
            <a:r>
              <a:rPr/>
              <a:t>about</a:t>
            </a:r>
            <a:r>
              <a:rPr/>
              <a:t> </a:t>
            </a:r>
            <a:r>
              <a:rPr/>
              <a:t>hypothesis</a:t>
            </a:r>
            <a:r>
              <a:rPr/>
              <a:t> </a:t>
            </a:r>
            <a:r>
              <a:rPr/>
              <a:t>tests.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Here we list a few other important but advanced topics connected to hypothesis testing:</a:t>
                </a:r>
              </a:p>
              <a:p>
                <a:pPr lvl="1"/>
                <a:r>
                  <a:rPr/>
                  <a:t>Even if a given testing procedure controls the false positive rate for a single test, it may not control the rate for a group of multiple tests. See </a:t>
                </a:r>
                <a:r>
                  <a:rPr>
                    <a:hlinkClick r:id="rId2"/>
                  </a:rPr>
                  <a:t>10 Things you need to know about multiple comparisons</a:t>
                </a:r>
                <a:r>
                  <a:rPr/>
                  <a:t> for a guide to the approaches to controlling such rejection-rates in multiple tests.</a:t>
                </a:r>
              </a:p>
              <a:p>
                <a:pPr lvl="1"/>
                <a:r>
                  <a:rPr/>
                  <a:t>A </a:t>
                </a:r>
                <a14:m>
                  <m:oMath xmlns:m="http://schemas.openxmlformats.org/officeDocument/2006/math">
                    <m:r>
                      <m:t>100</m:t>
                    </m:r>
                    <m:r>
                      <m:t>α</m:t>
                    </m:r>
                  </m:oMath>
                </a14:m>
                <a:r>
                  <a:rPr/>
                  <a:t>% confidence interval can be defined as the range of hypotheses where all of the </a:t>
                </a:r>
                <a14:m>
                  <m:oMath xmlns:m="http://schemas.openxmlformats.org/officeDocument/2006/math">
                    <m:r>
                      <m:t>p</m:t>
                    </m:r>
                  </m:oMath>
                </a14:m>
                <a:r>
                  <a:rPr/>
                  <a:t>-values are greater than or equal to </a:t>
                </a:r>
                <a14:m>
                  <m:oMath xmlns:m="http://schemas.openxmlformats.org/officeDocument/2006/math">
                    <m:r>
                      <m:t>α</m:t>
                    </m:r>
                  </m:oMath>
                </a14:m>
                <a:r>
                  <a:rPr/>
                  <a:t>. This is called inverting the hypothesis test. (Rosenbaum (</a:t>
                </a:r>
                <a:r>
                  <a:rPr/>
                  <a:t>2010</a:t>
                </a:r>
                <a:r>
                  <a:rPr/>
                  <a:t>)). That is, a confidence interval is a collection of hypothesis tests.</a:t>
                </a:r>
              </a:p>
              <a:p>
                <a:pPr lvl="1"/>
                <a:r>
                  <a:rPr/>
                  <a:t>A point estimate based on hypothesis testing is called a Hodges-Lehmann point estimate. (Rosenbaum (</a:t>
                </a:r>
                <a:r>
                  <a:rPr/>
                  <a:t>1993</a:t>
                </a:r>
                <a:r>
                  <a:rPr/>
                  <a:t>),Hodges and Lehmann (</a:t>
                </a:r>
                <a:r>
                  <a:rPr/>
                  <a:t>1963</a:t>
                </a:r>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else</a:t>
            </a:r>
            <a:r>
              <a:rPr/>
              <a:t> </a:t>
            </a:r>
            <a:r>
              <a:rPr/>
              <a:t>to</a:t>
            </a:r>
            <a:r>
              <a:rPr/>
              <a:t> </a:t>
            </a:r>
            <a:r>
              <a:rPr/>
              <a:t>know</a:t>
            </a:r>
            <a:r>
              <a:rPr/>
              <a:t> </a:t>
            </a:r>
            <a:r>
              <a:rPr/>
              <a:t>about</a:t>
            </a:r>
            <a:r>
              <a:rPr/>
              <a:t> </a:t>
            </a:r>
            <a:r>
              <a:rPr/>
              <a:t>hypothesis</a:t>
            </a:r>
            <a:r>
              <a:rPr/>
              <a:t> </a:t>
            </a:r>
            <a:r>
              <a:rPr/>
              <a:t>tests.</a:t>
            </a:r>
          </a:p>
        </p:txBody>
      </p:sp>
      <p:sp>
        <p:nvSpPr>
          <p:cNvPr id="3" name="Content Placeholder 2"/>
          <p:cNvSpPr>
            <a:spLocks noGrp="1"/>
          </p:cNvSpPr>
          <p:nvPr>
            <p:ph idx="1"/>
          </p:nvPr>
        </p:nvSpPr>
        <p:spPr/>
        <p:txBody>
          <a:bodyPr/>
          <a:lstStyle/>
          <a:p>
            <a:pPr lvl="1"/>
            <a:r>
              <a:rPr/>
              <a:t>A set of hypothesis tests can be combined into one single hypothesis test (Hansen and Bowers (</a:t>
            </a:r>
            <a:r>
              <a:rPr/>
              <a:t>2008</a:t>
            </a:r>
            <a:r>
              <a:rPr/>
              <a:t>),Caughey, Dafoe, and Seawright (</a:t>
            </a:r>
            <a:r>
              <a:rPr/>
              <a:t>2017</a:t>
            </a:r>
            <a:r>
              <a:rPr/>
              <a:t>))</a:t>
            </a:r>
          </a:p>
          <a:p>
            <a:pPr lvl="1"/>
            <a:r>
              <a:rPr/>
              <a:t>In equivalence testing, one can hypothesize that two test-statistics are equivalent (i.e. the treatment group is the same as the control group) rather than only about one test-statistic (the difference between the two groups is zero) {Hartman and Hidalgo (</a:t>
            </a:r>
            <a:r>
              <a:rPr/>
              <a:t>2018</a:t>
            </a:r>
            <a:r>
              <a:rPr/>
              <a:t>)}</a:t>
            </a:r>
          </a:p>
          <a:p>
            <a:pPr lvl="1"/>
            <a:r>
              <a:rPr/>
              <a:t>Since a hypothesis test is a model of potential outcomes, one can use hypothesis testing to learn about complex models, such as models of spillover and propagation of treatment effects across networks (Bowers, Fredrickson, and Panagopoulos (</a:t>
            </a:r>
            <a:r>
              <a:rPr/>
              <a:t>2013</a:t>
            </a:r>
            <a:r>
              <a:rPr/>
              <a:t>), Bowers, Fredrickson, and Aronow (</a:t>
            </a:r>
            <a:r>
              <a:rPr/>
              <a:t>2016</a:t>
            </a:r>
            <a:r>
              <a:rPr/>
              <a:t>), Bowers et al. (</a:t>
            </a:r>
            <a:r>
              <a:rPr/>
              <a:t>2018</a:t>
            </a:r>
            <a: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Hypothesis</a:t>
            </a:r>
            <a:r>
              <a:rPr/>
              <a:t> </a:t>
            </a:r>
            <a:r>
              <a:rPr/>
              <a:t>Tests</a:t>
            </a:r>
            <a:r>
              <a:rPr/>
              <a:t> </a:t>
            </a:r>
            <a:r>
              <a:rPr/>
              <a:t>and</a:t>
            </a:r>
            <a:r>
              <a:rPr/>
              <a:t> </a:t>
            </a:r>
            <a:r>
              <a:rPr/>
              <a:t>Test</a:t>
            </a:r>
            <a:r>
              <a:rPr/>
              <a:t> </a:t>
            </a:r>
            <a:r>
              <a:rPr/>
              <a:t>Statistics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buAutoNum type="arabicPeriod"/>
                </a:pPr>
                <a:r>
                  <a:rPr/>
                  <a:t>If an intervention was very effective at increasing the variability of an outcome but did not change the mean, would the </a:t>
                </a:r>
                <a14:m>
                  <m:oMath xmlns:m="http://schemas.openxmlformats.org/officeDocument/2006/math">
                    <m:r>
                      <m:t>p</m:t>
                    </m:r>
                  </m:oMath>
                </a14:m>
                <a:r>
                  <a:rPr/>
                  <a:t>-value reported by R or Stata if we used </a:t>
                </a:r>
                <a:r>
                  <a:rPr sz="1800">
                    <a:latin typeface="Courier"/>
                  </a:rPr>
                  <a:t>lm_robust()</a:t>
                </a:r>
                <a:r>
                  <a:rPr/>
                  <a:t> or </a:t>
                </a:r>
                <a:r>
                  <a:rPr sz="1800">
                    <a:latin typeface="Courier"/>
                  </a:rPr>
                  <a:t>difference_of_means()</a:t>
                </a:r>
                <a:r>
                  <a:rPr/>
                  <a:t> or </a:t>
                </a:r>
                <a:r>
                  <a:rPr sz="1800">
                    <a:latin typeface="Courier"/>
                  </a:rPr>
                  <a:t>reg</a:t>
                </a:r>
                <a:r>
                  <a:rPr/>
                  <a:t> or </a:t>
                </a:r>
                <a:r>
                  <a:rPr sz="1800">
                    <a:latin typeface="Courier"/>
                  </a:rPr>
                  <a:t>t.test</a:t>
                </a:r>
                <a:r>
                  <a:rPr/>
                  <a:t> be large or small?</a:t>
                </a:r>
              </a:p>
              <a:p>
                <a:pPr lvl="1">
                  <a:buAutoNum type="arabicPeriod"/>
                </a:pPr>
                <a:r>
                  <a:rPr/>
                  <a:t>If an intervention caused the mean in the control group to be moderately reduced but increased a few outcomes a lot (like a 10 times effect), would the </a:t>
                </a:r>
                <a14:m>
                  <m:oMath xmlns:m="http://schemas.openxmlformats.org/officeDocument/2006/math">
                    <m:r>
                      <m:t>p</m:t>
                    </m:r>
                  </m:oMath>
                </a14:m>
                <a:r>
                  <a:rPr/>
                  <a:t>-value from R </a:t>
                </a:r>
                <a:r>
                  <a:rPr sz="1800">
                    <a:latin typeface="Courier"/>
                  </a:rPr>
                  <a:t>lm_robust()</a:t>
                </a:r>
                <a:r>
                  <a:rPr/>
                  <a:t> or </a:t>
                </a:r>
                <a:r>
                  <a:rPr sz="1800">
                    <a:latin typeface="Courier"/>
                  </a:rPr>
                  <a:t>difference_of_means()</a:t>
                </a:r>
                <a:r>
                  <a:rPr/>
                  <a:t> be large or small?</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Report</a:t>
            </a:r>
            <a:r>
              <a:rPr/>
              <a:t> </a:t>
            </a:r>
            <a:r>
              <a:rPr/>
              <a:t>and</a:t>
            </a:r>
            <a:r>
              <a:rPr/>
              <a:t> </a:t>
            </a:r>
            <a:r>
              <a:rPr/>
              <a:t>Discuss</a:t>
            </a:r>
            <a:r>
              <a:rPr/>
              <a:t> </a:t>
            </a:r>
            <a:r>
              <a:rPr/>
              <a:t>the</a:t>
            </a:r>
            <a:r>
              <a:rPr/>
              <a:t> </a:t>
            </a:r>
            <a:r>
              <a:rPr/>
              <a:t>Results</a:t>
            </a:r>
            <a:r>
              <a:rPr/>
              <a:t> </a:t>
            </a:r>
            <a:r>
              <a:rPr/>
              <a:t>of</a:t>
            </a:r>
            <a:r>
              <a:rPr/>
              <a:t> </a:t>
            </a:r>
            <a:r>
              <a:rPr/>
              <a:t>the</a:t>
            </a:r>
            <a:r>
              <a:rPr/>
              <a:t> </a:t>
            </a:r>
            <a:r>
              <a:rPr/>
              <a:t>Exercise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Bowers, Jake, Bruce A Desmarais, Mark Frederickson, Nahomi Ichino, Hsuan-Wei Lee, and Simi Wang. 2018. “Models, Methods and Network Topology: Experimental Design for the Study of Interference.” </a:t>
            </a:r>
            <a:r>
              <a:rPr i="1"/>
              <a:t>Social Networks</a:t>
            </a:r>
            <a:r>
              <a:rPr/>
              <a:t> 54. Elsevier: 196–208.</a:t>
            </a:r>
          </a:p>
          <a:p>
            <a:pPr lvl="0" marL="0" indent="0">
              <a:buNone/>
            </a:pPr>
            <a:r>
              <a:rPr/>
              <a:t>Bowers, Jake, Mark Fredrickson, and Peter M Aronow. 2016. “Research Note: A More Powerful Test Statistic for Reasoning About Interference Between Units.” </a:t>
            </a:r>
            <a:r>
              <a:rPr i="1"/>
              <a:t>Political Analysis</a:t>
            </a:r>
            <a:r>
              <a:rPr/>
              <a:t> 24 (3): 395–403.</a:t>
            </a:r>
          </a:p>
          <a:p>
            <a:pPr lvl="0" marL="0" indent="0">
              <a:buNone/>
            </a:pPr>
            <a:r>
              <a:rPr/>
              <a:t>Bowers, Jake, Mark M Fredrickson, and Costas Panagopoulos. 2013. “Reasoning about Interference Between Units: A General Framework.” </a:t>
            </a:r>
            <a:r>
              <a:rPr i="1"/>
              <a:t>Political Analysis</a:t>
            </a:r>
            <a:r>
              <a:rPr/>
              <a:t> 21 (1). SPM-PMSAPSA: 97–124.</a:t>
            </a:r>
          </a:p>
          <a:p>
            <a:pPr lvl="0" marL="0" indent="0">
              <a:buNone/>
            </a:pPr>
            <a:r>
              <a:rPr/>
              <a:t>Caughey, Devin, Allan Dafoe, and Jason Seawright. 2017. “Nonparametric Combination (Npc): A Framework for Testing Elaborate Theories.” </a:t>
            </a:r>
            <a:r>
              <a:rPr i="1"/>
              <a:t>The Journal of Politics</a:t>
            </a:r>
            <a:r>
              <a:rPr/>
              <a:t> 79 (2). University of Chicago Press Chicago, IL: 688–701.</a:t>
            </a:r>
          </a:p>
          <a:p>
            <a:pPr lvl="0" marL="0" indent="0">
              <a:buNone/>
            </a:pPr>
            <a:r>
              <a:rPr/>
              <a:t>Hansen, Ben B., and Jake Bowers. 2008. “Covariate Balance in Simple, Stratified and Clustered Comparative Studies.” </a:t>
            </a:r>
            <a:r>
              <a:rPr i="1"/>
              <a:t>Statistical Science</a:t>
            </a:r>
            <a:r>
              <a:rPr/>
              <a:t> 23 (2): 219–36.</a:t>
            </a:r>
          </a:p>
          <a:p>
            <a:pPr lvl="0" marL="0" indent="0">
              <a:buNone/>
            </a:pPr>
            <a:r>
              <a:rPr/>
              <a:t>Hartman, Erin, and F Daniel Hidalgo. 2018. “An Equivalence Approach to Balance and Placebo Tests.” </a:t>
            </a:r>
            <a:r>
              <a:rPr i="1"/>
              <a:t>American Journal of Political Science</a:t>
            </a:r>
            <a:r>
              <a:rPr/>
              <a:t> 62 (4). Wiley Online Library: 1000–1013.</a:t>
            </a:r>
          </a:p>
          <a:p>
            <a:pPr lvl="0" marL="0" indent="0">
              <a:buNone/>
            </a:pPr>
            <a:r>
              <a:rPr/>
              <a:t>Hodges, J.L., and E.L. Lehmann. 1963. “Estimates of location based on rank tests.” </a:t>
            </a:r>
            <a:r>
              <a:rPr i="1"/>
              <a:t>Ann. Math. Statist</a:t>
            </a:r>
            <a:r>
              <a:rPr/>
              <a:t> 34: 598–611.</a:t>
            </a:r>
          </a:p>
          <a:p>
            <a:pPr lvl="0" marL="0" indent="0">
              <a:buNone/>
            </a:pPr>
            <a:r>
              <a:rPr/>
              <a:t>Rosenbaum, Paul R. 1993. “Hodges-Lehmann Point Estimates of Treatment Effect in Observational Studies.” </a:t>
            </a:r>
            <a:r>
              <a:rPr i="1"/>
              <a:t>Journal of the American Statistical Association</a:t>
            </a:r>
            <a:r>
              <a:rPr/>
              <a:t> 88 (424). American Statistical Association: 1250–3.</a:t>
            </a:r>
          </a:p>
          <a:p>
            <a:pPr lvl="0" marL="0" indent="0">
              <a:buNone/>
            </a:pPr>
            <a:r>
              <a:rPr/>
              <a:t>Rosenbaum, P R. 2010. “Design of observational studies.” </a:t>
            </a:r>
            <a:r>
              <a:rPr i="1"/>
              <a:t>Springer Series in Statistics</a:t>
            </a:r>
            <a:r>
              <a:rPr/>
              <a:t>. New York [etc.]: Springer.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Role</a:t>
            </a:r>
            <a:r>
              <a:rPr/>
              <a:t> </a:t>
            </a:r>
            <a:r>
              <a:rPr/>
              <a:t>of</a:t>
            </a:r>
            <a:r>
              <a:rPr/>
              <a:t> </a:t>
            </a:r>
            <a:r>
              <a:rPr/>
              <a:t>Hypothesis</a:t>
            </a:r>
            <a:r>
              <a:rPr/>
              <a:t> </a:t>
            </a:r>
            <a:r>
              <a:rPr/>
              <a:t>Tests</a:t>
            </a:r>
            <a:r>
              <a:rPr/>
              <a:t> </a:t>
            </a:r>
            <a:r>
              <a:rPr/>
              <a:t>in</a:t>
            </a:r>
            <a:r>
              <a:rPr/>
              <a:t> </a:t>
            </a:r>
            <a:r>
              <a:rPr/>
              <a:t>Causal</a:t>
            </a:r>
            <a:r>
              <a:rPr/>
              <a:t> </a:t>
            </a:r>
            <a:r>
              <a:rPr/>
              <a:t>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Fundamental Problem of Causal Inference says that we can see only one potential outcome for any given unit.</a:t>
                </a:r>
              </a:p>
              <a:p>
                <a:pPr lvl="0" marL="0" indent="0">
                  <a:buNone/>
                </a:pPr>
                <a:r>
                  <a:rPr/>
                  <a:t>So, a counterfactual causal effect of the treatment, </a:t>
                </a:r>
                <a14:m>
                  <m:oMath xmlns:m="http://schemas.openxmlformats.org/officeDocument/2006/math">
                    <m:r>
                      <m:t>Z</m:t>
                    </m:r>
                  </m:oMath>
                </a14:m>
                <a:r>
                  <a:rPr/>
                  <a:t>, for Jake is occurs when </a:t>
                </a:r>
                <a14:m>
                  <m:oMath xmlns:m="http://schemas.openxmlformats.org/officeDocument/2006/math">
                    <m:sSub>
                      <m:e>
                        <m:r>
                          <m:t>y</m:t>
                        </m:r>
                      </m:e>
                      <m:sub>
                        <m:r>
                          <m:rPr>
                            <m:sty m:val="p"/>
                          </m:rPr>
                          <m:t>Jake</m:t>
                        </m:r>
                        <m:r>
                          <m:t>,</m:t>
                        </m:r>
                        <m:r>
                          <m:t>Z</m:t>
                        </m:r>
                        <m:r>
                          <m:t>=</m:t>
                        </m:r>
                        <m:r>
                          <m:t>1</m:t>
                        </m:r>
                      </m:sub>
                    </m:sSub>
                    <m:r>
                      <m:t>≠</m:t>
                    </m:r>
                    <m:sSub>
                      <m:e>
                        <m:r>
                          <m:t>y</m:t>
                        </m:r>
                      </m:e>
                      <m:sub>
                        <m:r>
                          <m:rPr>
                            <m:sty m:val="p"/>
                          </m:rPr>
                          <m:t>Jake</m:t>
                        </m:r>
                        <m:r>
                          <m:t>,</m:t>
                        </m:r>
                        <m:r>
                          <m:t>Z</m:t>
                        </m:r>
                        <m:r>
                          <m:t>=</m:t>
                        </m:r>
                        <m:r>
                          <m:t>0</m:t>
                        </m:r>
                      </m:sub>
                    </m:sSub>
                  </m:oMath>
                </a14:m>
                <a:r>
                  <a:rPr/>
                  <a:t>, then how can we learn about the causal effect?</a:t>
                </a:r>
              </a:p>
              <a:p>
                <a:pPr lvl="0" marL="0" indent="0">
                  <a:buNone/>
                </a:pPr>
                <a:r>
                  <a:rPr/>
                  <a:t>One solution is </a:t>
                </a:r>
                <a:r>
                  <a:rPr b="1">
                    <a:hlinkClick r:id="rId2"/>
                  </a:rPr>
                  <a:t>Estimation</a:t>
                </a:r>
                <a:r>
                  <a:rPr b="1"/>
                  <a:t> of Averages of Causal Effects</a:t>
                </a:r>
                <a:r>
                  <a:rPr/>
                  <a:t> (the ATE, ITT, LATE). (What we call Neyman’s approach.)</a:t>
                </a:r>
              </a:p>
              <a:p>
                <a:pPr lvl="0" marL="0" indent="0">
                  <a:buNone/>
                </a:pPr>
                <a:r>
                  <a:rPr/>
                  <a:t>Another solution is to make </a:t>
                </a:r>
                <a:r>
                  <a:rPr b="1"/>
                  <a:t>claims</a:t>
                </a:r>
                <a:r>
                  <a:rPr/>
                  <a:t> or </a:t>
                </a:r>
                <a:r>
                  <a:rPr b="1"/>
                  <a:t>guesses</a:t>
                </a:r>
                <a:r>
                  <a:rPr/>
                  <a:t> about the causal effects. We could say, “I think that the effect on Jake is 5.” or “This experiment had no effect on anyone.” And then we ask “How much evidence does this experiment have about that claim?” (This evidence is summarized in a </a:t>
                </a:r>
                <a14:m>
                  <m:oMath xmlns:m="http://schemas.openxmlformats.org/officeDocument/2006/math">
                    <m:r>
                      <m:t>p</m:t>
                    </m:r>
                  </m:oMath>
                </a14:m>
                <a:r>
                  <a:rPr/>
                  <a:t>-value.) (We call this Fisher’s approach).</a:t>
                </a:r>
              </a:p>
              <a:p>
                <a:pPr lvl="0" marL="0" indent="0">
                  <a:buNone/>
                </a:pPr>
                <a:r>
                  <a:rPr/>
                  <a:t>Notice: The hypothesis testing approach to causal inference doesn’t </a:t>
                </a:r>
                <a:r>
                  <a:rPr i="1"/>
                  <a:t>provide</a:t>
                </a:r>
                <a:r>
                  <a:rPr/>
                  <a:t> a best guess but instead tells you about evidence or information about a best guess. Meanwhile, the estimation approach provides a best guess but doesn’t tell you how much you know about that guess. Both approach can converge and we nearly always report both: “Our best guess of the treatment effect was 5, and we could reject the idea that the effect was 0 (</a:t>
                </a:r>
                <a14:m>
                  <m:oMath xmlns:m="http://schemas.openxmlformats.org/officeDocument/2006/math">
                    <m:r>
                      <m:t>p</m:t>
                    </m:r>
                  </m:oMath>
                </a14:m>
                <a:r>
                  <a:rPr/>
                  <a:t>=.01).”</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Ingredients</a:t>
            </a:r>
            <a:r>
              <a:rPr/>
              <a:t> </a:t>
            </a:r>
            <a:r>
              <a:rPr/>
              <a:t>of</a:t>
            </a:r>
            <a:r>
              <a:rPr/>
              <a:t> </a:t>
            </a:r>
            <a:r>
              <a:rPr/>
              <a:t>a</a:t>
            </a:r>
            <a:r>
              <a:rPr/>
              <a:t> </a:t>
            </a:r>
            <a:r>
              <a:rPr/>
              <a:t>hypothesis</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hypothesis</a:t>
                </a:r>
                <a:r>
                  <a:rPr/>
                  <a:t> is a statement about a relationship among potential outcomes (Strong or Weak)</a:t>
                </a:r>
              </a:p>
              <a:p>
                <a:pPr lvl="1"/>
                <a:r>
                  <a:rPr/>
                  <a:t>A </a:t>
                </a:r>
                <a:r>
                  <a:rPr b="1"/>
                  <a:t>test statistic</a:t>
                </a:r>
                <a:r>
                  <a:rPr/>
                  <a:t> summarizes the relationship between treatment and observed outcomes.</a:t>
                </a:r>
              </a:p>
              <a:p>
                <a:pPr lvl="1"/>
                <a:r>
                  <a:rPr/>
                  <a:t>The </a:t>
                </a:r>
                <a:r>
                  <a:rPr b="1"/>
                  <a:t>design</a:t>
                </a:r>
                <a:r>
                  <a:rPr/>
                  <a:t> allows us to link the hypothesis and the test statistic: calculate a test statistic that describes a relationship between potential outcomes.</a:t>
                </a:r>
              </a:p>
              <a:p>
                <a:pPr lvl="1"/>
                <a:r>
                  <a:rPr/>
                  <a:t>The </a:t>
                </a:r>
                <a:r>
                  <a:rPr b="1"/>
                  <a:t>design</a:t>
                </a:r>
                <a:r>
                  <a:rPr/>
                  <a:t> also generates a distribution of possible test statistics implied by the hypothesis</a:t>
                </a:r>
              </a:p>
              <a:p>
                <a:pPr lvl="1"/>
                <a:r>
                  <a:rPr/>
                  <a:t>A </a:t>
                </a:r>
                <a14:m>
                  <m:oMath xmlns:m="http://schemas.openxmlformats.org/officeDocument/2006/math">
                    <m:r>
                      <m:t>p</m:t>
                    </m:r>
                  </m:oMath>
                </a14:m>
                <a:r>
                  <a:rPr/>
                  <a:t>-value describes the relationship between our observed test statistic and the possible hypothesized test statistics</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hypothesis</a:t>
            </a:r>
            <a:r>
              <a:rPr/>
              <a:t> </a:t>
            </a:r>
            <a:r>
              <a:rPr/>
              <a:t>is</a:t>
            </a:r>
            <a:r>
              <a:rPr/>
              <a:t> </a:t>
            </a:r>
            <a:r>
              <a:rPr/>
              <a:t>a</a:t>
            </a:r>
            <a:r>
              <a:rPr/>
              <a:t> </a:t>
            </a:r>
            <a:r>
              <a:rPr/>
              <a:t>statement</a:t>
            </a:r>
            <a:r>
              <a:rPr/>
              <a:t> </a:t>
            </a:r>
            <a:r>
              <a:rPr/>
              <a:t>about</a:t>
            </a:r>
            <a:r>
              <a:rPr/>
              <a:t> </a:t>
            </a:r>
            <a:r>
              <a:rPr/>
              <a:t>or</a:t>
            </a:r>
            <a:r>
              <a:rPr/>
              <a:t> </a:t>
            </a:r>
            <a:r>
              <a:rPr/>
              <a:t>model</a:t>
            </a:r>
            <a:r>
              <a:rPr/>
              <a:t> </a:t>
            </a:r>
            <a:r>
              <a:rPr/>
              <a:t>of</a:t>
            </a:r>
            <a:r>
              <a:rPr/>
              <a:t> </a:t>
            </a:r>
            <a:r>
              <a:rPr/>
              <a:t>a</a:t>
            </a:r>
            <a:r>
              <a:rPr/>
              <a:t> </a:t>
            </a:r>
            <a:r>
              <a:rPr/>
              <a:t>relationship</a:t>
            </a:r>
            <a:r>
              <a:rPr/>
              <a:t> </a:t>
            </a:r>
            <a:r>
              <a:rPr/>
              <a:t>between</a:t>
            </a:r>
            <a:r>
              <a:rPr/>
              <a:t> </a:t>
            </a:r>
            <a:r>
              <a:rPr/>
              <a:t>potential</a:t>
            </a:r>
            <a:r>
              <a:rPr/>
              <a:t> </a:t>
            </a:r>
            <a:r>
              <a:rPr/>
              <a:t>outcomes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marL="0" indent="0" algn="r">
                        <a:buNone/>
                      </a:pPr>
                      <a:r>
                        <a:rPr/>
                        <a:t>Y</a:t>
                      </a:r>
                    </a:p>
                  </a:txBody>
                  <a:tcPr/>
                </a:tc>
                <a:tc>
                  <a:txBody>
                    <a:bodyPr/>
                    <a:lstStyle/>
                    <a:p>
                      <a:pPr lvl="0" marL="0" indent="0" algn="r">
                        <a:buNone/>
                      </a:pPr>
                      <a:r>
                        <a:rPr/>
                        <a:t>Z</a:t>
                      </a:r>
                    </a:p>
                  </a:txBody>
                  <a:tcPr/>
                </a:tc>
                <a:tc>
                  <a:txBody>
                    <a:bodyPr/>
                    <a:lstStyle/>
                    <a:p>
                      <a:pPr lvl="0" marL="0" indent="0" algn="r">
                        <a:buNone/>
                      </a:pPr>
                      <a:r>
                        <a:rPr/>
                        <a:t>y0</a:t>
                      </a:r>
                    </a:p>
                  </a:txBody>
                  <a:tcPr/>
                </a:tc>
                <a:tc>
                  <a:txBody>
                    <a:bodyPr/>
                    <a:lstStyle/>
                    <a:p>
                      <a:pPr lvl="0" marL="0" indent="0" algn="r">
                        <a:buNone/>
                      </a:pPr>
                      <a:r>
                        <a:rPr/>
                        <a:t>tau</a:t>
                      </a:r>
                    </a:p>
                  </a:txBody>
                  <a:tcPr/>
                </a:tc>
                <a:tc>
                  <a:txBody>
                    <a:bodyPr/>
                    <a:lstStyle/>
                    <a:p>
                      <a:pPr lvl="0" marL="0" indent="0" algn="r">
                        <a:buNone/>
                      </a:pPr>
                      <a:r>
                        <a:rPr/>
                        <a:t>y1</a:t>
                      </a:r>
                    </a:p>
                  </a:txBody>
                  <a:tcPr/>
                </a:tc>
                <a:tc>
                  <a:txBody>
                    <a:bodyPr/>
                    <a:lstStyle/>
                    <a:p>
                      <a:pPr lvl="0" marL="0" indent="0" algn="r">
                        <a:buNone/>
                      </a:pPr>
                      <a:r>
                        <a:rPr/>
                        <a:t>Ybin</a:t>
                      </a:r>
                    </a:p>
                  </a:txBody>
                  <a:tcPr/>
                </a:tc>
              </a:tr>
              <a:tr h="0">
                <a:tc>
                  <a:txBody>
                    <a:bodyPr/>
                    <a:lstStyle/>
                    <a:p>
                      <a:pPr lvl="0" marL="0" indent="0" algn="r">
                        <a:buNone/>
                      </a:pPr>
                      <a:r>
                        <a:rPr/>
                        <a:t>0</a:t>
                      </a:r>
                    </a:p>
                  </a:txBody>
                </a:tc>
                <a:tc>
                  <a:txBody>
                    <a:bodyPr/>
                    <a:lstStyle/>
                    <a:p>
                      <a:pPr lvl="0" marL="0" indent="0" algn="r">
                        <a:buNone/>
                      </a:pPr>
                      <a:r>
                        <a:rPr/>
                        <a:t>0</a:t>
                      </a:r>
                    </a:p>
                  </a:txBody>
                </a:tc>
                <a:tc>
                  <a:txBody>
                    <a:bodyPr/>
                    <a:lstStyle/>
                    <a:p>
                      <a:pPr lvl="0" marL="0" indent="0" algn="r">
                        <a:buNone/>
                      </a:pPr>
                      <a:r>
                        <a:rPr/>
                        <a:t>0</a:t>
                      </a:r>
                    </a:p>
                  </a:txBody>
                </a:tc>
                <a:tc>
                  <a:txBody>
                    <a:bodyPr/>
                    <a:lstStyle/>
                    <a:p>
                      <a:pPr lvl="0" marL="0" indent="0" algn="r">
                        <a:buNone/>
                      </a:pPr>
                      <a:r>
                        <a:rPr/>
                        <a:t>10</a:t>
                      </a:r>
                    </a:p>
                  </a:txBody>
                </a:tc>
                <a:tc>
                  <a:txBody>
                    <a:bodyPr/>
                    <a:lstStyle/>
                    <a:p>
                      <a:pPr lvl="0" marL="0" indent="0" algn="r">
                        <a:buNone/>
                      </a:pPr>
                      <a:r>
                        <a:rPr/>
                        <a:t>10</a:t>
                      </a:r>
                    </a:p>
                  </a:txBody>
                </a:tc>
                <a:tc>
                  <a:txBody>
                    <a:bodyPr/>
                    <a:lstStyle/>
                    <a:p>
                      <a:pPr lvl="0" marL="0" indent="0" algn="r">
                        <a:buNone/>
                      </a:pPr>
                      <a:r>
                        <a:rPr/>
                        <a:t>0</a:t>
                      </a:r>
                    </a:p>
                  </a:txBody>
                </a:tc>
              </a:tr>
              <a:tr h="0">
                <a:tc>
                  <a:txBody>
                    <a:bodyPr/>
                    <a:lstStyle/>
                    <a:p>
                      <a:pPr lvl="0" marL="0" indent="0" algn="r">
                        <a:buNone/>
                      </a:pPr>
                      <a:r>
                        <a:rPr/>
                        <a:t>30</a:t>
                      </a:r>
                    </a:p>
                  </a:txBody>
                </a:tc>
                <a:tc>
                  <a:txBody>
                    <a:bodyPr/>
                    <a:lstStyle/>
                    <a:p>
                      <a:pPr lvl="0" marL="0" indent="0" algn="r">
                        <a:buNone/>
                      </a:pPr>
                      <a:r>
                        <a:rPr/>
                        <a:t>1</a:t>
                      </a:r>
                    </a:p>
                  </a:txBody>
                </a:tc>
                <a:tc>
                  <a:txBody>
                    <a:bodyPr/>
                    <a:lstStyle/>
                    <a:p>
                      <a:pPr lvl="0" marL="0" indent="0" algn="r">
                        <a:buNone/>
                      </a:pPr>
                      <a:r>
                        <a:rPr/>
                        <a:t>0</a:t>
                      </a:r>
                    </a:p>
                  </a:txBody>
                </a:tc>
                <a:tc>
                  <a:txBody>
                    <a:bodyPr/>
                    <a:lstStyle/>
                    <a:p>
                      <a:pPr lvl="0" marL="0" indent="0" algn="r">
                        <a:buNone/>
                      </a:pPr>
                      <a:r>
                        <a:rPr/>
                        <a:t>30</a:t>
                      </a:r>
                    </a:p>
                  </a:txBody>
                </a:tc>
                <a:tc>
                  <a:txBody>
                    <a:bodyPr/>
                    <a:lstStyle/>
                    <a:p>
                      <a:pPr lvl="0" marL="0" indent="0" algn="r">
                        <a:buNone/>
                      </a:pPr>
                      <a:r>
                        <a:rPr/>
                        <a:t>30</a:t>
                      </a:r>
                    </a:p>
                  </a:txBody>
                </a:tc>
                <a:tc>
                  <a:txBody>
                    <a:bodyPr/>
                    <a:lstStyle/>
                    <a:p>
                      <a:pPr lvl="0" marL="0" indent="0" algn="r">
                        <a:buNone/>
                      </a:pPr>
                      <a:r>
                        <a:rPr/>
                        <a:t>0</a:t>
                      </a:r>
                    </a:p>
                  </a:txBody>
                </a:tc>
              </a:tr>
              <a:tr h="0">
                <a:tc>
                  <a:txBody>
                    <a:bodyPr/>
                    <a:lstStyle/>
                    <a:p>
                      <a:pPr lvl="0" marL="0" indent="0" algn="r">
                        <a:buNone/>
                      </a:pPr>
                      <a:r>
                        <a:rPr/>
                        <a:t>0</a:t>
                      </a:r>
                    </a:p>
                  </a:txBody>
                </a:tc>
                <a:tc>
                  <a:txBody>
                    <a:bodyPr/>
                    <a:lstStyle/>
                    <a:p>
                      <a:pPr lvl="0" marL="0" indent="0" algn="r">
                        <a:buNone/>
                      </a:pPr>
                      <a:r>
                        <a:rPr/>
                        <a:t>0</a:t>
                      </a:r>
                    </a:p>
                  </a:txBody>
                </a:tc>
                <a:tc>
                  <a:txBody>
                    <a:bodyPr/>
                    <a:lstStyle/>
                    <a:p>
                      <a:pPr lvl="0" marL="0" indent="0" algn="r">
                        <a:buNone/>
                      </a:pPr>
                      <a:r>
                        <a:rPr/>
                        <a:t>0</a:t>
                      </a:r>
                    </a:p>
                  </a:txBody>
                </a:tc>
                <a:tc>
                  <a:txBody>
                    <a:bodyPr/>
                    <a:lstStyle/>
                    <a:p>
                      <a:pPr lvl="0" marL="0" indent="0" algn="r">
                        <a:buNone/>
                      </a:pPr>
                      <a:r>
                        <a:rPr/>
                        <a:t>200</a:t>
                      </a:r>
                    </a:p>
                  </a:txBody>
                </a:tc>
                <a:tc>
                  <a:txBody>
                    <a:bodyPr/>
                    <a:lstStyle/>
                    <a:p>
                      <a:pPr lvl="0" marL="0" indent="0" algn="r">
                        <a:buNone/>
                      </a:pPr>
                      <a:r>
                        <a:rPr/>
                        <a:t>200</a:t>
                      </a:r>
                    </a:p>
                  </a:txBody>
                </a:tc>
                <a:tc>
                  <a:txBody>
                    <a:bodyPr/>
                    <a:lstStyle/>
                    <a:p>
                      <a:pPr lvl="0" marL="0" indent="0" algn="r">
                        <a:buNone/>
                      </a:pPr>
                      <a:r>
                        <a:rPr/>
                        <a:t>0</a:t>
                      </a:r>
                    </a:p>
                  </a:txBody>
                </a:tc>
              </a:tr>
              <a:tr h="0">
                <a:tc>
                  <a:txBody>
                    <a:bodyPr/>
                    <a:lstStyle/>
                    <a:p>
                      <a:pPr lvl="0" marL="0" indent="0" algn="r">
                        <a:buNone/>
                      </a:pPr>
                      <a:r>
                        <a:rPr/>
                        <a:t>1</a:t>
                      </a:r>
                    </a:p>
                  </a:txBody>
                </a:tc>
                <a:tc>
                  <a:txBody>
                    <a:bodyPr/>
                    <a:lstStyle/>
                    <a:p>
                      <a:pPr lvl="0" marL="0" indent="0" algn="r">
                        <a:buNone/>
                      </a:pPr>
                      <a:r>
                        <a:rPr/>
                        <a:t>0</a:t>
                      </a:r>
                    </a:p>
                  </a:txBody>
                </a:tc>
                <a:tc>
                  <a:txBody>
                    <a:bodyPr/>
                    <a:lstStyle/>
                    <a:p>
                      <a:pPr lvl="0" marL="0" indent="0" algn="r">
                        <a:buNone/>
                      </a:pPr>
                      <a:r>
                        <a:rPr/>
                        <a:t>1</a:t>
                      </a:r>
                    </a:p>
                  </a:txBody>
                </a:tc>
                <a:tc>
                  <a:txBody>
                    <a:bodyPr/>
                    <a:lstStyle/>
                    <a:p>
                      <a:pPr lvl="0" marL="0" indent="0" algn="r">
                        <a:buNone/>
                      </a:pPr>
                      <a:r>
                        <a:rPr/>
                        <a:t>90</a:t>
                      </a:r>
                    </a:p>
                  </a:txBody>
                </a:tc>
                <a:tc>
                  <a:txBody>
                    <a:bodyPr/>
                    <a:lstStyle/>
                    <a:p>
                      <a:pPr lvl="0" marL="0" indent="0" algn="r">
                        <a:buNone/>
                      </a:pPr>
                      <a:r>
                        <a:rPr/>
                        <a:t>91</a:t>
                      </a:r>
                    </a:p>
                  </a:txBody>
                </a:tc>
                <a:tc>
                  <a:txBody>
                    <a:bodyPr/>
                    <a:lstStyle/>
                    <a:p>
                      <a:pPr lvl="0" marL="0" indent="0" algn="r">
                        <a:buNone/>
                      </a:pPr>
                      <a:r>
                        <a:rPr/>
                        <a:t>0</a:t>
                      </a:r>
                    </a:p>
                  </a:txBody>
                </a:tc>
              </a:tr>
              <a:tr h="0">
                <a:tc>
                  <a:txBody>
                    <a:bodyPr/>
                    <a:lstStyle/>
                    <a:p>
                      <a:pPr lvl="0" marL="0" indent="0" algn="r">
                        <a:buNone/>
                      </a:pPr>
                      <a:r>
                        <a:rPr/>
                        <a:t>11</a:t>
                      </a:r>
                    </a:p>
                  </a:txBody>
                </a:tc>
                <a:tc>
                  <a:txBody>
                    <a:bodyPr/>
                    <a:lstStyle/>
                    <a:p>
                      <a:pPr lvl="0" marL="0" indent="0" algn="r">
                        <a:buNone/>
                      </a:pPr>
                      <a:r>
                        <a:rPr/>
                        <a:t>1</a:t>
                      </a:r>
                    </a:p>
                  </a:txBody>
                </a:tc>
                <a:tc>
                  <a:txBody>
                    <a:bodyPr/>
                    <a:lstStyle/>
                    <a:p>
                      <a:pPr lvl="0" marL="0" indent="0" algn="r">
                        <a:buNone/>
                      </a:pPr>
                      <a:r>
                        <a:rPr/>
                        <a:t>1</a:t>
                      </a:r>
                    </a:p>
                  </a:txBody>
                </a:tc>
                <a:tc>
                  <a:txBody>
                    <a:bodyPr/>
                    <a:lstStyle/>
                    <a:p>
                      <a:pPr lvl="0" marL="0" indent="0" algn="r">
                        <a:buNone/>
                      </a:pPr>
                      <a:r>
                        <a:rPr/>
                        <a:t>10</a:t>
                      </a:r>
                    </a:p>
                  </a:txBody>
                </a:tc>
                <a:tc>
                  <a:txBody>
                    <a:bodyPr/>
                    <a:lstStyle/>
                    <a:p>
                      <a:pPr lvl="0" marL="0" indent="0" algn="r">
                        <a:buNone/>
                      </a:pPr>
                      <a:r>
                        <a:rPr/>
                        <a:t>11</a:t>
                      </a:r>
                    </a:p>
                  </a:txBody>
                </a:tc>
                <a:tc>
                  <a:txBody>
                    <a:bodyPr/>
                    <a:lstStyle/>
                    <a:p>
                      <a:pPr lvl="0" marL="0" indent="0" algn="r">
                        <a:buNone/>
                      </a:pPr>
                      <a:r>
                        <a:rPr/>
                        <a:t>0</a:t>
                      </a:r>
                    </a:p>
                  </a:txBody>
                </a:tc>
              </a:tr>
              <a:tr h="0">
                <a:tc>
                  <a:txBody>
                    <a:bodyPr/>
                    <a:lstStyle/>
                    <a:p>
                      <a:pPr lvl="0" marL="0" indent="0" algn="r">
                        <a:buNone/>
                      </a:pPr>
                      <a:r>
                        <a:rPr/>
                        <a:t>23</a:t>
                      </a:r>
                    </a:p>
                  </a:txBody>
                </a:tc>
                <a:tc>
                  <a:txBody>
                    <a:bodyPr/>
                    <a:lstStyle/>
                    <a:p>
                      <a:pPr lvl="0" marL="0" indent="0" algn="r">
                        <a:buNone/>
                      </a:pPr>
                      <a:r>
                        <a:rPr/>
                        <a:t>1</a:t>
                      </a:r>
                    </a:p>
                  </a:txBody>
                </a:tc>
                <a:tc>
                  <a:txBody>
                    <a:bodyPr/>
                    <a:lstStyle/>
                    <a:p>
                      <a:pPr lvl="0" marL="0" indent="0" algn="r">
                        <a:buNone/>
                      </a:pPr>
                      <a:r>
                        <a:rPr/>
                        <a:t>3</a:t>
                      </a:r>
                    </a:p>
                  </a:txBody>
                </a:tc>
                <a:tc>
                  <a:txBody>
                    <a:bodyPr/>
                    <a:lstStyle/>
                    <a:p>
                      <a:pPr lvl="0" marL="0" indent="0" algn="r">
                        <a:buNone/>
                      </a:pPr>
                      <a:r>
                        <a:rPr/>
                        <a:t>20</a:t>
                      </a:r>
                    </a:p>
                  </a:txBody>
                </a:tc>
                <a:tc>
                  <a:txBody>
                    <a:bodyPr/>
                    <a:lstStyle/>
                    <a:p>
                      <a:pPr lvl="0" marL="0" indent="0" algn="r">
                        <a:buNone/>
                      </a:pPr>
                      <a:r>
                        <a:rPr/>
                        <a:t>23</a:t>
                      </a:r>
                    </a:p>
                  </a:txBody>
                </a:tc>
                <a:tc>
                  <a:txBody>
                    <a:bodyPr/>
                    <a:lstStyle/>
                    <a:p>
                      <a:pPr lvl="0" marL="0" indent="0" algn="r">
                        <a:buNone/>
                      </a:pPr>
                      <a:r>
                        <a:rPr/>
                        <a:t>0</a:t>
                      </a:r>
                    </a:p>
                  </a:txBody>
                </a:tc>
              </a:tr>
              <a:tr h="0">
                <a:tc>
                  <a:txBody>
                    <a:bodyPr/>
                    <a:lstStyle/>
                    <a:p>
                      <a:pPr lvl="0" marL="0" indent="0" algn="r">
                        <a:buNone/>
                      </a:pPr>
                      <a:r>
                        <a:rPr/>
                        <a:t>34</a:t>
                      </a:r>
                    </a:p>
                  </a:txBody>
                </a:tc>
                <a:tc>
                  <a:txBody>
                    <a:bodyPr/>
                    <a:lstStyle/>
                    <a:p>
                      <a:pPr lvl="0" marL="0" indent="0" algn="r">
                        <a:buNone/>
                      </a:pPr>
                      <a:r>
                        <a:rPr/>
                        <a:t>1</a:t>
                      </a:r>
                    </a:p>
                  </a:txBody>
                </a:tc>
                <a:tc>
                  <a:txBody>
                    <a:bodyPr/>
                    <a:lstStyle/>
                    <a:p>
                      <a:pPr lvl="0" marL="0" indent="0" algn="r">
                        <a:buNone/>
                      </a:pPr>
                      <a:r>
                        <a:rPr/>
                        <a:t>4</a:t>
                      </a:r>
                    </a:p>
                  </a:txBody>
                </a:tc>
                <a:tc>
                  <a:txBody>
                    <a:bodyPr/>
                    <a:lstStyle/>
                    <a:p>
                      <a:pPr lvl="0" marL="0" indent="0" algn="r">
                        <a:buNone/>
                      </a:pPr>
                      <a:r>
                        <a:rPr/>
                        <a:t>30</a:t>
                      </a:r>
                    </a:p>
                  </a:txBody>
                </a:tc>
                <a:tc>
                  <a:txBody>
                    <a:bodyPr/>
                    <a:lstStyle/>
                    <a:p>
                      <a:pPr lvl="0" marL="0" indent="0" algn="r">
                        <a:buNone/>
                      </a:pPr>
                      <a:r>
                        <a:rPr/>
                        <a:t>34</a:t>
                      </a:r>
                    </a:p>
                  </a:txBody>
                </a:tc>
                <a:tc>
                  <a:txBody>
                    <a:bodyPr/>
                    <a:lstStyle/>
                    <a:p>
                      <a:pPr lvl="0" marL="0" indent="0" algn="r">
                        <a:buNone/>
                      </a:pPr>
                      <a:r>
                        <a:rPr/>
                        <a:t>0</a:t>
                      </a:r>
                    </a:p>
                  </a:txBody>
                </a:tc>
              </a:tr>
              <a:tr h="0">
                <a:tc>
                  <a:txBody>
                    <a:bodyPr/>
                    <a:lstStyle/>
                    <a:p>
                      <a:pPr lvl="0" marL="0" indent="0" algn="r">
                        <a:buNone/>
                      </a:pPr>
                      <a:r>
                        <a:rPr/>
                        <a:t>45</a:t>
                      </a:r>
                    </a:p>
                  </a:txBody>
                </a:tc>
                <a:tc>
                  <a:txBody>
                    <a:bodyPr/>
                    <a:lstStyle/>
                    <a:p>
                      <a:pPr lvl="0" marL="0" indent="0" algn="r">
                        <a:buNone/>
                      </a:pPr>
                      <a:r>
                        <a:rPr/>
                        <a:t>1</a:t>
                      </a:r>
                    </a:p>
                  </a:txBody>
                </a:tc>
                <a:tc>
                  <a:txBody>
                    <a:bodyPr/>
                    <a:lstStyle/>
                    <a:p>
                      <a:pPr lvl="0" marL="0" indent="0" algn="r">
                        <a:buNone/>
                      </a:pPr>
                      <a:r>
                        <a:rPr/>
                        <a:t>5</a:t>
                      </a:r>
                    </a:p>
                  </a:txBody>
                </a:tc>
                <a:tc>
                  <a:txBody>
                    <a:bodyPr/>
                    <a:lstStyle/>
                    <a:p>
                      <a:pPr lvl="0" marL="0" indent="0" algn="r">
                        <a:buNone/>
                      </a:pPr>
                      <a:r>
                        <a:rPr/>
                        <a:t>40</a:t>
                      </a:r>
                    </a:p>
                  </a:txBody>
                </a:tc>
                <a:tc>
                  <a:txBody>
                    <a:bodyPr/>
                    <a:lstStyle/>
                    <a:p>
                      <a:pPr lvl="0" marL="0" indent="0" algn="r">
                        <a:buNone/>
                      </a:pPr>
                      <a:r>
                        <a:rPr/>
                        <a:t>45</a:t>
                      </a:r>
                    </a:p>
                  </a:txBody>
                </a:tc>
                <a:tc>
                  <a:txBody>
                    <a:bodyPr/>
                    <a:lstStyle/>
                    <a:p>
                      <a:pPr lvl="0" marL="0" indent="0" algn="r">
                        <a:buNone/>
                      </a:pPr>
                      <a:r>
                        <a:rPr/>
                        <a:t>0</a:t>
                      </a:r>
                    </a:p>
                  </a:txBody>
                </a:tc>
              </a:tr>
              <a:tr h="0">
                <a:tc>
                  <a:txBody>
                    <a:bodyPr/>
                    <a:lstStyle/>
                    <a:p>
                      <a:pPr lvl="0" marL="0" indent="0" algn="r">
                        <a:buNone/>
                      </a:pPr>
                      <a:r>
                        <a:rPr/>
                        <a:t>190</a:t>
                      </a:r>
                    </a:p>
                  </a:txBody>
                </a:tc>
                <a:tc>
                  <a:txBody>
                    <a:bodyPr/>
                    <a:lstStyle/>
                    <a:p>
                      <a:pPr lvl="0" marL="0" indent="0" algn="r">
                        <a:buNone/>
                      </a:pPr>
                      <a:r>
                        <a:rPr/>
                        <a:t>0</a:t>
                      </a:r>
                    </a:p>
                  </a:txBody>
                </a:tc>
                <a:tc>
                  <a:txBody>
                    <a:bodyPr/>
                    <a:lstStyle/>
                    <a:p>
                      <a:pPr lvl="0" marL="0" indent="0" algn="r">
                        <a:buNone/>
                      </a:pPr>
                      <a:r>
                        <a:rPr/>
                        <a:t>190</a:t>
                      </a:r>
                    </a:p>
                  </a:txBody>
                </a:tc>
                <a:tc>
                  <a:txBody>
                    <a:bodyPr/>
                    <a:lstStyle/>
                    <a:p>
                      <a:pPr lvl="0" marL="0" indent="0" algn="r">
                        <a:buNone/>
                      </a:pPr>
                      <a:r>
                        <a:rPr/>
                        <a:t>90</a:t>
                      </a:r>
                    </a:p>
                  </a:txBody>
                </a:tc>
                <a:tc>
                  <a:txBody>
                    <a:bodyPr/>
                    <a:lstStyle/>
                    <a:p>
                      <a:pPr lvl="0" marL="0" indent="0" algn="r">
                        <a:buNone/>
                      </a:pPr>
                      <a:r>
                        <a:rPr/>
                        <a:t>280</a:t>
                      </a:r>
                    </a:p>
                  </a:txBody>
                </a:tc>
                <a:tc>
                  <a:txBody>
                    <a:bodyPr/>
                    <a:lstStyle/>
                    <a:p>
                      <a:pPr lvl="0" marL="0" indent="0" algn="r">
                        <a:buNone/>
                      </a:pPr>
                      <a:r>
                        <a:rPr/>
                        <a:t>1</a:t>
                      </a:r>
                    </a:p>
                  </a:txBody>
                </a:tc>
              </a:tr>
              <a:tr h="0">
                <a:tc>
                  <a:txBody>
                    <a:bodyPr/>
                    <a:lstStyle/>
                    <a:p>
                      <a:pPr lvl="0" marL="0" indent="0" algn="r">
                        <a:buNone/>
                      </a:pPr>
                      <a:r>
                        <a:rPr/>
                        <a:t>200</a:t>
                      </a:r>
                    </a:p>
                  </a:txBody>
                </a:tc>
                <a:tc>
                  <a:txBody>
                    <a:bodyPr/>
                    <a:lstStyle/>
                    <a:p>
                      <a:pPr lvl="0" marL="0" indent="0" algn="r">
                        <a:buNone/>
                      </a:pPr>
                      <a:r>
                        <a:rPr/>
                        <a:t>0</a:t>
                      </a:r>
                    </a:p>
                  </a:txBody>
                </a:tc>
                <a:tc>
                  <a:txBody>
                    <a:bodyPr/>
                    <a:lstStyle/>
                    <a:p>
                      <a:pPr lvl="0" marL="0" indent="0" algn="r">
                        <a:buNone/>
                      </a:pPr>
                      <a:r>
                        <a:rPr/>
                        <a:t>200</a:t>
                      </a:r>
                    </a:p>
                  </a:txBody>
                </a:tc>
                <a:tc>
                  <a:txBody>
                    <a:bodyPr/>
                    <a:lstStyle/>
                    <a:p>
                      <a:pPr lvl="0" marL="0" indent="0" algn="r">
                        <a:buNone/>
                      </a:pPr>
                      <a:r>
                        <a:rPr/>
                        <a:t>20</a:t>
                      </a:r>
                    </a:p>
                  </a:txBody>
                </a:tc>
                <a:tc>
                  <a:txBody>
                    <a:bodyPr/>
                    <a:lstStyle/>
                    <a:p>
                      <a:pPr lvl="0" marL="0" indent="0" algn="r">
                        <a:buNone/>
                      </a:pPr>
                      <a:r>
                        <a:rPr/>
                        <a:t>220</a:t>
                      </a:r>
                    </a:p>
                  </a:txBody>
                </a:tc>
                <a:tc>
                  <a:txBody>
                    <a:bodyPr/>
                    <a:lstStyle/>
                    <a:p>
                      <a:pPr lvl="0" marL="0" indent="0" algn="r">
                        <a:buNone/>
                      </a:pPr>
                      <a:r>
                        <a:rPr/>
                        <a:t>1</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example, the sharp, or strong, null hypothesis of no effects is </a:t>
                </a:r>
                <a14:m>
                  <m:oMath xmlns:m="http://schemas.openxmlformats.org/officeDocument/2006/math">
                    <m:sSub>
                      <m:e>
                        <m:r>
                          <m:t>H</m:t>
                        </m:r>
                      </m:e>
                      <m:sub>
                        <m:r>
                          <m:t>0</m:t>
                        </m:r>
                      </m:sub>
                    </m:sSub>
                    <m:r>
                      <m:t>:</m:t>
                    </m:r>
                    <m:sSub>
                      <m:e>
                        <m:r>
                          <m:t>y</m:t>
                        </m:r>
                      </m:e>
                      <m:sub>
                        <m:r>
                          <m:t>i</m:t>
                        </m:r>
                        <m:r>
                          <m:t>,</m:t>
                        </m:r>
                        <m:r>
                          <m:t>1</m:t>
                        </m:r>
                      </m:sub>
                    </m:sSub>
                    <m:r>
                      <m:t>=</m:t>
                    </m:r>
                    <m:sSub>
                      <m:e>
                        <m:r>
                          <m:t>y</m:t>
                        </m:r>
                      </m:e>
                      <m:sub>
                        <m:r>
                          <m:t>i</m:t>
                        </m:r>
                        <m:r>
                          <m:t>,</m:t>
                        </m:r>
                        <m:r>
                          <m:t>0</m:t>
                        </m:r>
                      </m:sub>
                    </m:sSub>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statistics</a:t>
            </a:r>
            <a:r>
              <a:rPr/>
              <a:t> </a:t>
            </a:r>
            <a:r>
              <a:rPr/>
              <a:t>summarize</a:t>
            </a:r>
            <a:r>
              <a:rPr/>
              <a:t> </a:t>
            </a:r>
            <a:r>
              <a:rPr/>
              <a:t>treatment</a:t>
            </a:r>
            <a:r>
              <a:rPr/>
              <a:t> </a:t>
            </a:r>
            <a:r>
              <a:rPr/>
              <a:t>to</a:t>
            </a:r>
            <a:r>
              <a:rPr/>
              <a:t> </a:t>
            </a:r>
            <a:r>
              <a:rPr/>
              <a:t>outcome</a:t>
            </a:r>
            <a:r>
              <a:rPr/>
              <a:t> </a:t>
            </a:r>
            <a:r>
              <a:rPr/>
              <a:t>relationships</a:t>
            </a:r>
          </a:p>
        </p:txBody>
      </p:sp>
      <p:sp>
        <p:nvSpPr>
          <p:cNvPr id="3" name="Content Placeholder 2"/>
          <p:cNvSpPr>
            <a:spLocks noGrp="1"/>
          </p:cNvSpPr>
          <p:nvPr>
            <p:ph idx="1"/>
          </p:nvPr>
        </p:nvSpPr>
        <p:spPr/>
        <p:txBody>
          <a:bodyPr/>
          <a:lstStyle/>
          <a:p>
            <a:pPr lvl="0" marL="1270000" indent="0">
              <a:buNone/>
            </a:pPr>
            <a:r>
              <a:rPr sz="1800">
                <a:latin typeface="Courier"/>
              </a:rPr>
              <a:t>[1] -49.6</a:t>
            </a:r>
          </a:p>
          <a:p>
            <a:pPr lvl="0" marL="1270000" indent="0">
              <a:buNone/>
            </a:pPr>
            <a:r>
              <a:rPr sz="1800">
                <a:latin typeface="Courier"/>
              </a:rPr>
              <a:t>[1]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Linking</a:t>
            </a:r>
            <a:r>
              <a:rPr/>
              <a:t> </a:t>
            </a:r>
            <a:r>
              <a:rPr/>
              <a:t>test</a:t>
            </a:r>
            <a:r>
              <a:rPr/>
              <a:t> </a:t>
            </a:r>
            <a:r>
              <a:rPr/>
              <a:t>statistic</a:t>
            </a:r>
            <a:r>
              <a:rPr/>
              <a:t> </a:t>
            </a:r>
            <a:r>
              <a:rPr/>
              <a:t>and</a:t>
            </a:r>
            <a:r>
              <a:rPr/>
              <a:t> </a:t>
            </a:r>
            <a:r>
              <a:rPr/>
              <a:t>hypothesis.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we observe for each person, </a:t>
                </a:r>
                <a14:m>
                  <m:oMath xmlns:m="http://schemas.openxmlformats.org/officeDocument/2006/math">
                    <m:r>
                      <m:t>i</m:t>
                    </m:r>
                  </m:oMath>
                </a14:m>
                <a:r>
                  <a:rPr/>
                  <a:t>, (</a:t>
                </a:r>
                <a14:m>
                  <m:oMath xmlns:m="http://schemas.openxmlformats.org/officeDocument/2006/math">
                    <m:sSub>
                      <m:e>
                        <m:r>
                          <m:t>Y</m:t>
                        </m:r>
                      </m:e>
                      <m:sub>
                        <m:r>
                          <m:t>i</m:t>
                        </m:r>
                      </m:sub>
                    </m:sSub>
                  </m:oMath>
                </a14:m>
                <a:r>
                  <a:rPr/>
                  <a:t>) is either what we would have observed in treatment (</a:t>
                </a:r>
                <a14:m>
                  <m:oMath xmlns:m="http://schemas.openxmlformats.org/officeDocument/2006/math">
                    <m:sSub>
                      <m:e>
                        <m:r>
                          <m:t>y</m:t>
                        </m:r>
                      </m:e>
                      <m:sub>
                        <m:r>
                          <m:t>i</m:t>
                        </m:r>
                        <m:r>
                          <m:t>,</m:t>
                        </m:r>
                        <m:r>
                          <m:t>1</m:t>
                        </m:r>
                      </m:sub>
                    </m:sSub>
                  </m:oMath>
                </a14:m>
                <a:r>
                  <a:rPr/>
                  <a:t>) </a:t>
                </a:r>
                <a:r>
                  <a:rPr b="1"/>
                  <a:t>or</a:t>
                </a:r>
                <a:r>
                  <a:rPr/>
                  <a:t> what we would have observed in control (</a:t>
                </a:r>
                <a14:m>
                  <m:oMath xmlns:m="http://schemas.openxmlformats.org/officeDocument/2006/math">
                    <m:sSub>
                      <m:e>
                        <m:r>
                          <m:t>y</m:t>
                        </m:r>
                      </m:e>
                      <m:sub>
                        <m:r>
                          <m:t>i</m:t>
                        </m:r>
                        <m:r>
                          <m:t>,</m:t>
                        </m:r>
                        <m:r>
                          <m:t>0</m:t>
                        </m:r>
                      </m:sub>
                    </m:sSub>
                  </m:oMath>
                </a14:m>
                <a:r>
                  <a:rPr/>
                  <a:t>).</a:t>
                </a:r>
              </a:p>
              <a:p>
                <a:pPr lvl="0" marL="0" indent="0">
                  <a:buNone/>
                </a:pPr>
                <a14:m>
                  <m:oMathPara xmlns:m="http://schemas.openxmlformats.org/officeDocument/2006/math">
                    <m:oMathParaPr>
                      <m:jc m:val="center"/>
                    </m:oMathParaPr>
                    <m:oMath>
                      <m:sSub>
                        <m:e>
                          <m:r>
                            <m:t>Y</m:t>
                          </m:r>
                        </m:e>
                        <m:sub>
                          <m:r>
                            <m:t>i</m:t>
                          </m:r>
                        </m:sub>
                      </m:sSub>
                      <m:r>
                        <m:t>=</m:t>
                      </m:r>
                      <m:sSub>
                        <m:e>
                          <m:r>
                            <m:t>Z</m:t>
                          </m:r>
                        </m:e>
                        <m:sub>
                          <m:r>
                            <m:t>i</m:t>
                          </m:r>
                        </m:sub>
                      </m:sSub>
                      <m:sSub>
                        <m:e>
                          <m:r>
                            <m:t>y</m:t>
                          </m:r>
                        </m:e>
                        <m:sub>
                          <m:r>
                            <m:t>i</m:t>
                          </m:r>
                          <m:r>
                            <m:t>,</m:t>
                          </m:r>
                          <m:r>
                            <m:t>1</m:t>
                          </m:r>
                        </m:sub>
                      </m:sSub>
                      <m:r>
                        <m:t>+</m:t>
                      </m:r>
                      <m:r>
                        <m:t>(</m:t>
                      </m:r>
                      <m:r>
                        <m:t>1</m:t>
                      </m:r>
                      <m:r>
                        <m:t>−</m:t>
                      </m:r>
                      <m:sSub>
                        <m:e>
                          <m:r>
                            <m:t>Z</m:t>
                          </m:r>
                        </m:e>
                        <m:sub>
                          <m:r>
                            <m:t>i</m:t>
                          </m:r>
                        </m:sub>
                      </m:sSub>
                      <m:r>
                        <m:t>)</m:t>
                      </m:r>
                      <m:r>
                        <m:t>*</m:t>
                      </m:r>
                      <m:sSub>
                        <m:e>
                          <m:r>
                            <m:t>y</m:t>
                          </m:r>
                        </m:e>
                        <m:sub>
                          <m:r>
                            <m:t>i</m:t>
                          </m:r>
                          <m:r>
                            <m:t>,</m:t>
                          </m:r>
                          <m:r>
                            <m:t>0</m:t>
                          </m:r>
                        </m:sub>
                      </m:sSub>
                    </m:oMath>
                  </m:oMathPara>
                </a14:m>
              </a:p>
              <a:p>
                <a:pPr lvl="0" marL="0" indent="0">
                  <a:buNone/>
                </a:pPr>
                <a:r>
                  <a:rPr/>
                  <a:t>So, if </a:t>
                </a:r>
                <a14:m>
                  <m:oMath xmlns:m="http://schemas.openxmlformats.org/officeDocument/2006/math">
                    <m:sSub>
                      <m:e>
                        <m:r>
                          <m:t>y</m:t>
                        </m:r>
                      </m:e>
                      <m:sub>
                        <m:r>
                          <m:t>i</m:t>
                        </m:r>
                        <m:r>
                          <m:t>,</m:t>
                        </m:r>
                        <m:r>
                          <m:t>1</m:t>
                        </m:r>
                      </m:sub>
                    </m:sSub>
                    <m:r>
                      <m:t>=</m:t>
                    </m:r>
                    <m:sSub>
                      <m:e>
                        <m:r>
                          <m:t>y</m:t>
                        </m:r>
                      </m:e>
                      <m:sub>
                        <m:r>
                          <m:t>i</m:t>
                        </m:r>
                        <m:r>
                          <m:t>,</m:t>
                        </m:r>
                        <m:r>
                          <m:t>0</m:t>
                        </m:r>
                      </m:sub>
                    </m:sSub>
                  </m:oMath>
                </a14:m>
                <a:r>
                  <a:rPr/>
                  <a:t> then: </a:t>
                </a:r>
                <a14:m>
                  <m:oMath xmlns:m="http://schemas.openxmlformats.org/officeDocument/2006/math">
                    <m:sSub>
                      <m:e>
                        <m:r>
                          <m:t>Y</m:t>
                        </m:r>
                      </m:e>
                      <m:sub>
                        <m:r>
                          <m:t>i</m:t>
                        </m:r>
                      </m:sub>
                    </m:sSub>
                    <m:r>
                      <m:t>=</m:t>
                    </m:r>
                    <m:sSub>
                      <m:e>
                        <m:r>
                          <m:t>y</m:t>
                        </m:r>
                      </m:e>
                      <m:sub>
                        <m:r>
                          <m:t>i</m:t>
                        </m:r>
                        <m:r>
                          <m:t>,</m:t>
                        </m:r>
                        <m:r>
                          <m:t>0</m:t>
                        </m:r>
                      </m:sub>
                    </m:sSub>
                  </m:oMath>
                </a14:m>
                <a:r>
                  <a:rPr/>
                  <a:t>: What we actually observe is what we would have observed in the control condition.</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Summarizing Information about Causal Effects</dc:title>
  <dc:creator>Fill In Your Name</dc:creator>
  <cp:keywords/>
  <dcterms:created xsi:type="dcterms:W3CDTF">2019-10-10T15:27:54Z</dcterms:created>
  <dcterms:modified xsi:type="dcterms:W3CDTF">2019-10-10T15:27:54Z</dcterms:modified>
</cp:coreProperties>
</file>