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4"/>
  </p:notesMasterIdLst>
  <p:handoutMasterIdLst>
    <p:handoutMasterId r:id="rId25"/>
  </p:handoutMasterIdLst>
  <p:sldIdLst>
    <p:sldId id="304" r:id="rId2"/>
    <p:sldId id="300" r:id="rId3"/>
    <p:sldId id="301" r:id="rId4"/>
    <p:sldId id="305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</p:sldIdLst>
  <p:sldSz cx="9144000" cy="6858000" type="screen4x3"/>
  <p:notesSz cx="6794500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3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50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4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0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38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5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73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03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79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5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42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6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7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9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6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9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2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7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02E71-CC11-489E-8E8B-5F8D8E2B5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A6B61-EFB5-45F1-8E35-DFDAE8605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71BE2-9191-4094-B1C8-5F496258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8/26/2021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1C9D0-59CD-4BC7-8739-56346224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3D9D9-E77D-4620-B25A-C1D9EA45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671B5D-6F89-4B55-9046-567BFE71E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8" name="Rectangle 56">
            <a:extLst>
              <a:ext uri="{FF2B5EF4-FFF2-40B4-BE49-F238E27FC236}">
                <a16:creationId xmlns:a16="http://schemas.microsoft.com/office/drawing/2014/main" id="{E5CA3102-8CCF-4C90-B17A-5F53DAA85C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684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FD670-EB33-47F3-AE4A-B53A3345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C20A9-1EB8-47CE-9F85-07F23A19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E6A7F-5BF9-4254-B52B-4212F07F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DA240-1010-40AD-AA5C-0721A1FB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0FB-3D2A-44C7-A888-E6B82C90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909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17638-46F0-41A2-8866-FCB4AFE8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24039-9F15-4E29-BFDE-C35B417BD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2A4C7-1279-41E6-AA12-DCC9A28B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47909-44DF-4919-9760-3C2224C0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903F5-664B-4324-90A7-12A6750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4168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02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283FC-A46A-454D-8850-A4B30367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C9170-B43A-4AAE-A844-2566C6E7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CC1B5-B4B0-42EB-B192-BED80B23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058BD-9F95-4A06-9CBC-D813AE20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61134-B89B-4A65-9C38-5A99CCB7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35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F4CCF-1650-4156-8DA5-2B29EF09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26643-4229-47A5-9257-AE0117DCF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BD20D-3571-4725-BA32-A563CEB2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0AE17-9CB4-4FBB-A20A-CF00209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12746-87ED-4AAF-AA78-A9EDCB60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380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EFD81-E4B3-49C9-B654-2C7375D2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9DDD-8148-4F2B-B2AE-77D7296B3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AFE19-9556-4007-AB8F-F9EB21C3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29980-B65E-41BA-B932-08178207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6B151-E3E6-41A1-B1B8-FBD48A1F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A2EAD-F801-47C3-B944-C5F6C6D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008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2263-607B-4A89-A182-CD3FDFBB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6D1A7-7347-4341-947F-04CADE27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D1CA35-25B3-4368-B658-E171A307D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D4B85-A13C-49E2-893E-7F721F9C3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3E9543-C5F0-4E6B-8225-9996862DC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8B951-FFE4-4469-9CDB-43B6BBF7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E16C2-426B-499A-85E3-BE612AFD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41081A-EA81-4DCC-8179-90E6FDB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429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344CD-9C61-414B-B6F2-1019D0C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2579E-3613-4C19-82ED-5BDCF3A1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D8257-226C-4814-9248-2E01C8C0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27937-CEC7-4055-BCE3-32717DB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56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EF7CA-6F4A-4764-817E-A9CE486E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465E0F-CA57-4C4C-9CF7-BB1F7951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BF701-595A-499F-AF1F-8F4AF15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105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0F39A-3CA8-4DE2-A382-1FA3AE40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C09F2-FA7C-47F6-AE28-D22E63B8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3CC39-BB9D-4636-8007-EEECCF8A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FAA3E-92E1-4CE1-99EF-ED801B6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B514E-97B6-44C0-9CEB-B390CED7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B1B42-F99A-4837-B45A-61A65F00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545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18C02-FB1E-44C3-B830-A42D9739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E8D17B-01E3-479D-84F2-E23ED9BB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36413-55DC-4C86-9121-F6140BB9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7B7CB-E941-4093-AC55-73708D25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6EEF2-1046-48C7-A5F9-72A62351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F9EE37-84EF-455B-A75D-318BE3D0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32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CAA3ED-1371-4D71-B1EE-A9E12B5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E0DD9-272B-4BD2-976E-99DDE484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CDCEB-E85B-4C07-85C0-568ED54B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 smtClean="0"/>
              <a:pPr>
                <a:defRPr/>
              </a:pPr>
              <a:t>2021-08-26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11CE0-F0D3-40D7-8B01-833CFDD43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867CF-DFFE-4442-8E9A-FC3FCB4D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79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58" r:id="rId13"/>
    <p:sldLayoutId id="2147483660" r:id="rId14"/>
    <p:sldLayoutId id="2147483662" r:id="rId15"/>
    <p:sldLayoutId id="2147483663" r:id="rId16"/>
    <p:sldLayoutId id="2147483677" r:id="rId17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0820F-0806-4D12-AF21-704BFDA5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19442C-89ED-482C-B5AD-D703B4610EA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32745F1-CF42-4430-934B-66CEE1746AF9}"/>
              </a:ext>
            </a:extLst>
          </p:cNvPr>
          <p:cNvSpPr txBox="1">
            <a:spLocks/>
          </p:cNvSpPr>
          <p:nvPr/>
        </p:nvSpPr>
        <p:spPr>
          <a:xfrm>
            <a:off x="1143000" y="4437534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 err="1"/>
              <a:t>팀명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AIM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b="1" dirty="0"/>
              <a:t>2021. 08. 26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C112A5-98EF-425E-BAAA-96ECC27E21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0" b="29000"/>
          <a:stretch/>
        </p:blipFill>
        <p:spPr>
          <a:xfrm>
            <a:off x="2535452" y="313342"/>
            <a:ext cx="4073095" cy="179621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CAE27D-93B5-47C5-A1E6-59D6E9E39D8C}"/>
              </a:ext>
            </a:extLst>
          </p:cNvPr>
          <p:cNvSpPr/>
          <p:nvPr/>
        </p:nvSpPr>
        <p:spPr>
          <a:xfrm>
            <a:off x="107504" y="2204864"/>
            <a:ext cx="8928992" cy="1969615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kern="0" dirty="0">
              <a:solidFill>
                <a:srgbClr val="000000"/>
              </a:solidFill>
              <a:latin typeface="+mj-ea"/>
            </a:endParaRPr>
          </a:p>
          <a:p>
            <a:pPr algn="ctr"/>
            <a:r>
              <a:rPr lang="en-US" altLang="ko-KR" sz="1800" b="1" kern="0" dirty="0">
                <a:solidFill>
                  <a:srgbClr val="000000"/>
                </a:solidFill>
                <a:latin typeface="+mj-ea"/>
              </a:rPr>
              <a:t>MFCC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</a:rPr>
              <a:t>와 구글</a:t>
            </a:r>
            <a:r>
              <a:rPr lang="en-US" altLang="ko-KR" sz="1800" b="1" kern="0" dirty="0">
                <a:solidFill>
                  <a:srgbClr val="000000"/>
                </a:solidFill>
                <a:latin typeface="+mj-ea"/>
              </a:rPr>
              <a:t>ML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</a:rPr>
              <a:t>솔루션</a:t>
            </a:r>
            <a:r>
              <a:rPr lang="ko-KR" altLang="en-US" b="1" kern="0" dirty="0">
                <a:solidFill>
                  <a:srgbClr val="000000"/>
                </a:solidFill>
                <a:latin typeface="+mj-ea"/>
              </a:rPr>
              <a:t>을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</a:rPr>
              <a:t> 활용한 </a:t>
            </a:r>
            <a:r>
              <a:rPr lang="en-US" altLang="ko-KR" sz="1800" b="1" kern="0" dirty="0">
                <a:solidFill>
                  <a:srgbClr val="000000"/>
                </a:solidFill>
                <a:latin typeface="+mj-ea"/>
              </a:rPr>
              <a:t>CNN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</a:rPr>
              <a:t>울음분석 및 행동감지 기반 </a:t>
            </a:r>
            <a:r>
              <a:rPr lang="ko-KR" altLang="en-US" sz="1800" b="1" kern="0" dirty="0" err="1">
                <a:solidFill>
                  <a:srgbClr val="000000"/>
                </a:solidFill>
                <a:latin typeface="+mj-ea"/>
              </a:rPr>
              <a:t>유아케어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</a:rPr>
              <a:t> 서비스</a:t>
            </a:r>
            <a:endParaRPr lang="en-US" altLang="ko-KR" sz="1800" b="1" kern="0" dirty="0">
              <a:solidFill>
                <a:srgbClr val="000000"/>
              </a:solidFill>
              <a:latin typeface="+mj-ea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SORI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화면 설계서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78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4101D9B-D6D6-4812-9CE7-8622BDECD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42" y="548680"/>
            <a:ext cx="3397814" cy="6019245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008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번에 변경된 내용을 저장하지 않고 </a:t>
            </a:r>
            <a:r>
              <a:rPr lang="en-US" altLang="ko-KR" dirty="0"/>
              <a:t>5</a:t>
            </a:r>
            <a:r>
              <a:rPr lang="ko-KR" altLang="en-US" dirty="0"/>
              <a:t>번 버튼을 클릭 시 변경한 내용이 저장되지 않음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란에서 이전에 작성했던 육아일기의 제목이 나타나며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수정 가능함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란에서 이전에 작성했던 육아일기의 내용이 나타나며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수정 가능함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3</a:t>
            </a:r>
            <a:r>
              <a:rPr lang="ko-KR" altLang="en-US" sz="700" dirty="0">
                <a:latin typeface="+mn-ea"/>
              </a:rPr>
              <a:t>번 버튼을 클릭 시 변경한 내용이 저장됨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 버튼을 클릭 시 해당 날짜의 육아일기가 삭제됨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39526014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제목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내용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변경된 육아일기 저장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해당 육아일기 삭제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다이얼로그 닫기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육아일기 조회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200319" y="212335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176513" y="252771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3827639" y="458112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308331" y="458112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91599F-05E0-46E4-B7CE-565C3EE98C29}"/>
              </a:ext>
            </a:extLst>
          </p:cNvPr>
          <p:cNvSpPr/>
          <p:nvPr/>
        </p:nvSpPr>
        <p:spPr>
          <a:xfrm>
            <a:off x="4716016" y="170080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78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657334F-11AB-4090-A5E5-992575B69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86" y="476672"/>
            <a:ext cx="3385570" cy="6043061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009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번의 경우 클릭 시 카카오톡을 이용한 </a:t>
            </a:r>
            <a:r>
              <a:rPr lang="ko-KR" altLang="en-US" dirty="0" err="1"/>
              <a:t>챗봇</a:t>
            </a:r>
            <a:r>
              <a:rPr lang="ko-KR" altLang="en-US" dirty="0"/>
              <a:t> 서비스로 이동이 되며 사용자의 모바일 기기에 카카오톡 앱이 </a:t>
            </a:r>
            <a:r>
              <a:rPr lang="ko-KR" altLang="en-US" dirty="0" err="1"/>
              <a:t>성치되어있어야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 : </a:t>
            </a:r>
            <a:r>
              <a:rPr lang="ko-KR" altLang="en-US" sz="700" dirty="0">
                <a:latin typeface="+mn-ea"/>
              </a:rPr>
              <a:t>내 정보 조회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변경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 :</a:t>
            </a:r>
            <a:r>
              <a:rPr lang="ko-KR" altLang="en-US" sz="700" dirty="0">
                <a:latin typeface="+mn-ea"/>
              </a:rPr>
              <a:t> 가입한 보험 정보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3 :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신청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해지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 : </a:t>
            </a:r>
            <a:r>
              <a:rPr lang="ko-KR" altLang="en-US" sz="700" dirty="0">
                <a:latin typeface="+mn-ea"/>
              </a:rPr>
              <a:t>문의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사고 접수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5 : </a:t>
            </a:r>
            <a:r>
              <a:rPr lang="ko-KR" altLang="en-US" sz="700" dirty="0">
                <a:latin typeface="+mn-ea"/>
              </a:rPr>
              <a:t>시스템 설정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6 : </a:t>
            </a:r>
            <a:r>
              <a:rPr lang="ko-KR" altLang="en-US" sz="700" dirty="0">
                <a:latin typeface="+mn-ea"/>
              </a:rPr>
              <a:t>서비스 소개 유튜브 </a:t>
            </a:r>
            <a:r>
              <a:rPr lang="ko-KR" altLang="en-US" sz="700" dirty="0" err="1">
                <a:latin typeface="+mn-ea"/>
              </a:rPr>
              <a:t>웝페이지로</a:t>
            </a:r>
            <a:r>
              <a:rPr lang="ko-KR" altLang="en-US" sz="700" dirty="0">
                <a:latin typeface="+mn-ea"/>
              </a:rPr>
              <a:t> 이동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86283817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내 정보 조회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변경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가입한 보험 정보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신청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해지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문의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사고 접수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시스템 설정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서비스 소개 화면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내 정보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028289" y="190738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028289" y="249289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2028289" y="307840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027395" y="367017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91599F-05E0-46E4-B7CE-565C3EE98C29}"/>
              </a:ext>
            </a:extLst>
          </p:cNvPr>
          <p:cNvSpPr/>
          <p:nvPr/>
        </p:nvSpPr>
        <p:spPr>
          <a:xfrm>
            <a:off x="2027395" y="425156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FD434D-52BD-4221-AAAA-12691437994D}"/>
              </a:ext>
            </a:extLst>
          </p:cNvPr>
          <p:cNvSpPr/>
          <p:nvPr/>
        </p:nvSpPr>
        <p:spPr>
          <a:xfrm>
            <a:off x="2027395" y="483295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290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83BF3F-E084-4B24-A105-9D72E9FD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19" y="442354"/>
            <a:ext cx="3435937" cy="6096016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010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)</a:t>
            </a:r>
            <a:r>
              <a:rPr lang="ko-KR" altLang="en-US" dirty="0"/>
              <a:t>의 경우 수정 불가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2 ~ 4</a:t>
            </a:r>
            <a:r>
              <a:rPr lang="ko-KR" altLang="en-US" sz="700" dirty="0">
                <a:latin typeface="+mn-ea"/>
              </a:rPr>
              <a:t>번 텍스트 란에서 회원의 각 정보를 확인 가능하며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수정 또한 가능하다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 ~ 4</a:t>
            </a:r>
            <a:r>
              <a:rPr lang="ko-KR" altLang="en-US" sz="700" dirty="0">
                <a:latin typeface="+mn-ea"/>
              </a:rPr>
              <a:t>번 텍스트를 수정 후 </a:t>
            </a:r>
            <a:r>
              <a:rPr lang="en-US" altLang="ko-KR" sz="700" dirty="0">
                <a:latin typeface="+mn-ea"/>
              </a:rPr>
              <a:t>5</a:t>
            </a:r>
            <a:r>
              <a:rPr lang="ko-KR" altLang="en-US" sz="700" dirty="0">
                <a:latin typeface="+mn-ea"/>
              </a:rPr>
              <a:t>번 버튼 클릭 시 회원 정보 변경이 완료됨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05760027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 아이디 확인 및 변경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PW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확인 및 변경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 이메일 확인 및 변경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IP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캠 주소 확인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 정보 변경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 정보 변경 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내 정보 조회</a:t>
            </a:r>
            <a:r>
              <a:rPr kumimoji="0" lang="en-US" altLang="ko-KR" dirty="0"/>
              <a:t>/</a:t>
            </a:r>
            <a:r>
              <a:rPr kumimoji="0" lang="ko-KR" altLang="en-US" dirty="0"/>
              <a:t>변경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195736" y="212335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200164" y="292902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2195736" y="359837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195736" y="430259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591599F-05E0-46E4-B7CE-565C3EE98C29}"/>
              </a:ext>
            </a:extLst>
          </p:cNvPr>
          <p:cNvSpPr/>
          <p:nvPr/>
        </p:nvSpPr>
        <p:spPr>
          <a:xfrm>
            <a:off x="3659586" y="490675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CFD434D-52BD-4221-AAAA-12691437994D}"/>
              </a:ext>
            </a:extLst>
          </p:cNvPr>
          <p:cNvSpPr/>
          <p:nvPr/>
        </p:nvSpPr>
        <p:spPr>
          <a:xfrm>
            <a:off x="2656927" y="492911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855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C2D35C2-674A-462D-8420-B8C45CA67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691" y="548680"/>
            <a:ext cx="3418565" cy="601448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sz="700" dirty="0">
                <a:latin typeface="+mn-ea"/>
              </a:rPr>
              <a:t>보험이 등록되지 않았거나 아직 조회가 되지 않은 사용자가 가입한 보험정보를 확인했을 경우의 화면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버튼을 클릭하여 보험 정보를 조회하여 등록 가능한 페이지로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버튼을 클릭 시 어린이보험을 소개해주는 유튜브 페이지로 이동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64411685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보험정보 등록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어린이 보험 소개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900" dirty="0"/>
              <a:t>가입한 보험 정보</a:t>
            </a:r>
            <a:r>
              <a:rPr kumimoji="0" lang="en-US" altLang="ko-KR" sz="900" dirty="0"/>
              <a:t>(</a:t>
            </a:r>
            <a:r>
              <a:rPr kumimoji="0" lang="ko-KR" altLang="en-US" sz="900" dirty="0"/>
              <a:t>보험 없음</a:t>
            </a:r>
            <a:r>
              <a:rPr kumimoji="0" lang="en-US" altLang="ko-KR" sz="900" dirty="0"/>
              <a:t>)</a:t>
            </a:r>
            <a:endParaRPr kumimoji="0"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795247" y="299475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795247" y="495605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89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069B9B-EE06-4BDB-A463-D32C81F96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3375215" cy="5947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ACC65E-DE63-4677-8FD0-C26238AAD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57" y="548680"/>
            <a:ext cx="1686160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4FF18A-8099-4330-8CA7-04B393B0E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48" y="569781"/>
            <a:ext cx="1324160" cy="2391109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보험을 앱에 등록하기 위해서는 반드시 </a:t>
            </a:r>
            <a:r>
              <a:rPr lang="en-US" altLang="ko-KR" dirty="0"/>
              <a:t>7</a:t>
            </a:r>
            <a:r>
              <a:rPr lang="ko-KR" altLang="en-US" dirty="0"/>
              <a:t>번 버튼을 클릭 후 </a:t>
            </a:r>
            <a:r>
              <a:rPr lang="en-US" altLang="ko-KR" dirty="0"/>
              <a:t>8</a:t>
            </a:r>
            <a:r>
              <a:rPr lang="ko-KR" altLang="en-US" dirty="0"/>
              <a:t>번 버튼을 클릭해야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1,3,5,6</a:t>
            </a:r>
            <a:r>
              <a:rPr lang="ko-KR" altLang="en-US" sz="700" dirty="0">
                <a:latin typeface="+mn-ea"/>
              </a:rPr>
              <a:t>번 입력란에 사용자가 가입된 보험 내용을 입력할 수 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1,3,5,6</a:t>
            </a:r>
            <a:r>
              <a:rPr lang="ko-KR" altLang="en-US" sz="700" dirty="0">
                <a:latin typeface="+mn-ea"/>
              </a:rPr>
              <a:t>번을 입력 후 </a:t>
            </a:r>
            <a:r>
              <a:rPr lang="en-US" altLang="ko-KR" sz="700" dirty="0">
                <a:latin typeface="+mn-ea"/>
              </a:rPr>
              <a:t>7</a:t>
            </a:r>
            <a:r>
              <a:rPr lang="ko-KR" altLang="en-US" sz="700" dirty="0">
                <a:latin typeface="+mn-ea"/>
              </a:rPr>
              <a:t>번 버튼을 클릭 시 본인이 가입된 보험이 조회된다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ko-KR" altLang="en-US" sz="700" dirty="0">
                <a:latin typeface="+mn-ea"/>
              </a:rPr>
              <a:t>조회가 완료된 후 </a:t>
            </a:r>
            <a:r>
              <a:rPr lang="en-US" altLang="ko-KR" sz="700" dirty="0">
                <a:latin typeface="+mn-ea"/>
              </a:rPr>
              <a:t>8</a:t>
            </a:r>
            <a:r>
              <a:rPr lang="ko-KR" altLang="en-US" sz="700" dirty="0">
                <a:latin typeface="+mn-ea"/>
              </a:rPr>
              <a:t>번 버튼을 클릭 시 사용자가 가입된 보험 정보가 앱에 등록된다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A,B </a:t>
            </a:r>
            <a:r>
              <a:rPr lang="ko-KR" altLang="en-US" sz="700" dirty="0">
                <a:latin typeface="+mn-ea"/>
              </a:rPr>
              <a:t>목록은 각각 </a:t>
            </a:r>
            <a:r>
              <a:rPr lang="en-US" altLang="ko-KR" sz="700" dirty="0">
                <a:latin typeface="+mn-ea"/>
              </a:rPr>
              <a:t>2,4</a:t>
            </a:r>
            <a:r>
              <a:rPr lang="ko-KR" altLang="en-US" sz="700" dirty="0">
                <a:latin typeface="+mn-ea"/>
              </a:rPr>
              <a:t>번의 </a:t>
            </a:r>
            <a:r>
              <a:rPr lang="ko-KR" altLang="en-US" sz="700" dirty="0" err="1">
                <a:latin typeface="+mn-ea"/>
              </a:rPr>
              <a:t>스피너를</a:t>
            </a:r>
            <a:r>
              <a:rPr lang="ko-KR" altLang="en-US" sz="700" dirty="0">
                <a:latin typeface="+mn-ea"/>
              </a:rPr>
              <a:t> 클릭 시 나타나는 목록이다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78173276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보험사 선택 텍스트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보험사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이름 선택 텍스트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가입자면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생년월일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조회하기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등록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페이지 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보험사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보험정보 등록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611559" y="173911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611559" y="229915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ED53C8-60F9-46F4-8A09-2853BDC43AE5}"/>
              </a:ext>
            </a:extLst>
          </p:cNvPr>
          <p:cNvSpPr/>
          <p:nvPr/>
        </p:nvSpPr>
        <p:spPr>
          <a:xfrm>
            <a:off x="611559" y="287464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E65F5D-A39F-456F-8911-20E7C6CDBCA7}"/>
              </a:ext>
            </a:extLst>
          </p:cNvPr>
          <p:cNvSpPr/>
          <p:nvPr/>
        </p:nvSpPr>
        <p:spPr>
          <a:xfrm>
            <a:off x="603119" y="342900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F7E2B6-E347-4FCA-A1F9-84DC54793866}"/>
              </a:ext>
            </a:extLst>
          </p:cNvPr>
          <p:cNvSpPr/>
          <p:nvPr/>
        </p:nvSpPr>
        <p:spPr>
          <a:xfrm>
            <a:off x="2071280" y="173911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6013226-6C4E-4B38-99AB-8FAB7C49CE69}"/>
              </a:ext>
            </a:extLst>
          </p:cNvPr>
          <p:cNvSpPr/>
          <p:nvPr/>
        </p:nvSpPr>
        <p:spPr>
          <a:xfrm>
            <a:off x="2071280" y="229915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BEF52B-DAEA-4CC6-A6EC-5C5E2B527C18}"/>
              </a:ext>
            </a:extLst>
          </p:cNvPr>
          <p:cNvSpPr/>
          <p:nvPr/>
        </p:nvSpPr>
        <p:spPr>
          <a:xfrm>
            <a:off x="1344111" y="414337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D81B7B7-6941-4023-94E1-5ABBD5232A17}"/>
              </a:ext>
            </a:extLst>
          </p:cNvPr>
          <p:cNvSpPr/>
          <p:nvPr/>
        </p:nvSpPr>
        <p:spPr>
          <a:xfrm>
            <a:off x="3726645" y="44066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585AC5E-3340-4269-950D-C50F2E8DBCEB}"/>
              </a:ext>
            </a:extLst>
          </p:cNvPr>
          <p:cNvSpPr/>
          <p:nvPr/>
        </p:nvSpPr>
        <p:spPr>
          <a:xfrm>
            <a:off x="5472671" y="44066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1ECC50-9CCB-480C-9233-B065CA25BAA7}"/>
              </a:ext>
            </a:extLst>
          </p:cNvPr>
          <p:cNvSpPr/>
          <p:nvPr/>
        </p:nvSpPr>
        <p:spPr>
          <a:xfrm>
            <a:off x="2011672" y="490286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182A9F4-B057-4BD6-82D0-B096A6C2ACF9}"/>
              </a:ext>
            </a:extLst>
          </p:cNvPr>
          <p:cNvSpPr/>
          <p:nvPr/>
        </p:nvSpPr>
        <p:spPr>
          <a:xfrm>
            <a:off x="946782" y="489951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18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92FD98-01C6-4A39-AB99-76B678202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71" y="492139"/>
            <a:ext cx="3513585" cy="613468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보험을 앱에 등록하기 위해서는 반드시 </a:t>
            </a:r>
            <a:r>
              <a:rPr lang="en-US" altLang="ko-KR" dirty="0"/>
              <a:t>7</a:t>
            </a:r>
            <a:r>
              <a:rPr lang="ko-KR" altLang="en-US" dirty="0"/>
              <a:t>번 버튼을 클릭 후 </a:t>
            </a:r>
            <a:r>
              <a:rPr lang="en-US" altLang="ko-KR" dirty="0"/>
              <a:t>8</a:t>
            </a:r>
            <a:r>
              <a:rPr lang="ko-KR" altLang="en-US" dirty="0"/>
              <a:t>번 버튼을 클릭해야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1~6</a:t>
            </a:r>
            <a:r>
              <a:rPr lang="ko-KR" altLang="en-US" sz="700" dirty="0">
                <a:latin typeface="+mn-ea"/>
              </a:rPr>
              <a:t>번에 사용자가 가입된 보험 정보가 나타난다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7,8,9</a:t>
            </a:r>
            <a:r>
              <a:rPr lang="ko-KR" altLang="en-US" sz="700" dirty="0">
                <a:latin typeface="+mn-ea"/>
              </a:rPr>
              <a:t>번에 각각 사용자가 가입된 보험의 사이트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청구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고객센터 링크가 나와있으며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클릭 시 해당 웹 페이지로 이동한다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95872318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가입된 보험사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가입된 보험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가입자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가입일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 만기일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가입된 보험사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보험금 청구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가입된 보험사 고객센터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가입된 보험정보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1968652" y="236941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4199447" y="236941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5ED53C8-60F9-46F4-8A09-2853BDC43AE5}"/>
              </a:ext>
            </a:extLst>
          </p:cNvPr>
          <p:cNvSpPr/>
          <p:nvPr/>
        </p:nvSpPr>
        <p:spPr>
          <a:xfrm>
            <a:off x="3077651" y="334345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E65F5D-A39F-456F-8911-20E7C6CDBCA7}"/>
              </a:ext>
            </a:extLst>
          </p:cNvPr>
          <p:cNvSpPr/>
          <p:nvPr/>
        </p:nvSpPr>
        <p:spPr>
          <a:xfrm>
            <a:off x="4199447" y="332098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F7E2B6-E347-4FCA-A1F9-84DC54793866}"/>
              </a:ext>
            </a:extLst>
          </p:cNvPr>
          <p:cNvSpPr/>
          <p:nvPr/>
        </p:nvSpPr>
        <p:spPr>
          <a:xfrm>
            <a:off x="2969639" y="236941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6013226-6C4E-4B38-99AB-8FAB7C49CE69}"/>
              </a:ext>
            </a:extLst>
          </p:cNvPr>
          <p:cNvSpPr/>
          <p:nvPr/>
        </p:nvSpPr>
        <p:spPr>
          <a:xfrm>
            <a:off x="1915671" y="334764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BEF52B-DAEA-4CC6-A6EC-5C5E2B527C18}"/>
              </a:ext>
            </a:extLst>
          </p:cNvPr>
          <p:cNvSpPr/>
          <p:nvPr/>
        </p:nvSpPr>
        <p:spPr>
          <a:xfrm>
            <a:off x="3011271" y="401109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91ECC50-9CCB-480C-9233-B065CA25BAA7}"/>
              </a:ext>
            </a:extLst>
          </p:cNvPr>
          <p:cNvSpPr/>
          <p:nvPr/>
        </p:nvSpPr>
        <p:spPr>
          <a:xfrm>
            <a:off x="3011271" y="454330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182A9F4-B057-4BD6-82D0-B096A6C2ACF9}"/>
              </a:ext>
            </a:extLst>
          </p:cNvPr>
          <p:cNvSpPr/>
          <p:nvPr/>
        </p:nvSpPr>
        <p:spPr>
          <a:xfrm>
            <a:off x="3011271" y="505285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22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E12CF4-BDFC-4A6B-AC16-E1823905C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6" y="534511"/>
            <a:ext cx="3480563" cy="6081727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버튼 클릭 시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구입 페이지로 이동한다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버튼 클릭 시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코드 입력 페이지로 이동한다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50213616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구입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코드 입력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정액권</a:t>
            </a:r>
            <a:r>
              <a:rPr kumimoji="0" lang="ko-KR" altLang="en-US" dirty="0"/>
              <a:t> 신청</a:t>
            </a:r>
            <a:r>
              <a:rPr kumimoji="0" lang="en-US" altLang="ko-KR" dirty="0"/>
              <a:t>/</a:t>
            </a:r>
            <a:r>
              <a:rPr kumimoji="0" lang="ko-KR" altLang="en-US" dirty="0"/>
              <a:t>해지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483768" y="392735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F7E2B6-E347-4FCA-A1F9-84DC54793866}"/>
              </a:ext>
            </a:extLst>
          </p:cNvPr>
          <p:cNvSpPr/>
          <p:nvPr/>
        </p:nvSpPr>
        <p:spPr>
          <a:xfrm>
            <a:off x="3724612" y="389156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77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C5B58DB-B759-4992-82B0-B9CFDA6C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02" y="559894"/>
            <a:ext cx="2389129" cy="3539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F6A582-EBDB-426E-BDC1-969FB1FA6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01" y="4099108"/>
            <a:ext cx="2389129" cy="2331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2584ED-6337-4C53-9DBB-9DA84DC58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143378"/>
            <a:ext cx="787683" cy="861070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015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번 약관동의 준 </a:t>
            </a:r>
            <a:r>
              <a:rPr lang="en-US" altLang="ko-KR" dirty="0"/>
              <a:t>‘(</a:t>
            </a:r>
            <a:r>
              <a:rPr lang="ko-KR" altLang="en-US" dirty="0"/>
              <a:t>필수</a:t>
            </a:r>
            <a:r>
              <a:rPr lang="en-US" altLang="ko-KR" dirty="0"/>
              <a:t>)’</a:t>
            </a:r>
            <a:r>
              <a:rPr lang="ko-KR" altLang="en-US" dirty="0"/>
              <a:t>라고 적힌 체크박스는 체크를 해야만 </a:t>
            </a:r>
            <a:r>
              <a:rPr lang="ko-KR" altLang="en-US" dirty="0" err="1"/>
              <a:t>정액권</a:t>
            </a:r>
            <a:r>
              <a:rPr lang="ko-KR" altLang="en-US" dirty="0"/>
              <a:t> 구입이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</a:t>
            </a:r>
            <a:r>
              <a:rPr lang="ko-KR" altLang="en-US" sz="700" dirty="0" err="1">
                <a:latin typeface="+mn-ea"/>
              </a:rPr>
              <a:t>스피너를</a:t>
            </a:r>
            <a:r>
              <a:rPr lang="ko-KR" altLang="en-US" sz="700" dirty="0">
                <a:latin typeface="+mn-ea"/>
              </a:rPr>
              <a:t> 클릭 시 </a:t>
            </a:r>
            <a:r>
              <a:rPr lang="en-US" altLang="ko-KR" sz="700" dirty="0">
                <a:latin typeface="+mn-ea"/>
              </a:rPr>
              <a:t>A</a:t>
            </a:r>
            <a:r>
              <a:rPr lang="ko-KR" altLang="en-US" sz="700" dirty="0">
                <a:latin typeface="+mn-ea"/>
              </a:rPr>
              <a:t>와 같은 목록이 나타나며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목록의 각 내용은 정액권의 종류를 담고 있다</a:t>
            </a:r>
            <a:r>
              <a:rPr lang="en-US" altLang="ko-KR" sz="700" dirty="0">
                <a:latin typeface="+mn-ea"/>
              </a:rPr>
              <a:t>. </a:t>
            </a:r>
            <a:r>
              <a:rPr lang="ko-KR" altLang="en-US" sz="700" dirty="0">
                <a:latin typeface="+mn-ea"/>
              </a:rPr>
              <a:t>목록 중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개를 선택하면 해당 정액권이 선택된다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번에는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구입을 위한 약관 동의 체크박스가 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1,2</a:t>
            </a:r>
            <a:r>
              <a:rPr lang="ko-KR" altLang="en-US" sz="700" dirty="0">
                <a:latin typeface="+mn-ea"/>
              </a:rPr>
              <a:t>번 사항들을 입력 후 </a:t>
            </a:r>
            <a:r>
              <a:rPr lang="en-US" altLang="ko-KR" sz="700" dirty="0">
                <a:latin typeface="+mn-ea"/>
              </a:rPr>
              <a:t>3</a:t>
            </a:r>
            <a:r>
              <a:rPr lang="ko-KR" altLang="en-US" sz="700" dirty="0">
                <a:latin typeface="+mn-ea"/>
              </a:rPr>
              <a:t>번 버튼을 클릭 시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구매가 완료된다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27930681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선택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스피너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약관 동의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구매하기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선택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스피너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정액권</a:t>
            </a:r>
            <a:r>
              <a:rPr kumimoji="0" lang="ko-KR" altLang="en-US" dirty="0"/>
              <a:t> 구입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1835700" y="403536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F7E2B6-E347-4FCA-A1F9-84DC54793866}"/>
              </a:ext>
            </a:extLst>
          </p:cNvPr>
          <p:cNvSpPr/>
          <p:nvPr/>
        </p:nvSpPr>
        <p:spPr>
          <a:xfrm>
            <a:off x="1835700" y="437325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B1FBBE-B5A7-4024-B612-938F238C70EB}"/>
              </a:ext>
            </a:extLst>
          </p:cNvPr>
          <p:cNvSpPr/>
          <p:nvPr/>
        </p:nvSpPr>
        <p:spPr>
          <a:xfrm>
            <a:off x="2424631" y="540067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7B5B46-0283-435B-BD74-314413BFC99E}"/>
              </a:ext>
            </a:extLst>
          </p:cNvPr>
          <p:cNvSpPr/>
          <p:nvPr/>
        </p:nvSpPr>
        <p:spPr>
          <a:xfrm>
            <a:off x="4950498" y="399109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54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1559FE2-357D-48BD-8E09-F5A0180E1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55" y="548680"/>
            <a:ext cx="3431101" cy="5990666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016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1~3</a:t>
            </a:r>
            <a:r>
              <a:rPr lang="ko-KR" altLang="en-US" sz="700" dirty="0">
                <a:latin typeface="+mn-ea"/>
              </a:rPr>
              <a:t>번에 사용자가 구매한 정액권의 정보가 나타나 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 버튼 클릭 시 사용자가 가입된 정액제가 환불되며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환불 완료페이지로 이동한다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3579881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남은 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등록 일시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환불버튼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정액권</a:t>
            </a:r>
            <a:r>
              <a:rPr kumimoji="0" lang="ko-KR" altLang="en-US" dirty="0"/>
              <a:t> 구입 완료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3203848" y="256490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EF7E2B6-E347-4FCA-A1F9-84DC54793866}"/>
              </a:ext>
            </a:extLst>
          </p:cNvPr>
          <p:cNvSpPr/>
          <p:nvPr/>
        </p:nvSpPr>
        <p:spPr>
          <a:xfrm>
            <a:off x="3203848" y="299994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B1FBBE-B5A7-4024-B612-938F238C70EB}"/>
              </a:ext>
            </a:extLst>
          </p:cNvPr>
          <p:cNvSpPr/>
          <p:nvPr/>
        </p:nvSpPr>
        <p:spPr>
          <a:xfrm>
            <a:off x="3203848" y="342601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81E39D6-4925-4349-90BA-F7561A6D64D7}"/>
              </a:ext>
            </a:extLst>
          </p:cNvPr>
          <p:cNvSpPr/>
          <p:nvPr/>
        </p:nvSpPr>
        <p:spPr>
          <a:xfrm>
            <a:off x="3011271" y="517404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35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4157CC-C260-4409-A2D0-F277232E4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14" y="476672"/>
            <a:ext cx="3446042" cy="6129359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017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환불 완료 시 이동되는 페이지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버튼 클릭 시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신청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해지 페이지로 이동한다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152086459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확인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정액권</a:t>
            </a:r>
            <a:r>
              <a:rPr kumimoji="0" lang="ko-KR" altLang="en-US" dirty="0"/>
              <a:t> 환불 완료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3059832" y="429309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757222" y="3723396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79500" y="171763"/>
            <a:ext cx="1753560" cy="777044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메뉴 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04248" y="6261192"/>
            <a:ext cx="205740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14022" y="620688"/>
            <a:ext cx="1346879" cy="428171"/>
          </a:xfrm>
          <a:prstGeom prst="roundRect">
            <a:avLst/>
          </a:prstGeom>
          <a:solidFill>
            <a:srgbClr val="FFD1D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SORI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10345" y="1189768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10345" y="185807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알림 로그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10345" y="351425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 정보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40617" y="354339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 정보 조회</a:t>
            </a:r>
            <a:r>
              <a:rPr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변경</a:t>
            </a:r>
            <a:endParaRPr kumimoji="0" lang="ko-KR" altLang="en-US" sz="11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40617" y="398789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가입한 보험 정보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825094" y="399075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보험 등록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96947" y="250227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육아 일기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40617" y="253635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일기 작성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743824" y="2716352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4">
            <a:extLst>
              <a:ext uri="{FF2B5EF4-FFF2-40B4-BE49-F238E27FC236}">
                <a16:creationId xmlns:a16="http://schemas.microsoft.com/office/drawing/2014/main" id="{B63FA305-ADBF-4F1B-86B7-0D098A508516}"/>
              </a:ext>
            </a:extLst>
          </p:cNvPr>
          <p:cNvSpPr/>
          <p:nvPr/>
        </p:nvSpPr>
        <p:spPr>
          <a:xfrm>
            <a:off x="4222954" y="121200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프로필사진 변경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1F1986-554A-42E9-A646-228D648AB52B}"/>
              </a:ext>
            </a:extLst>
          </p:cNvPr>
          <p:cNvCxnSpPr>
            <a:cxnSpLocks/>
          </p:cNvCxnSpPr>
          <p:nvPr/>
        </p:nvCxnSpPr>
        <p:spPr>
          <a:xfrm>
            <a:off x="3747828" y="1418607"/>
            <a:ext cx="480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53">
            <a:extLst>
              <a:ext uri="{FF2B5EF4-FFF2-40B4-BE49-F238E27FC236}">
                <a16:creationId xmlns:a16="http://schemas.microsoft.com/office/drawing/2014/main" id="{FFDCFE28-5118-4542-AC32-EFB44DA20B4A}"/>
              </a:ext>
            </a:extLst>
          </p:cNvPr>
          <p:cNvSpPr/>
          <p:nvPr/>
        </p:nvSpPr>
        <p:spPr>
          <a:xfrm>
            <a:off x="4237367" y="296439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일기 보기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BEE48D9-27CD-4724-A1E3-3DB31EE9DC92}"/>
              </a:ext>
            </a:extLst>
          </p:cNvPr>
          <p:cNvCxnSpPr>
            <a:endCxn id="50" idx="1"/>
          </p:cNvCxnSpPr>
          <p:nvPr/>
        </p:nvCxnSpPr>
        <p:spPr>
          <a:xfrm rot="16200000" flipH="1">
            <a:off x="3898615" y="2805638"/>
            <a:ext cx="428038" cy="2494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22">
            <a:extLst>
              <a:ext uri="{FF2B5EF4-FFF2-40B4-BE49-F238E27FC236}">
                <a16:creationId xmlns:a16="http://schemas.microsoft.com/office/drawing/2014/main" id="{8A332208-95F9-45AD-A438-0643588D3C6A}"/>
              </a:ext>
            </a:extLst>
          </p:cNvPr>
          <p:cNvSpPr/>
          <p:nvPr/>
        </p:nvSpPr>
        <p:spPr>
          <a:xfrm>
            <a:off x="5825093" y="442886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어린이 보험 소개</a:t>
            </a:r>
          </a:p>
        </p:txBody>
      </p:sp>
      <p:sp>
        <p:nvSpPr>
          <p:cNvPr id="68" name="모서리가 둥근 직사각형 20">
            <a:extLst>
              <a:ext uri="{FF2B5EF4-FFF2-40B4-BE49-F238E27FC236}">
                <a16:creationId xmlns:a16="http://schemas.microsoft.com/office/drawing/2014/main" id="{04E7686A-03C2-4189-93E8-3FC48DEE1641}"/>
              </a:ext>
            </a:extLst>
          </p:cNvPr>
          <p:cNvSpPr/>
          <p:nvPr/>
        </p:nvSpPr>
        <p:spPr>
          <a:xfrm>
            <a:off x="4237367" y="494098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정액권</a:t>
            </a:r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신청</a:t>
            </a:r>
            <a:r>
              <a:rPr lang="en-US" altLang="ko-KR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해지</a:t>
            </a:r>
            <a:endParaRPr kumimoji="0" lang="ko-KR" altLang="en-US" sz="11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3E33BA61-88A1-44F0-9CBB-D63633D4A52A}"/>
              </a:ext>
            </a:extLst>
          </p:cNvPr>
          <p:cNvSpPr/>
          <p:nvPr/>
        </p:nvSpPr>
        <p:spPr>
          <a:xfrm>
            <a:off x="4246725" y="539792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문의 및 사고접수</a:t>
            </a:r>
            <a:endParaRPr kumimoji="0" lang="ko-KR" altLang="en-US" sz="11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70" name="모서리가 둥근 직사각형 20">
            <a:extLst>
              <a:ext uri="{FF2B5EF4-FFF2-40B4-BE49-F238E27FC236}">
                <a16:creationId xmlns:a16="http://schemas.microsoft.com/office/drawing/2014/main" id="{913AE75A-6B96-4010-9688-44DBAB507C6C}"/>
              </a:ext>
            </a:extLst>
          </p:cNvPr>
          <p:cNvSpPr/>
          <p:nvPr/>
        </p:nvSpPr>
        <p:spPr>
          <a:xfrm>
            <a:off x="4237367" y="582744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1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시스템 설정</a:t>
            </a:r>
            <a:endParaRPr kumimoji="0" lang="ko-KR" altLang="en-US" sz="11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71" name="모서리가 둥근 직사각형 20">
            <a:extLst>
              <a:ext uri="{FF2B5EF4-FFF2-40B4-BE49-F238E27FC236}">
                <a16:creationId xmlns:a16="http://schemas.microsoft.com/office/drawing/2014/main" id="{4B17DA5C-F8D0-4D96-A427-05F2E0A36423}"/>
              </a:ext>
            </a:extLst>
          </p:cNvPr>
          <p:cNvSpPr/>
          <p:nvPr/>
        </p:nvSpPr>
        <p:spPr>
          <a:xfrm>
            <a:off x="4246725" y="625697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 소개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5B053E4-591E-4554-8691-1EC08A0FA626}"/>
              </a:ext>
            </a:extLst>
          </p:cNvPr>
          <p:cNvCxnSpPr>
            <a:endCxn id="71" idx="1"/>
          </p:cNvCxnSpPr>
          <p:nvPr/>
        </p:nvCxnSpPr>
        <p:spPr>
          <a:xfrm rot="16200000" flipH="1">
            <a:off x="2766031" y="4956279"/>
            <a:ext cx="2713580" cy="2478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15E982E-1CA0-4AFE-BF6A-0906F6A13C86}"/>
              </a:ext>
            </a:extLst>
          </p:cNvPr>
          <p:cNvCxnSpPr>
            <a:endCxn id="21" idx="1"/>
          </p:cNvCxnSpPr>
          <p:nvPr/>
        </p:nvCxnSpPr>
        <p:spPr>
          <a:xfrm>
            <a:off x="3998917" y="4167893"/>
            <a:ext cx="24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5D4CEDC-F887-48CE-8A12-4F3BC798CDD5}"/>
              </a:ext>
            </a:extLst>
          </p:cNvPr>
          <p:cNvCxnSpPr/>
          <p:nvPr/>
        </p:nvCxnSpPr>
        <p:spPr>
          <a:xfrm>
            <a:off x="4005025" y="5120983"/>
            <a:ext cx="24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8871186-2F46-4ECB-8084-958A63C8F634}"/>
              </a:ext>
            </a:extLst>
          </p:cNvPr>
          <p:cNvCxnSpPr/>
          <p:nvPr/>
        </p:nvCxnSpPr>
        <p:spPr>
          <a:xfrm>
            <a:off x="4005025" y="5581208"/>
            <a:ext cx="24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E906682-AD76-4FA4-A467-E9FE4A0FD764}"/>
              </a:ext>
            </a:extLst>
          </p:cNvPr>
          <p:cNvCxnSpPr/>
          <p:nvPr/>
        </p:nvCxnSpPr>
        <p:spPr>
          <a:xfrm>
            <a:off x="4005025" y="6007447"/>
            <a:ext cx="24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499D099-8640-4C2E-B7A1-EDD770AE863E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5587496" y="4167893"/>
            <a:ext cx="237598" cy="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66C839E-4835-4E2B-8791-3457BD18F09C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5537080" y="4320848"/>
            <a:ext cx="440968" cy="1350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모서리가 둥근 직사각형 9">
            <a:extLst>
              <a:ext uri="{FF2B5EF4-FFF2-40B4-BE49-F238E27FC236}">
                <a16:creationId xmlns:a16="http://schemas.microsoft.com/office/drawing/2014/main" id="{EFA015D2-1803-4024-BBAB-CDBEB54C8E5B}"/>
              </a:ext>
            </a:extLst>
          </p:cNvPr>
          <p:cNvSpPr/>
          <p:nvPr/>
        </p:nvSpPr>
        <p:spPr>
          <a:xfrm>
            <a:off x="614022" y="1189768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82" name="모서리가 둥근 직사각형 9">
            <a:extLst>
              <a:ext uri="{FF2B5EF4-FFF2-40B4-BE49-F238E27FC236}">
                <a16:creationId xmlns:a16="http://schemas.microsoft.com/office/drawing/2014/main" id="{BE7895FE-9F0E-4106-9F42-DD35FC3A743E}"/>
              </a:ext>
            </a:extLst>
          </p:cNvPr>
          <p:cNvSpPr/>
          <p:nvPr/>
        </p:nvSpPr>
        <p:spPr>
          <a:xfrm>
            <a:off x="611560" y="185807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 가입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5D7EBAA-6088-40A2-BCD8-6A60397443E2}"/>
              </a:ext>
            </a:extLst>
          </p:cNvPr>
          <p:cNvCxnSpPr>
            <a:stCxn id="3" idx="2"/>
            <a:endCxn id="81" idx="0"/>
          </p:cNvCxnSpPr>
          <p:nvPr/>
        </p:nvCxnSpPr>
        <p:spPr>
          <a:xfrm>
            <a:off x="1287462" y="1048859"/>
            <a:ext cx="0" cy="140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075AF08-B5DF-471B-80E1-69CEF25F6FFC}"/>
              </a:ext>
            </a:extLst>
          </p:cNvPr>
          <p:cNvCxnSpPr>
            <a:stCxn id="81" idx="2"/>
            <a:endCxn id="82" idx="0"/>
          </p:cNvCxnSpPr>
          <p:nvPr/>
        </p:nvCxnSpPr>
        <p:spPr>
          <a:xfrm flipH="1">
            <a:off x="1285000" y="1617939"/>
            <a:ext cx="2462" cy="240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7034407-2D89-4585-B11B-96EB7CB30EE6}"/>
              </a:ext>
            </a:extLst>
          </p:cNvPr>
          <p:cNvCxnSpPr>
            <a:stCxn id="81" idx="3"/>
            <a:endCxn id="10" idx="1"/>
          </p:cNvCxnSpPr>
          <p:nvPr/>
        </p:nvCxnSpPr>
        <p:spPr>
          <a:xfrm>
            <a:off x="1960901" y="1403854"/>
            <a:ext cx="449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3E29D45-18AB-47AC-A09E-89D0EC5A077B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964192" y="1626008"/>
            <a:ext cx="680158" cy="212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모서리가 둥근 직사각형 22">
            <a:extLst>
              <a:ext uri="{FF2B5EF4-FFF2-40B4-BE49-F238E27FC236}">
                <a16:creationId xmlns:a16="http://schemas.microsoft.com/office/drawing/2014/main" id="{4686B6BB-1FC5-4AFB-89C9-B59787FC3185}"/>
              </a:ext>
            </a:extLst>
          </p:cNvPr>
          <p:cNvSpPr/>
          <p:nvPr/>
        </p:nvSpPr>
        <p:spPr>
          <a:xfrm>
            <a:off x="5828985" y="495552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정액권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신청</a:t>
            </a:r>
          </a:p>
        </p:txBody>
      </p:sp>
      <p:sp>
        <p:nvSpPr>
          <p:cNvPr id="96" name="모서리가 둥근 직사각형 22">
            <a:extLst>
              <a:ext uri="{FF2B5EF4-FFF2-40B4-BE49-F238E27FC236}">
                <a16:creationId xmlns:a16="http://schemas.microsoft.com/office/drawing/2014/main" id="{3447DCCE-B6FE-417E-B5C7-8CDABF4536C0}"/>
              </a:ext>
            </a:extLst>
          </p:cNvPr>
          <p:cNvSpPr/>
          <p:nvPr/>
        </p:nvSpPr>
        <p:spPr>
          <a:xfrm>
            <a:off x="5828984" y="539363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정액권</a:t>
            </a: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코드 입력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D652A22-5316-4076-8984-529EFDF1421D}"/>
              </a:ext>
            </a:extLst>
          </p:cNvPr>
          <p:cNvCxnSpPr>
            <a:endCxn id="95" idx="1"/>
          </p:cNvCxnSpPr>
          <p:nvPr/>
        </p:nvCxnSpPr>
        <p:spPr>
          <a:xfrm>
            <a:off x="5591387" y="5132663"/>
            <a:ext cx="237598" cy="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DF1811A-4F81-4E3E-9639-E045EB9D5AF0}"/>
              </a:ext>
            </a:extLst>
          </p:cNvPr>
          <p:cNvCxnSpPr>
            <a:endCxn id="96" idx="1"/>
          </p:cNvCxnSpPr>
          <p:nvPr/>
        </p:nvCxnSpPr>
        <p:spPr>
          <a:xfrm rot="16200000" flipH="1">
            <a:off x="5540971" y="5285618"/>
            <a:ext cx="440968" cy="1350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모서리가 둥근 직사각형 22">
            <a:extLst>
              <a:ext uri="{FF2B5EF4-FFF2-40B4-BE49-F238E27FC236}">
                <a16:creationId xmlns:a16="http://schemas.microsoft.com/office/drawing/2014/main" id="{64057D81-7630-4FB7-847B-3FD049990E94}"/>
              </a:ext>
            </a:extLst>
          </p:cNvPr>
          <p:cNvSpPr/>
          <p:nvPr/>
        </p:nvSpPr>
        <p:spPr>
          <a:xfrm>
            <a:off x="7413462" y="495552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정액권</a:t>
            </a:r>
            <a:r>
              <a:rPr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해지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43C93A2-6223-4B54-B05B-829E5C84AECC}"/>
              </a:ext>
            </a:extLst>
          </p:cNvPr>
          <p:cNvCxnSpPr>
            <a:endCxn id="99" idx="1"/>
          </p:cNvCxnSpPr>
          <p:nvPr/>
        </p:nvCxnSpPr>
        <p:spPr>
          <a:xfrm>
            <a:off x="7175864" y="5132663"/>
            <a:ext cx="237598" cy="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72BD45-6297-4722-8B60-9472AC571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51" y="548680"/>
            <a:ext cx="3413605" cy="602400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017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ko-KR" altLang="en-US" dirty="0"/>
              <a:t>코드 입력 후 </a:t>
            </a:r>
            <a:r>
              <a:rPr lang="en-US" altLang="ko-KR" dirty="0"/>
              <a:t>2</a:t>
            </a:r>
            <a:r>
              <a:rPr lang="ko-KR" altLang="en-US" dirty="0"/>
              <a:t>번 버튼을 클릭 후 </a:t>
            </a:r>
            <a:r>
              <a:rPr lang="en-US" altLang="ko-KR" dirty="0"/>
              <a:t>4</a:t>
            </a:r>
            <a:r>
              <a:rPr lang="ko-KR" altLang="en-US" dirty="0"/>
              <a:t>번 버튼을 눌러야 사용이 된다</a:t>
            </a:r>
            <a:r>
              <a:rPr lang="en-US" altLang="ko-KR" dirty="0"/>
              <a:t>.</a:t>
            </a:r>
          </a:p>
          <a:p>
            <a:pPr indent="0">
              <a:buNone/>
            </a:pPr>
            <a:r>
              <a:rPr lang="ko-KR" altLang="en-US" dirty="0"/>
              <a:t>만약 입력한 코드가 이미 사용된 코드이거나 존재하지 않는 코드번호일 경우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입력란에 </a:t>
            </a:r>
            <a:r>
              <a:rPr lang="ko-KR" altLang="en-US" sz="700" dirty="0" err="1">
                <a:latin typeface="+mn-ea"/>
              </a:rPr>
              <a:t>정액권</a:t>
            </a:r>
            <a:r>
              <a:rPr lang="ko-KR" altLang="en-US" sz="700" dirty="0">
                <a:latin typeface="+mn-ea"/>
              </a:rPr>
              <a:t> 이용 코드를 입력한다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ko-KR" altLang="en-US" sz="700" dirty="0">
                <a:latin typeface="+mn-ea"/>
              </a:rPr>
              <a:t>코드 입력 후 </a:t>
            </a: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조회버튼을 클릭 시 사용 가능한 </a:t>
            </a:r>
            <a:r>
              <a:rPr lang="ko-KR" altLang="en-US" sz="700" dirty="0" err="1">
                <a:latin typeface="+mn-ea"/>
              </a:rPr>
              <a:t>정액권인지</a:t>
            </a:r>
            <a:r>
              <a:rPr lang="ko-KR" altLang="en-US" sz="700" dirty="0">
                <a:latin typeface="+mn-ea"/>
              </a:rPr>
              <a:t> 여부가 조회된다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 버튼 클릭 시 해당 코드의 정액권이 사용자에게 사용된다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472465645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코드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조회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정액권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코드 사용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정액권</a:t>
            </a:r>
            <a:r>
              <a:rPr kumimoji="0" lang="ko-KR" altLang="en-US" dirty="0"/>
              <a:t> 코드입력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267744" y="232307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49FB0D-C80A-44FF-9A6E-DE4A2304B722}"/>
              </a:ext>
            </a:extLst>
          </p:cNvPr>
          <p:cNvSpPr/>
          <p:nvPr/>
        </p:nvSpPr>
        <p:spPr>
          <a:xfrm>
            <a:off x="3059832" y="392735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10E314-FEF7-4B5A-A0C1-12DC55224AA4}"/>
              </a:ext>
            </a:extLst>
          </p:cNvPr>
          <p:cNvSpPr/>
          <p:nvPr/>
        </p:nvSpPr>
        <p:spPr>
          <a:xfrm>
            <a:off x="2627784" y="450912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A70DF8-179A-4FA0-892E-26C85DA2170C}"/>
              </a:ext>
            </a:extLst>
          </p:cNvPr>
          <p:cNvSpPr/>
          <p:nvPr/>
        </p:nvSpPr>
        <p:spPr>
          <a:xfrm>
            <a:off x="3628771" y="450912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542230-36DF-43C6-911D-B1F1DC524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86" y="457522"/>
            <a:ext cx="2793866" cy="3974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4FC34B-A30A-4B20-8076-A469AEE9F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15" y="4431685"/>
            <a:ext cx="2808808" cy="216636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018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 : </a:t>
            </a:r>
            <a:r>
              <a:rPr lang="ko-KR" altLang="en-US" sz="700" dirty="0">
                <a:latin typeface="+mn-ea"/>
              </a:rPr>
              <a:t>클릭 시 로그아웃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2,3 : </a:t>
            </a:r>
            <a:r>
              <a:rPr lang="ko-KR" altLang="en-US" sz="700" dirty="0">
                <a:latin typeface="+mn-ea"/>
              </a:rPr>
              <a:t>각각 체크박스에 </a:t>
            </a:r>
            <a:r>
              <a:rPr lang="ko-KR" altLang="en-US" sz="700" dirty="0" err="1">
                <a:latin typeface="+mn-ea"/>
              </a:rPr>
              <a:t>체크시</a:t>
            </a:r>
            <a:r>
              <a:rPr lang="ko-KR" altLang="en-US" sz="700" dirty="0">
                <a:latin typeface="+mn-ea"/>
              </a:rPr>
              <a:t> 로그인 화면에서 아이디 기억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자동로그인 실행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 : </a:t>
            </a:r>
            <a:r>
              <a:rPr lang="ko-KR" altLang="en-US" sz="700" dirty="0">
                <a:latin typeface="+mn-ea"/>
              </a:rPr>
              <a:t>본 앱 관련 알람 형태 설정 선택 가능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5~7 : </a:t>
            </a:r>
            <a:r>
              <a:rPr lang="ko-KR" altLang="en-US" sz="700" dirty="0">
                <a:latin typeface="+mn-ea"/>
              </a:rPr>
              <a:t>각각 사용자의 다이어리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보험등록정보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계정 정보가 초기화됨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8 : </a:t>
            </a:r>
            <a:r>
              <a:rPr lang="ko-KR" altLang="en-US" sz="700" dirty="0">
                <a:latin typeface="+mn-ea"/>
              </a:rPr>
              <a:t>현재 로그인 된 계정이 삭제됨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67973174"/>
              </p:ext>
            </p:extLst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로그아웃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아이디 기억하기 체크박스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자동 로그인 체크박스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알림 형태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스피너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다이어리 초기화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보험등록 정보 초기화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계정 초기화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계정 삭제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알림 형태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스피너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시스템 설정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113874" y="198884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49FB0D-C80A-44FF-9A6E-DE4A2304B722}"/>
              </a:ext>
            </a:extLst>
          </p:cNvPr>
          <p:cNvSpPr/>
          <p:nvPr/>
        </p:nvSpPr>
        <p:spPr>
          <a:xfrm>
            <a:off x="2113874" y="233638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10E314-FEF7-4B5A-A0C1-12DC55224AA4}"/>
              </a:ext>
            </a:extLst>
          </p:cNvPr>
          <p:cNvSpPr/>
          <p:nvPr/>
        </p:nvSpPr>
        <p:spPr>
          <a:xfrm>
            <a:off x="2113874" y="269941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A70DF8-179A-4FA0-892E-26C85DA2170C}"/>
              </a:ext>
            </a:extLst>
          </p:cNvPr>
          <p:cNvSpPr/>
          <p:nvPr/>
        </p:nvSpPr>
        <p:spPr>
          <a:xfrm>
            <a:off x="2113874" y="339953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DFC6AE5-EA33-4FD0-B3B1-B1E6C5EEC0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0"/>
          <a:stretch/>
        </p:blipFill>
        <p:spPr>
          <a:xfrm>
            <a:off x="5536356" y="3496897"/>
            <a:ext cx="763836" cy="2010056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BC0D4DCA-7CB7-4C85-BC79-9BA80F383544}"/>
              </a:ext>
            </a:extLst>
          </p:cNvPr>
          <p:cNvSpPr/>
          <p:nvPr/>
        </p:nvSpPr>
        <p:spPr>
          <a:xfrm>
            <a:off x="2110139" y="443168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99E89D-331F-4198-8BFF-66F2A40E57B5}"/>
              </a:ext>
            </a:extLst>
          </p:cNvPr>
          <p:cNvSpPr/>
          <p:nvPr/>
        </p:nvSpPr>
        <p:spPr>
          <a:xfrm>
            <a:off x="2110139" y="475971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6B28E5A-1B63-43C2-886B-73DF3433D607}"/>
              </a:ext>
            </a:extLst>
          </p:cNvPr>
          <p:cNvSpPr/>
          <p:nvPr/>
        </p:nvSpPr>
        <p:spPr>
          <a:xfrm>
            <a:off x="2110139" y="510259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0944486-8102-4856-B924-5924B1DD3039}"/>
              </a:ext>
            </a:extLst>
          </p:cNvPr>
          <p:cNvSpPr/>
          <p:nvPr/>
        </p:nvSpPr>
        <p:spPr>
          <a:xfrm>
            <a:off x="2110139" y="538135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EDE201-E813-4B96-B3B6-1C53D3B99E2D}"/>
              </a:ext>
            </a:extLst>
          </p:cNvPr>
          <p:cNvSpPr/>
          <p:nvPr/>
        </p:nvSpPr>
        <p:spPr>
          <a:xfrm>
            <a:off x="5337259" y="349689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50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542230-36DF-43C6-911D-B1F1DC524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86" y="457522"/>
            <a:ext cx="2793866" cy="39741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4FC34B-A30A-4B20-8076-A469AEE9F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15" y="4431685"/>
            <a:ext cx="2808808" cy="2166368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018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7215206" y="2306791"/>
            <a:ext cx="1872000" cy="1395309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 : </a:t>
            </a:r>
            <a:r>
              <a:rPr lang="ko-KR" altLang="en-US" sz="700" dirty="0">
                <a:latin typeface="+mn-ea"/>
              </a:rPr>
              <a:t>클릭 시 로그아웃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2,3 : </a:t>
            </a:r>
            <a:r>
              <a:rPr lang="ko-KR" altLang="en-US" sz="700" dirty="0">
                <a:latin typeface="+mn-ea"/>
              </a:rPr>
              <a:t>각각 체크박스에 </a:t>
            </a:r>
            <a:r>
              <a:rPr lang="ko-KR" altLang="en-US" sz="700" dirty="0" err="1">
                <a:latin typeface="+mn-ea"/>
              </a:rPr>
              <a:t>체크시</a:t>
            </a:r>
            <a:r>
              <a:rPr lang="ko-KR" altLang="en-US" sz="700" dirty="0">
                <a:latin typeface="+mn-ea"/>
              </a:rPr>
              <a:t> 로그인 화면에서 아이디 기억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자동로그인 실행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 : </a:t>
            </a:r>
            <a:r>
              <a:rPr lang="ko-KR" altLang="en-US" sz="700" dirty="0">
                <a:latin typeface="+mn-ea"/>
              </a:rPr>
              <a:t>본 앱 관련 알람 형태 설정 선택 가능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5~7 : </a:t>
            </a:r>
            <a:r>
              <a:rPr lang="ko-KR" altLang="en-US" sz="700" dirty="0">
                <a:latin typeface="+mn-ea"/>
              </a:rPr>
              <a:t>각각 사용자의 다이어리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보험등록정보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계정 정보가 초기화됨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8 : </a:t>
            </a:r>
            <a:r>
              <a:rPr lang="ko-KR" altLang="en-US" sz="700" dirty="0">
                <a:latin typeface="+mn-ea"/>
              </a:rPr>
              <a:t>현재 로그인 된 계정이 삭제됨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8550" y="4143378"/>
          <a:ext cx="1868656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로그아웃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아이디 기억하기 체크박스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자동 로그인 체크박스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알림 형태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스피너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선택창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다이어리 초기화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보험등록 정보 초기화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계정 초기화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계정 삭제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알림 형태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스피너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8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856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시스템 설정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113874" y="198884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49FB0D-C80A-44FF-9A6E-DE4A2304B722}"/>
              </a:ext>
            </a:extLst>
          </p:cNvPr>
          <p:cNvSpPr/>
          <p:nvPr/>
        </p:nvSpPr>
        <p:spPr>
          <a:xfrm>
            <a:off x="2113874" y="233638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710E314-FEF7-4B5A-A0C1-12DC55224AA4}"/>
              </a:ext>
            </a:extLst>
          </p:cNvPr>
          <p:cNvSpPr/>
          <p:nvPr/>
        </p:nvSpPr>
        <p:spPr>
          <a:xfrm>
            <a:off x="2113874" y="269941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A70DF8-179A-4FA0-892E-26C85DA2170C}"/>
              </a:ext>
            </a:extLst>
          </p:cNvPr>
          <p:cNvSpPr/>
          <p:nvPr/>
        </p:nvSpPr>
        <p:spPr>
          <a:xfrm>
            <a:off x="2113874" y="339953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DFC6AE5-EA33-4FD0-B3B1-B1E6C5EEC0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0"/>
          <a:stretch/>
        </p:blipFill>
        <p:spPr>
          <a:xfrm>
            <a:off x="5536356" y="3496897"/>
            <a:ext cx="763836" cy="2010056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BC0D4DCA-7CB7-4C85-BC79-9BA80F383544}"/>
              </a:ext>
            </a:extLst>
          </p:cNvPr>
          <p:cNvSpPr/>
          <p:nvPr/>
        </p:nvSpPr>
        <p:spPr>
          <a:xfrm>
            <a:off x="2110139" y="443168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99E89D-331F-4198-8BFF-66F2A40E57B5}"/>
              </a:ext>
            </a:extLst>
          </p:cNvPr>
          <p:cNvSpPr/>
          <p:nvPr/>
        </p:nvSpPr>
        <p:spPr>
          <a:xfrm>
            <a:off x="2110139" y="475971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6B28E5A-1B63-43C2-886B-73DF3433D607}"/>
              </a:ext>
            </a:extLst>
          </p:cNvPr>
          <p:cNvSpPr/>
          <p:nvPr/>
        </p:nvSpPr>
        <p:spPr>
          <a:xfrm>
            <a:off x="2110139" y="510259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0944486-8102-4856-B924-5924B1DD3039}"/>
              </a:ext>
            </a:extLst>
          </p:cNvPr>
          <p:cNvSpPr/>
          <p:nvPr/>
        </p:nvSpPr>
        <p:spPr>
          <a:xfrm>
            <a:off x="2110139" y="538135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4EDE201-E813-4B96-B3B6-1C53D3B99E2D}"/>
              </a:ext>
            </a:extLst>
          </p:cNvPr>
          <p:cNvSpPr/>
          <p:nvPr/>
        </p:nvSpPr>
        <p:spPr>
          <a:xfrm>
            <a:off x="5337259" y="3496897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41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DB</a:t>
            </a:r>
            <a:r>
              <a:rPr lang="ko-KR" altLang="en-US" dirty="0"/>
              <a:t>에 저장 되어있지 않은 아이디나 비밀번호를 입력할 경우 해당 사항을 알려주는 다이얼로그 메시지 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번에 회원가입이 되어있는 아이디와 비밀번호를 입력 후 </a:t>
            </a:r>
            <a:r>
              <a:rPr lang="en-US" altLang="ko-KR" sz="700" dirty="0">
                <a:latin typeface="+mn-ea"/>
              </a:rPr>
              <a:t>5</a:t>
            </a:r>
            <a:r>
              <a:rPr lang="ko-KR" altLang="en-US" sz="700" dirty="0">
                <a:latin typeface="+mn-ea"/>
              </a:rPr>
              <a:t>번 버튼을 클릭 시 메인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3</a:t>
            </a:r>
            <a:r>
              <a:rPr lang="ko-KR" altLang="en-US" sz="700" dirty="0">
                <a:latin typeface="+mn-ea"/>
              </a:rPr>
              <a:t>번 버튼에 체크 시 최초 로그인 이후 해당화면에서 기존에 입력했던 아이디가 미리 작성됨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 버튼에 체크 시 최초 로그인 이후 앱 실행 시 최초 로그인 했던 아이디로 자동 로그인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endParaRPr lang="en-US" altLang="ko-KR" sz="700" dirty="0">
              <a:latin typeface="+mn-ea"/>
            </a:endParaRPr>
          </a:p>
          <a:p>
            <a:pPr indent="0">
              <a:buNone/>
            </a:pPr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5736008"/>
              </p:ext>
            </p:extLst>
          </p:nvPr>
        </p:nvGraphicFramePr>
        <p:xfrm>
          <a:off x="7215188" y="4143375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아이디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비밀번호 입력란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아이디 기억 옵션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자동로그인 옵션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로그인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회원가입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로그인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2D7A1D-CB3D-4E9E-AB53-40CDABFE9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6672"/>
            <a:ext cx="3454409" cy="609601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267744" y="342900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243443" y="392544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2400332" y="442189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3454888" y="442189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FD9917-3137-44FF-A0FC-A2314AE72CFA}"/>
              </a:ext>
            </a:extLst>
          </p:cNvPr>
          <p:cNvSpPr/>
          <p:nvPr/>
        </p:nvSpPr>
        <p:spPr>
          <a:xfrm>
            <a:off x="2292320" y="483981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B6B81C-C70C-4B23-8964-73069C6C57F3}"/>
              </a:ext>
            </a:extLst>
          </p:cNvPr>
          <p:cNvSpPr/>
          <p:nvPr/>
        </p:nvSpPr>
        <p:spPr>
          <a:xfrm>
            <a:off x="3719627" y="544522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3E67158-9D3D-4524-B0ED-233BE47A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545236"/>
            <a:ext cx="2511030" cy="3178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2F05CF-A265-446B-836E-71299A784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724093"/>
            <a:ext cx="2511030" cy="2784839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아이디는 다른 회원과 중복이 돼선 안된다</a:t>
            </a:r>
            <a:r>
              <a:rPr lang="en-US" altLang="ko-KR" dirty="0"/>
              <a:t>.</a:t>
            </a:r>
          </a:p>
          <a:p>
            <a:pPr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번과 </a:t>
            </a:r>
            <a:r>
              <a:rPr lang="en-US" altLang="ko-KR" dirty="0"/>
              <a:t>6</a:t>
            </a:r>
            <a:r>
              <a:rPr lang="ko-KR" altLang="en-US" dirty="0"/>
              <a:t>번의 경우 힌트의 형식대로 쓰지 않으면 회원가입이 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1~6</a:t>
            </a:r>
            <a:r>
              <a:rPr lang="ko-KR" altLang="en-US" sz="700" dirty="0">
                <a:latin typeface="+mn-ea"/>
              </a:rPr>
              <a:t>번까지의 내용들을 사용자가 입력한다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ko-KR" altLang="en-US" sz="700" dirty="0">
                <a:latin typeface="+mn-ea"/>
              </a:rPr>
              <a:t>가입 정보들을 입력 후 </a:t>
            </a:r>
            <a:r>
              <a:rPr lang="en-US" altLang="ko-KR" sz="700" dirty="0">
                <a:latin typeface="+mn-ea"/>
              </a:rPr>
              <a:t>7</a:t>
            </a:r>
            <a:r>
              <a:rPr lang="ko-KR" altLang="en-US" sz="700" dirty="0">
                <a:latin typeface="+mn-ea"/>
              </a:rPr>
              <a:t>번 버튼 클릭 시 회원가입이 완료된다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7556344"/>
              </p:ext>
            </p:extLst>
          </p:nvPr>
        </p:nvGraphicFramePr>
        <p:xfrm>
          <a:off x="7215188" y="4143375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아이디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비밀번호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이메일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IP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캠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아기이름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아기 생일 입력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가입 완료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회원가입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699792" y="202665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699792" y="2564904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2699792" y="314449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699792" y="369830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FD9917-3137-44FF-A0FC-A2314AE72CFA}"/>
              </a:ext>
            </a:extLst>
          </p:cNvPr>
          <p:cNvSpPr/>
          <p:nvPr/>
        </p:nvSpPr>
        <p:spPr>
          <a:xfrm>
            <a:off x="2699792" y="428828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B6B81C-C70C-4B23-8964-73069C6C57F3}"/>
              </a:ext>
            </a:extLst>
          </p:cNvPr>
          <p:cNvSpPr/>
          <p:nvPr/>
        </p:nvSpPr>
        <p:spPr>
          <a:xfrm>
            <a:off x="2699792" y="487826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0E51E2-EF58-45B1-A560-F14742666139}"/>
              </a:ext>
            </a:extLst>
          </p:cNvPr>
          <p:cNvSpPr/>
          <p:nvPr/>
        </p:nvSpPr>
        <p:spPr>
          <a:xfrm>
            <a:off x="3275856" y="551723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060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02A1D3-AE3E-4804-913E-66E1EABD5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08" y="565974"/>
            <a:ext cx="3427707" cy="601448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텍스트에서 랜덤으로 육아 관련 팁이 나타남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텍스트에서 아이의 생후 일자가 계산되어 제공됨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3, 4</a:t>
            </a:r>
            <a:r>
              <a:rPr lang="ko-KR" altLang="en-US" sz="700" dirty="0">
                <a:latin typeface="+mn-ea"/>
              </a:rPr>
              <a:t>번 이미지에서 부모와 아이의 프로필사진이 나타나며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각 이미지 클릭 시 갤러리로 이동하여 변경을 원하는 사진으로 변경 가능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6026028"/>
              </p:ext>
            </p:extLst>
          </p:nvPr>
        </p:nvGraphicFramePr>
        <p:xfrm>
          <a:off x="7215188" y="4143375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 팁 제공 텍스트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 생후 일자 제공 텍스트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부모 프로필사진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 프로필사진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아이확인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알림 로그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내 정보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메인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267744" y="206084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795247" y="294572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2231482" y="355572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3719627" y="355572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FD9917-3137-44FF-A0FC-A2314AE72CFA}"/>
              </a:ext>
            </a:extLst>
          </p:cNvPr>
          <p:cNvSpPr/>
          <p:nvPr/>
        </p:nvSpPr>
        <p:spPr>
          <a:xfrm>
            <a:off x="2123470" y="558924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B6B81C-C70C-4B23-8964-73069C6C57F3}"/>
              </a:ext>
            </a:extLst>
          </p:cNvPr>
          <p:cNvSpPr/>
          <p:nvPr/>
        </p:nvSpPr>
        <p:spPr>
          <a:xfrm>
            <a:off x="2908944" y="558924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C33B25-EC18-415E-9F77-85DDF75E9B78}"/>
              </a:ext>
            </a:extLst>
          </p:cNvPr>
          <p:cNvSpPr/>
          <p:nvPr/>
        </p:nvSpPr>
        <p:spPr>
          <a:xfrm>
            <a:off x="3719627" y="558496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DF2E6D-DA45-49FB-919A-44B13697CBB6}"/>
              </a:ext>
            </a:extLst>
          </p:cNvPr>
          <p:cNvSpPr/>
          <p:nvPr/>
        </p:nvSpPr>
        <p:spPr>
          <a:xfrm>
            <a:off x="4644008" y="558496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28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401DA62-D49F-4BDE-BA7F-A7A4ACC5C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11609" r="5138" b="12413"/>
          <a:stretch/>
        </p:blipFill>
        <p:spPr>
          <a:xfrm>
            <a:off x="180774" y="620688"/>
            <a:ext cx="3352997" cy="5887395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버튼을 클릭 시 영상이 재생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중지가 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영상이 중지될 경우 오른쪽 화면과 같이 변경됨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버튼을 클릭 시 메인 화면으로 이동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3</a:t>
            </a:r>
            <a:r>
              <a:rPr lang="ko-KR" altLang="en-US" sz="700" dirty="0">
                <a:latin typeface="+mn-ea"/>
              </a:rPr>
              <a:t>번 화면은 현재 일시와 아이의 움직임 상태</a:t>
            </a:r>
            <a:r>
              <a:rPr lang="en-US" altLang="ko-KR" sz="700" dirty="0">
                <a:latin typeface="+mn-ea"/>
              </a:rPr>
              <a:t>, IP</a:t>
            </a:r>
            <a:r>
              <a:rPr lang="ko-KR" altLang="en-US" sz="700" dirty="0">
                <a:latin typeface="+mn-ea"/>
              </a:rPr>
              <a:t>캠이 설치된 방 안의 소음 정도를 나타냄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 화면은 아이의 뒤집기 시도 여부를 나타냄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35687874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영상 재생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중지 스위치버튼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뒤로가기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 상태 표시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 상태 표시 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아이확인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알림 로그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내 정보 페이지 이동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아이 확인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964547" y="90009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300251" y="84699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84227" y="143202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172459" y="144460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FD9917-3137-44FF-A0FC-A2314AE72CFA}"/>
              </a:ext>
            </a:extLst>
          </p:cNvPr>
          <p:cNvSpPr/>
          <p:nvPr/>
        </p:nvSpPr>
        <p:spPr>
          <a:xfrm>
            <a:off x="268675" y="558043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9B6B81C-C70C-4B23-8964-73069C6C57F3}"/>
              </a:ext>
            </a:extLst>
          </p:cNvPr>
          <p:cNvSpPr/>
          <p:nvPr/>
        </p:nvSpPr>
        <p:spPr>
          <a:xfrm>
            <a:off x="1054149" y="558043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C33B25-EC18-415E-9F77-85DDF75E9B78}"/>
              </a:ext>
            </a:extLst>
          </p:cNvPr>
          <p:cNvSpPr/>
          <p:nvPr/>
        </p:nvSpPr>
        <p:spPr>
          <a:xfrm>
            <a:off x="1864832" y="557615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DF2E6D-DA45-49FB-919A-44B13697CBB6}"/>
              </a:ext>
            </a:extLst>
          </p:cNvPr>
          <p:cNvSpPr/>
          <p:nvPr/>
        </p:nvSpPr>
        <p:spPr>
          <a:xfrm>
            <a:off x="2789213" y="5576159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C3DD16-4314-4348-B37B-7C4032990B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" b="517"/>
          <a:stretch/>
        </p:blipFill>
        <p:spPr>
          <a:xfrm>
            <a:off x="3630318" y="620688"/>
            <a:ext cx="3352997" cy="5887395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50D550BD-7932-4F77-BEFA-2CDA552CC42F}"/>
              </a:ext>
            </a:extLst>
          </p:cNvPr>
          <p:cNvSpPr/>
          <p:nvPr/>
        </p:nvSpPr>
        <p:spPr>
          <a:xfrm>
            <a:off x="6475480" y="90009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108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7F2A57-1743-4A75-9F58-A63E454022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8" r="3164" b="9583"/>
          <a:stretch/>
        </p:blipFill>
        <p:spPr>
          <a:xfrm>
            <a:off x="2260059" y="786830"/>
            <a:ext cx="3153059" cy="5513040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005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알람과 같이 아이에게 특정 움직임이 감지될 경우 </a:t>
            </a:r>
            <a:r>
              <a:rPr lang="ko-KR" altLang="en-US" sz="700" dirty="0" err="1">
                <a:latin typeface="+mn-ea"/>
              </a:rPr>
              <a:t>푸쉬</a:t>
            </a:r>
            <a:r>
              <a:rPr lang="ko-KR" altLang="en-US" sz="700" dirty="0">
                <a:latin typeface="+mn-ea"/>
              </a:rPr>
              <a:t> 알람이 옴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ko-KR" altLang="en-US" sz="700" dirty="0" err="1">
                <a:latin typeface="+mn-ea"/>
              </a:rPr>
              <a:t>푸쉬</a:t>
            </a:r>
            <a:r>
              <a:rPr lang="ko-KR" altLang="en-US" sz="700" dirty="0">
                <a:latin typeface="+mn-ea"/>
              </a:rPr>
              <a:t> 알람들이 기록되어 </a:t>
            </a: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번과 같이 시간대별로 해당 내용을 확인 가능함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24667680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푸쉬알람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로그 기록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알림 로그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240829" y="92135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260059" y="2107265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29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9E86D-66C5-4132-B1F7-AF160616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96" y="476672"/>
            <a:ext cx="3443762" cy="6117087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006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 fontScale="92500"/>
          </a:bodyPr>
          <a:lstStyle/>
          <a:p>
            <a:pPr indent="0">
              <a:lnSpc>
                <a:spcPct val="110000"/>
              </a:lnSpc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버튼을 클릭 시 달력이 앞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뒤로 넘어가며 달력의 월이 바뀌게 됨</a:t>
            </a:r>
            <a:endParaRPr lang="en-US" altLang="ko-KR" sz="700" dirty="0">
              <a:latin typeface="+mn-ea"/>
            </a:endParaRPr>
          </a:p>
          <a:p>
            <a:pPr indent="0">
              <a:lnSpc>
                <a:spcPct val="110000"/>
              </a:lnSpc>
              <a:buNone/>
            </a:pPr>
            <a:r>
              <a:rPr lang="ko-KR" altLang="en-US" sz="700" dirty="0">
                <a:latin typeface="+mn-ea"/>
              </a:rPr>
              <a:t>오늘의 날짜에 해당하는 날에 </a:t>
            </a:r>
            <a:r>
              <a:rPr lang="en-US" altLang="ko-KR" sz="700" dirty="0">
                <a:latin typeface="+mn-ea"/>
              </a:rPr>
              <a:t>3</a:t>
            </a:r>
            <a:r>
              <a:rPr lang="ko-KR" altLang="en-US" sz="700" dirty="0">
                <a:latin typeface="+mn-ea"/>
              </a:rPr>
              <a:t>번과 같이 날짜에 초록색 원이 표시됨</a:t>
            </a:r>
            <a:endParaRPr lang="en-US" altLang="ko-KR" sz="700" dirty="0">
              <a:latin typeface="+mn-ea"/>
            </a:endParaRPr>
          </a:p>
          <a:p>
            <a:pPr indent="0">
              <a:lnSpc>
                <a:spcPct val="110000"/>
              </a:lnSpc>
              <a:buNone/>
            </a:pPr>
            <a:r>
              <a:rPr lang="ko-KR" altLang="en-US" sz="700" dirty="0">
                <a:latin typeface="+mn-ea"/>
              </a:rPr>
              <a:t>특정 날짜에 육아일기가 작성 돼있으면 </a:t>
            </a: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번과 같이 붉은 점이 활성화 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클릭 시 해당 날짜의 육아일기 조회 다이얼로그로 이동</a:t>
            </a:r>
            <a:endParaRPr lang="en-US" altLang="ko-KR" sz="700" dirty="0">
              <a:latin typeface="+mn-ea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altLang="ko-KR" sz="700" dirty="0">
                <a:latin typeface="+mn-ea"/>
              </a:rPr>
              <a:t>5</a:t>
            </a:r>
            <a:r>
              <a:rPr lang="ko-KR" altLang="en-US" sz="700" dirty="0">
                <a:latin typeface="+mn-ea"/>
              </a:rPr>
              <a:t>번 버튼 클릭 시 육아일기를 작성할 수 있는 다이얼로그로 이동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84223284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달력 넘기기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년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월 표시 텍스트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오늘의 날짜 표시 아이콘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해당 날짜 일기 유무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글 작성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육아일기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195736" y="188082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3011271" y="1880311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3611615" y="362667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903259" y="362667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6FD9917-3137-44FF-A0FC-A2314AE72CFA}"/>
              </a:ext>
            </a:extLst>
          </p:cNvPr>
          <p:cNvSpPr/>
          <p:nvPr/>
        </p:nvSpPr>
        <p:spPr>
          <a:xfrm>
            <a:off x="3995936" y="4797152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94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213CAB-1298-493F-8E2D-3A7BA7161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07" y="468276"/>
            <a:ext cx="3461108" cy="6100780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007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육아일기를 작성 후 작성버튼을 클릭하지 않고 취소버튼을 클릭할 경우 작성한 내용이 저장되지 않음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301102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번 텍스트 입력 란에 육아일기의 제목을 입력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2</a:t>
            </a:r>
            <a:r>
              <a:rPr lang="ko-KR" altLang="en-US" sz="700" dirty="0">
                <a:latin typeface="+mn-ea"/>
              </a:rPr>
              <a:t>번 텍스트 입력 란에 육아일기의 내용을 입력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3</a:t>
            </a:r>
            <a:r>
              <a:rPr lang="ko-KR" altLang="en-US" sz="700" dirty="0">
                <a:latin typeface="+mn-ea"/>
              </a:rPr>
              <a:t>번 버튼을 클릭 시 육아일기 작성 완료 및 저장됨</a:t>
            </a:r>
            <a:endParaRPr lang="en-US" altLang="ko-KR" sz="700" dirty="0">
              <a:latin typeface="+mn-ea"/>
            </a:endParaRPr>
          </a:p>
          <a:p>
            <a:pPr indent="0">
              <a:buNone/>
            </a:pPr>
            <a:r>
              <a:rPr lang="en-US" altLang="ko-KR" sz="700" dirty="0">
                <a:latin typeface="+mn-ea"/>
              </a:rPr>
              <a:t>4</a:t>
            </a:r>
            <a:r>
              <a:rPr lang="ko-KR" altLang="en-US" sz="700" dirty="0">
                <a:latin typeface="+mn-ea"/>
              </a:rPr>
              <a:t>번 버튼을 클릭 시 육아일기 작성을 취소함</a:t>
            </a:r>
            <a:endParaRPr lang="en-US" altLang="ko-KR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57566225"/>
              </p:ext>
            </p:extLst>
          </p:nvPr>
        </p:nvGraphicFramePr>
        <p:xfrm>
          <a:off x="7218550" y="4143378"/>
          <a:ext cx="186865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제목 작성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내용 작성 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작성 후 저장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itchFamily="34" charset="-127"/>
                          <a:ea typeface="나눔고딕" pitchFamily="34" charset="-127"/>
                        </a:rPr>
                        <a:t>육아일기 작성 취소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SORI</a:t>
            </a:r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육아일기 작성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A20F0-99D0-4AB2-9556-0AB9FDD0C8DA}"/>
              </a:ext>
            </a:extLst>
          </p:cNvPr>
          <p:cNvSpPr txBox="1"/>
          <p:nvPr/>
        </p:nvSpPr>
        <p:spPr>
          <a:xfrm>
            <a:off x="7020272" y="27628"/>
            <a:ext cx="97632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/>
              <a:t>2021. 08. 26.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94D5D7-721E-421A-9D64-BBC3FF64C678}"/>
              </a:ext>
            </a:extLst>
          </p:cNvPr>
          <p:cNvSpPr/>
          <p:nvPr/>
        </p:nvSpPr>
        <p:spPr>
          <a:xfrm>
            <a:off x="2195736" y="2095446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5B5B13-5F1F-4793-AAC8-30FC280DB367}"/>
              </a:ext>
            </a:extLst>
          </p:cNvPr>
          <p:cNvSpPr/>
          <p:nvPr/>
        </p:nvSpPr>
        <p:spPr>
          <a:xfrm>
            <a:off x="2195736" y="250672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E7D0608-8823-4DED-B0E9-190B28D58F41}"/>
              </a:ext>
            </a:extLst>
          </p:cNvPr>
          <p:cNvSpPr/>
          <p:nvPr/>
        </p:nvSpPr>
        <p:spPr>
          <a:xfrm>
            <a:off x="3829598" y="450604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8942B4-A74F-4254-B644-AE1B610C8A88}"/>
              </a:ext>
            </a:extLst>
          </p:cNvPr>
          <p:cNvSpPr/>
          <p:nvPr/>
        </p:nvSpPr>
        <p:spPr>
          <a:xfrm>
            <a:off x="2303748" y="4506048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206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51437</TotalTime>
  <Words>1863</Words>
  <Application>Microsoft Office PowerPoint</Application>
  <PresentationFormat>화면 슬라이드 쇼(4:3)</PresentationFormat>
  <Paragraphs>576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가는둥근제목체</vt:lpstr>
      <vt:lpstr>나눔고딕</vt:lpstr>
      <vt:lpstr>맑은 고딕</vt:lpstr>
      <vt:lpstr>Arial</vt:lpstr>
      <vt:lpstr>Verdana</vt:lpstr>
      <vt:lpstr>Wingdings</vt:lpstr>
      <vt:lpstr>Office 테마</vt:lpstr>
      <vt:lpstr>PowerPoint 프레젠테이션</vt:lpstr>
      <vt:lpstr>메뉴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SM2116</cp:lastModifiedBy>
  <cp:revision>1336</cp:revision>
  <cp:lastPrinted>2012-12-06T06:18:09Z</cp:lastPrinted>
  <dcterms:created xsi:type="dcterms:W3CDTF">2009-06-30T03:37:15Z</dcterms:created>
  <dcterms:modified xsi:type="dcterms:W3CDTF">2021-08-26T06:40:01Z</dcterms:modified>
</cp:coreProperties>
</file>