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73" r:id="rId12"/>
    <p:sldId id="268" r:id="rId13"/>
    <p:sldId id="269" r:id="rId14"/>
    <p:sldId id="271" r:id="rId15"/>
    <p:sldId id="270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5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7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4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9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5D05-1EA0-444F-8F62-1ED6C4FA75E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5784-288B-4777-861E-EE4264D90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E5FC5B-E5AB-4AA9-BF6D-6EAC83F1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"/>
            <a:ext cx="12192000" cy="6855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76EF42-1B56-4AB4-B0BA-9A33D7CAC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kern="10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Communication-Computation Trade-off </a:t>
            </a:r>
            <a:br>
              <a:rPr lang="en-US" altLang="ko-KR" sz="4000" kern="10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4000" kern="10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 Resource-Constrained Edge Inference</a:t>
            </a:r>
            <a:br>
              <a:rPr lang="ko-KR" altLang="ko-KR" sz="4000" kern="10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4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3F0D10-4237-42B2-B076-715C71D31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Baskerville Old Face" panose="02020602080505020303" pitchFamily="18" charset="0"/>
              </a:rPr>
              <a:t> 201911080 </a:t>
            </a:r>
            <a:r>
              <a:rPr lang="ko-KR" alt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손성민</a:t>
            </a:r>
          </a:p>
        </p:txBody>
      </p:sp>
    </p:spTree>
    <p:extLst>
      <p:ext uri="{BB962C8B-B14F-4D97-AF65-F5344CB8AC3E}">
        <p14:creationId xmlns:p14="http://schemas.microsoft.com/office/powerpoint/2010/main" val="414483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0AB51A-1BA1-4F95-8151-20602F1EC8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F06540-2361-4FBB-9FB6-A586FB769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8" t="58685" b="765"/>
          <a:stretch/>
        </p:blipFill>
        <p:spPr>
          <a:xfrm>
            <a:off x="0" y="1861107"/>
            <a:ext cx="12192000" cy="404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29AA4-3286-452A-9652-ECAC9E3B9C31}"/>
              </a:ext>
            </a:extLst>
          </p:cNvPr>
          <p:cNvSpPr txBox="1"/>
          <p:nvPr/>
        </p:nvSpPr>
        <p:spPr>
          <a:xfrm>
            <a:off x="1330865" y="240633"/>
            <a:ext cx="9530270" cy="72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4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Two-Step Feature Encoding</a:t>
            </a:r>
            <a:endParaRPr lang="ko-KR" altLang="ko-KR" sz="4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1F7EAE-7DFF-4ECB-BF5B-342FB6DC22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C9B61B-74DE-4A6F-A1E8-378A4A5C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35" y="838100"/>
            <a:ext cx="8994931" cy="601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A43EE-4F9A-4564-9ED1-FA708725596A}"/>
              </a:ext>
            </a:extLst>
          </p:cNvPr>
          <p:cNvSpPr txBox="1"/>
          <p:nvPr/>
        </p:nvSpPr>
        <p:spPr>
          <a:xfrm>
            <a:off x="3882190" y="112295"/>
            <a:ext cx="442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Framework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178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BAA26-58E0-4765-A29B-9334B39653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1B96C9-A130-4B5A-A913-186209F4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Experimental Setup </a:t>
            </a:r>
            <a:endParaRPr lang="ko-KR" altLang="en-US" sz="5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3A788-52B0-4DE6-A767-F541986E01BC}"/>
              </a:ext>
            </a:extLst>
          </p:cNvPr>
          <p:cNvSpPr txBox="1"/>
          <p:nvPr/>
        </p:nvSpPr>
        <p:spPr>
          <a:xfrm>
            <a:off x="144379" y="1690688"/>
            <a:ext cx="1185511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Dataset: 10class, 32x32 size color images, 60,000 (for training:50,000 / for test:10,000)</a:t>
            </a:r>
          </a:p>
          <a:p>
            <a:r>
              <a:rPr lang="en-US" altLang="ko-KR" sz="23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Neural Network: ResNet18</a:t>
            </a:r>
            <a:endParaRPr lang="ko-KR" altLang="en-US" sz="2300" dirty="0"/>
          </a:p>
          <a:p>
            <a:r>
              <a:rPr lang="en-US" altLang="ko-KR" sz="2300" dirty="0"/>
              <a:t>Metric: accuracy threshold in edge inference – 93%</a:t>
            </a:r>
          </a:p>
          <a:p>
            <a:r>
              <a:rPr lang="en-US" altLang="ko-KR" sz="2300" dirty="0"/>
              <a:t>	     end-to-end latency</a:t>
            </a:r>
          </a:p>
          <a:p>
            <a:r>
              <a:rPr lang="en-US" altLang="ko-KR" sz="2300" dirty="0"/>
              <a:t>	     on-device computation workload - approximated by FLOPs</a:t>
            </a:r>
          </a:p>
          <a:p>
            <a:r>
              <a:rPr lang="en-US" altLang="ko-KR" sz="2300" dirty="0"/>
              <a:t>	     </a:t>
            </a:r>
            <a:r>
              <a:rPr lang="en-US" altLang="ko-KR" sz="23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communication overhead 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2300" dirty="0"/>
              <a:t>transmitted data size (bits) or transmitted latency (seconds)</a:t>
            </a:r>
          </a:p>
          <a:p>
            <a:r>
              <a:rPr lang="en-US" altLang="ko-KR" sz="23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Baselines:</a:t>
            </a:r>
            <a:r>
              <a:rPr lang="en-US" altLang="ko-KR" sz="2300" dirty="0"/>
              <a:t> The original network with split point selection</a:t>
            </a:r>
          </a:p>
          <a:p>
            <a:r>
              <a:rPr lang="en-US" altLang="ko-KR" sz="2300" dirty="0"/>
              <a:t>		  2-Step Pruning method</a:t>
            </a:r>
          </a:p>
          <a:p>
            <a:r>
              <a:rPr lang="en-US" altLang="ko-KR" sz="2300" dirty="0"/>
              <a:t>		  </a:t>
            </a:r>
            <a:r>
              <a:rPr lang="en-US" altLang="ko-KR" sz="23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BottleNet</a:t>
            </a:r>
            <a:r>
              <a:rPr lang="en-US" altLang="ko-KR" sz="23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++ (</a:t>
            </a:r>
            <a:r>
              <a:rPr lang="en-US" altLang="ko-KR" sz="2300" dirty="0"/>
              <a:t>autoencoder structure to compress the intermediate data)</a:t>
            </a:r>
          </a:p>
          <a:p>
            <a:r>
              <a:rPr lang="en-US" altLang="ko-KR" sz="2300" dirty="0"/>
              <a:t>	 Huffman coding is used in the original network and the 2-Step Pruning method</a:t>
            </a:r>
          </a:p>
        </p:txBody>
      </p:sp>
    </p:spTree>
    <p:extLst>
      <p:ext uri="{BB962C8B-B14F-4D97-AF65-F5344CB8AC3E}">
        <p14:creationId xmlns:p14="http://schemas.microsoft.com/office/powerpoint/2010/main" val="112892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7AD971-7107-45D9-BDA4-7F13C3B05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BCB9-AC01-484F-872F-221DFE342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0"/>
          <a:stretch/>
        </p:blipFill>
        <p:spPr>
          <a:xfrm>
            <a:off x="2305472" y="1094767"/>
            <a:ext cx="7581055" cy="5563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8F92F-4001-4E46-B71C-BA061362AA02}"/>
              </a:ext>
            </a:extLst>
          </p:cNvPr>
          <p:cNvSpPr txBox="1"/>
          <p:nvPr/>
        </p:nvSpPr>
        <p:spPr>
          <a:xfrm>
            <a:off x="-1" y="199788"/>
            <a:ext cx="1219200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Communication-Computation Trade-off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122B081-70F5-45B5-AA0E-109AB0D59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40CEF-1664-4E5C-B412-D70BC8265340}"/>
              </a:ext>
            </a:extLst>
          </p:cNvPr>
          <p:cNvSpPr txBox="1"/>
          <p:nvPr/>
        </p:nvSpPr>
        <p:spPr>
          <a:xfrm>
            <a:off x="991623" y="1719170"/>
            <a:ext cx="1033708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dirty="0"/>
              <a:t>For compare end-to end latency </a:t>
            </a:r>
          </a:p>
          <a:p>
            <a:r>
              <a:rPr lang="en-US" altLang="ko-KR" sz="2600" dirty="0"/>
              <a:t>	edge device : </a:t>
            </a:r>
            <a:r>
              <a:rPr lang="en-US" altLang="ko-KR" sz="2600" dirty="0">
                <a:effectLst/>
                <a:cs typeface="Times New Roman" panose="02020603050405020304" pitchFamily="18" charset="0"/>
              </a:rPr>
              <a:t>Raspberry Pi 3</a:t>
            </a:r>
            <a:r>
              <a:rPr lang="en-US" altLang="ko-KR" sz="26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effectLst/>
                <a:cs typeface="Times New Roman" panose="02020603050405020304" pitchFamily="18" charset="0"/>
              </a:rPr>
              <a:t>(1GB RAM,</a:t>
            </a:r>
            <a:r>
              <a:rPr lang="en-US" altLang="ko-KR" sz="2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24GB FLOP/s)</a:t>
            </a:r>
            <a:endParaRPr lang="en-US" altLang="ko-KR" sz="2600" dirty="0"/>
          </a:p>
          <a:p>
            <a:r>
              <a:rPr lang="en-US" altLang="ko-KR" sz="2600" dirty="0"/>
              <a:t>	edge server : </a:t>
            </a:r>
            <a:r>
              <a:rPr lang="en-US" altLang="ko-KR" sz="2600" dirty="0">
                <a:effectLst/>
                <a:cs typeface="Times New Roman" panose="02020603050405020304" pitchFamily="18" charset="0"/>
              </a:rPr>
              <a:t>RTX 2080Ti (11GB RAM </a:t>
            </a:r>
            <a:r>
              <a:rPr lang="en-US" altLang="ko-KR" sz="260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2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13.45 TFOLP/s)</a:t>
            </a:r>
          </a:p>
          <a:p>
            <a:r>
              <a:rPr lang="en-US" altLang="ko-KR" sz="2600" dirty="0"/>
              <a:t>The Raspberry is constrained by its memory resource because its CPU and GPU share the 1 GB RAM, and other modules also occupy the memory. We use </a:t>
            </a:r>
            <a:r>
              <a:rPr lang="en-US" altLang="ko-KR" sz="2600" dirty="0" err="1"/>
              <a:t>Pytorch</a:t>
            </a:r>
            <a:r>
              <a:rPr lang="en-US" altLang="ko-KR" sz="2600" dirty="0"/>
              <a:t> to build the ResNet18, and the original network needs more than 0.9 GB memory. </a:t>
            </a:r>
            <a:endParaRPr lang="ko-KR" alt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58A0A-001E-4233-8886-D4BAFF7621BC}"/>
              </a:ext>
            </a:extLst>
          </p:cNvPr>
          <p:cNvSpPr txBox="1"/>
          <p:nvPr/>
        </p:nvSpPr>
        <p:spPr>
          <a:xfrm>
            <a:off x="2799348" y="617440"/>
            <a:ext cx="6593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/>
              <a:t>Edge Inference Speedup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5633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B3FAFC-13B2-4CD8-8DB0-6C591F8570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3C47F-E264-404D-A771-A6192CEA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30" y="891732"/>
            <a:ext cx="7404740" cy="5585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BD269-01B4-4084-9E01-5DF1F3D6114D}"/>
              </a:ext>
            </a:extLst>
          </p:cNvPr>
          <p:cNvSpPr txBox="1"/>
          <p:nvPr/>
        </p:nvSpPr>
        <p:spPr>
          <a:xfrm>
            <a:off x="0" y="160420"/>
            <a:ext cx="12320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/>
              <a:t> Latency - Communication Rate.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148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81424D-BB80-4CEC-80EA-7C0768BF1C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135F7-C78D-4F52-9107-CB5D72FD573F}"/>
              </a:ext>
            </a:extLst>
          </p:cNvPr>
          <p:cNvSpPr txBox="1"/>
          <p:nvPr/>
        </p:nvSpPr>
        <p:spPr>
          <a:xfrm>
            <a:off x="0" y="192507"/>
            <a:ext cx="12192000" cy="5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Performance of Learning-Driven JSCC over Noisy Channels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7C5A4-19CD-4E1B-AE3C-9F86E54B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" y="1229433"/>
            <a:ext cx="12060032" cy="4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0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E8E663-71C6-45F3-BEC1-0ACC443EEA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33B8D-0EC1-4706-ACF3-C6F18BA67152}"/>
              </a:ext>
            </a:extLst>
          </p:cNvPr>
          <p:cNvSpPr txBox="1"/>
          <p:nvPr/>
        </p:nvSpPr>
        <p:spPr>
          <a:xfrm>
            <a:off x="734230" y="218203"/>
            <a:ext cx="10723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Conclusion &amp; Future Work</a:t>
            </a:r>
            <a:endParaRPr lang="ko-KR" altLang="en-US" sz="4800" dirty="0"/>
          </a:p>
          <a:p>
            <a:pPr algn="ctr"/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204137-8257-41B1-A8E7-78B1CF2D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136" y="1049200"/>
            <a:ext cx="7329505" cy="490530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694B528-4ADD-439C-AEEC-314084150573}"/>
              </a:ext>
            </a:extLst>
          </p:cNvPr>
          <p:cNvGrpSpPr/>
          <p:nvPr/>
        </p:nvGrpSpPr>
        <p:grpSpPr>
          <a:xfrm>
            <a:off x="9464841" y="2315760"/>
            <a:ext cx="2727159" cy="646331"/>
            <a:chOff x="9464841" y="2315760"/>
            <a:chExt cx="2727159" cy="646331"/>
          </a:xfrm>
        </p:grpSpPr>
        <p:sp>
          <p:nvSpPr>
            <p:cNvPr id="4" name="화살표: 왼쪽 3">
              <a:extLst>
                <a:ext uri="{FF2B5EF4-FFF2-40B4-BE49-F238E27FC236}">
                  <a16:creationId xmlns:a16="http://schemas.microsoft.com/office/drawing/2014/main" id="{0059A640-CA7A-47FD-9B67-6B227D9A42EE}"/>
                </a:ext>
              </a:extLst>
            </p:cNvPr>
            <p:cNvSpPr/>
            <p:nvPr/>
          </p:nvSpPr>
          <p:spPr>
            <a:xfrm>
              <a:off x="9464841" y="2470484"/>
              <a:ext cx="1315453" cy="336884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CC1E96-9D4B-4477-9051-2ADA1A97FFB3}"/>
                </a:ext>
              </a:extLst>
            </p:cNvPr>
            <p:cNvSpPr txBox="1"/>
            <p:nvPr/>
          </p:nvSpPr>
          <p:spPr>
            <a:xfrm>
              <a:off x="10651958" y="2315760"/>
              <a:ext cx="1540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requires manual setup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036C83C-8BB4-47DA-B58D-C14044DFCBAF}"/>
              </a:ext>
            </a:extLst>
          </p:cNvPr>
          <p:cNvSpPr txBox="1"/>
          <p:nvPr/>
        </p:nvSpPr>
        <p:spPr>
          <a:xfrm>
            <a:off x="6432885" y="2518974"/>
            <a:ext cx="19410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many iterations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9EE9BB-2A04-4F73-9F87-FDDB20B49CC0}"/>
              </a:ext>
            </a:extLst>
          </p:cNvPr>
          <p:cNvGrpSpPr/>
          <p:nvPr/>
        </p:nvGrpSpPr>
        <p:grpSpPr>
          <a:xfrm>
            <a:off x="1348740" y="5627423"/>
            <a:ext cx="2955498" cy="896287"/>
            <a:chOff x="7444740" y="2170964"/>
            <a:chExt cx="2955498" cy="896287"/>
          </a:xfrm>
        </p:grpSpPr>
        <p:sp>
          <p:nvSpPr>
            <p:cNvPr id="15" name="화살표: 왼쪽 14">
              <a:extLst>
                <a:ext uri="{FF2B5EF4-FFF2-40B4-BE49-F238E27FC236}">
                  <a16:creationId xmlns:a16="http://schemas.microsoft.com/office/drawing/2014/main" id="{6818E01A-E63A-4207-A267-1EBFD4C46233}"/>
                </a:ext>
              </a:extLst>
            </p:cNvPr>
            <p:cNvSpPr/>
            <p:nvPr/>
          </p:nvSpPr>
          <p:spPr>
            <a:xfrm rot="9157899">
              <a:off x="9139044" y="2170964"/>
              <a:ext cx="1261194" cy="362753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D1A61-916E-4A37-8535-222B8266C3CD}"/>
                </a:ext>
              </a:extLst>
            </p:cNvPr>
            <p:cNvSpPr txBox="1"/>
            <p:nvPr/>
          </p:nvSpPr>
          <p:spPr>
            <a:xfrm>
              <a:off x="7444740" y="2420920"/>
              <a:ext cx="2003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additional computational cost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1995B0-0160-4D51-92A4-5E9336FF3C83}"/>
              </a:ext>
            </a:extLst>
          </p:cNvPr>
          <p:cNvGrpSpPr/>
          <p:nvPr/>
        </p:nvGrpSpPr>
        <p:grpSpPr>
          <a:xfrm>
            <a:off x="9386076" y="4439129"/>
            <a:ext cx="2740041" cy="1089460"/>
            <a:chOff x="9139044" y="2170964"/>
            <a:chExt cx="2740041" cy="1089460"/>
          </a:xfrm>
        </p:grpSpPr>
        <p:sp>
          <p:nvSpPr>
            <p:cNvPr id="20" name="화살표: 왼쪽 19">
              <a:extLst>
                <a:ext uri="{FF2B5EF4-FFF2-40B4-BE49-F238E27FC236}">
                  <a16:creationId xmlns:a16="http://schemas.microsoft.com/office/drawing/2014/main" id="{87CF6D6A-FC8C-4273-B15F-E47B9212AAE9}"/>
                </a:ext>
              </a:extLst>
            </p:cNvPr>
            <p:cNvSpPr/>
            <p:nvPr/>
          </p:nvSpPr>
          <p:spPr>
            <a:xfrm rot="1874760">
              <a:off x="9139044" y="2170964"/>
              <a:ext cx="1261194" cy="362753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532AB8-9974-4627-8C89-7B65369700BB}"/>
                </a:ext>
              </a:extLst>
            </p:cNvPr>
            <p:cNvSpPr txBox="1"/>
            <p:nvPr/>
          </p:nvSpPr>
          <p:spPr>
            <a:xfrm>
              <a:off x="9875535" y="2614093"/>
              <a:ext cx="2003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potential performance loss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E271F80-958D-41E4-92D6-6D5FA472DDCB}"/>
              </a:ext>
            </a:extLst>
          </p:cNvPr>
          <p:cNvSpPr txBox="1"/>
          <p:nvPr/>
        </p:nvSpPr>
        <p:spPr>
          <a:xfrm>
            <a:off x="423870" y="925290"/>
            <a:ext cx="2267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brute force search</a:t>
            </a:r>
          </a:p>
          <a:p>
            <a:r>
              <a:rPr lang="en-US" altLang="ko-KR" dirty="0"/>
              <a:t>Time consuming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21F33-060C-4640-AAB1-ED46549075F4}"/>
              </a:ext>
            </a:extLst>
          </p:cNvPr>
          <p:cNvGrpSpPr/>
          <p:nvPr/>
        </p:nvGrpSpPr>
        <p:grpSpPr>
          <a:xfrm>
            <a:off x="150623" y="1865652"/>
            <a:ext cx="3270877" cy="2710600"/>
            <a:chOff x="150623" y="1865652"/>
            <a:chExt cx="3270877" cy="27106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1C7870-3F5A-4C56-BCA4-E0E72A15E9A3}"/>
                </a:ext>
              </a:extLst>
            </p:cNvPr>
            <p:cNvSpPr txBox="1"/>
            <p:nvPr/>
          </p:nvSpPr>
          <p:spPr>
            <a:xfrm>
              <a:off x="150623" y="2897787"/>
              <a:ext cx="20035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Hyperparameters</a:t>
              </a:r>
            </a:p>
            <a:p>
              <a:r>
                <a:rPr lang="en-US" altLang="ko-KR" dirty="0"/>
                <a:t>are manually tuned</a:t>
              </a:r>
              <a:endParaRPr lang="ko-KR" altLang="en-US" dirty="0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98E111A0-16E7-4329-B9A4-60A31DF45D3F}"/>
                </a:ext>
              </a:extLst>
            </p:cNvPr>
            <p:cNvSpPr/>
            <p:nvPr/>
          </p:nvSpPr>
          <p:spPr>
            <a:xfrm>
              <a:off x="2106046" y="1865652"/>
              <a:ext cx="1315454" cy="2710600"/>
            </a:xfrm>
            <a:prstGeom prst="arc">
              <a:avLst>
                <a:gd name="adj1" fmla="val 5548953"/>
                <a:gd name="adj2" fmla="val 15973785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501EF46-BB9D-473A-8E46-D0A46887C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131" y="3220953"/>
              <a:ext cx="625642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7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A8235-B569-46F4-B376-0A68C0CF53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EFCEB-7A7E-4818-9407-E2D7CA24E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19638" r="14566" b="5414"/>
          <a:stretch/>
        </p:blipFill>
        <p:spPr>
          <a:xfrm>
            <a:off x="2842460" y="769774"/>
            <a:ext cx="6507079" cy="28998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CCEC02-D39D-4F6E-911C-3DE232E6E9DC}"/>
              </a:ext>
            </a:extLst>
          </p:cNvPr>
          <p:cNvSpPr/>
          <p:nvPr/>
        </p:nvSpPr>
        <p:spPr>
          <a:xfrm>
            <a:off x="8085222" y="737690"/>
            <a:ext cx="1280360" cy="706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361A8-95A7-48B3-90E8-890DF5FE8BC0}"/>
              </a:ext>
            </a:extLst>
          </p:cNvPr>
          <p:cNvSpPr txBox="1"/>
          <p:nvPr/>
        </p:nvSpPr>
        <p:spPr>
          <a:xfrm>
            <a:off x="4315325" y="141446"/>
            <a:ext cx="481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Deep Neural Networks</a:t>
            </a:r>
            <a:endParaRPr lang="ko-KR" altLang="en-US" sz="2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482DC4-BB8F-43D7-B23F-40BF791BDA8D}"/>
              </a:ext>
            </a:extLst>
          </p:cNvPr>
          <p:cNvGrpSpPr/>
          <p:nvPr/>
        </p:nvGrpSpPr>
        <p:grpSpPr>
          <a:xfrm>
            <a:off x="1298430" y="3785124"/>
            <a:ext cx="9723332" cy="2629132"/>
            <a:chOff x="1298430" y="3785124"/>
            <a:chExt cx="9723332" cy="262913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C79D03-D236-4E81-B114-3BB180570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2"/>
            <a:stretch/>
          </p:blipFill>
          <p:spPr>
            <a:xfrm>
              <a:off x="1298430" y="4315652"/>
              <a:ext cx="2533149" cy="209860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CB8360-5788-4524-8FA2-BA7C66292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856"/>
            <a:stretch/>
          </p:blipFill>
          <p:spPr>
            <a:xfrm>
              <a:off x="8933950" y="3785124"/>
              <a:ext cx="2087812" cy="256868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F266F0-2097-42A4-97FA-5CEF66F0CAEC}"/>
              </a:ext>
            </a:extLst>
          </p:cNvPr>
          <p:cNvGrpSpPr/>
          <p:nvPr/>
        </p:nvGrpSpPr>
        <p:grpSpPr>
          <a:xfrm>
            <a:off x="2974658" y="3389207"/>
            <a:ext cx="5701000" cy="1596048"/>
            <a:chOff x="2974658" y="3389207"/>
            <a:chExt cx="5701000" cy="1596048"/>
          </a:xfrm>
        </p:grpSpPr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2FEA8329-1D84-467B-B4C9-6C803EAF69F0}"/>
                </a:ext>
              </a:extLst>
            </p:cNvPr>
            <p:cNvSpPr/>
            <p:nvPr/>
          </p:nvSpPr>
          <p:spPr>
            <a:xfrm rot="18605896">
              <a:off x="2443771" y="3984814"/>
              <a:ext cx="1531328" cy="469553"/>
            </a:xfrm>
            <a:prstGeom prst="leftArrow">
              <a:avLst>
                <a:gd name="adj1" fmla="val 32396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왼쪽 14">
              <a:extLst>
                <a:ext uri="{FF2B5EF4-FFF2-40B4-BE49-F238E27FC236}">
                  <a16:creationId xmlns:a16="http://schemas.microsoft.com/office/drawing/2014/main" id="{56E0F5E3-19F0-496E-8E8A-5CB34E334936}"/>
                </a:ext>
              </a:extLst>
            </p:cNvPr>
            <p:cNvSpPr/>
            <p:nvPr/>
          </p:nvSpPr>
          <p:spPr>
            <a:xfrm rot="13677714">
              <a:off x="7675218" y="3920094"/>
              <a:ext cx="1531328" cy="469553"/>
            </a:xfrm>
            <a:prstGeom prst="leftArrow">
              <a:avLst>
                <a:gd name="adj1" fmla="val 32396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9253DFF-9D09-4B51-9F93-030A640A89C8}"/>
              </a:ext>
            </a:extLst>
          </p:cNvPr>
          <p:cNvSpPr txBox="1"/>
          <p:nvPr/>
        </p:nvSpPr>
        <p:spPr>
          <a:xfrm>
            <a:off x="4933700" y="4694888"/>
            <a:ext cx="1643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Edge AI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29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5CBEFD-CD59-44A9-A365-05148E1793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7D5536-67B9-43DA-9E46-6DB3B47E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12" y="699327"/>
            <a:ext cx="2460968" cy="2460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99867-CC4D-42C4-8F45-A6A21F0FFA67}"/>
              </a:ext>
            </a:extLst>
          </p:cNvPr>
          <p:cNvSpPr txBox="1"/>
          <p:nvPr/>
        </p:nvSpPr>
        <p:spPr>
          <a:xfrm>
            <a:off x="7475617" y="237662"/>
            <a:ext cx="364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Server-based inference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00F560-F938-45DF-A11C-E35DD690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01" y="699327"/>
            <a:ext cx="2539682" cy="2539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E0EE4-FBBC-4ACE-9790-417AC6242FAF}"/>
              </a:ext>
            </a:extLst>
          </p:cNvPr>
          <p:cNvSpPr txBox="1"/>
          <p:nvPr/>
        </p:nvSpPr>
        <p:spPr>
          <a:xfrm>
            <a:off x="1290642" y="237662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on-device inference</a:t>
            </a:r>
            <a:endParaRPr lang="ko-KR" altLang="en-US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2AE97E-1E4C-4EE2-A41A-8510AC9836E8}"/>
              </a:ext>
            </a:extLst>
          </p:cNvPr>
          <p:cNvGrpSpPr/>
          <p:nvPr/>
        </p:nvGrpSpPr>
        <p:grpSpPr>
          <a:xfrm>
            <a:off x="1290642" y="3428999"/>
            <a:ext cx="3048000" cy="3001347"/>
            <a:chOff x="1138989" y="3428999"/>
            <a:chExt cx="3048000" cy="300134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7067613-D03E-460D-A1B6-CEE6A65F3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191" y="3700674"/>
              <a:ext cx="2539682" cy="2539682"/>
            </a:xfrm>
            <a:prstGeom prst="rect">
              <a:avLst/>
            </a:prstGeom>
          </p:spPr>
        </p:pic>
        <p:sp>
          <p:nvSpPr>
            <p:cNvPr id="12" name="&quot;허용 안 됨&quot; 기호 11">
              <a:extLst>
                <a:ext uri="{FF2B5EF4-FFF2-40B4-BE49-F238E27FC236}">
                  <a16:creationId xmlns:a16="http://schemas.microsoft.com/office/drawing/2014/main" id="{83C9F246-2C9B-46B0-AC9B-14041C822E7E}"/>
                </a:ext>
              </a:extLst>
            </p:cNvPr>
            <p:cNvSpPr/>
            <p:nvPr/>
          </p:nvSpPr>
          <p:spPr>
            <a:xfrm>
              <a:off x="1138989" y="3428999"/>
              <a:ext cx="3048000" cy="3001347"/>
            </a:xfrm>
            <a:prstGeom prst="noSmoking">
              <a:avLst>
                <a:gd name="adj" fmla="val 863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1559396-FCA1-40F9-B492-FA78577F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42" y="3428999"/>
            <a:ext cx="2382308" cy="2382308"/>
          </a:xfrm>
          <a:prstGeom prst="rect">
            <a:avLst/>
          </a:prstGeom>
        </p:spPr>
      </p:pic>
      <p:sp>
        <p:nvSpPr>
          <p:cNvPr id="16" name="십자형 15">
            <a:extLst>
              <a:ext uri="{FF2B5EF4-FFF2-40B4-BE49-F238E27FC236}">
                <a16:creationId xmlns:a16="http://schemas.microsoft.com/office/drawing/2014/main" id="{24892008-3737-4E88-AE74-24CC100CA247}"/>
              </a:ext>
            </a:extLst>
          </p:cNvPr>
          <p:cNvSpPr/>
          <p:nvPr/>
        </p:nvSpPr>
        <p:spPr>
          <a:xfrm>
            <a:off x="4826159" y="699327"/>
            <a:ext cx="2539682" cy="2539682"/>
          </a:xfrm>
          <a:prstGeom prst="plus">
            <a:avLst>
              <a:gd name="adj" fmla="val 401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9ECE8A-FFEB-4A1F-8DA7-8503533E8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9" y="3618991"/>
            <a:ext cx="2539682" cy="253968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930F73-DF24-411D-BBA8-815BAC62486F}"/>
              </a:ext>
            </a:extLst>
          </p:cNvPr>
          <p:cNvGrpSpPr/>
          <p:nvPr/>
        </p:nvGrpSpPr>
        <p:grpSpPr>
          <a:xfrm>
            <a:off x="4338642" y="299415"/>
            <a:ext cx="3059601" cy="6155456"/>
            <a:chOff x="4338641" y="237662"/>
            <a:chExt cx="3059601" cy="615545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ADFA31B-63D9-413B-AA62-8DE5B41EC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1850" t="13712" r="7909" b="17391"/>
            <a:stretch/>
          </p:blipFill>
          <p:spPr>
            <a:xfrm>
              <a:off x="4716384" y="237662"/>
              <a:ext cx="2681858" cy="6155456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3FB5C8B-8DFA-476C-90B5-487762ABFDAC}"/>
                </a:ext>
              </a:extLst>
            </p:cNvPr>
            <p:cNvSpPr/>
            <p:nvPr/>
          </p:nvSpPr>
          <p:spPr>
            <a:xfrm>
              <a:off x="4338641" y="2374232"/>
              <a:ext cx="1651882" cy="864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9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4247A-ACEE-4251-8DCA-921052A9A3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3E6F0-31AA-4E12-BA42-32C896667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" t="3166" r="7909" b="2745"/>
          <a:stretch/>
        </p:blipFill>
        <p:spPr>
          <a:xfrm>
            <a:off x="1403253" y="208547"/>
            <a:ext cx="8671190" cy="6440905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3596B8E-AE4E-4108-ABDC-155D237D9F5B}"/>
              </a:ext>
            </a:extLst>
          </p:cNvPr>
          <p:cNvSpPr/>
          <p:nvPr/>
        </p:nvSpPr>
        <p:spPr>
          <a:xfrm>
            <a:off x="5261811" y="609600"/>
            <a:ext cx="5149515" cy="5117432"/>
          </a:xfrm>
          <a:custGeom>
            <a:avLst/>
            <a:gdLst>
              <a:gd name="connsiteX0" fmla="*/ 64168 w 5149515"/>
              <a:gd name="connsiteY0" fmla="*/ 946484 h 5117432"/>
              <a:gd name="connsiteX1" fmla="*/ 112294 w 5149515"/>
              <a:gd name="connsiteY1" fmla="*/ 1652337 h 5117432"/>
              <a:gd name="connsiteX2" fmla="*/ 2743200 w 5149515"/>
              <a:gd name="connsiteY2" fmla="*/ 2646947 h 5117432"/>
              <a:gd name="connsiteX3" fmla="*/ 2807368 w 5149515"/>
              <a:gd name="connsiteY3" fmla="*/ 5117432 h 5117432"/>
              <a:gd name="connsiteX4" fmla="*/ 5101389 w 5149515"/>
              <a:gd name="connsiteY4" fmla="*/ 5101389 h 5117432"/>
              <a:gd name="connsiteX5" fmla="*/ 5149515 w 5149515"/>
              <a:gd name="connsiteY5" fmla="*/ 0 h 5117432"/>
              <a:gd name="connsiteX6" fmla="*/ 0 w 5149515"/>
              <a:gd name="connsiteY6" fmla="*/ 160421 h 5117432"/>
              <a:gd name="connsiteX7" fmla="*/ 48126 w 5149515"/>
              <a:gd name="connsiteY7" fmla="*/ 1042737 h 5117432"/>
              <a:gd name="connsiteX8" fmla="*/ 48126 w 5149515"/>
              <a:gd name="connsiteY8" fmla="*/ 1058779 h 5117432"/>
              <a:gd name="connsiteX9" fmla="*/ 80210 w 5149515"/>
              <a:gd name="connsiteY9" fmla="*/ 1058779 h 511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49515" h="5117432">
                <a:moveTo>
                  <a:pt x="64168" y="946484"/>
                </a:moveTo>
                <a:lnTo>
                  <a:pt x="112294" y="1652337"/>
                </a:lnTo>
                <a:lnTo>
                  <a:pt x="2743200" y="2646947"/>
                </a:lnTo>
                <a:lnTo>
                  <a:pt x="2807368" y="5117432"/>
                </a:lnTo>
                <a:lnTo>
                  <a:pt x="5101389" y="5101389"/>
                </a:lnTo>
                <a:lnTo>
                  <a:pt x="5149515" y="0"/>
                </a:lnTo>
                <a:lnTo>
                  <a:pt x="0" y="160421"/>
                </a:lnTo>
                <a:lnTo>
                  <a:pt x="48126" y="1042737"/>
                </a:lnTo>
                <a:lnTo>
                  <a:pt x="48126" y="1058779"/>
                </a:lnTo>
                <a:lnTo>
                  <a:pt x="80210" y="1058779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B852FA3-F822-481E-B153-61524CC05A58}"/>
              </a:ext>
            </a:extLst>
          </p:cNvPr>
          <p:cNvSpPr/>
          <p:nvPr/>
        </p:nvSpPr>
        <p:spPr>
          <a:xfrm>
            <a:off x="2470484" y="2711116"/>
            <a:ext cx="4940969" cy="3769895"/>
          </a:xfrm>
          <a:custGeom>
            <a:avLst/>
            <a:gdLst>
              <a:gd name="connsiteX0" fmla="*/ 3240505 w 4940969"/>
              <a:gd name="connsiteY0" fmla="*/ 352926 h 3769895"/>
              <a:gd name="connsiteX1" fmla="*/ 2839453 w 4940969"/>
              <a:gd name="connsiteY1" fmla="*/ 1235242 h 3769895"/>
              <a:gd name="connsiteX2" fmla="*/ 2229853 w 4940969"/>
              <a:gd name="connsiteY2" fmla="*/ 1283368 h 3769895"/>
              <a:gd name="connsiteX3" fmla="*/ 1700463 w 4940969"/>
              <a:gd name="connsiteY3" fmla="*/ 304800 h 3769895"/>
              <a:gd name="connsiteX4" fmla="*/ 657727 w 4940969"/>
              <a:gd name="connsiteY4" fmla="*/ 0 h 3769895"/>
              <a:gd name="connsiteX5" fmla="*/ 385011 w 4940969"/>
              <a:gd name="connsiteY5" fmla="*/ 80210 h 3769895"/>
              <a:gd name="connsiteX6" fmla="*/ 272716 w 4940969"/>
              <a:gd name="connsiteY6" fmla="*/ 160421 h 3769895"/>
              <a:gd name="connsiteX7" fmla="*/ 0 w 4940969"/>
              <a:gd name="connsiteY7" fmla="*/ 561473 h 3769895"/>
              <a:gd name="connsiteX8" fmla="*/ 417095 w 4940969"/>
              <a:gd name="connsiteY8" fmla="*/ 320842 h 3769895"/>
              <a:gd name="connsiteX9" fmla="*/ 930442 w 4940969"/>
              <a:gd name="connsiteY9" fmla="*/ 320842 h 3769895"/>
              <a:gd name="connsiteX10" fmla="*/ 1122948 w 4940969"/>
              <a:gd name="connsiteY10" fmla="*/ 802105 h 3769895"/>
              <a:gd name="connsiteX11" fmla="*/ 1748590 w 4940969"/>
              <a:gd name="connsiteY11" fmla="*/ 930442 h 3769895"/>
              <a:gd name="connsiteX12" fmla="*/ 2117558 w 4940969"/>
              <a:gd name="connsiteY12" fmla="*/ 1572126 h 3769895"/>
              <a:gd name="connsiteX13" fmla="*/ 2614863 w 4940969"/>
              <a:gd name="connsiteY13" fmla="*/ 1507958 h 3769895"/>
              <a:gd name="connsiteX14" fmla="*/ 3882190 w 4940969"/>
              <a:gd name="connsiteY14" fmla="*/ 3769895 h 3769895"/>
              <a:gd name="connsiteX15" fmla="*/ 4106779 w 4940969"/>
              <a:gd name="connsiteY15" fmla="*/ 3545305 h 3769895"/>
              <a:gd name="connsiteX16" fmla="*/ 4106779 w 4940969"/>
              <a:gd name="connsiteY16" fmla="*/ 1796716 h 3769895"/>
              <a:gd name="connsiteX17" fmla="*/ 4828674 w 4940969"/>
              <a:gd name="connsiteY17" fmla="*/ 1716505 h 3769895"/>
              <a:gd name="connsiteX18" fmla="*/ 4940969 w 4940969"/>
              <a:gd name="connsiteY18" fmla="*/ 1267326 h 3769895"/>
              <a:gd name="connsiteX19" fmla="*/ 4812632 w 4940969"/>
              <a:gd name="connsiteY19" fmla="*/ 1219200 h 3769895"/>
              <a:gd name="connsiteX20" fmla="*/ 3256548 w 4940969"/>
              <a:gd name="connsiteY20" fmla="*/ 1074821 h 3769895"/>
              <a:gd name="connsiteX21" fmla="*/ 3465095 w 4940969"/>
              <a:gd name="connsiteY21" fmla="*/ 529389 h 3769895"/>
              <a:gd name="connsiteX22" fmla="*/ 3240505 w 4940969"/>
              <a:gd name="connsiteY22" fmla="*/ 352926 h 37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40969" h="3769895">
                <a:moveTo>
                  <a:pt x="3240505" y="352926"/>
                </a:moveTo>
                <a:lnTo>
                  <a:pt x="2839453" y="1235242"/>
                </a:lnTo>
                <a:lnTo>
                  <a:pt x="2229853" y="1283368"/>
                </a:lnTo>
                <a:lnTo>
                  <a:pt x="1700463" y="304800"/>
                </a:lnTo>
                <a:lnTo>
                  <a:pt x="657727" y="0"/>
                </a:lnTo>
                <a:lnTo>
                  <a:pt x="385011" y="80210"/>
                </a:lnTo>
                <a:lnTo>
                  <a:pt x="272716" y="160421"/>
                </a:lnTo>
                <a:lnTo>
                  <a:pt x="0" y="561473"/>
                </a:lnTo>
                <a:lnTo>
                  <a:pt x="417095" y="320842"/>
                </a:lnTo>
                <a:lnTo>
                  <a:pt x="930442" y="320842"/>
                </a:lnTo>
                <a:lnTo>
                  <a:pt x="1122948" y="802105"/>
                </a:lnTo>
                <a:lnTo>
                  <a:pt x="1748590" y="930442"/>
                </a:lnTo>
                <a:lnTo>
                  <a:pt x="2117558" y="1572126"/>
                </a:lnTo>
                <a:lnTo>
                  <a:pt x="2614863" y="1507958"/>
                </a:lnTo>
                <a:lnTo>
                  <a:pt x="3882190" y="3769895"/>
                </a:lnTo>
                <a:lnTo>
                  <a:pt x="4106779" y="3545305"/>
                </a:lnTo>
                <a:lnTo>
                  <a:pt x="4106779" y="1796716"/>
                </a:lnTo>
                <a:lnTo>
                  <a:pt x="4828674" y="1716505"/>
                </a:lnTo>
                <a:lnTo>
                  <a:pt x="4940969" y="1267326"/>
                </a:lnTo>
                <a:lnTo>
                  <a:pt x="4812632" y="1219200"/>
                </a:lnTo>
                <a:lnTo>
                  <a:pt x="3256548" y="1074821"/>
                </a:lnTo>
                <a:lnTo>
                  <a:pt x="3465095" y="529389"/>
                </a:lnTo>
                <a:lnTo>
                  <a:pt x="3240505" y="352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76724-4EA3-47D6-B2D8-0399AF0DBF78}"/>
              </a:ext>
            </a:extLst>
          </p:cNvPr>
          <p:cNvSpPr/>
          <p:nvPr/>
        </p:nvSpPr>
        <p:spPr>
          <a:xfrm>
            <a:off x="4305670" y="3428999"/>
            <a:ext cx="1882066" cy="97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5056A4-C00E-44A2-9F50-D1126EAF6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2" t="88212" r="48346" b="7432"/>
          <a:stretch/>
        </p:blipFill>
        <p:spPr>
          <a:xfrm>
            <a:off x="3559946" y="6027939"/>
            <a:ext cx="3240350" cy="298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B046DD-5770-42E1-8074-9AC2DE98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1" t="48512" r="54524" b="50061"/>
          <a:stretch/>
        </p:blipFill>
        <p:spPr>
          <a:xfrm>
            <a:off x="3407803" y="3313587"/>
            <a:ext cx="1213862" cy="976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4499D-7734-4817-B2AD-B8D46AFE2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1" t="48512" r="54524" b="50061"/>
          <a:stretch/>
        </p:blipFill>
        <p:spPr>
          <a:xfrm>
            <a:off x="4838588" y="3313584"/>
            <a:ext cx="1213862" cy="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EE3EA7E-4BBE-435C-8158-145E04B14A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83C987-6334-4363-830E-C16305A21930}"/>
              </a:ext>
            </a:extLst>
          </p:cNvPr>
          <p:cNvGrpSpPr/>
          <p:nvPr/>
        </p:nvGrpSpPr>
        <p:grpSpPr>
          <a:xfrm>
            <a:off x="3811877" y="299415"/>
            <a:ext cx="3089064" cy="6155456"/>
            <a:chOff x="4309178" y="237662"/>
            <a:chExt cx="3089064" cy="61554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E9797EF-7098-49B8-BEEB-B8FDDCECF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850" t="13712" r="7909" b="17391"/>
            <a:stretch/>
          </p:blipFill>
          <p:spPr>
            <a:xfrm>
              <a:off x="4716384" y="237662"/>
              <a:ext cx="2681858" cy="615545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7C4BDC-AA52-4299-BF9A-B9F6851DB824}"/>
                </a:ext>
              </a:extLst>
            </p:cNvPr>
            <p:cNvSpPr/>
            <p:nvPr/>
          </p:nvSpPr>
          <p:spPr>
            <a:xfrm>
              <a:off x="4309178" y="2502470"/>
              <a:ext cx="1651882" cy="864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858AA8-5426-4207-A21E-040EC8839583}"/>
              </a:ext>
            </a:extLst>
          </p:cNvPr>
          <p:cNvSpPr txBox="1"/>
          <p:nvPr/>
        </p:nvSpPr>
        <p:spPr>
          <a:xfrm>
            <a:off x="5094828" y="1299407"/>
            <a:ext cx="809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Model</a:t>
            </a:r>
            <a:r>
              <a:rPr lang="ko-KR" altLang="en-US" sz="2800" dirty="0"/>
              <a:t> </a:t>
            </a:r>
            <a:r>
              <a:rPr lang="en-US" altLang="ko-KR" sz="2800" dirty="0"/>
              <a:t>Compression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A7F14-4030-43AA-8640-59F9C3F018F1}"/>
              </a:ext>
            </a:extLst>
          </p:cNvPr>
          <p:cNvSpPr txBox="1"/>
          <p:nvPr/>
        </p:nvSpPr>
        <p:spPr>
          <a:xfrm>
            <a:off x="4930756" y="2967607"/>
            <a:ext cx="521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Feature Encoding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F4136-FB59-437D-9CF3-077C5CDD8634}"/>
              </a:ext>
            </a:extLst>
          </p:cNvPr>
          <p:cNvSpPr txBox="1"/>
          <p:nvPr/>
        </p:nvSpPr>
        <p:spPr>
          <a:xfrm>
            <a:off x="3344780" y="850228"/>
            <a:ext cx="1159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Communication-Aware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4F0F2-2CA8-4EBF-AD0E-D0A73D3116C1}"/>
              </a:ext>
            </a:extLst>
          </p:cNvPr>
          <p:cNvSpPr txBox="1"/>
          <p:nvPr/>
        </p:nvSpPr>
        <p:spPr>
          <a:xfrm>
            <a:off x="4219800" y="2550692"/>
            <a:ext cx="663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Task-Oriented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00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941A9E-21DF-4A4A-BABF-6B7F2FA82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8901B-C2E0-48D0-9F5A-1D8720C4AE28}"/>
              </a:ext>
            </a:extLst>
          </p:cNvPr>
          <p:cNvSpPr txBox="1"/>
          <p:nvPr/>
        </p:nvSpPr>
        <p:spPr>
          <a:xfrm>
            <a:off x="1933799" y="1748589"/>
            <a:ext cx="76520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parameter</a:t>
            </a:r>
            <a:r>
              <a:rPr lang="ko-KR" altLang="en-US" sz="3200" dirty="0"/>
              <a:t> </a:t>
            </a:r>
            <a:r>
              <a:rPr lang="ko-KR" altLang="en-US" sz="3200" dirty="0" err="1"/>
              <a:t>pruning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 err="1"/>
              <a:t>low-rank</a:t>
            </a:r>
            <a:r>
              <a:rPr lang="ko-KR" altLang="en-US" sz="3200" dirty="0"/>
              <a:t> </a:t>
            </a:r>
            <a:r>
              <a:rPr lang="ko-KR" altLang="en-US" sz="3200" dirty="0" err="1"/>
              <a:t>factorization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 err="1"/>
              <a:t>compact</a:t>
            </a:r>
            <a:r>
              <a:rPr lang="ko-KR" altLang="en-US" sz="3200" dirty="0"/>
              <a:t> </a:t>
            </a:r>
            <a:r>
              <a:rPr lang="ko-KR" altLang="en-US" sz="3200" dirty="0" err="1"/>
              <a:t>convolutional</a:t>
            </a:r>
            <a:r>
              <a:rPr lang="ko-KR" altLang="en-US" sz="3200" dirty="0"/>
              <a:t> </a:t>
            </a:r>
            <a:r>
              <a:rPr lang="ko-KR" altLang="en-US" sz="3200" dirty="0" err="1"/>
              <a:t>filters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 err="1"/>
              <a:t>knowledge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distillatio</a:t>
            </a:r>
            <a:r>
              <a:rPr lang="en-US" altLang="ko-KR" sz="3200" dirty="0"/>
              <a:t>n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A5E6E-386F-4826-9E8E-1F116C267971}"/>
              </a:ext>
            </a:extLst>
          </p:cNvPr>
          <p:cNvSpPr txBox="1"/>
          <p:nvPr/>
        </p:nvSpPr>
        <p:spPr>
          <a:xfrm>
            <a:off x="2049017" y="401050"/>
            <a:ext cx="809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Model</a:t>
            </a:r>
            <a:r>
              <a:rPr lang="ko-KR" altLang="en-US" sz="4800" dirty="0"/>
              <a:t> </a:t>
            </a:r>
            <a:r>
              <a:rPr lang="en-US" altLang="ko-KR" sz="4800" dirty="0"/>
              <a:t>Compression</a:t>
            </a:r>
            <a:endParaRPr lang="ko-KR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58F6F-0AD7-42A7-B0F9-81376A611D57}"/>
                  </a:ext>
                </a:extLst>
              </p:cNvPr>
              <p:cNvSpPr txBox="1"/>
              <p:nvPr/>
            </p:nvSpPr>
            <p:spPr>
              <a:xfrm>
                <a:off x="2049016" y="3333638"/>
                <a:ext cx="61966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Parameter matrix x and feature matrix B 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58F6F-0AD7-42A7-B0F9-81376A61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16" y="3333638"/>
                <a:ext cx="6196625" cy="400110"/>
              </a:xfrm>
              <a:prstGeom prst="rect">
                <a:avLst/>
              </a:prstGeom>
              <a:blipFill>
                <a:blip r:embed="rId2"/>
                <a:stretch>
                  <a:fillRect l="-983" t="-12308" b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B865285-5A76-4B58-BC18-5BFC1369EBB3}"/>
              </a:ext>
            </a:extLst>
          </p:cNvPr>
          <p:cNvSpPr txBox="1"/>
          <p:nvPr/>
        </p:nvSpPr>
        <p:spPr>
          <a:xfrm>
            <a:off x="2049015" y="5337238"/>
            <a:ext cx="820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Training models by teacher models , tasks with the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loss function 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2EB01-1AED-4F28-B622-403DACEC5925}"/>
              </a:ext>
            </a:extLst>
          </p:cNvPr>
          <p:cNvSpPr txBox="1"/>
          <p:nvPr/>
        </p:nvSpPr>
        <p:spPr>
          <a:xfrm>
            <a:off x="2049015" y="4310828"/>
            <a:ext cx="820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 CNNs, strong transform constraints filters</a:t>
            </a:r>
            <a:endParaRPr lang="ko-KR" altLang="en-US" sz="2000" dirty="0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4B2A21A5-DEAA-47E8-ACF3-81C70CCEA2E1}"/>
              </a:ext>
            </a:extLst>
          </p:cNvPr>
          <p:cNvSpPr/>
          <p:nvPr/>
        </p:nvSpPr>
        <p:spPr>
          <a:xfrm rot="20892543">
            <a:off x="1572851" y="1648962"/>
            <a:ext cx="4186990" cy="898210"/>
          </a:xfrm>
          <a:prstGeom prst="arc">
            <a:avLst>
              <a:gd name="adj1" fmla="val 5906986"/>
              <a:gd name="adj2" fmla="val 587298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326195-D7ED-498D-A9D6-8E7D71F462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27C102-6A99-4F70-A1A4-B0A42C33ABF3}"/>
                  </a:ext>
                </a:extLst>
              </p:cNvPr>
              <p:cNvSpPr txBox="1"/>
              <p:nvPr/>
            </p:nvSpPr>
            <p:spPr>
              <a:xfrm>
                <a:off x="896645" y="2455840"/>
                <a:ext cx="2745224" cy="164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27C102-6A99-4F70-A1A4-B0A42C33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2455840"/>
                <a:ext cx="2745224" cy="1641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AD6A91-A1DB-47A0-913C-F87D86AEF3A8}"/>
              </a:ext>
            </a:extLst>
          </p:cNvPr>
          <p:cNvSpPr txBox="1"/>
          <p:nvPr/>
        </p:nvSpPr>
        <p:spPr>
          <a:xfrm>
            <a:off x="974520" y="1995915"/>
            <a:ext cx="27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1BCBF-760A-4CCD-B054-631FC735F12C}"/>
                  </a:ext>
                </a:extLst>
              </p:cNvPr>
              <p:cNvSpPr txBox="1"/>
              <p:nvPr/>
            </p:nvSpPr>
            <p:spPr>
              <a:xfrm>
                <a:off x="4191740" y="2455840"/>
                <a:ext cx="2745224" cy="164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1BCBF-760A-4CCD-B054-631FC735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40" y="2455840"/>
                <a:ext cx="2745224" cy="1641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1ABDFDB-9C46-4015-9018-6E0211F4400A}"/>
              </a:ext>
            </a:extLst>
          </p:cNvPr>
          <p:cNvSpPr txBox="1"/>
          <p:nvPr/>
        </p:nvSpPr>
        <p:spPr>
          <a:xfrm>
            <a:off x="4269615" y="1995915"/>
            <a:ext cx="27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Unstructured </a:t>
            </a:r>
            <a:r>
              <a:rPr lang="en-US" altLang="ko-KR" dirty="0" err="1"/>
              <a:t>purning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37754C-FE75-4DF2-B497-3CB9FACBBEB7}"/>
                  </a:ext>
                </a:extLst>
              </p:cNvPr>
              <p:cNvSpPr txBox="1"/>
              <p:nvPr/>
            </p:nvSpPr>
            <p:spPr>
              <a:xfrm>
                <a:off x="7564710" y="2455840"/>
                <a:ext cx="2745224" cy="1643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37754C-FE75-4DF2-B497-3CB9FACBB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10" y="2455840"/>
                <a:ext cx="2745224" cy="1643270"/>
              </a:xfrm>
              <a:prstGeom prst="rect">
                <a:avLst/>
              </a:prstGeom>
              <a:blipFill>
                <a:blip r:embed="rId4"/>
                <a:stretch>
                  <a:fillRect r="-4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79C9B91-AF40-4F19-97D2-41220F784735}"/>
              </a:ext>
            </a:extLst>
          </p:cNvPr>
          <p:cNvSpPr txBox="1"/>
          <p:nvPr/>
        </p:nvSpPr>
        <p:spPr>
          <a:xfrm>
            <a:off x="7642585" y="1995915"/>
            <a:ext cx="27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Structured </a:t>
            </a:r>
            <a:r>
              <a:rPr lang="en-US" altLang="ko-KR" dirty="0" err="1"/>
              <a:t>purning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8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CD42D4-B1F2-474F-A7F2-031AEC5D89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7D0DC-F1B6-4ACB-B66E-63AACF628D7D}"/>
              </a:ext>
            </a:extLst>
          </p:cNvPr>
          <p:cNvSpPr txBox="1"/>
          <p:nvPr/>
        </p:nvSpPr>
        <p:spPr>
          <a:xfrm>
            <a:off x="1318300" y="307686"/>
            <a:ext cx="9555401" cy="81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Incremental Network Pruning</a:t>
            </a:r>
            <a:endParaRPr lang="ko-KR" altLang="ko-KR" sz="4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C0B02-2B72-4CBE-B0EB-BF87C9B49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53" t="29356" b="42099"/>
          <a:stretch/>
        </p:blipFill>
        <p:spPr>
          <a:xfrm>
            <a:off x="0" y="1524000"/>
            <a:ext cx="12170265" cy="37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04E0FA-AF0E-416B-8F9A-F6DF8EBB8A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2DF3-7977-4D3A-BFB6-17EB692BAB73}"/>
              </a:ext>
            </a:extLst>
          </p:cNvPr>
          <p:cNvSpPr txBox="1"/>
          <p:nvPr/>
        </p:nvSpPr>
        <p:spPr>
          <a:xfrm>
            <a:off x="0" y="280554"/>
            <a:ext cx="571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Communication-Oriented </a:t>
            </a:r>
            <a:r>
              <a:rPr lang="en-US" altLang="ko-KR" sz="2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Encoding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D3A32-BF48-471F-8DDB-0B585AD944D4}"/>
              </a:ext>
            </a:extLst>
          </p:cNvPr>
          <p:cNvSpPr txBox="1"/>
          <p:nvPr/>
        </p:nvSpPr>
        <p:spPr>
          <a:xfrm>
            <a:off x="1523998" y="1770804"/>
            <a:ext cx="2374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.PNG</a:t>
            </a:r>
          </a:p>
          <a:p>
            <a:pPr algn="ctr"/>
            <a:r>
              <a:rPr lang="en-US" altLang="ko-KR" sz="4800" b="1" dirty="0"/>
              <a:t>.JPEG</a:t>
            </a:r>
            <a:endParaRPr lang="ko-KR" altLang="en-US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FD55E-DBB4-4CAB-952A-150E1AD51749}"/>
              </a:ext>
            </a:extLst>
          </p:cNvPr>
          <p:cNvSpPr txBox="1"/>
          <p:nvPr/>
        </p:nvSpPr>
        <p:spPr>
          <a:xfrm>
            <a:off x="657725" y="1111187"/>
            <a:ext cx="439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/>
              <a:t>Huffman coding</a:t>
            </a:r>
            <a:endParaRPr lang="ko-KR" altLang="en-US" sz="4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8B8F28-4EFF-461C-AFDE-A1D412F0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30" y="3429000"/>
            <a:ext cx="2825926" cy="28259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1984AA-1B97-45DD-8496-0A4EE2F5A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23" y="3340464"/>
            <a:ext cx="3132937" cy="313293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056251-7294-41A2-87A6-74022775C082}"/>
              </a:ext>
            </a:extLst>
          </p:cNvPr>
          <p:cNvGrpSpPr/>
          <p:nvPr/>
        </p:nvGrpSpPr>
        <p:grpSpPr>
          <a:xfrm rot="16495358" flipH="1">
            <a:off x="1759903" y="3878538"/>
            <a:ext cx="2191178" cy="2192400"/>
            <a:chOff x="7256688" y="389387"/>
            <a:chExt cx="2191178" cy="21924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E8AF78-9D57-46D2-B026-FF4E4199FEAE}"/>
                </a:ext>
              </a:extLst>
            </p:cNvPr>
            <p:cNvSpPr/>
            <p:nvPr/>
          </p:nvSpPr>
          <p:spPr>
            <a:xfrm>
              <a:off x="7256688" y="389387"/>
              <a:ext cx="2191178" cy="2192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31898DC-5002-4A76-A35C-A88B5BA4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27" y="518337"/>
              <a:ext cx="1934500" cy="19345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72529B4-FFDA-45D2-B879-7A9AA4EE27D4}"/>
              </a:ext>
            </a:extLst>
          </p:cNvPr>
          <p:cNvSpPr txBox="1"/>
          <p:nvPr/>
        </p:nvSpPr>
        <p:spPr>
          <a:xfrm>
            <a:off x="5710989" y="1070246"/>
            <a:ext cx="57109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Task-Oriented </a:t>
            </a:r>
            <a:r>
              <a:rPr lang="en-US" altLang="ko-KR" sz="4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Encoding</a:t>
            </a:r>
            <a:endParaRPr lang="ko-KR" altLang="en-US" sz="4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13F85A-7EF7-430C-B151-87128105AE64}"/>
              </a:ext>
            </a:extLst>
          </p:cNvPr>
          <p:cNvGrpSpPr/>
          <p:nvPr/>
        </p:nvGrpSpPr>
        <p:grpSpPr>
          <a:xfrm rot="16495358" flipH="1">
            <a:off x="7470894" y="2872682"/>
            <a:ext cx="2191178" cy="2192400"/>
            <a:chOff x="7256688" y="389387"/>
            <a:chExt cx="2191178" cy="2192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2C735D-03AB-4C92-86C2-29E395A25700}"/>
                </a:ext>
              </a:extLst>
            </p:cNvPr>
            <p:cNvSpPr/>
            <p:nvPr/>
          </p:nvSpPr>
          <p:spPr>
            <a:xfrm>
              <a:off x="7256688" y="389387"/>
              <a:ext cx="2191178" cy="2192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D9844E6-4969-4DC5-82BA-3E915B7F1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27" y="518337"/>
              <a:ext cx="1934500" cy="1934500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F54A96-6DD3-417B-9341-5F79E21B8C58}"/>
              </a:ext>
            </a:extLst>
          </p:cNvPr>
          <p:cNvSpPr/>
          <p:nvPr/>
        </p:nvSpPr>
        <p:spPr>
          <a:xfrm rot="19214008">
            <a:off x="8200998" y="2233053"/>
            <a:ext cx="575511" cy="34716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5C82F-9DF8-4088-BC17-1FCC936FF1FA}"/>
              </a:ext>
            </a:extLst>
          </p:cNvPr>
          <p:cNvSpPr/>
          <p:nvPr/>
        </p:nvSpPr>
        <p:spPr>
          <a:xfrm rot="2385992" flipH="1">
            <a:off x="8200997" y="2192225"/>
            <a:ext cx="575511" cy="34716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3FAF4-29B3-4CDE-A8FE-6D517CBA0B31}"/>
              </a:ext>
            </a:extLst>
          </p:cNvPr>
          <p:cNvSpPr txBox="1"/>
          <p:nvPr/>
        </p:nvSpPr>
        <p:spPr>
          <a:xfrm>
            <a:off x="6186175" y="3166691"/>
            <a:ext cx="4563295" cy="152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4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Two-Step </a:t>
            </a:r>
          </a:p>
          <a:p>
            <a:pPr algn="ctr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4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Feature Encoding</a:t>
            </a:r>
            <a:endParaRPr lang="ko-KR" altLang="ko-KR" sz="4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23" grpId="0" animBg="1"/>
      <p:bldP spid="23" grpId="1" animBg="1"/>
      <p:bldP spid="24" grpId="0" animBg="1"/>
      <p:bldP spid="24" grpId="1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469</TotalTime>
  <Words>331</Words>
  <Application>Microsoft Office PowerPoint</Application>
  <PresentationFormat>와이드스크린</PresentationFormat>
  <Paragraphs>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Baskerville Old Face</vt:lpstr>
      <vt:lpstr>Calibri</vt:lpstr>
      <vt:lpstr>Calibri Light</vt:lpstr>
      <vt:lpstr>Cambria Math</vt:lpstr>
      <vt:lpstr>Office Theme</vt:lpstr>
      <vt:lpstr>Communication-Computation Trade-off  In Resource-Constrained Edge Inference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Experimental Setup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Communication-Computation Trade-off  In Resource-Constrained Edge Inference</dc:title>
  <dc:creator>손성민</dc:creator>
  <cp:lastModifiedBy>손성민</cp:lastModifiedBy>
  <cp:revision>36</cp:revision>
  <dcterms:created xsi:type="dcterms:W3CDTF">2021-05-13T16:21:19Z</dcterms:created>
  <dcterms:modified xsi:type="dcterms:W3CDTF">2021-05-14T00:10:23Z</dcterms:modified>
</cp:coreProperties>
</file>