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1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호준" initials="이호" lastIdx="1" clrIdx="0">
    <p:extLst>
      <p:ext uri="{19B8F6BF-5375-455C-9EA6-DF929625EA0E}">
        <p15:presenceInfo xmlns:p15="http://schemas.microsoft.com/office/powerpoint/2012/main" userId="898e3a20fe11c9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BF4E-2422-4D69-87C0-41C77E24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C53C46-1B36-448B-A983-15257FB3A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40E96-603A-4714-BE42-FBE938F6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585AB-1A9A-45FA-8316-CBAF2474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09DC6-7EC8-4896-A00E-7343047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28318-D561-4C1B-B839-FC84B250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00E0AD-A9BF-42DF-8FD8-881EBF79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D860A-1A93-4ED2-A198-BC4B67EE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E0F48-12F4-400F-B6D9-4CFE80F3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E0E80-56CE-4EAD-AFE2-81BBCB02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C3EF02-D93F-4621-93E1-C2931BE7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43032-C2F2-46FC-9A5C-7757EECB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A2C3E-A356-4407-906B-ED2D597B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75904-6CCD-4E58-B171-21B94C3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EEF3B-D479-432C-A31A-559835B0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0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B65BA-7AD1-40A5-8DC5-4B2E2DD0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2107C-8C08-4EDF-8F36-C2B1C9A0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8292B-20F4-40EB-BB48-78F178E8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4CC1D-A011-438C-AA54-0FC9E0D8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8E94E-950C-42E7-992A-8C8D4261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F0B2A-E084-43B6-8BC2-998A2A69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2B576-CFD1-4400-A343-187C0FC2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AC31D-30B3-4187-A2EA-C3FDCA2F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C1BDA-DE0F-4AA0-B011-571ABBFF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CCE7-7F00-4356-9950-6A3724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083F-B02A-4EE5-80BB-B093D90D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95783-6990-4F2E-91D4-0350DE4ED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D97D2-F7C1-4B44-92A7-C41C3B70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447DF-2165-42FD-AA27-702C8CF9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74FF5-A231-43C3-9017-83DED86C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0C17C-A80D-4E39-A4C3-65138D20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0586-343C-4278-B4E7-FD40E273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98A57-4623-4773-B2AE-784563A7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8F47-A34E-41FA-A405-793EF50D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B4256-915E-48B4-AD5D-86625B588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E0682F-17A6-4576-B0C9-22D3B67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6F7C1-FDF5-415E-A15C-A2BBF8D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6D7639-6E1B-4DF6-A9F2-F07F6D08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F4961-F6A2-4A98-AA0C-23493F7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2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2DC5-AC8E-4BE3-999A-A92D6B87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B95C8-B4AC-430F-A102-F929E3CD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EAB19-A737-4693-8BFE-973489F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BBE82-6E0D-46EA-B2F3-1D716BDE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838EA-B7AD-4ADD-86A2-DEA22190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156C7-8F8C-4E3C-BF08-0F2125AE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238CD-EC1D-4714-8356-DB05A5F4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BA681-6F17-4A15-BE98-52E2BB83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D416A-EDEC-486C-8BA5-C6CCF4DD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5690A-466D-4891-A55F-AA378817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85F94-1E6E-4971-BBE4-9E62D989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5926A-0364-4D08-B4D0-5B277764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D5D78-4052-4187-982C-332B58C3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ABCC-C071-432D-AB5F-E36133AF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15E34-4ABA-4A09-AEBC-316604541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6404E-7CED-4E80-B266-8862ED52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CF4F1-C6C5-4547-86DF-A0462BC2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94DDF-CF78-49AB-8638-A5EE8AA7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CD22F-D5EF-424D-9371-21E0FAB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76DEDA-A5A9-44C5-AF72-CC5998D4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E7BBE-EA9A-41A5-BC45-A1F0568C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2D27E-B3D9-4D92-8537-9B5DC6C5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8F52-91F1-413D-B4D2-E45D9BF024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A95C1-E82D-46F6-B7E0-B08DF64D3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4066-E282-4ACA-91C3-CA422F9E2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BB43-A59C-4718-AA82-0ED683567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B1E0C-F20E-4845-987F-225AFFED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1"/>
            <a:ext cx="10021446" cy="294445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200">
                <a:solidFill>
                  <a:schemeClr val="tx2"/>
                </a:solidFill>
              </a:rPr>
              <a:t>Toward Resource-Efficient Federated Learning in Mobile Edge Computing</a:t>
            </a:r>
            <a:endParaRPr lang="ko-KR" altLang="en-US" sz="52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1761-C1F8-48C3-8D53-8FCB4D7B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23688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700">
                <a:solidFill>
                  <a:schemeClr val="tx2"/>
                </a:solidFill>
              </a:rPr>
              <a:t>201911140</a:t>
            </a:r>
          </a:p>
          <a:p>
            <a:pPr algn="l"/>
            <a:r>
              <a:rPr lang="ko-KR" altLang="en-US" sz="1700">
                <a:solidFill>
                  <a:schemeClr val="tx2"/>
                </a:solidFill>
              </a:rPr>
              <a:t>이호준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1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C0D43C-B7BE-4343-8585-CB85A6F2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 fontScale="90000"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Neural Structure Aware Resource Management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60EBE-68A8-48B8-9B65-EDE56526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565412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이 섹션에서는 </a:t>
            </a:r>
            <a:r>
              <a:rPr lang="en-US" altLang="ko-KR" sz="1800" dirty="0">
                <a:solidFill>
                  <a:schemeClr val="tx2"/>
                </a:solidFill>
              </a:rPr>
              <a:t>global models</a:t>
            </a:r>
            <a:r>
              <a:rPr lang="ko-KR" altLang="en-US" sz="1800" dirty="0">
                <a:solidFill>
                  <a:schemeClr val="tx2"/>
                </a:solidFill>
              </a:rPr>
              <a:t>을 교육하기 위해 여러 하위 </a:t>
            </a:r>
            <a:r>
              <a:rPr lang="en-US" altLang="ko-KR" sz="1800" dirty="0">
                <a:solidFill>
                  <a:schemeClr val="tx2"/>
                </a:solidFill>
              </a:rPr>
              <a:t>models</a:t>
            </a:r>
            <a:r>
              <a:rPr lang="ko-KR" altLang="en-US" sz="1800" dirty="0">
                <a:solidFill>
                  <a:schemeClr val="tx2"/>
                </a:solidFill>
              </a:rPr>
              <a:t>로 분할하는 </a:t>
            </a:r>
            <a:r>
              <a:rPr lang="en-US" altLang="ko-KR" sz="1800" dirty="0">
                <a:solidFill>
                  <a:schemeClr val="tx2"/>
                </a:solidFill>
              </a:rPr>
              <a:t>module </a:t>
            </a:r>
            <a:r>
              <a:rPr lang="ko-KR" altLang="en-US" sz="1800" dirty="0">
                <a:solidFill>
                  <a:schemeClr val="tx2"/>
                </a:solidFill>
              </a:rPr>
              <a:t>기반 </a:t>
            </a:r>
            <a:r>
              <a:rPr lang="en-US" altLang="ko-KR" sz="1800" dirty="0">
                <a:solidFill>
                  <a:schemeClr val="tx2"/>
                </a:solidFill>
              </a:rPr>
              <a:t>White-Box </a:t>
            </a:r>
            <a:r>
              <a:rPr lang="ko-KR" altLang="en-US" sz="1800" dirty="0">
                <a:solidFill>
                  <a:schemeClr val="tx2"/>
                </a:solidFill>
              </a:rPr>
              <a:t>접근 방식을 제안한다</a:t>
            </a:r>
            <a:r>
              <a:rPr lang="en-US" altLang="ko-KR" sz="1800" dirty="0">
                <a:solidFill>
                  <a:schemeClr val="tx2"/>
                </a:solidFill>
              </a:rPr>
              <a:t>. Model partition</a:t>
            </a:r>
            <a:r>
              <a:rPr lang="ko-KR" altLang="en-US" sz="1800" dirty="0">
                <a:solidFill>
                  <a:schemeClr val="tx2"/>
                </a:solidFill>
              </a:rPr>
              <a:t>과 함께 동일한 하위 </a:t>
            </a:r>
            <a:r>
              <a:rPr lang="en-US" altLang="ko-KR" sz="1800" dirty="0">
                <a:solidFill>
                  <a:schemeClr val="tx2"/>
                </a:solidFill>
              </a:rPr>
              <a:t>models</a:t>
            </a:r>
            <a:r>
              <a:rPr lang="ko-KR" altLang="en-US" sz="1800" dirty="0">
                <a:solidFill>
                  <a:schemeClr val="tx2"/>
                </a:solidFill>
              </a:rPr>
              <a:t>를 공동으로 </a:t>
            </a:r>
            <a:r>
              <a:rPr lang="en-US" altLang="ko-KR" sz="1800" dirty="0">
                <a:solidFill>
                  <a:schemeClr val="tx2"/>
                </a:solidFill>
              </a:rPr>
              <a:t>training </a:t>
            </a:r>
            <a:r>
              <a:rPr lang="ko-KR" altLang="en-US" sz="1800" dirty="0">
                <a:solidFill>
                  <a:schemeClr val="tx2"/>
                </a:solidFill>
              </a:rPr>
              <a:t>하거나</a:t>
            </a:r>
            <a:r>
              <a:rPr lang="en-US" altLang="ko-KR" sz="1800" dirty="0">
                <a:solidFill>
                  <a:schemeClr val="tx2"/>
                </a:solidFill>
              </a:rPr>
              <a:t> local resource</a:t>
            </a:r>
            <a:r>
              <a:rPr lang="ko-KR" altLang="en-US" sz="1800" dirty="0">
                <a:solidFill>
                  <a:schemeClr val="tx2"/>
                </a:solidFill>
              </a:rPr>
              <a:t>를 사용하여 다른 하위 </a:t>
            </a:r>
            <a:r>
              <a:rPr lang="en-US" altLang="ko-KR" sz="1800" dirty="0">
                <a:solidFill>
                  <a:schemeClr val="tx2"/>
                </a:solidFill>
              </a:rPr>
              <a:t>models</a:t>
            </a:r>
            <a:r>
              <a:rPr lang="ko-KR" altLang="en-US" sz="1800" dirty="0">
                <a:solidFill>
                  <a:schemeClr val="tx2"/>
                </a:solidFill>
              </a:rPr>
              <a:t>를 별도로 </a:t>
            </a:r>
            <a:r>
              <a:rPr lang="en-US" altLang="ko-KR" sz="1800" dirty="0">
                <a:solidFill>
                  <a:schemeClr val="tx2"/>
                </a:solidFill>
              </a:rPr>
              <a:t>training</a:t>
            </a:r>
            <a:r>
              <a:rPr lang="ko-KR" altLang="en-US" sz="1800" dirty="0">
                <a:solidFill>
                  <a:schemeClr val="tx2"/>
                </a:solidFill>
              </a:rPr>
              <a:t>하도록 서로 다른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를 할당할 수 있다</a:t>
            </a:r>
            <a:r>
              <a:rPr lang="en-US" altLang="ko-KR" sz="1800" dirty="0">
                <a:solidFill>
                  <a:schemeClr val="tx2"/>
                </a:solidFill>
              </a:rPr>
              <a:t>. Distribution training</a:t>
            </a:r>
            <a:r>
              <a:rPr lang="ko-KR" altLang="en-US" sz="1800" dirty="0">
                <a:solidFill>
                  <a:schemeClr val="tx2"/>
                </a:solidFill>
              </a:rPr>
              <a:t>의 관점에서 보자면 이러한 새로운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 framework</a:t>
            </a:r>
            <a:r>
              <a:rPr lang="ko-KR" altLang="en-US" sz="1800" dirty="0">
                <a:solidFill>
                  <a:schemeClr val="tx2"/>
                </a:solidFill>
              </a:rPr>
              <a:t>는 데이터 병렬화와 모델 병렬화의 두가지 병렬 </a:t>
            </a:r>
            <a:r>
              <a:rPr lang="en-US" altLang="ko-KR" sz="1800" dirty="0">
                <a:solidFill>
                  <a:schemeClr val="tx2"/>
                </a:solidFill>
              </a:rPr>
              <a:t>computing pattern</a:t>
            </a:r>
            <a:r>
              <a:rPr lang="ko-KR" altLang="en-US" sz="1800" dirty="0">
                <a:solidFill>
                  <a:schemeClr val="tx2"/>
                </a:solidFill>
              </a:rPr>
              <a:t>을 동시에 통합한다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따라서 </a:t>
            </a:r>
            <a:r>
              <a:rPr lang="en-US" altLang="ko-KR" sz="1800" dirty="0">
                <a:solidFill>
                  <a:schemeClr val="tx2"/>
                </a:solidFill>
              </a:rPr>
              <a:t>mobile clients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>
                <a:solidFill>
                  <a:schemeClr val="tx2"/>
                </a:solidFill>
              </a:rPr>
              <a:t>resource</a:t>
            </a:r>
            <a:r>
              <a:rPr lang="ko-KR" altLang="en-US" sz="1800">
                <a:solidFill>
                  <a:schemeClr val="tx2"/>
                </a:solidFill>
              </a:rPr>
              <a:t>를 </a:t>
            </a:r>
            <a:r>
              <a:rPr lang="ko-KR" altLang="en-US" sz="1800" dirty="0">
                <a:solidFill>
                  <a:schemeClr val="tx2"/>
                </a:solidFill>
              </a:rPr>
              <a:t>효율적으로 조정하여 하위 </a:t>
            </a:r>
            <a:r>
              <a:rPr lang="en-US" altLang="ko-KR" sz="1800" dirty="0">
                <a:solidFill>
                  <a:schemeClr val="tx2"/>
                </a:solidFill>
              </a:rPr>
              <a:t>model training</a:t>
            </a:r>
            <a:r>
              <a:rPr lang="ko-KR" altLang="en-US" sz="1800" dirty="0">
                <a:solidFill>
                  <a:schemeClr val="tx2"/>
                </a:solidFill>
              </a:rPr>
              <a:t>을 수행할 수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7EA820-A45A-471E-8836-5B2B74AC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Model partition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내용 개체 틀 4" descr="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6BEF27B8-EE25-4FB7-AB0D-76152C1E6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9" y="2583623"/>
            <a:ext cx="6063915" cy="4198095"/>
          </a:xfrm>
        </p:spPr>
      </p:pic>
      <p:grpSp>
        <p:nvGrpSpPr>
          <p:cNvPr id="51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2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70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8D843-E8E5-4B08-BE3A-D1848F5F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81725"/>
            <a:ext cx="9833548" cy="640149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Model Aggregation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EE075-7357-48E0-AC7A-7959B111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4"/>
            <a:ext cx="9601069" cy="3640233"/>
          </a:xfrm>
        </p:spPr>
        <p:txBody>
          <a:bodyPr anchor="ctr">
            <a:normAutofit fontScale="92500"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은 필터에 의해 </a:t>
            </a:r>
            <a:r>
              <a:rPr lang="en-US" altLang="ko-KR" sz="1800" dirty="0">
                <a:solidFill>
                  <a:schemeClr val="tx2"/>
                </a:solidFill>
              </a:rPr>
              <a:t>block</a:t>
            </a:r>
            <a:r>
              <a:rPr lang="ko-KR" altLang="en-US" sz="1800" dirty="0">
                <a:solidFill>
                  <a:schemeClr val="tx2"/>
                </a:solidFill>
              </a:rPr>
              <a:t>으로 </a:t>
            </a:r>
            <a:r>
              <a:rPr lang="en-US" altLang="ko-KR" sz="1800" dirty="0">
                <a:solidFill>
                  <a:schemeClr val="tx2"/>
                </a:solidFill>
              </a:rPr>
              <a:t>grouping</a:t>
            </a:r>
            <a:r>
              <a:rPr lang="ko-KR" altLang="en-US" sz="1800" dirty="0">
                <a:solidFill>
                  <a:schemeClr val="tx2"/>
                </a:solidFill>
              </a:rPr>
              <a:t>된 </a:t>
            </a:r>
            <a:r>
              <a:rPr lang="en-US" altLang="ko-KR" sz="1800" dirty="0">
                <a:solidFill>
                  <a:schemeClr val="tx2"/>
                </a:solidFill>
              </a:rPr>
              <a:t>sub models</a:t>
            </a:r>
            <a:r>
              <a:rPr lang="ko-KR" altLang="en-US" sz="1800" dirty="0">
                <a:solidFill>
                  <a:schemeClr val="tx2"/>
                </a:solidFill>
              </a:rPr>
              <a:t>로 나뉘어진다</a:t>
            </a:r>
            <a:r>
              <a:rPr lang="en-US" altLang="ko-KR" sz="1800" dirty="0">
                <a:solidFill>
                  <a:schemeClr val="tx2"/>
                </a:solidFill>
              </a:rPr>
              <a:t>. Layer</a:t>
            </a:r>
            <a:r>
              <a:rPr lang="ko-KR" altLang="en-US" sz="1800" dirty="0">
                <a:solidFill>
                  <a:schemeClr val="tx2"/>
                </a:solidFill>
              </a:rPr>
              <a:t>의  </a:t>
            </a:r>
            <a:r>
              <a:rPr lang="en-US" altLang="ko-KR" sz="1800" dirty="0">
                <a:solidFill>
                  <a:schemeClr val="tx2"/>
                </a:solidFill>
              </a:rPr>
              <a:t>Partitioning factor</a:t>
            </a:r>
            <a:r>
              <a:rPr lang="ko-KR" altLang="en-US" sz="1800" dirty="0">
                <a:solidFill>
                  <a:schemeClr val="tx2"/>
                </a:solidFill>
              </a:rPr>
              <a:t>를 </a:t>
            </a:r>
            <a:r>
              <a:rPr lang="en-US" altLang="ko-KR" sz="1800" dirty="0">
                <a:solidFill>
                  <a:schemeClr val="tx2"/>
                </a:solidFill>
              </a:rPr>
              <a:t>layer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output channel group</a:t>
            </a:r>
            <a:r>
              <a:rPr lang="ko-KR" altLang="en-US" sz="1800" dirty="0">
                <a:solidFill>
                  <a:schemeClr val="tx2"/>
                </a:solidFill>
              </a:rPr>
              <a:t>의 수로  정의한다</a:t>
            </a:r>
            <a:r>
              <a:rPr lang="en-US" altLang="ko-KR" sz="1800" dirty="0">
                <a:solidFill>
                  <a:schemeClr val="tx2"/>
                </a:solidFill>
              </a:rPr>
              <a:t>. Partitioning factor</a:t>
            </a:r>
            <a:r>
              <a:rPr lang="ko-KR" altLang="en-US" sz="1800" dirty="0">
                <a:solidFill>
                  <a:schemeClr val="tx2"/>
                </a:solidFill>
              </a:rPr>
              <a:t>는 다른</a:t>
            </a:r>
            <a:r>
              <a:rPr lang="en-US" altLang="ko-KR" sz="1800" dirty="0">
                <a:solidFill>
                  <a:schemeClr val="tx2"/>
                </a:solidFill>
              </a:rPr>
              <a:t> layer</a:t>
            </a:r>
            <a:r>
              <a:rPr lang="ko-KR" altLang="en-US" sz="1800" dirty="0">
                <a:solidFill>
                  <a:schemeClr val="tx2"/>
                </a:solidFill>
              </a:rPr>
              <a:t>의 그것과 다를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하지만 주로 </a:t>
            </a:r>
            <a:r>
              <a:rPr lang="en-US" altLang="ko-KR" sz="1800" dirty="0">
                <a:solidFill>
                  <a:schemeClr val="tx2"/>
                </a:solidFill>
              </a:rPr>
              <a:t>2</a:t>
            </a:r>
            <a:r>
              <a:rPr lang="ko-KR" altLang="en-US" sz="1800" dirty="0">
                <a:solidFill>
                  <a:schemeClr val="tx2"/>
                </a:solidFill>
              </a:rPr>
              <a:t>의 거듭제곱으로 나타난다</a:t>
            </a:r>
            <a:r>
              <a:rPr lang="en-US" altLang="ko-KR" sz="1800" dirty="0">
                <a:solidFill>
                  <a:schemeClr val="tx2"/>
                </a:solidFill>
              </a:rPr>
              <a:t>. Sub model</a:t>
            </a:r>
            <a:r>
              <a:rPr lang="ko-KR" altLang="en-US" sz="1800" dirty="0">
                <a:solidFill>
                  <a:schemeClr val="tx2"/>
                </a:solidFill>
              </a:rPr>
              <a:t>은 입력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출력 및 완전히 연결된 계층과 함께 모든 </a:t>
            </a:r>
            <a:r>
              <a:rPr lang="en-US" altLang="ko-KR" sz="1800" dirty="0">
                <a:solidFill>
                  <a:schemeClr val="tx2"/>
                </a:solidFill>
              </a:rPr>
              <a:t>convolution </a:t>
            </a:r>
            <a:r>
              <a:rPr lang="ko-KR" altLang="en-US" sz="1800" dirty="0">
                <a:solidFill>
                  <a:schemeClr val="tx2"/>
                </a:solidFill>
              </a:rPr>
              <a:t>계층에서 임의의 수의 필터 블록으로 구성된다</a:t>
            </a:r>
            <a:r>
              <a:rPr lang="en-US" altLang="ko-KR" sz="1800" dirty="0">
                <a:solidFill>
                  <a:schemeClr val="tx2"/>
                </a:solidFill>
              </a:rPr>
              <a:t>. Model training </a:t>
            </a:r>
            <a:r>
              <a:rPr lang="ko-KR" altLang="en-US" sz="1800" dirty="0">
                <a:solidFill>
                  <a:schemeClr val="tx2"/>
                </a:solidFill>
              </a:rPr>
              <a:t>중에는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에서 </a:t>
            </a:r>
            <a:r>
              <a:rPr lang="en-US" altLang="ko-KR" sz="1800" dirty="0">
                <a:solidFill>
                  <a:schemeClr val="tx2"/>
                </a:solidFill>
              </a:rPr>
              <a:t>local data</a:t>
            </a:r>
            <a:r>
              <a:rPr lang="ko-KR" altLang="en-US" sz="1800" dirty="0">
                <a:solidFill>
                  <a:schemeClr val="tx2"/>
                </a:solidFill>
              </a:rPr>
              <a:t>의 사용 균형을 유지하는 것이 중요하다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중앙 서버는 정기적으로 </a:t>
            </a:r>
            <a:r>
              <a:rPr lang="en-US" altLang="ko-KR" sz="1800" dirty="0">
                <a:solidFill>
                  <a:schemeClr val="tx2"/>
                </a:solidFill>
              </a:rPr>
              <a:t>sub model </a:t>
            </a:r>
            <a:r>
              <a:rPr lang="ko-KR" altLang="en-US" sz="1800" dirty="0">
                <a:solidFill>
                  <a:schemeClr val="tx2"/>
                </a:solidFill>
              </a:rPr>
              <a:t>간에 필터 블록을 교환하여 </a:t>
            </a:r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의 모든 필터가 모든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에 의해 동등하게 훈련되도록 해야 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 </a:t>
            </a:r>
            <a:r>
              <a:rPr lang="en-US" altLang="ko-KR" sz="1800" dirty="0">
                <a:solidFill>
                  <a:schemeClr val="tx2"/>
                </a:solidFill>
              </a:rPr>
              <a:t>sub model </a:t>
            </a:r>
            <a:r>
              <a:rPr lang="ko-KR" altLang="en-US" sz="1800" dirty="0">
                <a:solidFill>
                  <a:schemeClr val="tx2"/>
                </a:solidFill>
              </a:rPr>
              <a:t>교환은 </a:t>
            </a:r>
            <a:r>
              <a:rPr lang="en-US" altLang="ko-KR" sz="1800" dirty="0">
                <a:solidFill>
                  <a:schemeClr val="tx2"/>
                </a:solidFill>
              </a:rPr>
              <a:t>sub model</a:t>
            </a:r>
            <a:r>
              <a:rPr lang="ko-KR" altLang="en-US" sz="1800" dirty="0">
                <a:solidFill>
                  <a:schemeClr val="tx2"/>
                </a:solidFill>
              </a:rPr>
              <a:t>의 계층 관계를 유지하면서 </a:t>
            </a:r>
            <a:r>
              <a:rPr lang="en-US" altLang="ko-KR" sz="1800" dirty="0">
                <a:solidFill>
                  <a:schemeClr val="tx2"/>
                </a:solidFill>
              </a:rPr>
              <a:t>local data</a:t>
            </a:r>
            <a:r>
              <a:rPr lang="ko-KR" altLang="en-US" sz="1800" dirty="0">
                <a:solidFill>
                  <a:schemeClr val="tx2"/>
                </a:solidFill>
              </a:rPr>
              <a:t>를 동등하게 사용하도록 해야 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하나의 간단한 </a:t>
            </a:r>
            <a:r>
              <a:rPr lang="en-US" altLang="ko-KR" sz="1800" dirty="0">
                <a:solidFill>
                  <a:schemeClr val="tx2"/>
                </a:solidFill>
              </a:rPr>
              <a:t>sub model </a:t>
            </a:r>
            <a:r>
              <a:rPr lang="ko-KR" altLang="en-US" sz="1800" dirty="0">
                <a:solidFill>
                  <a:schemeClr val="tx2"/>
                </a:solidFill>
              </a:rPr>
              <a:t>교환 전략은 각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가 기차처럼 순차적으로 회전하여 모든 </a:t>
            </a:r>
            <a:r>
              <a:rPr lang="en-US" altLang="ko-KR" sz="1800" dirty="0">
                <a:solidFill>
                  <a:schemeClr val="tx2"/>
                </a:solidFill>
              </a:rPr>
              <a:t>sub model</a:t>
            </a:r>
            <a:r>
              <a:rPr lang="ko-KR" altLang="en-US" sz="1800" dirty="0">
                <a:solidFill>
                  <a:schemeClr val="tx2"/>
                </a:solidFill>
              </a:rPr>
              <a:t>에 배치되는 것이다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Model Aggregation</a:t>
            </a:r>
            <a:r>
              <a:rPr lang="ko-KR" altLang="en-US" sz="1800" dirty="0">
                <a:solidFill>
                  <a:schemeClr val="tx2"/>
                </a:solidFill>
              </a:rPr>
              <a:t>을 위해 중앙 서버는 모든 </a:t>
            </a:r>
            <a:r>
              <a:rPr lang="en-US" altLang="ko-KR" sz="1800" dirty="0">
                <a:solidFill>
                  <a:schemeClr val="tx2"/>
                </a:solidFill>
              </a:rPr>
              <a:t>sub model</a:t>
            </a:r>
            <a:r>
              <a:rPr lang="ko-KR" altLang="en-US" sz="1800" dirty="0">
                <a:solidFill>
                  <a:schemeClr val="tx2"/>
                </a:solidFill>
              </a:rPr>
              <a:t>을 불러모으고 </a:t>
            </a:r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을 재건축해야 한다</a:t>
            </a:r>
            <a:r>
              <a:rPr lang="en-US" altLang="ko-KR" sz="1800" dirty="0">
                <a:solidFill>
                  <a:schemeClr val="tx2"/>
                </a:solidFill>
              </a:rPr>
              <a:t>. Global model</a:t>
            </a:r>
            <a:r>
              <a:rPr lang="ko-KR" altLang="en-US" sz="1800" dirty="0">
                <a:solidFill>
                  <a:schemeClr val="tx2"/>
                </a:solidFill>
              </a:rPr>
              <a:t>의 수많은 </a:t>
            </a:r>
            <a:r>
              <a:rPr lang="en-US" altLang="ko-KR" sz="1800" dirty="0">
                <a:solidFill>
                  <a:schemeClr val="tx2"/>
                </a:solidFill>
              </a:rPr>
              <a:t>copies</a:t>
            </a:r>
            <a:r>
              <a:rPr lang="ko-KR" altLang="en-US" sz="1800" dirty="0">
                <a:solidFill>
                  <a:schemeClr val="tx2"/>
                </a:solidFill>
              </a:rPr>
              <a:t>는 동시에 분할되고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교육된다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이러한 </a:t>
            </a:r>
            <a:r>
              <a:rPr lang="en-US" altLang="ko-KR" sz="1800" dirty="0">
                <a:solidFill>
                  <a:schemeClr val="tx2"/>
                </a:solidFill>
              </a:rPr>
              <a:t>copies</a:t>
            </a:r>
            <a:r>
              <a:rPr lang="ko-KR" altLang="en-US" sz="1800" dirty="0">
                <a:solidFill>
                  <a:schemeClr val="tx2"/>
                </a:solidFill>
              </a:rPr>
              <a:t>는 각기 다른 방식으로 분할되고 다른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들에 의해 교육되었다</a:t>
            </a:r>
            <a:r>
              <a:rPr lang="en-US" altLang="ko-KR" sz="1800" dirty="0">
                <a:solidFill>
                  <a:schemeClr val="tx2"/>
                </a:solidFill>
              </a:rPr>
              <a:t>. Multiplexing factor</a:t>
            </a:r>
            <a:r>
              <a:rPr lang="ko-KR" altLang="en-US" sz="1800" dirty="0">
                <a:solidFill>
                  <a:schemeClr val="tx2"/>
                </a:solidFill>
              </a:rPr>
              <a:t>를 </a:t>
            </a:r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이 복사된 횟수라고 정의한다</a:t>
            </a:r>
            <a:r>
              <a:rPr lang="en-US" altLang="ko-KR" sz="1800" dirty="0">
                <a:solidFill>
                  <a:schemeClr val="tx2"/>
                </a:solidFill>
              </a:rPr>
              <a:t>. Aggregating</a:t>
            </a:r>
            <a:r>
              <a:rPr lang="ko-KR" altLang="en-US" sz="1800" dirty="0">
                <a:solidFill>
                  <a:schemeClr val="tx2"/>
                </a:solidFill>
              </a:rPr>
              <a:t>이 진행될 때 중앙 서버는 가장 먼저 모든 </a:t>
            </a:r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copies</a:t>
            </a:r>
            <a:r>
              <a:rPr lang="ko-KR" altLang="en-US" sz="1800" dirty="0">
                <a:solidFill>
                  <a:schemeClr val="tx2"/>
                </a:solidFill>
              </a:rPr>
              <a:t>를 재건축한다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그리고 </a:t>
            </a:r>
            <a:r>
              <a:rPr lang="en-US" altLang="ko-KR" sz="1800" dirty="0">
                <a:solidFill>
                  <a:schemeClr val="tx2"/>
                </a:solidFill>
              </a:rPr>
              <a:t>copies</a:t>
            </a:r>
            <a:r>
              <a:rPr lang="ko-KR" altLang="en-US" sz="1800" dirty="0">
                <a:solidFill>
                  <a:schemeClr val="tx2"/>
                </a:solidFill>
              </a:rPr>
              <a:t>에 따라 </a:t>
            </a:r>
            <a:r>
              <a:rPr lang="en-US" altLang="ko-KR" sz="1800" dirty="0">
                <a:solidFill>
                  <a:schemeClr val="tx2"/>
                </a:solidFill>
              </a:rPr>
              <a:t>gradient aggregation</a:t>
            </a:r>
            <a:r>
              <a:rPr lang="ko-KR" altLang="en-US" sz="1800" dirty="0">
                <a:solidFill>
                  <a:schemeClr val="tx2"/>
                </a:solidFill>
              </a:rPr>
              <a:t>을 진행한다</a:t>
            </a:r>
            <a:r>
              <a:rPr lang="en-US" altLang="ko-KR" sz="1800" dirty="0">
                <a:solidFill>
                  <a:schemeClr val="tx2"/>
                </a:solidFill>
              </a:rPr>
              <a:t>.  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8290F8-81E2-41ED-A7D4-938A56ED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>
                <a:solidFill>
                  <a:schemeClr val="tx2"/>
                </a:solidFill>
              </a:rPr>
              <a:t>Aggregate Gradient Information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483DB-DE3F-4A3C-ACF6-32F79511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2844678"/>
            <a:ext cx="10456150" cy="3639076"/>
          </a:xfrm>
        </p:spPr>
        <p:txBody>
          <a:bodyPr anchor="t">
            <a:normAutofit/>
          </a:bodyPr>
          <a:lstStyle/>
          <a:p>
            <a:r>
              <a:rPr lang="en-US" altLang="ko-KR" sz="1700" dirty="0">
                <a:solidFill>
                  <a:schemeClr val="tx2"/>
                </a:solidFill>
              </a:rPr>
              <a:t>Federated learning</a:t>
            </a:r>
            <a:r>
              <a:rPr lang="ko-KR" altLang="en-US" sz="1700" dirty="0">
                <a:solidFill>
                  <a:schemeClr val="tx2"/>
                </a:solidFill>
              </a:rPr>
              <a:t>에서 </a:t>
            </a:r>
            <a:r>
              <a:rPr lang="en-US" altLang="ko-KR" sz="1700" dirty="0">
                <a:solidFill>
                  <a:schemeClr val="tx2"/>
                </a:solidFill>
              </a:rPr>
              <a:t>clients</a:t>
            </a:r>
            <a:r>
              <a:rPr lang="ko-KR" altLang="en-US" sz="1700" dirty="0">
                <a:solidFill>
                  <a:schemeClr val="tx2"/>
                </a:solidFill>
              </a:rPr>
              <a:t>는 중앙 서버에 </a:t>
            </a:r>
            <a:r>
              <a:rPr lang="en-US" altLang="ko-KR" sz="1700" dirty="0">
                <a:solidFill>
                  <a:schemeClr val="tx2"/>
                </a:solidFill>
              </a:rPr>
              <a:t>gradient information</a:t>
            </a:r>
            <a:r>
              <a:rPr lang="ko-KR" altLang="en-US" sz="1700" dirty="0">
                <a:solidFill>
                  <a:schemeClr val="tx2"/>
                </a:solidFill>
              </a:rPr>
              <a:t>를 전송해야 한다</a:t>
            </a:r>
            <a:r>
              <a:rPr lang="en-US" altLang="ko-KR" sz="1700" dirty="0">
                <a:solidFill>
                  <a:schemeClr val="tx2"/>
                </a:solidFill>
              </a:rPr>
              <a:t>. </a:t>
            </a:r>
            <a:r>
              <a:rPr lang="ko-KR" altLang="en-US" sz="1700" dirty="0">
                <a:solidFill>
                  <a:schemeClr val="tx2"/>
                </a:solidFill>
              </a:rPr>
              <a:t>이 정보가 정확할 수록 </a:t>
            </a:r>
            <a:r>
              <a:rPr lang="en-US" altLang="ko-KR" sz="1700" dirty="0">
                <a:solidFill>
                  <a:schemeClr val="tx2"/>
                </a:solidFill>
              </a:rPr>
              <a:t>learning efficiency</a:t>
            </a:r>
            <a:r>
              <a:rPr lang="ko-KR" altLang="en-US" sz="1700" dirty="0">
                <a:solidFill>
                  <a:schemeClr val="tx2"/>
                </a:solidFill>
              </a:rPr>
              <a:t>가 높아진다</a:t>
            </a:r>
            <a:r>
              <a:rPr lang="en-US" altLang="ko-KR" sz="1700" dirty="0">
                <a:solidFill>
                  <a:schemeClr val="tx2"/>
                </a:solidFill>
              </a:rPr>
              <a:t>. </a:t>
            </a:r>
            <a:r>
              <a:rPr lang="ko-KR" altLang="en-US" sz="1700" dirty="0">
                <a:solidFill>
                  <a:schemeClr val="tx2"/>
                </a:solidFill>
              </a:rPr>
              <a:t>특정 </a:t>
            </a:r>
            <a:r>
              <a:rPr lang="en-US" altLang="ko-KR" sz="1700" dirty="0">
                <a:solidFill>
                  <a:schemeClr val="tx2"/>
                </a:solidFill>
              </a:rPr>
              <a:t>neural network model</a:t>
            </a:r>
            <a:r>
              <a:rPr lang="ko-KR" altLang="en-US" sz="1700" dirty="0">
                <a:solidFill>
                  <a:schemeClr val="tx2"/>
                </a:solidFill>
              </a:rPr>
              <a:t>에서의 </a:t>
            </a:r>
            <a:r>
              <a:rPr lang="en-US" altLang="ko-KR" sz="1700" dirty="0">
                <a:solidFill>
                  <a:schemeClr val="tx2"/>
                </a:solidFill>
              </a:rPr>
              <a:t>learning efficiency</a:t>
            </a:r>
            <a:r>
              <a:rPr lang="ko-KR" altLang="en-US" sz="1700" dirty="0">
                <a:solidFill>
                  <a:schemeClr val="tx2"/>
                </a:solidFill>
              </a:rPr>
              <a:t>를 나타내기 위해 </a:t>
            </a:r>
            <a:r>
              <a:rPr lang="en-US" altLang="ko-KR" sz="1700" dirty="0">
                <a:solidFill>
                  <a:schemeClr val="tx2"/>
                </a:solidFill>
              </a:rPr>
              <a:t>aggregate gradient information (AGI)</a:t>
            </a:r>
            <a:r>
              <a:rPr lang="ko-KR" altLang="en-US" sz="1700" dirty="0">
                <a:solidFill>
                  <a:schemeClr val="tx2"/>
                </a:solidFill>
              </a:rPr>
              <a:t>를 제안한다</a:t>
            </a:r>
            <a:r>
              <a:rPr lang="en-US" altLang="ko-KR" sz="1700" dirty="0">
                <a:solidFill>
                  <a:schemeClr val="tx2"/>
                </a:solidFill>
              </a:rPr>
              <a:t>. AGI</a:t>
            </a:r>
            <a:r>
              <a:rPr lang="ko-KR" altLang="en-US" sz="1700" dirty="0">
                <a:solidFill>
                  <a:schemeClr val="tx2"/>
                </a:solidFill>
              </a:rPr>
              <a:t>는 </a:t>
            </a:r>
            <a:r>
              <a:rPr lang="en-US" altLang="ko-KR" sz="1700" dirty="0">
                <a:solidFill>
                  <a:schemeClr val="tx2"/>
                </a:solidFill>
              </a:rPr>
              <a:t>training </a:t>
            </a:r>
            <a:r>
              <a:rPr lang="ko-KR" altLang="en-US" sz="1700" dirty="0">
                <a:solidFill>
                  <a:schemeClr val="tx2"/>
                </a:solidFill>
              </a:rPr>
              <a:t>중 </a:t>
            </a:r>
            <a:r>
              <a:rPr lang="en-US" altLang="ko-KR" sz="1700" dirty="0">
                <a:solidFill>
                  <a:schemeClr val="tx2"/>
                </a:solidFill>
              </a:rPr>
              <a:t>neural model</a:t>
            </a:r>
            <a:r>
              <a:rPr lang="ko-KR" altLang="en-US" sz="1700" dirty="0">
                <a:solidFill>
                  <a:schemeClr val="tx2"/>
                </a:solidFill>
              </a:rPr>
              <a:t>에서 기록되는 효과적인 정보로 취급된다</a:t>
            </a:r>
            <a:r>
              <a:rPr lang="en-US" altLang="ko-KR" sz="1700" dirty="0">
                <a:solidFill>
                  <a:schemeClr val="tx2"/>
                </a:solidFill>
              </a:rPr>
              <a:t>. </a:t>
            </a:r>
            <a:r>
              <a:rPr lang="ko-KR" altLang="en-US" sz="1700" dirty="0">
                <a:solidFill>
                  <a:schemeClr val="tx2"/>
                </a:solidFill>
              </a:rPr>
              <a:t>우리는 </a:t>
            </a:r>
            <a:r>
              <a:rPr lang="en-US" altLang="ko-KR" sz="1700" dirty="0">
                <a:solidFill>
                  <a:schemeClr val="tx2"/>
                </a:solidFill>
              </a:rPr>
              <a:t>federated learning</a:t>
            </a:r>
            <a:r>
              <a:rPr lang="ko-KR" altLang="en-US" sz="1700" dirty="0">
                <a:solidFill>
                  <a:schemeClr val="tx2"/>
                </a:solidFill>
              </a:rPr>
              <a:t>의 과정을 최적화 모델에 대한 불확실성을 점차 감소시키는 것을 목표로 한다</a:t>
            </a:r>
            <a:r>
              <a:rPr lang="en-US" altLang="ko-KR" sz="1700" dirty="0">
                <a:solidFill>
                  <a:schemeClr val="tx2"/>
                </a:solidFill>
              </a:rPr>
              <a:t>. Loss function</a:t>
            </a:r>
            <a:r>
              <a:rPr lang="ko-KR" altLang="en-US" sz="1700" dirty="0">
                <a:solidFill>
                  <a:schemeClr val="tx2"/>
                </a:solidFill>
              </a:rPr>
              <a:t>의 최솟값을 갖는 </a:t>
            </a:r>
            <a:r>
              <a:rPr lang="en-US" altLang="ko-KR" sz="1700" dirty="0">
                <a:solidFill>
                  <a:schemeClr val="tx2"/>
                </a:solidFill>
              </a:rPr>
              <a:t>optimal weight W</a:t>
            </a:r>
            <a:r>
              <a:rPr lang="ko-KR" altLang="en-US" sz="1700" dirty="0">
                <a:solidFill>
                  <a:schemeClr val="tx2"/>
                </a:solidFill>
              </a:rPr>
              <a:t>를 찾기 위해</a:t>
            </a:r>
            <a:r>
              <a:rPr lang="en-US" altLang="ko-KR" sz="1700" dirty="0">
                <a:solidFill>
                  <a:schemeClr val="tx2"/>
                </a:solidFill>
              </a:rPr>
              <a:t>, </a:t>
            </a:r>
            <a:r>
              <a:rPr lang="ko-KR" altLang="en-US" sz="1700" dirty="0">
                <a:solidFill>
                  <a:schemeClr val="tx2"/>
                </a:solidFill>
              </a:rPr>
              <a:t>모든 반복 과정에서 </a:t>
            </a:r>
            <a:r>
              <a:rPr lang="en-US" altLang="ko-KR" sz="1700" dirty="0">
                <a:solidFill>
                  <a:schemeClr val="tx2"/>
                </a:solidFill>
              </a:rPr>
              <a:t>model gradient</a:t>
            </a:r>
            <a:r>
              <a:rPr lang="ko-KR" altLang="en-US" sz="1700" dirty="0">
                <a:solidFill>
                  <a:schemeClr val="tx2"/>
                </a:solidFill>
              </a:rPr>
              <a:t>는 </a:t>
            </a:r>
            <a:r>
              <a:rPr lang="en-US" altLang="ko-KR" sz="1700" dirty="0">
                <a:solidFill>
                  <a:schemeClr val="tx2"/>
                </a:solidFill>
              </a:rPr>
              <a:t>optimal W</a:t>
            </a:r>
            <a:r>
              <a:rPr lang="ko-KR" altLang="en-US" sz="1700" dirty="0">
                <a:solidFill>
                  <a:schemeClr val="tx2"/>
                </a:solidFill>
              </a:rPr>
              <a:t>의 불확실성에 대한 측정으로 볼 수 있다</a:t>
            </a:r>
            <a:r>
              <a:rPr lang="en-US" altLang="ko-KR" sz="1700" dirty="0">
                <a:solidFill>
                  <a:schemeClr val="tx2"/>
                </a:solidFill>
              </a:rPr>
              <a:t>.</a:t>
            </a:r>
            <a:r>
              <a:rPr lang="ko-KR" altLang="en-US" sz="1700" dirty="0">
                <a:solidFill>
                  <a:schemeClr val="tx2"/>
                </a:solidFill>
              </a:rPr>
              <a:t> </a:t>
            </a:r>
            <a:r>
              <a:rPr lang="en-US" altLang="ko-KR" sz="1700" dirty="0">
                <a:solidFill>
                  <a:schemeClr val="tx2"/>
                </a:solidFill>
              </a:rPr>
              <a:t>Gradient</a:t>
            </a:r>
            <a:r>
              <a:rPr lang="ko-KR" altLang="en-US" sz="1700" dirty="0">
                <a:solidFill>
                  <a:schemeClr val="tx2"/>
                </a:solidFill>
              </a:rPr>
              <a:t>의 절댓값이 클수록</a:t>
            </a:r>
            <a:r>
              <a:rPr lang="en-US" altLang="ko-KR" sz="1700" dirty="0">
                <a:solidFill>
                  <a:schemeClr val="tx2"/>
                </a:solidFill>
              </a:rPr>
              <a:t>, </a:t>
            </a:r>
            <a:r>
              <a:rPr lang="ko-KR" altLang="en-US" sz="1700" dirty="0">
                <a:solidFill>
                  <a:schemeClr val="tx2"/>
                </a:solidFill>
              </a:rPr>
              <a:t>불확실성이 커진다</a:t>
            </a:r>
            <a:r>
              <a:rPr lang="en-US" altLang="ko-KR" sz="1700" dirty="0">
                <a:solidFill>
                  <a:schemeClr val="tx2"/>
                </a:solidFill>
              </a:rPr>
              <a:t>. </a:t>
            </a:r>
            <a:r>
              <a:rPr lang="ko-KR" altLang="en-US" sz="1700" dirty="0">
                <a:solidFill>
                  <a:schemeClr val="tx2"/>
                </a:solidFill>
              </a:rPr>
              <a:t>일반적으로 반복이 진행되면서 </a:t>
            </a:r>
            <a:r>
              <a:rPr lang="en-US" altLang="ko-KR" sz="1700" dirty="0">
                <a:solidFill>
                  <a:schemeClr val="tx2"/>
                </a:solidFill>
              </a:rPr>
              <a:t>gradient</a:t>
            </a:r>
            <a:r>
              <a:rPr lang="ko-KR" altLang="en-US" sz="1700" dirty="0">
                <a:solidFill>
                  <a:schemeClr val="tx2"/>
                </a:solidFill>
              </a:rPr>
              <a:t>의 절댓값이 작아져서 </a:t>
            </a:r>
            <a:r>
              <a:rPr lang="en-US" altLang="ko-KR" sz="1700" dirty="0">
                <a:solidFill>
                  <a:schemeClr val="tx2"/>
                </a:solidFill>
              </a:rPr>
              <a:t>W</a:t>
            </a:r>
            <a:r>
              <a:rPr lang="ko-KR" altLang="en-US" sz="1700" dirty="0">
                <a:solidFill>
                  <a:schemeClr val="tx2"/>
                </a:solidFill>
              </a:rPr>
              <a:t>의 불확실성은 </a:t>
            </a:r>
            <a:r>
              <a:rPr lang="en-US" altLang="ko-KR" sz="1700" dirty="0">
                <a:solidFill>
                  <a:schemeClr val="tx2"/>
                </a:solidFill>
              </a:rPr>
              <a:t>0</a:t>
            </a:r>
            <a:r>
              <a:rPr lang="ko-KR" altLang="en-US" sz="1700" dirty="0">
                <a:solidFill>
                  <a:schemeClr val="tx2"/>
                </a:solidFill>
              </a:rPr>
              <a:t>으로 수렴한다</a:t>
            </a:r>
            <a:r>
              <a:rPr lang="en-US" altLang="ko-KR" sz="1700" dirty="0">
                <a:solidFill>
                  <a:schemeClr val="tx2"/>
                </a:solidFill>
              </a:rPr>
              <a:t>. Neural network capacity</a:t>
            </a:r>
            <a:r>
              <a:rPr lang="ko-KR" altLang="en-US" sz="1700" dirty="0">
                <a:solidFill>
                  <a:schemeClr val="tx2"/>
                </a:solidFill>
              </a:rPr>
              <a:t>가 클 경우 </a:t>
            </a:r>
            <a:r>
              <a:rPr lang="en-US" altLang="ko-KR" sz="1700" dirty="0">
                <a:solidFill>
                  <a:schemeClr val="tx2"/>
                </a:solidFill>
              </a:rPr>
              <a:t>gradient</a:t>
            </a:r>
            <a:r>
              <a:rPr lang="ko-KR" altLang="en-US" sz="1700" dirty="0">
                <a:solidFill>
                  <a:schemeClr val="tx2"/>
                </a:solidFill>
              </a:rPr>
              <a:t>가 더 잘 표현되기 때문에 더 많은 정보를 갖는다</a:t>
            </a:r>
            <a:r>
              <a:rPr lang="en-US" altLang="ko-KR" sz="1700" dirty="0">
                <a:solidFill>
                  <a:schemeClr val="tx2"/>
                </a:solidFill>
              </a:rPr>
              <a:t>. </a:t>
            </a:r>
            <a:r>
              <a:rPr lang="ko-KR" altLang="en-US" sz="1700" dirty="0">
                <a:solidFill>
                  <a:schemeClr val="tx2"/>
                </a:solidFill>
              </a:rPr>
              <a:t>이런 관점에서 </a:t>
            </a:r>
            <a:r>
              <a:rPr lang="en-US" altLang="ko-KR" sz="1700" dirty="0">
                <a:solidFill>
                  <a:schemeClr val="tx2"/>
                </a:solidFill>
              </a:rPr>
              <a:t>AGI</a:t>
            </a:r>
            <a:r>
              <a:rPr lang="ko-KR" altLang="en-US" sz="1700" dirty="0">
                <a:solidFill>
                  <a:schemeClr val="tx2"/>
                </a:solidFill>
              </a:rPr>
              <a:t>는 또한 </a:t>
            </a:r>
            <a:r>
              <a:rPr lang="en-US" altLang="ko-KR" sz="1700" dirty="0">
                <a:solidFill>
                  <a:schemeClr val="tx2"/>
                </a:solidFill>
              </a:rPr>
              <a:t>model training </a:t>
            </a:r>
            <a:r>
              <a:rPr lang="ko-KR" altLang="en-US" sz="1700" dirty="0">
                <a:solidFill>
                  <a:schemeClr val="tx2"/>
                </a:solidFill>
              </a:rPr>
              <a:t>동안 이루어지는 </a:t>
            </a:r>
            <a:r>
              <a:rPr lang="en-US" altLang="ko-KR" sz="1700" dirty="0">
                <a:solidFill>
                  <a:schemeClr val="tx2"/>
                </a:solidFill>
              </a:rPr>
              <a:t>parameter update</a:t>
            </a:r>
            <a:r>
              <a:rPr lang="ko-KR" altLang="en-US" sz="1700" dirty="0">
                <a:solidFill>
                  <a:schemeClr val="tx2"/>
                </a:solidFill>
              </a:rPr>
              <a:t>를 위한 </a:t>
            </a:r>
            <a:r>
              <a:rPr lang="en-US" altLang="ko-KR" sz="1700" dirty="0">
                <a:solidFill>
                  <a:schemeClr val="tx2"/>
                </a:solidFill>
              </a:rPr>
              <a:t>gradient</a:t>
            </a:r>
            <a:r>
              <a:rPr lang="ko-KR" altLang="en-US" sz="1700" dirty="0">
                <a:solidFill>
                  <a:schemeClr val="tx2"/>
                </a:solidFill>
              </a:rPr>
              <a:t>의 정확도를 나타낸다고 볼 수 있다</a:t>
            </a:r>
            <a:r>
              <a:rPr lang="en-US" altLang="ko-KR" sz="17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73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6CF860-7239-4355-A9D3-D4480B9C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>
                <a:solidFill>
                  <a:schemeClr val="tx2"/>
                </a:solidFill>
              </a:rPr>
              <a:t>Heuristic Search Algoritnm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8771D-59E7-41F6-9217-EB8C5D87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937731"/>
            <a:ext cx="9183974" cy="184921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주어진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Power budget, CNN model with partitioning and multiplexing factors</a:t>
            </a:r>
            <a:r>
              <a:rPr lang="ko-KR" altLang="en-US" sz="1800" dirty="0">
                <a:solidFill>
                  <a:schemeClr val="tx2"/>
                </a:solidFill>
              </a:rPr>
              <a:t>를 이용해 </a:t>
            </a:r>
            <a:r>
              <a:rPr lang="en-US" altLang="ko-KR" sz="1800" dirty="0">
                <a:solidFill>
                  <a:schemeClr val="tx2"/>
                </a:solidFill>
              </a:rPr>
              <a:t>heuristic algorithm</a:t>
            </a:r>
            <a:r>
              <a:rPr lang="ko-KR" altLang="en-US" sz="1800" dirty="0">
                <a:solidFill>
                  <a:schemeClr val="tx2"/>
                </a:solidFill>
              </a:rPr>
              <a:t>을 구하는 것은 </a:t>
            </a:r>
            <a:r>
              <a:rPr lang="en-US" altLang="ko-KR" sz="1800" dirty="0">
                <a:solidFill>
                  <a:schemeClr val="tx2"/>
                </a:solidFill>
              </a:rPr>
              <a:t>3</a:t>
            </a:r>
            <a:r>
              <a:rPr lang="ko-KR" altLang="en-US" sz="1800" dirty="0">
                <a:solidFill>
                  <a:schemeClr val="tx2"/>
                </a:solidFill>
              </a:rPr>
              <a:t>가지 방법이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S1. Sub model Structure Search : </a:t>
            </a:r>
            <a:r>
              <a:rPr lang="ko-KR" altLang="en-US" sz="1800" dirty="0">
                <a:solidFill>
                  <a:schemeClr val="tx2"/>
                </a:solidFill>
              </a:rPr>
              <a:t>각 </a:t>
            </a:r>
            <a:r>
              <a:rPr lang="en-US" altLang="ko-KR" sz="1800" dirty="0">
                <a:solidFill>
                  <a:schemeClr val="tx2"/>
                </a:solidFill>
              </a:rPr>
              <a:t>model partition </a:t>
            </a:r>
            <a:r>
              <a:rPr lang="ko-KR" altLang="en-US" sz="1800" dirty="0">
                <a:solidFill>
                  <a:schemeClr val="tx2"/>
                </a:solidFill>
              </a:rPr>
              <a:t>마다 </a:t>
            </a:r>
            <a:r>
              <a:rPr lang="en-US" altLang="ko-KR" sz="1800" dirty="0">
                <a:solidFill>
                  <a:schemeClr val="tx2"/>
                </a:solidFill>
              </a:rPr>
              <a:t>sub models</a:t>
            </a:r>
            <a:r>
              <a:rPr lang="ko-KR" altLang="en-US" sz="1800" dirty="0">
                <a:solidFill>
                  <a:schemeClr val="tx2"/>
                </a:solidFill>
              </a:rPr>
              <a:t>를 크기에 따라 분류하고</a:t>
            </a:r>
            <a:r>
              <a:rPr lang="en-US" altLang="ko-KR" sz="1800" dirty="0">
                <a:solidFill>
                  <a:schemeClr val="tx2"/>
                </a:solidFill>
              </a:rPr>
              <a:t>, clients</a:t>
            </a:r>
            <a:r>
              <a:rPr lang="ko-KR" altLang="en-US" sz="1800" dirty="0">
                <a:solidFill>
                  <a:schemeClr val="tx2"/>
                </a:solidFill>
              </a:rPr>
              <a:t>를 채널 상태에 따라 분류한다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분류된 </a:t>
            </a:r>
            <a:r>
              <a:rPr lang="en-US" altLang="ko-KR" sz="1800" dirty="0">
                <a:solidFill>
                  <a:schemeClr val="tx2"/>
                </a:solidFill>
              </a:rPr>
              <a:t>sub model</a:t>
            </a:r>
            <a:r>
              <a:rPr lang="ko-KR" altLang="en-US" sz="1800" dirty="0">
                <a:solidFill>
                  <a:schemeClr val="tx2"/>
                </a:solidFill>
              </a:rPr>
              <a:t>과 </a:t>
            </a:r>
            <a:r>
              <a:rPr lang="en-US" altLang="ko-KR" sz="1800" dirty="0">
                <a:solidFill>
                  <a:schemeClr val="tx2"/>
                </a:solidFill>
              </a:rPr>
              <a:t>client</a:t>
            </a:r>
            <a:r>
              <a:rPr lang="ko-KR" altLang="en-US" sz="1800" dirty="0">
                <a:solidFill>
                  <a:schemeClr val="tx2"/>
                </a:solidFill>
              </a:rPr>
              <a:t>를 순서대로 매칭한다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각 상황에서 발생하는 에너지와 시간 소모량을 </a:t>
            </a:r>
            <a:r>
              <a:rPr lang="en-US" altLang="ko-KR" sz="1800" dirty="0">
                <a:solidFill>
                  <a:schemeClr val="tx2"/>
                </a:solidFill>
              </a:rPr>
              <a:t>S2</a:t>
            </a:r>
            <a:r>
              <a:rPr lang="ko-KR" altLang="en-US" sz="1800" dirty="0">
                <a:solidFill>
                  <a:schemeClr val="tx2"/>
                </a:solidFill>
              </a:rPr>
              <a:t>를 통해 구하고 최적의 케이스를 찾는다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74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8BB95C-0824-4C32-AA52-7E7D59BC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>
                <a:solidFill>
                  <a:schemeClr val="tx2"/>
                </a:solidFill>
              </a:rPr>
              <a:t>Contd.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C34FE-E606-4844-B782-11C9543B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S2. Time Duration Search : </a:t>
            </a:r>
            <a:r>
              <a:rPr lang="ko-KR" altLang="en-US" sz="1800" dirty="0">
                <a:solidFill>
                  <a:schemeClr val="tx2"/>
                </a:solidFill>
              </a:rPr>
              <a:t>주어진 시간 소모량의 기준에 적합한 </a:t>
            </a:r>
            <a:r>
              <a:rPr lang="en-US" altLang="ko-KR" sz="1800" dirty="0">
                <a:solidFill>
                  <a:schemeClr val="tx2"/>
                </a:solidFill>
              </a:rPr>
              <a:t>binary search technique</a:t>
            </a:r>
            <a:r>
              <a:rPr lang="ko-KR" altLang="en-US" sz="1800" dirty="0">
                <a:solidFill>
                  <a:schemeClr val="tx2"/>
                </a:solidFill>
              </a:rPr>
              <a:t>를 찾는다</a:t>
            </a:r>
            <a:r>
              <a:rPr lang="en-US" altLang="ko-KR" sz="1800" dirty="0">
                <a:solidFill>
                  <a:schemeClr val="tx2"/>
                </a:solidFill>
              </a:rPr>
              <a:t>.  S3</a:t>
            </a:r>
            <a:r>
              <a:rPr lang="ko-KR" altLang="en-US" sz="1800" dirty="0">
                <a:solidFill>
                  <a:schemeClr val="tx2"/>
                </a:solidFill>
              </a:rPr>
              <a:t>을 통해 각 상황의 </a:t>
            </a:r>
            <a:r>
              <a:rPr lang="en-US" altLang="ko-KR" sz="1800" dirty="0">
                <a:solidFill>
                  <a:schemeClr val="tx2"/>
                </a:solidFill>
              </a:rPr>
              <a:t>computing frequency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transmitting rate</a:t>
            </a:r>
            <a:r>
              <a:rPr lang="ko-KR" altLang="en-US" sz="1800" dirty="0">
                <a:solidFill>
                  <a:schemeClr val="tx2"/>
                </a:solidFill>
              </a:rPr>
              <a:t>를 구한다</a:t>
            </a:r>
            <a:r>
              <a:rPr lang="en-US" altLang="ko-KR" sz="1800" dirty="0">
                <a:solidFill>
                  <a:schemeClr val="tx2"/>
                </a:solidFill>
              </a:rPr>
              <a:t>. Energy cost</a:t>
            </a:r>
            <a:r>
              <a:rPr lang="ko-KR" altLang="en-US" sz="1800" dirty="0">
                <a:solidFill>
                  <a:schemeClr val="tx2"/>
                </a:solidFill>
              </a:rPr>
              <a:t>를 계산하고 </a:t>
            </a:r>
            <a:r>
              <a:rPr lang="en-US" altLang="ko-KR" sz="1800" dirty="0">
                <a:solidFill>
                  <a:schemeClr val="tx2"/>
                </a:solidFill>
              </a:rPr>
              <a:t>budge</a:t>
            </a:r>
            <a:r>
              <a:rPr lang="ko-KR" altLang="en-US" sz="1800" dirty="0">
                <a:solidFill>
                  <a:schemeClr val="tx2"/>
                </a:solidFill>
              </a:rPr>
              <a:t>과 비교한다</a:t>
            </a:r>
            <a:r>
              <a:rPr lang="en-US" altLang="ko-KR" sz="1800" dirty="0">
                <a:solidFill>
                  <a:schemeClr val="tx2"/>
                </a:solidFill>
              </a:rPr>
              <a:t>. Binary search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energy cost</a:t>
            </a:r>
            <a:r>
              <a:rPr lang="ko-KR" altLang="en-US" sz="1800" dirty="0">
                <a:solidFill>
                  <a:schemeClr val="tx2"/>
                </a:solidFill>
              </a:rPr>
              <a:t>가 </a:t>
            </a:r>
            <a:r>
              <a:rPr lang="en-US" altLang="ko-KR" sz="1800" dirty="0">
                <a:solidFill>
                  <a:schemeClr val="tx2"/>
                </a:solidFill>
              </a:rPr>
              <a:t>budget</a:t>
            </a:r>
            <a:r>
              <a:rPr lang="ko-KR" altLang="en-US" sz="1800" dirty="0">
                <a:solidFill>
                  <a:schemeClr val="tx2"/>
                </a:solidFill>
              </a:rPr>
              <a:t>에 근접할 때 까지 계속된다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만족하는 값을 찾으면 </a:t>
            </a:r>
            <a:r>
              <a:rPr lang="en-US" altLang="ko-KR" sz="1800" dirty="0">
                <a:solidFill>
                  <a:schemeClr val="tx2"/>
                </a:solidFill>
              </a:rPr>
              <a:t>energy cost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time cost</a:t>
            </a:r>
            <a:r>
              <a:rPr lang="ko-KR" altLang="en-US" sz="1800" dirty="0">
                <a:solidFill>
                  <a:schemeClr val="tx2"/>
                </a:solidFill>
              </a:rPr>
              <a:t>를 반환한다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S3. Resource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Configuration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Search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  <a:r>
              <a:rPr lang="ko-KR" altLang="en-US" sz="1800" dirty="0">
                <a:solidFill>
                  <a:schemeClr val="tx2"/>
                </a:solidFill>
              </a:rPr>
              <a:t> 주어진 </a:t>
            </a:r>
            <a:r>
              <a:rPr lang="en-US" altLang="ko-KR" sz="1800" dirty="0">
                <a:solidFill>
                  <a:schemeClr val="tx2"/>
                </a:solidFill>
              </a:rPr>
              <a:t>time cost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model partition,</a:t>
            </a:r>
            <a:r>
              <a:rPr lang="ko-KR" altLang="en-US" sz="1800" dirty="0">
                <a:solidFill>
                  <a:schemeClr val="tx2"/>
                </a:solidFill>
              </a:rPr>
              <a:t> 모든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를 이용해 각 </a:t>
            </a:r>
            <a:r>
              <a:rPr lang="en-US" altLang="ko-KR" sz="1800" dirty="0">
                <a:solidFill>
                  <a:schemeClr val="tx2"/>
                </a:solidFill>
              </a:rPr>
              <a:t>computing frequency, minimal energy cost</a:t>
            </a:r>
            <a:r>
              <a:rPr lang="ko-KR" altLang="en-US" sz="1800" dirty="0">
                <a:solidFill>
                  <a:schemeClr val="tx2"/>
                </a:solidFill>
              </a:rPr>
              <a:t>를 갖는 </a:t>
            </a:r>
            <a:r>
              <a:rPr lang="en-US" altLang="ko-KR" sz="1800" dirty="0">
                <a:solidFill>
                  <a:schemeClr val="tx2"/>
                </a:solidFill>
              </a:rPr>
              <a:t>transmitting rate</a:t>
            </a:r>
            <a:r>
              <a:rPr lang="ko-KR" altLang="en-US" sz="1800" dirty="0">
                <a:solidFill>
                  <a:schemeClr val="tx2"/>
                </a:solidFill>
              </a:rPr>
              <a:t>를 계산한다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최적화된 </a:t>
            </a:r>
            <a:r>
              <a:rPr lang="en-US" altLang="ko-KR" sz="1800" dirty="0">
                <a:solidFill>
                  <a:schemeClr val="tx2"/>
                </a:solidFill>
              </a:rPr>
              <a:t>computing frequency, transmitting rate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energy cost</a:t>
            </a:r>
            <a:r>
              <a:rPr lang="ko-KR" altLang="en-US" sz="1800" dirty="0">
                <a:solidFill>
                  <a:schemeClr val="tx2"/>
                </a:solidFill>
              </a:rPr>
              <a:t>를 반환한다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66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408251-C457-45B4-A5B0-00E08D23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Conclusion and Future Work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C09DF-C2D0-4CC0-9F1C-F22D3194A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이번 논문은 현존하는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의 자원 최적화 연구들을 넓게 </a:t>
            </a:r>
            <a:r>
              <a:rPr lang="en-US" altLang="ko-KR" sz="1800" dirty="0">
                <a:solidFill>
                  <a:schemeClr val="tx2"/>
                </a:solidFill>
              </a:rPr>
              <a:t>black-box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white-box </a:t>
            </a:r>
            <a:r>
              <a:rPr lang="ko-KR" altLang="en-US" sz="1800" dirty="0">
                <a:solidFill>
                  <a:schemeClr val="tx2"/>
                </a:solidFill>
              </a:rPr>
              <a:t>두 가지로 나누었다</a:t>
            </a:r>
            <a:r>
              <a:rPr lang="en-US" altLang="ko-KR" sz="1800" dirty="0">
                <a:solidFill>
                  <a:schemeClr val="tx2"/>
                </a:solidFill>
              </a:rPr>
              <a:t>. Module-based federated learning framework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neural-structure-aware resource management approach</a:t>
            </a:r>
            <a:r>
              <a:rPr lang="ko-KR" altLang="en-US" sz="1800" dirty="0">
                <a:solidFill>
                  <a:schemeClr val="tx2"/>
                </a:solidFill>
              </a:rPr>
              <a:t>가 제안되었다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원칙적으로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우리의 </a:t>
            </a:r>
            <a:r>
              <a:rPr lang="en-US" altLang="ko-KR" sz="1800" dirty="0">
                <a:solidFill>
                  <a:schemeClr val="tx2"/>
                </a:solidFill>
              </a:rPr>
              <a:t>leaning framework</a:t>
            </a:r>
            <a:r>
              <a:rPr lang="ko-KR" altLang="en-US" sz="1800" dirty="0">
                <a:solidFill>
                  <a:schemeClr val="tx2"/>
                </a:solidFill>
              </a:rPr>
              <a:t>는 폭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깊이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및 커널 크기 측면에서 </a:t>
            </a:r>
            <a:r>
              <a:rPr lang="en-US" altLang="ko-KR" sz="1800" dirty="0">
                <a:solidFill>
                  <a:schemeClr val="tx2"/>
                </a:solidFill>
              </a:rPr>
              <a:t>model partition</a:t>
            </a:r>
            <a:r>
              <a:rPr lang="ko-KR" altLang="en-US" sz="1800" dirty="0">
                <a:solidFill>
                  <a:schemeClr val="tx2"/>
                </a:solidFill>
              </a:rPr>
              <a:t>을 지원한다</a:t>
            </a:r>
            <a:r>
              <a:rPr lang="en-US" altLang="ko-KR" sz="1800" dirty="0">
                <a:solidFill>
                  <a:schemeClr val="tx2"/>
                </a:solidFill>
              </a:rPr>
              <a:t>. Sub model structure</a:t>
            </a:r>
            <a:r>
              <a:rPr lang="ko-KR" altLang="en-US" sz="1800" dirty="0">
                <a:solidFill>
                  <a:schemeClr val="tx2"/>
                </a:solidFill>
              </a:rPr>
              <a:t>를 사용하여 </a:t>
            </a:r>
            <a:r>
              <a:rPr lang="en-US" altLang="ko-KR" sz="1800" dirty="0">
                <a:solidFill>
                  <a:schemeClr val="tx2"/>
                </a:solidFill>
              </a:rPr>
              <a:t>resource management approach </a:t>
            </a:r>
            <a:r>
              <a:rPr lang="ko-KR" altLang="en-US" sz="1800" dirty="0">
                <a:solidFill>
                  <a:schemeClr val="tx2"/>
                </a:solidFill>
              </a:rPr>
              <a:t>방식을 자세히 살펴보면 흥미로운 점을 발견할 수 있는데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폭 깊이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및 커널 크기가 모두 유연하다는 점이다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최적의 </a:t>
            </a:r>
            <a:r>
              <a:rPr lang="en-US" altLang="ko-KR" sz="1800" dirty="0">
                <a:solidFill>
                  <a:schemeClr val="tx2"/>
                </a:solidFill>
              </a:rPr>
              <a:t>resource </a:t>
            </a:r>
            <a:r>
              <a:rPr lang="ko-KR" altLang="en-US" sz="1800" dirty="0">
                <a:solidFill>
                  <a:schemeClr val="tx2"/>
                </a:solidFill>
              </a:rPr>
              <a:t>구성을 찾기 위해 딥러닝 강화 학습을 사용할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또한 효율적인 </a:t>
            </a:r>
            <a:r>
              <a:rPr lang="en-US" altLang="ko-KR" sz="1800" dirty="0">
                <a:solidFill>
                  <a:schemeClr val="tx2"/>
                </a:solidFill>
              </a:rPr>
              <a:t>black-box </a:t>
            </a:r>
            <a:r>
              <a:rPr lang="ko-KR" altLang="en-US" sz="1800" dirty="0">
                <a:solidFill>
                  <a:schemeClr val="tx2"/>
                </a:solidFill>
              </a:rPr>
              <a:t>접근법과 </a:t>
            </a:r>
            <a:r>
              <a:rPr lang="en-US" altLang="ko-KR" sz="1800" dirty="0">
                <a:solidFill>
                  <a:schemeClr val="tx2"/>
                </a:solidFill>
              </a:rPr>
              <a:t>Neural-structure-aware resource management</a:t>
            </a:r>
            <a:r>
              <a:rPr lang="ko-KR" altLang="en-US" sz="1800" dirty="0">
                <a:solidFill>
                  <a:schemeClr val="tx2"/>
                </a:solidFill>
              </a:rPr>
              <a:t>를 통합하여 사용하면 놀라운 결과를 얻을 수 있을지도 모른다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82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F4AAB5-05E5-4B68-9E1B-64F66AD8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Federated Learning In Mobile Edge Computing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56" name="Group 4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7" name="Freeform: Shape 4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4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4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05AD5-CD5D-4F0D-AE16-0B049A17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Mobile Clients </a:t>
            </a:r>
            <a:r>
              <a:rPr lang="ko-KR" altLang="en-US" sz="1800" dirty="0">
                <a:solidFill>
                  <a:schemeClr val="tx2"/>
                </a:solidFill>
              </a:rPr>
              <a:t>스스로 </a:t>
            </a:r>
            <a:r>
              <a:rPr lang="en-US" altLang="ko-KR" sz="1800" dirty="0">
                <a:solidFill>
                  <a:schemeClr val="tx2"/>
                </a:solidFill>
              </a:rPr>
              <a:t>private data</a:t>
            </a:r>
            <a:r>
              <a:rPr lang="ko-KR" altLang="en-US" sz="1800" dirty="0">
                <a:solidFill>
                  <a:schemeClr val="tx2"/>
                </a:solidFill>
              </a:rPr>
              <a:t>로 </a:t>
            </a:r>
            <a:r>
              <a:rPr lang="en-US" altLang="ko-KR" sz="1800" dirty="0">
                <a:solidFill>
                  <a:schemeClr val="tx2"/>
                </a:solidFill>
              </a:rPr>
              <a:t>training </a:t>
            </a:r>
            <a:r>
              <a:rPr lang="ko-KR" altLang="en-US" sz="1800" dirty="0">
                <a:solidFill>
                  <a:schemeClr val="tx2"/>
                </a:solidFill>
              </a:rPr>
              <a:t>후 </a:t>
            </a:r>
            <a:r>
              <a:rPr lang="en-US" altLang="ko-KR" sz="1800" dirty="0">
                <a:solidFill>
                  <a:schemeClr val="tx2"/>
                </a:solidFill>
              </a:rPr>
              <a:t>central serve</a:t>
            </a:r>
            <a:r>
              <a:rPr lang="ko-KR" altLang="en-US" sz="1800" dirty="0">
                <a:solidFill>
                  <a:schemeClr val="tx2"/>
                </a:solidFill>
              </a:rPr>
              <a:t>에 </a:t>
            </a:r>
            <a:r>
              <a:rPr lang="en-US" altLang="ko-KR" sz="1800" dirty="0">
                <a:solidFill>
                  <a:schemeClr val="tx2"/>
                </a:solidFill>
              </a:rPr>
              <a:t>update</a:t>
            </a:r>
            <a:r>
              <a:rPr lang="ko-KR" altLang="en-US" sz="1800" dirty="0">
                <a:solidFill>
                  <a:schemeClr val="tx2"/>
                </a:solidFill>
              </a:rPr>
              <a:t>하는 방식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이 과정은 </a:t>
            </a:r>
            <a:r>
              <a:rPr lang="en-US" altLang="ko-KR" sz="1800" dirty="0">
                <a:solidFill>
                  <a:schemeClr val="tx2"/>
                </a:solidFill>
              </a:rPr>
              <a:t>Global model</a:t>
            </a:r>
            <a:r>
              <a:rPr lang="ko-KR" altLang="en-US" sz="1800" dirty="0">
                <a:solidFill>
                  <a:schemeClr val="tx2"/>
                </a:solidFill>
              </a:rPr>
              <a:t>이 </a:t>
            </a:r>
            <a:r>
              <a:rPr lang="en-US" altLang="ko-KR" sz="1800" dirty="0">
                <a:solidFill>
                  <a:schemeClr val="tx2"/>
                </a:solidFill>
              </a:rPr>
              <a:t>converge </a:t>
            </a:r>
            <a:r>
              <a:rPr lang="ko-KR" altLang="en-US" sz="1800" dirty="0">
                <a:solidFill>
                  <a:schemeClr val="tx2"/>
                </a:solidFill>
              </a:rPr>
              <a:t>할 때 까지 반복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이 때 </a:t>
            </a:r>
            <a:r>
              <a:rPr lang="en-US" altLang="ko-KR" sz="1800" dirty="0">
                <a:solidFill>
                  <a:schemeClr val="tx2"/>
                </a:solidFill>
              </a:rPr>
              <a:t>private data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mobile clients</a:t>
            </a:r>
            <a:r>
              <a:rPr lang="ko-KR" altLang="en-US" sz="1800" dirty="0">
                <a:solidFill>
                  <a:schemeClr val="tx2"/>
                </a:solidFill>
              </a:rPr>
              <a:t>에 남아있으므로 개인정보 보호</a:t>
            </a:r>
          </a:p>
        </p:txBody>
      </p:sp>
      <p:grpSp>
        <p:nvGrpSpPr>
          <p:cNvPr id="61" name="Group 4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62" name="Freeform: Shape 4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4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5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5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9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098F75-53DD-4F00-94A5-FE55CA7E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Learning with Constrained Resources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DE25-B60C-44E4-8BF5-0AE350CA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전통적인 </a:t>
            </a:r>
            <a:r>
              <a:rPr lang="en-US" altLang="ko-KR" sz="1800" dirty="0">
                <a:solidFill>
                  <a:schemeClr val="tx2"/>
                </a:solidFill>
              </a:rPr>
              <a:t>centralized model</a:t>
            </a:r>
            <a:r>
              <a:rPr lang="ko-KR" altLang="en-US" sz="1800" dirty="0">
                <a:solidFill>
                  <a:schemeClr val="tx2"/>
                </a:solidFill>
              </a:rPr>
              <a:t>과 비교해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 In Mobile Edge Computing</a:t>
            </a:r>
            <a:r>
              <a:rPr lang="ko-KR" altLang="en-US" sz="1800" dirty="0">
                <a:solidFill>
                  <a:schemeClr val="tx2"/>
                </a:solidFill>
              </a:rPr>
              <a:t>에서는 </a:t>
            </a:r>
            <a:r>
              <a:rPr lang="en-US" altLang="ko-KR" sz="1800" dirty="0">
                <a:solidFill>
                  <a:schemeClr val="tx2"/>
                </a:solidFill>
              </a:rPr>
              <a:t>training tasks</a:t>
            </a:r>
            <a:r>
              <a:rPr lang="ko-KR" altLang="en-US" sz="1800" dirty="0">
                <a:solidFill>
                  <a:schemeClr val="tx2"/>
                </a:solidFill>
              </a:rPr>
              <a:t>를 </a:t>
            </a:r>
            <a:r>
              <a:rPr lang="en-US" altLang="ko-KR" sz="1800" dirty="0">
                <a:solidFill>
                  <a:schemeClr val="tx2"/>
                </a:solidFill>
              </a:rPr>
              <a:t>mobile clients</a:t>
            </a:r>
            <a:r>
              <a:rPr lang="ko-KR" altLang="en-US" sz="1800" dirty="0">
                <a:solidFill>
                  <a:schemeClr val="tx2"/>
                </a:solidFill>
              </a:rPr>
              <a:t>로 전달해야 하고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이는 </a:t>
            </a:r>
            <a:r>
              <a:rPr lang="en-US" altLang="ko-KR" sz="1800" dirty="0">
                <a:solidFill>
                  <a:schemeClr val="tx2"/>
                </a:solidFill>
              </a:rPr>
              <a:t>communication, computation, power </a:t>
            </a:r>
            <a:r>
              <a:rPr lang="ko-KR" altLang="en-US" sz="1800" dirty="0">
                <a:solidFill>
                  <a:schemeClr val="tx2"/>
                </a:solidFill>
              </a:rPr>
              <a:t>그리고 </a:t>
            </a:r>
            <a:r>
              <a:rPr lang="en-US" altLang="ko-KR" sz="1800" dirty="0">
                <a:solidFill>
                  <a:schemeClr val="tx2"/>
                </a:solidFill>
              </a:rPr>
              <a:t>data</a:t>
            </a:r>
            <a:r>
              <a:rPr lang="ko-KR" altLang="en-US" sz="1800" dirty="0">
                <a:solidFill>
                  <a:schemeClr val="tx2"/>
                </a:solidFill>
              </a:rPr>
              <a:t>적인 자원을 소모한다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Communication resource</a:t>
            </a:r>
            <a:r>
              <a:rPr lang="ko-KR" altLang="en-US" sz="1800" dirty="0">
                <a:solidFill>
                  <a:schemeClr val="tx2"/>
                </a:solidFill>
              </a:rPr>
              <a:t>를 관리하는 전통적인 방법으로는 </a:t>
            </a:r>
            <a:r>
              <a:rPr lang="en-US" altLang="ko-KR" sz="1800" dirty="0">
                <a:solidFill>
                  <a:schemeClr val="tx2"/>
                </a:solidFill>
              </a:rPr>
              <a:t>bandwidth allocation, rate control</a:t>
            </a:r>
            <a:r>
              <a:rPr lang="ko-KR" altLang="en-US" sz="1800" dirty="0">
                <a:solidFill>
                  <a:schemeClr val="tx2"/>
                </a:solidFill>
              </a:rPr>
              <a:t>이 있고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새로운 방법으로는 </a:t>
            </a:r>
            <a:r>
              <a:rPr lang="en-US" altLang="ko-KR" sz="1800" dirty="0">
                <a:solidFill>
                  <a:schemeClr val="tx2"/>
                </a:solidFill>
              </a:rPr>
              <a:t>Non-orthogonal multiple access (NOMA), network function virtualization (NFV) </a:t>
            </a:r>
            <a:r>
              <a:rPr lang="ko-KR" altLang="en-US" sz="1800" dirty="0">
                <a:solidFill>
                  <a:schemeClr val="tx2"/>
                </a:solidFill>
              </a:rPr>
              <a:t>가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Computation resource</a:t>
            </a:r>
            <a:r>
              <a:rPr lang="ko-KR" altLang="en-US" sz="1800" dirty="0">
                <a:solidFill>
                  <a:schemeClr val="tx2"/>
                </a:solidFill>
              </a:rPr>
              <a:t>를 관리하는 방법으로는 </a:t>
            </a:r>
            <a:r>
              <a:rPr lang="en-US" altLang="ko-KR" sz="1800" dirty="0">
                <a:solidFill>
                  <a:schemeClr val="tx2"/>
                </a:solidFill>
              </a:rPr>
              <a:t>computation virtualization technologies (Virtual machine (VM), Container (Docker, Kubernetes))</a:t>
            </a:r>
            <a:r>
              <a:rPr lang="ko-KR" altLang="en-US" sz="1800" dirty="0">
                <a:solidFill>
                  <a:schemeClr val="tx2"/>
                </a:solidFill>
              </a:rPr>
              <a:t>를 딥러닝 알고리즘에 적용하는 것이 </a:t>
            </a:r>
            <a:r>
              <a:rPr lang="en-US" altLang="ko-KR" sz="1800" dirty="0">
                <a:solidFill>
                  <a:schemeClr val="tx2"/>
                </a:solidFill>
              </a:rPr>
              <a:t>computation elasticity 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efficiency</a:t>
            </a:r>
            <a:r>
              <a:rPr lang="ko-KR" altLang="en-US" sz="1800" dirty="0">
                <a:solidFill>
                  <a:schemeClr val="tx2"/>
                </a:solidFill>
              </a:rPr>
              <a:t>를 높이는 새로운 트렌드로 떠오르고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09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BEA40-4700-42B8-8B7D-ADDDC39E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Contd.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3D1AE-C0B2-4A1F-B95A-5ACBA0DC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Power Resource</a:t>
            </a:r>
            <a:r>
              <a:rPr lang="ko-KR" altLang="en-US" sz="1800" dirty="0">
                <a:solidFill>
                  <a:schemeClr val="tx2"/>
                </a:solidFill>
              </a:rPr>
              <a:t>를 관리하는 방법으로는 낮은 </a:t>
            </a:r>
            <a:r>
              <a:rPr lang="en-US" altLang="ko-KR" sz="1800" dirty="0">
                <a:solidFill>
                  <a:schemeClr val="tx2"/>
                </a:solidFill>
              </a:rPr>
              <a:t>operating frequency</a:t>
            </a:r>
            <a:r>
              <a:rPr lang="ko-KR" altLang="en-US" sz="1800" dirty="0">
                <a:solidFill>
                  <a:schemeClr val="tx2"/>
                </a:solidFill>
              </a:rPr>
              <a:t>로 </a:t>
            </a:r>
            <a:r>
              <a:rPr lang="en-US" altLang="ko-KR" sz="1800" dirty="0">
                <a:solidFill>
                  <a:schemeClr val="tx2"/>
                </a:solidFill>
              </a:rPr>
              <a:t>local model</a:t>
            </a:r>
            <a:r>
              <a:rPr lang="ko-KR" altLang="en-US" sz="1800" dirty="0">
                <a:solidFill>
                  <a:schemeClr val="tx2"/>
                </a:solidFill>
              </a:rPr>
              <a:t>을 </a:t>
            </a:r>
            <a:r>
              <a:rPr lang="en-US" altLang="ko-KR" sz="1800" dirty="0">
                <a:solidFill>
                  <a:schemeClr val="tx2"/>
                </a:solidFill>
              </a:rPr>
              <a:t>training </a:t>
            </a:r>
            <a:r>
              <a:rPr lang="ko-KR" altLang="en-US" sz="1800" dirty="0">
                <a:solidFill>
                  <a:schemeClr val="tx2"/>
                </a:solidFill>
              </a:rPr>
              <a:t>하는 방법과</a:t>
            </a:r>
            <a:r>
              <a:rPr lang="en-US" altLang="ko-KR" sz="1800" dirty="0">
                <a:solidFill>
                  <a:schemeClr val="tx2"/>
                </a:solidFill>
              </a:rPr>
              <a:t>, update</a:t>
            </a:r>
            <a:r>
              <a:rPr lang="ko-KR" altLang="en-US" sz="1800" dirty="0">
                <a:solidFill>
                  <a:schemeClr val="tx2"/>
                </a:solidFill>
              </a:rPr>
              <a:t>를 낮은 </a:t>
            </a:r>
            <a:r>
              <a:rPr lang="en-US" altLang="ko-KR" sz="1800" dirty="0">
                <a:solidFill>
                  <a:schemeClr val="tx2"/>
                </a:solidFill>
              </a:rPr>
              <a:t>transmission rate</a:t>
            </a:r>
            <a:r>
              <a:rPr lang="ko-KR" altLang="en-US" sz="1800" dirty="0">
                <a:solidFill>
                  <a:schemeClr val="tx2"/>
                </a:solidFill>
              </a:rPr>
              <a:t>로 보내는 방법이 있다</a:t>
            </a:r>
            <a:r>
              <a:rPr lang="en-US" altLang="ko-KR" sz="1800" dirty="0">
                <a:solidFill>
                  <a:schemeClr val="tx2"/>
                </a:solidFill>
              </a:rPr>
              <a:t>. Federated learning in mobile edge computing</a:t>
            </a:r>
            <a:r>
              <a:rPr lang="ko-KR" altLang="en-US" sz="1800" dirty="0">
                <a:solidFill>
                  <a:schemeClr val="tx2"/>
                </a:solidFill>
              </a:rPr>
              <a:t>에서 주로 </a:t>
            </a:r>
            <a:r>
              <a:rPr lang="en-US" altLang="ko-KR" sz="1800" dirty="0">
                <a:solidFill>
                  <a:schemeClr val="tx2"/>
                </a:solidFill>
              </a:rPr>
              <a:t>power</a:t>
            </a:r>
            <a:r>
              <a:rPr lang="ko-KR" altLang="en-US" sz="1800" dirty="0">
                <a:solidFill>
                  <a:schemeClr val="tx2"/>
                </a:solidFill>
              </a:rPr>
              <a:t>를 소모하는 단계는 </a:t>
            </a:r>
            <a:r>
              <a:rPr lang="en-US" altLang="ko-KR" sz="1800" dirty="0">
                <a:solidFill>
                  <a:schemeClr val="tx2"/>
                </a:solidFill>
              </a:rPr>
              <a:t>local model</a:t>
            </a:r>
            <a:r>
              <a:rPr lang="ko-KR" altLang="en-US" sz="1800" dirty="0">
                <a:solidFill>
                  <a:schemeClr val="tx2"/>
                </a:solidFill>
              </a:rPr>
              <a:t>을 </a:t>
            </a:r>
            <a:r>
              <a:rPr lang="en-US" altLang="ko-KR" sz="1800" dirty="0">
                <a:solidFill>
                  <a:schemeClr val="tx2"/>
                </a:solidFill>
              </a:rPr>
              <a:t>training </a:t>
            </a:r>
            <a:r>
              <a:rPr lang="ko-KR" altLang="en-US" sz="1800" dirty="0">
                <a:solidFill>
                  <a:schemeClr val="tx2"/>
                </a:solidFill>
              </a:rPr>
              <a:t>하는 단계와 </a:t>
            </a:r>
            <a:r>
              <a:rPr lang="en-US" altLang="ko-KR" sz="1800" dirty="0">
                <a:solidFill>
                  <a:schemeClr val="tx2"/>
                </a:solidFill>
              </a:rPr>
              <a:t>update</a:t>
            </a:r>
            <a:r>
              <a:rPr lang="ko-KR" altLang="en-US" sz="1800" dirty="0">
                <a:solidFill>
                  <a:schemeClr val="tx2"/>
                </a:solidFill>
              </a:rPr>
              <a:t>를 무선 통신으로 </a:t>
            </a:r>
            <a:r>
              <a:rPr lang="en-US" altLang="ko-KR" sz="1800" dirty="0">
                <a:solidFill>
                  <a:schemeClr val="tx2"/>
                </a:solidFill>
              </a:rPr>
              <a:t>upload</a:t>
            </a:r>
            <a:r>
              <a:rPr lang="ko-KR" altLang="en-US" sz="1800" dirty="0">
                <a:solidFill>
                  <a:schemeClr val="tx2"/>
                </a:solidFill>
              </a:rPr>
              <a:t>하는 단계이다</a:t>
            </a:r>
            <a:r>
              <a:rPr lang="en-US" altLang="ko-KR" sz="1800" dirty="0">
                <a:solidFill>
                  <a:schemeClr val="tx2"/>
                </a:solidFill>
              </a:rPr>
              <a:t>. Mobile clients</a:t>
            </a:r>
            <a:r>
              <a:rPr lang="ko-KR" altLang="en-US" sz="1800" dirty="0">
                <a:solidFill>
                  <a:schemeClr val="tx2"/>
                </a:solidFill>
              </a:rPr>
              <a:t>들은 대부분 배터리로 작동하기 때문에 </a:t>
            </a:r>
            <a:r>
              <a:rPr lang="en-US" altLang="ko-KR" sz="1800" dirty="0">
                <a:solidFill>
                  <a:schemeClr val="tx2"/>
                </a:solidFill>
              </a:rPr>
              <a:t>learning performance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power consumption</a:t>
            </a:r>
            <a:r>
              <a:rPr lang="ko-KR" altLang="en-US" sz="1800" dirty="0">
                <a:solidFill>
                  <a:schemeClr val="tx2"/>
                </a:solidFill>
              </a:rPr>
              <a:t>를 적절히 조절해야 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Non-IID </a:t>
            </a:r>
            <a:r>
              <a:rPr lang="ko-KR" altLang="en-US" sz="1800" dirty="0">
                <a:solidFill>
                  <a:schemeClr val="tx2"/>
                </a:solidFill>
              </a:rPr>
              <a:t>데이터에서 학습 정확도를 높이기 위해 분산 데이터를 로컬 데이터 셋에서 동일하게 사용해야 한다</a:t>
            </a:r>
            <a:r>
              <a:rPr lang="en-US" altLang="ko-KR" sz="1800" dirty="0">
                <a:solidFill>
                  <a:schemeClr val="tx2"/>
                </a:solidFill>
              </a:rPr>
              <a:t>.Data resource</a:t>
            </a:r>
            <a:r>
              <a:rPr lang="ko-KR" altLang="en-US" sz="1800" dirty="0">
                <a:solidFill>
                  <a:schemeClr val="tx2"/>
                </a:solidFill>
              </a:rPr>
              <a:t>에서 데이터의 부족을 막기 위해 새로운 데이터 샘플을 </a:t>
            </a:r>
            <a:r>
              <a:rPr lang="en-US" altLang="ko-KR" sz="1800" dirty="0">
                <a:solidFill>
                  <a:schemeClr val="tx2"/>
                </a:solidFill>
              </a:rPr>
              <a:t>variational auto-encoder (VAE)</a:t>
            </a:r>
            <a:r>
              <a:rPr lang="ko-KR" altLang="en-US" sz="1800" dirty="0">
                <a:solidFill>
                  <a:schemeClr val="tx2"/>
                </a:solidFill>
              </a:rPr>
              <a:t>나 </a:t>
            </a:r>
            <a:r>
              <a:rPr lang="en-US" altLang="ko-KR" sz="1800" dirty="0">
                <a:solidFill>
                  <a:schemeClr val="tx2"/>
                </a:solidFill>
              </a:rPr>
              <a:t>generative adversarial network (GAN)</a:t>
            </a:r>
            <a:r>
              <a:rPr lang="ko-KR" altLang="en-US" sz="1800" dirty="0">
                <a:solidFill>
                  <a:schemeClr val="tx2"/>
                </a:solidFill>
              </a:rPr>
              <a:t>를 통해 생성한다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7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B886A-DC41-42D8-97FC-101A7F84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Black-Box vs. White-Box Approaches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2FE69-404B-486B-932C-9C26DCCF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43500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연구자들은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의 자원 최적화를 위해 많은 연구를 했고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비교를 용이하게 하기 위해 이를 두 가지로 나눈다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Black-Box</a:t>
            </a:r>
            <a:r>
              <a:rPr lang="ko-KR" altLang="en-US" sz="1800" dirty="0">
                <a:solidFill>
                  <a:schemeClr val="tx2"/>
                </a:solidFill>
              </a:rPr>
              <a:t>는 전통적인 네트워크 최적화 전략에 따르는 접근 방식으로 관련된 딥러닝 모델의 외부 속성에 대한 관찰에 따라 네트워크 독립체와 시스템 자원을 배열한다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White-Box</a:t>
            </a:r>
            <a:r>
              <a:rPr lang="ko-KR" altLang="en-US" sz="1800" dirty="0">
                <a:solidFill>
                  <a:schemeClr val="tx2"/>
                </a:solidFill>
              </a:rPr>
              <a:t>는 딥러닝 모델의 모듈 기능과 내부 구조를 이해하려고 노력하며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네트워크 독립체와 시스템 자원은 최적성을 위해 신경구조 </a:t>
            </a:r>
            <a:r>
              <a:rPr lang="en-US" altLang="ko-KR" sz="1800" dirty="0">
                <a:solidFill>
                  <a:schemeClr val="tx2"/>
                </a:solidFill>
              </a:rPr>
              <a:t>adaption</a:t>
            </a:r>
            <a:r>
              <a:rPr lang="ko-KR" altLang="en-US" sz="1800" dirty="0">
                <a:solidFill>
                  <a:schemeClr val="tx2"/>
                </a:solidFill>
              </a:rPr>
              <a:t>과 함께 구성된다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5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FC6542-63DE-4A18-A966-5FD92950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>
                <a:solidFill>
                  <a:schemeClr val="tx2"/>
                </a:solidFill>
              </a:rPr>
              <a:t>Black-Box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EF16A-9FC6-47BF-9BD1-4CA1AAB5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8794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Training tricks</a:t>
            </a:r>
            <a:r>
              <a:rPr lang="ko-KR" altLang="en-US" sz="1800" dirty="0">
                <a:solidFill>
                  <a:schemeClr val="tx2"/>
                </a:solidFill>
              </a:rPr>
              <a:t>를 이용하는 것은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의 성능을 증가시키는 간단한 방법이다</a:t>
            </a:r>
            <a:r>
              <a:rPr lang="en-US" altLang="ko-KR" sz="1800" dirty="0">
                <a:solidFill>
                  <a:schemeClr val="tx2"/>
                </a:solidFill>
              </a:rPr>
              <a:t>. Hyperparameters</a:t>
            </a:r>
            <a:r>
              <a:rPr lang="ko-KR" altLang="en-US" sz="1800" dirty="0">
                <a:solidFill>
                  <a:schemeClr val="tx2"/>
                </a:solidFill>
              </a:rPr>
              <a:t>들은 </a:t>
            </a:r>
            <a:r>
              <a:rPr lang="en-US" altLang="ko-KR" sz="1800" dirty="0">
                <a:solidFill>
                  <a:schemeClr val="tx2"/>
                </a:solidFill>
              </a:rPr>
              <a:t>communication rounds</a:t>
            </a:r>
            <a:r>
              <a:rPr lang="ko-KR" altLang="en-US" sz="1800" dirty="0">
                <a:solidFill>
                  <a:schemeClr val="tx2"/>
                </a:solidFill>
              </a:rPr>
              <a:t>가 줄어들도록 조정된다</a:t>
            </a:r>
            <a:r>
              <a:rPr lang="en-US" altLang="ko-KR" sz="1800" dirty="0">
                <a:solidFill>
                  <a:schemeClr val="tx2"/>
                </a:solidFill>
              </a:rPr>
              <a:t>. Data augmentation method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inference accuracy</a:t>
            </a:r>
            <a:r>
              <a:rPr lang="ko-KR" altLang="en-US" sz="1800" dirty="0">
                <a:solidFill>
                  <a:schemeClr val="tx2"/>
                </a:solidFill>
              </a:rPr>
              <a:t>를 증가시키는 방향으로 작용한다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800" dirty="0">
                <a:solidFill>
                  <a:schemeClr val="tx2"/>
                </a:solidFill>
              </a:rPr>
              <a:t>양호한 통신 채널과 연산 능력을 갖는 적절한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를 선별하는 것은 중요하다</a:t>
            </a:r>
            <a:r>
              <a:rPr lang="en-US" altLang="ko-KR" sz="1800" dirty="0">
                <a:solidFill>
                  <a:schemeClr val="tx2"/>
                </a:solidFill>
              </a:rPr>
              <a:t>. Clients scheduling</a:t>
            </a:r>
            <a:r>
              <a:rPr lang="ko-KR" altLang="en-US" sz="1800" dirty="0">
                <a:solidFill>
                  <a:schemeClr val="tx2"/>
                </a:solidFill>
              </a:rPr>
              <a:t>에 의해 무선채널 조건이 충족 될 경우 배제되었던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가 다시 합류할 수 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Clients </a:t>
            </a:r>
            <a:r>
              <a:rPr lang="ko-KR" altLang="en-US" sz="1800" dirty="0">
                <a:solidFill>
                  <a:schemeClr val="tx2"/>
                </a:solidFill>
              </a:rPr>
              <a:t>간의 </a:t>
            </a:r>
            <a:r>
              <a:rPr lang="en-US" altLang="ko-KR" sz="1800" dirty="0">
                <a:solidFill>
                  <a:schemeClr val="tx2"/>
                </a:solidFill>
              </a:rPr>
              <a:t>data </a:t>
            </a:r>
            <a:r>
              <a:rPr lang="ko-KR" altLang="en-US" sz="1800" dirty="0">
                <a:solidFill>
                  <a:schemeClr val="tx2"/>
                </a:solidFill>
              </a:rPr>
              <a:t>이질성이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의 수렴 시간을 억제하는 중요한 요소라는 것이 밝혀졌다</a:t>
            </a:r>
            <a:r>
              <a:rPr lang="en-US" altLang="ko-KR" sz="1800" dirty="0">
                <a:solidFill>
                  <a:schemeClr val="tx2"/>
                </a:solidFill>
              </a:rPr>
              <a:t>. Data Compensation</a:t>
            </a:r>
            <a:r>
              <a:rPr lang="ko-KR" altLang="en-US" sz="1800" dirty="0">
                <a:solidFill>
                  <a:schemeClr val="tx2"/>
                </a:solidFill>
              </a:rPr>
              <a:t>은 </a:t>
            </a:r>
            <a:r>
              <a:rPr lang="en-US" altLang="ko-KR" sz="1800" dirty="0">
                <a:solidFill>
                  <a:schemeClr val="tx2"/>
                </a:solidFill>
              </a:rPr>
              <a:t>Data </a:t>
            </a:r>
            <a:r>
              <a:rPr lang="ko-KR" altLang="en-US" sz="1800" dirty="0">
                <a:solidFill>
                  <a:schemeClr val="tx2"/>
                </a:solidFill>
              </a:rPr>
              <a:t>이질성의 균형을 맞추기 위해 각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local data </a:t>
            </a:r>
            <a:r>
              <a:rPr lang="ko-KR" altLang="en-US" sz="1800" dirty="0">
                <a:solidFill>
                  <a:schemeClr val="tx2"/>
                </a:solidFill>
              </a:rPr>
              <a:t>중 작은 부분 집합을 전체적으로 공유하여 </a:t>
            </a:r>
            <a:r>
              <a:rPr lang="en-US" altLang="ko-KR" sz="1800" dirty="0">
                <a:solidFill>
                  <a:schemeClr val="tx2"/>
                </a:solidFill>
              </a:rPr>
              <a:t>Non-IID</a:t>
            </a:r>
            <a:r>
              <a:rPr lang="ko-KR" altLang="en-US" sz="1800" dirty="0">
                <a:solidFill>
                  <a:schemeClr val="tx2"/>
                </a:solidFill>
              </a:rPr>
              <a:t>의 정도를 완화하는 것이다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이를 통해 모델의 정확도를 향상시킬 수 있지만</a:t>
            </a:r>
            <a:r>
              <a:rPr lang="en-US" altLang="ko-KR" sz="1800" dirty="0">
                <a:solidFill>
                  <a:schemeClr val="tx2"/>
                </a:solidFill>
              </a:rPr>
              <a:t>, data </a:t>
            </a:r>
            <a:r>
              <a:rPr lang="ko-KR" altLang="en-US" sz="1800" dirty="0">
                <a:solidFill>
                  <a:schemeClr val="tx2"/>
                </a:solidFill>
              </a:rPr>
              <a:t>공유로 인해 발생하는 개인정보 유출은 감수해야 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96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53240F-E5FC-4F0E-9C34-7983B90A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Contd.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8E6B4-4B53-430A-8991-53D5AA23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Hierarchical Aggregation</a:t>
            </a:r>
            <a:r>
              <a:rPr lang="ko-KR" altLang="en-US" sz="1800" dirty="0">
                <a:solidFill>
                  <a:schemeClr val="tx2"/>
                </a:solidFill>
              </a:rPr>
              <a:t>은 중앙 서버에서 전역 집계를 수행하기 전 </a:t>
            </a:r>
            <a:r>
              <a:rPr lang="en-US" altLang="ko-KR" sz="1800" dirty="0">
                <a:solidFill>
                  <a:schemeClr val="tx2"/>
                </a:solidFill>
              </a:rPr>
              <a:t>Edge </a:t>
            </a:r>
            <a:r>
              <a:rPr lang="ko-KR" altLang="en-US" sz="1800" dirty="0">
                <a:solidFill>
                  <a:schemeClr val="tx2"/>
                </a:solidFill>
              </a:rPr>
              <a:t>서버에서 먼저 집계를 수행하는 것이다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이렇게 되면 통신비용을 낮출 수 있고</a:t>
            </a:r>
            <a:r>
              <a:rPr lang="en-US" altLang="ko-KR" sz="1800" dirty="0">
                <a:solidFill>
                  <a:schemeClr val="tx2"/>
                </a:solidFill>
              </a:rPr>
              <a:t>, local data</a:t>
            </a:r>
            <a:r>
              <a:rPr lang="ko-KR" altLang="en-US" sz="1800" dirty="0">
                <a:solidFill>
                  <a:schemeClr val="tx2"/>
                </a:solidFill>
              </a:rPr>
              <a:t>의 무작위성으로 인한 </a:t>
            </a:r>
            <a:r>
              <a:rPr lang="en-US" altLang="ko-KR" sz="1800" dirty="0">
                <a:solidFill>
                  <a:schemeClr val="tx2"/>
                </a:solidFill>
              </a:rPr>
              <a:t>model update</a:t>
            </a:r>
            <a:r>
              <a:rPr lang="ko-KR" altLang="en-US" sz="1800" dirty="0">
                <a:solidFill>
                  <a:schemeClr val="tx2"/>
                </a:solidFill>
              </a:rPr>
              <a:t>의 불확실성을 효율적으로 완화할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중앙 서버가 정교한 </a:t>
            </a:r>
            <a:r>
              <a:rPr lang="en-US" altLang="ko-KR" sz="1800" dirty="0">
                <a:solidFill>
                  <a:schemeClr val="tx2"/>
                </a:solidFill>
              </a:rPr>
              <a:t>model update</a:t>
            </a:r>
            <a:r>
              <a:rPr lang="ko-KR" altLang="en-US" sz="1800" dirty="0">
                <a:solidFill>
                  <a:schemeClr val="tx2"/>
                </a:solidFill>
              </a:rPr>
              <a:t>를 하게 되면</a:t>
            </a:r>
            <a:r>
              <a:rPr lang="en-US" altLang="ko-KR" sz="1800" dirty="0">
                <a:solidFill>
                  <a:schemeClr val="tx2"/>
                </a:solidFill>
              </a:rPr>
              <a:t>, global aggregation</a:t>
            </a:r>
            <a:r>
              <a:rPr lang="ko-KR" altLang="en-US" sz="1800" dirty="0">
                <a:solidFill>
                  <a:schemeClr val="tx2"/>
                </a:solidFill>
              </a:rPr>
              <a:t>의 속도는 빨라질 것이다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44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36CA-6406-4832-9C0C-D95899A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White-Box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165AC-496C-4CDE-831C-A5790B11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8884654" cy="3215502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Model Compression</a:t>
            </a:r>
            <a:r>
              <a:rPr lang="ko-KR" altLang="en-US" sz="1800" dirty="0">
                <a:solidFill>
                  <a:schemeClr val="tx2"/>
                </a:solidFill>
              </a:rPr>
              <a:t>은 최적화 기술들의 집합으로 이루어져 있으며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이들은 하드웨어 환경의 간단한 사용을 통해 </a:t>
            </a:r>
            <a:r>
              <a:rPr lang="en-US" altLang="ko-KR" sz="1800" dirty="0">
                <a:solidFill>
                  <a:schemeClr val="tx2"/>
                </a:solidFill>
              </a:rPr>
              <a:t>model size</a:t>
            </a:r>
            <a:r>
              <a:rPr lang="ko-KR" altLang="en-US" sz="1800" dirty="0">
                <a:solidFill>
                  <a:schemeClr val="tx2"/>
                </a:solidFill>
              </a:rPr>
              <a:t>를 줄임으로 최적화를 시행한다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또한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이는 </a:t>
            </a:r>
            <a:r>
              <a:rPr lang="en-US" altLang="ko-KR" sz="1800" dirty="0">
                <a:solidFill>
                  <a:schemeClr val="tx2"/>
                </a:solidFill>
              </a:rPr>
              <a:t>communication over head</a:t>
            </a:r>
            <a:r>
              <a:rPr lang="ko-KR" altLang="en-US" sz="1800" dirty="0">
                <a:solidFill>
                  <a:schemeClr val="tx2"/>
                </a:solidFill>
              </a:rPr>
              <a:t>를 줄이는 데 넓게 사용된다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Knowledge distillation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core idea</a:t>
            </a:r>
            <a:r>
              <a:rPr lang="ko-KR" altLang="en-US" sz="1800" dirty="0">
                <a:solidFill>
                  <a:schemeClr val="tx2"/>
                </a:solidFill>
              </a:rPr>
              <a:t>는 연성 확률 분포에서 비롯된다</a:t>
            </a:r>
            <a:r>
              <a:rPr lang="en-US" altLang="ko-KR" sz="1800" dirty="0">
                <a:solidFill>
                  <a:schemeClr val="tx2"/>
                </a:solidFill>
              </a:rPr>
              <a:t>. Well-trained </a:t>
            </a:r>
            <a:r>
              <a:rPr lang="ko-KR" altLang="en-US" sz="1800" dirty="0">
                <a:solidFill>
                  <a:schemeClr val="tx2"/>
                </a:solidFill>
              </a:rPr>
              <a:t>딥러닝 모델의 </a:t>
            </a:r>
            <a:r>
              <a:rPr lang="en-US" altLang="ko-KR" sz="1800" dirty="0">
                <a:solidFill>
                  <a:schemeClr val="tx2"/>
                </a:solidFill>
              </a:rPr>
              <a:t>soft max </a:t>
            </a:r>
            <a:r>
              <a:rPr lang="ko-KR" altLang="en-US" sz="1800" dirty="0">
                <a:solidFill>
                  <a:schemeClr val="tx2"/>
                </a:solidFill>
              </a:rPr>
              <a:t>출력을 새로운 모델을 확보하기 위한 </a:t>
            </a:r>
            <a:r>
              <a:rPr lang="en-US" altLang="ko-KR" sz="1800" dirty="0">
                <a:solidFill>
                  <a:schemeClr val="tx2"/>
                </a:solidFill>
              </a:rPr>
              <a:t>additional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</a:rPr>
              <a:t>regularizer</a:t>
            </a:r>
            <a:r>
              <a:rPr lang="ko-KR" altLang="en-US" sz="1800" dirty="0">
                <a:solidFill>
                  <a:schemeClr val="tx2"/>
                </a:solidFill>
              </a:rPr>
              <a:t>로 사용할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altLang="ko-KR" sz="1800" dirty="0">
                <a:solidFill>
                  <a:schemeClr val="tx2"/>
                </a:solidFill>
              </a:rPr>
              <a:t>Feature Fusion</a:t>
            </a:r>
            <a:r>
              <a:rPr lang="ko-KR" altLang="en-US" sz="1800" dirty="0">
                <a:solidFill>
                  <a:schemeClr val="tx2"/>
                </a:solidFill>
              </a:rPr>
              <a:t>을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에 적용함으로 </a:t>
            </a:r>
            <a:r>
              <a:rPr lang="en-US" altLang="ko-KR" sz="1800" dirty="0">
                <a:solidFill>
                  <a:schemeClr val="tx2"/>
                </a:solidFill>
              </a:rPr>
              <a:t>two-stream</a:t>
            </a:r>
            <a:r>
              <a:rPr lang="ko-KR" altLang="en-US" sz="1800" dirty="0">
                <a:solidFill>
                  <a:schemeClr val="tx2"/>
                </a:solidFill>
              </a:rPr>
              <a:t>에서 </a:t>
            </a:r>
            <a:r>
              <a:rPr lang="en-US" altLang="ko-KR" sz="1800" dirty="0">
                <a:solidFill>
                  <a:schemeClr val="tx2"/>
                </a:solidFill>
              </a:rPr>
              <a:t>feature extraction</a:t>
            </a:r>
            <a:r>
              <a:rPr lang="ko-KR" altLang="en-US" sz="1800" dirty="0">
                <a:solidFill>
                  <a:schemeClr val="tx2"/>
                </a:solidFill>
              </a:rPr>
              <a:t>과 </a:t>
            </a:r>
            <a:r>
              <a:rPr lang="en-US" altLang="ko-KR" sz="1800" dirty="0">
                <a:solidFill>
                  <a:schemeClr val="tx2"/>
                </a:solidFill>
              </a:rPr>
              <a:t>fusion</a:t>
            </a:r>
            <a:r>
              <a:rPr lang="ko-KR" altLang="en-US" sz="1800" dirty="0">
                <a:solidFill>
                  <a:schemeClr val="tx2"/>
                </a:solidFill>
              </a:rPr>
              <a:t>을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에서 수행할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중앙 서버로부터 </a:t>
            </a:r>
            <a:r>
              <a:rPr lang="en-US" altLang="ko-KR" sz="1800" dirty="0">
                <a:solidFill>
                  <a:schemeClr val="tx2"/>
                </a:solidFill>
              </a:rPr>
              <a:t>global model update</a:t>
            </a:r>
            <a:r>
              <a:rPr lang="ko-KR" altLang="en-US" sz="1800" dirty="0">
                <a:solidFill>
                  <a:schemeClr val="tx2"/>
                </a:solidFill>
              </a:rPr>
              <a:t>를 전달받은 뒤 </a:t>
            </a:r>
            <a:r>
              <a:rPr lang="en-US" altLang="ko-KR" sz="1800" dirty="0">
                <a:solidFill>
                  <a:schemeClr val="tx2"/>
                </a:solidFill>
              </a:rPr>
              <a:t>clients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local</a:t>
            </a:r>
            <a:r>
              <a:rPr lang="ko-KR" altLang="en-US" sz="1800" dirty="0">
                <a:solidFill>
                  <a:schemeClr val="tx2"/>
                </a:solidFill>
              </a:rPr>
              <a:t>을 대체하기 위해 </a:t>
            </a:r>
            <a:r>
              <a:rPr lang="en-US" altLang="ko-KR" sz="1800" dirty="0">
                <a:solidFill>
                  <a:schemeClr val="tx2"/>
                </a:solidFill>
              </a:rPr>
              <a:t>global feature extractor</a:t>
            </a:r>
            <a:r>
              <a:rPr lang="ko-KR" altLang="en-US" sz="1800" dirty="0">
                <a:solidFill>
                  <a:schemeClr val="tx2"/>
                </a:solidFill>
              </a:rPr>
              <a:t>를 복사한다</a:t>
            </a:r>
            <a:r>
              <a:rPr lang="en-US" altLang="ko-KR" sz="1800" dirty="0">
                <a:solidFill>
                  <a:schemeClr val="tx2"/>
                </a:solidFill>
              </a:rPr>
              <a:t>. Global extractor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local extractor</a:t>
            </a:r>
            <a:r>
              <a:rPr lang="ko-KR" altLang="en-US" sz="1800" dirty="0">
                <a:solidFill>
                  <a:schemeClr val="tx2"/>
                </a:solidFill>
              </a:rPr>
              <a:t>로 부터 추출된 </a:t>
            </a:r>
            <a:r>
              <a:rPr lang="en-US" altLang="ko-KR" sz="1800" dirty="0">
                <a:solidFill>
                  <a:schemeClr val="tx2"/>
                </a:solidFill>
              </a:rPr>
              <a:t>two-stream outputs</a:t>
            </a:r>
            <a:r>
              <a:rPr lang="ko-KR" altLang="en-US" sz="1800" dirty="0">
                <a:solidFill>
                  <a:schemeClr val="tx2"/>
                </a:solidFill>
              </a:rPr>
              <a:t>은 </a:t>
            </a:r>
            <a:r>
              <a:rPr lang="en-US" altLang="ko-KR" sz="1800" dirty="0">
                <a:solidFill>
                  <a:schemeClr val="tx2"/>
                </a:solidFill>
              </a:rPr>
              <a:t>feature fusion module</a:t>
            </a:r>
            <a:r>
              <a:rPr lang="ko-KR" altLang="en-US" sz="1800" dirty="0">
                <a:solidFill>
                  <a:schemeClr val="tx2"/>
                </a:solidFill>
              </a:rPr>
              <a:t>에 의해 합쳐지고</a:t>
            </a:r>
            <a:r>
              <a:rPr lang="en-US" altLang="ko-KR" sz="1800" dirty="0">
                <a:solidFill>
                  <a:schemeClr val="tx2"/>
                </a:solidFill>
              </a:rPr>
              <a:t>, loss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evaluation</a:t>
            </a:r>
            <a:r>
              <a:rPr lang="ko-KR" altLang="en-US" sz="1800" dirty="0">
                <a:solidFill>
                  <a:schemeClr val="tx2"/>
                </a:solidFill>
              </a:rPr>
              <a:t>을 위한 </a:t>
            </a:r>
            <a:r>
              <a:rPr lang="en-US" altLang="ko-KR" sz="1800" dirty="0">
                <a:solidFill>
                  <a:schemeClr val="tx2"/>
                </a:solidFill>
              </a:rPr>
              <a:t>classifier</a:t>
            </a:r>
            <a:r>
              <a:rPr lang="ko-KR" altLang="en-US" sz="1800" dirty="0">
                <a:solidFill>
                  <a:schemeClr val="tx2"/>
                </a:solidFill>
              </a:rPr>
              <a:t>에 전달된다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 방식은 </a:t>
            </a:r>
            <a:r>
              <a:rPr lang="en-US" altLang="ko-KR" sz="1800" dirty="0">
                <a:solidFill>
                  <a:schemeClr val="tx2"/>
                </a:solidFill>
              </a:rPr>
              <a:t>Non-IID data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balance</a:t>
            </a:r>
            <a:r>
              <a:rPr lang="ko-KR" altLang="en-US" sz="1800" dirty="0">
                <a:solidFill>
                  <a:schemeClr val="tx2"/>
                </a:solidFill>
              </a:rPr>
              <a:t>를 맞추고</a:t>
            </a:r>
            <a:r>
              <a:rPr lang="en-US" altLang="ko-KR" sz="1800" dirty="0">
                <a:solidFill>
                  <a:schemeClr val="tx2"/>
                </a:solidFill>
              </a:rPr>
              <a:t>, communication rounds</a:t>
            </a:r>
            <a:r>
              <a:rPr lang="ko-KR" altLang="en-US" sz="1800" dirty="0">
                <a:solidFill>
                  <a:schemeClr val="tx2"/>
                </a:solidFill>
              </a:rPr>
              <a:t>를 줄이는 데 효과적이다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8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66FE3A-20D2-41AA-B917-BDE5B1D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</a:rPr>
              <a:t>Contd.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5FB9C-8A78-4DD0-91AB-F1687D33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2"/>
                </a:solidFill>
              </a:rPr>
              <a:t>Asynchronous update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asynchronous learning</a:t>
            </a:r>
            <a:r>
              <a:rPr lang="ko-KR" altLang="en-US" sz="1800" dirty="0">
                <a:solidFill>
                  <a:schemeClr val="tx2"/>
                </a:solidFill>
              </a:rPr>
              <a:t>에서 차용한 방법을 </a:t>
            </a:r>
            <a:r>
              <a:rPr lang="en-US" altLang="ko-KR" sz="1800" dirty="0">
                <a:solidFill>
                  <a:schemeClr val="tx2"/>
                </a:solidFill>
              </a:rPr>
              <a:t>federated learning</a:t>
            </a:r>
            <a:r>
              <a:rPr lang="ko-KR" altLang="en-US" sz="1800" dirty="0">
                <a:solidFill>
                  <a:schemeClr val="tx2"/>
                </a:solidFill>
              </a:rPr>
              <a:t>에 적용하는 것이다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계층적 분석을 통해 이 방식은 </a:t>
            </a:r>
            <a:r>
              <a:rPr lang="en-US" altLang="ko-KR" sz="1800" dirty="0">
                <a:solidFill>
                  <a:schemeClr val="tx2"/>
                </a:solidFill>
              </a:rPr>
              <a:t>DNN</a:t>
            </a:r>
            <a:r>
              <a:rPr lang="ko-KR" altLang="en-US" sz="1800" dirty="0">
                <a:solidFill>
                  <a:schemeClr val="tx2"/>
                </a:solidFill>
              </a:rPr>
              <a:t>을 두 부분으로 나눈다</a:t>
            </a:r>
            <a:r>
              <a:rPr lang="en-US" altLang="ko-KR" sz="1800" dirty="0">
                <a:solidFill>
                  <a:schemeClr val="tx2"/>
                </a:solidFill>
              </a:rPr>
              <a:t>. Shallow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layer</a:t>
            </a:r>
            <a:r>
              <a:rPr lang="ko-KR" altLang="en-US" sz="1800" dirty="0">
                <a:solidFill>
                  <a:schemeClr val="tx2"/>
                </a:solidFill>
              </a:rPr>
              <a:t>는 </a:t>
            </a:r>
            <a:r>
              <a:rPr lang="en-US" altLang="ko-KR" sz="1800" dirty="0">
                <a:solidFill>
                  <a:schemeClr val="tx2"/>
                </a:solidFill>
              </a:rPr>
              <a:t>deep layer</a:t>
            </a:r>
            <a:r>
              <a:rPr lang="ko-KR" altLang="en-US" sz="1800" dirty="0">
                <a:solidFill>
                  <a:schemeClr val="tx2"/>
                </a:solidFill>
              </a:rPr>
              <a:t>에 비해 더 자주 </a:t>
            </a:r>
            <a:r>
              <a:rPr lang="en-US" altLang="ko-KR" sz="1800" dirty="0">
                <a:solidFill>
                  <a:schemeClr val="tx2"/>
                </a:solidFill>
              </a:rPr>
              <a:t>update</a:t>
            </a:r>
            <a:r>
              <a:rPr lang="ko-KR" altLang="en-US" sz="1800" dirty="0">
                <a:solidFill>
                  <a:schemeClr val="tx2"/>
                </a:solidFill>
              </a:rPr>
              <a:t>된다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왜냐하면 </a:t>
            </a:r>
            <a:r>
              <a:rPr lang="en-US" altLang="ko-KR" sz="1800" dirty="0">
                <a:solidFill>
                  <a:schemeClr val="tx2"/>
                </a:solidFill>
              </a:rPr>
              <a:t>shallow layer</a:t>
            </a:r>
            <a:r>
              <a:rPr lang="ko-KR" altLang="en-US" sz="1800" dirty="0">
                <a:solidFill>
                  <a:schemeClr val="tx2"/>
                </a:solidFill>
              </a:rPr>
              <a:t>는 더 일반적인 정보를 학습하기 때문이다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한편</a:t>
            </a:r>
            <a:r>
              <a:rPr lang="en-US" altLang="ko-KR" sz="1800" dirty="0">
                <a:solidFill>
                  <a:schemeClr val="tx2"/>
                </a:solidFill>
              </a:rPr>
              <a:t>, asynchronous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learning</a:t>
            </a:r>
            <a:r>
              <a:rPr lang="ko-KR" altLang="en-US" sz="1800" dirty="0">
                <a:solidFill>
                  <a:schemeClr val="tx2"/>
                </a:solidFill>
              </a:rPr>
              <a:t>을 사용하여 중앙 서버는 </a:t>
            </a:r>
            <a:r>
              <a:rPr lang="en-US" altLang="ko-KR" sz="1800" dirty="0">
                <a:solidFill>
                  <a:schemeClr val="tx2"/>
                </a:solidFill>
              </a:rPr>
              <a:t>models</a:t>
            </a:r>
            <a:r>
              <a:rPr lang="ko-KR" altLang="en-US" sz="1800" dirty="0">
                <a:solidFill>
                  <a:schemeClr val="tx2"/>
                </a:solidFill>
              </a:rPr>
              <a:t>를 </a:t>
            </a:r>
            <a:r>
              <a:rPr lang="en-US" altLang="ko-KR" sz="1800" dirty="0">
                <a:solidFill>
                  <a:schemeClr val="tx2"/>
                </a:solidFill>
              </a:rPr>
              <a:t>local ones</a:t>
            </a:r>
            <a:r>
              <a:rPr lang="ko-KR" altLang="en-US" sz="1800" dirty="0">
                <a:solidFill>
                  <a:schemeClr val="tx2"/>
                </a:solidFill>
              </a:rPr>
              <a:t>를 수집하지 않고 합칠 수 있다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이 </a:t>
            </a:r>
            <a:r>
              <a:rPr lang="en-US" altLang="ko-KR" sz="1800" dirty="0">
                <a:solidFill>
                  <a:schemeClr val="tx2"/>
                </a:solidFill>
              </a:rPr>
              <a:t>asynchronous update </a:t>
            </a:r>
            <a:r>
              <a:rPr lang="ko-KR" altLang="en-US" sz="1800" dirty="0">
                <a:solidFill>
                  <a:schemeClr val="tx2"/>
                </a:solidFill>
              </a:rPr>
              <a:t>방식은 시간측면에서 유연하며 효율적이다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r>
              <a:rPr lang="ko-KR" altLang="en-US" sz="1800" dirty="0">
                <a:solidFill>
                  <a:schemeClr val="tx2"/>
                </a:solidFill>
              </a:rPr>
              <a:t>하지만 실험에서 수렴곡선은 비정상적인 변동을 경험할 수 있음을 확인했다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89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1505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Toward Resource-Efficient Federated Learning in Mobile Edge Computing</vt:lpstr>
      <vt:lpstr>Federated Learning In Mobile Edge Computing</vt:lpstr>
      <vt:lpstr>Learning with Constrained Resources</vt:lpstr>
      <vt:lpstr>Contd.</vt:lpstr>
      <vt:lpstr>Black-Box vs. White-Box Approaches</vt:lpstr>
      <vt:lpstr>Black-Box</vt:lpstr>
      <vt:lpstr>Contd.</vt:lpstr>
      <vt:lpstr>White-Box</vt:lpstr>
      <vt:lpstr>Contd.</vt:lpstr>
      <vt:lpstr>Neural Structure Aware Resource Management</vt:lpstr>
      <vt:lpstr>Model partition</vt:lpstr>
      <vt:lpstr>Model Aggregation</vt:lpstr>
      <vt:lpstr>Aggregate Gradient Information</vt:lpstr>
      <vt:lpstr>Heuristic Search Algoritnm</vt:lpstr>
      <vt:lpstr>Contd.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Resource-Efficient Federated Learning in Mobile Edge Computing</dc:title>
  <dc:creator>이 호준</dc:creator>
  <cp:lastModifiedBy>이 호준</cp:lastModifiedBy>
  <cp:revision>35</cp:revision>
  <dcterms:created xsi:type="dcterms:W3CDTF">2021-05-07T08:39:52Z</dcterms:created>
  <dcterms:modified xsi:type="dcterms:W3CDTF">2021-05-13T04:32:10Z</dcterms:modified>
</cp:coreProperties>
</file>