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3408E4-C7A6-4872-B316-37AA8A7B89B7}" v="102" dt="2021-07-23T04:29:41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B8B1F-FEAC-4693-828F-285E4867E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750018-AE03-446F-ADA4-C158AE951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81D07-D999-4591-AE32-975398A5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F49F-4A71-404F-923A-6049793EB0F9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9FF6D-945D-4219-9C49-921BBF9D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0DEDB-A1B0-4129-B930-ADC5EEDA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1D1F-8891-4967-BC96-FCFC0CE6E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96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A81D0-9A70-49F5-AB24-6FBB569A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C697B6-53C8-4CC1-912D-579E63CE9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A1D4E-293B-4DE6-8586-0F02E459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F49F-4A71-404F-923A-6049793EB0F9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41BB5-A828-475E-A795-C49C8D42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25083-12AD-44F4-87DF-6A33FE24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1D1F-8891-4967-BC96-FCFC0CE6E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9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9384B3-36BA-4E0D-AC61-016D6DB1F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08CDE0-5FC7-4FFF-9760-932AE75A7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F06B7-FBC1-48F5-AA08-5B2FA458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F49F-4A71-404F-923A-6049793EB0F9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E9BA1-F783-422D-92CC-B4D9FD87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C4279-78FB-4536-86D6-AA31DCE8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1D1F-8891-4967-BC96-FCFC0CE6E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0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E7FE-B170-4905-92C9-6BD761C2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4FC58-ECFF-4111-B6D0-270C3E79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2B37A-9BF3-4D6D-A1CD-694A1828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F49F-4A71-404F-923A-6049793EB0F9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CB54D-5E1C-46C4-88DE-9EAE18B0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A0B89-7CF4-40A6-AA60-A182268F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1D1F-8891-4967-BC96-FCFC0CE6E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40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DF0EB-A2F7-4D04-922B-E5362B7F8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E9966E-3943-4172-A0B5-0751042A1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27895-ADD2-4CF3-A06E-A2B68B26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F49F-4A71-404F-923A-6049793EB0F9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E2F4B-51A4-4D76-A59C-36BDE383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8C22D-9831-4342-BF80-9C51E566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1D1F-8891-4967-BC96-FCFC0CE6E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6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97220-3010-4177-9D12-419F3776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A01DB-D5CD-45A6-B78C-B1935BF84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3AF658-BCBC-4452-A246-C34EF2083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82A71F-4C47-4DAE-AD6C-61974DB7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F49F-4A71-404F-923A-6049793EB0F9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10BE6D-FDBB-496A-99D7-52067E84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7550E3-CBA4-45C3-955C-32D2C0DD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1D1F-8891-4967-BC96-FCFC0CE6E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0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ACE04-46C6-42C7-B01A-7304A126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95399-C9B6-4D71-BFE4-03D02987E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9D0936-B25B-491F-B4B8-3C3228E85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41879D-9C04-4307-9B79-B536FDB81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1344C1-204B-449D-816A-15B6C5CE7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2A1BB4-A66D-4D86-81AC-4F5CA61F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F49F-4A71-404F-923A-6049793EB0F9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5B728F-4260-4EF0-A76F-3CA81BF5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1439E6-4831-47CB-8141-0B4F6525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1D1F-8891-4967-BC96-FCFC0CE6E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4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4CB07-D766-4F7E-B25D-2A1AF165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653783-3424-4EF4-A6F1-2B57623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F49F-4A71-404F-923A-6049793EB0F9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6474C8-95B0-4CE6-8DE9-36AE59FE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37870E-BE22-4742-8468-C69FC674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1D1F-8891-4967-BC96-FCFC0CE6E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4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3399F2-79FA-42CF-B70B-B3507D86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F49F-4A71-404F-923A-6049793EB0F9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D833B2-A785-418E-9DE3-81ACB520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11E4E5-D557-4AA3-8FE2-5AD4AE39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1D1F-8891-4967-BC96-FCFC0CE6E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8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84475-FA39-4F97-B0B0-9109569C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53868-3EC9-4F13-A499-B326B09F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CE5BBC-3A15-4A8B-88F6-9FF439561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3BF7C-60B0-4DAB-8B22-687C956A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F49F-4A71-404F-923A-6049793EB0F9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74B50-6494-41E7-8FEC-BCF97E7D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7DF978-3EE9-42A4-A662-1E4A8EEE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1D1F-8891-4967-BC96-FCFC0CE6E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9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A15E2-5167-4741-AF0D-5F891AB6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44E120-8167-4255-B143-697E5C242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FA5599-6163-4201-B952-F37C5E030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96A8A-18E4-4C4B-A451-855FE535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F49F-4A71-404F-923A-6049793EB0F9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4288B-326F-4198-9D10-54D993D4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CD9BD1-9B0D-4DC2-AD85-95BC1AAC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1D1F-8891-4967-BC96-FCFC0CE6E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3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83A374-E8BC-4F3F-9F95-D3EDF0E4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C7B64-C26C-46D0-9212-C5C73037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C6A85-E56F-4C7A-9963-B0AD83279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5F49F-4A71-404F-923A-6049793EB0F9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42E7E-9F09-433A-B9A0-DA3FB2805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114A9-AECB-4427-A3C7-C4AE767AB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1D1F-8891-4967-BC96-FCFC0CE6E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1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812207" TargetMode="External"/><Relationship Id="rId2" Type="http://schemas.openxmlformats.org/officeDocument/2006/relationships/hyperlink" Target="https://ieeexplore.ieee.org/document/881221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document/8421152" TargetMode="External"/><Relationship Id="rId2" Type="http://schemas.openxmlformats.org/officeDocument/2006/relationships/hyperlink" Target="http://ieeexplore.ieee.org/document/885405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document/89761830" TargetMode="External"/><Relationship Id="rId2" Type="http://schemas.openxmlformats.org/officeDocument/2006/relationships/hyperlink" Target="http://ieeexplore.ieee.org/document/931552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eeexplore.ieee.org/document/885405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697E5-99D2-4BF1-9FBB-BAEE296C3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137" y="1122363"/>
            <a:ext cx="9779726" cy="238760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362B36"/>
                </a:solidFill>
                <a:latin typeface="Lucida Grande"/>
              </a:rPr>
              <a:t>UGRP Resource Optimization:</a:t>
            </a:r>
            <a:br>
              <a:rPr lang="en-US" altLang="ko-KR" sz="3200" dirty="0">
                <a:solidFill>
                  <a:srgbClr val="362B36"/>
                </a:solidFill>
                <a:latin typeface="Lucida Grande"/>
              </a:rPr>
            </a:br>
            <a:r>
              <a:rPr lang="en-US" altLang="ko-KR" sz="2800" b="1" dirty="0">
                <a:solidFill>
                  <a:srgbClr val="362B36"/>
                </a:solidFill>
                <a:latin typeface="Lucida Grande"/>
              </a:rPr>
              <a:t>Deep Learning Cooperation in Wireless Communication</a:t>
            </a:r>
            <a:endParaRPr lang="ko-KR" altLang="en-US" sz="32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479DA1-FDCC-4F6E-91D1-37AE1C554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</a:t>
            </a:r>
            <a:r>
              <a:rPr lang="en-US" altLang="ko-KR" dirty="0"/>
              <a:t>: </a:t>
            </a:r>
            <a:r>
              <a:rPr lang="ko-KR" altLang="en-US" dirty="0"/>
              <a:t>이호준</a:t>
            </a:r>
            <a:endParaRPr lang="en-US" altLang="ko-KR" dirty="0"/>
          </a:p>
          <a:p>
            <a:r>
              <a:rPr lang="en-US" altLang="ko-KR" dirty="0"/>
              <a:t>2021-07-23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35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50C63-88B8-415C-814B-381C5B68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2DFD9-4364-44D2-8079-015F020D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방학 기간 </a:t>
            </a:r>
            <a:r>
              <a:rPr lang="ko-KR" altLang="en-US" dirty="0" err="1"/>
              <a:t>서치</a:t>
            </a:r>
            <a:r>
              <a:rPr lang="ko-KR" altLang="en-US" dirty="0"/>
              <a:t> 논문 리스트</a:t>
            </a:r>
            <a:br>
              <a:rPr lang="en-US" altLang="ko-KR" dirty="0"/>
            </a:br>
            <a:endParaRPr lang="en-US" altLang="ko-KR" sz="1600" dirty="0"/>
          </a:p>
          <a:p>
            <a:r>
              <a:rPr lang="en-US" altLang="ko-KR" dirty="0"/>
              <a:t>An Edge Server Placement Algorithm in Edge Computing Environment</a:t>
            </a:r>
            <a:r>
              <a:rPr lang="ko-KR" altLang="en-US" dirty="0"/>
              <a:t>에 소개된 </a:t>
            </a:r>
            <a:r>
              <a:rPr lang="en-US" altLang="ko-KR" dirty="0"/>
              <a:t>Method </a:t>
            </a:r>
            <a:r>
              <a:rPr lang="ko-KR" altLang="en-US" dirty="0"/>
              <a:t>정리</a:t>
            </a:r>
            <a:br>
              <a:rPr lang="en-US" altLang="ko-KR" dirty="0"/>
            </a:br>
            <a:endParaRPr lang="en-US" altLang="ko-KR" sz="1600" dirty="0"/>
          </a:p>
          <a:p>
            <a:r>
              <a:rPr lang="en-US" altLang="ko-KR" dirty="0"/>
              <a:t>Distributed Active Learning Strategies on Edge Computing </a:t>
            </a:r>
            <a:r>
              <a:rPr lang="ko-KR" altLang="en-US" dirty="0"/>
              <a:t>에 소개된 </a:t>
            </a:r>
            <a:r>
              <a:rPr lang="en-US" altLang="ko-KR" dirty="0"/>
              <a:t>System Model </a:t>
            </a:r>
            <a:r>
              <a:rPr lang="ko-KR" altLang="en-US" dirty="0"/>
              <a:t>정리</a:t>
            </a:r>
            <a:br>
              <a:rPr lang="en-US" altLang="ko-KR" dirty="0"/>
            </a:br>
            <a:endParaRPr lang="en-US" altLang="ko-KR" sz="1600" dirty="0"/>
          </a:p>
          <a:p>
            <a:r>
              <a:rPr lang="ko-KR" altLang="en-US" dirty="0"/>
              <a:t>추후 계획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95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7267-FA2E-4D24-9EC7-120E3F33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방학 기간 </a:t>
            </a:r>
            <a:r>
              <a:rPr lang="ko-KR" altLang="en-US" b="1" dirty="0" err="1"/>
              <a:t>서치</a:t>
            </a:r>
            <a:r>
              <a:rPr lang="ko-KR" altLang="en-US" b="1" dirty="0"/>
              <a:t> 논문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A9528-B5AF-4CEA-8AD9-91C1D289B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*Edge Computing Perspectives: Architectures, Technologies, and Open security Issues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hlinkClick r:id="rId2"/>
              </a:rPr>
              <a:t>https://ieeexplore.ieee.org/document/8812214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**</a:t>
            </a:r>
            <a:r>
              <a:rPr lang="ko-KR" altLang="en-US" dirty="0"/>
              <a:t>주요 내용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Edge Computing </a:t>
            </a:r>
            <a:r>
              <a:rPr lang="ko-KR" altLang="en-US" dirty="0"/>
              <a:t>관련 넓고 기초적인 설명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**</a:t>
            </a:r>
            <a:r>
              <a:rPr lang="ko-KR" altLang="en-US" dirty="0"/>
              <a:t>도움이 될 부분</a:t>
            </a:r>
            <a:r>
              <a:rPr lang="en-US" altLang="ko-KR" dirty="0"/>
              <a:t>: Edge Computing </a:t>
            </a:r>
            <a:r>
              <a:rPr lang="ko-KR" altLang="en-US" dirty="0"/>
              <a:t>관련 기본적인 정보와 관련 </a:t>
            </a:r>
            <a:r>
              <a:rPr lang="en-US" altLang="ko-KR" dirty="0"/>
              <a:t>supporting technology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*Decentralized Resource Auctioning for Latency-Sensitive Edge Computing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nn-NO" altLang="ko-KR" dirty="0">
                <a:hlinkClick r:id="rId3"/>
              </a:rPr>
              <a:t>https://ieeexplore.ieee.org/document/8812207</a:t>
            </a:r>
            <a:endParaRPr lang="nn-NO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nn-NO" altLang="ko-KR" dirty="0"/>
              <a:t>**</a:t>
            </a:r>
            <a:r>
              <a:rPr lang="ko-KR" altLang="en-US" dirty="0"/>
              <a:t>주요 내용</a:t>
            </a:r>
            <a:r>
              <a:rPr lang="en-US" altLang="ko-KR" dirty="0"/>
              <a:t>:  </a:t>
            </a:r>
            <a:r>
              <a:rPr lang="ko-KR" altLang="en-US" dirty="0"/>
              <a:t>요구 조건을 만족하는 배포 매핑</a:t>
            </a:r>
            <a:r>
              <a:rPr lang="en-US" altLang="ko-KR" dirty="0"/>
              <a:t>, </a:t>
            </a:r>
            <a:r>
              <a:rPr lang="ko-KR" altLang="en-US" dirty="0"/>
              <a:t>각 기기의 상황에 따른 자유로운 참여 알고리즘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**</a:t>
            </a:r>
            <a:r>
              <a:rPr lang="ko-KR" altLang="en-US" dirty="0"/>
              <a:t>도움이 될 부분</a:t>
            </a:r>
            <a:r>
              <a:rPr lang="en-US" altLang="ko-KR" dirty="0"/>
              <a:t>: Decentralized</a:t>
            </a:r>
            <a:r>
              <a:rPr lang="ko-KR" altLang="en-US" dirty="0"/>
              <a:t>된 환경</a:t>
            </a:r>
            <a:r>
              <a:rPr lang="en-US" altLang="ko-KR" dirty="0"/>
              <a:t>, Latency</a:t>
            </a:r>
            <a:r>
              <a:rPr lang="ko-KR" altLang="en-US" dirty="0"/>
              <a:t>의 최소화를 위한 </a:t>
            </a:r>
            <a:r>
              <a:rPr lang="en-US" altLang="ko-KR" dirty="0"/>
              <a:t>mapping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84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A5706-8EB2-42C6-B095-F2E162FE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방학 기간 </a:t>
            </a:r>
            <a:r>
              <a:rPr lang="ko-KR" altLang="en-US" b="1" dirty="0" err="1"/>
              <a:t>서치</a:t>
            </a:r>
            <a:r>
              <a:rPr lang="ko-KR" altLang="en-US" b="1" dirty="0"/>
              <a:t> 논문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6ECCF-AB34-4D0D-9E10-5AADDB04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296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*Distributed Active Learning Strategies on Edge Computing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hlinkClick r:id="rId2"/>
              </a:rPr>
              <a:t>http://ieeexplore.ieee.org/document/8854053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**</a:t>
            </a:r>
            <a:r>
              <a:rPr lang="ko-KR" altLang="en-US" dirty="0"/>
              <a:t>주요 내용</a:t>
            </a:r>
            <a:r>
              <a:rPr lang="en-US" altLang="ko-KR" dirty="0"/>
              <a:t>: </a:t>
            </a:r>
            <a:r>
              <a:rPr lang="ko-KR" altLang="en-US" dirty="0"/>
              <a:t>데이터 처리를 </a:t>
            </a:r>
            <a:r>
              <a:rPr lang="en-US" altLang="ko-KR" dirty="0"/>
              <a:t>edge device</a:t>
            </a:r>
            <a:r>
              <a:rPr lang="ko-KR" altLang="en-US" dirty="0"/>
              <a:t>와 </a:t>
            </a:r>
            <a:r>
              <a:rPr lang="en-US" altLang="ko-KR" dirty="0"/>
              <a:t>fog node </a:t>
            </a:r>
            <a:r>
              <a:rPr lang="ko-KR" altLang="en-US" dirty="0"/>
              <a:t>간 지능적으로 분할하는 방법 제시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**</a:t>
            </a:r>
            <a:r>
              <a:rPr lang="ko-KR" altLang="en-US" dirty="0"/>
              <a:t>도움이 될 부분</a:t>
            </a:r>
            <a:r>
              <a:rPr lang="en-US" altLang="ko-KR" dirty="0"/>
              <a:t>: </a:t>
            </a:r>
            <a:r>
              <a:rPr lang="ko-KR" altLang="en-US" dirty="0"/>
              <a:t>데이터를 지능적으로 분할하는 알고리즘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*An Edge Computing Architecture in the Internet of Things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>
                <a:hlinkClick r:id="rId3"/>
              </a:rPr>
              <a:t>http://ieeexplore.ieee.org/document/8421152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**</a:t>
            </a:r>
            <a:r>
              <a:rPr lang="ko-KR" altLang="en-US" dirty="0"/>
              <a:t>주요 내용</a:t>
            </a:r>
            <a:r>
              <a:rPr lang="en-US" altLang="ko-KR" dirty="0"/>
              <a:t>: </a:t>
            </a:r>
            <a:r>
              <a:rPr lang="ko-KR" altLang="en-US" dirty="0"/>
              <a:t>요구 조건을 만족하기 위한 </a:t>
            </a:r>
            <a:r>
              <a:rPr lang="en-US" altLang="ko-KR" dirty="0"/>
              <a:t>edge computing </a:t>
            </a:r>
            <a:r>
              <a:rPr lang="ko-KR" altLang="en-US" dirty="0"/>
              <a:t>아키텍처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** </a:t>
            </a:r>
            <a:r>
              <a:rPr lang="ko-KR" altLang="en-US" dirty="0"/>
              <a:t>도움이 될 부분</a:t>
            </a:r>
            <a:r>
              <a:rPr lang="en-US" altLang="ko-KR" dirty="0"/>
              <a:t>: Edge computing</a:t>
            </a:r>
            <a:r>
              <a:rPr lang="ko-KR" altLang="en-US" dirty="0"/>
              <a:t>의 전체적인 구조와 구현 관련 정보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05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56D1F-C2FE-4F52-A7C5-3CBEF5ED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방학 기간 </a:t>
            </a:r>
            <a:r>
              <a:rPr lang="ko-KR" altLang="en-US" b="1" dirty="0" err="1"/>
              <a:t>서치</a:t>
            </a:r>
            <a:r>
              <a:rPr lang="ko-KR" altLang="en-US" b="1" dirty="0"/>
              <a:t> 논문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7BE5F-2816-4B16-AA46-B438436F8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*An Edge Server Placement Algorithm in Edge Computing Environment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>
                <a:hlinkClick r:id="rId2"/>
              </a:rPr>
              <a:t>http://ieeexplore.ieee.org/document/9315526</a:t>
            </a: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**</a:t>
            </a:r>
            <a:r>
              <a:rPr lang="ko-KR" altLang="en-US" dirty="0"/>
              <a:t>주요 내용</a:t>
            </a:r>
            <a:r>
              <a:rPr lang="en-US" altLang="ko-KR" dirty="0"/>
              <a:t>: Edge computing </a:t>
            </a:r>
            <a:r>
              <a:rPr lang="ko-KR" altLang="en-US" dirty="0"/>
              <a:t>환경에서 </a:t>
            </a:r>
            <a:r>
              <a:rPr lang="en-US" altLang="ko-KR" dirty="0"/>
              <a:t>edge server</a:t>
            </a:r>
            <a:r>
              <a:rPr lang="ko-KR" altLang="en-US" dirty="0"/>
              <a:t>의 배치 문제와 해결을 위한 알고리즘</a:t>
            </a: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**</a:t>
            </a:r>
            <a:r>
              <a:rPr lang="ko-KR" altLang="en-US" dirty="0"/>
              <a:t>도움이 될 부분</a:t>
            </a:r>
            <a:r>
              <a:rPr lang="en-US" altLang="ko-KR" dirty="0"/>
              <a:t>: </a:t>
            </a:r>
            <a:r>
              <a:rPr lang="ko-KR" altLang="en-US" dirty="0"/>
              <a:t>효율적인 분할에 관한 수학적 방법</a:t>
            </a: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*Convergence of Edge Computing and Deep Learning: A Comprehensive Survey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>
                <a:hlinkClick r:id="rId3"/>
              </a:rPr>
              <a:t>http://ieeexplore.ieee.org/document/89761830</a:t>
            </a: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**</a:t>
            </a:r>
            <a:r>
              <a:rPr lang="ko-KR" altLang="en-US" dirty="0"/>
              <a:t>주요 내용</a:t>
            </a:r>
            <a:r>
              <a:rPr lang="en-US" altLang="ko-KR" dirty="0"/>
              <a:t>: Edge computing</a:t>
            </a:r>
            <a:r>
              <a:rPr lang="ko-KR" altLang="en-US" dirty="0"/>
              <a:t>을 통한 </a:t>
            </a:r>
            <a:r>
              <a:rPr lang="en-US" altLang="ko-KR" dirty="0"/>
              <a:t>Deep learning </a:t>
            </a:r>
            <a:r>
              <a:rPr lang="ko-KR" altLang="en-US" dirty="0"/>
              <a:t>서비스 구축</a:t>
            </a: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**</a:t>
            </a:r>
            <a:r>
              <a:rPr lang="ko-KR" altLang="en-US" dirty="0"/>
              <a:t>도움이 될 부분</a:t>
            </a:r>
            <a:r>
              <a:rPr lang="en-US" altLang="ko-KR" dirty="0"/>
              <a:t>: Edge computing</a:t>
            </a:r>
            <a:r>
              <a:rPr lang="ko-KR" altLang="en-US" dirty="0"/>
              <a:t>과 </a:t>
            </a:r>
            <a:r>
              <a:rPr lang="en-US" altLang="ko-KR" dirty="0"/>
              <a:t>deep learning</a:t>
            </a:r>
            <a:r>
              <a:rPr lang="ko-KR" altLang="en-US" dirty="0"/>
              <a:t>을 융합하는 과정</a:t>
            </a: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01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8F02C-63AF-4F5B-A1AA-D1FD99DB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효율적인 배치에 대한 수학적 </a:t>
            </a:r>
            <a:r>
              <a:rPr lang="en-US" altLang="ko-KR" b="1" dirty="0"/>
              <a:t>Method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009-EDA4-4D4A-9B14-23EDEDB3C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/>
              <a:t>참고 논문</a:t>
            </a:r>
            <a:r>
              <a:rPr lang="en-US" altLang="ko-KR" sz="1800" b="1"/>
              <a:t>: An </a:t>
            </a:r>
            <a:r>
              <a:rPr lang="en-US" altLang="ko-KR" sz="1800" b="1" dirty="0"/>
              <a:t>Edge Server Placement Algorithm in Edge Computing Environment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System Model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Immune Algorithm: Immune Algorithm</a:t>
            </a:r>
            <a:r>
              <a:rPr lang="ko-KR" altLang="en-US" sz="1800" dirty="0"/>
              <a:t>으로 </a:t>
            </a:r>
            <a:r>
              <a:rPr lang="en-US" altLang="ko-KR" sz="1800" dirty="0"/>
              <a:t>server placement</a:t>
            </a:r>
            <a:r>
              <a:rPr lang="ko-KR" altLang="en-US" sz="1800" dirty="0"/>
              <a:t>가 정해지는 과정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Generate Initial Group: Antibody Group</a:t>
            </a:r>
            <a:r>
              <a:rPr lang="ko-KR" altLang="en-US" sz="1800" dirty="0"/>
              <a:t>의 생성 원리와 친화도 측정 원리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Immune Operation : Antibody</a:t>
            </a:r>
            <a:r>
              <a:rPr lang="ko-KR" altLang="en-US" sz="1800" dirty="0"/>
              <a:t>의 </a:t>
            </a:r>
            <a:r>
              <a:rPr lang="en-US" altLang="ko-KR" sz="1800" dirty="0"/>
              <a:t>Selection, Crossover, Mutation</a:t>
            </a:r>
            <a:r>
              <a:rPr lang="ko-KR" altLang="en-US" sz="1800" dirty="0"/>
              <a:t>의 작동 원리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1238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A8D82-7096-4A98-B32C-01F9A371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Centralized System Model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C47466-FA4D-4443-BA6F-E30BC6C19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시작 노드</a:t>
                </a:r>
                <a:r>
                  <a:rPr lang="en-US" altLang="ko-KR" dirty="0"/>
                  <a:t>(FN)</a:t>
                </a:r>
                <a:r>
                  <a:rPr lang="ko-KR" altLang="en-US" dirty="0"/>
                  <a:t>에서 초기 모델 </a:t>
                </a:r>
                <a:r>
                  <a:rPr lang="en-US" altLang="ko-KR" dirty="0"/>
                  <a:t>“M”</a:t>
                </a:r>
                <a:r>
                  <a:rPr lang="ko-KR" altLang="en-US" dirty="0"/>
                  <a:t>을 매우 작은 </a:t>
                </a:r>
                <a:r>
                  <a:rPr lang="en-US" altLang="ko-KR" dirty="0"/>
                  <a:t>“m” </a:t>
                </a:r>
                <a:r>
                  <a:rPr lang="ko-KR" altLang="en-US" dirty="0"/>
                  <a:t>데이터를 사용해 학습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모델을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ko-KR" altLang="en-US" dirty="0"/>
                  <a:t>로 표기 </a:t>
                </a:r>
                <a:r>
                  <a:rPr lang="en-US" altLang="ko-KR" dirty="0"/>
                  <a:t>(t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round </a:t>
                </a:r>
                <a:r>
                  <a:rPr lang="ko-KR" altLang="en-US" dirty="0"/>
                  <a:t>수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모델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FN</a:t>
                </a:r>
                <a:r>
                  <a:rPr lang="ko-KR" altLang="en-US" dirty="0"/>
                  <a:t>에서 다른 디바이스에 전송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각 디바이스에 적절한 함수를 통해 </a:t>
                </a:r>
                <a:r>
                  <a:rPr lang="en-US" altLang="ko-KR" dirty="0"/>
                  <a:t>“N” </a:t>
                </a:r>
                <a:r>
                  <a:rPr lang="ko-KR" altLang="en-US" dirty="0"/>
                  <a:t>데이터 학습 </a:t>
                </a:r>
                <a:r>
                  <a:rPr lang="en-US" altLang="ko-KR" dirty="0"/>
                  <a:t>(N&gt;m)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각 디바이스에서 학습한 새로운 모델을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ko-KR" altLang="en-US" dirty="0"/>
                  <a:t>로 표기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dirty="0"/>
                  <a:t>에서 학습한 모델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각 디바이스에서 모델의 </a:t>
                </a:r>
                <a:r>
                  <a:rPr lang="en-US" altLang="ko-KR" dirty="0"/>
                  <a:t>weights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FN</a:t>
                </a:r>
                <a:r>
                  <a:rPr lang="ko-KR" altLang="en-US" dirty="0"/>
                  <a:t>으로 전송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종결조건 </a:t>
                </a:r>
                <a:r>
                  <a:rPr lang="ko-KR" altLang="en-US" dirty="0" err="1"/>
                  <a:t>불충족시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FN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weight</a:t>
                </a:r>
                <a:r>
                  <a:rPr lang="ko-KR" altLang="en-US" dirty="0"/>
                  <a:t>의 평균이나 </a:t>
                </a:r>
                <a:r>
                  <a:rPr lang="en-US" altLang="ko-KR" dirty="0"/>
                  <a:t>best model</a:t>
                </a:r>
                <a:r>
                  <a:rPr lang="ko-KR" altLang="en-US" dirty="0"/>
                  <a:t>을 선택하여 다음 </a:t>
                </a:r>
                <a:r>
                  <a:rPr lang="en-US" altLang="ko-KR" dirty="0"/>
                  <a:t>round</a:t>
                </a:r>
                <a:r>
                  <a:rPr lang="ko-KR" altLang="en-US" dirty="0"/>
                  <a:t>로 전송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참고 논문</a:t>
                </a:r>
                <a:r>
                  <a:rPr lang="en-US" altLang="ko-KR" dirty="0"/>
                  <a:t>: </a:t>
                </a:r>
                <a:r>
                  <a:rPr lang="en-US" altLang="ko-KR" dirty="0">
                    <a:hlinkClick r:id="rId2"/>
                  </a:rPr>
                  <a:t>https://ieeexplore.ieee.org/document/8854053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C47466-FA4D-4443-BA6F-E30BC6C19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6" r="-1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71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FBBEA-AA1F-4390-A661-0AD040C9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Centralized System Model</a:t>
            </a:r>
            <a:endParaRPr lang="ko-KR" altLang="en-US" b="1" dirty="0"/>
          </a:p>
        </p:txBody>
      </p:sp>
      <p:pic>
        <p:nvPicPr>
          <p:cNvPr id="5" name="내용 개체 틀 4" descr="컴퓨터 단색으로 채워진">
            <a:extLst>
              <a:ext uri="{FF2B5EF4-FFF2-40B4-BE49-F238E27FC236}">
                <a16:creationId xmlns:a16="http://schemas.microsoft.com/office/drawing/2014/main" id="{9CDD128F-321A-40A9-AB98-3A7BAD4C5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597307"/>
            <a:ext cx="914400" cy="914400"/>
          </a:xfrm>
        </p:spPr>
      </p:pic>
      <p:pic>
        <p:nvPicPr>
          <p:cNvPr id="7" name="그래픽 6" descr="프로세서 단색으로 채워진">
            <a:extLst>
              <a:ext uri="{FF2B5EF4-FFF2-40B4-BE49-F238E27FC236}">
                <a16:creationId xmlns:a16="http://schemas.microsoft.com/office/drawing/2014/main" id="{13F3783D-BA71-4995-90D3-887BFEBEA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4188" y="3889094"/>
            <a:ext cx="914400" cy="914400"/>
          </a:xfrm>
          <a:prstGeom prst="rect">
            <a:avLst/>
          </a:prstGeom>
        </p:spPr>
      </p:pic>
      <p:pic>
        <p:nvPicPr>
          <p:cNvPr id="8" name="그래픽 7" descr="프로세서 단색으로 채워진">
            <a:extLst>
              <a:ext uri="{FF2B5EF4-FFF2-40B4-BE49-F238E27FC236}">
                <a16:creationId xmlns:a16="http://schemas.microsoft.com/office/drawing/2014/main" id="{E81246BB-269B-47DE-AF7F-B8413D1F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0729" y="3889094"/>
            <a:ext cx="914400" cy="914400"/>
          </a:xfrm>
          <a:prstGeom prst="rect">
            <a:avLst/>
          </a:prstGeom>
        </p:spPr>
      </p:pic>
      <p:pic>
        <p:nvPicPr>
          <p:cNvPr id="9" name="그래픽 8" descr="프로세서 단색으로 채워진">
            <a:extLst>
              <a:ext uri="{FF2B5EF4-FFF2-40B4-BE49-F238E27FC236}">
                <a16:creationId xmlns:a16="http://schemas.microsoft.com/office/drawing/2014/main" id="{53807489-9BD4-4ADD-B6A5-16FD154F5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316" y="3889094"/>
            <a:ext cx="914400" cy="914400"/>
          </a:xfrm>
          <a:prstGeom prst="rect">
            <a:avLst/>
          </a:prstGeom>
        </p:spPr>
      </p:pic>
      <p:pic>
        <p:nvPicPr>
          <p:cNvPr id="10" name="그래픽 9" descr="프로세서 단색으로 채워진">
            <a:extLst>
              <a:ext uri="{FF2B5EF4-FFF2-40B4-BE49-F238E27FC236}">
                <a16:creationId xmlns:a16="http://schemas.microsoft.com/office/drawing/2014/main" id="{03579FA9-DE7C-4B75-BAF5-A3EAAE644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9400" y="3889094"/>
            <a:ext cx="914400" cy="914400"/>
          </a:xfrm>
          <a:prstGeom prst="rect">
            <a:avLst/>
          </a:prstGeom>
        </p:spPr>
      </p:pic>
      <p:pic>
        <p:nvPicPr>
          <p:cNvPr id="12" name="그래픽 11" descr="무선 단색으로 채워진">
            <a:extLst>
              <a:ext uri="{FF2B5EF4-FFF2-40B4-BE49-F238E27FC236}">
                <a16:creationId xmlns:a16="http://schemas.microsoft.com/office/drawing/2014/main" id="{F730D271-1EAA-43C8-BA15-2A13D32A5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3200" y="1594849"/>
            <a:ext cx="914400" cy="9144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C137A59-F82D-4952-9042-150E67EE00C1}"/>
              </a:ext>
            </a:extLst>
          </p:cNvPr>
          <p:cNvCxnSpPr>
            <a:cxnSpLocks/>
          </p:cNvCxnSpPr>
          <p:nvPr/>
        </p:nvCxnSpPr>
        <p:spPr>
          <a:xfrm flipH="1">
            <a:off x="4341412" y="2329732"/>
            <a:ext cx="1297388" cy="1559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7F1C7E-3D3C-49DC-921B-5590736D1642}"/>
                  </a:ext>
                </a:extLst>
              </p:cNvPr>
              <p:cNvSpPr txBox="1"/>
              <p:nvPr/>
            </p:nvSpPr>
            <p:spPr>
              <a:xfrm>
                <a:off x="4617761" y="2898960"/>
                <a:ext cx="372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7F1C7E-3D3C-49DC-921B-5590736D1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61" y="2898960"/>
                <a:ext cx="372345" cy="276999"/>
              </a:xfrm>
              <a:prstGeom prst="rect">
                <a:avLst/>
              </a:prstGeom>
              <a:blipFill>
                <a:blip r:embed="rId8"/>
                <a:stretch>
                  <a:fillRect l="-11475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CD8C49A-5A35-4E79-99F0-753F1A40E2A7}"/>
              </a:ext>
            </a:extLst>
          </p:cNvPr>
          <p:cNvSpPr/>
          <p:nvPr/>
        </p:nvSpPr>
        <p:spPr>
          <a:xfrm>
            <a:off x="3197364" y="4803494"/>
            <a:ext cx="2528047" cy="128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20E8ED4-8BCA-45A8-A4A2-6E3E48EED059}"/>
              </a:ext>
            </a:extLst>
          </p:cNvPr>
          <p:cNvCxnSpPr>
            <a:stCxn id="16" idx="0"/>
            <a:endCxn id="16" idx="2"/>
          </p:cNvCxnSpPr>
          <p:nvPr/>
        </p:nvCxnSpPr>
        <p:spPr>
          <a:xfrm>
            <a:off x="4461388" y="4803494"/>
            <a:ext cx="0" cy="128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21070A-EDE7-4564-8B12-D689D36E19C0}"/>
              </a:ext>
            </a:extLst>
          </p:cNvPr>
          <p:cNvSpPr txBox="1"/>
          <p:nvPr/>
        </p:nvSpPr>
        <p:spPr>
          <a:xfrm>
            <a:off x="3286543" y="5260831"/>
            <a:ext cx="108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Learner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832014-D53A-4600-9E00-9F424B28D562}"/>
              </a:ext>
            </a:extLst>
          </p:cNvPr>
          <p:cNvSpPr txBox="1"/>
          <p:nvPr/>
        </p:nvSpPr>
        <p:spPr>
          <a:xfrm>
            <a:off x="4538008" y="5122331"/>
            <a:ext cx="122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</a:p>
          <a:p>
            <a:r>
              <a:rPr lang="en-US" altLang="ko-KR" dirty="0"/>
              <a:t>Generator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B869E41-2E27-4F4B-9123-0EAAA0C2D497}"/>
              </a:ext>
            </a:extLst>
          </p:cNvPr>
          <p:cNvCxnSpPr>
            <a:cxnSpLocks/>
          </p:cNvCxnSpPr>
          <p:nvPr/>
        </p:nvCxnSpPr>
        <p:spPr>
          <a:xfrm>
            <a:off x="4227793" y="5445496"/>
            <a:ext cx="5761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B749E9-F04B-4A0E-B130-E24F69AC32E2}"/>
              </a:ext>
            </a:extLst>
          </p:cNvPr>
          <p:cNvSpPr txBox="1"/>
          <p:nvPr/>
        </p:nvSpPr>
        <p:spPr>
          <a:xfrm>
            <a:off x="4452422" y="6123543"/>
            <a:ext cx="17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Active learning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84D8C6-FE10-4D41-8045-9B0C6090BA12}"/>
              </a:ext>
            </a:extLst>
          </p:cNvPr>
          <p:cNvSpPr txBox="1"/>
          <p:nvPr/>
        </p:nvSpPr>
        <p:spPr>
          <a:xfrm>
            <a:off x="5795176" y="2324583"/>
            <a:ext cx="49305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FN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7D5F391-A016-4F88-8E60-0334785D5C1F}"/>
              </a:ext>
            </a:extLst>
          </p:cNvPr>
          <p:cNvCxnSpPr/>
          <p:nvPr/>
        </p:nvCxnSpPr>
        <p:spPr>
          <a:xfrm flipV="1">
            <a:off x="4803933" y="2693915"/>
            <a:ext cx="991243" cy="134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1D1B1D3-02CF-4F32-AF4B-0ACF15035601}"/>
              </a:ext>
            </a:extLst>
          </p:cNvPr>
          <p:cNvSpPr txBox="1"/>
          <p:nvPr/>
        </p:nvSpPr>
        <p:spPr>
          <a:xfrm>
            <a:off x="5243846" y="3463291"/>
            <a:ext cx="110265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Weights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3A1F68-53F4-4BFE-9600-303ED4BED04D}"/>
                  </a:ext>
                </a:extLst>
              </p:cNvPr>
              <p:cNvSpPr txBox="1"/>
              <p:nvPr/>
            </p:nvSpPr>
            <p:spPr>
              <a:xfrm>
                <a:off x="5416586" y="3154885"/>
                <a:ext cx="557396" cy="371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3A1F68-53F4-4BFE-9600-303ED4BED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86" y="3154885"/>
                <a:ext cx="557396" cy="371127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DA0AEF-2C6A-4C33-9F02-84476AEAD6E2}"/>
                  </a:ext>
                </a:extLst>
              </p:cNvPr>
              <p:cNvSpPr txBox="1"/>
              <p:nvPr/>
            </p:nvSpPr>
            <p:spPr>
              <a:xfrm>
                <a:off x="179728" y="4161628"/>
                <a:ext cx="500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DA0AEF-2C6A-4C33-9F02-84476AEA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28" y="4161628"/>
                <a:ext cx="500329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90ACB5-EEFD-4AC9-99ED-C92756DB0648}"/>
                  </a:ext>
                </a:extLst>
              </p:cNvPr>
              <p:cNvSpPr txBox="1"/>
              <p:nvPr/>
            </p:nvSpPr>
            <p:spPr>
              <a:xfrm>
                <a:off x="3579211" y="4161491"/>
                <a:ext cx="505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90ACB5-EEFD-4AC9-99ED-C92756DB0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211" y="4161491"/>
                <a:ext cx="505651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BCA7A7-ACB5-4AAD-AC9D-B3327D90D6BB}"/>
                  </a:ext>
                </a:extLst>
              </p:cNvPr>
              <p:cNvSpPr txBox="1"/>
              <p:nvPr/>
            </p:nvSpPr>
            <p:spPr>
              <a:xfrm>
                <a:off x="7010400" y="4161491"/>
                <a:ext cx="505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BCA7A7-ACB5-4AAD-AC9D-B3327D90D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161491"/>
                <a:ext cx="505651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7D89F5-ABBD-410C-A30A-BF331E681579}"/>
                  </a:ext>
                </a:extLst>
              </p:cNvPr>
              <p:cNvSpPr txBox="1"/>
              <p:nvPr/>
            </p:nvSpPr>
            <p:spPr>
              <a:xfrm>
                <a:off x="10076927" y="4161491"/>
                <a:ext cx="505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7D89F5-ABBD-410C-A30A-BF331E681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927" y="4161491"/>
                <a:ext cx="505651" cy="369332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28D3914-6C9B-484D-8C0B-D0DFB3A562BB}"/>
              </a:ext>
            </a:extLst>
          </p:cNvPr>
          <p:cNvSpPr/>
          <p:nvPr/>
        </p:nvSpPr>
        <p:spPr>
          <a:xfrm>
            <a:off x="53935" y="4839537"/>
            <a:ext cx="2528047" cy="128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B816C22-2254-4725-A9BD-1D7D76B1E140}"/>
              </a:ext>
            </a:extLst>
          </p:cNvPr>
          <p:cNvCxnSpPr>
            <a:stCxn id="35" idx="0"/>
            <a:endCxn id="35" idx="2"/>
          </p:cNvCxnSpPr>
          <p:nvPr/>
        </p:nvCxnSpPr>
        <p:spPr>
          <a:xfrm>
            <a:off x="1317959" y="4839537"/>
            <a:ext cx="0" cy="128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6F58AE3-B7D7-45C9-86FD-28F2DC983C3F}"/>
              </a:ext>
            </a:extLst>
          </p:cNvPr>
          <p:cNvSpPr txBox="1"/>
          <p:nvPr/>
        </p:nvSpPr>
        <p:spPr>
          <a:xfrm>
            <a:off x="143114" y="5296874"/>
            <a:ext cx="108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Learner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2C659B-7119-4364-8B91-8C6BC6317FD9}"/>
              </a:ext>
            </a:extLst>
          </p:cNvPr>
          <p:cNvSpPr txBox="1"/>
          <p:nvPr/>
        </p:nvSpPr>
        <p:spPr>
          <a:xfrm>
            <a:off x="1394579" y="5158374"/>
            <a:ext cx="122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</a:p>
          <a:p>
            <a:r>
              <a:rPr lang="en-US" altLang="ko-KR" dirty="0"/>
              <a:t>Generator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5264F51-25D2-49D3-B48E-556E459DD382}"/>
              </a:ext>
            </a:extLst>
          </p:cNvPr>
          <p:cNvCxnSpPr>
            <a:cxnSpLocks/>
          </p:cNvCxnSpPr>
          <p:nvPr/>
        </p:nvCxnSpPr>
        <p:spPr>
          <a:xfrm>
            <a:off x="1084364" y="5481539"/>
            <a:ext cx="5761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DA666C2-4053-44D6-9E26-9F30D91DA877}"/>
              </a:ext>
            </a:extLst>
          </p:cNvPr>
          <p:cNvSpPr txBox="1"/>
          <p:nvPr/>
        </p:nvSpPr>
        <p:spPr>
          <a:xfrm>
            <a:off x="1308993" y="6159586"/>
            <a:ext cx="17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Active learning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494A84A-DE6E-4760-8C5A-A5C644353D09}"/>
              </a:ext>
            </a:extLst>
          </p:cNvPr>
          <p:cNvSpPr/>
          <p:nvPr/>
        </p:nvSpPr>
        <p:spPr>
          <a:xfrm>
            <a:off x="6242647" y="4812969"/>
            <a:ext cx="2528047" cy="128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9382184-6742-486C-AEA1-A274E7354AAB}"/>
              </a:ext>
            </a:extLst>
          </p:cNvPr>
          <p:cNvCxnSpPr>
            <a:stCxn id="41" idx="0"/>
            <a:endCxn id="41" idx="2"/>
          </p:cNvCxnSpPr>
          <p:nvPr/>
        </p:nvCxnSpPr>
        <p:spPr>
          <a:xfrm>
            <a:off x="7506671" y="4812969"/>
            <a:ext cx="0" cy="128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8731339-A873-4C9E-9211-D8CB4D0320C5}"/>
              </a:ext>
            </a:extLst>
          </p:cNvPr>
          <p:cNvSpPr txBox="1"/>
          <p:nvPr/>
        </p:nvSpPr>
        <p:spPr>
          <a:xfrm>
            <a:off x="6331826" y="5270306"/>
            <a:ext cx="108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Learner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4402F6-C826-4F37-8030-823A485B5A54}"/>
              </a:ext>
            </a:extLst>
          </p:cNvPr>
          <p:cNvSpPr txBox="1"/>
          <p:nvPr/>
        </p:nvSpPr>
        <p:spPr>
          <a:xfrm>
            <a:off x="7583291" y="5131806"/>
            <a:ext cx="122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</a:p>
          <a:p>
            <a:r>
              <a:rPr lang="en-US" altLang="ko-KR" dirty="0"/>
              <a:t>Generator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F5F767D-3AF8-488D-B2EB-663D068FA4F9}"/>
              </a:ext>
            </a:extLst>
          </p:cNvPr>
          <p:cNvCxnSpPr>
            <a:cxnSpLocks/>
          </p:cNvCxnSpPr>
          <p:nvPr/>
        </p:nvCxnSpPr>
        <p:spPr>
          <a:xfrm>
            <a:off x="7273076" y="5454971"/>
            <a:ext cx="5761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1390A3D-C3C3-4743-9BF5-51121877C995}"/>
              </a:ext>
            </a:extLst>
          </p:cNvPr>
          <p:cNvSpPr txBox="1"/>
          <p:nvPr/>
        </p:nvSpPr>
        <p:spPr>
          <a:xfrm>
            <a:off x="7497705" y="6133018"/>
            <a:ext cx="17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Active learning</a:t>
            </a:r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CD66924-0211-44FF-9495-627655AB3609}"/>
              </a:ext>
            </a:extLst>
          </p:cNvPr>
          <p:cNvSpPr/>
          <p:nvPr/>
        </p:nvSpPr>
        <p:spPr>
          <a:xfrm>
            <a:off x="9191023" y="4803220"/>
            <a:ext cx="2528047" cy="1284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5087D3A-A41B-4108-8859-51591DE518CD}"/>
              </a:ext>
            </a:extLst>
          </p:cNvPr>
          <p:cNvCxnSpPr>
            <a:stCxn id="53" idx="0"/>
            <a:endCxn id="53" idx="2"/>
          </p:cNvCxnSpPr>
          <p:nvPr/>
        </p:nvCxnSpPr>
        <p:spPr>
          <a:xfrm>
            <a:off x="10455047" y="4803220"/>
            <a:ext cx="0" cy="1284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047A4FA-1FBF-4C2F-AC9B-E52AC91E4824}"/>
              </a:ext>
            </a:extLst>
          </p:cNvPr>
          <p:cNvSpPr txBox="1"/>
          <p:nvPr/>
        </p:nvSpPr>
        <p:spPr>
          <a:xfrm>
            <a:off x="9280202" y="5260557"/>
            <a:ext cx="108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Learner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860EF1-1BDF-4FE5-9218-D0A64B1B82D0}"/>
              </a:ext>
            </a:extLst>
          </p:cNvPr>
          <p:cNvSpPr txBox="1"/>
          <p:nvPr/>
        </p:nvSpPr>
        <p:spPr>
          <a:xfrm>
            <a:off x="10531667" y="5122057"/>
            <a:ext cx="122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</a:p>
          <a:p>
            <a:r>
              <a:rPr lang="en-US" altLang="ko-KR" dirty="0"/>
              <a:t>Generator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DEC7052-FB06-4A31-BC88-18B726E825CB}"/>
              </a:ext>
            </a:extLst>
          </p:cNvPr>
          <p:cNvCxnSpPr>
            <a:cxnSpLocks/>
          </p:cNvCxnSpPr>
          <p:nvPr/>
        </p:nvCxnSpPr>
        <p:spPr>
          <a:xfrm>
            <a:off x="10221452" y="5445222"/>
            <a:ext cx="5761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6CA9FAD-B4D5-4FA7-81C4-E1D8990CC742}"/>
              </a:ext>
            </a:extLst>
          </p:cNvPr>
          <p:cNvSpPr txBox="1"/>
          <p:nvPr/>
        </p:nvSpPr>
        <p:spPr>
          <a:xfrm>
            <a:off x="10446081" y="6123269"/>
            <a:ext cx="17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Active learning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9CCA5F8-EE5E-47D8-B18F-7A3CBC163E89}"/>
              </a:ext>
            </a:extLst>
          </p:cNvPr>
          <p:cNvCxnSpPr>
            <a:cxnSpLocks/>
          </p:cNvCxnSpPr>
          <p:nvPr/>
        </p:nvCxnSpPr>
        <p:spPr>
          <a:xfrm flipH="1">
            <a:off x="916233" y="1825407"/>
            <a:ext cx="4531073" cy="2072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5D59F9A-2CAA-4407-99AE-09ACACA03C94}"/>
                  </a:ext>
                </a:extLst>
              </p:cNvPr>
              <p:cNvSpPr txBox="1"/>
              <p:nvPr/>
            </p:nvSpPr>
            <p:spPr>
              <a:xfrm>
                <a:off x="1372434" y="3257214"/>
                <a:ext cx="372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5D59F9A-2CAA-4407-99AE-09ACACA03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4" y="3257214"/>
                <a:ext cx="372345" cy="276999"/>
              </a:xfrm>
              <a:prstGeom prst="rect">
                <a:avLst/>
              </a:prstGeom>
              <a:blipFill>
                <a:blip r:embed="rId14"/>
                <a:stretch>
                  <a:fillRect l="-983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DD2269A-CCAA-412C-AC41-547A0BA6A973}"/>
              </a:ext>
            </a:extLst>
          </p:cNvPr>
          <p:cNvCxnSpPr>
            <a:cxnSpLocks/>
          </p:cNvCxnSpPr>
          <p:nvPr/>
        </p:nvCxnSpPr>
        <p:spPr>
          <a:xfrm flipV="1">
            <a:off x="1372434" y="1957064"/>
            <a:ext cx="4156356" cy="202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E2AAE7-B98F-43F4-A614-7A382E185F4F}"/>
              </a:ext>
            </a:extLst>
          </p:cNvPr>
          <p:cNvSpPr txBox="1"/>
          <p:nvPr/>
        </p:nvSpPr>
        <p:spPr>
          <a:xfrm>
            <a:off x="1630658" y="4063318"/>
            <a:ext cx="110265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Weights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F3910C4-8CBE-49FF-B4A4-72C76D1D5D97}"/>
                  </a:ext>
                </a:extLst>
              </p:cNvPr>
              <p:cNvSpPr txBox="1"/>
              <p:nvPr/>
            </p:nvSpPr>
            <p:spPr>
              <a:xfrm>
                <a:off x="1847413" y="3823626"/>
                <a:ext cx="557012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F3910C4-8CBE-49FF-B4A4-72C76D1D5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413" y="3823626"/>
                <a:ext cx="557012" cy="370551"/>
              </a:xfrm>
              <a:prstGeom prst="rect">
                <a:avLst/>
              </a:prstGeom>
              <a:blipFill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A538090-D016-4F1F-8CE4-0F5C74D9DE40}"/>
              </a:ext>
            </a:extLst>
          </p:cNvPr>
          <p:cNvCxnSpPr>
            <a:cxnSpLocks/>
          </p:cNvCxnSpPr>
          <p:nvPr/>
        </p:nvCxnSpPr>
        <p:spPr>
          <a:xfrm>
            <a:off x="7245705" y="2446395"/>
            <a:ext cx="260965" cy="153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2302B96-CB8B-4C72-935E-E7A6153DC2B2}"/>
                  </a:ext>
                </a:extLst>
              </p:cNvPr>
              <p:cNvSpPr txBox="1"/>
              <p:nvPr/>
            </p:nvSpPr>
            <p:spPr>
              <a:xfrm>
                <a:off x="6913361" y="2980215"/>
                <a:ext cx="372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2302B96-CB8B-4C72-935E-E7A6153DC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361" y="2980215"/>
                <a:ext cx="372345" cy="276999"/>
              </a:xfrm>
              <a:prstGeom prst="rect">
                <a:avLst/>
              </a:prstGeom>
              <a:blipFill>
                <a:blip r:embed="rId16"/>
                <a:stretch>
                  <a:fillRect l="-983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F914820-E94D-439B-B02F-37F791C3315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417492" y="2400792"/>
            <a:ext cx="470437" cy="148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29FA226-4AE8-4260-AF42-302CE9571F72}"/>
              </a:ext>
            </a:extLst>
          </p:cNvPr>
          <p:cNvSpPr txBox="1"/>
          <p:nvPr/>
        </p:nvSpPr>
        <p:spPr>
          <a:xfrm>
            <a:off x="7706930" y="3093959"/>
            <a:ext cx="110265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Weights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6F9BECC-D438-402F-A328-563E5BD3B16C}"/>
                  </a:ext>
                </a:extLst>
              </p:cNvPr>
              <p:cNvSpPr txBox="1"/>
              <p:nvPr/>
            </p:nvSpPr>
            <p:spPr>
              <a:xfrm>
                <a:off x="7781018" y="2841976"/>
                <a:ext cx="557396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6F9BECC-D438-402F-A328-563E5BD3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018" y="2841976"/>
                <a:ext cx="557396" cy="372538"/>
              </a:xfrm>
              <a:prstGeom prst="rect">
                <a:avLst/>
              </a:prstGeom>
              <a:blipFill>
                <a:blip r:embed="rId1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010485-1C1B-49BE-B9B3-7EA2C09DD798}"/>
                  </a:ext>
                </a:extLst>
              </p:cNvPr>
              <p:cNvSpPr txBox="1"/>
              <p:nvPr/>
            </p:nvSpPr>
            <p:spPr>
              <a:xfrm>
                <a:off x="9132002" y="2342565"/>
                <a:ext cx="557396" cy="369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010485-1C1B-49BE-B9B3-7EA2C09DD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002" y="2342565"/>
                <a:ext cx="557396" cy="369973"/>
              </a:xfrm>
              <a:prstGeom prst="rect">
                <a:avLst/>
              </a:prstGeom>
              <a:blipFill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E0B3E40-BE68-49CE-9BAF-7DEAF701FB3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467600" y="2052049"/>
            <a:ext cx="2932470" cy="1892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32108F5-75A0-460B-9421-54C464A6D251}"/>
                  </a:ext>
                </a:extLst>
              </p:cNvPr>
              <p:cNvSpPr txBox="1"/>
              <p:nvPr/>
            </p:nvSpPr>
            <p:spPr>
              <a:xfrm>
                <a:off x="8846460" y="3213103"/>
                <a:ext cx="372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32108F5-75A0-460B-9421-54C464A6D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460" y="3213103"/>
                <a:ext cx="372345" cy="276999"/>
              </a:xfrm>
              <a:prstGeom prst="rect">
                <a:avLst/>
              </a:prstGeom>
              <a:blipFill>
                <a:blip r:embed="rId19"/>
                <a:stretch>
                  <a:fillRect l="-983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5EABD58-F53A-49E0-81FA-3B723D501419}"/>
              </a:ext>
            </a:extLst>
          </p:cNvPr>
          <p:cNvCxnSpPr>
            <a:cxnSpLocks/>
          </p:cNvCxnSpPr>
          <p:nvPr/>
        </p:nvCxnSpPr>
        <p:spPr>
          <a:xfrm flipH="1" flipV="1">
            <a:off x="7516052" y="1863300"/>
            <a:ext cx="3189054" cy="207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C31418A-15C7-486C-A9BC-5B00D8487805}"/>
              </a:ext>
            </a:extLst>
          </p:cNvPr>
          <p:cNvSpPr txBox="1"/>
          <p:nvPr/>
        </p:nvSpPr>
        <p:spPr>
          <a:xfrm>
            <a:off x="9070429" y="2643864"/>
            <a:ext cx="110265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Weights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70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03A8B-2E57-4689-9679-C0A3EA52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추후 계획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E32ABC8-3126-4298-B911-7F75CDAAC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36692"/>
              </p:ext>
            </p:extLst>
          </p:nvPr>
        </p:nvGraphicFramePr>
        <p:xfrm>
          <a:off x="838200" y="1690688"/>
          <a:ext cx="10515600" cy="3935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7696564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36065824"/>
                    </a:ext>
                  </a:extLst>
                </a:gridCol>
              </a:tblGrid>
              <a:tr h="6443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88145"/>
                  </a:ext>
                </a:extLst>
              </a:tr>
              <a:tr h="661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7/25 ~ 7/31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전체적인 시스템 모델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975531"/>
                  </a:ext>
                </a:extLst>
              </a:tr>
              <a:tr h="644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8/1 ~ 8/14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무선 통신 환경 모델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62372"/>
                  </a:ext>
                </a:extLst>
              </a:tr>
              <a:tr h="644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8/15 ~ 8/28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수학적 모델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55907"/>
                  </a:ext>
                </a:extLst>
              </a:tr>
              <a:tr h="644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8/29 ~ 9/4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상태에서의 솔루션 구하기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1845"/>
                  </a:ext>
                </a:extLst>
              </a:tr>
              <a:tr h="696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9/5 ~ 9/18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여러 </a:t>
                      </a:r>
                      <a:r>
                        <a:rPr lang="en-US" altLang="ko-KR" dirty="0"/>
                        <a:t>parameter</a:t>
                      </a:r>
                      <a:r>
                        <a:rPr lang="ko-KR" altLang="en-US" dirty="0"/>
                        <a:t>에 대한 수학적 모델로 발전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7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614</Words>
  <Application>Microsoft Office PowerPoint</Application>
  <PresentationFormat>와이드스크린</PresentationFormat>
  <Paragraphs>100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Lucida Grande</vt:lpstr>
      <vt:lpstr>맑은 고딕</vt:lpstr>
      <vt:lpstr>Arial</vt:lpstr>
      <vt:lpstr>Cambria Math</vt:lpstr>
      <vt:lpstr>Office 테마</vt:lpstr>
      <vt:lpstr>UGRP Resource Optimization: Deep Learning Cooperation in Wireless Communication</vt:lpstr>
      <vt:lpstr>목차</vt:lpstr>
      <vt:lpstr>방학 기간 서치 논문 리스트</vt:lpstr>
      <vt:lpstr>방학 기간 서치 논문 리스트</vt:lpstr>
      <vt:lpstr>방학 기간 서치 논문 리스트</vt:lpstr>
      <vt:lpstr>효율적인 배치에 대한 수학적 Method</vt:lpstr>
      <vt:lpstr>Centralized System Model</vt:lpstr>
      <vt:lpstr>Centralized System Model</vt:lpstr>
      <vt:lpstr>추후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호준</dc:creator>
  <cp:lastModifiedBy>이 호준</cp:lastModifiedBy>
  <cp:revision>8</cp:revision>
  <dcterms:created xsi:type="dcterms:W3CDTF">2021-07-22T08:30:54Z</dcterms:created>
  <dcterms:modified xsi:type="dcterms:W3CDTF">2021-07-23T06:22:32Z</dcterms:modified>
</cp:coreProperties>
</file>