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A0000"/>
    <a:srgbClr val="FF4747"/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보유비율</a:t>
            </a:r>
          </a:p>
        </c:rich>
      </c:tx>
      <c:layout>
        <c:manualLayout>
          <c:xMode val="edge"/>
          <c:yMode val="edge"/>
          <c:x val="4.1903444647358748E-2"/>
          <c:y val="5.156248731238009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보유비율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456-46BE-9304-64633833DA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456-46BE-9304-64633833DAF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456-46BE-9304-64633833DAF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456-46BE-9304-64633833DAF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456-46BE-9304-64633833DAF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4차산업</c:v>
                </c:pt>
                <c:pt idx="1">
                  <c:v>베터리</c:v>
                </c:pt>
                <c:pt idx="2">
                  <c:v>물타기주</c:v>
                </c:pt>
                <c:pt idx="3">
                  <c:v>국밥주</c:v>
                </c:pt>
                <c:pt idx="4">
                  <c:v>배당주 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2.2000000000000002</c:v>
                </c:pt>
                <c:pt idx="1">
                  <c:v>8.1999999999999993</c:v>
                </c:pt>
                <c:pt idx="2">
                  <c:v>3.4</c:v>
                </c:pt>
                <c:pt idx="3">
                  <c:v>2.2000000000000002</c:v>
                </c:pt>
                <c:pt idx="4">
                  <c:v>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2E-4BDC-AF99-2B34813ABAA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61961-3199-47EA-AC01-056C555A5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D52A56-BC53-4F05-B1DE-F78AE631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5924B4-7C34-42C9-A99C-48762749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12E230-0BF1-499F-B0BC-85C876AA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2FBDF-0D84-4A58-BC0A-2C625FC9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9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47B261-244D-4A17-BD26-A73BBF7E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9BA125-CCAF-44B5-8668-65CB095F1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0DE8D9-17A3-430A-8C9A-3151EC13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53D0E-63A3-43B5-A2F6-FDE46998A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3E561-1BDB-4F46-9690-CBFDE3605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32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77CE7-B852-4125-A4E9-D0F891B90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1A5AF2-A2B3-4520-AC5B-A98B81CDA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362EF-9EC0-45F1-B94A-7E2DA847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D19F8-3A0C-4D92-9640-926E4F193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A11C2F-CDA4-4D03-9EF4-B0653118D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81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0B86B-8B01-48D6-9341-48F39372B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61E83B-5AE4-48CA-B4C9-1AF58444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CF48F0-62E7-4F42-929C-78A706E9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B5A82-E798-4794-A287-BDD485F0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E68CC5-D5FB-4237-ADED-E9D2114C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82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1619B-ABD0-4AD2-A011-D03FA64F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A4E0D9-3F28-464E-ABAD-3C6B7395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C4CBA-AA67-4737-BE75-DAC67247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45D7F2-7F24-4139-99E0-2B9AC73B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B7846-E004-4C0E-AA6E-B22917C7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52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7725D-DA6C-470A-942B-24989B97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06C58A-2B5B-4B58-9D91-9D7F15A3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212726-8DD3-43F3-A5AD-A2A79F4E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9034AF-6C53-4676-87B0-875EEFAF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3FDE5-B04E-4CF4-8A91-637542D8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B04E2-0677-4275-9D42-271A056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94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0ACB8C-E413-4B31-AE97-45B04246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B50C82-50C3-49CD-8108-FD211053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708671-6F32-438F-980A-EE03A3CC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C85F3E-999F-4DAA-9266-DCFD4EF0F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5DB0C0-449D-4125-94EE-926145F70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2523B4-FF1C-4491-A339-003B40642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FBA9AA-DB0B-45F7-97C1-7B1FA4D2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924F9E-004A-4972-98EA-C803E0C8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27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C6EB6-19FB-4FD8-9229-FCABE60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9ED6E7-74A1-4FCF-AA58-81918B13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BAFA1A-904C-45DC-9EAC-5CE41A4D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E81AE-416F-4886-8390-AB0492F41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27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C3F319-7414-4F05-8A0D-3B546B93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AF2707-8E0F-4129-88F2-8BC9D475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09BDA0-CC36-4A2C-8B02-0D6ED3BD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70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46B1B-3866-4593-8A4C-628081AEF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238E2-4E9C-4FB2-A945-C1C48353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1AF7F-19C1-46FB-A95C-2C9A9E25E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B7CD5-8798-4535-BFE4-909234F1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3039DA-047C-4196-9576-E0D5DCCB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5FBA1-1C8C-4F8A-A872-D5379CB85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31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1CB18-0EDB-449B-BA95-C3850EDA8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AD6EE7-51A5-4572-9EBD-543DE57CA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AB33E5-2826-4A62-BE05-BD5750DC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BF4CFE-86DA-4179-B3B4-4C43ABE5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729533-3EB6-4D97-A8CE-B119C074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63C00-03E5-4098-8319-61DBC9EC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52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72BD7E-167B-48A6-868C-41D4B2BA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6AF879-20C3-4D8D-B97D-DF39C25C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E946F3-8BCB-48EC-B588-FE3B0EB91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280D1-BBD7-431F-B967-98C038520338}" type="datetimeFigureOut">
              <a:rPr lang="ko-KR" altLang="en-US" smtClean="0"/>
              <a:t>2021-08-15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35686-674E-4047-AE15-A62C8180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4A55C1-019C-4729-92AD-9242E55005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8785E-1EC5-49DC-A4C2-AD6F553BC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38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57200" y="490818"/>
            <a:ext cx="451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달력</a:t>
            </a:r>
            <a:r>
              <a:rPr lang="en-US" altLang="ko-KR" dirty="0"/>
              <a:t>(</a:t>
            </a:r>
            <a:r>
              <a:rPr lang="ko-KR" altLang="en-US" dirty="0"/>
              <a:t>메인</a:t>
            </a:r>
            <a:r>
              <a:rPr lang="en-US" altLang="ko-KR" dirty="0"/>
              <a:t>)</a:t>
            </a:r>
            <a:r>
              <a:rPr lang="ko-KR" altLang="en-US" dirty="0"/>
              <a:t>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일기의 전체를 볼 수 있는 달력 페이지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9EAC71-ADF7-4D32-BD05-4DB89DCB90B0}"/>
              </a:ext>
            </a:extLst>
          </p:cNvPr>
          <p:cNvSpPr/>
          <p:nvPr/>
        </p:nvSpPr>
        <p:spPr>
          <a:xfrm>
            <a:off x="591671" y="1600182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9ECA63F-F880-49F4-AFF4-870AD0E75957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A232C3-C5CA-4738-8852-97A8B2974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654328"/>
            <a:ext cx="268252" cy="268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E4675C-70E5-4103-977A-83C80C4C13F2}"/>
              </a:ext>
            </a:extLst>
          </p:cNvPr>
          <p:cNvSpPr txBox="1"/>
          <p:nvPr/>
        </p:nvSpPr>
        <p:spPr>
          <a:xfrm>
            <a:off x="1264023" y="1607394"/>
            <a:ext cx="21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63F85A-53E4-44A4-B68C-714DECBE1F66}"/>
              </a:ext>
            </a:extLst>
          </p:cNvPr>
          <p:cNvSpPr txBox="1"/>
          <p:nvPr/>
        </p:nvSpPr>
        <p:spPr>
          <a:xfrm>
            <a:off x="1707776" y="206189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August</a:t>
            </a: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7BC18888-9402-41A5-952A-2AAB15F8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892961"/>
              </p:ext>
            </p:extLst>
          </p:nvPr>
        </p:nvGraphicFramePr>
        <p:xfrm>
          <a:off x="618567" y="2516392"/>
          <a:ext cx="3428999" cy="307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1137182086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57668709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3102725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73895699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0961639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984521528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74207388"/>
                    </a:ext>
                  </a:extLst>
                </a:gridCol>
              </a:tblGrid>
              <a:tr h="26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97638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92527"/>
                  </a:ext>
                </a:extLst>
              </a:tr>
              <a:tr h="471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카카오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1"/>
                          </a:solidFill>
                        </a:rPr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34760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73757"/>
                  </a:ext>
                </a:extLst>
              </a:tr>
              <a:tr h="461351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75030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2147"/>
                  </a:ext>
                </a:extLst>
              </a:tr>
              <a:tr h="57794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04309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81204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1805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5526741" y="1922580"/>
            <a:ext cx="4957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스크롤을 내리면 다음 달로 넘어간다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날짜 별 세부항목 상승주는 빨간색</a:t>
            </a:r>
            <a:r>
              <a:rPr lang="en-US" altLang="ko-KR" dirty="0"/>
              <a:t>, </a:t>
            </a:r>
            <a:r>
              <a:rPr lang="ko-KR" altLang="en-US" dirty="0"/>
              <a:t>하향주는 파란색으로 기록 한 종목이름 표시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날짜 세부항목을 터치하면 </a:t>
            </a:r>
            <a:r>
              <a:rPr lang="en-US" altLang="ko-KR" dirty="0"/>
              <a:t>‘</a:t>
            </a:r>
            <a:r>
              <a:rPr lang="ko-KR" altLang="en-US" dirty="0"/>
              <a:t>날짜 페이지</a:t>
            </a:r>
            <a:r>
              <a:rPr lang="en-US" altLang="ko-KR" dirty="0"/>
              <a:t>’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옆에 카테고리를 터치하면 </a:t>
            </a:r>
            <a:r>
              <a:rPr lang="en-US" altLang="ko-KR" dirty="0"/>
              <a:t>‘</a:t>
            </a:r>
            <a:r>
              <a:rPr lang="ko-KR" altLang="en-US" dirty="0"/>
              <a:t>인덱스</a:t>
            </a:r>
            <a:r>
              <a:rPr lang="en-US" altLang="ko-KR" dirty="0"/>
              <a:t>’</a:t>
            </a:r>
            <a:r>
              <a:rPr lang="ko-KR" altLang="en-US" dirty="0"/>
              <a:t>가 나온다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달력 아래에는 기록한 종목 중</a:t>
            </a:r>
            <a:r>
              <a:rPr lang="en-US" altLang="ko-KR" dirty="0"/>
              <a:t>, </a:t>
            </a:r>
            <a:r>
              <a:rPr lang="ko-KR" altLang="en-US" dirty="0"/>
              <a:t>가장 크게 상승한 주</a:t>
            </a:r>
            <a:r>
              <a:rPr lang="en-US" altLang="ko-KR" dirty="0"/>
              <a:t>, </a:t>
            </a:r>
            <a:r>
              <a:rPr lang="ko-KR" altLang="en-US" dirty="0"/>
              <a:t>가장 크게 하락한 주가 나온다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이번 달 전체를 위한 메모</a:t>
            </a:r>
            <a:endParaRPr lang="en-US" altLang="ko-KR" dirty="0"/>
          </a:p>
        </p:txBody>
      </p:sp>
      <p:graphicFrame>
        <p:nvGraphicFramePr>
          <p:cNvPr id="18" name="표 18">
            <a:extLst>
              <a:ext uri="{FF2B5EF4-FFF2-40B4-BE49-F238E27FC236}">
                <a16:creationId xmlns:a16="http://schemas.microsoft.com/office/drawing/2014/main" id="{EE39A3CB-B550-4FF9-8D9D-EDE3371BE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73113"/>
              </p:ext>
            </p:extLst>
          </p:nvPr>
        </p:nvGraphicFramePr>
        <p:xfrm>
          <a:off x="598395" y="5704037"/>
          <a:ext cx="346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72">
                  <a:extLst>
                    <a:ext uri="{9D8B030D-6E8A-4147-A177-3AD203B41FA5}">
                      <a16:colId xmlns:a16="http://schemas.microsoft.com/office/drawing/2014/main" val="701183170"/>
                    </a:ext>
                  </a:extLst>
                </a:gridCol>
                <a:gridCol w="1734672">
                  <a:extLst>
                    <a:ext uri="{9D8B030D-6E8A-4147-A177-3AD203B41FA5}">
                      <a16:colId xmlns:a16="http://schemas.microsoft.com/office/drawing/2014/main" val="3811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이번 달 최고상승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이번 달 최고하락 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637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자유로운 메모장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6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75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57200" y="490818"/>
            <a:ext cx="4518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날짜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날짜 별 일기 페이지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6777317" y="1118667"/>
            <a:ext cx="495748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더하기 버튼을 누르면 매도</a:t>
            </a:r>
            <a:r>
              <a:rPr lang="en-US" altLang="ko-KR" dirty="0"/>
              <a:t>, </a:t>
            </a:r>
            <a:r>
              <a:rPr lang="ko-KR" altLang="en-US" dirty="0"/>
              <a:t>매수 확인 후 표 만들기 창이 생성된다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종목명</a:t>
            </a:r>
            <a:r>
              <a:rPr lang="en-US" altLang="ko-KR" dirty="0"/>
              <a:t>(</a:t>
            </a:r>
            <a:r>
              <a:rPr lang="ko-KR" altLang="en-US" dirty="0"/>
              <a:t>네이버 주식 기준으로 작성 유도</a:t>
            </a:r>
            <a:r>
              <a:rPr lang="en-US" altLang="ko-KR" dirty="0"/>
              <a:t>), </a:t>
            </a:r>
            <a:r>
              <a:rPr lang="ko-KR" altLang="en-US" dirty="0"/>
              <a:t>구매가</a:t>
            </a:r>
            <a:r>
              <a:rPr lang="en-US" altLang="ko-KR" dirty="0"/>
              <a:t>, </a:t>
            </a:r>
            <a:r>
              <a:rPr lang="ko-KR" altLang="en-US" dirty="0"/>
              <a:t>구매수량</a:t>
            </a:r>
            <a:r>
              <a:rPr lang="en-US" altLang="ko-KR" dirty="0"/>
              <a:t>, </a:t>
            </a:r>
            <a:r>
              <a:rPr lang="ko-KR" altLang="en-US" dirty="0"/>
              <a:t>등락률은 입력되면 앱에서 저장 후 </a:t>
            </a:r>
            <a:r>
              <a:rPr lang="en-US" altLang="ko-KR" dirty="0"/>
              <a:t>‘</a:t>
            </a:r>
            <a:r>
              <a:rPr lang="ko-KR" altLang="en-US" dirty="0"/>
              <a:t>투자현황 페이지</a:t>
            </a:r>
            <a:r>
              <a:rPr lang="en-US" altLang="ko-KR" dirty="0"/>
              <a:t>’</a:t>
            </a:r>
            <a:r>
              <a:rPr lang="ko-KR" altLang="en-US" dirty="0"/>
              <a:t>에 사용한다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및 색 지정 가능</a:t>
            </a:r>
            <a:r>
              <a:rPr lang="en-US" altLang="ko-KR" dirty="0"/>
              <a:t>, ‘</a:t>
            </a:r>
            <a:r>
              <a:rPr lang="ko-KR" altLang="en-US" dirty="0"/>
              <a:t>투자현황 페이지</a:t>
            </a:r>
            <a:r>
              <a:rPr lang="en-US" altLang="ko-KR" dirty="0"/>
              <a:t>’</a:t>
            </a:r>
          </a:p>
          <a:p>
            <a:r>
              <a:rPr lang="ko-KR" altLang="en-US" dirty="0"/>
              <a:t> </a:t>
            </a:r>
            <a:r>
              <a:rPr lang="en-US" altLang="ko-KR" dirty="0"/>
              <a:t>  </a:t>
            </a:r>
            <a:r>
              <a:rPr lang="ko-KR" altLang="en-US" dirty="0"/>
              <a:t>에서 활용한다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자유롭게 사진첨부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표가 완성되면 자동으로 해당날짜</a:t>
            </a:r>
            <a:r>
              <a:rPr lang="en-US" altLang="ko-KR" dirty="0"/>
              <a:t>, </a:t>
            </a:r>
            <a:r>
              <a:rPr lang="ko-KR" altLang="en-US" dirty="0"/>
              <a:t>해당종목 뉴스링크를 생성한다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표는 최대화 최소화 할 수 있다</a:t>
            </a: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2814D-40ED-4A82-AFA2-7CD5F3F424AC}"/>
              </a:ext>
            </a:extLst>
          </p:cNvPr>
          <p:cNvSpPr/>
          <p:nvPr/>
        </p:nvSpPr>
        <p:spPr>
          <a:xfrm>
            <a:off x="584946" y="1638714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26F4F7-B816-4018-97BB-31B1BDAABD76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2021/8/1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89788B7-5DA2-4EDA-891B-02FF7E013949}"/>
              </a:ext>
            </a:extLst>
          </p:cNvPr>
          <p:cNvSpPr/>
          <p:nvPr/>
        </p:nvSpPr>
        <p:spPr>
          <a:xfrm>
            <a:off x="792477" y="2185610"/>
            <a:ext cx="2993813" cy="363082"/>
          </a:xfrm>
          <a:prstGeom prst="roundRect">
            <a:avLst/>
          </a:prstGeom>
          <a:solidFill>
            <a:srgbClr val="E9EBF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카카오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매수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800" u="sng" dirty="0">
                <a:solidFill>
                  <a:schemeClr val="accent1">
                    <a:lumMod val="75000"/>
                  </a:schemeClr>
                </a:solidFill>
              </a:rPr>
              <a:t>뉴스링크</a:t>
            </a:r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</a:rPr>
              <a:t>-0.7%</a:t>
            </a:r>
            <a:endParaRPr lang="ko-KR" altLang="en-US" sz="14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D7108AE4-69A9-4E49-9351-0386821DB06D}"/>
              </a:ext>
            </a:extLst>
          </p:cNvPr>
          <p:cNvSpPr/>
          <p:nvPr/>
        </p:nvSpPr>
        <p:spPr>
          <a:xfrm>
            <a:off x="792479" y="2740744"/>
            <a:ext cx="2993813" cy="3630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네이버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매도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ko-KR" altLang="en-US" sz="800" u="sng" dirty="0">
                <a:solidFill>
                  <a:schemeClr val="accent1">
                    <a:lumMod val="75000"/>
                  </a:schemeClr>
                </a:solidFill>
              </a:rPr>
              <a:t>뉴스링크</a:t>
            </a:r>
            <a:r>
              <a:rPr lang="ko-KR" altLang="en-US" sz="1400" dirty="0">
                <a:solidFill>
                  <a:schemeClr val="tx1"/>
                </a:solidFill>
              </a:rPr>
              <a:t>        </a:t>
            </a:r>
            <a:r>
              <a:rPr lang="en-US" altLang="ko-KR" sz="1400" dirty="0">
                <a:solidFill>
                  <a:schemeClr val="tx1"/>
                </a:solidFill>
              </a:rPr>
              <a:t>-0.1%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65CF9B9A-057F-4DA8-8217-5D31D129F266}"/>
              </a:ext>
            </a:extLst>
          </p:cNvPr>
          <p:cNvSpPr/>
          <p:nvPr/>
        </p:nvSpPr>
        <p:spPr>
          <a:xfrm>
            <a:off x="792478" y="3260071"/>
            <a:ext cx="2993813" cy="3630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EE7E30B7-6F48-44A6-A761-FF7732BF6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42977" y="2313801"/>
            <a:ext cx="158434" cy="158434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6AD06725-7D09-4CBF-8E0C-4C25CC651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33289" y="2843068"/>
            <a:ext cx="158434" cy="15843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406E971F-EC6A-4A6E-83FC-9F50FEAB18C9}"/>
              </a:ext>
            </a:extLst>
          </p:cNvPr>
          <p:cNvSpPr txBox="1"/>
          <p:nvPr/>
        </p:nvSpPr>
        <p:spPr>
          <a:xfrm>
            <a:off x="953774" y="3860800"/>
            <a:ext cx="273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자유로운 메모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B45F3F46-C09F-4C17-BC41-E92E1747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750" y="3455585"/>
            <a:ext cx="2064983" cy="2941807"/>
          </a:xfrm>
          <a:prstGeom prst="rect">
            <a:avLst/>
          </a:prstGeom>
        </p:spPr>
      </p:pic>
      <p:pic>
        <p:nvPicPr>
          <p:cNvPr id="93" name="그림 92">
            <a:extLst>
              <a:ext uri="{FF2B5EF4-FFF2-40B4-BE49-F238E27FC236}">
                <a16:creationId xmlns:a16="http://schemas.microsoft.com/office/drawing/2014/main" id="{4A8ACDEE-3445-4560-9A5C-9CE0C023F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2750" y="292848"/>
            <a:ext cx="2074455" cy="2964767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92CD676C-CFCF-4535-B6F7-3F7B21FBC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688" y="1629763"/>
            <a:ext cx="302993" cy="302993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1A5318F-798D-4D15-8786-0D8DB19BEB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24" y="6088188"/>
            <a:ext cx="369332" cy="369332"/>
          </a:xfrm>
          <a:prstGeom prst="rect">
            <a:avLst/>
          </a:prstGeom>
        </p:spPr>
      </p:pic>
      <p:sp>
        <p:nvSpPr>
          <p:cNvPr id="98" name="직사각형 97">
            <a:extLst>
              <a:ext uri="{FF2B5EF4-FFF2-40B4-BE49-F238E27FC236}">
                <a16:creationId xmlns:a16="http://schemas.microsoft.com/office/drawing/2014/main" id="{18E3D2DD-8DD4-4E85-87B1-7C42AE5F78F1}"/>
              </a:ext>
            </a:extLst>
          </p:cNvPr>
          <p:cNvSpPr/>
          <p:nvPr/>
        </p:nvSpPr>
        <p:spPr>
          <a:xfrm>
            <a:off x="852185" y="5365984"/>
            <a:ext cx="1084566" cy="577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매수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C66A243-2BC9-4B6D-848D-09C53832B73C}"/>
              </a:ext>
            </a:extLst>
          </p:cNvPr>
          <p:cNvSpPr/>
          <p:nvPr/>
        </p:nvSpPr>
        <p:spPr>
          <a:xfrm>
            <a:off x="2519990" y="5365984"/>
            <a:ext cx="971227" cy="577616"/>
          </a:xfrm>
          <a:prstGeom prst="rect">
            <a:avLst/>
          </a:prstGeom>
          <a:solidFill>
            <a:srgbClr val="CC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매도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116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77519" y="389218"/>
            <a:ext cx="516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인덱스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페이지 이동을 위한 창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409886-7930-4BD4-BE2D-65BC7A4041C0}"/>
              </a:ext>
            </a:extLst>
          </p:cNvPr>
          <p:cNvSpPr/>
          <p:nvPr/>
        </p:nvSpPr>
        <p:spPr>
          <a:xfrm>
            <a:off x="591671" y="1600182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A8453F-D08C-42C7-BA49-0F8043318A2A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13498CA-FE5D-4B25-BA22-2DC6C561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654328"/>
            <a:ext cx="268252" cy="2682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124BAF-59C0-4B1C-B342-65ACCFCDA640}"/>
              </a:ext>
            </a:extLst>
          </p:cNvPr>
          <p:cNvSpPr txBox="1"/>
          <p:nvPr/>
        </p:nvSpPr>
        <p:spPr>
          <a:xfrm>
            <a:off x="1264023" y="1607394"/>
            <a:ext cx="213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2021</a:t>
            </a:r>
            <a:r>
              <a:rPr lang="ko-KR" alt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84C7-106C-4822-98D6-C1EB030066C1}"/>
              </a:ext>
            </a:extLst>
          </p:cNvPr>
          <p:cNvSpPr txBox="1"/>
          <p:nvPr/>
        </p:nvSpPr>
        <p:spPr>
          <a:xfrm>
            <a:off x="1707776" y="2061893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August</a:t>
            </a:r>
            <a:endParaRPr lang="ko-KR" altLang="en-US" dirty="0"/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B6A2A7F-7502-4575-ABC0-74FC3B0BA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47364"/>
              </p:ext>
            </p:extLst>
          </p:nvPr>
        </p:nvGraphicFramePr>
        <p:xfrm>
          <a:off x="618567" y="2516392"/>
          <a:ext cx="3428999" cy="3072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857">
                  <a:extLst>
                    <a:ext uri="{9D8B030D-6E8A-4147-A177-3AD203B41FA5}">
                      <a16:colId xmlns:a16="http://schemas.microsoft.com/office/drawing/2014/main" val="1137182086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576687093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31027255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738956992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1109616395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2984521528"/>
                    </a:ext>
                  </a:extLst>
                </a:gridCol>
                <a:gridCol w="489857">
                  <a:extLst>
                    <a:ext uri="{9D8B030D-6E8A-4147-A177-3AD203B41FA5}">
                      <a16:colId xmlns:a16="http://schemas.microsoft.com/office/drawing/2014/main" val="3674207388"/>
                    </a:ext>
                  </a:extLst>
                </a:gridCol>
              </a:tblGrid>
              <a:tr h="2604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97638"/>
                  </a:ext>
                </a:extLst>
              </a:tr>
              <a:tr h="2194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7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92527"/>
                  </a:ext>
                </a:extLst>
              </a:tr>
              <a:tr h="4717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rgbClr val="FF0000"/>
                          </a:solidFill>
                        </a:rPr>
                        <a:t>카카오</a:t>
                      </a:r>
                      <a:endParaRPr lang="en-US" altLang="ko-KR" sz="800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dirty="0">
                          <a:solidFill>
                            <a:schemeClr val="accent1"/>
                          </a:solidFill>
                        </a:rPr>
                        <a:t>네이버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434760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11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14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173757"/>
                  </a:ext>
                </a:extLst>
              </a:tr>
              <a:tr h="461351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75030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18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19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20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21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182147"/>
                  </a:ext>
                </a:extLst>
              </a:tr>
              <a:tr h="577945"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104309"/>
                  </a:ext>
                </a:extLst>
              </a:tr>
              <a:tr h="217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22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23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24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25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26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27</a:t>
                      </a:r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28</a:t>
                      </a:r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381204"/>
                  </a:ext>
                </a:extLst>
              </a:tr>
              <a:tr h="428583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18057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3B00DBB9-12C1-49DD-8F10-E22A0AC6F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462311"/>
              </p:ext>
            </p:extLst>
          </p:nvPr>
        </p:nvGraphicFramePr>
        <p:xfrm>
          <a:off x="598395" y="5704037"/>
          <a:ext cx="34693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4672">
                  <a:extLst>
                    <a:ext uri="{9D8B030D-6E8A-4147-A177-3AD203B41FA5}">
                      <a16:colId xmlns:a16="http://schemas.microsoft.com/office/drawing/2014/main" val="701183170"/>
                    </a:ext>
                  </a:extLst>
                </a:gridCol>
                <a:gridCol w="1734672">
                  <a:extLst>
                    <a:ext uri="{9D8B030D-6E8A-4147-A177-3AD203B41FA5}">
                      <a16:colId xmlns:a16="http://schemas.microsoft.com/office/drawing/2014/main" val="3811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이번 달 최고상승 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이번 달 최고하락 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9637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자유로운 메모장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16903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43A0DA5-91C8-4D62-8E35-C6D1686259C4}"/>
              </a:ext>
            </a:extLst>
          </p:cNvPr>
          <p:cNvSpPr/>
          <p:nvPr/>
        </p:nvSpPr>
        <p:spPr>
          <a:xfrm>
            <a:off x="578223" y="1600182"/>
            <a:ext cx="1593477" cy="4988859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BBFA47E-FF33-4421-94EB-1B16A30F6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911825" y="1708491"/>
            <a:ext cx="202725" cy="20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D533CF-5EF0-4E17-8145-B22A2D9D9425}"/>
              </a:ext>
            </a:extLst>
          </p:cNvPr>
          <p:cNvSpPr txBox="1"/>
          <p:nvPr/>
        </p:nvSpPr>
        <p:spPr>
          <a:xfrm>
            <a:off x="685522" y="2178938"/>
            <a:ext cx="16889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일기장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차트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종목추천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투자현황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65320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77519" y="389218"/>
            <a:ext cx="6212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차트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네이버 주식 그래프를 불러와 일기장 기록을 합친</a:t>
            </a:r>
            <a:r>
              <a:rPr lang="en-US" altLang="ko-KR" dirty="0"/>
              <a:t> </a:t>
            </a:r>
            <a:r>
              <a:rPr lang="ko-KR" altLang="en-US" dirty="0"/>
              <a:t>페이지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6541852" y="389218"/>
            <a:ext cx="49574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선택창으로 종목을 불러올 수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단위는 월</a:t>
            </a:r>
            <a:r>
              <a:rPr lang="en-US" altLang="ko-KR" dirty="0"/>
              <a:t>, </a:t>
            </a:r>
            <a:r>
              <a:rPr lang="ko-KR" altLang="en-US" dirty="0"/>
              <a:t>주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점을 한 번 터치하면 해당 날짜의 일기제목을 볼 수 있다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점을 두 번 터치하면 해당 날짜의 일기 창 생성</a:t>
            </a:r>
            <a:r>
              <a:rPr lang="en-US" altLang="ko-KR" dirty="0"/>
              <a:t>(</a:t>
            </a:r>
            <a:r>
              <a:rPr lang="ko-KR" altLang="en-US" dirty="0"/>
              <a:t>해당 페이지로 이동하는 것이 아니다</a:t>
            </a:r>
            <a:r>
              <a:rPr lang="en-US" altLang="ko-KR" dirty="0"/>
              <a:t>) </a:t>
            </a:r>
            <a:r>
              <a:rPr lang="ko-KR" altLang="en-US" dirty="0"/>
              <a:t>해당 창은 편집 불가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단위가 월</a:t>
            </a:r>
            <a:r>
              <a:rPr lang="en-US" altLang="ko-KR" dirty="0"/>
              <a:t>, </a:t>
            </a:r>
            <a:r>
              <a:rPr lang="ko-KR" altLang="en-US" dirty="0"/>
              <a:t>주 경우</a:t>
            </a:r>
            <a:r>
              <a:rPr lang="en-US" altLang="ko-KR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 월</a:t>
            </a:r>
            <a:r>
              <a:rPr lang="en-US" altLang="ko-KR" dirty="0"/>
              <a:t>, </a:t>
            </a:r>
            <a:r>
              <a:rPr lang="ko-KR" altLang="en-US" dirty="0"/>
              <a:t>주의 지점 주</a:t>
            </a:r>
            <a:r>
              <a:rPr lang="en-US" altLang="ko-KR" dirty="0"/>
              <a:t>,</a:t>
            </a:r>
            <a:r>
              <a:rPr lang="ko-KR" altLang="en-US" dirty="0"/>
              <a:t> 일 그래프로 이동한다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좌 우 스크롤로 그래프 날짜이동 가능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해당날짜 일기가 없을 경우</a:t>
            </a:r>
            <a:r>
              <a:rPr lang="en-US" altLang="ko-KR" dirty="0"/>
              <a:t>, </a:t>
            </a:r>
            <a:r>
              <a:rPr lang="ko-KR" altLang="en-US" dirty="0"/>
              <a:t>해당 카테고리</a:t>
            </a:r>
            <a:r>
              <a:rPr lang="en-US" altLang="ko-KR" dirty="0"/>
              <a:t>, </a:t>
            </a:r>
            <a:r>
              <a:rPr lang="ko-KR" altLang="en-US" dirty="0"/>
              <a:t>해당 날짜의 뉴스링크를 띄운다</a:t>
            </a:r>
            <a:r>
              <a:rPr lang="en-US" altLang="ko-KR" dirty="0"/>
              <a:t>.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5C79380-E79F-4C1E-946A-9DA8CD8EE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38" y="1778552"/>
            <a:ext cx="3011848" cy="428196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BA4BA427-7A6C-41E7-A20D-B5BAC4905C2C}"/>
              </a:ext>
            </a:extLst>
          </p:cNvPr>
          <p:cNvGrpSpPr/>
          <p:nvPr/>
        </p:nvGrpSpPr>
        <p:grpSpPr>
          <a:xfrm>
            <a:off x="3825435" y="1956838"/>
            <a:ext cx="2212194" cy="3140942"/>
            <a:chOff x="3825435" y="1956838"/>
            <a:chExt cx="2212194" cy="3140942"/>
          </a:xfrm>
        </p:grpSpPr>
        <p:pic>
          <p:nvPicPr>
            <p:cNvPr id="19" name="그림 18" descr="텍스트이(가) 표시된 사진&#10;&#10;자동 생성된 설명">
              <a:extLst>
                <a:ext uri="{FF2B5EF4-FFF2-40B4-BE49-F238E27FC236}">
                  <a16:creationId xmlns:a16="http://schemas.microsoft.com/office/drawing/2014/main" id="{0FE4DFBD-A236-48EF-BA08-A91A1BC0D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25435" y="1956838"/>
              <a:ext cx="2212194" cy="3140942"/>
            </a:xfrm>
            <a:prstGeom prst="rect">
              <a:avLst/>
            </a:prstGeom>
          </p:spPr>
        </p:pic>
        <p:pic>
          <p:nvPicPr>
            <p:cNvPr id="21" name="그림 20" descr="텍스트이(가) 표시된 사진&#10;&#10;자동 생성된 설명">
              <a:extLst>
                <a:ext uri="{FF2B5EF4-FFF2-40B4-BE49-F238E27FC236}">
                  <a16:creationId xmlns:a16="http://schemas.microsoft.com/office/drawing/2014/main" id="{ADFFD85E-C9DE-40B1-B484-50D8F618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0204" y="2285999"/>
              <a:ext cx="2002655" cy="1633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7353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77519" y="389218"/>
            <a:ext cx="479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종목추천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머신러닝을</a:t>
            </a:r>
            <a:r>
              <a:rPr lang="ko-KR" altLang="en-US" dirty="0"/>
              <a:t> 활용해 등락 예측을 하는 페이지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6032582" y="452345"/>
            <a:ext cx="49574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‘</a:t>
            </a:r>
            <a:r>
              <a:rPr lang="ko-KR" altLang="en-US" dirty="0"/>
              <a:t>설정</a:t>
            </a:r>
            <a:r>
              <a:rPr lang="en-US" altLang="ko-KR" dirty="0"/>
              <a:t>’ </a:t>
            </a:r>
            <a:r>
              <a:rPr lang="ko-KR" altLang="en-US" dirty="0"/>
              <a:t>창에서 관심종목 등록한 종목을 </a:t>
            </a:r>
            <a:r>
              <a:rPr lang="ko-KR" altLang="en-US" dirty="0" err="1"/>
              <a:t>머신러닝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다음주 예측 값을 표시한다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큰 폭으로 상승이 예상되는 종목</a:t>
            </a:r>
            <a:r>
              <a:rPr lang="en-US" altLang="ko-KR" dirty="0"/>
              <a:t>, </a:t>
            </a:r>
            <a:r>
              <a:rPr lang="ko-KR" altLang="en-US" dirty="0"/>
              <a:t>하락이 예상되는 종목을 표시한다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종목에 대한 예상의 근거로 쓰인 뉴스 링크를 보여준다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종목 전체보기창은 따로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전체보기에서는 예상 증감 크기 순이다</a:t>
            </a:r>
            <a:r>
              <a:rPr lang="en-US" altLang="ko-KR" dirty="0"/>
              <a:t>.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2814D-40ED-4A82-AFA2-7CD5F3F424AC}"/>
              </a:ext>
            </a:extLst>
          </p:cNvPr>
          <p:cNvSpPr/>
          <p:nvPr/>
        </p:nvSpPr>
        <p:spPr>
          <a:xfrm>
            <a:off x="591671" y="1619280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26F4F7-B816-4018-97BB-31B1BDAABD76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종목추천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1E27A26-97F9-4904-930B-E68E998F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654328"/>
            <a:ext cx="268252" cy="268252"/>
          </a:xfrm>
          <a:prstGeom prst="rect">
            <a:avLst/>
          </a:prstGeom>
        </p:spPr>
      </p:pic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E41C349B-0C23-4973-8EDD-A007A5517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97271"/>
              </p:ext>
            </p:extLst>
          </p:nvPr>
        </p:nvGraphicFramePr>
        <p:xfrm>
          <a:off x="685523" y="2116666"/>
          <a:ext cx="32832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09">
                  <a:extLst>
                    <a:ext uri="{9D8B030D-6E8A-4147-A177-3AD203B41FA5}">
                      <a16:colId xmlns:a16="http://schemas.microsoft.com/office/drawing/2014/main" val="1483025602"/>
                    </a:ext>
                  </a:extLst>
                </a:gridCol>
                <a:gridCol w="1094409">
                  <a:extLst>
                    <a:ext uri="{9D8B030D-6E8A-4147-A177-3AD203B41FA5}">
                      <a16:colId xmlns:a16="http://schemas.microsoft.com/office/drawing/2014/main" val="1638303037"/>
                    </a:ext>
                  </a:extLst>
                </a:gridCol>
                <a:gridCol w="1094409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</a:rPr>
                        <a:t>유망주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현제가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일주일 뒤 예측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1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삼성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78,000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rgbClr val="C00000"/>
                          </a:solidFill>
                        </a:rPr>
                        <a:t>80,000</a:t>
                      </a:r>
                      <a:endParaRPr lang="ko-KR" altLang="en-US" sz="9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0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주요 키워드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이재용 석방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관련뉴스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뉴스 헤드라인 나열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91803"/>
                  </a:ext>
                </a:extLst>
              </a:tr>
            </a:tbl>
          </a:graphicData>
        </a:graphic>
      </p:graphicFrame>
      <p:graphicFrame>
        <p:nvGraphicFramePr>
          <p:cNvPr id="15" name="표 5">
            <a:extLst>
              <a:ext uri="{FF2B5EF4-FFF2-40B4-BE49-F238E27FC236}">
                <a16:creationId xmlns:a16="http://schemas.microsoft.com/office/drawing/2014/main" id="{268B9613-194E-4BC6-A90A-19E05F083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97758"/>
              </p:ext>
            </p:extLst>
          </p:nvPr>
        </p:nvGraphicFramePr>
        <p:xfrm>
          <a:off x="685522" y="4012397"/>
          <a:ext cx="328322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409">
                  <a:extLst>
                    <a:ext uri="{9D8B030D-6E8A-4147-A177-3AD203B41FA5}">
                      <a16:colId xmlns:a16="http://schemas.microsoft.com/office/drawing/2014/main" val="1483025602"/>
                    </a:ext>
                  </a:extLst>
                </a:gridCol>
                <a:gridCol w="1094409">
                  <a:extLst>
                    <a:ext uri="{9D8B030D-6E8A-4147-A177-3AD203B41FA5}">
                      <a16:colId xmlns:a16="http://schemas.microsoft.com/office/drawing/2014/main" val="1638303037"/>
                    </a:ext>
                  </a:extLst>
                </a:gridCol>
                <a:gridCol w="1094409">
                  <a:extLst>
                    <a:ext uri="{9D8B030D-6E8A-4147-A177-3AD203B41FA5}">
                      <a16:colId xmlns:a16="http://schemas.microsoft.com/office/drawing/2014/main" val="3942552971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</a:rPr>
                        <a:t>하락주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1831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종목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현제가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일주일 뒤 예측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01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160,000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solidFill>
                            <a:schemeClr val="accent1"/>
                          </a:solidFill>
                        </a:rPr>
                        <a:t>158,000</a:t>
                      </a:r>
                      <a:endParaRPr lang="ko-KR" alt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05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주요 키워드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카카오 뱅크 상장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1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관련뉴스</a:t>
                      </a:r>
                    </a:p>
                  </a:txBody>
                  <a:tcP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뉴스 헤드라인 나열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링크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39180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4B634B-AEB7-401F-ACAC-FF239A921187}"/>
              </a:ext>
            </a:extLst>
          </p:cNvPr>
          <p:cNvSpPr txBox="1"/>
          <p:nvPr/>
        </p:nvSpPr>
        <p:spPr>
          <a:xfrm>
            <a:off x="3098799" y="6253338"/>
            <a:ext cx="8699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u="sng" dirty="0"/>
              <a:t>종목 전체보기</a:t>
            </a:r>
          </a:p>
        </p:txBody>
      </p:sp>
      <p:pic>
        <p:nvPicPr>
          <p:cNvPr id="17" name="그림 16" descr="테이블이(가) 표시된 사진&#10;&#10;자동 생성된 설명">
            <a:extLst>
              <a:ext uri="{FF2B5EF4-FFF2-40B4-BE49-F238E27FC236}">
                <a16:creationId xmlns:a16="http://schemas.microsoft.com/office/drawing/2014/main" id="{406AA785-9A60-4011-8719-94E63D4D4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96" y="4422663"/>
            <a:ext cx="2681288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53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77519" y="389218"/>
            <a:ext cx="516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투자현황 페이지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일기를 기반으로 만들어지는 투자 현황 페이지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6851650" y="857216"/>
            <a:ext cx="40368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 매수</a:t>
            </a:r>
            <a:r>
              <a:rPr lang="en-US" altLang="ko-KR" dirty="0"/>
              <a:t>, </a:t>
            </a:r>
            <a:r>
              <a:rPr lang="ko-KR" altLang="en-US" dirty="0"/>
              <a:t>매도</a:t>
            </a:r>
            <a:r>
              <a:rPr lang="en-US" altLang="ko-KR" dirty="0"/>
              <a:t>, </a:t>
            </a:r>
            <a:r>
              <a:rPr lang="ko-KR" altLang="en-US" dirty="0"/>
              <a:t>세부항목은 일기 데이터를 이용한다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보유비율 그래프는 일기장에서 직접 만든 이름의 카테고리 데이터의 비율 그래프다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카테고리를 터치하면 해당 카테고리 자세히 보기가 가능하다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카테고리 자세히 보기 속 리스트 순서는 보유개수 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2814D-40ED-4A82-AFA2-7CD5F3F424AC}"/>
              </a:ext>
            </a:extLst>
          </p:cNvPr>
          <p:cNvSpPr/>
          <p:nvPr/>
        </p:nvSpPr>
        <p:spPr>
          <a:xfrm>
            <a:off x="598394" y="1654328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26F4F7-B816-4018-97BB-31B1BDAABD76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투자현황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1E27A26-97F9-4904-930B-E68E998F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654328"/>
            <a:ext cx="268252" cy="268252"/>
          </a:xfrm>
          <a:prstGeom prst="rect">
            <a:avLst/>
          </a:prstGeom>
        </p:spPr>
      </p:pic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D4742884-0891-486F-9A6A-2AEA35419A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8588466"/>
              </p:ext>
            </p:extLst>
          </p:nvPr>
        </p:nvGraphicFramePr>
        <p:xfrm>
          <a:off x="699425" y="4254499"/>
          <a:ext cx="3297808" cy="2336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FA9ED92-529E-4387-B702-3D64A447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637115"/>
              </p:ext>
            </p:extLst>
          </p:nvPr>
        </p:nvGraphicFramePr>
        <p:xfrm>
          <a:off x="811875" y="2148225"/>
          <a:ext cx="3089563" cy="265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041">
                  <a:extLst>
                    <a:ext uri="{9D8B030D-6E8A-4147-A177-3AD203B41FA5}">
                      <a16:colId xmlns:a16="http://schemas.microsoft.com/office/drawing/2014/main" val="3845252844"/>
                    </a:ext>
                  </a:extLst>
                </a:gridCol>
                <a:gridCol w="906334">
                  <a:extLst>
                    <a:ext uri="{9D8B030D-6E8A-4147-A177-3AD203B41FA5}">
                      <a16:colId xmlns:a16="http://schemas.microsoft.com/office/drawing/2014/main" val="361990464"/>
                    </a:ext>
                  </a:extLst>
                </a:gridCol>
                <a:gridCol w="636306">
                  <a:extLst>
                    <a:ext uri="{9D8B030D-6E8A-4147-A177-3AD203B41FA5}">
                      <a16:colId xmlns:a16="http://schemas.microsoft.com/office/drawing/2014/main" val="3420720060"/>
                    </a:ext>
                  </a:extLst>
                </a:gridCol>
                <a:gridCol w="883882">
                  <a:extLst>
                    <a:ext uri="{9D8B030D-6E8A-4147-A177-3AD203B41FA5}">
                      <a16:colId xmlns:a16="http://schemas.microsoft.com/office/drawing/2014/main" val="2850942329"/>
                    </a:ext>
                  </a:extLst>
                </a:gridCol>
              </a:tblGrid>
              <a:tr h="2653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총 매수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accent1"/>
                          </a:solidFill>
                        </a:rPr>
                        <a:t>21,407,520 </a:t>
                      </a:r>
                      <a:endParaRPr lang="ko-KR" altLang="en-US" sz="105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총 매도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rgbClr val="C00000"/>
                          </a:solidFill>
                        </a:rPr>
                        <a:t>15,700,000</a:t>
                      </a:r>
                      <a:endParaRPr lang="ko-KR" altLang="en-US" sz="105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575387"/>
                  </a:ext>
                </a:extLst>
              </a:tr>
            </a:tbl>
          </a:graphicData>
        </a:graphic>
      </p:graphicFrame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1B124BC2-E4B2-42F7-B879-A4783EA05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37143"/>
              </p:ext>
            </p:extLst>
          </p:nvPr>
        </p:nvGraphicFramePr>
        <p:xfrm>
          <a:off x="694263" y="2520779"/>
          <a:ext cx="332528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44">
                  <a:extLst>
                    <a:ext uri="{9D8B030D-6E8A-4147-A177-3AD203B41FA5}">
                      <a16:colId xmlns:a16="http://schemas.microsoft.com/office/drawing/2014/main" val="3469278948"/>
                    </a:ext>
                  </a:extLst>
                </a:gridCol>
                <a:gridCol w="1662644">
                  <a:extLst>
                    <a:ext uri="{9D8B030D-6E8A-4147-A177-3AD203B41FA5}">
                      <a16:colId xmlns:a16="http://schemas.microsoft.com/office/drawing/2014/main" val="1070279407"/>
                    </a:ext>
                  </a:extLst>
                </a:gridCol>
              </a:tblGrid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매수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66919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2021/8/1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120000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/2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74246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매도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38826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2021/8/2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80000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/3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3201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삼성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매수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64497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2021/8/3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78000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/5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67360"/>
                  </a:ext>
                </a:extLst>
              </a:tr>
            </a:tbl>
          </a:graphicData>
        </a:graphic>
      </p:graphicFrame>
      <p:pic>
        <p:nvPicPr>
          <p:cNvPr id="9" name="그림 8" descr="테이블이(가) 표시된 사진&#10;&#10;자동 생성된 설명">
            <a:extLst>
              <a:ext uri="{FF2B5EF4-FFF2-40B4-BE49-F238E27FC236}">
                <a16:creationId xmlns:a16="http://schemas.microsoft.com/office/drawing/2014/main" id="{ECFAEA35-CB90-4C7E-8933-9DC5037FFF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9715" y="3490951"/>
            <a:ext cx="2115235" cy="29778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67E7650-12D2-4630-8FA7-054349C7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915" y="3490951"/>
            <a:ext cx="203885" cy="20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23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40F7D0-A2E9-4F14-8BFF-0A5075DB5229}"/>
              </a:ext>
            </a:extLst>
          </p:cNvPr>
          <p:cNvSpPr txBox="1"/>
          <p:nvPr/>
        </p:nvSpPr>
        <p:spPr>
          <a:xfrm>
            <a:off x="477519" y="389218"/>
            <a:ext cx="5168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설정 페이지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90F605-04E9-4AC9-8AB8-33A60B01042A}"/>
              </a:ext>
            </a:extLst>
          </p:cNvPr>
          <p:cNvSpPr txBox="1"/>
          <p:nvPr/>
        </p:nvSpPr>
        <p:spPr>
          <a:xfrm>
            <a:off x="5226132" y="2551837"/>
            <a:ext cx="49574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관심종목</a:t>
            </a:r>
            <a:r>
              <a:rPr lang="en-US" altLang="ko-KR" dirty="0"/>
              <a:t> </a:t>
            </a:r>
            <a:r>
              <a:rPr lang="ko-KR" altLang="en-US" dirty="0"/>
              <a:t>등록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테마 설정 데이</a:t>
            </a:r>
            <a:r>
              <a:rPr lang="en-US" altLang="ko-KR" dirty="0"/>
              <a:t>/</a:t>
            </a:r>
            <a:r>
              <a:rPr lang="ko-KR" altLang="en-US" dirty="0"/>
              <a:t>나이트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버전 표시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일기 알림 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2814D-40ED-4A82-AFA2-7CD5F3F424AC}"/>
              </a:ext>
            </a:extLst>
          </p:cNvPr>
          <p:cNvSpPr/>
          <p:nvPr/>
        </p:nvSpPr>
        <p:spPr>
          <a:xfrm>
            <a:off x="598393" y="1654328"/>
            <a:ext cx="3489511" cy="49888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26F4F7-B816-4018-97BB-31B1BDAABD76}"/>
              </a:ext>
            </a:extLst>
          </p:cNvPr>
          <p:cNvSpPr/>
          <p:nvPr/>
        </p:nvSpPr>
        <p:spPr>
          <a:xfrm>
            <a:off x="578223" y="16069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11E27A26-97F9-4904-930B-E68E998F2D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22" y="1654328"/>
            <a:ext cx="268252" cy="268252"/>
          </a:xfrm>
          <a:prstGeom prst="rect">
            <a:avLst/>
          </a:prstGeom>
        </p:spPr>
      </p:pic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D7CB468C-812B-4A58-BE8D-FF2EC2FC6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2280"/>
              </p:ext>
            </p:extLst>
          </p:nvPr>
        </p:nvGraphicFramePr>
        <p:xfrm>
          <a:off x="864236" y="2155781"/>
          <a:ext cx="2957826" cy="2986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913">
                  <a:extLst>
                    <a:ext uri="{9D8B030D-6E8A-4147-A177-3AD203B41FA5}">
                      <a16:colId xmlns:a16="http://schemas.microsoft.com/office/drawing/2014/main" val="2560722104"/>
                    </a:ext>
                  </a:extLst>
                </a:gridCol>
                <a:gridCol w="1478913">
                  <a:extLst>
                    <a:ext uri="{9D8B030D-6E8A-4147-A177-3AD203B41FA5}">
                      <a16:colId xmlns:a16="http://schemas.microsoft.com/office/drawing/2014/main" val="3583273092"/>
                    </a:ext>
                  </a:extLst>
                </a:gridCol>
              </a:tblGrid>
              <a:tr h="59078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52501"/>
                  </a:ext>
                </a:extLst>
              </a:tr>
              <a:tr h="5989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테마설정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79245"/>
                  </a:ext>
                </a:extLst>
              </a:tr>
              <a:tr h="598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데이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나이트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220570"/>
                  </a:ext>
                </a:extLst>
              </a:tr>
              <a:tr h="5989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관심종목 등록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138699"/>
                  </a:ext>
                </a:extLst>
              </a:tr>
              <a:tr h="598986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일기 알림 설정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16826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73E0CF0-0F2C-4218-94D1-28B47DA88D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00" y="4122327"/>
            <a:ext cx="184264" cy="18426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5D9D44-DE10-4E03-9C51-98CB896AC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532" y="4648371"/>
            <a:ext cx="184264" cy="1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9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직사각형 45">
            <a:extLst>
              <a:ext uri="{FF2B5EF4-FFF2-40B4-BE49-F238E27FC236}">
                <a16:creationId xmlns:a16="http://schemas.microsoft.com/office/drawing/2014/main" id="{AFA2814D-40ED-4A82-AFA2-7CD5F3F424AC}"/>
              </a:ext>
            </a:extLst>
          </p:cNvPr>
          <p:cNvSpPr/>
          <p:nvPr/>
        </p:nvSpPr>
        <p:spPr>
          <a:xfrm>
            <a:off x="490306" y="514713"/>
            <a:ext cx="3489511" cy="31873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126F4F7-B816-4018-97BB-31B1BDAABD76}"/>
              </a:ext>
            </a:extLst>
          </p:cNvPr>
          <p:cNvSpPr/>
          <p:nvPr/>
        </p:nvSpPr>
        <p:spPr>
          <a:xfrm>
            <a:off x="476858" y="514713"/>
            <a:ext cx="3502959" cy="363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 설정</a:t>
            </a:r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9F331C5B-EA72-4E7E-A650-46A017F24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499452"/>
              </p:ext>
            </p:extLst>
          </p:nvPr>
        </p:nvGraphicFramePr>
        <p:xfrm>
          <a:off x="565693" y="1546102"/>
          <a:ext cx="3325288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644">
                  <a:extLst>
                    <a:ext uri="{9D8B030D-6E8A-4147-A177-3AD203B41FA5}">
                      <a16:colId xmlns:a16="http://schemas.microsoft.com/office/drawing/2014/main" val="3469278948"/>
                    </a:ext>
                  </a:extLst>
                </a:gridCol>
                <a:gridCol w="1662644">
                  <a:extLst>
                    <a:ext uri="{9D8B030D-6E8A-4147-A177-3AD203B41FA5}">
                      <a16:colId xmlns:a16="http://schemas.microsoft.com/office/drawing/2014/main" val="1070279407"/>
                    </a:ext>
                  </a:extLst>
                </a:gridCol>
              </a:tblGrid>
              <a:tr h="171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알림 시간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00:00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466919"/>
                  </a:ext>
                </a:extLst>
              </a:tr>
              <a:tr h="171479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알림 형태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소리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진동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무음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74246"/>
                  </a:ext>
                </a:extLst>
              </a:tr>
              <a:tr h="17147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알림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38826"/>
                  </a:ext>
                </a:extLst>
              </a:tr>
              <a:tr h="17147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상단 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3201"/>
                  </a:ext>
                </a:extLst>
              </a:tr>
              <a:tr h="17147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잠금 화면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64497"/>
                  </a:ext>
                </a:extLst>
              </a:tr>
              <a:tr h="171479">
                <a:tc v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아이콘 </a:t>
                      </a: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배찌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67360"/>
                  </a:ext>
                </a:extLst>
              </a:tr>
              <a:tr h="1714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알림 내용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64583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2E34C7D-56C7-4B16-B918-E7774C626E83}"/>
              </a:ext>
            </a:extLst>
          </p:cNvPr>
          <p:cNvSpPr txBox="1"/>
          <p:nvPr/>
        </p:nvSpPr>
        <p:spPr>
          <a:xfrm>
            <a:off x="584157" y="1043942"/>
            <a:ext cx="224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알림 설정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90A82CA-4885-4EC7-8040-B7E036DAB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3" y="566647"/>
            <a:ext cx="237377" cy="237377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42529A-FA96-43E3-8025-C299A35A6F88}"/>
              </a:ext>
            </a:extLst>
          </p:cNvPr>
          <p:cNvSpPr/>
          <p:nvPr/>
        </p:nvSpPr>
        <p:spPr>
          <a:xfrm>
            <a:off x="4941421" y="534199"/>
            <a:ext cx="3489511" cy="31428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F9528F7-55CA-4FE5-AB06-697F17AF8E38}"/>
              </a:ext>
            </a:extLst>
          </p:cNvPr>
          <p:cNvSpPr/>
          <p:nvPr/>
        </p:nvSpPr>
        <p:spPr>
          <a:xfrm>
            <a:off x="4927973" y="514713"/>
            <a:ext cx="3502959" cy="4289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설정</a:t>
            </a:r>
          </a:p>
        </p:txBody>
      </p:sp>
      <p:graphicFrame>
        <p:nvGraphicFramePr>
          <p:cNvPr id="19" name="표 7">
            <a:extLst>
              <a:ext uri="{FF2B5EF4-FFF2-40B4-BE49-F238E27FC236}">
                <a16:creationId xmlns:a16="http://schemas.microsoft.com/office/drawing/2014/main" id="{D6DA618A-2700-4DAF-969A-6F863BE00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55942"/>
              </p:ext>
            </p:extLst>
          </p:nvPr>
        </p:nvGraphicFramePr>
        <p:xfrm>
          <a:off x="5854854" y="1535317"/>
          <a:ext cx="1662645" cy="1728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796">
                  <a:extLst>
                    <a:ext uri="{9D8B030D-6E8A-4147-A177-3AD203B41FA5}">
                      <a16:colId xmlns:a16="http://schemas.microsoft.com/office/drawing/2014/main" val="3469278948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3958833247"/>
                    </a:ext>
                  </a:extLst>
                </a:gridCol>
                <a:gridCol w="265799">
                  <a:extLst>
                    <a:ext uri="{9D8B030D-6E8A-4147-A177-3AD203B41FA5}">
                      <a16:colId xmlns:a16="http://schemas.microsoft.com/office/drawing/2014/main" val="1427300283"/>
                    </a:ext>
                  </a:extLst>
                </a:gridCol>
              </a:tblGrid>
              <a:tr h="2880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466919"/>
                  </a:ext>
                </a:extLst>
              </a:tr>
              <a:tr h="2880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74246"/>
                  </a:ext>
                </a:extLst>
              </a:tr>
              <a:tr h="288075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SK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하이닉스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38826"/>
                  </a:ext>
                </a:extLst>
              </a:tr>
              <a:tr h="2880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네이버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243201"/>
                  </a:ext>
                </a:extLst>
              </a:tr>
              <a:tr h="2880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카카오뱅크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964497"/>
                  </a:ext>
                </a:extLst>
              </a:tr>
              <a:tr h="288075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서희건설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67360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A7F7037-04FF-4D22-A740-88CC0362D14F}"/>
              </a:ext>
            </a:extLst>
          </p:cNvPr>
          <p:cNvSpPr txBox="1"/>
          <p:nvPr/>
        </p:nvSpPr>
        <p:spPr>
          <a:xfrm>
            <a:off x="5035272" y="1043942"/>
            <a:ext cx="22402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관심종목 설정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E63CA64-0633-4C7F-8B55-2D0EED447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808" y="566647"/>
            <a:ext cx="237377" cy="28043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DBB871A-4680-4911-A0CA-594B5C0AC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6545" y="3378788"/>
            <a:ext cx="179262" cy="1792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3B87B5-432B-4EFF-B8ED-56FD7370F517}"/>
              </a:ext>
            </a:extLst>
          </p:cNvPr>
          <p:cNvSpPr txBox="1"/>
          <p:nvPr/>
        </p:nvSpPr>
        <p:spPr>
          <a:xfrm>
            <a:off x="490306" y="3982874"/>
            <a:ext cx="79692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시간은 스크롤로 전환가능한 형태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형태의 소리</a:t>
            </a:r>
            <a:r>
              <a:rPr lang="en-US" altLang="ko-KR" dirty="0"/>
              <a:t>, </a:t>
            </a:r>
            <a:r>
              <a:rPr lang="ko-KR" altLang="en-US" dirty="0"/>
              <a:t>진동</a:t>
            </a:r>
            <a:r>
              <a:rPr lang="en-US" altLang="ko-KR" dirty="0"/>
              <a:t>, </a:t>
            </a:r>
            <a:r>
              <a:rPr lang="ko-KR" altLang="en-US" dirty="0"/>
              <a:t>무음은 라디오버튼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그 외의 알림 창</a:t>
            </a:r>
            <a:r>
              <a:rPr lang="en-US" altLang="ko-KR" dirty="0"/>
              <a:t>, </a:t>
            </a:r>
            <a:r>
              <a:rPr lang="ko-KR" altLang="en-US" dirty="0"/>
              <a:t>등은 체크박스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알림 내용은 자유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관심종목은 네이버 주식에 상장된 이름 기준으로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더하기 버튼으로 표의 열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삭제할 때는 옆으로 </a:t>
            </a:r>
            <a:r>
              <a:rPr lang="ko-KR" altLang="en-US" dirty="0" err="1"/>
              <a:t>스와이프</a:t>
            </a:r>
            <a:r>
              <a:rPr lang="ko-KR" altLang="en-US" dirty="0"/>
              <a:t> 후</a:t>
            </a:r>
            <a:r>
              <a:rPr lang="en-US" altLang="ko-KR" dirty="0"/>
              <a:t>, </a:t>
            </a:r>
            <a:r>
              <a:rPr lang="ko-KR" altLang="en-US" dirty="0"/>
              <a:t>수정 또는 삭제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848707-A0D3-4B3D-AF16-160A4E8A2EC2}"/>
              </a:ext>
            </a:extLst>
          </p:cNvPr>
          <p:cNvSpPr txBox="1"/>
          <p:nvPr/>
        </p:nvSpPr>
        <p:spPr>
          <a:xfrm>
            <a:off x="1749286" y="3292850"/>
            <a:ext cx="97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저장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B962A-7C34-4B62-8779-FC1F85429FB3}"/>
              </a:ext>
            </a:extLst>
          </p:cNvPr>
          <p:cNvSpPr txBox="1"/>
          <p:nvPr/>
        </p:nvSpPr>
        <p:spPr>
          <a:xfrm>
            <a:off x="7029450" y="1143297"/>
            <a:ext cx="1253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저장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23325B-4FF1-4AB6-B443-7A8B49AC4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5" y="1615688"/>
            <a:ext cx="126643" cy="126643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FB415F30-5C01-4748-ADA5-CF5E87216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835" y="1600201"/>
            <a:ext cx="182011" cy="1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22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649</Words>
  <Application>Microsoft Office PowerPoint</Application>
  <PresentationFormat>와이드스크린</PresentationFormat>
  <Paragraphs>261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윤성광</dc:creator>
  <cp:lastModifiedBy>윤성광</cp:lastModifiedBy>
  <cp:revision>34</cp:revision>
  <dcterms:created xsi:type="dcterms:W3CDTF">2021-08-15T02:40:16Z</dcterms:created>
  <dcterms:modified xsi:type="dcterms:W3CDTF">2021-08-15T12:49:21Z</dcterms:modified>
</cp:coreProperties>
</file>