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282" r:id="rId3"/>
    <p:sldId id="322" r:id="rId4"/>
    <p:sldId id="331" r:id="rId5"/>
    <p:sldId id="325" r:id="rId6"/>
    <p:sldId id="341" r:id="rId7"/>
    <p:sldId id="342" r:id="rId8"/>
    <p:sldId id="340" r:id="rId9"/>
    <p:sldId id="335" r:id="rId10"/>
    <p:sldId id="319" r:id="rId11"/>
    <p:sldId id="326" r:id="rId12"/>
    <p:sldId id="339" r:id="rId13"/>
    <p:sldId id="336" r:id="rId14"/>
    <p:sldId id="337" r:id="rId15"/>
    <p:sldId id="338" r:id="rId16"/>
    <p:sldId id="33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29" autoAdjust="0"/>
    <p:restoredTop sz="95567"/>
  </p:normalViewPr>
  <p:slideViewPr>
    <p:cSldViewPr snapToGrid="0" showGuides="1">
      <p:cViewPr varScale="1">
        <p:scale>
          <a:sx n="95" d="100"/>
          <a:sy n="95" d="100"/>
        </p:scale>
        <p:origin x="192" y="39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2021. 8. 19.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2021. 8. 19.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2021. 8. 19.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2021. 8. 19.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2021. 8. 19.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2021. 8. 19.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2021. 8. 19.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2021. 8. 19.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2021. 8. 19.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2021. 8. 19.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2021. 8. 19.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2021. 8. 19.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61990" y="6505575"/>
            <a:ext cx="2359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hitnews.co.kr/" TargetMode="External"/><Relationship Id="rId13" Type="http://schemas.openxmlformats.org/officeDocument/2006/relationships/hyperlink" Target="https://www.jjn.co.kr/news/articleView.html?idxno=815707" TargetMode="External"/><Relationship Id="rId18" Type="http://schemas.openxmlformats.org/officeDocument/2006/relationships/hyperlink" Target="http://ncov.mohw.go.kr/upload/ncov/file/202105/1621221128091_20210517121209.pdf" TargetMode="External"/><Relationship Id="rId26" Type="http://schemas.openxmlformats.org/officeDocument/2006/relationships/hyperlink" Target="http://www.bosa.co.kr/news/articleView.html?idxno=2122510" TargetMode="External"/><Relationship Id="rId3" Type="http://schemas.openxmlformats.org/officeDocument/2006/relationships/hyperlink" Target="https://www.k-health.com/news/articleView.html?idxno=50612" TargetMode="External"/><Relationship Id="rId21" Type="http://schemas.openxmlformats.org/officeDocument/2006/relationships/hyperlink" Target="https://m.medigatenews.com/news/3326115121" TargetMode="External"/><Relationship Id="rId7" Type="http://schemas.openxmlformats.org/officeDocument/2006/relationships/hyperlink" Target="https://www.hurb.or.kr/hira_sg/index.jsp" TargetMode="External"/><Relationship Id="rId12" Type="http://schemas.openxmlformats.org/officeDocument/2006/relationships/hyperlink" Target="http://www.dailymedi.com/detail.php?number=853960" TargetMode="External"/><Relationship Id="rId17" Type="http://schemas.openxmlformats.org/officeDocument/2006/relationships/hyperlink" Target="https://www.domin.co.kr/news/articleView.html?idxno=1350119&amp;sc_section_code=S1N6" TargetMode="External"/><Relationship Id="rId25" Type="http://schemas.openxmlformats.org/officeDocument/2006/relationships/hyperlink" Target="https://www.docdocdoc.co.kr/news/articleView.html?idxno=2013388" TargetMode="External"/><Relationship Id="rId2" Type="http://schemas.openxmlformats.org/officeDocument/2006/relationships/hyperlink" Target="https://m.medigatenews.com/news/2642669151" TargetMode="External"/><Relationship Id="rId16" Type="http://schemas.openxmlformats.org/officeDocument/2006/relationships/hyperlink" Target="https://www.jjan.kr/news/articleView.html?idxno=2097318" TargetMode="External"/><Relationship Id="rId20" Type="http://schemas.openxmlformats.org/officeDocument/2006/relationships/hyperlink" Target="https://m.mt.co.kr/renew/view.html?no=2020120915158245966&amp;ca=" TargetMode="External"/><Relationship Id="rId29" Type="http://schemas.openxmlformats.org/officeDocument/2006/relationships/hyperlink" Target="http://ncov.mohw.go.kr/upload/viewer/skin/doc.html?fn=1627984515485_20210803185517.hw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ppm.or.kr/medi/mediMapList.do?MENUID=A03040000" TargetMode="External"/><Relationship Id="rId11" Type="http://schemas.openxmlformats.org/officeDocument/2006/relationships/hyperlink" Target="https://www.eduinnews.co.kr/news/articleView.html?idxno=38270" TargetMode="External"/><Relationship Id="rId24" Type="http://schemas.openxmlformats.org/officeDocument/2006/relationships/hyperlink" Target="http://ncov.mohw.go.kr/baroView3.do?brdId=4&amp;brdGubun=43" TargetMode="External"/><Relationship Id="rId5" Type="http://schemas.openxmlformats.org/officeDocument/2006/relationships/hyperlink" Target="https://www.data.go.kr/data/15001698/openapi.do" TargetMode="External"/><Relationship Id="rId15" Type="http://schemas.openxmlformats.org/officeDocument/2006/relationships/hyperlink" Target="http://www.segyelocalnews.com/news/newsview.php?ncode=1065542016668544" TargetMode="External"/><Relationship Id="rId23" Type="http://schemas.openxmlformats.org/officeDocument/2006/relationships/hyperlink" Target="https://www.mohw.go.kr/react/popup_200128.html" TargetMode="External"/><Relationship Id="rId28" Type="http://schemas.openxmlformats.org/officeDocument/2006/relationships/hyperlink" Target="https://m.medigatenews.com/news/3242187718" TargetMode="External"/><Relationship Id="rId10" Type="http://schemas.openxmlformats.org/officeDocument/2006/relationships/hyperlink" Target="https://www.monews.co.kr/news/articleView.html?idxno=208270" TargetMode="External"/><Relationship Id="rId19" Type="http://schemas.openxmlformats.org/officeDocument/2006/relationships/hyperlink" Target="https://www.jnilbo.com/view/media/view?code=2021081213585628473" TargetMode="External"/><Relationship Id="rId31" Type="http://schemas.openxmlformats.org/officeDocument/2006/relationships/hyperlink" Target="http://ncov.mohw.go.kr/shBoardView.do?brdId=3&amp;brdGubun=38&amp;ncvContSeq=3530" TargetMode="External"/><Relationship Id="rId4" Type="http://schemas.openxmlformats.org/officeDocument/2006/relationships/hyperlink" Target="http://www.mdilbo.com/detail/0kIA7d/607423?viewmode=pc" TargetMode="External"/><Relationship Id="rId9" Type="http://schemas.openxmlformats.org/officeDocument/2006/relationships/hyperlink" Target="https://hcr.hira.or.kr/hira_hcr/index.jsp" TargetMode="External"/><Relationship Id="rId14" Type="http://schemas.openxmlformats.org/officeDocument/2006/relationships/hyperlink" Target="https://www.yna.co.kr/view/AKR20210201124700054" TargetMode="External"/><Relationship Id="rId22" Type="http://schemas.openxmlformats.org/officeDocument/2006/relationships/hyperlink" Target="https://www.bosa.co.kr/news/articleView.html?idxno=2141510" TargetMode="External"/><Relationship Id="rId27" Type="http://schemas.openxmlformats.org/officeDocument/2006/relationships/hyperlink" Target="http://www.kjdaily.com/1626694023551702005" TargetMode="External"/><Relationship Id="rId30" Type="http://schemas.openxmlformats.org/officeDocument/2006/relationships/hyperlink" Target="http://www.mdtoday.co.kr/mdtoday/index.html?no=42714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6975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48956" y="2974312"/>
            <a:ext cx="6494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Pandemic Manager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067787" y="3907451"/>
            <a:ext cx="4056423" cy="655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</a:rPr>
              <a:t>[</a:t>
            </a:r>
            <a:r>
              <a:rPr lang="ko-KR" altLang="en-US" sz="1300" dirty="0">
                <a:solidFill>
                  <a:schemeClr val="bg1"/>
                </a:solidFill>
              </a:rPr>
              <a:t>기획자</a:t>
            </a:r>
            <a:r>
              <a:rPr lang="en-US" altLang="ko-KR" sz="1300" dirty="0">
                <a:solidFill>
                  <a:schemeClr val="bg1"/>
                </a:solidFill>
              </a:rPr>
              <a:t>]</a:t>
            </a:r>
            <a:r>
              <a:rPr lang="ko-KR" altLang="en-US" sz="1300" dirty="0">
                <a:solidFill>
                  <a:schemeClr val="bg1"/>
                </a:solidFill>
              </a:rPr>
              <a:t> 정재홍</a:t>
            </a:r>
            <a:r>
              <a:rPr lang="en-US" altLang="ko-KR" sz="1300" dirty="0">
                <a:solidFill>
                  <a:schemeClr val="bg1"/>
                </a:solidFill>
              </a:rPr>
              <a:t> [</a:t>
            </a:r>
            <a:r>
              <a:rPr lang="ko-KR" altLang="en-US" sz="1300" dirty="0">
                <a:solidFill>
                  <a:schemeClr val="bg1"/>
                </a:solidFill>
              </a:rPr>
              <a:t>디자이너</a:t>
            </a:r>
            <a:r>
              <a:rPr lang="en-US" altLang="ko-KR" sz="1300" dirty="0">
                <a:solidFill>
                  <a:schemeClr val="bg1"/>
                </a:solidFill>
              </a:rPr>
              <a:t>]</a:t>
            </a:r>
            <a:r>
              <a:rPr lang="ko-KR" altLang="en-US" sz="1300" dirty="0">
                <a:solidFill>
                  <a:schemeClr val="bg1"/>
                </a:solidFill>
              </a:rPr>
              <a:t> 정예은</a:t>
            </a:r>
            <a:endParaRPr lang="en-US" altLang="ko-KR" sz="13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</a:rPr>
              <a:t>[</a:t>
            </a:r>
            <a:r>
              <a:rPr lang="ko-KR" altLang="en-US" sz="1300" dirty="0">
                <a:solidFill>
                  <a:schemeClr val="bg1"/>
                </a:solidFill>
              </a:rPr>
              <a:t>개발자</a:t>
            </a:r>
            <a:r>
              <a:rPr lang="en-US" altLang="ko-KR" sz="1300" dirty="0">
                <a:solidFill>
                  <a:schemeClr val="bg1"/>
                </a:solidFill>
              </a:rPr>
              <a:t>]</a:t>
            </a:r>
            <a:r>
              <a:rPr lang="ko-KR" altLang="en-US" sz="1300" dirty="0">
                <a:solidFill>
                  <a:schemeClr val="bg1"/>
                </a:solidFill>
              </a:rPr>
              <a:t> 김단은</a:t>
            </a:r>
            <a:r>
              <a:rPr lang="en-US" altLang="ko-KR" sz="1300" dirty="0">
                <a:solidFill>
                  <a:schemeClr val="bg1"/>
                </a:solidFill>
              </a:rPr>
              <a:t>,</a:t>
            </a:r>
            <a:r>
              <a:rPr lang="ko-KR" altLang="en-US" sz="1300" dirty="0">
                <a:solidFill>
                  <a:schemeClr val="bg1"/>
                </a:solidFill>
              </a:rPr>
              <a:t> 윤준영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603" y="158121"/>
            <a:ext cx="2714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Oasis Hackathon / Navy_Bottle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66598" y="491296"/>
            <a:ext cx="248695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985500" y="6267422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2021.08.20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61990" y="6505575"/>
            <a:ext cx="2359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1887" y="652397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6073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1" dirty="0">
                <a:solidFill>
                  <a:schemeClr val="accent4"/>
                </a:solidFill>
                <a:latin typeface="+mj-ea"/>
                <a:ea typeface="+mj-ea"/>
              </a:rPr>
              <a:t>핵심 기술 설명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4" y="1180993"/>
            <a:ext cx="1557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1" dirty="0">
                <a:solidFill>
                  <a:schemeClr val="accent4"/>
                </a:solidFill>
              </a:rPr>
              <a:t>웹 서비스 구현 방법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365490" y="2334894"/>
            <a:ext cx="2372765" cy="1099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chemeClr val="accent4"/>
                </a:solidFill>
              </a:rPr>
              <a:t>프론트엔드 </a:t>
            </a:r>
            <a:r>
              <a:rPr lang="en-US" altLang="ko-KR" sz="2000" b="1" dirty="0">
                <a:solidFill>
                  <a:schemeClr val="accent4"/>
                </a:solidFill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accent4"/>
                </a:solidFill>
              </a:rPr>
              <a:t>React / Scss 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(HTML/CSS/JavaScript)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8243265" y="2460173"/>
            <a:ext cx="0" cy="84871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D879503E-D0A2-A24B-810F-A59E389C4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473" y="2080841"/>
            <a:ext cx="2157505" cy="161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at is a REST API? Definition and Principles - Seobility Wiki">
            <a:extLst>
              <a:ext uri="{FF2B5EF4-FFF2-40B4-BE49-F238E27FC236}">
                <a16:creationId xmlns:a16="http://schemas.microsoft.com/office/drawing/2014/main" id="{7D75DEBC-1FA7-6F4C-97F4-CD656B7B2A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" t="33402" b="27582"/>
          <a:stretch/>
        </p:blipFill>
        <p:spPr bwMode="auto">
          <a:xfrm>
            <a:off x="2580792" y="5036700"/>
            <a:ext cx="4783933" cy="142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6C254C0-E5FB-B147-8561-90DF26FA4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33" y="1868940"/>
            <a:ext cx="5182923" cy="157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jango Logo Project Web - Free vector graphic on Pixabay">
            <a:extLst>
              <a:ext uri="{FF2B5EF4-FFF2-40B4-BE49-F238E27FC236}">
                <a16:creationId xmlns:a16="http://schemas.microsoft.com/office/drawing/2014/main" id="{0D65F930-638C-8145-9B1E-8757E3D76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10" y="4353164"/>
            <a:ext cx="2848105" cy="142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3AC80DC-A34A-6C42-BC14-4E92C51CE8B8}"/>
              </a:ext>
            </a:extLst>
          </p:cNvPr>
          <p:cNvSpPr txBox="1"/>
          <p:nvPr/>
        </p:nvSpPr>
        <p:spPr>
          <a:xfrm>
            <a:off x="8365488" y="5018771"/>
            <a:ext cx="1258550" cy="1099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chemeClr val="accent4"/>
                </a:solidFill>
              </a:rPr>
              <a:t>백엔드 </a:t>
            </a:r>
            <a:r>
              <a:rPr lang="en-US" altLang="ko-KR" sz="2000" b="1" dirty="0">
                <a:solidFill>
                  <a:schemeClr val="accent4"/>
                </a:solidFill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accent4"/>
                </a:solidFill>
              </a:rPr>
              <a:t>django 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(restful API)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8" name="직선 연결선 39">
            <a:extLst>
              <a:ext uri="{FF2B5EF4-FFF2-40B4-BE49-F238E27FC236}">
                <a16:creationId xmlns:a16="http://schemas.microsoft.com/office/drawing/2014/main" id="{6F8193C3-3241-B74B-8D17-226DFFA24ABF}"/>
              </a:ext>
            </a:extLst>
          </p:cNvPr>
          <p:cNvCxnSpPr/>
          <p:nvPr/>
        </p:nvCxnSpPr>
        <p:spPr>
          <a:xfrm>
            <a:off x="8243265" y="5144052"/>
            <a:ext cx="0" cy="84871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3EA61CF-5A03-45E0-AD42-932877F41494}"/>
              </a:ext>
            </a:extLst>
          </p:cNvPr>
          <p:cNvCxnSpPr>
            <a:cxnSpLocks/>
          </p:cNvCxnSpPr>
          <p:nvPr/>
        </p:nvCxnSpPr>
        <p:spPr>
          <a:xfrm>
            <a:off x="139703" y="491296"/>
            <a:ext cx="248729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EEE161-ED19-47EA-97C7-B2A1572FF0A4}"/>
              </a:ext>
            </a:extLst>
          </p:cNvPr>
          <p:cNvSpPr txBox="1"/>
          <p:nvPr/>
        </p:nvSpPr>
        <p:spPr>
          <a:xfrm>
            <a:off x="101600" y="158121"/>
            <a:ext cx="2664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Oasis Hackathon / Navy_Bottle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833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1887" y="652397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2.4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4920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1" dirty="0">
                <a:solidFill>
                  <a:schemeClr val="accent4"/>
                </a:solidFill>
                <a:latin typeface="+mj-ea"/>
                <a:ea typeface="+mj-ea"/>
              </a:rPr>
              <a:t>문제 해결방법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3"/>
            <a:ext cx="1686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1" dirty="0">
                <a:solidFill>
                  <a:schemeClr val="accent4"/>
                </a:solidFill>
              </a:rPr>
              <a:t>펜데믹</a:t>
            </a:r>
            <a:r>
              <a:rPr lang="en-US" altLang="ko-KR" sz="1400" spc="-151" dirty="0">
                <a:solidFill>
                  <a:schemeClr val="accent4"/>
                </a:solidFill>
              </a:rPr>
              <a:t> </a:t>
            </a:r>
            <a:r>
              <a:rPr lang="ko-KR" altLang="en-US" sz="1400" spc="-151" dirty="0">
                <a:solidFill>
                  <a:schemeClr val="accent4"/>
                </a:solidFill>
              </a:rPr>
              <a:t>매니저의 목적</a:t>
            </a:r>
          </a:p>
        </p:txBody>
      </p:sp>
      <p:sp>
        <p:nvSpPr>
          <p:cNvPr id="10" name="타원 9"/>
          <p:cNvSpPr/>
          <p:nvPr/>
        </p:nvSpPr>
        <p:spPr>
          <a:xfrm>
            <a:off x="1586068" y="2402159"/>
            <a:ext cx="3053141" cy="3053141"/>
          </a:xfrm>
          <a:prstGeom prst="ellipse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513723" y="2402159"/>
            <a:ext cx="3053140" cy="3053141"/>
          </a:xfrm>
          <a:prstGeom prst="ellipse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4244196" y="2128920"/>
            <a:ext cx="3653077" cy="3653077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28572" y="492011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accent4"/>
                </a:solidFill>
              </a:rPr>
              <a:t>최적화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69741" y="4689280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4"/>
                </a:solidFill>
              </a:rPr>
              <a:t>의료 인력 부담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85" t="79533" r="1" b="-7485"/>
          <a:stretch/>
        </p:blipFill>
        <p:spPr>
          <a:xfrm>
            <a:off x="2077376" y="4392481"/>
            <a:ext cx="1612925" cy="354439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85" t="79533" r="1" b="-7485"/>
          <a:stretch/>
        </p:blipFill>
        <p:spPr>
          <a:xfrm>
            <a:off x="8110876" y="4336564"/>
            <a:ext cx="1605093" cy="352717"/>
          </a:xfrm>
          <a:prstGeom prst="rect">
            <a:avLst/>
          </a:prstGeom>
        </p:spPr>
      </p:pic>
      <p:pic>
        <p:nvPicPr>
          <p:cNvPr id="1026" name="Picture 2" descr="Free Optimization Glyph Icon - Available in SVG, PNG, EPS, AI &amp;amp; Icon fonts">
            <a:extLst>
              <a:ext uri="{FF2B5EF4-FFF2-40B4-BE49-F238E27FC236}">
                <a16:creationId xmlns:a16="http://schemas.microsoft.com/office/drawing/2014/main" id="{C2605081-41B5-B840-B3EA-3588D2A6F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>
                  <a:alpha val="0"/>
                </a:srgbClr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123" y="2606611"/>
            <a:ext cx="2272335" cy="227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병상 PNG 이미지 | 벡터 및 PSD 파일 | Pngtree에 무료 다운로드">
            <a:extLst>
              <a:ext uri="{FF2B5EF4-FFF2-40B4-BE49-F238E27FC236}">
                <a16:creationId xmlns:a16="http://schemas.microsoft.com/office/drawing/2014/main" id="{CC3308FA-2A0C-D64B-A79F-184189FB4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947" y="2401297"/>
            <a:ext cx="2345623" cy="234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프로젝트의 의사 아이콘, 의사 아이콘, 의료, 건강 PNG 및 벡터 에 대한 무료 다운로드">
            <a:extLst>
              <a:ext uri="{FF2B5EF4-FFF2-40B4-BE49-F238E27FC236}">
                <a16:creationId xmlns:a16="http://schemas.microsoft.com/office/drawing/2014/main" id="{E5D0E71C-C771-1149-A0C1-EDE231FF1E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20"/>
          <a:stretch/>
        </p:blipFill>
        <p:spPr bwMode="auto">
          <a:xfrm>
            <a:off x="7679241" y="2367795"/>
            <a:ext cx="2722099" cy="220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1037E9F-1E49-6F43-BDC8-784A1EE80BD3}"/>
              </a:ext>
            </a:extLst>
          </p:cNvPr>
          <p:cNvSpPr txBox="1"/>
          <p:nvPr/>
        </p:nvSpPr>
        <p:spPr>
          <a:xfrm>
            <a:off x="2330930" y="4689280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4"/>
                </a:solidFill>
              </a:rPr>
              <a:t>병상 가동률</a:t>
            </a:r>
          </a:p>
        </p:txBody>
      </p:sp>
      <p:sp>
        <p:nvSpPr>
          <p:cNvPr id="13" name="위쪽 화살표[U] 12">
            <a:extLst>
              <a:ext uri="{FF2B5EF4-FFF2-40B4-BE49-F238E27FC236}">
                <a16:creationId xmlns:a16="http://schemas.microsoft.com/office/drawing/2014/main" id="{4FEC786C-495D-614D-A819-EC69B902797D}"/>
              </a:ext>
            </a:extLst>
          </p:cNvPr>
          <p:cNvSpPr/>
          <p:nvPr/>
        </p:nvSpPr>
        <p:spPr>
          <a:xfrm>
            <a:off x="3771927" y="2024690"/>
            <a:ext cx="472271" cy="1223889"/>
          </a:xfrm>
          <a:prstGeom prst="upArrow">
            <a:avLst>
              <a:gd name="adj1" fmla="val 50000"/>
              <a:gd name="adj2" fmla="val 917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위쪽 화살표[U] 25">
            <a:extLst>
              <a:ext uri="{FF2B5EF4-FFF2-40B4-BE49-F238E27FC236}">
                <a16:creationId xmlns:a16="http://schemas.microsoft.com/office/drawing/2014/main" id="{139A95FA-D169-C847-890A-5E995AA2AEE9}"/>
              </a:ext>
            </a:extLst>
          </p:cNvPr>
          <p:cNvSpPr/>
          <p:nvPr/>
        </p:nvSpPr>
        <p:spPr>
          <a:xfrm rot="10800000">
            <a:off x="9798219" y="2128922"/>
            <a:ext cx="472271" cy="1223889"/>
          </a:xfrm>
          <a:prstGeom prst="upArrow">
            <a:avLst>
              <a:gd name="adj1" fmla="val 50000"/>
              <a:gd name="adj2" fmla="val 917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57B6688-6012-432B-A260-B8B1F7FFCCC3}"/>
              </a:ext>
            </a:extLst>
          </p:cNvPr>
          <p:cNvCxnSpPr>
            <a:cxnSpLocks/>
          </p:cNvCxnSpPr>
          <p:nvPr/>
        </p:nvCxnSpPr>
        <p:spPr>
          <a:xfrm>
            <a:off x="139703" y="491296"/>
            <a:ext cx="248729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F0AF9D2-A58C-4246-A239-D75CF63F2C13}"/>
              </a:ext>
            </a:extLst>
          </p:cNvPr>
          <p:cNvSpPr txBox="1"/>
          <p:nvPr/>
        </p:nvSpPr>
        <p:spPr>
          <a:xfrm>
            <a:off x="101600" y="158121"/>
            <a:ext cx="2664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Oasis Hackathon / Navy_Bottle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522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8" y="513344"/>
            <a:ext cx="3656577" cy="3695739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72" y="2211264"/>
            <a:ext cx="5271358" cy="2099938"/>
            <a:chOff x="527769" y="1728426"/>
            <a:chExt cx="5271358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5241063" cy="769441"/>
              <a:chOff x="471977" y="2691080"/>
              <a:chExt cx="5241063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448071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Future Potential</a:t>
                </a:r>
                <a:endParaRPr lang="ko-KR" altLang="en-US" sz="4400" b="1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448071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Future Potential</a:t>
                </a:r>
                <a:endParaRPr lang="ko-KR" altLang="en-US" sz="4400" b="1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3217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3.</a:t>
              </a:r>
              <a:endParaRPr lang="ko-KR" altLang="en-US" sz="8000" b="1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61990" y="6505575"/>
            <a:ext cx="2359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4738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1887" y="652397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4920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1" dirty="0">
                <a:solidFill>
                  <a:schemeClr val="accent4"/>
                </a:solidFill>
                <a:latin typeface="+mj-ea"/>
                <a:ea typeface="+mj-ea"/>
              </a:rPr>
              <a:t>전국으로 확대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3"/>
            <a:ext cx="1770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</a:rPr>
              <a:t>최적 병원 추천 기능</a:t>
            </a:r>
          </a:p>
        </p:txBody>
      </p:sp>
      <p:pic>
        <p:nvPicPr>
          <p:cNvPr id="8" name="그림 7" descr="지도이(가) 표시된 사진&#10;&#10;자동 생성된 설명">
            <a:extLst>
              <a:ext uri="{FF2B5EF4-FFF2-40B4-BE49-F238E27FC236}">
                <a16:creationId xmlns:a16="http://schemas.microsoft.com/office/drawing/2014/main" id="{E16A0F1A-2B94-124B-BEEF-E708085FF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72" y="2155694"/>
            <a:ext cx="7478835" cy="42110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03AB3E-C597-CE4D-B513-7E86AA505934}"/>
              </a:ext>
            </a:extLst>
          </p:cNvPr>
          <p:cNvSpPr txBox="1"/>
          <p:nvPr/>
        </p:nvSpPr>
        <p:spPr>
          <a:xfrm>
            <a:off x="8463459" y="3554283"/>
            <a:ext cx="3288080" cy="1166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>
                <a:solidFill>
                  <a:schemeClr val="accent4"/>
                </a:solidFill>
              </a:rPr>
              <a:t>시</a:t>
            </a:r>
            <a:r>
              <a:rPr lang="en-US" altLang="ko-KR" sz="2000" dirty="0">
                <a:solidFill>
                  <a:schemeClr val="accent4"/>
                </a:solidFill>
              </a:rPr>
              <a:t>/</a:t>
            </a:r>
            <a:r>
              <a:rPr lang="ko-KR" altLang="en-US" sz="2000" dirty="0">
                <a:solidFill>
                  <a:schemeClr val="accent4"/>
                </a:solidFill>
              </a:rPr>
              <a:t>도별 접근 가능한 </a:t>
            </a:r>
            <a:r>
              <a:rPr lang="en-US" altLang="ko-KR" sz="2000" dirty="0">
                <a:solidFill>
                  <a:schemeClr val="accent4"/>
                </a:solidFill>
              </a:rPr>
              <a:t>UI</a:t>
            </a:r>
          </a:p>
          <a:p>
            <a:pPr>
              <a:lnSpc>
                <a:spcPct val="120000"/>
              </a:lnSpc>
            </a:pPr>
            <a:r>
              <a:rPr lang="ko-KR" altLang="en-US" sz="2000" dirty="0">
                <a:solidFill>
                  <a:schemeClr val="accent4"/>
                </a:solidFill>
              </a:rPr>
              <a:t>전국 단위 전원 시스템 적용</a:t>
            </a:r>
            <a:endParaRPr lang="en-US" altLang="ko-KR" sz="2000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chemeClr val="accent4"/>
              </a:solidFill>
            </a:endParaRPr>
          </a:p>
        </p:txBody>
      </p:sp>
      <p:cxnSp>
        <p:nvCxnSpPr>
          <p:cNvPr id="14" name="직선 연결선 39">
            <a:extLst>
              <a:ext uri="{FF2B5EF4-FFF2-40B4-BE49-F238E27FC236}">
                <a16:creationId xmlns:a16="http://schemas.microsoft.com/office/drawing/2014/main" id="{45CD4EBA-E22B-D444-BF80-6582B1F1EED9}"/>
              </a:ext>
            </a:extLst>
          </p:cNvPr>
          <p:cNvCxnSpPr/>
          <p:nvPr/>
        </p:nvCxnSpPr>
        <p:spPr>
          <a:xfrm>
            <a:off x="8341236" y="3554281"/>
            <a:ext cx="0" cy="84871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F3F027A-F768-4B6D-94A7-BA98CBF1C915}"/>
              </a:ext>
            </a:extLst>
          </p:cNvPr>
          <p:cNvCxnSpPr>
            <a:cxnSpLocks/>
          </p:cNvCxnSpPr>
          <p:nvPr/>
        </p:nvCxnSpPr>
        <p:spPr>
          <a:xfrm>
            <a:off x="139703" y="491296"/>
            <a:ext cx="248729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B798492-9E1C-4445-81ED-CBBA738E9014}"/>
              </a:ext>
            </a:extLst>
          </p:cNvPr>
          <p:cNvSpPr txBox="1"/>
          <p:nvPr/>
        </p:nvSpPr>
        <p:spPr>
          <a:xfrm>
            <a:off x="101600" y="158121"/>
            <a:ext cx="2664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Oasis Hackathon / Navy_Bottle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873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1887" y="652397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4" y="645071"/>
            <a:ext cx="32228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1" dirty="0">
                <a:solidFill>
                  <a:schemeClr val="accent4"/>
                </a:solidFill>
                <a:latin typeface="+mj-ea"/>
                <a:ea typeface="+mj-ea"/>
              </a:rPr>
              <a:t>애플리케이션 개발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3"/>
            <a:ext cx="1770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</a:rPr>
              <a:t>최적 병원 추천 기능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0D25D53-E525-E24C-92AA-613DAA10B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19" y="2024688"/>
            <a:ext cx="2041269" cy="4380533"/>
          </a:xfrm>
          <a:prstGeom prst="rect">
            <a:avLst/>
          </a:prstGeom>
        </p:spPr>
      </p:pic>
      <p:pic>
        <p:nvPicPr>
          <p:cNvPr id="11" name="그림 10" descr="텍스트, 전자기기, 스크린샷이(가) 표시된 사진&#10;&#10;자동 생성된 설명">
            <a:extLst>
              <a:ext uri="{FF2B5EF4-FFF2-40B4-BE49-F238E27FC236}">
                <a16:creationId xmlns:a16="http://schemas.microsoft.com/office/drawing/2014/main" id="{41D27950-3442-904E-A66C-C73BE4059B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30" t="17579" r="36046" b="18547"/>
          <a:stretch/>
        </p:blipFill>
        <p:spPr>
          <a:xfrm>
            <a:off x="3174273" y="2024688"/>
            <a:ext cx="2635625" cy="43805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0A8CC12-AE2E-024A-9E64-4BDFC0722B0A}"/>
              </a:ext>
            </a:extLst>
          </p:cNvPr>
          <p:cNvSpPr txBox="1"/>
          <p:nvPr/>
        </p:nvSpPr>
        <p:spPr>
          <a:xfrm>
            <a:off x="6382110" y="3631751"/>
            <a:ext cx="2704587" cy="1166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accent4"/>
                </a:solidFill>
              </a:rPr>
              <a:t>Target: </a:t>
            </a:r>
            <a:r>
              <a:rPr lang="ko-KR" altLang="en-US" sz="2000" dirty="0">
                <a:solidFill>
                  <a:schemeClr val="accent4"/>
                </a:solidFill>
              </a:rPr>
              <a:t>의료종사자</a:t>
            </a:r>
            <a:endParaRPr lang="en-US" altLang="ko-KR" sz="2000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>
                <a:solidFill>
                  <a:schemeClr val="accent4"/>
                </a:solidFill>
              </a:rPr>
              <a:t>데이터 상시 조회 가능</a:t>
            </a:r>
            <a:endParaRPr lang="en-US" altLang="ko-KR" sz="2000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3" name="직선 연결선 39">
            <a:extLst>
              <a:ext uri="{FF2B5EF4-FFF2-40B4-BE49-F238E27FC236}">
                <a16:creationId xmlns:a16="http://schemas.microsoft.com/office/drawing/2014/main" id="{306A3299-649D-A64B-99BE-B14E6C11ABA5}"/>
              </a:ext>
            </a:extLst>
          </p:cNvPr>
          <p:cNvCxnSpPr/>
          <p:nvPr/>
        </p:nvCxnSpPr>
        <p:spPr>
          <a:xfrm>
            <a:off x="6259884" y="3631749"/>
            <a:ext cx="0" cy="84871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61D869D-317D-4CCE-B0EE-55212ECD15E6}"/>
              </a:ext>
            </a:extLst>
          </p:cNvPr>
          <p:cNvCxnSpPr>
            <a:cxnSpLocks/>
          </p:cNvCxnSpPr>
          <p:nvPr/>
        </p:nvCxnSpPr>
        <p:spPr>
          <a:xfrm>
            <a:off x="139703" y="491296"/>
            <a:ext cx="248729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47D95BF-1A3F-461C-A6E9-3770E2A166F5}"/>
              </a:ext>
            </a:extLst>
          </p:cNvPr>
          <p:cNvSpPr txBox="1"/>
          <p:nvPr/>
        </p:nvSpPr>
        <p:spPr>
          <a:xfrm>
            <a:off x="101600" y="158121"/>
            <a:ext cx="2664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Oasis Hackathon / Navy_Bottle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153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1887" y="652397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5" y="645071"/>
            <a:ext cx="55107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1" dirty="0">
                <a:solidFill>
                  <a:schemeClr val="accent4"/>
                </a:solidFill>
                <a:latin typeface="+mj-ea"/>
                <a:ea typeface="+mj-ea"/>
              </a:rPr>
              <a:t>중환자 탭 및 응급차 핫라인 형성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3"/>
            <a:ext cx="1770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</a:rPr>
              <a:t>최적 병원 추천 기능</a:t>
            </a:r>
          </a:p>
        </p:txBody>
      </p:sp>
      <p:pic>
        <p:nvPicPr>
          <p:cNvPr id="10" name="그림 9" descr="지도이(가) 표시된 사진&#10;&#10;자동 생성된 설명">
            <a:extLst>
              <a:ext uri="{FF2B5EF4-FFF2-40B4-BE49-F238E27FC236}">
                <a16:creationId xmlns:a16="http://schemas.microsoft.com/office/drawing/2014/main" id="{F07CBAAB-ABDB-6842-A2A3-09940930D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20" y="2155694"/>
            <a:ext cx="7478835" cy="42110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4DDC82-C3E1-5445-AB56-B16789801697}"/>
              </a:ext>
            </a:extLst>
          </p:cNvPr>
          <p:cNvSpPr txBox="1"/>
          <p:nvPr/>
        </p:nvSpPr>
        <p:spPr>
          <a:xfrm>
            <a:off x="8169546" y="2852065"/>
            <a:ext cx="3871573" cy="1905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>
                <a:solidFill>
                  <a:schemeClr val="accent4"/>
                </a:solidFill>
              </a:rPr>
              <a:t>중환자로 적용대상 확장</a:t>
            </a:r>
            <a:endParaRPr lang="en-US" altLang="ko-KR" sz="2000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>
                <a:solidFill>
                  <a:schemeClr val="accent4"/>
                </a:solidFill>
              </a:rPr>
              <a:t>실시간 데이터 조회 및 정보 공유</a:t>
            </a:r>
            <a:endParaRPr lang="en-US" altLang="ko-KR" sz="2000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chemeClr val="accent4"/>
              </a:solidFill>
            </a:endParaRPr>
          </a:p>
        </p:txBody>
      </p:sp>
      <p:cxnSp>
        <p:nvCxnSpPr>
          <p:cNvPr id="12" name="직선 연결선 39">
            <a:extLst>
              <a:ext uri="{FF2B5EF4-FFF2-40B4-BE49-F238E27FC236}">
                <a16:creationId xmlns:a16="http://schemas.microsoft.com/office/drawing/2014/main" id="{BB7C846C-60DA-A74B-9DE6-8EFD7D97CAF8}"/>
              </a:ext>
            </a:extLst>
          </p:cNvPr>
          <p:cNvCxnSpPr>
            <a:cxnSpLocks/>
          </p:cNvCxnSpPr>
          <p:nvPr/>
        </p:nvCxnSpPr>
        <p:spPr>
          <a:xfrm>
            <a:off x="8047321" y="2852064"/>
            <a:ext cx="0" cy="84871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9906297-DFFA-5A47-8CDA-DC9DF6FFD87D}"/>
              </a:ext>
            </a:extLst>
          </p:cNvPr>
          <p:cNvSpPr txBox="1"/>
          <p:nvPr/>
        </p:nvSpPr>
        <p:spPr>
          <a:xfrm>
            <a:off x="8169546" y="4653090"/>
            <a:ext cx="3942105" cy="2274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>
                <a:solidFill>
                  <a:schemeClr val="accent4"/>
                </a:solidFill>
              </a:rPr>
              <a:t>응급실 병상 데이터를 이용한</a:t>
            </a:r>
            <a:endParaRPr lang="en-US" altLang="ko-KR" sz="2000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>
                <a:solidFill>
                  <a:schemeClr val="accent4"/>
                </a:solidFill>
              </a:rPr>
              <a:t>앰뷸런스 배정 및 핫라인 시스템  </a:t>
            </a:r>
            <a:br>
              <a:rPr lang="en-US" altLang="ko-KR" sz="2000" dirty="0">
                <a:solidFill>
                  <a:schemeClr val="accent4"/>
                </a:solidFill>
              </a:rPr>
            </a:br>
            <a:endParaRPr lang="en-US" altLang="ko-KR" sz="2000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chemeClr val="accent4"/>
              </a:solidFill>
            </a:endParaRPr>
          </a:p>
        </p:txBody>
      </p:sp>
      <p:cxnSp>
        <p:nvCxnSpPr>
          <p:cNvPr id="15" name="직선 연결선 39">
            <a:extLst>
              <a:ext uri="{FF2B5EF4-FFF2-40B4-BE49-F238E27FC236}">
                <a16:creationId xmlns:a16="http://schemas.microsoft.com/office/drawing/2014/main" id="{C3C9C1EB-5999-D341-B57D-0E65628A9948}"/>
              </a:ext>
            </a:extLst>
          </p:cNvPr>
          <p:cNvCxnSpPr>
            <a:cxnSpLocks/>
          </p:cNvCxnSpPr>
          <p:nvPr/>
        </p:nvCxnSpPr>
        <p:spPr>
          <a:xfrm>
            <a:off x="8047321" y="4653089"/>
            <a:ext cx="0" cy="84871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F4B2BAC-38EF-498B-BCDF-C6388733042C}"/>
              </a:ext>
            </a:extLst>
          </p:cNvPr>
          <p:cNvCxnSpPr>
            <a:cxnSpLocks/>
          </p:cNvCxnSpPr>
          <p:nvPr/>
        </p:nvCxnSpPr>
        <p:spPr>
          <a:xfrm>
            <a:off x="139703" y="491296"/>
            <a:ext cx="248729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551B626-E11A-4A77-A1A1-517CD9EBB92F}"/>
              </a:ext>
            </a:extLst>
          </p:cNvPr>
          <p:cNvSpPr txBox="1"/>
          <p:nvPr/>
        </p:nvSpPr>
        <p:spPr>
          <a:xfrm>
            <a:off x="101600" y="158121"/>
            <a:ext cx="2664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Oasis Hackathon / Navy_Bottle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664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61990" y="6505575"/>
            <a:ext cx="2359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77747" y="797918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2169" y="2666860"/>
            <a:ext cx="739201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참고문헌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endParaRPr lang="en-US" altLang="ko-KR" sz="1200" b="1" dirty="0">
              <a:solidFill>
                <a:schemeClr val="bg1"/>
              </a:solidFill>
            </a:endParaRPr>
          </a:p>
          <a:p>
            <a:endParaRPr lang="en-US" altLang="ko-KR" sz="1200" b="1" dirty="0">
              <a:solidFill>
                <a:schemeClr val="bg1"/>
              </a:solidFill>
            </a:endParaRPr>
          </a:p>
          <a:p>
            <a:r>
              <a:rPr lang="en" altLang="ko-KR" sz="1200" dirty="0">
                <a:solidFill>
                  <a:schemeClr val="bg1"/>
                </a:solidFill>
                <a:hlinkClick r:id="rId2"/>
              </a:rPr>
              <a:t>https://m.medigatenews.com/news/2642669151</a:t>
            </a:r>
            <a:endParaRPr lang="en" altLang="ko-KR" sz="1200" dirty="0">
              <a:solidFill>
                <a:schemeClr val="bg1"/>
              </a:solidFill>
            </a:endParaRPr>
          </a:p>
          <a:p>
            <a:r>
              <a:rPr lang="en" altLang="ko-KR" sz="1200" dirty="0">
                <a:solidFill>
                  <a:schemeClr val="bg1"/>
                </a:solidFill>
                <a:hlinkClick r:id="rId3"/>
              </a:rPr>
              <a:t>https://www.k-health.com/news/articleView.html?idxno=50612</a:t>
            </a:r>
            <a:endParaRPr lang="en" altLang="ko-KR" sz="1200" dirty="0">
              <a:solidFill>
                <a:schemeClr val="bg1"/>
              </a:solidFill>
            </a:endParaRPr>
          </a:p>
          <a:p>
            <a:r>
              <a:rPr lang="en" altLang="ko-KR" sz="1200" dirty="0">
                <a:solidFill>
                  <a:schemeClr val="bg1"/>
                </a:solidFill>
                <a:hlinkClick r:id="rId4"/>
              </a:rPr>
              <a:t>http://www.mdilbo.com/detail/0kIA7d/607423?viewmode=pc</a:t>
            </a:r>
            <a:endParaRPr lang="en" altLang="ko-KR" sz="1200" dirty="0">
              <a:solidFill>
                <a:schemeClr val="bg1"/>
              </a:solidFill>
            </a:endParaRPr>
          </a:p>
          <a:p>
            <a:r>
              <a:rPr lang="en" altLang="ko-KR" sz="1200" dirty="0">
                <a:solidFill>
                  <a:schemeClr val="bg1"/>
                </a:solidFill>
                <a:hlinkClick r:id="rId5"/>
              </a:rPr>
              <a:t>https://www.data.go.kr/data/15001698/openapi.do</a:t>
            </a:r>
            <a:endParaRPr lang="en" altLang="ko-KR" sz="1200" dirty="0">
              <a:solidFill>
                <a:schemeClr val="bg1"/>
              </a:solidFill>
            </a:endParaRPr>
          </a:p>
          <a:p>
            <a:r>
              <a:rPr lang="en" altLang="ko-KR" sz="1200" dirty="0">
                <a:solidFill>
                  <a:schemeClr val="bg1"/>
                </a:solidFill>
                <a:hlinkClick r:id="rId6"/>
              </a:rPr>
              <a:t>https://www.ppm.or.kr/medi/mediMapList.do?MENUID=A03040000#</a:t>
            </a:r>
            <a:endParaRPr lang="en" altLang="ko-KR" sz="1200" dirty="0">
              <a:solidFill>
                <a:schemeClr val="bg1"/>
              </a:solidFill>
            </a:endParaRPr>
          </a:p>
          <a:p>
            <a:r>
              <a:rPr lang="en" altLang="ko-KR" sz="1200" dirty="0">
                <a:solidFill>
                  <a:schemeClr val="bg1"/>
                </a:solidFill>
                <a:hlinkClick r:id="rId7"/>
              </a:rPr>
              <a:t>https://www.hurb.or.kr/hira_sg/index.jsp</a:t>
            </a:r>
            <a:endParaRPr lang="en" altLang="ko-KR" sz="1200" dirty="0">
              <a:solidFill>
                <a:schemeClr val="bg1"/>
              </a:solidFill>
            </a:endParaRPr>
          </a:p>
          <a:p>
            <a:r>
              <a:rPr lang="en" altLang="ko-KR" sz="1200" dirty="0">
                <a:solidFill>
                  <a:schemeClr val="bg1"/>
                </a:solidFill>
                <a:hlinkClick r:id="rId8"/>
              </a:rPr>
              <a:t>http://www.hitnews.co.kr</a:t>
            </a:r>
            <a:endParaRPr lang="en" altLang="ko-KR" sz="1200" dirty="0">
              <a:solidFill>
                <a:schemeClr val="bg1"/>
              </a:solidFill>
            </a:endParaRPr>
          </a:p>
          <a:p>
            <a:r>
              <a:rPr lang="en" altLang="ko-KR" sz="1200" dirty="0">
                <a:solidFill>
                  <a:schemeClr val="bg1"/>
                </a:solidFill>
                <a:hlinkClick r:id="rId9"/>
              </a:rPr>
              <a:t>https://hcr.hira.or.kr/hira_hcr/index.jsp</a:t>
            </a:r>
            <a:endParaRPr lang="en" altLang="ko-KR" sz="1200" dirty="0">
              <a:solidFill>
                <a:schemeClr val="bg1"/>
              </a:solidFill>
            </a:endParaRPr>
          </a:p>
          <a:p>
            <a:r>
              <a:rPr lang="en" altLang="ko-KR" sz="1200" dirty="0">
                <a:solidFill>
                  <a:schemeClr val="bg1"/>
                </a:solidFill>
                <a:hlinkClick r:id="rId10"/>
              </a:rPr>
              <a:t>https://www.monews.co.kr/news/articleView.html?idxno=208270</a:t>
            </a:r>
            <a:endParaRPr lang="en" altLang="ko-KR" sz="1200" dirty="0">
              <a:solidFill>
                <a:schemeClr val="bg1"/>
              </a:solidFill>
            </a:endParaRPr>
          </a:p>
          <a:p>
            <a:r>
              <a:rPr lang="en" altLang="ko-KR" sz="1200" dirty="0">
                <a:solidFill>
                  <a:schemeClr val="bg1"/>
                </a:solidFill>
                <a:hlinkClick r:id="rId11"/>
              </a:rPr>
              <a:t>https://www.eduinnews.co.kr/news/articleView.html?idxno=38270</a:t>
            </a:r>
            <a:endParaRPr lang="en" altLang="ko-KR" sz="1200" dirty="0">
              <a:solidFill>
                <a:schemeClr val="bg1"/>
              </a:solidFill>
            </a:endParaRPr>
          </a:p>
          <a:p>
            <a:r>
              <a:rPr lang="en" altLang="ko-KR" sz="1200" dirty="0">
                <a:solidFill>
                  <a:schemeClr val="bg1"/>
                </a:solidFill>
                <a:hlinkClick r:id="rId12"/>
              </a:rPr>
              <a:t>http://www.dailymedi.com/detail.php?number=853960</a:t>
            </a:r>
            <a:endParaRPr lang="en" altLang="ko-KR" sz="1200" dirty="0">
              <a:solidFill>
                <a:schemeClr val="bg1"/>
              </a:solidFill>
            </a:endParaRPr>
          </a:p>
          <a:p>
            <a:r>
              <a:rPr lang="en" altLang="ko-KR" sz="1200" dirty="0">
                <a:solidFill>
                  <a:schemeClr val="bg1"/>
                </a:solidFill>
                <a:hlinkClick r:id="rId13"/>
              </a:rPr>
              <a:t>https://www.jjn.co.kr/news/articleView.html?idxno=815707</a:t>
            </a:r>
            <a:endParaRPr lang="en" altLang="ko-KR" sz="1200" dirty="0">
              <a:solidFill>
                <a:schemeClr val="bg1"/>
              </a:solidFill>
            </a:endParaRPr>
          </a:p>
          <a:p>
            <a:r>
              <a:rPr lang="en" altLang="ko-KR" sz="1200" dirty="0">
                <a:solidFill>
                  <a:schemeClr val="bg1"/>
                </a:solidFill>
                <a:hlinkClick r:id="rId14"/>
              </a:rPr>
              <a:t>https://www.yna.co.kr/view/AKR20210201124700054</a:t>
            </a:r>
            <a:endParaRPr lang="en" altLang="ko-KR" sz="1200" dirty="0">
              <a:solidFill>
                <a:schemeClr val="bg1"/>
              </a:solidFill>
            </a:endParaRPr>
          </a:p>
          <a:p>
            <a:r>
              <a:rPr lang="en" altLang="ko-KR" sz="1200" dirty="0">
                <a:solidFill>
                  <a:schemeClr val="bg1"/>
                </a:solidFill>
                <a:hlinkClick r:id="rId15"/>
              </a:rPr>
              <a:t>http://www.segyelocalnews.com/news/newsview.php?ncode=1065542016668544</a:t>
            </a:r>
            <a:endParaRPr lang="en" altLang="ko-KR" sz="1200" dirty="0">
              <a:solidFill>
                <a:schemeClr val="bg1"/>
              </a:solidFill>
            </a:endParaRPr>
          </a:p>
          <a:p>
            <a:r>
              <a:rPr lang="en" altLang="ko-KR" sz="1200" dirty="0">
                <a:solidFill>
                  <a:schemeClr val="bg1"/>
                </a:solidFill>
                <a:hlinkClick r:id="rId16"/>
              </a:rPr>
              <a:t>https://www.jjan.kr/news/articleView.html?idxno=2097318</a:t>
            </a:r>
            <a:endParaRPr lang="en" altLang="ko-KR" sz="1200" dirty="0">
              <a:solidFill>
                <a:schemeClr val="bg1"/>
              </a:solidFill>
            </a:endParaRPr>
          </a:p>
          <a:p>
            <a:r>
              <a:rPr lang="en" altLang="ko-KR" sz="1200" dirty="0">
                <a:solidFill>
                  <a:schemeClr val="bg1"/>
                </a:solidFill>
                <a:hlinkClick r:id="rId17"/>
              </a:rPr>
              <a:t>https://www.domin.co.kr/news/articleView.html?idxno=1350119&amp;sc_section_code=S1N6</a:t>
            </a:r>
            <a:endParaRPr lang="en" altLang="ko-KR" sz="1200" dirty="0">
              <a:solidFill>
                <a:schemeClr val="bg1"/>
              </a:solidFill>
            </a:endParaRPr>
          </a:p>
          <a:p>
            <a:r>
              <a:rPr lang="en" altLang="ko-KR" sz="1200" dirty="0">
                <a:solidFill>
                  <a:schemeClr val="bg1"/>
                </a:solidFill>
                <a:hlinkClick r:id="rId18"/>
              </a:rPr>
              <a:t>http://ncov.mohw.go.kr/upload/ncov/file/202105/1621221128091_20210517121209.pdf</a:t>
            </a:r>
            <a:endParaRPr lang="en" altLang="ko-KR" sz="1200" dirty="0">
              <a:solidFill>
                <a:schemeClr val="bg1"/>
              </a:solidFill>
            </a:endParaRPr>
          </a:p>
          <a:p>
            <a:endParaRPr lang="en" altLang="ko-KR" sz="1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9A8F9C-54C8-EB42-8891-E5FA29482E9E}"/>
              </a:ext>
            </a:extLst>
          </p:cNvPr>
          <p:cNvSpPr txBox="1"/>
          <p:nvPr/>
        </p:nvSpPr>
        <p:spPr>
          <a:xfrm>
            <a:off x="5440212" y="1382693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기획자 정재홍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F27119-086F-8544-A389-4C1B64471E40}"/>
              </a:ext>
            </a:extLst>
          </p:cNvPr>
          <p:cNvSpPr txBox="1"/>
          <p:nvPr/>
        </p:nvSpPr>
        <p:spPr>
          <a:xfrm>
            <a:off x="5311115" y="2666860"/>
            <a:ext cx="664412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200" b="1" dirty="0">
              <a:solidFill>
                <a:schemeClr val="bg1"/>
              </a:solidFill>
            </a:endParaRPr>
          </a:p>
          <a:p>
            <a:endParaRPr lang="en-US" altLang="ko-KR" sz="1200" b="1" dirty="0">
              <a:solidFill>
                <a:schemeClr val="bg1"/>
              </a:solidFill>
            </a:endParaRPr>
          </a:p>
          <a:p>
            <a:r>
              <a:rPr lang="en" altLang="ko-KR" sz="1200" dirty="0">
                <a:solidFill>
                  <a:schemeClr val="bg1"/>
                </a:solidFill>
                <a:hlinkClick r:id="rId19"/>
              </a:rPr>
              <a:t>https://www.jnilbo.com/view/media/view?code=2021081213585628473</a:t>
            </a:r>
            <a:endParaRPr lang="en" altLang="ko-KR" sz="1200" dirty="0">
              <a:solidFill>
                <a:schemeClr val="bg1"/>
              </a:solidFill>
            </a:endParaRPr>
          </a:p>
          <a:p>
            <a:r>
              <a:rPr lang="en" altLang="ko-KR" sz="1200" dirty="0">
                <a:solidFill>
                  <a:schemeClr val="bg1"/>
                </a:solidFill>
                <a:hlinkClick r:id="rId20"/>
              </a:rPr>
              <a:t>https://m.mt.co.kr/renew/view.html?no=2020120915158245966&amp;ca=</a:t>
            </a:r>
            <a:endParaRPr lang="en" altLang="ko-KR" sz="1200" dirty="0">
              <a:solidFill>
                <a:schemeClr val="bg1"/>
              </a:solidFill>
            </a:endParaRPr>
          </a:p>
          <a:p>
            <a:r>
              <a:rPr lang="en" altLang="ko-KR" sz="1200" dirty="0">
                <a:solidFill>
                  <a:schemeClr val="bg1"/>
                </a:solidFill>
                <a:hlinkClick r:id="rId21"/>
              </a:rPr>
              <a:t>https://m.medigatenews.com/news/3326115121</a:t>
            </a:r>
            <a:endParaRPr lang="en" altLang="ko-KR" sz="1200" dirty="0">
              <a:solidFill>
                <a:schemeClr val="bg1"/>
              </a:solidFill>
            </a:endParaRPr>
          </a:p>
          <a:p>
            <a:r>
              <a:rPr lang="en" altLang="ko-KR" sz="1200" dirty="0">
                <a:solidFill>
                  <a:schemeClr val="bg1"/>
                </a:solidFill>
                <a:hlinkClick r:id="rId22"/>
              </a:rPr>
              <a:t>https://www.bosa.co.kr/news/articleView.html?idxno=2141510</a:t>
            </a:r>
            <a:endParaRPr lang="en" altLang="ko-KR" sz="1200" dirty="0">
              <a:solidFill>
                <a:schemeClr val="bg1"/>
              </a:solidFill>
            </a:endParaRPr>
          </a:p>
          <a:p>
            <a:r>
              <a:rPr lang="en" altLang="ko-KR" sz="1200" dirty="0">
                <a:solidFill>
                  <a:schemeClr val="bg1"/>
                </a:solidFill>
                <a:hlinkClick r:id="rId23"/>
              </a:rPr>
              <a:t>https://www.mohw.go.kr/react/popup_200128.html</a:t>
            </a:r>
            <a:endParaRPr lang="en" altLang="ko-KR" sz="1200" dirty="0">
              <a:solidFill>
                <a:schemeClr val="bg1"/>
              </a:solidFill>
            </a:endParaRPr>
          </a:p>
          <a:p>
            <a:r>
              <a:rPr lang="en" altLang="ko-KR" sz="1200" dirty="0">
                <a:solidFill>
                  <a:schemeClr val="bg1"/>
                </a:solidFill>
                <a:hlinkClick r:id="rId24"/>
              </a:rPr>
              <a:t>http://ncov.mohw.go.kr/baroView3.do?brdId=4&amp;brdGubun=43</a:t>
            </a:r>
            <a:endParaRPr lang="en" altLang="ko-KR" sz="1200" dirty="0">
              <a:solidFill>
                <a:schemeClr val="bg1"/>
              </a:solidFill>
            </a:endParaRPr>
          </a:p>
          <a:p>
            <a:r>
              <a:rPr lang="en" altLang="ko-KR" sz="1200" dirty="0">
                <a:solidFill>
                  <a:schemeClr val="bg1"/>
                </a:solidFill>
                <a:hlinkClick r:id="rId25"/>
              </a:rPr>
              <a:t>https://www.docdocdoc.co.kr/news/articleView.html?idxno=2013388</a:t>
            </a:r>
            <a:endParaRPr lang="en" altLang="ko-KR" sz="1200" dirty="0">
              <a:solidFill>
                <a:schemeClr val="bg1"/>
              </a:solidFill>
            </a:endParaRPr>
          </a:p>
          <a:p>
            <a:r>
              <a:rPr lang="en" altLang="ko-KR" sz="1200" dirty="0">
                <a:solidFill>
                  <a:schemeClr val="bg1"/>
                </a:solidFill>
                <a:hlinkClick r:id="rId26"/>
              </a:rPr>
              <a:t>http://www.bosa.co.kr/news/articleView.html?idxno=2122510</a:t>
            </a:r>
            <a:endParaRPr lang="en" altLang="ko-KR" sz="1200" dirty="0">
              <a:solidFill>
                <a:schemeClr val="bg1"/>
              </a:solidFill>
            </a:endParaRPr>
          </a:p>
          <a:p>
            <a:r>
              <a:rPr lang="en" altLang="ko-KR" sz="1200" dirty="0">
                <a:solidFill>
                  <a:schemeClr val="bg1"/>
                </a:solidFill>
                <a:hlinkClick r:id="rId27"/>
              </a:rPr>
              <a:t>http://www.kjdaily.com/1626694023551702005</a:t>
            </a:r>
            <a:endParaRPr lang="en" altLang="ko-KR" sz="1200" dirty="0">
              <a:solidFill>
                <a:schemeClr val="bg1"/>
              </a:solidFill>
            </a:endParaRPr>
          </a:p>
          <a:p>
            <a:r>
              <a:rPr lang="en" altLang="ko-KR" sz="1200" dirty="0">
                <a:solidFill>
                  <a:schemeClr val="bg1"/>
                </a:solidFill>
                <a:hlinkClick r:id="rId28"/>
              </a:rPr>
              <a:t>https://m.medigatenews.com/news/3242187718</a:t>
            </a:r>
            <a:endParaRPr lang="en" altLang="ko-KR" sz="1200" dirty="0">
              <a:solidFill>
                <a:schemeClr val="bg1"/>
              </a:solidFill>
            </a:endParaRPr>
          </a:p>
          <a:p>
            <a:r>
              <a:rPr lang="en" altLang="ko-KR" sz="1200" dirty="0">
                <a:solidFill>
                  <a:schemeClr val="bg1"/>
                </a:solidFill>
                <a:hlinkClick r:id="rId29"/>
              </a:rPr>
              <a:t>http://ncov.mohw.go.kr/upload/viewer/skin/doc.html?fn=1627984515485_20210803185517.hwp</a:t>
            </a:r>
            <a:endParaRPr lang="en" altLang="ko-KR" sz="1200" dirty="0">
              <a:solidFill>
                <a:schemeClr val="bg1"/>
              </a:solidFill>
            </a:endParaRPr>
          </a:p>
          <a:p>
            <a:r>
              <a:rPr lang="en" altLang="ko-KR" sz="1200" dirty="0">
                <a:solidFill>
                  <a:schemeClr val="bg1"/>
                </a:solidFill>
                <a:hlinkClick r:id="rId30"/>
              </a:rPr>
              <a:t>http://www.mdtoday.co.kr/mdtoday/index.html?no=427141</a:t>
            </a:r>
            <a:endParaRPr lang="en" altLang="ko-KR" sz="1200" dirty="0">
              <a:solidFill>
                <a:schemeClr val="bg1"/>
              </a:solidFill>
            </a:endParaRPr>
          </a:p>
          <a:p>
            <a:r>
              <a:rPr lang="en" altLang="ko-KR" sz="1200" dirty="0">
                <a:solidFill>
                  <a:schemeClr val="bg1"/>
                </a:solidFill>
                <a:hlinkClick r:id="rId31"/>
              </a:rPr>
              <a:t>http://ncov.mohw.go.kr/shBoardView.do?brdId=3&amp;brdGubun=38&amp;ncvContSeq=3530</a:t>
            </a:r>
            <a:endParaRPr lang="en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8" y="495413"/>
            <a:ext cx="3656577" cy="3695739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71" y="2211265"/>
            <a:ext cx="5187231" cy="2777048"/>
            <a:chOff x="527769" y="1728426"/>
            <a:chExt cx="5187231" cy="2777046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4237583" cy="1446549"/>
              <a:chOff x="471977" y="2691080"/>
              <a:chExt cx="4237583" cy="144654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477234" cy="1446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Background</a:t>
                </a:r>
              </a:p>
              <a:p>
                <a:r>
                  <a:rPr lang="en-US" altLang="ko-KR" sz="4400" b="1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Information</a:t>
                </a:r>
                <a:endParaRPr lang="ko-KR" altLang="en-US" sz="4400" b="1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3477234" cy="1446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Background</a:t>
                </a:r>
              </a:p>
              <a:p>
                <a:r>
                  <a:rPr lang="en-US" altLang="ko-KR" sz="4400" b="1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Information</a:t>
                </a:r>
                <a:endParaRPr lang="ko-KR" altLang="en-US" sz="4400" b="1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321743" cy="1323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61990" y="6505575"/>
            <a:ext cx="2359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79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/>
          <p:cNvCxnSpPr>
            <a:cxnSpLocks/>
          </p:cNvCxnSpPr>
          <p:nvPr/>
        </p:nvCxnSpPr>
        <p:spPr>
          <a:xfrm>
            <a:off x="139703" y="491296"/>
            <a:ext cx="248729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21"/>
            <a:ext cx="2664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Oasis Hackathon / Navy_Bottle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7" y="652396"/>
            <a:ext cx="753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62605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1" dirty="0">
                <a:solidFill>
                  <a:schemeClr val="accent4"/>
                </a:solidFill>
                <a:latin typeface="+mj-ea"/>
                <a:ea typeface="+mj-ea"/>
              </a:rPr>
              <a:t>코로나</a:t>
            </a:r>
            <a:r>
              <a:rPr lang="en-US" altLang="ko-KR" sz="3000" spc="-151" dirty="0">
                <a:solidFill>
                  <a:schemeClr val="accent4"/>
                </a:solidFill>
                <a:latin typeface="+mj-ea"/>
                <a:ea typeface="+mj-ea"/>
              </a:rPr>
              <a:t>19</a:t>
            </a:r>
            <a:r>
              <a:rPr lang="ko-KR" altLang="en-US" sz="3000" spc="-151" dirty="0">
                <a:solidFill>
                  <a:schemeClr val="accent4"/>
                </a:solidFill>
                <a:latin typeface="+mj-ea"/>
                <a:ea typeface="+mj-ea"/>
              </a:rPr>
              <a:t> 사태로 인한 가용 병상 부족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3"/>
            <a:ext cx="4711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</a:rPr>
              <a:t>가용 병상 부족에 잇따른 의료인력 부족 및 노동환경 악화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1328429" y="5485960"/>
            <a:ext cx="2557110" cy="629082"/>
            <a:chOff x="1769444" y="5485953"/>
            <a:chExt cx="2557109" cy="629081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69444" y="5581204"/>
              <a:ext cx="25571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국내 첫 코로나</a:t>
              </a:r>
              <a:r>
                <a:rPr lang="en-US" altLang="ko-KR" sz="1400" dirty="0"/>
                <a:t>19</a:t>
              </a:r>
              <a:r>
                <a:rPr lang="ko-KR" altLang="en-US" sz="1400" dirty="0"/>
                <a:t> 확진자 발생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47474" y="5853424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/>
                <a:t>2020.01.20</a:t>
              </a:r>
              <a:endParaRPr lang="ko-KR" altLang="en-US" sz="1100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205887" y="5494199"/>
            <a:ext cx="2148345" cy="629082"/>
            <a:chOff x="1973830" y="5485953"/>
            <a:chExt cx="2148344" cy="629081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973830" y="5581204"/>
              <a:ext cx="21483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코로나</a:t>
              </a:r>
              <a:r>
                <a:rPr lang="en-US" altLang="ko-KR" sz="1400" dirty="0"/>
                <a:t>19</a:t>
              </a:r>
              <a:r>
                <a:rPr lang="ko-KR" altLang="en-US" sz="1400" dirty="0"/>
                <a:t> 가용 병상 부족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45254" y="5853424"/>
              <a:ext cx="6944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/>
                <a:t>2020.07</a:t>
              </a:r>
              <a:endParaRPr lang="ko-KR" altLang="en-US" sz="11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7223135" y="5502436"/>
            <a:ext cx="4499947" cy="629082"/>
            <a:chOff x="2028825" y="5485953"/>
            <a:chExt cx="2202223" cy="629081"/>
          </a:xfrm>
        </p:grpSpPr>
        <p:cxnSp>
          <p:nvCxnSpPr>
            <p:cNvPr id="26" name="직선 연결선 25"/>
            <p:cNvCxnSpPr>
              <a:cxnSpLocks/>
            </p:cNvCxnSpPr>
            <p:nvPr/>
          </p:nvCxnSpPr>
          <p:spPr>
            <a:xfrm>
              <a:off x="2028825" y="5485953"/>
              <a:ext cx="22022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146542" y="5581204"/>
              <a:ext cx="1802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코로나</a:t>
              </a:r>
              <a:r>
                <a:rPr lang="en-US" altLang="ko-KR" sz="1400" dirty="0"/>
                <a:t>19</a:t>
              </a:r>
              <a:r>
                <a:rPr lang="ko-KR" altLang="en-US" sz="1400" dirty="0"/>
                <a:t> 환자 배정 거부 치료병상 관리방안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74694" y="5853424"/>
              <a:ext cx="4355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/>
                <a:t>2021.08.11</a:t>
              </a:r>
              <a:endParaRPr lang="ko-KR" altLang="en-US" sz="1100" dirty="0"/>
            </a:p>
          </p:txBody>
        </p:sp>
      </p:grpSp>
      <p:pic>
        <p:nvPicPr>
          <p:cNvPr id="1026" name="Picture 2" descr="국내 세번째 &amp;#39;신종코로나감염증&amp;#39; 확진자 발생…54세 한국인(종합) | 연합뉴스">
            <a:extLst>
              <a:ext uri="{FF2B5EF4-FFF2-40B4-BE49-F238E27FC236}">
                <a16:creationId xmlns:a16="http://schemas.microsoft.com/office/drawing/2014/main" id="{E67470B3-29E2-3F4F-B375-549FEAEAF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467" y="2039588"/>
            <a:ext cx="2519028" cy="335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C21C60D-E5F6-7443-974E-36261CEF0C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91"/>
          <a:stretch/>
        </p:blipFill>
        <p:spPr>
          <a:xfrm>
            <a:off x="6686903" y="2039590"/>
            <a:ext cx="5324716" cy="3358703"/>
          </a:xfrm>
          <a:prstGeom prst="rect">
            <a:avLst/>
          </a:prstGeom>
        </p:spPr>
      </p:pic>
      <p:pic>
        <p:nvPicPr>
          <p:cNvPr id="14" name="그림 13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01102194-6DC9-114F-93C8-43D7B9ABA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183" y="2039587"/>
            <a:ext cx="2519028" cy="333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71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8" y="513344"/>
            <a:ext cx="3656577" cy="3695739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71" y="2211264"/>
            <a:ext cx="6120949" cy="2099938"/>
            <a:chOff x="527769" y="1728426"/>
            <a:chExt cx="6120949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6090654" cy="769441"/>
              <a:chOff x="471977" y="2691080"/>
              <a:chExt cx="6090654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533030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Pandemic Manager</a:t>
                </a:r>
                <a:endParaRPr lang="ko-KR" altLang="en-US" sz="4400" b="1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533030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Pandemic Manager</a:t>
                </a:r>
                <a:endParaRPr lang="ko-KR" altLang="en-US" sz="4400" b="1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3217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2.</a:t>
              </a:r>
              <a:endParaRPr lang="ko-KR" altLang="en-US" sz="8000" b="1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61990" y="6505575"/>
            <a:ext cx="2359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321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1887" y="652397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3" y="645071"/>
            <a:ext cx="21267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1" dirty="0">
                <a:solidFill>
                  <a:schemeClr val="accent4"/>
                </a:solidFill>
                <a:latin typeface="+mj-ea"/>
                <a:ea typeface="+mj-ea"/>
              </a:rPr>
              <a:t>메인 서비스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4" y="1180993"/>
            <a:ext cx="3076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</a:rPr>
              <a:t>펜데믹</a:t>
            </a:r>
            <a:r>
              <a:rPr lang="en-US" altLang="ko-KR" sz="1400" dirty="0">
                <a:solidFill>
                  <a:schemeClr val="accent4"/>
                </a:solidFill>
              </a:rPr>
              <a:t> </a:t>
            </a:r>
            <a:r>
              <a:rPr lang="ko-KR" altLang="en-US" sz="1400" dirty="0">
                <a:solidFill>
                  <a:schemeClr val="accent4"/>
                </a:solidFill>
              </a:rPr>
              <a:t>매니저에 대한 기본적인 설명</a:t>
            </a:r>
          </a:p>
        </p:txBody>
      </p:sp>
      <p:pic>
        <p:nvPicPr>
          <p:cNvPr id="8" name="그림 7" descr="지도이(가) 표시된 사진&#10;&#10;자동 생성된 설명">
            <a:extLst>
              <a:ext uri="{FF2B5EF4-FFF2-40B4-BE49-F238E27FC236}">
                <a16:creationId xmlns:a16="http://schemas.microsoft.com/office/drawing/2014/main" id="{EA1BFD68-760C-FA45-A74B-0675514117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" t="2988" r="1410" b="5294"/>
          <a:stretch/>
        </p:blipFill>
        <p:spPr>
          <a:xfrm>
            <a:off x="2" y="1638302"/>
            <a:ext cx="8215532" cy="52197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70562E6-519F-F644-B22D-FC1039E44480}"/>
              </a:ext>
            </a:extLst>
          </p:cNvPr>
          <p:cNvSpPr txBox="1"/>
          <p:nvPr/>
        </p:nvSpPr>
        <p:spPr>
          <a:xfrm>
            <a:off x="8089882" y="1663280"/>
            <a:ext cx="4458503" cy="49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4"/>
                </a:solidFill>
              </a:rPr>
              <a:t>서비스 요약</a:t>
            </a:r>
            <a:r>
              <a:rPr lang="en-US" altLang="ko-KR" sz="2000" b="1" dirty="0">
                <a:solidFill>
                  <a:schemeClr val="accent4"/>
                </a:solidFill>
              </a:rPr>
              <a:t>:</a:t>
            </a:r>
            <a:r>
              <a:rPr lang="ko-KR" altLang="en-US" sz="2000" b="1" dirty="0">
                <a:solidFill>
                  <a:schemeClr val="accent4"/>
                </a:solidFill>
              </a:rPr>
              <a:t> </a:t>
            </a:r>
            <a:endParaRPr lang="en-US" altLang="ko-KR" sz="2000" b="1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5ADA27-8CC1-0F48-B865-CCA8D5939E40}"/>
              </a:ext>
            </a:extLst>
          </p:cNvPr>
          <p:cNvSpPr txBox="1"/>
          <p:nvPr/>
        </p:nvSpPr>
        <p:spPr>
          <a:xfrm>
            <a:off x="8089883" y="2167184"/>
            <a:ext cx="3903633" cy="1703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4"/>
                </a:solidFill>
              </a:rPr>
              <a:t>호남지역 내 </a:t>
            </a:r>
            <a:r>
              <a:rPr lang="ko-KR" altLang="en-US" b="1" dirty="0">
                <a:solidFill>
                  <a:schemeClr val="accent4"/>
                </a:solidFill>
              </a:rPr>
              <a:t>병원</a:t>
            </a:r>
            <a:r>
              <a:rPr lang="en-US" altLang="ko-KR" b="1" dirty="0">
                <a:solidFill>
                  <a:schemeClr val="accent4"/>
                </a:solidFill>
              </a:rPr>
              <a:t>/</a:t>
            </a:r>
            <a:r>
              <a:rPr lang="ko-KR" altLang="en-US" b="1" dirty="0">
                <a:solidFill>
                  <a:schemeClr val="accent4"/>
                </a:solidFill>
              </a:rPr>
              <a:t>생활치료센터</a:t>
            </a:r>
            <a:r>
              <a:rPr lang="ko-KR" altLang="en-US" dirty="0">
                <a:solidFill>
                  <a:schemeClr val="accent4"/>
                </a:solidFill>
              </a:rPr>
              <a:t>의 </a:t>
            </a:r>
            <a:br>
              <a:rPr lang="en-US" altLang="ko-KR" dirty="0">
                <a:solidFill>
                  <a:schemeClr val="accent4"/>
                </a:solidFill>
              </a:rPr>
            </a:br>
            <a:r>
              <a:rPr lang="ko-KR" altLang="en-US" b="1" dirty="0">
                <a:solidFill>
                  <a:schemeClr val="accent4"/>
                </a:solidFill>
              </a:rPr>
              <a:t>가용 병상</a:t>
            </a:r>
            <a:r>
              <a:rPr lang="en-US" altLang="ko-KR" b="1" dirty="0">
                <a:solidFill>
                  <a:schemeClr val="accent4"/>
                </a:solidFill>
              </a:rPr>
              <a:t>/</a:t>
            </a:r>
            <a:r>
              <a:rPr lang="ko-KR" altLang="en-US" b="1" dirty="0">
                <a:solidFill>
                  <a:schemeClr val="accent4"/>
                </a:solidFill>
              </a:rPr>
              <a:t>인력</a:t>
            </a:r>
            <a:r>
              <a:rPr lang="ko-KR" altLang="en-US" sz="1600" dirty="0">
                <a:solidFill>
                  <a:schemeClr val="accent4"/>
                </a:solidFill>
              </a:rPr>
              <a:t>에 </a:t>
            </a:r>
            <a:r>
              <a:rPr lang="ko-KR" altLang="en-US" dirty="0">
                <a:solidFill>
                  <a:schemeClr val="accent4"/>
                </a:solidFill>
              </a:rPr>
              <a:t>대한</a:t>
            </a:r>
            <a:br>
              <a:rPr lang="en-US" altLang="ko-KR" dirty="0">
                <a:solidFill>
                  <a:schemeClr val="accent4"/>
                </a:solidFill>
              </a:rPr>
            </a:br>
            <a:r>
              <a:rPr lang="ko-KR" altLang="en-US" dirty="0">
                <a:solidFill>
                  <a:schemeClr val="accent4"/>
                </a:solidFill>
              </a:rPr>
              <a:t>상세정보를 </a:t>
            </a:r>
            <a:r>
              <a:rPr lang="ko-KR" altLang="en-US" b="1" dirty="0">
                <a:solidFill>
                  <a:schemeClr val="accent4"/>
                </a:solidFill>
              </a:rPr>
              <a:t>취합 및 시각화</a:t>
            </a:r>
            <a:r>
              <a:rPr lang="ko-KR" altLang="en-US" dirty="0">
                <a:solidFill>
                  <a:schemeClr val="accent4"/>
                </a:solidFill>
              </a:rPr>
              <a:t>하여 제공</a:t>
            </a:r>
          </a:p>
          <a:p>
            <a:pPr>
              <a:lnSpc>
                <a:spcPct val="150000"/>
              </a:lnSpc>
            </a:pPr>
            <a:endParaRPr kumimoji="1"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68C205-3110-2B4E-9AAF-338B7C7927D5}"/>
              </a:ext>
            </a:extLst>
          </p:cNvPr>
          <p:cNvSpPr txBox="1"/>
          <p:nvPr/>
        </p:nvSpPr>
        <p:spPr>
          <a:xfrm>
            <a:off x="8089882" y="4649803"/>
            <a:ext cx="445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1" dirty="0">
                <a:solidFill>
                  <a:schemeClr val="accent4"/>
                </a:solidFill>
              </a:rPr>
              <a:t>Target:</a:t>
            </a:r>
            <a:r>
              <a:rPr lang="ko-KR" altLang="en-US" b="1" spc="-151" dirty="0">
                <a:solidFill>
                  <a:schemeClr val="accent4"/>
                </a:solidFill>
              </a:rPr>
              <a:t> </a:t>
            </a:r>
            <a:r>
              <a:rPr lang="ko-KR" altLang="en-US" sz="1600" spc="-151" dirty="0">
                <a:solidFill>
                  <a:schemeClr val="accent4"/>
                </a:solidFill>
              </a:rPr>
              <a:t>병원</a:t>
            </a:r>
            <a:r>
              <a:rPr lang="en-US" altLang="ko-KR" sz="1600" spc="-151" dirty="0">
                <a:solidFill>
                  <a:schemeClr val="accent4"/>
                </a:solidFill>
              </a:rPr>
              <a:t>,</a:t>
            </a:r>
            <a:r>
              <a:rPr lang="ko-KR" altLang="en-US" sz="1600" spc="-151" dirty="0">
                <a:solidFill>
                  <a:schemeClr val="accent4"/>
                </a:solidFill>
              </a:rPr>
              <a:t> 시</a:t>
            </a:r>
            <a:r>
              <a:rPr lang="en-US" altLang="ko-KR" sz="1600" spc="-151" dirty="0">
                <a:solidFill>
                  <a:schemeClr val="accent4"/>
                </a:solidFill>
              </a:rPr>
              <a:t>/</a:t>
            </a:r>
            <a:r>
              <a:rPr lang="ko-KR" altLang="en-US" sz="1600" spc="-151" dirty="0">
                <a:solidFill>
                  <a:schemeClr val="accent4"/>
                </a:solidFill>
              </a:rPr>
              <a:t>도 상황실</a:t>
            </a:r>
            <a:r>
              <a:rPr lang="en-US" altLang="ko-KR" sz="1600" spc="-151" dirty="0">
                <a:solidFill>
                  <a:schemeClr val="accent4"/>
                </a:solidFill>
              </a:rPr>
              <a:t>,</a:t>
            </a:r>
            <a:r>
              <a:rPr lang="ko-KR" altLang="en-US" sz="1600" spc="-151" dirty="0">
                <a:solidFill>
                  <a:schemeClr val="accent4"/>
                </a:solidFill>
              </a:rPr>
              <a:t> 중앙사고수습본부</a:t>
            </a:r>
            <a:r>
              <a:rPr lang="ko-KR" altLang="en-US" b="1" spc="-151" dirty="0">
                <a:solidFill>
                  <a:schemeClr val="accent4"/>
                </a:solidFill>
              </a:rPr>
              <a:t> </a:t>
            </a:r>
            <a:endParaRPr lang="en-US" altLang="ko-KR" b="1" spc="-151" dirty="0">
              <a:solidFill>
                <a:schemeClr val="accent4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707BAC-CDA5-1243-A6BE-14A4C5CD0ADB}"/>
              </a:ext>
            </a:extLst>
          </p:cNvPr>
          <p:cNvSpPr txBox="1"/>
          <p:nvPr/>
        </p:nvSpPr>
        <p:spPr>
          <a:xfrm>
            <a:off x="8089882" y="5219700"/>
            <a:ext cx="445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1" dirty="0">
                <a:solidFill>
                  <a:schemeClr val="accent4"/>
                </a:solidFill>
              </a:rPr>
              <a:t>Benefit: </a:t>
            </a:r>
            <a:r>
              <a:rPr lang="ko-KR" altLang="en-US" sz="1600" spc="-151" dirty="0">
                <a:solidFill>
                  <a:schemeClr val="accent4"/>
                </a:solidFill>
              </a:rPr>
              <a:t>호남지역 내 시민들의 </a:t>
            </a:r>
            <a:r>
              <a:rPr lang="ko-KR" altLang="en-US" sz="1600" b="1" spc="-151" dirty="0">
                <a:solidFill>
                  <a:schemeClr val="accent4"/>
                </a:solidFill>
              </a:rPr>
              <a:t>안전</a:t>
            </a:r>
            <a:r>
              <a:rPr lang="ko-KR" altLang="en-US" b="1" spc="-151" dirty="0">
                <a:solidFill>
                  <a:schemeClr val="accent4"/>
                </a:solidFill>
              </a:rPr>
              <a:t> </a:t>
            </a:r>
            <a:endParaRPr lang="en-US" altLang="ko-KR" b="1" spc="-151" dirty="0">
              <a:solidFill>
                <a:schemeClr val="accent4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71E7DB-3C3E-9E4B-924F-ACB384B72764}"/>
              </a:ext>
            </a:extLst>
          </p:cNvPr>
          <p:cNvSpPr txBox="1"/>
          <p:nvPr/>
        </p:nvSpPr>
        <p:spPr>
          <a:xfrm>
            <a:off x="8089882" y="4079502"/>
            <a:ext cx="445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1" dirty="0">
                <a:solidFill>
                  <a:schemeClr val="accent4"/>
                </a:solidFill>
              </a:rPr>
              <a:t>Problem:</a:t>
            </a:r>
            <a:r>
              <a:rPr lang="ko-KR" altLang="en-US" spc="-151" dirty="0">
                <a:solidFill>
                  <a:schemeClr val="accent4"/>
                </a:solidFill>
              </a:rPr>
              <a:t> </a:t>
            </a:r>
            <a:r>
              <a:rPr lang="ko-KR" altLang="en-US" sz="1600" spc="-151" dirty="0">
                <a:solidFill>
                  <a:schemeClr val="accent4"/>
                </a:solidFill>
              </a:rPr>
              <a:t>코로나</a:t>
            </a:r>
            <a:r>
              <a:rPr lang="en-US" altLang="ko-KR" sz="1600" spc="-151" dirty="0">
                <a:solidFill>
                  <a:schemeClr val="accent4"/>
                </a:solidFill>
              </a:rPr>
              <a:t>19</a:t>
            </a:r>
            <a:r>
              <a:rPr lang="ko-KR" altLang="en-US" sz="1600" spc="-151" dirty="0">
                <a:solidFill>
                  <a:schemeClr val="accent4"/>
                </a:solidFill>
              </a:rPr>
              <a:t> 전담 병상 및 의료인력 부족</a:t>
            </a:r>
            <a:r>
              <a:rPr lang="ko-KR" altLang="en-US" spc="-151" dirty="0">
                <a:solidFill>
                  <a:schemeClr val="accent4"/>
                </a:solidFill>
              </a:rPr>
              <a:t> </a:t>
            </a:r>
            <a:endParaRPr lang="en-US" altLang="ko-KR" spc="-151" dirty="0">
              <a:solidFill>
                <a:schemeClr val="accent4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6DEF8A0-8200-46DC-B694-9FE24DABEF54}"/>
              </a:ext>
            </a:extLst>
          </p:cNvPr>
          <p:cNvCxnSpPr>
            <a:cxnSpLocks/>
          </p:cNvCxnSpPr>
          <p:nvPr/>
        </p:nvCxnSpPr>
        <p:spPr>
          <a:xfrm>
            <a:off x="139703" y="491296"/>
            <a:ext cx="248729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7C47FF3-CB4C-4217-8224-D32ECF741408}"/>
              </a:ext>
            </a:extLst>
          </p:cNvPr>
          <p:cNvSpPr txBox="1"/>
          <p:nvPr/>
        </p:nvSpPr>
        <p:spPr>
          <a:xfrm>
            <a:off x="101600" y="158121"/>
            <a:ext cx="2664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Oasis Hackathon / Navy_Bottle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49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9AD22BF-AD9B-9740-AEC8-7CA95DEC6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79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57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지도이(가) 표시된 사진&#10;&#10;자동 생성된 설명">
            <a:extLst>
              <a:ext uri="{FF2B5EF4-FFF2-40B4-BE49-F238E27FC236}">
                <a16:creationId xmlns:a16="http://schemas.microsoft.com/office/drawing/2014/main" id="{525F9FE2-48E8-9F44-B6AA-2BFE97B34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0"/>
            <a:ext cx="12166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26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D73D4B0-91E9-6E49-AE4B-72D448A6657F}"/>
              </a:ext>
            </a:extLst>
          </p:cNvPr>
          <p:cNvSpPr/>
          <p:nvPr/>
        </p:nvSpPr>
        <p:spPr>
          <a:xfrm>
            <a:off x="9753600" y="6498336"/>
            <a:ext cx="2438400" cy="359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7303758-EF7A-1547-8E16-FFF1C7367771}"/>
              </a:ext>
            </a:extLst>
          </p:cNvPr>
          <p:cNvGrpSpPr/>
          <p:nvPr/>
        </p:nvGrpSpPr>
        <p:grpSpPr>
          <a:xfrm>
            <a:off x="2" y="2"/>
            <a:ext cx="10772529" cy="6858001"/>
            <a:chOff x="100135" y="-1"/>
            <a:chExt cx="10772529" cy="685800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F84A689-91CE-9A4A-8BA9-0E2164D67469}"/>
                </a:ext>
              </a:extLst>
            </p:cNvPr>
            <p:cNvSpPr/>
            <p:nvPr/>
          </p:nvSpPr>
          <p:spPr>
            <a:xfrm>
              <a:off x="146304" y="45720"/>
              <a:ext cx="2438400" cy="649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67F0EC9-03D2-DB4A-BCEE-4945B9BA4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335" y="0"/>
              <a:ext cx="9553329" cy="68580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50C780A-415A-D442-B56B-83E8C70361EF}"/>
                </a:ext>
              </a:extLst>
            </p:cNvPr>
            <p:cNvSpPr/>
            <p:nvPr/>
          </p:nvSpPr>
          <p:spPr>
            <a:xfrm>
              <a:off x="100135" y="-1"/>
              <a:ext cx="2438400" cy="5199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6764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화살이(가) 표시된 사진&#10;&#10;자동 생성된 설명">
            <a:extLst>
              <a:ext uri="{FF2B5EF4-FFF2-40B4-BE49-F238E27FC236}">
                <a16:creationId xmlns:a16="http://schemas.microsoft.com/office/drawing/2014/main" id="{B6875532-49E0-A541-9915-757B4C62B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69" y="2024690"/>
            <a:ext cx="5335067" cy="112113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2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1887" y="652397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6073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1" dirty="0">
                <a:solidFill>
                  <a:schemeClr val="accent4"/>
                </a:solidFill>
                <a:latin typeface="+mj-ea"/>
                <a:ea typeface="+mj-ea"/>
              </a:rPr>
              <a:t>추가 기능 설명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3"/>
            <a:ext cx="1770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</a:rPr>
              <a:t>최적 병원 추천 기능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0207C31-E0F5-0640-AF8D-E0DE37B6CC72}"/>
              </a:ext>
            </a:extLst>
          </p:cNvPr>
          <p:cNvGrpSpPr/>
          <p:nvPr/>
        </p:nvGrpSpPr>
        <p:grpSpPr>
          <a:xfrm>
            <a:off x="415868" y="3393157"/>
            <a:ext cx="3425909" cy="714608"/>
            <a:chOff x="176718" y="3071696"/>
            <a:chExt cx="3425909" cy="714608"/>
          </a:xfrm>
        </p:grpSpPr>
        <p:pic>
          <p:nvPicPr>
            <p:cNvPr id="16" name="그림 15" descr="텍스트이(가) 표시된 사진&#10;&#10;자동 생성된 설명">
              <a:extLst>
                <a:ext uri="{FF2B5EF4-FFF2-40B4-BE49-F238E27FC236}">
                  <a16:creationId xmlns:a16="http://schemas.microsoft.com/office/drawing/2014/main" id="{65B1F81D-E428-804B-8C9F-FBC2CE557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479" y="3071696"/>
              <a:ext cx="3378148" cy="714608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2E35A6F-664F-8943-9714-810FD33007B4}"/>
                </a:ext>
              </a:extLst>
            </p:cNvPr>
            <p:cNvSpPr/>
            <p:nvPr/>
          </p:nvSpPr>
          <p:spPr>
            <a:xfrm>
              <a:off x="1170193" y="3323492"/>
              <a:ext cx="2432433" cy="207499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C8C2FFD-31CE-224B-84E8-AD7A519E7028}"/>
                </a:ext>
              </a:extLst>
            </p:cNvPr>
            <p:cNvSpPr/>
            <p:nvPr/>
          </p:nvSpPr>
          <p:spPr>
            <a:xfrm>
              <a:off x="176718" y="3547153"/>
              <a:ext cx="779886" cy="239151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4E1F775-5F61-554D-9FAC-EB6E379244D7}"/>
              </a:ext>
            </a:extLst>
          </p:cNvPr>
          <p:cNvSpPr txBox="1"/>
          <p:nvPr/>
        </p:nvSpPr>
        <p:spPr>
          <a:xfrm>
            <a:off x="6441069" y="2044533"/>
            <a:ext cx="3702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1" dirty="0">
                <a:solidFill>
                  <a:schemeClr val="accent4"/>
                </a:solidFill>
              </a:rPr>
              <a:t>환자 전원 추천 기능 </a:t>
            </a:r>
            <a:endParaRPr lang="en-US" altLang="ko-KR" sz="2000" b="1" spc="-151" dirty="0">
              <a:solidFill>
                <a:schemeClr val="accent4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5E0A272-3C07-42B4-A961-0D57FF2D23A9}"/>
              </a:ext>
            </a:extLst>
          </p:cNvPr>
          <p:cNvCxnSpPr>
            <a:cxnSpLocks/>
          </p:cNvCxnSpPr>
          <p:nvPr/>
        </p:nvCxnSpPr>
        <p:spPr>
          <a:xfrm>
            <a:off x="139703" y="491296"/>
            <a:ext cx="248729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AB89871-3DC8-47DC-B00B-53708866AA15}"/>
              </a:ext>
            </a:extLst>
          </p:cNvPr>
          <p:cNvSpPr txBox="1"/>
          <p:nvPr/>
        </p:nvSpPr>
        <p:spPr>
          <a:xfrm>
            <a:off x="101600" y="158121"/>
            <a:ext cx="2664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Oasis Hackathon / Navy_Bottle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12D60B-4BE7-459E-903C-F641E20D63DA}"/>
              </a:ext>
            </a:extLst>
          </p:cNvPr>
          <p:cNvSpPr/>
          <p:nvPr/>
        </p:nvSpPr>
        <p:spPr>
          <a:xfrm>
            <a:off x="3568055" y="2307699"/>
            <a:ext cx="1674056" cy="21101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DAAD3AD1-F05C-4E1A-BAD8-27DEBF0C34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9201" y="5201246"/>
            <a:ext cx="4750731" cy="1493087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CEF067FB-027F-46F5-8E16-B7CEB6535B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39165" y="2387439"/>
            <a:ext cx="4750731" cy="1493087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86D9E85D-3E30-4C22-9A26-9DCC3DE1489F}"/>
              </a:ext>
            </a:extLst>
          </p:cNvPr>
          <p:cNvGrpSpPr/>
          <p:nvPr/>
        </p:nvGrpSpPr>
        <p:grpSpPr>
          <a:xfrm>
            <a:off x="5242113" y="3794607"/>
            <a:ext cx="4750731" cy="1493087"/>
            <a:chOff x="3666155" y="4165669"/>
            <a:chExt cx="4750731" cy="1493087"/>
          </a:xfrm>
        </p:grpSpPr>
        <p:pic>
          <p:nvPicPr>
            <p:cNvPr id="31" name="그래픽 30">
              <a:extLst>
                <a:ext uri="{FF2B5EF4-FFF2-40B4-BE49-F238E27FC236}">
                  <a16:creationId xmlns:a16="http://schemas.microsoft.com/office/drawing/2014/main" id="{88A93A3A-B2B7-4600-B040-94A3D8670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666155" y="4165669"/>
              <a:ext cx="4750731" cy="1493087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D50A0F2-430B-429D-9714-9EF4618EDB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7" t="9269" r="53029" b="9051"/>
            <a:stretch/>
          </p:blipFill>
          <p:spPr>
            <a:xfrm>
              <a:off x="3796951" y="4340789"/>
              <a:ext cx="2057923" cy="1213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3573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1821</TotalTime>
  <Words>874</Words>
  <Application>Microsoft Macintosh PowerPoint</Application>
  <PresentationFormat>와이드스크린</PresentationFormat>
  <Paragraphs>121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나눔스퀘어라운드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정재홍</cp:lastModifiedBy>
  <cp:revision>69</cp:revision>
  <dcterms:created xsi:type="dcterms:W3CDTF">2015-07-07T04:48:58Z</dcterms:created>
  <dcterms:modified xsi:type="dcterms:W3CDTF">2021-08-19T13:39:34Z</dcterms:modified>
</cp:coreProperties>
</file>