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lexandria Bold" charset="1" panose="00000000000000000000"/>
      <p:regular r:id="rId20"/>
    </p:embeddedFont>
    <p:embeddedFont>
      <p:font typeface="Garet" charset="1" panose="00000000000000000000"/>
      <p:regular r:id="rId21"/>
    </p:embeddedFont>
    <p:embeddedFont>
      <p:font typeface="Garet Bold" charset="1" panose="00000000000000000000"/>
      <p:regular r:id="rId22"/>
    </p:embeddedFont>
    <p:embeddedFont>
      <p:font typeface="Alexandria" charset="1" panose="00000000000000000000"/>
      <p:regular r:id="rId23"/>
    </p:embeddedFont>
    <p:embeddedFont>
      <p:font typeface="Garet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87062" y="3669634"/>
            <a:ext cx="1391387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ANÁLISE ESTATÍSTICA DO DESEMPENHO ESCOLAR EM MATEMÁTICA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62982" y="5620872"/>
            <a:ext cx="1016203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Estudo baseado em dados de alunos do ensino secundário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792714" y="7709115"/>
            <a:ext cx="4702572" cy="705137"/>
            <a:chOff x="0" y="0"/>
            <a:chExt cx="1238538" cy="185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38537" cy="185715"/>
            </a:xfrm>
            <a:custGeom>
              <a:avLst/>
              <a:gdLst/>
              <a:ahLst/>
              <a:cxnLst/>
              <a:rect r="r" b="b" t="t" l="l"/>
              <a:pathLst>
                <a:path h="185715" w="1238537">
                  <a:moveTo>
                    <a:pt x="92858" y="0"/>
                  </a:moveTo>
                  <a:lnTo>
                    <a:pt x="1145680" y="0"/>
                  </a:lnTo>
                  <a:cubicBezTo>
                    <a:pt x="1196964" y="0"/>
                    <a:pt x="1238537" y="41574"/>
                    <a:pt x="1238537" y="92858"/>
                  </a:cubicBezTo>
                  <a:lnTo>
                    <a:pt x="1238537" y="92858"/>
                  </a:lnTo>
                  <a:cubicBezTo>
                    <a:pt x="1238537" y="117485"/>
                    <a:pt x="1228754" y="141104"/>
                    <a:pt x="1211340" y="158518"/>
                  </a:cubicBezTo>
                  <a:cubicBezTo>
                    <a:pt x="1193926" y="175932"/>
                    <a:pt x="1170307" y="185715"/>
                    <a:pt x="1145680" y="185715"/>
                  </a:cubicBezTo>
                  <a:lnTo>
                    <a:pt x="92858" y="185715"/>
                  </a:lnTo>
                  <a:cubicBezTo>
                    <a:pt x="68230" y="185715"/>
                    <a:pt x="44612" y="175932"/>
                    <a:pt x="27197" y="158518"/>
                  </a:cubicBezTo>
                  <a:cubicBezTo>
                    <a:pt x="9783" y="141104"/>
                    <a:pt x="0" y="117485"/>
                    <a:pt x="0" y="92858"/>
                  </a:cubicBezTo>
                  <a:lnTo>
                    <a:pt x="0" y="92858"/>
                  </a:lnTo>
                  <a:cubicBezTo>
                    <a:pt x="0" y="68230"/>
                    <a:pt x="9783" y="44612"/>
                    <a:pt x="27197" y="27197"/>
                  </a:cubicBezTo>
                  <a:cubicBezTo>
                    <a:pt x="44612" y="9783"/>
                    <a:pt x="68230" y="0"/>
                    <a:pt x="92858" y="0"/>
                  </a:cubicBezTo>
                  <a:close/>
                </a:path>
              </a:pathLst>
            </a:custGeom>
            <a:solidFill>
              <a:srgbClr val="545454"/>
            </a:solidFill>
            <a:ln w="38100" cap="rnd">
              <a:solidFill>
                <a:srgbClr val="54545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38538" cy="22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7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991338" y="7772045"/>
            <a:ext cx="4305324" cy="52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  <a:spcBef>
                <a:spcPct val="0"/>
              </a:spcBef>
            </a:pPr>
            <a:r>
              <a:rPr lang="en-US" sz="30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FASE 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541415" y="1777100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42710" y="3776296"/>
            <a:ext cx="730453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Teste de independência entre aulas extras pagas e horas de estudo semanais.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242710" y="5743858"/>
            <a:ext cx="5220562" cy="607042"/>
            <a:chOff x="0" y="0"/>
            <a:chExt cx="6960749" cy="8093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0749" cy="809389"/>
            </a:xfrm>
            <a:custGeom>
              <a:avLst/>
              <a:gdLst/>
              <a:ahLst/>
              <a:cxnLst/>
              <a:rect r="r" b="b" t="t" l="l"/>
              <a:pathLst>
                <a:path h="809389" w="6960749">
                  <a:moveTo>
                    <a:pt x="0" y="0"/>
                  </a:moveTo>
                  <a:lnTo>
                    <a:pt x="6960749" y="0"/>
                  </a:lnTo>
                  <a:lnTo>
                    <a:pt x="6960749" y="809389"/>
                  </a:lnTo>
                  <a:lnTo>
                    <a:pt x="0" y="809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AutoShape 10" id="10"/>
            <p:cNvSpPr/>
            <p:nvPr/>
          </p:nvSpPr>
          <p:spPr>
            <a:xfrm>
              <a:off x="0" y="508804"/>
              <a:ext cx="6960749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2058237" y="52178"/>
              <a:ext cx="0" cy="757211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H="true" flipV="true">
              <a:off x="3578141" y="0"/>
              <a:ext cx="0" cy="809389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H="true" flipV="true">
              <a:off x="5233895" y="0"/>
              <a:ext cx="0" cy="809389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3242710" y="5242987"/>
            <a:ext cx="441520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tabela de contingência: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42710" y="6960500"/>
            <a:ext cx="6844199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H0: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as aulas extras pagas </a:t>
            </a:r>
            <a:r>
              <a:rPr lang="en-US" sz="2000" i="true">
                <a:solidFill>
                  <a:srgbClr val="545454"/>
                </a:solidFill>
                <a:latin typeface="Garet Italics"/>
                <a:ea typeface="Garet Italics"/>
                <a:cs typeface="Garet Italics"/>
                <a:sym typeface="Garet Italics"/>
              </a:rPr>
              <a:t>não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influenciam nas horas de estudo semanais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H1: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as aulas extras pagas influenciam nas horas de estudo semanais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84074" y="4192221"/>
            <a:ext cx="6855763" cy="351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Teste: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Qui-Quadrado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Nível de significância: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5%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Estatística de teste=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14.418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RC =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[7.8147, +∞[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p-value =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0.0023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Decisão: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as variáveis não são independentes, logo, os alunos terem aulas extras pagas influencia nas horas gastas para estudo por semana.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92063" y="2854427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8"/>
              </a:lnSpc>
            </a:pPr>
            <a:r>
              <a:rPr lang="en-US" sz="8177" b="true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4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92063" y="4539647"/>
            <a:ext cx="730453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Medidas de associação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92063" y="5087710"/>
            <a:ext cx="6844199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Coeficiente de contingência: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0.1876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Coeficiente V de Crámer: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0.1910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92063" y="6235598"/>
            <a:ext cx="10503874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Embora o teste do Qui-Quadrado tenha indicado dependência estatisticamente significativa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entre as variáveis "aulas extras pagas" e "horas de estudo semanais", as m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edidas de associação revelam que essa relação é fraca.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104490" y="2816517"/>
            <a:ext cx="5597027" cy="4653966"/>
          </a:xfrm>
          <a:custGeom>
            <a:avLst/>
            <a:gdLst/>
            <a:ahLst/>
            <a:cxnLst/>
            <a:rect r="r" b="b" t="t" l="l"/>
            <a:pathLst>
              <a:path h="4653966" w="5597027">
                <a:moveTo>
                  <a:pt x="0" y="0"/>
                </a:moveTo>
                <a:lnTo>
                  <a:pt x="5597026" y="0"/>
                </a:lnTo>
                <a:lnTo>
                  <a:pt x="5597026" y="4653966"/>
                </a:lnTo>
                <a:lnTo>
                  <a:pt x="0" y="46539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41415" y="771092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33038" y="4426216"/>
            <a:ext cx="826381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Reta de regressão linear: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visível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Coeficiente de correlação linear de Pearson =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-0.03263893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3038" y="3381109"/>
            <a:ext cx="6682999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Objetivo: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verificar se existe associação linear entre o número de faltas e a nota final dos alunos.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33038" y="5470791"/>
            <a:ext cx="8127665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Conclusão: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Pelo diagrama de Dispersão conclui-se que não existe associação linear entre o número de faltas  e a nota final dos alunos, sua correlação linear é muito fraca, praticamente nula.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104490" y="2816517"/>
            <a:ext cx="5604694" cy="4653966"/>
          </a:xfrm>
          <a:custGeom>
            <a:avLst/>
            <a:gdLst/>
            <a:ahLst/>
            <a:cxnLst/>
            <a:rect r="r" b="b" t="t" l="l"/>
            <a:pathLst>
              <a:path h="4653966" w="5604694">
                <a:moveTo>
                  <a:pt x="0" y="0"/>
                </a:moveTo>
                <a:lnTo>
                  <a:pt x="5604693" y="0"/>
                </a:lnTo>
                <a:lnTo>
                  <a:pt x="5604693" y="4653966"/>
                </a:lnTo>
                <a:lnTo>
                  <a:pt x="0" y="46539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41415" y="771092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33038" y="4778641"/>
            <a:ext cx="826381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Soma dos resíduos: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-9.728329e-14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Coeficiente de correlação linear de Pearson =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-0.03263893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3038" y="3733534"/>
            <a:ext cx="6682999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Objetivo: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verificar se existe associação linear entre o número de faltas e a nota final dos alunos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33038" y="5823216"/>
            <a:ext cx="8127665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Conclusão: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Pela análise dos resíduos, conclui-se que o modelo ajustado não é bom.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541415" y="771092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33038" y="4778641"/>
            <a:ext cx="826381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y1 &lt;- a - b*10 =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11.02969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y2 &lt;- a - b*70 =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11.86349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33038" y="3733534"/>
            <a:ext cx="6682999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Objetivo: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nota final de um aluno que falta 10 vezes e quando falta 70.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3038" y="5823216"/>
            <a:ext cx="8127665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Conclusão: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Como não há correlação, não há possibilidade de fazer previsões da nota final com base no número de faltas.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104490" y="2816517"/>
            <a:ext cx="5597027" cy="4653966"/>
          </a:xfrm>
          <a:custGeom>
            <a:avLst/>
            <a:gdLst/>
            <a:ahLst/>
            <a:cxnLst/>
            <a:rect r="r" b="b" t="t" l="l"/>
            <a:pathLst>
              <a:path h="4653966" w="5597027">
                <a:moveTo>
                  <a:pt x="0" y="0"/>
                </a:moveTo>
                <a:lnTo>
                  <a:pt x="5597026" y="0"/>
                </a:lnTo>
                <a:lnTo>
                  <a:pt x="5597026" y="4653966"/>
                </a:lnTo>
                <a:lnTo>
                  <a:pt x="0" y="46539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333038" y="6867791"/>
            <a:ext cx="8127665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Outliers: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outliers não influentes. Apesar de haver observações muito destacadas, não alteram o modelo linear ajustado.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2437731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RECAP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3857" y="3967202"/>
            <a:ext cx="11400286" cy="114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Objetivo: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analisar o desempenho em matemática de alunos de duas escolas portuguesas.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43857" y="5548352"/>
            <a:ext cx="11400286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Amostra: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395 alunos.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43857" y="6551173"/>
            <a:ext cx="11400286" cy="114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Variáveis estudadas: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escola, horas de estudo, aulas extras, idade, nº de faltas, nota final.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19711" y="3840511"/>
            <a:ext cx="12904234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Variáveis qualitativas: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escola, horas de estudo, aulas extras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64055" y="3550517"/>
            <a:ext cx="1204169" cy="108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9"/>
              </a:lnSpc>
            </a:pPr>
            <a:r>
              <a:rPr lang="en-US" sz="6349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1.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19711" y="5280147"/>
            <a:ext cx="12904234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Variáveis quantitativas: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idade, nº de faltas, nota final.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64055" y="4990152"/>
            <a:ext cx="1204169" cy="108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9"/>
              </a:lnSpc>
            </a:pPr>
            <a:r>
              <a:rPr lang="en-US" sz="6349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2.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24301" y="6553613"/>
            <a:ext cx="8239398" cy="1850972"/>
          </a:xfrm>
          <a:custGeom>
            <a:avLst/>
            <a:gdLst/>
            <a:ahLst/>
            <a:cxnLst/>
            <a:rect r="r" b="b" t="t" l="l"/>
            <a:pathLst>
              <a:path h="1850972" w="8239398">
                <a:moveTo>
                  <a:pt x="0" y="0"/>
                </a:moveTo>
                <a:lnTo>
                  <a:pt x="8239398" y="0"/>
                </a:lnTo>
                <a:lnTo>
                  <a:pt x="8239398" y="1850972"/>
                </a:lnTo>
                <a:lnTo>
                  <a:pt x="0" y="1850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41415" y="1730015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038037" y="3265420"/>
            <a:ext cx="3907547" cy="1120769"/>
          </a:xfrm>
          <a:custGeom>
            <a:avLst/>
            <a:gdLst/>
            <a:ahLst/>
            <a:cxnLst/>
            <a:rect r="r" b="b" t="t" l="l"/>
            <a:pathLst>
              <a:path h="1120769" w="3907547">
                <a:moveTo>
                  <a:pt x="0" y="0"/>
                </a:moveTo>
                <a:lnTo>
                  <a:pt x="3907548" y="0"/>
                </a:lnTo>
                <a:lnTo>
                  <a:pt x="3907548" y="1120769"/>
                </a:lnTo>
                <a:lnTo>
                  <a:pt x="0" y="11207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76758" y="3265420"/>
            <a:ext cx="5334484" cy="1745831"/>
          </a:xfrm>
          <a:custGeom>
            <a:avLst/>
            <a:gdLst/>
            <a:ahLst/>
            <a:cxnLst/>
            <a:rect r="r" b="b" t="t" l="l"/>
            <a:pathLst>
              <a:path h="1745831" w="5334484">
                <a:moveTo>
                  <a:pt x="0" y="0"/>
                </a:moveTo>
                <a:lnTo>
                  <a:pt x="5334484" y="0"/>
                </a:lnTo>
                <a:lnTo>
                  <a:pt x="5334484" y="1745831"/>
                </a:lnTo>
                <a:lnTo>
                  <a:pt x="0" y="17458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27888" y="3265420"/>
            <a:ext cx="3732661" cy="1172241"/>
          </a:xfrm>
          <a:custGeom>
            <a:avLst/>
            <a:gdLst/>
            <a:ahLst/>
            <a:cxnLst/>
            <a:rect r="r" b="b" t="t" l="l"/>
            <a:pathLst>
              <a:path h="1172241" w="3732661">
                <a:moveTo>
                  <a:pt x="0" y="0"/>
                </a:moveTo>
                <a:lnTo>
                  <a:pt x="3732662" y="0"/>
                </a:lnTo>
                <a:lnTo>
                  <a:pt x="3732662" y="1172240"/>
                </a:lnTo>
                <a:lnTo>
                  <a:pt x="0" y="11722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76654" y="5422348"/>
            <a:ext cx="3630314" cy="3014571"/>
          </a:xfrm>
          <a:custGeom>
            <a:avLst/>
            <a:gdLst/>
            <a:ahLst/>
            <a:cxnLst/>
            <a:rect r="r" b="b" t="t" l="l"/>
            <a:pathLst>
              <a:path h="3014571" w="3630314">
                <a:moveTo>
                  <a:pt x="0" y="0"/>
                </a:moveTo>
                <a:lnTo>
                  <a:pt x="3630314" y="0"/>
                </a:lnTo>
                <a:lnTo>
                  <a:pt x="3630314" y="3014572"/>
                </a:lnTo>
                <a:lnTo>
                  <a:pt x="0" y="30145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77669" y="5322369"/>
            <a:ext cx="3732661" cy="3214530"/>
          </a:xfrm>
          <a:custGeom>
            <a:avLst/>
            <a:gdLst/>
            <a:ahLst/>
            <a:cxnLst/>
            <a:rect r="r" b="b" t="t" l="l"/>
            <a:pathLst>
              <a:path h="3214530" w="3732661">
                <a:moveTo>
                  <a:pt x="0" y="0"/>
                </a:moveTo>
                <a:lnTo>
                  <a:pt x="3732662" y="0"/>
                </a:lnTo>
                <a:lnTo>
                  <a:pt x="3732662" y="3214530"/>
                </a:lnTo>
                <a:lnTo>
                  <a:pt x="0" y="32145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89854" y="5422348"/>
            <a:ext cx="3608730" cy="3014571"/>
          </a:xfrm>
          <a:custGeom>
            <a:avLst/>
            <a:gdLst/>
            <a:ahLst/>
            <a:cxnLst/>
            <a:rect r="r" b="b" t="t" l="l"/>
            <a:pathLst>
              <a:path h="3014571" w="3608730">
                <a:moveTo>
                  <a:pt x="0" y="0"/>
                </a:moveTo>
                <a:lnTo>
                  <a:pt x="3608730" y="0"/>
                </a:lnTo>
                <a:lnTo>
                  <a:pt x="3608730" y="3014572"/>
                </a:lnTo>
                <a:lnTo>
                  <a:pt x="0" y="301457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41415" y="467654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25480" y="2353857"/>
            <a:ext cx="3732661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escola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77669" y="2353857"/>
            <a:ext cx="3732661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horas de estudo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27888" y="2353857"/>
            <a:ext cx="3732661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aulas extras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94842" y="3236722"/>
            <a:ext cx="4793938" cy="2852914"/>
          </a:xfrm>
          <a:custGeom>
            <a:avLst/>
            <a:gdLst/>
            <a:ahLst/>
            <a:cxnLst/>
            <a:rect r="r" b="b" t="t" l="l"/>
            <a:pathLst>
              <a:path h="2852914" w="4793938">
                <a:moveTo>
                  <a:pt x="0" y="0"/>
                </a:moveTo>
                <a:lnTo>
                  <a:pt x="4793938" y="0"/>
                </a:lnTo>
                <a:lnTo>
                  <a:pt x="4793938" y="2852914"/>
                </a:lnTo>
                <a:lnTo>
                  <a:pt x="0" y="2852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77692" y="3236722"/>
            <a:ext cx="4132616" cy="2852914"/>
          </a:xfrm>
          <a:custGeom>
            <a:avLst/>
            <a:gdLst/>
            <a:ahLst/>
            <a:cxnLst/>
            <a:rect r="r" b="b" t="t" l="l"/>
            <a:pathLst>
              <a:path h="2852914" w="4132616">
                <a:moveTo>
                  <a:pt x="0" y="0"/>
                </a:moveTo>
                <a:lnTo>
                  <a:pt x="4132616" y="0"/>
                </a:lnTo>
                <a:lnTo>
                  <a:pt x="4132616" y="2852914"/>
                </a:lnTo>
                <a:lnTo>
                  <a:pt x="0" y="28529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6682" y="3236722"/>
            <a:ext cx="4155074" cy="2852914"/>
          </a:xfrm>
          <a:custGeom>
            <a:avLst/>
            <a:gdLst/>
            <a:ahLst/>
            <a:cxnLst/>
            <a:rect r="r" b="b" t="t" l="l"/>
            <a:pathLst>
              <a:path h="2852914" w="4155074">
                <a:moveTo>
                  <a:pt x="0" y="0"/>
                </a:moveTo>
                <a:lnTo>
                  <a:pt x="4155074" y="0"/>
                </a:lnTo>
                <a:lnTo>
                  <a:pt x="4155074" y="2852914"/>
                </a:lnTo>
                <a:lnTo>
                  <a:pt x="0" y="28529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98179" y="6403961"/>
            <a:ext cx="3387265" cy="2859935"/>
          </a:xfrm>
          <a:custGeom>
            <a:avLst/>
            <a:gdLst/>
            <a:ahLst/>
            <a:cxnLst/>
            <a:rect r="r" b="b" t="t" l="l"/>
            <a:pathLst>
              <a:path h="2859935" w="3387265">
                <a:moveTo>
                  <a:pt x="0" y="0"/>
                </a:moveTo>
                <a:lnTo>
                  <a:pt x="3387264" y="0"/>
                </a:lnTo>
                <a:lnTo>
                  <a:pt x="3387264" y="2859934"/>
                </a:lnTo>
                <a:lnTo>
                  <a:pt x="0" y="28599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05372" y="6403961"/>
            <a:ext cx="3477256" cy="2859935"/>
          </a:xfrm>
          <a:custGeom>
            <a:avLst/>
            <a:gdLst/>
            <a:ahLst/>
            <a:cxnLst/>
            <a:rect r="r" b="b" t="t" l="l"/>
            <a:pathLst>
              <a:path h="2859935" w="3477256">
                <a:moveTo>
                  <a:pt x="0" y="0"/>
                </a:moveTo>
                <a:lnTo>
                  <a:pt x="3477256" y="0"/>
                </a:lnTo>
                <a:lnTo>
                  <a:pt x="3477256" y="2859934"/>
                </a:lnTo>
                <a:lnTo>
                  <a:pt x="0" y="28599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27888" y="6403961"/>
            <a:ext cx="3485846" cy="2859935"/>
          </a:xfrm>
          <a:custGeom>
            <a:avLst/>
            <a:gdLst/>
            <a:ahLst/>
            <a:cxnLst/>
            <a:rect r="r" b="b" t="t" l="l"/>
            <a:pathLst>
              <a:path h="2859935" w="3485846">
                <a:moveTo>
                  <a:pt x="0" y="0"/>
                </a:moveTo>
                <a:lnTo>
                  <a:pt x="3485846" y="0"/>
                </a:lnTo>
                <a:lnTo>
                  <a:pt x="3485846" y="2859934"/>
                </a:lnTo>
                <a:lnTo>
                  <a:pt x="0" y="285993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41415" y="467654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25480" y="2353857"/>
            <a:ext cx="3732661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idade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77669" y="2353857"/>
            <a:ext cx="3732661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nº de faltas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27888" y="2353857"/>
            <a:ext cx="3732661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nota final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1584693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7379" y="3502928"/>
            <a:ext cx="3853243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assimetria super positiva (3.643741)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80999" y="3528328"/>
            <a:ext cx="437962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quase simétrica (0.05447002)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4321" y="3528328"/>
            <a:ext cx="451498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assimetria positiva (0.4627348)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298179" y="4583472"/>
            <a:ext cx="3387265" cy="2859935"/>
          </a:xfrm>
          <a:custGeom>
            <a:avLst/>
            <a:gdLst/>
            <a:ahLst/>
            <a:cxnLst/>
            <a:rect r="r" b="b" t="t" l="l"/>
            <a:pathLst>
              <a:path h="2859935" w="3387265">
                <a:moveTo>
                  <a:pt x="0" y="0"/>
                </a:moveTo>
                <a:lnTo>
                  <a:pt x="3387264" y="0"/>
                </a:lnTo>
                <a:lnTo>
                  <a:pt x="3387264" y="2859935"/>
                </a:lnTo>
                <a:lnTo>
                  <a:pt x="0" y="28599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405372" y="4583472"/>
            <a:ext cx="3477256" cy="2859935"/>
          </a:xfrm>
          <a:custGeom>
            <a:avLst/>
            <a:gdLst/>
            <a:ahLst/>
            <a:cxnLst/>
            <a:rect r="r" b="b" t="t" l="l"/>
            <a:pathLst>
              <a:path h="2859935" w="3477256">
                <a:moveTo>
                  <a:pt x="0" y="0"/>
                </a:moveTo>
                <a:lnTo>
                  <a:pt x="3477256" y="0"/>
                </a:lnTo>
                <a:lnTo>
                  <a:pt x="3477256" y="2859935"/>
                </a:lnTo>
                <a:lnTo>
                  <a:pt x="0" y="28599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27888" y="4583472"/>
            <a:ext cx="3485846" cy="2859935"/>
          </a:xfrm>
          <a:custGeom>
            <a:avLst/>
            <a:gdLst/>
            <a:ahLst/>
            <a:cxnLst/>
            <a:rect r="r" b="b" t="t" l="l"/>
            <a:pathLst>
              <a:path h="2859935" w="3485846">
                <a:moveTo>
                  <a:pt x="0" y="0"/>
                </a:moveTo>
                <a:lnTo>
                  <a:pt x="3485846" y="0"/>
                </a:lnTo>
                <a:lnTo>
                  <a:pt x="3485846" y="2859935"/>
                </a:lnTo>
                <a:lnTo>
                  <a:pt x="0" y="28599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2729924" y="5475864"/>
            <a:ext cx="1556849" cy="225911"/>
          </a:xfrm>
          <a:prstGeom prst="line">
            <a:avLst/>
          </a:prstGeom>
          <a:ln cap="flat" w="38100">
            <a:solidFill>
              <a:srgbClr val="FE26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4286772" y="5701775"/>
            <a:ext cx="1305506" cy="1278355"/>
          </a:xfrm>
          <a:prstGeom prst="line">
            <a:avLst/>
          </a:prstGeom>
          <a:ln cap="flat" w="38100">
            <a:solidFill>
              <a:srgbClr val="FE26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8274238" y="4876609"/>
            <a:ext cx="2374546" cy="2030112"/>
          </a:xfrm>
          <a:prstGeom prst="line">
            <a:avLst/>
          </a:prstGeom>
          <a:ln cap="flat" w="38100">
            <a:solidFill>
              <a:srgbClr val="FE26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2983745" y="6846461"/>
            <a:ext cx="2760006" cy="319"/>
          </a:xfrm>
          <a:prstGeom prst="line">
            <a:avLst/>
          </a:prstGeom>
          <a:ln cap="flat" w="38100">
            <a:solidFill>
              <a:srgbClr val="0200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944874" y="7857757"/>
            <a:ext cx="4093874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H0: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idade ~ Qui-Quadrado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H1: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idade ~/~ Qui-Quadrado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21076" y="7816848"/>
            <a:ext cx="484584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H0: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faltas ~ Binomial negativa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H1: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faltas ~/~ Binomial negativa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79545" y="7816848"/>
            <a:ext cx="358253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H0: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nota ~ Normal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H1: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nota ~/~ Normal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1584693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3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4321" y="3528328"/>
            <a:ext cx="451498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assimetria positiva (0.4627348)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298179" y="4583472"/>
            <a:ext cx="3387265" cy="2859935"/>
          </a:xfrm>
          <a:custGeom>
            <a:avLst/>
            <a:gdLst/>
            <a:ahLst/>
            <a:cxnLst/>
            <a:rect r="r" b="b" t="t" l="l"/>
            <a:pathLst>
              <a:path h="2859935" w="3387265">
                <a:moveTo>
                  <a:pt x="0" y="0"/>
                </a:moveTo>
                <a:lnTo>
                  <a:pt x="3387264" y="0"/>
                </a:lnTo>
                <a:lnTo>
                  <a:pt x="3387264" y="2859935"/>
                </a:lnTo>
                <a:lnTo>
                  <a:pt x="0" y="28599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2729924" y="5475864"/>
            <a:ext cx="1556849" cy="225911"/>
          </a:xfrm>
          <a:prstGeom prst="line">
            <a:avLst/>
          </a:prstGeom>
          <a:ln cap="flat" w="38100">
            <a:solidFill>
              <a:srgbClr val="FE26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4286772" y="5701775"/>
            <a:ext cx="1305506" cy="1278355"/>
          </a:xfrm>
          <a:prstGeom prst="line">
            <a:avLst/>
          </a:prstGeom>
          <a:ln cap="flat" w="38100">
            <a:solidFill>
              <a:srgbClr val="FE26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944874" y="7857757"/>
            <a:ext cx="4093874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H0: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idade ~ Qui-Quadrado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H1: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idade ~/~ Qui-Quadrado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86227" y="4218347"/>
            <a:ext cx="6855763" cy="351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Teste: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ajustamento do Qui-Quadrado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Nível de significância: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5%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Parâmetros estimados: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1 (n)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Agrupar classes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: sim (últimas 3)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Estatística de teste: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378.13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RC =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[5.991465, +♾️[     , com gl = 4-1-1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p-value =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0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Decisão: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rejeita-se H0, ou seja, a idade não segue uma distribuição de Qui-Quadrado.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1584693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3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name="AutoShape 7" id="7"/>
          <p:cNvSpPr/>
          <p:nvPr/>
        </p:nvSpPr>
        <p:spPr>
          <a:xfrm>
            <a:off x="4286772" y="5701775"/>
            <a:ext cx="1398671" cy="1278355"/>
          </a:xfrm>
          <a:prstGeom prst="line">
            <a:avLst/>
          </a:prstGeom>
          <a:ln cap="flat" w="38100">
            <a:solidFill>
              <a:srgbClr val="FE26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8586227" y="4218347"/>
            <a:ext cx="6855763" cy="351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Teste: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ajustamento do Qui-Quadrado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Nível de significância: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5%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Parâmetros estimados: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2 (n,p)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Agrupar classes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: sim (últimas 5)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Estatística de teste=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4.1833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RC =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[5.991465, +♾️[     , com gl = 5-1-2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p-value =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0.1234834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Decisão: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aceita-se H0, ou seja, o nº de faltas segue uma distribuição binomial negativa.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65189" y="3502928"/>
            <a:ext cx="3853243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assimetria super positiva (3.643741)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253183" y="4583472"/>
            <a:ext cx="3477256" cy="2859935"/>
          </a:xfrm>
          <a:custGeom>
            <a:avLst/>
            <a:gdLst/>
            <a:ahLst/>
            <a:cxnLst/>
            <a:rect r="r" b="b" t="t" l="l"/>
            <a:pathLst>
              <a:path h="2859935" w="3477256">
                <a:moveTo>
                  <a:pt x="0" y="0"/>
                </a:moveTo>
                <a:lnTo>
                  <a:pt x="3477256" y="0"/>
                </a:lnTo>
                <a:lnTo>
                  <a:pt x="3477256" y="2859935"/>
                </a:lnTo>
                <a:lnTo>
                  <a:pt x="0" y="28599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68887" y="7816848"/>
            <a:ext cx="484584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H0: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faltas ~ Binomial negativa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H1: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faltas ~/~ Binomial negativa</a:t>
            </a:r>
          </a:p>
        </p:txBody>
      </p:sp>
      <p:sp>
        <p:nvSpPr>
          <p:cNvPr name="AutoShape 12" id="12"/>
          <p:cNvSpPr/>
          <p:nvPr/>
        </p:nvSpPr>
        <p:spPr>
          <a:xfrm>
            <a:off x="3110435" y="4876609"/>
            <a:ext cx="2374546" cy="2030112"/>
          </a:xfrm>
          <a:prstGeom prst="line">
            <a:avLst/>
          </a:prstGeom>
          <a:ln cap="flat" w="38100">
            <a:solidFill>
              <a:srgbClr val="FE26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1584693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FASE 3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name="AutoShape 7" id="7"/>
          <p:cNvSpPr/>
          <p:nvPr/>
        </p:nvSpPr>
        <p:spPr>
          <a:xfrm>
            <a:off x="4286772" y="5701775"/>
            <a:ext cx="1398671" cy="1278355"/>
          </a:xfrm>
          <a:prstGeom prst="line">
            <a:avLst/>
          </a:prstGeom>
          <a:ln cap="flat" w="38100">
            <a:solidFill>
              <a:srgbClr val="FE26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8586227" y="4218347"/>
            <a:ext cx="6855763" cy="351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Teste: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Lilliefors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Nível de significância: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5%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Parâmetros estimados: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0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Agrupar classes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: não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Estatística de teste=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0.05995494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RC =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-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p-value = 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0.001670715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Decisão: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rejeita-se H0, ou seja, a nota final não segue uma distribuição normal.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01999" y="3528328"/>
            <a:ext cx="437962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quase simétrica (0.05447002)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248888" y="4583472"/>
            <a:ext cx="3485846" cy="2859935"/>
          </a:xfrm>
          <a:custGeom>
            <a:avLst/>
            <a:gdLst/>
            <a:ahLst/>
            <a:cxnLst/>
            <a:rect r="r" b="b" t="t" l="l"/>
            <a:pathLst>
              <a:path h="2859935" w="3485846">
                <a:moveTo>
                  <a:pt x="0" y="0"/>
                </a:moveTo>
                <a:lnTo>
                  <a:pt x="3485846" y="0"/>
                </a:lnTo>
                <a:lnTo>
                  <a:pt x="3485846" y="2859935"/>
                </a:lnTo>
                <a:lnTo>
                  <a:pt x="0" y="28599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2804745" y="6846461"/>
            <a:ext cx="2760006" cy="319"/>
          </a:xfrm>
          <a:prstGeom prst="line">
            <a:avLst/>
          </a:prstGeom>
          <a:ln cap="flat" w="38100">
            <a:solidFill>
              <a:srgbClr val="0200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2200545" y="7816848"/>
            <a:ext cx="358253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H0: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nota ~ Normal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H1:</a:t>
            </a:r>
            <a:r>
              <a:rPr lang="en-US" sz="2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nota ~/~ Normal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DAGrcMA0Kvg</dc:identifier>
  <dcterms:modified xsi:type="dcterms:W3CDTF">2011-08-01T06:04:30Z</dcterms:modified>
  <cp:revision>1</cp:revision>
  <dc:title>trabalho ME</dc:title>
</cp:coreProperties>
</file>