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66" r:id="rId2"/>
    <p:sldId id="263" r:id="rId3"/>
    <p:sldId id="258" r:id="rId4"/>
    <p:sldId id="257" r:id="rId5"/>
    <p:sldId id="270" r:id="rId6"/>
    <p:sldId id="269" r:id="rId7"/>
    <p:sldId id="268" r:id="rId8"/>
    <p:sldId id="271" r:id="rId9"/>
    <p:sldId id="272" r:id="rId10"/>
    <p:sldId id="273" r:id="rId11"/>
    <p:sldId id="274" r:id="rId12"/>
  </p:sldIdLst>
  <p:sldSz cx="18288000" cy="10287000"/>
  <p:notesSz cx="6858000" cy="9144000"/>
  <p:embeddedFontLst>
    <p:embeddedFont>
      <p:font typeface="Montserrat" pitchFamily="2" charset="77"/>
      <p:regular r:id="rId14"/>
      <p:bold r:id="rId15"/>
      <p:italic r:id="rId16"/>
      <p:boldItalic r:id="rId17"/>
    </p:embeddedFont>
    <p:embeddedFont>
      <p:font typeface="Rubik" pitchFamily="2" charset="-79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6"/>
  </p:normalViewPr>
  <p:slideViewPr>
    <p:cSldViewPr snapToGrid="0">
      <p:cViewPr varScale="1">
        <p:scale>
          <a:sx n="81" d="100"/>
          <a:sy n="81" d="100"/>
        </p:scale>
        <p:origin x="224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1E991F88-D333-DF62-9CD4-B85CE37C0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3A4A6106-AF77-9346-8327-517F51D74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7FDBF674-D81D-4896-F209-4FFF7ED32F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094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09AB907F-7A97-3C37-31C8-20AB70709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2F7CF28C-5891-14E7-E287-57A0371387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C608BF4A-EA00-CF69-DA2F-9196ED377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646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D1CDA575-E671-8C40-840B-A070FA39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8469EC0A-DF29-D53A-AB95-672D79A45D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AD414D27-99A3-537A-8D3D-C6DFBE3C7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5977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4981F961-6BEB-AD42-74CD-5F25FCAC2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0C323E20-721B-995C-E753-3500BAD4F7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2A6FDFFC-36A9-0AE5-73BB-CE12724CD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19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8BD1DBF5-6518-B07B-7043-AB61EAAE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B4D4C289-1043-7BE7-B6DC-3408CDD1A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8DB96DF6-E017-9C42-C0B4-B2633D7D69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2352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84E06529-B4A0-CF56-A9C6-10A1C525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FD45FF1D-213E-FF29-F8EB-8AE5A539F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2B14B892-D6C0-91F2-6A24-EF16BC2B3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769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>
          <a:extLst>
            <a:ext uri="{FF2B5EF4-FFF2-40B4-BE49-F238E27FC236}">
              <a16:creationId xmlns:a16="http://schemas.microsoft.com/office/drawing/2014/main" id="{93B46242-77FE-C1CE-9FEB-49357CE4F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>
            <a:extLst>
              <a:ext uri="{FF2B5EF4-FFF2-40B4-BE49-F238E27FC236}">
                <a16:creationId xmlns:a16="http://schemas.microsoft.com/office/drawing/2014/main" id="{AE1B3BD8-F352-BBF7-5860-B02487DE7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>
            <a:extLst>
              <a:ext uri="{FF2B5EF4-FFF2-40B4-BE49-F238E27FC236}">
                <a16:creationId xmlns:a16="http://schemas.microsoft.com/office/drawing/2014/main" id="{8CC7793B-57BA-DDED-6CF5-B37A3F9D06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482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ubTitle" idx="1"/>
          </p:nvPr>
        </p:nvSpPr>
        <p:spPr>
          <a:xfrm>
            <a:off x="5943600" y="4267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ubik"/>
              <a:buNone/>
              <a:defRPr sz="800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029200" y="4201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5150163" y="58929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3933075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9240524" y="4431975"/>
            <a:ext cx="51144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519150" y="4466000"/>
            <a:ext cx="5522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9243758" y="4466000"/>
            <a:ext cx="5525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9647388" y="5013425"/>
            <a:ext cx="5111700" cy="4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2"/>
          </p:nvPr>
        </p:nvSpPr>
        <p:spPr>
          <a:xfrm>
            <a:off x="3528913" y="5013425"/>
            <a:ext cx="5906100" cy="37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>
            <a:spLocks noGrp="1"/>
          </p:cNvSpPr>
          <p:nvPr>
            <p:ph type="pic" idx="2"/>
          </p:nvPr>
        </p:nvSpPr>
        <p:spPr>
          <a:xfrm>
            <a:off x="10776688" y="45000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2461613" y="43890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9750" y="1380600"/>
            <a:ext cx="1532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4873"/>
              </a:buClr>
              <a:buSzPts val="8000"/>
              <a:buFont typeface="Rubik"/>
              <a:buNone/>
              <a:defRPr sz="8000" i="0" u="none" strike="noStrike" cap="none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34125" y="4098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–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»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103C5D"/>
              </a:buClr>
              <a:buSzPts val="2000"/>
              <a:buFont typeface="Rubik"/>
              <a:buChar char="•"/>
              <a:defRPr sz="2000" i="0" u="none" strike="noStrike" cap="none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" name="Google Shape;671;p21"/>
          <p:cNvGrpSpPr/>
          <p:nvPr/>
        </p:nvGrpSpPr>
        <p:grpSpPr>
          <a:xfrm>
            <a:off x="1028700" y="3410359"/>
            <a:ext cx="3410844" cy="3410844"/>
            <a:chOff x="0" y="0"/>
            <a:chExt cx="812800" cy="812800"/>
          </a:xfrm>
        </p:grpSpPr>
        <p:sp>
          <p:nvSpPr>
            <p:cNvPr id="672" name="Google Shape;67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4" name="Google Shape;674;p21"/>
          <p:cNvGrpSpPr/>
          <p:nvPr/>
        </p:nvGrpSpPr>
        <p:grpSpPr>
          <a:xfrm>
            <a:off x="7265807" y="3410359"/>
            <a:ext cx="3410844" cy="3410844"/>
            <a:chOff x="0" y="0"/>
            <a:chExt cx="812800" cy="812800"/>
          </a:xfrm>
        </p:grpSpPr>
        <p:sp>
          <p:nvSpPr>
            <p:cNvPr id="675" name="Google Shape;675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7" name="Google Shape;677;p21"/>
          <p:cNvGrpSpPr/>
          <p:nvPr/>
        </p:nvGrpSpPr>
        <p:grpSpPr>
          <a:xfrm>
            <a:off x="13502915" y="3410359"/>
            <a:ext cx="3410844" cy="3410844"/>
            <a:chOff x="0" y="0"/>
            <a:chExt cx="812800" cy="812800"/>
          </a:xfrm>
        </p:grpSpPr>
        <p:sp>
          <p:nvSpPr>
            <p:cNvPr id="678" name="Google Shape;678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0" name="Google Shape;680;p21"/>
          <p:cNvSpPr txBox="1"/>
          <p:nvPr/>
        </p:nvSpPr>
        <p:spPr>
          <a:xfrm>
            <a:off x="2462287" y="2317747"/>
            <a:ext cx="133635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3ªFASE DO TRABALHO</a:t>
            </a:r>
            <a:endParaRPr dirty="0"/>
          </a:p>
        </p:txBody>
      </p:sp>
      <p:sp>
        <p:nvSpPr>
          <p:cNvPr id="681" name="Google Shape;681;p21"/>
          <p:cNvSpPr txBox="1"/>
          <p:nvPr/>
        </p:nvSpPr>
        <p:spPr>
          <a:xfrm>
            <a:off x="1441838" y="102924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Objetivos</a:t>
            </a:r>
            <a:endParaRPr dirty="0"/>
          </a:p>
        </p:txBody>
      </p:sp>
      <p:pic>
        <p:nvPicPr>
          <p:cNvPr id="682" name="Google Shape;68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925068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162176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13399283" y="3306727"/>
            <a:ext cx="3618107" cy="36181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5" name="Google Shape;685;p21"/>
          <p:cNvGrpSpPr/>
          <p:nvPr/>
        </p:nvGrpSpPr>
        <p:grpSpPr>
          <a:xfrm>
            <a:off x="1835921" y="4217580"/>
            <a:ext cx="1796402" cy="1796402"/>
            <a:chOff x="0" y="0"/>
            <a:chExt cx="812800" cy="812800"/>
          </a:xfrm>
        </p:grpSpPr>
        <p:sp>
          <p:nvSpPr>
            <p:cNvPr id="686" name="Google Shape;686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3433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21"/>
          <p:cNvGrpSpPr/>
          <p:nvPr/>
        </p:nvGrpSpPr>
        <p:grpSpPr>
          <a:xfrm>
            <a:off x="8073028" y="4217580"/>
            <a:ext cx="1796402" cy="1796402"/>
            <a:chOff x="0" y="0"/>
            <a:chExt cx="812800" cy="812800"/>
          </a:xfrm>
        </p:grpSpPr>
        <p:sp>
          <p:nvSpPr>
            <p:cNvPr id="689" name="Google Shape;689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AF62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21"/>
          <p:cNvGrpSpPr/>
          <p:nvPr/>
        </p:nvGrpSpPr>
        <p:grpSpPr>
          <a:xfrm>
            <a:off x="14310136" y="4217580"/>
            <a:ext cx="1796402" cy="1796402"/>
            <a:chOff x="0" y="0"/>
            <a:chExt cx="812800" cy="812800"/>
          </a:xfrm>
        </p:grpSpPr>
        <p:sp>
          <p:nvSpPr>
            <p:cNvPr id="692" name="Google Shape;692;p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7C0D5"/>
            </a:solidFill>
            <a:ln w="1809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21"/>
          <p:cNvGrpSpPr/>
          <p:nvPr/>
        </p:nvGrpSpPr>
        <p:grpSpPr>
          <a:xfrm>
            <a:off x="982391" y="7227244"/>
            <a:ext cx="3996885" cy="2384165"/>
            <a:chOff x="-61746" y="1"/>
            <a:chExt cx="5329181" cy="3178885"/>
          </a:xfrm>
        </p:grpSpPr>
        <p:grpSp>
          <p:nvGrpSpPr>
            <p:cNvPr id="695" name="Google Shape;695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696" name="Google Shape;696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699" name="Google Shape;699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0" name="Google Shape;700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1" name="Google Shape;701;p21"/>
          <p:cNvGrpSpPr/>
          <p:nvPr/>
        </p:nvGrpSpPr>
        <p:grpSpPr>
          <a:xfrm>
            <a:off x="7122403" y="7227244"/>
            <a:ext cx="3996885" cy="2384165"/>
            <a:chOff x="-61746" y="1"/>
            <a:chExt cx="5329181" cy="3178885"/>
          </a:xfrm>
        </p:grpSpPr>
        <p:grpSp>
          <p:nvGrpSpPr>
            <p:cNvPr id="702" name="Google Shape;702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03" name="Google Shape;703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5" name="Google Shape;705;p21"/>
            <p:cNvGrpSpPr/>
            <p:nvPr/>
          </p:nvGrpSpPr>
          <p:grpSpPr>
            <a:xfrm rot="-5400000">
              <a:off x="2068061" y="-20488"/>
              <a:ext cx="1069567" cy="5329180"/>
              <a:chOff x="0" y="-38100"/>
              <a:chExt cx="659977" cy="3288376"/>
            </a:xfrm>
          </p:grpSpPr>
          <p:sp>
            <p:nvSpPr>
              <p:cNvPr id="706" name="Google Shape;706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07" name="Google Shape;707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08" name="Google Shape;708;p21"/>
          <p:cNvGrpSpPr/>
          <p:nvPr/>
        </p:nvGrpSpPr>
        <p:grpSpPr>
          <a:xfrm>
            <a:off x="13262415" y="7227244"/>
            <a:ext cx="3998199" cy="2384165"/>
            <a:chOff x="-61746" y="1"/>
            <a:chExt cx="5330933" cy="3178885"/>
          </a:xfrm>
        </p:grpSpPr>
        <p:grpSp>
          <p:nvGrpSpPr>
            <p:cNvPr id="709" name="Google Shape;709;p21"/>
            <p:cNvGrpSpPr/>
            <p:nvPr/>
          </p:nvGrpSpPr>
          <p:grpSpPr>
            <a:xfrm rot="-5400000">
              <a:off x="1023369" y="-1085115"/>
              <a:ext cx="3158950" cy="5329180"/>
              <a:chOff x="0" y="-38100"/>
              <a:chExt cx="1949234" cy="3288376"/>
            </a:xfrm>
          </p:grpSpPr>
          <p:sp>
            <p:nvSpPr>
              <p:cNvPr id="710" name="Google Shape;710;p21"/>
              <p:cNvSpPr/>
              <p:nvPr/>
            </p:nvSpPr>
            <p:spPr>
              <a:xfrm>
                <a:off x="0" y="0"/>
                <a:ext cx="1949234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1949234" h="3250276" extrusionOk="0">
                    <a:moveTo>
                      <a:pt x="166654" y="0"/>
                    </a:moveTo>
                    <a:lnTo>
                      <a:pt x="1782580" y="0"/>
                    </a:lnTo>
                    <a:cubicBezTo>
                      <a:pt x="1874620" y="0"/>
                      <a:pt x="1949234" y="74613"/>
                      <a:pt x="1949234" y="166654"/>
                    </a:cubicBezTo>
                    <a:lnTo>
                      <a:pt x="1949234" y="3083622"/>
                    </a:lnTo>
                    <a:cubicBezTo>
                      <a:pt x="1949234" y="3175663"/>
                      <a:pt x="1874620" y="3250276"/>
                      <a:pt x="1782580" y="3250276"/>
                    </a:cubicBezTo>
                    <a:lnTo>
                      <a:pt x="166654" y="3250276"/>
                    </a:lnTo>
                    <a:cubicBezTo>
                      <a:pt x="74613" y="3250276"/>
                      <a:pt x="0" y="3175663"/>
                      <a:pt x="0" y="3083622"/>
                    </a:cubicBezTo>
                    <a:lnTo>
                      <a:pt x="0" y="166654"/>
                    </a:lnTo>
                    <a:cubicBezTo>
                      <a:pt x="0" y="74613"/>
                      <a:pt x="74613" y="0"/>
                      <a:pt x="166654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1"/>
              <p:cNvSpPr txBox="1"/>
              <p:nvPr/>
            </p:nvSpPr>
            <p:spPr>
              <a:xfrm>
                <a:off x="0" y="-38100"/>
                <a:ext cx="1949234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21"/>
            <p:cNvGrpSpPr/>
            <p:nvPr/>
          </p:nvGrpSpPr>
          <p:grpSpPr>
            <a:xfrm rot="-5400000">
              <a:off x="2069813" y="-20488"/>
              <a:ext cx="1069567" cy="5329180"/>
              <a:chOff x="0" y="-38100"/>
              <a:chExt cx="659977" cy="3288376"/>
            </a:xfrm>
          </p:grpSpPr>
          <p:sp>
            <p:nvSpPr>
              <p:cNvPr id="713" name="Google Shape;713;p21"/>
              <p:cNvSpPr/>
              <p:nvPr/>
            </p:nvSpPr>
            <p:spPr>
              <a:xfrm>
                <a:off x="0" y="0"/>
                <a:ext cx="659977" cy="3250276"/>
              </a:xfrm>
              <a:custGeom>
                <a:avLst/>
                <a:gdLst/>
                <a:ahLst/>
                <a:cxnLst/>
                <a:rect l="l" t="t" r="r" b="b"/>
                <a:pathLst>
                  <a:path w="659977" h="3250276" extrusionOk="0">
                    <a:moveTo>
                      <a:pt x="0" y="0"/>
                    </a:moveTo>
                    <a:lnTo>
                      <a:pt x="659977" y="0"/>
                    </a:lnTo>
                    <a:lnTo>
                      <a:pt x="659977" y="3250276"/>
                    </a:lnTo>
                    <a:lnTo>
                      <a:pt x="0" y="32502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714" name="Google Shape;714;p21"/>
              <p:cNvSpPr txBox="1"/>
              <p:nvPr/>
            </p:nvSpPr>
            <p:spPr>
              <a:xfrm>
                <a:off x="0" y="-38100"/>
                <a:ext cx="659977" cy="32883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0500" tIns="20500" rIns="20500" bIns="205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5" name="Google Shape;715;p21"/>
          <p:cNvSpPr txBox="1"/>
          <p:nvPr/>
        </p:nvSpPr>
        <p:spPr>
          <a:xfrm>
            <a:off x="1202012" y="7427559"/>
            <a:ext cx="3604500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Testar a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dos dados</a:t>
            </a:r>
            <a:endParaRPr dirty="0"/>
          </a:p>
        </p:txBody>
      </p:sp>
      <p:sp>
        <p:nvSpPr>
          <p:cNvPr id="716" name="Google Shape;716;p21"/>
          <p:cNvSpPr txBox="1"/>
          <p:nvPr/>
        </p:nvSpPr>
        <p:spPr>
          <a:xfrm>
            <a:off x="7232045" y="7553754"/>
            <a:ext cx="37776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Testar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outras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distribuições</a:t>
            </a:r>
            <a:endParaRPr dirty="0"/>
          </a:p>
        </p:txBody>
      </p:sp>
      <p:sp>
        <p:nvSpPr>
          <p:cNvPr id="717" name="Google Shape;717;p21"/>
          <p:cNvSpPr txBox="1"/>
          <p:nvPr/>
        </p:nvSpPr>
        <p:spPr>
          <a:xfrm>
            <a:off x="13481488" y="7427558"/>
            <a:ext cx="36045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Avaliar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resultados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obtidos</a:t>
            </a:r>
            <a:endParaRPr dirty="0"/>
          </a:p>
        </p:txBody>
      </p:sp>
      <p:sp>
        <p:nvSpPr>
          <p:cNvPr id="718" name="Google Shape;718;p21"/>
          <p:cNvSpPr txBox="1"/>
          <p:nvPr/>
        </p:nvSpPr>
        <p:spPr>
          <a:xfrm>
            <a:off x="1582788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Para a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nota final</a:t>
            </a:r>
            <a:endParaRPr dirty="0"/>
          </a:p>
        </p:txBody>
      </p:sp>
      <p:sp>
        <p:nvSpPr>
          <p:cNvPr id="719" name="Google Shape;719;p21"/>
          <p:cNvSpPr txBox="1"/>
          <p:nvPr/>
        </p:nvSpPr>
        <p:spPr>
          <a:xfrm>
            <a:off x="7722800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número</a:t>
            </a:r>
            <a:r>
              <a:rPr lang="en-US" sz="2000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faltas</a:t>
            </a:r>
            <a:endParaRPr dirty="0"/>
          </a:p>
        </p:txBody>
      </p:sp>
      <p:sp>
        <p:nvSpPr>
          <p:cNvPr id="720" name="Google Shape;720;p21"/>
          <p:cNvSpPr txBox="1"/>
          <p:nvPr/>
        </p:nvSpPr>
        <p:spPr>
          <a:xfrm>
            <a:off x="13960570" y="8923845"/>
            <a:ext cx="28425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Analisar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os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resultados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e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comentar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A928BD49-2B17-82E6-B91E-131B23F6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1AEBA38C-ADC9-BF62-0D3C-5C5F9932F1D8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DDE70F01-FF59-6C41-5E76-FBD0772226D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52D4EBC9-989C-3598-DCC1-4CAB98DFD95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717A52B8-AD90-61BB-93D0-1A02C70037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9BCD15FC-0166-03A5-B5B5-0772F52187E1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BBE80334-7C83-5768-95B8-A7BF84482806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10F1727D-255C-BD48-6A96-CCA525513AF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508183E4-D917-F64C-9A1A-06353F55A3D2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0101FD26-897E-9957-2AFB-94E0E82FDBA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66A37A90-88A1-2AEA-C340-B692E0ECD6F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FE36866F-1BF7-BBF6-AD33-E6A5064DB85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609B92CD-DE45-E5C9-5D61-6BCE3BB906B6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9038EEB2-159F-8431-C8C3-25EDF17DAE9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CE70640A-5FCD-6AF5-6000-B69957D58B4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66B6C5F3-3057-5BF0-4E6C-34D233431B35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945F8750-B6ED-DE60-B0A2-26C06928ED5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23865A1F-7333-E39B-29BA-8463D9A6E2F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B483402A-EF0B-5AAD-4C47-EB0CF0A6AB5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CAF8479D-A66C-18DD-6F2A-A721C609B9F4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41E604F2-6B8B-E9ED-6307-DF0788B41B6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7B36E792-E541-1448-38B3-C01E9457DC32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068252EE-DADE-DC16-D7F6-B07A75BD67D5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4BDDF3FC-C316-86F9-3986-598FF76240E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9443D3B2-7FAC-4410-5332-29DE99661EA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3B01DB38-9EDA-0D72-3E50-DC43EB960CC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8E041087-312C-8052-D40C-5C03CEEB397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EF718E9F-66E4-6BC5-18C5-9DD6AAED4C3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A4F65BE6-2A7F-86CB-F2AD-EAB6BC265C3A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40EDFDA9-DD8C-5F01-D8D1-571048B0535F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4805A32F-3A3C-C79A-8E42-283420F40BF6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BDBFF7AB-BDEF-EBF9-6170-7E78486CA27A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488E8730-B90A-C604-D2D6-E1115D4671F1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503CFD93-8A93-6E86-5497-DFB6E97438C1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C07136A0-858E-5901-D65B-A07B5A7E1EFD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0.05447002 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quase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igual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a zero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B9E2C11F-BABC-A69B-2074-0670FE79582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1AEE9CBE-17AA-BD1C-9C5D-3AE7AAA2AD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A511D6F1-0E53-12BE-EB07-076EEC25A15C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uniforme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37B49BA-9F71-3F45-F3F0-DF9E9E81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81" y="2297732"/>
            <a:ext cx="46767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5E6F8C-BD3C-FBD4-D993-B6CA6D86F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90" y="5556547"/>
            <a:ext cx="4955646" cy="40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6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E168600F-DDDB-B7F5-834B-99B905317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D6AA4266-3B78-5A57-2880-397BE514FA22}"/>
              </a:ext>
            </a:extLst>
          </p:cNvPr>
          <p:cNvGrpSpPr/>
          <p:nvPr/>
        </p:nvGrpSpPr>
        <p:grpSpPr>
          <a:xfrm>
            <a:off x="2065691" y="4437158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DB334550-5C73-91EB-5915-4D72822A050A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F980F234-E8C2-99F0-ACA8-234159BD773C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9C1491CE-89C7-048F-0723-E02E6E2B232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4189E984-A7D3-B55F-B121-E0641C23684F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59B52F7C-22E0-66EB-4C44-F5C1CE0CC79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251CA90E-8A80-D56F-1418-A465D5FB4E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03DD1220-4D7F-BC60-51F1-1A3DD3EF7C28}"/>
              </a:ext>
            </a:extLst>
          </p:cNvPr>
          <p:cNvGrpSpPr/>
          <p:nvPr/>
        </p:nvGrpSpPr>
        <p:grpSpPr>
          <a:xfrm>
            <a:off x="1289953" y="4031456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36A0AFB2-2FE6-CD3D-EDC5-02CBE3E94B9A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B0DE0255-310D-43CB-5E85-5E39966523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ECAFDC13-06A9-D5C6-61B2-ECD00BC935A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60B221D2-3180-D9F4-084B-A193A8C82F4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9A3BC219-6543-88EA-37A6-D6CCA79B76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F2D6F6C4-CFFA-36B3-6AAA-6F60ADD0B75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36933645-DB4C-EE55-7B4F-1FAEF28AFFCD}"/>
              </a:ext>
            </a:extLst>
          </p:cNvPr>
          <p:cNvSpPr txBox="1"/>
          <p:nvPr/>
        </p:nvSpPr>
        <p:spPr>
          <a:xfrm>
            <a:off x="3229987" y="4770594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A9D40037-2626-112D-2E02-A3185E6EA2C2}"/>
              </a:ext>
            </a:extLst>
          </p:cNvPr>
          <p:cNvSpPr txBox="1"/>
          <p:nvPr/>
        </p:nvSpPr>
        <p:spPr>
          <a:xfrm>
            <a:off x="3229987" y="5644532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U(0,20)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U(0,20)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1736F46D-F50D-2378-2AC9-5A03BE95AD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23" y="4384373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BEFB6F27-DD62-A074-F512-C6C3853FB866}"/>
              </a:ext>
            </a:extLst>
          </p:cNvPr>
          <p:cNvSpPr txBox="1"/>
          <p:nvPr/>
        </p:nvSpPr>
        <p:spPr>
          <a:xfrm>
            <a:off x="10936223" y="5911596"/>
            <a:ext cx="6106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nota final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também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uniforme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93DD067A-EF06-4CAA-A9A9-57D89ACACDDA}"/>
              </a:ext>
            </a:extLst>
          </p:cNvPr>
          <p:cNvSpPr txBox="1"/>
          <p:nvPr/>
        </p:nvSpPr>
        <p:spPr>
          <a:xfrm>
            <a:off x="2575675" y="7123596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Df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</a:t>
            </a:r>
          </a:p>
        </p:txBody>
      </p:sp>
      <p:sp>
        <p:nvSpPr>
          <p:cNvPr id="38" name="Google Shape;137;p12">
            <a:extLst>
              <a:ext uri="{FF2B5EF4-FFF2-40B4-BE49-F238E27FC236}">
                <a16:creationId xmlns:a16="http://schemas.microsoft.com/office/drawing/2014/main" id="{898C6F02-AFD9-9BEA-886D-5A598610068B}"/>
              </a:ext>
            </a:extLst>
          </p:cNvPr>
          <p:cNvSpPr txBox="1"/>
          <p:nvPr/>
        </p:nvSpPr>
        <p:spPr>
          <a:xfrm>
            <a:off x="1526642" y="1247320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</a:t>
            </a:r>
            <a:r>
              <a:rPr lang="en-US" sz="7999" b="1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Uniforme</a:t>
            </a:r>
            <a:endParaRPr dirty="0"/>
          </a:p>
        </p:txBody>
      </p:sp>
      <p:sp>
        <p:nvSpPr>
          <p:cNvPr id="39" name="Google Shape;138;p12">
            <a:extLst>
              <a:ext uri="{FF2B5EF4-FFF2-40B4-BE49-F238E27FC236}">
                <a16:creationId xmlns:a16="http://schemas.microsoft.com/office/drawing/2014/main" id="{49690206-C094-037B-CDAB-71CE13F1898C}"/>
              </a:ext>
            </a:extLst>
          </p:cNvPr>
          <p:cNvSpPr txBox="1"/>
          <p:nvPr/>
        </p:nvSpPr>
        <p:spPr>
          <a:xfrm>
            <a:off x="6377471" y="2373186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5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18"/>
          <p:cNvGrpSpPr/>
          <p:nvPr/>
        </p:nvGrpSpPr>
        <p:grpSpPr>
          <a:xfrm>
            <a:off x="913992" y="3087599"/>
            <a:ext cx="16345309" cy="2043536"/>
            <a:chOff x="-152945" y="0"/>
            <a:chExt cx="21793745" cy="2724715"/>
          </a:xfrm>
        </p:grpSpPr>
        <p:grpSp>
          <p:nvGrpSpPr>
            <p:cNvPr id="472" name="Google Shape;472;p18"/>
            <p:cNvGrpSpPr/>
            <p:nvPr/>
          </p:nvGrpSpPr>
          <p:grpSpPr>
            <a:xfrm rot="-5400000">
              <a:off x="9729352" y="-9471717"/>
              <a:ext cx="2029153" cy="21793745"/>
              <a:chOff x="0" y="-38100"/>
              <a:chExt cx="505482" cy="5429036"/>
            </a:xfrm>
          </p:grpSpPr>
          <p:sp>
            <p:nvSpPr>
              <p:cNvPr id="473" name="Google Shape;47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8"/>
            <p:cNvGrpSpPr/>
            <p:nvPr/>
          </p:nvGrpSpPr>
          <p:grpSpPr>
            <a:xfrm rot="-5400000">
              <a:off x="10195010" y="-8985597"/>
              <a:ext cx="1097836" cy="21793745"/>
              <a:chOff x="0" y="-38100"/>
              <a:chExt cx="273482" cy="5429036"/>
            </a:xfrm>
          </p:grpSpPr>
          <p:sp>
            <p:nvSpPr>
              <p:cNvPr id="476" name="Google Shape;47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77" name="Google Shape;47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79" name="Google Shape;47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5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81" name="Google Shape;481;p18"/>
          <p:cNvGrpSpPr/>
          <p:nvPr/>
        </p:nvGrpSpPr>
        <p:grpSpPr>
          <a:xfrm>
            <a:off x="913992" y="5373333"/>
            <a:ext cx="16345309" cy="2043536"/>
            <a:chOff x="-152945" y="0"/>
            <a:chExt cx="21793745" cy="2724715"/>
          </a:xfrm>
        </p:grpSpPr>
        <p:grpSp>
          <p:nvGrpSpPr>
            <p:cNvPr id="482" name="Google Shape;482;p18"/>
            <p:cNvGrpSpPr/>
            <p:nvPr/>
          </p:nvGrpSpPr>
          <p:grpSpPr>
            <a:xfrm rot="-5400000">
              <a:off x="9729352" y="-9503116"/>
              <a:ext cx="2029153" cy="21793745"/>
              <a:chOff x="0" y="-38100"/>
              <a:chExt cx="505482" cy="5429036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5" name="Google Shape;485;p18"/>
            <p:cNvGrpSpPr/>
            <p:nvPr/>
          </p:nvGrpSpPr>
          <p:grpSpPr>
            <a:xfrm rot="-5400000">
              <a:off x="10195010" y="-8985597"/>
              <a:ext cx="1097836" cy="21793745"/>
              <a:chOff x="0" y="-38100"/>
              <a:chExt cx="273482" cy="5429036"/>
            </a:xfrm>
          </p:grpSpPr>
          <p:sp>
            <p:nvSpPr>
              <p:cNvPr id="486" name="Google Shape;48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87" name="Google Shape;48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89" name="Google Shape;48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1" name="Google Shape;491;p18"/>
          <p:cNvGrpSpPr/>
          <p:nvPr/>
        </p:nvGrpSpPr>
        <p:grpSpPr>
          <a:xfrm>
            <a:off x="913992" y="7659067"/>
            <a:ext cx="16345309" cy="2043536"/>
            <a:chOff x="-152945" y="0"/>
            <a:chExt cx="21793745" cy="2724715"/>
          </a:xfrm>
        </p:grpSpPr>
        <p:grpSp>
          <p:nvGrpSpPr>
            <p:cNvPr id="492" name="Google Shape;492;p18"/>
            <p:cNvGrpSpPr/>
            <p:nvPr/>
          </p:nvGrpSpPr>
          <p:grpSpPr>
            <a:xfrm rot="-5400000">
              <a:off x="9729352" y="-9534515"/>
              <a:ext cx="2029153" cy="21793745"/>
              <a:chOff x="0" y="-38100"/>
              <a:chExt cx="505482" cy="5429036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0" y="0"/>
                <a:ext cx="505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505482" h="5390936" extrusionOk="0">
                    <a:moveTo>
                      <a:pt x="252741" y="0"/>
                    </a:moveTo>
                    <a:lnTo>
                      <a:pt x="252741" y="0"/>
                    </a:lnTo>
                    <a:cubicBezTo>
                      <a:pt x="319772" y="0"/>
                      <a:pt x="384058" y="26628"/>
                      <a:pt x="431456" y="74026"/>
                    </a:cubicBezTo>
                    <a:cubicBezTo>
                      <a:pt x="478854" y="121424"/>
                      <a:pt x="505482" y="185710"/>
                      <a:pt x="505482" y="252741"/>
                    </a:cubicBezTo>
                    <a:lnTo>
                      <a:pt x="505482" y="5138195"/>
                    </a:lnTo>
                    <a:cubicBezTo>
                      <a:pt x="505482" y="5205226"/>
                      <a:pt x="478854" y="5269511"/>
                      <a:pt x="431456" y="5316910"/>
                    </a:cubicBezTo>
                    <a:cubicBezTo>
                      <a:pt x="384058" y="5364308"/>
                      <a:pt x="319772" y="5390936"/>
                      <a:pt x="252741" y="5390936"/>
                    </a:cubicBezTo>
                    <a:lnTo>
                      <a:pt x="252741" y="5390936"/>
                    </a:lnTo>
                    <a:cubicBezTo>
                      <a:pt x="185710" y="5390936"/>
                      <a:pt x="121424" y="5364308"/>
                      <a:pt x="74026" y="5316910"/>
                    </a:cubicBezTo>
                    <a:cubicBezTo>
                      <a:pt x="26628" y="5269511"/>
                      <a:pt x="0" y="5205226"/>
                      <a:pt x="0" y="5138195"/>
                    </a:cubicBezTo>
                    <a:lnTo>
                      <a:pt x="0" y="252741"/>
                    </a:lnTo>
                    <a:cubicBezTo>
                      <a:pt x="0" y="185710"/>
                      <a:pt x="26628" y="121424"/>
                      <a:pt x="74026" y="74026"/>
                    </a:cubicBezTo>
                    <a:cubicBezTo>
                      <a:pt x="121424" y="26628"/>
                      <a:pt x="185710" y="0"/>
                      <a:pt x="252741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8"/>
              <p:cNvSpPr txBox="1"/>
              <p:nvPr/>
            </p:nvSpPr>
            <p:spPr>
              <a:xfrm>
                <a:off x="0" y="-38100"/>
                <a:ext cx="505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8"/>
            <p:cNvGrpSpPr/>
            <p:nvPr/>
          </p:nvGrpSpPr>
          <p:grpSpPr>
            <a:xfrm rot="-5400000">
              <a:off x="10195010" y="-9045569"/>
              <a:ext cx="1097836" cy="21793745"/>
              <a:chOff x="0" y="-38100"/>
              <a:chExt cx="273482" cy="5429036"/>
            </a:xfrm>
          </p:grpSpPr>
          <p:sp>
            <p:nvSpPr>
              <p:cNvPr id="496" name="Google Shape;496;p18"/>
              <p:cNvSpPr/>
              <p:nvPr/>
            </p:nvSpPr>
            <p:spPr>
              <a:xfrm>
                <a:off x="0" y="0"/>
                <a:ext cx="273482" cy="5390936"/>
              </a:xfrm>
              <a:custGeom>
                <a:avLst/>
                <a:gdLst/>
                <a:ahLst/>
                <a:cxnLst/>
                <a:rect l="l" t="t" r="r" b="b"/>
                <a:pathLst>
                  <a:path w="273482" h="5390936" extrusionOk="0">
                    <a:moveTo>
                      <a:pt x="0" y="0"/>
                    </a:moveTo>
                    <a:lnTo>
                      <a:pt x="273482" y="0"/>
                    </a:lnTo>
                    <a:lnTo>
                      <a:pt x="273482" y="5390936"/>
                    </a:lnTo>
                    <a:lnTo>
                      <a:pt x="0" y="539093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497" name="Google Shape;497;p18"/>
              <p:cNvSpPr txBox="1"/>
              <p:nvPr/>
            </p:nvSpPr>
            <p:spPr>
              <a:xfrm>
                <a:off x="0" y="-38100"/>
                <a:ext cx="273482" cy="54290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8"/>
            <p:cNvGrpSpPr/>
            <p:nvPr/>
          </p:nvGrpSpPr>
          <p:grpSpPr>
            <a:xfrm>
              <a:off x="9458043" y="0"/>
              <a:ext cx="2724715" cy="2724715"/>
              <a:chOff x="0" y="0"/>
              <a:chExt cx="812800" cy="812800"/>
            </a:xfrm>
          </p:grpSpPr>
          <p:sp>
            <p:nvSpPr>
              <p:cNvPr id="499" name="Google Shape;49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 w="1809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1" name="Google Shape;501;p18"/>
          <p:cNvSpPr txBox="1"/>
          <p:nvPr/>
        </p:nvSpPr>
        <p:spPr>
          <a:xfrm>
            <a:off x="4875163" y="2241547"/>
            <a:ext cx="8537700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Obeservações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e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valores</a:t>
            </a:r>
            <a:endParaRPr dirty="0"/>
          </a:p>
        </p:txBody>
      </p:sp>
      <p:sp>
        <p:nvSpPr>
          <p:cNvPr id="502" name="Google Shape;502;p18"/>
          <p:cNvSpPr txBox="1"/>
          <p:nvPr/>
        </p:nvSpPr>
        <p:spPr>
          <a:xfrm>
            <a:off x="1374242" y="1019175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Escolha</a:t>
            </a: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 das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distribuíções</a:t>
            </a:r>
            <a:endParaRPr dirty="0"/>
          </a:p>
        </p:txBody>
      </p:sp>
      <p:sp>
        <p:nvSpPr>
          <p:cNvPr id="503" name="Google Shape;503;p18"/>
          <p:cNvSpPr txBox="1"/>
          <p:nvPr/>
        </p:nvSpPr>
        <p:spPr>
          <a:xfrm>
            <a:off x="1374242" y="3605282"/>
            <a:ext cx="459130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Dimensão</a:t>
            </a:r>
            <a:endParaRPr dirty="0"/>
          </a:p>
        </p:txBody>
      </p:sp>
      <p:sp>
        <p:nvSpPr>
          <p:cNvPr id="504" name="Google Shape;504;p18"/>
          <p:cNvSpPr txBox="1"/>
          <p:nvPr/>
        </p:nvSpPr>
        <p:spPr>
          <a:xfrm>
            <a:off x="10594134" y="3605282"/>
            <a:ext cx="604162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Gráficos</a:t>
            </a:r>
            <a:endParaRPr dirty="0"/>
          </a:p>
        </p:txBody>
      </p:sp>
      <p:sp>
        <p:nvSpPr>
          <p:cNvPr id="505" name="Google Shape;505;p18"/>
          <p:cNvSpPr txBox="1"/>
          <p:nvPr/>
        </p:nvSpPr>
        <p:spPr>
          <a:xfrm>
            <a:off x="10594134" y="5891016"/>
            <a:ext cx="680633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Dados</a:t>
            </a:r>
            <a:endParaRPr lang="en-US" sz="2800" dirty="0"/>
          </a:p>
        </p:txBody>
      </p:sp>
      <p:sp>
        <p:nvSpPr>
          <p:cNvPr id="506" name="Google Shape;506;p18"/>
          <p:cNvSpPr txBox="1"/>
          <p:nvPr/>
        </p:nvSpPr>
        <p:spPr>
          <a:xfrm>
            <a:off x="1374242" y="5891016"/>
            <a:ext cx="622620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Distribuíção</a:t>
            </a: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Normal</a:t>
            </a:r>
            <a:endParaRPr dirty="0"/>
          </a:p>
        </p:txBody>
      </p:sp>
      <p:sp>
        <p:nvSpPr>
          <p:cNvPr id="507" name="Google Shape;507;p18"/>
          <p:cNvSpPr txBox="1"/>
          <p:nvPr/>
        </p:nvSpPr>
        <p:spPr>
          <a:xfrm>
            <a:off x="1374242" y="8148175"/>
            <a:ext cx="622620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Discretas</a:t>
            </a:r>
            <a:endParaRPr dirty="0"/>
          </a:p>
        </p:txBody>
      </p:sp>
      <p:sp>
        <p:nvSpPr>
          <p:cNvPr id="508" name="Google Shape;508;p18"/>
          <p:cNvSpPr txBox="1"/>
          <p:nvPr/>
        </p:nvSpPr>
        <p:spPr>
          <a:xfrm>
            <a:off x="10594134" y="8148175"/>
            <a:ext cx="6665166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Classes</a:t>
            </a:r>
            <a:endParaRPr dirty="0"/>
          </a:p>
        </p:txBody>
      </p:sp>
      <p:sp>
        <p:nvSpPr>
          <p:cNvPr id="509" name="Google Shape;509;p18"/>
          <p:cNvSpPr txBox="1"/>
          <p:nvPr/>
        </p:nvSpPr>
        <p:spPr>
          <a:xfrm>
            <a:off x="1374242" y="4219431"/>
            <a:ext cx="595924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Com n&gt;= 50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excluímos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teste de Shapiro Wilk</a:t>
            </a:r>
            <a:endParaRPr dirty="0"/>
          </a:p>
        </p:txBody>
      </p:sp>
      <p:sp>
        <p:nvSpPr>
          <p:cNvPr id="510" name="Google Shape;510;p18"/>
          <p:cNvSpPr txBox="1"/>
          <p:nvPr/>
        </p:nvSpPr>
        <p:spPr>
          <a:xfrm>
            <a:off x="10591645" y="4154335"/>
            <a:ext cx="6098974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sua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aparência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sugerir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determinadas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distribuíções</a:t>
            </a:r>
            <a:endParaRPr sz="1800" dirty="0"/>
          </a:p>
        </p:txBody>
      </p:sp>
      <p:sp>
        <p:nvSpPr>
          <p:cNvPr id="511" name="Google Shape;511;p18"/>
          <p:cNvSpPr txBox="1"/>
          <p:nvPr/>
        </p:nvSpPr>
        <p:spPr>
          <a:xfrm>
            <a:off x="1374242" y="6508872"/>
            <a:ext cx="645470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Sugere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do teste Lilliefors (Normal e n&gt;=50)</a:t>
            </a:r>
            <a:endParaRPr dirty="0"/>
          </a:p>
        </p:txBody>
      </p:sp>
      <p:sp>
        <p:nvSpPr>
          <p:cNvPr id="512" name="Google Shape;512;p18"/>
          <p:cNvSpPr txBox="1"/>
          <p:nvPr/>
        </p:nvSpPr>
        <p:spPr>
          <a:xfrm>
            <a:off x="10594134" y="6535068"/>
            <a:ext cx="645028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Usamos KS quando são calculadas as estatísticas</a:t>
            </a:r>
            <a:endParaRPr lang="pt-PT" sz="2000" dirty="0"/>
          </a:p>
        </p:txBody>
      </p:sp>
      <p:sp>
        <p:nvSpPr>
          <p:cNvPr id="513" name="Google Shape;513;p18"/>
          <p:cNvSpPr txBox="1"/>
          <p:nvPr/>
        </p:nvSpPr>
        <p:spPr>
          <a:xfrm>
            <a:off x="1392530" y="8672768"/>
            <a:ext cx="555804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sugestão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distribuições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discretas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envolve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o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do teste do qui-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quadrado</a:t>
            </a:r>
            <a:endParaRPr sz="1800" dirty="0"/>
          </a:p>
        </p:txBody>
      </p:sp>
      <p:sp>
        <p:nvSpPr>
          <p:cNvPr id="514" name="Google Shape;514;p18"/>
          <p:cNvSpPr txBox="1"/>
          <p:nvPr/>
        </p:nvSpPr>
        <p:spPr>
          <a:xfrm>
            <a:off x="10594134" y="8662388"/>
            <a:ext cx="555804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Quando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temos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classes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também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podemos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ir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pelo</a:t>
            </a:r>
            <a:r>
              <a:rPr lang="en-US" sz="18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teste do qui-</a:t>
            </a:r>
            <a:r>
              <a:rPr lang="en-US" sz="18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quadrado</a:t>
            </a:r>
            <a:endParaRPr sz="1800" dirty="0"/>
          </a:p>
        </p:txBody>
      </p:sp>
      <p:pic>
        <p:nvPicPr>
          <p:cNvPr id="515" name="Google Shape;5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6145" y="3581995"/>
            <a:ext cx="1054750" cy="10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26150" y="5699351"/>
            <a:ext cx="1054750" cy="1391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6988" y="8153477"/>
            <a:ext cx="913075" cy="1129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3"/>
          <p:cNvGrpSpPr/>
          <p:nvPr/>
        </p:nvGrpSpPr>
        <p:grpSpPr>
          <a:xfrm>
            <a:off x="1028700" y="2884697"/>
            <a:ext cx="6225679" cy="6225679"/>
            <a:chOff x="0" y="0"/>
            <a:chExt cx="812800" cy="812800"/>
          </a:xfrm>
        </p:grpSpPr>
        <p:sp>
          <p:nvSpPr>
            <p:cNvPr id="162" name="Google Shape;162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9BBBB"/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375" tIns="39375" rIns="39375" bIns="3937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00" y="2468575"/>
            <a:ext cx="7107101" cy="7107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13"/>
          <p:cNvGrpSpPr/>
          <p:nvPr/>
        </p:nvGrpSpPr>
        <p:grpSpPr>
          <a:xfrm>
            <a:off x="2476704" y="4430116"/>
            <a:ext cx="3134841" cy="3134841"/>
            <a:chOff x="0" y="0"/>
            <a:chExt cx="812800" cy="812800"/>
          </a:xfrm>
        </p:grpSpPr>
        <p:sp>
          <p:nvSpPr>
            <p:cNvPr id="166" name="Google Shape;16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25" tIns="34225" rIns="34225" bIns="34225" anchor="ctr" anchorCtr="0">
              <a:noAutofit/>
            </a:bodyPr>
            <a:lstStyle/>
            <a:p>
              <a:pPr marL="0" marR="0" lvl="0" indent="0" algn="ctr" rtl="0">
                <a:lnSpc>
                  <a:spcPct val="15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2793728" y="2624038"/>
            <a:ext cx="14127140" cy="6547587"/>
            <a:chOff x="0" y="-192881"/>
            <a:chExt cx="18836187" cy="8730116"/>
          </a:xfrm>
        </p:grpSpPr>
        <p:grpSp>
          <p:nvGrpSpPr>
            <p:cNvPr id="169" name="Google Shape;169;p13"/>
            <p:cNvGrpSpPr/>
            <p:nvPr/>
          </p:nvGrpSpPr>
          <p:grpSpPr>
            <a:xfrm>
              <a:off x="8442123" y="-192881"/>
              <a:ext cx="9635597" cy="2802146"/>
              <a:chOff x="0" y="-38100"/>
              <a:chExt cx="1903328" cy="553510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16226922" y="0"/>
              <a:ext cx="2609265" cy="2609265"/>
              <a:chOff x="0" y="0"/>
              <a:chExt cx="812800" cy="8128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13"/>
            <p:cNvGrpSpPr/>
            <p:nvPr/>
          </p:nvGrpSpPr>
          <p:grpSpPr>
            <a:xfrm>
              <a:off x="8441629" y="1052161"/>
              <a:ext cx="9413483" cy="1595204"/>
              <a:chOff x="0" y="-38100"/>
              <a:chExt cx="1859453" cy="315102"/>
            </a:xfrm>
          </p:grpSpPr>
          <p:sp>
            <p:nvSpPr>
              <p:cNvPr id="176" name="Google Shape;176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13"/>
            <p:cNvGrpSpPr/>
            <p:nvPr/>
          </p:nvGrpSpPr>
          <p:grpSpPr>
            <a:xfrm>
              <a:off x="16475935" y="249012"/>
              <a:ext cx="2111240" cy="2111240"/>
              <a:chOff x="0" y="0"/>
              <a:chExt cx="812800" cy="812800"/>
            </a:xfrm>
          </p:grpSpPr>
          <p:sp>
            <p:nvSpPr>
              <p:cNvPr id="179" name="Google Shape;1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7C0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3"/>
            <p:cNvGrpSpPr/>
            <p:nvPr/>
          </p:nvGrpSpPr>
          <p:grpSpPr>
            <a:xfrm>
              <a:off x="0" y="2637921"/>
              <a:ext cx="3334391" cy="3334391"/>
              <a:chOff x="0" y="0"/>
              <a:chExt cx="812800" cy="812800"/>
            </a:xfrm>
          </p:grpSpPr>
          <p:sp>
            <p:nvSpPr>
              <p:cNvPr id="182" name="Google Shape;18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48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3"/>
            <p:cNvCxnSpPr/>
            <p:nvPr/>
          </p:nvCxnSpPr>
          <p:spPr>
            <a:xfrm>
              <a:off x="3452945" y="1349167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87C0D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3"/>
            <p:cNvCxnSpPr/>
            <p:nvPr/>
          </p:nvCxnSpPr>
          <p:spPr>
            <a:xfrm rot="10800000" flipH="1">
              <a:off x="4227196" y="4307301"/>
              <a:ext cx="4519200" cy="24900"/>
            </a:xfrm>
            <a:prstGeom prst="straightConnector1">
              <a:avLst/>
            </a:prstGeom>
            <a:noFill/>
            <a:ln w="330200" cap="flat" cmpd="sng">
              <a:solidFill>
                <a:srgbClr val="FBAF62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6" name="Google Shape;186;p13"/>
            <p:cNvGrpSpPr/>
            <p:nvPr/>
          </p:nvGrpSpPr>
          <p:grpSpPr>
            <a:xfrm>
              <a:off x="8442123" y="2771984"/>
              <a:ext cx="9635597" cy="2802146"/>
              <a:chOff x="0" y="-38100"/>
              <a:chExt cx="1903328" cy="553510"/>
            </a:xfrm>
          </p:grpSpPr>
          <p:sp>
            <p:nvSpPr>
              <p:cNvPr id="187" name="Google Shape;187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FB1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9" name="Google Shape;189;p13"/>
            <p:cNvGrpSpPr/>
            <p:nvPr/>
          </p:nvGrpSpPr>
          <p:grpSpPr>
            <a:xfrm>
              <a:off x="8441629" y="3978046"/>
              <a:ext cx="9413483" cy="1595204"/>
              <a:chOff x="0" y="-38100"/>
              <a:chExt cx="1859453" cy="315102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0" y="0"/>
                <a:ext cx="1859453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9453" h="277002" extrusionOk="0">
                    <a:moveTo>
                      <a:pt x="30704" y="0"/>
                    </a:moveTo>
                    <a:lnTo>
                      <a:pt x="1828749" y="0"/>
                    </a:lnTo>
                    <a:cubicBezTo>
                      <a:pt x="1845707" y="0"/>
                      <a:pt x="1859453" y="13747"/>
                      <a:pt x="1859453" y="30704"/>
                    </a:cubicBezTo>
                    <a:lnTo>
                      <a:pt x="1859453" y="246298"/>
                    </a:lnTo>
                    <a:cubicBezTo>
                      <a:pt x="1859453" y="263255"/>
                      <a:pt x="1845707" y="277002"/>
                      <a:pt x="1828749" y="277002"/>
                    </a:cubicBezTo>
                    <a:lnTo>
                      <a:pt x="30704" y="277002"/>
                    </a:lnTo>
                    <a:cubicBezTo>
                      <a:pt x="13747" y="277002"/>
                      <a:pt x="0" y="263255"/>
                      <a:pt x="0" y="246298"/>
                    </a:cubicBezTo>
                    <a:lnTo>
                      <a:pt x="0" y="30704"/>
                    </a:lnTo>
                    <a:cubicBezTo>
                      <a:pt x="0" y="13747"/>
                      <a:pt x="13747" y="0"/>
                      <a:pt x="30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 txBox="1"/>
              <p:nvPr/>
            </p:nvSpPr>
            <p:spPr>
              <a:xfrm>
                <a:off x="0" y="-38100"/>
                <a:ext cx="1859453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16226922" y="2964865"/>
              <a:ext cx="2609265" cy="2609265"/>
              <a:chOff x="0" y="0"/>
              <a:chExt cx="812800" cy="812800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13"/>
            <p:cNvGrpSpPr/>
            <p:nvPr/>
          </p:nvGrpSpPr>
          <p:grpSpPr>
            <a:xfrm>
              <a:off x="16475935" y="3213877"/>
              <a:ext cx="2111240" cy="2111240"/>
              <a:chOff x="0" y="0"/>
              <a:chExt cx="812800" cy="812800"/>
            </a:xfrm>
          </p:grpSpPr>
          <p:sp>
            <p:nvSpPr>
              <p:cNvPr id="196" name="Google Shape;1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8" name="Google Shape;198;p13"/>
            <p:cNvCxnSpPr/>
            <p:nvPr/>
          </p:nvCxnSpPr>
          <p:spPr>
            <a:xfrm>
              <a:off x="3452945" y="7232603"/>
              <a:ext cx="4989178" cy="0"/>
            </a:xfrm>
            <a:prstGeom prst="straightConnector1">
              <a:avLst/>
            </a:prstGeom>
            <a:noFill/>
            <a:ln w="330200" cap="flat" cmpd="sng">
              <a:solidFill>
                <a:srgbClr val="FC3433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9" name="Google Shape;199;p13"/>
            <p:cNvGrpSpPr/>
            <p:nvPr/>
          </p:nvGrpSpPr>
          <p:grpSpPr>
            <a:xfrm>
              <a:off x="8442123" y="5735089"/>
              <a:ext cx="9635597" cy="2802146"/>
              <a:chOff x="0" y="-38100"/>
              <a:chExt cx="1903328" cy="553510"/>
            </a:xfrm>
          </p:grpSpPr>
          <p:sp>
            <p:nvSpPr>
              <p:cNvPr id="200" name="Google Shape;200;p13"/>
              <p:cNvSpPr/>
              <p:nvPr/>
            </p:nvSpPr>
            <p:spPr>
              <a:xfrm>
                <a:off x="0" y="0"/>
                <a:ext cx="1903328" cy="515410"/>
              </a:xfrm>
              <a:custGeom>
                <a:avLst/>
                <a:gdLst/>
                <a:ahLst/>
                <a:cxnLst/>
                <a:rect l="l" t="t" r="r" b="b"/>
                <a:pathLst>
                  <a:path w="1903328" h="515410" extrusionOk="0">
                    <a:moveTo>
                      <a:pt x="54636" y="0"/>
                    </a:moveTo>
                    <a:lnTo>
                      <a:pt x="1848692" y="0"/>
                    </a:lnTo>
                    <a:cubicBezTo>
                      <a:pt x="1863182" y="0"/>
                      <a:pt x="1877079" y="5756"/>
                      <a:pt x="1887325" y="16003"/>
                    </a:cubicBezTo>
                    <a:cubicBezTo>
                      <a:pt x="1897572" y="26249"/>
                      <a:pt x="1903328" y="40146"/>
                      <a:pt x="1903328" y="54636"/>
                    </a:cubicBezTo>
                    <a:lnTo>
                      <a:pt x="1903328" y="460774"/>
                    </a:lnTo>
                    <a:cubicBezTo>
                      <a:pt x="1903328" y="475265"/>
                      <a:pt x="1897572" y="489162"/>
                      <a:pt x="1887325" y="499408"/>
                    </a:cubicBezTo>
                    <a:cubicBezTo>
                      <a:pt x="1877079" y="509654"/>
                      <a:pt x="1863182" y="515410"/>
                      <a:pt x="1848692" y="515410"/>
                    </a:cubicBezTo>
                    <a:lnTo>
                      <a:pt x="54636" y="515410"/>
                    </a:lnTo>
                    <a:cubicBezTo>
                      <a:pt x="24461" y="515410"/>
                      <a:pt x="0" y="490949"/>
                      <a:pt x="0" y="460774"/>
                    </a:cubicBezTo>
                    <a:lnTo>
                      <a:pt x="0" y="54636"/>
                    </a:lnTo>
                    <a:cubicBezTo>
                      <a:pt x="0" y="40146"/>
                      <a:pt x="5756" y="26249"/>
                      <a:pt x="16003" y="16003"/>
                    </a:cubicBezTo>
                    <a:cubicBezTo>
                      <a:pt x="26249" y="5756"/>
                      <a:pt x="40146" y="0"/>
                      <a:pt x="54636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 txBox="1"/>
              <p:nvPr/>
            </p:nvSpPr>
            <p:spPr>
              <a:xfrm>
                <a:off x="0" y="-38100"/>
                <a:ext cx="1903328" cy="5535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" name="Google Shape;202;p13"/>
            <p:cNvGrpSpPr/>
            <p:nvPr/>
          </p:nvGrpSpPr>
          <p:grpSpPr>
            <a:xfrm>
              <a:off x="8441629" y="6942031"/>
              <a:ext cx="9388083" cy="1595204"/>
              <a:chOff x="0" y="-38100"/>
              <a:chExt cx="1854436" cy="315102"/>
            </a:xfrm>
          </p:grpSpPr>
          <p:sp>
            <p:nvSpPr>
              <p:cNvPr id="203" name="Google Shape;203;p13"/>
              <p:cNvSpPr/>
              <p:nvPr/>
            </p:nvSpPr>
            <p:spPr>
              <a:xfrm>
                <a:off x="0" y="0"/>
                <a:ext cx="1854436" cy="277002"/>
              </a:xfrm>
              <a:custGeom>
                <a:avLst/>
                <a:gdLst/>
                <a:ahLst/>
                <a:cxnLst/>
                <a:rect l="l" t="t" r="r" b="b"/>
                <a:pathLst>
                  <a:path w="1854436" h="277002" extrusionOk="0">
                    <a:moveTo>
                      <a:pt x="30787" y="0"/>
                    </a:moveTo>
                    <a:lnTo>
                      <a:pt x="1823649" y="0"/>
                    </a:lnTo>
                    <a:cubicBezTo>
                      <a:pt x="1831814" y="0"/>
                      <a:pt x="1839645" y="3244"/>
                      <a:pt x="1845419" y="9017"/>
                    </a:cubicBezTo>
                    <a:cubicBezTo>
                      <a:pt x="1851192" y="14791"/>
                      <a:pt x="1854436" y="22622"/>
                      <a:pt x="1854436" y="30787"/>
                    </a:cubicBezTo>
                    <a:lnTo>
                      <a:pt x="1854436" y="246215"/>
                    </a:lnTo>
                    <a:cubicBezTo>
                      <a:pt x="1854436" y="263218"/>
                      <a:pt x="1840652" y="277002"/>
                      <a:pt x="1823649" y="277002"/>
                    </a:cubicBezTo>
                    <a:lnTo>
                      <a:pt x="30787" y="277002"/>
                    </a:lnTo>
                    <a:cubicBezTo>
                      <a:pt x="22622" y="277002"/>
                      <a:pt x="14791" y="273758"/>
                      <a:pt x="9017" y="267985"/>
                    </a:cubicBezTo>
                    <a:cubicBezTo>
                      <a:pt x="3244" y="262211"/>
                      <a:pt x="0" y="254380"/>
                      <a:pt x="0" y="246215"/>
                    </a:cubicBezTo>
                    <a:lnTo>
                      <a:pt x="0" y="30787"/>
                    </a:lnTo>
                    <a:cubicBezTo>
                      <a:pt x="0" y="13784"/>
                      <a:pt x="13784" y="0"/>
                      <a:pt x="30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0" y="-38100"/>
                <a:ext cx="1854436" cy="3151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3"/>
            <p:cNvGrpSpPr/>
            <p:nvPr/>
          </p:nvGrpSpPr>
          <p:grpSpPr>
            <a:xfrm>
              <a:off x="16226922" y="5927970"/>
              <a:ext cx="2609265" cy="2609265"/>
              <a:chOff x="0" y="0"/>
              <a:chExt cx="812800" cy="812800"/>
            </a:xfrm>
          </p:grpSpPr>
          <p:sp>
            <p:nvSpPr>
              <p:cNvPr id="206" name="Google Shape;20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13"/>
            <p:cNvGrpSpPr/>
            <p:nvPr/>
          </p:nvGrpSpPr>
          <p:grpSpPr>
            <a:xfrm>
              <a:off x="16475935" y="6181970"/>
              <a:ext cx="2111240" cy="2111240"/>
              <a:chOff x="0" y="0"/>
              <a:chExt cx="812800" cy="812800"/>
            </a:xfrm>
          </p:grpSpPr>
          <p:sp>
            <p:nvSpPr>
              <p:cNvPr id="209" name="Google Shape;20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C34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13"/>
          <p:cNvSpPr txBox="1"/>
          <p:nvPr/>
        </p:nvSpPr>
        <p:spPr>
          <a:xfrm>
            <a:off x="2345606" y="630238"/>
            <a:ext cx="13596789" cy="107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Metodologia</a:t>
            </a:r>
            <a:endParaRPr dirty="0"/>
          </a:p>
        </p:txBody>
      </p:sp>
      <p:sp>
        <p:nvSpPr>
          <p:cNvPr id="212" name="Google Shape;212;p13"/>
          <p:cNvSpPr txBox="1"/>
          <p:nvPr/>
        </p:nvSpPr>
        <p:spPr>
          <a:xfrm>
            <a:off x="9453371" y="2947235"/>
            <a:ext cx="33989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Lilliefors</a:t>
            </a:r>
            <a:endParaRPr lang="en-US" dirty="0"/>
          </a:p>
        </p:txBody>
      </p:sp>
      <p:sp>
        <p:nvSpPr>
          <p:cNvPr id="213" name="Google Shape;213;p13"/>
          <p:cNvSpPr txBox="1"/>
          <p:nvPr/>
        </p:nvSpPr>
        <p:spPr>
          <a:xfrm>
            <a:off x="9433852" y="3871367"/>
            <a:ext cx="5144681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para a Normal</a:t>
            </a:r>
            <a:endParaRPr dirty="0"/>
          </a:p>
        </p:txBody>
      </p:sp>
      <p:sp>
        <p:nvSpPr>
          <p:cNvPr id="214" name="Google Shape;214;p13"/>
          <p:cNvSpPr txBox="1"/>
          <p:nvPr/>
        </p:nvSpPr>
        <p:spPr>
          <a:xfrm>
            <a:off x="9451811" y="5139463"/>
            <a:ext cx="354982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rgbClr val="FFFFFF"/>
                </a:solidFill>
                <a:latin typeface="Rubik"/>
                <a:cs typeface="Rubik"/>
                <a:sym typeface="Rubik"/>
              </a:rPr>
              <a:t>Qui-Quadrado</a:t>
            </a:r>
            <a:endParaRPr dirty="0"/>
          </a:p>
        </p:txBody>
      </p:sp>
      <p:sp>
        <p:nvSpPr>
          <p:cNvPr id="215" name="Google Shape;215;p13"/>
          <p:cNvSpPr txBox="1"/>
          <p:nvPr/>
        </p:nvSpPr>
        <p:spPr>
          <a:xfrm>
            <a:off x="5244090" y="1636712"/>
            <a:ext cx="9486184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Variáveis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analisadas</a:t>
            </a: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 e testes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utilizados</a:t>
            </a:r>
            <a:endParaRPr dirty="0"/>
          </a:p>
        </p:txBody>
      </p:sp>
      <p:sp>
        <p:nvSpPr>
          <p:cNvPr id="216" name="Google Shape;216;p13"/>
          <p:cNvSpPr txBox="1"/>
          <p:nvPr/>
        </p:nvSpPr>
        <p:spPr>
          <a:xfrm>
            <a:off x="9453370" y="6086679"/>
            <a:ext cx="512516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Nºfaltas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-&gt;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Poisson</a:t>
            </a:r>
          </a:p>
          <a:p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pt-PT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 para a Uniforme</a:t>
            </a:r>
            <a:endParaRPr lang="pt-PT" sz="2000" dirty="0"/>
          </a:p>
        </p:txBody>
      </p:sp>
      <p:sp>
        <p:nvSpPr>
          <p:cNvPr id="217" name="Google Shape;217;p13"/>
          <p:cNvSpPr txBox="1"/>
          <p:nvPr/>
        </p:nvSpPr>
        <p:spPr>
          <a:xfrm>
            <a:off x="9453371" y="7346652"/>
            <a:ext cx="461463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Kolmogorov-Smirnov</a:t>
            </a:r>
            <a:endParaRPr dirty="0"/>
          </a:p>
        </p:txBody>
      </p:sp>
      <p:sp>
        <p:nvSpPr>
          <p:cNvPr id="218" name="Google Shape;218;p13"/>
          <p:cNvSpPr txBox="1"/>
          <p:nvPr/>
        </p:nvSpPr>
        <p:spPr>
          <a:xfrm>
            <a:off x="9453370" y="8296457"/>
            <a:ext cx="527690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Idade -&gt; </a:t>
            </a:r>
            <a:r>
              <a:rPr lang="pt-PT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v.discreta</a:t>
            </a:r>
            <a:r>
              <a:rPr lang="pt-PT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para a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Nota final -&gt; </a:t>
            </a:r>
            <a:r>
              <a:rPr lang="pt-PT" sz="2000" dirty="0" err="1">
                <a:solidFill>
                  <a:srgbClr val="0F3C5D"/>
                </a:solidFill>
                <a:latin typeface="Montserrat"/>
                <a:sym typeface="Montserrat"/>
              </a:rPr>
              <a:t>v.contínua</a:t>
            </a:r>
            <a:r>
              <a:rPr lang="pt-PT" sz="2000" dirty="0">
                <a:solidFill>
                  <a:srgbClr val="0F3C5D"/>
                </a:solidFill>
                <a:latin typeface="Montserrat"/>
                <a:sym typeface="Montserrat"/>
              </a:rPr>
              <a:t> para a Normal</a:t>
            </a:r>
            <a:endParaRPr lang="pt-PT" sz="2000" dirty="0"/>
          </a:p>
        </p:txBody>
      </p:sp>
      <p:pic>
        <p:nvPicPr>
          <p:cNvPr id="219" name="Google Shape;21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5701" y="3301876"/>
            <a:ext cx="1000331" cy="97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70497" y="5532401"/>
            <a:ext cx="85825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65700" y="7722299"/>
            <a:ext cx="858250" cy="9708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3;p13">
            <a:extLst>
              <a:ext uri="{FF2B5EF4-FFF2-40B4-BE49-F238E27FC236}">
                <a16:creationId xmlns:a16="http://schemas.microsoft.com/office/drawing/2014/main" id="{A1DBAF27-3AD1-5DDA-D325-DCE3FB7FF645}"/>
              </a:ext>
            </a:extLst>
          </p:cNvPr>
          <p:cNvSpPr txBox="1"/>
          <p:nvPr/>
        </p:nvSpPr>
        <p:spPr>
          <a:xfrm>
            <a:off x="9585592" y="9406232"/>
            <a:ext cx="514468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: 0.05 -&gt; 5%</a:t>
            </a:r>
          </a:p>
          <a:p>
            <a:pPr algn="ctr"/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n &gt; 50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/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/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/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/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/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/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/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/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/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/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/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/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/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138" name="Google Shape;138;p12"/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a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endParaRPr dirty="0"/>
          </a:p>
        </p:txBody>
      </p:sp>
      <p:sp>
        <p:nvSpPr>
          <p:cNvPr id="139" name="Google Shape;139;p12"/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/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/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/>
          <p:cNvSpPr txBox="1"/>
          <p:nvPr/>
        </p:nvSpPr>
        <p:spPr>
          <a:xfrm>
            <a:off x="2430431" y="6672203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0.46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1ED0F7-96DD-33AD-E38D-8B2A1B3A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17" y="2007065"/>
            <a:ext cx="4445296" cy="394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F57CAB4-C26E-81F7-FEDE-40A9FD066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3742" y="5611148"/>
            <a:ext cx="5147490" cy="4206398"/>
          </a:xfrm>
          <a:prstGeom prst="rect">
            <a:avLst/>
          </a:prstGeom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53E950EB-A7F6-3F4C-63E6-A59DD505DCB5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Podemos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DB116745-93C1-0484-9921-AFC5323E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36FA1D37-45C4-D2B7-38C8-6F79B1A19C97}"/>
              </a:ext>
            </a:extLst>
          </p:cNvPr>
          <p:cNvGrpSpPr/>
          <p:nvPr/>
        </p:nvGrpSpPr>
        <p:grpSpPr>
          <a:xfrm>
            <a:off x="1374242" y="3503507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352247FC-0893-C702-AB35-98AAAF42953E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63D2CAC3-C6A4-9C31-BCCD-47763E4652C2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2D3FB620-83BB-60AC-546E-39341552D9B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9B2C1020-9641-1B9B-A964-4325CEA98C31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F3D4E727-BCD1-AE35-69C1-C31D8D6ED999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9247A0EF-F9E8-FCF6-ABE8-AC23A619782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ABDB4716-A085-84CB-1E51-6D0F02C2240D}"/>
              </a:ext>
            </a:extLst>
          </p:cNvPr>
          <p:cNvGrpSpPr/>
          <p:nvPr/>
        </p:nvGrpSpPr>
        <p:grpSpPr>
          <a:xfrm>
            <a:off x="598504" y="3097805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75559DBA-14F0-24AD-215C-6E91FD7932E7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4494ED43-3DE3-86CC-9687-7A7E08A5866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7A3BA7DE-4E12-8CFC-1B2F-EDCF63543E43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FA64C67A-E18A-FA28-1119-749825EE8AB4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86A8FB5F-D794-96D1-E5B6-4A68CBFD7E8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34215AE4-0BF6-A99D-1469-A8C22D9B8A0C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466052C0-255D-96CF-57AB-EBEB88A9E4CB}"/>
              </a:ext>
            </a:extLst>
          </p:cNvPr>
          <p:cNvSpPr txBox="1"/>
          <p:nvPr/>
        </p:nvSpPr>
        <p:spPr>
          <a:xfrm>
            <a:off x="2538538" y="3836943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Lilliefors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D47BDE5C-2F9F-00F2-160F-D5D680E7C8D5}"/>
              </a:ext>
            </a:extLst>
          </p:cNvPr>
          <p:cNvSpPr txBox="1"/>
          <p:nvPr/>
        </p:nvSpPr>
        <p:spPr>
          <a:xfrm>
            <a:off x="2538538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8FB674F7-07FF-95E2-F1F0-DA4AD7631C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0EC13220-A614-E9C9-6E8C-7B743C09B5CB}"/>
              </a:ext>
            </a:extLst>
          </p:cNvPr>
          <p:cNvSpPr txBox="1"/>
          <p:nvPr/>
        </p:nvSpPr>
        <p:spPr>
          <a:xfrm>
            <a:off x="2507411" y="8780784"/>
            <a:ext cx="132730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FF0000"/>
                </a:solidFill>
                <a:latin typeface="Montserrat"/>
                <a:sym typeface="Montserrat"/>
              </a:rPr>
              <a:t>rejeitamos</a:t>
            </a:r>
            <a:r>
              <a:rPr lang="en-US" sz="1800" dirty="0">
                <a:solidFill>
                  <a:srgbClr val="FF0000"/>
                </a:solidFill>
                <a:latin typeface="Montserrat"/>
                <a:sym typeface="Montserrat"/>
              </a:rPr>
              <a:t> H0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possivelmente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devido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  <a:endParaRPr sz="1800" dirty="0"/>
          </a:p>
        </p:txBody>
      </p:sp>
      <p:grpSp>
        <p:nvGrpSpPr>
          <p:cNvPr id="2" name="Google Shape;53;p12">
            <a:extLst>
              <a:ext uri="{FF2B5EF4-FFF2-40B4-BE49-F238E27FC236}">
                <a16:creationId xmlns:a16="http://schemas.microsoft.com/office/drawing/2014/main" id="{A264999E-7033-D976-5838-33A275241D07}"/>
              </a:ext>
            </a:extLst>
          </p:cNvPr>
          <p:cNvGrpSpPr/>
          <p:nvPr/>
        </p:nvGrpSpPr>
        <p:grpSpPr>
          <a:xfrm>
            <a:off x="9640317" y="3503507"/>
            <a:ext cx="7769758" cy="1946879"/>
            <a:chOff x="0" y="-152945"/>
            <a:chExt cx="9742514" cy="2595839"/>
          </a:xfrm>
        </p:grpSpPr>
        <p:grpSp>
          <p:nvGrpSpPr>
            <p:cNvPr id="5" name="Google Shape;54;p12">
              <a:extLst>
                <a:ext uri="{FF2B5EF4-FFF2-40B4-BE49-F238E27FC236}">
                  <a16:creationId xmlns:a16="http://schemas.microsoft.com/office/drawing/2014/main" id="{F551EA47-CD48-E12F-99EF-5248B790415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9" name="Google Shape;55;p12">
                <a:extLst>
                  <a:ext uri="{FF2B5EF4-FFF2-40B4-BE49-F238E27FC236}">
                    <a16:creationId xmlns:a16="http://schemas.microsoft.com/office/drawing/2014/main" id="{44C3C148-87CA-B516-CC69-F8242150ADF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;p12">
                <a:extLst>
                  <a:ext uri="{FF2B5EF4-FFF2-40B4-BE49-F238E27FC236}">
                    <a16:creationId xmlns:a16="http://schemas.microsoft.com/office/drawing/2014/main" id="{DB77BC58-8D0A-9537-43B0-895F145779D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7;p12">
              <a:extLst>
                <a:ext uri="{FF2B5EF4-FFF2-40B4-BE49-F238E27FC236}">
                  <a16:creationId xmlns:a16="http://schemas.microsoft.com/office/drawing/2014/main" id="{6CCEBE8D-FC06-8E9B-F894-5D0E43794349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" name="Google Shape;58;p12">
                <a:extLst>
                  <a:ext uri="{FF2B5EF4-FFF2-40B4-BE49-F238E27FC236}">
                    <a16:creationId xmlns:a16="http://schemas.microsoft.com/office/drawing/2014/main" id="{1B859F21-8B5E-B6E1-D3C8-5A9CC9CF583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9;p12">
                <a:extLst>
                  <a:ext uri="{FF2B5EF4-FFF2-40B4-BE49-F238E27FC236}">
                    <a16:creationId xmlns:a16="http://schemas.microsoft.com/office/drawing/2014/main" id="{C43ACD64-92FD-4AA9-D8B8-24662A86253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" name="Google Shape;95;p12">
            <a:extLst>
              <a:ext uri="{FF2B5EF4-FFF2-40B4-BE49-F238E27FC236}">
                <a16:creationId xmlns:a16="http://schemas.microsoft.com/office/drawing/2014/main" id="{B75D9036-79EB-5185-2645-5E7FBEA6FFA2}"/>
              </a:ext>
            </a:extLst>
          </p:cNvPr>
          <p:cNvGrpSpPr/>
          <p:nvPr/>
        </p:nvGrpSpPr>
        <p:grpSpPr>
          <a:xfrm>
            <a:off x="8864579" y="3097805"/>
            <a:ext cx="1551475" cy="1551475"/>
            <a:chOff x="0" y="0"/>
            <a:chExt cx="2068634" cy="2068634"/>
          </a:xfrm>
        </p:grpSpPr>
        <p:grpSp>
          <p:nvGrpSpPr>
            <p:cNvPr id="12" name="Google Shape;96;p12">
              <a:extLst>
                <a:ext uri="{FF2B5EF4-FFF2-40B4-BE49-F238E27FC236}">
                  <a16:creationId xmlns:a16="http://schemas.microsoft.com/office/drawing/2014/main" id="{5E7237FC-29A4-7825-6893-AC7404E93203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6" name="Google Shape;97;p12">
                <a:extLst>
                  <a:ext uri="{FF2B5EF4-FFF2-40B4-BE49-F238E27FC236}">
                    <a16:creationId xmlns:a16="http://schemas.microsoft.com/office/drawing/2014/main" id="{459377CB-5FB0-E495-B573-B357F34E373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8;p12">
                <a:extLst>
                  <a:ext uri="{FF2B5EF4-FFF2-40B4-BE49-F238E27FC236}">
                    <a16:creationId xmlns:a16="http://schemas.microsoft.com/office/drawing/2014/main" id="{005A3AC5-CB3E-26B5-86F0-48FFB9A4CBD2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99;p12">
              <a:extLst>
                <a:ext uri="{FF2B5EF4-FFF2-40B4-BE49-F238E27FC236}">
                  <a16:creationId xmlns:a16="http://schemas.microsoft.com/office/drawing/2014/main" id="{AA99F399-AB82-36EB-35FF-3CD16B22308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4" name="Google Shape;100;p12">
                <a:extLst>
                  <a:ext uri="{FF2B5EF4-FFF2-40B4-BE49-F238E27FC236}">
                    <a16:creationId xmlns:a16="http://schemas.microsoft.com/office/drawing/2014/main" id="{4B558D1A-E3BF-31AD-4F13-3CC335CFCAD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1;p12">
                <a:extLst>
                  <a:ext uri="{FF2B5EF4-FFF2-40B4-BE49-F238E27FC236}">
                    <a16:creationId xmlns:a16="http://schemas.microsoft.com/office/drawing/2014/main" id="{C8E0A7EF-8DA3-58B8-26C4-EEE5DE3398F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" name="Google Shape;139;p12">
            <a:extLst>
              <a:ext uri="{FF2B5EF4-FFF2-40B4-BE49-F238E27FC236}">
                <a16:creationId xmlns:a16="http://schemas.microsoft.com/office/drawing/2014/main" id="{A565EFB5-EE8F-BCCD-1817-00E9A5AEA16A}"/>
              </a:ext>
            </a:extLst>
          </p:cNvPr>
          <p:cNvSpPr txBox="1"/>
          <p:nvPr/>
        </p:nvSpPr>
        <p:spPr>
          <a:xfrm>
            <a:off x="10804613" y="3836943"/>
            <a:ext cx="632604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Kolmogorov-Smirnov</a:t>
            </a:r>
            <a:endParaRPr dirty="0"/>
          </a:p>
        </p:txBody>
      </p:sp>
      <p:sp>
        <p:nvSpPr>
          <p:cNvPr id="19" name="Google Shape;145;p12">
            <a:extLst>
              <a:ext uri="{FF2B5EF4-FFF2-40B4-BE49-F238E27FC236}">
                <a16:creationId xmlns:a16="http://schemas.microsoft.com/office/drawing/2014/main" id="{00C1AF67-8E4C-2DF2-1C5D-3C1AC7C0A8CB}"/>
              </a:ext>
            </a:extLst>
          </p:cNvPr>
          <p:cNvSpPr txBox="1"/>
          <p:nvPr/>
        </p:nvSpPr>
        <p:spPr>
          <a:xfrm>
            <a:off x="10804613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 N(16.6962 , 1.276043)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idade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~/~ N(16.6962 , 1.276043)</a:t>
            </a:r>
            <a:endParaRPr sz="1800" dirty="0"/>
          </a:p>
        </p:txBody>
      </p:sp>
      <p:pic>
        <p:nvPicPr>
          <p:cNvPr id="20" name="Google Shape;152;p12">
            <a:extLst>
              <a:ext uri="{FF2B5EF4-FFF2-40B4-BE49-F238E27FC236}">
                <a16:creationId xmlns:a16="http://schemas.microsoft.com/office/drawing/2014/main" id="{C699CE46-7DB0-4566-4B98-E3C77A0BF0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349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00451E45-48A5-04A7-E4E8-985257481F0E}"/>
              </a:ext>
            </a:extLst>
          </p:cNvPr>
          <p:cNvCxnSpPr>
            <a:cxnSpLocks/>
          </p:cNvCxnSpPr>
          <p:nvPr/>
        </p:nvCxnSpPr>
        <p:spPr>
          <a:xfrm>
            <a:off x="13946550" y="5450386"/>
            <a:ext cx="574852" cy="45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66369505-85B9-263D-366A-008D0706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6492" y="5781540"/>
            <a:ext cx="3019846" cy="562053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FA675DC6-9379-5DFE-B87D-35CF2B2A9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6492" y="6402221"/>
            <a:ext cx="2743583" cy="485843"/>
          </a:xfrm>
          <a:prstGeom prst="rect">
            <a:avLst/>
          </a:prstGeom>
        </p:spPr>
      </p:pic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DED01B77-4569-83BB-4177-D26B72C811C7}"/>
              </a:ext>
            </a:extLst>
          </p:cNvPr>
          <p:cNvSpPr txBox="1"/>
          <p:nvPr/>
        </p:nvSpPr>
        <p:spPr>
          <a:xfrm>
            <a:off x="1478868" y="6440772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0.17821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 (número extremamente pequeno)</a:t>
            </a:r>
          </a:p>
        </p:txBody>
      </p:sp>
      <p:sp>
        <p:nvSpPr>
          <p:cNvPr id="30" name="Google Shape;145;p12">
            <a:extLst>
              <a:ext uri="{FF2B5EF4-FFF2-40B4-BE49-F238E27FC236}">
                <a16:creationId xmlns:a16="http://schemas.microsoft.com/office/drawing/2014/main" id="{73865C26-3A54-E8B8-7421-9B056C3F84E5}"/>
              </a:ext>
            </a:extLst>
          </p:cNvPr>
          <p:cNvSpPr txBox="1"/>
          <p:nvPr/>
        </p:nvSpPr>
        <p:spPr>
          <a:xfrm>
            <a:off x="9863249" y="6448427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0.17821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2.538e-11 (número extremamente pequeno)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78932A32-B60C-9ADF-D46C-676FBCFFD431}"/>
              </a:ext>
            </a:extLst>
          </p:cNvPr>
          <p:cNvCxnSpPr>
            <a:stCxn id="30" idx="1"/>
          </p:cNvCxnSpPr>
          <p:nvPr/>
        </p:nvCxnSpPr>
        <p:spPr>
          <a:xfrm flipH="1">
            <a:off x="2852928" y="7002425"/>
            <a:ext cx="7010321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45;p12">
            <a:extLst>
              <a:ext uri="{FF2B5EF4-FFF2-40B4-BE49-F238E27FC236}">
                <a16:creationId xmlns:a16="http://schemas.microsoft.com/office/drawing/2014/main" id="{3E87C152-2783-09BC-98B7-321CD2465484}"/>
              </a:ext>
            </a:extLst>
          </p:cNvPr>
          <p:cNvSpPr txBox="1"/>
          <p:nvPr/>
        </p:nvSpPr>
        <p:spPr>
          <a:xfrm>
            <a:off x="6800173" y="6715032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00B050"/>
                </a:solidFill>
                <a:latin typeface="Montserrat"/>
                <a:sym typeface="Montserrat"/>
              </a:rPr>
              <a:t>idênticos</a:t>
            </a:r>
            <a:endParaRPr lang="pt-PT" sz="1800" dirty="0">
              <a:solidFill>
                <a:srgbClr val="00B050"/>
              </a:solidFill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31A375D-748B-DC70-CB0D-20325D5E33ED}"/>
              </a:ext>
            </a:extLst>
          </p:cNvPr>
          <p:cNvCxnSpPr>
            <a:cxnSpLocks/>
          </p:cNvCxnSpPr>
          <p:nvPr/>
        </p:nvCxnSpPr>
        <p:spPr>
          <a:xfrm flipH="1">
            <a:off x="6931152" y="7414095"/>
            <a:ext cx="293209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5;p12">
            <a:extLst>
              <a:ext uri="{FF2B5EF4-FFF2-40B4-BE49-F238E27FC236}">
                <a16:creationId xmlns:a16="http://schemas.microsoft.com/office/drawing/2014/main" id="{19DAE08E-BE8F-194F-EB36-702426F41184}"/>
              </a:ext>
            </a:extLst>
          </p:cNvPr>
          <p:cNvSpPr txBox="1"/>
          <p:nvPr/>
        </p:nvSpPr>
        <p:spPr>
          <a:xfrm>
            <a:off x="6800173" y="7479476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FF0000"/>
                </a:solidFill>
                <a:latin typeface="Montserrat"/>
                <a:sym typeface="Montserrat"/>
              </a:rPr>
              <a:t>diferentes</a:t>
            </a: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37;p12">
            <a:extLst>
              <a:ext uri="{FF2B5EF4-FFF2-40B4-BE49-F238E27FC236}">
                <a16:creationId xmlns:a16="http://schemas.microsoft.com/office/drawing/2014/main" id="{5EC6633B-FCBE-2561-94C8-6CF36AE94A56}"/>
              </a:ext>
            </a:extLst>
          </p:cNvPr>
          <p:cNvSpPr txBox="1"/>
          <p:nvPr/>
        </p:nvSpPr>
        <p:spPr>
          <a:xfrm>
            <a:off x="1374300" y="682968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25" name="Google Shape;138;p12">
            <a:extLst>
              <a:ext uri="{FF2B5EF4-FFF2-40B4-BE49-F238E27FC236}">
                <a16:creationId xmlns:a16="http://schemas.microsoft.com/office/drawing/2014/main" id="{89AE2803-A5C1-8D2A-F395-F1863E2608B0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a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idade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77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5623EE0D-1F7F-9911-FF19-7F73777F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45C4344C-C3AE-8E04-C876-6CE4E386535A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611AA25C-4B7B-DAEA-4241-DC5CA023FEF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5431BBC7-DF3B-2072-E2D7-88D32304FE9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44D06835-7426-E9B2-03CD-401EBC11290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BF9199E3-0920-1C5C-817F-11C0AFE35179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31C38A67-5458-9949-A139-3E7C788161FE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5852C4E9-C661-2CF1-B111-2DE192EDEB3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B44C404F-E390-CBD6-5EB0-940453056A56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940DD109-C4A7-C290-4BDF-D284E9F2DB13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40492CF8-4BF2-F224-645E-D082A6740A64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6C775DF5-5636-8AD5-1DE6-2158A03148C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809AF4EB-668D-B031-15D7-BCA422AC80C0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AA6708E9-4CB8-374B-48F0-3DED139773F8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E13CDEFA-CFDE-2FE6-2B48-78C9EC7646B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4B3210EC-37D5-B289-DD22-9C7F0FDA6D5C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654AA894-5D9B-1AED-505E-433FE06C0F7C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08EEBE6D-BB36-4B15-7AB6-A9CC3E635C2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D362767D-A0D8-9636-1207-3AA003764D35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257E3CE3-75DD-C4D4-598E-17D609098BCC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D072624F-53D3-B0DE-42D2-2CFB69568FBD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CE0399A1-9524-E96F-A903-5C75A06743F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16FC6C6D-4C01-1A6C-62DF-3D8C15F7CEC2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499DA461-6E4F-A8B0-6944-4AE51C30BA16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B962EBDD-2EB5-C033-A961-5C2E9A75569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A3672F88-4AB6-6A62-2C95-2FF9108C3AF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980A91C8-CC2A-3D44-DD7F-CE369C7C2533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09B86C70-6638-DD79-64FF-164CE1AAACB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F7C791BE-0396-3682-834F-52D0B86A63BD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F2150699-6FDE-0EF6-8E27-7B1C4839C9F1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</a:t>
            </a:r>
            <a:r>
              <a:rPr lang="en-US" sz="7999" b="1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para Poisson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3D7D16F0-E52A-3740-2837-B1ED99C190CF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o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nºfaltas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7BB63D05-CA77-8C8D-515E-56D692DF228B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C61A5A58-801C-BAF3-5642-4E24AFE2D772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8EBA9243-7D08-371E-0C58-E126D533D8F2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87AD47C1-9B4F-376E-DA89-011B4AE58774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3.643741  o que indica um extremo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D7D6735F-F8E2-13F5-DBF5-28A9E88A0B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361BF4AC-8875-6246-8493-4C613A6204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74DA6A84-A819-BCDD-0712-E0871FDDFDEF}"/>
              </a:ext>
            </a:extLst>
          </p:cNvPr>
          <p:cNvSpPr txBox="1"/>
          <p:nvPr/>
        </p:nvSpPr>
        <p:spPr>
          <a:xfrm>
            <a:off x="1869402" y="8006518"/>
            <a:ext cx="656598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Poisson (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associado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contagens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).</a:t>
            </a:r>
            <a:endParaRPr sz="1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5BB0C0-A1A4-099A-39BB-6A9B894F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006" y="2394518"/>
            <a:ext cx="466725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547537-D3CC-310F-7370-6C34F9322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979" y="5661579"/>
            <a:ext cx="4914038" cy="410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30365098-BD3E-DC55-C41F-894FD694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6D85E24E-0F8F-4B7C-5048-E2EF6DAD02E3}"/>
              </a:ext>
            </a:extLst>
          </p:cNvPr>
          <p:cNvGrpSpPr/>
          <p:nvPr/>
        </p:nvGrpSpPr>
        <p:grpSpPr>
          <a:xfrm>
            <a:off x="2065691" y="4437158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6450976C-AD54-9BCD-29A6-73DF8C6F01EF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1733AA9D-2E95-0810-9BB3-0C17DEA4710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EB176941-07A5-C433-73CB-157BDF696DC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3BC760B3-FB42-42FA-C973-78F3CD29A768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65670394-1268-C4D9-3ED0-55971B7D7D1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E8605D80-C840-CFA0-A360-D09835A09CD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ADA43CD4-C192-555E-9E02-189DFFA3A22B}"/>
              </a:ext>
            </a:extLst>
          </p:cNvPr>
          <p:cNvGrpSpPr/>
          <p:nvPr/>
        </p:nvGrpSpPr>
        <p:grpSpPr>
          <a:xfrm>
            <a:off x="1289953" y="4031456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0C9D2D4E-9B22-D8D6-BB61-462D8299454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63097945-EDE9-02AA-60E3-2BE759AB54FA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6904B2D8-EDD0-6B62-2776-8DEBAE285BB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AA3B1FB0-F395-4218-191A-1BEF1EFDE5B6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5B0CC113-3B72-3F74-4E0D-9C1750E1CC2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979833DE-27DC-513A-74CA-F5457AA1C34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FECC33C0-4E66-7DC6-7812-C177555C7510}"/>
              </a:ext>
            </a:extLst>
          </p:cNvPr>
          <p:cNvSpPr txBox="1"/>
          <p:nvPr/>
        </p:nvSpPr>
        <p:spPr>
          <a:xfrm>
            <a:off x="3229987" y="4770594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Poisson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3E5A7462-0323-7BB6-A271-EE576194862F}"/>
              </a:ext>
            </a:extLst>
          </p:cNvPr>
          <p:cNvSpPr txBox="1"/>
          <p:nvPr/>
        </p:nvSpPr>
        <p:spPr>
          <a:xfrm>
            <a:off x="3229987" y="5644532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nºfaltas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nºfaltas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~/~ P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77EE52BF-40A2-91D3-CBD6-D9416BFA5A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23" y="4384373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482D5B23-3495-4378-574B-342EEA41D5C5}"/>
              </a:ext>
            </a:extLst>
          </p:cNvPr>
          <p:cNvSpPr txBox="1"/>
          <p:nvPr/>
        </p:nvSpPr>
        <p:spPr>
          <a:xfrm>
            <a:off x="10936223" y="5911596"/>
            <a:ext cx="61061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número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faltas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Poisson.</a:t>
            </a:r>
            <a:endParaRPr sz="1800" dirty="0"/>
          </a:p>
        </p:txBody>
      </p: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5EDB88FD-25BC-8AFE-A2DE-E93947BE0E69}"/>
              </a:ext>
            </a:extLst>
          </p:cNvPr>
          <p:cNvSpPr txBox="1"/>
          <p:nvPr/>
        </p:nvSpPr>
        <p:spPr>
          <a:xfrm>
            <a:off x="2575675" y="7123596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Df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11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&lt; 2.2e-16</a:t>
            </a:r>
          </a:p>
        </p:txBody>
      </p:sp>
      <p:sp>
        <p:nvSpPr>
          <p:cNvPr id="38" name="Google Shape;137;p12">
            <a:extLst>
              <a:ext uri="{FF2B5EF4-FFF2-40B4-BE49-F238E27FC236}">
                <a16:creationId xmlns:a16="http://schemas.microsoft.com/office/drawing/2014/main" id="{FAA239C7-F7E2-F63A-942D-63E3CD0F3666}"/>
              </a:ext>
            </a:extLst>
          </p:cNvPr>
          <p:cNvSpPr txBox="1"/>
          <p:nvPr/>
        </p:nvSpPr>
        <p:spPr>
          <a:xfrm>
            <a:off x="1526642" y="1247320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para Poisson</a:t>
            </a:r>
            <a:endParaRPr dirty="0"/>
          </a:p>
        </p:txBody>
      </p:sp>
      <p:sp>
        <p:nvSpPr>
          <p:cNvPr id="39" name="Google Shape;138;p12">
            <a:extLst>
              <a:ext uri="{FF2B5EF4-FFF2-40B4-BE49-F238E27FC236}">
                <a16:creationId xmlns:a16="http://schemas.microsoft.com/office/drawing/2014/main" id="{81643E27-D472-C3C3-121B-BBDA559B8B29}"/>
              </a:ext>
            </a:extLst>
          </p:cNvPr>
          <p:cNvSpPr txBox="1"/>
          <p:nvPr/>
        </p:nvSpPr>
        <p:spPr>
          <a:xfrm>
            <a:off x="6377471" y="2373186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o </a:t>
            </a:r>
            <a:r>
              <a:rPr lang="en-US" sz="3499" b="1" i="0" u="none" strike="noStrike" cap="none" dirty="0" err="1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nºfaltas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72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033425BC-A902-E116-26C8-4B1BAE17B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345F538F-FE22-7DE2-BF62-79FD65F07500}"/>
              </a:ext>
            </a:extLst>
          </p:cNvPr>
          <p:cNvGrpSpPr/>
          <p:nvPr/>
        </p:nvGrpSpPr>
        <p:grpSpPr>
          <a:xfrm>
            <a:off x="1374242" y="3009731"/>
            <a:ext cx="7306885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E4304126-179A-E687-496D-8582E9674108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7DC358FC-94C2-9568-EAFA-C519E7E6EEF5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30C0D1BC-80A3-C8AD-04D6-76E75A0F01E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C40E8ABB-66F8-BE95-4ED9-5B8D21624D1B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29DE2271-270A-CD6C-D917-097FD078BD5A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DB44794D-E4C7-5301-1A8E-F1784A34000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4" name="Google Shape;74;p12">
            <a:extLst>
              <a:ext uri="{FF2B5EF4-FFF2-40B4-BE49-F238E27FC236}">
                <a16:creationId xmlns:a16="http://schemas.microsoft.com/office/drawing/2014/main" id="{14FD7572-B571-60EC-1798-51565CEB14E1}"/>
              </a:ext>
            </a:extLst>
          </p:cNvPr>
          <p:cNvGrpSpPr/>
          <p:nvPr/>
        </p:nvGrpSpPr>
        <p:grpSpPr>
          <a:xfrm>
            <a:off x="1359419" y="5496440"/>
            <a:ext cx="7306885" cy="1946879"/>
            <a:chOff x="0" y="-152945"/>
            <a:chExt cx="9742514" cy="2595839"/>
          </a:xfrm>
        </p:grpSpPr>
        <p:grpSp>
          <p:nvGrpSpPr>
            <p:cNvPr id="75" name="Google Shape;75;p12">
              <a:extLst>
                <a:ext uri="{FF2B5EF4-FFF2-40B4-BE49-F238E27FC236}">
                  <a16:creationId xmlns:a16="http://schemas.microsoft.com/office/drawing/2014/main" id="{272941DA-0D52-F736-D0F8-36591994775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76" name="Google Shape;76;p12">
                <a:extLst>
                  <a:ext uri="{FF2B5EF4-FFF2-40B4-BE49-F238E27FC236}">
                    <a16:creationId xmlns:a16="http://schemas.microsoft.com/office/drawing/2014/main" id="{F4F7504A-3978-0AD6-48D3-35997DF33B0E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2">
                <a:extLst>
                  <a:ext uri="{FF2B5EF4-FFF2-40B4-BE49-F238E27FC236}">
                    <a16:creationId xmlns:a16="http://schemas.microsoft.com/office/drawing/2014/main" id="{6A99A162-8872-AA37-199B-248AF6B3DBE1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12">
              <a:extLst>
                <a:ext uri="{FF2B5EF4-FFF2-40B4-BE49-F238E27FC236}">
                  <a16:creationId xmlns:a16="http://schemas.microsoft.com/office/drawing/2014/main" id="{F609C302-1485-567E-7015-25C441391DAA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9" name="Google Shape;79;p12">
                <a:extLst>
                  <a:ext uri="{FF2B5EF4-FFF2-40B4-BE49-F238E27FC236}">
                    <a16:creationId xmlns:a16="http://schemas.microsoft.com/office/drawing/2014/main" id="{BB34B387-B097-912A-71CF-1543DC4F794B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2">
                <a:extLst>
                  <a:ext uri="{FF2B5EF4-FFF2-40B4-BE49-F238E27FC236}">
                    <a16:creationId xmlns:a16="http://schemas.microsoft.com/office/drawing/2014/main" id="{C095DE4C-D89C-E015-E26D-909F5AF528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1A59122B-F5C6-AE77-9816-AF083E7025AC}"/>
              </a:ext>
            </a:extLst>
          </p:cNvPr>
          <p:cNvGrpSpPr/>
          <p:nvPr/>
        </p:nvGrpSpPr>
        <p:grpSpPr>
          <a:xfrm>
            <a:off x="598504" y="2604029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509CE456-6349-6A8F-F34E-407FFCE4FA90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96AA1C2F-E119-14B6-B2C9-EADEB8615EB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B9C29454-01F5-ED19-31ED-C2009085A76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03497266-3DFD-566E-9DF7-CA0CFA631FA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76F8E51A-BDFC-24E4-CF58-C7C0FDD230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7E160CC2-D6D4-C847-DC2B-3F719181C377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" name="Google Shape;102;p12">
            <a:extLst>
              <a:ext uri="{FF2B5EF4-FFF2-40B4-BE49-F238E27FC236}">
                <a16:creationId xmlns:a16="http://schemas.microsoft.com/office/drawing/2014/main" id="{A5EADB1D-0B36-4DA6-E819-F938D0948793}"/>
              </a:ext>
            </a:extLst>
          </p:cNvPr>
          <p:cNvGrpSpPr/>
          <p:nvPr/>
        </p:nvGrpSpPr>
        <p:grpSpPr>
          <a:xfrm>
            <a:off x="583681" y="5090738"/>
            <a:ext cx="1551475" cy="1551475"/>
            <a:chOff x="0" y="0"/>
            <a:chExt cx="2068634" cy="2068634"/>
          </a:xfrm>
        </p:grpSpPr>
        <p:grpSp>
          <p:nvGrpSpPr>
            <p:cNvPr id="103" name="Google Shape;103;p12">
              <a:extLst>
                <a:ext uri="{FF2B5EF4-FFF2-40B4-BE49-F238E27FC236}">
                  <a16:creationId xmlns:a16="http://schemas.microsoft.com/office/drawing/2014/main" id="{D527550F-3A5C-E02E-587A-CD8C9789D0D1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04" name="Google Shape;104;p12">
                <a:extLst>
                  <a:ext uri="{FF2B5EF4-FFF2-40B4-BE49-F238E27FC236}">
                    <a16:creationId xmlns:a16="http://schemas.microsoft.com/office/drawing/2014/main" id="{8207A50F-E2F9-C942-CD60-4F8CF36299A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2">
                <a:extLst>
                  <a:ext uri="{FF2B5EF4-FFF2-40B4-BE49-F238E27FC236}">
                    <a16:creationId xmlns:a16="http://schemas.microsoft.com/office/drawing/2014/main" id="{AB371B54-C8B1-C847-F1E5-A9BA5B46CF60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" name="Google Shape;106;p12">
              <a:extLst>
                <a:ext uri="{FF2B5EF4-FFF2-40B4-BE49-F238E27FC236}">
                  <a16:creationId xmlns:a16="http://schemas.microsoft.com/office/drawing/2014/main" id="{A3446202-2893-D64C-C96A-412F5DD7B64A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7" name="Google Shape;107;p12">
                <a:extLst>
                  <a:ext uri="{FF2B5EF4-FFF2-40B4-BE49-F238E27FC236}">
                    <a16:creationId xmlns:a16="http://schemas.microsoft.com/office/drawing/2014/main" id="{A1D97E4E-1E96-F4FF-9004-7219DD164B3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9E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2">
                <a:extLst>
                  <a:ext uri="{FF2B5EF4-FFF2-40B4-BE49-F238E27FC236}">
                    <a16:creationId xmlns:a16="http://schemas.microsoft.com/office/drawing/2014/main" id="{AE603F7B-61B8-0142-7700-79838CA7242E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2">
            <a:extLst>
              <a:ext uri="{FF2B5EF4-FFF2-40B4-BE49-F238E27FC236}">
                <a16:creationId xmlns:a16="http://schemas.microsoft.com/office/drawing/2014/main" id="{2697DC7E-6B82-8E91-5731-CFF950EEB60C}"/>
              </a:ext>
            </a:extLst>
          </p:cNvPr>
          <p:cNvSpPr txBox="1"/>
          <p:nvPr/>
        </p:nvSpPr>
        <p:spPr>
          <a:xfrm>
            <a:off x="1374242" y="692951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138" name="Google Shape;138;p12">
            <a:extLst>
              <a:ext uri="{FF2B5EF4-FFF2-40B4-BE49-F238E27FC236}">
                <a16:creationId xmlns:a16="http://schemas.microsoft.com/office/drawing/2014/main" id="{C01C6B22-F8F7-058C-A7FD-77072C9F228F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</a:t>
            </a:r>
            <a:r>
              <a:rPr lang="en-US" sz="3499" b="1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a nota final</a:t>
            </a:r>
            <a:endParaRPr dirty="0"/>
          </a:p>
        </p:txBody>
      </p: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85339539-ED10-2F6A-31DA-69A683867B9F}"/>
              </a:ext>
            </a:extLst>
          </p:cNvPr>
          <p:cNvSpPr txBox="1"/>
          <p:nvPr/>
        </p:nvSpPr>
        <p:spPr>
          <a:xfrm>
            <a:off x="2538538" y="3343167"/>
            <a:ext cx="3196605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Gráfico</a:t>
            </a:r>
            <a:endParaRPr dirty="0"/>
          </a:p>
        </p:txBody>
      </p:sp>
      <p:sp>
        <p:nvSpPr>
          <p:cNvPr id="142" name="Google Shape;142;p12">
            <a:extLst>
              <a:ext uri="{FF2B5EF4-FFF2-40B4-BE49-F238E27FC236}">
                <a16:creationId xmlns:a16="http://schemas.microsoft.com/office/drawing/2014/main" id="{379A484A-43B1-BDAA-38D5-FF6B895B3876}"/>
              </a:ext>
            </a:extLst>
          </p:cNvPr>
          <p:cNvSpPr txBox="1"/>
          <p:nvPr/>
        </p:nvSpPr>
        <p:spPr>
          <a:xfrm>
            <a:off x="2430432" y="5829876"/>
            <a:ext cx="6004956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Estat</a:t>
            </a:r>
            <a:r>
              <a:rPr lang="en-US" sz="2800" b="1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ísticas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E81BE9C1-1BF4-B5E2-2511-F70A7EE9A039}"/>
              </a:ext>
            </a:extLst>
          </p:cNvPr>
          <p:cNvSpPr txBox="1"/>
          <p:nvPr/>
        </p:nvSpPr>
        <p:spPr>
          <a:xfrm>
            <a:off x="2538538" y="4352111"/>
            <a:ext cx="52682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Foi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um </a:t>
            </a:r>
            <a:r>
              <a:rPr lang="en-US" sz="2000" b="0" i="0" u="none" strike="noStrike" cap="none" dirty="0" err="1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histograma</a:t>
            </a:r>
            <a:r>
              <a:rPr lang="en-US" sz="2000" b="0" i="0" u="none" strike="noStrike" cap="none" dirty="0">
                <a:solidFill>
                  <a:srgbClr val="0F3C5D"/>
                </a:solidFill>
                <a:latin typeface="Montserrat"/>
                <a:ea typeface="Montserrat"/>
                <a:cs typeface="Montserrat"/>
                <a:sym typeface="Montserrat"/>
              </a:rPr>
              <a:t> e um boxplot</a:t>
            </a:r>
            <a:endParaRPr dirty="0"/>
          </a:p>
        </p:txBody>
      </p:sp>
      <p:sp>
        <p:nvSpPr>
          <p:cNvPr id="146" name="Google Shape;146;p12">
            <a:extLst>
              <a:ext uri="{FF2B5EF4-FFF2-40B4-BE49-F238E27FC236}">
                <a16:creationId xmlns:a16="http://schemas.microsoft.com/office/drawing/2014/main" id="{EE84369C-5C09-D23A-7517-A48961894298}"/>
              </a:ext>
            </a:extLst>
          </p:cNvPr>
          <p:cNvSpPr txBox="1"/>
          <p:nvPr/>
        </p:nvSpPr>
        <p:spPr>
          <a:xfrm>
            <a:off x="2430431" y="6708779"/>
            <a:ext cx="5772299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= 0.05447002  o que indica um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desvio</a:t>
            </a:r>
            <a:r>
              <a:rPr lang="en-US" sz="20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2000" dirty="0" err="1">
                <a:solidFill>
                  <a:srgbClr val="0F3C5D"/>
                </a:solidFill>
                <a:latin typeface="Montserrat"/>
                <a:sym typeface="Montserrat"/>
              </a:rPr>
              <a:t>direita</a:t>
            </a:r>
            <a:endParaRPr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C5F9BEB1-8E43-72FF-4460-0230635737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2956946"/>
            <a:ext cx="869959" cy="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2">
            <a:extLst>
              <a:ext uri="{FF2B5EF4-FFF2-40B4-BE49-F238E27FC236}">
                <a16:creationId xmlns:a16="http://schemas.microsoft.com/office/drawing/2014/main" id="{270E5FDB-E788-901B-C42E-B96A5E0DBD3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3371" y="5547863"/>
            <a:ext cx="747775" cy="7234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BC4FB67D-B1C1-D11E-05CC-0797FBE2CDF5}"/>
              </a:ext>
            </a:extLst>
          </p:cNvPr>
          <p:cNvSpPr txBox="1"/>
          <p:nvPr/>
        </p:nvSpPr>
        <p:spPr>
          <a:xfrm>
            <a:off x="1869402" y="8006518"/>
            <a:ext cx="656598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Estas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observações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a “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olho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nu” 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coeficiente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indicam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podemos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testar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para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Normal.</a:t>
            </a:r>
            <a:endParaRPr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49D9C9-C13C-611E-5635-9930FF7DF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481" y="2297732"/>
            <a:ext cx="467677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74CB43B-F414-AC39-F95F-07A1A04FC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6290" y="5556547"/>
            <a:ext cx="4955646" cy="409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5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0F7"/>
        </a:solidFill>
        <a:effectLst/>
      </p:bgPr>
    </p:bg>
    <p:spTree>
      <p:nvGrpSpPr>
        <p:cNvPr id="1" name="Shape 52">
          <a:extLst>
            <a:ext uri="{FF2B5EF4-FFF2-40B4-BE49-F238E27FC236}">
              <a16:creationId xmlns:a16="http://schemas.microsoft.com/office/drawing/2014/main" id="{E49B159D-D24C-F140-3C60-C9C06951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2">
            <a:extLst>
              <a:ext uri="{FF2B5EF4-FFF2-40B4-BE49-F238E27FC236}">
                <a16:creationId xmlns:a16="http://schemas.microsoft.com/office/drawing/2014/main" id="{64F3E97E-2C04-97B6-349D-E6D37095F0C1}"/>
              </a:ext>
            </a:extLst>
          </p:cNvPr>
          <p:cNvGrpSpPr/>
          <p:nvPr/>
        </p:nvGrpSpPr>
        <p:grpSpPr>
          <a:xfrm>
            <a:off x="1374242" y="3503507"/>
            <a:ext cx="7149591" cy="1946879"/>
            <a:chOff x="0" y="-152945"/>
            <a:chExt cx="9742514" cy="2595839"/>
          </a:xfrm>
        </p:grpSpPr>
        <p:grpSp>
          <p:nvGrpSpPr>
            <p:cNvPr id="54" name="Google Shape;54;p12">
              <a:extLst>
                <a:ext uri="{FF2B5EF4-FFF2-40B4-BE49-F238E27FC236}">
                  <a16:creationId xmlns:a16="http://schemas.microsoft.com/office/drawing/2014/main" id="{C6027960-591A-1E6A-6655-80CB45209841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55" name="Google Shape;55;p12">
                <a:extLst>
                  <a:ext uri="{FF2B5EF4-FFF2-40B4-BE49-F238E27FC236}">
                    <a16:creationId xmlns:a16="http://schemas.microsoft.com/office/drawing/2014/main" id="{0A905FD8-3123-D6DF-ACBD-2C874E226A2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2">
                <a:extLst>
                  <a:ext uri="{FF2B5EF4-FFF2-40B4-BE49-F238E27FC236}">
                    <a16:creationId xmlns:a16="http://schemas.microsoft.com/office/drawing/2014/main" id="{7E2579D9-A914-1FCD-B7C5-AF0A547A4F2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" name="Google Shape;57;p12">
              <a:extLst>
                <a:ext uri="{FF2B5EF4-FFF2-40B4-BE49-F238E27FC236}">
                  <a16:creationId xmlns:a16="http://schemas.microsoft.com/office/drawing/2014/main" id="{F0D3867E-9287-6045-FAD8-94C0A408B1B7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58" name="Google Shape;58;p12">
                <a:extLst>
                  <a:ext uri="{FF2B5EF4-FFF2-40B4-BE49-F238E27FC236}">
                    <a16:creationId xmlns:a16="http://schemas.microsoft.com/office/drawing/2014/main" id="{142B1089-AA12-31D6-F473-BEE8BEAA68A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2">
                <a:extLst>
                  <a:ext uri="{FF2B5EF4-FFF2-40B4-BE49-F238E27FC236}">
                    <a16:creationId xmlns:a16="http://schemas.microsoft.com/office/drawing/2014/main" id="{0A8A2461-6F16-2EC2-C7D2-2164DA84554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" name="Google Shape;95;p12">
            <a:extLst>
              <a:ext uri="{FF2B5EF4-FFF2-40B4-BE49-F238E27FC236}">
                <a16:creationId xmlns:a16="http://schemas.microsoft.com/office/drawing/2014/main" id="{C7F99D49-1B5D-070C-3104-5896337D5182}"/>
              </a:ext>
            </a:extLst>
          </p:cNvPr>
          <p:cNvGrpSpPr/>
          <p:nvPr/>
        </p:nvGrpSpPr>
        <p:grpSpPr>
          <a:xfrm>
            <a:off x="598504" y="3097805"/>
            <a:ext cx="1551475" cy="1551475"/>
            <a:chOff x="0" y="0"/>
            <a:chExt cx="2068634" cy="2068634"/>
          </a:xfrm>
        </p:grpSpPr>
        <p:grpSp>
          <p:nvGrpSpPr>
            <p:cNvPr id="96" name="Google Shape;96;p12">
              <a:extLst>
                <a:ext uri="{FF2B5EF4-FFF2-40B4-BE49-F238E27FC236}">
                  <a16:creationId xmlns:a16="http://schemas.microsoft.com/office/drawing/2014/main" id="{9F842D57-DEA1-E960-00F6-1D01927DD08A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97" name="Google Shape;97;p12">
                <a:extLst>
                  <a:ext uri="{FF2B5EF4-FFF2-40B4-BE49-F238E27FC236}">
                    <a16:creationId xmlns:a16="http://schemas.microsoft.com/office/drawing/2014/main" id="{EC187156-3EF7-3359-EE07-AFD868A2780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2">
                <a:extLst>
                  <a:ext uri="{FF2B5EF4-FFF2-40B4-BE49-F238E27FC236}">
                    <a16:creationId xmlns:a16="http://schemas.microsoft.com/office/drawing/2014/main" id="{381EF207-FEDD-6098-AC91-A5449D16D744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2">
              <a:extLst>
                <a:ext uri="{FF2B5EF4-FFF2-40B4-BE49-F238E27FC236}">
                  <a16:creationId xmlns:a16="http://schemas.microsoft.com/office/drawing/2014/main" id="{1BBEA537-68F5-FBB1-9A75-EB86F588FF77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00" name="Google Shape;100;p12">
                <a:extLst>
                  <a:ext uri="{FF2B5EF4-FFF2-40B4-BE49-F238E27FC236}">
                    <a16:creationId xmlns:a16="http://schemas.microsoft.com/office/drawing/2014/main" id="{A40E9B5C-D507-525E-BBC6-6A776AD99A4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2">
                <a:extLst>
                  <a:ext uri="{FF2B5EF4-FFF2-40B4-BE49-F238E27FC236}">
                    <a16:creationId xmlns:a16="http://schemas.microsoft.com/office/drawing/2014/main" id="{D213E09B-2E25-6437-7EB6-64FCF8D01BE1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9" name="Google Shape;139;p12">
            <a:extLst>
              <a:ext uri="{FF2B5EF4-FFF2-40B4-BE49-F238E27FC236}">
                <a16:creationId xmlns:a16="http://schemas.microsoft.com/office/drawing/2014/main" id="{EE74724F-B286-5286-CF56-15BED1FEF73B}"/>
              </a:ext>
            </a:extLst>
          </p:cNvPr>
          <p:cNvSpPr txBox="1"/>
          <p:nvPr/>
        </p:nvSpPr>
        <p:spPr>
          <a:xfrm>
            <a:off x="2538538" y="3836943"/>
            <a:ext cx="470351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Lilliefors</a:t>
            </a:r>
            <a:endParaRPr dirty="0"/>
          </a:p>
        </p:txBody>
      </p:sp>
      <p:sp>
        <p:nvSpPr>
          <p:cNvPr id="145" name="Google Shape;145;p12">
            <a:extLst>
              <a:ext uri="{FF2B5EF4-FFF2-40B4-BE49-F238E27FC236}">
                <a16:creationId xmlns:a16="http://schemas.microsoft.com/office/drawing/2014/main" id="{CCC5C61F-99AD-F8CA-C084-F51DF194D89A}"/>
              </a:ext>
            </a:extLst>
          </p:cNvPr>
          <p:cNvSpPr txBox="1"/>
          <p:nvPr/>
        </p:nvSpPr>
        <p:spPr>
          <a:xfrm>
            <a:off x="2538538" y="4710881"/>
            <a:ext cx="554579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N</a:t>
            </a:r>
            <a:endParaRPr sz="1800" dirty="0"/>
          </a:p>
        </p:txBody>
      </p:sp>
      <p:pic>
        <p:nvPicPr>
          <p:cNvPr id="152" name="Google Shape;152;p12">
            <a:extLst>
              <a:ext uri="{FF2B5EF4-FFF2-40B4-BE49-F238E27FC236}">
                <a16:creationId xmlns:a16="http://schemas.microsoft.com/office/drawing/2014/main" id="{7BA72119-D090-E4D7-ED7F-7C1223D8CF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74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46;p12">
            <a:extLst>
              <a:ext uri="{FF2B5EF4-FFF2-40B4-BE49-F238E27FC236}">
                <a16:creationId xmlns:a16="http://schemas.microsoft.com/office/drawing/2014/main" id="{8B2362F8-ECC3-6B99-B266-4A20132D8D6F}"/>
              </a:ext>
            </a:extLst>
          </p:cNvPr>
          <p:cNvSpPr txBox="1"/>
          <p:nvPr/>
        </p:nvSpPr>
        <p:spPr>
          <a:xfrm>
            <a:off x="2507411" y="8546809"/>
            <a:ext cx="132730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Como p-value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obtido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é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menor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que o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nível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de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significância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(5%), </a:t>
            </a:r>
            <a:r>
              <a:rPr lang="en-US" sz="1800" dirty="0" err="1">
                <a:solidFill>
                  <a:srgbClr val="FF0000"/>
                </a:solidFill>
                <a:latin typeface="Montserrat"/>
                <a:sym typeface="Montserrat"/>
              </a:rPr>
              <a:t>rejeitamos</a:t>
            </a:r>
            <a:r>
              <a:rPr lang="en-US" sz="1800" dirty="0">
                <a:solidFill>
                  <a:srgbClr val="FF0000"/>
                </a:solidFill>
                <a:latin typeface="Montserrat"/>
                <a:sym typeface="Montserrat"/>
              </a:rPr>
              <a:t> H0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ou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seja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, a nota final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não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segue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uma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distribuição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normal,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possivelmente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devido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à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leve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 </a:t>
            </a:r>
            <a:r>
              <a:rPr lang="en-US" sz="1800" dirty="0" err="1">
                <a:solidFill>
                  <a:srgbClr val="0F3C5D"/>
                </a:solidFill>
                <a:latin typeface="Montserrat"/>
                <a:sym typeface="Montserrat"/>
              </a:rPr>
              <a:t>assimetria</a:t>
            </a: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.</a:t>
            </a:r>
          </a:p>
        </p:txBody>
      </p:sp>
      <p:grpSp>
        <p:nvGrpSpPr>
          <p:cNvPr id="2" name="Google Shape;53;p12">
            <a:extLst>
              <a:ext uri="{FF2B5EF4-FFF2-40B4-BE49-F238E27FC236}">
                <a16:creationId xmlns:a16="http://schemas.microsoft.com/office/drawing/2014/main" id="{E8A802FD-782E-6457-FBAF-C533BF933046}"/>
              </a:ext>
            </a:extLst>
          </p:cNvPr>
          <p:cNvGrpSpPr/>
          <p:nvPr/>
        </p:nvGrpSpPr>
        <p:grpSpPr>
          <a:xfrm>
            <a:off x="9640317" y="3503507"/>
            <a:ext cx="7769758" cy="1946879"/>
            <a:chOff x="0" y="-152945"/>
            <a:chExt cx="9742514" cy="2595839"/>
          </a:xfrm>
        </p:grpSpPr>
        <p:grpSp>
          <p:nvGrpSpPr>
            <p:cNvPr id="5" name="Google Shape;54;p12">
              <a:extLst>
                <a:ext uri="{FF2B5EF4-FFF2-40B4-BE49-F238E27FC236}">
                  <a16:creationId xmlns:a16="http://schemas.microsoft.com/office/drawing/2014/main" id="{2E3ABF71-165E-1415-47D8-239050515293}"/>
                </a:ext>
              </a:extLst>
            </p:cNvPr>
            <p:cNvGrpSpPr/>
            <p:nvPr/>
          </p:nvGrpSpPr>
          <p:grpSpPr>
            <a:xfrm>
              <a:off x="0" y="-152945"/>
              <a:ext cx="9742514" cy="2595839"/>
              <a:chOff x="0" y="-38100"/>
              <a:chExt cx="2426956" cy="646649"/>
            </a:xfrm>
          </p:grpSpPr>
          <p:sp>
            <p:nvSpPr>
              <p:cNvPr id="9" name="Google Shape;55;p12">
                <a:extLst>
                  <a:ext uri="{FF2B5EF4-FFF2-40B4-BE49-F238E27FC236}">
                    <a16:creationId xmlns:a16="http://schemas.microsoft.com/office/drawing/2014/main" id="{6A4520F8-4296-5517-9EA2-2E9950DD82DF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608549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608549" extrusionOk="0">
                    <a:moveTo>
                      <a:pt x="54036" y="0"/>
                    </a:moveTo>
                    <a:lnTo>
                      <a:pt x="2372920" y="0"/>
                    </a:lnTo>
                    <a:cubicBezTo>
                      <a:pt x="2402763" y="0"/>
                      <a:pt x="2426956" y="24193"/>
                      <a:pt x="2426956" y="54036"/>
                    </a:cubicBezTo>
                    <a:lnTo>
                      <a:pt x="2426956" y="554512"/>
                    </a:lnTo>
                    <a:cubicBezTo>
                      <a:pt x="2426956" y="584356"/>
                      <a:pt x="2402763" y="608549"/>
                      <a:pt x="2372920" y="608549"/>
                    </a:cubicBezTo>
                    <a:lnTo>
                      <a:pt x="54036" y="608549"/>
                    </a:lnTo>
                    <a:cubicBezTo>
                      <a:pt x="24193" y="608549"/>
                      <a:pt x="0" y="584356"/>
                      <a:pt x="0" y="554512"/>
                    </a:cubicBezTo>
                    <a:lnTo>
                      <a:pt x="0" y="54036"/>
                    </a:lnTo>
                    <a:cubicBezTo>
                      <a:pt x="0" y="24193"/>
                      <a:pt x="24193" y="0"/>
                      <a:pt x="540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6;p12">
                <a:extLst>
                  <a:ext uri="{FF2B5EF4-FFF2-40B4-BE49-F238E27FC236}">
                    <a16:creationId xmlns:a16="http://schemas.microsoft.com/office/drawing/2014/main" id="{7159D22F-0A6B-0D43-E167-39A013EFB93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6466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57;p12">
              <a:extLst>
                <a:ext uri="{FF2B5EF4-FFF2-40B4-BE49-F238E27FC236}">
                  <a16:creationId xmlns:a16="http://schemas.microsoft.com/office/drawing/2014/main" id="{FC4D23BD-825D-D05E-C219-7E3B2FA63E9E}"/>
                </a:ext>
              </a:extLst>
            </p:cNvPr>
            <p:cNvGrpSpPr/>
            <p:nvPr/>
          </p:nvGrpSpPr>
          <p:grpSpPr>
            <a:xfrm>
              <a:off x="0" y="-152945"/>
              <a:ext cx="9742514" cy="1527698"/>
              <a:chOff x="0" y="-38100"/>
              <a:chExt cx="2426956" cy="380564"/>
            </a:xfrm>
          </p:grpSpPr>
          <p:sp>
            <p:nvSpPr>
              <p:cNvPr id="7" name="Google Shape;58;p12">
                <a:extLst>
                  <a:ext uri="{FF2B5EF4-FFF2-40B4-BE49-F238E27FC236}">
                    <a16:creationId xmlns:a16="http://schemas.microsoft.com/office/drawing/2014/main" id="{A4354B56-93A2-C29D-E993-D88E1D9EDB7C}"/>
                  </a:ext>
                </a:extLst>
              </p:cNvPr>
              <p:cNvSpPr/>
              <p:nvPr/>
            </p:nvSpPr>
            <p:spPr>
              <a:xfrm>
                <a:off x="0" y="0"/>
                <a:ext cx="2426956" cy="342464"/>
              </a:xfrm>
              <a:custGeom>
                <a:avLst/>
                <a:gdLst/>
                <a:ahLst/>
                <a:cxnLst/>
                <a:rect l="l" t="t" r="r" b="b"/>
                <a:pathLst>
                  <a:path w="2426956" h="342464" extrusionOk="0">
                    <a:moveTo>
                      <a:pt x="32846" y="0"/>
                    </a:moveTo>
                    <a:lnTo>
                      <a:pt x="2394110" y="0"/>
                    </a:lnTo>
                    <a:cubicBezTo>
                      <a:pt x="2412250" y="0"/>
                      <a:pt x="2426956" y="14706"/>
                      <a:pt x="2426956" y="32846"/>
                    </a:cubicBezTo>
                    <a:lnTo>
                      <a:pt x="2426956" y="309619"/>
                    </a:lnTo>
                    <a:cubicBezTo>
                      <a:pt x="2426956" y="327759"/>
                      <a:pt x="2412250" y="342464"/>
                      <a:pt x="2394110" y="342464"/>
                    </a:cubicBezTo>
                    <a:lnTo>
                      <a:pt x="32846" y="342464"/>
                    </a:lnTo>
                    <a:cubicBezTo>
                      <a:pt x="14706" y="342464"/>
                      <a:pt x="0" y="327759"/>
                      <a:pt x="0" y="309619"/>
                    </a:cubicBezTo>
                    <a:lnTo>
                      <a:pt x="0" y="32846"/>
                    </a:lnTo>
                    <a:cubicBezTo>
                      <a:pt x="0" y="14706"/>
                      <a:pt x="14706" y="0"/>
                      <a:pt x="32846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9;p12">
                <a:extLst>
                  <a:ext uri="{FF2B5EF4-FFF2-40B4-BE49-F238E27FC236}">
                    <a16:creationId xmlns:a16="http://schemas.microsoft.com/office/drawing/2014/main" id="{D6FFFB93-0A76-AD1A-D619-B76FFD809F4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426956" cy="3805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" name="Google Shape;95;p12">
            <a:extLst>
              <a:ext uri="{FF2B5EF4-FFF2-40B4-BE49-F238E27FC236}">
                <a16:creationId xmlns:a16="http://schemas.microsoft.com/office/drawing/2014/main" id="{9171CAA2-638B-6F11-FE65-E4A0547EA7E1}"/>
              </a:ext>
            </a:extLst>
          </p:cNvPr>
          <p:cNvGrpSpPr/>
          <p:nvPr/>
        </p:nvGrpSpPr>
        <p:grpSpPr>
          <a:xfrm>
            <a:off x="8864579" y="3097805"/>
            <a:ext cx="1551475" cy="1551475"/>
            <a:chOff x="0" y="0"/>
            <a:chExt cx="2068634" cy="2068634"/>
          </a:xfrm>
        </p:grpSpPr>
        <p:grpSp>
          <p:nvGrpSpPr>
            <p:cNvPr id="12" name="Google Shape;96;p12">
              <a:extLst>
                <a:ext uri="{FF2B5EF4-FFF2-40B4-BE49-F238E27FC236}">
                  <a16:creationId xmlns:a16="http://schemas.microsoft.com/office/drawing/2014/main" id="{5AFEC358-937B-AFF6-B44B-500A88787CC3}"/>
                </a:ext>
              </a:extLst>
            </p:cNvPr>
            <p:cNvGrpSpPr/>
            <p:nvPr/>
          </p:nvGrpSpPr>
          <p:grpSpPr>
            <a:xfrm>
              <a:off x="0" y="0"/>
              <a:ext cx="2068634" cy="2068634"/>
              <a:chOff x="0" y="0"/>
              <a:chExt cx="812800" cy="812800"/>
            </a:xfrm>
          </p:grpSpPr>
          <p:sp>
            <p:nvSpPr>
              <p:cNvPr id="16" name="Google Shape;97;p12">
                <a:extLst>
                  <a:ext uri="{FF2B5EF4-FFF2-40B4-BE49-F238E27FC236}">
                    <a16:creationId xmlns:a16="http://schemas.microsoft.com/office/drawing/2014/main" id="{02EA2791-ABD6-19F8-7B16-8FCDFD2D306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9BBBB"/>
              </a:solidFill>
              <a:ln w="4762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8;p12">
                <a:extLst>
                  <a:ext uri="{FF2B5EF4-FFF2-40B4-BE49-F238E27FC236}">
                    <a16:creationId xmlns:a16="http://schemas.microsoft.com/office/drawing/2014/main" id="{29F4A40A-A718-33AF-5AAB-10598E231C2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99;p12">
              <a:extLst>
                <a:ext uri="{FF2B5EF4-FFF2-40B4-BE49-F238E27FC236}">
                  <a16:creationId xmlns:a16="http://schemas.microsoft.com/office/drawing/2014/main" id="{207EA606-FDE1-60DA-3499-CA22A3CFC8E2}"/>
                </a:ext>
              </a:extLst>
            </p:cNvPr>
            <p:cNvGrpSpPr/>
            <p:nvPr/>
          </p:nvGrpSpPr>
          <p:grpSpPr>
            <a:xfrm>
              <a:off x="197418" y="197418"/>
              <a:ext cx="1673798" cy="1673798"/>
              <a:chOff x="0" y="0"/>
              <a:chExt cx="812800" cy="812800"/>
            </a:xfrm>
          </p:grpSpPr>
          <p:sp>
            <p:nvSpPr>
              <p:cNvPr id="14" name="Google Shape;100;p12">
                <a:extLst>
                  <a:ext uri="{FF2B5EF4-FFF2-40B4-BE49-F238E27FC236}">
                    <a16:creationId xmlns:a16="http://schemas.microsoft.com/office/drawing/2014/main" id="{4179AF67-5FFD-C946-C277-83772E1EDAB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A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01;p12">
                <a:extLst>
                  <a:ext uri="{FF2B5EF4-FFF2-40B4-BE49-F238E27FC236}">
                    <a16:creationId xmlns:a16="http://schemas.microsoft.com/office/drawing/2014/main" id="{088087D2-9A64-53FE-CBF2-D478215A455F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25" tIns="34225" rIns="34225" bIns="34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" name="Google Shape;139;p12">
            <a:extLst>
              <a:ext uri="{FF2B5EF4-FFF2-40B4-BE49-F238E27FC236}">
                <a16:creationId xmlns:a16="http://schemas.microsoft.com/office/drawing/2014/main" id="{0E7AFF4B-F86D-47A5-5789-9DD814E6500B}"/>
              </a:ext>
            </a:extLst>
          </p:cNvPr>
          <p:cNvSpPr txBox="1"/>
          <p:nvPr/>
        </p:nvSpPr>
        <p:spPr>
          <a:xfrm>
            <a:off x="10804613" y="3836943"/>
            <a:ext cx="6326041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Hipótese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-&gt; Kolmogorov-Smirnov</a:t>
            </a:r>
            <a:endParaRPr dirty="0"/>
          </a:p>
        </p:txBody>
      </p:sp>
      <p:sp>
        <p:nvSpPr>
          <p:cNvPr id="19" name="Google Shape;145;p12">
            <a:extLst>
              <a:ext uri="{FF2B5EF4-FFF2-40B4-BE49-F238E27FC236}">
                <a16:creationId xmlns:a16="http://schemas.microsoft.com/office/drawing/2014/main" id="{1E27AC95-4B4D-51C1-D58C-EB8969048CCC}"/>
              </a:ext>
            </a:extLst>
          </p:cNvPr>
          <p:cNvSpPr txBox="1"/>
          <p:nvPr/>
        </p:nvSpPr>
        <p:spPr>
          <a:xfrm>
            <a:off x="10804613" y="4710881"/>
            <a:ext cx="660546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H0: nota final ~ N(10.81139,3.407479)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F3C5D"/>
                </a:solidFill>
                <a:latin typeface="Montserrat"/>
                <a:sym typeface="Montserrat"/>
              </a:rPr>
              <a:t>H1: nota final ~/~ N(10.81139,3.407479)</a:t>
            </a:r>
            <a:endParaRPr sz="1800" dirty="0"/>
          </a:p>
        </p:txBody>
      </p:sp>
      <p:pic>
        <p:nvPicPr>
          <p:cNvPr id="20" name="Google Shape;152;p12">
            <a:extLst>
              <a:ext uri="{FF2B5EF4-FFF2-40B4-BE49-F238E27FC236}">
                <a16:creationId xmlns:a16="http://schemas.microsoft.com/office/drawing/2014/main" id="{CD062623-E306-47C0-708B-967B7CEF07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5349" y="3450722"/>
            <a:ext cx="869959" cy="845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2B8D4877-B605-D2FE-253F-A404BE08E11F}"/>
              </a:ext>
            </a:extLst>
          </p:cNvPr>
          <p:cNvCxnSpPr>
            <a:cxnSpLocks/>
          </p:cNvCxnSpPr>
          <p:nvPr/>
        </p:nvCxnSpPr>
        <p:spPr>
          <a:xfrm>
            <a:off x="13275415" y="5450386"/>
            <a:ext cx="574852" cy="45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45;p12">
            <a:extLst>
              <a:ext uri="{FF2B5EF4-FFF2-40B4-BE49-F238E27FC236}">
                <a16:creationId xmlns:a16="http://schemas.microsoft.com/office/drawing/2014/main" id="{ED60D279-B598-41BF-3B49-7ABFA6B53639}"/>
              </a:ext>
            </a:extLst>
          </p:cNvPr>
          <p:cNvSpPr txBox="1"/>
          <p:nvPr/>
        </p:nvSpPr>
        <p:spPr>
          <a:xfrm>
            <a:off x="1478868" y="6440772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0.059955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0.001671</a:t>
            </a:r>
          </a:p>
        </p:txBody>
      </p:sp>
      <p:sp>
        <p:nvSpPr>
          <p:cNvPr id="30" name="Google Shape;145;p12">
            <a:extLst>
              <a:ext uri="{FF2B5EF4-FFF2-40B4-BE49-F238E27FC236}">
                <a16:creationId xmlns:a16="http://schemas.microsoft.com/office/drawing/2014/main" id="{C0F19995-19AD-5DC7-1C29-71F04D075B48}"/>
              </a:ext>
            </a:extLst>
          </p:cNvPr>
          <p:cNvSpPr txBox="1"/>
          <p:nvPr/>
        </p:nvSpPr>
        <p:spPr>
          <a:xfrm>
            <a:off x="9863249" y="6448427"/>
            <a:ext cx="6605462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Resultado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  <a:latin typeface="Montserrat"/>
                <a:sym typeface="Montserrat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2">
                  <a:lumMod val="25000"/>
                </a:schemeClr>
              </a:solidFill>
              <a:latin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D = 0.059955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P-</a:t>
            </a:r>
            <a:r>
              <a:rPr lang="pt-PT" sz="1800" dirty="0" err="1">
                <a:solidFill>
                  <a:schemeClr val="accent2">
                    <a:lumMod val="25000"/>
                  </a:schemeClr>
                </a:solidFill>
              </a:rPr>
              <a:t>value</a:t>
            </a:r>
            <a:r>
              <a:rPr lang="pt-PT" sz="1800" dirty="0">
                <a:solidFill>
                  <a:schemeClr val="accent2">
                    <a:lumMod val="25000"/>
                  </a:schemeClr>
                </a:solidFill>
              </a:rPr>
              <a:t> = 0.1169</a:t>
            </a:r>
          </a:p>
        </p:txBody>
      </p: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C97F3B57-ABFA-9A12-C8F9-81358AAF3E84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182112" y="7002425"/>
            <a:ext cx="668113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145;p12">
            <a:extLst>
              <a:ext uri="{FF2B5EF4-FFF2-40B4-BE49-F238E27FC236}">
                <a16:creationId xmlns:a16="http://schemas.microsoft.com/office/drawing/2014/main" id="{B6D80602-F229-30E4-A817-6FF30C628FA3}"/>
              </a:ext>
            </a:extLst>
          </p:cNvPr>
          <p:cNvSpPr txBox="1"/>
          <p:nvPr/>
        </p:nvSpPr>
        <p:spPr>
          <a:xfrm>
            <a:off x="6800173" y="6715032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00B050"/>
                </a:solidFill>
                <a:latin typeface="Montserrat"/>
                <a:sym typeface="Montserrat"/>
              </a:rPr>
              <a:t>idênticos</a:t>
            </a:r>
            <a:endParaRPr lang="pt-PT" sz="1800" dirty="0">
              <a:solidFill>
                <a:srgbClr val="00B050"/>
              </a:solidFill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025C04A3-6059-56CD-22E4-7D76E1DAACF1}"/>
              </a:ext>
            </a:extLst>
          </p:cNvPr>
          <p:cNvCxnSpPr>
            <a:cxnSpLocks/>
          </p:cNvCxnSpPr>
          <p:nvPr/>
        </p:nvCxnSpPr>
        <p:spPr>
          <a:xfrm flipH="1">
            <a:off x="3602736" y="7414095"/>
            <a:ext cx="6260513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145;p12">
            <a:extLst>
              <a:ext uri="{FF2B5EF4-FFF2-40B4-BE49-F238E27FC236}">
                <a16:creationId xmlns:a16="http://schemas.microsoft.com/office/drawing/2014/main" id="{FBA31AF2-E3D2-D8DA-ED57-21171D0CF499}"/>
              </a:ext>
            </a:extLst>
          </p:cNvPr>
          <p:cNvSpPr txBox="1"/>
          <p:nvPr/>
        </p:nvSpPr>
        <p:spPr>
          <a:xfrm>
            <a:off x="6800173" y="7479476"/>
            <a:ext cx="240517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dirty="0">
                <a:solidFill>
                  <a:srgbClr val="FF0000"/>
                </a:solidFill>
                <a:latin typeface="Montserrat"/>
                <a:sym typeface="Montserrat"/>
              </a:rPr>
              <a:t>diferentes</a:t>
            </a:r>
            <a:endParaRPr lang="pt-PT" sz="1800" dirty="0">
              <a:solidFill>
                <a:srgbClr val="FF0000"/>
              </a:solidFill>
            </a:endParaRPr>
          </a:p>
        </p:txBody>
      </p:sp>
      <p:sp>
        <p:nvSpPr>
          <p:cNvPr id="23" name="Google Shape;137;p12">
            <a:extLst>
              <a:ext uri="{FF2B5EF4-FFF2-40B4-BE49-F238E27FC236}">
                <a16:creationId xmlns:a16="http://schemas.microsoft.com/office/drawing/2014/main" id="{AB624241-B9AD-4417-E175-77550EEF1FD7}"/>
              </a:ext>
            </a:extLst>
          </p:cNvPr>
          <p:cNvSpPr txBox="1"/>
          <p:nvPr/>
        </p:nvSpPr>
        <p:spPr>
          <a:xfrm>
            <a:off x="1374300" y="682968"/>
            <a:ext cx="15539400" cy="1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 i="0" u="none" strike="noStrike" cap="none" dirty="0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Teste de </a:t>
            </a:r>
            <a:r>
              <a:rPr lang="en-US" sz="7999" b="1" i="0" u="none" strike="noStrike" cap="none" dirty="0" err="1">
                <a:solidFill>
                  <a:srgbClr val="004873"/>
                </a:solidFill>
                <a:latin typeface="Rubik"/>
                <a:ea typeface="Rubik"/>
                <a:cs typeface="Rubik"/>
                <a:sym typeface="Rubik"/>
              </a:rPr>
              <a:t>normalidade</a:t>
            </a:r>
            <a:endParaRPr dirty="0"/>
          </a:p>
        </p:txBody>
      </p:sp>
      <p:sp>
        <p:nvSpPr>
          <p:cNvPr id="25" name="Google Shape;138;p12">
            <a:extLst>
              <a:ext uri="{FF2B5EF4-FFF2-40B4-BE49-F238E27FC236}">
                <a16:creationId xmlns:a16="http://schemas.microsoft.com/office/drawing/2014/main" id="{A816CC68-5B80-A366-5349-FD45120DB78A}"/>
              </a:ext>
            </a:extLst>
          </p:cNvPr>
          <p:cNvSpPr txBox="1"/>
          <p:nvPr/>
        </p:nvSpPr>
        <p:spPr>
          <a:xfrm>
            <a:off x="6225071" y="1818817"/>
            <a:ext cx="5837858" cy="75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1" i="0" u="none" strike="noStrike" cap="none" dirty="0">
                <a:solidFill>
                  <a:srgbClr val="103C5D"/>
                </a:solidFill>
                <a:latin typeface="Rubik"/>
                <a:ea typeface="Rubik"/>
                <a:cs typeface="Rubik"/>
                <a:sym typeface="Rubik"/>
              </a:rPr>
              <a:t>Para a nota final</a:t>
            </a:r>
            <a:endParaRPr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955B839-FA02-485B-7604-0FCF9A44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810" y="5854905"/>
            <a:ext cx="3629532" cy="33342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120352D-3E75-A458-BDF9-43B413F98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82810" y="6289188"/>
            <a:ext cx="3496163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6105"/>
      </p:ext>
    </p:extLst>
  </p:cSld>
  <p:clrMapOvr>
    <a:masterClrMapping/>
  </p:clrMapOvr>
</p:sld>
</file>

<file path=ppt/theme/theme1.xml><?xml version="1.0" encoding="utf-8"?>
<a:theme xmlns:a="http://schemas.openxmlformats.org/drawingml/2006/main" name="Ethical Dilemmas Infographics">
  <a:themeElements>
    <a:clrScheme name="Office">
      <a:dk1>
        <a:srgbClr val="000000"/>
      </a:dk1>
      <a:lt1>
        <a:srgbClr val="FFFFFF"/>
      </a:lt1>
      <a:dk2>
        <a:srgbClr val="103C5D"/>
      </a:dk2>
      <a:lt2>
        <a:srgbClr val="0F3C5D"/>
      </a:lt2>
      <a:accent1>
        <a:srgbClr val="004873"/>
      </a:accent1>
      <a:accent2>
        <a:srgbClr val="E2F0F7"/>
      </a:accent2>
      <a:accent3>
        <a:srgbClr val="87C0D6"/>
      </a:accent3>
      <a:accent4>
        <a:srgbClr val="87C0D5"/>
      </a:accent4>
      <a:accent5>
        <a:srgbClr val="B9BBBB"/>
      </a:accent5>
      <a:accent6>
        <a:srgbClr val="FBAF62"/>
      </a:accent6>
      <a:hlink>
        <a:srgbClr val="FFB16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701</Words>
  <Application>Microsoft Macintosh PowerPoint</Application>
  <PresentationFormat>Personalizados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Arial</vt:lpstr>
      <vt:lpstr>Rubik</vt:lpstr>
      <vt:lpstr>Montserrat</vt:lpstr>
      <vt:lpstr>Calibri</vt:lpstr>
      <vt:lpstr>Ethical Dilemmas Infographics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Rita Isabel da Costa Pereira</cp:lastModifiedBy>
  <cp:revision>8</cp:revision>
  <dcterms:modified xsi:type="dcterms:W3CDTF">2025-05-29T10:22:59Z</dcterms:modified>
</cp:coreProperties>
</file>