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d5a4e384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d5a4e384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d5a4e384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d5a4e384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d5a4e384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d5a4e384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d5a4e384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d5a4e384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d5a4e384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d5a4e384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d5a4e384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d5a4e384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d5a4e384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d5a4e384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d5a4e384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d5a4e384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Having some exposure helps in </a:t>
            </a:r>
            <a:r>
              <a:rPr lang="en-GB"/>
              <a:t>discussing the topics in more detail.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d5a4e384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d5a4e384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d5a4e384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d5a4e384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 </a:t>
            </a:r>
            <a:r>
              <a:rPr lang="en-GB"/>
              <a:t>ordinary</a:t>
            </a:r>
            <a:r>
              <a:rPr lang="en-GB"/>
              <a:t> - wrote a indexing code thats faster than terrier, insightful question, successfully completed a very difficult project. </a:t>
            </a:r>
            <a:br>
              <a:rPr lang="en-GB"/>
            </a:br>
            <a:r>
              <a:rPr lang="en-GB"/>
              <a:t>This bonus will be </a:t>
            </a:r>
            <a:r>
              <a:rPr lang="en-GB"/>
              <a:t>discretionary</a:t>
            </a:r>
            <a:r>
              <a:rPr lang="en-GB"/>
              <a:t>. It will be declared, just like other components, so a student knows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have 100% and still score the extra 10% -  a special treat at the end of the course.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d5a4e384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d5a4e384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d5a4e384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d5a4e384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571500" y="1143000"/>
            <a:ext cx="8001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571500" y="3428999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3140250" y="-854250"/>
            <a:ext cx="28635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5714999" y="1714499"/>
            <a:ext cx="40005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428750" y="-285751"/>
            <a:ext cx="40005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571500" y="1714500"/>
            <a:ext cx="8001000" cy="2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571500" y="1143000"/>
            <a:ext cx="8001000" cy="22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71500" y="3442097"/>
            <a:ext cx="80010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571500" y="1714499"/>
            <a:ext cx="3863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709159" y="1714499"/>
            <a:ext cx="3863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571500" y="1714499"/>
            <a:ext cx="386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571500" y="2286000"/>
            <a:ext cx="3863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4709158" y="1714500"/>
            <a:ext cx="386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4709158" y="2286000"/>
            <a:ext cx="3863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571500" y="571499"/>
            <a:ext cx="285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000500" y="571501"/>
            <a:ext cx="4572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571500" y="1714500"/>
            <a:ext cx="28575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571501" y="571500"/>
            <a:ext cx="285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4000500" y="571501"/>
            <a:ext cx="4515900" cy="4000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71501" y="1714500"/>
            <a:ext cx="28575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118382" y="4683627"/>
            <a:ext cx="3025617" cy="459873"/>
          </a:xfrm>
          <a:custGeom>
            <a:rect b="b" l="l" r="r" t="t"/>
            <a:pathLst>
              <a:path extrusionOk="0" h="613164" w="4034156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venir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" y="516095"/>
            <a:ext cx="336368" cy="1225689"/>
          </a:xfrm>
          <a:custGeom>
            <a:rect b="b" l="l" r="r" t="t"/>
            <a:pathLst>
              <a:path extrusionOk="0" h="1634252" w="448491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5482094" y="4608052"/>
            <a:ext cx="3313703" cy="538619"/>
          </a:xfrm>
          <a:custGeom>
            <a:rect b="b" l="l" r="r" t="t"/>
            <a:pathLst>
              <a:path extrusionOk="0" h="718159" w="4418271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71500" y="1714500"/>
            <a:ext cx="8001000" cy="2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lp.stanford.edu/IR-book/information-retrieval-book.html" TargetMode="External"/><Relationship Id="rId4" Type="http://schemas.openxmlformats.org/officeDocument/2006/relationships/hyperlink" Target="https://www.microsoft.com/en-us/research/uploads/prod/2017/06/fntir2018-neuralir-mitra.pdf" TargetMode="External"/><Relationship Id="rId11" Type="http://schemas.openxmlformats.org/officeDocument/2006/relationships/hyperlink" Target="http://fire.irsi.org.in/fire/2024/home" TargetMode="External"/><Relationship Id="rId10" Type="http://schemas.openxmlformats.org/officeDocument/2006/relationships/hyperlink" Target="http://clef2024.clef-initiative.eu/" TargetMode="External"/><Relationship Id="rId12" Type="http://schemas.openxmlformats.org/officeDocument/2006/relationships/hyperlink" Target="https://research.nii.ac.jp/ntcir/index-en.html" TargetMode="External"/><Relationship Id="rId9" Type="http://schemas.openxmlformats.org/officeDocument/2006/relationships/hyperlink" Target="https://trec.nist.gov/tracks.html" TargetMode="External"/><Relationship Id="rId5" Type="http://schemas.openxmlformats.org/officeDocument/2006/relationships/hyperlink" Target="https://sigir.org/sig-irlist/" TargetMode="External"/><Relationship Id="rId6" Type="http://schemas.openxmlformats.org/officeDocument/2006/relationships/hyperlink" Target="https://groups.google.com/g/ml-news" TargetMode="External"/><Relationship Id="rId7" Type="http://schemas.openxmlformats.org/officeDocument/2006/relationships/hyperlink" Target="https://groups.google.com/g/fire-list" TargetMode="External"/><Relationship Id="rId8" Type="http://schemas.openxmlformats.org/officeDocument/2006/relationships/hyperlink" Target="https://list.elra.info/mailman3/postorius/lists/corpora.list.elra.inf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mailto:parth.mehta126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571500" y="1143000"/>
            <a:ext cx="8001000" cy="1714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IT550 - Introduction to Information Retrieval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71500" y="3428999"/>
            <a:ext cx="8001000" cy="114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Parth Mehta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NLP Research Scientist, Parmonic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Outline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571500" y="1714500"/>
            <a:ext cx="8001000" cy="286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GB"/>
              <a:t>Lab Only Topics</a:t>
            </a:r>
            <a:r>
              <a:rPr b="1" i="1" lang="en-GB"/>
              <a:t>  (8 Lectures converted to 4 labs) 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Text Classification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Text Clustering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Distributed IR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Elasticsearch and Kibana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 for Voluntary TAs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571500" y="1714500"/>
            <a:ext cx="8001000" cy="286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Help with planning and running the lab </a:t>
            </a:r>
            <a:r>
              <a:rPr lang="en-GB"/>
              <a:t>sessions</a:t>
            </a:r>
            <a:r>
              <a:rPr lang="en-GB"/>
              <a:t>, creating baseline systems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Why?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GB" sz="1700"/>
              <a:t>Chance to learn something extra. More in-depth discussions with me then possible in lab/lectures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i="1" lang="en-GB" sz="1700"/>
              <a:t>No extra credits for volunteering</a:t>
            </a:r>
            <a:endParaRPr i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i="1" lang="en-GB" sz="1700"/>
              <a:t>Possible extra credits IF the extra learning leads to better projects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/>
              <a:t>Volunteers will not be performing any type of grading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Resources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571500" y="1714500"/>
            <a:ext cx="8001000" cy="286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-GB" sz="1612"/>
              <a:t>Books</a:t>
            </a:r>
            <a:endParaRPr sz="1612"/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Introduction to Information Retrieval</a:t>
            </a:r>
            <a:r>
              <a:rPr lang="en-GB" sz="1600"/>
              <a:t> - Christopher Manning, Prabhakar Raghavan and Hinrich Schütze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 u="sng">
                <a:solidFill>
                  <a:schemeClr val="hlink"/>
                </a:solidFill>
                <a:hlinkClick r:id="rId4"/>
              </a:rPr>
              <a:t>An Introduction to Neural Information Retrieval</a:t>
            </a:r>
            <a:r>
              <a:rPr lang="en-GB" sz="1600"/>
              <a:t> - Bhaskar Mitra and Nick Crasswell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-GB" sz="1612"/>
              <a:t>Mailing lists</a:t>
            </a:r>
            <a:endParaRPr sz="1612"/>
          </a:p>
          <a:p>
            <a:pPr indent="-290341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72"/>
              <a:buChar char="•"/>
            </a:pPr>
            <a:r>
              <a:rPr lang="en-GB" sz="1409" u="sng">
                <a:solidFill>
                  <a:schemeClr val="hlink"/>
                </a:solidFill>
                <a:hlinkClick r:id="rId5"/>
              </a:rPr>
              <a:t>SIGIR</a:t>
            </a:r>
            <a:r>
              <a:rPr lang="en-GB" sz="1409"/>
              <a:t>, </a:t>
            </a:r>
            <a:r>
              <a:rPr lang="en-GB" sz="1409" u="sng">
                <a:solidFill>
                  <a:schemeClr val="hlink"/>
                </a:solidFill>
                <a:hlinkClick r:id="rId6"/>
              </a:rPr>
              <a:t>ML-NEWS</a:t>
            </a:r>
            <a:r>
              <a:rPr lang="en-GB" sz="1409"/>
              <a:t>, </a:t>
            </a:r>
            <a:r>
              <a:rPr lang="en-GB" sz="1409" u="sng">
                <a:solidFill>
                  <a:schemeClr val="hlink"/>
                </a:solidFill>
                <a:hlinkClick r:id="rId7"/>
              </a:rPr>
              <a:t>FIRE</a:t>
            </a:r>
            <a:r>
              <a:rPr lang="en-GB" sz="1409"/>
              <a:t>,</a:t>
            </a:r>
            <a:r>
              <a:rPr lang="en-GB" sz="1409"/>
              <a:t> </a:t>
            </a:r>
            <a:r>
              <a:rPr lang="en-GB" sz="1409" u="sng">
                <a:solidFill>
                  <a:schemeClr val="hlink"/>
                </a:solidFill>
                <a:hlinkClick r:id="rId8"/>
              </a:rPr>
              <a:t>CORPORA</a:t>
            </a:r>
            <a:endParaRPr sz="1409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-GB" sz="1612"/>
              <a:t>Evaluation Forums</a:t>
            </a:r>
            <a:endParaRPr sz="1612"/>
          </a:p>
          <a:p>
            <a:pPr indent="-290341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72"/>
              <a:buChar char="•"/>
            </a:pPr>
            <a:r>
              <a:rPr lang="en-GB" sz="1409" u="sng">
                <a:solidFill>
                  <a:schemeClr val="hlink"/>
                </a:solidFill>
                <a:hlinkClick r:id="rId9"/>
              </a:rPr>
              <a:t>TREC</a:t>
            </a:r>
            <a:r>
              <a:rPr lang="en-GB" sz="1409"/>
              <a:t>, </a:t>
            </a:r>
            <a:r>
              <a:rPr lang="en-GB" sz="1409" u="sng">
                <a:solidFill>
                  <a:schemeClr val="hlink"/>
                </a:solidFill>
                <a:hlinkClick r:id="rId10"/>
              </a:rPr>
              <a:t>CLEF</a:t>
            </a:r>
            <a:r>
              <a:rPr lang="en-GB" sz="1409"/>
              <a:t>, </a:t>
            </a:r>
            <a:r>
              <a:rPr lang="en-GB" sz="1409" u="sng">
                <a:solidFill>
                  <a:schemeClr val="hlink"/>
                </a:solidFill>
                <a:hlinkClick r:id="rId11"/>
              </a:rPr>
              <a:t>FIRE</a:t>
            </a:r>
            <a:r>
              <a:rPr lang="en-GB" sz="1409"/>
              <a:t>, </a:t>
            </a:r>
            <a:r>
              <a:rPr lang="en-GB" sz="1409" u="sng">
                <a:solidFill>
                  <a:schemeClr val="hlink"/>
                </a:solidFill>
                <a:hlinkClick r:id="rId12"/>
              </a:rPr>
              <a:t>NTCIR</a:t>
            </a:r>
            <a:endParaRPr sz="1409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163" y="1866863"/>
            <a:ext cx="1559173" cy="155917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Questions?</a:t>
            </a:r>
            <a:endParaRPr sz="4000"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604200" y="3739025"/>
            <a:ext cx="7853100" cy="78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parth.mehta126@gmail.com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this course will be…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71500" y="1714500"/>
            <a:ext cx="8001000" cy="286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Up to date with the latest breakthroughs like Neural IR, LLMs and RAG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Less</a:t>
            </a:r>
            <a:r>
              <a:rPr lang="en-GB"/>
              <a:t> theory and more hands on. Some lectures will be converted to labs.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Programming heavy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this course will not be…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71500" y="1714500"/>
            <a:ext cx="8001000" cy="286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Easy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Something that can be done in the week before exams. </a:t>
            </a:r>
            <a:r>
              <a:rPr lang="en-GB"/>
              <a:t>If you just want to skim through, this course is not for you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Programming class. If you are not at least decent in coding, this course is not for you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571500" y="1714500"/>
            <a:ext cx="8001000" cy="286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Good grasp of traditional as well as neural IR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Fluency in some of the most popular IR / NLP / ML concepts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Exposure to at least one open source search engine (Terrier / Elastic / Vector DBs)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“Some” </a:t>
            </a:r>
            <a:r>
              <a:rPr lang="en-GB"/>
              <a:t>exposure to what is directly useful in the industry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and Lab Format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71500" y="1714500"/>
            <a:ext cx="8001000" cy="286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Topics to be discussed in class during a week will be shared in the preceding week (starting next week)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Relevant datasets and lab manual of a lab session will be shared in the preceding week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Participants are expected to come prepared with some background reading / code for classes and labs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Dates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71500" y="1714500"/>
            <a:ext cx="8001000" cy="286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First Insem  ( 29 August - 2 September)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Project Topic Finalization - </a:t>
            </a:r>
            <a:r>
              <a:rPr lang="en-GB"/>
              <a:t>5 min lightning talk  (3-5 September)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End Sem Exam (23 November - 02 December)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Final Project Presentation  - (04 - 06 December)*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* Tentative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Grading Scheme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571500" y="1714500"/>
            <a:ext cx="8001000" cy="286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In-sem - 20%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End-sem - 20%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Lab - 20%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Project - 40%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Extraordinary effort bonus - 10%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outline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571500" y="1714500"/>
            <a:ext cx="8001000" cy="286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GB"/>
              <a:t>Classical IR  (15 Lectures + 4 Labs)  ~Insem 1</a:t>
            </a:r>
            <a:endParaRPr b="1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Basics of IR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Term weighting and Ranking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Evaluation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Query Operations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Probabilistic</a:t>
            </a:r>
            <a:r>
              <a:rPr lang="en-GB"/>
              <a:t> IR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Web Search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outline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571500" y="1714500"/>
            <a:ext cx="8001000" cy="286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GB"/>
              <a:t>Neural</a:t>
            </a:r>
            <a:r>
              <a:rPr b="1" i="1" lang="en-GB"/>
              <a:t> IR  (11 Lectures + 4 Labs)  ~Endsem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Distributed Word Representations (AKA embeddings)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Neural Information Retrieval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Search in Post LLM Era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Domain Specific Applications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bbleVTI">
  <a:themeElements>
    <a:clrScheme name="Blush 3">
      <a:dk1>
        <a:srgbClr val="000000"/>
      </a:dk1>
      <a:lt1>
        <a:srgbClr val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