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6858000" cy="9144000"/>
  <p:embeddedFontLst>
    <p:embeddedFont>
      <p:font typeface="Cinzel Decorative Bold" charset="1" panose="00000800000000000000"/>
      <p:regular r:id="rId21"/>
    </p:embeddedFont>
    <p:embeddedFont>
      <p:font typeface="Public Sans Bold" charset="1" panose="00000000000000000000"/>
      <p:regular r:id="rId22"/>
    </p:embeddedFont>
    <p:embeddedFont>
      <p:font typeface="Public Sans" charset="1" panose="00000000000000000000"/>
      <p:regular r:id="rId23"/>
    </p:embeddedFont>
    <p:embeddedFont>
      <p:font typeface="Public Sans Bold Italics" charset="1" panose="00000000000000000000"/>
      <p:regular r:id="rId24"/>
    </p:embeddedFont>
    <p:embeddedFont>
      <p:font typeface="Public Sans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0951" cy="7315200"/>
            <a:chOff x="0" y="0"/>
            <a:chExt cx="1561918" cy="3708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1918" cy="3708510"/>
            </a:xfrm>
            <a:custGeom>
              <a:avLst/>
              <a:gdLst/>
              <a:ahLst/>
              <a:cxnLst/>
              <a:rect r="r" b="b" t="t" l="l"/>
              <a:pathLst>
                <a:path h="3708510" w="1561918">
                  <a:moveTo>
                    <a:pt x="0" y="0"/>
                  </a:moveTo>
                  <a:lnTo>
                    <a:pt x="1561918" y="0"/>
                  </a:lnTo>
                  <a:lnTo>
                    <a:pt x="1561918" y="3708510"/>
                  </a:lnTo>
                  <a:lnTo>
                    <a:pt x="0" y="3708510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561918" cy="3727561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6656" y="1045600"/>
            <a:ext cx="7604754" cy="4908294"/>
            <a:chOff x="0" y="0"/>
            <a:chExt cx="10139672" cy="654439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7728" r="0" b="17728"/>
            <a:stretch>
              <a:fillRect/>
            </a:stretch>
          </p:blipFill>
          <p:spPr>
            <a:xfrm flipH="false" flipV="false">
              <a:off x="0" y="0"/>
              <a:ext cx="10139672" cy="6544393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126656" y="356871"/>
            <a:ext cx="7736963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b="true" sz="2300" u="sng">
                <a:solidFill>
                  <a:srgbClr val="000000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QUERY EXPANSION &amp; RANKING EVALUATION.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3672" y="6845854"/>
            <a:ext cx="4026943" cy="19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2"/>
              </a:lnSpc>
            </a:pPr>
            <a:r>
              <a:rPr lang="en-US" b="true" sz="1173" spc="11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ISSUE NO: 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09151" y="6220595"/>
            <a:ext cx="4026943" cy="79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2"/>
              </a:lnSpc>
            </a:pPr>
            <a:r>
              <a:rPr lang="en-US" b="true" sz="1173" spc="11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BHAVIK MANWANI</a:t>
            </a:r>
          </a:p>
          <a:p>
            <a:pPr algn="l">
              <a:lnSpc>
                <a:spcPts val="1642"/>
              </a:lnSpc>
            </a:pPr>
            <a:r>
              <a:rPr lang="en-US" b="true" sz="1173" spc="11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MANTHAN SOLANKI</a:t>
            </a:r>
          </a:p>
          <a:p>
            <a:pPr algn="l">
              <a:lnSpc>
                <a:spcPts val="1642"/>
              </a:lnSpc>
            </a:pPr>
            <a:r>
              <a:rPr lang="en-US" b="true" sz="1173" spc="11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ANMOL POONIA</a:t>
            </a:r>
          </a:p>
          <a:p>
            <a:pPr algn="l">
              <a:lnSpc>
                <a:spcPts val="1642"/>
              </a:lnSpc>
            </a:pPr>
            <a:r>
              <a:rPr lang="en-US" b="true" sz="1173" spc="11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KANISHK PAREEK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3" y="0"/>
            <a:ext cx="9849083" cy="701689"/>
            <a:chOff x="0" y="0"/>
            <a:chExt cx="4863744" cy="346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3745" cy="346513"/>
            </a:xfrm>
            <a:custGeom>
              <a:avLst/>
              <a:gdLst/>
              <a:ahLst/>
              <a:cxnLst/>
              <a:rect r="r" b="b" t="t" l="l"/>
              <a:pathLst>
                <a:path h="346513" w="4863745">
                  <a:moveTo>
                    <a:pt x="0" y="0"/>
                  </a:moveTo>
                  <a:lnTo>
                    <a:pt x="4863745" y="0"/>
                  </a:lnTo>
                  <a:lnTo>
                    <a:pt x="4863745" y="346513"/>
                  </a:lnTo>
                  <a:lnTo>
                    <a:pt x="0" y="346513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63744" cy="365563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64089" y="731520"/>
            <a:ext cx="2536091" cy="1249835"/>
          </a:xfrm>
          <a:custGeom>
            <a:avLst/>
            <a:gdLst/>
            <a:ahLst/>
            <a:cxnLst/>
            <a:rect r="r" b="b" t="t" l="l"/>
            <a:pathLst>
              <a:path h="1249835" w="2536091">
                <a:moveTo>
                  <a:pt x="0" y="0"/>
                </a:moveTo>
                <a:lnTo>
                  <a:pt x="2536091" y="0"/>
                </a:lnTo>
                <a:lnTo>
                  <a:pt x="2536091" y="1249835"/>
                </a:lnTo>
                <a:lnTo>
                  <a:pt x="0" y="1249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398" t="-13589" r="-20521" b="-338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9952" y="1825074"/>
            <a:ext cx="5072182" cy="2490132"/>
          </a:xfrm>
          <a:custGeom>
            <a:avLst/>
            <a:gdLst/>
            <a:ahLst/>
            <a:cxnLst/>
            <a:rect r="r" b="b" t="t" l="l"/>
            <a:pathLst>
              <a:path h="2490132" w="5072182">
                <a:moveTo>
                  <a:pt x="0" y="0"/>
                </a:moveTo>
                <a:lnTo>
                  <a:pt x="5072183" y="0"/>
                </a:lnTo>
                <a:lnTo>
                  <a:pt x="5072183" y="2490133"/>
                </a:lnTo>
                <a:lnTo>
                  <a:pt x="0" y="2490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1520" y="5068471"/>
            <a:ext cx="4085499" cy="2221134"/>
          </a:xfrm>
          <a:custGeom>
            <a:avLst/>
            <a:gdLst/>
            <a:ahLst/>
            <a:cxnLst/>
            <a:rect r="r" b="b" t="t" l="l"/>
            <a:pathLst>
              <a:path h="2221134" w="4085499">
                <a:moveTo>
                  <a:pt x="0" y="0"/>
                </a:moveTo>
                <a:lnTo>
                  <a:pt x="4085499" y="0"/>
                </a:lnTo>
                <a:lnTo>
                  <a:pt x="4085499" y="2221134"/>
                </a:lnTo>
                <a:lnTo>
                  <a:pt x="0" y="2221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9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14327" y="4357936"/>
            <a:ext cx="4371706" cy="1145595"/>
          </a:xfrm>
          <a:custGeom>
            <a:avLst/>
            <a:gdLst/>
            <a:ahLst/>
            <a:cxnLst/>
            <a:rect r="r" b="b" t="t" l="l"/>
            <a:pathLst>
              <a:path h="1145595" w="4371706">
                <a:moveTo>
                  <a:pt x="0" y="0"/>
                </a:moveTo>
                <a:lnTo>
                  <a:pt x="4371706" y="0"/>
                </a:lnTo>
                <a:lnTo>
                  <a:pt x="4371706" y="1145595"/>
                </a:lnTo>
                <a:lnTo>
                  <a:pt x="0" y="1145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452" r="0" b="-1268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8640" y="115570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EVALUATION METRICS: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640" y="-19050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640" y="1228508"/>
            <a:ext cx="3615449" cy="612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7455" indent="-188728" lvl="1">
              <a:lnSpc>
                <a:spcPts val="2447"/>
              </a:lnSpc>
              <a:buFont typeface="Arial"/>
              <a:buChar char="•"/>
            </a:pPr>
            <a:r>
              <a:rPr lang="en-US" b="true" sz="1748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MRR (Mean Reciprocal Rank):</a:t>
            </a:r>
          </a:p>
          <a:p>
            <a:pPr algn="ctr">
              <a:lnSpc>
                <a:spcPts val="244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432135" y="2435056"/>
            <a:ext cx="3379160" cy="122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NDCG@10: Normalized cumulative gain for top-10 results:</a:t>
            </a:r>
          </a:p>
          <a:p>
            <a:pPr algn="just">
              <a:lnSpc>
                <a:spcPts val="244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31520" y="4585787"/>
            <a:ext cx="3662073" cy="917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Recall@10: Fraction of relevant documents retrieved in top-10.</a:t>
            </a:r>
          </a:p>
          <a:p>
            <a:pPr algn="just">
              <a:lnSpc>
                <a:spcPts val="24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158913" y="5798490"/>
            <a:ext cx="3925603" cy="917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MAP (Mean Average Precision): Averages precision over ranks of relevant 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3" y="0"/>
            <a:ext cx="7709743" cy="1525929"/>
            <a:chOff x="0" y="0"/>
            <a:chExt cx="3807281" cy="753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07281" cy="753545"/>
            </a:xfrm>
            <a:custGeom>
              <a:avLst/>
              <a:gdLst/>
              <a:ahLst/>
              <a:cxnLst/>
              <a:rect r="r" b="b" t="t" l="l"/>
              <a:pathLst>
                <a:path h="753545" w="3807281">
                  <a:moveTo>
                    <a:pt x="0" y="0"/>
                  </a:moveTo>
                  <a:lnTo>
                    <a:pt x="3807281" y="0"/>
                  </a:lnTo>
                  <a:lnTo>
                    <a:pt x="3807281" y="753545"/>
                  </a:lnTo>
                  <a:lnTo>
                    <a:pt x="0" y="75354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807281" cy="77259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3094405"/>
            <a:ext cx="9753600" cy="1125363"/>
            <a:chOff x="0" y="0"/>
            <a:chExt cx="4816593" cy="5557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55735"/>
            </a:xfrm>
            <a:custGeom>
              <a:avLst/>
              <a:gdLst/>
              <a:ahLst/>
              <a:cxnLst/>
              <a:rect r="r" b="b" t="t" l="l"/>
              <a:pathLst>
                <a:path h="55573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55735"/>
                  </a:lnTo>
                  <a:lnTo>
                    <a:pt x="0" y="55573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4816593" cy="57478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8963" y="1755884"/>
            <a:ext cx="9095674" cy="4880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40"/>
              </a:lnSpc>
            </a:pPr>
            <a:r>
              <a:rPr lang="en-US" sz="174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Query Reweighting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Balances the contribution of original and expanded terms: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Fil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tered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Expansions: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Retain only terms contributing to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 docu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ment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ranking.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</a:t>
            </a:r>
            <a:r>
              <a:rPr lang="en-US" sz="174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sights: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sz="1743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filter_ex</a:t>
            </a:r>
            <a:r>
              <a:rPr lang="en-US" sz="1743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panded_terms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evaluates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term-document overlap.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sz="1743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reweight_query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ebalances term importance dy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namically.</a:t>
            </a:r>
          </a:p>
          <a:p>
            <a:pPr algn="just">
              <a:lnSpc>
                <a:spcPts val="244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95381" y="3280357"/>
            <a:ext cx="4962838" cy="754486"/>
          </a:xfrm>
          <a:custGeom>
            <a:avLst/>
            <a:gdLst/>
            <a:ahLst/>
            <a:cxnLst/>
            <a:rect r="r" b="b" t="t" l="l"/>
            <a:pathLst>
              <a:path h="754486" w="4962838">
                <a:moveTo>
                  <a:pt x="0" y="0"/>
                </a:moveTo>
                <a:lnTo>
                  <a:pt x="4962838" y="0"/>
                </a:lnTo>
                <a:lnTo>
                  <a:pt x="4962838" y="754486"/>
                </a:lnTo>
                <a:lnTo>
                  <a:pt x="0" y="75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8640" y="721275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ADVANCED OPTIMIZATIONS: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3" y="0"/>
            <a:ext cx="9849083" cy="1525929"/>
            <a:chOff x="0" y="0"/>
            <a:chExt cx="4863744" cy="753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3745" cy="753545"/>
            </a:xfrm>
            <a:custGeom>
              <a:avLst/>
              <a:gdLst/>
              <a:ahLst/>
              <a:cxnLst/>
              <a:rect r="r" b="b" t="t" l="l"/>
              <a:pathLst>
                <a:path h="753545" w="4863745">
                  <a:moveTo>
                    <a:pt x="0" y="0"/>
                  </a:moveTo>
                  <a:lnTo>
                    <a:pt x="4863745" y="0"/>
                  </a:lnTo>
                  <a:lnTo>
                    <a:pt x="4863745" y="753545"/>
                  </a:lnTo>
                  <a:lnTo>
                    <a:pt x="0" y="75354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63744" cy="77259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23800" y="1525929"/>
            <a:ext cx="4429800" cy="5789271"/>
            <a:chOff x="0" y="0"/>
            <a:chExt cx="2187555" cy="2858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7555" cy="2858899"/>
            </a:xfrm>
            <a:custGeom>
              <a:avLst/>
              <a:gdLst/>
              <a:ahLst/>
              <a:cxnLst/>
              <a:rect r="r" b="b" t="t" l="l"/>
              <a:pathLst>
                <a:path h="2858899" w="2187555">
                  <a:moveTo>
                    <a:pt x="0" y="0"/>
                  </a:moveTo>
                  <a:lnTo>
                    <a:pt x="2187555" y="0"/>
                  </a:lnTo>
                  <a:lnTo>
                    <a:pt x="2187555" y="2858899"/>
                  </a:lnTo>
                  <a:lnTo>
                    <a:pt x="0" y="2858899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87555" cy="2877949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194989" y="570653"/>
            <a:ext cx="3359384" cy="1017464"/>
          </a:xfrm>
          <a:custGeom>
            <a:avLst/>
            <a:gdLst/>
            <a:ahLst/>
            <a:cxnLst/>
            <a:rect r="r" b="b" t="t" l="l"/>
            <a:pathLst>
              <a:path h="1017464" w="3359384">
                <a:moveTo>
                  <a:pt x="0" y="0"/>
                </a:moveTo>
                <a:lnTo>
                  <a:pt x="3359384" y="0"/>
                </a:lnTo>
                <a:lnTo>
                  <a:pt x="3359384" y="1017464"/>
                </a:lnTo>
                <a:lnTo>
                  <a:pt x="0" y="101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7097" y="1844005"/>
            <a:ext cx="4017918" cy="523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58755" indent="-179378" lvl="1">
              <a:lnSpc>
                <a:spcPts val="2326"/>
              </a:lnSpc>
              <a:buFont typeface="Arial"/>
              <a:buChar char="•"/>
            </a:pP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Baseline vs. Expanded Query Metrics:</a:t>
            </a:r>
          </a:p>
          <a:p>
            <a:pPr algn="just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code compares metrics like Mean Reciprocal Rank (MRR), Recall@10, and      NDCG@10 for:</a:t>
            </a:r>
          </a:p>
          <a:p>
            <a:pPr algn="just" marL="717511" indent="-239170" lvl="2">
              <a:lnSpc>
                <a:spcPts val="2326"/>
              </a:lnSpc>
              <a:buFont typeface="Arial"/>
              <a:buChar char="⚬"/>
            </a:pP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Baseline queries (original query without expansion).</a:t>
            </a:r>
          </a:p>
          <a:p>
            <a:pPr algn="just" marL="717511" indent="-239170" lvl="2">
              <a:lnSpc>
                <a:spcPts val="2326"/>
              </a:lnSpc>
              <a:buFont typeface="Arial"/>
              <a:buChar char="⚬"/>
            </a:pP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Queries 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nhanced with 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exp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ans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ions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(synonym, PMI, and LLM).</a:t>
            </a:r>
          </a:p>
          <a:p>
            <a:pPr algn="just" marL="358755" indent="-179378" lvl="1">
              <a:lnSpc>
                <a:spcPts val="2326"/>
              </a:lnSpc>
              <a:buFont typeface="Arial"/>
              <a:buChar char="•"/>
            </a:pP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Pair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ed T-Test for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Statistical Significance:</a:t>
            </a:r>
          </a:p>
          <a:p>
            <a:pPr algn="just">
              <a:lnSpc>
                <a:spcPts val="2326"/>
              </a:lnSpc>
            </a:pP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pa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ired t-test evaluates if the mean difference between two co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rr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ated sets 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of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sc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or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es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e.g., baseline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MRR and expanded MRR) is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statistical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ly signif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icant.</a:t>
            </a:r>
          </a:p>
          <a:p>
            <a:pPr algn="just">
              <a:lnSpc>
                <a:spcPts val="232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90266" y="774394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STATISTICAL INSIGHTS: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23800" y="1945397"/>
            <a:ext cx="4230573" cy="47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from Code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T-Test Outputs: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sz="1545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Comparing baseline vs. expanded metrics: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T-statistic: </a:t>
            </a:r>
            <a:r>
              <a:rPr lang="en-US" b="true" sz="1545">
                <a:solidFill>
                  <a:srgbClr val="F9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-4.3359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P-value: </a:t>
            </a:r>
            <a:r>
              <a:rPr lang="en-US" b="true" sz="1545">
                <a:solidFill>
                  <a:srgbClr val="F9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7.2099e-05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Interpretation: </a:t>
            </a:r>
            <a:r>
              <a:rPr lang="en-US" sz="154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p-value is well below 0.05, indicating significant improvement in retrieval performance using expanded queries.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Filtered Query Testing: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sz="1545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For filtered expanded queries: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T-statistic: </a:t>
            </a:r>
            <a:r>
              <a:rPr lang="en-US" b="true" sz="1545">
                <a:solidFill>
                  <a:srgbClr val="F9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8.3126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P-value: </a:t>
            </a:r>
            <a:r>
              <a:rPr lang="en-US" b="true" sz="1545">
                <a:solidFill>
                  <a:srgbClr val="F9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6.3802e-11</a:t>
            </a:r>
          </a:p>
          <a:p>
            <a:pPr algn="just" marL="333711" indent="-166856" lvl="1">
              <a:lnSpc>
                <a:spcPts val="2163"/>
              </a:lnSpc>
              <a:buFont typeface="Arial"/>
              <a:buChar char="•"/>
            </a:pPr>
            <a:r>
              <a:rPr lang="en-US" b="true" sz="154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Interpretation: </a:t>
            </a:r>
            <a:r>
              <a:rPr lang="en-US" sz="154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Filtering expands the gap further, showing that carefully curated expanded terms improve performance even more.</a:t>
            </a:r>
          </a:p>
          <a:p>
            <a:pPr algn="just">
              <a:lnSpc>
                <a:spcPts val="216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3" y="0"/>
            <a:ext cx="9849083" cy="701689"/>
            <a:chOff x="0" y="0"/>
            <a:chExt cx="4863744" cy="346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3745" cy="346513"/>
            </a:xfrm>
            <a:custGeom>
              <a:avLst/>
              <a:gdLst/>
              <a:ahLst/>
              <a:cxnLst/>
              <a:rect r="r" b="b" t="t" l="l"/>
              <a:pathLst>
                <a:path h="346513" w="4863745">
                  <a:moveTo>
                    <a:pt x="0" y="0"/>
                  </a:moveTo>
                  <a:lnTo>
                    <a:pt x="4863745" y="0"/>
                  </a:lnTo>
                  <a:lnTo>
                    <a:pt x="4863745" y="346513"/>
                  </a:lnTo>
                  <a:lnTo>
                    <a:pt x="0" y="346513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63744" cy="365563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1520" y="961938"/>
            <a:ext cx="3771359" cy="2461480"/>
          </a:xfrm>
          <a:custGeom>
            <a:avLst/>
            <a:gdLst/>
            <a:ahLst/>
            <a:cxnLst/>
            <a:rect r="r" b="b" t="t" l="l"/>
            <a:pathLst>
              <a:path h="2461480" w="3771359">
                <a:moveTo>
                  <a:pt x="0" y="0"/>
                </a:moveTo>
                <a:lnTo>
                  <a:pt x="3771359" y="0"/>
                </a:lnTo>
                <a:lnTo>
                  <a:pt x="3771359" y="2461480"/>
                </a:lnTo>
                <a:lnTo>
                  <a:pt x="0" y="246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57766" y="961938"/>
            <a:ext cx="3864142" cy="2461480"/>
          </a:xfrm>
          <a:custGeom>
            <a:avLst/>
            <a:gdLst/>
            <a:ahLst/>
            <a:cxnLst/>
            <a:rect r="r" b="b" t="t" l="l"/>
            <a:pathLst>
              <a:path h="2461480" w="3864142">
                <a:moveTo>
                  <a:pt x="0" y="0"/>
                </a:moveTo>
                <a:lnTo>
                  <a:pt x="3864142" y="0"/>
                </a:lnTo>
                <a:lnTo>
                  <a:pt x="3864142" y="2461480"/>
                </a:lnTo>
                <a:lnTo>
                  <a:pt x="0" y="246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31520" y="3500411"/>
            <a:ext cx="3771359" cy="2372221"/>
          </a:xfrm>
          <a:custGeom>
            <a:avLst/>
            <a:gdLst/>
            <a:ahLst/>
            <a:cxnLst/>
            <a:rect r="r" b="b" t="t" l="l"/>
            <a:pathLst>
              <a:path h="2372221" w="3771359">
                <a:moveTo>
                  <a:pt x="0" y="0"/>
                </a:moveTo>
                <a:lnTo>
                  <a:pt x="3771359" y="0"/>
                </a:lnTo>
                <a:lnTo>
                  <a:pt x="3771359" y="2372221"/>
                </a:lnTo>
                <a:lnTo>
                  <a:pt x="0" y="23722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57766" y="3500411"/>
            <a:ext cx="3864142" cy="2489611"/>
          </a:xfrm>
          <a:custGeom>
            <a:avLst/>
            <a:gdLst/>
            <a:ahLst/>
            <a:cxnLst/>
            <a:rect r="r" b="b" t="t" l="l"/>
            <a:pathLst>
              <a:path h="2489611" w="3864142">
                <a:moveTo>
                  <a:pt x="0" y="0"/>
                </a:moveTo>
                <a:lnTo>
                  <a:pt x="3864142" y="0"/>
                </a:lnTo>
                <a:lnTo>
                  <a:pt x="3864142" y="2489611"/>
                </a:lnTo>
                <a:lnTo>
                  <a:pt x="0" y="24896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8640" y="115570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640" y="-19050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5976119"/>
            <a:ext cx="8652493" cy="1186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58755" indent="-179377" lvl="1">
              <a:lnSpc>
                <a:spcPts val="2326"/>
              </a:lnSpc>
              <a:buFont typeface="Arial"/>
              <a:buChar char="•"/>
            </a:pP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Results:</a:t>
            </a:r>
          </a:p>
          <a:p>
            <a:pPr algn="just" marL="358755" indent="-179377" lvl="1">
              <a:lnSpc>
                <a:spcPts val="2326"/>
              </a:lnSpc>
              <a:buFont typeface="Arial"/>
              <a:buChar char="•"/>
            </a:pP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Baseline NDCG@10: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1661">
                <a:solidFill>
                  <a:srgbClr val="F9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0.6902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→ 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Filtered: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1661">
                <a:solidFill>
                  <a:srgbClr val="3EB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0.7531</a:t>
            </a:r>
          </a:p>
          <a:p>
            <a:pPr algn="just" marL="358755" indent="-179377" lvl="1">
              <a:lnSpc>
                <a:spcPts val="2326"/>
              </a:lnSpc>
              <a:buFont typeface="Arial"/>
              <a:buChar char="•"/>
            </a:pP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Baseline Recall@10: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1661">
                <a:solidFill>
                  <a:srgbClr val="F9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0.0032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→ </a:t>
            </a:r>
            <a:r>
              <a:rPr lang="en-US" sz="166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Filtered:</a:t>
            </a:r>
            <a:r>
              <a:rPr lang="en-US" b="true" sz="166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b="true" sz="1661">
                <a:solidFill>
                  <a:srgbClr val="3EB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0.0043</a:t>
            </a:r>
          </a:p>
          <a:p>
            <a:pPr algn="just">
              <a:lnSpc>
                <a:spcPts val="2326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21" y="0"/>
            <a:ext cx="9736779" cy="1472510"/>
            <a:chOff x="0" y="0"/>
            <a:chExt cx="4936153" cy="7465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6153" cy="746503"/>
            </a:xfrm>
            <a:custGeom>
              <a:avLst/>
              <a:gdLst/>
              <a:ahLst/>
              <a:cxnLst/>
              <a:rect r="r" b="b" t="t" l="l"/>
              <a:pathLst>
                <a:path h="746503" w="4936153">
                  <a:moveTo>
                    <a:pt x="0" y="0"/>
                  </a:moveTo>
                  <a:lnTo>
                    <a:pt x="4936153" y="0"/>
                  </a:lnTo>
                  <a:lnTo>
                    <a:pt x="4936153" y="746503"/>
                  </a:lnTo>
                  <a:lnTo>
                    <a:pt x="0" y="746503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936153" cy="765553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640" y="778912"/>
            <a:ext cx="528087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8640" y="1794029"/>
            <a:ext cx="8948828" cy="494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847" indent="-302423" lvl="1">
              <a:lnSpc>
                <a:spcPts val="3922"/>
              </a:lnSpc>
              <a:buFont typeface="Arial"/>
              <a:buChar char="•"/>
            </a:pPr>
            <a:r>
              <a:rPr lang="en-US" b="true" sz="280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Achievements:</a:t>
            </a:r>
          </a:p>
          <a:p>
            <a:pPr algn="just" marL="1209693" indent="-403231" lvl="2">
              <a:lnSpc>
                <a:spcPts val="3922"/>
              </a:lnSpc>
              <a:buFont typeface="Arial"/>
              <a:buChar char="⚬"/>
            </a:pPr>
            <a:r>
              <a:rPr lang="en-US" sz="28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Significant gains across all metrics (</a:t>
            </a:r>
            <a:r>
              <a:rPr lang="en-US" b="true" sz="2801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MRR, NDCG, Recall,Precision</a:t>
            </a:r>
            <a:r>
              <a:rPr lang="en-US" sz="28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).</a:t>
            </a:r>
          </a:p>
          <a:p>
            <a:pPr algn="just" marL="1209693" indent="-403231" lvl="2">
              <a:lnSpc>
                <a:spcPts val="3922"/>
              </a:lnSpc>
              <a:buFont typeface="Arial"/>
              <a:buChar char="⚬"/>
            </a:pPr>
            <a:r>
              <a:rPr lang="en-US" sz="28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Demonstrated the effectiveness of combining expansion techniques.</a:t>
            </a:r>
          </a:p>
          <a:p>
            <a:pPr algn="just" marL="604847" indent="-302423" lvl="1">
              <a:lnSpc>
                <a:spcPts val="3922"/>
              </a:lnSpc>
              <a:buFont typeface="Arial"/>
              <a:buChar char="•"/>
            </a:pPr>
            <a:r>
              <a:rPr lang="en-US" b="true" sz="280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Directions:</a:t>
            </a:r>
          </a:p>
          <a:p>
            <a:pPr algn="just" marL="1209693" indent="-403231" lvl="2">
              <a:lnSpc>
                <a:spcPts val="3922"/>
              </a:lnSpc>
              <a:buFont typeface="Arial"/>
              <a:buChar char="⚬"/>
            </a:pPr>
            <a:r>
              <a:rPr lang="en-US" sz="28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Adapt models for real-time retrieval.</a:t>
            </a:r>
          </a:p>
          <a:p>
            <a:pPr algn="just" marL="1209693" indent="-403231" lvl="2">
              <a:lnSpc>
                <a:spcPts val="3922"/>
              </a:lnSpc>
              <a:buFont typeface="Arial"/>
              <a:buChar char="⚬"/>
            </a:pPr>
            <a:r>
              <a:rPr lang="en-US" sz="28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Explore unsupervised query expansion for low-resource domains.</a:t>
            </a:r>
          </a:p>
          <a:p>
            <a:pPr algn="just">
              <a:lnSpc>
                <a:spcPts val="392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8175" y="1663679"/>
            <a:ext cx="5497249" cy="3987842"/>
            <a:chOff x="0" y="0"/>
            <a:chExt cx="2714691" cy="19693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4691" cy="1969305"/>
            </a:xfrm>
            <a:custGeom>
              <a:avLst/>
              <a:gdLst/>
              <a:ahLst/>
              <a:cxnLst/>
              <a:rect r="r" b="b" t="t" l="l"/>
              <a:pathLst>
                <a:path h="1969305" w="2714691">
                  <a:moveTo>
                    <a:pt x="0" y="0"/>
                  </a:moveTo>
                  <a:lnTo>
                    <a:pt x="2714691" y="0"/>
                  </a:lnTo>
                  <a:lnTo>
                    <a:pt x="2714691" y="1969305"/>
                  </a:lnTo>
                  <a:lnTo>
                    <a:pt x="0" y="196930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14691" cy="198835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13764" y="3306763"/>
            <a:ext cx="3126072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640" y="1520958"/>
            <a:ext cx="9204960" cy="5062722"/>
            <a:chOff x="0" y="0"/>
            <a:chExt cx="4666543" cy="2566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6543" cy="2566595"/>
            </a:xfrm>
            <a:custGeom>
              <a:avLst/>
              <a:gdLst/>
              <a:ahLst/>
              <a:cxnLst/>
              <a:rect r="r" b="b" t="t" l="l"/>
              <a:pathLst>
                <a:path h="2566595" w="4666543">
                  <a:moveTo>
                    <a:pt x="0" y="0"/>
                  </a:moveTo>
                  <a:lnTo>
                    <a:pt x="4666543" y="0"/>
                  </a:lnTo>
                  <a:lnTo>
                    <a:pt x="4666543" y="2566595"/>
                  </a:lnTo>
                  <a:lnTo>
                    <a:pt x="0" y="256659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666543" cy="258564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640" y="771658"/>
            <a:ext cx="388980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1684516"/>
            <a:ext cx="8069060" cy="466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881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Title:</a:t>
            </a: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Advanced Query Expansion &amp; Ranking Evaluation.</a:t>
            </a:r>
          </a:p>
          <a:p>
            <a:pPr algn="l">
              <a:lnSpc>
                <a:spcPts val="2633"/>
              </a:lnSpc>
            </a:pPr>
            <a:r>
              <a:rPr lang="en-US" sz="1881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l" marL="406165" indent="-203082" lvl="1">
              <a:lnSpc>
                <a:spcPts val="2633"/>
              </a:lnSpc>
              <a:buFont typeface="Arial"/>
              <a:buChar char="•"/>
            </a:pPr>
            <a:r>
              <a:rPr lang="en-US" b="true" sz="1881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Objective:</a:t>
            </a: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Leverage advanced query expansion techniques to enhance document retrieval accuracy in the TREC-COVID dataset.</a:t>
            </a:r>
          </a:p>
          <a:p>
            <a:pPr algn="l" marL="406165" indent="-203082" lvl="1">
              <a:lnSpc>
                <a:spcPts val="2633"/>
              </a:lnSpc>
              <a:buFont typeface="Arial"/>
              <a:buChar char="•"/>
            </a:pPr>
            <a:r>
              <a:rPr lang="en-US" b="true" sz="1881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Problem</a:t>
            </a: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Improve retrieval by addressing:</a:t>
            </a:r>
          </a:p>
          <a:p>
            <a:pPr algn="l" marL="812329" indent="-270776" lvl="2">
              <a:lnSpc>
                <a:spcPts val="2633"/>
              </a:lnSpc>
              <a:buFont typeface="Arial"/>
              <a:buChar char="⚬"/>
            </a:pP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Ambiguity in user queries.</a:t>
            </a:r>
          </a:p>
          <a:p>
            <a:pPr algn="l" marL="812329" indent="-270776" lvl="2">
              <a:lnSpc>
                <a:spcPts val="2633"/>
              </a:lnSpc>
              <a:buFont typeface="Arial"/>
              <a:buChar char="⚬"/>
            </a:pP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Insufficient term matching.</a:t>
            </a:r>
          </a:p>
          <a:p>
            <a:pPr algn="l" marL="406165" indent="-203082" lvl="1">
              <a:lnSpc>
                <a:spcPts val="2633"/>
              </a:lnSpc>
              <a:buFont typeface="Arial"/>
              <a:buChar char="•"/>
            </a:pPr>
            <a:r>
              <a:rPr lang="en-US" b="true" sz="188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Core methods:</a:t>
            </a:r>
          </a:p>
          <a:p>
            <a:pPr algn="l" marL="812329" indent="-270776" lvl="2">
              <a:lnSpc>
                <a:spcPts val="2633"/>
              </a:lnSpc>
              <a:buFont typeface="Arial"/>
              <a:buChar char="⚬"/>
            </a:pP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Synonym-based semantic expansion.</a:t>
            </a:r>
          </a:p>
          <a:p>
            <a:pPr algn="l" marL="812329" indent="-270776" lvl="2">
              <a:lnSpc>
                <a:spcPts val="2633"/>
              </a:lnSpc>
              <a:buFont typeface="Arial"/>
              <a:buChar char="⚬"/>
            </a:pP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Co-occurrence (PMI)-based statistical relevance.</a:t>
            </a:r>
          </a:p>
          <a:p>
            <a:pPr algn="l" marL="812329" indent="-270776" lvl="2">
              <a:lnSpc>
                <a:spcPts val="2633"/>
              </a:lnSpc>
              <a:buFont typeface="Arial"/>
              <a:buChar char="⚬"/>
            </a:pP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Neural model-based contextual suggestions.</a:t>
            </a:r>
          </a:p>
          <a:p>
            <a:pPr algn="l" marL="406165" indent="-203082" lvl="1">
              <a:lnSpc>
                <a:spcPts val="2633"/>
              </a:lnSpc>
              <a:buFont typeface="Arial"/>
              <a:buChar char="•"/>
            </a:pPr>
            <a:r>
              <a:rPr lang="en-US" b="true" sz="188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Highlights:</a:t>
            </a:r>
            <a:r>
              <a:rPr lang="en-US" sz="18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Combines traditional and advance methods with measurable improvements in ranking metrics.</a:t>
            </a:r>
          </a:p>
          <a:p>
            <a:pPr algn="l">
              <a:lnSpc>
                <a:spcPts val="263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21" y="0"/>
            <a:ext cx="5997437" cy="1472510"/>
            <a:chOff x="0" y="0"/>
            <a:chExt cx="3040458" cy="7465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0458" cy="746503"/>
            </a:xfrm>
            <a:custGeom>
              <a:avLst/>
              <a:gdLst/>
              <a:ahLst/>
              <a:cxnLst/>
              <a:rect r="r" b="b" t="t" l="l"/>
              <a:pathLst>
                <a:path h="746503" w="3040458">
                  <a:moveTo>
                    <a:pt x="0" y="0"/>
                  </a:moveTo>
                  <a:lnTo>
                    <a:pt x="3040458" y="0"/>
                  </a:lnTo>
                  <a:lnTo>
                    <a:pt x="3040458" y="746503"/>
                  </a:lnTo>
                  <a:lnTo>
                    <a:pt x="0" y="746503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040458" cy="765553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640" y="778912"/>
            <a:ext cx="528087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 OVERVIEW: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3250" y="1490112"/>
            <a:ext cx="6601392" cy="585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93"/>
              </a:lnSpc>
            </a:pPr>
          </a:p>
          <a:p>
            <a:pPr algn="just">
              <a:lnSpc>
                <a:spcPts val="2893"/>
              </a:lnSpc>
            </a:pPr>
            <a:r>
              <a:rPr lang="en-US" sz="206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just" marL="446185" indent="-223093" lvl="1">
              <a:lnSpc>
                <a:spcPts val="2893"/>
              </a:lnSpc>
              <a:buFont typeface="Arial"/>
              <a:buChar char="•"/>
            </a:pPr>
            <a:r>
              <a:rPr lang="en-US" b="true" sz="2066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Dataset Source</a:t>
            </a:r>
            <a:r>
              <a:rPr lang="en-US" sz="20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TREC-COVID (CORD-19 subset).</a:t>
            </a:r>
          </a:p>
          <a:p>
            <a:pPr algn="just" marL="446185" indent="-223093" lvl="1">
              <a:lnSpc>
                <a:spcPts val="2893"/>
              </a:lnSpc>
              <a:buFont typeface="Arial"/>
              <a:buChar char="•"/>
            </a:pPr>
            <a:r>
              <a:rPr lang="en-US" b="true" sz="2066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Documents:</a:t>
            </a:r>
            <a:r>
              <a:rPr lang="en-US" sz="20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Biomedical articles (title + abstract combined).</a:t>
            </a:r>
          </a:p>
          <a:p>
            <a:pPr algn="just" marL="446185" indent="-223093" lvl="1">
              <a:lnSpc>
                <a:spcPts val="2893"/>
              </a:lnSpc>
              <a:buFont typeface="Arial"/>
              <a:buChar char="•"/>
            </a:pPr>
            <a:r>
              <a:rPr lang="en-US" b="true" sz="2066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Queries:</a:t>
            </a:r>
            <a:r>
              <a:rPr lang="en-US" sz="20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50 query descriptions reflecting real-world search tasks.</a:t>
            </a:r>
          </a:p>
          <a:p>
            <a:pPr algn="just" marL="446185" indent="-223093" lvl="1">
              <a:lnSpc>
                <a:spcPts val="2893"/>
              </a:lnSpc>
              <a:buFont typeface="Arial"/>
              <a:buChar char="•"/>
            </a:pPr>
            <a:r>
              <a:rPr lang="en-US" b="true" sz="2066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Relevance Judgements:</a:t>
            </a:r>
            <a:r>
              <a:rPr lang="en-US" sz="20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Links queries to relevant documents (qrels).</a:t>
            </a:r>
          </a:p>
          <a:p>
            <a:pPr algn="just">
              <a:lnSpc>
                <a:spcPts val="2893"/>
              </a:lnSpc>
            </a:pPr>
            <a:r>
              <a:rPr lang="en-US" sz="206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Insights:</a:t>
            </a:r>
          </a:p>
          <a:p>
            <a:pPr algn="just" marL="446185" indent="-223093" lvl="1">
              <a:lnSpc>
                <a:spcPts val="2893"/>
              </a:lnSpc>
              <a:buFont typeface="Arial"/>
              <a:buChar char="•"/>
            </a:pPr>
            <a:r>
              <a:rPr lang="en-US" sz="20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Conversion of dataset fields (title, abstract) into text ensures uniformity.</a:t>
            </a:r>
          </a:p>
          <a:p>
            <a:pPr algn="just" marL="446185" indent="-223093" lvl="1">
              <a:lnSpc>
                <a:spcPts val="2893"/>
              </a:lnSpc>
              <a:buFont typeface="Arial"/>
              <a:buChar char="•"/>
            </a:pPr>
            <a:r>
              <a:rPr lang="en-US" sz="206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Pre-sampling 15,000 in for-loop records reduces computational overhead while maintaining relevance diversity.</a:t>
            </a:r>
          </a:p>
          <a:p>
            <a:pPr algn="just">
              <a:lnSpc>
                <a:spcPts val="289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38119" y="4917261"/>
            <a:ext cx="4415481" cy="2397939"/>
            <a:chOff x="0" y="0"/>
            <a:chExt cx="2180484" cy="11841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0485" cy="1184168"/>
            </a:xfrm>
            <a:custGeom>
              <a:avLst/>
              <a:gdLst/>
              <a:ahLst/>
              <a:cxnLst/>
              <a:rect r="r" b="b" t="t" l="l"/>
              <a:pathLst>
                <a:path h="1184168" w="2180485">
                  <a:moveTo>
                    <a:pt x="0" y="0"/>
                  </a:moveTo>
                  <a:lnTo>
                    <a:pt x="2180485" y="0"/>
                  </a:lnTo>
                  <a:lnTo>
                    <a:pt x="2180485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180484" cy="1203218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7367" y="5065828"/>
            <a:ext cx="7558865" cy="1819284"/>
            <a:chOff x="0" y="0"/>
            <a:chExt cx="10078487" cy="242571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860" t="0" r="860" b="0"/>
            <a:stretch>
              <a:fillRect/>
            </a:stretch>
          </p:blipFill>
          <p:spPr>
            <a:xfrm flipH="false" flipV="false">
              <a:off x="0" y="0"/>
              <a:ext cx="10078487" cy="2425711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0" y="0"/>
            <a:ext cx="5012970" cy="1881192"/>
            <a:chOff x="0" y="0"/>
            <a:chExt cx="2475541" cy="928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75541" cy="928984"/>
            </a:xfrm>
            <a:custGeom>
              <a:avLst/>
              <a:gdLst/>
              <a:ahLst/>
              <a:cxnLst/>
              <a:rect r="r" b="b" t="t" l="l"/>
              <a:pathLst>
                <a:path h="928984" w="2475541">
                  <a:moveTo>
                    <a:pt x="0" y="0"/>
                  </a:moveTo>
                  <a:lnTo>
                    <a:pt x="2475541" y="0"/>
                  </a:lnTo>
                  <a:lnTo>
                    <a:pt x="2475541" y="928984"/>
                  </a:lnTo>
                  <a:lnTo>
                    <a:pt x="0" y="928984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475541" cy="948034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674909" y="331246"/>
            <a:ext cx="3741900" cy="2137560"/>
          </a:xfrm>
          <a:custGeom>
            <a:avLst/>
            <a:gdLst/>
            <a:ahLst/>
            <a:cxnLst/>
            <a:rect r="r" b="b" t="t" l="l"/>
            <a:pathLst>
              <a:path h="2137560" w="3741900">
                <a:moveTo>
                  <a:pt x="0" y="0"/>
                </a:moveTo>
                <a:lnTo>
                  <a:pt x="3741900" y="0"/>
                </a:lnTo>
                <a:lnTo>
                  <a:pt x="3741900" y="2137560"/>
                </a:lnTo>
                <a:lnTo>
                  <a:pt x="0" y="2137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8640" y="2340028"/>
            <a:ext cx="8656320" cy="257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2"/>
              </a:lnSpc>
            </a:pPr>
            <a:r>
              <a:rPr lang="en-US" sz="165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Steps:</a:t>
            </a:r>
          </a:p>
          <a:p>
            <a:pPr algn="just" marL="716418" indent="-238806" lvl="2">
              <a:lnSpc>
                <a:spcPts val="2322"/>
              </a:lnSpc>
              <a:buAutoNum type="alphaLcPeriod" startAt="1"/>
            </a:pPr>
            <a:r>
              <a:rPr lang="en-US" b="true" sz="1659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Tokenization:</a:t>
            </a:r>
            <a:r>
              <a:rPr lang="en-US" sz="16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Breaking text into words.</a:t>
            </a:r>
          </a:p>
          <a:p>
            <a:pPr algn="just" marL="716418" indent="-238806" lvl="2">
              <a:lnSpc>
                <a:spcPts val="2322"/>
              </a:lnSpc>
              <a:buAutoNum type="alphaLcPeriod" startAt="1"/>
            </a:pPr>
            <a:r>
              <a:rPr lang="en-US" b="true" sz="1659" i="true">
                <a:solidFill>
                  <a:srgbClr val="00000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Stopword Removal:</a:t>
            </a:r>
            <a:r>
              <a:rPr lang="en-US" sz="16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Eliminates frequent but irrelevant terms.</a:t>
            </a:r>
          </a:p>
          <a:p>
            <a:pPr algn="just" marL="716418" indent="-238806" lvl="2">
              <a:lnSpc>
                <a:spcPts val="2322"/>
              </a:lnSpc>
              <a:buAutoNum type="alphaLcPeriod" startAt="1"/>
            </a:pPr>
            <a:r>
              <a:rPr lang="en-US" b="true" sz="165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Lemmatization:</a:t>
            </a:r>
            <a:r>
              <a:rPr lang="en-US" sz="16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Reduces words to their base forms (e.g., "running" → "run").</a:t>
            </a:r>
          </a:p>
          <a:p>
            <a:pPr algn="just">
              <a:lnSpc>
                <a:spcPts val="2322"/>
              </a:lnSpc>
            </a:pPr>
            <a:r>
              <a:rPr lang="en-US" sz="165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Insights</a:t>
            </a:r>
            <a:r>
              <a:rPr lang="en-US" sz="165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algn="just" marL="358209" indent="-179104" lvl="1">
              <a:lnSpc>
                <a:spcPts val="2322"/>
              </a:lnSpc>
              <a:buFont typeface="Arial"/>
              <a:buChar char="•"/>
            </a:pPr>
            <a:r>
              <a:rPr lang="en-US" sz="165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nltk.word_tokenize:</a:t>
            </a:r>
            <a:r>
              <a:rPr lang="en-US" sz="16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Splits text.</a:t>
            </a:r>
          </a:p>
          <a:p>
            <a:pPr algn="just" marL="358209" indent="-179104" lvl="1">
              <a:lnSpc>
                <a:spcPts val="2322"/>
              </a:lnSpc>
              <a:buFont typeface="Arial"/>
              <a:buChar char="•"/>
            </a:pPr>
            <a:r>
              <a:rPr lang="en-US" sz="165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stopwords.words('english'):</a:t>
            </a:r>
            <a:r>
              <a:rPr lang="en-US" sz="16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Ensures critical terms are not overshadowed by noise.</a:t>
            </a:r>
          </a:p>
          <a:p>
            <a:pPr algn="just" marL="358209" indent="-179104" lvl="1">
              <a:lnSpc>
                <a:spcPts val="2322"/>
              </a:lnSpc>
              <a:buFont typeface="Arial"/>
              <a:buChar char="•"/>
            </a:pPr>
            <a:r>
              <a:rPr lang="en-US" sz="165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WordNetLemmatizer:</a:t>
            </a:r>
            <a:r>
              <a:rPr lang="en-US" sz="165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Links to WordNet for robust word base extraction.</a:t>
            </a:r>
          </a:p>
          <a:p>
            <a:pPr algn="just">
              <a:lnSpc>
                <a:spcPts val="232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" y="784076"/>
            <a:ext cx="4603718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PREPROCESSING: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640" y="1705205"/>
            <a:ext cx="10641649" cy="315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5"/>
              </a:lnSpc>
            </a:pPr>
            <a:r>
              <a:rPr lang="en-US" sz="203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just" marL="440364" indent="-220182" lvl="1">
              <a:lnSpc>
                <a:spcPts val="2855"/>
              </a:lnSpc>
              <a:buFont typeface="Arial"/>
              <a:buChar char="•"/>
            </a:pP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Appr</a:t>
            </a: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oa</a:t>
            </a: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</a:t>
            </a: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Expands queries using synonyms retrieved from WordNet.</a:t>
            </a:r>
          </a:p>
          <a:p>
            <a:pPr algn="just" marL="440364" indent="-220182" lvl="1">
              <a:lnSpc>
                <a:spcPts val="2855"/>
              </a:lnSpc>
              <a:buFont typeface="Arial"/>
              <a:buChar char="•"/>
            </a:pP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Example: </a:t>
            </a:r>
          </a:p>
          <a:p>
            <a:pPr algn="just">
              <a:lnSpc>
                <a:spcPts val="2855"/>
              </a:lnSpc>
            </a:pPr>
            <a:r>
              <a:rPr lang="en-US" sz="203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      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Input Query: “virus” → Expansion: “virus, microorganism, pathogen”.</a:t>
            </a:r>
          </a:p>
          <a:p>
            <a:pPr algn="just">
              <a:lnSpc>
                <a:spcPts val="2855"/>
              </a:lnSpc>
            </a:pPr>
            <a:r>
              <a:rPr lang="en-US" sz="203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Insights:</a:t>
            </a:r>
          </a:p>
          <a:p>
            <a:pPr algn="just" marL="440364" indent="-220182" lvl="1">
              <a:lnSpc>
                <a:spcPts val="2855"/>
              </a:lnSpc>
              <a:buFont typeface="Arial"/>
              <a:buChar char="•"/>
            </a:pPr>
            <a:r>
              <a:rPr lang="en-US" sz="203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wordnet.synsets:</a:t>
            </a: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Fe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es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synsets for a term.</a:t>
            </a:r>
          </a:p>
          <a:p>
            <a:pPr algn="just" marL="440364" indent="-220182" lvl="1">
              <a:lnSpc>
                <a:spcPts val="2855"/>
              </a:lnSpc>
              <a:buFont typeface="Arial"/>
              <a:buChar char="•"/>
            </a:pPr>
            <a:r>
              <a:rPr lang="en-US" sz="203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lemma.name():</a:t>
            </a:r>
            <a:r>
              <a:rPr lang="en-US" b="true" sz="20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Extracts human-readable synonyms.</a:t>
            </a:r>
          </a:p>
          <a:p>
            <a:pPr algn="just" marL="440364" indent="-220182" lvl="1">
              <a:lnSpc>
                <a:spcPts val="2855"/>
              </a:lnSpc>
              <a:buFont typeface="Arial"/>
              <a:buChar char="•"/>
            </a:pPr>
            <a:r>
              <a:rPr lang="en-US" sz="203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St</a:t>
            </a:r>
            <a:r>
              <a:rPr lang="en-US" sz="2039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rength: 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ow-cost s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ema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ti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 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</a:t>
            </a:r>
            <a:r>
              <a:rPr lang="en-US" sz="203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ichment improves recall.</a:t>
            </a:r>
          </a:p>
          <a:p>
            <a:pPr algn="just">
              <a:lnSpc>
                <a:spcPts val="285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4917261"/>
            <a:ext cx="9753600" cy="2397939"/>
            <a:chOff x="0" y="0"/>
            <a:chExt cx="4816593" cy="1184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184168"/>
            </a:xfrm>
            <a:custGeom>
              <a:avLst/>
              <a:gdLst/>
              <a:ahLst/>
              <a:cxnLst/>
              <a:rect r="r" b="b" t="t" l="l"/>
              <a:pathLst>
                <a:path h="118416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1203218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1076" y="5471465"/>
            <a:ext cx="6993990" cy="1007892"/>
            <a:chOff x="0" y="0"/>
            <a:chExt cx="9325320" cy="134385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2828" r="0" b="2828"/>
            <a:stretch>
              <a:fillRect/>
            </a:stretch>
          </p:blipFill>
          <p:spPr>
            <a:xfrm flipH="false" flipV="false">
              <a:off x="0" y="0"/>
              <a:ext cx="9325320" cy="134385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0" y="0"/>
            <a:ext cx="8210342" cy="1493632"/>
            <a:chOff x="0" y="0"/>
            <a:chExt cx="4054490" cy="7375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54490" cy="737596"/>
            </a:xfrm>
            <a:custGeom>
              <a:avLst/>
              <a:gdLst/>
              <a:ahLst/>
              <a:cxnLst/>
              <a:rect r="r" b="b" t="t" l="l"/>
              <a:pathLst>
                <a:path h="737596" w="4054490">
                  <a:moveTo>
                    <a:pt x="0" y="0"/>
                  </a:moveTo>
                  <a:lnTo>
                    <a:pt x="4054490" y="0"/>
                  </a:lnTo>
                  <a:lnTo>
                    <a:pt x="4054490" y="737596"/>
                  </a:lnTo>
                  <a:lnTo>
                    <a:pt x="0" y="737596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4054490" cy="756646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48640" y="784076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SYNONYM-BASED EXPANSION: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595508" cy="1493632"/>
            <a:chOff x="0" y="0"/>
            <a:chExt cx="3257041" cy="7375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7041" cy="737596"/>
            </a:xfrm>
            <a:custGeom>
              <a:avLst/>
              <a:gdLst/>
              <a:ahLst/>
              <a:cxnLst/>
              <a:rect r="r" b="b" t="t" l="l"/>
              <a:pathLst>
                <a:path h="737596" w="3257041">
                  <a:moveTo>
                    <a:pt x="0" y="0"/>
                  </a:moveTo>
                  <a:lnTo>
                    <a:pt x="3257041" y="0"/>
                  </a:lnTo>
                  <a:lnTo>
                    <a:pt x="3257041" y="737596"/>
                  </a:lnTo>
                  <a:lnTo>
                    <a:pt x="0" y="737596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257041" cy="756646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640" y="1594400"/>
            <a:ext cx="9095674" cy="305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40"/>
              </a:lnSpc>
            </a:pPr>
            <a:r>
              <a:rPr lang="en-US" sz="174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Appr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oa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Captures statistically co-occurring terms using Pointwise Mutual Information.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Features:</a:t>
            </a:r>
          </a:p>
          <a:p>
            <a:pPr algn="just" marL="752780" indent="-250927" lvl="2">
              <a:lnSpc>
                <a:spcPts val="2440"/>
              </a:lnSpc>
              <a:buFont typeface="Arial"/>
              <a:buChar char="⚬"/>
            </a:pPr>
            <a:r>
              <a:rPr lang="en-US" sz="1743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CountVectorizer: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ts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text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into term frequency matrix.</a:t>
            </a:r>
          </a:p>
          <a:p>
            <a:pPr algn="just" marL="752780" indent="-250927" lvl="2">
              <a:lnSpc>
                <a:spcPts val="2440"/>
              </a:lnSpc>
              <a:buFont typeface="Arial"/>
              <a:buChar char="⚬"/>
            </a:pP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Co-occurr</a:t>
            </a: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en</a:t>
            </a: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c</a:t>
            </a: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e</a:t>
            </a: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 matrix calculated as XT⋅XX^T</a:t>
            </a: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 </a:t>
            </a:r>
            <a:r>
              <a:rPr lang="en-US" sz="1743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\cdot XXT⋅X.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mpact: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Links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t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erms w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ith contextually strong associations.</a:t>
            </a:r>
          </a:p>
          <a:p>
            <a:pPr algn="just">
              <a:lnSpc>
                <a:spcPts val="244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4917261"/>
            <a:ext cx="9753600" cy="2397939"/>
            <a:chOff x="0" y="0"/>
            <a:chExt cx="4816593" cy="11841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184168"/>
            </a:xfrm>
            <a:custGeom>
              <a:avLst/>
              <a:gdLst/>
              <a:ahLst/>
              <a:cxnLst/>
              <a:rect r="r" b="b" t="t" l="l"/>
              <a:pathLst>
                <a:path h="118416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816593" cy="1203218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7367" y="5065828"/>
            <a:ext cx="7924713" cy="2019877"/>
            <a:chOff x="0" y="0"/>
            <a:chExt cx="10566284" cy="269317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9060" r="0" b="9060"/>
            <a:stretch>
              <a:fillRect/>
            </a:stretch>
          </p:blipFill>
          <p:spPr>
            <a:xfrm flipH="false" flipV="false">
              <a:off x="0" y="0"/>
              <a:ext cx="10566284" cy="2693170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548640" y="784076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PMI-BASED EXPANSION: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66726" y="0"/>
            <a:ext cx="3386874" cy="7315200"/>
            <a:chOff x="0" y="0"/>
            <a:chExt cx="1672531" cy="3612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2530" cy="3612445"/>
            </a:xfrm>
            <a:custGeom>
              <a:avLst/>
              <a:gdLst/>
              <a:ahLst/>
              <a:cxnLst/>
              <a:rect r="r" b="b" t="t" l="l"/>
              <a:pathLst>
                <a:path h="3612445" w="1672530">
                  <a:moveTo>
                    <a:pt x="0" y="0"/>
                  </a:moveTo>
                  <a:lnTo>
                    <a:pt x="1672530" y="0"/>
                  </a:lnTo>
                  <a:lnTo>
                    <a:pt x="1672530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672531" cy="3631494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49490" y="2267060"/>
            <a:ext cx="2650303" cy="2988182"/>
            <a:chOff x="0" y="0"/>
            <a:chExt cx="3533738" cy="398424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4667" t="0" r="24667" b="0"/>
            <a:stretch>
              <a:fillRect/>
            </a:stretch>
          </p:blipFill>
          <p:spPr>
            <a:xfrm flipH="false" flipV="false">
              <a:off x="0" y="0"/>
              <a:ext cx="3533738" cy="398424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548640" y="772115"/>
            <a:ext cx="8935948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NEURAL MODEL-BASED EXPANSION: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640" y="1859015"/>
            <a:ext cx="5818086" cy="453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7"/>
              </a:lnSpc>
            </a:pPr>
            <a:r>
              <a:rPr lang="en-US" sz="154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l" marL="332689" indent="-166345" lvl="1">
              <a:lnSpc>
                <a:spcPts val="2157"/>
              </a:lnSpc>
              <a:buFont typeface="Arial"/>
              <a:buChar char="•"/>
            </a:pP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Approach: Uses a transformer-based language model </a:t>
            </a:r>
            <a:r>
              <a:rPr lang="en-US" sz="1540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(distilgpt2)</a:t>
            </a: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to generate context-rich expansions.</a:t>
            </a:r>
          </a:p>
          <a:p>
            <a:pPr algn="l">
              <a:lnSpc>
                <a:spcPts val="2157"/>
              </a:lnSpc>
            </a:pPr>
          </a:p>
          <a:p>
            <a:pPr algn="l" marL="332689" indent="-166345" lvl="1">
              <a:lnSpc>
                <a:spcPts val="2157"/>
              </a:lnSpc>
              <a:buFont typeface="Arial"/>
              <a:buChar char="•"/>
            </a:pPr>
            <a:r>
              <a:rPr lang="en-US" b="true" sz="154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 Insights:</a:t>
            </a:r>
          </a:p>
          <a:p>
            <a:pPr algn="l" marL="665379" indent="-221793" lvl="2">
              <a:lnSpc>
                <a:spcPts val="2157"/>
              </a:lnSpc>
              <a:buFont typeface="Arial"/>
              <a:buChar char="⚬"/>
            </a:pPr>
            <a:r>
              <a:rPr lang="en-US" sz="1540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pipeline('text-generation'):</a:t>
            </a: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Predicts semantically and contextually relevant terms.</a:t>
            </a:r>
          </a:p>
          <a:p>
            <a:pPr algn="l" marL="665379" indent="-221793" lvl="2">
              <a:lnSpc>
                <a:spcPts val="2157"/>
              </a:lnSpc>
              <a:buFont typeface="Arial"/>
              <a:buChar char="⚬"/>
            </a:pP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Temperature Control: Balances randomness and specificity in the output.</a:t>
            </a:r>
          </a:p>
          <a:p>
            <a:pPr algn="l">
              <a:lnSpc>
                <a:spcPts val="2157"/>
              </a:lnSpc>
            </a:pPr>
          </a:p>
          <a:p>
            <a:pPr algn="l" marL="332689" indent="-166345" lvl="1">
              <a:lnSpc>
                <a:spcPts val="2157"/>
              </a:lnSpc>
              <a:buFont typeface="Arial"/>
              <a:buChar char="•"/>
            </a:pPr>
            <a:r>
              <a:rPr lang="en-US" b="true" sz="154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Strength:</a:t>
            </a: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Captures nuanced, contextual relationships beyond explicit co-occurrence.</a:t>
            </a:r>
          </a:p>
          <a:p>
            <a:pPr algn="l">
              <a:lnSpc>
                <a:spcPts val="2157"/>
              </a:lnSpc>
            </a:pPr>
          </a:p>
          <a:p>
            <a:pPr algn="l">
              <a:lnSpc>
                <a:spcPts val="2157"/>
              </a:lnSpc>
            </a:pPr>
            <a:r>
              <a:rPr lang="en-US" sz="154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Example:</a:t>
            </a:r>
          </a:p>
          <a:p>
            <a:pPr algn="l">
              <a:lnSpc>
                <a:spcPts val="2157"/>
              </a:lnSpc>
            </a:pPr>
            <a:r>
              <a:rPr lang="en-US" sz="1540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Query:</a:t>
            </a: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“COVID symptoms” → </a:t>
            </a:r>
            <a:r>
              <a:rPr lang="en-US" sz="1540" i="true">
                <a:solidFill>
                  <a:srgbClr val="00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Expanded Query:</a:t>
            </a:r>
            <a:r>
              <a:rPr lang="en-US" sz="154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“COVID symptoms include fever, fatigue, and shortness of breath.”</a:t>
            </a:r>
          </a:p>
          <a:p>
            <a:pPr algn="l">
              <a:lnSpc>
                <a:spcPts val="215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44324" y="551603"/>
            <a:ext cx="2460636" cy="17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93"/>
              </a:lnSpc>
            </a:pPr>
            <a:r>
              <a:rPr lang="en-US" sz="1066" spc="10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PAGE 04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3" y="0"/>
            <a:ext cx="7306035" cy="1525929"/>
            <a:chOff x="0" y="0"/>
            <a:chExt cx="3607918" cy="753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07919" cy="753545"/>
            </a:xfrm>
            <a:custGeom>
              <a:avLst/>
              <a:gdLst/>
              <a:ahLst/>
              <a:cxnLst/>
              <a:rect r="r" b="b" t="t" l="l"/>
              <a:pathLst>
                <a:path h="753545" w="3607919">
                  <a:moveTo>
                    <a:pt x="0" y="0"/>
                  </a:moveTo>
                  <a:lnTo>
                    <a:pt x="3607919" y="0"/>
                  </a:lnTo>
                  <a:lnTo>
                    <a:pt x="3607919" y="753545"/>
                  </a:lnTo>
                  <a:lnTo>
                    <a:pt x="0" y="75354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07918" cy="77259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640" y="1594400"/>
            <a:ext cx="9095674" cy="335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40"/>
              </a:lnSpc>
            </a:pPr>
            <a:r>
              <a:rPr lang="en-US" sz="174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Unify strengths of all expansion techniques.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Insights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</a:p>
          <a:p>
            <a:pPr algn="just">
              <a:lnSpc>
                <a:spcPts val="2440"/>
              </a:lnSpc>
            </a:pPr>
          </a:p>
          <a:p>
            <a:pPr algn="just" marL="752780" indent="-250927" lvl="2">
              <a:lnSpc>
                <a:spcPts val="2440"/>
              </a:lnSpc>
              <a:buFont typeface="Arial"/>
              <a:buChar char="⚬"/>
            </a:pP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Set op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ra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tions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ensure uniqu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 term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inclusion.</a:t>
            </a:r>
          </a:p>
          <a:p>
            <a:pPr algn="just" marL="752780" indent="-250927" lvl="2">
              <a:lnSpc>
                <a:spcPts val="2440"/>
              </a:lnSpc>
              <a:buFont typeface="Arial"/>
              <a:buChar char="⚬"/>
            </a:pP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Filters redundant or i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 te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rm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to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impr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ve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precision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just">
              <a:lnSpc>
                <a:spcPts val="2440"/>
              </a:lnSpc>
            </a:pPr>
          </a:p>
          <a:p>
            <a:pPr algn="just">
              <a:lnSpc>
                <a:spcPts val="2440"/>
              </a:lnSpc>
            </a:pPr>
            <a:r>
              <a:rPr lang="en-US" sz="174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mpact: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Balances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statistical 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elevance, semantic r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ichness, and contextual depth.</a:t>
            </a:r>
          </a:p>
          <a:p>
            <a:pPr algn="just">
              <a:lnSpc>
                <a:spcPts val="244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4917261"/>
            <a:ext cx="9753600" cy="2397939"/>
            <a:chOff x="0" y="0"/>
            <a:chExt cx="4816593" cy="11841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184168"/>
            </a:xfrm>
            <a:custGeom>
              <a:avLst/>
              <a:gdLst/>
              <a:ahLst/>
              <a:cxnLst/>
              <a:rect r="r" b="b" t="t" l="l"/>
              <a:pathLst>
                <a:path h="118416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816593" cy="1203218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32865" y="5255344"/>
            <a:ext cx="7327224" cy="1486982"/>
            <a:chOff x="0" y="0"/>
            <a:chExt cx="9769632" cy="1982643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106" t="0" r="106" b="0"/>
            <a:stretch>
              <a:fillRect/>
            </a:stretch>
          </p:blipFill>
          <p:spPr>
            <a:xfrm flipH="false" flipV="false">
              <a:off x="0" y="0"/>
              <a:ext cx="9769632" cy="1982643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548640" y="784076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COMBINING EXPANSIONS: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83" y="0"/>
            <a:ext cx="7306035" cy="1525929"/>
            <a:chOff x="0" y="0"/>
            <a:chExt cx="3607918" cy="753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07919" cy="753545"/>
            </a:xfrm>
            <a:custGeom>
              <a:avLst/>
              <a:gdLst/>
              <a:ahLst/>
              <a:cxnLst/>
              <a:rect r="r" b="b" t="t" l="l"/>
              <a:pathLst>
                <a:path h="753545" w="3607919">
                  <a:moveTo>
                    <a:pt x="0" y="0"/>
                  </a:moveTo>
                  <a:lnTo>
                    <a:pt x="3607919" y="0"/>
                  </a:lnTo>
                  <a:lnTo>
                    <a:pt x="3607919" y="753545"/>
                  </a:lnTo>
                  <a:lnTo>
                    <a:pt x="0" y="753545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07918" cy="772595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640" y="1745255"/>
            <a:ext cx="9095674" cy="305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40"/>
              </a:lnSpc>
            </a:pPr>
            <a:r>
              <a:rPr lang="en-US" sz="1743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Content: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Primary Model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BM25 Algorithm</a:t>
            </a: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Neural R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rank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ing: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Sentenc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 Tra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nsformers refine BM25-ranked docum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ts based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on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embedding s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imilarity.</a:t>
            </a:r>
          </a:p>
          <a:p>
            <a:pPr algn="just">
              <a:lnSpc>
                <a:spcPts val="2440"/>
              </a:lnSpc>
            </a:pPr>
          </a:p>
          <a:p>
            <a:pPr algn="just" marL="376390" indent="-188195" lvl="1">
              <a:lnSpc>
                <a:spcPts val="2440"/>
              </a:lnSpc>
              <a:buFont typeface="Arial"/>
              <a:buChar char="•"/>
            </a:pP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ights:</a:t>
            </a:r>
          </a:p>
          <a:p>
            <a:pPr algn="just" marL="752780" indent="-250927" lvl="2">
              <a:lnSpc>
                <a:spcPts val="2440"/>
              </a:lnSpc>
              <a:buFont typeface="Arial"/>
              <a:buChar char="⚬"/>
            </a:pP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BM25 i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mplemented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using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rank-bm25.</a:t>
            </a:r>
          </a:p>
          <a:p>
            <a:pPr algn="just" marL="752780" indent="-250927" lvl="2">
              <a:lnSpc>
                <a:spcPts val="2440"/>
              </a:lnSpc>
              <a:buFont typeface="Arial"/>
              <a:buChar char="⚬"/>
            </a:pPr>
            <a:r>
              <a:rPr lang="en-US" sz="1743" i="true">
                <a:solidFill>
                  <a:srgbClr val="F9000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SentenceTransformer</a:t>
            </a:r>
            <a:r>
              <a:rPr lang="en-US" b="true" sz="17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leverages vector embeddings for semantic </a:t>
            </a:r>
            <a:r>
              <a:rPr lang="en-US" sz="1743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similarity.</a:t>
            </a:r>
          </a:p>
          <a:p>
            <a:pPr algn="just">
              <a:lnSpc>
                <a:spcPts val="244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4917261"/>
            <a:ext cx="9753600" cy="2397939"/>
            <a:chOff x="0" y="0"/>
            <a:chExt cx="4816593" cy="11841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184168"/>
            </a:xfrm>
            <a:custGeom>
              <a:avLst/>
              <a:gdLst/>
              <a:ahLst/>
              <a:cxnLst/>
              <a:rect r="r" b="b" t="t" l="l"/>
              <a:pathLst>
                <a:path h="118416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184168"/>
                  </a:lnTo>
                  <a:lnTo>
                    <a:pt x="0" y="1184168"/>
                  </a:lnTo>
                  <a:close/>
                </a:path>
              </a:pathLst>
            </a:custGeom>
            <a:solidFill>
              <a:srgbClr val="E3E4E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816593" cy="1203218"/>
            </a:xfrm>
            <a:prstGeom prst="rect">
              <a:avLst/>
            </a:prstGeom>
          </p:spPr>
          <p:txBody>
            <a:bodyPr anchor="ctr" rtlCol="false" tIns="27093" lIns="27093" bIns="27093" rIns="27093"/>
            <a:lstStyle/>
            <a:p>
              <a:pPr algn="ctr">
                <a:lnSpc>
                  <a:spcPts val="149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32865" y="5255344"/>
            <a:ext cx="7327224" cy="1486982"/>
            <a:chOff x="0" y="0"/>
            <a:chExt cx="9769632" cy="1982643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3135" r="0" b="3135"/>
            <a:stretch>
              <a:fillRect/>
            </a:stretch>
          </p:blipFill>
          <p:spPr>
            <a:xfrm flipH="false" flipV="false">
              <a:off x="0" y="0"/>
              <a:ext cx="9769632" cy="1982643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548640" y="784076"/>
            <a:ext cx="7542717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 spc="17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DOCUMENT RANKING: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40" y="551603"/>
            <a:ext cx="2460636" cy="17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93"/>
              </a:lnSpc>
            </a:pPr>
            <a:r>
              <a:rPr lang="en-US" b="true" sz="1066" spc="1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DAGYRV7UdO0</dc:identifier>
  <dcterms:modified xsi:type="dcterms:W3CDTF">2011-08-01T06:04:30Z</dcterms:modified>
  <cp:revision>1</cp:revision>
  <dc:title>ISSUE_15_QUERY_EXPANSION</dc:title>
</cp:coreProperties>
</file>