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29"/>
  </p:notesMasterIdLst>
  <p:sldIdLst>
    <p:sldId id="256" r:id="rId2"/>
    <p:sldId id="257" r:id="rId3"/>
    <p:sldId id="258" r:id="rId4"/>
    <p:sldId id="375" r:id="rId5"/>
    <p:sldId id="328" r:id="rId6"/>
    <p:sldId id="259" r:id="rId7"/>
    <p:sldId id="260" r:id="rId8"/>
    <p:sldId id="379" r:id="rId9"/>
    <p:sldId id="262" r:id="rId10"/>
    <p:sldId id="382" r:id="rId11"/>
    <p:sldId id="263" r:id="rId12"/>
    <p:sldId id="385" r:id="rId13"/>
    <p:sldId id="384" r:id="rId14"/>
    <p:sldId id="302" r:id="rId15"/>
    <p:sldId id="378" r:id="rId16"/>
    <p:sldId id="371" r:id="rId17"/>
    <p:sldId id="374" r:id="rId18"/>
    <p:sldId id="357" r:id="rId19"/>
    <p:sldId id="365" r:id="rId20"/>
    <p:sldId id="377" r:id="rId21"/>
    <p:sldId id="372" r:id="rId22"/>
    <p:sldId id="340" r:id="rId23"/>
    <p:sldId id="300" r:id="rId24"/>
    <p:sldId id="383" r:id="rId25"/>
    <p:sldId id="261" r:id="rId26"/>
    <p:sldId id="376" r:id="rId27"/>
    <p:sldId id="37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074" autoAdjust="0"/>
  </p:normalViewPr>
  <p:slideViewPr>
    <p:cSldViewPr snapToGrid="0">
      <p:cViewPr varScale="1">
        <p:scale>
          <a:sx n="74" d="100"/>
          <a:sy n="74" d="100"/>
        </p:scale>
        <p:origin x="190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1A580B-4A60-428A-A88B-E16437EBE8DA}" type="datetimeFigureOut">
              <a:rPr kumimoji="1" lang="ja-JP" altLang="en-US" smtClean="0"/>
              <a:t>2024/1/9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BAB55A-5AFE-46CA-BE52-146FC9AEC3C1}" type="slidenum">
              <a:rPr kumimoji="1" lang="ja-JP" altLang="en-US" smtClean="0"/>
              <a:t>‹#›</a:t>
            </a:fld>
            <a:endParaRPr kumimoji="1" lang="ja-JP" altLang="en-US"/>
          </a:p>
        </p:txBody>
      </p:sp>
    </p:spTree>
    <p:extLst>
      <p:ext uri="{BB962C8B-B14F-4D97-AF65-F5344CB8AC3E}">
        <p14:creationId xmlns:p14="http://schemas.microsoft.com/office/powerpoint/2010/main" val="136513622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2BAB55A-5AFE-46CA-BE52-146FC9AEC3C1}" type="slidenum">
              <a:rPr kumimoji="1" lang="ja-JP" altLang="en-US" smtClean="0"/>
              <a:t>4</a:t>
            </a:fld>
            <a:endParaRPr kumimoji="1" lang="ja-JP" altLang="en-US"/>
          </a:p>
        </p:txBody>
      </p:sp>
    </p:spTree>
    <p:extLst>
      <p:ext uri="{BB962C8B-B14F-4D97-AF65-F5344CB8AC3E}">
        <p14:creationId xmlns:p14="http://schemas.microsoft.com/office/powerpoint/2010/main" val="3791371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モデル</a:t>
            </a:r>
            <a:r>
              <a:rPr lang="en-US"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M5</a:t>
            </a:r>
            <a:r>
              <a:rPr lang="ja-JP"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と</a:t>
            </a:r>
            <a:r>
              <a:rPr lang="en-US"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M6</a:t>
            </a:r>
            <a:r>
              <a:rPr lang="ja-JP"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における学習時</a:t>
            </a:r>
            <a:r>
              <a:rPr lang="en-US"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(100</a:t>
            </a:r>
            <a:r>
              <a:rPr lang="ja-JP"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次元</a:t>
            </a:r>
            <a:r>
              <a:rPr lang="en-US"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a:t>
            </a:r>
            <a:r>
              <a:rPr lang="ja-JP"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の損失変化</a:t>
            </a:r>
            <a:r>
              <a:rPr lang="ja-JP" altLang="en-US"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および</a:t>
            </a:r>
            <a:r>
              <a:rPr lang="ja-JP"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平均再現率と平均適合率</a:t>
            </a:r>
            <a:r>
              <a:rPr lang="ja-JP" altLang="en-US"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を</a:t>
            </a:r>
            <a:r>
              <a:rPr lang="ja-JP"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比較結果を示している．</a:t>
            </a:r>
            <a:endParaRPr lang="en-US"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上記の損失変化のグラフ</a:t>
            </a:r>
            <a:r>
              <a:rPr lang="ja-JP"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から</a:t>
            </a:r>
            <a:r>
              <a:rPr lang="ja-JP" altLang="en-US"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a:t>
            </a:r>
            <a:r>
              <a:rPr lang="en-US"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M5</a:t>
            </a:r>
            <a:r>
              <a:rPr lang="ja-JP"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の方が，損失値の変動が小さく学習が安定していること</a:t>
            </a:r>
            <a:r>
              <a:rPr lang="ja-JP" altLang="en-US"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が</a:t>
            </a:r>
            <a:r>
              <a:rPr lang="ja-JP"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確認できる．</a:t>
            </a:r>
            <a:endParaRPr lang="en-US"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100</a:t>
            </a:r>
            <a:r>
              <a:rPr lang="ja-JP"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次元，</a:t>
            </a:r>
            <a:r>
              <a:rPr lang="en-US"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500</a:t>
            </a:r>
            <a:r>
              <a:rPr lang="ja-JP"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次元，</a:t>
            </a:r>
            <a:r>
              <a:rPr lang="en-US"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1000</a:t>
            </a:r>
            <a:r>
              <a:rPr lang="ja-JP"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次元の平均再現率は</a:t>
            </a:r>
            <a:r>
              <a:rPr lang="en-US"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M5</a:t>
            </a:r>
            <a:r>
              <a:rPr lang="ja-JP"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の方が高く，平均適合率は</a:t>
            </a:r>
            <a:r>
              <a:rPr lang="en-US"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M6</a:t>
            </a:r>
            <a:r>
              <a:rPr lang="ja-JP"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の方が若干高いが，平均適合率の差分は</a:t>
            </a:r>
            <a:r>
              <a:rPr lang="en-US"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0.014</a:t>
            </a:r>
            <a:r>
              <a:rPr lang="ja-JP"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と小さいことがわかる．</a:t>
            </a:r>
            <a:endParaRPr lang="en-US"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また，学習時において損失値がともに</a:t>
            </a:r>
            <a:r>
              <a:rPr lang="en-US"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1.2</a:t>
            </a:r>
            <a:r>
              <a:rPr lang="ja-JP"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付近から開始しており，オートエンコーダから抽出したテンソル</a:t>
            </a:r>
            <a:r>
              <a:rPr lang="ja-JP" altLang="en-US"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データ</a:t>
            </a:r>
            <a:r>
              <a:rPr lang="ja-JP"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rPr>
              <a:t>を用いた場合および画像データを用いた場合ともに，学習開始時点では距離の関係が十分に適切でないことがわかる．</a:t>
            </a:r>
            <a:endParaRPr lang="en-US"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ja-JP" sz="1800" kern="100" dirty="0">
              <a:solidFill>
                <a:srgbClr val="000000"/>
              </a:solidFill>
              <a:effectLst/>
              <a:uFill>
                <a:solidFill>
                  <a:srgbClr val="000000"/>
                </a:solidFill>
              </a:uFill>
              <a:latin typeface="Century" panose="02040604050505020304" pitchFamily="18" charset="0"/>
              <a:ea typeface="Century" panose="02040604050505020304" pitchFamily="18" charset="0"/>
              <a:cs typeface="Century" panose="020406040505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11EF18F2-0861-44E4-BEC9-3158AE298AD9}" type="slidenum">
              <a:rPr kumimoji="1" lang="ja-JP" altLang="en-US" smtClean="0"/>
              <a:t>19</a:t>
            </a:fld>
            <a:endParaRPr kumimoji="1" lang="ja-JP" altLang="en-US"/>
          </a:p>
        </p:txBody>
      </p:sp>
    </p:spTree>
    <p:extLst>
      <p:ext uri="{BB962C8B-B14F-4D97-AF65-F5344CB8AC3E}">
        <p14:creationId xmlns:p14="http://schemas.microsoft.com/office/powerpoint/2010/main" val="1319504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effectLst/>
                <a:latin typeface="YakuHanJPs"/>
              </a:rPr>
              <a:t>TSNE</a:t>
            </a:r>
            <a:r>
              <a:rPr lang="ja-JP" altLang="en-US" b="0" i="0" dirty="0">
                <a:effectLst/>
                <a:latin typeface="YakuHanJPs"/>
              </a:rPr>
              <a:t>による特徴ベクトルの可視化を行った．</a:t>
            </a:r>
            <a:endParaRPr lang="en-US" altLang="ja-JP" b="0" i="0" dirty="0">
              <a:effectLst/>
              <a:latin typeface="YakuHanJP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effectLst/>
                <a:latin typeface="YakuHanJPs"/>
              </a:rPr>
              <a:t>クラスタリングではない点に注意</a:t>
            </a:r>
            <a:endParaRPr lang="en-US" altLang="ja-JP" b="0" i="0" dirty="0">
              <a:effectLst/>
              <a:latin typeface="YakuHanJP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effectLst/>
                <a:latin typeface="YakuHanJPs"/>
              </a:rPr>
              <a:t>TSNE</a:t>
            </a:r>
            <a:r>
              <a:rPr lang="ja-JP" altLang="en-US" b="0" i="0" dirty="0">
                <a:effectLst/>
                <a:latin typeface="YakuHanJPs"/>
              </a:rPr>
              <a:t>は，高次元データを</a:t>
            </a:r>
            <a:r>
              <a:rPr lang="en-US" altLang="ja-JP" b="0" i="0" dirty="0">
                <a:effectLst/>
                <a:latin typeface="YakuHanJPs"/>
              </a:rPr>
              <a:t>2</a:t>
            </a:r>
            <a:r>
              <a:rPr lang="ja-JP" altLang="en-US" b="0" i="0" dirty="0">
                <a:effectLst/>
                <a:latin typeface="YakuHanJPs"/>
              </a:rPr>
              <a:t>次元又は</a:t>
            </a:r>
            <a:r>
              <a:rPr lang="en-US" altLang="ja-JP" b="0" i="0" dirty="0">
                <a:effectLst/>
                <a:latin typeface="YakuHanJPs"/>
              </a:rPr>
              <a:t>3</a:t>
            </a:r>
            <a:r>
              <a:rPr lang="ja-JP" altLang="en-US" b="0" i="0" dirty="0">
                <a:effectLst/>
                <a:latin typeface="YakuHanJPs"/>
              </a:rPr>
              <a:t>次元に変換する</a:t>
            </a:r>
            <a:r>
              <a:rPr lang="ja-JP" altLang="en-US" b="1" i="0" dirty="0">
                <a:effectLst/>
                <a:latin typeface="YakuHanJPs"/>
              </a:rPr>
              <a:t>次元削減アルゴリズム</a:t>
            </a:r>
            <a:r>
              <a:rPr lang="ja-JP" altLang="en-US" b="0" i="0" dirty="0">
                <a:effectLst/>
                <a:latin typeface="YakuHanJPs"/>
              </a:rPr>
              <a:t>で，今回は画像特徴ベクトルを</a:t>
            </a:r>
            <a:r>
              <a:rPr lang="en-US" altLang="ja-JP" b="0" i="0" dirty="0">
                <a:effectLst/>
                <a:latin typeface="YakuHanJPs"/>
              </a:rPr>
              <a:t>2</a:t>
            </a:r>
            <a:r>
              <a:rPr lang="ja-JP" altLang="en-US" b="0" i="0" dirty="0">
                <a:effectLst/>
                <a:latin typeface="YakuHanJPs"/>
              </a:rPr>
              <a:t>次元まで次元削減し，プロットした．</a:t>
            </a:r>
            <a:endParaRPr lang="en-US" altLang="ja-JP" b="0" i="0" dirty="0">
              <a:effectLst/>
              <a:latin typeface="YakuHanJP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202124"/>
                </a:solidFill>
                <a:effectLst/>
                <a:latin typeface="Google Sans"/>
              </a:rPr>
              <a:t>t-distributed Stochastic Neighbor</a:t>
            </a:r>
            <a:endParaRPr kumimoji="1"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kern="100" dirty="0">
                <a:effectLst/>
                <a:latin typeface="+mn-ea"/>
                <a:cs typeface="Times New Roman" panose="02020603050405020304" pitchFamily="18" charset="0"/>
              </a:rPr>
              <a:t>TSNE</a:t>
            </a:r>
            <a:r>
              <a:rPr lang="ja-JP" altLang="en-US" sz="1200" kern="100" dirty="0">
                <a:effectLst/>
                <a:latin typeface="+mn-ea"/>
                <a:cs typeface="Times New Roman" panose="02020603050405020304" pitchFamily="18" charset="0"/>
              </a:rPr>
              <a:t>による特徴ベクトルの分布比較では，</a:t>
            </a:r>
            <a:r>
              <a:rPr lang="en-US" altLang="ja-JP" sz="1200" kern="100" dirty="0">
                <a:effectLst/>
                <a:latin typeface="+mn-ea"/>
                <a:cs typeface="Times New Roman" panose="02020603050405020304" pitchFamily="18" charset="0"/>
              </a:rPr>
              <a:t>M5, M6</a:t>
            </a:r>
            <a:r>
              <a:rPr lang="ja-JP" altLang="en-US" sz="1200" kern="100" dirty="0">
                <a:latin typeface="+mn-ea"/>
                <a:cs typeface="Times New Roman" panose="02020603050405020304" pitchFamily="18" charset="0"/>
              </a:rPr>
              <a:t>ともに分類可能な特徴ベクトルになっていることが確認できた．</a:t>
            </a:r>
            <a:endParaRPr kumimoji="1" lang="en-US" altLang="ja-JP" b="0" dirty="0"/>
          </a:p>
          <a:p>
            <a:endParaRPr kumimoji="1" lang="en-US" altLang="ja-JP" dirty="0"/>
          </a:p>
        </p:txBody>
      </p:sp>
      <p:sp>
        <p:nvSpPr>
          <p:cNvPr id="4" name="スライド番号プレースホルダー 3"/>
          <p:cNvSpPr>
            <a:spLocks noGrp="1"/>
          </p:cNvSpPr>
          <p:nvPr>
            <p:ph type="sldNum" sz="quarter" idx="5"/>
          </p:nvPr>
        </p:nvSpPr>
        <p:spPr/>
        <p:txBody>
          <a:bodyPr/>
          <a:lstStyle/>
          <a:p>
            <a:fld id="{62BAB55A-5AFE-46CA-BE52-146FC9AEC3C1}" type="slidenum">
              <a:rPr kumimoji="1" lang="ja-JP" altLang="en-US" smtClean="0"/>
              <a:t>20</a:t>
            </a:fld>
            <a:endParaRPr kumimoji="1" lang="ja-JP" altLang="en-US"/>
          </a:p>
        </p:txBody>
      </p:sp>
    </p:spTree>
    <p:extLst>
      <p:ext uri="{BB962C8B-B14F-4D97-AF65-F5344CB8AC3E}">
        <p14:creationId xmlns:p14="http://schemas.microsoft.com/office/powerpoint/2010/main" val="855055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1EF18F2-0861-44E4-BEC9-3158AE298AD9}" type="slidenum">
              <a:rPr kumimoji="1" lang="ja-JP" altLang="en-US" smtClean="0"/>
              <a:t>22</a:t>
            </a:fld>
            <a:endParaRPr kumimoji="1" lang="ja-JP" altLang="en-US"/>
          </a:p>
        </p:txBody>
      </p:sp>
    </p:spTree>
    <p:extLst>
      <p:ext uri="{BB962C8B-B14F-4D97-AF65-F5344CB8AC3E}">
        <p14:creationId xmlns:p14="http://schemas.microsoft.com/office/powerpoint/2010/main" val="3696200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＊グループ分けをおこないまとめて説明できるようにする．</a:t>
            </a:r>
          </a:p>
        </p:txBody>
      </p:sp>
      <p:sp>
        <p:nvSpPr>
          <p:cNvPr id="4" name="スライド番号プレースホルダー 3"/>
          <p:cNvSpPr>
            <a:spLocks noGrp="1"/>
          </p:cNvSpPr>
          <p:nvPr>
            <p:ph type="sldNum" sz="quarter" idx="5"/>
          </p:nvPr>
        </p:nvSpPr>
        <p:spPr/>
        <p:txBody>
          <a:bodyPr/>
          <a:lstStyle/>
          <a:p>
            <a:fld id="{11EF18F2-0861-44E4-BEC9-3158AE298AD9}" type="slidenum">
              <a:rPr kumimoji="1" lang="ja-JP" altLang="en-US" smtClean="0"/>
              <a:t>24</a:t>
            </a:fld>
            <a:endParaRPr kumimoji="1" lang="ja-JP" altLang="en-US"/>
          </a:p>
        </p:txBody>
      </p:sp>
    </p:spTree>
    <p:extLst>
      <p:ext uri="{BB962C8B-B14F-4D97-AF65-F5344CB8AC3E}">
        <p14:creationId xmlns:p14="http://schemas.microsoft.com/office/powerpoint/2010/main" val="3309704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1EF18F2-0861-44E4-BEC9-3158AE298AD9}" type="slidenum">
              <a:rPr kumimoji="1" lang="ja-JP" altLang="en-US" smtClean="0"/>
              <a:t>27</a:t>
            </a:fld>
            <a:endParaRPr kumimoji="1" lang="ja-JP" altLang="en-US"/>
          </a:p>
        </p:txBody>
      </p:sp>
    </p:spTree>
    <p:extLst>
      <p:ext uri="{BB962C8B-B14F-4D97-AF65-F5344CB8AC3E}">
        <p14:creationId xmlns:p14="http://schemas.microsoft.com/office/powerpoint/2010/main" val="2756738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＊グループ分けをおこないまとめて説明できるようにする．</a:t>
            </a:r>
          </a:p>
        </p:txBody>
      </p:sp>
      <p:sp>
        <p:nvSpPr>
          <p:cNvPr id="4" name="スライド番号プレースホルダー 3"/>
          <p:cNvSpPr>
            <a:spLocks noGrp="1"/>
          </p:cNvSpPr>
          <p:nvPr>
            <p:ph type="sldNum" sz="quarter" idx="5"/>
          </p:nvPr>
        </p:nvSpPr>
        <p:spPr/>
        <p:txBody>
          <a:bodyPr/>
          <a:lstStyle/>
          <a:p>
            <a:fld id="{11EF18F2-0861-44E4-BEC9-3158AE298AD9}" type="slidenum">
              <a:rPr kumimoji="1" lang="ja-JP" altLang="en-US" smtClean="0"/>
              <a:t>5</a:t>
            </a:fld>
            <a:endParaRPr kumimoji="1" lang="ja-JP" altLang="en-US"/>
          </a:p>
        </p:txBody>
      </p:sp>
    </p:spTree>
    <p:extLst>
      <p:ext uri="{BB962C8B-B14F-4D97-AF65-F5344CB8AC3E}">
        <p14:creationId xmlns:p14="http://schemas.microsoft.com/office/powerpoint/2010/main" val="3606098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2BAB55A-5AFE-46CA-BE52-146FC9AEC3C1}" type="slidenum">
              <a:rPr kumimoji="1" lang="ja-JP" altLang="en-US" smtClean="0"/>
              <a:t>6</a:t>
            </a:fld>
            <a:endParaRPr kumimoji="1" lang="ja-JP" altLang="en-US"/>
          </a:p>
        </p:txBody>
      </p:sp>
    </p:spTree>
    <p:extLst>
      <p:ext uri="{BB962C8B-B14F-4D97-AF65-F5344CB8AC3E}">
        <p14:creationId xmlns:p14="http://schemas.microsoft.com/office/powerpoint/2010/main" val="1430085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2BAB55A-5AFE-46CA-BE52-146FC9AEC3C1}" type="slidenum">
              <a:rPr kumimoji="1" lang="ja-JP" altLang="en-US" smtClean="0"/>
              <a:t>9</a:t>
            </a:fld>
            <a:endParaRPr kumimoji="1" lang="ja-JP" altLang="en-US"/>
          </a:p>
        </p:txBody>
      </p:sp>
    </p:spTree>
    <p:extLst>
      <p:ext uri="{BB962C8B-B14F-4D97-AF65-F5344CB8AC3E}">
        <p14:creationId xmlns:p14="http://schemas.microsoft.com/office/powerpoint/2010/main" val="2463438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下図の</a:t>
            </a:r>
            <a:r>
              <a:rPr kumimoji="1" lang="en-US" altLang="ja-JP" dirty="0"/>
              <a:t>Embedding</a:t>
            </a:r>
            <a:r>
              <a:rPr kumimoji="1" lang="ja-JP" altLang="en-US" dirty="0"/>
              <a:t>が距離学習で最適化された特徴ベクトルである．</a:t>
            </a:r>
          </a:p>
        </p:txBody>
      </p:sp>
      <p:sp>
        <p:nvSpPr>
          <p:cNvPr id="4" name="スライド番号プレースホルダー 3"/>
          <p:cNvSpPr>
            <a:spLocks noGrp="1"/>
          </p:cNvSpPr>
          <p:nvPr>
            <p:ph type="sldNum" sz="quarter" idx="5"/>
          </p:nvPr>
        </p:nvSpPr>
        <p:spPr/>
        <p:txBody>
          <a:bodyPr/>
          <a:lstStyle/>
          <a:p>
            <a:fld id="{62BAB55A-5AFE-46CA-BE52-146FC9AEC3C1}" type="slidenum">
              <a:rPr kumimoji="1" lang="ja-JP" altLang="en-US" smtClean="0"/>
              <a:t>11</a:t>
            </a:fld>
            <a:endParaRPr kumimoji="1" lang="ja-JP" altLang="en-US"/>
          </a:p>
        </p:txBody>
      </p:sp>
    </p:spTree>
    <p:extLst>
      <p:ext uri="{BB962C8B-B14F-4D97-AF65-F5344CB8AC3E}">
        <p14:creationId xmlns:p14="http://schemas.microsoft.com/office/powerpoint/2010/main" val="2559739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下図の</a:t>
            </a:r>
            <a:r>
              <a:rPr kumimoji="1" lang="en-US" altLang="ja-JP" dirty="0"/>
              <a:t>Embedding</a:t>
            </a:r>
            <a:r>
              <a:rPr kumimoji="1" lang="ja-JP" altLang="en-US" dirty="0"/>
              <a:t>が距離学習で最適化された特徴ベクトルである．</a:t>
            </a:r>
            <a:endParaRPr kumimoji="1" lang="en-US" altLang="ja-JP" dirty="0"/>
          </a:p>
          <a:p>
            <a:r>
              <a:rPr kumimoji="1" lang="ja-JP" altLang="en-US" dirty="0"/>
              <a:t>画像検索時には，この代表特徴ベクトルを用いて入力画像との類似度を計算します．</a:t>
            </a:r>
          </a:p>
        </p:txBody>
      </p:sp>
      <p:sp>
        <p:nvSpPr>
          <p:cNvPr id="4" name="スライド番号プレースホルダー 3"/>
          <p:cNvSpPr>
            <a:spLocks noGrp="1"/>
          </p:cNvSpPr>
          <p:nvPr>
            <p:ph type="sldNum" sz="quarter" idx="5"/>
          </p:nvPr>
        </p:nvSpPr>
        <p:spPr/>
        <p:txBody>
          <a:bodyPr/>
          <a:lstStyle/>
          <a:p>
            <a:fld id="{62BAB55A-5AFE-46CA-BE52-146FC9AEC3C1}" type="slidenum">
              <a:rPr kumimoji="1" lang="ja-JP" altLang="en-US" smtClean="0"/>
              <a:t>13</a:t>
            </a:fld>
            <a:endParaRPr kumimoji="1" lang="ja-JP" altLang="en-US"/>
          </a:p>
        </p:txBody>
      </p:sp>
    </p:spTree>
    <p:extLst>
      <p:ext uri="{BB962C8B-B14F-4D97-AF65-F5344CB8AC3E}">
        <p14:creationId xmlns:p14="http://schemas.microsoft.com/office/powerpoint/2010/main" val="763644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1EF18F2-0861-44E4-BEC9-3158AE298AD9}" type="slidenum">
              <a:rPr kumimoji="1" lang="ja-JP" altLang="en-US" smtClean="0"/>
              <a:t>14</a:t>
            </a:fld>
            <a:endParaRPr kumimoji="1" lang="ja-JP" altLang="en-US"/>
          </a:p>
        </p:txBody>
      </p:sp>
    </p:spTree>
    <p:extLst>
      <p:ext uri="{BB962C8B-B14F-4D97-AF65-F5344CB8AC3E}">
        <p14:creationId xmlns:p14="http://schemas.microsoft.com/office/powerpoint/2010/main" val="2015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2BAB55A-5AFE-46CA-BE52-146FC9AEC3C1}" type="slidenum">
              <a:rPr kumimoji="1" lang="ja-JP" altLang="en-US" smtClean="0"/>
              <a:t>15</a:t>
            </a:fld>
            <a:endParaRPr kumimoji="1" lang="ja-JP" altLang="en-US"/>
          </a:p>
        </p:txBody>
      </p:sp>
    </p:spTree>
    <p:extLst>
      <p:ext uri="{BB962C8B-B14F-4D97-AF65-F5344CB8AC3E}">
        <p14:creationId xmlns:p14="http://schemas.microsoft.com/office/powerpoint/2010/main" val="1063075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indent="114300" algn="just">
              <a:tabLst>
                <a:tab pos="325755" algn="l"/>
              </a:tabLst>
            </a:pPr>
            <a:r>
              <a:rPr lang="en-US" altLang="ja-JP" sz="1800" kern="100" dirty="0">
                <a:effectLst/>
                <a:latin typeface="Times New Roman" panose="02020603050405020304" pitchFamily="18" charset="0"/>
                <a:ea typeface="ＭＳ 明朝" panose="02020609040205080304" pitchFamily="17" charset="-128"/>
              </a:rPr>
              <a:t>M1</a:t>
            </a:r>
            <a:r>
              <a:rPr lang="ja-JP" altLang="ja-JP" sz="1800" kern="100" dirty="0">
                <a:effectLst/>
                <a:latin typeface="Times New Roman" panose="02020603050405020304" pitchFamily="18" charset="0"/>
                <a:ea typeface="ＭＳ 明朝" panose="02020609040205080304" pitchFamily="17" charset="-128"/>
              </a:rPr>
              <a:t>と</a:t>
            </a:r>
            <a:r>
              <a:rPr lang="en-US" altLang="ja-JP" sz="1800" kern="100" dirty="0">
                <a:effectLst/>
                <a:latin typeface="Times New Roman" panose="02020603050405020304" pitchFamily="18" charset="0"/>
                <a:ea typeface="ＭＳ 明朝" panose="02020609040205080304" pitchFamily="17" charset="-128"/>
              </a:rPr>
              <a:t>M2</a:t>
            </a:r>
            <a:r>
              <a:rPr lang="ja-JP" altLang="ja-JP" sz="1800" kern="100" dirty="0">
                <a:effectLst/>
                <a:latin typeface="Times New Roman" panose="02020603050405020304" pitchFamily="18" charset="0"/>
                <a:ea typeface="ＭＳ 明朝" panose="02020609040205080304" pitchFamily="17" charset="-128"/>
              </a:rPr>
              <a:t>はオートエンコーダのみで構成され，モデル</a:t>
            </a:r>
            <a:r>
              <a:rPr lang="en-US" altLang="ja-JP" sz="1800" kern="100" dirty="0">
                <a:effectLst/>
                <a:latin typeface="Times New Roman" panose="02020603050405020304" pitchFamily="18" charset="0"/>
                <a:ea typeface="ＭＳ 明朝" panose="02020609040205080304" pitchFamily="17" charset="-128"/>
              </a:rPr>
              <a:t>M3</a:t>
            </a:r>
            <a:r>
              <a:rPr lang="ja-JP" altLang="ja-JP" sz="1800" kern="100" dirty="0">
                <a:effectLst/>
                <a:latin typeface="Times New Roman" panose="02020603050405020304" pitchFamily="18" charset="0"/>
                <a:ea typeface="ＭＳ 明朝" panose="02020609040205080304" pitchFamily="17" charset="-128"/>
              </a:rPr>
              <a:t>と</a:t>
            </a:r>
            <a:r>
              <a:rPr lang="en-US" altLang="ja-JP" sz="1800" kern="100" dirty="0">
                <a:effectLst/>
                <a:latin typeface="Times New Roman" panose="02020603050405020304" pitchFamily="18" charset="0"/>
                <a:ea typeface="ＭＳ 明朝" panose="02020609040205080304" pitchFamily="17" charset="-128"/>
              </a:rPr>
              <a:t>M4</a:t>
            </a:r>
            <a:r>
              <a:rPr lang="ja-JP" altLang="ja-JP" sz="1800" kern="100" dirty="0">
                <a:effectLst/>
                <a:latin typeface="Times New Roman" panose="02020603050405020304" pitchFamily="18" charset="0"/>
                <a:ea typeface="ＭＳ 明朝" panose="02020609040205080304" pitchFamily="17" charset="-128"/>
              </a:rPr>
              <a:t>はオートエンコーダと距離学習ニューラルネットワークから構成されるモデルである．モデル</a:t>
            </a:r>
            <a:r>
              <a:rPr lang="en-US" altLang="ja-JP" sz="1800" kern="100" dirty="0">
                <a:effectLst/>
                <a:latin typeface="Times New Roman" panose="02020603050405020304" pitchFamily="18" charset="0"/>
                <a:ea typeface="ＭＳ 明朝" panose="02020609040205080304" pitchFamily="17" charset="-128"/>
              </a:rPr>
              <a:t>M3</a:t>
            </a:r>
            <a:r>
              <a:rPr lang="ja-JP" altLang="ja-JP" sz="1800" kern="100" dirty="0">
                <a:effectLst/>
                <a:latin typeface="Times New Roman" panose="02020603050405020304" pitchFamily="18" charset="0"/>
                <a:ea typeface="ＭＳ 明朝" panose="02020609040205080304" pitchFamily="17" charset="-128"/>
              </a:rPr>
              <a:t>と</a:t>
            </a:r>
            <a:r>
              <a:rPr lang="en-US" altLang="ja-JP" sz="1800" kern="100" dirty="0">
                <a:effectLst/>
                <a:latin typeface="Times New Roman" panose="02020603050405020304" pitchFamily="18" charset="0"/>
                <a:ea typeface="ＭＳ 明朝" panose="02020609040205080304" pitchFamily="17" charset="-128"/>
              </a:rPr>
              <a:t>M4</a:t>
            </a:r>
            <a:r>
              <a:rPr lang="ja-JP" altLang="ja-JP" sz="1800" kern="100" dirty="0">
                <a:effectLst/>
                <a:latin typeface="Times New Roman" panose="02020603050405020304" pitchFamily="18" charset="0"/>
                <a:ea typeface="ＭＳ 明朝" panose="02020609040205080304" pitchFamily="17" charset="-128"/>
              </a:rPr>
              <a:t>が再現率，適合率ともに向上しているため，距離学習ニューラルネットワークの適用により，画像分類精度を向上することが可能であることが確認できる．</a:t>
            </a:r>
            <a:endParaRPr lang="en-US" altLang="ja-JP" sz="1800" kern="100" dirty="0">
              <a:effectLst/>
              <a:latin typeface="Times New Roman" panose="02020603050405020304" pitchFamily="18" charset="0"/>
              <a:ea typeface="ＭＳ 明朝" panose="02020609040205080304" pitchFamily="17" charset="-128"/>
            </a:endParaRPr>
          </a:p>
          <a:p>
            <a:pPr indent="114300" algn="just">
              <a:tabLst>
                <a:tab pos="325755" algn="l"/>
              </a:tabLst>
            </a:pPr>
            <a:endParaRPr lang="ja-JP" altLang="ja-JP" sz="1800" kern="100" dirty="0">
              <a:effectLst/>
              <a:latin typeface="Times New Roman" panose="02020603050405020304" pitchFamily="18" charset="0"/>
              <a:ea typeface="ＭＳ 明朝" panose="02020609040205080304" pitchFamily="17" charset="-128"/>
            </a:endParaRPr>
          </a:p>
          <a:p>
            <a:pPr indent="114300" algn="just">
              <a:tabLst>
                <a:tab pos="325755" algn="l"/>
              </a:tabLst>
            </a:pPr>
            <a:r>
              <a:rPr lang="ja-JP" altLang="ja-JP" sz="1800" kern="100" dirty="0">
                <a:effectLst/>
                <a:latin typeface="Times New Roman" panose="02020603050405020304" pitchFamily="18" charset="0"/>
                <a:ea typeface="ＭＳ 明朝" panose="02020609040205080304" pitchFamily="17" charset="-128"/>
              </a:rPr>
              <a:t>また，モデル</a:t>
            </a:r>
            <a:r>
              <a:rPr lang="en-US" altLang="ja-JP" sz="1800" kern="100" dirty="0">
                <a:effectLst/>
                <a:latin typeface="Times New Roman" panose="02020603050405020304" pitchFamily="18" charset="0"/>
                <a:ea typeface="ＭＳ 明朝" panose="02020609040205080304" pitchFamily="17" charset="-128"/>
              </a:rPr>
              <a:t>M5</a:t>
            </a:r>
            <a:r>
              <a:rPr lang="ja-JP" altLang="ja-JP" sz="1800" kern="100" dirty="0">
                <a:effectLst/>
                <a:latin typeface="Times New Roman" panose="02020603050405020304" pitchFamily="18" charset="0"/>
                <a:ea typeface="ＭＳ 明朝" panose="02020609040205080304" pitchFamily="17" charset="-128"/>
              </a:rPr>
              <a:t>は，</a:t>
            </a:r>
            <a:r>
              <a:rPr lang="en-US" altLang="ja-JP" sz="1800" kern="100" dirty="0">
                <a:effectLst/>
                <a:latin typeface="Times New Roman" panose="02020603050405020304" pitchFamily="18" charset="0"/>
                <a:ea typeface="ＭＳ 明朝" panose="02020609040205080304" pitchFamily="17" charset="-128"/>
              </a:rPr>
              <a:t>M3</a:t>
            </a:r>
            <a:r>
              <a:rPr lang="ja-JP" altLang="ja-JP" sz="1800" kern="100" dirty="0">
                <a:effectLst/>
                <a:latin typeface="Times New Roman" panose="02020603050405020304" pitchFamily="18" charset="0"/>
                <a:ea typeface="ＭＳ 明朝" panose="02020609040205080304" pitchFamily="17" charset="-128"/>
              </a:rPr>
              <a:t>，</a:t>
            </a:r>
            <a:r>
              <a:rPr lang="en-US" altLang="ja-JP" sz="1800" kern="100" dirty="0">
                <a:effectLst/>
                <a:latin typeface="Times New Roman" panose="02020603050405020304" pitchFamily="18" charset="0"/>
                <a:ea typeface="ＭＳ 明朝" panose="02020609040205080304" pitchFamily="17" charset="-128"/>
              </a:rPr>
              <a:t>M4</a:t>
            </a:r>
            <a:r>
              <a:rPr lang="ja-JP" altLang="ja-JP" sz="1800" kern="100" dirty="0">
                <a:effectLst/>
                <a:latin typeface="Times New Roman" panose="02020603050405020304" pitchFamily="18" charset="0"/>
                <a:ea typeface="ＭＳ 明朝" panose="02020609040205080304" pitchFamily="17" charset="-128"/>
              </a:rPr>
              <a:t>と同様にオートエンコーダと距離学習ニューラルネットワークから構成されるが，距離学習ニューラルネットワークに畳み込み層をもつモデルである．一方，モデル</a:t>
            </a:r>
            <a:r>
              <a:rPr lang="en-US" altLang="ja-JP" sz="1800" kern="100" dirty="0">
                <a:effectLst/>
                <a:latin typeface="Times New Roman" panose="02020603050405020304" pitchFamily="18" charset="0"/>
                <a:ea typeface="ＭＳ 明朝" panose="02020609040205080304" pitchFamily="17" charset="-128"/>
              </a:rPr>
              <a:t>M3</a:t>
            </a:r>
            <a:r>
              <a:rPr lang="ja-JP" altLang="ja-JP" sz="1800" kern="100" dirty="0">
                <a:effectLst/>
                <a:latin typeface="Times New Roman" panose="02020603050405020304" pitchFamily="18" charset="0"/>
                <a:ea typeface="ＭＳ 明朝" panose="02020609040205080304" pitchFamily="17" charset="-128"/>
              </a:rPr>
              <a:t>と</a:t>
            </a:r>
            <a:r>
              <a:rPr lang="en-US" altLang="ja-JP" sz="1800" kern="100" dirty="0">
                <a:effectLst/>
                <a:latin typeface="Times New Roman" panose="02020603050405020304" pitchFamily="18" charset="0"/>
                <a:ea typeface="ＭＳ 明朝" panose="02020609040205080304" pitchFamily="17" charset="-128"/>
              </a:rPr>
              <a:t>M4</a:t>
            </a:r>
            <a:r>
              <a:rPr lang="ja-JP" altLang="ja-JP" sz="1800" kern="100" dirty="0">
                <a:effectLst/>
                <a:latin typeface="Times New Roman" panose="02020603050405020304" pitchFamily="18" charset="0"/>
                <a:ea typeface="ＭＳ 明朝" panose="02020609040205080304" pitchFamily="17" charset="-128"/>
              </a:rPr>
              <a:t>は距離学習ニューラルネットワークに畳み込み層ではなく，全結合層で構成している．モデル</a:t>
            </a:r>
            <a:r>
              <a:rPr lang="en-US" altLang="ja-JP" sz="1800" kern="100" dirty="0">
                <a:effectLst/>
                <a:latin typeface="Times New Roman" panose="02020603050405020304" pitchFamily="18" charset="0"/>
                <a:ea typeface="ＭＳ 明朝" panose="02020609040205080304" pitchFamily="17" charset="-128"/>
              </a:rPr>
              <a:t>M5</a:t>
            </a:r>
            <a:r>
              <a:rPr lang="ja-JP" altLang="ja-JP" sz="1800" kern="100" dirty="0">
                <a:effectLst/>
                <a:latin typeface="Times New Roman" panose="02020603050405020304" pitchFamily="18" charset="0"/>
                <a:ea typeface="ＭＳ 明朝" panose="02020609040205080304" pitchFamily="17" charset="-128"/>
              </a:rPr>
              <a:t>の再現率，適合率が向上していることから，</a:t>
            </a:r>
            <a:r>
              <a:rPr lang="ja-JP" altLang="en-US" sz="1800" kern="100" dirty="0">
                <a:effectLst/>
                <a:latin typeface="Times New Roman" panose="02020603050405020304" pitchFamily="18" charset="0"/>
                <a:ea typeface="ＭＳ 明朝" panose="02020609040205080304" pitchFamily="17" charset="-128"/>
              </a:rPr>
              <a:t>提案手法での</a:t>
            </a:r>
            <a:r>
              <a:rPr lang="ja-JP" altLang="ja-JP" sz="1800" kern="100" dirty="0">
                <a:effectLst/>
                <a:latin typeface="Times New Roman" panose="02020603050405020304" pitchFamily="18" charset="0"/>
                <a:ea typeface="ＭＳ 明朝" panose="02020609040205080304" pitchFamily="17" charset="-128"/>
              </a:rPr>
              <a:t>画像分類においては，距離学習ニューラルネットワークに畳み込み層を用いて構成した方が分類精度向上の効果が高いことがわかる．</a:t>
            </a:r>
            <a:endParaRPr lang="en-US" altLang="ja-JP" sz="1800" kern="100" dirty="0">
              <a:effectLst/>
              <a:latin typeface="Times New Roman" panose="02020603050405020304" pitchFamily="18" charset="0"/>
              <a:ea typeface="ＭＳ 明朝" panose="02020609040205080304" pitchFamily="17" charset="-128"/>
            </a:endParaRPr>
          </a:p>
          <a:p>
            <a:pPr indent="114300" algn="just">
              <a:tabLst>
                <a:tab pos="325755" algn="l"/>
              </a:tabLst>
            </a:pPr>
            <a:endParaRPr lang="ja-JP" altLang="ja-JP" sz="1800" kern="100" dirty="0">
              <a:effectLst/>
              <a:latin typeface="Times New Roman" panose="02020603050405020304" pitchFamily="18" charset="0"/>
              <a:ea typeface="ＭＳ 明朝" panose="02020609040205080304" pitchFamily="17"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kern="100" dirty="0">
                <a:effectLst/>
                <a:latin typeface="Times New Roman" panose="02020603050405020304" pitchFamily="18" charset="0"/>
                <a:ea typeface="ＭＳ 明朝" panose="02020609040205080304" pitchFamily="17" charset="-128"/>
              </a:rPr>
              <a:t>　</a:t>
            </a:r>
            <a:r>
              <a:rPr lang="ja-JP" altLang="ja-JP" sz="1800" kern="100" dirty="0">
                <a:effectLst/>
                <a:latin typeface="Times New Roman" panose="02020603050405020304" pitchFamily="18" charset="0"/>
                <a:ea typeface="ＭＳ 明朝" panose="02020609040205080304" pitchFamily="17" charset="-128"/>
              </a:rPr>
              <a:t>モデル</a:t>
            </a:r>
            <a:r>
              <a:rPr lang="en-US" altLang="ja-JP" sz="1800" kern="100" dirty="0">
                <a:effectLst/>
                <a:latin typeface="Times New Roman" panose="02020603050405020304" pitchFamily="18" charset="0"/>
                <a:ea typeface="ＭＳ 明朝" panose="02020609040205080304" pitchFamily="17" charset="-128"/>
              </a:rPr>
              <a:t>M6</a:t>
            </a:r>
            <a:r>
              <a:rPr lang="ja-JP" altLang="ja-JP" sz="1800" kern="100" dirty="0">
                <a:effectLst/>
                <a:latin typeface="Times New Roman" panose="02020603050405020304" pitchFamily="18" charset="0"/>
                <a:ea typeface="ＭＳ 明朝" panose="02020609040205080304" pitchFamily="17" charset="-128"/>
              </a:rPr>
              <a:t>はオートエンコーダを使用せずに，距離学習ニューラルネットワークのみで構成され，入力には抽出した画像特徴ではなく，画像データそのものを用いる．オートエンコーダの中間層および距離学習ニューラルネットワークの出力層を</a:t>
            </a:r>
            <a:r>
              <a:rPr lang="en-US" altLang="ja-JP" sz="1800" kern="100" dirty="0">
                <a:effectLst/>
                <a:latin typeface="Times New Roman" panose="02020603050405020304" pitchFamily="18" charset="0"/>
                <a:ea typeface="ＭＳ 明朝" panose="02020609040205080304" pitchFamily="17" charset="-128"/>
              </a:rPr>
              <a:t>100</a:t>
            </a:r>
            <a:r>
              <a:rPr lang="ja-JP" altLang="ja-JP" sz="1800" kern="100" dirty="0">
                <a:effectLst/>
                <a:latin typeface="Times New Roman" panose="02020603050405020304" pitchFamily="18" charset="0"/>
                <a:ea typeface="ＭＳ 明朝" panose="02020609040205080304" pitchFamily="17" charset="-128"/>
              </a:rPr>
              <a:t>次元と</a:t>
            </a:r>
            <a:r>
              <a:rPr lang="en-US" altLang="ja-JP" sz="1800" kern="100" dirty="0">
                <a:effectLst/>
                <a:latin typeface="Times New Roman" panose="02020603050405020304" pitchFamily="18" charset="0"/>
                <a:ea typeface="ＭＳ 明朝" panose="02020609040205080304" pitchFamily="17" charset="-128"/>
              </a:rPr>
              <a:t>1000</a:t>
            </a:r>
            <a:r>
              <a:rPr lang="ja-JP" altLang="ja-JP" sz="1800" kern="100" dirty="0">
                <a:effectLst/>
                <a:latin typeface="Times New Roman" panose="02020603050405020304" pitchFamily="18" charset="0"/>
                <a:ea typeface="ＭＳ 明朝" panose="02020609040205080304" pitchFamily="17" charset="-128"/>
              </a:rPr>
              <a:t>次元とした場合に，</a:t>
            </a:r>
            <a:r>
              <a:rPr lang="en-US" altLang="ja-JP" sz="1800" kern="100" dirty="0">
                <a:effectLst/>
                <a:latin typeface="Times New Roman" panose="02020603050405020304" pitchFamily="18" charset="0"/>
                <a:ea typeface="ＭＳ 明朝" panose="02020609040205080304" pitchFamily="17" charset="-128"/>
              </a:rPr>
              <a:t>M6</a:t>
            </a:r>
            <a:r>
              <a:rPr lang="ja-JP" altLang="ja-JP" sz="1800" kern="100" dirty="0">
                <a:effectLst/>
                <a:latin typeface="Times New Roman" panose="02020603050405020304" pitchFamily="18" charset="0"/>
                <a:ea typeface="ＭＳ 明朝" panose="02020609040205080304" pitchFamily="17" charset="-128"/>
              </a:rPr>
              <a:t>の再現率，適合率が向上する結果となった．</a:t>
            </a:r>
          </a:p>
          <a:p>
            <a:endParaRPr kumimoji="1" lang="ja-JP" altLang="en-US" dirty="0"/>
          </a:p>
        </p:txBody>
      </p:sp>
      <p:sp>
        <p:nvSpPr>
          <p:cNvPr id="4" name="スライド番号プレースホルダー 3"/>
          <p:cNvSpPr>
            <a:spLocks noGrp="1"/>
          </p:cNvSpPr>
          <p:nvPr>
            <p:ph type="sldNum" sz="quarter" idx="5"/>
          </p:nvPr>
        </p:nvSpPr>
        <p:spPr/>
        <p:txBody>
          <a:bodyPr/>
          <a:lstStyle/>
          <a:p>
            <a:fld id="{11EF18F2-0861-44E4-BEC9-3158AE298AD9}" type="slidenum">
              <a:rPr kumimoji="1" lang="ja-JP" altLang="en-US" smtClean="0"/>
              <a:t>18</a:t>
            </a:fld>
            <a:endParaRPr kumimoji="1" lang="ja-JP" altLang="en-US"/>
          </a:p>
        </p:txBody>
      </p:sp>
    </p:spTree>
    <p:extLst>
      <p:ext uri="{BB962C8B-B14F-4D97-AF65-F5344CB8AC3E}">
        <p14:creationId xmlns:p14="http://schemas.microsoft.com/office/powerpoint/2010/main" val="696440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3E1F0265-5D2A-4AE0-977F-FC0F5E9950FE}" type="datetime1">
              <a:rPr kumimoji="1" lang="ja-JP" altLang="en-US" smtClean="0"/>
              <a:t>2024/1/9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9EE262-EBC5-4AB5-8344-5D2AA789D02E}"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573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D64CCCF-17E2-4403-BB79-3667B70012DE}" type="datetime1">
              <a:rPr kumimoji="1" lang="ja-JP" altLang="en-US" smtClean="0"/>
              <a:t>2024/1/9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9EE262-EBC5-4AB5-8344-5D2AA789D02E}" type="slidenum">
              <a:rPr kumimoji="1" lang="ja-JP" altLang="en-US" smtClean="0"/>
              <a:t>‹#›</a:t>
            </a:fld>
            <a:endParaRPr kumimoji="1" lang="ja-JP" altLang="en-US"/>
          </a:p>
        </p:txBody>
      </p:sp>
    </p:spTree>
    <p:extLst>
      <p:ext uri="{BB962C8B-B14F-4D97-AF65-F5344CB8AC3E}">
        <p14:creationId xmlns:p14="http://schemas.microsoft.com/office/powerpoint/2010/main" val="4250987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00D21D7-E9BD-4EDF-ACEC-395733EBB4F7}" type="datetime1">
              <a:rPr kumimoji="1" lang="ja-JP" altLang="en-US" smtClean="0"/>
              <a:t>2024/1/9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9EE262-EBC5-4AB5-8344-5D2AA789D02E}" type="slidenum">
              <a:rPr kumimoji="1" lang="ja-JP" altLang="en-US" smtClean="0"/>
              <a:t>‹#›</a:t>
            </a:fld>
            <a:endParaRPr kumimoji="1" lang="ja-JP" altLang="en-US"/>
          </a:p>
        </p:txBody>
      </p:sp>
    </p:spTree>
    <p:extLst>
      <p:ext uri="{BB962C8B-B14F-4D97-AF65-F5344CB8AC3E}">
        <p14:creationId xmlns:p14="http://schemas.microsoft.com/office/powerpoint/2010/main" val="1037938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E037063-A864-4212-87F1-859895C7BC0F}" type="datetime1">
              <a:rPr kumimoji="1" lang="ja-JP" altLang="en-US" smtClean="0"/>
              <a:t>2024/1/9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9EE262-EBC5-4AB5-8344-5D2AA789D02E}" type="slidenum">
              <a:rPr kumimoji="1" lang="ja-JP" altLang="en-US" smtClean="0"/>
              <a:t>‹#›</a:t>
            </a:fld>
            <a:endParaRPr kumimoji="1" lang="ja-JP" altLang="en-US"/>
          </a:p>
        </p:txBody>
      </p:sp>
    </p:spTree>
    <p:extLst>
      <p:ext uri="{BB962C8B-B14F-4D97-AF65-F5344CB8AC3E}">
        <p14:creationId xmlns:p14="http://schemas.microsoft.com/office/powerpoint/2010/main" val="1033953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1E69656-C62E-48AE-ABD9-17FA73ED9E41}" type="datetime1">
              <a:rPr kumimoji="1" lang="ja-JP" altLang="en-US" smtClean="0"/>
              <a:t>2024/1/9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9EE262-EBC5-4AB5-8344-5D2AA789D02E}"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403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C201992-1819-482D-9314-A50A698B945A}" type="datetime1">
              <a:rPr kumimoji="1" lang="ja-JP" altLang="en-US" smtClean="0"/>
              <a:t>2024/1/9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E9EE262-EBC5-4AB5-8344-5D2AA789D02E}" type="slidenum">
              <a:rPr kumimoji="1" lang="ja-JP" altLang="en-US" smtClean="0"/>
              <a:t>‹#›</a:t>
            </a:fld>
            <a:endParaRPr kumimoji="1" lang="ja-JP" altLang="en-US"/>
          </a:p>
        </p:txBody>
      </p:sp>
    </p:spTree>
    <p:extLst>
      <p:ext uri="{BB962C8B-B14F-4D97-AF65-F5344CB8AC3E}">
        <p14:creationId xmlns:p14="http://schemas.microsoft.com/office/powerpoint/2010/main" val="1748718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2F9B047-7B83-41A1-838E-B48825027940}" type="datetime1">
              <a:rPr kumimoji="1" lang="ja-JP" altLang="en-US" smtClean="0"/>
              <a:t>2024/1/9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E9EE262-EBC5-4AB5-8344-5D2AA789D02E}" type="slidenum">
              <a:rPr kumimoji="1" lang="ja-JP" altLang="en-US" smtClean="0"/>
              <a:t>‹#›</a:t>
            </a:fld>
            <a:endParaRPr kumimoji="1" lang="ja-JP" altLang="en-US"/>
          </a:p>
        </p:txBody>
      </p:sp>
    </p:spTree>
    <p:extLst>
      <p:ext uri="{BB962C8B-B14F-4D97-AF65-F5344CB8AC3E}">
        <p14:creationId xmlns:p14="http://schemas.microsoft.com/office/powerpoint/2010/main" val="3494626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A9C7FF5-678C-427F-AA41-90C7E3470BA7}" type="datetime1">
              <a:rPr kumimoji="1" lang="ja-JP" altLang="en-US" smtClean="0"/>
              <a:t>2024/1/9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E9EE262-EBC5-4AB5-8344-5D2AA789D02E}" type="slidenum">
              <a:rPr kumimoji="1" lang="ja-JP" altLang="en-US" smtClean="0"/>
              <a:t>‹#›</a:t>
            </a:fld>
            <a:endParaRPr kumimoji="1" lang="ja-JP" altLang="en-US"/>
          </a:p>
        </p:txBody>
      </p:sp>
    </p:spTree>
    <p:extLst>
      <p:ext uri="{BB962C8B-B14F-4D97-AF65-F5344CB8AC3E}">
        <p14:creationId xmlns:p14="http://schemas.microsoft.com/office/powerpoint/2010/main" val="3961693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C2CAB7E-CD5D-446B-A2B7-421D4B552F0C}" type="datetime1">
              <a:rPr kumimoji="1" lang="ja-JP" altLang="en-US" smtClean="0"/>
              <a:t>2024/1/9</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AE9EE262-EBC5-4AB5-8344-5D2AA789D02E}" type="slidenum">
              <a:rPr kumimoji="1" lang="ja-JP" altLang="en-US" smtClean="0"/>
              <a:t>‹#›</a:t>
            </a:fld>
            <a:endParaRPr kumimoji="1" lang="ja-JP" altLang="en-US"/>
          </a:p>
        </p:txBody>
      </p:sp>
    </p:spTree>
    <p:extLst>
      <p:ext uri="{BB962C8B-B14F-4D97-AF65-F5344CB8AC3E}">
        <p14:creationId xmlns:p14="http://schemas.microsoft.com/office/powerpoint/2010/main" val="927034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8E9A595-4AA4-4398-839B-D09F9B7DCADD}" type="datetime1">
              <a:rPr kumimoji="1" lang="ja-JP" altLang="en-US" smtClean="0"/>
              <a:t>2024/1/9</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9EE262-EBC5-4AB5-8344-5D2AA789D02E}" type="slidenum">
              <a:rPr kumimoji="1" lang="ja-JP" altLang="en-US" smtClean="0"/>
              <a:t>‹#›</a:t>
            </a:fld>
            <a:endParaRPr kumimoji="1" lang="ja-JP" altLang="en-US"/>
          </a:p>
        </p:txBody>
      </p:sp>
    </p:spTree>
    <p:extLst>
      <p:ext uri="{BB962C8B-B14F-4D97-AF65-F5344CB8AC3E}">
        <p14:creationId xmlns:p14="http://schemas.microsoft.com/office/powerpoint/2010/main" val="3607224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AFC4DA6-A7BB-41A6-921D-B140C3915568}" type="datetime1">
              <a:rPr kumimoji="1" lang="ja-JP" altLang="en-US" smtClean="0"/>
              <a:t>2024/1/9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E9EE262-EBC5-4AB5-8344-5D2AA789D02E}" type="slidenum">
              <a:rPr kumimoji="1" lang="ja-JP" altLang="en-US" smtClean="0"/>
              <a:t>‹#›</a:t>
            </a:fld>
            <a:endParaRPr kumimoji="1" lang="ja-JP" altLang="en-US"/>
          </a:p>
        </p:txBody>
      </p:sp>
    </p:spTree>
    <p:extLst>
      <p:ext uri="{BB962C8B-B14F-4D97-AF65-F5344CB8AC3E}">
        <p14:creationId xmlns:p14="http://schemas.microsoft.com/office/powerpoint/2010/main" val="259105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dirty="0"/>
          </a:p>
        </p:txBody>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994042"/>
          </a:xfrm>
          <a:prstGeom prst="rect">
            <a:avLst/>
          </a:prstGeom>
        </p:spPr>
        <p:txBody>
          <a:bodyPr vert="horz" lIns="91440" tIns="45720" rIns="91440" bIns="45720" rtlCol="0" anchor="b">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1097280" y="1422413"/>
            <a:ext cx="10058400" cy="4852918"/>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B4A792E-88FC-465E-AD25-78B87AAA2E58}" type="datetime1">
              <a:rPr kumimoji="1" lang="ja-JP" altLang="en-US" smtClean="0"/>
              <a:t>2024/1/9</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2400">
                <a:solidFill>
                  <a:srgbClr val="FFFFFF"/>
                </a:solidFill>
              </a:defRPr>
            </a:lvl1pPr>
          </a:lstStyle>
          <a:p>
            <a:fld id="{AE9EE262-EBC5-4AB5-8344-5D2AA789D02E}" type="slidenum">
              <a:rPr kumimoji="1" lang="ja-JP" altLang="en-US" smtClean="0"/>
              <a:pPr/>
              <a:t>‹#›</a:t>
            </a:fld>
            <a:endParaRPr kumimoji="1" lang="ja-JP" altLang="en-US" dirty="0"/>
          </a:p>
        </p:txBody>
      </p:sp>
      <p:cxnSp>
        <p:nvCxnSpPr>
          <p:cNvPr id="10" name="Straight Connector 9"/>
          <p:cNvCxnSpPr/>
          <p:nvPr/>
        </p:nvCxnSpPr>
        <p:spPr>
          <a:xfrm>
            <a:off x="1112520" y="1289444"/>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1319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kumimoji="1"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sv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F017F0-FC38-4B4F-A7C1-18DD8C92744B}"/>
              </a:ext>
            </a:extLst>
          </p:cNvPr>
          <p:cNvSpPr>
            <a:spLocks noGrp="1"/>
          </p:cNvSpPr>
          <p:nvPr>
            <p:ph type="ctrTitle"/>
          </p:nvPr>
        </p:nvSpPr>
        <p:spPr>
          <a:xfrm>
            <a:off x="1097280" y="758952"/>
            <a:ext cx="10058400" cy="3335931"/>
          </a:xfrm>
        </p:spPr>
        <p:txBody>
          <a:bodyPr anchor="b">
            <a:noAutofit/>
          </a:bodyPr>
          <a:lstStyle/>
          <a:p>
            <a:pPr algn="ctr"/>
            <a:r>
              <a:rPr kumimoji="1" lang="ja-JP" altLang="en-US" sz="4400" dirty="0"/>
              <a:t>自然環境映像を対象とした</a:t>
            </a:r>
            <a:br>
              <a:rPr kumimoji="1" lang="en-US" altLang="ja-JP" sz="4400" dirty="0"/>
            </a:br>
            <a:r>
              <a:rPr kumimoji="1" lang="ja-JP" altLang="en-US" sz="4400" dirty="0"/>
              <a:t>画像検索における</a:t>
            </a:r>
            <a:br>
              <a:rPr kumimoji="1" lang="en-US" altLang="ja-JP" sz="4400" dirty="0"/>
            </a:br>
            <a:r>
              <a:rPr kumimoji="1" lang="ja-JP" altLang="en-US" sz="4400" dirty="0"/>
              <a:t>画像特徴ベクトルのインデクシング手法</a:t>
            </a:r>
          </a:p>
        </p:txBody>
      </p:sp>
      <p:sp>
        <p:nvSpPr>
          <p:cNvPr id="3" name="字幕 2">
            <a:extLst>
              <a:ext uri="{FF2B5EF4-FFF2-40B4-BE49-F238E27FC236}">
                <a16:creationId xmlns:a16="http://schemas.microsoft.com/office/drawing/2014/main" id="{841DB1FC-C504-489B-8666-15FBE0B3181E}"/>
              </a:ext>
            </a:extLst>
          </p:cNvPr>
          <p:cNvSpPr>
            <a:spLocks noGrp="1"/>
          </p:cNvSpPr>
          <p:nvPr>
            <p:ph type="subTitle" idx="1"/>
          </p:nvPr>
        </p:nvSpPr>
        <p:spPr>
          <a:xfrm>
            <a:off x="1100051" y="4455620"/>
            <a:ext cx="10058400" cy="1643428"/>
          </a:xfrm>
        </p:spPr>
        <p:txBody>
          <a:bodyPr>
            <a:normAutofit/>
          </a:bodyPr>
          <a:lstStyle/>
          <a:p>
            <a:r>
              <a:rPr lang="ja-JP" altLang="en-US" kern="100" dirty="0">
                <a:effectLst/>
                <a:latin typeface="+mn-ea"/>
              </a:rPr>
              <a:t>所属：神奈川工科大学　情報学部　情報工学科</a:t>
            </a:r>
            <a:endParaRPr lang="en-US" altLang="ja-JP" kern="100" dirty="0">
              <a:effectLst/>
              <a:latin typeface="+mn-ea"/>
            </a:endParaRPr>
          </a:p>
          <a:p>
            <a:r>
              <a:rPr lang="ja-JP" altLang="en-US" kern="100" dirty="0">
                <a:latin typeface="+mn-ea"/>
              </a:rPr>
              <a:t>氏名：</a:t>
            </a:r>
            <a:r>
              <a:rPr lang="ja-JP" altLang="en-US" kern="100" dirty="0">
                <a:effectLst/>
                <a:latin typeface="+mn-ea"/>
              </a:rPr>
              <a:t>瀬尾幸斗</a:t>
            </a:r>
            <a:endParaRPr lang="en-US" altLang="ja-JP" kern="100" dirty="0">
              <a:effectLst/>
              <a:latin typeface="+mn-ea"/>
            </a:endParaRPr>
          </a:p>
        </p:txBody>
      </p:sp>
      <p:sp>
        <p:nvSpPr>
          <p:cNvPr id="4" name="スライド番号プレースホルダー 3">
            <a:extLst>
              <a:ext uri="{FF2B5EF4-FFF2-40B4-BE49-F238E27FC236}">
                <a16:creationId xmlns:a16="http://schemas.microsoft.com/office/drawing/2014/main" id="{5E8ACDFF-A24A-4DDE-AEE5-A9C26912713C}"/>
              </a:ext>
            </a:extLst>
          </p:cNvPr>
          <p:cNvSpPr>
            <a:spLocks noGrp="1"/>
          </p:cNvSpPr>
          <p:nvPr>
            <p:ph type="sldNum" sz="quarter" idx="12"/>
          </p:nvPr>
        </p:nvSpPr>
        <p:spPr/>
        <p:txBody>
          <a:bodyPr/>
          <a:lstStyle/>
          <a:p>
            <a:fld id="{AE9EE262-EBC5-4AB5-8344-5D2AA789D02E}" type="slidenum">
              <a:rPr kumimoji="1" lang="ja-JP" altLang="en-US" smtClean="0"/>
              <a:t>1</a:t>
            </a:fld>
            <a:endParaRPr kumimoji="1" lang="ja-JP" altLang="en-US"/>
          </a:p>
        </p:txBody>
      </p:sp>
    </p:spTree>
    <p:extLst>
      <p:ext uri="{BB962C8B-B14F-4D97-AF65-F5344CB8AC3E}">
        <p14:creationId xmlns:p14="http://schemas.microsoft.com/office/powerpoint/2010/main" val="1996804824"/>
      </p:ext>
    </p:extLst>
  </p:cSld>
  <p:clrMapOvr>
    <a:masterClrMapping/>
  </p:clrMapOvr>
  <mc:AlternateContent xmlns:mc="http://schemas.openxmlformats.org/markup-compatibility/2006" xmlns:p14="http://schemas.microsoft.com/office/powerpoint/2010/main">
    <mc:Choice Requires="p14">
      <p:transition spd="slow" p14:dur="2000" advTm="28589"/>
    </mc:Choice>
    <mc:Fallback xmlns="">
      <p:transition spd="slow" advTm="2858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E61F8C-6754-49D6-AFA5-C5633BA3CCA8}"/>
              </a:ext>
            </a:extLst>
          </p:cNvPr>
          <p:cNvSpPr>
            <a:spLocks noGrp="1"/>
          </p:cNvSpPr>
          <p:nvPr>
            <p:ph type="title"/>
          </p:nvPr>
        </p:nvSpPr>
        <p:spPr/>
        <p:txBody>
          <a:bodyPr/>
          <a:lstStyle/>
          <a:p>
            <a:r>
              <a:rPr lang="en-US" altLang="ja-JP" dirty="0">
                <a:latin typeface="+mj-ea"/>
              </a:rPr>
              <a:t>STEP-2</a:t>
            </a:r>
            <a:endParaRPr kumimoji="1" lang="ja-JP" altLang="en-US" dirty="0">
              <a:latin typeface="+mj-ea"/>
            </a:endParaRPr>
          </a:p>
        </p:txBody>
      </p:sp>
      <p:sp>
        <p:nvSpPr>
          <p:cNvPr id="3" name="コンテンツ プレースホルダー 2">
            <a:extLst>
              <a:ext uri="{FF2B5EF4-FFF2-40B4-BE49-F238E27FC236}">
                <a16:creationId xmlns:a16="http://schemas.microsoft.com/office/drawing/2014/main" id="{DB0F4A9E-D7B9-4A40-91F0-55A3556C1528}"/>
              </a:ext>
            </a:extLst>
          </p:cNvPr>
          <p:cNvSpPr>
            <a:spLocks noGrp="1"/>
          </p:cNvSpPr>
          <p:nvPr>
            <p:ph idx="1"/>
          </p:nvPr>
        </p:nvSpPr>
        <p:spPr/>
        <p:txBody>
          <a:bodyPr>
            <a:normAutofit/>
          </a:bodyPr>
          <a:lstStyle/>
          <a:p>
            <a:pPr marL="0" indent="0">
              <a:lnSpc>
                <a:spcPct val="100000"/>
              </a:lnSpc>
              <a:buClr>
                <a:schemeClr val="tx1">
                  <a:lumMod val="75000"/>
                  <a:lumOff val="25000"/>
                </a:schemeClr>
              </a:buClr>
              <a:buNone/>
            </a:pPr>
            <a:r>
              <a:rPr lang="en-US" altLang="ja-JP" sz="2800" dirty="0"/>
              <a:t>STEP-1</a:t>
            </a:r>
            <a:r>
              <a:rPr kumimoji="1" lang="ja-JP" altLang="en-US" sz="2800" dirty="0"/>
              <a:t>で構築した</a:t>
            </a:r>
            <a:r>
              <a:rPr kumimoji="1" lang="en-US" altLang="ja-JP" sz="2800" dirty="0"/>
              <a:t>AE</a:t>
            </a:r>
            <a:r>
              <a:rPr kumimoji="1" lang="ja-JP" altLang="en-US" sz="2800" dirty="0"/>
              <a:t>のエンコーダの中間層の出力から，画像集合の画像特徴ベクトル</a:t>
            </a:r>
            <a:r>
              <a:rPr lang="ja-JP" altLang="en-US" sz="2800" dirty="0"/>
              <a:t>または画像特徴テンソル</a:t>
            </a:r>
            <a:r>
              <a:rPr kumimoji="1" lang="ja-JP" altLang="en-US" sz="2800" dirty="0"/>
              <a:t>を抽出する．</a:t>
            </a:r>
            <a:endParaRPr kumimoji="1" lang="en-US" altLang="ja-JP" sz="2800" dirty="0"/>
          </a:p>
          <a:p>
            <a:pPr marL="0" indent="0">
              <a:buNone/>
            </a:pPr>
            <a:endParaRPr kumimoji="1" lang="ja-JP" altLang="en-US" sz="2800" dirty="0"/>
          </a:p>
        </p:txBody>
      </p:sp>
      <p:pic>
        <p:nvPicPr>
          <p:cNvPr id="4" name="図 3">
            <a:extLst>
              <a:ext uri="{FF2B5EF4-FFF2-40B4-BE49-F238E27FC236}">
                <a16:creationId xmlns:a16="http://schemas.microsoft.com/office/drawing/2014/main" id="{79A7BAF2-3D49-4A73-ABF6-1586727BE372}"/>
              </a:ext>
            </a:extLst>
          </p:cNvPr>
          <p:cNvPicPr>
            <a:picLocks noChangeAspect="1"/>
          </p:cNvPicPr>
          <p:nvPr/>
        </p:nvPicPr>
        <p:blipFill>
          <a:blip r:embed="rId2"/>
          <a:stretch>
            <a:fillRect/>
          </a:stretch>
        </p:blipFill>
        <p:spPr>
          <a:xfrm>
            <a:off x="964786" y="3608131"/>
            <a:ext cx="4927188" cy="2277829"/>
          </a:xfrm>
          <a:prstGeom prst="rect">
            <a:avLst/>
          </a:prstGeom>
        </p:spPr>
      </p:pic>
      <p:pic>
        <p:nvPicPr>
          <p:cNvPr id="5" name="図 4">
            <a:extLst>
              <a:ext uri="{FF2B5EF4-FFF2-40B4-BE49-F238E27FC236}">
                <a16:creationId xmlns:a16="http://schemas.microsoft.com/office/drawing/2014/main" id="{6F9F2EFE-8A5F-4331-8028-58F1DB4A6CBF}"/>
              </a:ext>
            </a:extLst>
          </p:cNvPr>
          <p:cNvPicPr>
            <a:picLocks noChangeAspect="1"/>
          </p:cNvPicPr>
          <p:nvPr/>
        </p:nvPicPr>
        <p:blipFill>
          <a:blip r:embed="rId3"/>
          <a:stretch>
            <a:fillRect/>
          </a:stretch>
        </p:blipFill>
        <p:spPr>
          <a:xfrm>
            <a:off x="6219799" y="3600427"/>
            <a:ext cx="4927187" cy="2214224"/>
          </a:xfrm>
          <a:prstGeom prst="rect">
            <a:avLst/>
          </a:prstGeom>
        </p:spPr>
      </p:pic>
      <p:sp>
        <p:nvSpPr>
          <p:cNvPr id="8" name="スライド番号プレースホルダー 7">
            <a:extLst>
              <a:ext uri="{FF2B5EF4-FFF2-40B4-BE49-F238E27FC236}">
                <a16:creationId xmlns:a16="http://schemas.microsoft.com/office/drawing/2014/main" id="{09B9A178-E971-48E3-AE5E-4B5958E513C7}"/>
              </a:ext>
            </a:extLst>
          </p:cNvPr>
          <p:cNvSpPr>
            <a:spLocks noGrp="1"/>
          </p:cNvSpPr>
          <p:nvPr>
            <p:ph type="sldNum" sz="quarter" idx="12"/>
          </p:nvPr>
        </p:nvSpPr>
        <p:spPr/>
        <p:txBody>
          <a:bodyPr/>
          <a:lstStyle/>
          <a:p>
            <a:fld id="{AE9EE262-EBC5-4AB5-8344-5D2AA789D02E}" type="slidenum">
              <a:rPr kumimoji="1" lang="ja-JP" altLang="en-US" smtClean="0"/>
              <a:t>10</a:t>
            </a:fld>
            <a:endParaRPr kumimoji="1" lang="ja-JP" altLang="en-US"/>
          </a:p>
        </p:txBody>
      </p:sp>
      <p:sp>
        <p:nvSpPr>
          <p:cNvPr id="9" name="四角形: 角を丸くする 8">
            <a:extLst>
              <a:ext uri="{FF2B5EF4-FFF2-40B4-BE49-F238E27FC236}">
                <a16:creationId xmlns:a16="http://schemas.microsoft.com/office/drawing/2014/main" id="{EE3F0061-9ABB-4D3A-AD27-F74AA9D78DB4}"/>
              </a:ext>
            </a:extLst>
          </p:cNvPr>
          <p:cNvSpPr/>
          <p:nvPr/>
        </p:nvSpPr>
        <p:spPr>
          <a:xfrm>
            <a:off x="828800" y="3229980"/>
            <a:ext cx="5143402" cy="2655980"/>
          </a:xfrm>
          <a:prstGeom prst="roundRect">
            <a:avLst/>
          </a:prstGeom>
          <a:no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B0F97D25-15B4-4AE4-84B3-0D2750E977A2}"/>
              </a:ext>
            </a:extLst>
          </p:cNvPr>
          <p:cNvSpPr/>
          <p:nvPr/>
        </p:nvSpPr>
        <p:spPr>
          <a:xfrm>
            <a:off x="6096000" y="3229980"/>
            <a:ext cx="5267201" cy="2655980"/>
          </a:xfrm>
          <a:prstGeom prst="roundRect">
            <a:avLst/>
          </a:prstGeom>
          <a:no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10765001"/>
      </p:ext>
    </p:extLst>
  </p:cSld>
  <p:clrMapOvr>
    <a:masterClrMapping/>
  </p:clrMapOvr>
  <mc:AlternateContent xmlns:mc="http://schemas.openxmlformats.org/markup-compatibility/2006" xmlns:p14="http://schemas.microsoft.com/office/powerpoint/2010/main">
    <mc:Choice Requires="p14">
      <p:transition spd="slow" p14:dur="2000" advTm="13535"/>
    </mc:Choice>
    <mc:Fallback xmlns="">
      <p:transition spd="slow" advTm="1353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E61F8C-6754-49D6-AFA5-C5633BA3CCA8}"/>
              </a:ext>
            </a:extLst>
          </p:cNvPr>
          <p:cNvSpPr>
            <a:spLocks noGrp="1"/>
          </p:cNvSpPr>
          <p:nvPr>
            <p:ph type="title"/>
          </p:nvPr>
        </p:nvSpPr>
        <p:spPr/>
        <p:txBody>
          <a:bodyPr/>
          <a:lstStyle/>
          <a:p>
            <a:r>
              <a:rPr kumimoji="1" lang="en-US" altLang="ja-JP" dirty="0">
                <a:latin typeface="+mj-ea"/>
              </a:rPr>
              <a:t>STEP-3</a:t>
            </a:r>
            <a:endParaRPr kumimoji="1" lang="ja-JP" altLang="en-US" dirty="0">
              <a:latin typeface="+mj-ea"/>
            </a:endParaRPr>
          </a:p>
        </p:txBody>
      </p:sp>
      <p:sp>
        <p:nvSpPr>
          <p:cNvPr id="3" name="コンテンツ プレースホルダー 2">
            <a:extLst>
              <a:ext uri="{FF2B5EF4-FFF2-40B4-BE49-F238E27FC236}">
                <a16:creationId xmlns:a16="http://schemas.microsoft.com/office/drawing/2014/main" id="{DB0F4A9E-D7B9-4A40-91F0-55A3556C1528}"/>
              </a:ext>
            </a:extLst>
          </p:cNvPr>
          <p:cNvSpPr>
            <a:spLocks noGrp="1"/>
          </p:cNvSpPr>
          <p:nvPr>
            <p:ph idx="1"/>
          </p:nvPr>
        </p:nvSpPr>
        <p:spPr/>
        <p:txBody>
          <a:bodyPr>
            <a:normAutofit/>
          </a:bodyPr>
          <a:lstStyle/>
          <a:p>
            <a:pPr marL="0" indent="0">
              <a:buClr>
                <a:schemeClr val="tx1">
                  <a:lumMod val="75000"/>
                  <a:lumOff val="25000"/>
                </a:schemeClr>
              </a:buClr>
              <a:buNone/>
            </a:pPr>
            <a:r>
              <a:rPr lang="ja-JP" altLang="ja-JP" sz="2800" kern="100" dirty="0">
                <a:effectLst/>
                <a:latin typeface="+mn-ea"/>
              </a:rPr>
              <a:t>距離学習ニューラルネットワークを用いて，画像特徴ベクトルまたは画像特徴テンソルをランキングや分類に適した特徴ベクトルに変換する．</a:t>
            </a:r>
            <a:endParaRPr lang="en-US" altLang="ja-JP" sz="2800" kern="100" dirty="0">
              <a:effectLst/>
              <a:latin typeface="+mn-ea"/>
            </a:endParaRPr>
          </a:p>
        </p:txBody>
      </p:sp>
      <p:pic>
        <p:nvPicPr>
          <p:cNvPr id="8" name="図 7">
            <a:extLst>
              <a:ext uri="{FF2B5EF4-FFF2-40B4-BE49-F238E27FC236}">
                <a16:creationId xmlns:a16="http://schemas.microsoft.com/office/drawing/2014/main" id="{686F462E-D61E-4E5B-B222-AC2887087A22}"/>
              </a:ext>
            </a:extLst>
          </p:cNvPr>
          <p:cNvPicPr>
            <a:picLocks noChangeAspect="1"/>
          </p:cNvPicPr>
          <p:nvPr/>
        </p:nvPicPr>
        <p:blipFill>
          <a:blip r:embed="rId3"/>
          <a:stretch>
            <a:fillRect/>
          </a:stretch>
        </p:blipFill>
        <p:spPr>
          <a:xfrm>
            <a:off x="2307012" y="2493816"/>
            <a:ext cx="7577975" cy="3873742"/>
          </a:xfrm>
          <a:prstGeom prst="rect">
            <a:avLst/>
          </a:prstGeom>
        </p:spPr>
      </p:pic>
      <p:sp>
        <p:nvSpPr>
          <p:cNvPr id="9" name="スライド番号プレースホルダー 8">
            <a:extLst>
              <a:ext uri="{FF2B5EF4-FFF2-40B4-BE49-F238E27FC236}">
                <a16:creationId xmlns:a16="http://schemas.microsoft.com/office/drawing/2014/main" id="{89FC6CE2-08BC-4DDC-A1C3-4D93E8F0438E}"/>
              </a:ext>
            </a:extLst>
          </p:cNvPr>
          <p:cNvSpPr>
            <a:spLocks noGrp="1"/>
          </p:cNvSpPr>
          <p:nvPr>
            <p:ph type="sldNum" sz="quarter" idx="12"/>
          </p:nvPr>
        </p:nvSpPr>
        <p:spPr/>
        <p:txBody>
          <a:bodyPr/>
          <a:lstStyle/>
          <a:p>
            <a:fld id="{AE9EE262-EBC5-4AB5-8344-5D2AA789D02E}" type="slidenum">
              <a:rPr kumimoji="1" lang="ja-JP" altLang="en-US" smtClean="0"/>
              <a:t>11</a:t>
            </a:fld>
            <a:endParaRPr kumimoji="1" lang="ja-JP" altLang="en-US"/>
          </a:p>
        </p:txBody>
      </p:sp>
    </p:spTree>
    <p:extLst>
      <p:ext uri="{BB962C8B-B14F-4D97-AF65-F5344CB8AC3E}">
        <p14:creationId xmlns:p14="http://schemas.microsoft.com/office/powerpoint/2010/main" val="308953242"/>
      </p:ext>
    </p:extLst>
  </p:cSld>
  <p:clrMapOvr>
    <a:masterClrMapping/>
  </p:clrMapOvr>
  <mc:AlternateContent xmlns:mc="http://schemas.openxmlformats.org/markup-compatibility/2006" xmlns:p14="http://schemas.microsoft.com/office/powerpoint/2010/main">
    <mc:Choice Requires="p14">
      <p:transition spd="slow" p14:dur="2000" advTm="35729"/>
    </mc:Choice>
    <mc:Fallback xmlns="">
      <p:transition spd="slow" advTm="3572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FE951F-7CD0-04D2-2282-A0343DE49F13}"/>
              </a:ext>
            </a:extLst>
          </p:cNvPr>
          <p:cNvSpPr>
            <a:spLocks noGrp="1"/>
          </p:cNvSpPr>
          <p:nvPr>
            <p:ph type="title"/>
          </p:nvPr>
        </p:nvSpPr>
        <p:spPr/>
        <p:txBody>
          <a:bodyPr/>
          <a:lstStyle/>
          <a:p>
            <a:r>
              <a:rPr kumimoji="1" lang="en-US" altLang="ja-JP" dirty="0">
                <a:latin typeface="+mj-ea"/>
              </a:rPr>
              <a:t>STEP-3</a:t>
            </a:r>
            <a:endParaRPr kumimoji="1" lang="ja-JP" altLang="en-US" dirty="0"/>
          </a:p>
        </p:txBody>
      </p:sp>
      <p:sp>
        <p:nvSpPr>
          <p:cNvPr id="4" name="スライド番号プレースホルダー 3">
            <a:extLst>
              <a:ext uri="{FF2B5EF4-FFF2-40B4-BE49-F238E27FC236}">
                <a16:creationId xmlns:a16="http://schemas.microsoft.com/office/drawing/2014/main" id="{E341602A-44BA-6F0B-F2A1-5069DD267A6D}"/>
              </a:ext>
            </a:extLst>
          </p:cNvPr>
          <p:cNvSpPr>
            <a:spLocks noGrp="1"/>
          </p:cNvSpPr>
          <p:nvPr>
            <p:ph type="sldNum" sz="quarter" idx="12"/>
          </p:nvPr>
        </p:nvSpPr>
        <p:spPr/>
        <p:txBody>
          <a:bodyPr/>
          <a:lstStyle/>
          <a:p>
            <a:fld id="{AE9EE262-EBC5-4AB5-8344-5D2AA789D02E}" type="slidenum">
              <a:rPr kumimoji="1" lang="ja-JP" altLang="en-US" smtClean="0"/>
              <a:t>12</a:t>
            </a:fld>
            <a:endParaRPr kumimoji="1" lang="ja-JP" altLang="en-US"/>
          </a:p>
        </p:txBody>
      </p:sp>
      <p:pic>
        <p:nvPicPr>
          <p:cNvPr id="7" name="図 6">
            <a:extLst>
              <a:ext uri="{FF2B5EF4-FFF2-40B4-BE49-F238E27FC236}">
                <a16:creationId xmlns:a16="http://schemas.microsoft.com/office/drawing/2014/main" id="{DC4FE6DF-A60F-B724-16E4-6831EE4CC90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5803" y="1599249"/>
            <a:ext cx="10100393" cy="4541933"/>
          </a:xfrm>
          <a:prstGeom prst="rect">
            <a:avLst/>
          </a:prstGeom>
          <a:noFill/>
          <a:ln>
            <a:noFill/>
          </a:ln>
        </p:spPr>
      </p:pic>
    </p:spTree>
    <p:extLst>
      <p:ext uri="{BB962C8B-B14F-4D97-AF65-F5344CB8AC3E}">
        <p14:creationId xmlns:p14="http://schemas.microsoft.com/office/powerpoint/2010/main" val="700006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E61F8C-6754-49D6-AFA5-C5633BA3CCA8}"/>
              </a:ext>
            </a:extLst>
          </p:cNvPr>
          <p:cNvSpPr>
            <a:spLocks noGrp="1"/>
          </p:cNvSpPr>
          <p:nvPr>
            <p:ph type="title"/>
          </p:nvPr>
        </p:nvSpPr>
        <p:spPr/>
        <p:txBody>
          <a:bodyPr/>
          <a:lstStyle/>
          <a:p>
            <a:r>
              <a:rPr kumimoji="1" lang="en-US" altLang="ja-JP" dirty="0">
                <a:latin typeface="+mj-ea"/>
              </a:rPr>
              <a:t>STEP-4</a:t>
            </a:r>
            <a:endParaRPr kumimoji="1" lang="ja-JP" altLang="en-US" dirty="0">
              <a:latin typeface="+mj-ea"/>
            </a:endParaRP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DB0F4A9E-D7B9-4A40-91F0-55A3556C1528}"/>
                  </a:ext>
                </a:extLst>
              </p:cNvPr>
              <p:cNvSpPr>
                <a:spLocks noGrp="1"/>
              </p:cNvSpPr>
              <p:nvPr>
                <p:ph idx="1"/>
              </p:nvPr>
            </p:nvSpPr>
            <p:spPr>
              <a:xfrm>
                <a:off x="1097280" y="1422413"/>
                <a:ext cx="10058400" cy="1731605"/>
              </a:xfrm>
            </p:spPr>
            <p:txBody>
              <a:bodyPr>
                <a:normAutofit/>
              </a:bodyPr>
              <a:lstStyle/>
              <a:p>
                <a:pPr marL="0" indent="0">
                  <a:buClr>
                    <a:schemeClr val="tx1">
                      <a:lumMod val="75000"/>
                      <a:lumOff val="25000"/>
                    </a:schemeClr>
                  </a:buClr>
                  <a:buNone/>
                </a:pPr>
                <a:r>
                  <a:rPr lang="en-US" altLang="ja-JP" sz="2800" kern="100" dirty="0">
                    <a:effectLst/>
                    <a:latin typeface="+mn-ea"/>
                  </a:rPr>
                  <a:t>STEP-3</a:t>
                </a:r>
                <a:r>
                  <a:rPr lang="ja-JP" altLang="en-US" sz="2800" kern="100" dirty="0">
                    <a:effectLst/>
                    <a:latin typeface="+mn-ea"/>
                  </a:rPr>
                  <a:t>で得られた特徴ベクトルにクラスタリングを適用し，平均や重心といったクラスタの代表となる値を算出し，代表特徴ベクトル</a:t>
                </a:r>
                <a14:m>
                  <m:oMath xmlns:m="http://schemas.openxmlformats.org/officeDocument/2006/math">
                    <m:r>
                      <a:rPr lang="ja-JP" altLang="en-US" sz="2800" i="1" smtClean="0">
                        <a:solidFill>
                          <a:schemeClr val="tx1">
                            <a:lumMod val="75000"/>
                            <a:lumOff val="25000"/>
                          </a:schemeClr>
                        </a:solidFill>
                        <a:effectLst/>
                        <a:latin typeface="Cambria Math" panose="02040503050406030204" pitchFamily="18" charset="0"/>
                        <a:ea typeface="Cambria Math" panose="02040503050406030204" pitchFamily="18" charset="0"/>
                        <a:cs typeface="ＭＳ 明朝" panose="02020609040205080304" pitchFamily="17" charset="-128"/>
                      </a:rPr>
                      <m:t>𝑅</m:t>
                    </m:r>
                    <m:r>
                      <a:rPr lang="ja-JP" altLang="ja-JP" sz="2800" i="1">
                        <a:solidFill>
                          <a:schemeClr val="tx1">
                            <a:lumMod val="75000"/>
                            <a:lumOff val="25000"/>
                          </a:schemeClr>
                        </a:solidFill>
                        <a:effectLst/>
                        <a:latin typeface="Cambria Math" panose="02040503050406030204" pitchFamily="18" charset="0"/>
                        <a:ea typeface="Cambria Math" panose="02040503050406030204" pitchFamily="18" charset="0"/>
                        <a:cs typeface="ＭＳ 明朝" panose="02020609040205080304" pitchFamily="17" charset="-128"/>
                      </a:rPr>
                      <m:t>={</m:t>
                    </m:r>
                    <m:sSub>
                      <m:sSubPr>
                        <m:ctrlPr>
                          <a:rPr lang="ja-JP" altLang="ja-JP" sz="2800" i="1">
                            <a:solidFill>
                              <a:schemeClr val="tx1">
                                <a:lumMod val="75000"/>
                                <a:lumOff val="25000"/>
                              </a:schemeClr>
                            </a:solidFill>
                            <a:effectLst/>
                            <a:uFill>
                              <a:solidFill>
                                <a:srgbClr val="000000"/>
                              </a:solidFill>
                            </a:uFill>
                            <a:latin typeface="Cambria Math" panose="02040503050406030204" pitchFamily="18" charset="0"/>
                            <a:ea typeface="Cambria Math" panose="02040503050406030204" pitchFamily="18" charset="0"/>
                            <a:cs typeface="Century" panose="02040604050505020304" pitchFamily="18" charset="0"/>
                          </a:rPr>
                        </m:ctrlPr>
                      </m:sSubPr>
                      <m:e>
                        <m:r>
                          <a:rPr lang="ja-JP" altLang="en-US" sz="2800" i="1">
                            <a:solidFill>
                              <a:schemeClr val="tx1">
                                <a:lumMod val="75000"/>
                                <a:lumOff val="25000"/>
                              </a:schemeClr>
                            </a:solidFill>
                            <a:effectLst/>
                            <a:latin typeface="Cambria Math" panose="02040503050406030204" pitchFamily="18" charset="0"/>
                            <a:ea typeface="Cambria Math" panose="02040503050406030204" pitchFamily="18" charset="0"/>
                            <a:cs typeface="ＭＳ 明朝" panose="02020609040205080304" pitchFamily="17" charset="-128"/>
                          </a:rPr>
                          <m:t>𝑟</m:t>
                        </m:r>
                      </m:e>
                      <m:sub>
                        <m:r>
                          <a:rPr lang="ja-JP" altLang="ja-JP" sz="2800" i="1">
                            <a:solidFill>
                              <a:schemeClr val="tx1">
                                <a:lumMod val="75000"/>
                                <a:lumOff val="25000"/>
                              </a:schemeClr>
                            </a:solidFill>
                            <a:effectLst/>
                            <a:latin typeface="Cambria Math" panose="02040503050406030204" pitchFamily="18" charset="0"/>
                            <a:ea typeface="Cambria Math" panose="02040503050406030204" pitchFamily="18" charset="0"/>
                            <a:cs typeface="ＭＳ 明朝" panose="02020609040205080304" pitchFamily="17" charset="-128"/>
                          </a:rPr>
                          <m:t>1</m:t>
                        </m:r>
                      </m:sub>
                    </m:sSub>
                    <m:r>
                      <a:rPr lang="ja-JP" altLang="ja-JP" sz="2800" i="1">
                        <a:solidFill>
                          <a:schemeClr val="tx1">
                            <a:lumMod val="75000"/>
                            <a:lumOff val="25000"/>
                          </a:schemeClr>
                        </a:solidFill>
                        <a:effectLst/>
                        <a:latin typeface="Cambria Math" panose="02040503050406030204" pitchFamily="18" charset="0"/>
                        <a:ea typeface="Cambria Math" panose="02040503050406030204" pitchFamily="18" charset="0"/>
                        <a:cs typeface="ＭＳ 明朝" panose="02020609040205080304" pitchFamily="17" charset="-128"/>
                      </a:rPr>
                      <m:t>,</m:t>
                    </m:r>
                    <m:sSub>
                      <m:sSubPr>
                        <m:ctrlPr>
                          <a:rPr lang="ja-JP" altLang="ja-JP" sz="2800" i="1">
                            <a:solidFill>
                              <a:schemeClr val="tx1">
                                <a:lumMod val="75000"/>
                                <a:lumOff val="25000"/>
                              </a:schemeClr>
                            </a:solidFill>
                            <a:effectLst/>
                            <a:uFill>
                              <a:solidFill>
                                <a:srgbClr val="000000"/>
                              </a:solidFill>
                            </a:uFill>
                            <a:latin typeface="Cambria Math" panose="02040503050406030204" pitchFamily="18" charset="0"/>
                            <a:ea typeface="Cambria Math" panose="02040503050406030204" pitchFamily="18" charset="0"/>
                            <a:cs typeface="Century" panose="02040604050505020304" pitchFamily="18" charset="0"/>
                          </a:rPr>
                        </m:ctrlPr>
                      </m:sSubPr>
                      <m:e>
                        <m:r>
                          <a:rPr lang="ja-JP" altLang="en-US" sz="2800" i="1">
                            <a:solidFill>
                              <a:schemeClr val="tx1">
                                <a:lumMod val="75000"/>
                                <a:lumOff val="25000"/>
                              </a:schemeClr>
                            </a:solidFill>
                            <a:effectLst/>
                            <a:latin typeface="Cambria Math" panose="02040503050406030204" pitchFamily="18" charset="0"/>
                            <a:ea typeface="Cambria Math" panose="02040503050406030204" pitchFamily="18" charset="0"/>
                            <a:cs typeface="ＭＳ 明朝" panose="02020609040205080304" pitchFamily="17" charset="-128"/>
                          </a:rPr>
                          <m:t>𝑟</m:t>
                        </m:r>
                      </m:e>
                      <m:sub>
                        <m:r>
                          <a:rPr lang="ja-JP" altLang="ja-JP" sz="2800" i="1">
                            <a:solidFill>
                              <a:schemeClr val="tx1">
                                <a:lumMod val="75000"/>
                                <a:lumOff val="25000"/>
                              </a:schemeClr>
                            </a:solidFill>
                            <a:effectLst/>
                            <a:latin typeface="Cambria Math" panose="02040503050406030204" pitchFamily="18" charset="0"/>
                            <a:ea typeface="Cambria Math" panose="02040503050406030204" pitchFamily="18" charset="0"/>
                            <a:cs typeface="ＭＳ 明朝" panose="02020609040205080304" pitchFamily="17" charset="-128"/>
                          </a:rPr>
                          <m:t>2</m:t>
                        </m:r>
                      </m:sub>
                    </m:sSub>
                    <m:r>
                      <a:rPr lang="ja-JP" altLang="ja-JP" sz="2800" i="1">
                        <a:solidFill>
                          <a:schemeClr val="tx1">
                            <a:lumMod val="75000"/>
                            <a:lumOff val="25000"/>
                          </a:schemeClr>
                        </a:solidFill>
                        <a:effectLst/>
                        <a:latin typeface="Cambria Math" panose="02040503050406030204" pitchFamily="18" charset="0"/>
                        <a:ea typeface="Cambria Math" panose="02040503050406030204" pitchFamily="18" charset="0"/>
                        <a:cs typeface="ＭＳ 明朝" panose="02020609040205080304" pitchFamily="17" charset="-128"/>
                      </a:rPr>
                      <m:t>,…,</m:t>
                    </m:r>
                    <m:sSub>
                      <m:sSubPr>
                        <m:ctrlPr>
                          <a:rPr lang="ja-JP" altLang="ja-JP" sz="2800" i="1">
                            <a:solidFill>
                              <a:schemeClr val="tx1">
                                <a:lumMod val="75000"/>
                                <a:lumOff val="25000"/>
                              </a:schemeClr>
                            </a:solidFill>
                            <a:effectLst/>
                            <a:uFill>
                              <a:solidFill>
                                <a:srgbClr val="000000"/>
                              </a:solidFill>
                            </a:uFill>
                            <a:latin typeface="Cambria Math" panose="02040503050406030204" pitchFamily="18" charset="0"/>
                            <a:ea typeface="Cambria Math" panose="02040503050406030204" pitchFamily="18" charset="0"/>
                            <a:cs typeface="Century" panose="02040604050505020304" pitchFamily="18" charset="0"/>
                          </a:rPr>
                        </m:ctrlPr>
                      </m:sSubPr>
                      <m:e>
                        <m:r>
                          <a:rPr lang="ja-JP" altLang="en-US" sz="2800" i="1">
                            <a:solidFill>
                              <a:schemeClr val="tx1">
                                <a:lumMod val="75000"/>
                                <a:lumOff val="25000"/>
                              </a:schemeClr>
                            </a:solidFill>
                            <a:effectLst/>
                            <a:latin typeface="Cambria Math" panose="02040503050406030204" pitchFamily="18" charset="0"/>
                            <a:ea typeface="Cambria Math" panose="02040503050406030204" pitchFamily="18" charset="0"/>
                            <a:cs typeface="ＭＳ 明朝" panose="02020609040205080304" pitchFamily="17" charset="-128"/>
                          </a:rPr>
                          <m:t>𝑟</m:t>
                        </m:r>
                      </m:e>
                      <m:sub>
                        <m:r>
                          <a:rPr lang="ja-JP" altLang="en-US" sz="2800" i="1">
                            <a:solidFill>
                              <a:schemeClr val="tx1">
                                <a:lumMod val="75000"/>
                                <a:lumOff val="25000"/>
                              </a:schemeClr>
                            </a:solidFill>
                            <a:effectLst/>
                            <a:latin typeface="Cambria Math" panose="02040503050406030204" pitchFamily="18" charset="0"/>
                            <a:ea typeface="Cambria Math" panose="02040503050406030204" pitchFamily="18" charset="0"/>
                            <a:cs typeface="ＭＳ 明朝" panose="02020609040205080304" pitchFamily="17" charset="-128"/>
                          </a:rPr>
                          <m:t>𝑖</m:t>
                        </m:r>
                      </m:sub>
                    </m:sSub>
                    <m:r>
                      <a:rPr lang="ja-JP" altLang="ja-JP" sz="2800" i="1">
                        <a:solidFill>
                          <a:schemeClr val="tx1">
                            <a:lumMod val="75000"/>
                            <a:lumOff val="25000"/>
                          </a:schemeClr>
                        </a:solidFill>
                        <a:effectLst/>
                        <a:latin typeface="Cambria Math" panose="02040503050406030204" pitchFamily="18" charset="0"/>
                        <a:ea typeface="Cambria Math" panose="02040503050406030204" pitchFamily="18" charset="0"/>
                        <a:cs typeface="ＭＳ 明朝" panose="02020609040205080304" pitchFamily="17" charset="-128"/>
                      </a:rPr>
                      <m:t>}</m:t>
                    </m:r>
                  </m:oMath>
                </a14:m>
                <a:r>
                  <a:rPr lang="ja-JP" altLang="en-US" sz="2800" kern="100" dirty="0">
                    <a:effectLst/>
                    <a:latin typeface="+mn-ea"/>
                  </a:rPr>
                  <a:t>としてクラスタ内の画像特徴ベクトルに対しインデックスとして設定する．</a:t>
                </a:r>
                <a:endParaRPr lang="en-US" altLang="ja-JP" sz="2800" kern="100" dirty="0">
                  <a:effectLst/>
                  <a:latin typeface="+mn-ea"/>
                </a:endParaRPr>
              </a:p>
            </p:txBody>
          </p:sp>
        </mc:Choice>
        <mc:Fallback>
          <p:sp>
            <p:nvSpPr>
              <p:cNvPr id="3" name="コンテンツ プレースホルダー 2">
                <a:extLst>
                  <a:ext uri="{FF2B5EF4-FFF2-40B4-BE49-F238E27FC236}">
                    <a16:creationId xmlns:a16="http://schemas.microsoft.com/office/drawing/2014/main" id="{DB0F4A9E-D7B9-4A40-91F0-55A3556C1528}"/>
                  </a:ext>
                </a:extLst>
              </p:cNvPr>
              <p:cNvSpPr>
                <a:spLocks noGrp="1" noRot="1" noChangeAspect="1" noMove="1" noResize="1" noEditPoints="1" noAdjustHandles="1" noChangeArrowheads="1" noChangeShapeType="1" noTextEdit="1"/>
              </p:cNvSpPr>
              <p:nvPr>
                <p:ph idx="1"/>
              </p:nvPr>
            </p:nvSpPr>
            <p:spPr>
              <a:xfrm>
                <a:off x="1097280" y="1422413"/>
                <a:ext cx="10058400" cy="1731605"/>
              </a:xfrm>
              <a:blipFill>
                <a:blip r:embed="rId3"/>
                <a:stretch>
                  <a:fillRect l="-2121" t="-5986" b="-3873"/>
                </a:stretch>
              </a:blipFill>
            </p:spPr>
            <p:txBody>
              <a:bodyPr/>
              <a:lstStyle/>
              <a:p>
                <a:r>
                  <a:rPr lang="ja-JP" altLang="en-US">
                    <a:noFill/>
                  </a:rPr>
                  <a:t> </a:t>
                </a:r>
              </a:p>
            </p:txBody>
          </p:sp>
        </mc:Fallback>
      </mc:AlternateContent>
      <p:sp>
        <p:nvSpPr>
          <p:cNvPr id="9" name="スライド番号プレースホルダー 8">
            <a:extLst>
              <a:ext uri="{FF2B5EF4-FFF2-40B4-BE49-F238E27FC236}">
                <a16:creationId xmlns:a16="http://schemas.microsoft.com/office/drawing/2014/main" id="{89FC6CE2-08BC-4DDC-A1C3-4D93E8F0438E}"/>
              </a:ext>
            </a:extLst>
          </p:cNvPr>
          <p:cNvSpPr>
            <a:spLocks noGrp="1"/>
          </p:cNvSpPr>
          <p:nvPr>
            <p:ph type="sldNum" sz="quarter" idx="12"/>
          </p:nvPr>
        </p:nvSpPr>
        <p:spPr/>
        <p:txBody>
          <a:bodyPr/>
          <a:lstStyle/>
          <a:p>
            <a:fld id="{AE9EE262-EBC5-4AB5-8344-5D2AA789D02E}" type="slidenum">
              <a:rPr kumimoji="1" lang="ja-JP" altLang="en-US" smtClean="0"/>
              <a:t>13</a:t>
            </a:fld>
            <a:endParaRPr kumimoji="1" lang="ja-JP" altLang="en-US"/>
          </a:p>
        </p:txBody>
      </p:sp>
      <p:pic>
        <p:nvPicPr>
          <p:cNvPr id="11" name="図 10">
            <a:extLst>
              <a:ext uri="{FF2B5EF4-FFF2-40B4-BE49-F238E27FC236}">
                <a16:creationId xmlns:a16="http://schemas.microsoft.com/office/drawing/2014/main" id="{7A2E2A37-7F2B-8435-38CD-E6EF4A86331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1065" y="3154018"/>
            <a:ext cx="7209869" cy="3180521"/>
          </a:xfrm>
          <a:prstGeom prst="rect">
            <a:avLst/>
          </a:prstGeom>
          <a:noFill/>
          <a:ln>
            <a:noFill/>
          </a:ln>
        </p:spPr>
      </p:pic>
    </p:spTree>
    <p:extLst>
      <p:ext uri="{BB962C8B-B14F-4D97-AF65-F5344CB8AC3E}">
        <p14:creationId xmlns:p14="http://schemas.microsoft.com/office/powerpoint/2010/main" val="2086914684"/>
      </p:ext>
    </p:extLst>
  </p:cSld>
  <p:clrMapOvr>
    <a:masterClrMapping/>
  </p:clrMapOvr>
  <mc:AlternateContent xmlns:mc="http://schemas.openxmlformats.org/markup-compatibility/2006" xmlns:p14="http://schemas.microsoft.com/office/powerpoint/2010/main">
    <mc:Choice Requires="p14">
      <p:transition spd="slow" p14:dur="2000" advTm="35729"/>
    </mc:Choice>
    <mc:Fallback xmlns="">
      <p:transition spd="slow" advTm="3572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3288B2-FDB6-4146-BA2C-542DC7730F40}"/>
              </a:ext>
            </a:extLst>
          </p:cNvPr>
          <p:cNvSpPr>
            <a:spLocks noGrp="1"/>
          </p:cNvSpPr>
          <p:nvPr>
            <p:ph type="title"/>
          </p:nvPr>
        </p:nvSpPr>
        <p:spPr/>
        <p:txBody>
          <a:bodyPr>
            <a:normAutofit/>
          </a:bodyPr>
          <a:lstStyle/>
          <a:p>
            <a:r>
              <a:rPr kumimoji="1" lang="ja-JP" altLang="en-US" sz="4000" dirty="0"/>
              <a:t>実験</a:t>
            </a:r>
          </a:p>
        </p:txBody>
      </p:sp>
      <p:sp>
        <p:nvSpPr>
          <p:cNvPr id="3" name="コンテンツ プレースホルダー 2">
            <a:extLst>
              <a:ext uri="{FF2B5EF4-FFF2-40B4-BE49-F238E27FC236}">
                <a16:creationId xmlns:a16="http://schemas.microsoft.com/office/drawing/2014/main" id="{39CA0C95-A065-4AA0-9C1C-A9291A352176}"/>
              </a:ext>
            </a:extLst>
          </p:cNvPr>
          <p:cNvSpPr>
            <a:spLocks noGrp="1"/>
          </p:cNvSpPr>
          <p:nvPr>
            <p:ph idx="1"/>
          </p:nvPr>
        </p:nvSpPr>
        <p:spPr>
          <a:xfrm>
            <a:off x="1097280" y="1280646"/>
            <a:ext cx="10058400" cy="5053652"/>
          </a:xfrm>
        </p:spPr>
        <p:txBody>
          <a:bodyPr>
            <a:noAutofit/>
          </a:bodyPr>
          <a:lstStyle/>
          <a:p>
            <a:pPr marL="449263" indent="-449263">
              <a:lnSpc>
                <a:spcPct val="100000"/>
              </a:lnSpc>
              <a:buFont typeface="Wingdings" panose="05000000000000000000" pitchFamily="2" charset="2"/>
              <a:buChar char="Ø"/>
            </a:pPr>
            <a:r>
              <a:rPr kumimoji="1" lang="ja-JP" altLang="en-US" sz="2800" b="1" u="sng" dirty="0">
                <a:latin typeface="+mn-ea"/>
              </a:rPr>
              <a:t>実験目的：</a:t>
            </a:r>
            <a:endParaRPr kumimoji="1" lang="en-US" altLang="ja-JP" sz="2800" b="1" u="sng" dirty="0">
              <a:latin typeface="+mn-ea"/>
            </a:endParaRPr>
          </a:p>
          <a:p>
            <a:pPr marL="365125" indent="-6350">
              <a:lnSpc>
                <a:spcPct val="100000"/>
              </a:lnSpc>
              <a:buNone/>
            </a:pPr>
            <a:r>
              <a:rPr lang="ja-JP" altLang="en-US" sz="2800" dirty="0">
                <a:solidFill>
                  <a:schemeClr val="tx1">
                    <a:lumMod val="85000"/>
                    <a:lumOff val="15000"/>
                  </a:schemeClr>
                </a:solidFill>
              </a:rPr>
              <a:t>提案手法により抽出した特徴ベクトルを用いた画像分類精度を確認することで，実現可能性を評価する．</a:t>
            </a:r>
            <a:endParaRPr lang="en-US" altLang="ja-JP" sz="2800" dirty="0">
              <a:solidFill>
                <a:schemeClr val="tx1">
                  <a:lumMod val="85000"/>
                  <a:lumOff val="15000"/>
                </a:schemeClr>
              </a:solidFill>
            </a:endParaRPr>
          </a:p>
          <a:p>
            <a:pPr marL="449263" indent="-449263">
              <a:lnSpc>
                <a:spcPct val="100000"/>
              </a:lnSpc>
              <a:buFont typeface="Wingdings" panose="05000000000000000000" pitchFamily="2" charset="2"/>
              <a:buChar char="Ø"/>
            </a:pPr>
            <a:r>
              <a:rPr lang="ja-JP" altLang="en-US" sz="2800" b="1" u="sng" dirty="0">
                <a:latin typeface="+mn-ea"/>
              </a:rPr>
              <a:t>実験環境：</a:t>
            </a:r>
            <a:endParaRPr lang="en-US" altLang="ja-JP" sz="2800" b="1" u="sng" dirty="0">
              <a:latin typeface="+mn-ea"/>
            </a:endParaRPr>
          </a:p>
          <a:p>
            <a:pPr marL="355600" indent="3175">
              <a:lnSpc>
                <a:spcPct val="80000"/>
              </a:lnSpc>
              <a:buNone/>
            </a:pPr>
            <a:r>
              <a:rPr lang="ja-JP" altLang="en-US" sz="2800" dirty="0">
                <a:latin typeface="+mn-ea"/>
              </a:rPr>
              <a:t>オートエンコーダと距離学習ニューラルネットワークを組み合わせた</a:t>
            </a:r>
            <a:r>
              <a:rPr lang="en-US" altLang="ja-JP" sz="2800" dirty="0">
                <a:latin typeface="+mn-ea"/>
              </a:rPr>
              <a:t>6</a:t>
            </a:r>
            <a:r>
              <a:rPr lang="ja-JP" altLang="en-US" sz="2800" dirty="0">
                <a:latin typeface="+mn-ea"/>
              </a:rPr>
              <a:t>つのモデルを構築する．</a:t>
            </a:r>
            <a:endParaRPr lang="en-US" altLang="ja-JP" sz="2800" dirty="0">
              <a:latin typeface="+mn-ea"/>
            </a:endParaRPr>
          </a:p>
          <a:p>
            <a:pPr marL="355600" indent="3175">
              <a:lnSpc>
                <a:spcPct val="80000"/>
              </a:lnSpc>
              <a:buNone/>
            </a:pPr>
            <a:r>
              <a:rPr lang="ja-JP" altLang="en-US" sz="2800" dirty="0">
                <a:latin typeface="+mn-ea"/>
              </a:rPr>
              <a:t>評価用画像データ：航空写真</a:t>
            </a:r>
            <a:endParaRPr lang="en-US" altLang="ja-JP" sz="2800" dirty="0">
              <a:latin typeface="+mn-ea"/>
            </a:endParaRPr>
          </a:p>
          <a:p>
            <a:pPr marL="0" indent="360000">
              <a:lnSpc>
                <a:spcPct val="80000"/>
              </a:lnSpc>
              <a:buNone/>
            </a:pPr>
            <a:r>
              <a:rPr lang="ja-JP" altLang="en-US" sz="2800" dirty="0">
                <a:latin typeface="+mn-ea"/>
              </a:rPr>
              <a:t>訓練データ：</a:t>
            </a:r>
            <a:r>
              <a:rPr lang="en-US" altLang="ja-JP" sz="2800" dirty="0">
                <a:latin typeface="+mn-ea"/>
              </a:rPr>
              <a:t>576</a:t>
            </a:r>
            <a:r>
              <a:rPr lang="ja-JP" altLang="en-US" sz="2800" dirty="0">
                <a:latin typeface="+mn-ea"/>
              </a:rPr>
              <a:t>枚，テストデータ：</a:t>
            </a:r>
            <a:r>
              <a:rPr lang="en-US" altLang="ja-JP" sz="2800" dirty="0">
                <a:latin typeface="+mn-ea"/>
              </a:rPr>
              <a:t>400</a:t>
            </a:r>
            <a:r>
              <a:rPr lang="ja-JP" altLang="en-US" sz="2800" dirty="0">
                <a:latin typeface="+mn-ea"/>
              </a:rPr>
              <a:t>枚，クラス数：</a:t>
            </a:r>
            <a:r>
              <a:rPr lang="en-US" altLang="ja-JP" sz="2800" dirty="0">
                <a:latin typeface="+mn-ea"/>
              </a:rPr>
              <a:t>4</a:t>
            </a:r>
          </a:p>
        </p:txBody>
      </p:sp>
      <p:sp>
        <p:nvSpPr>
          <p:cNvPr id="4" name="スライド番号プレースホルダー 3">
            <a:extLst>
              <a:ext uri="{FF2B5EF4-FFF2-40B4-BE49-F238E27FC236}">
                <a16:creationId xmlns:a16="http://schemas.microsoft.com/office/drawing/2014/main" id="{F6E11CD2-E80D-4FFF-8BC2-066D668E3C5E}"/>
              </a:ext>
            </a:extLst>
          </p:cNvPr>
          <p:cNvSpPr>
            <a:spLocks noGrp="1"/>
          </p:cNvSpPr>
          <p:nvPr>
            <p:ph type="sldNum" sz="quarter" idx="12"/>
          </p:nvPr>
        </p:nvSpPr>
        <p:spPr/>
        <p:txBody>
          <a:bodyPr/>
          <a:lstStyle/>
          <a:p>
            <a:fld id="{67B4CE29-6554-4A3D-AFF4-5BC7E77D0C2D}" type="slidenum">
              <a:rPr kumimoji="1" lang="ja-JP" altLang="en-US" smtClean="0"/>
              <a:t>14</a:t>
            </a:fld>
            <a:endParaRPr kumimoji="1" lang="ja-JP" altLang="en-US"/>
          </a:p>
        </p:txBody>
      </p:sp>
    </p:spTree>
    <p:extLst>
      <p:ext uri="{BB962C8B-B14F-4D97-AF65-F5344CB8AC3E}">
        <p14:creationId xmlns:p14="http://schemas.microsoft.com/office/powerpoint/2010/main" val="3113927093"/>
      </p:ext>
    </p:extLst>
  </p:cSld>
  <p:clrMapOvr>
    <a:masterClrMapping/>
  </p:clrMapOvr>
  <mc:AlternateContent xmlns:mc="http://schemas.openxmlformats.org/markup-compatibility/2006" xmlns:p14="http://schemas.microsoft.com/office/powerpoint/2010/main">
    <mc:Choice Requires="p14">
      <p:transition spd="slow" p14:dur="2000" advTm="17476"/>
    </mc:Choice>
    <mc:Fallback xmlns="">
      <p:transition spd="slow" advTm="1747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D29A42-C1F2-47BC-89C4-BB4E2FF40326}"/>
              </a:ext>
            </a:extLst>
          </p:cNvPr>
          <p:cNvSpPr>
            <a:spLocks noGrp="1"/>
          </p:cNvSpPr>
          <p:nvPr>
            <p:ph type="title"/>
          </p:nvPr>
        </p:nvSpPr>
        <p:spPr/>
        <p:txBody>
          <a:bodyPr/>
          <a:lstStyle/>
          <a:p>
            <a:r>
              <a:rPr kumimoji="1" lang="ja-JP" altLang="en-US" dirty="0"/>
              <a:t>航空画像データの例</a:t>
            </a:r>
          </a:p>
        </p:txBody>
      </p:sp>
      <p:sp>
        <p:nvSpPr>
          <p:cNvPr id="4" name="スライド番号プレースホルダー 3">
            <a:extLst>
              <a:ext uri="{FF2B5EF4-FFF2-40B4-BE49-F238E27FC236}">
                <a16:creationId xmlns:a16="http://schemas.microsoft.com/office/drawing/2014/main" id="{0AFE561F-D82C-49CD-AAB5-9E3612114719}"/>
              </a:ext>
            </a:extLst>
          </p:cNvPr>
          <p:cNvSpPr>
            <a:spLocks noGrp="1"/>
          </p:cNvSpPr>
          <p:nvPr>
            <p:ph type="sldNum" sz="quarter" idx="12"/>
          </p:nvPr>
        </p:nvSpPr>
        <p:spPr/>
        <p:txBody>
          <a:bodyPr/>
          <a:lstStyle/>
          <a:p>
            <a:fld id="{AE9EE262-EBC5-4AB5-8344-5D2AA789D02E}" type="slidenum">
              <a:rPr kumimoji="1" lang="ja-JP" altLang="en-US" smtClean="0"/>
              <a:t>15</a:t>
            </a:fld>
            <a:endParaRPr kumimoji="1" lang="ja-JP" altLang="en-US"/>
          </a:p>
        </p:txBody>
      </p:sp>
      <p:graphicFrame>
        <p:nvGraphicFramePr>
          <p:cNvPr id="39" name="表 39">
            <a:extLst>
              <a:ext uri="{FF2B5EF4-FFF2-40B4-BE49-F238E27FC236}">
                <a16:creationId xmlns:a16="http://schemas.microsoft.com/office/drawing/2014/main" id="{6C9A8CFD-701E-4892-B043-2FC828186B60}"/>
              </a:ext>
            </a:extLst>
          </p:cNvPr>
          <p:cNvGraphicFramePr>
            <a:graphicFrameLocks noGrp="1"/>
          </p:cNvGraphicFramePr>
          <p:nvPr>
            <p:extLst>
              <p:ext uri="{D42A27DB-BD31-4B8C-83A1-F6EECF244321}">
                <p14:modId xmlns:p14="http://schemas.microsoft.com/office/powerpoint/2010/main" val="526032869"/>
              </p:ext>
            </p:extLst>
          </p:nvPr>
        </p:nvGraphicFramePr>
        <p:xfrm>
          <a:off x="1097279" y="1796491"/>
          <a:ext cx="10058400" cy="3008858"/>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941104770"/>
                    </a:ext>
                  </a:extLst>
                </a:gridCol>
                <a:gridCol w="2514600">
                  <a:extLst>
                    <a:ext uri="{9D8B030D-6E8A-4147-A177-3AD203B41FA5}">
                      <a16:colId xmlns:a16="http://schemas.microsoft.com/office/drawing/2014/main" val="4255443170"/>
                    </a:ext>
                  </a:extLst>
                </a:gridCol>
                <a:gridCol w="2514600">
                  <a:extLst>
                    <a:ext uri="{9D8B030D-6E8A-4147-A177-3AD203B41FA5}">
                      <a16:colId xmlns:a16="http://schemas.microsoft.com/office/drawing/2014/main" val="1234847218"/>
                    </a:ext>
                  </a:extLst>
                </a:gridCol>
                <a:gridCol w="2514600">
                  <a:extLst>
                    <a:ext uri="{9D8B030D-6E8A-4147-A177-3AD203B41FA5}">
                      <a16:colId xmlns:a16="http://schemas.microsoft.com/office/drawing/2014/main" val="580640417"/>
                    </a:ext>
                  </a:extLst>
                </a:gridCol>
              </a:tblGrid>
              <a:tr h="457681">
                <a:tc>
                  <a:txBody>
                    <a:bodyPr/>
                    <a:lstStyle/>
                    <a:p>
                      <a:r>
                        <a:rPr kumimoji="1" lang="ja-JP" altLang="en-US" sz="2800" dirty="0"/>
                        <a:t>田畑</a:t>
                      </a:r>
                    </a:p>
                  </a:txBody>
                  <a:tcPr/>
                </a:tc>
                <a:tc>
                  <a:txBody>
                    <a:bodyPr/>
                    <a:lstStyle/>
                    <a:p>
                      <a:r>
                        <a:rPr kumimoji="1" lang="ja-JP" altLang="en-US" sz="2800" dirty="0"/>
                        <a:t>水源（川，海）</a:t>
                      </a:r>
                    </a:p>
                  </a:txBody>
                  <a:tcPr/>
                </a:tc>
                <a:tc>
                  <a:txBody>
                    <a:bodyPr/>
                    <a:lstStyle/>
                    <a:p>
                      <a:r>
                        <a:rPr kumimoji="1" lang="ja-JP" altLang="en-US" sz="2800" dirty="0"/>
                        <a:t>森林</a:t>
                      </a:r>
                    </a:p>
                  </a:txBody>
                  <a:tcPr/>
                </a:tc>
                <a:tc>
                  <a:txBody>
                    <a:bodyPr/>
                    <a:lstStyle/>
                    <a:p>
                      <a:r>
                        <a:rPr kumimoji="1" lang="ja-JP" altLang="en-US" sz="2800" dirty="0"/>
                        <a:t>建造物</a:t>
                      </a:r>
                    </a:p>
                  </a:txBody>
                  <a:tcPr/>
                </a:tc>
                <a:extLst>
                  <a:ext uri="{0D108BD9-81ED-4DB2-BD59-A6C34878D82A}">
                    <a16:rowId xmlns:a16="http://schemas.microsoft.com/office/drawing/2014/main" val="554996450"/>
                  </a:ext>
                </a:extLst>
              </a:tr>
              <a:tr h="2490698">
                <a:tc>
                  <a:txBody>
                    <a:bodyPr/>
                    <a:lstStyle/>
                    <a:p>
                      <a:endParaRPr kumimoji="1" lang="ja-JP" altLang="en-US" sz="2800" dirty="0"/>
                    </a:p>
                  </a:txBody>
                  <a:tcPr/>
                </a:tc>
                <a:tc>
                  <a:txBody>
                    <a:bodyPr/>
                    <a:lstStyle/>
                    <a:p>
                      <a:endParaRPr kumimoji="1" lang="ja-JP" altLang="en-US" sz="2800"/>
                    </a:p>
                  </a:txBody>
                  <a:tcPr/>
                </a:tc>
                <a:tc>
                  <a:txBody>
                    <a:bodyPr/>
                    <a:lstStyle/>
                    <a:p>
                      <a:endParaRPr kumimoji="1" lang="ja-JP" altLang="en-US" sz="2800"/>
                    </a:p>
                  </a:txBody>
                  <a:tcPr/>
                </a:tc>
                <a:tc>
                  <a:txBody>
                    <a:bodyPr/>
                    <a:lstStyle/>
                    <a:p>
                      <a:endParaRPr kumimoji="1" lang="ja-JP" altLang="en-US" sz="2800" dirty="0"/>
                    </a:p>
                  </a:txBody>
                  <a:tcPr/>
                </a:tc>
                <a:extLst>
                  <a:ext uri="{0D108BD9-81ED-4DB2-BD59-A6C34878D82A}">
                    <a16:rowId xmlns:a16="http://schemas.microsoft.com/office/drawing/2014/main" val="1913471320"/>
                  </a:ext>
                </a:extLst>
              </a:tr>
            </a:tbl>
          </a:graphicData>
        </a:graphic>
      </p:graphicFrame>
      <p:pic>
        <p:nvPicPr>
          <p:cNvPr id="41" name="図 40">
            <a:extLst>
              <a:ext uri="{FF2B5EF4-FFF2-40B4-BE49-F238E27FC236}">
                <a16:creationId xmlns:a16="http://schemas.microsoft.com/office/drawing/2014/main" id="{0096CF20-2C64-4419-A42A-6E56BCCA34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7504" y="2456232"/>
            <a:ext cx="2209799" cy="2209799"/>
          </a:xfrm>
          <a:prstGeom prst="rect">
            <a:avLst/>
          </a:prstGeom>
        </p:spPr>
      </p:pic>
      <p:pic>
        <p:nvPicPr>
          <p:cNvPr id="45" name="図 44">
            <a:extLst>
              <a:ext uri="{FF2B5EF4-FFF2-40B4-BE49-F238E27FC236}">
                <a16:creationId xmlns:a16="http://schemas.microsoft.com/office/drawing/2014/main" id="{9E6276AB-EB7C-467D-B429-6CAD840D79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7032" y="2456232"/>
            <a:ext cx="2209799" cy="2209799"/>
          </a:xfrm>
          <a:prstGeom prst="rect">
            <a:avLst/>
          </a:prstGeom>
        </p:spPr>
      </p:pic>
      <p:pic>
        <p:nvPicPr>
          <p:cNvPr id="49" name="図 48">
            <a:extLst>
              <a:ext uri="{FF2B5EF4-FFF2-40B4-BE49-F238E27FC236}">
                <a16:creationId xmlns:a16="http://schemas.microsoft.com/office/drawing/2014/main" id="{2FF82DD1-D95A-4D44-ABAA-D4714BA016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1295" y="2456232"/>
            <a:ext cx="2209799" cy="2209799"/>
          </a:xfrm>
          <a:prstGeom prst="rect">
            <a:avLst/>
          </a:prstGeom>
        </p:spPr>
      </p:pic>
      <p:pic>
        <p:nvPicPr>
          <p:cNvPr id="51" name="図 50">
            <a:extLst>
              <a:ext uri="{FF2B5EF4-FFF2-40B4-BE49-F238E27FC236}">
                <a16:creationId xmlns:a16="http://schemas.microsoft.com/office/drawing/2014/main" id="{00F3E5A4-29E9-44FA-B328-FE6D74B73C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95558" y="2456232"/>
            <a:ext cx="2209799" cy="2209799"/>
          </a:xfrm>
          <a:prstGeom prst="rect">
            <a:avLst/>
          </a:prstGeom>
        </p:spPr>
      </p:pic>
      <p:sp>
        <p:nvSpPr>
          <p:cNvPr id="52" name="コンテンツ プレースホルダー 2">
            <a:extLst>
              <a:ext uri="{FF2B5EF4-FFF2-40B4-BE49-F238E27FC236}">
                <a16:creationId xmlns:a16="http://schemas.microsoft.com/office/drawing/2014/main" id="{2F4C2DD8-7CBC-4D6A-8F52-8D2D99420869}"/>
              </a:ext>
            </a:extLst>
          </p:cNvPr>
          <p:cNvSpPr>
            <a:spLocks noGrp="1"/>
          </p:cNvSpPr>
          <p:nvPr>
            <p:ph idx="1"/>
          </p:nvPr>
        </p:nvSpPr>
        <p:spPr>
          <a:xfrm>
            <a:off x="742950" y="5462337"/>
            <a:ext cx="10801350" cy="858130"/>
          </a:xfrm>
        </p:spPr>
        <p:txBody>
          <a:bodyPr>
            <a:noAutofit/>
          </a:bodyPr>
          <a:lstStyle/>
          <a:p>
            <a:pPr marL="0" indent="0">
              <a:buNone/>
            </a:pPr>
            <a:r>
              <a:rPr lang="ja-JP" altLang="en-US" kern="100" dirty="0">
                <a:solidFill>
                  <a:srgbClr val="212529"/>
                </a:solidFill>
                <a:latin typeface="+mn-ea"/>
                <a:cs typeface="Segoe UI" panose="020B0502040204020203" pitchFamily="34" charset="0"/>
              </a:rPr>
              <a:t>引用元：</a:t>
            </a:r>
            <a:endParaRPr lang="en-US" altLang="ja-JP" kern="100" dirty="0">
              <a:solidFill>
                <a:srgbClr val="212529"/>
              </a:solidFill>
              <a:latin typeface="+mn-ea"/>
              <a:cs typeface="Segoe UI" panose="020B0502040204020203" pitchFamily="34" charset="0"/>
            </a:endParaRPr>
          </a:p>
          <a:p>
            <a:pPr marL="0" indent="0">
              <a:buNone/>
            </a:pPr>
            <a:r>
              <a:rPr lang="ja-JP" altLang="ja-JP" kern="100" dirty="0">
                <a:solidFill>
                  <a:srgbClr val="212529"/>
                </a:solidFill>
                <a:effectLst/>
                <a:latin typeface="+mn-ea"/>
                <a:cs typeface="Segoe UI" panose="020B0502040204020203" pitchFamily="34" charset="0"/>
              </a:rPr>
              <a:t>国土地理院：</a:t>
            </a:r>
            <a:r>
              <a:rPr lang="en-US" altLang="ja-JP" kern="100" dirty="0">
                <a:solidFill>
                  <a:srgbClr val="212529"/>
                </a:solidFill>
                <a:effectLst/>
                <a:latin typeface="+mn-ea"/>
              </a:rPr>
              <a:t>CNN</a:t>
            </a:r>
            <a:r>
              <a:rPr lang="ja-JP" altLang="ja-JP" kern="100" dirty="0">
                <a:solidFill>
                  <a:srgbClr val="212529"/>
                </a:solidFill>
                <a:effectLst/>
                <a:latin typeface="+mn-ea"/>
                <a:cs typeface="Segoe UI" panose="020B0502040204020203" pitchFamily="34" charset="0"/>
              </a:rPr>
              <a:t>による水田抽出のための教師画像データ，国土地理院技術資料</a:t>
            </a:r>
            <a:r>
              <a:rPr lang="ja-JP" altLang="ja-JP" kern="100" dirty="0">
                <a:solidFill>
                  <a:srgbClr val="212529"/>
                </a:solidFill>
                <a:effectLst/>
                <a:latin typeface="+mn-ea"/>
              </a:rPr>
              <a:t> </a:t>
            </a:r>
            <a:r>
              <a:rPr lang="en-US" altLang="ja-JP" kern="100" dirty="0">
                <a:solidFill>
                  <a:srgbClr val="212529"/>
                </a:solidFill>
                <a:effectLst/>
                <a:latin typeface="+mn-ea"/>
              </a:rPr>
              <a:t>H1-No.26 (2023).</a:t>
            </a:r>
            <a:endParaRPr lang="ja-JP" altLang="ja-JP" kern="100" dirty="0">
              <a:effectLst/>
              <a:latin typeface="+mn-ea"/>
            </a:endParaRPr>
          </a:p>
        </p:txBody>
      </p:sp>
    </p:spTree>
    <p:extLst>
      <p:ext uri="{BB962C8B-B14F-4D97-AF65-F5344CB8AC3E}">
        <p14:creationId xmlns:p14="http://schemas.microsoft.com/office/powerpoint/2010/main" val="3559965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703C83-23F8-43C5-9DB6-CE5E50D40980}"/>
              </a:ext>
            </a:extLst>
          </p:cNvPr>
          <p:cNvSpPr>
            <a:spLocks noGrp="1"/>
          </p:cNvSpPr>
          <p:nvPr>
            <p:ph type="title"/>
          </p:nvPr>
        </p:nvSpPr>
        <p:spPr/>
        <p:txBody>
          <a:bodyPr>
            <a:normAutofit/>
          </a:bodyPr>
          <a:lstStyle/>
          <a:p>
            <a:r>
              <a:rPr lang="ja-JP" altLang="en-US" dirty="0"/>
              <a:t>６つのモデル</a:t>
            </a:r>
            <a:endParaRPr kumimoji="1" lang="ja-JP" altLang="en-US" sz="4000" dirty="0"/>
          </a:p>
        </p:txBody>
      </p:sp>
      <p:graphicFrame>
        <p:nvGraphicFramePr>
          <p:cNvPr id="5" name="表 5">
            <a:extLst>
              <a:ext uri="{FF2B5EF4-FFF2-40B4-BE49-F238E27FC236}">
                <a16:creationId xmlns:a16="http://schemas.microsoft.com/office/drawing/2014/main" id="{7081BE26-8801-431F-86CE-0E4C9223637F}"/>
              </a:ext>
            </a:extLst>
          </p:cNvPr>
          <p:cNvGraphicFramePr>
            <a:graphicFrameLocks noGrp="1"/>
          </p:cNvGraphicFramePr>
          <p:nvPr>
            <p:ph idx="1"/>
            <p:extLst>
              <p:ext uri="{D42A27DB-BD31-4B8C-83A1-F6EECF244321}">
                <p14:modId xmlns:p14="http://schemas.microsoft.com/office/powerpoint/2010/main" val="1412747763"/>
              </p:ext>
            </p:extLst>
          </p:nvPr>
        </p:nvGraphicFramePr>
        <p:xfrm>
          <a:off x="611046" y="1445639"/>
          <a:ext cx="10969907" cy="4671957"/>
        </p:xfrm>
        <a:graphic>
          <a:graphicData uri="http://schemas.openxmlformats.org/drawingml/2006/table">
            <a:tbl>
              <a:tblPr firstRow="1" bandRow="1">
                <a:tableStyleId>{5C22544A-7EE6-4342-B048-85BDC9FD1C3A}</a:tableStyleId>
              </a:tblPr>
              <a:tblGrid>
                <a:gridCol w="1440755">
                  <a:extLst>
                    <a:ext uri="{9D8B030D-6E8A-4147-A177-3AD203B41FA5}">
                      <a16:colId xmlns:a16="http://schemas.microsoft.com/office/drawing/2014/main" val="3457569075"/>
                    </a:ext>
                  </a:extLst>
                </a:gridCol>
                <a:gridCol w="1588192">
                  <a:extLst>
                    <a:ext uri="{9D8B030D-6E8A-4147-A177-3AD203B41FA5}">
                      <a16:colId xmlns:a16="http://schemas.microsoft.com/office/drawing/2014/main" val="3927961990"/>
                    </a:ext>
                  </a:extLst>
                </a:gridCol>
                <a:gridCol w="1588192">
                  <a:extLst>
                    <a:ext uri="{9D8B030D-6E8A-4147-A177-3AD203B41FA5}">
                      <a16:colId xmlns:a16="http://schemas.microsoft.com/office/drawing/2014/main" val="855514940"/>
                    </a:ext>
                  </a:extLst>
                </a:gridCol>
                <a:gridCol w="1588192">
                  <a:extLst>
                    <a:ext uri="{9D8B030D-6E8A-4147-A177-3AD203B41FA5}">
                      <a16:colId xmlns:a16="http://schemas.microsoft.com/office/drawing/2014/main" val="1689891558"/>
                    </a:ext>
                  </a:extLst>
                </a:gridCol>
                <a:gridCol w="1588192">
                  <a:extLst>
                    <a:ext uri="{9D8B030D-6E8A-4147-A177-3AD203B41FA5}">
                      <a16:colId xmlns:a16="http://schemas.microsoft.com/office/drawing/2014/main" val="996771956"/>
                    </a:ext>
                  </a:extLst>
                </a:gridCol>
                <a:gridCol w="1588192">
                  <a:extLst>
                    <a:ext uri="{9D8B030D-6E8A-4147-A177-3AD203B41FA5}">
                      <a16:colId xmlns:a16="http://schemas.microsoft.com/office/drawing/2014/main" val="4099966573"/>
                    </a:ext>
                  </a:extLst>
                </a:gridCol>
                <a:gridCol w="1588192">
                  <a:extLst>
                    <a:ext uri="{9D8B030D-6E8A-4147-A177-3AD203B41FA5}">
                      <a16:colId xmlns:a16="http://schemas.microsoft.com/office/drawing/2014/main" val="1029072825"/>
                    </a:ext>
                  </a:extLst>
                </a:gridCol>
              </a:tblGrid>
              <a:tr h="516165">
                <a:tc>
                  <a:txBody>
                    <a:bodyPr/>
                    <a:lstStyle/>
                    <a:p>
                      <a:endParaRPr kumimoji="1" lang="ja-JP" altLang="en-US" sz="2400" b="1" dirty="0">
                        <a:latin typeface="+mn-ea"/>
                        <a:ea typeface="+mn-ea"/>
                      </a:endParaRPr>
                    </a:p>
                  </a:txBody>
                  <a:tcPr>
                    <a:solidFill>
                      <a:schemeClr val="accent1">
                        <a:lumMod val="75000"/>
                      </a:schemeClr>
                    </a:solidFill>
                  </a:tcPr>
                </a:tc>
                <a:tc>
                  <a:txBody>
                    <a:bodyPr/>
                    <a:lstStyle/>
                    <a:p>
                      <a:r>
                        <a:rPr kumimoji="1" lang="en-US" altLang="ja-JP" sz="2400" b="1" dirty="0">
                          <a:latin typeface="+mn-ea"/>
                          <a:ea typeface="+mn-ea"/>
                        </a:rPr>
                        <a:t>Model1 </a:t>
                      </a:r>
                      <a:endParaRPr kumimoji="1" lang="ja-JP" altLang="en-US" sz="2400" b="1" dirty="0">
                        <a:latin typeface="+mn-ea"/>
                        <a:ea typeface="+mn-ea"/>
                      </a:endParaRPr>
                    </a:p>
                  </a:txBody>
                  <a:tcPr>
                    <a:solidFill>
                      <a:schemeClr val="accent1">
                        <a:lumMod val="75000"/>
                      </a:schemeClr>
                    </a:solidFill>
                  </a:tcPr>
                </a:tc>
                <a:tc>
                  <a:txBody>
                    <a:bodyPr/>
                    <a:lstStyle/>
                    <a:p>
                      <a:r>
                        <a:rPr kumimoji="1" lang="en-US" altLang="ja-JP" sz="2400" b="1" dirty="0">
                          <a:latin typeface="+mn-ea"/>
                          <a:ea typeface="+mn-ea"/>
                        </a:rPr>
                        <a:t>Model2</a:t>
                      </a:r>
                      <a:endParaRPr kumimoji="1" lang="ja-JP" altLang="en-US" sz="2400" b="1" dirty="0">
                        <a:latin typeface="+mn-ea"/>
                        <a:ea typeface="+mn-ea"/>
                      </a:endParaRPr>
                    </a:p>
                  </a:txBody>
                  <a:tcPr>
                    <a:solidFill>
                      <a:schemeClr val="accent1">
                        <a:lumMod val="75000"/>
                      </a:schemeClr>
                    </a:solidFill>
                  </a:tcPr>
                </a:tc>
                <a:tc>
                  <a:txBody>
                    <a:bodyPr/>
                    <a:lstStyle/>
                    <a:p>
                      <a:r>
                        <a:rPr kumimoji="1" lang="en-US" altLang="ja-JP" sz="2400" b="1" dirty="0">
                          <a:latin typeface="+mn-ea"/>
                          <a:ea typeface="+mn-ea"/>
                        </a:rPr>
                        <a:t>Model3</a:t>
                      </a:r>
                      <a:endParaRPr kumimoji="1" lang="ja-JP" altLang="en-US" sz="2400" b="1" dirty="0">
                        <a:latin typeface="+mn-ea"/>
                        <a:ea typeface="+mn-ea"/>
                      </a:endParaRPr>
                    </a:p>
                  </a:txBody>
                  <a:tcPr>
                    <a:solidFill>
                      <a:schemeClr val="accent1">
                        <a:lumMod val="75000"/>
                      </a:schemeClr>
                    </a:solidFill>
                  </a:tcPr>
                </a:tc>
                <a:tc>
                  <a:txBody>
                    <a:bodyPr/>
                    <a:lstStyle/>
                    <a:p>
                      <a:r>
                        <a:rPr kumimoji="1" lang="en-US" altLang="ja-JP" sz="2400" b="1" dirty="0">
                          <a:latin typeface="+mn-ea"/>
                          <a:ea typeface="+mn-ea"/>
                        </a:rPr>
                        <a:t>Model4</a:t>
                      </a:r>
                      <a:endParaRPr kumimoji="1" lang="ja-JP" altLang="en-US" sz="2400" b="1" dirty="0">
                        <a:latin typeface="+mn-ea"/>
                        <a:ea typeface="+mn-ea"/>
                      </a:endParaRPr>
                    </a:p>
                  </a:txBody>
                  <a:tcPr>
                    <a:solidFill>
                      <a:schemeClr val="accent1">
                        <a:lumMod val="75000"/>
                      </a:schemeClr>
                    </a:solidFill>
                  </a:tcPr>
                </a:tc>
                <a:tc>
                  <a:txBody>
                    <a:bodyPr/>
                    <a:lstStyle/>
                    <a:p>
                      <a:r>
                        <a:rPr kumimoji="1" lang="en-US" altLang="ja-JP" sz="2400" b="1" dirty="0">
                          <a:latin typeface="+mn-ea"/>
                          <a:ea typeface="+mn-ea"/>
                        </a:rPr>
                        <a:t>Model5</a:t>
                      </a:r>
                      <a:endParaRPr kumimoji="1" lang="ja-JP" altLang="en-US" sz="2400" b="1" dirty="0">
                        <a:latin typeface="+mn-ea"/>
                        <a:ea typeface="+mn-ea"/>
                      </a:endParaRPr>
                    </a:p>
                  </a:txBody>
                  <a:tcPr>
                    <a:solidFill>
                      <a:schemeClr val="accent1">
                        <a:lumMod val="75000"/>
                      </a:schemeClr>
                    </a:solidFill>
                  </a:tcPr>
                </a:tc>
                <a:tc>
                  <a:txBody>
                    <a:bodyPr/>
                    <a:lstStyle/>
                    <a:p>
                      <a:r>
                        <a:rPr kumimoji="1" lang="en-US" altLang="ja-JP" sz="2400" b="1" dirty="0">
                          <a:latin typeface="+mn-ea"/>
                          <a:ea typeface="+mn-ea"/>
                        </a:rPr>
                        <a:t>Model6</a:t>
                      </a:r>
                      <a:endParaRPr kumimoji="1" lang="ja-JP" altLang="en-US" sz="2400" b="1" dirty="0">
                        <a:latin typeface="+mn-ea"/>
                        <a:ea typeface="+mn-ea"/>
                      </a:endParaRPr>
                    </a:p>
                  </a:txBody>
                  <a:tcPr>
                    <a:solidFill>
                      <a:schemeClr val="accent1">
                        <a:lumMod val="75000"/>
                      </a:schemeClr>
                    </a:solidFill>
                  </a:tcPr>
                </a:tc>
                <a:extLst>
                  <a:ext uri="{0D108BD9-81ED-4DB2-BD59-A6C34878D82A}">
                    <a16:rowId xmlns:a16="http://schemas.microsoft.com/office/drawing/2014/main" val="3277324577"/>
                  </a:ext>
                </a:extLst>
              </a:tr>
              <a:tr h="1290672">
                <a:tc>
                  <a:txBody>
                    <a:bodyPr/>
                    <a:lstStyle/>
                    <a:p>
                      <a:r>
                        <a:rPr kumimoji="1" lang="ja-JP" altLang="en-US" sz="2400" b="1" dirty="0">
                          <a:latin typeface="+mn-ea"/>
                          <a:ea typeface="+mn-ea"/>
                        </a:rPr>
                        <a:t>オートエンコーダ</a:t>
                      </a:r>
                      <a:endParaRPr kumimoji="1" lang="en-US" altLang="ja-JP" sz="2400" b="1" dirty="0">
                        <a:latin typeface="+mn-ea"/>
                        <a:ea typeface="+mn-ea"/>
                      </a:endParaRPr>
                    </a:p>
                  </a:txBody>
                  <a:tcPr>
                    <a:solidFill>
                      <a:schemeClr val="accent1">
                        <a:lumMod val="40000"/>
                        <a:lumOff val="60000"/>
                      </a:schemeClr>
                    </a:solidFill>
                  </a:tcPr>
                </a:tc>
                <a:tc>
                  <a:txBody>
                    <a:bodyPr/>
                    <a:lstStyle/>
                    <a:p>
                      <a:r>
                        <a:rPr kumimoji="1" lang="ja-JP" altLang="en-US" sz="2400" b="1" dirty="0">
                          <a:latin typeface="+mn-ea"/>
                          <a:ea typeface="+mn-ea"/>
                        </a:rPr>
                        <a:t>エンコーダ出力：</a:t>
                      </a:r>
                      <a:endParaRPr kumimoji="1" lang="en-US" altLang="ja-JP" sz="2400" b="1" dirty="0">
                        <a:latin typeface="+mn-ea"/>
                        <a:ea typeface="+mn-ea"/>
                      </a:endParaRPr>
                    </a:p>
                    <a:p>
                      <a:r>
                        <a:rPr kumimoji="1" lang="ja-JP" altLang="en-US" sz="2400" b="1" dirty="0">
                          <a:solidFill>
                            <a:srgbClr val="FF0000"/>
                          </a:solidFill>
                          <a:latin typeface="+mn-ea"/>
                          <a:ea typeface="+mn-ea"/>
                        </a:rPr>
                        <a:t>ベクトル</a:t>
                      </a:r>
                      <a:endParaRPr kumimoji="1" lang="en-US" altLang="ja-JP" sz="2400" b="1" dirty="0">
                        <a:solidFill>
                          <a:srgbClr val="FF0000"/>
                        </a:solidFill>
                        <a:latin typeface="+mn-ea"/>
                        <a:ea typeface="+mn-ea"/>
                      </a:endParaRPr>
                    </a:p>
                  </a:txBody>
                  <a:tcPr>
                    <a:solidFill>
                      <a:schemeClr val="accent1">
                        <a:lumMod val="40000"/>
                        <a:lumOff val="60000"/>
                      </a:schemeClr>
                    </a:solidFill>
                  </a:tcPr>
                </a:tc>
                <a:tc>
                  <a:txBody>
                    <a:bodyPr/>
                    <a:lstStyle/>
                    <a:p>
                      <a:r>
                        <a:rPr kumimoji="1" lang="ja-JP" altLang="en-US" sz="2400" b="1" dirty="0">
                          <a:latin typeface="+mn-ea"/>
                          <a:ea typeface="+mn-ea"/>
                        </a:rPr>
                        <a:t>畳み込み層：</a:t>
                      </a:r>
                      <a:endParaRPr kumimoji="1" lang="en-US" altLang="ja-JP" sz="2400" b="1" dirty="0">
                        <a:latin typeface="+mn-ea"/>
                        <a:ea typeface="+mn-ea"/>
                      </a:endParaRPr>
                    </a:p>
                    <a:p>
                      <a:r>
                        <a:rPr kumimoji="1" lang="ja-JP" altLang="en-US" sz="2400" b="1" dirty="0">
                          <a:solidFill>
                            <a:srgbClr val="FF0000"/>
                          </a:solidFill>
                          <a:latin typeface="+mn-ea"/>
                          <a:ea typeface="+mn-ea"/>
                        </a:rPr>
                        <a:t>ベクトル</a:t>
                      </a:r>
                    </a:p>
                  </a:txBody>
                  <a:tcPr>
                    <a:solidFill>
                      <a:schemeClr val="accent1">
                        <a:lumMod val="40000"/>
                        <a:lumOff val="60000"/>
                      </a:schemeClr>
                    </a:solidFill>
                  </a:tcPr>
                </a:tc>
                <a:tc>
                  <a:txBody>
                    <a:bodyPr/>
                    <a:lstStyle/>
                    <a:p>
                      <a:r>
                        <a:rPr kumimoji="1" lang="ja-JP" altLang="en-US" sz="2400" b="1" dirty="0">
                          <a:latin typeface="+mn-ea"/>
                          <a:ea typeface="+mn-ea"/>
                        </a:rPr>
                        <a:t>エンコーダ出力：</a:t>
                      </a:r>
                      <a:endParaRPr kumimoji="1" lang="en-US" altLang="ja-JP" sz="2400" b="1" dirty="0">
                        <a:latin typeface="+mn-ea"/>
                        <a:ea typeface="+mn-ea"/>
                      </a:endParaRPr>
                    </a:p>
                    <a:p>
                      <a:r>
                        <a:rPr kumimoji="1" lang="ja-JP" altLang="en-US" sz="2400" b="1" dirty="0">
                          <a:solidFill>
                            <a:srgbClr val="FF0000"/>
                          </a:solidFill>
                          <a:latin typeface="+mn-ea"/>
                          <a:ea typeface="+mn-ea"/>
                        </a:rPr>
                        <a:t>ベクトル</a:t>
                      </a:r>
                    </a:p>
                  </a:txBody>
                  <a:tcPr>
                    <a:solidFill>
                      <a:schemeClr val="accent1">
                        <a:lumMod val="40000"/>
                        <a:lumOff val="60000"/>
                      </a:schemeClr>
                    </a:solidFill>
                  </a:tcPr>
                </a:tc>
                <a:tc>
                  <a:txBody>
                    <a:bodyPr/>
                    <a:lstStyle/>
                    <a:p>
                      <a:r>
                        <a:rPr kumimoji="1" lang="ja-JP" altLang="en-US" sz="2400" b="1" dirty="0">
                          <a:latin typeface="+mn-ea"/>
                          <a:ea typeface="+mn-ea"/>
                        </a:rPr>
                        <a:t>畳み込み層：</a:t>
                      </a:r>
                      <a:endParaRPr kumimoji="1" lang="en-US" altLang="ja-JP" sz="2400" b="1" dirty="0">
                        <a:latin typeface="+mn-ea"/>
                        <a:ea typeface="+mn-ea"/>
                      </a:endParaRPr>
                    </a:p>
                    <a:p>
                      <a:r>
                        <a:rPr kumimoji="1" lang="ja-JP" altLang="en-US" sz="2400" b="1" dirty="0">
                          <a:solidFill>
                            <a:srgbClr val="FF0000"/>
                          </a:solidFill>
                          <a:latin typeface="+mn-ea"/>
                          <a:ea typeface="+mn-ea"/>
                        </a:rPr>
                        <a:t>ベクトル</a:t>
                      </a:r>
                    </a:p>
                  </a:txBody>
                  <a:tcPr>
                    <a:solidFill>
                      <a:schemeClr val="accent1">
                        <a:lumMod val="40000"/>
                        <a:lumOff val="60000"/>
                      </a:schemeClr>
                    </a:solidFill>
                  </a:tcPr>
                </a:tc>
                <a:tc>
                  <a:txBody>
                    <a:bodyPr/>
                    <a:lstStyle/>
                    <a:p>
                      <a:r>
                        <a:rPr kumimoji="1" lang="ja-JP" altLang="en-US" sz="2400" b="1" dirty="0">
                          <a:latin typeface="+mn-ea"/>
                          <a:ea typeface="+mn-ea"/>
                        </a:rPr>
                        <a:t>畳み込み層：</a:t>
                      </a:r>
                      <a:endParaRPr kumimoji="1" lang="en-US" altLang="ja-JP" sz="2400" b="1" dirty="0">
                        <a:latin typeface="+mn-ea"/>
                        <a:ea typeface="+mn-ea"/>
                      </a:endParaRPr>
                    </a:p>
                    <a:p>
                      <a:r>
                        <a:rPr kumimoji="1" lang="ja-JP" altLang="en-US" sz="2400" b="1" dirty="0">
                          <a:solidFill>
                            <a:srgbClr val="FF0000"/>
                          </a:solidFill>
                          <a:latin typeface="+mn-ea"/>
                          <a:ea typeface="+mn-ea"/>
                        </a:rPr>
                        <a:t>テンソル</a:t>
                      </a:r>
                    </a:p>
                  </a:txBody>
                  <a:tcPr>
                    <a:solidFill>
                      <a:schemeClr val="accent1">
                        <a:lumMod val="40000"/>
                        <a:lumOff val="60000"/>
                      </a:schemeClr>
                    </a:solidFill>
                  </a:tcPr>
                </a:tc>
                <a:tc>
                  <a:txBody>
                    <a:bodyPr/>
                    <a:lstStyle/>
                    <a:p>
                      <a:endParaRPr kumimoji="1" lang="ja-JP" altLang="en-US" sz="2400" b="1" dirty="0">
                        <a:latin typeface="+mn-ea"/>
                        <a:ea typeface="+mn-ea"/>
                      </a:endParaRPr>
                    </a:p>
                  </a:txBody>
                  <a:tcPr>
                    <a:solidFill>
                      <a:schemeClr val="bg1">
                        <a:lumMod val="75000"/>
                      </a:schemeClr>
                    </a:solidFill>
                  </a:tcPr>
                </a:tc>
                <a:extLst>
                  <a:ext uri="{0D108BD9-81ED-4DB2-BD59-A6C34878D82A}">
                    <a16:rowId xmlns:a16="http://schemas.microsoft.com/office/drawing/2014/main" val="3648238107"/>
                  </a:ext>
                </a:extLst>
              </a:tr>
              <a:tr h="178856">
                <a:tc>
                  <a:txBody>
                    <a:bodyPr/>
                    <a:lstStyle/>
                    <a:p>
                      <a:pPr algn="ctr"/>
                      <a:r>
                        <a:rPr kumimoji="1" lang="ja-JP" altLang="en-US" sz="2000" b="1" dirty="0">
                          <a:latin typeface="+mn-ea"/>
                          <a:ea typeface="+mn-ea"/>
                        </a:rPr>
                        <a:t>↓</a:t>
                      </a:r>
                      <a:endParaRPr kumimoji="1" lang="en-US" altLang="ja-JP" sz="2000" b="1" dirty="0">
                        <a:latin typeface="+mn-ea"/>
                        <a:ea typeface="+mn-ea"/>
                      </a:endParaRPr>
                    </a:p>
                  </a:txBody>
                  <a:tcPr>
                    <a:solidFill>
                      <a:schemeClr val="accent1">
                        <a:lumMod val="40000"/>
                        <a:lumOff val="60000"/>
                      </a:schemeClr>
                    </a:solidFill>
                  </a:tcPr>
                </a:tc>
                <a:tc gridSpan="6">
                  <a:txBody>
                    <a:bodyPr/>
                    <a:lstStyle/>
                    <a:p>
                      <a:pPr algn="ctr"/>
                      <a:r>
                        <a:rPr kumimoji="1" lang="ja-JP" altLang="en-US" sz="2000" b="1" dirty="0">
                          <a:solidFill>
                            <a:schemeClr val="tx1">
                              <a:lumMod val="75000"/>
                              <a:lumOff val="25000"/>
                            </a:schemeClr>
                          </a:solidFill>
                          <a:latin typeface="+mn-ea"/>
                          <a:ea typeface="+mn-ea"/>
                        </a:rPr>
                        <a:t>↓</a:t>
                      </a:r>
                    </a:p>
                  </a:txBody>
                  <a:tcPr>
                    <a:solidFill>
                      <a:schemeClr val="accent1">
                        <a:lumMod val="40000"/>
                        <a:lumOff val="60000"/>
                      </a:schemeClr>
                    </a:solidFill>
                  </a:tcPr>
                </a:tc>
                <a:tc hMerge="1">
                  <a:txBody>
                    <a:bodyPr/>
                    <a:lstStyle/>
                    <a:p>
                      <a:r>
                        <a:rPr kumimoji="1" lang="ja-JP" altLang="en-US" sz="2400" b="1" dirty="0">
                          <a:solidFill>
                            <a:srgbClr val="FF0000"/>
                          </a:solidFill>
                          <a:latin typeface="+mn-ea"/>
                          <a:ea typeface="+mn-ea"/>
                        </a:rPr>
                        <a:t>↓</a:t>
                      </a:r>
                    </a:p>
                  </a:txBody>
                  <a:tcPr/>
                </a:tc>
                <a:tc hMerge="1">
                  <a:txBody>
                    <a:bodyPr/>
                    <a:lstStyle/>
                    <a:p>
                      <a:r>
                        <a:rPr kumimoji="1" lang="ja-JP" altLang="en-US" sz="2400" b="1" dirty="0">
                          <a:solidFill>
                            <a:srgbClr val="FF0000"/>
                          </a:solidFill>
                          <a:latin typeface="+mn-ea"/>
                          <a:ea typeface="+mn-ea"/>
                        </a:rPr>
                        <a:t>↓</a:t>
                      </a:r>
                    </a:p>
                  </a:txBody>
                  <a:tcPr/>
                </a:tc>
                <a:tc hMerge="1">
                  <a:txBody>
                    <a:bodyPr/>
                    <a:lstStyle/>
                    <a:p>
                      <a:r>
                        <a:rPr kumimoji="1" lang="ja-JP" altLang="en-US" sz="2400" b="1" dirty="0">
                          <a:solidFill>
                            <a:srgbClr val="FF0000"/>
                          </a:solidFill>
                          <a:latin typeface="+mn-ea"/>
                          <a:ea typeface="+mn-ea"/>
                        </a:rPr>
                        <a:t>↓</a:t>
                      </a:r>
                    </a:p>
                  </a:txBody>
                  <a:tcPr/>
                </a:tc>
                <a:tc hMerge="1">
                  <a:txBody>
                    <a:bodyPr/>
                    <a:lstStyle/>
                    <a:p>
                      <a:r>
                        <a:rPr kumimoji="1" lang="ja-JP" altLang="en-US" sz="2400" b="1" dirty="0">
                          <a:solidFill>
                            <a:schemeClr val="accent5">
                              <a:lumMod val="75000"/>
                            </a:schemeClr>
                          </a:solidFill>
                          <a:latin typeface="+mn-ea"/>
                          <a:ea typeface="+mn-ea"/>
                        </a:rPr>
                        <a:t>↓</a:t>
                      </a:r>
                    </a:p>
                  </a:txBody>
                  <a:tcPr/>
                </a:tc>
                <a:tc hMerge="1">
                  <a:txBody>
                    <a:bodyPr/>
                    <a:lstStyle/>
                    <a:p>
                      <a:r>
                        <a:rPr kumimoji="1" lang="ja-JP" altLang="en-US" sz="2400" dirty="0">
                          <a:latin typeface="+mn-ea"/>
                          <a:ea typeface="+mn-ea"/>
                        </a:rPr>
                        <a:t>↓</a:t>
                      </a:r>
                    </a:p>
                  </a:txBody>
                  <a:tcPr>
                    <a:solidFill>
                      <a:schemeClr val="bg1">
                        <a:lumMod val="75000"/>
                      </a:schemeClr>
                    </a:solidFill>
                  </a:tcPr>
                </a:tc>
                <a:extLst>
                  <a:ext uri="{0D108BD9-81ED-4DB2-BD59-A6C34878D82A}">
                    <a16:rowId xmlns:a16="http://schemas.microsoft.com/office/drawing/2014/main" val="952743373"/>
                  </a:ext>
                </a:extLst>
              </a:tr>
              <a:tr h="1519899">
                <a:tc>
                  <a:txBody>
                    <a:bodyPr/>
                    <a:lstStyle/>
                    <a:p>
                      <a:r>
                        <a:rPr kumimoji="1" lang="ja-JP" altLang="en-US" sz="2400" b="1" dirty="0">
                          <a:latin typeface="+mn-ea"/>
                          <a:ea typeface="+mn-ea"/>
                        </a:rPr>
                        <a:t>距離学習ニューラルネットワーク</a:t>
                      </a:r>
                    </a:p>
                  </a:txBody>
                  <a:tcPr>
                    <a:solidFill>
                      <a:schemeClr val="accent1">
                        <a:lumMod val="40000"/>
                        <a:lumOff val="60000"/>
                      </a:schemeClr>
                    </a:solidFill>
                  </a:tcPr>
                </a:tc>
                <a:tc gridSpan="2">
                  <a:txBody>
                    <a:bodyPr/>
                    <a:lstStyle/>
                    <a:p>
                      <a:endParaRPr kumimoji="1" lang="ja-JP" altLang="en-US" sz="2400" b="1" dirty="0">
                        <a:latin typeface="+mn-ea"/>
                        <a:ea typeface="+mn-ea"/>
                      </a:endParaRPr>
                    </a:p>
                  </a:txBody>
                  <a:tcPr>
                    <a:solidFill>
                      <a:schemeClr val="bg1">
                        <a:lumMod val="75000"/>
                      </a:schemeClr>
                    </a:solidFill>
                  </a:tcPr>
                </a:tc>
                <a:tc hMerge="1">
                  <a:txBody>
                    <a:bodyPr/>
                    <a:lstStyle/>
                    <a:p>
                      <a:r>
                        <a:rPr kumimoji="1" lang="ja-JP" altLang="en-US" sz="2400" dirty="0"/>
                        <a:t>↓</a:t>
                      </a:r>
                    </a:p>
                  </a:txBody>
                  <a:tcPr>
                    <a:solidFill>
                      <a:schemeClr val="bg1">
                        <a:lumMod val="75000"/>
                      </a:schemeClr>
                    </a:solidFill>
                  </a:tcPr>
                </a:tc>
                <a:tc gridSpan="2">
                  <a:txBody>
                    <a:bodyPr/>
                    <a:lstStyle/>
                    <a:p>
                      <a:r>
                        <a:rPr kumimoji="1" lang="ja-JP" altLang="en-US" sz="2400" b="1" dirty="0">
                          <a:latin typeface="+mn-ea"/>
                          <a:ea typeface="+mn-ea"/>
                        </a:rPr>
                        <a:t>全結合層：３層</a:t>
                      </a:r>
                    </a:p>
                  </a:txBody>
                  <a:tcPr>
                    <a:solidFill>
                      <a:schemeClr val="accent1">
                        <a:lumMod val="40000"/>
                        <a:lumOff val="60000"/>
                      </a:schemeClr>
                    </a:solidFill>
                  </a:tcPr>
                </a:tc>
                <a:tc hMerge="1">
                  <a:txBody>
                    <a:bodyPr/>
                    <a:lstStyle/>
                    <a:p>
                      <a:r>
                        <a:rPr kumimoji="1" lang="ja-JP" altLang="en-US" sz="2400" dirty="0"/>
                        <a:t>全結合層</a:t>
                      </a:r>
                      <a:endParaRPr kumimoji="1" lang="en-US" altLang="ja-JP" sz="2400" dirty="0"/>
                    </a:p>
                    <a:p>
                      <a:r>
                        <a:rPr kumimoji="1" lang="ja-JP" altLang="en-US" sz="2400" dirty="0"/>
                        <a:t>３層</a:t>
                      </a:r>
                    </a:p>
                  </a:txBody>
                  <a:tcPr/>
                </a:tc>
                <a:tc gridSpan="2">
                  <a:txBody>
                    <a:bodyPr/>
                    <a:lstStyle/>
                    <a:p>
                      <a:r>
                        <a:rPr kumimoji="1" lang="ja-JP" altLang="en-US" sz="2400" b="1" dirty="0">
                          <a:latin typeface="+mn-ea"/>
                          <a:ea typeface="+mn-ea"/>
                        </a:rPr>
                        <a:t>畳み込み層：２層</a:t>
                      </a:r>
                      <a:endParaRPr kumimoji="1" lang="en-US" altLang="ja-JP" sz="2400" b="1" dirty="0">
                        <a:latin typeface="+mn-ea"/>
                        <a:ea typeface="+mn-ea"/>
                      </a:endParaRPr>
                    </a:p>
                    <a:p>
                      <a:r>
                        <a:rPr kumimoji="1" lang="ja-JP" altLang="en-US" sz="2400" b="1" dirty="0">
                          <a:latin typeface="+mn-ea"/>
                          <a:ea typeface="+mn-ea"/>
                        </a:rPr>
                        <a:t>全結合層：１層</a:t>
                      </a:r>
                    </a:p>
                  </a:txBody>
                  <a:tcPr>
                    <a:solidFill>
                      <a:schemeClr val="accent1">
                        <a:lumMod val="40000"/>
                        <a:lumOff val="60000"/>
                      </a:schemeClr>
                    </a:solidFill>
                  </a:tcPr>
                </a:tc>
                <a:tc hMerge="1">
                  <a:txBody>
                    <a:bodyPr/>
                    <a:lstStyle/>
                    <a:p>
                      <a:endParaRPr kumimoji="1" lang="ja-JP" altLang="en-US" sz="2400" dirty="0"/>
                    </a:p>
                  </a:txBody>
                  <a:tcPr/>
                </a:tc>
                <a:extLst>
                  <a:ext uri="{0D108BD9-81ED-4DB2-BD59-A6C34878D82A}">
                    <a16:rowId xmlns:a16="http://schemas.microsoft.com/office/drawing/2014/main" val="3162924443"/>
                  </a:ext>
                </a:extLst>
              </a:tr>
              <a:tr h="0">
                <a:tc>
                  <a:txBody>
                    <a:bodyPr/>
                    <a:lstStyle/>
                    <a:p>
                      <a:pPr algn="ctr"/>
                      <a:r>
                        <a:rPr kumimoji="1" lang="ja-JP" altLang="en-US" sz="2000" b="1" dirty="0">
                          <a:latin typeface="+mn-ea"/>
                          <a:ea typeface="+mn-ea"/>
                        </a:rPr>
                        <a:t>↓</a:t>
                      </a:r>
                    </a:p>
                  </a:txBody>
                  <a:tcPr>
                    <a:solidFill>
                      <a:schemeClr val="accent1">
                        <a:lumMod val="40000"/>
                        <a:lumOff val="60000"/>
                      </a:schemeClr>
                    </a:solidFill>
                  </a:tcPr>
                </a:tc>
                <a:tc gridSpan="6">
                  <a:txBody>
                    <a:bodyPr/>
                    <a:lstStyle/>
                    <a:p>
                      <a:pPr algn="ctr"/>
                      <a:r>
                        <a:rPr kumimoji="1" lang="ja-JP" altLang="en-US" sz="2000" b="1" dirty="0">
                          <a:latin typeface="+mn-ea"/>
                          <a:ea typeface="+mn-ea"/>
                        </a:rPr>
                        <a:t>↓</a:t>
                      </a:r>
                    </a:p>
                  </a:txBody>
                  <a:tcPr>
                    <a:solidFill>
                      <a:schemeClr val="accent1">
                        <a:lumMod val="40000"/>
                        <a:lumOff val="60000"/>
                      </a:schemeClr>
                    </a:solidFill>
                  </a:tcPr>
                </a:tc>
                <a:tc hMerge="1">
                  <a:txBody>
                    <a:bodyPr/>
                    <a:lstStyle/>
                    <a:p>
                      <a:endParaRPr kumimoji="1" lang="ja-JP" altLang="en-US"/>
                    </a:p>
                  </a:txBody>
                  <a:tcPr/>
                </a:tc>
                <a:tc hMerge="1">
                  <a:txBody>
                    <a:bodyPr/>
                    <a:lstStyle/>
                    <a:p>
                      <a:r>
                        <a:rPr kumimoji="1" lang="ja-JP" altLang="en-US" sz="2400" dirty="0">
                          <a:latin typeface="+mn-ea"/>
                          <a:ea typeface="+mn-ea"/>
                        </a:rPr>
                        <a:t>↓</a:t>
                      </a:r>
                    </a:p>
                  </a:txBody>
                  <a:tcPr/>
                </a:tc>
                <a:tc hMerge="1">
                  <a:txBody>
                    <a:bodyPr/>
                    <a:lstStyle/>
                    <a:p>
                      <a:endParaRPr kumimoji="1" lang="ja-JP" altLang="en-US"/>
                    </a:p>
                  </a:txBody>
                  <a:tcPr/>
                </a:tc>
                <a:tc hMerge="1">
                  <a:txBody>
                    <a:bodyPr/>
                    <a:lstStyle/>
                    <a:p>
                      <a:r>
                        <a:rPr kumimoji="1" lang="ja-JP" altLang="en-US" sz="2400" dirty="0">
                          <a:latin typeface="+mn-ea"/>
                          <a:ea typeface="+mn-ea"/>
                        </a:rPr>
                        <a:t>↓</a:t>
                      </a:r>
                    </a:p>
                  </a:txBody>
                  <a:tcPr/>
                </a:tc>
                <a:tc hMerge="1">
                  <a:txBody>
                    <a:bodyPr/>
                    <a:lstStyle/>
                    <a:p>
                      <a:endParaRPr kumimoji="1" lang="ja-JP" altLang="en-US"/>
                    </a:p>
                  </a:txBody>
                  <a:tcPr/>
                </a:tc>
                <a:extLst>
                  <a:ext uri="{0D108BD9-81ED-4DB2-BD59-A6C34878D82A}">
                    <a16:rowId xmlns:a16="http://schemas.microsoft.com/office/drawing/2014/main" val="902408532"/>
                  </a:ext>
                </a:extLst>
              </a:tr>
              <a:tr h="0">
                <a:tc>
                  <a:txBody>
                    <a:bodyPr/>
                    <a:lstStyle/>
                    <a:p>
                      <a:r>
                        <a:rPr kumimoji="1" lang="ja-JP" altLang="en-US" sz="2400" b="1" dirty="0">
                          <a:latin typeface="+mn-ea"/>
                          <a:ea typeface="+mn-ea"/>
                        </a:rPr>
                        <a:t>分類</a:t>
                      </a:r>
                    </a:p>
                  </a:txBody>
                  <a:tcPr>
                    <a:solidFill>
                      <a:schemeClr val="accent1">
                        <a:lumMod val="40000"/>
                        <a:lumOff val="60000"/>
                      </a:schemeClr>
                    </a:solidFill>
                  </a:tcPr>
                </a:tc>
                <a:tc gridSpan="6">
                  <a:txBody>
                    <a:bodyPr/>
                    <a:lstStyle/>
                    <a:p>
                      <a:r>
                        <a:rPr kumimoji="1" lang="ja-JP" altLang="en-US" sz="2800" b="1" dirty="0">
                          <a:latin typeface="+mn-ea"/>
                          <a:ea typeface="+mn-ea"/>
                        </a:rPr>
                        <a:t>クラスタリングの適用</a:t>
                      </a:r>
                    </a:p>
                  </a:txBody>
                  <a:tcPr>
                    <a:solidFill>
                      <a:schemeClr val="accent1">
                        <a:lumMod val="40000"/>
                        <a:lumOff val="60000"/>
                      </a:schemeClr>
                    </a:solidFill>
                  </a:tcPr>
                </a:tc>
                <a:tc hMerge="1">
                  <a:txBody>
                    <a:bodyPr/>
                    <a:lstStyle/>
                    <a:p>
                      <a:endParaRPr kumimoji="1" lang="ja-JP" altLang="en-US" sz="2400" dirty="0"/>
                    </a:p>
                  </a:txBody>
                  <a:tcPr/>
                </a:tc>
                <a:tc hMerge="1">
                  <a:txBody>
                    <a:bodyPr/>
                    <a:lstStyle/>
                    <a:p>
                      <a:endParaRPr kumimoji="1" lang="ja-JP" altLang="en-US" sz="2400" dirty="0"/>
                    </a:p>
                  </a:txBody>
                  <a:tcPr/>
                </a:tc>
                <a:tc hMerge="1">
                  <a:txBody>
                    <a:bodyPr/>
                    <a:lstStyle/>
                    <a:p>
                      <a:endParaRPr kumimoji="1" lang="ja-JP" altLang="en-US" sz="2400" dirty="0"/>
                    </a:p>
                  </a:txBody>
                  <a:tcPr/>
                </a:tc>
                <a:tc hMerge="1">
                  <a:txBody>
                    <a:bodyPr/>
                    <a:lstStyle/>
                    <a:p>
                      <a:endParaRPr kumimoji="1" lang="ja-JP" altLang="en-US" sz="2400" dirty="0"/>
                    </a:p>
                  </a:txBody>
                  <a:tcPr/>
                </a:tc>
                <a:tc hMerge="1">
                  <a:txBody>
                    <a:bodyPr/>
                    <a:lstStyle/>
                    <a:p>
                      <a:endParaRPr kumimoji="1" lang="ja-JP" altLang="en-US" sz="2400" dirty="0"/>
                    </a:p>
                  </a:txBody>
                  <a:tcPr/>
                </a:tc>
                <a:extLst>
                  <a:ext uri="{0D108BD9-81ED-4DB2-BD59-A6C34878D82A}">
                    <a16:rowId xmlns:a16="http://schemas.microsoft.com/office/drawing/2014/main" val="700664239"/>
                  </a:ext>
                </a:extLst>
              </a:tr>
            </a:tbl>
          </a:graphicData>
        </a:graphic>
      </p:graphicFrame>
      <p:sp>
        <p:nvSpPr>
          <p:cNvPr id="4" name="スライド番号プレースホルダー 3">
            <a:extLst>
              <a:ext uri="{FF2B5EF4-FFF2-40B4-BE49-F238E27FC236}">
                <a16:creationId xmlns:a16="http://schemas.microsoft.com/office/drawing/2014/main" id="{E3AC1D0E-FD18-4E7A-A889-23C385F78FAF}"/>
              </a:ext>
            </a:extLst>
          </p:cNvPr>
          <p:cNvSpPr>
            <a:spLocks noGrp="1"/>
          </p:cNvSpPr>
          <p:nvPr>
            <p:ph type="sldNum" sz="quarter" idx="12"/>
          </p:nvPr>
        </p:nvSpPr>
        <p:spPr/>
        <p:txBody>
          <a:bodyPr/>
          <a:lstStyle/>
          <a:p>
            <a:fld id="{67B4CE29-6554-4A3D-AFF4-5BC7E77D0C2D}" type="slidenum">
              <a:rPr kumimoji="1" lang="ja-JP" altLang="en-US" smtClean="0"/>
              <a:t>16</a:t>
            </a:fld>
            <a:endParaRPr kumimoji="1" lang="ja-JP" altLang="en-US"/>
          </a:p>
        </p:txBody>
      </p:sp>
    </p:spTree>
    <p:extLst>
      <p:ext uri="{BB962C8B-B14F-4D97-AF65-F5344CB8AC3E}">
        <p14:creationId xmlns:p14="http://schemas.microsoft.com/office/powerpoint/2010/main" val="1105621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633788-6AA9-44EC-9833-0C2E3EA3734A}"/>
              </a:ext>
            </a:extLst>
          </p:cNvPr>
          <p:cNvSpPr>
            <a:spLocks noGrp="1"/>
          </p:cNvSpPr>
          <p:nvPr>
            <p:ph type="title"/>
          </p:nvPr>
        </p:nvSpPr>
        <p:spPr/>
        <p:txBody>
          <a:bodyPr>
            <a:normAutofit/>
          </a:bodyPr>
          <a:lstStyle/>
          <a:p>
            <a:r>
              <a:rPr kumimoji="1" lang="ja-JP" altLang="en-US" dirty="0"/>
              <a:t>実験方法</a:t>
            </a:r>
          </a:p>
        </p:txBody>
      </p:sp>
      <p:sp>
        <p:nvSpPr>
          <p:cNvPr id="3" name="コンテンツ プレースホルダー 2">
            <a:extLst>
              <a:ext uri="{FF2B5EF4-FFF2-40B4-BE49-F238E27FC236}">
                <a16:creationId xmlns:a16="http://schemas.microsoft.com/office/drawing/2014/main" id="{475759A1-3D2D-4A50-AA66-69213B4087F5}"/>
              </a:ext>
            </a:extLst>
          </p:cNvPr>
          <p:cNvSpPr>
            <a:spLocks noGrp="1"/>
          </p:cNvSpPr>
          <p:nvPr>
            <p:ph idx="1"/>
          </p:nvPr>
        </p:nvSpPr>
        <p:spPr>
          <a:xfrm>
            <a:off x="1097280" y="1612669"/>
            <a:ext cx="10058400" cy="4662662"/>
          </a:xfrm>
        </p:spPr>
        <p:txBody>
          <a:bodyPr>
            <a:normAutofit/>
          </a:bodyPr>
          <a:lstStyle/>
          <a:p>
            <a:pPr marL="449263" indent="-449263">
              <a:buFont typeface="Wingdings" panose="05000000000000000000" pitchFamily="2" charset="2"/>
              <a:buChar char="Ø"/>
            </a:pPr>
            <a:r>
              <a:rPr lang="en-US" altLang="ja-JP" sz="3200" dirty="0"/>
              <a:t>6</a:t>
            </a:r>
            <a:r>
              <a:rPr lang="ja-JP" altLang="en-US" sz="3200" dirty="0"/>
              <a:t>つのモデルの再現率や精度を比較し考察を行う．</a:t>
            </a:r>
            <a:endParaRPr lang="en-US" altLang="ja-JP" sz="3200" dirty="0"/>
          </a:p>
          <a:p>
            <a:pPr marL="449263" indent="-449263">
              <a:buFont typeface="Wingdings" panose="05000000000000000000" pitchFamily="2" charset="2"/>
              <a:buChar char="Ø"/>
            </a:pPr>
            <a:r>
              <a:rPr lang="ja-JP" altLang="en-US" sz="3200" dirty="0">
                <a:latin typeface="+mn-ea"/>
              </a:rPr>
              <a:t>次元数：</a:t>
            </a:r>
            <a:r>
              <a:rPr lang="en-US" altLang="ja-JP" sz="3200" dirty="0">
                <a:latin typeface="+mn-ea"/>
              </a:rPr>
              <a:t>1000, 500, 100</a:t>
            </a:r>
          </a:p>
          <a:p>
            <a:pPr marL="449263" indent="-449263">
              <a:buFont typeface="Wingdings" panose="05000000000000000000" pitchFamily="2" charset="2"/>
              <a:buChar char="Ø"/>
            </a:pPr>
            <a:r>
              <a:rPr lang="ja-JP" altLang="en-US" sz="3200" dirty="0">
                <a:latin typeface="+mn-ea"/>
              </a:rPr>
              <a:t>クラスタリングアルゴリズム：</a:t>
            </a:r>
            <a:r>
              <a:rPr lang="en-US" altLang="ja-JP" sz="3200" b="1" dirty="0">
                <a:latin typeface="+mn-ea"/>
                <a:cs typeface="Times New Roman" panose="02020603050405020304" pitchFamily="18" charset="0"/>
              </a:rPr>
              <a:t>K-means</a:t>
            </a:r>
            <a:endParaRPr kumimoji="1" lang="en-US" altLang="ja-JP" sz="3200" dirty="0">
              <a:latin typeface="+mn-ea"/>
            </a:endParaRPr>
          </a:p>
          <a:p>
            <a:pPr marL="449263" indent="-449263">
              <a:buFont typeface="Wingdings" panose="05000000000000000000" pitchFamily="2" charset="2"/>
              <a:buChar char="Ø"/>
            </a:pPr>
            <a:r>
              <a:rPr kumimoji="1" lang="ja-JP" altLang="en-US" sz="3200" dirty="0">
                <a:latin typeface="+mn-ea"/>
              </a:rPr>
              <a:t>評価方法：</a:t>
            </a:r>
            <a:endParaRPr kumimoji="1" lang="en-US" altLang="ja-JP" sz="3200" dirty="0">
              <a:latin typeface="+mn-ea"/>
            </a:endParaRPr>
          </a:p>
          <a:p>
            <a:pPr marL="449263" indent="-449263"/>
            <a:r>
              <a:rPr kumimoji="1" lang="ja-JP" altLang="en-US" sz="3600" dirty="0">
                <a:latin typeface="+mn-ea"/>
              </a:rPr>
              <a:t>　　</a:t>
            </a:r>
            <a:r>
              <a:rPr kumimoji="1" lang="ja-JP" altLang="en-US" sz="3600" u="sng" dirty="0">
                <a:latin typeface="+mn-ea"/>
              </a:rPr>
              <a:t>再現率 </a:t>
            </a:r>
            <a:r>
              <a:rPr kumimoji="1" lang="en-US" altLang="ja-JP" sz="3600" u="sng" dirty="0">
                <a:latin typeface="+mn-ea"/>
              </a:rPr>
              <a:t>= </a:t>
            </a:r>
            <a:r>
              <a:rPr kumimoji="1" lang="ja-JP" altLang="en-US" sz="3600" u="sng" dirty="0">
                <a:latin typeface="+mn-ea"/>
              </a:rPr>
              <a:t>正解数 </a:t>
            </a:r>
            <a:r>
              <a:rPr kumimoji="1" lang="en-US" altLang="ja-JP" sz="3600" u="sng" dirty="0">
                <a:latin typeface="+mn-ea"/>
              </a:rPr>
              <a:t>/ </a:t>
            </a:r>
            <a:r>
              <a:rPr kumimoji="1" lang="ja-JP" altLang="en-US" sz="3600" u="sng" dirty="0">
                <a:latin typeface="+mn-ea"/>
              </a:rPr>
              <a:t>正解総数	</a:t>
            </a:r>
            <a:endParaRPr kumimoji="1" lang="en-US" altLang="ja-JP" sz="3600" u="sng" dirty="0">
              <a:latin typeface="+mn-ea"/>
            </a:endParaRPr>
          </a:p>
          <a:p>
            <a:pPr marL="449263" indent="-449263"/>
            <a:r>
              <a:rPr kumimoji="1" lang="ja-JP" altLang="en-US" sz="3600" dirty="0">
                <a:latin typeface="+mn-ea"/>
              </a:rPr>
              <a:t>　　</a:t>
            </a:r>
            <a:r>
              <a:rPr kumimoji="1" lang="ja-JP" altLang="en-US" sz="3600" u="sng" dirty="0">
                <a:latin typeface="+mn-ea"/>
              </a:rPr>
              <a:t>適合率 </a:t>
            </a:r>
            <a:r>
              <a:rPr kumimoji="1" lang="en-US" altLang="ja-JP" sz="3600" u="sng" dirty="0">
                <a:latin typeface="+mn-ea"/>
              </a:rPr>
              <a:t>= </a:t>
            </a:r>
            <a:r>
              <a:rPr kumimoji="1" lang="ja-JP" altLang="en-US" sz="3600" u="sng" dirty="0">
                <a:latin typeface="+mn-ea"/>
              </a:rPr>
              <a:t>正解数 </a:t>
            </a:r>
            <a:r>
              <a:rPr kumimoji="1" lang="en-US" altLang="ja-JP" sz="3600" u="sng" dirty="0">
                <a:latin typeface="+mn-ea"/>
              </a:rPr>
              <a:t>/ </a:t>
            </a:r>
            <a:r>
              <a:rPr kumimoji="1" lang="ja-JP" altLang="en-US" sz="3600" u="sng" dirty="0">
                <a:latin typeface="+mn-ea"/>
              </a:rPr>
              <a:t>正解と判定した数</a:t>
            </a:r>
            <a:endParaRPr kumimoji="1" lang="en-US" altLang="ja-JP" sz="3600" u="sng" dirty="0">
              <a:latin typeface="+mn-ea"/>
            </a:endParaRPr>
          </a:p>
        </p:txBody>
      </p:sp>
      <p:sp>
        <p:nvSpPr>
          <p:cNvPr id="4" name="スライド番号プレースホルダー 3">
            <a:extLst>
              <a:ext uri="{FF2B5EF4-FFF2-40B4-BE49-F238E27FC236}">
                <a16:creationId xmlns:a16="http://schemas.microsoft.com/office/drawing/2014/main" id="{1BECAD98-0242-4DE2-8964-10025EC2A892}"/>
              </a:ext>
            </a:extLst>
          </p:cNvPr>
          <p:cNvSpPr>
            <a:spLocks noGrp="1"/>
          </p:cNvSpPr>
          <p:nvPr>
            <p:ph type="sldNum" sz="quarter" idx="12"/>
          </p:nvPr>
        </p:nvSpPr>
        <p:spPr/>
        <p:txBody>
          <a:bodyPr/>
          <a:lstStyle/>
          <a:p>
            <a:fld id="{AE9EE262-EBC5-4AB5-8344-5D2AA789D02E}" type="slidenum">
              <a:rPr kumimoji="1" lang="ja-JP" altLang="en-US" smtClean="0"/>
              <a:t>17</a:t>
            </a:fld>
            <a:endParaRPr kumimoji="1" lang="ja-JP" altLang="en-US"/>
          </a:p>
        </p:txBody>
      </p:sp>
    </p:spTree>
    <p:extLst>
      <p:ext uri="{BB962C8B-B14F-4D97-AF65-F5344CB8AC3E}">
        <p14:creationId xmlns:p14="http://schemas.microsoft.com/office/powerpoint/2010/main" val="881785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9FC57E-F745-7E3B-D246-2B260236206F}"/>
              </a:ext>
            </a:extLst>
          </p:cNvPr>
          <p:cNvSpPr>
            <a:spLocks noGrp="1"/>
          </p:cNvSpPr>
          <p:nvPr>
            <p:ph type="title"/>
          </p:nvPr>
        </p:nvSpPr>
        <p:spPr/>
        <p:txBody>
          <a:bodyPr/>
          <a:lstStyle/>
          <a:p>
            <a:r>
              <a:rPr kumimoji="1" lang="ja-JP" altLang="en-US" sz="4000" dirty="0"/>
              <a:t>実験結果：</a:t>
            </a:r>
            <a:r>
              <a:rPr kumimoji="1" lang="ja-JP" altLang="en-US" dirty="0"/>
              <a:t>平均再現率と平均適合率</a:t>
            </a:r>
          </a:p>
        </p:txBody>
      </p:sp>
      <p:sp>
        <p:nvSpPr>
          <p:cNvPr id="4" name="スライド番号プレースホルダー 3">
            <a:extLst>
              <a:ext uri="{FF2B5EF4-FFF2-40B4-BE49-F238E27FC236}">
                <a16:creationId xmlns:a16="http://schemas.microsoft.com/office/drawing/2014/main" id="{9165881C-D143-4EB8-77D6-1BCC43EEC8FB}"/>
              </a:ext>
            </a:extLst>
          </p:cNvPr>
          <p:cNvSpPr>
            <a:spLocks noGrp="1"/>
          </p:cNvSpPr>
          <p:nvPr>
            <p:ph type="sldNum" sz="quarter" idx="12"/>
          </p:nvPr>
        </p:nvSpPr>
        <p:spPr/>
        <p:txBody>
          <a:bodyPr/>
          <a:lstStyle/>
          <a:p>
            <a:fld id="{67B4CE29-6554-4A3D-AFF4-5BC7E77D0C2D}" type="slidenum">
              <a:rPr kumimoji="1" lang="ja-JP" altLang="en-US" smtClean="0"/>
              <a:t>18</a:t>
            </a:fld>
            <a:endParaRPr kumimoji="1" lang="ja-JP" altLang="en-US"/>
          </a:p>
        </p:txBody>
      </p:sp>
      <p:pic>
        <p:nvPicPr>
          <p:cNvPr id="10" name="コンテンツ プレースホルダー 9">
            <a:extLst>
              <a:ext uri="{FF2B5EF4-FFF2-40B4-BE49-F238E27FC236}">
                <a16:creationId xmlns:a16="http://schemas.microsoft.com/office/drawing/2014/main" id="{5F9B3792-FC7A-4F63-99AE-4E51DB347080}"/>
              </a:ext>
            </a:extLst>
          </p:cNvPr>
          <p:cNvPicPr>
            <a:picLocks noGrp="1" noChangeAspect="1"/>
          </p:cNvPicPr>
          <p:nvPr>
            <p:ph idx="1"/>
          </p:nvPr>
        </p:nvPicPr>
        <p:blipFill>
          <a:blip r:embed="rId3"/>
          <a:stretch>
            <a:fillRect/>
          </a:stretch>
        </p:blipFill>
        <p:spPr>
          <a:xfrm>
            <a:off x="791446" y="2007340"/>
            <a:ext cx="4975591" cy="3810420"/>
          </a:xfrm>
          <a:prstGeom prst="rect">
            <a:avLst/>
          </a:prstGeom>
        </p:spPr>
      </p:pic>
      <p:pic>
        <p:nvPicPr>
          <p:cNvPr id="5" name="コンテンツ プレースホルダー 7">
            <a:extLst>
              <a:ext uri="{FF2B5EF4-FFF2-40B4-BE49-F238E27FC236}">
                <a16:creationId xmlns:a16="http://schemas.microsoft.com/office/drawing/2014/main" id="{2CD9D0A1-2C81-4403-8A88-BB4F5FADDD11}"/>
              </a:ext>
            </a:extLst>
          </p:cNvPr>
          <p:cNvPicPr>
            <a:picLocks noChangeAspect="1"/>
          </p:cNvPicPr>
          <p:nvPr/>
        </p:nvPicPr>
        <p:blipFill>
          <a:blip r:embed="rId4"/>
          <a:stretch>
            <a:fillRect/>
          </a:stretch>
        </p:blipFill>
        <p:spPr>
          <a:xfrm>
            <a:off x="6208058" y="2007340"/>
            <a:ext cx="5004425" cy="3810420"/>
          </a:xfrm>
          <a:prstGeom prst="rect">
            <a:avLst/>
          </a:prstGeom>
        </p:spPr>
      </p:pic>
      <p:sp>
        <p:nvSpPr>
          <p:cNvPr id="6" name="コンテンツ プレースホルダー 2">
            <a:extLst>
              <a:ext uri="{FF2B5EF4-FFF2-40B4-BE49-F238E27FC236}">
                <a16:creationId xmlns:a16="http://schemas.microsoft.com/office/drawing/2014/main" id="{2CB7E21F-A6BC-4699-8D30-24B193D749C9}"/>
              </a:ext>
            </a:extLst>
          </p:cNvPr>
          <p:cNvSpPr txBox="1">
            <a:spLocks/>
          </p:cNvSpPr>
          <p:nvPr/>
        </p:nvSpPr>
        <p:spPr>
          <a:xfrm>
            <a:off x="2366939" y="1306404"/>
            <a:ext cx="2453695" cy="81698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nSpc>
                <a:spcPct val="100000"/>
              </a:lnSpc>
              <a:buFont typeface="Calibri" panose="020F0502020204030204" pitchFamily="34" charset="0"/>
              <a:buNone/>
            </a:pPr>
            <a:r>
              <a:rPr lang="ja-JP" altLang="en-US" sz="3200" dirty="0"/>
              <a:t>平均再現率</a:t>
            </a:r>
          </a:p>
        </p:txBody>
      </p:sp>
      <p:sp>
        <p:nvSpPr>
          <p:cNvPr id="7" name="コンテンツ プレースホルダー 2">
            <a:extLst>
              <a:ext uri="{FF2B5EF4-FFF2-40B4-BE49-F238E27FC236}">
                <a16:creationId xmlns:a16="http://schemas.microsoft.com/office/drawing/2014/main" id="{28E5F7F1-462D-43CB-857D-D5CBAC137797}"/>
              </a:ext>
            </a:extLst>
          </p:cNvPr>
          <p:cNvSpPr txBox="1">
            <a:spLocks/>
          </p:cNvSpPr>
          <p:nvPr/>
        </p:nvSpPr>
        <p:spPr>
          <a:xfrm>
            <a:off x="7595480" y="1346205"/>
            <a:ext cx="2229580" cy="77806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nSpc>
                <a:spcPct val="100000"/>
              </a:lnSpc>
              <a:buFont typeface="Calibri" panose="020F0502020204030204" pitchFamily="34" charset="0"/>
              <a:buNone/>
            </a:pPr>
            <a:r>
              <a:rPr lang="ja-JP" altLang="en-US" sz="3200" dirty="0"/>
              <a:t>平均適合率</a:t>
            </a:r>
          </a:p>
        </p:txBody>
      </p:sp>
    </p:spTree>
    <p:extLst>
      <p:ext uri="{BB962C8B-B14F-4D97-AF65-F5344CB8AC3E}">
        <p14:creationId xmlns:p14="http://schemas.microsoft.com/office/powerpoint/2010/main" val="928288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A8575A-8B8B-6288-A19C-82F1BCA864B7}"/>
              </a:ext>
            </a:extLst>
          </p:cNvPr>
          <p:cNvSpPr>
            <a:spLocks noGrp="1"/>
          </p:cNvSpPr>
          <p:nvPr>
            <p:ph type="title"/>
          </p:nvPr>
        </p:nvSpPr>
        <p:spPr/>
        <p:txBody>
          <a:bodyPr>
            <a:normAutofit/>
          </a:bodyPr>
          <a:lstStyle/>
          <a:p>
            <a:r>
              <a:rPr kumimoji="1" lang="ja-JP" altLang="en-US" sz="4000" dirty="0"/>
              <a:t>実験結果： </a:t>
            </a:r>
            <a:r>
              <a:rPr kumimoji="1" lang="en-US" altLang="ja-JP" dirty="0">
                <a:latin typeface="+mn-ea"/>
                <a:ea typeface="+mn-ea"/>
              </a:rPr>
              <a:t>M5</a:t>
            </a:r>
            <a:r>
              <a:rPr kumimoji="1" lang="ja-JP" altLang="en-US" dirty="0">
                <a:latin typeface="+mn-ea"/>
                <a:ea typeface="+mn-ea"/>
              </a:rPr>
              <a:t>と</a:t>
            </a:r>
            <a:r>
              <a:rPr kumimoji="1" lang="en-US" altLang="ja-JP" dirty="0">
                <a:latin typeface="+mn-ea"/>
                <a:ea typeface="+mn-ea"/>
              </a:rPr>
              <a:t>M6</a:t>
            </a:r>
            <a:r>
              <a:rPr kumimoji="1" lang="ja-JP" altLang="en-US" dirty="0"/>
              <a:t>の学習経過の比較</a:t>
            </a:r>
          </a:p>
        </p:txBody>
      </p:sp>
      <p:graphicFrame>
        <p:nvGraphicFramePr>
          <p:cNvPr id="7" name="コンテンツ プレースホルダー 6">
            <a:extLst>
              <a:ext uri="{FF2B5EF4-FFF2-40B4-BE49-F238E27FC236}">
                <a16:creationId xmlns:a16="http://schemas.microsoft.com/office/drawing/2014/main" id="{50E10827-EC24-A4A0-1CD0-9203837B846A}"/>
              </a:ext>
            </a:extLst>
          </p:cNvPr>
          <p:cNvGraphicFramePr>
            <a:graphicFrameLocks noGrp="1"/>
          </p:cNvGraphicFramePr>
          <p:nvPr>
            <p:ph idx="1"/>
            <p:extLst>
              <p:ext uri="{D42A27DB-BD31-4B8C-83A1-F6EECF244321}">
                <p14:modId xmlns:p14="http://schemas.microsoft.com/office/powerpoint/2010/main" val="3102555142"/>
              </p:ext>
            </p:extLst>
          </p:nvPr>
        </p:nvGraphicFramePr>
        <p:xfrm>
          <a:off x="1512916" y="4666199"/>
          <a:ext cx="9227127" cy="1613944"/>
        </p:xfrm>
        <a:graphic>
          <a:graphicData uri="http://schemas.openxmlformats.org/drawingml/2006/table">
            <a:tbl>
              <a:tblPr firstRow="1" firstCol="1" bandRow="1">
                <a:tableStyleId>{5C22544A-7EE6-4342-B048-85BDC9FD1C3A}</a:tableStyleId>
              </a:tblPr>
              <a:tblGrid>
                <a:gridCol w="4329084">
                  <a:extLst>
                    <a:ext uri="{9D8B030D-6E8A-4147-A177-3AD203B41FA5}">
                      <a16:colId xmlns:a16="http://schemas.microsoft.com/office/drawing/2014/main" val="2351411107"/>
                    </a:ext>
                  </a:extLst>
                </a:gridCol>
                <a:gridCol w="2377946">
                  <a:extLst>
                    <a:ext uri="{9D8B030D-6E8A-4147-A177-3AD203B41FA5}">
                      <a16:colId xmlns:a16="http://schemas.microsoft.com/office/drawing/2014/main" val="3251803366"/>
                    </a:ext>
                  </a:extLst>
                </a:gridCol>
                <a:gridCol w="2520097">
                  <a:extLst>
                    <a:ext uri="{9D8B030D-6E8A-4147-A177-3AD203B41FA5}">
                      <a16:colId xmlns:a16="http://schemas.microsoft.com/office/drawing/2014/main" val="2702753336"/>
                    </a:ext>
                  </a:extLst>
                </a:gridCol>
              </a:tblGrid>
              <a:tr h="403486">
                <a:tc>
                  <a:txBody>
                    <a:bodyPr/>
                    <a:lstStyle/>
                    <a:p>
                      <a:pPr algn="ctr">
                        <a:tabLst>
                          <a:tab pos="325755" algn="l"/>
                        </a:tabLst>
                      </a:pPr>
                      <a:r>
                        <a:rPr lang="en-US" sz="2400" kern="100" dirty="0">
                          <a:effectLst/>
                        </a:rPr>
                        <a:t> </a:t>
                      </a:r>
                      <a:endParaRPr lang="ja-JP" sz="2400" kern="100" dirty="0">
                        <a:effectLst/>
                        <a:latin typeface="Times New Roman" panose="02020603050405020304" pitchFamily="18" charset="0"/>
                        <a:ea typeface="ＭＳ 明朝" panose="02020609040205080304" pitchFamily="17" charset="-128"/>
                      </a:endParaRPr>
                    </a:p>
                  </a:txBody>
                  <a:tcPr marL="68580" marR="68580" marT="0" marB="0" anchor="ctr"/>
                </a:tc>
                <a:tc>
                  <a:txBody>
                    <a:bodyPr/>
                    <a:lstStyle/>
                    <a:p>
                      <a:pPr algn="ctr">
                        <a:tabLst>
                          <a:tab pos="325755" algn="l"/>
                        </a:tabLst>
                      </a:pPr>
                      <a:r>
                        <a:rPr lang="en-US" sz="2400" kern="100" dirty="0">
                          <a:effectLst/>
                        </a:rPr>
                        <a:t>M5</a:t>
                      </a:r>
                      <a:endParaRPr lang="ja-JP" sz="2400" kern="100" dirty="0">
                        <a:effectLst/>
                        <a:latin typeface="Times New Roman" panose="02020603050405020304" pitchFamily="18" charset="0"/>
                        <a:ea typeface="ＭＳ 明朝" panose="02020609040205080304" pitchFamily="17" charset="-128"/>
                      </a:endParaRPr>
                    </a:p>
                  </a:txBody>
                  <a:tcPr marL="68580" marR="68580" marT="0" marB="0" anchor="ctr"/>
                </a:tc>
                <a:tc>
                  <a:txBody>
                    <a:bodyPr/>
                    <a:lstStyle/>
                    <a:p>
                      <a:pPr algn="ctr">
                        <a:tabLst>
                          <a:tab pos="325755" algn="l"/>
                        </a:tabLst>
                      </a:pPr>
                      <a:r>
                        <a:rPr lang="en-US" sz="2400" kern="100" dirty="0">
                          <a:effectLst/>
                        </a:rPr>
                        <a:t>M6</a:t>
                      </a:r>
                      <a:endParaRPr lang="ja-JP" sz="2400" kern="100" dirty="0">
                        <a:effectLst/>
                        <a:latin typeface="Times New Roman" panose="02020603050405020304" pitchFamily="18" charset="0"/>
                        <a:ea typeface="ＭＳ 明朝" panose="02020609040205080304" pitchFamily="17" charset="-128"/>
                      </a:endParaRPr>
                    </a:p>
                  </a:txBody>
                  <a:tcPr marL="68580" marR="68580" marT="0" marB="0" anchor="ctr"/>
                </a:tc>
                <a:extLst>
                  <a:ext uri="{0D108BD9-81ED-4DB2-BD59-A6C34878D82A}">
                    <a16:rowId xmlns:a16="http://schemas.microsoft.com/office/drawing/2014/main" val="1634955331"/>
                  </a:ext>
                </a:extLst>
              </a:tr>
              <a:tr h="403486">
                <a:tc>
                  <a:txBody>
                    <a:bodyPr/>
                    <a:lstStyle/>
                    <a:p>
                      <a:pPr algn="just">
                        <a:tabLst>
                          <a:tab pos="325755" algn="l"/>
                        </a:tabLst>
                      </a:pPr>
                      <a:r>
                        <a:rPr lang="ja-JP" sz="2400" kern="100" dirty="0">
                          <a:effectLst/>
                        </a:rPr>
                        <a:t>エポック数</a:t>
                      </a:r>
                      <a:endParaRPr lang="ja-JP" sz="2400" kern="100" dirty="0">
                        <a:effectLst/>
                        <a:latin typeface="Times New Roman" panose="02020603050405020304" pitchFamily="18" charset="0"/>
                        <a:ea typeface="ＭＳ 明朝" panose="02020609040205080304" pitchFamily="17" charset="-128"/>
                      </a:endParaRPr>
                    </a:p>
                  </a:txBody>
                  <a:tcPr marL="68580" marR="68580" marT="0" marB="0" anchor="ctr"/>
                </a:tc>
                <a:tc>
                  <a:txBody>
                    <a:bodyPr/>
                    <a:lstStyle/>
                    <a:p>
                      <a:pPr algn="r">
                        <a:tabLst>
                          <a:tab pos="325755" algn="l"/>
                        </a:tabLst>
                      </a:pPr>
                      <a:r>
                        <a:rPr lang="en-US" sz="2400" kern="100">
                          <a:effectLst/>
                        </a:rPr>
                        <a:t>600</a:t>
                      </a:r>
                      <a:endParaRPr lang="ja-JP" sz="2400" kern="100">
                        <a:effectLst/>
                        <a:latin typeface="Times New Roman" panose="02020603050405020304" pitchFamily="18" charset="0"/>
                        <a:ea typeface="ＭＳ 明朝" panose="02020609040205080304" pitchFamily="17" charset="-128"/>
                      </a:endParaRPr>
                    </a:p>
                  </a:txBody>
                  <a:tcPr marL="68580" marR="68580" marT="0" marB="0" anchor="ctr"/>
                </a:tc>
                <a:tc>
                  <a:txBody>
                    <a:bodyPr/>
                    <a:lstStyle/>
                    <a:p>
                      <a:pPr algn="r">
                        <a:tabLst>
                          <a:tab pos="325755" algn="l"/>
                        </a:tabLst>
                      </a:pPr>
                      <a:r>
                        <a:rPr lang="en-US" sz="2400" kern="100">
                          <a:effectLst/>
                        </a:rPr>
                        <a:t>1000</a:t>
                      </a:r>
                      <a:endParaRPr lang="ja-JP" sz="2400" kern="100">
                        <a:effectLst/>
                        <a:latin typeface="Times New Roman" panose="02020603050405020304" pitchFamily="18" charset="0"/>
                        <a:ea typeface="ＭＳ 明朝" panose="02020609040205080304" pitchFamily="17" charset="-128"/>
                      </a:endParaRPr>
                    </a:p>
                  </a:txBody>
                  <a:tcPr marL="68580" marR="68580" marT="0" marB="0" anchor="ctr"/>
                </a:tc>
                <a:extLst>
                  <a:ext uri="{0D108BD9-81ED-4DB2-BD59-A6C34878D82A}">
                    <a16:rowId xmlns:a16="http://schemas.microsoft.com/office/drawing/2014/main" val="3390608022"/>
                  </a:ext>
                </a:extLst>
              </a:tr>
              <a:tr h="403486">
                <a:tc>
                  <a:txBody>
                    <a:bodyPr/>
                    <a:lstStyle/>
                    <a:p>
                      <a:pPr algn="just">
                        <a:tabLst>
                          <a:tab pos="325755" algn="l"/>
                        </a:tabLst>
                      </a:pPr>
                      <a:r>
                        <a:rPr lang="ja-JP" sz="2400" kern="100" dirty="0">
                          <a:effectLst/>
                        </a:rPr>
                        <a:t>平均再現率</a:t>
                      </a:r>
                      <a:endParaRPr lang="ja-JP" sz="2400" kern="100" dirty="0">
                        <a:effectLst/>
                        <a:latin typeface="Times New Roman" panose="02020603050405020304" pitchFamily="18" charset="0"/>
                        <a:ea typeface="ＭＳ 明朝" panose="02020609040205080304" pitchFamily="17" charset="-128"/>
                      </a:endParaRPr>
                    </a:p>
                  </a:txBody>
                  <a:tcPr marL="68580" marR="68580" marT="0" marB="0" anchor="ctr"/>
                </a:tc>
                <a:tc>
                  <a:txBody>
                    <a:bodyPr/>
                    <a:lstStyle/>
                    <a:p>
                      <a:pPr algn="r">
                        <a:tabLst>
                          <a:tab pos="325755" algn="l"/>
                        </a:tabLst>
                      </a:pPr>
                      <a:r>
                        <a:rPr lang="en-US" sz="2400" kern="100" dirty="0">
                          <a:effectLst/>
                        </a:rPr>
                        <a:t>0.736</a:t>
                      </a:r>
                      <a:endParaRPr lang="ja-JP" sz="2400" kern="100" dirty="0">
                        <a:effectLst/>
                        <a:latin typeface="Times New Roman" panose="02020603050405020304" pitchFamily="18" charset="0"/>
                        <a:ea typeface="ＭＳ 明朝" panose="02020609040205080304" pitchFamily="17" charset="-128"/>
                      </a:endParaRPr>
                    </a:p>
                  </a:txBody>
                  <a:tcPr marL="68580" marR="68580" marT="0" marB="0" anchor="ctr"/>
                </a:tc>
                <a:tc>
                  <a:txBody>
                    <a:bodyPr/>
                    <a:lstStyle/>
                    <a:p>
                      <a:pPr algn="r">
                        <a:tabLst>
                          <a:tab pos="325755" algn="l"/>
                        </a:tabLst>
                      </a:pPr>
                      <a:r>
                        <a:rPr lang="en-US" sz="2400" kern="100" dirty="0">
                          <a:effectLst/>
                        </a:rPr>
                        <a:t>0.733</a:t>
                      </a:r>
                      <a:endParaRPr lang="ja-JP" sz="2400" kern="100" dirty="0">
                        <a:effectLst/>
                        <a:latin typeface="Times New Roman" panose="02020603050405020304" pitchFamily="18" charset="0"/>
                        <a:ea typeface="ＭＳ 明朝" panose="02020609040205080304" pitchFamily="17" charset="-128"/>
                      </a:endParaRPr>
                    </a:p>
                  </a:txBody>
                  <a:tcPr marL="68580" marR="68580" marT="0" marB="0" anchor="ctr"/>
                </a:tc>
                <a:extLst>
                  <a:ext uri="{0D108BD9-81ED-4DB2-BD59-A6C34878D82A}">
                    <a16:rowId xmlns:a16="http://schemas.microsoft.com/office/drawing/2014/main" val="2160147508"/>
                  </a:ext>
                </a:extLst>
              </a:tr>
              <a:tr h="403486">
                <a:tc>
                  <a:txBody>
                    <a:bodyPr/>
                    <a:lstStyle/>
                    <a:p>
                      <a:pPr algn="just">
                        <a:tabLst>
                          <a:tab pos="325755" algn="l"/>
                        </a:tabLst>
                      </a:pPr>
                      <a:r>
                        <a:rPr lang="ja-JP" sz="2400" kern="100">
                          <a:effectLst/>
                        </a:rPr>
                        <a:t>平均適合率</a:t>
                      </a:r>
                      <a:endParaRPr lang="ja-JP" sz="2400" kern="100">
                        <a:effectLst/>
                        <a:latin typeface="Times New Roman" panose="02020603050405020304" pitchFamily="18" charset="0"/>
                        <a:ea typeface="ＭＳ 明朝" panose="02020609040205080304" pitchFamily="17" charset="-128"/>
                      </a:endParaRPr>
                    </a:p>
                  </a:txBody>
                  <a:tcPr marL="68580" marR="68580" marT="0" marB="0" anchor="ctr"/>
                </a:tc>
                <a:tc>
                  <a:txBody>
                    <a:bodyPr/>
                    <a:lstStyle/>
                    <a:p>
                      <a:pPr algn="r">
                        <a:tabLst>
                          <a:tab pos="325755" algn="l"/>
                        </a:tabLst>
                      </a:pPr>
                      <a:r>
                        <a:rPr lang="en-US" sz="2400" kern="100">
                          <a:effectLst/>
                        </a:rPr>
                        <a:t>0.736</a:t>
                      </a:r>
                      <a:endParaRPr lang="ja-JP" sz="2400" kern="100">
                        <a:effectLst/>
                        <a:latin typeface="Times New Roman" panose="02020603050405020304" pitchFamily="18" charset="0"/>
                        <a:ea typeface="ＭＳ 明朝" panose="02020609040205080304" pitchFamily="17" charset="-128"/>
                      </a:endParaRPr>
                    </a:p>
                  </a:txBody>
                  <a:tcPr marL="68580" marR="68580" marT="0" marB="0" anchor="ctr"/>
                </a:tc>
                <a:tc>
                  <a:txBody>
                    <a:bodyPr/>
                    <a:lstStyle/>
                    <a:p>
                      <a:pPr algn="r">
                        <a:tabLst>
                          <a:tab pos="325755" algn="l"/>
                        </a:tabLst>
                      </a:pPr>
                      <a:r>
                        <a:rPr lang="en-US" sz="2400" kern="100" dirty="0">
                          <a:effectLst/>
                        </a:rPr>
                        <a:t>0.750</a:t>
                      </a:r>
                      <a:endParaRPr lang="ja-JP" sz="2400" kern="100" dirty="0">
                        <a:effectLst/>
                        <a:latin typeface="Times New Roman" panose="02020603050405020304" pitchFamily="18" charset="0"/>
                        <a:ea typeface="ＭＳ 明朝" panose="02020609040205080304" pitchFamily="17" charset="-128"/>
                      </a:endParaRPr>
                    </a:p>
                  </a:txBody>
                  <a:tcPr marL="68580" marR="68580" marT="0" marB="0" anchor="ctr"/>
                </a:tc>
                <a:extLst>
                  <a:ext uri="{0D108BD9-81ED-4DB2-BD59-A6C34878D82A}">
                    <a16:rowId xmlns:a16="http://schemas.microsoft.com/office/drawing/2014/main" val="3563233498"/>
                  </a:ext>
                </a:extLst>
              </a:tr>
            </a:tbl>
          </a:graphicData>
        </a:graphic>
      </p:graphicFrame>
      <p:sp>
        <p:nvSpPr>
          <p:cNvPr id="4" name="スライド番号プレースホルダー 3">
            <a:extLst>
              <a:ext uri="{FF2B5EF4-FFF2-40B4-BE49-F238E27FC236}">
                <a16:creationId xmlns:a16="http://schemas.microsoft.com/office/drawing/2014/main" id="{730C8485-DDE0-FDF3-2F22-EE8794682B86}"/>
              </a:ext>
            </a:extLst>
          </p:cNvPr>
          <p:cNvSpPr>
            <a:spLocks noGrp="1"/>
          </p:cNvSpPr>
          <p:nvPr>
            <p:ph type="sldNum" sz="quarter" idx="12"/>
          </p:nvPr>
        </p:nvSpPr>
        <p:spPr/>
        <p:txBody>
          <a:bodyPr/>
          <a:lstStyle/>
          <a:p>
            <a:fld id="{67B4CE29-6554-4A3D-AFF4-5BC7E77D0C2D}" type="slidenum">
              <a:rPr kumimoji="1" lang="ja-JP" altLang="en-US" smtClean="0"/>
              <a:t>19</a:t>
            </a:fld>
            <a:endParaRPr kumimoji="1" lang="ja-JP" altLang="en-US"/>
          </a:p>
        </p:txBody>
      </p:sp>
      <p:pic>
        <p:nvPicPr>
          <p:cNvPr id="1029" name="Picture 5">
            <a:extLst>
              <a:ext uri="{FF2B5EF4-FFF2-40B4-BE49-F238E27FC236}">
                <a16:creationId xmlns:a16="http://schemas.microsoft.com/office/drawing/2014/main" id="{50F19F72-5364-05DC-F891-346C7B1166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50983"/>
          <a:stretch>
            <a:fillRect/>
          </a:stretch>
        </p:blipFill>
        <p:spPr bwMode="auto">
          <a:xfrm>
            <a:off x="6810895" y="1496292"/>
            <a:ext cx="4139803" cy="3083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a:extLst>
              <a:ext uri="{FF2B5EF4-FFF2-40B4-BE49-F238E27FC236}">
                <a16:creationId xmlns:a16="http://schemas.microsoft.com/office/drawing/2014/main" id="{A487C52D-B9AF-13AB-BCE9-730DFEB2EB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9513"/>
          <a:stretch>
            <a:fillRect/>
          </a:stretch>
        </p:blipFill>
        <p:spPr bwMode="auto">
          <a:xfrm>
            <a:off x="1361313" y="1496292"/>
            <a:ext cx="4019793" cy="2981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タイトル 1">
            <a:extLst>
              <a:ext uri="{FF2B5EF4-FFF2-40B4-BE49-F238E27FC236}">
                <a16:creationId xmlns:a16="http://schemas.microsoft.com/office/drawing/2014/main" id="{32262E44-5B80-46FB-A445-BD835F021DFD}"/>
              </a:ext>
            </a:extLst>
          </p:cNvPr>
          <p:cNvSpPr txBox="1">
            <a:spLocks/>
          </p:cNvSpPr>
          <p:nvPr/>
        </p:nvSpPr>
        <p:spPr>
          <a:xfrm>
            <a:off x="438947" y="1756155"/>
            <a:ext cx="1014846" cy="442094"/>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en-US" altLang="ja-JP" sz="3600" dirty="0">
                <a:latin typeface="+mn-ea"/>
                <a:ea typeface="+mn-ea"/>
              </a:rPr>
              <a:t>M5</a:t>
            </a:r>
            <a:r>
              <a:rPr lang="ja-JP" altLang="en-US" sz="3600" dirty="0">
                <a:latin typeface="+mn-ea"/>
                <a:ea typeface="+mn-ea"/>
              </a:rPr>
              <a:t>：</a:t>
            </a:r>
          </a:p>
        </p:txBody>
      </p:sp>
      <p:sp>
        <p:nvSpPr>
          <p:cNvPr id="10" name="タイトル 1">
            <a:extLst>
              <a:ext uri="{FF2B5EF4-FFF2-40B4-BE49-F238E27FC236}">
                <a16:creationId xmlns:a16="http://schemas.microsoft.com/office/drawing/2014/main" id="{0A7B3FFF-2353-4FC2-A699-95D9C36C7F74}"/>
              </a:ext>
            </a:extLst>
          </p:cNvPr>
          <p:cNvSpPr txBox="1">
            <a:spLocks/>
          </p:cNvSpPr>
          <p:nvPr/>
        </p:nvSpPr>
        <p:spPr>
          <a:xfrm>
            <a:off x="5796049" y="1733083"/>
            <a:ext cx="1014846" cy="442094"/>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en-US" altLang="ja-JP" sz="3600" dirty="0">
                <a:latin typeface="+mn-ea"/>
                <a:ea typeface="+mn-ea"/>
              </a:rPr>
              <a:t>M6</a:t>
            </a:r>
            <a:r>
              <a:rPr lang="ja-JP" altLang="en-US" sz="3600" dirty="0">
                <a:latin typeface="+mn-ea"/>
                <a:ea typeface="+mn-ea"/>
              </a:rPr>
              <a:t>：</a:t>
            </a:r>
          </a:p>
        </p:txBody>
      </p:sp>
    </p:spTree>
    <p:extLst>
      <p:ext uri="{BB962C8B-B14F-4D97-AF65-F5344CB8AC3E}">
        <p14:creationId xmlns:p14="http://schemas.microsoft.com/office/powerpoint/2010/main" val="928067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ED012C-6ED3-4B14-B16C-8C7545447460}"/>
              </a:ext>
            </a:extLst>
          </p:cNvPr>
          <p:cNvSpPr>
            <a:spLocks noGrp="1"/>
          </p:cNvSpPr>
          <p:nvPr>
            <p:ph type="title"/>
          </p:nvPr>
        </p:nvSpPr>
        <p:spPr/>
        <p:txBody>
          <a:bodyPr/>
          <a:lstStyle/>
          <a:p>
            <a:r>
              <a:rPr lang="ja-JP" altLang="en-US" dirty="0"/>
              <a:t>研究背景</a:t>
            </a:r>
            <a:endParaRPr kumimoji="1" lang="ja-JP" altLang="en-US" dirty="0"/>
          </a:p>
        </p:txBody>
      </p:sp>
      <p:sp>
        <p:nvSpPr>
          <p:cNvPr id="3" name="コンテンツ プレースホルダー 2">
            <a:extLst>
              <a:ext uri="{FF2B5EF4-FFF2-40B4-BE49-F238E27FC236}">
                <a16:creationId xmlns:a16="http://schemas.microsoft.com/office/drawing/2014/main" id="{6D81C368-F7AD-4F94-9E1B-F97E8809DE05}"/>
              </a:ext>
            </a:extLst>
          </p:cNvPr>
          <p:cNvSpPr>
            <a:spLocks noGrp="1"/>
          </p:cNvSpPr>
          <p:nvPr>
            <p:ph idx="1"/>
          </p:nvPr>
        </p:nvSpPr>
        <p:spPr>
          <a:xfrm>
            <a:off x="1097280" y="1422412"/>
            <a:ext cx="10058400" cy="3443851"/>
          </a:xfrm>
        </p:spPr>
        <p:txBody>
          <a:bodyPr anchor="t">
            <a:normAutofit/>
          </a:bodyPr>
          <a:lstStyle/>
          <a:p>
            <a:pPr marL="358775" indent="-358775">
              <a:lnSpc>
                <a:spcPct val="100000"/>
              </a:lnSpc>
              <a:buFont typeface="Wingdings" panose="05000000000000000000" pitchFamily="2" charset="2"/>
              <a:buChar char="Ø"/>
            </a:pPr>
            <a:r>
              <a:rPr lang="ja-JP" altLang="en-US" sz="2800" dirty="0">
                <a:solidFill>
                  <a:srgbClr val="C00000"/>
                </a:solidFill>
                <a:latin typeface="+mn-ea"/>
              </a:rPr>
              <a:t>地球温暖化</a:t>
            </a:r>
            <a:r>
              <a:rPr lang="ja-JP" altLang="en-US" sz="2800" dirty="0">
                <a:latin typeface="+mn-ea"/>
              </a:rPr>
              <a:t>により，海面の上昇，砂漠化など，環境問題が地球規模で発生している．</a:t>
            </a:r>
            <a:endParaRPr lang="en-US" altLang="ja-JP" sz="2800" dirty="0">
              <a:latin typeface="+mn-ea"/>
            </a:endParaRPr>
          </a:p>
          <a:p>
            <a:pPr marL="358775" indent="-358775">
              <a:lnSpc>
                <a:spcPct val="100000"/>
              </a:lnSpc>
              <a:buFont typeface="Wingdings" panose="05000000000000000000" pitchFamily="2" charset="2"/>
              <a:buChar char="Ø"/>
            </a:pPr>
            <a:r>
              <a:rPr lang="ja-JP" altLang="en-US" sz="2800" dirty="0">
                <a:solidFill>
                  <a:srgbClr val="C00000"/>
                </a:solidFill>
                <a:latin typeface="+mn-ea"/>
              </a:rPr>
              <a:t>自然環境観測</a:t>
            </a:r>
            <a:r>
              <a:rPr lang="ja-JP" altLang="en-US" sz="2800" dirty="0">
                <a:latin typeface="+mn-ea"/>
              </a:rPr>
              <a:t>は環境問題の把握・対策に必要とされているため，自然現象を動画や画像などの視覚データとして記録しておくことが重要視されており，自然現象の時系列的な把握や類似する自然現象の抽出などによるデータ解析が重要な役割を担う．</a:t>
            </a:r>
            <a:endParaRPr lang="en-US" altLang="ja-JP" sz="2800" dirty="0">
              <a:latin typeface="+mn-ea"/>
            </a:endParaRPr>
          </a:p>
        </p:txBody>
      </p:sp>
      <p:sp>
        <p:nvSpPr>
          <p:cNvPr id="6" name="スライド番号プレースホルダー 5">
            <a:extLst>
              <a:ext uri="{FF2B5EF4-FFF2-40B4-BE49-F238E27FC236}">
                <a16:creationId xmlns:a16="http://schemas.microsoft.com/office/drawing/2014/main" id="{5037D882-9554-4DE2-BD99-A3AB5F5BBE0F}"/>
              </a:ext>
            </a:extLst>
          </p:cNvPr>
          <p:cNvSpPr>
            <a:spLocks noGrp="1"/>
          </p:cNvSpPr>
          <p:nvPr>
            <p:ph type="sldNum" sz="quarter" idx="12"/>
          </p:nvPr>
        </p:nvSpPr>
        <p:spPr/>
        <p:txBody>
          <a:bodyPr/>
          <a:lstStyle/>
          <a:p>
            <a:fld id="{AE9EE262-EBC5-4AB5-8344-5D2AA789D02E}" type="slidenum">
              <a:rPr kumimoji="1" lang="ja-JP" altLang="en-US" smtClean="0"/>
              <a:t>2</a:t>
            </a:fld>
            <a:endParaRPr kumimoji="1" lang="ja-JP" altLang="en-US"/>
          </a:p>
        </p:txBody>
      </p:sp>
      <p:sp>
        <p:nvSpPr>
          <p:cNvPr id="5" name="四角形: 角を丸くする 4">
            <a:extLst>
              <a:ext uri="{FF2B5EF4-FFF2-40B4-BE49-F238E27FC236}">
                <a16:creationId xmlns:a16="http://schemas.microsoft.com/office/drawing/2014/main" id="{8728EB18-C3B2-4BE8-86BB-8F6D7E175BCA}"/>
              </a:ext>
            </a:extLst>
          </p:cNvPr>
          <p:cNvSpPr/>
          <p:nvPr/>
        </p:nvSpPr>
        <p:spPr>
          <a:xfrm>
            <a:off x="9202363" y="4746960"/>
            <a:ext cx="2346097" cy="1377255"/>
          </a:xfrm>
          <a:prstGeom prst="roundRect">
            <a:avLst/>
          </a:prstGeom>
          <a:ln w="38100">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7" name="四角形: 角を丸くする 6">
            <a:extLst>
              <a:ext uri="{FF2B5EF4-FFF2-40B4-BE49-F238E27FC236}">
                <a16:creationId xmlns:a16="http://schemas.microsoft.com/office/drawing/2014/main" id="{13D07DBA-451C-48F6-8709-9A8FF754D644}"/>
              </a:ext>
            </a:extLst>
          </p:cNvPr>
          <p:cNvSpPr/>
          <p:nvPr/>
        </p:nvSpPr>
        <p:spPr>
          <a:xfrm>
            <a:off x="586555" y="4746960"/>
            <a:ext cx="8020050" cy="1377255"/>
          </a:xfrm>
          <a:prstGeom prst="roundRect">
            <a:avLst/>
          </a:prstGeom>
          <a:solidFill>
            <a:srgbClr val="E5F9FF"/>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pic>
        <p:nvPicPr>
          <p:cNvPr id="8" name="グラフィックス 6" descr="コンピューター">
            <a:extLst>
              <a:ext uri="{FF2B5EF4-FFF2-40B4-BE49-F238E27FC236}">
                <a16:creationId xmlns:a16="http://schemas.microsoft.com/office/drawing/2014/main" id="{7ED57EA9-D08C-49C3-8541-9889B3102C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2355" y="4595078"/>
            <a:ext cx="1249499" cy="1304549"/>
          </a:xfrm>
          <a:prstGeom prst="rect">
            <a:avLst/>
          </a:prstGeom>
        </p:spPr>
      </p:pic>
      <p:sp>
        <p:nvSpPr>
          <p:cNvPr id="9" name="矢印: 右 8">
            <a:extLst>
              <a:ext uri="{FF2B5EF4-FFF2-40B4-BE49-F238E27FC236}">
                <a16:creationId xmlns:a16="http://schemas.microsoft.com/office/drawing/2014/main" id="{F1F6B8A5-173B-4F65-B960-089D146BFA57}"/>
              </a:ext>
            </a:extLst>
          </p:cNvPr>
          <p:cNvSpPr/>
          <p:nvPr/>
        </p:nvSpPr>
        <p:spPr>
          <a:xfrm>
            <a:off x="3034464" y="5675688"/>
            <a:ext cx="1036181" cy="419907"/>
          </a:xfrm>
          <a:prstGeom prst="rightArrow">
            <a:avLst/>
          </a:prstGeom>
          <a:ln w="28575"/>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dirty="0"/>
          </a:p>
        </p:txBody>
      </p:sp>
      <p:sp>
        <p:nvSpPr>
          <p:cNvPr id="10" name="テキスト ボックス 10">
            <a:extLst>
              <a:ext uri="{FF2B5EF4-FFF2-40B4-BE49-F238E27FC236}">
                <a16:creationId xmlns:a16="http://schemas.microsoft.com/office/drawing/2014/main" id="{A52483BE-CA67-4A91-994C-E59B490059EA}"/>
              </a:ext>
            </a:extLst>
          </p:cNvPr>
          <p:cNvSpPr txBox="1"/>
          <p:nvPr/>
        </p:nvSpPr>
        <p:spPr>
          <a:xfrm>
            <a:off x="4281903" y="5679051"/>
            <a:ext cx="2614755" cy="461665"/>
          </a:xfrm>
          <a:prstGeom prst="rect">
            <a:avLst/>
          </a:prstGeom>
          <a:noFill/>
          <a:ln w="19050">
            <a:noFill/>
          </a:ln>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2400" b="1" dirty="0">
                <a:latin typeface="+mn-ea"/>
              </a:rPr>
              <a:t>映像分析システム</a:t>
            </a:r>
            <a:endParaRPr kumimoji="1" lang="ja-JP" altLang="en-US" sz="2400" b="1" dirty="0"/>
          </a:p>
        </p:txBody>
      </p:sp>
      <p:sp>
        <p:nvSpPr>
          <p:cNvPr id="11" name="テキスト ボックス 18">
            <a:extLst>
              <a:ext uri="{FF2B5EF4-FFF2-40B4-BE49-F238E27FC236}">
                <a16:creationId xmlns:a16="http://schemas.microsoft.com/office/drawing/2014/main" id="{EF390657-A156-499B-8206-599BBE11CE0D}"/>
              </a:ext>
            </a:extLst>
          </p:cNvPr>
          <p:cNvSpPr txBox="1"/>
          <p:nvPr/>
        </p:nvSpPr>
        <p:spPr>
          <a:xfrm>
            <a:off x="777506" y="5633930"/>
            <a:ext cx="1931173" cy="461665"/>
          </a:xfrm>
          <a:prstGeom prst="rect">
            <a:avLst/>
          </a:prstGeom>
          <a:noFill/>
          <a:ln w="19050">
            <a:noFill/>
          </a:ln>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2400" b="1" dirty="0">
                <a:latin typeface="+mn-ea"/>
              </a:rPr>
              <a:t>観測カメラ</a:t>
            </a:r>
            <a:endParaRPr kumimoji="1" lang="en-US" altLang="ja-JP" sz="2400" b="1" dirty="0">
              <a:latin typeface="+mn-ea"/>
            </a:endParaRPr>
          </a:p>
        </p:txBody>
      </p:sp>
      <p:pic>
        <p:nvPicPr>
          <p:cNvPr id="12" name="グラフィックス 19" descr="ネットワーク">
            <a:extLst>
              <a:ext uri="{FF2B5EF4-FFF2-40B4-BE49-F238E27FC236}">
                <a16:creationId xmlns:a16="http://schemas.microsoft.com/office/drawing/2014/main" id="{670924F3-A1D1-43E9-9AC6-7BF6D8B5B32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72896" y="4652506"/>
            <a:ext cx="1017616" cy="1062450"/>
          </a:xfrm>
          <a:prstGeom prst="rect">
            <a:avLst/>
          </a:prstGeom>
        </p:spPr>
      </p:pic>
      <p:pic>
        <p:nvPicPr>
          <p:cNvPr id="13" name="図 12">
            <a:extLst>
              <a:ext uri="{FF2B5EF4-FFF2-40B4-BE49-F238E27FC236}">
                <a16:creationId xmlns:a16="http://schemas.microsoft.com/office/drawing/2014/main" id="{45986DAE-2CAE-4F61-9966-1A693260540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40297" y="4942042"/>
            <a:ext cx="1333309" cy="774353"/>
          </a:xfrm>
          <a:prstGeom prst="rect">
            <a:avLst/>
          </a:prstGeom>
        </p:spPr>
      </p:pic>
      <p:sp>
        <p:nvSpPr>
          <p:cNvPr id="14" name="矢印: 右 13">
            <a:extLst>
              <a:ext uri="{FF2B5EF4-FFF2-40B4-BE49-F238E27FC236}">
                <a16:creationId xmlns:a16="http://schemas.microsoft.com/office/drawing/2014/main" id="{D85FC739-A669-4DEC-A615-08DAABE0FF0B}"/>
              </a:ext>
            </a:extLst>
          </p:cNvPr>
          <p:cNvSpPr/>
          <p:nvPr/>
        </p:nvSpPr>
        <p:spPr>
          <a:xfrm>
            <a:off x="7063173" y="5669989"/>
            <a:ext cx="2495376" cy="462315"/>
          </a:xfrm>
          <a:prstGeom prst="rightArrow">
            <a:avLst/>
          </a:prstGeom>
          <a:ln w="28575"/>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dirty="0"/>
          </a:p>
        </p:txBody>
      </p:sp>
      <p:sp>
        <p:nvSpPr>
          <p:cNvPr id="15" name="テキスト ボックス 156">
            <a:extLst>
              <a:ext uri="{FF2B5EF4-FFF2-40B4-BE49-F238E27FC236}">
                <a16:creationId xmlns:a16="http://schemas.microsoft.com/office/drawing/2014/main" id="{4E210773-4CDA-4394-89DF-17DD50D91E79}"/>
              </a:ext>
            </a:extLst>
          </p:cNvPr>
          <p:cNvSpPr txBox="1"/>
          <p:nvPr/>
        </p:nvSpPr>
        <p:spPr>
          <a:xfrm>
            <a:off x="2801237" y="5244639"/>
            <a:ext cx="1382404" cy="400110"/>
          </a:xfrm>
          <a:prstGeom prst="rect">
            <a:avLst/>
          </a:prstGeom>
          <a:solidFill>
            <a:srgbClr val="FFFFFF"/>
          </a:solid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2000" b="1" dirty="0"/>
              <a:t>映像データ</a:t>
            </a:r>
            <a:endParaRPr kumimoji="1" lang="ja-JP" altLang="en-US" sz="2000" b="1" dirty="0"/>
          </a:p>
        </p:txBody>
      </p:sp>
      <p:pic>
        <p:nvPicPr>
          <p:cNvPr id="16" name="図 15">
            <a:extLst>
              <a:ext uri="{FF2B5EF4-FFF2-40B4-BE49-F238E27FC236}">
                <a16:creationId xmlns:a16="http://schemas.microsoft.com/office/drawing/2014/main" id="{3B60CED2-93FD-4CA7-A912-510AE83016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69095" y="5110007"/>
            <a:ext cx="1170350" cy="679711"/>
          </a:xfrm>
          <a:prstGeom prst="rect">
            <a:avLst/>
          </a:prstGeom>
        </p:spPr>
      </p:pic>
      <p:pic>
        <p:nvPicPr>
          <p:cNvPr id="17" name="図 16">
            <a:extLst>
              <a:ext uri="{FF2B5EF4-FFF2-40B4-BE49-F238E27FC236}">
                <a16:creationId xmlns:a16="http://schemas.microsoft.com/office/drawing/2014/main" id="{BA7B1430-D359-4B88-89F8-B576029123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15100" y="4985914"/>
            <a:ext cx="1170350" cy="679711"/>
          </a:xfrm>
          <a:prstGeom prst="rect">
            <a:avLst/>
          </a:prstGeom>
        </p:spPr>
      </p:pic>
      <p:pic>
        <p:nvPicPr>
          <p:cNvPr id="18" name="図 17">
            <a:extLst>
              <a:ext uri="{FF2B5EF4-FFF2-40B4-BE49-F238E27FC236}">
                <a16:creationId xmlns:a16="http://schemas.microsoft.com/office/drawing/2014/main" id="{2A1845AB-7B8C-4E77-BAD6-F8F78B6E92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53379" y="4868896"/>
            <a:ext cx="1170350" cy="679711"/>
          </a:xfrm>
          <a:prstGeom prst="rect">
            <a:avLst/>
          </a:prstGeom>
        </p:spPr>
      </p:pic>
      <p:sp>
        <p:nvSpPr>
          <p:cNvPr id="19" name="テキスト ボックス 158">
            <a:extLst>
              <a:ext uri="{FF2B5EF4-FFF2-40B4-BE49-F238E27FC236}">
                <a16:creationId xmlns:a16="http://schemas.microsoft.com/office/drawing/2014/main" id="{AE78BFB1-74BF-4E55-B71F-DF275859B7E3}"/>
              </a:ext>
            </a:extLst>
          </p:cNvPr>
          <p:cNvSpPr txBox="1"/>
          <p:nvPr/>
        </p:nvSpPr>
        <p:spPr>
          <a:xfrm>
            <a:off x="6893594" y="5257383"/>
            <a:ext cx="1477163" cy="400110"/>
          </a:xfrm>
          <a:prstGeom prst="rect">
            <a:avLst/>
          </a:prstGeom>
          <a:solidFill>
            <a:srgbClr val="FFFFFF"/>
          </a:solid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2000" b="1" dirty="0"/>
              <a:t>画像分類</a:t>
            </a:r>
          </a:p>
        </p:txBody>
      </p:sp>
      <p:pic>
        <p:nvPicPr>
          <p:cNvPr id="20" name="グラフィックス 173" descr="統計">
            <a:extLst>
              <a:ext uri="{FF2B5EF4-FFF2-40B4-BE49-F238E27FC236}">
                <a16:creationId xmlns:a16="http://schemas.microsoft.com/office/drawing/2014/main" id="{395FC5C2-1B64-4FF1-8DF3-7BD702A23AB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74345" y="4746960"/>
            <a:ext cx="1012931" cy="1009233"/>
          </a:xfrm>
          <a:prstGeom prst="rect">
            <a:avLst/>
          </a:prstGeom>
        </p:spPr>
      </p:pic>
      <p:pic>
        <p:nvPicPr>
          <p:cNvPr id="21" name="グラフィックス 175" descr="歯車 1 つ">
            <a:extLst>
              <a:ext uri="{FF2B5EF4-FFF2-40B4-BE49-F238E27FC236}">
                <a16:creationId xmlns:a16="http://schemas.microsoft.com/office/drawing/2014/main" id="{F6904E94-2E3E-4B40-BB0C-6B67E7E54FF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303423" y="4721077"/>
            <a:ext cx="1074221" cy="1074221"/>
          </a:xfrm>
          <a:prstGeom prst="rect">
            <a:avLst/>
          </a:prstGeom>
        </p:spPr>
      </p:pic>
      <p:sp>
        <p:nvSpPr>
          <p:cNvPr id="22" name="テキスト ボックス 178">
            <a:extLst>
              <a:ext uri="{FF2B5EF4-FFF2-40B4-BE49-F238E27FC236}">
                <a16:creationId xmlns:a16="http://schemas.microsoft.com/office/drawing/2014/main" id="{D8C36C7D-122F-4727-AFED-994AC624717F}"/>
              </a:ext>
            </a:extLst>
          </p:cNvPr>
          <p:cNvSpPr txBox="1"/>
          <p:nvPr/>
        </p:nvSpPr>
        <p:spPr>
          <a:xfrm>
            <a:off x="9443233" y="5698052"/>
            <a:ext cx="1789546" cy="461665"/>
          </a:xfrm>
          <a:prstGeom prst="rect">
            <a:avLst/>
          </a:prstGeom>
          <a:noFill/>
          <a:ln w="19050">
            <a:noFill/>
          </a:ln>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2400" b="1" dirty="0"/>
              <a:t>データ解析</a:t>
            </a:r>
            <a:endParaRPr kumimoji="1" lang="ja-JP" altLang="en-US" sz="2400" b="1" dirty="0"/>
          </a:p>
        </p:txBody>
      </p:sp>
    </p:spTree>
    <p:extLst>
      <p:ext uri="{BB962C8B-B14F-4D97-AF65-F5344CB8AC3E}">
        <p14:creationId xmlns:p14="http://schemas.microsoft.com/office/powerpoint/2010/main" val="415247933"/>
      </p:ext>
    </p:extLst>
  </p:cSld>
  <p:clrMapOvr>
    <a:masterClrMapping/>
  </p:clrMapOvr>
  <mc:AlternateContent xmlns:mc="http://schemas.openxmlformats.org/markup-compatibility/2006" xmlns:p14="http://schemas.microsoft.com/office/powerpoint/2010/main">
    <mc:Choice Requires="p14">
      <p:transition spd="slow" p14:dur="2000" advTm="42738"/>
    </mc:Choice>
    <mc:Fallback xmlns="">
      <p:transition spd="slow" advTm="42738"/>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2E6F2C-CB0D-4197-831F-811D739FFF5C}"/>
              </a:ext>
            </a:extLst>
          </p:cNvPr>
          <p:cNvSpPr>
            <a:spLocks noGrp="1"/>
          </p:cNvSpPr>
          <p:nvPr>
            <p:ph type="title"/>
          </p:nvPr>
        </p:nvSpPr>
        <p:spPr/>
        <p:txBody>
          <a:bodyPr>
            <a:noAutofit/>
          </a:bodyPr>
          <a:lstStyle/>
          <a:p>
            <a:pPr marL="2152650" indent="-2152650"/>
            <a:r>
              <a:rPr kumimoji="1" lang="ja-JP" altLang="en-US" sz="3600" dirty="0"/>
              <a:t>実験結果： </a:t>
            </a:r>
            <a:r>
              <a:rPr kumimoji="1" lang="en-US" altLang="ja-JP" sz="3600" dirty="0">
                <a:latin typeface="+mn-ea"/>
                <a:ea typeface="+mn-ea"/>
              </a:rPr>
              <a:t>M1,M5,M6</a:t>
            </a:r>
            <a:r>
              <a:rPr kumimoji="1" lang="ja-JP" altLang="en-US" sz="3600" dirty="0"/>
              <a:t>の</a:t>
            </a:r>
            <a:r>
              <a:rPr kumimoji="1" lang="en-US" altLang="ja-JP" sz="3600" dirty="0">
                <a:latin typeface="+mn-ea"/>
                <a:ea typeface="+mn-ea"/>
              </a:rPr>
              <a:t>TSNE</a:t>
            </a:r>
            <a:r>
              <a:rPr kumimoji="1" lang="ja-JP" altLang="en-US" sz="3600" dirty="0">
                <a:latin typeface="+mn-ea"/>
                <a:ea typeface="+mn-ea"/>
              </a:rPr>
              <a:t>による</a:t>
            </a:r>
            <a:r>
              <a:rPr lang="ja-JP" altLang="en-US" sz="3600" dirty="0"/>
              <a:t>特徴ベクトルの</a:t>
            </a:r>
            <a:br>
              <a:rPr lang="en-US" altLang="ja-JP" sz="3600" dirty="0"/>
            </a:br>
            <a:r>
              <a:rPr lang="ja-JP" altLang="en-US" sz="3600" dirty="0"/>
              <a:t>分布</a:t>
            </a:r>
            <a:r>
              <a:rPr kumimoji="1" lang="ja-JP" altLang="en-US" sz="3600" dirty="0"/>
              <a:t>比較　</a:t>
            </a:r>
            <a:r>
              <a:rPr kumimoji="1" lang="en-US" altLang="ja-JP" sz="3600" dirty="0"/>
              <a:t>(</a:t>
            </a:r>
            <a:r>
              <a:rPr kumimoji="1" lang="ja-JP" altLang="en-US" sz="3600" dirty="0"/>
              <a:t>５００次元</a:t>
            </a:r>
            <a:r>
              <a:rPr kumimoji="1" lang="en-US" altLang="ja-JP" sz="3600" dirty="0"/>
              <a:t>)</a:t>
            </a:r>
            <a:endParaRPr kumimoji="1" lang="ja-JP" altLang="en-US" sz="3600" dirty="0"/>
          </a:p>
        </p:txBody>
      </p:sp>
      <p:sp>
        <p:nvSpPr>
          <p:cNvPr id="4" name="スライド番号プレースホルダー 3">
            <a:extLst>
              <a:ext uri="{FF2B5EF4-FFF2-40B4-BE49-F238E27FC236}">
                <a16:creationId xmlns:a16="http://schemas.microsoft.com/office/drawing/2014/main" id="{FDE6A63B-A63E-4C95-AE57-8414EFB2A4B7}"/>
              </a:ext>
            </a:extLst>
          </p:cNvPr>
          <p:cNvSpPr>
            <a:spLocks noGrp="1"/>
          </p:cNvSpPr>
          <p:nvPr>
            <p:ph type="sldNum" sz="quarter" idx="12"/>
          </p:nvPr>
        </p:nvSpPr>
        <p:spPr/>
        <p:txBody>
          <a:bodyPr/>
          <a:lstStyle/>
          <a:p>
            <a:fld id="{AE9EE262-EBC5-4AB5-8344-5D2AA789D02E}" type="slidenum">
              <a:rPr kumimoji="1" lang="ja-JP" altLang="en-US" smtClean="0"/>
              <a:t>20</a:t>
            </a:fld>
            <a:endParaRPr kumimoji="1" lang="ja-JP" altLang="en-US"/>
          </a:p>
        </p:txBody>
      </p:sp>
      <p:sp>
        <p:nvSpPr>
          <p:cNvPr id="13" name="タイトル 1">
            <a:extLst>
              <a:ext uri="{FF2B5EF4-FFF2-40B4-BE49-F238E27FC236}">
                <a16:creationId xmlns:a16="http://schemas.microsoft.com/office/drawing/2014/main" id="{6FF5DDAD-0F20-4B2D-83EE-4A44EB5E6DC4}"/>
              </a:ext>
            </a:extLst>
          </p:cNvPr>
          <p:cNvSpPr txBox="1">
            <a:spLocks/>
          </p:cNvSpPr>
          <p:nvPr/>
        </p:nvSpPr>
        <p:spPr>
          <a:xfrm>
            <a:off x="985838" y="1531959"/>
            <a:ext cx="3042902" cy="653032"/>
          </a:xfrm>
          <a:prstGeom prst="rect">
            <a:avLst/>
          </a:prstGeom>
          <a:solidFill>
            <a:schemeClr val="bg1">
              <a:lumMod val="95000"/>
            </a:schemeClr>
          </a:solidFill>
          <a:ln w="19050">
            <a:solidFill>
              <a:schemeClr val="tx1">
                <a:lumMod val="75000"/>
                <a:lumOff val="25000"/>
              </a:schemeClr>
            </a:solidFill>
          </a:ln>
        </p:spPr>
        <p:txBody>
          <a:bodyPr vert="horz" lIns="91440" tIns="45720" rIns="91440" bIns="45720" rtlCol="0" anchor="t">
            <a:noAutofit/>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en-US" altLang="ja-JP" sz="2000" dirty="0">
                <a:latin typeface="+mn-ea"/>
                <a:ea typeface="+mn-ea"/>
              </a:rPr>
              <a:t>M1</a:t>
            </a:r>
            <a:r>
              <a:rPr lang="ja-JP" altLang="en-US" sz="2000" dirty="0">
                <a:latin typeface="+mn-ea"/>
                <a:ea typeface="+mn-ea"/>
              </a:rPr>
              <a:t>：オートエンコーダのエンコーダ出力</a:t>
            </a:r>
          </a:p>
        </p:txBody>
      </p:sp>
      <p:sp>
        <p:nvSpPr>
          <p:cNvPr id="14" name="タイトル 1">
            <a:extLst>
              <a:ext uri="{FF2B5EF4-FFF2-40B4-BE49-F238E27FC236}">
                <a16:creationId xmlns:a16="http://schemas.microsoft.com/office/drawing/2014/main" id="{93E3B2EE-E7DE-4E74-8482-BCAFE2891371}"/>
              </a:ext>
            </a:extLst>
          </p:cNvPr>
          <p:cNvSpPr txBox="1">
            <a:spLocks/>
          </p:cNvSpPr>
          <p:nvPr/>
        </p:nvSpPr>
        <p:spPr>
          <a:xfrm>
            <a:off x="4523831" y="1531959"/>
            <a:ext cx="3144337" cy="653032"/>
          </a:xfrm>
          <a:prstGeom prst="rect">
            <a:avLst/>
          </a:prstGeom>
          <a:solidFill>
            <a:schemeClr val="bg1">
              <a:lumMod val="95000"/>
            </a:schemeClr>
          </a:solidFill>
          <a:ln w="19050">
            <a:solidFill>
              <a:schemeClr val="tx1">
                <a:lumMod val="75000"/>
                <a:lumOff val="25000"/>
              </a:schemeClr>
            </a:solidFill>
          </a:ln>
        </p:spPr>
        <p:txBody>
          <a:bodyPr vert="horz" lIns="91440" tIns="45720" rIns="91440" bIns="45720" rtlCol="0" anchor="t">
            <a:noAutofit/>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en-US" altLang="ja-JP" sz="2000" dirty="0">
                <a:latin typeface="+mn-ea"/>
                <a:ea typeface="+mn-ea"/>
              </a:rPr>
              <a:t>M5</a:t>
            </a:r>
            <a:r>
              <a:rPr lang="ja-JP" altLang="en-US" sz="2000" dirty="0">
                <a:latin typeface="+mn-ea"/>
                <a:ea typeface="+mn-ea"/>
              </a:rPr>
              <a:t>：オートエンコーダと距離学習ニューラルネットワーク</a:t>
            </a:r>
          </a:p>
        </p:txBody>
      </p:sp>
      <p:sp>
        <p:nvSpPr>
          <p:cNvPr id="15" name="タイトル 1">
            <a:extLst>
              <a:ext uri="{FF2B5EF4-FFF2-40B4-BE49-F238E27FC236}">
                <a16:creationId xmlns:a16="http://schemas.microsoft.com/office/drawing/2014/main" id="{4AA9EFA8-AFDB-4DE2-A224-7B9203743DDB}"/>
              </a:ext>
            </a:extLst>
          </p:cNvPr>
          <p:cNvSpPr txBox="1">
            <a:spLocks/>
          </p:cNvSpPr>
          <p:nvPr/>
        </p:nvSpPr>
        <p:spPr>
          <a:xfrm>
            <a:off x="8163259" y="1531960"/>
            <a:ext cx="3345811" cy="653032"/>
          </a:xfrm>
          <a:prstGeom prst="rect">
            <a:avLst/>
          </a:prstGeom>
          <a:solidFill>
            <a:schemeClr val="bg1">
              <a:lumMod val="95000"/>
            </a:schemeClr>
          </a:solidFill>
          <a:ln w="19050">
            <a:solidFill>
              <a:schemeClr val="tx1">
                <a:lumMod val="75000"/>
                <a:lumOff val="25000"/>
              </a:schemeClr>
            </a:solidFill>
          </a:ln>
        </p:spPr>
        <p:txBody>
          <a:bodyPr vert="horz" lIns="91440" tIns="45720" rIns="91440" bIns="45720" rtlCol="0" anchor="t">
            <a:noAutofit/>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en-US" altLang="ja-JP" sz="2000" dirty="0">
                <a:latin typeface="+mn-ea"/>
                <a:ea typeface="+mn-ea"/>
              </a:rPr>
              <a:t>M6</a:t>
            </a:r>
            <a:r>
              <a:rPr lang="ja-JP" altLang="en-US" sz="2000" dirty="0">
                <a:latin typeface="+mn-ea"/>
                <a:ea typeface="+mn-ea"/>
              </a:rPr>
              <a:t>：距離学習ニューラルネット</a:t>
            </a:r>
            <a:endParaRPr lang="en-US" altLang="ja-JP" sz="2000" dirty="0">
              <a:latin typeface="+mn-ea"/>
              <a:ea typeface="+mn-ea"/>
            </a:endParaRPr>
          </a:p>
          <a:p>
            <a:r>
              <a:rPr lang="ja-JP" altLang="en-US" sz="2000" dirty="0">
                <a:latin typeface="+mn-ea"/>
                <a:ea typeface="+mn-ea"/>
              </a:rPr>
              <a:t>ワークのみ</a:t>
            </a:r>
          </a:p>
        </p:txBody>
      </p:sp>
      <p:pic>
        <p:nvPicPr>
          <p:cNvPr id="3" name="図 2">
            <a:extLst>
              <a:ext uri="{FF2B5EF4-FFF2-40B4-BE49-F238E27FC236}">
                <a16:creationId xmlns:a16="http://schemas.microsoft.com/office/drawing/2014/main" id="{8E1C3AFE-E694-720E-78FB-FEC9358C32B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87358" y="2311189"/>
            <a:ext cx="3896139" cy="3896139"/>
          </a:xfrm>
          <a:prstGeom prst="rect">
            <a:avLst/>
          </a:prstGeom>
          <a:noFill/>
          <a:ln>
            <a:noFill/>
          </a:ln>
        </p:spPr>
      </p:pic>
      <p:pic>
        <p:nvPicPr>
          <p:cNvPr id="5" name="図 4">
            <a:extLst>
              <a:ext uri="{FF2B5EF4-FFF2-40B4-BE49-F238E27FC236}">
                <a16:creationId xmlns:a16="http://schemas.microsoft.com/office/drawing/2014/main" id="{9142CFB6-8B66-FEE5-D05A-072C08E439C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47930" y="2331075"/>
            <a:ext cx="3896139" cy="3896139"/>
          </a:xfrm>
          <a:prstGeom prst="rect">
            <a:avLst/>
          </a:prstGeom>
          <a:noFill/>
          <a:ln>
            <a:noFill/>
          </a:ln>
        </p:spPr>
      </p:pic>
      <p:pic>
        <p:nvPicPr>
          <p:cNvPr id="6" name="図 5">
            <a:extLst>
              <a:ext uri="{FF2B5EF4-FFF2-40B4-BE49-F238E27FC236}">
                <a16:creationId xmlns:a16="http://schemas.microsoft.com/office/drawing/2014/main" id="{4C93B9C4-5F65-D9FC-0A79-0FE7A0412040}"/>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8483" y="2331075"/>
            <a:ext cx="3896139" cy="3896139"/>
          </a:xfrm>
          <a:prstGeom prst="rect">
            <a:avLst/>
          </a:prstGeom>
          <a:noFill/>
          <a:ln>
            <a:noFill/>
          </a:ln>
        </p:spPr>
      </p:pic>
    </p:spTree>
    <p:extLst>
      <p:ext uri="{BB962C8B-B14F-4D97-AF65-F5344CB8AC3E}">
        <p14:creationId xmlns:p14="http://schemas.microsoft.com/office/powerpoint/2010/main" val="4038221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8E15F9-2C82-4726-834A-96F0011AA190}"/>
              </a:ext>
            </a:extLst>
          </p:cNvPr>
          <p:cNvSpPr>
            <a:spLocks noGrp="1"/>
          </p:cNvSpPr>
          <p:nvPr>
            <p:ph type="title"/>
          </p:nvPr>
        </p:nvSpPr>
        <p:spPr/>
        <p:txBody>
          <a:bodyPr/>
          <a:lstStyle/>
          <a:p>
            <a:r>
              <a:rPr kumimoji="1" lang="ja-JP" altLang="en-US" sz="4000" dirty="0"/>
              <a:t>実験</a:t>
            </a:r>
            <a:r>
              <a:rPr lang="ja-JP" altLang="en-US" sz="4000" dirty="0"/>
              <a:t>考察</a:t>
            </a:r>
            <a:endParaRPr kumimoji="1" lang="ja-JP" altLang="en-US" dirty="0"/>
          </a:p>
        </p:txBody>
      </p:sp>
      <p:sp>
        <p:nvSpPr>
          <p:cNvPr id="3" name="コンテンツ プレースホルダー 2">
            <a:extLst>
              <a:ext uri="{FF2B5EF4-FFF2-40B4-BE49-F238E27FC236}">
                <a16:creationId xmlns:a16="http://schemas.microsoft.com/office/drawing/2014/main" id="{4231F21E-A5EC-47CF-8035-1A56EC6A3866}"/>
              </a:ext>
            </a:extLst>
          </p:cNvPr>
          <p:cNvSpPr>
            <a:spLocks noGrp="1"/>
          </p:cNvSpPr>
          <p:nvPr>
            <p:ph idx="1"/>
          </p:nvPr>
        </p:nvSpPr>
        <p:spPr/>
        <p:txBody>
          <a:bodyPr>
            <a:normAutofit/>
          </a:bodyPr>
          <a:lstStyle/>
          <a:p>
            <a:pPr marL="365125" indent="-365125">
              <a:lnSpc>
                <a:spcPct val="100000"/>
              </a:lnSpc>
              <a:buFont typeface="Wingdings" panose="05000000000000000000" pitchFamily="2" charset="2"/>
              <a:buChar char="Ø"/>
            </a:pPr>
            <a:r>
              <a:rPr lang="ja-JP" altLang="ja-JP" sz="2800" kern="100" dirty="0">
                <a:effectLst/>
                <a:latin typeface="+mn-ea"/>
              </a:rPr>
              <a:t>モデル</a:t>
            </a:r>
            <a:r>
              <a:rPr lang="en-US" altLang="ja-JP" sz="2800" kern="100" dirty="0">
                <a:effectLst/>
                <a:latin typeface="+mn-ea"/>
              </a:rPr>
              <a:t>M3</a:t>
            </a:r>
            <a:r>
              <a:rPr lang="ja-JP" altLang="ja-JP" sz="2800" kern="100" dirty="0">
                <a:effectLst/>
                <a:latin typeface="+mn-ea"/>
              </a:rPr>
              <a:t>と</a:t>
            </a:r>
            <a:r>
              <a:rPr lang="en-US" altLang="ja-JP" sz="2800" kern="100" dirty="0">
                <a:effectLst/>
                <a:latin typeface="+mn-ea"/>
              </a:rPr>
              <a:t>M4</a:t>
            </a:r>
            <a:r>
              <a:rPr lang="ja-JP" altLang="ja-JP" sz="2800" kern="100" dirty="0">
                <a:effectLst/>
                <a:latin typeface="+mn-ea"/>
              </a:rPr>
              <a:t>が再現率，適合率ともに向上している</a:t>
            </a:r>
            <a:r>
              <a:rPr lang="ja-JP" altLang="en-US" sz="2800" kern="100" dirty="0">
                <a:effectLst/>
                <a:latin typeface="+mn-ea"/>
              </a:rPr>
              <a:t>．</a:t>
            </a:r>
            <a:endParaRPr lang="en-US" altLang="ja-JP" sz="2800" kern="100" dirty="0">
              <a:effectLst/>
              <a:latin typeface="+mn-ea"/>
            </a:endParaRPr>
          </a:p>
          <a:p>
            <a:pPr marL="749808" lvl="1" indent="-457200">
              <a:lnSpc>
                <a:spcPct val="100000"/>
              </a:lnSpc>
              <a:buFont typeface="Wingdings" panose="05000000000000000000" pitchFamily="2" charset="2"/>
              <a:buChar char="p"/>
            </a:pPr>
            <a:r>
              <a:rPr lang="ja-JP" altLang="ja-JP" sz="2800" kern="100" dirty="0">
                <a:effectLst/>
                <a:latin typeface="+mn-ea"/>
              </a:rPr>
              <a:t>距離学習ニューラルネットワークの適用により，</a:t>
            </a:r>
            <a:r>
              <a:rPr lang="ja-JP" altLang="ja-JP" sz="2800" kern="100" dirty="0">
                <a:solidFill>
                  <a:srgbClr val="FF0000"/>
                </a:solidFill>
                <a:effectLst/>
                <a:latin typeface="+mn-ea"/>
              </a:rPr>
              <a:t>画像分類精度を向上することが可能</a:t>
            </a:r>
            <a:r>
              <a:rPr lang="ja-JP" altLang="ja-JP" sz="2800" kern="100" dirty="0">
                <a:effectLst/>
                <a:latin typeface="+mn-ea"/>
              </a:rPr>
              <a:t>であることが確認できる．</a:t>
            </a:r>
            <a:endParaRPr lang="en-US" altLang="ja-JP" sz="2800" kern="100" dirty="0">
              <a:effectLst/>
              <a:latin typeface="+mn-ea"/>
              <a:cs typeface="Times New Roman" panose="02020603050405020304" pitchFamily="18" charset="0"/>
            </a:endParaRPr>
          </a:p>
          <a:p>
            <a:pPr marL="365125" indent="-365125">
              <a:lnSpc>
                <a:spcPct val="100000"/>
              </a:lnSpc>
              <a:buFont typeface="Wingdings" panose="05000000000000000000" pitchFamily="2" charset="2"/>
              <a:buChar char="Ø"/>
            </a:pPr>
            <a:r>
              <a:rPr lang="ja-JP" altLang="ja-JP" sz="2800" kern="100" dirty="0">
                <a:effectLst/>
                <a:latin typeface="+mn-ea"/>
                <a:cs typeface="Times New Roman" panose="02020603050405020304" pitchFamily="18" charset="0"/>
              </a:rPr>
              <a:t>モデル</a:t>
            </a:r>
            <a:r>
              <a:rPr lang="en-US" altLang="ja-JP" sz="2800" kern="100" dirty="0">
                <a:effectLst/>
                <a:latin typeface="+mn-ea"/>
              </a:rPr>
              <a:t>M5</a:t>
            </a:r>
            <a:r>
              <a:rPr lang="ja-JP" altLang="ja-JP" sz="2800" kern="100" dirty="0">
                <a:effectLst/>
                <a:latin typeface="+mn-ea"/>
                <a:cs typeface="Times New Roman" panose="02020603050405020304" pitchFamily="18" charset="0"/>
              </a:rPr>
              <a:t>と</a:t>
            </a:r>
            <a:r>
              <a:rPr lang="en-US" altLang="ja-JP" sz="2800" kern="100" dirty="0">
                <a:effectLst/>
                <a:latin typeface="+mn-ea"/>
              </a:rPr>
              <a:t>M6</a:t>
            </a:r>
            <a:r>
              <a:rPr lang="ja-JP" altLang="ja-JP" sz="2800" kern="100" dirty="0">
                <a:effectLst/>
                <a:latin typeface="+mn-ea"/>
                <a:cs typeface="Times New Roman" panose="02020603050405020304" pitchFamily="18" charset="0"/>
              </a:rPr>
              <a:t>の比較結果</a:t>
            </a:r>
            <a:endParaRPr lang="en-US" altLang="ja-JP" sz="2800" kern="100" dirty="0">
              <a:latin typeface="+mn-ea"/>
              <a:cs typeface="Times New Roman" panose="02020603050405020304" pitchFamily="18" charset="0"/>
            </a:endParaRPr>
          </a:p>
          <a:p>
            <a:pPr marL="749808" lvl="1" indent="-457200">
              <a:lnSpc>
                <a:spcPct val="100000"/>
              </a:lnSpc>
              <a:buFont typeface="Wingdings" panose="05000000000000000000" pitchFamily="2" charset="2"/>
              <a:buChar char="p"/>
            </a:pPr>
            <a:r>
              <a:rPr lang="en-US" altLang="ja-JP" sz="2800" kern="100" dirty="0">
                <a:effectLst/>
                <a:latin typeface="+mn-ea"/>
                <a:cs typeface="Times New Roman" panose="02020603050405020304" pitchFamily="18" charset="0"/>
              </a:rPr>
              <a:t>TSNE</a:t>
            </a:r>
            <a:r>
              <a:rPr lang="ja-JP" altLang="en-US" sz="2800" kern="100" dirty="0">
                <a:effectLst/>
                <a:latin typeface="+mn-ea"/>
                <a:cs typeface="Times New Roman" panose="02020603050405020304" pitchFamily="18" charset="0"/>
              </a:rPr>
              <a:t>による特徴ベクトルの分布比較では，</a:t>
            </a:r>
            <a:r>
              <a:rPr lang="ja-JP" altLang="en-US" sz="2800" kern="100" dirty="0">
                <a:latin typeface="+mn-ea"/>
                <a:cs typeface="Times New Roman" panose="02020603050405020304" pitchFamily="18" charset="0"/>
              </a:rPr>
              <a:t>ともに分類可能な特徴ベクトルになっていることが確認できる．</a:t>
            </a:r>
            <a:endParaRPr lang="en-US" altLang="ja-JP" sz="2800" kern="100" dirty="0">
              <a:effectLst/>
              <a:latin typeface="+mn-ea"/>
              <a:cs typeface="Times New Roman" panose="02020603050405020304" pitchFamily="18" charset="0"/>
            </a:endParaRPr>
          </a:p>
          <a:p>
            <a:pPr marL="749808" lvl="1" indent="-457200">
              <a:lnSpc>
                <a:spcPct val="100000"/>
              </a:lnSpc>
              <a:buFont typeface="Wingdings" panose="05000000000000000000" pitchFamily="2" charset="2"/>
              <a:buChar char="p"/>
            </a:pPr>
            <a:r>
              <a:rPr lang="ja-JP" altLang="ja-JP" sz="2800" kern="100" dirty="0">
                <a:effectLst/>
                <a:latin typeface="+mn-ea"/>
                <a:cs typeface="Times New Roman" panose="02020603050405020304" pitchFamily="18" charset="0"/>
              </a:rPr>
              <a:t>オートエンコーダと距離学習ネットワークを分離</a:t>
            </a:r>
            <a:r>
              <a:rPr lang="ja-JP" altLang="en-US" sz="2800" kern="100" dirty="0">
                <a:latin typeface="+mn-ea"/>
                <a:cs typeface="Times New Roman" panose="02020603050405020304" pitchFamily="18" charset="0"/>
              </a:rPr>
              <a:t>する</a:t>
            </a:r>
            <a:r>
              <a:rPr lang="ja-JP" altLang="ja-JP" sz="2800" kern="100" dirty="0">
                <a:effectLst/>
                <a:latin typeface="+mn-ea"/>
                <a:cs typeface="Times New Roman" panose="02020603050405020304" pitchFamily="18" charset="0"/>
              </a:rPr>
              <a:t>構成は，</a:t>
            </a:r>
            <a:r>
              <a:rPr lang="ja-JP" altLang="ja-JP" sz="2800" kern="100" dirty="0">
                <a:solidFill>
                  <a:srgbClr val="FF0000"/>
                </a:solidFill>
                <a:effectLst/>
                <a:latin typeface="+mn-ea"/>
                <a:cs typeface="Times New Roman" panose="02020603050405020304" pitchFamily="18" charset="0"/>
              </a:rPr>
              <a:t>分類精度および学習の安定性の観点から一定の効果がある</a:t>
            </a:r>
            <a:r>
              <a:rPr lang="ja-JP" altLang="ja-JP" sz="2800" kern="100" dirty="0">
                <a:effectLst/>
                <a:latin typeface="+mn-ea"/>
                <a:cs typeface="Times New Roman" panose="02020603050405020304" pitchFamily="18" charset="0"/>
              </a:rPr>
              <a:t>と考えられる．</a:t>
            </a:r>
            <a:r>
              <a:rPr lang="ja-JP" altLang="en-US" sz="2800" kern="100" dirty="0">
                <a:effectLst/>
                <a:latin typeface="+mn-ea"/>
                <a:cs typeface="Times New Roman" panose="02020603050405020304" pitchFamily="18" charset="0"/>
              </a:rPr>
              <a:t>また，再利用性の観点からも有効であると考える．</a:t>
            </a:r>
            <a:endParaRPr lang="en-US" altLang="ja-JP" sz="2800" kern="100" dirty="0">
              <a:effectLst/>
              <a:latin typeface="+mn-ea"/>
              <a:cs typeface="Times New Roman" panose="02020603050405020304" pitchFamily="18" charset="0"/>
            </a:endParaRPr>
          </a:p>
          <a:p>
            <a:pPr marL="365125" indent="-365125">
              <a:buFont typeface="Wingdings" panose="05000000000000000000" pitchFamily="2" charset="2"/>
              <a:buChar char="Ø"/>
            </a:pPr>
            <a:endParaRPr kumimoji="1" lang="ja-JP" altLang="en-US" sz="2800" dirty="0">
              <a:latin typeface="+mn-ea"/>
            </a:endParaRPr>
          </a:p>
        </p:txBody>
      </p:sp>
      <p:sp>
        <p:nvSpPr>
          <p:cNvPr id="4" name="スライド番号プレースホルダー 3">
            <a:extLst>
              <a:ext uri="{FF2B5EF4-FFF2-40B4-BE49-F238E27FC236}">
                <a16:creationId xmlns:a16="http://schemas.microsoft.com/office/drawing/2014/main" id="{D808FEF9-65FF-4A41-842F-65E1784F35C5}"/>
              </a:ext>
            </a:extLst>
          </p:cNvPr>
          <p:cNvSpPr>
            <a:spLocks noGrp="1"/>
          </p:cNvSpPr>
          <p:nvPr>
            <p:ph type="sldNum" sz="quarter" idx="12"/>
          </p:nvPr>
        </p:nvSpPr>
        <p:spPr/>
        <p:txBody>
          <a:bodyPr/>
          <a:lstStyle/>
          <a:p>
            <a:fld id="{AE9EE262-EBC5-4AB5-8344-5D2AA789D02E}" type="slidenum">
              <a:rPr kumimoji="1" lang="ja-JP" altLang="en-US" smtClean="0"/>
              <a:t>21</a:t>
            </a:fld>
            <a:endParaRPr kumimoji="1" lang="ja-JP" altLang="en-US"/>
          </a:p>
        </p:txBody>
      </p:sp>
    </p:spTree>
    <p:extLst>
      <p:ext uri="{BB962C8B-B14F-4D97-AF65-F5344CB8AC3E}">
        <p14:creationId xmlns:p14="http://schemas.microsoft.com/office/powerpoint/2010/main" val="3640885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47C48-CF42-7D48-DADA-9037DED75EC8}"/>
              </a:ext>
            </a:extLst>
          </p:cNvPr>
          <p:cNvSpPr>
            <a:spLocks noGrp="1"/>
          </p:cNvSpPr>
          <p:nvPr>
            <p:ph type="title"/>
          </p:nvPr>
        </p:nvSpPr>
        <p:spPr/>
        <p:txBody>
          <a:bodyPr>
            <a:normAutofit/>
          </a:bodyPr>
          <a:lstStyle/>
          <a:p>
            <a:r>
              <a:rPr lang="ja-JP" altLang="en-US" dirty="0"/>
              <a:t>おわ</a:t>
            </a:r>
            <a:r>
              <a:rPr kumimoji="1" lang="ja-JP" altLang="en-US" dirty="0"/>
              <a:t>りに</a:t>
            </a:r>
          </a:p>
        </p:txBody>
      </p:sp>
      <p:sp>
        <p:nvSpPr>
          <p:cNvPr id="3" name="コンテンツ プレースホルダー 2">
            <a:extLst>
              <a:ext uri="{FF2B5EF4-FFF2-40B4-BE49-F238E27FC236}">
                <a16:creationId xmlns:a16="http://schemas.microsoft.com/office/drawing/2014/main" id="{DF69886E-A563-EFFA-7249-F7BA976476BF}"/>
              </a:ext>
            </a:extLst>
          </p:cNvPr>
          <p:cNvSpPr>
            <a:spLocks noGrp="1"/>
          </p:cNvSpPr>
          <p:nvPr>
            <p:ph idx="1"/>
          </p:nvPr>
        </p:nvSpPr>
        <p:spPr/>
        <p:txBody>
          <a:bodyPr anchor="t">
            <a:normAutofit/>
          </a:bodyPr>
          <a:lstStyle/>
          <a:p>
            <a:pPr marL="657225" indent="-457200">
              <a:lnSpc>
                <a:spcPct val="100000"/>
              </a:lnSpc>
              <a:buFont typeface="Wingdings" panose="05000000000000000000" pitchFamily="2" charset="2"/>
              <a:buChar char="Ø"/>
            </a:pPr>
            <a:r>
              <a:rPr lang="ja-JP" altLang="en-US" sz="3200" dirty="0">
                <a:latin typeface="+mn-ea"/>
              </a:rPr>
              <a:t>本研究では，オートエンコーダ，および距離学習ニューラルネットワークを適用した画像特徴の分類手法およびインデクシング手法を提案した．</a:t>
            </a:r>
            <a:endParaRPr lang="en-US" altLang="ja-JP" sz="3200" dirty="0">
              <a:latin typeface="+mn-ea"/>
            </a:endParaRPr>
          </a:p>
          <a:p>
            <a:pPr marL="657225" indent="-457200">
              <a:lnSpc>
                <a:spcPct val="100000"/>
              </a:lnSpc>
              <a:buFont typeface="Wingdings" panose="05000000000000000000" pitchFamily="2" charset="2"/>
              <a:buChar char="Ø"/>
            </a:pPr>
            <a:r>
              <a:rPr lang="ja-JP" altLang="en-US" sz="3200" dirty="0">
                <a:latin typeface="+mn-ea"/>
              </a:rPr>
              <a:t>距離学習ニューラルネットワークを適用することにより，画像特徴の分類精度を向上させることができることを示し，提案手法の実現可能性を確認した．</a:t>
            </a:r>
            <a:endParaRPr lang="en-US" altLang="ja-JP" sz="3200" dirty="0">
              <a:latin typeface="+mn-ea"/>
            </a:endParaRPr>
          </a:p>
        </p:txBody>
      </p:sp>
      <p:sp>
        <p:nvSpPr>
          <p:cNvPr id="4" name="スライド番号プレースホルダー 3">
            <a:extLst>
              <a:ext uri="{FF2B5EF4-FFF2-40B4-BE49-F238E27FC236}">
                <a16:creationId xmlns:a16="http://schemas.microsoft.com/office/drawing/2014/main" id="{7C088AFF-ED78-A0DE-2D63-24E19B7F8CEE}"/>
              </a:ext>
            </a:extLst>
          </p:cNvPr>
          <p:cNvSpPr>
            <a:spLocks noGrp="1"/>
          </p:cNvSpPr>
          <p:nvPr>
            <p:ph type="sldNum" sz="quarter" idx="12"/>
          </p:nvPr>
        </p:nvSpPr>
        <p:spPr/>
        <p:txBody>
          <a:bodyPr/>
          <a:lstStyle/>
          <a:p>
            <a:fld id="{67B4CE29-6554-4A3D-AFF4-5BC7E77D0C2D}" type="slidenum">
              <a:rPr kumimoji="1" lang="ja-JP" altLang="en-US" smtClean="0"/>
              <a:t>22</a:t>
            </a:fld>
            <a:endParaRPr kumimoji="1" lang="ja-JP" altLang="en-US"/>
          </a:p>
        </p:txBody>
      </p:sp>
    </p:spTree>
    <p:extLst>
      <p:ext uri="{BB962C8B-B14F-4D97-AF65-F5344CB8AC3E}">
        <p14:creationId xmlns:p14="http://schemas.microsoft.com/office/powerpoint/2010/main" val="852631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E7C81A-7D36-457A-8475-DA3F677BB697}"/>
              </a:ext>
            </a:extLst>
          </p:cNvPr>
          <p:cNvSpPr>
            <a:spLocks noGrp="1"/>
          </p:cNvSpPr>
          <p:nvPr>
            <p:ph type="title"/>
          </p:nvPr>
        </p:nvSpPr>
        <p:spPr/>
        <p:txBody>
          <a:bodyPr>
            <a:normAutofit/>
          </a:bodyPr>
          <a:lstStyle/>
          <a:p>
            <a:r>
              <a:rPr kumimoji="1" lang="ja-JP" altLang="en-US" sz="6000" dirty="0"/>
              <a:t>ご清聴ありがとうございました</a:t>
            </a:r>
          </a:p>
        </p:txBody>
      </p:sp>
      <p:sp>
        <p:nvSpPr>
          <p:cNvPr id="3" name="テキスト プレースホルダー 2">
            <a:extLst>
              <a:ext uri="{FF2B5EF4-FFF2-40B4-BE49-F238E27FC236}">
                <a16:creationId xmlns:a16="http://schemas.microsoft.com/office/drawing/2014/main" id="{AB643C17-E7CD-4CA5-8DE1-90BAD3C9344F}"/>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FCBDE75-AC91-4BE1-8DFF-AB37A3DE05E4}"/>
              </a:ext>
            </a:extLst>
          </p:cNvPr>
          <p:cNvSpPr>
            <a:spLocks noGrp="1"/>
          </p:cNvSpPr>
          <p:nvPr>
            <p:ph type="sldNum" sz="quarter" idx="12"/>
          </p:nvPr>
        </p:nvSpPr>
        <p:spPr/>
        <p:txBody>
          <a:bodyPr/>
          <a:lstStyle/>
          <a:p>
            <a:fld id="{67B4CE29-6554-4A3D-AFF4-5BC7E77D0C2D}" type="slidenum">
              <a:rPr kumimoji="1" lang="ja-JP" altLang="en-US" smtClean="0"/>
              <a:t>23</a:t>
            </a:fld>
            <a:endParaRPr kumimoji="1" lang="ja-JP" altLang="en-US"/>
          </a:p>
        </p:txBody>
      </p:sp>
    </p:spTree>
    <p:extLst>
      <p:ext uri="{BB962C8B-B14F-4D97-AF65-F5344CB8AC3E}">
        <p14:creationId xmlns:p14="http://schemas.microsoft.com/office/powerpoint/2010/main" val="1666586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E93288-9CC8-40A7-FD4D-E5592DFA3AAF}"/>
              </a:ext>
            </a:extLst>
          </p:cNvPr>
          <p:cNvSpPr>
            <a:spLocks noGrp="1"/>
          </p:cNvSpPr>
          <p:nvPr>
            <p:ph type="title"/>
          </p:nvPr>
        </p:nvSpPr>
        <p:spPr>
          <a:xfrm>
            <a:off x="1097280" y="435803"/>
            <a:ext cx="10428051" cy="816983"/>
          </a:xfrm>
        </p:spPr>
        <p:txBody>
          <a:bodyPr>
            <a:noAutofit/>
          </a:bodyPr>
          <a:lstStyle/>
          <a:p>
            <a:r>
              <a:rPr kumimoji="1" lang="ja-JP" altLang="en-US" dirty="0">
                <a:latin typeface="+mj-ea"/>
              </a:rPr>
              <a:t>参考文献</a:t>
            </a:r>
            <a:endParaRPr kumimoji="1" lang="ja-JP" altLang="en-US" sz="4000" dirty="0">
              <a:latin typeface="+mj-ea"/>
            </a:endParaRPr>
          </a:p>
        </p:txBody>
      </p:sp>
      <p:sp>
        <p:nvSpPr>
          <p:cNvPr id="4" name="スライド番号プレースホルダー 3">
            <a:extLst>
              <a:ext uri="{FF2B5EF4-FFF2-40B4-BE49-F238E27FC236}">
                <a16:creationId xmlns:a16="http://schemas.microsoft.com/office/drawing/2014/main" id="{C1775609-2844-6AE4-8327-C4AFB6FF49E5}"/>
              </a:ext>
            </a:extLst>
          </p:cNvPr>
          <p:cNvSpPr>
            <a:spLocks noGrp="1"/>
          </p:cNvSpPr>
          <p:nvPr>
            <p:ph type="sldNum" sz="quarter" idx="12"/>
          </p:nvPr>
        </p:nvSpPr>
        <p:spPr/>
        <p:txBody>
          <a:bodyPr/>
          <a:lstStyle/>
          <a:p>
            <a:fld id="{67B4CE29-6554-4A3D-AFF4-5BC7E77D0C2D}" type="slidenum">
              <a:rPr kumimoji="1" lang="ja-JP" altLang="en-US" smtClean="0"/>
              <a:t>24</a:t>
            </a:fld>
            <a:endParaRPr kumimoji="1" lang="ja-JP" altLang="en-US"/>
          </a:p>
        </p:txBody>
      </p:sp>
      <p:sp>
        <p:nvSpPr>
          <p:cNvPr id="9" name="コンテンツ プレースホルダー 2">
            <a:extLst>
              <a:ext uri="{FF2B5EF4-FFF2-40B4-BE49-F238E27FC236}">
                <a16:creationId xmlns:a16="http://schemas.microsoft.com/office/drawing/2014/main" id="{4052CF5C-54F4-0921-B4E3-966928927A10}"/>
              </a:ext>
            </a:extLst>
          </p:cNvPr>
          <p:cNvSpPr txBox="1">
            <a:spLocks/>
          </p:cNvSpPr>
          <p:nvPr/>
        </p:nvSpPr>
        <p:spPr>
          <a:xfrm>
            <a:off x="1097280" y="1292773"/>
            <a:ext cx="10058400" cy="496364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358775" indent="-358775">
              <a:buFont typeface="Wingdings" panose="05000000000000000000" pitchFamily="2" charset="2"/>
              <a:buChar char="Ø"/>
            </a:pPr>
            <a:endParaRPr lang="en-US" altLang="ja-JP" sz="2800" dirty="0"/>
          </a:p>
        </p:txBody>
      </p:sp>
      <p:sp>
        <p:nvSpPr>
          <p:cNvPr id="5" name="コンテンツ プレースホルダー 4">
            <a:extLst>
              <a:ext uri="{FF2B5EF4-FFF2-40B4-BE49-F238E27FC236}">
                <a16:creationId xmlns:a16="http://schemas.microsoft.com/office/drawing/2014/main" id="{C28DB2D8-1DBD-BDCB-0093-7C4603909E70}"/>
              </a:ext>
            </a:extLst>
          </p:cNvPr>
          <p:cNvSpPr>
            <a:spLocks noGrp="1"/>
          </p:cNvSpPr>
          <p:nvPr>
            <p:ph idx="1"/>
          </p:nvPr>
        </p:nvSpPr>
        <p:spPr>
          <a:xfrm>
            <a:off x="1024647" y="1292773"/>
            <a:ext cx="10058400" cy="4923661"/>
          </a:xfrm>
        </p:spPr>
        <p:txBody>
          <a:bodyPr>
            <a:normAutofit fontScale="70000" lnSpcReduction="20000"/>
          </a:bodyPr>
          <a:lstStyle/>
          <a:p>
            <a:pPr marL="0" indent="0">
              <a:lnSpc>
                <a:spcPct val="100000"/>
              </a:lnSpc>
              <a:buNone/>
            </a:pPr>
            <a:r>
              <a:rPr lang="en-US" altLang="ja-JP" sz="2800" b="1" i="0" u="sng" dirty="0">
                <a:effectLst/>
                <a:latin typeface="+mn-ea"/>
              </a:rPr>
              <a:t>[1]  Hiroki Mimura, Masaya </a:t>
            </a:r>
            <a:r>
              <a:rPr lang="en-US" altLang="ja-JP" sz="2800" b="1" i="0" u="sng" dirty="0" err="1">
                <a:effectLst/>
                <a:latin typeface="+mn-ea"/>
              </a:rPr>
              <a:t>Tahara</a:t>
            </a:r>
            <a:r>
              <a:rPr lang="en-US" altLang="ja-JP" sz="2800" b="1" i="0" u="sng" dirty="0">
                <a:effectLst/>
                <a:latin typeface="+mn-ea"/>
              </a:rPr>
              <a:t>, Kosuke Takano, </a:t>
            </a:r>
            <a:r>
              <a:rPr lang="en-US" altLang="ja-JP" sz="2800" b="1" i="0" u="sng" dirty="0" err="1">
                <a:effectLst/>
                <a:latin typeface="+mn-ea"/>
              </a:rPr>
              <a:t>Nobuya</a:t>
            </a:r>
            <a:r>
              <a:rPr lang="en-US" altLang="ja-JP" sz="2800" b="1" i="0" u="sng" dirty="0">
                <a:effectLst/>
                <a:latin typeface="+mn-ea"/>
              </a:rPr>
              <a:t> Watanabe, Kin Fun Li: Video Indexing for Live Nature Camera on Digital Earth, International Conference on Advanced Information Networking and Applications, pp.660-667 (2023)</a:t>
            </a:r>
            <a:r>
              <a:rPr lang="ja-JP" altLang="en-US" sz="2800" b="1" i="0" u="sng" dirty="0">
                <a:effectLst/>
                <a:latin typeface="+mn-ea"/>
              </a:rPr>
              <a:t>．</a:t>
            </a:r>
          </a:p>
          <a:p>
            <a:pPr marL="0" indent="0">
              <a:lnSpc>
                <a:spcPct val="100000"/>
              </a:lnSpc>
              <a:buNone/>
            </a:pPr>
            <a:r>
              <a:rPr lang="en-US" altLang="ja-JP" sz="2800" b="1" i="0" u="sng" dirty="0">
                <a:effectLst/>
                <a:latin typeface="+mn-ea"/>
              </a:rPr>
              <a:t>[2]  </a:t>
            </a:r>
            <a:r>
              <a:rPr lang="ja-JP" altLang="en-US" sz="2800" b="1" i="0" u="sng" dirty="0">
                <a:effectLst/>
                <a:latin typeface="+mn-ea"/>
              </a:rPr>
              <a:t>鬼塚洋輔</a:t>
            </a:r>
            <a:r>
              <a:rPr lang="en-US" altLang="ja-JP" sz="2800" b="1" i="0" u="sng" dirty="0">
                <a:effectLst/>
                <a:latin typeface="+mn-ea"/>
              </a:rPr>
              <a:t>, </a:t>
            </a:r>
            <a:r>
              <a:rPr lang="ja-JP" altLang="en-US" sz="2800" b="1" i="0" u="sng" dirty="0">
                <a:effectLst/>
                <a:latin typeface="+mn-ea"/>
              </a:rPr>
              <a:t>大山航</a:t>
            </a:r>
            <a:r>
              <a:rPr lang="en-US" altLang="ja-JP" sz="2800" b="1" i="0" u="sng" dirty="0">
                <a:effectLst/>
                <a:latin typeface="+mn-ea"/>
              </a:rPr>
              <a:t>, </a:t>
            </a:r>
            <a:r>
              <a:rPr lang="ja-JP" altLang="en-US" sz="2800" b="1" i="0" u="sng" dirty="0">
                <a:effectLst/>
                <a:latin typeface="+mn-ea"/>
              </a:rPr>
              <a:t>山田太造</a:t>
            </a:r>
            <a:r>
              <a:rPr lang="en-US" altLang="ja-JP" sz="2800" b="1" i="0" u="sng" dirty="0">
                <a:effectLst/>
                <a:latin typeface="+mn-ea"/>
              </a:rPr>
              <a:t>, </a:t>
            </a:r>
            <a:r>
              <a:rPr lang="ja-JP" altLang="en-US" sz="2800" b="1" i="0" u="sng" dirty="0">
                <a:effectLst/>
                <a:latin typeface="+mn-ea"/>
              </a:rPr>
              <a:t>井上聡</a:t>
            </a:r>
            <a:r>
              <a:rPr lang="en-US" altLang="ja-JP" sz="2800" b="1" i="0" u="sng" dirty="0">
                <a:effectLst/>
                <a:latin typeface="+mn-ea"/>
              </a:rPr>
              <a:t>, </a:t>
            </a:r>
            <a:r>
              <a:rPr lang="ja-JP" altLang="en-US" sz="2800" b="1" i="0" u="sng" dirty="0">
                <a:effectLst/>
                <a:latin typeface="+mn-ea"/>
              </a:rPr>
              <a:t>内田誠一：花押類似検索のための畳み込みオートエンコーダによる画像特徴抽出，じんこんもん</a:t>
            </a:r>
            <a:r>
              <a:rPr lang="en-US" altLang="ja-JP" sz="2800" b="1" i="0" u="sng" dirty="0">
                <a:effectLst/>
                <a:latin typeface="+mn-ea"/>
              </a:rPr>
              <a:t>2018</a:t>
            </a:r>
            <a:r>
              <a:rPr lang="ja-JP" altLang="en-US" sz="2800" b="1" i="0" u="sng" dirty="0">
                <a:effectLst/>
                <a:latin typeface="+mn-ea"/>
              </a:rPr>
              <a:t>論文集，</a:t>
            </a:r>
            <a:r>
              <a:rPr lang="en-US" altLang="ja-JP" sz="2800" b="1" i="0" u="sng" dirty="0">
                <a:effectLst/>
                <a:latin typeface="+mn-ea"/>
              </a:rPr>
              <a:t>pp.257-262 (2018).</a:t>
            </a:r>
          </a:p>
          <a:p>
            <a:pPr marL="0" indent="0">
              <a:lnSpc>
                <a:spcPct val="100000"/>
              </a:lnSpc>
              <a:buNone/>
            </a:pPr>
            <a:r>
              <a:rPr lang="en-US" altLang="ja-JP" sz="2800" b="1" i="0" u="sng" dirty="0">
                <a:effectLst/>
                <a:latin typeface="+mn-ea"/>
              </a:rPr>
              <a:t>[3]  </a:t>
            </a:r>
            <a:r>
              <a:rPr lang="ja-JP" altLang="en-US" sz="2800" b="1" i="0" u="sng" dirty="0">
                <a:effectLst/>
                <a:latin typeface="+mn-ea"/>
              </a:rPr>
              <a:t>細江麻梨子</a:t>
            </a:r>
            <a:r>
              <a:rPr lang="en-US" altLang="ja-JP" sz="2800" b="1" i="0" u="sng" dirty="0">
                <a:effectLst/>
                <a:latin typeface="+mn-ea"/>
              </a:rPr>
              <a:t>, </a:t>
            </a:r>
            <a:r>
              <a:rPr lang="ja-JP" altLang="en-US" sz="2800" b="1" i="0" u="sng" dirty="0">
                <a:effectLst/>
                <a:latin typeface="+mn-ea"/>
              </a:rPr>
              <a:t>山田智輝</a:t>
            </a:r>
            <a:r>
              <a:rPr lang="en-US" altLang="ja-JP" sz="2800" b="1" i="0" u="sng" dirty="0">
                <a:effectLst/>
                <a:latin typeface="+mn-ea"/>
              </a:rPr>
              <a:t>, </a:t>
            </a:r>
            <a:r>
              <a:rPr lang="ja-JP" altLang="en-US" sz="2800" b="1" i="0" u="sng" dirty="0">
                <a:effectLst/>
                <a:latin typeface="+mn-ea"/>
              </a:rPr>
              <a:t>加藤邦人</a:t>
            </a:r>
            <a:r>
              <a:rPr lang="en-US" altLang="ja-JP" sz="2800" b="1" i="0" u="sng" dirty="0">
                <a:effectLst/>
                <a:latin typeface="+mn-ea"/>
              </a:rPr>
              <a:t>, </a:t>
            </a:r>
            <a:r>
              <a:rPr lang="ja-JP" altLang="en-US" sz="2800" b="1" i="0" u="sng" dirty="0">
                <a:effectLst/>
                <a:latin typeface="+mn-ea"/>
              </a:rPr>
              <a:t>山本智一</a:t>
            </a:r>
            <a:r>
              <a:rPr lang="en-US" altLang="ja-JP" sz="2800" b="1" i="0" u="sng" dirty="0">
                <a:effectLst/>
                <a:latin typeface="+mn-ea"/>
              </a:rPr>
              <a:t>: </a:t>
            </a:r>
            <a:r>
              <a:rPr lang="ja-JP" altLang="en-US" sz="2800" b="1" i="0" u="sng" dirty="0">
                <a:effectLst/>
                <a:latin typeface="+mn-ea"/>
              </a:rPr>
              <a:t>条件付き</a:t>
            </a:r>
            <a:r>
              <a:rPr lang="en-US" altLang="ja-JP" sz="2800" b="1" i="0" u="sng" dirty="0" err="1">
                <a:effectLst/>
                <a:latin typeface="+mn-ea"/>
              </a:rPr>
              <a:t>AutoEncoder</a:t>
            </a:r>
            <a:r>
              <a:rPr lang="ja-JP" altLang="en-US" sz="2800" b="1" i="0" u="sng" dirty="0">
                <a:effectLst/>
                <a:latin typeface="+mn-ea"/>
              </a:rPr>
              <a:t>による書き癖抽出手法の提案，情報処理学会第</a:t>
            </a:r>
            <a:r>
              <a:rPr lang="en-US" altLang="ja-JP" sz="2800" b="1" i="0" u="sng" dirty="0">
                <a:effectLst/>
                <a:latin typeface="+mn-ea"/>
              </a:rPr>
              <a:t>80</a:t>
            </a:r>
            <a:r>
              <a:rPr lang="ja-JP" altLang="en-US" sz="2800" b="1" i="0" u="sng" dirty="0">
                <a:effectLst/>
                <a:latin typeface="+mn-ea"/>
              </a:rPr>
              <a:t>回全国大会，</a:t>
            </a:r>
            <a:r>
              <a:rPr lang="en-US" altLang="ja-JP" sz="2800" b="1" i="0" u="sng" dirty="0">
                <a:effectLst/>
                <a:latin typeface="+mn-ea"/>
              </a:rPr>
              <a:t>2C-06, No. 2, pp. 37-38 (2018).</a:t>
            </a:r>
          </a:p>
          <a:p>
            <a:pPr marL="0" indent="0">
              <a:lnSpc>
                <a:spcPct val="100000"/>
              </a:lnSpc>
              <a:buNone/>
            </a:pPr>
            <a:r>
              <a:rPr lang="en-US" altLang="ja-JP" sz="2800" b="1" i="0" u="sng" dirty="0">
                <a:effectLst/>
                <a:latin typeface="+mn-ea"/>
              </a:rPr>
              <a:t>[4]  Haque </a:t>
            </a:r>
            <a:r>
              <a:rPr lang="en-US" altLang="ja-JP" sz="2800" b="1" i="0" u="sng" dirty="0" err="1">
                <a:effectLst/>
                <a:latin typeface="+mn-ea"/>
              </a:rPr>
              <a:t>Ishfaq</a:t>
            </a:r>
            <a:r>
              <a:rPr lang="en-US" altLang="ja-JP" sz="2800" b="1" i="0" u="sng" dirty="0">
                <a:effectLst/>
                <a:latin typeface="+mn-ea"/>
              </a:rPr>
              <a:t>, Assaf </a:t>
            </a:r>
            <a:r>
              <a:rPr lang="en-US" altLang="ja-JP" sz="2800" b="1" i="0" u="sng" dirty="0" err="1">
                <a:effectLst/>
                <a:latin typeface="+mn-ea"/>
              </a:rPr>
              <a:t>Hoogi</a:t>
            </a:r>
            <a:r>
              <a:rPr lang="en-US" altLang="ja-JP" sz="2800" b="1" i="0" u="sng" dirty="0">
                <a:effectLst/>
                <a:latin typeface="+mn-ea"/>
              </a:rPr>
              <a:t>, Daniel Rubin: TVAE: Triplet-Based Variational Autoencoder using Metric Learning, arXiv:1802.04403 [stat.ML], (2018).</a:t>
            </a:r>
          </a:p>
          <a:p>
            <a:pPr marL="0" indent="0">
              <a:lnSpc>
                <a:spcPct val="100000"/>
              </a:lnSpc>
              <a:buNone/>
            </a:pPr>
            <a:r>
              <a:rPr lang="en-US" altLang="ja-JP" sz="2800" b="1" i="0" u="sng" dirty="0">
                <a:effectLst/>
                <a:latin typeface="+mn-ea"/>
              </a:rPr>
              <a:t>[5]  Giuseppina </a:t>
            </a:r>
            <a:r>
              <a:rPr lang="en-US" altLang="ja-JP" sz="2800" b="1" i="0" u="sng" dirty="0" err="1">
                <a:effectLst/>
                <a:latin typeface="+mn-ea"/>
              </a:rPr>
              <a:t>Andresini</a:t>
            </a:r>
            <a:r>
              <a:rPr lang="en-US" altLang="ja-JP" sz="2800" b="1" i="0" u="sng" dirty="0">
                <a:effectLst/>
                <a:latin typeface="+mn-ea"/>
              </a:rPr>
              <a:t>, Annalisa </a:t>
            </a:r>
            <a:r>
              <a:rPr lang="en-US" altLang="ja-JP" sz="2800" b="1" i="0" u="sng" dirty="0" err="1">
                <a:effectLst/>
                <a:latin typeface="+mn-ea"/>
              </a:rPr>
              <a:t>Appice</a:t>
            </a:r>
            <a:r>
              <a:rPr lang="en-US" altLang="ja-JP" sz="2800" b="1" i="0" u="sng" dirty="0">
                <a:effectLst/>
                <a:latin typeface="+mn-ea"/>
              </a:rPr>
              <a:t>, Donato </a:t>
            </a:r>
            <a:r>
              <a:rPr lang="en-US" altLang="ja-JP" sz="2800" b="1" i="0" u="sng" dirty="0" err="1">
                <a:effectLst/>
                <a:latin typeface="+mn-ea"/>
              </a:rPr>
              <a:t>Malerba</a:t>
            </a:r>
            <a:r>
              <a:rPr lang="en-US" altLang="ja-JP" sz="2800" b="1" i="0" u="sng" dirty="0">
                <a:effectLst/>
                <a:latin typeface="+mn-ea"/>
              </a:rPr>
              <a:t>: Autoencoder-based deep metric learning for network intrusion detection, INFORMATION SCIENCES, Volume 569, pp. 706-727 (2021).</a:t>
            </a:r>
          </a:p>
          <a:p>
            <a:pPr marL="0" indent="0">
              <a:lnSpc>
                <a:spcPct val="100000"/>
              </a:lnSpc>
              <a:buNone/>
            </a:pPr>
            <a:r>
              <a:rPr lang="en-US" altLang="ja-JP" sz="2800" b="1" i="0" u="sng" dirty="0">
                <a:effectLst/>
                <a:latin typeface="+mn-ea"/>
              </a:rPr>
              <a:t>[6]  </a:t>
            </a:r>
            <a:r>
              <a:rPr lang="ja-JP" altLang="en-US" sz="2800" b="1" i="0" u="sng" dirty="0">
                <a:effectLst/>
                <a:latin typeface="+mn-ea"/>
              </a:rPr>
              <a:t>国土地理院：</a:t>
            </a:r>
            <a:r>
              <a:rPr lang="en-US" altLang="ja-JP" sz="2800" b="1" i="0" u="sng" dirty="0">
                <a:effectLst/>
                <a:latin typeface="+mn-ea"/>
              </a:rPr>
              <a:t>CNN</a:t>
            </a:r>
            <a:r>
              <a:rPr lang="ja-JP" altLang="en-US" sz="2800" b="1" i="0" u="sng" dirty="0">
                <a:effectLst/>
                <a:latin typeface="+mn-ea"/>
              </a:rPr>
              <a:t>による水田抽出のための教師画像データ，国土地理院技術資料 </a:t>
            </a:r>
            <a:r>
              <a:rPr lang="en-US" altLang="ja-JP" sz="2800" b="1" i="0" u="sng" dirty="0">
                <a:effectLst/>
                <a:latin typeface="+mn-ea"/>
              </a:rPr>
              <a:t>H1-No.26 (2023).</a:t>
            </a:r>
          </a:p>
        </p:txBody>
      </p:sp>
    </p:spTree>
    <p:extLst>
      <p:ext uri="{BB962C8B-B14F-4D97-AF65-F5344CB8AC3E}">
        <p14:creationId xmlns:p14="http://schemas.microsoft.com/office/powerpoint/2010/main" val="3281487311"/>
      </p:ext>
    </p:extLst>
  </p:cSld>
  <p:clrMapOvr>
    <a:masterClrMapping/>
  </p:clrMapOvr>
  <mc:AlternateContent xmlns:mc="http://schemas.openxmlformats.org/markup-compatibility/2006" xmlns:p14="http://schemas.microsoft.com/office/powerpoint/2010/main">
    <mc:Choice Requires="p14">
      <p:transition spd="slow" p14:dur="2000" advTm="38513"/>
    </mc:Choice>
    <mc:Fallback xmlns="">
      <p:transition spd="slow" advTm="38513"/>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316A1A-E966-440B-B0E5-33FC66AFD4AB}"/>
              </a:ext>
            </a:extLst>
          </p:cNvPr>
          <p:cNvSpPr>
            <a:spLocks noGrp="1"/>
          </p:cNvSpPr>
          <p:nvPr>
            <p:ph type="title"/>
          </p:nvPr>
        </p:nvSpPr>
        <p:spPr/>
        <p:txBody>
          <a:bodyPr/>
          <a:lstStyle/>
          <a:p>
            <a:r>
              <a:rPr kumimoji="1" lang="ja-JP" altLang="en-US" dirty="0"/>
              <a:t>提案手法の特徴</a:t>
            </a:r>
          </a:p>
        </p:txBody>
      </p:sp>
      <p:sp>
        <p:nvSpPr>
          <p:cNvPr id="3" name="コンテンツ プレースホルダー 2">
            <a:extLst>
              <a:ext uri="{FF2B5EF4-FFF2-40B4-BE49-F238E27FC236}">
                <a16:creationId xmlns:a16="http://schemas.microsoft.com/office/drawing/2014/main" id="{A302DD68-DBD3-4B04-84CC-3CB129D08250}"/>
              </a:ext>
            </a:extLst>
          </p:cNvPr>
          <p:cNvSpPr>
            <a:spLocks noGrp="1"/>
          </p:cNvSpPr>
          <p:nvPr>
            <p:ph idx="1"/>
          </p:nvPr>
        </p:nvSpPr>
        <p:spPr/>
        <p:txBody>
          <a:bodyPr>
            <a:normAutofit/>
          </a:bodyPr>
          <a:lstStyle/>
          <a:p>
            <a:pPr marL="365125" indent="-365125">
              <a:lnSpc>
                <a:spcPct val="100000"/>
              </a:lnSpc>
              <a:buFont typeface="Wingdings" panose="05000000000000000000" pitchFamily="2" charset="2"/>
              <a:buChar char="Ø"/>
            </a:pPr>
            <a:r>
              <a:rPr lang="ja-JP" altLang="ja-JP" sz="2800" b="1" kern="100" dirty="0">
                <a:effectLst/>
                <a:latin typeface="+mn-ea"/>
                <a:cs typeface="Times New Roman" panose="02020603050405020304" pitchFamily="18" charset="0"/>
              </a:rPr>
              <a:t>オートエンコーダと距離学習ニューラルネットワークを連結したモデルを構築することにより，オートエンコーダから抽出した画像特徴の再利用性を保つ</a:t>
            </a:r>
            <a:r>
              <a:rPr lang="ja-JP" altLang="en-US" sz="2800" b="1" kern="100" dirty="0">
                <a:effectLst/>
                <a:latin typeface="+mn-ea"/>
                <a:cs typeface="Times New Roman" panose="02020603050405020304" pitchFamily="18" charset="0"/>
              </a:rPr>
              <a:t>．</a:t>
            </a:r>
            <a:endParaRPr lang="en-US" altLang="ja-JP" sz="2800" b="1" kern="100" dirty="0">
              <a:effectLst/>
              <a:latin typeface="+mn-ea"/>
              <a:cs typeface="Times New Roman" panose="02020603050405020304" pitchFamily="18" charset="0"/>
            </a:endParaRPr>
          </a:p>
          <a:p>
            <a:pPr marL="749808" lvl="1" indent="-457200">
              <a:lnSpc>
                <a:spcPct val="100000"/>
              </a:lnSpc>
              <a:buFont typeface="Wingdings" panose="05000000000000000000" pitchFamily="2" charset="2"/>
              <a:buChar char="u"/>
            </a:pPr>
            <a:r>
              <a:rPr lang="ja-JP" altLang="en-US" sz="2800" kern="100" dirty="0">
                <a:effectLst/>
                <a:latin typeface="+mn-ea"/>
                <a:cs typeface="Times New Roman" panose="02020603050405020304" pitchFamily="18" charset="0"/>
              </a:rPr>
              <a:t>再利用性：画像特徴を他のデータ解析に利用可能である．</a:t>
            </a:r>
            <a:endParaRPr lang="en-US" altLang="ja-JP" sz="2800" kern="100" dirty="0">
              <a:effectLst/>
              <a:latin typeface="+mn-ea"/>
              <a:cs typeface="Times New Roman" panose="02020603050405020304" pitchFamily="18" charset="0"/>
            </a:endParaRPr>
          </a:p>
          <a:p>
            <a:pPr marL="749808" lvl="1" indent="-457200">
              <a:lnSpc>
                <a:spcPct val="100000"/>
              </a:lnSpc>
              <a:buFont typeface="Wingdings" panose="05000000000000000000" pitchFamily="2" charset="2"/>
              <a:buChar char="u"/>
            </a:pPr>
            <a:endParaRPr lang="en-US" altLang="ja-JP" sz="2800" kern="100" dirty="0">
              <a:effectLst/>
              <a:latin typeface="+mn-ea"/>
              <a:cs typeface="Times New Roman" panose="02020603050405020304" pitchFamily="18" charset="0"/>
            </a:endParaRPr>
          </a:p>
          <a:p>
            <a:pPr marL="365125" indent="-365125">
              <a:lnSpc>
                <a:spcPct val="100000"/>
              </a:lnSpc>
              <a:buFont typeface="Wingdings" panose="05000000000000000000" pitchFamily="2" charset="2"/>
              <a:buChar char="Ø"/>
            </a:pPr>
            <a:r>
              <a:rPr lang="ja-JP" altLang="ja-JP" sz="2800" b="1" kern="100" dirty="0">
                <a:effectLst/>
                <a:latin typeface="+mn-ea"/>
                <a:cs typeface="Times New Roman" panose="02020603050405020304" pitchFamily="18" charset="0"/>
              </a:rPr>
              <a:t>オートエンコーダと距離学習ニューラルネットワークを組み合わせた柔軟なモデル構築を実現することができる．</a:t>
            </a:r>
            <a:endParaRPr lang="en-US" altLang="ja-JP" sz="2800" b="1" kern="100" dirty="0">
              <a:effectLst/>
              <a:latin typeface="+mn-ea"/>
              <a:cs typeface="Times New Roman" panose="02020603050405020304" pitchFamily="18" charset="0"/>
            </a:endParaRPr>
          </a:p>
          <a:p>
            <a:pPr marL="749808" lvl="1" indent="-457200">
              <a:lnSpc>
                <a:spcPct val="100000"/>
              </a:lnSpc>
              <a:buFont typeface="Wingdings" panose="05000000000000000000" pitchFamily="2" charset="2"/>
              <a:buChar char="u"/>
            </a:pPr>
            <a:r>
              <a:rPr kumimoji="1" lang="ja-JP" altLang="en-US" sz="2800" dirty="0">
                <a:latin typeface="+mn-ea"/>
              </a:rPr>
              <a:t>モデル構造が複雑ではなく，拡張性があると考えられる．</a:t>
            </a:r>
          </a:p>
        </p:txBody>
      </p:sp>
      <p:sp>
        <p:nvSpPr>
          <p:cNvPr id="4" name="スライド番号プレースホルダー 3">
            <a:extLst>
              <a:ext uri="{FF2B5EF4-FFF2-40B4-BE49-F238E27FC236}">
                <a16:creationId xmlns:a16="http://schemas.microsoft.com/office/drawing/2014/main" id="{FC953466-6883-44AA-94B4-1D191D1D64E0}"/>
              </a:ext>
            </a:extLst>
          </p:cNvPr>
          <p:cNvSpPr>
            <a:spLocks noGrp="1"/>
          </p:cNvSpPr>
          <p:nvPr>
            <p:ph type="sldNum" sz="quarter" idx="12"/>
          </p:nvPr>
        </p:nvSpPr>
        <p:spPr/>
        <p:txBody>
          <a:bodyPr/>
          <a:lstStyle/>
          <a:p>
            <a:fld id="{AE9EE262-EBC5-4AB5-8344-5D2AA789D02E}" type="slidenum">
              <a:rPr kumimoji="1" lang="ja-JP" altLang="en-US" smtClean="0"/>
              <a:t>25</a:t>
            </a:fld>
            <a:endParaRPr kumimoji="1" lang="ja-JP" altLang="en-US"/>
          </a:p>
        </p:txBody>
      </p:sp>
    </p:spTree>
    <p:extLst>
      <p:ext uri="{BB962C8B-B14F-4D97-AF65-F5344CB8AC3E}">
        <p14:creationId xmlns:p14="http://schemas.microsoft.com/office/powerpoint/2010/main" val="3403509626"/>
      </p:ext>
    </p:extLst>
  </p:cSld>
  <p:clrMapOvr>
    <a:masterClrMapping/>
  </p:clrMapOvr>
  <mc:AlternateContent xmlns:mc="http://schemas.openxmlformats.org/markup-compatibility/2006" xmlns:p14="http://schemas.microsoft.com/office/powerpoint/2010/main">
    <mc:Choice Requires="p14">
      <p:transition spd="slow" p14:dur="2000" advTm="43774"/>
    </mc:Choice>
    <mc:Fallback xmlns="">
      <p:transition spd="slow" advTm="43774"/>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06005E-1866-4EB6-BB16-A8485357C682}"/>
              </a:ext>
            </a:extLst>
          </p:cNvPr>
          <p:cNvSpPr>
            <a:spLocks noGrp="1"/>
          </p:cNvSpPr>
          <p:nvPr>
            <p:ph type="title"/>
          </p:nvPr>
        </p:nvSpPr>
        <p:spPr/>
        <p:txBody>
          <a:bodyPr/>
          <a:lstStyle/>
          <a:p>
            <a:r>
              <a:rPr kumimoji="1" lang="ja-JP" altLang="en-US" dirty="0"/>
              <a:t>研究動機</a:t>
            </a:r>
          </a:p>
        </p:txBody>
      </p:sp>
      <p:sp>
        <p:nvSpPr>
          <p:cNvPr id="3" name="コンテンツ プレースホルダー 2">
            <a:extLst>
              <a:ext uri="{FF2B5EF4-FFF2-40B4-BE49-F238E27FC236}">
                <a16:creationId xmlns:a16="http://schemas.microsoft.com/office/drawing/2014/main" id="{FFAD2EE2-5B24-47DC-AE35-E46A0F573A88}"/>
              </a:ext>
            </a:extLst>
          </p:cNvPr>
          <p:cNvSpPr>
            <a:spLocks noGrp="1"/>
          </p:cNvSpPr>
          <p:nvPr>
            <p:ph idx="1"/>
          </p:nvPr>
        </p:nvSpPr>
        <p:spPr/>
        <p:txBody>
          <a:bodyPr>
            <a:normAutofit/>
          </a:bodyPr>
          <a:lstStyle/>
          <a:p>
            <a:pPr marL="355600" indent="-355600">
              <a:lnSpc>
                <a:spcPct val="100000"/>
              </a:lnSpc>
              <a:buFont typeface="Wingdings" panose="05000000000000000000" pitchFamily="2" charset="2"/>
              <a:buChar char="Ø"/>
            </a:pPr>
            <a:r>
              <a:rPr lang="ja-JP" altLang="en-US" sz="2800" dirty="0"/>
              <a:t>自然環境を多数の地点から観測した膨大なデータを，より小さなデータで維持し，データの再利用性の向上とハードウェアリソースの削減を実現するため．</a:t>
            </a:r>
            <a:endParaRPr lang="en-US" altLang="ja-JP" sz="2800" dirty="0"/>
          </a:p>
          <a:p>
            <a:pPr marL="355600" indent="-355600">
              <a:lnSpc>
                <a:spcPct val="100000"/>
              </a:lnSpc>
              <a:buFont typeface="Wingdings" panose="05000000000000000000" pitchFamily="2" charset="2"/>
              <a:buChar char="Ø"/>
            </a:pPr>
            <a:r>
              <a:rPr lang="ja-JP" altLang="en-US" sz="2800" dirty="0"/>
              <a:t>観測した自然環境の動画，画像といった視覚データをアーカイブとして保存し，過去のアーカイブから類似するデータを検索することのできる映像シーン検索システムを実現するため．</a:t>
            </a:r>
            <a:endParaRPr lang="en-US" altLang="ja-JP" sz="2800" dirty="0"/>
          </a:p>
        </p:txBody>
      </p:sp>
      <p:sp>
        <p:nvSpPr>
          <p:cNvPr id="4" name="スライド番号プレースホルダー 3">
            <a:extLst>
              <a:ext uri="{FF2B5EF4-FFF2-40B4-BE49-F238E27FC236}">
                <a16:creationId xmlns:a16="http://schemas.microsoft.com/office/drawing/2014/main" id="{35EDA308-78F5-48EA-8E6B-58F8ECF98897}"/>
              </a:ext>
            </a:extLst>
          </p:cNvPr>
          <p:cNvSpPr>
            <a:spLocks noGrp="1"/>
          </p:cNvSpPr>
          <p:nvPr>
            <p:ph type="sldNum" sz="quarter" idx="12"/>
          </p:nvPr>
        </p:nvSpPr>
        <p:spPr/>
        <p:txBody>
          <a:bodyPr/>
          <a:lstStyle/>
          <a:p>
            <a:fld id="{AE9EE262-EBC5-4AB5-8344-5D2AA789D02E}" type="slidenum">
              <a:rPr kumimoji="1" lang="ja-JP" altLang="en-US" smtClean="0"/>
              <a:t>26</a:t>
            </a:fld>
            <a:endParaRPr kumimoji="1" lang="ja-JP" altLang="en-US"/>
          </a:p>
        </p:txBody>
      </p:sp>
    </p:spTree>
    <p:extLst>
      <p:ext uri="{BB962C8B-B14F-4D97-AF65-F5344CB8AC3E}">
        <p14:creationId xmlns:p14="http://schemas.microsoft.com/office/powerpoint/2010/main" val="1784606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47C48-CF42-7D48-DADA-9037DED75EC8}"/>
              </a:ext>
            </a:extLst>
          </p:cNvPr>
          <p:cNvSpPr>
            <a:spLocks noGrp="1"/>
          </p:cNvSpPr>
          <p:nvPr>
            <p:ph type="title"/>
          </p:nvPr>
        </p:nvSpPr>
        <p:spPr/>
        <p:txBody>
          <a:bodyPr>
            <a:normAutofit/>
          </a:bodyPr>
          <a:lstStyle/>
          <a:p>
            <a:r>
              <a:rPr lang="ja-JP" altLang="en-US" dirty="0"/>
              <a:t>今後の研究予定</a:t>
            </a:r>
            <a:endParaRPr kumimoji="1" lang="ja-JP" altLang="en-US" dirty="0"/>
          </a:p>
        </p:txBody>
      </p:sp>
      <p:sp>
        <p:nvSpPr>
          <p:cNvPr id="3" name="コンテンツ プレースホルダー 2">
            <a:extLst>
              <a:ext uri="{FF2B5EF4-FFF2-40B4-BE49-F238E27FC236}">
                <a16:creationId xmlns:a16="http://schemas.microsoft.com/office/drawing/2014/main" id="{DF69886E-A563-EFFA-7249-F7BA976476BF}"/>
              </a:ext>
            </a:extLst>
          </p:cNvPr>
          <p:cNvSpPr>
            <a:spLocks noGrp="1"/>
          </p:cNvSpPr>
          <p:nvPr>
            <p:ph idx="1"/>
          </p:nvPr>
        </p:nvSpPr>
        <p:spPr>
          <a:xfrm>
            <a:off x="1097280" y="1422413"/>
            <a:ext cx="10058400" cy="2320369"/>
          </a:xfrm>
        </p:spPr>
        <p:txBody>
          <a:bodyPr anchor="t">
            <a:normAutofit/>
          </a:bodyPr>
          <a:lstStyle/>
          <a:p>
            <a:pPr marL="200025" indent="0">
              <a:lnSpc>
                <a:spcPct val="100000"/>
              </a:lnSpc>
              <a:buNone/>
            </a:pPr>
            <a:r>
              <a:rPr lang="ja-JP" altLang="en-US" sz="3200" dirty="0">
                <a:latin typeface="+mn-ea"/>
              </a:rPr>
              <a:t>提案手法を適用して，自然環境観測において異なる複数地点に設置された観測カメラから記録・蓄積される映像データを対象とした映像シーン分析システムの構築に応用していくことを検討している．</a:t>
            </a:r>
            <a:endParaRPr lang="en-US" altLang="ja-JP" sz="3200" dirty="0">
              <a:latin typeface="+mn-ea"/>
            </a:endParaRPr>
          </a:p>
        </p:txBody>
      </p:sp>
      <p:sp>
        <p:nvSpPr>
          <p:cNvPr id="4" name="スライド番号プレースホルダー 3">
            <a:extLst>
              <a:ext uri="{FF2B5EF4-FFF2-40B4-BE49-F238E27FC236}">
                <a16:creationId xmlns:a16="http://schemas.microsoft.com/office/drawing/2014/main" id="{7C088AFF-ED78-A0DE-2D63-24E19B7F8CEE}"/>
              </a:ext>
            </a:extLst>
          </p:cNvPr>
          <p:cNvSpPr>
            <a:spLocks noGrp="1"/>
          </p:cNvSpPr>
          <p:nvPr>
            <p:ph type="sldNum" sz="quarter" idx="12"/>
          </p:nvPr>
        </p:nvSpPr>
        <p:spPr/>
        <p:txBody>
          <a:bodyPr/>
          <a:lstStyle/>
          <a:p>
            <a:fld id="{67B4CE29-6554-4A3D-AFF4-5BC7E77D0C2D}" type="slidenum">
              <a:rPr kumimoji="1" lang="ja-JP" altLang="en-US" smtClean="0"/>
              <a:t>27</a:t>
            </a:fld>
            <a:endParaRPr kumimoji="1" lang="ja-JP" altLang="en-US" dirty="0"/>
          </a:p>
        </p:txBody>
      </p:sp>
    </p:spTree>
    <p:extLst>
      <p:ext uri="{BB962C8B-B14F-4D97-AF65-F5344CB8AC3E}">
        <p14:creationId xmlns:p14="http://schemas.microsoft.com/office/powerpoint/2010/main" val="3538203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F718D7-8D4A-463A-9401-4DC5EE97ECE2}"/>
              </a:ext>
            </a:extLst>
          </p:cNvPr>
          <p:cNvSpPr>
            <a:spLocks noGrp="1"/>
          </p:cNvSpPr>
          <p:nvPr>
            <p:ph type="title"/>
          </p:nvPr>
        </p:nvSpPr>
        <p:spPr/>
        <p:txBody>
          <a:bodyPr/>
          <a:lstStyle/>
          <a:p>
            <a:r>
              <a:rPr lang="ja-JP" altLang="en-US" dirty="0"/>
              <a:t>先行研究</a:t>
            </a:r>
            <a:endParaRPr kumimoji="1" lang="ja-JP" altLang="en-US" dirty="0"/>
          </a:p>
        </p:txBody>
      </p:sp>
      <p:sp>
        <p:nvSpPr>
          <p:cNvPr id="3" name="コンテンツ プレースホルダー 2">
            <a:extLst>
              <a:ext uri="{FF2B5EF4-FFF2-40B4-BE49-F238E27FC236}">
                <a16:creationId xmlns:a16="http://schemas.microsoft.com/office/drawing/2014/main" id="{09606679-7D80-40D5-A43E-7E2320F39608}"/>
              </a:ext>
            </a:extLst>
          </p:cNvPr>
          <p:cNvSpPr>
            <a:spLocks noGrp="1"/>
          </p:cNvSpPr>
          <p:nvPr>
            <p:ph idx="1"/>
          </p:nvPr>
        </p:nvSpPr>
        <p:spPr>
          <a:xfrm>
            <a:off x="1097280" y="1422413"/>
            <a:ext cx="10058400" cy="4506900"/>
          </a:xfrm>
        </p:spPr>
        <p:txBody>
          <a:bodyPr anchor="t">
            <a:normAutofit/>
          </a:bodyPr>
          <a:lstStyle/>
          <a:p>
            <a:pPr marL="357188" indent="-357188">
              <a:lnSpc>
                <a:spcPct val="100000"/>
              </a:lnSpc>
              <a:buFont typeface="Wingdings" panose="05000000000000000000" pitchFamily="2" charset="2"/>
              <a:buChar char="Ø"/>
            </a:pPr>
            <a:r>
              <a:rPr lang="ja-JP" altLang="ja-JP" sz="3200" kern="100" dirty="0">
                <a:effectLst/>
                <a:latin typeface="+mn-ea"/>
                <a:cs typeface="ＭＳ 明朝" panose="02020609040205080304" pitchFamily="17" charset="-128"/>
              </a:rPr>
              <a:t>世界各地で自然環境を対象とした観測動画データを記録することを想定した場合，</a:t>
            </a:r>
            <a:r>
              <a:rPr lang="ja-JP" altLang="ja-JP" sz="3200" kern="100" dirty="0">
                <a:solidFill>
                  <a:srgbClr val="FF0000"/>
                </a:solidFill>
                <a:effectLst/>
                <a:latin typeface="+mn-ea"/>
                <a:cs typeface="ＭＳ 明朝" panose="02020609040205080304" pitchFamily="17" charset="-128"/>
              </a:rPr>
              <a:t>データ量が非常に膨大</a:t>
            </a:r>
            <a:r>
              <a:rPr lang="ja-JP" altLang="ja-JP" sz="3200" kern="100" dirty="0">
                <a:effectLst/>
                <a:latin typeface="+mn-ea"/>
                <a:cs typeface="ＭＳ 明朝" panose="02020609040205080304" pitchFamily="17" charset="-128"/>
              </a:rPr>
              <a:t>と</a:t>
            </a:r>
            <a:r>
              <a:rPr lang="ja-JP" altLang="en-US" sz="3200" kern="100" dirty="0">
                <a:latin typeface="+mn-ea"/>
                <a:cs typeface="ＭＳ 明朝" panose="02020609040205080304" pitchFamily="17" charset="-128"/>
              </a:rPr>
              <a:t>なってしまう．</a:t>
            </a:r>
            <a:endParaRPr lang="en-US" altLang="ja-JP" sz="3200" kern="100" dirty="0">
              <a:effectLst/>
              <a:latin typeface="+mn-ea"/>
              <a:cs typeface="ＭＳ 明朝" panose="02020609040205080304" pitchFamily="17" charset="-128"/>
            </a:endParaRPr>
          </a:p>
          <a:p>
            <a:pPr marL="357188" indent="-357188">
              <a:lnSpc>
                <a:spcPct val="100000"/>
              </a:lnSpc>
              <a:buFont typeface="Wingdings" panose="05000000000000000000" pitchFamily="2" charset="2"/>
              <a:buChar char="Ø"/>
            </a:pPr>
            <a:r>
              <a:rPr lang="ja-JP" altLang="en-US" sz="3200" dirty="0"/>
              <a:t>我々の先行</a:t>
            </a:r>
            <a:r>
              <a:rPr kumimoji="1" lang="ja-JP" altLang="en-US" sz="3200" dirty="0"/>
              <a:t>研究では，画像を入力として</a:t>
            </a:r>
            <a:r>
              <a:rPr kumimoji="1" lang="en-US" altLang="ja-JP" sz="3200" dirty="0"/>
              <a:t>VGG</a:t>
            </a:r>
            <a:r>
              <a:rPr kumimoji="1" lang="ja-JP" altLang="en-US" sz="3200" dirty="0"/>
              <a:t>畳み込みニューラルネットワークにより抽出した</a:t>
            </a:r>
            <a:r>
              <a:rPr kumimoji="1" lang="ja-JP" altLang="en-US" sz="3200" dirty="0">
                <a:solidFill>
                  <a:srgbClr val="FF0000"/>
                </a:solidFill>
              </a:rPr>
              <a:t>低次元の画像特徴ベクトル</a:t>
            </a:r>
            <a:r>
              <a:rPr kumimoji="1" lang="ja-JP" altLang="en-US" sz="3200" dirty="0"/>
              <a:t>を用いた画像シーン検索手法を提案してきた．</a:t>
            </a:r>
            <a:endParaRPr kumimoji="1" lang="en-US" altLang="ja-JP" sz="3200" dirty="0"/>
          </a:p>
          <a:p>
            <a:pPr marL="0" indent="0">
              <a:lnSpc>
                <a:spcPct val="100000"/>
              </a:lnSpc>
              <a:buNone/>
            </a:pPr>
            <a:endParaRPr kumimoji="1" lang="en-US" altLang="ja-JP" sz="2800" dirty="0"/>
          </a:p>
        </p:txBody>
      </p:sp>
      <p:sp>
        <p:nvSpPr>
          <p:cNvPr id="4" name="スライド番号プレースホルダー 3">
            <a:extLst>
              <a:ext uri="{FF2B5EF4-FFF2-40B4-BE49-F238E27FC236}">
                <a16:creationId xmlns:a16="http://schemas.microsoft.com/office/drawing/2014/main" id="{C0E8CC0D-D3CF-47DF-A11C-2EEF8C2BD947}"/>
              </a:ext>
            </a:extLst>
          </p:cNvPr>
          <p:cNvSpPr>
            <a:spLocks noGrp="1"/>
          </p:cNvSpPr>
          <p:nvPr>
            <p:ph type="sldNum" sz="quarter" idx="12"/>
          </p:nvPr>
        </p:nvSpPr>
        <p:spPr/>
        <p:txBody>
          <a:bodyPr/>
          <a:lstStyle/>
          <a:p>
            <a:fld id="{AE9EE262-EBC5-4AB5-8344-5D2AA789D02E}" type="slidenum">
              <a:rPr kumimoji="1" lang="ja-JP" altLang="en-US" smtClean="0"/>
              <a:t>3</a:t>
            </a:fld>
            <a:endParaRPr kumimoji="1" lang="ja-JP" altLang="en-US"/>
          </a:p>
        </p:txBody>
      </p:sp>
    </p:spTree>
    <p:extLst>
      <p:ext uri="{BB962C8B-B14F-4D97-AF65-F5344CB8AC3E}">
        <p14:creationId xmlns:p14="http://schemas.microsoft.com/office/powerpoint/2010/main" val="2611891014"/>
      </p:ext>
    </p:extLst>
  </p:cSld>
  <p:clrMapOvr>
    <a:masterClrMapping/>
  </p:clrMapOvr>
  <mc:AlternateContent xmlns:mc="http://schemas.openxmlformats.org/markup-compatibility/2006" xmlns:p14="http://schemas.microsoft.com/office/powerpoint/2010/main">
    <mc:Choice Requires="p14">
      <p:transition spd="slow" p14:dur="2000" advTm="26331"/>
    </mc:Choice>
    <mc:Fallback xmlns="">
      <p:transition spd="slow" advTm="2633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324B03-D59C-45AB-87B7-50A2D57C0F80}"/>
              </a:ext>
            </a:extLst>
          </p:cNvPr>
          <p:cNvSpPr>
            <a:spLocks noGrp="1"/>
          </p:cNvSpPr>
          <p:nvPr>
            <p:ph type="title"/>
          </p:nvPr>
        </p:nvSpPr>
        <p:spPr>
          <a:xfrm>
            <a:off x="1097280" y="286604"/>
            <a:ext cx="10058400" cy="994042"/>
          </a:xfrm>
        </p:spPr>
        <p:txBody>
          <a:bodyPr/>
          <a:lstStyle/>
          <a:p>
            <a:r>
              <a:rPr lang="ja-JP" altLang="en-US" dirty="0"/>
              <a:t>研究目的</a:t>
            </a:r>
            <a:endParaRPr kumimoji="1" lang="ja-JP" altLang="en-US" dirty="0"/>
          </a:p>
        </p:txBody>
      </p:sp>
      <p:sp>
        <p:nvSpPr>
          <p:cNvPr id="3" name="コンテンツ プレースホルダー 2">
            <a:extLst>
              <a:ext uri="{FF2B5EF4-FFF2-40B4-BE49-F238E27FC236}">
                <a16:creationId xmlns:a16="http://schemas.microsoft.com/office/drawing/2014/main" id="{E78BF359-5487-4666-8855-1D1688A838FF}"/>
              </a:ext>
            </a:extLst>
          </p:cNvPr>
          <p:cNvSpPr>
            <a:spLocks noGrp="1"/>
          </p:cNvSpPr>
          <p:nvPr>
            <p:ph idx="1"/>
          </p:nvPr>
        </p:nvSpPr>
        <p:spPr>
          <a:xfrm>
            <a:off x="1097280" y="1422412"/>
            <a:ext cx="10058400" cy="4746568"/>
          </a:xfrm>
        </p:spPr>
        <p:txBody>
          <a:bodyPr anchor="t">
            <a:normAutofit/>
          </a:bodyPr>
          <a:lstStyle/>
          <a:p>
            <a:pPr marL="355600" indent="-355600">
              <a:lnSpc>
                <a:spcPct val="100000"/>
              </a:lnSpc>
              <a:buFont typeface="Wingdings" panose="05000000000000000000" pitchFamily="2" charset="2"/>
              <a:buChar char="Ø"/>
            </a:pPr>
            <a:r>
              <a:rPr lang="ja-JP" altLang="en-US" sz="3200" dirty="0">
                <a:latin typeface="+mn-ea"/>
              </a:rPr>
              <a:t>本研究では，画像</a:t>
            </a:r>
            <a:r>
              <a:rPr kumimoji="1" lang="ja-JP" altLang="en-US" sz="3200" dirty="0">
                <a:latin typeface="+mn-ea"/>
              </a:rPr>
              <a:t>検索のための，オートエンコーダおよび距離学習ニューラルネットワークを</a:t>
            </a:r>
            <a:r>
              <a:rPr lang="ja-JP" altLang="en-US" sz="3200" dirty="0">
                <a:latin typeface="+mn-ea"/>
              </a:rPr>
              <a:t>適用させた画像分類手法とインデクシング手法を提案する．</a:t>
            </a:r>
            <a:endParaRPr lang="en-US" altLang="ja-JP" sz="3200" dirty="0">
              <a:latin typeface="+mn-ea"/>
            </a:endParaRPr>
          </a:p>
          <a:p>
            <a:pPr marL="355600" indent="-355600">
              <a:lnSpc>
                <a:spcPct val="100000"/>
              </a:lnSpc>
              <a:buFont typeface="Wingdings" panose="05000000000000000000" pitchFamily="2" charset="2"/>
              <a:buChar char="Ø"/>
            </a:pPr>
            <a:r>
              <a:rPr lang="ja-JP" altLang="en-US" sz="3200" dirty="0">
                <a:latin typeface="+mn-ea"/>
              </a:rPr>
              <a:t>オートエンコーダを適用した画像特徴抽出において，中間層の次元数や距離学習ニューラルネットワークの組み合わせから，画像分類精度を確認し，提案手法の実現可能性を評価する．</a:t>
            </a:r>
            <a:endParaRPr lang="en-US" altLang="ja-JP" sz="3200" dirty="0">
              <a:latin typeface="+mn-ea"/>
            </a:endParaRPr>
          </a:p>
        </p:txBody>
      </p:sp>
      <p:sp>
        <p:nvSpPr>
          <p:cNvPr id="4" name="スライド番号プレースホルダー 3">
            <a:extLst>
              <a:ext uri="{FF2B5EF4-FFF2-40B4-BE49-F238E27FC236}">
                <a16:creationId xmlns:a16="http://schemas.microsoft.com/office/drawing/2014/main" id="{CBF09964-83A6-4EB7-ADF0-F44F989BC1E7}"/>
              </a:ext>
            </a:extLst>
          </p:cNvPr>
          <p:cNvSpPr>
            <a:spLocks noGrp="1"/>
          </p:cNvSpPr>
          <p:nvPr>
            <p:ph type="sldNum" sz="quarter" idx="12"/>
          </p:nvPr>
        </p:nvSpPr>
        <p:spPr/>
        <p:txBody>
          <a:bodyPr/>
          <a:lstStyle/>
          <a:p>
            <a:fld id="{AE9EE262-EBC5-4AB5-8344-5D2AA789D02E}" type="slidenum">
              <a:rPr kumimoji="1" lang="ja-JP" altLang="en-US" smtClean="0"/>
              <a:t>4</a:t>
            </a:fld>
            <a:endParaRPr kumimoji="1" lang="ja-JP" altLang="en-US"/>
          </a:p>
        </p:txBody>
      </p:sp>
    </p:spTree>
    <p:extLst>
      <p:ext uri="{BB962C8B-B14F-4D97-AF65-F5344CB8AC3E}">
        <p14:creationId xmlns:p14="http://schemas.microsoft.com/office/powerpoint/2010/main" val="2006061212"/>
      </p:ext>
    </p:extLst>
  </p:cSld>
  <p:clrMapOvr>
    <a:masterClrMapping/>
  </p:clrMapOvr>
  <mc:AlternateContent xmlns:mc="http://schemas.openxmlformats.org/markup-compatibility/2006" xmlns:p14="http://schemas.microsoft.com/office/powerpoint/2010/main">
    <mc:Choice Requires="p14">
      <p:transition spd="slow" p14:dur="2000" advTm="38310"/>
    </mc:Choice>
    <mc:Fallback xmlns="">
      <p:transition spd="slow" advTm="3831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E93288-9CC8-40A7-FD4D-E5592DFA3AAF}"/>
              </a:ext>
            </a:extLst>
          </p:cNvPr>
          <p:cNvSpPr>
            <a:spLocks noGrp="1"/>
          </p:cNvSpPr>
          <p:nvPr>
            <p:ph type="title"/>
          </p:nvPr>
        </p:nvSpPr>
        <p:spPr>
          <a:xfrm>
            <a:off x="1097280" y="435803"/>
            <a:ext cx="10428051" cy="816983"/>
          </a:xfrm>
        </p:spPr>
        <p:txBody>
          <a:bodyPr>
            <a:noAutofit/>
          </a:bodyPr>
          <a:lstStyle/>
          <a:p>
            <a:r>
              <a:rPr lang="ja-JP" altLang="en-US" sz="4000" dirty="0"/>
              <a:t>関連研究</a:t>
            </a:r>
            <a:endParaRPr kumimoji="1" lang="ja-JP" altLang="en-US" sz="4000" dirty="0">
              <a:latin typeface="+mj-ea"/>
            </a:endParaRPr>
          </a:p>
        </p:txBody>
      </p:sp>
      <p:sp>
        <p:nvSpPr>
          <p:cNvPr id="4" name="スライド番号プレースホルダー 3">
            <a:extLst>
              <a:ext uri="{FF2B5EF4-FFF2-40B4-BE49-F238E27FC236}">
                <a16:creationId xmlns:a16="http://schemas.microsoft.com/office/drawing/2014/main" id="{C1775609-2844-6AE4-8327-C4AFB6FF49E5}"/>
              </a:ext>
            </a:extLst>
          </p:cNvPr>
          <p:cNvSpPr>
            <a:spLocks noGrp="1"/>
          </p:cNvSpPr>
          <p:nvPr>
            <p:ph type="sldNum" sz="quarter" idx="12"/>
          </p:nvPr>
        </p:nvSpPr>
        <p:spPr/>
        <p:txBody>
          <a:bodyPr/>
          <a:lstStyle/>
          <a:p>
            <a:fld id="{67B4CE29-6554-4A3D-AFF4-5BC7E77D0C2D}" type="slidenum">
              <a:rPr kumimoji="1" lang="ja-JP" altLang="en-US" smtClean="0"/>
              <a:t>5</a:t>
            </a:fld>
            <a:endParaRPr kumimoji="1" lang="ja-JP" altLang="en-US"/>
          </a:p>
        </p:txBody>
      </p:sp>
      <p:sp>
        <p:nvSpPr>
          <p:cNvPr id="9" name="コンテンツ プレースホルダー 2">
            <a:extLst>
              <a:ext uri="{FF2B5EF4-FFF2-40B4-BE49-F238E27FC236}">
                <a16:creationId xmlns:a16="http://schemas.microsoft.com/office/drawing/2014/main" id="{4052CF5C-54F4-0921-B4E3-966928927A10}"/>
              </a:ext>
            </a:extLst>
          </p:cNvPr>
          <p:cNvSpPr txBox="1">
            <a:spLocks/>
          </p:cNvSpPr>
          <p:nvPr/>
        </p:nvSpPr>
        <p:spPr>
          <a:xfrm>
            <a:off x="1097280" y="1292773"/>
            <a:ext cx="10058400" cy="496364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358775" indent="-358775">
              <a:buFont typeface="Wingdings" panose="05000000000000000000" pitchFamily="2" charset="2"/>
              <a:buChar char="Ø"/>
            </a:pPr>
            <a:endParaRPr lang="en-US" altLang="ja-JP" sz="2800" dirty="0"/>
          </a:p>
        </p:txBody>
      </p:sp>
      <p:sp>
        <p:nvSpPr>
          <p:cNvPr id="5" name="コンテンツ プレースホルダー 4">
            <a:extLst>
              <a:ext uri="{FF2B5EF4-FFF2-40B4-BE49-F238E27FC236}">
                <a16:creationId xmlns:a16="http://schemas.microsoft.com/office/drawing/2014/main" id="{C28DB2D8-1DBD-BDCB-0093-7C4603909E70}"/>
              </a:ext>
            </a:extLst>
          </p:cNvPr>
          <p:cNvSpPr>
            <a:spLocks noGrp="1"/>
          </p:cNvSpPr>
          <p:nvPr>
            <p:ph idx="1"/>
          </p:nvPr>
        </p:nvSpPr>
        <p:spPr>
          <a:xfrm>
            <a:off x="1024647" y="1292773"/>
            <a:ext cx="10058400" cy="5129424"/>
          </a:xfrm>
        </p:spPr>
        <p:txBody>
          <a:bodyPr>
            <a:normAutofit/>
          </a:bodyPr>
          <a:lstStyle/>
          <a:p>
            <a:pPr marL="0" indent="0">
              <a:lnSpc>
                <a:spcPct val="100000"/>
              </a:lnSpc>
              <a:buNone/>
            </a:pPr>
            <a:r>
              <a:rPr lang="ja-JP" altLang="en-US" sz="2800" b="1" i="0" u="sng" dirty="0">
                <a:effectLst/>
                <a:latin typeface="+mn-ea"/>
              </a:rPr>
              <a:t>オートエンコーダによる特徴抽出</a:t>
            </a:r>
            <a:endParaRPr lang="en-US" altLang="ja-JP" sz="2800" b="1" i="0" u="sng" dirty="0">
              <a:effectLst/>
              <a:latin typeface="+mn-ea"/>
            </a:endParaRPr>
          </a:p>
          <a:p>
            <a:pPr marL="271463" indent="-271463">
              <a:lnSpc>
                <a:spcPct val="100000"/>
              </a:lnSpc>
              <a:buFont typeface="Wingdings" panose="05000000000000000000" pitchFamily="2" charset="2"/>
              <a:buChar char="Ø"/>
            </a:pPr>
            <a:r>
              <a:rPr lang="ja-JP" altLang="en-US" sz="2800" i="0" dirty="0">
                <a:effectLst/>
                <a:latin typeface="+mn-ea"/>
              </a:rPr>
              <a:t>花押という筆者署名の機能を持つ記号から，字形特徴を抽出する研究</a:t>
            </a:r>
            <a:r>
              <a:rPr lang="en-US" altLang="ja-JP" sz="2800" i="0" dirty="0">
                <a:effectLst/>
                <a:latin typeface="+mn-ea"/>
              </a:rPr>
              <a:t>[2]</a:t>
            </a:r>
          </a:p>
          <a:p>
            <a:pPr marL="271463" indent="-271463">
              <a:lnSpc>
                <a:spcPct val="100000"/>
              </a:lnSpc>
              <a:buFont typeface="Wingdings" panose="05000000000000000000" pitchFamily="2" charset="2"/>
              <a:buChar char="Ø"/>
            </a:pPr>
            <a:r>
              <a:rPr lang="ja-JP" altLang="en-US" sz="2800" dirty="0">
                <a:latin typeface="+mn-ea"/>
              </a:rPr>
              <a:t>筆者固有の書き癖を特徴として抽出する研究</a:t>
            </a:r>
            <a:r>
              <a:rPr lang="en-US" altLang="ja-JP" sz="2800" dirty="0">
                <a:latin typeface="+mn-ea"/>
              </a:rPr>
              <a:t>[3]</a:t>
            </a:r>
          </a:p>
          <a:p>
            <a:pPr marL="271463" indent="-271463">
              <a:lnSpc>
                <a:spcPct val="100000"/>
              </a:lnSpc>
              <a:buFont typeface="Wingdings" panose="05000000000000000000" pitchFamily="2" charset="2"/>
              <a:buChar char="Ø"/>
            </a:pPr>
            <a:r>
              <a:rPr lang="ja-JP" altLang="en-US" sz="2800" dirty="0">
                <a:latin typeface="+mn-ea"/>
              </a:rPr>
              <a:t>心電図から心拍の波形特徴を抽出する研究</a:t>
            </a:r>
            <a:endParaRPr lang="en-US" altLang="ja-JP" sz="2800" dirty="0">
              <a:latin typeface="+mn-ea"/>
            </a:endParaRPr>
          </a:p>
          <a:p>
            <a:pPr marL="0" indent="0">
              <a:lnSpc>
                <a:spcPct val="100000"/>
              </a:lnSpc>
              <a:buNone/>
            </a:pPr>
            <a:r>
              <a:rPr lang="ja-JP" altLang="en-US" sz="2800" b="1" u="sng" dirty="0">
                <a:latin typeface="+mj-ea"/>
                <a:ea typeface="+mj-ea"/>
              </a:rPr>
              <a:t>オートエンコーダに距離学習を適用した手法</a:t>
            </a:r>
            <a:endParaRPr lang="en-US" altLang="ja-JP" sz="2800" b="1" u="sng" dirty="0">
              <a:latin typeface="+mj-ea"/>
              <a:ea typeface="+mj-ea"/>
            </a:endParaRPr>
          </a:p>
          <a:p>
            <a:pPr marL="271463" indent="-271463">
              <a:lnSpc>
                <a:spcPct val="100000"/>
              </a:lnSpc>
              <a:buFont typeface="Wingdings" panose="05000000000000000000" pitchFamily="2" charset="2"/>
              <a:buChar char="Ø"/>
            </a:pPr>
            <a:r>
              <a:rPr lang="ja-JP" altLang="en-US" sz="2800" i="0" dirty="0">
                <a:effectLst/>
                <a:latin typeface="Times New Roman" panose="02020603050405020304" pitchFamily="18" charset="0"/>
                <a:cs typeface="Times New Roman" panose="02020603050405020304" pitchFamily="18" charset="0"/>
              </a:rPr>
              <a:t>類似性の概念を抽出するための埋め込み表現を学習するオートエンコーダモデルの研究</a:t>
            </a:r>
            <a:r>
              <a:rPr lang="en-US" altLang="ja-JP" sz="2800" i="0" dirty="0">
                <a:effectLst/>
                <a:latin typeface="Times New Roman" panose="02020603050405020304" pitchFamily="18" charset="0"/>
                <a:cs typeface="Times New Roman" panose="02020603050405020304" pitchFamily="18" charset="0"/>
              </a:rPr>
              <a:t>[4]</a:t>
            </a:r>
          </a:p>
          <a:p>
            <a:pPr marL="271463" indent="-271463">
              <a:lnSpc>
                <a:spcPct val="100000"/>
              </a:lnSpc>
              <a:buFont typeface="Wingdings" panose="05000000000000000000" pitchFamily="2" charset="2"/>
              <a:buChar char="Ø"/>
            </a:pPr>
            <a:r>
              <a:rPr lang="ja-JP" altLang="en-US" sz="2800" i="0" dirty="0">
                <a:effectLst/>
                <a:latin typeface="Arial" panose="020B0604020202020204" pitchFamily="34" charset="0"/>
              </a:rPr>
              <a:t>ネットワークのトラフィックから攻撃や侵入を検知する研究</a:t>
            </a:r>
            <a:r>
              <a:rPr lang="en-US" altLang="ja-JP" sz="2800" i="0" dirty="0">
                <a:effectLst/>
                <a:latin typeface="Arial" panose="020B0604020202020204" pitchFamily="34" charset="0"/>
              </a:rPr>
              <a:t>[5]</a:t>
            </a:r>
          </a:p>
        </p:txBody>
      </p:sp>
    </p:spTree>
    <p:extLst>
      <p:ext uri="{BB962C8B-B14F-4D97-AF65-F5344CB8AC3E}">
        <p14:creationId xmlns:p14="http://schemas.microsoft.com/office/powerpoint/2010/main" val="630505532"/>
      </p:ext>
    </p:extLst>
  </p:cSld>
  <p:clrMapOvr>
    <a:masterClrMapping/>
  </p:clrMapOvr>
  <mc:AlternateContent xmlns:mc="http://schemas.openxmlformats.org/markup-compatibility/2006" xmlns:p14="http://schemas.microsoft.com/office/powerpoint/2010/main">
    <mc:Choice Requires="p14">
      <p:transition spd="slow" p14:dur="2000" advTm="38513"/>
    </mc:Choice>
    <mc:Fallback xmlns="">
      <p:transition spd="slow" advTm="3851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9FF2150D-F030-4CE7-9C4B-56B082412293}"/>
              </a:ext>
            </a:extLst>
          </p:cNvPr>
          <p:cNvSpPr/>
          <p:nvPr/>
        </p:nvSpPr>
        <p:spPr>
          <a:xfrm>
            <a:off x="795130" y="4187687"/>
            <a:ext cx="10601739" cy="1709531"/>
          </a:xfrm>
          <a:prstGeom prst="roundRect">
            <a:avLst/>
          </a:prstGeom>
          <a:noFill/>
          <a:ln w="57150">
            <a:solidFill>
              <a:srgbClr val="FF00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9899305-3726-4ECA-B362-0C9ECE90D21A}"/>
              </a:ext>
            </a:extLst>
          </p:cNvPr>
          <p:cNvSpPr>
            <a:spLocks noGrp="1"/>
          </p:cNvSpPr>
          <p:nvPr>
            <p:ph type="title"/>
          </p:nvPr>
        </p:nvSpPr>
        <p:spPr/>
        <p:txBody>
          <a:bodyPr/>
          <a:lstStyle/>
          <a:p>
            <a:r>
              <a:rPr kumimoji="1" lang="ja-JP" altLang="en-US" dirty="0"/>
              <a:t>研究課題</a:t>
            </a:r>
          </a:p>
        </p:txBody>
      </p:sp>
      <p:sp>
        <p:nvSpPr>
          <p:cNvPr id="3" name="コンテンツ プレースホルダー 2">
            <a:extLst>
              <a:ext uri="{FF2B5EF4-FFF2-40B4-BE49-F238E27FC236}">
                <a16:creationId xmlns:a16="http://schemas.microsoft.com/office/drawing/2014/main" id="{CFC0F2A1-E97D-4372-A0E4-1D6147E18A8D}"/>
              </a:ext>
            </a:extLst>
          </p:cNvPr>
          <p:cNvSpPr>
            <a:spLocks noGrp="1"/>
          </p:cNvSpPr>
          <p:nvPr>
            <p:ph idx="1"/>
          </p:nvPr>
        </p:nvSpPr>
        <p:spPr>
          <a:xfrm>
            <a:off x="1097280" y="1422413"/>
            <a:ext cx="10058400" cy="2539986"/>
          </a:xfrm>
        </p:spPr>
        <p:txBody>
          <a:bodyPr>
            <a:noAutofit/>
          </a:bodyPr>
          <a:lstStyle/>
          <a:p>
            <a:pPr marL="357188" indent="-357188">
              <a:lnSpc>
                <a:spcPct val="100000"/>
              </a:lnSpc>
              <a:buFont typeface="Wingdings" panose="05000000000000000000" pitchFamily="2" charset="2"/>
              <a:buChar char="Ø"/>
            </a:pPr>
            <a:r>
              <a:rPr lang="ja-JP" altLang="en-US" sz="3200" dirty="0">
                <a:latin typeface="+mn-ea"/>
              </a:rPr>
              <a:t>先行研究で対象とした</a:t>
            </a:r>
            <a:r>
              <a:rPr lang="en-US" altLang="ja-JP" sz="3200" dirty="0">
                <a:latin typeface="+mn-ea"/>
              </a:rPr>
              <a:t>VGG</a:t>
            </a:r>
            <a:r>
              <a:rPr lang="ja-JP" altLang="en-US" sz="3200" dirty="0">
                <a:latin typeface="+mn-ea"/>
              </a:rPr>
              <a:t>畳み込みニューラルネットワークなどの中間層を多く持つニューラルネットワークでは，中間層によって得られる特徴ベクトルの性質にばらつきが生じるため，適切な中間層を選び，特徴ベクトルを抽出する処理に課題があった．</a:t>
            </a:r>
            <a:endParaRPr lang="en-US" altLang="ja-JP" sz="3200" dirty="0">
              <a:latin typeface="+mn-ea"/>
            </a:endParaRPr>
          </a:p>
        </p:txBody>
      </p:sp>
      <p:sp>
        <p:nvSpPr>
          <p:cNvPr id="5" name="スライド番号プレースホルダー 4">
            <a:extLst>
              <a:ext uri="{FF2B5EF4-FFF2-40B4-BE49-F238E27FC236}">
                <a16:creationId xmlns:a16="http://schemas.microsoft.com/office/drawing/2014/main" id="{A3CE189D-DF14-445E-A8EE-82CE0B5FB8AA}"/>
              </a:ext>
            </a:extLst>
          </p:cNvPr>
          <p:cNvSpPr>
            <a:spLocks noGrp="1"/>
          </p:cNvSpPr>
          <p:nvPr>
            <p:ph type="sldNum" sz="quarter" idx="12"/>
          </p:nvPr>
        </p:nvSpPr>
        <p:spPr/>
        <p:txBody>
          <a:bodyPr/>
          <a:lstStyle/>
          <a:p>
            <a:fld id="{AE9EE262-EBC5-4AB5-8344-5D2AA789D02E}" type="slidenum">
              <a:rPr kumimoji="1" lang="ja-JP" altLang="en-US" smtClean="0"/>
              <a:t>6</a:t>
            </a:fld>
            <a:endParaRPr kumimoji="1" lang="ja-JP" altLang="en-US"/>
          </a:p>
        </p:txBody>
      </p:sp>
      <p:sp>
        <p:nvSpPr>
          <p:cNvPr id="6" name="コンテンツ プレースホルダー 2">
            <a:extLst>
              <a:ext uri="{FF2B5EF4-FFF2-40B4-BE49-F238E27FC236}">
                <a16:creationId xmlns:a16="http://schemas.microsoft.com/office/drawing/2014/main" id="{8FC720AB-3FF9-D96D-7B84-40BCFE6C812F}"/>
              </a:ext>
            </a:extLst>
          </p:cNvPr>
          <p:cNvSpPr txBox="1">
            <a:spLocks/>
          </p:cNvSpPr>
          <p:nvPr/>
        </p:nvSpPr>
        <p:spPr>
          <a:xfrm>
            <a:off x="1154083" y="4192506"/>
            <a:ext cx="10058400" cy="1603513"/>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nSpc>
                <a:spcPct val="100000"/>
              </a:lnSpc>
              <a:buFont typeface="Calibri" panose="020F0502020204030204" pitchFamily="34" charset="0"/>
              <a:buNone/>
            </a:pPr>
            <a:r>
              <a:rPr lang="ja-JP" altLang="en-US" sz="2800" dirty="0">
                <a:latin typeface="+mn-ea"/>
              </a:rPr>
              <a:t>本研究では，オートエンコーダを適用した画像特徴抽出において，中間層の次元数や距離学習ニューラルネットワークの組み合わせが，画像分類精度にどのように影響するかを確認する．</a:t>
            </a:r>
            <a:endParaRPr lang="en-US" altLang="ja-JP" sz="2800" dirty="0">
              <a:latin typeface="+mn-ea"/>
            </a:endParaRPr>
          </a:p>
        </p:txBody>
      </p:sp>
    </p:spTree>
    <p:extLst>
      <p:ext uri="{BB962C8B-B14F-4D97-AF65-F5344CB8AC3E}">
        <p14:creationId xmlns:p14="http://schemas.microsoft.com/office/powerpoint/2010/main" val="3895169156"/>
      </p:ext>
    </p:extLst>
  </p:cSld>
  <p:clrMapOvr>
    <a:masterClrMapping/>
  </p:clrMapOvr>
  <mc:AlternateContent xmlns:mc="http://schemas.openxmlformats.org/markup-compatibility/2006" xmlns:p14="http://schemas.microsoft.com/office/powerpoint/2010/main">
    <mc:Choice Requires="p14">
      <p:transition spd="slow" p14:dur="2000" advTm="24737"/>
    </mc:Choice>
    <mc:Fallback xmlns="">
      <p:transition spd="slow" advTm="2473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A339FA-9208-4AF2-BC9A-A4FABED8B409}"/>
              </a:ext>
            </a:extLst>
          </p:cNvPr>
          <p:cNvSpPr>
            <a:spLocks noGrp="1"/>
          </p:cNvSpPr>
          <p:nvPr>
            <p:ph type="title"/>
          </p:nvPr>
        </p:nvSpPr>
        <p:spPr/>
        <p:txBody>
          <a:bodyPr/>
          <a:lstStyle/>
          <a:p>
            <a:r>
              <a:rPr kumimoji="1" lang="ja-JP" altLang="en-US" dirty="0"/>
              <a:t>提案手法の概要</a:t>
            </a:r>
          </a:p>
        </p:txBody>
      </p:sp>
      <p:sp>
        <p:nvSpPr>
          <p:cNvPr id="3" name="コンテンツ プレースホルダー 2">
            <a:extLst>
              <a:ext uri="{FF2B5EF4-FFF2-40B4-BE49-F238E27FC236}">
                <a16:creationId xmlns:a16="http://schemas.microsoft.com/office/drawing/2014/main" id="{A86A74AA-C6E3-4C62-A1BF-7AB757BD9DFF}"/>
              </a:ext>
            </a:extLst>
          </p:cNvPr>
          <p:cNvSpPr>
            <a:spLocks noGrp="1"/>
          </p:cNvSpPr>
          <p:nvPr>
            <p:ph idx="1"/>
          </p:nvPr>
        </p:nvSpPr>
        <p:spPr>
          <a:xfrm>
            <a:off x="1285461" y="1511081"/>
            <a:ext cx="9839739" cy="1726954"/>
          </a:xfrm>
        </p:spPr>
        <p:txBody>
          <a:bodyPr anchor="ctr">
            <a:normAutofit/>
          </a:bodyPr>
          <a:lstStyle/>
          <a:p>
            <a:pPr marL="0" indent="0">
              <a:lnSpc>
                <a:spcPct val="100000"/>
              </a:lnSpc>
              <a:buNone/>
            </a:pPr>
            <a:r>
              <a:rPr lang="ja-JP" altLang="en-US" sz="2800" dirty="0">
                <a:latin typeface="+mn-ea"/>
              </a:rPr>
              <a:t>画像検索を目的としたオートエンコーダおよび距離学習ニューラルネットワークを適用した画像特徴の分類手法とインデクシング手法を提案する．</a:t>
            </a:r>
            <a:endParaRPr lang="en-US" altLang="ja-JP" sz="2800" dirty="0">
              <a:latin typeface="+mn-ea"/>
            </a:endParaRPr>
          </a:p>
        </p:txBody>
      </p:sp>
      <p:sp>
        <p:nvSpPr>
          <p:cNvPr id="4" name="四角形: 角を丸くする 3">
            <a:extLst>
              <a:ext uri="{FF2B5EF4-FFF2-40B4-BE49-F238E27FC236}">
                <a16:creationId xmlns:a16="http://schemas.microsoft.com/office/drawing/2014/main" id="{6C7A6932-7303-493B-B031-A5861D86DF40}"/>
              </a:ext>
            </a:extLst>
          </p:cNvPr>
          <p:cNvSpPr/>
          <p:nvPr/>
        </p:nvSpPr>
        <p:spPr>
          <a:xfrm>
            <a:off x="1097280" y="1471612"/>
            <a:ext cx="10058400" cy="1766422"/>
          </a:xfrm>
          <a:prstGeom prst="roundRect">
            <a:avLst/>
          </a:prstGeom>
          <a:noFill/>
          <a:ln w="38100">
            <a:solidFill>
              <a:srgbClr val="FF000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E88C2281-8C17-4CFE-86DB-CF884654D413}"/>
              </a:ext>
            </a:extLst>
          </p:cNvPr>
          <p:cNvSpPr txBox="1">
            <a:spLocks/>
          </p:cNvSpPr>
          <p:nvPr/>
        </p:nvSpPr>
        <p:spPr>
          <a:xfrm>
            <a:off x="1066800" y="3238034"/>
            <a:ext cx="10058400" cy="299131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357188" indent="-357188">
              <a:lnSpc>
                <a:spcPct val="100000"/>
              </a:lnSpc>
              <a:buFont typeface="Wingdings" panose="05000000000000000000" pitchFamily="2" charset="2"/>
              <a:buChar char="Ø"/>
            </a:pPr>
            <a:r>
              <a:rPr lang="ja-JP" altLang="en-US" sz="2800" dirty="0">
                <a:latin typeface="+mn-ea"/>
              </a:rPr>
              <a:t>オートエンコーダ：</a:t>
            </a:r>
            <a:endParaRPr lang="en-US" altLang="ja-JP" sz="2800" dirty="0">
              <a:latin typeface="+mn-ea"/>
            </a:endParaRPr>
          </a:p>
          <a:p>
            <a:pPr marL="649796" lvl="1" indent="-357188">
              <a:lnSpc>
                <a:spcPct val="100000"/>
              </a:lnSpc>
              <a:buFont typeface="Wingdings" panose="05000000000000000000" pitchFamily="2" charset="2"/>
              <a:buChar char="u"/>
            </a:pPr>
            <a:r>
              <a:rPr lang="ja-JP" altLang="en-US" sz="2400" dirty="0">
                <a:latin typeface="+mn-ea"/>
              </a:rPr>
              <a:t>エンコーダとデコーダで構成されており，ネットワーク構造が複雑ではない</a:t>
            </a:r>
            <a:endParaRPr lang="en-US" altLang="ja-JP" sz="2400" dirty="0">
              <a:latin typeface="+mn-ea"/>
            </a:endParaRPr>
          </a:p>
          <a:p>
            <a:pPr marL="649796" lvl="1" indent="-357188">
              <a:lnSpc>
                <a:spcPct val="100000"/>
              </a:lnSpc>
              <a:buFont typeface="Wingdings" panose="05000000000000000000" pitchFamily="2" charset="2"/>
              <a:buChar char="u"/>
            </a:pPr>
            <a:r>
              <a:rPr lang="ja-JP" altLang="en-US" sz="2400" dirty="0">
                <a:latin typeface="+mn-ea"/>
              </a:rPr>
              <a:t>エンコーダ出力として得られる画像特徴ベクトルの次元数を調整しやすい</a:t>
            </a:r>
            <a:endParaRPr lang="en-US" altLang="ja-JP" sz="2400" dirty="0">
              <a:latin typeface="+mn-ea"/>
            </a:endParaRPr>
          </a:p>
          <a:p>
            <a:pPr marL="357188" indent="-357188">
              <a:lnSpc>
                <a:spcPct val="100000"/>
              </a:lnSpc>
              <a:buFont typeface="Wingdings" panose="05000000000000000000" pitchFamily="2" charset="2"/>
              <a:buChar char="Ø"/>
            </a:pPr>
            <a:r>
              <a:rPr lang="ja-JP" altLang="en-US" sz="2800" dirty="0">
                <a:latin typeface="+mn-ea"/>
              </a:rPr>
              <a:t>距離学習ニューラルネットワーク：</a:t>
            </a:r>
            <a:endParaRPr lang="en-US" altLang="ja-JP" sz="2800" dirty="0">
              <a:latin typeface="+mn-ea"/>
            </a:endParaRPr>
          </a:p>
          <a:p>
            <a:pPr marL="649796" lvl="1" indent="-357188">
              <a:lnSpc>
                <a:spcPct val="100000"/>
              </a:lnSpc>
              <a:buFont typeface="Wingdings" panose="05000000000000000000" pitchFamily="2" charset="2"/>
              <a:buChar char="u"/>
            </a:pPr>
            <a:r>
              <a:rPr lang="ja-JP" altLang="en-US" sz="2400" dirty="0">
                <a:latin typeface="+mn-ea"/>
              </a:rPr>
              <a:t>オートエンコーダから得られる画像特徴ベクトルを画像分類可能な特徴ベクトルに変換し，画像分類精度を向上させる．</a:t>
            </a:r>
            <a:endParaRPr lang="en-US" altLang="ja-JP" sz="2400" dirty="0">
              <a:latin typeface="+mn-ea"/>
            </a:endParaRPr>
          </a:p>
        </p:txBody>
      </p:sp>
      <p:sp>
        <p:nvSpPr>
          <p:cNvPr id="6" name="スライド番号プレースホルダー 5">
            <a:extLst>
              <a:ext uri="{FF2B5EF4-FFF2-40B4-BE49-F238E27FC236}">
                <a16:creationId xmlns:a16="http://schemas.microsoft.com/office/drawing/2014/main" id="{C1F8E30E-7B33-4132-9173-023B36837910}"/>
              </a:ext>
            </a:extLst>
          </p:cNvPr>
          <p:cNvSpPr>
            <a:spLocks noGrp="1"/>
          </p:cNvSpPr>
          <p:nvPr>
            <p:ph type="sldNum" sz="quarter" idx="12"/>
          </p:nvPr>
        </p:nvSpPr>
        <p:spPr/>
        <p:txBody>
          <a:bodyPr/>
          <a:lstStyle/>
          <a:p>
            <a:fld id="{AE9EE262-EBC5-4AB5-8344-5D2AA789D02E}" type="slidenum">
              <a:rPr kumimoji="1" lang="ja-JP" altLang="en-US" smtClean="0"/>
              <a:t>7</a:t>
            </a:fld>
            <a:endParaRPr kumimoji="1" lang="ja-JP" altLang="en-US"/>
          </a:p>
        </p:txBody>
      </p:sp>
    </p:spTree>
    <p:extLst>
      <p:ext uri="{BB962C8B-B14F-4D97-AF65-F5344CB8AC3E}">
        <p14:creationId xmlns:p14="http://schemas.microsoft.com/office/powerpoint/2010/main" val="3741356175"/>
      </p:ext>
    </p:extLst>
  </p:cSld>
  <p:clrMapOvr>
    <a:masterClrMapping/>
  </p:clrMapOvr>
  <mc:AlternateContent xmlns:mc="http://schemas.openxmlformats.org/markup-compatibility/2006" xmlns:p14="http://schemas.microsoft.com/office/powerpoint/2010/main">
    <mc:Choice Requires="p14">
      <p:transition spd="slow" p14:dur="2000" advTm="52282"/>
    </mc:Choice>
    <mc:Fallback xmlns="">
      <p:transition spd="slow" advTm="5228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16C801-EB20-44A9-9A22-91A73E32FE26}"/>
              </a:ext>
            </a:extLst>
          </p:cNvPr>
          <p:cNvSpPr>
            <a:spLocks noGrp="1"/>
          </p:cNvSpPr>
          <p:nvPr>
            <p:ph type="title"/>
          </p:nvPr>
        </p:nvSpPr>
        <p:spPr/>
        <p:txBody>
          <a:bodyPr/>
          <a:lstStyle/>
          <a:p>
            <a:r>
              <a:rPr kumimoji="1" lang="ja-JP" altLang="en-US" dirty="0"/>
              <a:t>提案手法の</a:t>
            </a:r>
            <a:r>
              <a:rPr lang="ja-JP" altLang="en-US" dirty="0"/>
              <a:t>流れ</a:t>
            </a:r>
            <a:endParaRPr kumimoji="1" lang="ja-JP" altLang="en-US" dirty="0"/>
          </a:p>
        </p:txBody>
      </p:sp>
      <p:sp>
        <p:nvSpPr>
          <p:cNvPr id="3" name="コンテンツ プレースホルダー 2">
            <a:extLst>
              <a:ext uri="{FF2B5EF4-FFF2-40B4-BE49-F238E27FC236}">
                <a16:creationId xmlns:a16="http://schemas.microsoft.com/office/drawing/2014/main" id="{F4879272-739C-4089-8430-8673A1917A3C}"/>
              </a:ext>
            </a:extLst>
          </p:cNvPr>
          <p:cNvSpPr>
            <a:spLocks noGrp="1"/>
          </p:cNvSpPr>
          <p:nvPr>
            <p:ph idx="1"/>
          </p:nvPr>
        </p:nvSpPr>
        <p:spPr/>
        <p:txBody>
          <a:bodyPr>
            <a:normAutofit/>
          </a:bodyPr>
          <a:lstStyle/>
          <a:p>
            <a:r>
              <a:rPr kumimoji="1" lang="en-US" altLang="ja-JP" sz="2800" b="1" u="sng" dirty="0">
                <a:latin typeface="+mn-ea"/>
              </a:rPr>
              <a:t>STEP-1</a:t>
            </a:r>
            <a:r>
              <a:rPr kumimoji="1" lang="ja-JP" altLang="en-US" sz="2800" dirty="0">
                <a:latin typeface="+mn-ea"/>
              </a:rPr>
              <a:t>　</a:t>
            </a:r>
            <a:endParaRPr kumimoji="1" lang="en-US" altLang="ja-JP" sz="2800" dirty="0">
              <a:latin typeface="+mn-ea"/>
            </a:endParaRPr>
          </a:p>
          <a:p>
            <a:r>
              <a:rPr lang="ja-JP" altLang="en-US" sz="2800" dirty="0">
                <a:latin typeface="+mn-ea"/>
              </a:rPr>
              <a:t>　　オートエンコーダの事前学習</a:t>
            </a:r>
            <a:endParaRPr kumimoji="1" lang="en-US" altLang="ja-JP" sz="2800" dirty="0">
              <a:latin typeface="+mn-ea"/>
            </a:endParaRPr>
          </a:p>
          <a:p>
            <a:r>
              <a:rPr kumimoji="1" lang="en-US" altLang="ja-JP" sz="2800" b="1" u="sng" dirty="0">
                <a:latin typeface="+mn-ea"/>
              </a:rPr>
              <a:t>STEP-2</a:t>
            </a:r>
            <a:r>
              <a:rPr kumimoji="1" lang="ja-JP" altLang="en-US" sz="2800" dirty="0">
                <a:latin typeface="+mn-ea"/>
              </a:rPr>
              <a:t>　</a:t>
            </a:r>
            <a:endParaRPr kumimoji="1" lang="en-US" altLang="ja-JP" sz="2800" dirty="0">
              <a:latin typeface="+mn-ea"/>
            </a:endParaRPr>
          </a:p>
          <a:p>
            <a:r>
              <a:rPr lang="ja-JP" altLang="en-US" sz="2800" dirty="0">
                <a:latin typeface="+mn-ea"/>
              </a:rPr>
              <a:t>　　</a:t>
            </a:r>
            <a:r>
              <a:rPr kumimoji="1" lang="ja-JP" altLang="en-US" sz="2800" dirty="0">
                <a:latin typeface="+mn-ea"/>
              </a:rPr>
              <a:t>オートエンコーダによる特徴抽出</a:t>
            </a:r>
            <a:endParaRPr lang="en-US" altLang="ja-JP" sz="2800" dirty="0">
              <a:latin typeface="+mn-ea"/>
            </a:endParaRPr>
          </a:p>
          <a:p>
            <a:r>
              <a:rPr kumimoji="1" lang="en-US" altLang="ja-JP" sz="2800" b="1" u="sng" dirty="0">
                <a:latin typeface="+mn-ea"/>
              </a:rPr>
              <a:t>STEP-3</a:t>
            </a:r>
            <a:r>
              <a:rPr kumimoji="1" lang="ja-JP" altLang="en-US" sz="2800" dirty="0">
                <a:latin typeface="+mn-ea"/>
              </a:rPr>
              <a:t>　</a:t>
            </a:r>
            <a:endParaRPr kumimoji="1" lang="en-US" altLang="ja-JP" sz="2800" dirty="0">
              <a:latin typeface="+mn-ea"/>
            </a:endParaRPr>
          </a:p>
          <a:p>
            <a:r>
              <a:rPr lang="ja-JP" altLang="en-US" sz="2800" dirty="0">
                <a:latin typeface="+mn-ea"/>
              </a:rPr>
              <a:t>　　</a:t>
            </a:r>
            <a:r>
              <a:rPr kumimoji="1" lang="ja-JP" altLang="en-US" sz="2800" dirty="0">
                <a:latin typeface="+mn-ea"/>
              </a:rPr>
              <a:t>距離学習ニューラルネットワークによる特徴ベクトルへの変換</a:t>
            </a:r>
            <a:endParaRPr kumimoji="1" lang="en-US" altLang="ja-JP" sz="2800" dirty="0">
              <a:latin typeface="+mn-ea"/>
            </a:endParaRPr>
          </a:p>
          <a:p>
            <a:r>
              <a:rPr kumimoji="1" lang="en-US" altLang="ja-JP" sz="2800" b="1" u="sng" dirty="0">
                <a:latin typeface="+mn-ea"/>
              </a:rPr>
              <a:t>STEP-4</a:t>
            </a:r>
            <a:endParaRPr lang="en-US" altLang="ja-JP" sz="2200" b="1" u="sng" dirty="0">
              <a:latin typeface="+mn-ea"/>
            </a:endParaRPr>
          </a:p>
          <a:p>
            <a:pPr marL="0" indent="542925">
              <a:buNone/>
            </a:pPr>
            <a:r>
              <a:rPr kumimoji="1" lang="ja-JP" altLang="en-US" sz="2800" dirty="0">
                <a:latin typeface="+mn-ea"/>
              </a:rPr>
              <a:t>代表特徴ベクトルによるインデクシング</a:t>
            </a:r>
            <a:endParaRPr kumimoji="1" lang="en-US" altLang="ja-JP" sz="2800" dirty="0">
              <a:latin typeface="+mn-ea"/>
            </a:endParaRPr>
          </a:p>
        </p:txBody>
      </p:sp>
      <p:sp>
        <p:nvSpPr>
          <p:cNvPr id="4" name="スライド番号プレースホルダー 3">
            <a:extLst>
              <a:ext uri="{FF2B5EF4-FFF2-40B4-BE49-F238E27FC236}">
                <a16:creationId xmlns:a16="http://schemas.microsoft.com/office/drawing/2014/main" id="{4C6C15B4-899E-4D4D-A4FA-83E11510CAD8}"/>
              </a:ext>
            </a:extLst>
          </p:cNvPr>
          <p:cNvSpPr>
            <a:spLocks noGrp="1"/>
          </p:cNvSpPr>
          <p:nvPr>
            <p:ph type="sldNum" sz="quarter" idx="12"/>
          </p:nvPr>
        </p:nvSpPr>
        <p:spPr/>
        <p:txBody>
          <a:bodyPr/>
          <a:lstStyle/>
          <a:p>
            <a:fld id="{AE9EE262-EBC5-4AB5-8344-5D2AA789D02E}" type="slidenum">
              <a:rPr kumimoji="1" lang="ja-JP" altLang="en-US" smtClean="0"/>
              <a:t>8</a:t>
            </a:fld>
            <a:endParaRPr kumimoji="1" lang="ja-JP" altLang="en-US"/>
          </a:p>
        </p:txBody>
      </p:sp>
    </p:spTree>
    <p:extLst>
      <p:ext uri="{BB962C8B-B14F-4D97-AF65-F5344CB8AC3E}">
        <p14:creationId xmlns:p14="http://schemas.microsoft.com/office/powerpoint/2010/main" val="2570251432"/>
      </p:ext>
    </p:extLst>
  </p:cSld>
  <p:clrMapOvr>
    <a:masterClrMapping/>
  </p:clrMapOvr>
  <mc:AlternateContent xmlns:mc="http://schemas.openxmlformats.org/markup-compatibility/2006" xmlns:p14="http://schemas.microsoft.com/office/powerpoint/2010/main">
    <mc:Choice Requires="p14">
      <p:transition spd="slow" p14:dur="2000" advTm="26858"/>
    </mc:Choice>
    <mc:Fallback xmlns="">
      <p:transition spd="slow" advTm="2685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E61F8C-6754-49D6-AFA5-C5633BA3CCA8}"/>
              </a:ext>
            </a:extLst>
          </p:cNvPr>
          <p:cNvSpPr>
            <a:spLocks noGrp="1"/>
          </p:cNvSpPr>
          <p:nvPr>
            <p:ph type="title"/>
          </p:nvPr>
        </p:nvSpPr>
        <p:spPr/>
        <p:txBody>
          <a:bodyPr/>
          <a:lstStyle/>
          <a:p>
            <a:r>
              <a:rPr lang="en-US" altLang="ja-JP" dirty="0">
                <a:latin typeface="+mj-ea"/>
              </a:rPr>
              <a:t>STEP-1</a:t>
            </a:r>
            <a:endParaRPr kumimoji="1" lang="ja-JP" altLang="en-US" dirty="0">
              <a:latin typeface="+mj-ea"/>
            </a:endParaRPr>
          </a:p>
        </p:txBody>
      </p:sp>
      <p:sp>
        <p:nvSpPr>
          <p:cNvPr id="3" name="コンテンツ プレースホルダー 2">
            <a:extLst>
              <a:ext uri="{FF2B5EF4-FFF2-40B4-BE49-F238E27FC236}">
                <a16:creationId xmlns:a16="http://schemas.microsoft.com/office/drawing/2014/main" id="{DB0F4A9E-D7B9-4A40-91F0-55A3556C1528}"/>
              </a:ext>
            </a:extLst>
          </p:cNvPr>
          <p:cNvSpPr>
            <a:spLocks noGrp="1"/>
          </p:cNvSpPr>
          <p:nvPr>
            <p:ph idx="1"/>
          </p:nvPr>
        </p:nvSpPr>
        <p:spPr/>
        <p:txBody>
          <a:bodyPr>
            <a:normAutofit/>
          </a:bodyPr>
          <a:lstStyle/>
          <a:p>
            <a:pPr marL="0" indent="0">
              <a:buNone/>
            </a:pPr>
            <a:r>
              <a:rPr lang="ja-JP" altLang="ja-JP" sz="2800" kern="100" dirty="0">
                <a:solidFill>
                  <a:srgbClr val="000000"/>
                </a:solidFill>
                <a:effectLst/>
                <a:latin typeface="+mn-ea"/>
                <a:cs typeface="Times New Roman" panose="02020603050405020304" pitchFamily="18" charset="0"/>
              </a:rPr>
              <a:t>画像集合</a:t>
            </a:r>
            <a:r>
              <a:rPr lang="en-US" altLang="ja-JP" sz="2800" i="1" kern="100" dirty="0">
                <a:solidFill>
                  <a:srgbClr val="000000"/>
                </a:solidFill>
                <a:effectLst/>
                <a:latin typeface="Times New Roman" panose="02020603050405020304" pitchFamily="18" charset="0"/>
                <a:cs typeface="Times New Roman" panose="02020603050405020304" pitchFamily="18" charset="0"/>
              </a:rPr>
              <a:t>I</a:t>
            </a:r>
            <a:r>
              <a:rPr lang="en-US" altLang="ja-JP" sz="2800" kern="100" dirty="0">
                <a:solidFill>
                  <a:srgbClr val="000000"/>
                </a:solidFill>
                <a:effectLst/>
                <a:latin typeface="Times New Roman" panose="02020603050405020304" pitchFamily="18" charset="0"/>
                <a:cs typeface="Times New Roman" panose="02020603050405020304" pitchFamily="18" charset="0"/>
              </a:rPr>
              <a:t> = { </a:t>
            </a:r>
            <a:r>
              <a:rPr lang="en-US" altLang="ja-JP" sz="2800" i="1" kern="100" dirty="0">
                <a:solidFill>
                  <a:srgbClr val="000000"/>
                </a:solidFill>
                <a:effectLst/>
                <a:latin typeface="Times New Roman" panose="02020603050405020304" pitchFamily="18" charset="0"/>
                <a:cs typeface="Times New Roman" panose="02020603050405020304" pitchFamily="18" charset="0"/>
              </a:rPr>
              <a:t>i</a:t>
            </a:r>
            <a:r>
              <a:rPr lang="en-US" altLang="ja-JP" sz="2800" kern="100" baseline="-25000" dirty="0">
                <a:solidFill>
                  <a:srgbClr val="000000"/>
                </a:solidFill>
                <a:effectLst/>
                <a:latin typeface="Times New Roman" panose="02020603050405020304" pitchFamily="18" charset="0"/>
                <a:cs typeface="Times New Roman" panose="02020603050405020304" pitchFamily="18" charset="0"/>
              </a:rPr>
              <a:t>1</a:t>
            </a:r>
            <a:r>
              <a:rPr lang="en-US" altLang="ja-JP" sz="2800" kern="100" dirty="0">
                <a:solidFill>
                  <a:srgbClr val="000000"/>
                </a:solidFill>
                <a:effectLst/>
                <a:latin typeface="Times New Roman" panose="02020603050405020304" pitchFamily="18" charset="0"/>
                <a:cs typeface="Times New Roman" panose="02020603050405020304" pitchFamily="18" charset="0"/>
              </a:rPr>
              <a:t>, </a:t>
            </a:r>
            <a:r>
              <a:rPr lang="en-US" altLang="ja-JP" sz="2800" i="1" kern="100" dirty="0">
                <a:solidFill>
                  <a:srgbClr val="000000"/>
                </a:solidFill>
                <a:effectLst/>
                <a:latin typeface="Times New Roman" panose="02020603050405020304" pitchFamily="18" charset="0"/>
                <a:cs typeface="Times New Roman" panose="02020603050405020304" pitchFamily="18" charset="0"/>
              </a:rPr>
              <a:t>i</a:t>
            </a:r>
            <a:r>
              <a:rPr lang="en-US" altLang="ja-JP" sz="2800" kern="100" baseline="-25000" dirty="0">
                <a:solidFill>
                  <a:srgbClr val="000000"/>
                </a:solidFill>
                <a:effectLst/>
                <a:latin typeface="Times New Roman" panose="02020603050405020304" pitchFamily="18" charset="0"/>
                <a:cs typeface="Times New Roman" panose="02020603050405020304" pitchFamily="18" charset="0"/>
              </a:rPr>
              <a:t>2</a:t>
            </a:r>
            <a:r>
              <a:rPr lang="en-US" altLang="ja-JP" sz="2800" kern="100" dirty="0">
                <a:solidFill>
                  <a:srgbClr val="000000"/>
                </a:solidFill>
                <a:effectLst/>
                <a:latin typeface="Times New Roman" panose="02020603050405020304" pitchFamily="18" charset="0"/>
                <a:cs typeface="Times New Roman" panose="02020603050405020304" pitchFamily="18" charset="0"/>
              </a:rPr>
              <a:t>, …, </a:t>
            </a:r>
            <a:r>
              <a:rPr lang="en-US" altLang="ja-JP" sz="2800" i="1" kern="100" dirty="0">
                <a:solidFill>
                  <a:srgbClr val="000000"/>
                </a:solidFill>
                <a:effectLst/>
                <a:latin typeface="Times New Roman" panose="02020603050405020304" pitchFamily="18" charset="0"/>
                <a:cs typeface="Times New Roman" panose="02020603050405020304" pitchFamily="18" charset="0"/>
              </a:rPr>
              <a:t>i</a:t>
            </a:r>
            <a:r>
              <a:rPr lang="en-US" altLang="ja-JP" sz="2800" i="1" kern="100" baseline="-25000" dirty="0">
                <a:solidFill>
                  <a:srgbClr val="000000"/>
                </a:solidFill>
                <a:effectLst/>
                <a:latin typeface="Times New Roman" panose="02020603050405020304" pitchFamily="18" charset="0"/>
                <a:cs typeface="Times New Roman" panose="02020603050405020304" pitchFamily="18" charset="0"/>
              </a:rPr>
              <a:t>n</a:t>
            </a:r>
            <a:r>
              <a:rPr lang="en-US" altLang="ja-JP" sz="2800" kern="100" dirty="0">
                <a:solidFill>
                  <a:srgbClr val="000000"/>
                </a:solidFill>
                <a:effectLst/>
                <a:latin typeface="Times New Roman" panose="02020603050405020304" pitchFamily="18" charset="0"/>
                <a:cs typeface="Times New Roman" panose="02020603050405020304" pitchFamily="18" charset="0"/>
              </a:rPr>
              <a:t> } </a:t>
            </a:r>
            <a:r>
              <a:rPr lang="ja-JP" altLang="ja-JP" sz="2800" kern="100" dirty="0">
                <a:solidFill>
                  <a:srgbClr val="000000"/>
                </a:solidFill>
                <a:effectLst/>
                <a:latin typeface="+mn-ea"/>
                <a:cs typeface="Times New Roman" panose="02020603050405020304" pitchFamily="18" charset="0"/>
              </a:rPr>
              <a:t>を</a:t>
            </a:r>
            <a:r>
              <a:rPr lang="ja-JP" altLang="ja-JP" sz="2800" kern="100" dirty="0">
                <a:effectLst/>
                <a:latin typeface="+mn-ea"/>
                <a:cs typeface="Times New Roman" panose="02020603050405020304" pitchFamily="18" charset="0"/>
              </a:rPr>
              <a:t>対象としてオートエンコーダを適用して学習させ，画像特徴が抽出可能な学習済みモデル</a:t>
            </a:r>
            <a:r>
              <a:rPr lang="en-US" altLang="ja-JP" sz="2800" i="1" kern="100" dirty="0">
                <a:effectLst/>
                <a:latin typeface="Times New Roman" panose="02020603050405020304" pitchFamily="18" charset="0"/>
                <a:cs typeface="Times New Roman" panose="02020603050405020304" pitchFamily="18" charset="0"/>
              </a:rPr>
              <a:t>AE</a:t>
            </a:r>
            <a:r>
              <a:rPr lang="ja-JP" altLang="ja-JP" sz="2800" kern="100" dirty="0">
                <a:effectLst/>
                <a:latin typeface="+mn-ea"/>
                <a:cs typeface="Times New Roman" panose="02020603050405020304" pitchFamily="18" charset="0"/>
              </a:rPr>
              <a:t>を作成する．</a:t>
            </a:r>
            <a:endParaRPr kumimoji="1" lang="ja-JP" altLang="en-US" sz="4000" dirty="0">
              <a:latin typeface="+mn-ea"/>
            </a:endParaRPr>
          </a:p>
        </p:txBody>
      </p:sp>
      <p:sp>
        <p:nvSpPr>
          <p:cNvPr id="8" name="スライド番号プレースホルダー 7">
            <a:extLst>
              <a:ext uri="{FF2B5EF4-FFF2-40B4-BE49-F238E27FC236}">
                <a16:creationId xmlns:a16="http://schemas.microsoft.com/office/drawing/2014/main" id="{09B9A178-E971-48E3-AE5E-4B5958E513C7}"/>
              </a:ext>
            </a:extLst>
          </p:cNvPr>
          <p:cNvSpPr>
            <a:spLocks noGrp="1"/>
          </p:cNvSpPr>
          <p:nvPr>
            <p:ph type="sldNum" sz="quarter" idx="12"/>
          </p:nvPr>
        </p:nvSpPr>
        <p:spPr/>
        <p:txBody>
          <a:bodyPr/>
          <a:lstStyle/>
          <a:p>
            <a:fld id="{AE9EE262-EBC5-4AB5-8344-5D2AA789D02E}" type="slidenum">
              <a:rPr kumimoji="1" lang="ja-JP" altLang="en-US" smtClean="0"/>
              <a:t>9</a:t>
            </a:fld>
            <a:endParaRPr kumimoji="1" lang="ja-JP" altLang="en-US"/>
          </a:p>
        </p:txBody>
      </p:sp>
      <p:pic>
        <p:nvPicPr>
          <p:cNvPr id="5" name="table">
            <a:extLst>
              <a:ext uri="{FF2B5EF4-FFF2-40B4-BE49-F238E27FC236}">
                <a16:creationId xmlns:a16="http://schemas.microsoft.com/office/drawing/2014/main" id="{8D40EA76-A894-4874-8E00-6748856EE54A}"/>
              </a:ext>
            </a:extLst>
          </p:cNvPr>
          <p:cNvPicPr>
            <a:picLocks noChangeAspect="1"/>
          </p:cNvPicPr>
          <p:nvPr/>
        </p:nvPicPr>
        <p:blipFill>
          <a:blip r:embed="rId3"/>
          <a:stretch>
            <a:fillRect/>
          </a:stretch>
        </p:blipFill>
        <p:spPr>
          <a:xfrm>
            <a:off x="5934997" y="3304456"/>
            <a:ext cx="198507" cy="1012046"/>
          </a:xfrm>
          <a:prstGeom prst="rect">
            <a:avLst/>
          </a:prstGeom>
        </p:spPr>
      </p:pic>
      <p:sp>
        <p:nvSpPr>
          <p:cNvPr id="6" name="矢印: 右 5">
            <a:extLst>
              <a:ext uri="{FF2B5EF4-FFF2-40B4-BE49-F238E27FC236}">
                <a16:creationId xmlns:a16="http://schemas.microsoft.com/office/drawing/2014/main" id="{2BDF30F7-0112-4CC1-9173-3D92058C1808}"/>
              </a:ext>
            </a:extLst>
          </p:cNvPr>
          <p:cNvSpPr/>
          <p:nvPr/>
        </p:nvSpPr>
        <p:spPr>
          <a:xfrm>
            <a:off x="5088272" y="3460618"/>
            <a:ext cx="432431" cy="69332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7" name="テキスト ボックス 106">
            <a:extLst>
              <a:ext uri="{FF2B5EF4-FFF2-40B4-BE49-F238E27FC236}">
                <a16:creationId xmlns:a16="http://schemas.microsoft.com/office/drawing/2014/main" id="{07097F91-B66B-41E2-9BD4-5A3D96C46F66}"/>
              </a:ext>
            </a:extLst>
          </p:cNvPr>
          <p:cNvSpPr txBox="1"/>
          <p:nvPr/>
        </p:nvSpPr>
        <p:spPr>
          <a:xfrm>
            <a:off x="512996" y="5161007"/>
            <a:ext cx="1548504" cy="387798"/>
          </a:xfrm>
          <a:prstGeom prst="rect">
            <a:avLst/>
          </a:prstGeom>
          <a:noFill/>
          <a:ln w="38100">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kumimoji="1" lang="ja-JP" altLang="en-US" sz="2400" b="1" dirty="0">
                <a:solidFill>
                  <a:schemeClr val="tx1">
                    <a:lumMod val="95000"/>
                    <a:lumOff val="5000"/>
                  </a:schemeClr>
                </a:solidFill>
                <a:latin typeface="Times New Roman" panose="02020603050405020304" pitchFamily="18" charset="0"/>
                <a:cs typeface="Times New Roman" panose="02020603050405020304" pitchFamily="18" charset="0"/>
              </a:rPr>
              <a:t>画像集合</a:t>
            </a:r>
            <a:endParaRPr kumimoji="1" lang="en-US" altLang="ja-JP"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9" name="テキスト ボックス 111">
            <a:extLst>
              <a:ext uri="{FF2B5EF4-FFF2-40B4-BE49-F238E27FC236}">
                <a16:creationId xmlns:a16="http://schemas.microsoft.com/office/drawing/2014/main" id="{8B094E8F-B39E-4598-9776-B9BAD26E0427}"/>
              </a:ext>
            </a:extLst>
          </p:cNvPr>
          <p:cNvSpPr txBox="1"/>
          <p:nvPr/>
        </p:nvSpPr>
        <p:spPr>
          <a:xfrm>
            <a:off x="6890233" y="3541978"/>
            <a:ext cx="384659"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b="1" dirty="0"/>
              <a:t>…</a:t>
            </a:r>
            <a:endParaRPr kumimoji="1" lang="ja-JP" altLang="en-US" b="1" dirty="0"/>
          </a:p>
        </p:txBody>
      </p:sp>
      <p:sp>
        <p:nvSpPr>
          <p:cNvPr id="10" name="テキスト ボックス 105">
            <a:extLst>
              <a:ext uri="{FF2B5EF4-FFF2-40B4-BE49-F238E27FC236}">
                <a16:creationId xmlns:a16="http://schemas.microsoft.com/office/drawing/2014/main" id="{28064B54-6605-4835-927B-9C8DAD6C6C69}"/>
              </a:ext>
            </a:extLst>
          </p:cNvPr>
          <p:cNvSpPr txBox="1"/>
          <p:nvPr/>
        </p:nvSpPr>
        <p:spPr>
          <a:xfrm>
            <a:off x="2217704" y="5194194"/>
            <a:ext cx="3072227" cy="830997"/>
          </a:xfrm>
          <a:prstGeom prst="rect">
            <a:avLst/>
          </a:prstGeom>
          <a:noFill/>
          <a:ln w="38100">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kumimoji="1" lang="ja-JP" altLang="en-US" sz="2400" b="1" dirty="0">
                <a:solidFill>
                  <a:schemeClr val="tx1">
                    <a:lumMod val="95000"/>
                    <a:lumOff val="5000"/>
                  </a:schemeClr>
                </a:solidFill>
                <a:latin typeface="Times New Roman" panose="02020603050405020304" pitchFamily="18" charset="0"/>
                <a:cs typeface="Times New Roman" panose="02020603050405020304" pitchFamily="18" charset="0"/>
              </a:rPr>
              <a:t>オートエンコーダの</a:t>
            </a:r>
            <a:endParaRPr kumimoji="1" lang="en-US" altLang="ja-JP"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r>
              <a:rPr kumimoji="1" lang="ja-JP" altLang="en-US" sz="2400" b="1" dirty="0">
                <a:solidFill>
                  <a:schemeClr val="tx1">
                    <a:lumMod val="95000"/>
                    <a:lumOff val="5000"/>
                  </a:schemeClr>
                </a:solidFill>
                <a:latin typeface="Times New Roman" panose="02020603050405020304" pitchFamily="18" charset="0"/>
                <a:cs typeface="Times New Roman" panose="02020603050405020304" pitchFamily="18" charset="0"/>
              </a:rPr>
              <a:t>エンコーダ部</a:t>
            </a:r>
            <a:endParaRPr kumimoji="1" lang="en-US" altLang="ja-JP" sz="2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12" name="table">
            <a:extLst>
              <a:ext uri="{FF2B5EF4-FFF2-40B4-BE49-F238E27FC236}">
                <a16:creationId xmlns:a16="http://schemas.microsoft.com/office/drawing/2014/main" id="{54ABD7BA-7CA5-4323-8480-950BFD2D5E4F}"/>
              </a:ext>
            </a:extLst>
          </p:cNvPr>
          <p:cNvPicPr>
            <a:picLocks noChangeAspect="1"/>
          </p:cNvPicPr>
          <p:nvPr/>
        </p:nvPicPr>
        <p:blipFill>
          <a:blip r:embed="rId3"/>
          <a:stretch>
            <a:fillRect/>
          </a:stretch>
        </p:blipFill>
        <p:spPr>
          <a:xfrm>
            <a:off x="6187240" y="3304456"/>
            <a:ext cx="198507" cy="1012046"/>
          </a:xfrm>
          <a:prstGeom prst="rect">
            <a:avLst/>
          </a:prstGeom>
        </p:spPr>
      </p:pic>
      <p:pic>
        <p:nvPicPr>
          <p:cNvPr id="13" name="table">
            <a:extLst>
              <a:ext uri="{FF2B5EF4-FFF2-40B4-BE49-F238E27FC236}">
                <a16:creationId xmlns:a16="http://schemas.microsoft.com/office/drawing/2014/main" id="{56191E68-E8FD-4581-9A34-E612FAD71E90}"/>
              </a:ext>
            </a:extLst>
          </p:cNvPr>
          <p:cNvPicPr>
            <a:picLocks noChangeAspect="1"/>
          </p:cNvPicPr>
          <p:nvPr/>
        </p:nvPicPr>
        <p:blipFill>
          <a:blip r:embed="rId3"/>
          <a:stretch>
            <a:fillRect/>
          </a:stretch>
        </p:blipFill>
        <p:spPr>
          <a:xfrm>
            <a:off x="6439483" y="3311979"/>
            <a:ext cx="198507" cy="1012046"/>
          </a:xfrm>
          <a:prstGeom prst="rect">
            <a:avLst/>
          </a:prstGeom>
        </p:spPr>
      </p:pic>
      <p:sp>
        <p:nvSpPr>
          <p:cNvPr id="14" name="正方形/長方形 13">
            <a:extLst>
              <a:ext uri="{FF2B5EF4-FFF2-40B4-BE49-F238E27FC236}">
                <a16:creationId xmlns:a16="http://schemas.microsoft.com/office/drawing/2014/main" id="{88A579EF-23A6-471A-9E66-201E9F349898}"/>
              </a:ext>
            </a:extLst>
          </p:cNvPr>
          <p:cNvSpPr/>
          <p:nvPr/>
        </p:nvSpPr>
        <p:spPr>
          <a:xfrm rot="16200000">
            <a:off x="1133575" y="3324945"/>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15" name="矢印: 右 14">
            <a:extLst>
              <a:ext uri="{FF2B5EF4-FFF2-40B4-BE49-F238E27FC236}">
                <a16:creationId xmlns:a16="http://schemas.microsoft.com/office/drawing/2014/main" id="{51DEE138-48E6-42A1-9C80-2B1E61937B0F}"/>
              </a:ext>
            </a:extLst>
          </p:cNvPr>
          <p:cNvSpPr/>
          <p:nvPr/>
        </p:nvSpPr>
        <p:spPr>
          <a:xfrm>
            <a:off x="2483529" y="3514878"/>
            <a:ext cx="432431" cy="69332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16" name="正方形/長方形 15">
            <a:extLst>
              <a:ext uri="{FF2B5EF4-FFF2-40B4-BE49-F238E27FC236}">
                <a16:creationId xmlns:a16="http://schemas.microsoft.com/office/drawing/2014/main" id="{EEC5363A-2284-41B4-B852-F374259C6281}"/>
              </a:ext>
            </a:extLst>
          </p:cNvPr>
          <p:cNvSpPr/>
          <p:nvPr/>
        </p:nvSpPr>
        <p:spPr>
          <a:xfrm rot="16200000">
            <a:off x="1008552" y="3406226"/>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17" name="正方形/長方形 16">
            <a:extLst>
              <a:ext uri="{FF2B5EF4-FFF2-40B4-BE49-F238E27FC236}">
                <a16:creationId xmlns:a16="http://schemas.microsoft.com/office/drawing/2014/main" id="{EBB992D7-BAAE-4647-944B-647D371AFECC}"/>
              </a:ext>
            </a:extLst>
          </p:cNvPr>
          <p:cNvSpPr/>
          <p:nvPr/>
        </p:nvSpPr>
        <p:spPr>
          <a:xfrm rot="16200000">
            <a:off x="904550" y="3487506"/>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18" name="テキスト ボックス 111">
            <a:extLst>
              <a:ext uri="{FF2B5EF4-FFF2-40B4-BE49-F238E27FC236}">
                <a16:creationId xmlns:a16="http://schemas.microsoft.com/office/drawing/2014/main" id="{0BBADAE3-2087-4441-92A8-8B3AE0FA343F}"/>
              </a:ext>
            </a:extLst>
          </p:cNvPr>
          <p:cNvSpPr txBox="1"/>
          <p:nvPr/>
        </p:nvSpPr>
        <p:spPr>
          <a:xfrm rot="19921042">
            <a:off x="1994023" y="3492821"/>
            <a:ext cx="487194"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b="1" dirty="0"/>
              <a:t>…</a:t>
            </a:r>
            <a:endParaRPr kumimoji="1" lang="ja-JP" altLang="en-US" b="1" dirty="0"/>
          </a:p>
        </p:txBody>
      </p:sp>
      <p:pic>
        <p:nvPicPr>
          <p:cNvPr id="19" name="table">
            <a:extLst>
              <a:ext uri="{FF2B5EF4-FFF2-40B4-BE49-F238E27FC236}">
                <a16:creationId xmlns:a16="http://schemas.microsoft.com/office/drawing/2014/main" id="{A923FDFB-B557-43E8-905E-BBCAC67DB529}"/>
              </a:ext>
            </a:extLst>
          </p:cNvPr>
          <p:cNvPicPr>
            <a:picLocks noChangeAspect="1"/>
          </p:cNvPicPr>
          <p:nvPr/>
        </p:nvPicPr>
        <p:blipFill>
          <a:blip r:embed="rId3"/>
          <a:stretch>
            <a:fillRect/>
          </a:stretch>
        </p:blipFill>
        <p:spPr>
          <a:xfrm>
            <a:off x="5694406" y="3304456"/>
            <a:ext cx="198507" cy="1012046"/>
          </a:xfrm>
          <a:prstGeom prst="rect">
            <a:avLst/>
          </a:prstGeom>
        </p:spPr>
      </p:pic>
      <p:pic>
        <p:nvPicPr>
          <p:cNvPr id="20" name="table">
            <a:extLst>
              <a:ext uri="{FF2B5EF4-FFF2-40B4-BE49-F238E27FC236}">
                <a16:creationId xmlns:a16="http://schemas.microsoft.com/office/drawing/2014/main" id="{F2871674-201C-49F9-83D0-9B8E8D126F46}"/>
              </a:ext>
            </a:extLst>
          </p:cNvPr>
          <p:cNvPicPr>
            <a:picLocks noChangeAspect="1"/>
          </p:cNvPicPr>
          <p:nvPr/>
        </p:nvPicPr>
        <p:blipFill>
          <a:blip r:embed="rId3"/>
          <a:stretch>
            <a:fillRect/>
          </a:stretch>
        </p:blipFill>
        <p:spPr>
          <a:xfrm>
            <a:off x="6691726" y="3304456"/>
            <a:ext cx="198507" cy="1012046"/>
          </a:xfrm>
          <a:prstGeom prst="rect">
            <a:avLst/>
          </a:prstGeom>
        </p:spPr>
      </p:pic>
      <p:sp>
        <p:nvSpPr>
          <p:cNvPr id="21" name="正方形/長方形 20">
            <a:extLst>
              <a:ext uri="{FF2B5EF4-FFF2-40B4-BE49-F238E27FC236}">
                <a16:creationId xmlns:a16="http://schemas.microsoft.com/office/drawing/2014/main" id="{3CD0BB49-23F3-4E98-8398-583F63769648}"/>
              </a:ext>
            </a:extLst>
          </p:cNvPr>
          <p:cNvSpPr/>
          <p:nvPr/>
        </p:nvSpPr>
        <p:spPr>
          <a:xfrm rot="16200000">
            <a:off x="771154" y="3590891"/>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22" name="正方形/長方形 21">
            <a:extLst>
              <a:ext uri="{FF2B5EF4-FFF2-40B4-BE49-F238E27FC236}">
                <a16:creationId xmlns:a16="http://schemas.microsoft.com/office/drawing/2014/main" id="{5A3131DC-A735-4EEB-979C-F1A96DD309E3}"/>
              </a:ext>
            </a:extLst>
          </p:cNvPr>
          <p:cNvSpPr/>
          <p:nvPr/>
        </p:nvSpPr>
        <p:spPr>
          <a:xfrm rot="16200000">
            <a:off x="637758" y="3682249"/>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23" name="正方形/長方形 22">
            <a:extLst>
              <a:ext uri="{FF2B5EF4-FFF2-40B4-BE49-F238E27FC236}">
                <a16:creationId xmlns:a16="http://schemas.microsoft.com/office/drawing/2014/main" id="{8705C435-2A11-4EC7-A2E9-2F8CB81EE553}"/>
              </a:ext>
            </a:extLst>
          </p:cNvPr>
          <p:cNvSpPr/>
          <p:nvPr/>
        </p:nvSpPr>
        <p:spPr>
          <a:xfrm>
            <a:off x="3084404" y="3712914"/>
            <a:ext cx="1338828" cy="369332"/>
          </a:xfrm>
          <a:prstGeom prst="rect">
            <a:avLst/>
          </a:prstGeom>
        </p:spPr>
        <p:txBody>
          <a:bodyPr wrap="none">
            <a:spAutoFit/>
          </a:bodyPr>
          <a:lstStyle/>
          <a:p>
            <a:r>
              <a:rPr lang="ja-JP" altLang="en-US" b="1" dirty="0">
                <a:solidFill>
                  <a:schemeClr val="tx1">
                    <a:lumMod val="95000"/>
                    <a:lumOff val="5000"/>
                  </a:schemeClr>
                </a:solidFill>
                <a:latin typeface="Times New Roman" panose="02020603050405020304" pitchFamily="18" charset="0"/>
                <a:cs typeface="Times New Roman" panose="02020603050405020304" pitchFamily="18" charset="0"/>
              </a:rPr>
              <a:t>エンコーダ</a:t>
            </a:r>
            <a:endParaRPr lang="ja-JP" altLang="en-US" dirty="0"/>
          </a:p>
        </p:txBody>
      </p:sp>
      <p:sp>
        <p:nvSpPr>
          <p:cNvPr id="24" name="テキスト ボックス 23">
            <a:extLst>
              <a:ext uri="{FF2B5EF4-FFF2-40B4-BE49-F238E27FC236}">
                <a16:creationId xmlns:a16="http://schemas.microsoft.com/office/drawing/2014/main" id="{B5353B88-AD50-404C-9709-81F6B31D1531}"/>
              </a:ext>
            </a:extLst>
          </p:cNvPr>
          <p:cNvSpPr txBox="1"/>
          <p:nvPr/>
        </p:nvSpPr>
        <p:spPr>
          <a:xfrm>
            <a:off x="4569675" y="3164206"/>
            <a:ext cx="461665" cy="1369728"/>
          </a:xfrm>
          <a:prstGeom prst="rect">
            <a:avLst/>
          </a:prstGeom>
        </p:spPr>
        <p:style>
          <a:lnRef idx="2">
            <a:schemeClr val="dk1"/>
          </a:lnRef>
          <a:fillRef idx="1">
            <a:schemeClr val="lt1"/>
          </a:fillRef>
          <a:effectRef idx="0">
            <a:schemeClr val="dk1"/>
          </a:effectRef>
          <a:fontRef idx="minor">
            <a:schemeClr val="dk1"/>
          </a:fontRef>
        </p:style>
        <p:txBody>
          <a:bodyPr vert="eaVert" wrap="square" rtlCol="0">
            <a:spAutoFit/>
          </a:bodyPr>
          <a:lstStyle/>
          <a:p>
            <a:pPr algn="ctr"/>
            <a:r>
              <a:rPr kumimoji="1" lang="ja-JP" altLang="en-US" b="1" dirty="0"/>
              <a:t>中間層</a:t>
            </a:r>
          </a:p>
        </p:txBody>
      </p:sp>
      <p:sp>
        <p:nvSpPr>
          <p:cNvPr id="25" name="台形 24">
            <a:extLst>
              <a:ext uri="{FF2B5EF4-FFF2-40B4-BE49-F238E27FC236}">
                <a16:creationId xmlns:a16="http://schemas.microsoft.com/office/drawing/2014/main" id="{9E78AF2D-AFB7-486E-B447-C02B7DD0FA16}"/>
              </a:ext>
            </a:extLst>
          </p:cNvPr>
          <p:cNvSpPr/>
          <p:nvPr/>
        </p:nvSpPr>
        <p:spPr>
          <a:xfrm rot="5400000">
            <a:off x="2621813" y="3394548"/>
            <a:ext cx="1908308" cy="929209"/>
          </a:xfrm>
          <a:prstGeom prst="trapezoid">
            <a:avLst>
              <a:gd name="adj" fmla="val 30266"/>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sz="2400" b="1" dirty="0">
              <a:latin typeface="ＭＳ 明朝" panose="02020609040205080304" pitchFamily="17" charset="-128"/>
              <a:ea typeface="ＭＳ 明朝" panose="02020609040205080304" pitchFamily="17" charset="-128"/>
            </a:endParaRPr>
          </a:p>
        </p:txBody>
      </p:sp>
      <p:sp>
        <p:nvSpPr>
          <p:cNvPr id="26" name="テキスト ボックス 25">
            <a:extLst>
              <a:ext uri="{FF2B5EF4-FFF2-40B4-BE49-F238E27FC236}">
                <a16:creationId xmlns:a16="http://schemas.microsoft.com/office/drawing/2014/main" id="{1308F966-7A5C-464D-A5C1-465E4CBE6037}"/>
              </a:ext>
            </a:extLst>
          </p:cNvPr>
          <p:cNvSpPr txBox="1"/>
          <p:nvPr/>
        </p:nvSpPr>
        <p:spPr>
          <a:xfrm>
            <a:off x="4047894" y="3164206"/>
            <a:ext cx="461665" cy="1369728"/>
          </a:xfrm>
          <a:prstGeom prst="rect">
            <a:avLst/>
          </a:prstGeom>
        </p:spPr>
        <p:style>
          <a:lnRef idx="2">
            <a:schemeClr val="dk1"/>
          </a:lnRef>
          <a:fillRef idx="1">
            <a:schemeClr val="lt1"/>
          </a:fillRef>
          <a:effectRef idx="0">
            <a:schemeClr val="dk1"/>
          </a:effectRef>
          <a:fontRef idx="minor">
            <a:schemeClr val="dk1"/>
          </a:fontRef>
        </p:style>
        <p:txBody>
          <a:bodyPr vert="eaVert" wrap="square" rtlCol="0">
            <a:spAutoFit/>
          </a:bodyPr>
          <a:lstStyle/>
          <a:p>
            <a:pPr algn="ctr"/>
            <a:r>
              <a:rPr lang="ja-JP" altLang="en-US" b="1" dirty="0"/>
              <a:t>畳み込み</a:t>
            </a:r>
            <a:r>
              <a:rPr kumimoji="1" lang="ja-JP" altLang="en-US" b="1" dirty="0"/>
              <a:t>層</a:t>
            </a:r>
          </a:p>
        </p:txBody>
      </p:sp>
      <p:sp>
        <p:nvSpPr>
          <p:cNvPr id="27" name="テキスト ボックス 26">
            <a:extLst>
              <a:ext uri="{FF2B5EF4-FFF2-40B4-BE49-F238E27FC236}">
                <a16:creationId xmlns:a16="http://schemas.microsoft.com/office/drawing/2014/main" id="{2824823B-D1D7-4248-B474-472C4D2BA590}"/>
              </a:ext>
            </a:extLst>
          </p:cNvPr>
          <p:cNvSpPr txBox="1"/>
          <p:nvPr/>
        </p:nvSpPr>
        <p:spPr>
          <a:xfrm>
            <a:off x="3282166" y="3220356"/>
            <a:ext cx="492443" cy="1381907"/>
          </a:xfrm>
          <a:prstGeom prst="rect">
            <a:avLst/>
          </a:prstGeom>
          <a:noFill/>
        </p:spPr>
        <p:txBody>
          <a:bodyPr vert="eaVert" wrap="square" rtlCol="0">
            <a:spAutoFit/>
          </a:bodyPr>
          <a:lstStyle/>
          <a:p>
            <a:r>
              <a:rPr lang="ja-JP" altLang="en-US" sz="2000" dirty="0"/>
              <a:t>エンコーダ</a:t>
            </a:r>
            <a:endParaRPr kumimoji="1" lang="ja-JP" altLang="en-US" sz="2000" dirty="0"/>
          </a:p>
        </p:txBody>
      </p:sp>
      <p:sp>
        <p:nvSpPr>
          <p:cNvPr id="28" name="右中かっこ 27">
            <a:extLst>
              <a:ext uri="{FF2B5EF4-FFF2-40B4-BE49-F238E27FC236}">
                <a16:creationId xmlns:a16="http://schemas.microsoft.com/office/drawing/2014/main" id="{53686333-26DB-4462-8586-1CAE318FEFBA}"/>
              </a:ext>
            </a:extLst>
          </p:cNvPr>
          <p:cNvSpPr/>
          <p:nvPr/>
        </p:nvSpPr>
        <p:spPr>
          <a:xfrm rot="5400000">
            <a:off x="3659421" y="4394441"/>
            <a:ext cx="215751" cy="131187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9" name="台形 28">
            <a:extLst>
              <a:ext uri="{FF2B5EF4-FFF2-40B4-BE49-F238E27FC236}">
                <a16:creationId xmlns:a16="http://schemas.microsoft.com/office/drawing/2014/main" id="{9C5A1DAF-4D54-4DA2-AD51-59938E259716}"/>
              </a:ext>
            </a:extLst>
          </p:cNvPr>
          <p:cNvSpPr/>
          <p:nvPr/>
        </p:nvSpPr>
        <p:spPr>
          <a:xfrm rot="16200000">
            <a:off x="7525709" y="3248092"/>
            <a:ext cx="1908308" cy="1201559"/>
          </a:xfrm>
          <a:prstGeom prst="trapezoid">
            <a:avLst>
              <a:gd name="adj" fmla="val 30266"/>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sz="2400" b="1" dirty="0">
              <a:latin typeface="ＭＳ 明朝" panose="02020609040205080304" pitchFamily="17" charset="-128"/>
              <a:ea typeface="ＭＳ 明朝" panose="02020609040205080304" pitchFamily="17" charset="-128"/>
            </a:endParaRPr>
          </a:p>
        </p:txBody>
      </p:sp>
      <p:sp>
        <p:nvSpPr>
          <p:cNvPr id="30" name="矢印: 右 29">
            <a:extLst>
              <a:ext uri="{FF2B5EF4-FFF2-40B4-BE49-F238E27FC236}">
                <a16:creationId xmlns:a16="http://schemas.microsoft.com/office/drawing/2014/main" id="{2F2E7D77-3049-4A3E-9A25-3A0073C34832}"/>
              </a:ext>
            </a:extLst>
          </p:cNvPr>
          <p:cNvSpPr/>
          <p:nvPr/>
        </p:nvSpPr>
        <p:spPr>
          <a:xfrm>
            <a:off x="7250407" y="3445637"/>
            <a:ext cx="432431" cy="69332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31" name="テキスト ボックス 30">
            <a:extLst>
              <a:ext uri="{FF2B5EF4-FFF2-40B4-BE49-F238E27FC236}">
                <a16:creationId xmlns:a16="http://schemas.microsoft.com/office/drawing/2014/main" id="{75145190-78BA-4F76-84CF-B6926585059B}"/>
              </a:ext>
            </a:extLst>
          </p:cNvPr>
          <p:cNvSpPr txBox="1"/>
          <p:nvPr/>
        </p:nvSpPr>
        <p:spPr>
          <a:xfrm>
            <a:off x="8241419" y="3367291"/>
            <a:ext cx="492443" cy="1381907"/>
          </a:xfrm>
          <a:prstGeom prst="rect">
            <a:avLst/>
          </a:prstGeom>
          <a:noFill/>
        </p:spPr>
        <p:txBody>
          <a:bodyPr vert="eaVert" wrap="square" rtlCol="0">
            <a:spAutoFit/>
          </a:bodyPr>
          <a:lstStyle/>
          <a:p>
            <a:r>
              <a:rPr lang="ja-JP" altLang="en-US" sz="2000" dirty="0"/>
              <a:t>デコーダ</a:t>
            </a:r>
            <a:endParaRPr kumimoji="1" lang="ja-JP" altLang="en-US" sz="2000" dirty="0"/>
          </a:p>
        </p:txBody>
      </p:sp>
      <p:sp>
        <p:nvSpPr>
          <p:cNvPr id="32" name="矢印: 右 31">
            <a:extLst>
              <a:ext uri="{FF2B5EF4-FFF2-40B4-BE49-F238E27FC236}">
                <a16:creationId xmlns:a16="http://schemas.microsoft.com/office/drawing/2014/main" id="{F8D42A11-FC02-4717-A48B-A4F588454100}"/>
              </a:ext>
            </a:extLst>
          </p:cNvPr>
          <p:cNvSpPr/>
          <p:nvPr/>
        </p:nvSpPr>
        <p:spPr>
          <a:xfrm>
            <a:off x="9278723" y="3456280"/>
            <a:ext cx="432431" cy="69332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41" name="正方形/長方形 40">
            <a:extLst>
              <a:ext uri="{FF2B5EF4-FFF2-40B4-BE49-F238E27FC236}">
                <a16:creationId xmlns:a16="http://schemas.microsoft.com/office/drawing/2014/main" id="{792082C7-8645-47D8-83D9-4F2E0717DC6B}"/>
              </a:ext>
            </a:extLst>
          </p:cNvPr>
          <p:cNvSpPr/>
          <p:nvPr/>
        </p:nvSpPr>
        <p:spPr>
          <a:xfrm rot="16200000">
            <a:off x="10486222" y="3324945"/>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42" name="正方形/長方形 41">
            <a:extLst>
              <a:ext uri="{FF2B5EF4-FFF2-40B4-BE49-F238E27FC236}">
                <a16:creationId xmlns:a16="http://schemas.microsoft.com/office/drawing/2014/main" id="{D07D95E3-6DDD-471D-B29F-51E40BE48EAC}"/>
              </a:ext>
            </a:extLst>
          </p:cNvPr>
          <p:cNvSpPr/>
          <p:nvPr/>
        </p:nvSpPr>
        <p:spPr>
          <a:xfrm rot="16200000">
            <a:off x="10361199" y="3406226"/>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43" name="正方形/長方形 42">
            <a:extLst>
              <a:ext uri="{FF2B5EF4-FFF2-40B4-BE49-F238E27FC236}">
                <a16:creationId xmlns:a16="http://schemas.microsoft.com/office/drawing/2014/main" id="{58B089AE-275C-4B63-AD6B-E0614F7EB6E6}"/>
              </a:ext>
            </a:extLst>
          </p:cNvPr>
          <p:cNvSpPr/>
          <p:nvPr/>
        </p:nvSpPr>
        <p:spPr>
          <a:xfrm rot="16200000">
            <a:off x="10257197" y="3487506"/>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44" name="テキスト ボックス 111">
            <a:extLst>
              <a:ext uri="{FF2B5EF4-FFF2-40B4-BE49-F238E27FC236}">
                <a16:creationId xmlns:a16="http://schemas.microsoft.com/office/drawing/2014/main" id="{F0893602-7CC6-4067-9A92-827C90F384FA}"/>
              </a:ext>
            </a:extLst>
          </p:cNvPr>
          <p:cNvSpPr txBox="1"/>
          <p:nvPr/>
        </p:nvSpPr>
        <p:spPr>
          <a:xfrm rot="19921042">
            <a:off x="11346670" y="3492821"/>
            <a:ext cx="487194"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b="1" dirty="0"/>
              <a:t>…</a:t>
            </a:r>
            <a:endParaRPr kumimoji="1" lang="ja-JP" altLang="en-US" b="1" dirty="0"/>
          </a:p>
        </p:txBody>
      </p:sp>
      <p:sp>
        <p:nvSpPr>
          <p:cNvPr id="45" name="正方形/長方形 44">
            <a:extLst>
              <a:ext uri="{FF2B5EF4-FFF2-40B4-BE49-F238E27FC236}">
                <a16:creationId xmlns:a16="http://schemas.microsoft.com/office/drawing/2014/main" id="{F8796B09-EF70-408C-A519-9135BBF646C5}"/>
              </a:ext>
            </a:extLst>
          </p:cNvPr>
          <p:cNvSpPr/>
          <p:nvPr/>
        </p:nvSpPr>
        <p:spPr>
          <a:xfrm rot="16200000">
            <a:off x="10123801" y="3590891"/>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46" name="正方形/長方形 45">
            <a:extLst>
              <a:ext uri="{FF2B5EF4-FFF2-40B4-BE49-F238E27FC236}">
                <a16:creationId xmlns:a16="http://schemas.microsoft.com/office/drawing/2014/main" id="{937149BE-0304-4F2E-9867-1FFE034BAFB1}"/>
              </a:ext>
            </a:extLst>
          </p:cNvPr>
          <p:cNvSpPr/>
          <p:nvPr/>
        </p:nvSpPr>
        <p:spPr>
          <a:xfrm rot="16200000">
            <a:off x="9990405" y="3682249"/>
            <a:ext cx="825923" cy="9347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ja-JP" altLang="en-US" dirty="0"/>
          </a:p>
        </p:txBody>
      </p:sp>
      <p:sp>
        <p:nvSpPr>
          <p:cNvPr id="47" name="テキスト ボックス 65">
            <a:extLst>
              <a:ext uri="{FF2B5EF4-FFF2-40B4-BE49-F238E27FC236}">
                <a16:creationId xmlns:a16="http://schemas.microsoft.com/office/drawing/2014/main" id="{B036F3B9-7B1C-4D9F-8CA6-7B3771F0060A}"/>
              </a:ext>
            </a:extLst>
          </p:cNvPr>
          <p:cNvSpPr txBox="1"/>
          <p:nvPr/>
        </p:nvSpPr>
        <p:spPr>
          <a:xfrm>
            <a:off x="5446135" y="4848809"/>
            <a:ext cx="1699445" cy="1200329"/>
          </a:xfrm>
          <a:prstGeom prst="rect">
            <a:avLst/>
          </a:prstGeom>
          <a:noFill/>
          <a:ln w="38100">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kumimoji="1" lang="ja-JP" altLang="en-US" sz="2400" b="1" dirty="0">
                <a:solidFill>
                  <a:schemeClr val="tx1">
                    <a:lumMod val="95000"/>
                    <a:lumOff val="5000"/>
                  </a:schemeClr>
                </a:solidFill>
                <a:latin typeface="Times New Roman" panose="02020603050405020304" pitchFamily="18" charset="0"/>
                <a:cs typeface="Times New Roman" panose="02020603050405020304" pitchFamily="18" charset="0"/>
              </a:rPr>
              <a:t>画像特徴</a:t>
            </a:r>
            <a:br>
              <a:rPr kumimoji="1" lang="en-US" altLang="ja-JP" sz="2400" b="1" dirty="0">
                <a:solidFill>
                  <a:schemeClr val="tx1">
                    <a:lumMod val="95000"/>
                    <a:lumOff val="5000"/>
                  </a:schemeClr>
                </a:solidFill>
                <a:latin typeface="Times New Roman" panose="02020603050405020304" pitchFamily="18" charset="0"/>
                <a:cs typeface="Times New Roman" panose="02020603050405020304" pitchFamily="18" charset="0"/>
              </a:rPr>
            </a:br>
            <a:r>
              <a:rPr kumimoji="1" lang="ja-JP" altLang="en-US" sz="2400" b="1" dirty="0">
                <a:solidFill>
                  <a:schemeClr val="tx1">
                    <a:lumMod val="95000"/>
                    <a:lumOff val="5000"/>
                  </a:schemeClr>
                </a:solidFill>
                <a:latin typeface="Times New Roman" panose="02020603050405020304" pitchFamily="18" charset="0"/>
                <a:cs typeface="Times New Roman" panose="02020603050405020304" pitchFamily="18" charset="0"/>
              </a:rPr>
              <a:t>ベクトル</a:t>
            </a:r>
            <a:endParaRPr kumimoji="1" lang="en-US" altLang="ja-JP"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r>
              <a:rPr kumimoji="1" lang="en-US" altLang="ja-JP" sz="2400" b="1" dirty="0">
                <a:solidFill>
                  <a:schemeClr val="tx1">
                    <a:lumMod val="95000"/>
                    <a:lumOff val="5000"/>
                  </a:schemeClr>
                </a:solidFill>
                <a:latin typeface="Times New Roman" panose="02020603050405020304" pitchFamily="18" charset="0"/>
                <a:cs typeface="Times New Roman" panose="02020603050405020304" pitchFamily="18" charset="0"/>
              </a:rPr>
              <a:t>(</a:t>
            </a:r>
            <a:r>
              <a:rPr kumimoji="1" lang="ja-JP" altLang="en-US" sz="2400" b="1" u="sng" dirty="0">
                <a:solidFill>
                  <a:schemeClr val="tx1">
                    <a:lumMod val="95000"/>
                    <a:lumOff val="5000"/>
                  </a:schemeClr>
                </a:solidFill>
                <a:latin typeface="Times New Roman" panose="02020603050405020304" pitchFamily="18" charset="0"/>
                <a:cs typeface="Times New Roman" panose="02020603050405020304" pitchFamily="18" charset="0"/>
              </a:rPr>
              <a:t>画像特徴</a:t>
            </a:r>
            <a:r>
              <a:rPr kumimoji="1" lang="en-US" altLang="ja-JP" sz="2400" b="1" dirty="0">
                <a:solidFill>
                  <a:schemeClr val="tx1">
                    <a:lumMod val="95000"/>
                    <a:lumOff val="5000"/>
                  </a:schemeClr>
                </a:solidFill>
                <a:latin typeface="Times New Roman" panose="02020603050405020304" pitchFamily="18" charset="0"/>
                <a:cs typeface="Times New Roman" panose="02020603050405020304" pitchFamily="18" charset="0"/>
              </a:rPr>
              <a:t>)</a:t>
            </a:r>
            <a:endParaRPr kumimoji="1" lang="ja-JP" alt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8" name="テキスト ボックス 106">
            <a:extLst>
              <a:ext uri="{FF2B5EF4-FFF2-40B4-BE49-F238E27FC236}">
                <a16:creationId xmlns:a16="http://schemas.microsoft.com/office/drawing/2014/main" id="{22B5D9A8-5162-42A7-9E11-B0AEAA8BC27C}"/>
              </a:ext>
            </a:extLst>
          </p:cNvPr>
          <p:cNvSpPr txBox="1"/>
          <p:nvPr/>
        </p:nvSpPr>
        <p:spPr>
          <a:xfrm>
            <a:off x="9791721" y="5061175"/>
            <a:ext cx="1756873" cy="387798"/>
          </a:xfrm>
          <a:prstGeom prst="rect">
            <a:avLst/>
          </a:prstGeom>
          <a:noFill/>
          <a:ln w="38100">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kumimoji="1" lang="ja-JP" altLang="en-US" sz="2400" b="1" dirty="0">
                <a:solidFill>
                  <a:schemeClr val="tx1">
                    <a:lumMod val="95000"/>
                    <a:lumOff val="5000"/>
                  </a:schemeClr>
                </a:solidFill>
                <a:latin typeface="Times New Roman" panose="02020603050405020304" pitchFamily="18" charset="0"/>
                <a:cs typeface="Times New Roman" panose="02020603050405020304" pitchFamily="18" charset="0"/>
              </a:rPr>
              <a:t>生成画像</a:t>
            </a:r>
            <a:endParaRPr kumimoji="1" lang="en-US" altLang="ja-JP"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8615435"/>
      </p:ext>
    </p:extLst>
  </p:cSld>
  <p:clrMapOvr>
    <a:masterClrMapping/>
  </p:clrMapOvr>
  <mc:AlternateContent xmlns:mc="http://schemas.openxmlformats.org/markup-compatibility/2006" xmlns:p14="http://schemas.microsoft.com/office/powerpoint/2010/main">
    <mc:Choice Requires="p14">
      <p:transition spd="slow" p14:dur="2000" advTm="17327"/>
    </mc:Choice>
    <mc:Fallback xmlns="">
      <p:transition spd="slow" advTm="17327"/>
    </mc:Fallback>
  </mc:AlternateContent>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2404</TotalTime>
  <Words>2231</Words>
  <Application>Microsoft Office PowerPoint</Application>
  <PresentationFormat>ワイド画面</PresentationFormat>
  <Paragraphs>227</Paragraphs>
  <Slides>27</Slides>
  <Notes>14</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27</vt:i4>
      </vt:variant>
    </vt:vector>
  </HeadingPairs>
  <TitlesOfParts>
    <vt:vector size="40" baseType="lpstr">
      <vt:lpstr>Google Sans</vt:lpstr>
      <vt:lpstr>ＭＳ Ｐゴシック</vt:lpstr>
      <vt:lpstr>ＭＳ 明朝</vt:lpstr>
      <vt:lpstr>YakuHanJPs</vt:lpstr>
      <vt:lpstr>游ゴシック</vt:lpstr>
      <vt:lpstr>Arial</vt:lpstr>
      <vt:lpstr>Calibri</vt:lpstr>
      <vt:lpstr>Calibri Light</vt:lpstr>
      <vt:lpstr>Cambria Math</vt:lpstr>
      <vt:lpstr>Century</vt:lpstr>
      <vt:lpstr>Times New Roman</vt:lpstr>
      <vt:lpstr>Wingdings</vt:lpstr>
      <vt:lpstr>レトロスペクト</vt:lpstr>
      <vt:lpstr>自然環境映像を対象とした 画像検索における 画像特徴ベクトルのインデクシング手法</vt:lpstr>
      <vt:lpstr>研究背景</vt:lpstr>
      <vt:lpstr>先行研究</vt:lpstr>
      <vt:lpstr>研究目的</vt:lpstr>
      <vt:lpstr>関連研究</vt:lpstr>
      <vt:lpstr>研究課題</vt:lpstr>
      <vt:lpstr>提案手法の概要</vt:lpstr>
      <vt:lpstr>提案手法の流れ</vt:lpstr>
      <vt:lpstr>STEP-1</vt:lpstr>
      <vt:lpstr>STEP-2</vt:lpstr>
      <vt:lpstr>STEP-3</vt:lpstr>
      <vt:lpstr>STEP-3</vt:lpstr>
      <vt:lpstr>STEP-4</vt:lpstr>
      <vt:lpstr>実験</vt:lpstr>
      <vt:lpstr>航空画像データの例</vt:lpstr>
      <vt:lpstr>６つのモデル</vt:lpstr>
      <vt:lpstr>実験方法</vt:lpstr>
      <vt:lpstr>実験結果：平均再現率と平均適合率</vt:lpstr>
      <vt:lpstr>実験結果： M5とM6の学習経過の比較</vt:lpstr>
      <vt:lpstr>実験結果： M1,M5,M6のTSNEによる特徴ベクトルの 分布比較　(５００次元)</vt:lpstr>
      <vt:lpstr>実験考察</vt:lpstr>
      <vt:lpstr>おわりに</vt:lpstr>
      <vt:lpstr>ご清聴ありがとうございました</vt:lpstr>
      <vt:lpstr>参考文献</vt:lpstr>
      <vt:lpstr>提案手法の特徴</vt:lpstr>
      <vt:lpstr>研究動機</vt:lpstr>
      <vt:lpstr>今後の研究予定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自然環境映像データを対象とした 距離学習ニューラルネットワークによる 画像特徴の分類手法</dc:title>
  <dc:creator>s2021065 Yukito Seo</dc:creator>
  <cp:lastModifiedBy>s2021065 Yukito Seo</cp:lastModifiedBy>
  <cp:revision>38</cp:revision>
  <dcterms:created xsi:type="dcterms:W3CDTF">2023-12-18T05:16:45Z</dcterms:created>
  <dcterms:modified xsi:type="dcterms:W3CDTF">2024-01-09T01:25:19Z</dcterms:modified>
</cp:coreProperties>
</file>