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handoutMasterIdLst>
    <p:handoutMasterId r:id="rId21"/>
  </p:handoutMasterIdLst>
  <p:sldIdLst>
    <p:sldId id="257" r:id="rId2"/>
    <p:sldId id="259" r:id="rId3"/>
    <p:sldId id="260" r:id="rId4"/>
    <p:sldId id="261" r:id="rId5"/>
    <p:sldId id="262" r:id="rId6"/>
    <p:sldId id="263" r:id="rId7"/>
    <p:sldId id="266" r:id="rId8"/>
    <p:sldId id="268" r:id="rId9"/>
    <p:sldId id="267" r:id="rId10"/>
    <p:sldId id="270" r:id="rId11"/>
    <p:sldId id="269" r:id="rId12"/>
    <p:sldId id="272" r:id="rId13"/>
    <p:sldId id="273" r:id="rId14"/>
    <p:sldId id="275" r:id="rId15"/>
    <p:sldId id="277" r:id="rId16"/>
    <p:sldId id="276" r:id="rId17"/>
    <p:sldId id="274"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98D4"/>
    <a:srgbClr val="D35858"/>
    <a:srgbClr val="454E53"/>
    <a:srgbClr val="DE7162"/>
    <a:srgbClr val="ED7D31"/>
    <a:srgbClr val="599AD5"/>
    <a:srgbClr val="5BAED7"/>
    <a:srgbClr val="F2F7FC"/>
    <a:srgbClr val="ACD5EA"/>
    <a:srgbClr val="F0D2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8" autoAdjust="0"/>
    <p:restoredTop sz="79587" autoAdjust="0"/>
  </p:normalViewPr>
  <p:slideViewPr>
    <p:cSldViewPr snapToGrid="0">
      <p:cViewPr varScale="1">
        <p:scale>
          <a:sx n="86" d="100"/>
          <a:sy n="86" d="100"/>
        </p:scale>
        <p:origin x="1842" y="60"/>
      </p:cViewPr>
      <p:guideLst/>
    </p:cSldViewPr>
  </p:slideViewPr>
  <p:outlineViewPr>
    <p:cViewPr>
      <p:scale>
        <a:sx n="33" d="100"/>
        <a:sy n="33" d="100"/>
      </p:scale>
      <p:origin x="0" y="-8312"/>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6" d="100"/>
          <a:sy n="56" d="100"/>
        </p:scale>
        <p:origin x="2588"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1706FA-682D-4803-8AB4-20DD0A5A2B8E}" type="datetimeFigureOut">
              <a:rPr kumimoji="1" lang="ja-JP" altLang="en-US" smtClean="0"/>
              <a:t>2024/1/19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FD544E-3F1E-4250-83E1-E763E202201B}" type="slidenum">
              <a:rPr kumimoji="1" lang="ja-JP" altLang="en-US" smtClean="0"/>
              <a:t>‹#›</a:t>
            </a:fld>
            <a:endParaRPr kumimoji="1" lang="ja-JP" altLang="en-US"/>
          </a:p>
        </p:txBody>
      </p:sp>
    </p:spTree>
    <p:extLst>
      <p:ext uri="{BB962C8B-B14F-4D97-AF65-F5344CB8AC3E}">
        <p14:creationId xmlns:p14="http://schemas.microsoft.com/office/powerpoint/2010/main" val="279188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51218-6F83-4AF0-8C36-2CC92F73ACE1}" type="datetimeFigureOut">
              <a:rPr kumimoji="1" lang="ja-JP" altLang="en-US" smtClean="0"/>
              <a:t>2024/1/19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A9C0A-9C21-4B88-8FB2-6C38B2AB970D}" type="slidenum">
              <a:rPr kumimoji="1" lang="ja-JP" altLang="en-US" smtClean="0"/>
              <a:t>‹#›</a:t>
            </a:fld>
            <a:endParaRPr kumimoji="1" lang="ja-JP" altLang="en-US"/>
          </a:p>
        </p:txBody>
      </p:sp>
    </p:spTree>
    <p:extLst>
      <p:ext uri="{BB962C8B-B14F-4D97-AF65-F5344CB8AC3E}">
        <p14:creationId xmlns:p14="http://schemas.microsoft.com/office/powerpoint/2010/main" val="23048110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それでは，始めます．</a:t>
            </a:r>
            <a:endParaRPr kumimoji="1" lang="en-US" altLang="ja-JP" dirty="0"/>
          </a:p>
          <a:p>
            <a:r>
              <a:rPr kumimoji="1" lang="ja-JP" altLang="en-US" dirty="0"/>
              <a:t>タイトル→所属→名前</a:t>
            </a:r>
          </a:p>
        </p:txBody>
      </p:sp>
      <p:sp>
        <p:nvSpPr>
          <p:cNvPr id="5" name="スライド番号プレースホルダー 4"/>
          <p:cNvSpPr>
            <a:spLocks noGrp="1"/>
          </p:cNvSpPr>
          <p:nvPr>
            <p:ph type="sldNum" sz="quarter" idx="10"/>
          </p:nvPr>
        </p:nvSpPr>
        <p:spPr/>
        <p:txBody>
          <a:bodyPr/>
          <a:lstStyle/>
          <a:p>
            <a:fld id="{1A0A9C0A-9C21-4B88-8FB2-6C38B2AB970D}" type="slidenum">
              <a:rPr kumimoji="1" lang="ja-JP" altLang="en-US" smtClean="0"/>
              <a:t>1</a:t>
            </a:fld>
            <a:endParaRPr kumimoji="1" lang="ja-JP" altLang="en-US"/>
          </a:p>
        </p:txBody>
      </p:sp>
    </p:spTree>
    <p:extLst>
      <p:ext uri="{BB962C8B-B14F-4D97-AF65-F5344CB8AC3E}">
        <p14:creationId xmlns:p14="http://schemas.microsoft.com/office/powerpoint/2010/main" val="225109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注意：本研究では２次元よりも高次元（１０００次元といった）のベクトルを扱っているが，ここでは可視化のために２次元に圧縮している（スライドに）</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10</a:t>
            </a:fld>
            <a:endParaRPr kumimoji="1" lang="ja-JP" altLang="en-US"/>
          </a:p>
        </p:txBody>
      </p:sp>
    </p:spTree>
    <p:extLst>
      <p:ext uri="{BB962C8B-B14F-4D97-AF65-F5344CB8AC3E}">
        <p14:creationId xmlns:p14="http://schemas.microsoft.com/office/powerpoint/2010/main" val="3004496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11</a:t>
            </a:fld>
            <a:endParaRPr kumimoji="1" lang="ja-JP" altLang="en-US"/>
          </a:p>
        </p:txBody>
      </p:sp>
    </p:spTree>
    <p:extLst>
      <p:ext uri="{BB962C8B-B14F-4D97-AF65-F5344CB8AC3E}">
        <p14:creationId xmlns:p14="http://schemas.microsoft.com/office/powerpoint/2010/main" val="3005448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12</a:t>
            </a:fld>
            <a:endParaRPr kumimoji="1" lang="ja-JP" altLang="en-US"/>
          </a:p>
        </p:txBody>
      </p:sp>
    </p:spTree>
    <p:extLst>
      <p:ext uri="{BB962C8B-B14F-4D97-AF65-F5344CB8AC3E}">
        <p14:creationId xmlns:p14="http://schemas.microsoft.com/office/powerpoint/2010/main" val="74051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13</a:t>
            </a:fld>
            <a:endParaRPr kumimoji="1" lang="ja-JP" altLang="en-US"/>
          </a:p>
        </p:txBody>
      </p:sp>
    </p:spTree>
    <p:extLst>
      <p:ext uri="{BB962C8B-B14F-4D97-AF65-F5344CB8AC3E}">
        <p14:creationId xmlns:p14="http://schemas.microsoft.com/office/powerpoint/2010/main" val="139256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14</a:t>
            </a:fld>
            <a:endParaRPr kumimoji="1" lang="ja-JP" altLang="en-US"/>
          </a:p>
        </p:txBody>
      </p:sp>
    </p:spTree>
    <p:extLst>
      <p:ext uri="{BB962C8B-B14F-4D97-AF65-F5344CB8AC3E}">
        <p14:creationId xmlns:p14="http://schemas.microsoft.com/office/powerpoint/2010/main" val="2592721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15</a:t>
            </a:fld>
            <a:endParaRPr kumimoji="1" lang="ja-JP" altLang="en-US"/>
          </a:p>
        </p:txBody>
      </p:sp>
    </p:spTree>
    <p:extLst>
      <p:ext uri="{BB962C8B-B14F-4D97-AF65-F5344CB8AC3E}">
        <p14:creationId xmlns:p14="http://schemas.microsoft.com/office/powerpoint/2010/main" val="221513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・モデルの説明</a:t>
            </a:r>
            <a:endParaRPr kumimoji="1" lang="en-US" altLang="ja-JP" dirty="0"/>
          </a:p>
          <a:p>
            <a:r>
              <a:rPr kumimoji="1" lang="ja-JP" altLang="en-US" dirty="0"/>
              <a:t>・</a:t>
            </a:r>
            <a:r>
              <a:rPr kumimoji="1" lang="en-US" altLang="ja-JP" dirty="0"/>
              <a:t>M5</a:t>
            </a:r>
            <a:r>
              <a:rPr kumimoji="1" lang="ja-JP" altLang="en-US" dirty="0"/>
              <a:t>は事前に</a:t>
            </a:r>
            <a:r>
              <a:rPr kumimoji="1" lang="en-US" altLang="ja-JP" dirty="0"/>
              <a:t>AE</a:t>
            </a:r>
            <a:r>
              <a:rPr kumimoji="1" lang="ja-JP" altLang="en-US" dirty="0"/>
              <a:t>を用いているため距離の最適化にかかる時間については純粋には比較することはできません．</a:t>
            </a:r>
            <a:endParaRPr kumimoji="1" lang="en-US" altLang="ja-JP" dirty="0"/>
          </a:p>
          <a:p>
            <a:r>
              <a:rPr kumimoji="1" lang="ja-JP" altLang="en-US" dirty="0"/>
              <a:t>・分けて構成する→学習の安定性に効果がある．</a:t>
            </a:r>
            <a:endParaRPr kumimoji="1" lang="en-US" altLang="ja-JP" dirty="0"/>
          </a:p>
          <a:p>
            <a:r>
              <a:rPr kumimoji="1" lang="ja-JP" altLang="en-US" dirty="0"/>
              <a:t>文言を入れる（モデルの説明</a:t>
            </a:r>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16</a:t>
            </a:fld>
            <a:endParaRPr kumimoji="1" lang="ja-JP" altLang="en-US"/>
          </a:p>
        </p:txBody>
      </p:sp>
    </p:spTree>
    <p:extLst>
      <p:ext uri="{BB962C8B-B14F-4D97-AF65-F5344CB8AC3E}">
        <p14:creationId xmlns:p14="http://schemas.microsoft.com/office/powerpoint/2010/main" val="3337529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17</a:t>
            </a:fld>
            <a:endParaRPr kumimoji="1" lang="ja-JP" altLang="en-US"/>
          </a:p>
        </p:txBody>
      </p:sp>
    </p:spTree>
    <p:extLst>
      <p:ext uri="{BB962C8B-B14F-4D97-AF65-F5344CB8AC3E}">
        <p14:creationId xmlns:p14="http://schemas.microsoft.com/office/powerpoint/2010/main" val="3482516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18</a:t>
            </a:fld>
            <a:endParaRPr kumimoji="1" lang="ja-JP" altLang="en-US"/>
          </a:p>
        </p:txBody>
      </p:sp>
    </p:spTree>
    <p:extLst>
      <p:ext uri="{BB962C8B-B14F-4D97-AF65-F5344CB8AC3E}">
        <p14:creationId xmlns:p14="http://schemas.microsoft.com/office/powerpoint/2010/main" val="3956571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・地球温暖化と自然環境観測</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lang="ja-JP" altLang="en-US" sz="1200" dirty="0">
                <a:latin typeface="メイリオ" panose="020B0604030504040204" pitchFamily="50" charset="-128"/>
                <a:ea typeface="メイリオ" panose="020B0604030504040204" pitchFamily="50" charset="-128"/>
                <a:cs typeface="M PLUS 1p" panose="020B0600070205080204" charset="-128"/>
              </a:rPr>
              <a:t>観測された</a:t>
            </a:r>
            <a:r>
              <a:rPr lang="ja-JP" altLang="en-US" sz="1200" b="1" dirty="0">
                <a:latin typeface="メイリオ" panose="020B0604030504040204" pitchFamily="50" charset="-128"/>
                <a:ea typeface="メイリオ" panose="020B0604030504040204" pitchFamily="50" charset="-128"/>
                <a:cs typeface="M PLUS 1p" panose="020B0600070205080204" charset="-128"/>
              </a:rPr>
              <a:t>画像や映像といった視覚データ</a:t>
            </a:r>
            <a:r>
              <a:rPr lang="ja-JP" altLang="en-US" sz="1200" dirty="0">
                <a:latin typeface="メイリオ" panose="020B0604030504040204" pitchFamily="50" charset="-128"/>
                <a:ea typeface="メイリオ" panose="020B0604030504040204" pitchFamily="50" charset="-128"/>
                <a:cs typeface="M PLUS 1p" panose="020B0600070205080204" charset="-128"/>
              </a:rPr>
              <a:t>のアーカイブは一つ一つのデータが大きい．</a:t>
            </a:r>
            <a:endParaRPr lang="en-US" altLang="ja-JP" sz="1200" dirty="0">
              <a:latin typeface="メイリオ" panose="020B0604030504040204" pitchFamily="50" charset="-128"/>
              <a:ea typeface="メイリオ" panose="020B0604030504040204" pitchFamily="50" charset="-128"/>
              <a:cs typeface="M PLUS 1p" panose="020B060007020508020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メイリオ" panose="020B0604030504040204" pitchFamily="50" charset="-128"/>
                <a:ea typeface="メイリオ" panose="020B0604030504040204" pitchFamily="50" charset="-128"/>
                <a:cs typeface="M PLUS 1p" panose="020B0600070205080204" charset="-128"/>
              </a:rPr>
              <a:t>・世界各地で収集されたデータから検索すると数が膨大になる．</a:t>
            </a:r>
            <a:endParaRPr lang="en-US" altLang="ja-JP" sz="1200" dirty="0">
              <a:latin typeface="メイリオ" panose="020B0604030504040204" pitchFamily="50" charset="-128"/>
              <a:ea typeface="メイリオ" panose="020B0604030504040204" pitchFamily="50" charset="-128"/>
              <a:cs typeface="M PLUS 1p" panose="020B060007020508020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メイリオ" panose="020B0604030504040204" pitchFamily="50" charset="-128"/>
                <a:ea typeface="メイリオ" panose="020B0604030504040204" pitchFamily="50" charset="-128"/>
                <a:cs typeface="M PLUS 1p" panose="020B0600070205080204" charset="-128"/>
              </a:rPr>
              <a:t>・検索は処理コストが高くなる．</a:t>
            </a:r>
            <a:endParaRPr lang="en-US" altLang="ja-JP" sz="1200" dirty="0">
              <a:latin typeface="メイリオ" panose="020B0604030504040204" pitchFamily="50" charset="-128"/>
              <a:ea typeface="メイリオ" panose="020B0604030504040204" pitchFamily="50" charset="-128"/>
              <a:cs typeface="M PLUS 1p" panose="020B060007020508020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メイリオ" panose="020B0604030504040204" pitchFamily="50" charset="-128"/>
                <a:ea typeface="メイリオ" panose="020B0604030504040204" pitchFamily="50" charset="-128"/>
                <a:cs typeface="M PLUS 1p" panose="020B0600070205080204" charset="-128"/>
              </a:rPr>
              <a:t>・先行研究では，画像を入力として</a:t>
            </a:r>
            <a:r>
              <a:rPr lang="en-US" altLang="ja-JP" sz="1200" dirty="0">
                <a:latin typeface="メイリオ" panose="020B0604030504040204" pitchFamily="50" charset="-128"/>
                <a:ea typeface="メイリオ" panose="020B0604030504040204" pitchFamily="50" charset="-128"/>
                <a:cs typeface="M PLUS 1p" panose="020B0600070205080204" charset="-128"/>
              </a:rPr>
              <a:t>VGG</a:t>
            </a:r>
            <a:r>
              <a:rPr lang="ja-JP" altLang="en-US" sz="1200" dirty="0">
                <a:latin typeface="メイリオ" panose="020B0604030504040204" pitchFamily="50" charset="-128"/>
                <a:ea typeface="メイリオ" panose="020B0604030504040204" pitchFamily="50" charset="-128"/>
                <a:cs typeface="M PLUS 1p" panose="020B0600070205080204" charset="-128"/>
              </a:rPr>
              <a:t>畳み込みニューラルネットワークにより抽出した低次元の画像特徴ベクトルを用いた画像シーン検索手法を提案してきた．</a:t>
            </a:r>
          </a:p>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2</a:t>
            </a:fld>
            <a:endParaRPr kumimoji="1" lang="ja-JP" altLang="en-US"/>
          </a:p>
        </p:txBody>
      </p:sp>
    </p:spTree>
    <p:extLst>
      <p:ext uri="{BB962C8B-B14F-4D97-AF65-F5344CB8AC3E}">
        <p14:creationId xmlns:p14="http://schemas.microsoft.com/office/powerpoint/2010/main" val="426088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3</a:t>
            </a:fld>
            <a:endParaRPr kumimoji="1" lang="ja-JP" altLang="en-US"/>
          </a:p>
        </p:txBody>
      </p:sp>
    </p:spTree>
    <p:extLst>
      <p:ext uri="{BB962C8B-B14F-4D97-AF65-F5344CB8AC3E}">
        <p14:creationId xmlns:p14="http://schemas.microsoft.com/office/powerpoint/2010/main" val="346407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4</a:t>
            </a:fld>
            <a:endParaRPr kumimoji="1" lang="ja-JP" altLang="en-US"/>
          </a:p>
        </p:txBody>
      </p:sp>
    </p:spTree>
    <p:extLst>
      <p:ext uri="{BB962C8B-B14F-4D97-AF65-F5344CB8AC3E}">
        <p14:creationId xmlns:p14="http://schemas.microsoft.com/office/powerpoint/2010/main" val="1962404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5</a:t>
            </a:fld>
            <a:endParaRPr kumimoji="1" lang="ja-JP" altLang="en-US"/>
          </a:p>
        </p:txBody>
      </p:sp>
    </p:spTree>
    <p:extLst>
      <p:ext uri="{BB962C8B-B14F-4D97-AF65-F5344CB8AC3E}">
        <p14:creationId xmlns:p14="http://schemas.microsoft.com/office/powerpoint/2010/main" val="253964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重要なとこだけ，ゆっくり協調</a:t>
            </a:r>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6</a:t>
            </a:fld>
            <a:endParaRPr kumimoji="1" lang="ja-JP" altLang="en-US"/>
          </a:p>
        </p:txBody>
      </p:sp>
    </p:spTree>
    <p:extLst>
      <p:ext uri="{BB962C8B-B14F-4D97-AF65-F5344CB8AC3E}">
        <p14:creationId xmlns:p14="http://schemas.microsoft.com/office/powerpoint/2010/main" val="2242081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7</a:t>
            </a:fld>
            <a:endParaRPr kumimoji="1" lang="ja-JP" altLang="en-US"/>
          </a:p>
        </p:txBody>
      </p:sp>
    </p:spTree>
    <p:extLst>
      <p:ext uri="{BB962C8B-B14F-4D97-AF65-F5344CB8AC3E}">
        <p14:creationId xmlns:p14="http://schemas.microsoft.com/office/powerpoint/2010/main" val="198438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8</a:t>
            </a:fld>
            <a:endParaRPr kumimoji="1" lang="ja-JP" altLang="en-US"/>
          </a:p>
        </p:txBody>
      </p:sp>
    </p:spTree>
    <p:extLst>
      <p:ext uri="{BB962C8B-B14F-4D97-AF65-F5344CB8AC3E}">
        <p14:creationId xmlns:p14="http://schemas.microsoft.com/office/powerpoint/2010/main" val="2823140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9</a:t>
            </a:fld>
            <a:endParaRPr kumimoji="1" lang="ja-JP" altLang="en-US"/>
          </a:p>
        </p:txBody>
      </p:sp>
    </p:spTree>
    <p:extLst>
      <p:ext uri="{BB962C8B-B14F-4D97-AF65-F5344CB8AC3E}">
        <p14:creationId xmlns:p14="http://schemas.microsoft.com/office/powerpoint/2010/main" val="103002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A5FB488-428E-409C-A9BC-E61F947CD16A}" type="datetime1">
              <a:rPr kumimoji="1" lang="ja-JP" altLang="en-US" smtClean="0"/>
              <a:t>2024/1/19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296400" y="6356350"/>
            <a:ext cx="2743200" cy="365125"/>
          </a:xfrm>
        </p:spPr>
        <p:txBody>
          <a:bodyPr/>
          <a:lstStyle>
            <a:lvl1pPr>
              <a:defRPr sz="4000"/>
            </a:lvl1pPr>
          </a:lstStyle>
          <a:p>
            <a:fld id="{874BACF7-99DA-41FF-B118-A10F82C1DE53}" type="slidenum">
              <a:rPr kumimoji="1" lang="ja-JP" altLang="en-US" smtClean="0"/>
              <a:pPr/>
              <a:t>‹#›</a:t>
            </a:fld>
            <a:endParaRPr kumimoji="1" lang="ja-JP" altLang="en-US" dirty="0"/>
          </a:p>
        </p:txBody>
      </p:sp>
    </p:spTree>
    <p:extLst>
      <p:ext uri="{BB962C8B-B14F-4D97-AF65-F5344CB8AC3E}">
        <p14:creationId xmlns:p14="http://schemas.microsoft.com/office/powerpoint/2010/main" val="29317135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4367E0F-AF29-43FE-98B2-6451A2F46876}" type="datetime1">
              <a:rPr kumimoji="1" lang="ja-JP" altLang="en-US" smtClean="0"/>
              <a:t>2024/1/19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307043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EC11F81-C50C-41C3-9DF4-72BF51F0E339}" type="datetime1">
              <a:rPr kumimoji="1" lang="ja-JP" altLang="en-US" smtClean="0"/>
              <a:t>2024/1/19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60262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7F767DB-2FE6-44B1-9CA2-94312CB3DC9F}" type="datetime1">
              <a:rPr kumimoji="1" lang="ja-JP" altLang="en-US" smtClean="0"/>
              <a:t>2024/1/19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BACF7-99DA-41FF-B118-A10F82C1DE53}" type="slidenum">
              <a:rPr kumimoji="1" lang="ja-JP" altLang="en-US" smtClean="0"/>
              <a:t>‹#›</a:t>
            </a:fld>
            <a:endParaRPr kumimoji="1" lang="ja-JP" altLang="en-US" dirty="0"/>
          </a:p>
        </p:txBody>
      </p:sp>
    </p:spTree>
    <p:extLst>
      <p:ext uri="{BB962C8B-B14F-4D97-AF65-F5344CB8AC3E}">
        <p14:creationId xmlns:p14="http://schemas.microsoft.com/office/powerpoint/2010/main" val="212142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BAE5138-5C73-4159-B915-0A8D598E9A41}" type="datetime1">
              <a:rPr kumimoji="1" lang="ja-JP" altLang="en-US" smtClean="0"/>
              <a:t>2024/1/19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20522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802EC70-1429-49B6-9D7B-65083760639A}" type="datetime1">
              <a:rPr kumimoji="1" lang="ja-JP" altLang="en-US" smtClean="0"/>
              <a:t>2024/1/19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4003653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C57F420-08E3-4AC6-8CAD-64727810C15D}" type="datetime1">
              <a:rPr kumimoji="1" lang="ja-JP" altLang="en-US" smtClean="0"/>
              <a:t>2024/1/19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201374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AC51EC0-212E-4B90-8CBB-264678A336D0}" type="datetime1">
              <a:rPr kumimoji="1" lang="ja-JP" altLang="en-US" smtClean="0"/>
              <a:t>2024/1/19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4136025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C452C-309C-41DF-8204-18B987BAA3B3}" type="datetime1">
              <a:rPr kumimoji="1" lang="ja-JP" altLang="en-US" smtClean="0"/>
              <a:t>2024/1/19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1366319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3D445C7-74EE-40C1-B8B6-C97CD1E0AE87}" type="datetime1">
              <a:rPr kumimoji="1" lang="ja-JP" altLang="en-US" smtClean="0"/>
              <a:t>2024/1/19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206104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F46C87E-91C1-4B5B-BB17-3C5227F85199}" type="datetime1">
              <a:rPr kumimoji="1" lang="ja-JP" altLang="en-US" smtClean="0"/>
              <a:t>2024/1/19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405559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F8DEF-B89D-4853-BA96-0C8604F88AEE}" type="datetime1">
              <a:rPr kumimoji="1" lang="ja-JP" altLang="en-US" smtClean="0"/>
              <a:t>2024/1/19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304421" y="6356350"/>
            <a:ext cx="2743200" cy="365125"/>
          </a:xfrm>
          <a:prstGeom prst="rect">
            <a:avLst/>
          </a:prstGeom>
        </p:spPr>
        <p:txBody>
          <a:bodyPr vert="horz" lIns="91440" tIns="45720" rIns="91440" bIns="45720" rtlCol="0" anchor="ctr"/>
          <a:lstStyle>
            <a:lvl1pPr algn="r">
              <a:defRPr sz="4000">
                <a:solidFill>
                  <a:schemeClr val="tx1">
                    <a:tint val="75000"/>
                  </a:schemeClr>
                </a:solidFill>
              </a:defRPr>
            </a:lvl1pPr>
          </a:lstStyle>
          <a:p>
            <a:fld id="{874BACF7-99DA-41FF-B118-A10F82C1DE53}" type="slidenum">
              <a:rPr kumimoji="1" lang="ja-JP" altLang="en-US" smtClean="0"/>
              <a:pPr/>
              <a:t>‹#›</a:t>
            </a:fld>
            <a:endParaRPr kumimoji="1" lang="ja-JP" altLang="en-US" dirty="0"/>
          </a:p>
        </p:txBody>
      </p:sp>
    </p:spTree>
    <p:extLst>
      <p:ext uri="{BB962C8B-B14F-4D97-AF65-F5344CB8AC3E}">
        <p14:creationId xmlns:p14="http://schemas.microsoft.com/office/powerpoint/2010/main" val="1314299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843917" y="2266866"/>
            <a:ext cx="10504166" cy="1354568"/>
          </a:xfrm>
        </p:spPr>
        <p:txBody>
          <a:bodyPr anchor="ctr">
            <a:noAutofit/>
          </a:bodyPr>
          <a:lstStyle/>
          <a:p>
            <a:pPr>
              <a:lnSpc>
                <a:spcPct val="100000"/>
              </a:lnSpc>
              <a:spcBef>
                <a:spcPts val="0"/>
              </a:spcBef>
              <a:buClr>
                <a:srgbClr val="000000"/>
              </a:buClr>
              <a:buSzPts val="3200"/>
            </a:pPr>
            <a:r>
              <a:rPr lang="ja-JP" altLang="en-US" sz="4000" b="1" dirty="0">
                <a:latin typeface="メイリオ" panose="020B0604030504040204" pitchFamily="50" charset="-128"/>
                <a:ea typeface="メイリオ" panose="020B0604030504040204" pitchFamily="50" charset="-128"/>
              </a:rPr>
              <a:t>自然環境映像を対象とした画像検索における</a:t>
            </a:r>
            <a:br>
              <a:rPr lang="ja-JP" altLang="en-US" sz="4000" b="1" dirty="0">
                <a:latin typeface="メイリオ" panose="020B0604030504040204" pitchFamily="50" charset="-128"/>
                <a:ea typeface="メイリオ" panose="020B0604030504040204" pitchFamily="50" charset="-128"/>
              </a:rPr>
            </a:br>
            <a:r>
              <a:rPr lang="ja-JP" altLang="en-US" sz="4000" b="1" dirty="0">
                <a:latin typeface="メイリオ" panose="020B0604030504040204" pitchFamily="50" charset="-128"/>
                <a:ea typeface="メイリオ" panose="020B0604030504040204" pitchFamily="50" charset="-128"/>
              </a:rPr>
              <a:t>画像特徴ベクトルのインデクシング手法</a:t>
            </a:r>
            <a:endParaRPr lang="ja-JP" altLang="en-US" sz="4000" b="1" dirty="0">
              <a:latin typeface="メイリオ" panose="020B0604030504040204" pitchFamily="50" charset="-128"/>
              <a:ea typeface="メイリオ" panose="020B0604030504040204" pitchFamily="50" charset="-128"/>
              <a:cs typeface="M PLUS 1p"/>
              <a:sym typeface="M PLUS 1p"/>
            </a:endParaRPr>
          </a:p>
        </p:txBody>
      </p:sp>
      <p:sp>
        <p:nvSpPr>
          <p:cNvPr id="3" name="字幕 2">
            <a:extLst>
              <a:ext uri="{FF2B5EF4-FFF2-40B4-BE49-F238E27FC236}">
                <a16:creationId xmlns:a16="http://schemas.microsoft.com/office/drawing/2014/main" id="{DB46B40D-75A5-4023-8EB0-3F16271EEA1E}"/>
              </a:ext>
            </a:extLst>
          </p:cNvPr>
          <p:cNvSpPr>
            <a:spLocks noGrp="1"/>
          </p:cNvSpPr>
          <p:nvPr>
            <p:ph type="subTitle" idx="1"/>
          </p:nvPr>
        </p:nvSpPr>
        <p:spPr>
          <a:xfrm>
            <a:off x="2585129" y="3926473"/>
            <a:ext cx="7080834" cy="1815996"/>
          </a:xfrm>
        </p:spPr>
        <p:txBody>
          <a:bodyPr anchor="ctr">
            <a:noAutofit/>
          </a:bodyPr>
          <a:lstStyle/>
          <a:p>
            <a:r>
              <a:rPr kumimoji="1" lang="ja-JP" altLang="en-US" sz="2800" b="1" dirty="0">
                <a:latin typeface="メイリオ" panose="020B0604030504040204" pitchFamily="50" charset="-128"/>
                <a:ea typeface="メイリオ" panose="020B0604030504040204" pitchFamily="50" charset="-128"/>
                <a:cs typeface="M PLUS 1p" panose="020B0600070205080204" charset="-128"/>
              </a:rPr>
              <a:t>鷹野研究室</a:t>
            </a:r>
            <a:endParaRPr kumimoji="1" lang="en-US" altLang="ja-JP" sz="2800" b="1" dirty="0">
              <a:latin typeface="メイリオ" panose="020B0604030504040204" pitchFamily="50" charset="-128"/>
              <a:ea typeface="メイリオ" panose="020B0604030504040204" pitchFamily="50" charset="-128"/>
              <a:cs typeface="M PLUS 1p" panose="020B0600070205080204" charset="-128"/>
            </a:endParaRPr>
          </a:p>
          <a:p>
            <a:r>
              <a:rPr kumimoji="1" lang="ja-JP" altLang="en-US" sz="2800" b="1" dirty="0">
                <a:latin typeface="メイリオ" panose="020B0604030504040204" pitchFamily="50" charset="-128"/>
                <a:ea typeface="メイリオ" panose="020B0604030504040204" pitchFamily="50" charset="-128"/>
                <a:cs typeface="M PLUS 1p" panose="020B0600070205080204" charset="-128"/>
              </a:rPr>
              <a:t>指導教員：鷹野 孝典 教授</a:t>
            </a:r>
            <a:endParaRPr kumimoji="1" lang="en-US" altLang="ja-JP" sz="2800" b="1" dirty="0">
              <a:latin typeface="メイリオ" panose="020B0604030504040204" pitchFamily="50" charset="-128"/>
              <a:ea typeface="メイリオ" panose="020B0604030504040204" pitchFamily="50" charset="-128"/>
              <a:cs typeface="M PLUS 1p" panose="020B0600070205080204" charset="-128"/>
            </a:endParaRPr>
          </a:p>
          <a:p>
            <a:r>
              <a:rPr lang="ja-JP" altLang="en-US" sz="2800" b="1" dirty="0">
                <a:latin typeface="メイリオ" panose="020B0604030504040204" pitchFamily="50" charset="-128"/>
                <a:ea typeface="メイリオ" panose="020B0604030504040204" pitchFamily="50" charset="-128"/>
                <a:cs typeface="M PLUS 1p" panose="020B0600070205080204" charset="-128"/>
              </a:rPr>
              <a:t>学籍番号：</a:t>
            </a:r>
            <a:r>
              <a:rPr lang="en-US" altLang="ja-JP" sz="2800" b="1" dirty="0">
                <a:latin typeface="メイリオ" panose="020B0604030504040204" pitchFamily="50" charset="-128"/>
                <a:ea typeface="メイリオ" panose="020B0604030504040204" pitchFamily="50" charset="-128"/>
                <a:cs typeface="M PLUS 1p" panose="020B0600070205080204" charset="-128"/>
              </a:rPr>
              <a:t>2021065</a:t>
            </a:r>
            <a:r>
              <a:rPr lang="ja-JP" altLang="en-US" sz="2800" b="1" dirty="0">
                <a:latin typeface="メイリオ" panose="020B0604030504040204" pitchFamily="50" charset="-128"/>
                <a:ea typeface="メイリオ" panose="020B0604030504040204" pitchFamily="50" charset="-128"/>
                <a:cs typeface="M PLUS 1p" panose="020B0600070205080204" charset="-128"/>
              </a:rPr>
              <a:t>　氏名：瀬尾 幸斗</a:t>
            </a:r>
            <a:endParaRPr lang="en-US" altLang="ja-JP" sz="2800" b="1" dirty="0">
              <a:latin typeface="メイリオ" panose="020B0604030504040204" pitchFamily="50" charset="-128"/>
              <a:ea typeface="メイリオ" panose="020B0604030504040204" pitchFamily="50" charset="-128"/>
              <a:cs typeface="M PLUS 1p" panose="020B0600070205080204" charset="-128"/>
            </a:endParaRPr>
          </a:p>
        </p:txBody>
      </p:sp>
      <p:sp>
        <p:nvSpPr>
          <p:cNvPr id="5" name="字幕 2">
            <a:extLst>
              <a:ext uri="{FF2B5EF4-FFF2-40B4-BE49-F238E27FC236}">
                <a16:creationId xmlns:a16="http://schemas.microsoft.com/office/drawing/2014/main" id="{BAAB92C8-6DEE-4131-BC30-49EDB30AFCD4}"/>
              </a:ext>
            </a:extLst>
          </p:cNvPr>
          <p:cNvSpPr txBox="1">
            <a:spLocks/>
          </p:cNvSpPr>
          <p:nvPr/>
        </p:nvSpPr>
        <p:spPr>
          <a:xfrm>
            <a:off x="1984075" y="886524"/>
            <a:ext cx="8298612" cy="107530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800" b="1" dirty="0">
                <a:latin typeface="メイリオ" panose="020B0604030504040204" pitchFamily="50" charset="-128"/>
                <a:ea typeface="メイリオ" panose="020B0604030504040204" pitchFamily="50" charset="-128"/>
                <a:cs typeface="M PLUS 1p" panose="020B0600070205080204" charset="-128"/>
              </a:rPr>
              <a:t>2023</a:t>
            </a:r>
            <a:r>
              <a:rPr lang="ja-JP" altLang="en-US" sz="2800" b="1" dirty="0">
                <a:latin typeface="メイリオ" panose="020B0604030504040204" pitchFamily="50" charset="-128"/>
                <a:ea typeface="メイリオ" panose="020B0604030504040204" pitchFamily="50" charset="-128"/>
                <a:cs typeface="M PLUS 1p" panose="020B0600070205080204" charset="-128"/>
              </a:rPr>
              <a:t>年度　神奈川工科大学情報学部情報工学科</a:t>
            </a:r>
            <a:endParaRPr lang="en-US" altLang="ja-JP" sz="2800" b="1" dirty="0">
              <a:latin typeface="メイリオ" panose="020B0604030504040204" pitchFamily="50" charset="-128"/>
              <a:ea typeface="メイリオ" panose="020B0604030504040204" pitchFamily="50" charset="-128"/>
              <a:cs typeface="M PLUS 1p" panose="020B0600070205080204" charset="-128"/>
            </a:endParaRPr>
          </a:p>
          <a:p>
            <a:r>
              <a:rPr lang="ja-JP" altLang="en-US" sz="2800" b="1" dirty="0">
                <a:latin typeface="メイリオ" panose="020B0604030504040204" pitchFamily="50" charset="-128"/>
                <a:ea typeface="メイリオ" panose="020B0604030504040204" pitchFamily="50" charset="-128"/>
                <a:cs typeface="M PLUS 1p" panose="020B0600070205080204" charset="-128"/>
              </a:rPr>
              <a:t>卒業論文発表会</a:t>
            </a:r>
            <a:endParaRPr lang="en-US" altLang="ja-JP" sz="2800" b="1" dirty="0">
              <a:latin typeface="メイリオ" panose="020B0604030504040204" pitchFamily="50" charset="-128"/>
              <a:ea typeface="メイリオ" panose="020B0604030504040204" pitchFamily="50" charset="-128"/>
              <a:cs typeface="M PLUS 1p" panose="020B0600070205080204" charset="-128"/>
            </a:endParaRPr>
          </a:p>
        </p:txBody>
      </p:sp>
      <p:sp>
        <p:nvSpPr>
          <p:cNvPr id="7" name="スライド番号プレースホルダー 6"/>
          <p:cNvSpPr>
            <a:spLocks noGrp="1"/>
          </p:cNvSpPr>
          <p:nvPr>
            <p:ph type="sldNum" sz="quarter" idx="12"/>
          </p:nvPr>
        </p:nvSpPr>
        <p:spPr/>
        <p:txBody>
          <a:bodyPr/>
          <a:lstStyle/>
          <a:p>
            <a:fld id="{874BACF7-99DA-41FF-B118-A10F82C1DE53}" type="slidenum">
              <a:rPr kumimoji="1" lang="ja-JP" altLang="en-US" smtClean="0"/>
              <a:pPr/>
              <a:t>1</a:t>
            </a:fld>
            <a:endParaRPr kumimoji="1" lang="ja-JP" altLang="en-US" dirty="0"/>
          </a:p>
        </p:txBody>
      </p:sp>
      <p:cxnSp>
        <p:nvCxnSpPr>
          <p:cNvPr id="6" name="Google Shape;93;p13">
            <a:extLst>
              <a:ext uri="{FF2B5EF4-FFF2-40B4-BE49-F238E27FC236}">
                <a16:creationId xmlns:a16="http://schemas.microsoft.com/office/drawing/2014/main" id="{1033853B-F127-4601-81EF-E8E9A2A1A4B9}"/>
              </a:ext>
            </a:extLst>
          </p:cNvPr>
          <p:cNvCxnSpPr>
            <a:cxnSpLocks/>
          </p:cNvCxnSpPr>
          <p:nvPr/>
        </p:nvCxnSpPr>
        <p:spPr>
          <a:xfrm>
            <a:off x="1645920" y="3621436"/>
            <a:ext cx="8970745" cy="0"/>
          </a:xfrm>
          <a:prstGeom prst="straightConnector1">
            <a:avLst/>
          </a:prstGeom>
          <a:noFill/>
          <a:ln w="19050" cap="flat" cmpd="sng">
            <a:solidFill>
              <a:srgbClr val="454E53"/>
            </a:solidFill>
            <a:prstDash val="solid"/>
            <a:round/>
            <a:headEnd type="none" w="sm" len="sm"/>
            <a:tailEnd type="none" w="sm" len="sm"/>
          </a:ln>
        </p:spPr>
      </p:cxnSp>
    </p:spTree>
    <p:extLst>
      <p:ext uri="{BB962C8B-B14F-4D97-AF65-F5344CB8AC3E}">
        <p14:creationId xmlns:p14="http://schemas.microsoft.com/office/powerpoint/2010/main" val="3996887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en-US" altLang="ja-JP" sz="4400" b="1" dirty="0">
                <a:latin typeface="メイリオ" panose="020B0604030504040204" pitchFamily="50" charset="-128"/>
                <a:ea typeface="メイリオ" panose="020B0604030504040204" pitchFamily="50" charset="-128"/>
                <a:cs typeface="M PLUS 1p"/>
                <a:sym typeface="M PLUS 1p"/>
              </a:rPr>
              <a:t>STEP-3</a:t>
            </a:r>
            <a:endParaRPr lang="ja-JP" altLang="en-US" sz="4400" b="1" dirty="0">
              <a:latin typeface="メイリオ" panose="020B0604030504040204" pitchFamily="50" charset="-128"/>
              <a:ea typeface="メイリオ" panose="020B0604030504040204" pitchFamily="50" charset="-128"/>
              <a:cs typeface="M PLUS 1p"/>
              <a:sym typeface="M PLUS 1p"/>
            </a:endParaRP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10</a:t>
            </a:fld>
            <a:endParaRPr kumimoji="1" lang="ja-JP" altLang="en-US" dirty="0"/>
          </a:p>
        </p:txBody>
      </p:sp>
      <p:pic>
        <p:nvPicPr>
          <p:cNvPr id="6" name="図 5">
            <a:extLst>
              <a:ext uri="{FF2B5EF4-FFF2-40B4-BE49-F238E27FC236}">
                <a16:creationId xmlns:a16="http://schemas.microsoft.com/office/drawing/2014/main" id="{B048331B-6C4A-033B-88C8-B71E3E8A346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362" y="1191602"/>
            <a:ext cx="10643276" cy="4786056"/>
          </a:xfrm>
          <a:prstGeom prst="rect">
            <a:avLst/>
          </a:prstGeom>
          <a:noFill/>
          <a:ln>
            <a:noFill/>
          </a:ln>
        </p:spPr>
      </p:pic>
    </p:spTree>
    <p:extLst>
      <p:ext uri="{BB962C8B-B14F-4D97-AF65-F5344CB8AC3E}">
        <p14:creationId xmlns:p14="http://schemas.microsoft.com/office/powerpoint/2010/main" val="153263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en-US" altLang="ja-JP" sz="4400" b="1" dirty="0">
                <a:latin typeface="メイリオ" panose="020B0604030504040204" pitchFamily="50" charset="-128"/>
                <a:ea typeface="メイリオ" panose="020B0604030504040204" pitchFamily="50" charset="-128"/>
                <a:cs typeface="M PLUS 1p"/>
                <a:sym typeface="M PLUS 1p"/>
              </a:rPr>
              <a:t>STEP-4</a:t>
            </a:r>
            <a:endParaRPr lang="ja-JP" altLang="en-US" sz="4400" b="1" dirty="0">
              <a:latin typeface="メイリオ" panose="020B0604030504040204" pitchFamily="50" charset="-128"/>
              <a:ea typeface="メイリオ" panose="020B0604030504040204" pitchFamily="50" charset="-128"/>
              <a:cs typeface="M PLUS 1p"/>
              <a:sym typeface="M PLUS 1p"/>
            </a:endParaRP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buClr>
                    <a:schemeClr val="tx1">
                      <a:lumMod val="75000"/>
                      <a:lumOff val="25000"/>
                    </a:schemeClr>
                  </a:buClr>
                  <a:buNone/>
                </a:pPr>
                <a:r>
                  <a:rPr lang="en-US" altLang="ja-JP" sz="3200" kern="100" dirty="0">
                    <a:effectLst/>
                    <a:latin typeface="+mn-ea"/>
                  </a:rPr>
                  <a:t>STEP-3</a:t>
                </a:r>
                <a:r>
                  <a:rPr lang="ja-JP" altLang="en-US" sz="3200" kern="100" dirty="0">
                    <a:effectLst/>
                    <a:latin typeface="+mn-ea"/>
                  </a:rPr>
                  <a:t>で得られた特徴ベクトルにクラスタリングを適用し，平均や重心といったクラスタの代表となる値を算出し，代表特徴ベクトル</a:t>
                </a:r>
                <a14:m>
                  <m:oMath xmlns:m="http://schemas.openxmlformats.org/officeDocument/2006/math">
                    <m:r>
                      <a:rPr lang="ja-JP" altLang="en-US" sz="3200" i="1" smtClean="0">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𝑅</m:t>
                    </m:r>
                    <m:r>
                      <a:rPr lang="ja-JP" altLang="ja-JP" sz="32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m:t>
                    </m:r>
                    <m:sSub>
                      <m:sSubPr>
                        <m:ctrlPr>
                          <a:rPr lang="ja-JP" altLang="ja-JP" sz="3200" i="1">
                            <a:solidFill>
                              <a:schemeClr val="tx1">
                                <a:lumMod val="75000"/>
                                <a:lumOff val="25000"/>
                              </a:schemeClr>
                            </a:solidFill>
                            <a:effectLst/>
                            <a:uFill>
                              <a:solidFill>
                                <a:srgbClr val="000000"/>
                              </a:solidFill>
                            </a:uFill>
                            <a:latin typeface="Cambria Math" panose="02040503050406030204" pitchFamily="18" charset="0"/>
                            <a:ea typeface="Cambria Math" panose="02040503050406030204" pitchFamily="18" charset="0"/>
                            <a:cs typeface="Century" panose="02040604050505020304" pitchFamily="18" charset="0"/>
                          </a:rPr>
                        </m:ctrlPr>
                      </m:sSubPr>
                      <m:e>
                        <m:r>
                          <a:rPr lang="ja-JP" altLang="en-US" sz="32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𝑟</m:t>
                        </m:r>
                      </m:e>
                      <m:sub>
                        <m:r>
                          <a:rPr lang="ja-JP" altLang="ja-JP" sz="32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1</m:t>
                        </m:r>
                      </m:sub>
                    </m:sSub>
                    <m:r>
                      <a:rPr lang="ja-JP" altLang="ja-JP" sz="32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m:t>
                    </m:r>
                    <m:sSub>
                      <m:sSubPr>
                        <m:ctrlPr>
                          <a:rPr lang="ja-JP" altLang="ja-JP" sz="3200" i="1">
                            <a:solidFill>
                              <a:schemeClr val="tx1">
                                <a:lumMod val="75000"/>
                                <a:lumOff val="25000"/>
                              </a:schemeClr>
                            </a:solidFill>
                            <a:effectLst/>
                            <a:uFill>
                              <a:solidFill>
                                <a:srgbClr val="000000"/>
                              </a:solidFill>
                            </a:uFill>
                            <a:latin typeface="Cambria Math" panose="02040503050406030204" pitchFamily="18" charset="0"/>
                            <a:ea typeface="Cambria Math" panose="02040503050406030204" pitchFamily="18" charset="0"/>
                            <a:cs typeface="Century" panose="02040604050505020304" pitchFamily="18" charset="0"/>
                          </a:rPr>
                        </m:ctrlPr>
                      </m:sSubPr>
                      <m:e>
                        <m:r>
                          <a:rPr lang="ja-JP" altLang="en-US" sz="32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𝑟</m:t>
                        </m:r>
                      </m:e>
                      <m:sub>
                        <m:r>
                          <a:rPr lang="ja-JP" altLang="ja-JP" sz="32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2</m:t>
                        </m:r>
                      </m:sub>
                    </m:sSub>
                    <m:r>
                      <a:rPr lang="ja-JP" altLang="ja-JP" sz="32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m:t>
                    </m:r>
                    <m:sSub>
                      <m:sSubPr>
                        <m:ctrlPr>
                          <a:rPr lang="ja-JP" altLang="ja-JP" sz="3200" i="1">
                            <a:solidFill>
                              <a:schemeClr val="tx1">
                                <a:lumMod val="75000"/>
                                <a:lumOff val="25000"/>
                              </a:schemeClr>
                            </a:solidFill>
                            <a:effectLst/>
                            <a:uFill>
                              <a:solidFill>
                                <a:srgbClr val="000000"/>
                              </a:solidFill>
                            </a:uFill>
                            <a:latin typeface="Cambria Math" panose="02040503050406030204" pitchFamily="18" charset="0"/>
                            <a:ea typeface="Cambria Math" panose="02040503050406030204" pitchFamily="18" charset="0"/>
                            <a:cs typeface="Century" panose="02040604050505020304" pitchFamily="18" charset="0"/>
                          </a:rPr>
                        </m:ctrlPr>
                      </m:sSubPr>
                      <m:e>
                        <m:r>
                          <a:rPr lang="ja-JP" altLang="en-US" sz="32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𝑟</m:t>
                        </m:r>
                      </m:e>
                      <m:sub>
                        <m:r>
                          <a:rPr lang="ja-JP" altLang="en-US" sz="32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𝑖</m:t>
                        </m:r>
                      </m:sub>
                    </m:sSub>
                    <m:r>
                      <a:rPr lang="ja-JP" altLang="ja-JP" sz="32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m:t>
                    </m:r>
                  </m:oMath>
                </a14:m>
                <a:r>
                  <a:rPr lang="ja-JP" altLang="en-US" sz="3200" kern="100" dirty="0">
                    <a:effectLst/>
                    <a:latin typeface="+mn-ea"/>
                  </a:rPr>
                  <a:t>として</a:t>
                </a:r>
                <a:r>
                  <a:rPr lang="ja-JP" altLang="en-US" sz="3200" kern="100" dirty="0">
                    <a:latin typeface="+mn-ea"/>
                  </a:rPr>
                  <a:t>インデクシング</a:t>
                </a:r>
                <a:r>
                  <a:rPr lang="ja-JP" altLang="en-US" sz="3200" kern="100" dirty="0">
                    <a:effectLst/>
                    <a:latin typeface="+mn-ea"/>
                  </a:rPr>
                  <a:t>する．</a:t>
                </a:r>
                <a:endParaRPr lang="en-US" altLang="ja-JP" sz="3200" kern="100" dirty="0">
                  <a:effectLst/>
                  <a:latin typeface="+mn-ea"/>
                </a:endParaRPr>
              </a:p>
            </p:txBody>
          </p:sp>
        </mc:Choice>
        <mc:Fallback xmlns="">
          <p:sp>
            <p:nvSpPr>
              <p:cNvPr id="8" name="字幕 2">
                <a:extLst>
                  <a:ext uri="{FF2B5EF4-FFF2-40B4-BE49-F238E27FC236}">
                    <a16:creationId xmlns:a16="http://schemas.microsoft.com/office/drawing/2014/main" id="{F3CBF01B-CB2D-4084-A866-A97E0D8D2360}"/>
                  </a:ext>
                </a:extLst>
              </p:cNvPr>
              <p:cNvSpPr txBox="1">
                <a:spLocks noRot="1" noChangeAspect="1" noMove="1" noResize="1" noEditPoints="1" noAdjustHandles="1" noChangeArrowheads="1" noChangeShapeType="1" noTextEdit="1"/>
              </p:cNvSpPr>
              <p:nvPr/>
            </p:nvSpPr>
            <p:spPr>
              <a:xfrm>
                <a:off x="633776" y="1116532"/>
                <a:ext cx="10924450" cy="5239818"/>
              </a:xfrm>
              <a:prstGeom prst="rect">
                <a:avLst/>
              </a:prstGeom>
              <a:blipFill>
                <a:blip r:embed="rId3"/>
                <a:stretch>
                  <a:fillRect l="-1339" t="-2209" r="-781"/>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11</a:t>
            </a:fld>
            <a:endParaRPr kumimoji="1" lang="ja-JP" altLang="en-US" dirty="0"/>
          </a:p>
        </p:txBody>
      </p:sp>
      <p:sp>
        <p:nvSpPr>
          <p:cNvPr id="5" name="四角形: 角を丸くする 4">
            <a:extLst>
              <a:ext uri="{FF2B5EF4-FFF2-40B4-BE49-F238E27FC236}">
                <a16:creationId xmlns:a16="http://schemas.microsoft.com/office/drawing/2014/main" id="{AD8DE274-9DA9-3696-C0F1-7CAA18F97E71}"/>
              </a:ext>
            </a:extLst>
          </p:cNvPr>
          <p:cNvSpPr/>
          <p:nvPr/>
        </p:nvSpPr>
        <p:spPr>
          <a:xfrm>
            <a:off x="518160" y="1039203"/>
            <a:ext cx="11216640" cy="1582078"/>
          </a:xfrm>
          <a:prstGeom prst="roundRect">
            <a:avLst>
              <a:gd name="adj" fmla="val 8459"/>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pic>
        <p:nvPicPr>
          <p:cNvPr id="41" name="図 40">
            <a:extLst>
              <a:ext uri="{FF2B5EF4-FFF2-40B4-BE49-F238E27FC236}">
                <a16:creationId xmlns:a16="http://schemas.microsoft.com/office/drawing/2014/main" id="{CEEA8C68-6BC4-4B78-5386-2DA6AF2AD71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3564" y="2698610"/>
            <a:ext cx="8804871" cy="3884131"/>
          </a:xfrm>
          <a:prstGeom prst="rect">
            <a:avLst/>
          </a:prstGeom>
          <a:noFill/>
          <a:ln>
            <a:noFill/>
          </a:ln>
        </p:spPr>
      </p:pic>
    </p:spTree>
    <p:extLst>
      <p:ext uri="{BB962C8B-B14F-4D97-AF65-F5344CB8AC3E}">
        <p14:creationId xmlns:p14="http://schemas.microsoft.com/office/powerpoint/2010/main" val="390399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67719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ja-JP" altLang="en-US" sz="2800" b="1" u="sng" dirty="0">
                <a:latin typeface="メイリオ" panose="020B0604030504040204" pitchFamily="50" charset="-128"/>
                <a:ea typeface="メイリオ" panose="020B0604030504040204" pitchFamily="50" charset="-128"/>
              </a:rPr>
              <a:t>実験目的：</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提案手法により抽出した特徴ベクトルを用いた画像分類精度を確認することで，実現可能性を評価する．</a:t>
            </a:r>
            <a:endParaRPr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algn="l">
              <a:lnSpc>
                <a:spcPct val="100000"/>
              </a:lnSpc>
            </a:pPr>
            <a:r>
              <a:rPr lang="ja-JP" altLang="en-US" sz="2800" b="1" u="sng" dirty="0">
                <a:latin typeface="メイリオ" panose="020B0604030504040204" pitchFamily="50" charset="-128"/>
                <a:ea typeface="メイリオ" panose="020B0604030504040204" pitchFamily="50" charset="-128"/>
              </a:rPr>
              <a:t>実験環境：</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lang="ja-JP" altLang="en-US" sz="2800" dirty="0">
                <a:latin typeface="メイリオ" panose="020B0604030504040204" pitchFamily="50" charset="-128"/>
                <a:ea typeface="メイリオ" panose="020B0604030504040204" pitchFamily="50" charset="-128"/>
              </a:rPr>
              <a:t>オートエンコーダと距離学習ニューラルネットワークを組み合わせた</a:t>
            </a:r>
            <a:r>
              <a:rPr lang="en-US" altLang="ja-JP" sz="2800" dirty="0">
                <a:latin typeface="メイリオ" panose="020B0604030504040204" pitchFamily="50" charset="-128"/>
                <a:ea typeface="メイリオ" panose="020B0604030504040204" pitchFamily="50" charset="-128"/>
              </a:rPr>
              <a:t>6</a:t>
            </a:r>
            <a:r>
              <a:rPr lang="ja-JP" altLang="en-US" sz="2800" dirty="0">
                <a:latin typeface="メイリオ" panose="020B0604030504040204" pitchFamily="50" charset="-128"/>
                <a:ea typeface="メイリオ" panose="020B0604030504040204" pitchFamily="50" charset="-128"/>
              </a:rPr>
              <a:t>つのモデルを構築する．</a:t>
            </a:r>
            <a:endParaRPr lang="en-US" altLang="ja-JP" sz="2800" dirty="0">
              <a:latin typeface="メイリオ" panose="020B0604030504040204" pitchFamily="50" charset="-128"/>
              <a:ea typeface="メイリオ" panose="020B0604030504040204" pitchFamily="50" charset="-128"/>
            </a:endParaRPr>
          </a:p>
          <a:p>
            <a:pPr algn="l">
              <a:lnSpc>
                <a:spcPct val="100000"/>
              </a:lnSpc>
            </a:pPr>
            <a:r>
              <a:rPr lang="ja-JP" altLang="en-US" sz="2800" b="1" u="sng" dirty="0">
                <a:latin typeface="メイリオ" panose="020B0604030504040204" pitchFamily="50" charset="-128"/>
                <a:ea typeface="メイリオ" panose="020B0604030504040204" pitchFamily="50" charset="-128"/>
              </a:rPr>
              <a:t>実験方法：</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lang="en-US" altLang="ja-JP" sz="2800" dirty="0">
                <a:latin typeface="メイリオ" panose="020B0604030504040204" pitchFamily="50" charset="-128"/>
                <a:ea typeface="メイリオ" panose="020B0604030504040204" pitchFamily="50" charset="-128"/>
              </a:rPr>
              <a:t>6</a:t>
            </a:r>
            <a:r>
              <a:rPr lang="ja-JP" altLang="en-US" sz="2800" dirty="0">
                <a:latin typeface="メイリオ" panose="020B0604030504040204" pitchFamily="50" charset="-128"/>
                <a:ea typeface="メイリオ" panose="020B0604030504040204" pitchFamily="50" charset="-128"/>
              </a:rPr>
              <a:t>つのモデルの再現率，適合率を比較し考察を行う．</a:t>
            </a:r>
            <a:endParaRPr lang="en-US" altLang="ja-JP" sz="2800" b="1" u="sng"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12</a:t>
            </a:fld>
            <a:endParaRPr kumimoji="1" lang="ja-JP" altLang="en-US" dirty="0"/>
          </a:p>
        </p:txBody>
      </p:sp>
    </p:spTree>
    <p:extLst>
      <p:ext uri="{BB962C8B-B14F-4D97-AF65-F5344CB8AC3E}">
        <p14:creationId xmlns:p14="http://schemas.microsoft.com/office/powerpoint/2010/main" val="125382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99723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実験結果：平均再現率と平均適合率</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13</a:t>
            </a:fld>
            <a:endParaRPr kumimoji="1" lang="ja-JP" altLang="en-US" dirty="0"/>
          </a:p>
        </p:txBody>
      </p:sp>
      <p:pic>
        <p:nvPicPr>
          <p:cNvPr id="5" name="コンテンツ プレースホルダー 9">
            <a:extLst>
              <a:ext uri="{FF2B5EF4-FFF2-40B4-BE49-F238E27FC236}">
                <a16:creationId xmlns:a16="http://schemas.microsoft.com/office/drawing/2014/main" id="{DB780C3D-CA17-9517-58B3-A4999FBE8241}"/>
              </a:ext>
            </a:extLst>
          </p:cNvPr>
          <p:cNvPicPr>
            <a:picLocks noChangeAspect="1"/>
          </p:cNvPicPr>
          <p:nvPr/>
        </p:nvPicPr>
        <p:blipFill>
          <a:blip r:embed="rId3"/>
          <a:stretch>
            <a:fillRect/>
          </a:stretch>
        </p:blipFill>
        <p:spPr>
          <a:xfrm>
            <a:off x="680802" y="1981200"/>
            <a:ext cx="5219512" cy="3997220"/>
          </a:xfrm>
          <a:prstGeom prst="rect">
            <a:avLst/>
          </a:prstGeom>
        </p:spPr>
      </p:pic>
      <p:pic>
        <p:nvPicPr>
          <p:cNvPr id="6" name="コンテンツ プレースホルダー 7">
            <a:extLst>
              <a:ext uri="{FF2B5EF4-FFF2-40B4-BE49-F238E27FC236}">
                <a16:creationId xmlns:a16="http://schemas.microsoft.com/office/drawing/2014/main" id="{3EC4C997-C1B7-F01A-6F62-DF820EEC5172}"/>
              </a:ext>
            </a:extLst>
          </p:cNvPr>
          <p:cNvPicPr>
            <a:picLocks noChangeAspect="1"/>
          </p:cNvPicPr>
          <p:nvPr/>
        </p:nvPicPr>
        <p:blipFill>
          <a:blip r:embed="rId4"/>
          <a:stretch>
            <a:fillRect/>
          </a:stretch>
        </p:blipFill>
        <p:spPr>
          <a:xfrm>
            <a:off x="6096000" y="1981200"/>
            <a:ext cx="5249759" cy="3997220"/>
          </a:xfrm>
          <a:prstGeom prst="rect">
            <a:avLst/>
          </a:prstGeom>
        </p:spPr>
      </p:pic>
      <p:sp>
        <p:nvSpPr>
          <p:cNvPr id="7" name="コンテンツ プレースホルダー 2">
            <a:extLst>
              <a:ext uri="{FF2B5EF4-FFF2-40B4-BE49-F238E27FC236}">
                <a16:creationId xmlns:a16="http://schemas.microsoft.com/office/drawing/2014/main" id="{7D0CD973-6102-CEFC-6593-711316E8A9F7}"/>
              </a:ext>
            </a:extLst>
          </p:cNvPr>
          <p:cNvSpPr txBox="1">
            <a:spLocks/>
          </p:cNvSpPr>
          <p:nvPr/>
        </p:nvSpPr>
        <p:spPr>
          <a:xfrm>
            <a:off x="2366940" y="1203133"/>
            <a:ext cx="2453695" cy="73428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ja-JP" altLang="en-US" sz="3200" dirty="0">
                <a:latin typeface="メイリオ" panose="020B0604030504040204" pitchFamily="50" charset="-128"/>
                <a:ea typeface="メイリオ" panose="020B0604030504040204" pitchFamily="50" charset="-128"/>
              </a:rPr>
              <a:t>平均再現率</a:t>
            </a:r>
          </a:p>
        </p:txBody>
      </p:sp>
      <p:sp>
        <p:nvSpPr>
          <p:cNvPr id="9" name="コンテンツ プレースホルダー 2">
            <a:extLst>
              <a:ext uri="{FF2B5EF4-FFF2-40B4-BE49-F238E27FC236}">
                <a16:creationId xmlns:a16="http://schemas.microsoft.com/office/drawing/2014/main" id="{B4EB291C-B9BD-4C12-07F2-E3C18AE23742}"/>
              </a:ext>
            </a:extLst>
          </p:cNvPr>
          <p:cNvSpPr txBox="1">
            <a:spLocks/>
          </p:cNvSpPr>
          <p:nvPr/>
        </p:nvSpPr>
        <p:spPr>
          <a:xfrm>
            <a:off x="7595480" y="1203133"/>
            <a:ext cx="2229580" cy="73428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ja-JP" altLang="en-US" sz="3200" dirty="0">
                <a:latin typeface="メイリオ" panose="020B0604030504040204" pitchFamily="50" charset="-128"/>
                <a:ea typeface="メイリオ" panose="020B0604030504040204" pitchFamily="50" charset="-128"/>
              </a:rPr>
              <a:t>平均適合率</a:t>
            </a:r>
          </a:p>
        </p:txBody>
      </p:sp>
      <p:sp>
        <p:nvSpPr>
          <p:cNvPr id="10" name="フローチャート: 代替処理 9">
            <a:extLst>
              <a:ext uri="{FF2B5EF4-FFF2-40B4-BE49-F238E27FC236}">
                <a16:creationId xmlns:a16="http://schemas.microsoft.com/office/drawing/2014/main" id="{B5903DE7-AAD9-5C5B-B537-9623D8270025}"/>
              </a:ext>
            </a:extLst>
          </p:cNvPr>
          <p:cNvSpPr/>
          <p:nvPr/>
        </p:nvSpPr>
        <p:spPr>
          <a:xfrm>
            <a:off x="2499360" y="1173481"/>
            <a:ext cx="2209800" cy="533400"/>
          </a:xfrm>
          <a:prstGeom prst="flowChartAlternateProcess">
            <a:avLst/>
          </a:prstGeom>
          <a:no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代替処理 10">
            <a:extLst>
              <a:ext uri="{FF2B5EF4-FFF2-40B4-BE49-F238E27FC236}">
                <a16:creationId xmlns:a16="http://schemas.microsoft.com/office/drawing/2014/main" id="{643D5102-C96E-087E-A17E-0666BF0E74A8}"/>
              </a:ext>
            </a:extLst>
          </p:cNvPr>
          <p:cNvSpPr/>
          <p:nvPr/>
        </p:nvSpPr>
        <p:spPr>
          <a:xfrm>
            <a:off x="7605370" y="1173480"/>
            <a:ext cx="2209800" cy="533402"/>
          </a:xfrm>
          <a:prstGeom prst="flowChartAlternateProcess">
            <a:avLst/>
          </a:prstGeom>
          <a:no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2033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0401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実験結果：平均再現率と平均適合率</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14</a:t>
            </a:fld>
            <a:endParaRPr kumimoji="1" lang="ja-JP" altLang="en-US" dirty="0"/>
          </a:p>
        </p:txBody>
      </p:sp>
      <p:pic>
        <p:nvPicPr>
          <p:cNvPr id="5" name="コンテンツ プレースホルダー 9">
            <a:extLst>
              <a:ext uri="{FF2B5EF4-FFF2-40B4-BE49-F238E27FC236}">
                <a16:creationId xmlns:a16="http://schemas.microsoft.com/office/drawing/2014/main" id="{DB780C3D-CA17-9517-58B3-A4999FBE8241}"/>
              </a:ext>
            </a:extLst>
          </p:cNvPr>
          <p:cNvPicPr>
            <a:picLocks noChangeAspect="1"/>
          </p:cNvPicPr>
          <p:nvPr/>
        </p:nvPicPr>
        <p:blipFill>
          <a:blip r:embed="rId3"/>
          <a:stretch>
            <a:fillRect/>
          </a:stretch>
        </p:blipFill>
        <p:spPr>
          <a:xfrm>
            <a:off x="680802" y="1995324"/>
            <a:ext cx="5219512" cy="3997220"/>
          </a:xfrm>
          <a:prstGeom prst="rect">
            <a:avLst/>
          </a:prstGeom>
        </p:spPr>
      </p:pic>
      <p:pic>
        <p:nvPicPr>
          <p:cNvPr id="6" name="コンテンツ プレースホルダー 7">
            <a:extLst>
              <a:ext uri="{FF2B5EF4-FFF2-40B4-BE49-F238E27FC236}">
                <a16:creationId xmlns:a16="http://schemas.microsoft.com/office/drawing/2014/main" id="{3EC4C997-C1B7-F01A-6F62-DF820EEC5172}"/>
              </a:ext>
            </a:extLst>
          </p:cNvPr>
          <p:cNvPicPr>
            <a:picLocks noChangeAspect="1"/>
          </p:cNvPicPr>
          <p:nvPr/>
        </p:nvPicPr>
        <p:blipFill>
          <a:blip r:embed="rId4"/>
          <a:stretch>
            <a:fillRect/>
          </a:stretch>
        </p:blipFill>
        <p:spPr>
          <a:xfrm>
            <a:off x="6096000" y="1995324"/>
            <a:ext cx="5249759" cy="3997220"/>
          </a:xfrm>
          <a:prstGeom prst="rect">
            <a:avLst/>
          </a:prstGeom>
        </p:spPr>
      </p:pic>
      <p:sp>
        <p:nvSpPr>
          <p:cNvPr id="12" name="四角形: 角を丸くする 11">
            <a:extLst>
              <a:ext uri="{FF2B5EF4-FFF2-40B4-BE49-F238E27FC236}">
                <a16:creationId xmlns:a16="http://schemas.microsoft.com/office/drawing/2014/main" id="{3320062F-84E6-2BFA-5DF2-DEB854186E3F}"/>
              </a:ext>
            </a:extLst>
          </p:cNvPr>
          <p:cNvSpPr/>
          <p:nvPr/>
        </p:nvSpPr>
        <p:spPr>
          <a:xfrm>
            <a:off x="1859280" y="2893546"/>
            <a:ext cx="751840" cy="2043098"/>
          </a:xfrm>
          <a:prstGeom prst="roundRect">
            <a:avLst>
              <a:gd name="adj" fmla="val 450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4880A890-332F-6891-3171-8DD05233DA5D}"/>
              </a:ext>
            </a:extLst>
          </p:cNvPr>
          <p:cNvSpPr/>
          <p:nvPr/>
        </p:nvSpPr>
        <p:spPr>
          <a:xfrm>
            <a:off x="3395666" y="2737005"/>
            <a:ext cx="751840" cy="2199640"/>
          </a:xfrm>
          <a:prstGeom prst="roundRect">
            <a:avLst>
              <a:gd name="adj" fmla="val 1802"/>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4347A7C6-7855-512B-8524-5836AAF91F98}"/>
              </a:ext>
            </a:extLst>
          </p:cNvPr>
          <p:cNvSpPr/>
          <p:nvPr/>
        </p:nvSpPr>
        <p:spPr>
          <a:xfrm>
            <a:off x="4932051" y="2991004"/>
            <a:ext cx="751839" cy="1965562"/>
          </a:xfrm>
          <a:prstGeom prst="roundRect">
            <a:avLst>
              <a:gd name="adj" fmla="val 3153"/>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0E695C7E-3402-D0C3-76F2-88F5188D8D59}"/>
              </a:ext>
            </a:extLst>
          </p:cNvPr>
          <p:cNvSpPr/>
          <p:nvPr/>
        </p:nvSpPr>
        <p:spPr>
          <a:xfrm>
            <a:off x="7305920" y="2773391"/>
            <a:ext cx="771280" cy="2163253"/>
          </a:xfrm>
          <a:prstGeom prst="roundRect">
            <a:avLst>
              <a:gd name="adj" fmla="val 363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15A9F84B-B124-28FD-2DE3-49956D2BDF6B}"/>
              </a:ext>
            </a:extLst>
          </p:cNvPr>
          <p:cNvSpPr/>
          <p:nvPr/>
        </p:nvSpPr>
        <p:spPr>
          <a:xfrm>
            <a:off x="8819760" y="2773390"/>
            <a:ext cx="771280" cy="2163253"/>
          </a:xfrm>
          <a:prstGeom prst="roundRect">
            <a:avLst>
              <a:gd name="adj" fmla="val 6129"/>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11655E4A-8D60-68F5-3D85-D9F9BEBF6B1A}"/>
              </a:ext>
            </a:extLst>
          </p:cNvPr>
          <p:cNvSpPr/>
          <p:nvPr/>
        </p:nvSpPr>
        <p:spPr>
          <a:xfrm>
            <a:off x="10385280" y="2991005"/>
            <a:ext cx="771280" cy="1945638"/>
          </a:xfrm>
          <a:prstGeom prst="roundRect">
            <a:avLst>
              <a:gd name="adj" fmla="val 2177"/>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2F9235E5-888C-5BED-41F1-7CFC4BA61187}"/>
              </a:ext>
            </a:extLst>
          </p:cNvPr>
          <p:cNvSpPr/>
          <p:nvPr/>
        </p:nvSpPr>
        <p:spPr>
          <a:xfrm>
            <a:off x="1493519" y="3773324"/>
            <a:ext cx="365761" cy="1163320"/>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B534167B-28C8-7439-71FB-685764AD4EFE}"/>
              </a:ext>
            </a:extLst>
          </p:cNvPr>
          <p:cNvSpPr/>
          <p:nvPr/>
        </p:nvSpPr>
        <p:spPr>
          <a:xfrm>
            <a:off x="3011370" y="3773324"/>
            <a:ext cx="365761" cy="1163320"/>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C57844F9-AEDA-7C34-A44E-EF83E6FBEA74}"/>
              </a:ext>
            </a:extLst>
          </p:cNvPr>
          <p:cNvSpPr/>
          <p:nvPr/>
        </p:nvSpPr>
        <p:spPr>
          <a:xfrm>
            <a:off x="4551240" y="3793246"/>
            <a:ext cx="365761" cy="1163320"/>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7027AD51-C156-4E47-96C6-D6F2B40F596C}"/>
              </a:ext>
            </a:extLst>
          </p:cNvPr>
          <p:cNvSpPr/>
          <p:nvPr/>
        </p:nvSpPr>
        <p:spPr>
          <a:xfrm>
            <a:off x="6940159" y="3773323"/>
            <a:ext cx="365761" cy="1163320"/>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C6AE7B95-CA4A-2029-BAD7-E4B7F696298C}"/>
              </a:ext>
            </a:extLst>
          </p:cNvPr>
          <p:cNvSpPr/>
          <p:nvPr/>
        </p:nvSpPr>
        <p:spPr>
          <a:xfrm>
            <a:off x="8453809" y="3519324"/>
            <a:ext cx="365761" cy="1417319"/>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0A295983-F099-3D4A-780B-42A918C25B7D}"/>
              </a:ext>
            </a:extLst>
          </p:cNvPr>
          <p:cNvSpPr/>
          <p:nvPr/>
        </p:nvSpPr>
        <p:spPr>
          <a:xfrm>
            <a:off x="10019519" y="3773323"/>
            <a:ext cx="365761" cy="1163320"/>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FF9134C-A3C8-E030-3C1C-70DB37918F9C}"/>
              </a:ext>
            </a:extLst>
          </p:cNvPr>
          <p:cNvSpPr txBox="1"/>
          <p:nvPr/>
        </p:nvSpPr>
        <p:spPr>
          <a:xfrm>
            <a:off x="4317957" y="1172176"/>
            <a:ext cx="3913545"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距離学習を適用したモデル</a:t>
            </a:r>
          </a:p>
        </p:txBody>
      </p:sp>
      <p:sp>
        <p:nvSpPr>
          <p:cNvPr id="25" name="テキスト ボックス 24">
            <a:extLst>
              <a:ext uri="{FF2B5EF4-FFF2-40B4-BE49-F238E27FC236}">
                <a16:creationId xmlns:a16="http://schemas.microsoft.com/office/drawing/2014/main" id="{B14E9C63-B126-C089-AFFA-A32A72E97060}"/>
              </a:ext>
            </a:extLst>
          </p:cNvPr>
          <p:cNvSpPr txBox="1"/>
          <p:nvPr/>
        </p:nvSpPr>
        <p:spPr>
          <a:xfrm>
            <a:off x="3553338" y="6154728"/>
            <a:ext cx="4801314"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距離学習を適用していないモデル</a:t>
            </a:r>
          </a:p>
        </p:txBody>
      </p:sp>
      <p:sp>
        <p:nvSpPr>
          <p:cNvPr id="26" name="フローチャート: 代替処理 25">
            <a:extLst>
              <a:ext uri="{FF2B5EF4-FFF2-40B4-BE49-F238E27FC236}">
                <a16:creationId xmlns:a16="http://schemas.microsoft.com/office/drawing/2014/main" id="{4D6D231E-4888-95D4-8F4F-B04A3AE8CD4F}"/>
              </a:ext>
            </a:extLst>
          </p:cNvPr>
          <p:cNvSpPr/>
          <p:nvPr/>
        </p:nvSpPr>
        <p:spPr>
          <a:xfrm>
            <a:off x="3553338" y="6125518"/>
            <a:ext cx="4718804" cy="461664"/>
          </a:xfrm>
          <a:prstGeom prst="flowChartAlternateProcess">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代替処理 26">
            <a:extLst>
              <a:ext uri="{FF2B5EF4-FFF2-40B4-BE49-F238E27FC236}">
                <a16:creationId xmlns:a16="http://schemas.microsoft.com/office/drawing/2014/main" id="{D6B99D2E-954E-4FB1-5034-73F525E247B8}"/>
              </a:ext>
            </a:extLst>
          </p:cNvPr>
          <p:cNvSpPr/>
          <p:nvPr/>
        </p:nvSpPr>
        <p:spPr>
          <a:xfrm>
            <a:off x="4335736" y="1122087"/>
            <a:ext cx="3877985" cy="461664"/>
          </a:xfrm>
          <a:prstGeom prst="flowChartAlternateProcess">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29" name="直線矢印コネクタ 28">
            <a:extLst>
              <a:ext uri="{FF2B5EF4-FFF2-40B4-BE49-F238E27FC236}">
                <a16:creationId xmlns:a16="http://schemas.microsoft.com/office/drawing/2014/main" id="{79480541-CC57-EBAB-BD60-89FC777E890F}"/>
              </a:ext>
            </a:extLst>
          </p:cNvPr>
          <p:cNvCxnSpPr>
            <a:cxnSpLocks/>
            <a:stCxn id="26" idx="0"/>
            <a:endCxn id="18" idx="2"/>
          </p:cNvCxnSpPr>
          <p:nvPr/>
        </p:nvCxnSpPr>
        <p:spPr>
          <a:xfrm flipH="1" flipV="1">
            <a:off x="1676400" y="4936644"/>
            <a:ext cx="4236340" cy="118887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8AFE8D9-5C83-4BA3-98F9-1A0E32EAB00E}"/>
              </a:ext>
            </a:extLst>
          </p:cNvPr>
          <p:cNvCxnSpPr>
            <a:cxnSpLocks/>
            <a:stCxn id="26" idx="0"/>
            <a:endCxn id="19" idx="2"/>
          </p:cNvCxnSpPr>
          <p:nvPr/>
        </p:nvCxnSpPr>
        <p:spPr>
          <a:xfrm flipH="1" flipV="1">
            <a:off x="3194251" y="4936644"/>
            <a:ext cx="2718489" cy="118887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858C6BEA-06A4-10B4-B6E0-6072E57AC0AA}"/>
              </a:ext>
            </a:extLst>
          </p:cNvPr>
          <p:cNvCxnSpPr>
            <a:cxnSpLocks/>
            <a:stCxn id="26" idx="0"/>
            <a:endCxn id="20" idx="2"/>
          </p:cNvCxnSpPr>
          <p:nvPr/>
        </p:nvCxnSpPr>
        <p:spPr>
          <a:xfrm flipH="1" flipV="1">
            <a:off x="4734121" y="4956566"/>
            <a:ext cx="1178619" cy="116895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8680983-7B87-C131-B2AC-2EC828BA2818}"/>
              </a:ext>
            </a:extLst>
          </p:cNvPr>
          <p:cNvCxnSpPr>
            <a:cxnSpLocks/>
            <a:stCxn id="26" idx="0"/>
          </p:cNvCxnSpPr>
          <p:nvPr/>
        </p:nvCxnSpPr>
        <p:spPr>
          <a:xfrm flipV="1">
            <a:off x="5912740" y="4956566"/>
            <a:ext cx="1189100" cy="116895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65064FCE-2E49-6FBA-D228-6A6357E2365F}"/>
              </a:ext>
            </a:extLst>
          </p:cNvPr>
          <p:cNvCxnSpPr>
            <a:cxnSpLocks/>
            <a:stCxn id="26" idx="0"/>
            <a:endCxn id="22" idx="2"/>
          </p:cNvCxnSpPr>
          <p:nvPr/>
        </p:nvCxnSpPr>
        <p:spPr>
          <a:xfrm flipV="1">
            <a:off x="5912740" y="4936643"/>
            <a:ext cx="2723950"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B08C8A3-3A48-C929-13CD-50C186949165}"/>
              </a:ext>
            </a:extLst>
          </p:cNvPr>
          <p:cNvCxnSpPr>
            <a:cxnSpLocks/>
            <a:stCxn id="26" idx="0"/>
            <a:endCxn id="23" idx="2"/>
          </p:cNvCxnSpPr>
          <p:nvPr/>
        </p:nvCxnSpPr>
        <p:spPr>
          <a:xfrm flipV="1">
            <a:off x="5912740" y="4936643"/>
            <a:ext cx="4289660"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95521F01-F284-D30E-50CD-74FDD408DDCA}"/>
              </a:ext>
            </a:extLst>
          </p:cNvPr>
          <p:cNvCxnSpPr>
            <a:cxnSpLocks/>
            <a:stCxn id="27" idx="2"/>
            <a:endCxn id="12" idx="0"/>
          </p:cNvCxnSpPr>
          <p:nvPr/>
        </p:nvCxnSpPr>
        <p:spPr>
          <a:xfrm flipH="1">
            <a:off x="2235200" y="1583751"/>
            <a:ext cx="4039529" cy="1309795"/>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2AC97DAB-392B-F43E-D4A3-527987125B6E}"/>
              </a:ext>
            </a:extLst>
          </p:cNvPr>
          <p:cNvCxnSpPr>
            <a:cxnSpLocks/>
            <a:stCxn id="27" idx="2"/>
            <a:endCxn id="13" idx="0"/>
          </p:cNvCxnSpPr>
          <p:nvPr/>
        </p:nvCxnSpPr>
        <p:spPr>
          <a:xfrm flipH="1">
            <a:off x="3771586" y="1583751"/>
            <a:ext cx="2503143" cy="1153254"/>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315FD0CD-A6D0-EE4C-F9D1-B02A91D5B6B5}"/>
              </a:ext>
            </a:extLst>
          </p:cNvPr>
          <p:cNvCxnSpPr>
            <a:cxnSpLocks/>
            <a:stCxn id="27" idx="2"/>
            <a:endCxn id="14" idx="0"/>
          </p:cNvCxnSpPr>
          <p:nvPr/>
        </p:nvCxnSpPr>
        <p:spPr>
          <a:xfrm flipH="1">
            <a:off x="5307971" y="1583751"/>
            <a:ext cx="966758" cy="1407253"/>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5EB905C8-AF3B-ABD4-0E25-B7A6CCB5F798}"/>
              </a:ext>
            </a:extLst>
          </p:cNvPr>
          <p:cNvCxnSpPr>
            <a:cxnSpLocks/>
            <a:stCxn id="27" idx="2"/>
            <a:endCxn id="15" idx="0"/>
          </p:cNvCxnSpPr>
          <p:nvPr/>
        </p:nvCxnSpPr>
        <p:spPr>
          <a:xfrm>
            <a:off x="6274729" y="1583751"/>
            <a:ext cx="1416831" cy="1189640"/>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B219BA40-63CE-7EEA-1490-47A95EE28D99}"/>
              </a:ext>
            </a:extLst>
          </p:cNvPr>
          <p:cNvCxnSpPr>
            <a:cxnSpLocks/>
            <a:stCxn id="27" idx="2"/>
            <a:endCxn id="16" idx="0"/>
          </p:cNvCxnSpPr>
          <p:nvPr/>
        </p:nvCxnSpPr>
        <p:spPr>
          <a:xfrm>
            <a:off x="6274729" y="1583751"/>
            <a:ext cx="2930671" cy="1189639"/>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D37A22F1-A20F-0A89-E387-4BF6119E02A5}"/>
              </a:ext>
            </a:extLst>
          </p:cNvPr>
          <p:cNvCxnSpPr>
            <a:cxnSpLocks/>
            <a:stCxn id="27" idx="2"/>
            <a:endCxn id="17" idx="0"/>
          </p:cNvCxnSpPr>
          <p:nvPr/>
        </p:nvCxnSpPr>
        <p:spPr>
          <a:xfrm>
            <a:off x="6274729" y="1583751"/>
            <a:ext cx="4496191" cy="1407254"/>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55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204811"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実験結果：平均再現率と平均適合率</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15</a:t>
            </a:fld>
            <a:endParaRPr kumimoji="1" lang="ja-JP" altLang="en-US" dirty="0"/>
          </a:p>
        </p:txBody>
      </p:sp>
      <p:pic>
        <p:nvPicPr>
          <p:cNvPr id="5" name="コンテンツ プレースホルダー 9">
            <a:extLst>
              <a:ext uri="{FF2B5EF4-FFF2-40B4-BE49-F238E27FC236}">
                <a16:creationId xmlns:a16="http://schemas.microsoft.com/office/drawing/2014/main" id="{DB780C3D-CA17-9517-58B3-A4999FBE8241}"/>
              </a:ext>
            </a:extLst>
          </p:cNvPr>
          <p:cNvPicPr>
            <a:picLocks noChangeAspect="1"/>
          </p:cNvPicPr>
          <p:nvPr/>
        </p:nvPicPr>
        <p:blipFill>
          <a:blip r:embed="rId3"/>
          <a:stretch>
            <a:fillRect/>
          </a:stretch>
        </p:blipFill>
        <p:spPr>
          <a:xfrm>
            <a:off x="680802" y="1995324"/>
            <a:ext cx="5219512" cy="3997220"/>
          </a:xfrm>
          <a:prstGeom prst="rect">
            <a:avLst/>
          </a:prstGeom>
        </p:spPr>
      </p:pic>
      <p:pic>
        <p:nvPicPr>
          <p:cNvPr id="6" name="コンテンツ プレースホルダー 7">
            <a:extLst>
              <a:ext uri="{FF2B5EF4-FFF2-40B4-BE49-F238E27FC236}">
                <a16:creationId xmlns:a16="http://schemas.microsoft.com/office/drawing/2014/main" id="{3EC4C997-C1B7-F01A-6F62-DF820EEC5172}"/>
              </a:ext>
            </a:extLst>
          </p:cNvPr>
          <p:cNvPicPr>
            <a:picLocks noChangeAspect="1"/>
          </p:cNvPicPr>
          <p:nvPr/>
        </p:nvPicPr>
        <p:blipFill>
          <a:blip r:embed="rId4"/>
          <a:stretch>
            <a:fillRect/>
          </a:stretch>
        </p:blipFill>
        <p:spPr>
          <a:xfrm>
            <a:off x="6096000" y="1995324"/>
            <a:ext cx="5249759" cy="3997220"/>
          </a:xfrm>
          <a:prstGeom prst="rect">
            <a:avLst/>
          </a:prstGeom>
        </p:spPr>
      </p:pic>
      <p:sp>
        <p:nvSpPr>
          <p:cNvPr id="18" name="四角形: 角を丸くする 17">
            <a:extLst>
              <a:ext uri="{FF2B5EF4-FFF2-40B4-BE49-F238E27FC236}">
                <a16:creationId xmlns:a16="http://schemas.microsoft.com/office/drawing/2014/main" id="{2F9235E5-888C-5BED-41F1-7CFC4BA61187}"/>
              </a:ext>
            </a:extLst>
          </p:cNvPr>
          <p:cNvSpPr/>
          <p:nvPr/>
        </p:nvSpPr>
        <p:spPr>
          <a:xfrm>
            <a:off x="1883219" y="3210560"/>
            <a:ext cx="365761" cy="1726083"/>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B534167B-28C8-7439-71FB-685764AD4EFE}"/>
              </a:ext>
            </a:extLst>
          </p:cNvPr>
          <p:cNvSpPr/>
          <p:nvPr/>
        </p:nvSpPr>
        <p:spPr>
          <a:xfrm>
            <a:off x="3404545" y="3119120"/>
            <a:ext cx="383377" cy="1817523"/>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C57844F9-AEDA-7C34-A44E-EF83E6FBEA74}"/>
              </a:ext>
            </a:extLst>
          </p:cNvPr>
          <p:cNvSpPr/>
          <p:nvPr/>
        </p:nvSpPr>
        <p:spPr>
          <a:xfrm>
            <a:off x="4937385" y="3281554"/>
            <a:ext cx="365761" cy="1675012"/>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7027AD51-C156-4E47-96C6-D6F2B40F596C}"/>
              </a:ext>
            </a:extLst>
          </p:cNvPr>
          <p:cNvSpPr/>
          <p:nvPr/>
        </p:nvSpPr>
        <p:spPr>
          <a:xfrm>
            <a:off x="7295621" y="3210560"/>
            <a:ext cx="365761" cy="1726083"/>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C6AE7B95-CA4A-2029-BAD7-E4B7F696298C}"/>
              </a:ext>
            </a:extLst>
          </p:cNvPr>
          <p:cNvSpPr/>
          <p:nvPr/>
        </p:nvSpPr>
        <p:spPr>
          <a:xfrm>
            <a:off x="8853198" y="3119120"/>
            <a:ext cx="365761" cy="1817523"/>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0A295983-F099-3D4A-780B-42A918C25B7D}"/>
              </a:ext>
            </a:extLst>
          </p:cNvPr>
          <p:cNvSpPr/>
          <p:nvPr/>
        </p:nvSpPr>
        <p:spPr>
          <a:xfrm>
            <a:off x="10367036" y="3281554"/>
            <a:ext cx="365761" cy="1655089"/>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FF9134C-A3C8-E030-3C1C-70DB37918F9C}"/>
              </a:ext>
            </a:extLst>
          </p:cNvPr>
          <p:cNvSpPr txBox="1"/>
          <p:nvPr/>
        </p:nvSpPr>
        <p:spPr>
          <a:xfrm>
            <a:off x="4317957" y="1172176"/>
            <a:ext cx="3560809"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畳み込み層を持つモデル</a:t>
            </a:r>
          </a:p>
        </p:txBody>
      </p:sp>
      <p:sp>
        <p:nvSpPr>
          <p:cNvPr id="25" name="テキスト ボックス 24">
            <a:extLst>
              <a:ext uri="{FF2B5EF4-FFF2-40B4-BE49-F238E27FC236}">
                <a16:creationId xmlns:a16="http://schemas.microsoft.com/office/drawing/2014/main" id="{B14E9C63-B126-C089-AFFA-A32A72E97060}"/>
              </a:ext>
            </a:extLst>
          </p:cNvPr>
          <p:cNvSpPr txBox="1"/>
          <p:nvPr/>
        </p:nvSpPr>
        <p:spPr>
          <a:xfrm>
            <a:off x="4139246" y="6138808"/>
            <a:ext cx="4234496"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畳み込み層を持たないモデル</a:t>
            </a:r>
          </a:p>
        </p:txBody>
      </p:sp>
      <p:sp>
        <p:nvSpPr>
          <p:cNvPr id="26" name="フローチャート: 代替処理 25">
            <a:extLst>
              <a:ext uri="{FF2B5EF4-FFF2-40B4-BE49-F238E27FC236}">
                <a16:creationId xmlns:a16="http://schemas.microsoft.com/office/drawing/2014/main" id="{4D6D231E-4888-95D4-8F4F-B04A3AE8CD4F}"/>
              </a:ext>
            </a:extLst>
          </p:cNvPr>
          <p:cNvSpPr/>
          <p:nvPr/>
        </p:nvSpPr>
        <p:spPr>
          <a:xfrm>
            <a:off x="4147504" y="6125518"/>
            <a:ext cx="4226238" cy="461664"/>
          </a:xfrm>
          <a:prstGeom prst="flowChartAlternateProcess">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代替処理 26">
            <a:extLst>
              <a:ext uri="{FF2B5EF4-FFF2-40B4-BE49-F238E27FC236}">
                <a16:creationId xmlns:a16="http://schemas.microsoft.com/office/drawing/2014/main" id="{D6B99D2E-954E-4FB1-5034-73F525E247B8}"/>
              </a:ext>
            </a:extLst>
          </p:cNvPr>
          <p:cNvSpPr/>
          <p:nvPr/>
        </p:nvSpPr>
        <p:spPr>
          <a:xfrm>
            <a:off x="4335737" y="1122087"/>
            <a:ext cx="3543030" cy="461664"/>
          </a:xfrm>
          <a:prstGeom prst="flowChartAlternateProcess">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29" name="直線矢印コネクタ 28">
            <a:extLst>
              <a:ext uri="{FF2B5EF4-FFF2-40B4-BE49-F238E27FC236}">
                <a16:creationId xmlns:a16="http://schemas.microsoft.com/office/drawing/2014/main" id="{79480541-CC57-EBAB-BD60-89FC777E890F}"/>
              </a:ext>
            </a:extLst>
          </p:cNvPr>
          <p:cNvCxnSpPr>
            <a:cxnSpLocks/>
            <a:stCxn id="26" idx="0"/>
            <a:endCxn id="18" idx="2"/>
          </p:cNvCxnSpPr>
          <p:nvPr/>
        </p:nvCxnSpPr>
        <p:spPr>
          <a:xfrm flipH="1" flipV="1">
            <a:off x="2066100" y="4936643"/>
            <a:ext cx="4194523"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8AFE8D9-5C83-4BA3-98F9-1A0E32EAB00E}"/>
              </a:ext>
            </a:extLst>
          </p:cNvPr>
          <p:cNvCxnSpPr>
            <a:cxnSpLocks/>
            <a:stCxn id="26" idx="0"/>
            <a:endCxn id="19" idx="2"/>
          </p:cNvCxnSpPr>
          <p:nvPr/>
        </p:nvCxnSpPr>
        <p:spPr>
          <a:xfrm flipH="1" flipV="1">
            <a:off x="3596234" y="4936643"/>
            <a:ext cx="2664389"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858C6BEA-06A4-10B4-B6E0-6072E57AC0AA}"/>
              </a:ext>
            </a:extLst>
          </p:cNvPr>
          <p:cNvCxnSpPr>
            <a:cxnSpLocks/>
            <a:stCxn id="26" idx="0"/>
            <a:endCxn id="20" idx="2"/>
          </p:cNvCxnSpPr>
          <p:nvPr/>
        </p:nvCxnSpPr>
        <p:spPr>
          <a:xfrm flipH="1" flipV="1">
            <a:off x="5120266" y="4956566"/>
            <a:ext cx="1140357" cy="116895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8680983-7B87-C131-B2AC-2EC828BA2818}"/>
              </a:ext>
            </a:extLst>
          </p:cNvPr>
          <p:cNvCxnSpPr>
            <a:cxnSpLocks/>
            <a:stCxn id="26" idx="0"/>
            <a:endCxn id="21" idx="2"/>
          </p:cNvCxnSpPr>
          <p:nvPr/>
        </p:nvCxnSpPr>
        <p:spPr>
          <a:xfrm flipV="1">
            <a:off x="6260623" y="4936643"/>
            <a:ext cx="1217879"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65064FCE-2E49-6FBA-D228-6A6357E2365F}"/>
              </a:ext>
            </a:extLst>
          </p:cNvPr>
          <p:cNvCxnSpPr>
            <a:cxnSpLocks/>
            <a:stCxn id="26" idx="0"/>
            <a:endCxn id="22" idx="2"/>
          </p:cNvCxnSpPr>
          <p:nvPr/>
        </p:nvCxnSpPr>
        <p:spPr>
          <a:xfrm flipV="1">
            <a:off x="6260623" y="4936643"/>
            <a:ext cx="2775456"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3320062F-84E6-2BFA-5DF2-DEB854186E3F}"/>
              </a:ext>
            </a:extLst>
          </p:cNvPr>
          <p:cNvSpPr/>
          <p:nvPr/>
        </p:nvSpPr>
        <p:spPr>
          <a:xfrm>
            <a:off x="2246564" y="2893546"/>
            <a:ext cx="364556" cy="2043098"/>
          </a:xfrm>
          <a:prstGeom prst="roundRect">
            <a:avLst>
              <a:gd name="adj" fmla="val 450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4880A890-332F-6891-3171-8DD05233DA5D}"/>
              </a:ext>
            </a:extLst>
          </p:cNvPr>
          <p:cNvSpPr/>
          <p:nvPr/>
        </p:nvSpPr>
        <p:spPr>
          <a:xfrm>
            <a:off x="3803850" y="2737005"/>
            <a:ext cx="343655" cy="2199640"/>
          </a:xfrm>
          <a:prstGeom prst="roundRect">
            <a:avLst>
              <a:gd name="adj" fmla="val 1802"/>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4347A7C6-7855-512B-8524-5836AAF91F98}"/>
              </a:ext>
            </a:extLst>
          </p:cNvPr>
          <p:cNvSpPr/>
          <p:nvPr/>
        </p:nvSpPr>
        <p:spPr>
          <a:xfrm>
            <a:off x="5301760" y="2991004"/>
            <a:ext cx="382130" cy="1965562"/>
          </a:xfrm>
          <a:prstGeom prst="roundRect">
            <a:avLst>
              <a:gd name="adj" fmla="val 3153"/>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0E695C7E-3402-D0C3-76F2-88F5188D8D59}"/>
              </a:ext>
            </a:extLst>
          </p:cNvPr>
          <p:cNvSpPr/>
          <p:nvPr/>
        </p:nvSpPr>
        <p:spPr>
          <a:xfrm>
            <a:off x="7680334" y="2773391"/>
            <a:ext cx="396865" cy="2163253"/>
          </a:xfrm>
          <a:prstGeom prst="roundRect">
            <a:avLst>
              <a:gd name="adj" fmla="val 363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15A9F84B-B124-28FD-2DE3-49956D2BDF6B}"/>
              </a:ext>
            </a:extLst>
          </p:cNvPr>
          <p:cNvSpPr/>
          <p:nvPr/>
        </p:nvSpPr>
        <p:spPr>
          <a:xfrm>
            <a:off x="9225278" y="2773390"/>
            <a:ext cx="365761" cy="2163253"/>
          </a:xfrm>
          <a:prstGeom prst="roundRect">
            <a:avLst>
              <a:gd name="adj" fmla="val 6129"/>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11655E4A-8D60-68F5-3D85-D9F9BEBF6B1A}"/>
              </a:ext>
            </a:extLst>
          </p:cNvPr>
          <p:cNvSpPr/>
          <p:nvPr/>
        </p:nvSpPr>
        <p:spPr>
          <a:xfrm>
            <a:off x="10739118" y="2991005"/>
            <a:ext cx="417442" cy="1945638"/>
          </a:xfrm>
          <a:prstGeom prst="roundRect">
            <a:avLst>
              <a:gd name="adj" fmla="val 2177"/>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BB08C8A3-3A48-C929-13CD-50C186949165}"/>
              </a:ext>
            </a:extLst>
          </p:cNvPr>
          <p:cNvCxnSpPr>
            <a:cxnSpLocks/>
            <a:stCxn id="26" idx="0"/>
            <a:endCxn id="23" idx="2"/>
          </p:cNvCxnSpPr>
          <p:nvPr/>
        </p:nvCxnSpPr>
        <p:spPr>
          <a:xfrm flipV="1">
            <a:off x="6260623" y="4936643"/>
            <a:ext cx="4289294"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95521F01-F284-D30E-50CD-74FDD408DDCA}"/>
              </a:ext>
            </a:extLst>
          </p:cNvPr>
          <p:cNvCxnSpPr>
            <a:cxnSpLocks/>
            <a:stCxn id="27" idx="2"/>
            <a:endCxn id="12" idx="0"/>
          </p:cNvCxnSpPr>
          <p:nvPr/>
        </p:nvCxnSpPr>
        <p:spPr>
          <a:xfrm flipH="1">
            <a:off x="2428842" y="1583751"/>
            <a:ext cx="3678410" cy="1309795"/>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2AC97DAB-392B-F43E-D4A3-527987125B6E}"/>
              </a:ext>
            </a:extLst>
          </p:cNvPr>
          <p:cNvCxnSpPr>
            <a:cxnSpLocks/>
            <a:stCxn id="27" idx="2"/>
            <a:endCxn id="13" idx="0"/>
          </p:cNvCxnSpPr>
          <p:nvPr/>
        </p:nvCxnSpPr>
        <p:spPr>
          <a:xfrm flipH="1">
            <a:off x="3975678" y="1583751"/>
            <a:ext cx="2131574" cy="1153254"/>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315FD0CD-A6D0-EE4C-F9D1-B02A91D5B6B5}"/>
              </a:ext>
            </a:extLst>
          </p:cNvPr>
          <p:cNvCxnSpPr>
            <a:cxnSpLocks/>
            <a:stCxn id="27" idx="2"/>
            <a:endCxn id="14" idx="0"/>
          </p:cNvCxnSpPr>
          <p:nvPr/>
        </p:nvCxnSpPr>
        <p:spPr>
          <a:xfrm flipH="1">
            <a:off x="5492825" y="1583751"/>
            <a:ext cx="614427" cy="1407253"/>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5EB905C8-AF3B-ABD4-0E25-B7A6CCB5F798}"/>
              </a:ext>
            </a:extLst>
          </p:cNvPr>
          <p:cNvCxnSpPr>
            <a:cxnSpLocks/>
            <a:stCxn id="27" idx="2"/>
            <a:endCxn id="15" idx="0"/>
          </p:cNvCxnSpPr>
          <p:nvPr/>
        </p:nvCxnSpPr>
        <p:spPr>
          <a:xfrm>
            <a:off x="6107252" y="1583751"/>
            <a:ext cx="1771515" cy="1189640"/>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B219BA40-63CE-7EEA-1490-47A95EE28D99}"/>
              </a:ext>
            </a:extLst>
          </p:cNvPr>
          <p:cNvCxnSpPr>
            <a:cxnSpLocks/>
            <a:stCxn id="27" idx="2"/>
            <a:endCxn id="16" idx="0"/>
          </p:cNvCxnSpPr>
          <p:nvPr/>
        </p:nvCxnSpPr>
        <p:spPr>
          <a:xfrm>
            <a:off x="6107252" y="1583751"/>
            <a:ext cx="3300907" cy="1189639"/>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D37A22F1-A20F-0A89-E387-4BF6119E02A5}"/>
              </a:ext>
            </a:extLst>
          </p:cNvPr>
          <p:cNvCxnSpPr>
            <a:cxnSpLocks/>
            <a:stCxn id="27" idx="2"/>
            <a:endCxn id="17" idx="0"/>
          </p:cNvCxnSpPr>
          <p:nvPr/>
        </p:nvCxnSpPr>
        <p:spPr>
          <a:xfrm>
            <a:off x="6107252" y="1583751"/>
            <a:ext cx="4840587" cy="1407254"/>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94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577818"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実験結果：</a:t>
            </a:r>
            <a:r>
              <a:rPr lang="en-US" altLang="ja-JP" sz="4400" b="1" dirty="0">
                <a:latin typeface="メイリオ" panose="020B0604030504040204" pitchFamily="50" charset="-128"/>
                <a:ea typeface="メイリオ" panose="020B0604030504040204" pitchFamily="50" charset="-128"/>
                <a:cs typeface="M PLUS 1p"/>
                <a:sym typeface="M PLUS 1p"/>
              </a:rPr>
              <a:t>M5</a:t>
            </a:r>
            <a:r>
              <a:rPr lang="ja-JP" altLang="en-US" sz="4400" b="1" dirty="0">
                <a:latin typeface="メイリオ" panose="020B0604030504040204" pitchFamily="50" charset="-128"/>
                <a:ea typeface="メイリオ" panose="020B0604030504040204" pitchFamily="50" charset="-128"/>
                <a:cs typeface="M PLUS 1p"/>
                <a:sym typeface="M PLUS 1p"/>
              </a:rPr>
              <a:t>と</a:t>
            </a:r>
            <a:r>
              <a:rPr lang="en-US" altLang="ja-JP" sz="4400" b="1" dirty="0">
                <a:latin typeface="メイリオ" panose="020B0604030504040204" pitchFamily="50" charset="-128"/>
                <a:ea typeface="メイリオ" panose="020B0604030504040204" pitchFamily="50" charset="-128"/>
                <a:cs typeface="M PLUS 1p"/>
                <a:sym typeface="M PLUS 1p"/>
              </a:rPr>
              <a:t>M6</a:t>
            </a:r>
            <a:r>
              <a:rPr lang="ja-JP" altLang="en-US" sz="4400" b="1" dirty="0">
                <a:latin typeface="メイリオ" panose="020B0604030504040204" pitchFamily="50" charset="-128"/>
                <a:ea typeface="メイリオ" panose="020B0604030504040204" pitchFamily="50" charset="-128"/>
                <a:cs typeface="M PLUS 1p"/>
                <a:sym typeface="M PLUS 1p"/>
              </a:rPr>
              <a:t>の学習経過の比較</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16</a:t>
            </a:fld>
            <a:endParaRPr kumimoji="1" lang="ja-JP" altLang="en-US" dirty="0"/>
          </a:p>
        </p:txBody>
      </p:sp>
      <p:graphicFrame>
        <p:nvGraphicFramePr>
          <p:cNvPr id="8" name="コンテンツ プレースホルダー 6">
            <a:extLst>
              <a:ext uri="{FF2B5EF4-FFF2-40B4-BE49-F238E27FC236}">
                <a16:creationId xmlns:a16="http://schemas.microsoft.com/office/drawing/2014/main" id="{B657BEA3-DF82-2132-0226-33AD99F2E2D1}"/>
              </a:ext>
            </a:extLst>
          </p:cNvPr>
          <p:cNvGraphicFramePr>
            <a:graphicFrameLocks/>
          </p:cNvGraphicFramePr>
          <p:nvPr>
            <p:extLst>
              <p:ext uri="{D42A27DB-BD31-4B8C-83A1-F6EECF244321}">
                <p14:modId xmlns:p14="http://schemas.microsoft.com/office/powerpoint/2010/main" val="3220392454"/>
              </p:ext>
            </p:extLst>
          </p:nvPr>
        </p:nvGraphicFramePr>
        <p:xfrm>
          <a:off x="1512916" y="4666199"/>
          <a:ext cx="9227127" cy="1613944"/>
        </p:xfrm>
        <a:graphic>
          <a:graphicData uri="http://schemas.openxmlformats.org/drawingml/2006/table">
            <a:tbl>
              <a:tblPr firstRow="1" firstCol="1" bandRow="1">
                <a:tableStyleId>{5C22544A-7EE6-4342-B048-85BDC9FD1C3A}</a:tableStyleId>
              </a:tblPr>
              <a:tblGrid>
                <a:gridCol w="4329084">
                  <a:extLst>
                    <a:ext uri="{9D8B030D-6E8A-4147-A177-3AD203B41FA5}">
                      <a16:colId xmlns:a16="http://schemas.microsoft.com/office/drawing/2014/main" val="2351411107"/>
                    </a:ext>
                  </a:extLst>
                </a:gridCol>
                <a:gridCol w="2377946">
                  <a:extLst>
                    <a:ext uri="{9D8B030D-6E8A-4147-A177-3AD203B41FA5}">
                      <a16:colId xmlns:a16="http://schemas.microsoft.com/office/drawing/2014/main" val="3251803366"/>
                    </a:ext>
                  </a:extLst>
                </a:gridCol>
                <a:gridCol w="2520097">
                  <a:extLst>
                    <a:ext uri="{9D8B030D-6E8A-4147-A177-3AD203B41FA5}">
                      <a16:colId xmlns:a16="http://schemas.microsoft.com/office/drawing/2014/main" val="2702753336"/>
                    </a:ext>
                  </a:extLst>
                </a:gridCol>
              </a:tblGrid>
              <a:tr h="403486">
                <a:tc>
                  <a:txBody>
                    <a:bodyPr/>
                    <a:lstStyle/>
                    <a:p>
                      <a:pPr algn="ctr">
                        <a:tabLst>
                          <a:tab pos="325755" algn="l"/>
                        </a:tabLst>
                      </a:pPr>
                      <a:r>
                        <a:rPr lang="en-US" sz="2400" kern="100" dirty="0">
                          <a:effectLst/>
                        </a:rPr>
                        <a:t> </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ctr">
                        <a:tabLst>
                          <a:tab pos="325755" algn="l"/>
                        </a:tabLst>
                      </a:pPr>
                      <a:r>
                        <a:rPr lang="en-US" sz="2400" kern="100" dirty="0">
                          <a:effectLst/>
                        </a:rPr>
                        <a:t>M5</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ctr">
                        <a:tabLst>
                          <a:tab pos="325755" algn="l"/>
                        </a:tabLst>
                      </a:pPr>
                      <a:r>
                        <a:rPr lang="en-US" sz="2400" kern="100" dirty="0">
                          <a:effectLst/>
                        </a:rPr>
                        <a:t>M6</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1634955331"/>
                  </a:ext>
                </a:extLst>
              </a:tr>
              <a:tr h="403486">
                <a:tc>
                  <a:txBody>
                    <a:bodyPr/>
                    <a:lstStyle/>
                    <a:p>
                      <a:pPr algn="just">
                        <a:tabLst>
                          <a:tab pos="325755" algn="l"/>
                        </a:tabLst>
                      </a:pPr>
                      <a:r>
                        <a:rPr lang="ja-JP" sz="2400" kern="100" dirty="0">
                          <a:effectLst/>
                        </a:rPr>
                        <a:t>エポック数</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600</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1000</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3390608022"/>
                  </a:ext>
                </a:extLst>
              </a:tr>
              <a:tr h="403486">
                <a:tc>
                  <a:txBody>
                    <a:bodyPr/>
                    <a:lstStyle/>
                    <a:p>
                      <a:pPr algn="just">
                        <a:tabLst>
                          <a:tab pos="325755" algn="l"/>
                        </a:tabLst>
                      </a:pPr>
                      <a:r>
                        <a:rPr lang="ja-JP" sz="2400" kern="100" dirty="0">
                          <a:effectLst/>
                        </a:rPr>
                        <a:t>平均再現率</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0.736</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0.733</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2160147508"/>
                  </a:ext>
                </a:extLst>
              </a:tr>
              <a:tr h="403486">
                <a:tc>
                  <a:txBody>
                    <a:bodyPr/>
                    <a:lstStyle/>
                    <a:p>
                      <a:pPr algn="just">
                        <a:tabLst>
                          <a:tab pos="325755" algn="l"/>
                        </a:tabLst>
                      </a:pPr>
                      <a:r>
                        <a:rPr lang="ja-JP" sz="2400" kern="100">
                          <a:effectLst/>
                        </a:rPr>
                        <a:t>平均適合率</a:t>
                      </a:r>
                      <a:endParaRPr lang="ja-JP" sz="2400" kern="10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0.736</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0.750</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3563233498"/>
                  </a:ext>
                </a:extLst>
              </a:tr>
            </a:tbl>
          </a:graphicData>
        </a:graphic>
      </p:graphicFrame>
      <p:pic>
        <p:nvPicPr>
          <p:cNvPr id="12" name="Picture 5">
            <a:extLst>
              <a:ext uri="{FF2B5EF4-FFF2-40B4-BE49-F238E27FC236}">
                <a16:creationId xmlns:a16="http://schemas.microsoft.com/office/drawing/2014/main" id="{08AF6757-6426-287B-4DA0-A32CD654D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0983"/>
          <a:stretch>
            <a:fillRect/>
          </a:stretch>
        </p:blipFill>
        <p:spPr bwMode="auto">
          <a:xfrm>
            <a:off x="6797842" y="1342317"/>
            <a:ext cx="4359547" cy="32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a:extLst>
              <a:ext uri="{FF2B5EF4-FFF2-40B4-BE49-F238E27FC236}">
                <a16:creationId xmlns:a16="http://schemas.microsoft.com/office/drawing/2014/main" id="{A4824686-B69D-D30C-EAED-2B7D7202B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9513"/>
          <a:stretch>
            <a:fillRect/>
          </a:stretch>
        </p:blipFill>
        <p:spPr bwMode="auto">
          <a:xfrm>
            <a:off x="1361313" y="1371600"/>
            <a:ext cx="4187913" cy="310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タイトル 1">
            <a:extLst>
              <a:ext uri="{FF2B5EF4-FFF2-40B4-BE49-F238E27FC236}">
                <a16:creationId xmlns:a16="http://schemas.microsoft.com/office/drawing/2014/main" id="{67B66617-D0ED-0FF9-BFA4-848E1BF52564}"/>
              </a:ext>
            </a:extLst>
          </p:cNvPr>
          <p:cNvSpPr txBox="1">
            <a:spLocks/>
          </p:cNvSpPr>
          <p:nvPr/>
        </p:nvSpPr>
        <p:spPr>
          <a:xfrm>
            <a:off x="393159" y="887453"/>
            <a:ext cx="5189209" cy="573357"/>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3200" dirty="0">
                <a:latin typeface="メイリオ" panose="020B0604030504040204" pitchFamily="50" charset="-128"/>
                <a:ea typeface="メイリオ" panose="020B0604030504040204" pitchFamily="50" charset="-128"/>
              </a:rPr>
              <a:t>M5</a:t>
            </a:r>
            <a:r>
              <a:rPr lang="ja-JP" altLang="en-US" sz="3200" dirty="0">
                <a:latin typeface="メイリオ" panose="020B0604030504040204" pitchFamily="50" charset="-128"/>
                <a:ea typeface="メイリオ" panose="020B0604030504040204" pitchFamily="50" charset="-128"/>
              </a:rPr>
              <a:t>：</a:t>
            </a:r>
            <a:r>
              <a:rPr lang="en-US" altLang="ja-JP" sz="3200" dirty="0">
                <a:latin typeface="メイリオ" panose="020B0604030504040204" pitchFamily="50" charset="-128"/>
                <a:ea typeface="メイリオ" panose="020B0604030504040204" pitchFamily="50" charset="-128"/>
              </a:rPr>
              <a:t>AE</a:t>
            </a:r>
            <a:r>
              <a:rPr lang="ja-JP" altLang="en-US" sz="3200" dirty="0">
                <a:latin typeface="メイリオ" panose="020B0604030504040204" pitchFamily="50" charset="-128"/>
                <a:ea typeface="メイリオ" panose="020B0604030504040204" pitchFamily="50" charset="-128"/>
              </a:rPr>
              <a:t>＋距離学習</a:t>
            </a:r>
          </a:p>
        </p:txBody>
      </p:sp>
      <p:sp>
        <p:nvSpPr>
          <p:cNvPr id="15" name="タイトル 1">
            <a:extLst>
              <a:ext uri="{FF2B5EF4-FFF2-40B4-BE49-F238E27FC236}">
                <a16:creationId xmlns:a16="http://schemas.microsoft.com/office/drawing/2014/main" id="{97BD9480-F594-F346-DA56-0AC2A194418F}"/>
              </a:ext>
            </a:extLst>
          </p:cNvPr>
          <p:cNvSpPr txBox="1">
            <a:spLocks/>
          </p:cNvSpPr>
          <p:nvPr/>
        </p:nvSpPr>
        <p:spPr>
          <a:xfrm>
            <a:off x="5813302" y="887453"/>
            <a:ext cx="4854698" cy="67214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3200" dirty="0">
                <a:latin typeface="メイリオ" panose="020B0604030504040204" pitchFamily="50" charset="-128"/>
                <a:ea typeface="メイリオ" panose="020B0604030504040204" pitchFamily="50" charset="-128"/>
              </a:rPr>
              <a:t>M6</a:t>
            </a:r>
            <a:r>
              <a:rPr lang="ja-JP" altLang="en-US" sz="32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1538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50193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おわりに</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ja-JP" altLang="en-US" sz="2800" dirty="0">
                <a:latin typeface="メイリオ" panose="020B0604030504040204" pitchFamily="50" charset="-128"/>
                <a:ea typeface="メイリオ" panose="020B0604030504040204" pitchFamily="50" charset="-128"/>
              </a:rPr>
              <a:t>本研究では，オートエンコーダおよび距離学習ニューラルネットワークを適用した画像特徴の分類手法およびインデクシング手法を提案した．</a:t>
            </a:r>
          </a:p>
          <a:p>
            <a:pPr algn="l">
              <a:lnSpc>
                <a:spcPct val="100000"/>
              </a:lnSpc>
            </a:pPr>
            <a:r>
              <a:rPr lang="ja-JP" altLang="en-US" sz="2800" dirty="0">
                <a:latin typeface="メイリオ" panose="020B0604030504040204" pitchFamily="50" charset="-128"/>
                <a:ea typeface="メイリオ" panose="020B0604030504040204" pitchFamily="50" charset="-128"/>
              </a:rPr>
              <a:t>距離学習ニューラルネットワークを適用することにより，画像特徴の分類精度を向上させることができることを示し，提案手法の実現可能性を確認した．</a:t>
            </a:r>
            <a:endParaRPr lang="en-US" altLang="ja-JP" sz="2800" dirty="0">
              <a:latin typeface="メイリオ" panose="020B0604030504040204" pitchFamily="50" charset="-128"/>
              <a:ea typeface="メイリオ" panose="020B0604030504040204" pitchFamily="50" charset="-128"/>
            </a:endParaRPr>
          </a:p>
          <a:p>
            <a:pPr algn="l">
              <a:lnSpc>
                <a:spcPct val="100000"/>
              </a:lnSpc>
            </a:pPr>
            <a:endParaRPr lang="en-US" altLang="ja-JP" sz="2800" dirty="0">
              <a:latin typeface="メイリオ" panose="020B0604030504040204" pitchFamily="50" charset="-128"/>
              <a:ea typeface="メイリオ" panose="020B0604030504040204" pitchFamily="50" charset="-128"/>
            </a:endParaRPr>
          </a:p>
          <a:p>
            <a:pPr algn="l">
              <a:lnSpc>
                <a:spcPct val="100000"/>
              </a:lnSpc>
            </a:pPr>
            <a:r>
              <a:rPr lang="ja-JP" altLang="en-US" sz="2800" dirty="0">
                <a:latin typeface="メイリオ" panose="020B0604030504040204" pitchFamily="50" charset="-128"/>
                <a:ea typeface="メイリオ" panose="020B0604030504040204" pitchFamily="50" charset="-128"/>
              </a:rPr>
              <a:t>自然環境観測において異なる複数地点に設置された観測カメラから記録・蓄積される映像データを対象とした映像シーン分析システムの構築に応用していく．</a:t>
            </a:r>
          </a:p>
          <a:p>
            <a:pPr algn="l">
              <a:lnSpc>
                <a:spcPct val="100000"/>
              </a:lnSpc>
            </a:pPr>
            <a:endParaRPr lang="ja-JP" altLang="en-US" sz="2800"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17</a:t>
            </a:fld>
            <a:endParaRPr kumimoji="1" lang="ja-JP" altLang="en-US" dirty="0"/>
          </a:p>
        </p:txBody>
      </p:sp>
      <p:sp>
        <p:nvSpPr>
          <p:cNvPr id="5" name="四角形: 角を丸くする 4">
            <a:extLst>
              <a:ext uri="{FF2B5EF4-FFF2-40B4-BE49-F238E27FC236}">
                <a16:creationId xmlns:a16="http://schemas.microsoft.com/office/drawing/2014/main" id="{C1F0C6D1-F5F7-40B8-20C4-0D24965EE1F9}"/>
              </a:ext>
            </a:extLst>
          </p:cNvPr>
          <p:cNvSpPr/>
          <p:nvPr/>
        </p:nvSpPr>
        <p:spPr>
          <a:xfrm>
            <a:off x="518160" y="4389121"/>
            <a:ext cx="11186160" cy="1493520"/>
          </a:xfrm>
          <a:prstGeom prst="roundRect">
            <a:avLst>
              <a:gd name="adj" fmla="val 4505"/>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413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68409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参考文献</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en-US" altLang="ja-JP" sz="2800" b="1" i="0" dirty="0">
                <a:effectLst/>
                <a:latin typeface="+mn-ea"/>
              </a:rPr>
              <a:t>[1]  Hiroki Mimura, Masaya </a:t>
            </a:r>
            <a:r>
              <a:rPr lang="en-US" altLang="ja-JP" sz="2800" b="1" i="0" dirty="0" err="1">
                <a:effectLst/>
                <a:latin typeface="+mn-ea"/>
              </a:rPr>
              <a:t>Tahara</a:t>
            </a:r>
            <a:r>
              <a:rPr lang="en-US" altLang="ja-JP" sz="2800" b="1" i="0" dirty="0">
                <a:effectLst/>
                <a:latin typeface="+mn-ea"/>
              </a:rPr>
              <a:t>, Kosuke Takano, </a:t>
            </a:r>
            <a:r>
              <a:rPr lang="en-US" altLang="ja-JP" sz="2800" b="1" i="0" dirty="0" err="1">
                <a:effectLst/>
                <a:latin typeface="+mn-ea"/>
              </a:rPr>
              <a:t>Nobuya</a:t>
            </a:r>
            <a:r>
              <a:rPr lang="en-US" altLang="ja-JP" sz="2800" b="1" i="0" dirty="0">
                <a:effectLst/>
                <a:latin typeface="+mn-ea"/>
              </a:rPr>
              <a:t> Watanabe, Kin Fun Li: Video Indexing for Live Nature Camera on Digital Earth, International Conference on Advanced Information Networking and Applications, pp.660-667 (2023)</a:t>
            </a:r>
            <a:r>
              <a:rPr lang="ja-JP" altLang="en-US" sz="2800" b="1" i="0" dirty="0">
                <a:effectLst/>
                <a:latin typeface="+mn-ea"/>
              </a:rPr>
              <a:t>．</a:t>
            </a:r>
          </a:p>
          <a:p>
            <a:pPr marL="0" indent="0" algn="l">
              <a:lnSpc>
                <a:spcPct val="100000"/>
              </a:lnSpc>
              <a:buNone/>
            </a:pPr>
            <a:r>
              <a:rPr lang="en-US" altLang="ja-JP" sz="2800" b="1" i="0" dirty="0">
                <a:effectLst/>
                <a:latin typeface="+mn-ea"/>
              </a:rPr>
              <a:t>[2]  </a:t>
            </a:r>
            <a:r>
              <a:rPr lang="ja-JP" altLang="en-US" sz="2800" b="1" i="0" dirty="0">
                <a:effectLst/>
                <a:latin typeface="+mn-ea"/>
              </a:rPr>
              <a:t>鬼塚洋輔</a:t>
            </a:r>
            <a:r>
              <a:rPr lang="en-US" altLang="ja-JP" sz="2800" b="1" i="0" dirty="0">
                <a:effectLst/>
                <a:latin typeface="+mn-ea"/>
              </a:rPr>
              <a:t>, </a:t>
            </a:r>
            <a:r>
              <a:rPr lang="ja-JP" altLang="en-US" sz="2800" b="1" i="0" dirty="0">
                <a:effectLst/>
                <a:latin typeface="+mn-ea"/>
              </a:rPr>
              <a:t>大山航</a:t>
            </a:r>
            <a:r>
              <a:rPr lang="en-US" altLang="ja-JP" sz="2800" b="1" i="0" dirty="0">
                <a:effectLst/>
                <a:latin typeface="+mn-ea"/>
              </a:rPr>
              <a:t>, </a:t>
            </a:r>
            <a:r>
              <a:rPr lang="ja-JP" altLang="en-US" sz="2800" b="1" i="0" dirty="0">
                <a:effectLst/>
                <a:latin typeface="+mn-ea"/>
              </a:rPr>
              <a:t>山田太造</a:t>
            </a:r>
            <a:r>
              <a:rPr lang="en-US" altLang="ja-JP" sz="2800" b="1" i="0" dirty="0">
                <a:effectLst/>
                <a:latin typeface="+mn-ea"/>
              </a:rPr>
              <a:t>, </a:t>
            </a:r>
            <a:r>
              <a:rPr lang="ja-JP" altLang="en-US" sz="2800" b="1" i="0" dirty="0">
                <a:effectLst/>
                <a:latin typeface="+mn-ea"/>
              </a:rPr>
              <a:t>井上聡</a:t>
            </a:r>
            <a:r>
              <a:rPr lang="en-US" altLang="ja-JP" sz="2800" b="1" i="0" dirty="0">
                <a:effectLst/>
                <a:latin typeface="+mn-ea"/>
              </a:rPr>
              <a:t>, </a:t>
            </a:r>
            <a:r>
              <a:rPr lang="ja-JP" altLang="en-US" sz="2800" b="1" i="0" dirty="0">
                <a:effectLst/>
                <a:latin typeface="+mn-ea"/>
              </a:rPr>
              <a:t>内田誠一：花押類似検索のための畳み込みオートエンコーダによる画像特徴抽出，じんこんもん</a:t>
            </a:r>
            <a:r>
              <a:rPr lang="en-US" altLang="ja-JP" sz="2800" b="1" i="0" dirty="0">
                <a:effectLst/>
                <a:latin typeface="+mn-ea"/>
              </a:rPr>
              <a:t>2018</a:t>
            </a:r>
            <a:r>
              <a:rPr lang="ja-JP" altLang="en-US" sz="2800" b="1" i="0" dirty="0">
                <a:effectLst/>
                <a:latin typeface="+mn-ea"/>
              </a:rPr>
              <a:t>論文集，</a:t>
            </a:r>
            <a:r>
              <a:rPr lang="en-US" altLang="ja-JP" sz="2800" b="1" i="0" dirty="0">
                <a:effectLst/>
                <a:latin typeface="+mn-ea"/>
              </a:rPr>
              <a:t>pp.257-262 (2018).</a:t>
            </a:r>
          </a:p>
          <a:p>
            <a:pPr marL="0" indent="0" algn="l">
              <a:lnSpc>
                <a:spcPct val="100000"/>
              </a:lnSpc>
              <a:buNone/>
            </a:pPr>
            <a:r>
              <a:rPr lang="en-US" altLang="ja-JP" sz="2800" b="1" i="0" dirty="0">
                <a:effectLst/>
                <a:latin typeface="+mn-ea"/>
              </a:rPr>
              <a:t>[3]  </a:t>
            </a:r>
            <a:r>
              <a:rPr lang="ja-JP" altLang="en-US" sz="2800" b="1" i="0" dirty="0">
                <a:effectLst/>
                <a:latin typeface="+mn-ea"/>
              </a:rPr>
              <a:t>細江麻梨子</a:t>
            </a:r>
            <a:r>
              <a:rPr lang="en-US" altLang="ja-JP" sz="2800" b="1" i="0" dirty="0">
                <a:effectLst/>
                <a:latin typeface="+mn-ea"/>
              </a:rPr>
              <a:t>, </a:t>
            </a:r>
            <a:r>
              <a:rPr lang="ja-JP" altLang="en-US" sz="2800" b="1" i="0" dirty="0">
                <a:effectLst/>
                <a:latin typeface="+mn-ea"/>
              </a:rPr>
              <a:t>山田智輝</a:t>
            </a:r>
            <a:r>
              <a:rPr lang="en-US" altLang="ja-JP" sz="2800" b="1" i="0" dirty="0">
                <a:effectLst/>
                <a:latin typeface="+mn-ea"/>
              </a:rPr>
              <a:t>, </a:t>
            </a:r>
            <a:r>
              <a:rPr lang="ja-JP" altLang="en-US" sz="2800" b="1" i="0" dirty="0">
                <a:effectLst/>
                <a:latin typeface="+mn-ea"/>
              </a:rPr>
              <a:t>加藤邦人</a:t>
            </a:r>
            <a:r>
              <a:rPr lang="en-US" altLang="ja-JP" sz="2800" b="1" i="0" dirty="0">
                <a:effectLst/>
                <a:latin typeface="+mn-ea"/>
              </a:rPr>
              <a:t>, </a:t>
            </a:r>
            <a:r>
              <a:rPr lang="ja-JP" altLang="en-US" sz="2800" b="1" i="0" dirty="0">
                <a:effectLst/>
                <a:latin typeface="+mn-ea"/>
              </a:rPr>
              <a:t>山本智一</a:t>
            </a:r>
            <a:r>
              <a:rPr lang="en-US" altLang="ja-JP" sz="2800" b="1" i="0" dirty="0">
                <a:effectLst/>
                <a:latin typeface="+mn-ea"/>
              </a:rPr>
              <a:t>: </a:t>
            </a:r>
            <a:r>
              <a:rPr lang="ja-JP" altLang="en-US" sz="2800" b="1" i="0" dirty="0">
                <a:effectLst/>
                <a:latin typeface="+mn-ea"/>
              </a:rPr>
              <a:t>条件付き</a:t>
            </a:r>
            <a:r>
              <a:rPr lang="en-US" altLang="ja-JP" sz="2800" b="1" i="0" dirty="0" err="1">
                <a:effectLst/>
                <a:latin typeface="+mn-ea"/>
              </a:rPr>
              <a:t>AutoEncoder</a:t>
            </a:r>
            <a:r>
              <a:rPr lang="ja-JP" altLang="en-US" sz="2800" b="1" i="0" dirty="0">
                <a:effectLst/>
                <a:latin typeface="+mn-ea"/>
              </a:rPr>
              <a:t>による書き癖抽出手法の提案，情報処理学会第</a:t>
            </a:r>
            <a:r>
              <a:rPr lang="en-US" altLang="ja-JP" sz="2800" b="1" i="0" dirty="0">
                <a:effectLst/>
                <a:latin typeface="+mn-ea"/>
              </a:rPr>
              <a:t>80</a:t>
            </a:r>
            <a:r>
              <a:rPr lang="ja-JP" altLang="en-US" sz="2800" b="1" i="0" dirty="0">
                <a:effectLst/>
                <a:latin typeface="+mn-ea"/>
              </a:rPr>
              <a:t>回全国大会，</a:t>
            </a:r>
            <a:r>
              <a:rPr lang="en-US" altLang="ja-JP" sz="2800" b="1" i="0" dirty="0">
                <a:effectLst/>
                <a:latin typeface="+mn-ea"/>
              </a:rPr>
              <a:t>2C-06, No. 2, pp. 37-38 (2018).</a:t>
            </a:r>
          </a:p>
          <a:p>
            <a:pPr marL="0" indent="0" algn="l">
              <a:lnSpc>
                <a:spcPct val="100000"/>
              </a:lnSpc>
              <a:buNone/>
            </a:pPr>
            <a:r>
              <a:rPr lang="en-US" altLang="ja-JP" sz="2800" b="1" i="0" dirty="0">
                <a:effectLst/>
                <a:latin typeface="+mn-ea"/>
              </a:rPr>
              <a:t>[4]  Haque Ishfaq, Assaf </a:t>
            </a:r>
            <a:r>
              <a:rPr lang="en-US" altLang="ja-JP" sz="2800" b="1" i="0" dirty="0" err="1">
                <a:effectLst/>
                <a:latin typeface="+mn-ea"/>
              </a:rPr>
              <a:t>Hoogi</a:t>
            </a:r>
            <a:r>
              <a:rPr lang="en-US" altLang="ja-JP" sz="2800" b="1" i="0" dirty="0">
                <a:effectLst/>
                <a:latin typeface="+mn-ea"/>
              </a:rPr>
              <a:t>, Daniel Rubin: TVAE: Triplet-Based Variational Autoencoder using Metric Learning, arXiv:1802.04403 [stat.ML], (2018).</a:t>
            </a:r>
          </a:p>
          <a:p>
            <a:pPr marL="0" indent="0" algn="l">
              <a:lnSpc>
                <a:spcPct val="100000"/>
              </a:lnSpc>
              <a:buNone/>
            </a:pPr>
            <a:r>
              <a:rPr lang="en-US" altLang="ja-JP" sz="2800" b="1" i="0" dirty="0">
                <a:effectLst/>
                <a:latin typeface="+mn-ea"/>
              </a:rPr>
              <a:t>[5]  Giuseppina </a:t>
            </a:r>
            <a:r>
              <a:rPr lang="en-US" altLang="ja-JP" sz="2800" b="1" i="0" dirty="0" err="1">
                <a:effectLst/>
                <a:latin typeface="+mn-ea"/>
              </a:rPr>
              <a:t>Andresini</a:t>
            </a:r>
            <a:r>
              <a:rPr lang="en-US" altLang="ja-JP" sz="2800" b="1" i="0" dirty="0">
                <a:effectLst/>
                <a:latin typeface="+mn-ea"/>
              </a:rPr>
              <a:t>, Annalisa </a:t>
            </a:r>
            <a:r>
              <a:rPr lang="en-US" altLang="ja-JP" sz="2800" b="1" i="0" dirty="0" err="1">
                <a:effectLst/>
                <a:latin typeface="+mn-ea"/>
              </a:rPr>
              <a:t>Appice</a:t>
            </a:r>
            <a:r>
              <a:rPr lang="en-US" altLang="ja-JP" sz="2800" b="1" i="0" dirty="0">
                <a:effectLst/>
                <a:latin typeface="+mn-ea"/>
              </a:rPr>
              <a:t>, Donato </a:t>
            </a:r>
            <a:r>
              <a:rPr lang="en-US" altLang="ja-JP" sz="2800" b="1" i="0" dirty="0" err="1">
                <a:effectLst/>
                <a:latin typeface="+mn-ea"/>
              </a:rPr>
              <a:t>Malerba</a:t>
            </a:r>
            <a:r>
              <a:rPr lang="en-US" altLang="ja-JP" sz="2800" b="1" i="0" dirty="0">
                <a:effectLst/>
                <a:latin typeface="+mn-ea"/>
              </a:rPr>
              <a:t>: Autoencoder-based deep metric learning for network intrusion detection, INFORMATION SCIENCES, Volume 569, pp. 706-727 (2021).</a:t>
            </a:r>
          </a:p>
          <a:p>
            <a:pPr marL="0" indent="0" algn="l">
              <a:lnSpc>
                <a:spcPct val="100000"/>
              </a:lnSpc>
              <a:buNone/>
            </a:pPr>
            <a:r>
              <a:rPr lang="en-US" altLang="ja-JP" sz="2800" b="1" i="0" dirty="0">
                <a:effectLst/>
                <a:latin typeface="+mn-ea"/>
              </a:rPr>
              <a:t>[6]  </a:t>
            </a:r>
            <a:r>
              <a:rPr lang="ja-JP" altLang="en-US" sz="2800" b="1" i="0" dirty="0">
                <a:effectLst/>
                <a:latin typeface="+mn-ea"/>
              </a:rPr>
              <a:t>国土地理院：</a:t>
            </a:r>
            <a:r>
              <a:rPr lang="en-US" altLang="ja-JP" sz="2800" b="1" i="0" dirty="0">
                <a:effectLst/>
                <a:latin typeface="+mn-ea"/>
              </a:rPr>
              <a:t>CNN</a:t>
            </a:r>
            <a:r>
              <a:rPr lang="ja-JP" altLang="en-US" sz="2800" b="1" i="0" dirty="0">
                <a:effectLst/>
                <a:latin typeface="+mn-ea"/>
              </a:rPr>
              <a:t>による水田抽出のための教師画像データ，国土地理院技術資料 </a:t>
            </a:r>
            <a:r>
              <a:rPr lang="en-US" altLang="ja-JP" sz="2800" b="1" i="0" dirty="0">
                <a:effectLst/>
                <a:latin typeface="+mn-ea"/>
              </a:rPr>
              <a:t>H1-No.26 (2023).</a:t>
            </a: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18</a:t>
            </a:fld>
            <a:endParaRPr kumimoji="1" lang="ja-JP" altLang="en-US" dirty="0"/>
          </a:p>
        </p:txBody>
      </p:sp>
    </p:spTree>
    <p:extLst>
      <p:ext uri="{BB962C8B-B14F-4D97-AF65-F5344CB8AC3E}">
        <p14:creationId xmlns:p14="http://schemas.microsoft.com/office/powerpoint/2010/main" val="376227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研究背景</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361144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spcBef>
                <a:spcPts val="3000"/>
              </a:spcBef>
            </a:pPr>
            <a:r>
              <a:rPr lang="ja-JP" altLang="en-US" sz="2800" dirty="0">
                <a:latin typeface="メイリオ" panose="020B0604030504040204" pitchFamily="50" charset="-128"/>
                <a:ea typeface="メイリオ" panose="020B0604030504040204" pitchFamily="50" charset="-128"/>
                <a:cs typeface="M PLUS 1p" panose="020B0600070205080204" charset="-128"/>
              </a:rPr>
              <a:t>地球温暖化により，海面の上昇や砂漠化などの環境問題が地球規模で発生しており，</a:t>
            </a:r>
            <a:r>
              <a:rPr lang="ja-JP" altLang="en-US" sz="2800" dirty="0">
                <a:solidFill>
                  <a:schemeClr val="tx1">
                    <a:lumMod val="85000"/>
                    <a:lumOff val="15000"/>
                  </a:schemeClr>
                </a:solidFill>
                <a:latin typeface="メイリオ" panose="020B0604030504040204" pitchFamily="50" charset="-128"/>
                <a:ea typeface="メイリオ" panose="020B0604030504040204" pitchFamily="50" charset="-128"/>
                <a:cs typeface="M PLUS 1p" panose="020B0600070205080204" charset="-128"/>
              </a:rPr>
              <a:t>対策のために自然環境観測が重要視されている</a:t>
            </a:r>
            <a:r>
              <a:rPr lang="ja-JP" altLang="en-US" sz="2800" dirty="0">
                <a:latin typeface="メイリオ" panose="020B0604030504040204" pitchFamily="50" charset="-128"/>
                <a:ea typeface="メイリオ" panose="020B0604030504040204" pitchFamily="50" charset="-128"/>
                <a:cs typeface="M PLUS 1p" panose="020B0600070205080204" charset="-128"/>
              </a:rPr>
              <a:t>．</a:t>
            </a:r>
          </a:p>
          <a:p>
            <a:pPr algn="l">
              <a:lnSpc>
                <a:spcPct val="100000"/>
              </a:lnSpc>
              <a:spcBef>
                <a:spcPts val="3000"/>
              </a:spcBef>
            </a:pPr>
            <a:r>
              <a:rPr lang="ja-JP" altLang="en-US" sz="2800" dirty="0">
                <a:latin typeface="メイリオ" panose="020B0604030504040204" pitchFamily="50" charset="-128"/>
                <a:ea typeface="メイリオ" panose="020B0604030504040204" pitchFamily="50" charset="-128"/>
                <a:cs typeface="M PLUS 1p" panose="020B0600070205080204" charset="-128"/>
              </a:rPr>
              <a:t>世界各地で観測されたアーカイブの検索は数が膨大なため，処理コストが高い．</a:t>
            </a:r>
            <a:endParaRPr lang="en-US" altLang="ja-JP" sz="2800" dirty="0">
              <a:latin typeface="メイリオ" panose="020B0604030504040204" pitchFamily="50" charset="-128"/>
              <a:ea typeface="メイリオ" panose="020B0604030504040204" pitchFamily="50" charset="-128"/>
              <a:cs typeface="M PLUS 1p" panose="020B0600070205080204" charset="-128"/>
            </a:endParaRPr>
          </a:p>
          <a:p>
            <a:pPr algn="l">
              <a:lnSpc>
                <a:spcPct val="100000"/>
              </a:lnSpc>
              <a:spcBef>
                <a:spcPts val="3000"/>
              </a:spcBef>
            </a:pPr>
            <a:r>
              <a:rPr lang="ja-JP" altLang="en-US" sz="2800" dirty="0">
                <a:latin typeface="メイリオ" panose="020B0604030504040204" pitchFamily="50" charset="-128"/>
                <a:ea typeface="メイリオ" panose="020B0604030504040204" pitchFamily="50" charset="-128"/>
                <a:cs typeface="M PLUS 1p" panose="020B0600070205080204" charset="-128"/>
              </a:rPr>
              <a:t>先行研究では，画像を入力として</a:t>
            </a:r>
            <a:r>
              <a:rPr lang="en-US" altLang="ja-JP" sz="2800" dirty="0">
                <a:latin typeface="メイリオ" panose="020B0604030504040204" pitchFamily="50" charset="-128"/>
                <a:ea typeface="メイリオ" panose="020B0604030504040204" pitchFamily="50" charset="-128"/>
                <a:cs typeface="M PLUS 1p" panose="020B0600070205080204" charset="-128"/>
              </a:rPr>
              <a:t>VGG</a:t>
            </a:r>
            <a:r>
              <a:rPr lang="ja-JP" altLang="en-US" sz="2800" dirty="0">
                <a:latin typeface="メイリオ" panose="020B0604030504040204" pitchFamily="50" charset="-128"/>
                <a:ea typeface="メイリオ" panose="020B0604030504040204" pitchFamily="50" charset="-128"/>
                <a:cs typeface="M PLUS 1p" panose="020B0600070205080204" charset="-128"/>
              </a:rPr>
              <a:t>畳み込みニューラルネットワークにより抽出した低次元の画像特徴ベクトルを用いた画像シーン検索手法を提案してきた．</a:t>
            </a: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2</a:t>
            </a:fld>
            <a:endParaRPr kumimoji="1" lang="ja-JP" altLang="en-US" dirty="0"/>
          </a:p>
        </p:txBody>
      </p:sp>
      <p:sp>
        <p:nvSpPr>
          <p:cNvPr id="23" name="四角形: 角を丸くする 22">
            <a:extLst>
              <a:ext uri="{FF2B5EF4-FFF2-40B4-BE49-F238E27FC236}">
                <a16:creationId xmlns:a16="http://schemas.microsoft.com/office/drawing/2014/main" id="{2700F749-F38C-728D-109E-CA81AA9C8919}"/>
              </a:ext>
            </a:extLst>
          </p:cNvPr>
          <p:cNvSpPr/>
          <p:nvPr/>
        </p:nvSpPr>
        <p:spPr>
          <a:xfrm>
            <a:off x="9058632" y="4803163"/>
            <a:ext cx="2346097" cy="1377255"/>
          </a:xfrm>
          <a:prstGeom prst="roundRect">
            <a:avLst/>
          </a:prstGeom>
          <a:solidFill>
            <a:sysClr val="window" lastClr="FFFFFF"/>
          </a:solidFill>
          <a:ln w="38100" cap="flat" cmpd="sng" algn="ctr">
            <a:solidFill>
              <a:srgbClr val="99CB38">
                <a:lumMod val="75000"/>
              </a:srgbClr>
            </a:solidFill>
            <a:prstDash val="solid"/>
          </a:ln>
          <a:effectLst/>
        </p:spPr>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24" name="四角形: 角を丸くする 23">
            <a:extLst>
              <a:ext uri="{FF2B5EF4-FFF2-40B4-BE49-F238E27FC236}">
                <a16:creationId xmlns:a16="http://schemas.microsoft.com/office/drawing/2014/main" id="{DADEAD90-2BB5-B9AE-CD8B-C51398C483F5}"/>
              </a:ext>
            </a:extLst>
          </p:cNvPr>
          <p:cNvSpPr/>
          <p:nvPr/>
        </p:nvSpPr>
        <p:spPr>
          <a:xfrm>
            <a:off x="442824" y="4803163"/>
            <a:ext cx="8020050" cy="1377255"/>
          </a:xfrm>
          <a:prstGeom prst="roundRect">
            <a:avLst/>
          </a:prstGeom>
          <a:solidFill>
            <a:srgbClr val="E5F9FF"/>
          </a:solidFill>
          <a:ln w="28575" cap="flat" cmpd="sng" algn="ctr">
            <a:solidFill>
              <a:srgbClr val="99CB38">
                <a:lumMod val="50000"/>
              </a:srgbClr>
            </a:solid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メイリオ" panose="020B0604030504040204" pitchFamily="50" charset="-128"/>
              <a:ea typeface="メイリオ" panose="020B0604030504040204" pitchFamily="50" charset="-128"/>
            </a:endParaRPr>
          </a:p>
        </p:txBody>
      </p:sp>
      <p:pic>
        <p:nvPicPr>
          <p:cNvPr id="25" name="グラフィックス 6" descr="コンピューター">
            <a:extLst>
              <a:ext uri="{FF2B5EF4-FFF2-40B4-BE49-F238E27FC236}">
                <a16:creationId xmlns:a16="http://schemas.microsoft.com/office/drawing/2014/main" id="{0226E9BD-09C8-EC74-5108-AFDEDDCF49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8624" y="4651281"/>
            <a:ext cx="1249499" cy="1304549"/>
          </a:xfrm>
          <a:prstGeom prst="rect">
            <a:avLst/>
          </a:prstGeom>
        </p:spPr>
      </p:pic>
      <p:sp>
        <p:nvSpPr>
          <p:cNvPr id="26" name="矢印: 右 25">
            <a:extLst>
              <a:ext uri="{FF2B5EF4-FFF2-40B4-BE49-F238E27FC236}">
                <a16:creationId xmlns:a16="http://schemas.microsoft.com/office/drawing/2014/main" id="{999A6478-C90C-B90D-C370-AB235BD21D28}"/>
              </a:ext>
            </a:extLst>
          </p:cNvPr>
          <p:cNvSpPr/>
          <p:nvPr/>
        </p:nvSpPr>
        <p:spPr>
          <a:xfrm>
            <a:off x="2890733" y="5731891"/>
            <a:ext cx="1036181" cy="419907"/>
          </a:xfrm>
          <a:prstGeom prst="rightArrow">
            <a:avLst/>
          </a:prstGeom>
          <a:solidFill>
            <a:sysClr val="window" lastClr="FFFFFF"/>
          </a:solidFill>
          <a:ln w="28575" cap="flat" cmpd="sng" algn="ctr">
            <a:solidFill>
              <a:srgbClr val="99CB38"/>
            </a:solidFill>
            <a:prstDash val="solid"/>
          </a:ln>
          <a:effectLst/>
        </p:spPr>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27" name="テキスト ボックス 10">
            <a:extLst>
              <a:ext uri="{FF2B5EF4-FFF2-40B4-BE49-F238E27FC236}">
                <a16:creationId xmlns:a16="http://schemas.microsoft.com/office/drawing/2014/main" id="{CA213116-6E2F-13F9-BDC6-1AF02340A129}"/>
              </a:ext>
            </a:extLst>
          </p:cNvPr>
          <p:cNvSpPr txBox="1"/>
          <p:nvPr/>
        </p:nvSpPr>
        <p:spPr>
          <a:xfrm>
            <a:off x="4037986" y="5763108"/>
            <a:ext cx="2743199" cy="46166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400" b="1" dirty="0">
                <a:solidFill>
                  <a:prstClr val="black"/>
                </a:solidFill>
                <a:latin typeface="メイリオ" panose="020B0604030504040204" pitchFamily="50" charset="-128"/>
                <a:ea typeface="メイリオ" panose="020B0604030504040204" pitchFamily="50" charset="-128"/>
              </a:rPr>
              <a:t>映像分析システム</a:t>
            </a:r>
          </a:p>
        </p:txBody>
      </p:sp>
      <p:sp>
        <p:nvSpPr>
          <p:cNvPr id="28" name="テキスト ボックス 18">
            <a:extLst>
              <a:ext uri="{FF2B5EF4-FFF2-40B4-BE49-F238E27FC236}">
                <a16:creationId xmlns:a16="http://schemas.microsoft.com/office/drawing/2014/main" id="{92F9DFCB-D8ED-7954-2E95-2E633983277A}"/>
              </a:ext>
            </a:extLst>
          </p:cNvPr>
          <p:cNvSpPr txBox="1"/>
          <p:nvPr/>
        </p:nvSpPr>
        <p:spPr>
          <a:xfrm>
            <a:off x="649062" y="5768054"/>
            <a:ext cx="1931173" cy="46166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400" b="1" dirty="0">
                <a:solidFill>
                  <a:prstClr val="black"/>
                </a:solidFill>
                <a:latin typeface="メイリオ" panose="020B0604030504040204" pitchFamily="50" charset="-128"/>
                <a:ea typeface="メイリオ" panose="020B0604030504040204" pitchFamily="50" charset="-128"/>
              </a:rPr>
              <a:t>観測カメラ</a:t>
            </a:r>
            <a:endParaRPr lang="en-US" altLang="ja-JP" sz="2400" b="1" dirty="0">
              <a:solidFill>
                <a:prstClr val="black"/>
              </a:solidFill>
              <a:latin typeface="メイリオ" panose="020B0604030504040204" pitchFamily="50" charset="-128"/>
              <a:ea typeface="メイリオ" panose="020B0604030504040204" pitchFamily="50" charset="-128"/>
            </a:endParaRPr>
          </a:p>
        </p:txBody>
      </p:sp>
      <p:pic>
        <p:nvPicPr>
          <p:cNvPr id="29" name="グラフィックス 19" descr="ネットワーク">
            <a:extLst>
              <a:ext uri="{FF2B5EF4-FFF2-40B4-BE49-F238E27FC236}">
                <a16:creationId xmlns:a16="http://schemas.microsoft.com/office/drawing/2014/main" id="{6F48E3C6-A2B8-B1C1-29D0-0598E57CC6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9165" y="4708709"/>
            <a:ext cx="1017616" cy="1062450"/>
          </a:xfrm>
          <a:prstGeom prst="rect">
            <a:avLst/>
          </a:prstGeom>
        </p:spPr>
      </p:pic>
      <p:pic>
        <p:nvPicPr>
          <p:cNvPr id="30" name="図 29">
            <a:extLst>
              <a:ext uri="{FF2B5EF4-FFF2-40B4-BE49-F238E27FC236}">
                <a16:creationId xmlns:a16="http://schemas.microsoft.com/office/drawing/2014/main" id="{EA27A18A-8237-3C1B-7302-207E84F548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6566" y="4998245"/>
            <a:ext cx="1333309" cy="774353"/>
          </a:xfrm>
          <a:prstGeom prst="rect">
            <a:avLst/>
          </a:prstGeom>
        </p:spPr>
      </p:pic>
      <p:sp>
        <p:nvSpPr>
          <p:cNvPr id="31" name="矢印: 右 30">
            <a:extLst>
              <a:ext uri="{FF2B5EF4-FFF2-40B4-BE49-F238E27FC236}">
                <a16:creationId xmlns:a16="http://schemas.microsoft.com/office/drawing/2014/main" id="{E045413F-ABBF-39A9-29A6-0C330B738D6F}"/>
              </a:ext>
            </a:extLst>
          </p:cNvPr>
          <p:cNvSpPr/>
          <p:nvPr/>
        </p:nvSpPr>
        <p:spPr>
          <a:xfrm>
            <a:off x="6919442" y="5726192"/>
            <a:ext cx="2495376" cy="462315"/>
          </a:xfrm>
          <a:prstGeom prst="rightArrow">
            <a:avLst/>
          </a:prstGeom>
          <a:solidFill>
            <a:sysClr val="window" lastClr="FFFFFF"/>
          </a:solidFill>
          <a:ln w="28575" cap="flat" cmpd="sng" algn="ctr">
            <a:solidFill>
              <a:srgbClr val="99CB38"/>
            </a:solidFill>
            <a:prstDash val="solid"/>
          </a:ln>
          <a:effectLst/>
        </p:spPr>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32" name="テキスト ボックス 156">
            <a:extLst>
              <a:ext uri="{FF2B5EF4-FFF2-40B4-BE49-F238E27FC236}">
                <a16:creationId xmlns:a16="http://schemas.microsoft.com/office/drawing/2014/main" id="{2E4CB22B-E110-E80C-4D84-17EC886278F2}"/>
              </a:ext>
            </a:extLst>
          </p:cNvPr>
          <p:cNvSpPr txBox="1"/>
          <p:nvPr/>
        </p:nvSpPr>
        <p:spPr>
          <a:xfrm>
            <a:off x="2635727" y="5343931"/>
            <a:ext cx="1480666" cy="400110"/>
          </a:xfrm>
          <a:prstGeom prst="rect">
            <a:avLst/>
          </a:prstGeom>
          <a:solidFill>
            <a:srgbClr val="FFFFFF"/>
          </a:solidFill>
          <a:ln w="12700">
            <a:solidFill>
              <a:schemeClr val="tx1">
                <a:lumMod val="85000"/>
                <a:lumOff val="15000"/>
              </a:schemeClr>
            </a:solid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000" b="1" dirty="0">
                <a:solidFill>
                  <a:prstClr val="black"/>
                </a:solidFill>
                <a:latin typeface="メイリオ" panose="020B0604030504040204" pitchFamily="50" charset="-128"/>
                <a:ea typeface="メイリオ" panose="020B0604030504040204" pitchFamily="50" charset="-128"/>
              </a:rPr>
              <a:t>映像データ</a:t>
            </a:r>
          </a:p>
        </p:txBody>
      </p:sp>
      <p:pic>
        <p:nvPicPr>
          <p:cNvPr id="33" name="図 32">
            <a:extLst>
              <a:ext uri="{FF2B5EF4-FFF2-40B4-BE49-F238E27FC236}">
                <a16:creationId xmlns:a16="http://schemas.microsoft.com/office/drawing/2014/main" id="{6D515731-A4A5-C8FF-065C-7453A6749C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5364" y="5166210"/>
            <a:ext cx="1170350" cy="679711"/>
          </a:xfrm>
          <a:prstGeom prst="rect">
            <a:avLst/>
          </a:prstGeom>
        </p:spPr>
      </p:pic>
      <p:pic>
        <p:nvPicPr>
          <p:cNvPr id="34" name="図 33">
            <a:extLst>
              <a:ext uri="{FF2B5EF4-FFF2-40B4-BE49-F238E27FC236}">
                <a16:creationId xmlns:a16="http://schemas.microsoft.com/office/drawing/2014/main" id="{21A4ACDE-FEE4-EECF-8E1F-B810FE3735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71369" y="5042117"/>
            <a:ext cx="1170350" cy="679711"/>
          </a:xfrm>
          <a:prstGeom prst="rect">
            <a:avLst/>
          </a:prstGeom>
        </p:spPr>
      </p:pic>
      <p:pic>
        <p:nvPicPr>
          <p:cNvPr id="35" name="図 34">
            <a:extLst>
              <a:ext uri="{FF2B5EF4-FFF2-40B4-BE49-F238E27FC236}">
                <a16:creationId xmlns:a16="http://schemas.microsoft.com/office/drawing/2014/main" id="{903430BB-C8F8-B2E8-5C0B-349F01A17A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648" y="4925099"/>
            <a:ext cx="1170350" cy="679711"/>
          </a:xfrm>
          <a:prstGeom prst="rect">
            <a:avLst/>
          </a:prstGeom>
        </p:spPr>
      </p:pic>
      <p:sp>
        <p:nvSpPr>
          <p:cNvPr id="36" name="テキスト ボックス 158">
            <a:extLst>
              <a:ext uri="{FF2B5EF4-FFF2-40B4-BE49-F238E27FC236}">
                <a16:creationId xmlns:a16="http://schemas.microsoft.com/office/drawing/2014/main" id="{CD12AFA5-5748-B2C3-ADDD-9D3F350793CF}"/>
              </a:ext>
            </a:extLst>
          </p:cNvPr>
          <p:cNvSpPr txBox="1"/>
          <p:nvPr/>
        </p:nvSpPr>
        <p:spPr>
          <a:xfrm>
            <a:off x="6442100" y="5343896"/>
            <a:ext cx="1969401" cy="400110"/>
          </a:xfrm>
          <a:prstGeom prst="rect">
            <a:avLst/>
          </a:prstGeom>
          <a:solidFill>
            <a:srgbClr val="FFFFFF"/>
          </a:solidFill>
          <a:ln w="12700">
            <a:solidFill>
              <a:schemeClr val="tx1">
                <a:lumMod val="85000"/>
                <a:lumOff val="15000"/>
              </a:schemeClr>
            </a:solid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000" b="1" dirty="0">
                <a:solidFill>
                  <a:prstClr val="black"/>
                </a:solidFill>
                <a:latin typeface="メイリオ" panose="020B0604030504040204" pitchFamily="50" charset="-128"/>
                <a:ea typeface="メイリオ" panose="020B0604030504040204" pitchFamily="50" charset="-128"/>
              </a:rPr>
              <a:t>アーカイブ映像</a:t>
            </a:r>
          </a:p>
        </p:txBody>
      </p:sp>
      <p:pic>
        <p:nvPicPr>
          <p:cNvPr id="37" name="グラフィックス 173" descr="統計">
            <a:extLst>
              <a:ext uri="{FF2B5EF4-FFF2-40B4-BE49-F238E27FC236}">
                <a16:creationId xmlns:a16="http://schemas.microsoft.com/office/drawing/2014/main" id="{1E447BC7-829C-D20C-3897-430127A1AD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30614" y="4803163"/>
            <a:ext cx="1012931" cy="1009233"/>
          </a:xfrm>
          <a:prstGeom prst="rect">
            <a:avLst/>
          </a:prstGeom>
        </p:spPr>
      </p:pic>
      <p:pic>
        <p:nvPicPr>
          <p:cNvPr id="38" name="グラフィックス 175" descr="歯車 1 つ">
            <a:extLst>
              <a:ext uri="{FF2B5EF4-FFF2-40B4-BE49-F238E27FC236}">
                <a16:creationId xmlns:a16="http://schemas.microsoft.com/office/drawing/2014/main" id="{272DC6DE-7504-B2D1-5709-96CAA32C136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159692" y="4777280"/>
            <a:ext cx="1074221" cy="1074221"/>
          </a:xfrm>
          <a:prstGeom prst="rect">
            <a:avLst/>
          </a:prstGeom>
        </p:spPr>
      </p:pic>
      <p:sp>
        <p:nvSpPr>
          <p:cNvPr id="39" name="テキスト ボックス 178">
            <a:extLst>
              <a:ext uri="{FF2B5EF4-FFF2-40B4-BE49-F238E27FC236}">
                <a16:creationId xmlns:a16="http://schemas.microsoft.com/office/drawing/2014/main" id="{5039E4E9-8303-7D0E-72F2-F24C875030B8}"/>
              </a:ext>
            </a:extLst>
          </p:cNvPr>
          <p:cNvSpPr txBox="1"/>
          <p:nvPr/>
        </p:nvSpPr>
        <p:spPr>
          <a:xfrm>
            <a:off x="9329085" y="5757495"/>
            <a:ext cx="1789546" cy="46166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400" b="1" dirty="0">
                <a:solidFill>
                  <a:prstClr val="black"/>
                </a:solidFill>
                <a:latin typeface="メイリオ" panose="020B0604030504040204" pitchFamily="50" charset="-128"/>
                <a:ea typeface="メイリオ" panose="020B0604030504040204" pitchFamily="50" charset="-128"/>
              </a:rPr>
              <a:t>データ解析</a:t>
            </a:r>
          </a:p>
        </p:txBody>
      </p:sp>
    </p:spTree>
    <p:extLst>
      <p:ext uri="{BB962C8B-B14F-4D97-AF65-F5344CB8AC3E}">
        <p14:creationId xmlns:p14="http://schemas.microsoft.com/office/powerpoint/2010/main" val="2943130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4097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研究目的</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498655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spcBef>
                <a:spcPts val="3000"/>
              </a:spcBef>
            </a:pPr>
            <a:r>
              <a:rPr lang="ja-JP" altLang="en-US" sz="2800" dirty="0">
                <a:latin typeface="メイリオ" panose="020B0604030504040204" pitchFamily="50" charset="-128"/>
                <a:ea typeface="メイリオ" panose="020B0604030504040204" pitchFamily="50" charset="-128"/>
                <a:cs typeface="M PLUS 1p" panose="020B0600070205080204" charset="-128"/>
              </a:rPr>
              <a:t>本研究では画像検索のために，</a:t>
            </a:r>
            <a:r>
              <a:rPr lang="ja-JP" altLang="en-US" sz="2800" b="1" dirty="0">
                <a:latin typeface="メイリオ" panose="020B0604030504040204" pitchFamily="50" charset="-128"/>
                <a:ea typeface="メイリオ" panose="020B0604030504040204" pitchFamily="50" charset="-128"/>
                <a:cs typeface="M PLUS 1p" panose="020B0600070205080204" charset="-128"/>
              </a:rPr>
              <a:t>オートエンコーダおよび距離学習ニューラルネットワークを適用させた画像分類手法とインデクシング手法</a:t>
            </a:r>
            <a:r>
              <a:rPr lang="ja-JP" altLang="en-US" sz="2800" dirty="0">
                <a:latin typeface="メイリオ" panose="020B0604030504040204" pitchFamily="50" charset="-128"/>
                <a:ea typeface="メイリオ" panose="020B0604030504040204" pitchFamily="50" charset="-128"/>
                <a:cs typeface="M PLUS 1p" panose="020B0600070205080204" charset="-128"/>
              </a:rPr>
              <a:t>を提案する．</a:t>
            </a:r>
          </a:p>
          <a:p>
            <a:pPr algn="l">
              <a:lnSpc>
                <a:spcPct val="100000"/>
              </a:lnSpc>
              <a:spcBef>
                <a:spcPts val="3000"/>
              </a:spcBef>
            </a:pPr>
            <a:r>
              <a:rPr lang="ja-JP" altLang="en-US" sz="2800" dirty="0">
                <a:latin typeface="メイリオ" panose="020B0604030504040204" pitchFamily="50" charset="-128"/>
                <a:ea typeface="メイリオ" panose="020B0604030504040204" pitchFamily="50" charset="-128"/>
                <a:cs typeface="M PLUS 1p" panose="020B0600070205080204" charset="-128"/>
              </a:rPr>
              <a:t>オートエンコーダを適用した画像特徴抽出において，中間層の次元数や距離学習ニューラルネットワークの組み合わせから，画像分類精度を確認し，提案手法の実現可能性を評価する．</a:t>
            </a: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3</a:t>
            </a:fld>
            <a:endParaRPr kumimoji="1" lang="ja-JP" altLang="en-US" dirty="0"/>
          </a:p>
        </p:txBody>
      </p:sp>
    </p:spTree>
    <p:extLst>
      <p:ext uri="{BB962C8B-B14F-4D97-AF65-F5344CB8AC3E}">
        <p14:creationId xmlns:p14="http://schemas.microsoft.com/office/powerpoint/2010/main" val="428087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関連研究</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49865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ja-JP" altLang="en-US" sz="2800" b="1" i="0" u="sng" dirty="0">
                <a:effectLst/>
                <a:latin typeface="メイリオ" panose="020B0604030504040204" pitchFamily="50" charset="-128"/>
                <a:ea typeface="メイリオ" panose="020B0604030504040204" pitchFamily="50" charset="-128"/>
              </a:rPr>
              <a:t>オートエンコーダによる特徴抽出</a:t>
            </a:r>
            <a:endParaRPr lang="en-US" altLang="ja-JP" sz="2800" b="1" i="0" u="sng" dirty="0">
              <a:effectLst/>
              <a:latin typeface="メイリオ" panose="020B0604030504040204" pitchFamily="50" charset="-128"/>
              <a:ea typeface="メイリオ" panose="020B0604030504040204" pitchFamily="50" charset="-128"/>
            </a:endParaRPr>
          </a:p>
          <a:p>
            <a:pPr marL="457200" indent="-457200" algn="l">
              <a:lnSpc>
                <a:spcPct val="100000"/>
              </a:lnSpc>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rPr>
              <a:t>花押という筆者署名の機能を持つ記号から，字形特徴を抽出する研究</a:t>
            </a:r>
            <a:endParaRPr lang="en-US" altLang="ja-JP" sz="2800" i="0" dirty="0">
              <a:effectLst/>
              <a:latin typeface="メイリオ" panose="020B0604030504040204" pitchFamily="50" charset="-128"/>
              <a:ea typeface="メイリオ" panose="020B0604030504040204" pitchFamily="50" charset="-128"/>
            </a:endParaRPr>
          </a:p>
          <a:p>
            <a:pPr marL="457200" indent="-457200" algn="l">
              <a:lnSpc>
                <a:spcPct val="100000"/>
              </a:lnSpc>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筆者固有の書き癖を特徴として抽出する研究</a:t>
            </a:r>
            <a:endParaRPr lang="en-US" altLang="ja-JP" sz="2800" dirty="0">
              <a:latin typeface="メイリオ" panose="020B0604030504040204" pitchFamily="50" charset="-128"/>
              <a:ea typeface="メイリオ" panose="020B0604030504040204" pitchFamily="50" charset="-128"/>
            </a:endParaRPr>
          </a:p>
          <a:p>
            <a:pPr marL="457200" indent="-457200" algn="l">
              <a:lnSpc>
                <a:spcPct val="100000"/>
              </a:lnSpc>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心電図から心拍の波形特徴を抽出する研究</a:t>
            </a:r>
            <a:endParaRPr lang="en-US" altLang="ja-JP" sz="2800" dirty="0">
              <a:latin typeface="メイリオ" panose="020B0604030504040204" pitchFamily="50" charset="-128"/>
              <a:ea typeface="メイリオ" panose="020B0604030504040204" pitchFamily="50" charset="-128"/>
            </a:endParaRPr>
          </a:p>
          <a:p>
            <a:pPr marL="0" indent="0" algn="l">
              <a:lnSpc>
                <a:spcPct val="100000"/>
              </a:lnSpc>
              <a:buNone/>
            </a:pPr>
            <a:r>
              <a:rPr lang="ja-JP" altLang="en-US" sz="2800" b="1" u="sng" dirty="0">
                <a:latin typeface="メイリオ" panose="020B0604030504040204" pitchFamily="50" charset="-128"/>
                <a:ea typeface="メイリオ" panose="020B0604030504040204" pitchFamily="50" charset="-128"/>
              </a:rPr>
              <a:t>オートエンコーダに距離学習を適用した手法</a:t>
            </a:r>
            <a:endParaRPr lang="en-US" altLang="ja-JP" sz="2800" b="1" u="sng" dirty="0">
              <a:latin typeface="メイリオ" panose="020B0604030504040204" pitchFamily="50" charset="-128"/>
              <a:ea typeface="メイリオ" panose="020B0604030504040204" pitchFamily="50" charset="-128"/>
            </a:endParaRPr>
          </a:p>
          <a:p>
            <a:pPr marL="457200" indent="-457200" algn="l">
              <a:lnSpc>
                <a:spcPct val="100000"/>
              </a:lnSpc>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cs typeface="Times New Roman" panose="02020603050405020304" pitchFamily="18" charset="0"/>
              </a:rPr>
              <a:t>類似性の概念を抽出するための埋め込み表現を学習するオートエンコーダモデルの研究</a:t>
            </a:r>
            <a:endParaRPr lang="en-US" altLang="ja-JP" sz="2800" i="0" dirty="0">
              <a:effectLst/>
              <a:latin typeface="メイリオ" panose="020B0604030504040204" pitchFamily="50" charset="-128"/>
              <a:ea typeface="メイリオ" panose="020B0604030504040204" pitchFamily="50" charset="-128"/>
              <a:cs typeface="Times New Roman" panose="02020603050405020304" pitchFamily="18" charset="0"/>
            </a:endParaRPr>
          </a:p>
          <a:p>
            <a:pPr marL="457200" indent="-457200" algn="l">
              <a:lnSpc>
                <a:spcPct val="100000"/>
              </a:lnSpc>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rPr>
              <a:t>ネットワークのトラフィックから攻撃や侵入を検知する研究</a:t>
            </a:r>
            <a:endParaRPr lang="en-US" altLang="ja-JP" sz="2800" i="0" dirty="0">
              <a:effectLst/>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4</a:t>
            </a:fld>
            <a:endParaRPr kumimoji="1" lang="ja-JP" altLang="en-US" dirty="0"/>
          </a:p>
        </p:txBody>
      </p:sp>
    </p:spTree>
    <p:extLst>
      <p:ext uri="{BB962C8B-B14F-4D97-AF65-F5344CB8AC3E}">
        <p14:creationId xmlns:p14="http://schemas.microsoft.com/office/powerpoint/2010/main" val="125767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研究課題</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49865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ja-JP" altLang="en-US" sz="2800" i="0" dirty="0">
                <a:effectLst/>
                <a:latin typeface="メイリオ" panose="020B0604030504040204" pitchFamily="50" charset="-128"/>
                <a:ea typeface="メイリオ" panose="020B0604030504040204" pitchFamily="50" charset="-128"/>
              </a:rPr>
              <a:t>先行研究で対象とした</a:t>
            </a:r>
            <a:r>
              <a:rPr lang="en-US" altLang="ja-JP" sz="2800" i="0" dirty="0">
                <a:effectLst/>
                <a:latin typeface="メイリオ" panose="020B0604030504040204" pitchFamily="50" charset="-128"/>
                <a:ea typeface="メイリオ" panose="020B0604030504040204" pitchFamily="50" charset="-128"/>
              </a:rPr>
              <a:t>VGG</a:t>
            </a:r>
            <a:r>
              <a:rPr lang="ja-JP" altLang="en-US" sz="2800" i="0" dirty="0">
                <a:effectLst/>
                <a:latin typeface="メイリオ" panose="020B0604030504040204" pitchFamily="50" charset="-128"/>
                <a:ea typeface="メイリオ" panose="020B0604030504040204" pitchFamily="50" charset="-128"/>
              </a:rPr>
              <a:t>畳み込みニューラルネットワークなどの中間層を多く持つニューラルネットワークでは，中間層によって得られる特徴ベクトルの性質にばらつきが生じるため，適切な中間層を選び，特徴ベクトルを抽出する処理に課題があった．</a:t>
            </a:r>
            <a:endParaRPr lang="en-US" altLang="ja-JP" sz="2800" i="0" dirty="0">
              <a:effectLst/>
              <a:latin typeface="メイリオ" panose="020B0604030504040204" pitchFamily="50" charset="-128"/>
              <a:ea typeface="メイリオ" panose="020B0604030504040204" pitchFamily="50" charset="-128"/>
            </a:endParaRPr>
          </a:p>
          <a:p>
            <a:pPr marL="0" indent="0" algn="l">
              <a:lnSpc>
                <a:spcPct val="100000"/>
              </a:lnSpc>
              <a:buNone/>
            </a:pPr>
            <a:endParaRPr lang="en-US" altLang="ja-JP" sz="2800" dirty="0">
              <a:latin typeface="メイリオ" panose="020B0604030504040204" pitchFamily="50" charset="-128"/>
              <a:ea typeface="メイリオ" panose="020B0604030504040204" pitchFamily="50" charset="-128"/>
            </a:endParaRPr>
          </a:p>
          <a:p>
            <a:pPr marL="0" indent="0" algn="l">
              <a:lnSpc>
                <a:spcPct val="100000"/>
              </a:lnSpc>
              <a:buNone/>
            </a:pPr>
            <a:r>
              <a:rPr lang="ja-JP" altLang="en-US" sz="3200" i="0" dirty="0">
                <a:effectLst/>
                <a:latin typeface="メイリオ" panose="020B0604030504040204" pitchFamily="50" charset="-128"/>
                <a:ea typeface="メイリオ" panose="020B0604030504040204" pitchFamily="50" charset="-128"/>
              </a:rPr>
              <a:t>本研究では，オートエンコーダを適用した画像特徴抽出において，中間層の次元数や距離学習ニューラルネットワークの組み合わせが，画像分類精度にどのように影響するかを確認する．</a:t>
            </a:r>
          </a:p>
          <a:p>
            <a:pPr marL="0" indent="0" algn="l">
              <a:lnSpc>
                <a:spcPct val="100000"/>
              </a:lnSpc>
              <a:buNone/>
            </a:pPr>
            <a:endParaRPr lang="ja-JP" altLang="en-US" sz="2800" i="0" dirty="0">
              <a:effectLst/>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AD8DE274-9DA9-3696-C0F1-7CAA18F97E71}"/>
              </a:ext>
            </a:extLst>
          </p:cNvPr>
          <p:cNvSpPr/>
          <p:nvPr/>
        </p:nvSpPr>
        <p:spPr>
          <a:xfrm>
            <a:off x="518160" y="3307081"/>
            <a:ext cx="11216640" cy="2286000"/>
          </a:xfrm>
          <a:prstGeom prst="roundRect">
            <a:avLst>
              <a:gd name="adj" fmla="val 8459"/>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7887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提案手法</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ja-JP" altLang="en-US" sz="3000" dirty="0">
                <a:latin typeface="メイリオ" panose="020B0604030504040204" pitchFamily="50" charset="-128"/>
                <a:ea typeface="メイリオ" panose="020B0604030504040204" pitchFamily="50" charset="-128"/>
              </a:rPr>
              <a:t>本研究では，</a:t>
            </a:r>
            <a:r>
              <a:rPr lang="ja-JP" altLang="en-US" sz="3000" b="1" dirty="0">
                <a:latin typeface="メイリオ" panose="020B0604030504040204" pitchFamily="50" charset="-128"/>
                <a:ea typeface="メイリオ" panose="020B0604030504040204" pitchFamily="50" charset="-128"/>
              </a:rPr>
              <a:t>画像検索を目的としたオートエンコーダおよび距離学習ニューラルネットワークを適用した画像特徴の分類手法とインデクシング手法</a:t>
            </a:r>
            <a:r>
              <a:rPr lang="ja-JP" altLang="en-US" sz="3000" dirty="0">
                <a:latin typeface="メイリオ" panose="020B0604030504040204" pitchFamily="50" charset="-128"/>
                <a:ea typeface="メイリオ" panose="020B0604030504040204" pitchFamily="50" charset="-128"/>
              </a:rPr>
              <a:t>を提案する．</a:t>
            </a:r>
            <a:endParaRPr lang="en-US" altLang="ja-JP" sz="3000" dirty="0">
              <a:latin typeface="メイリオ" panose="020B0604030504040204" pitchFamily="50" charset="-128"/>
              <a:ea typeface="メイリオ" panose="020B0604030504040204" pitchFamily="50" charset="-128"/>
            </a:endParaRPr>
          </a:p>
          <a:p>
            <a:pPr marL="0" indent="0" algn="l">
              <a:lnSpc>
                <a:spcPct val="100000"/>
              </a:lnSpc>
              <a:buNone/>
            </a:pPr>
            <a:endParaRPr lang="en-US" altLang="ja-JP" sz="2800" dirty="0">
              <a:latin typeface="メイリオ" panose="020B0604030504040204" pitchFamily="50" charset="-128"/>
              <a:ea typeface="メイリオ" panose="020B0604030504040204" pitchFamily="50" charset="-128"/>
            </a:endParaRPr>
          </a:p>
          <a:p>
            <a:pPr marL="0" indent="0" algn="l">
              <a:lnSpc>
                <a:spcPct val="100000"/>
              </a:lnSpc>
              <a:buNone/>
            </a:pPr>
            <a:r>
              <a:rPr lang="ja-JP" altLang="en-US" sz="2600" b="1" dirty="0">
                <a:latin typeface="メイリオ" panose="020B0604030504040204" pitchFamily="50" charset="-128"/>
                <a:ea typeface="メイリオ" panose="020B0604030504040204" pitchFamily="50" charset="-128"/>
              </a:rPr>
              <a:t>オートエンコーダ：</a:t>
            </a:r>
          </a:p>
          <a:p>
            <a:pPr marL="457200" indent="-457200" algn="l">
              <a:lnSpc>
                <a:spcPct val="100000"/>
              </a:lnSpc>
              <a:buFont typeface="Arial" panose="020B0604020202020204" pitchFamily="34" charset="0"/>
              <a:buChar char="•"/>
            </a:pPr>
            <a:r>
              <a:rPr lang="ja-JP" altLang="en-US" sz="2600" dirty="0">
                <a:latin typeface="メイリオ" panose="020B0604030504040204" pitchFamily="50" charset="-128"/>
                <a:ea typeface="メイリオ" panose="020B0604030504040204" pitchFamily="50" charset="-128"/>
              </a:rPr>
              <a:t>エンコーダとデコーダで構成されるため，ネットワーク構造が複雑でない</a:t>
            </a:r>
          </a:p>
          <a:p>
            <a:pPr marL="457200" indent="-457200" algn="l">
              <a:lnSpc>
                <a:spcPct val="100000"/>
              </a:lnSpc>
              <a:buFont typeface="Arial" panose="020B0604020202020204" pitchFamily="34" charset="0"/>
              <a:buChar char="•"/>
            </a:pPr>
            <a:r>
              <a:rPr lang="ja-JP" altLang="en-US" sz="2600" dirty="0">
                <a:latin typeface="メイリオ" panose="020B0604030504040204" pitchFamily="50" charset="-128"/>
                <a:ea typeface="メイリオ" panose="020B0604030504040204" pitchFamily="50" charset="-128"/>
              </a:rPr>
              <a:t>エンコーダ出力として得られる画像特徴ベクトルの次元数を調整しやすい</a:t>
            </a:r>
          </a:p>
          <a:p>
            <a:pPr marL="0" indent="0" algn="l">
              <a:lnSpc>
                <a:spcPct val="100000"/>
              </a:lnSpc>
              <a:buNone/>
            </a:pPr>
            <a:r>
              <a:rPr lang="ja-JP" altLang="en-US" sz="2600" b="1" dirty="0">
                <a:latin typeface="メイリオ" panose="020B0604030504040204" pitchFamily="50" charset="-128"/>
                <a:ea typeface="メイリオ" panose="020B0604030504040204" pitchFamily="50" charset="-128"/>
              </a:rPr>
              <a:t>距離学習ニューラルネットワーク：</a:t>
            </a:r>
          </a:p>
          <a:p>
            <a:pPr marL="457200" indent="-457200" algn="l">
              <a:lnSpc>
                <a:spcPct val="100000"/>
              </a:lnSpc>
              <a:buFont typeface="Arial" panose="020B0604020202020204" pitchFamily="34" charset="0"/>
              <a:buChar char="•"/>
            </a:pPr>
            <a:r>
              <a:rPr lang="ja-JP" altLang="en-US" sz="2600" dirty="0">
                <a:latin typeface="メイリオ" panose="020B0604030504040204" pitchFamily="50" charset="-128"/>
                <a:ea typeface="メイリオ" panose="020B0604030504040204" pitchFamily="50" charset="-128"/>
              </a:rPr>
              <a:t>オートエンコーダから得られる画像特徴ベクトルを画像分類可能な特徴ベクトルに変換し，画像分類精度を向上させる</a:t>
            </a:r>
            <a:endParaRPr lang="en-US" altLang="ja-JP" sz="2600" dirty="0">
              <a:latin typeface="メイリオ" panose="020B0604030504040204" pitchFamily="50" charset="-128"/>
              <a:ea typeface="メイリオ" panose="020B0604030504040204" pitchFamily="50" charset="-128"/>
            </a:endParaRPr>
          </a:p>
          <a:p>
            <a:pPr marL="0" indent="0" algn="l">
              <a:lnSpc>
                <a:spcPct val="100000"/>
              </a:lnSpc>
              <a:buNone/>
            </a:pPr>
            <a:endParaRPr lang="ja-JP" altLang="en-US" sz="2800" i="0" dirty="0">
              <a:effectLst/>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6</a:t>
            </a:fld>
            <a:endParaRPr kumimoji="1" lang="ja-JP" altLang="en-US" dirty="0"/>
          </a:p>
        </p:txBody>
      </p:sp>
      <p:sp>
        <p:nvSpPr>
          <p:cNvPr id="5" name="四角形: 角を丸くする 4">
            <a:extLst>
              <a:ext uri="{FF2B5EF4-FFF2-40B4-BE49-F238E27FC236}">
                <a16:creationId xmlns:a16="http://schemas.microsoft.com/office/drawing/2014/main" id="{AD8DE274-9DA9-3696-C0F1-7CAA18F97E71}"/>
              </a:ext>
            </a:extLst>
          </p:cNvPr>
          <p:cNvSpPr/>
          <p:nvPr/>
        </p:nvSpPr>
        <p:spPr>
          <a:xfrm>
            <a:off x="518160" y="1039203"/>
            <a:ext cx="11216640" cy="1582078"/>
          </a:xfrm>
          <a:prstGeom prst="roundRect">
            <a:avLst>
              <a:gd name="adj" fmla="val 8459"/>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240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en-US" altLang="ja-JP" sz="4400" b="1" dirty="0">
                <a:latin typeface="メイリオ" panose="020B0604030504040204" pitchFamily="50" charset="-128"/>
                <a:ea typeface="メイリオ" panose="020B0604030504040204" pitchFamily="50" charset="-128"/>
                <a:cs typeface="M PLUS 1p"/>
                <a:sym typeface="M PLUS 1p"/>
              </a:rPr>
              <a:t>STEP-</a:t>
            </a:r>
            <a:r>
              <a:rPr lang="ja-JP" altLang="en-US" sz="4400" b="1" dirty="0">
                <a:latin typeface="メイリオ" panose="020B0604030504040204" pitchFamily="50" charset="-128"/>
                <a:ea typeface="メイリオ" panose="020B0604030504040204" pitchFamily="50" charset="-128"/>
                <a:cs typeface="M PLUS 1p"/>
                <a:sym typeface="M PLUS 1p"/>
              </a:rPr>
              <a:t>１</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ja-JP" altLang="ja-JP" sz="3200" kern="100" dirty="0">
                <a:effectLst/>
                <a:latin typeface="メイリオ" panose="020B0604030504040204" pitchFamily="50" charset="-128"/>
                <a:ea typeface="メイリオ" panose="020B0604030504040204" pitchFamily="50" charset="-128"/>
                <a:cs typeface="Times New Roman" panose="02020603050405020304" pitchFamily="18" charset="0"/>
              </a:rPr>
              <a:t>画像集合</a:t>
            </a:r>
            <a:r>
              <a:rPr lang="en-US" altLang="ja-JP" sz="3200" i="1" kern="100" dirty="0">
                <a:effectLst/>
                <a:latin typeface="メイリオ" panose="020B0604030504040204" pitchFamily="50" charset="-128"/>
                <a:ea typeface="メイリオ" panose="020B0604030504040204" pitchFamily="50" charset="-128"/>
                <a:cs typeface="Times New Roman" panose="02020603050405020304" pitchFamily="18" charset="0"/>
              </a:rPr>
              <a:t>I</a:t>
            </a:r>
            <a:r>
              <a:rPr lang="en-US" altLang="ja-JP" sz="3200" kern="100" dirty="0">
                <a:effectLst/>
                <a:latin typeface="メイリオ" panose="020B0604030504040204" pitchFamily="50" charset="-128"/>
                <a:ea typeface="メイリオ" panose="020B0604030504040204" pitchFamily="50" charset="-128"/>
                <a:cs typeface="Times New Roman" panose="02020603050405020304" pitchFamily="18" charset="0"/>
              </a:rPr>
              <a:t> = { </a:t>
            </a:r>
            <a:r>
              <a:rPr lang="en-US" altLang="ja-JP" sz="3200" i="1" kern="100" dirty="0">
                <a:effectLst/>
                <a:latin typeface="メイリオ" panose="020B0604030504040204" pitchFamily="50" charset="-128"/>
                <a:ea typeface="メイリオ" panose="020B0604030504040204" pitchFamily="50" charset="-128"/>
                <a:cs typeface="Times New Roman" panose="02020603050405020304" pitchFamily="18" charset="0"/>
              </a:rPr>
              <a:t>i</a:t>
            </a:r>
            <a:r>
              <a:rPr lang="en-US" altLang="ja-JP" sz="3200" kern="100" baseline="-25000" dirty="0">
                <a:effectLst/>
                <a:latin typeface="メイリオ" panose="020B0604030504040204" pitchFamily="50" charset="-128"/>
                <a:ea typeface="メイリオ" panose="020B0604030504040204" pitchFamily="50" charset="-128"/>
                <a:cs typeface="Times New Roman" panose="02020603050405020304" pitchFamily="18" charset="0"/>
              </a:rPr>
              <a:t>1</a:t>
            </a:r>
            <a:r>
              <a:rPr lang="en-US" altLang="ja-JP" sz="3200" kern="100" dirty="0">
                <a:effectLst/>
                <a:latin typeface="メイリオ" panose="020B0604030504040204" pitchFamily="50" charset="-128"/>
                <a:ea typeface="メイリオ" panose="020B0604030504040204" pitchFamily="50" charset="-128"/>
                <a:cs typeface="Times New Roman" panose="02020603050405020304" pitchFamily="18" charset="0"/>
              </a:rPr>
              <a:t>, </a:t>
            </a:r>
            <a:r>
              <a:rPr lang="en-US" altLang="ja-JP" sz="3200" i="1" kern="100" dirty="0">
                <a:effectLst/>
                <a:latin typeface="メイリオ" panose="020B0604030504040204" pitchFamily="50" charset="-128"/>
                <a:ea typeface="メイリオ" panose="020B0604030504040204" pitchFamily="50" charset="-128"/>
                <a:cs typeface="Times New Roman" panose="02020603050405020304" pitchFamily="18" charset="0"/>
              </a:rPr>
              <a:t>i</a:t>
            </a:r>
            <a:r>
              <a:rPr lang="en-US" altLang="ja-JP" sz="3200" kern="100" baseline="-25000" dirty="0">
                <a:effectLst/>
                <a:latin typeface="メイリオ" panose="020B0604030504040204" pitchFamily="50" charset="-128"/>
                <a:ea typeface="メイリオ" panose="020B0604030504040204" pitchFamily="50" charset="-128"/>
                <a:cs typeface="Times New Roman" panose="02020603050405020304" pitchFamily="18" charset="0"/>
              </a:rPr>
              <a:t>2</a:t>
            </a:r>
            <a:r>
              <a:rPr lang="en-US" altLang="ja-JP" sz="3200" kern="100" dirty="0">
                <a:effectLst/>
                <a:latin typeface="メイリオ" panose="020B0604030504040204" pitchFamily="50" charset="-128"/>
                <a:ea typeface="メイリオ" panose="020B0604030504040204" pitchFamily="50" charset="-128"/>
                <a:cs typeface="Times New Roman" panose="02020603050405020304" pitchFamily="18" charset="0"/>
              </a:rPr>
              <a:t>, …, </a:t>
            </a:r>
            <a:r>
              <a:rPr lang="en-US" altLang="ja-JP" sz="3200" i="1" kern="100" dirty="0">
                <a:effectLst/>
                <a:latin typeface="メイリオ" panose="020B0604030504040204" pitchFamily="50" charset="-128"/>
                <a:ea typeface="メイリオ" panose="020B0604030504040204" pitchFamily="50" charset="-128"/>
                <a:cs typeface="Times New Roman" panose="02020603050405020304" pitchFamily="18" charset="0"/>
              </a:rPr>
              <a:t>i</a:t>
            </a:r>
            <a:r>
              <a:rPr lang="en-US" altLang="ja-JP" sz="3200" i="1" kern="100" baseline="-25000" dirty="0">
                <a:effectLst/>
                <a:latin typeface="メイリオ" panose="020B0604030504040204" pitchFamily="50" charset="-128"/>
                <a:ea typeface="メイリオ" panose="020B0604030504040204" pitchFamily="50" charset="-128"/>
                <a:cs typeface="Times New Roman" panose="02020603050405020304" pitchFamily="18" charset="0"/>
              </a:rPr>
              <a:t>n</a:t>
            </a:r>
            <a:r>
              <a:rPr lang="en-US" altLang="ja-JP" sz="3200" kern="100" dirty="0">
                <a:effectLst/>
                <a:latin typeface="メイリオ" panose="020B0604030504040204" pitchFamily="50" charset="-128"/>
                <a:ea typeface="メイリオ" panose="020B0604030504040204" pitchFamily="50" charset="-128"/>
                <a:cs typeface="Times New Roman" panose="02020603050405020304" pitchFamily="18" charset="0"/>
              </a:rPr>
              <a:t> } </a:t>
            </a:r>
            <a:r>
              <a:rPr lang="ja-JP" altLang="ja-JP" sz="3200" kern="100" dirty="0">
                <a:effectLst/>
                <a:latin typeface="メイリオ" panose="020B0604030504040204" pitchFamily="50" charset="-128"/>
                <a:ea typeface="メイリオ" panose="020B0604030504040204" pitchFamily="50" charset="-128"/>
                <a:cs typeface="Times New Roman" panose="02020603050405020304" pitchFamily="18" charset="0"/>
              </a:rPr>
              <a:t>を対象としてオートエンコーダを適用して学習させ，画像特徴が抽出可能な学習済みモデル</a:t>
            </a:r>
            <a:r>
              <a:rPr lang="en-US" altLang="ja-JP" sz="3200" i="1" kern="100" dirty="0">
                <a:effectLst/>
                <a:latin typeface="メイリオ" panose="020B0604030504040204" pitchFamily="50" charset="-128"/>
                <a:ea typeface="メイリオ" panose="020B0604030504040204" pitchFamily="50" charset="-128"/>
                <a:cs typeface="Times New Roman" panose="02020603050405020304" pitchFamily="18" charset="0"/>
              </a:rPr>
              <a:t>AE</a:t>
            </a:r>
            <a:r>
              <a:rPr lang="ja-JP" altLang="ja-JP" sz="3200" kern="100" dirty="0">
                <a:effectLst/>
                <a:latin typeface="メイリオ" panose="020B0604030504040204" pitchFamily="50" charset="-128"/>
                <a:ea typeface="メイリオ" panose="020B0604030504040204" pitchFamily="50" charset="-128"/>
                <a:cs typeface="Times New Roman" panose="02020603050405020304" pitchFamily="18" charset="0"/>
              </a:rPr>
              <a:t>を作成する．</a:t>
            </a:r>
            <a:endParaRPr kumimoji="1" lang="ja-JP" altLang="en-US" sz="3200"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7</a:t>
            </a:fld>
            <a:endParaRPr kumimoji="1" lang="ja-JP" altLang="en-US" dirty="0"/>
          </a:p>
        </p:txBody>
      </p:sp>
      <p:sp>
        <p:nvSpPr>
          <p:cNvPr id="5" name="四角形: 角を丸くする 4">
            <a:extLst>
              <a:ext uri="{FF2B5EF4-FFF2-40B4-BE49-F238E27FC236}">
                <a16:creationId xmlns:a16="http://schemas.microsoft.com/office/drawing/2014/main" id="{AD8DE274-9DA9-3696-C0F1-7CAA18F97E71}"/>
              </a:ext>
            </a:extLst>
          </p:cNvPr>
          <p:cNvSpPr/>
          <p:nvPr/>
        </p:nvSpPr>
        <p:spPr>
          <a:xfrm>
            <a:off x="518160" y="1039202"/>
            <a:ext cx="11216640" cy="1700391"/>
          </a:xfrm>
          <a:prstGeom prst="roundRect">
            <a:avLst>
              <a:gd name="adj" fmla="val 8459"/>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pic>
        <p:nvPicPr>
          <p:cNvPr id="6" name="table">
            <a:extLst>
              <a:ext uri="{FF2B5EF4-FFF2-40B4-BE49-F238E27FC236}">
                <a16:creationId xmlns:a16="http://schemas.microsoft.com/office/drawing/2014/main" id="{8AE7783E-020A-AC45-1DE5-6374E0357FAD}"/>
              </a:ext>
            </a:extLst>
          </p:cNvPr>
          <p:cNvPicPr>
            <a:picLocks noChangeAspect="1"/>
          </p:cNvPicPr>
          <p:nvPr/>
        </p:nvPicPr>
        <p:blipFill>
          <a:blip r:embed="rId3"/>
          <a:stretch>
            <a:fillRect/>
          </a:stretch>
        </p:blipFill>
        <p:spPr>
          <a:xfrm>
            <a:off x="5940162" y="3463132"/>
            <a:ext cx="198507" cy="1012046"/>
          </a:xfrm>
          <a:prstGeom prst="rect">
            <a:avLst/>
          </a:prstGeom>
        </p:spPr>
      </p:pic>
      <p:sp>
        <p:nvSpPr>
          <p:cNvPr id="7" name="矢印: 右 6">
            <a:extLst>
              <a:ext uri="{FF2B5EF4-FFF2-40B4-BE49-F238E27FC236}">
                <a16:creationId xmlns:a16="http://schemas.microsoft.com/office/drawing/2014/main" id="{C0D6C5F6-4A9C-8A3A-4958-A7FAF8A63E14}"/>
              </a:ext>
            </a:extLst>
          </p:cNvPr>
          <p:cNvSpPr/>
          <p:nvPr/>
        </p:nvSpPr>
        <p:spPr>
          <a:xfrm>
            <a:off x="5093437" y="3619294"/>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9" name="テキスト ボックス 106">
            <a:extLst>
              <a:ext uri="{FF2B5EF4-FFF2-40B4-BE49-F238E27FC236}">
                <a16:creationId xmlns:a16="http://schemas.microsoft.com/office/drawing/2014/main" id="{A12C0C50-53D6-EDF8-C487-B664DEF786CD}"/>
              </a:ext>
            </a:extLst>
          </p:cNvPr>
          <p:cNvSpPr txBox="1"/>
          <p:nvPr/>
        </p:nvSpPr>
        <p:spPr>
          <a:xfrm>
            <a:off x="518161" y="5319683"/>
            <a:ext cx="1548504" cy="387798"/>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画像集合</a:t>
            </a:r>
            <a:endParaRPr kumimoji="1" lang="en-US" altLang="ja-JP"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テキスト ボックス 111">
            <a:extLst>
              <a:ext uri="{FF2B5EF4-FFF2-40B4-BE49-F238E27FC236}">
                <a16:creationId xmlns:a16="http://schemas.microsoft.com/office/drawing/2014/main" id="{F90EE0A1-E5F0-CD42-08E7-AC76E52C4DD6}"/>
              </a:ext>
            </a:extLst>
          </p:cNvPr>
          <p:cNvSpPr txBox="1"/>
          <p:nvPr/>
        </p:nvSpPr>
        <p:spPr>
          <a:xfrm>
            <a:off x="6895398" y="3700654"/>
            <a:ext cx="38465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sp>
        <p:nvSpPr>
          <p:cNvPr id="11" name="テキスト ボックス 105">
            <a:extLst>
              <a:ext uri="{FF2B5EF4-FFF2-40B4-BE49-F238E27FC236}">
                <a16:creationId xmlns:a16="http://schemas.microsoft.com/office/drawing/2014/main" id="{83DE1AAA-D124-001B-FAB4-DED4ECC39DDE}"/>
              </a:ext>
            </a:extLst>
          </p:cNvPr>
          <p:cNvSpPr txBox="1"/>
          <p:nvPr/>
        </p:nvSpPr>
        <p:spPr>
          <a:xfrm>
            <a:off x="2222869" y="5352870"/>
            <a:ext cx="3072227" cy="830997"/>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オートエンコーダの</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エンコーダ部</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2" name="table">
            <a:extLst>
              <a:ext uri="{FF2B5EF4-FFF2-40B4-BE49-F238E27FC236}">
                <a16:creationId xmlns:a16="http://schemas.microsoft.com/office/drawing/2014/main" id="{F1F1B31D-20BF-7471-B9BD-6B04F7EE1C7D}"/>
              </a:ext>
            </a:extLst>
          </p:cNvPr>
          <p:cNvPicPr>
            <a:picLocks noChangeAspect="1"/>
          </p:cNvPicPr>
          <p:nvPr/>
        </p:nvPicPr>
        <p:blipFill>
          <a:blip r:embed="rId3"/>
          <a:stretch>
            <a:fillRect/>
          </a:stretch>
        </p:blipFill>
        <p:spPr>
          <a:xfrm>
            <a:off x="6192405" y="3463132"/>
            <a:ext cx="198507" cy="1012046"/>
          </a:xfrm>
          <a:prstGeom prst="rect">
            <a:avLst/>
          </a:prstGeom>
        </p:spPr>
      </p:pic>
      <p:pic>
        <p:nvPicPr>
          <p:cNvPr id="13" name="table">
            <a:extLst>
              <a:ext uri="{FF2B5EF4-FFF2-40B4-BE49-F238E27FC236}">
                <a16:creationId xmlns:a16="http://schemas.microsoft.com/office/drawing/2014/main" id="{EA4DF827-E14E-BDE8-E863-C6DB1D8461F7}"/>
              </a:ext>
            </a:extLst>
          </p:cNvPr>
          <p:cNvPicPr>
            <a:picLocks noChangeAspect="1"/>
          </p:cNvPicPr>
          <p:nvPr/>
        </p:nvPicPr>
        <p:blipFill>
          <a:blip r:embed="rId3"/>
          <a:stretch>
            <a:fillRect/>
          </a:stretch>
        </p:blipFill>
        <p:spPr>
          <a:xfrm>
            <a:off x="6444648" y="3470655"/>
            <a:ext cx="198507" cy="1012046"/>
          </a:xfrm>
          <a:prstGeom prst="rect">
            <a:avLst/>
          </a:prstGeom>
        </p:spPr>
      </p:pic>
      <p:sp>
        <p:nvSpPr>
          <p:cNvPr id="14" name="正方形/長方形 13">
            <a:extLst>
              <a:ext uri="{FF2B5EF4-FFF2-40B4-BE49-F238E27FC236}">
                <a16:creationId xmlns:a16="http://schemas.microsoft.com/office/drawing/2014/main" id="{3EA18E42-FE43-202B-0271-047819D52CBB}"/>
              </a:ext>
            </a:extLst>
          </p:cNvPr>
          <p:cNvSpPr/>
          <p:nvPr/>
        </p:nvSpPr>
        <p:spPr>
          <a:xfrm rot="16200000">
            <a:off x="1138740" y="3483621"/>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5" name="矢印: 右 14">
            <a:extLst>
              <a:ext uri="{FF2B5EF4-FFF2-40B4-BE49-F238E27FC236}">
                <a16:creationId xmlns:a16="http://schemas.microsoft.com/office/drawing/2014/main" id="{2C497276-BAFC-D501-B398-AE23FA9F5845}"/>
              </a:ext>
            </a:extLst>
          </p:cNvPr>
          <p:cNvSpPr/>
          <p:nvPr/>
        </p:nvSpPr>
        <p:spPr>
          <a:xfrm>
            <a:off x="2488694" y="3673554"/>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6" name="正方形/長方形 15">
            <a:extLst>
              <a:ext uri="{FF2B5EF4-FFF2-40B4-BE49-F238E27FC236}">
                <a16:creationId xmlns:a16="http://schemas.microsoft.com/office/drawing/2014/main" id="{A4CB4115-FA47-06C1-AC4A-371BC000FAFD}"/>
              </a:ext>
            </a:extLst>
          </p:cNvPr>
          <p:cNvSpPr/>
          <p:nvPr/>
        </p:nvSpPr>
        <p:spPr>
          <a:xfrm rot="16200000">
            <a:off x="1013717" y="3564902"/>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7" name="正方形/長方形 16">
            <a:extLst>
              <a:ext uri="{FF2B5EF4-FFF2-40B4-BE49-F238E27FC236}">
                <a16:creationId xmlns:a16="http://schemas.microsoft.com/office/drawing/2014/main" id="{2845FBD7-C527-883F-FC45-16143B23C6A8}"/>
              </a:ext>
            </a:extLst>
          </p:cNvPr>
          <p:cNvSpPr/>
          <p:nvPr/>
        </p:nvSpPr>
        <p:spPr>
          <a:xfrm rot="16200000">
            <a:off x="909715" y="3646182"/>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8" name="テキスト ボックス 111">
            <a:extLst>
              <a:ext uri="{FF2B5EF4-FFF2-40B4-BE49-F238E27FC236}">
                <a16:creationId xmlns:a16="http://schemas.microsoft.com/office/drawing/2014/main" id="{9DDB207B-DCB3-E9F8-031B-7C42970E3C79}"/>
              </a:ext>
            </a:extLst>
          </p:cNvPr>
          <p:cNvSpPr txBox="1"/>
          <p:nvPr/>
        </p:nvSpPr>
        <p:spPr>
          <a:xfrm rot="19921042">
            <a:off x="1999188" y="3651497"/>
            <a:ext cx="48719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pic>
        <p:nvPicPr>
          <p:cNvPr id="19" name="table">
            <a:extLst>
              <a:ext uri="{FF2B5EF4-FFF2-40B4-BE49-F238E27FC236}">
                <a16:creationId xmlns:a16="http://schemas.microsoft.com/office/drawing/2014/main" id="{B11C3248-3FA0-5E4D-693F-00FC07F9BD9B}"/>
              </a:ext>
            </a:extLst>
          </p:cNvPr>
          <p:cNvPicPr>
            <a:picLocks noChangeAspect="1"/>
          </p:cNvPicPr>
          <p:nvPr/>
        </p:nvPicPr>
        <p:blipFill>
          <a:blip r:embed="rId3"/>
          <a:stretch>
            <a:fillRect/>
          </a:stretch>
        </p:blipFill>
        <p:spPr>
          <a:xfrm>
            <a:off x="5699571" y="3463132"/>
            <a:ext cx="198507" cy="1012046"/>
          </a:xfrm>
          <a:prstGeom prst="rect">
            <a:avLst/>
          </a:prstGeom>
        </p:spPr>
      </p:pic>
      <p:pic>
        <p:nvPicPr>
          <p:cNvPr id="20" name="table">
            <a:extLst>
              <a:ext uri="{FF2B5EF4-FFF2-40B4-BE49-F238E27FC236}">
                <a16:creationId xmlns:a16="http://schemas.microsoft.com/office/drawing/2014/main" id="{BF729C18-4934-F948-A24C-F58F7A072089}"/>
              </a:ext>
            </a:extLst>
          </p:cNvPr>
          <p:cNvPicPr>
            <a:picLocks noChangeAspect="1"/>
          </p:cNvPicPr>
          <p:nvPr/>
        </p:nvPicPr>
        <p:blipFill>
          <a:blip r:embed="rId3"/>
          <a:stretch>
            <a:fillRect/>
          </a:stretch>
        </p:blipFill>
        <p:spPr>
          <a:xfrm>
            <a:off x="6696891" y="3463132"/>
            <a:ext cx="198507" cy="1012046"/>
          </a:xfrm>
          <a:prstGeom prst="rect">
            <a:avLst/>
          </a:prstGeom>
        </p:spPr>
      </p:pic>
      <p:sp>
        <p:nvSpPr>
          <p:cNvPr id="21" name="正方形/長方形 20">
            <a:extLst>
              <a:ext uri="{FF2B5EF4-FFF2-40B4-BE49-F238E27FC236}">
                <a16:creationId xmlns:a16="http://schemas.microsoft.com/office/drawing/2014/main" id="{8CCF94CD-333A-72ED-CD61-C8EB852EC3EF}"/>
              </a:ext>
            </a:extLst>
          </p:cNvPr>
          <p:cNvSpPr/>
          <p:nvPr/>
        </p:nvSpPr>
        <p:spPr>
          <a:xfrm rot="16200000">
            <a:off x="776319" y="3749567"/>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22" name="正方形/長方形 21">
            <a:extLst>
              <a:ext uri="{FF2B5EF4-FFF2-40B4-BE49-F238E27FC236}">
                <a16:creationId xmlns:a16="http://schemas.microsoft.com/office/drawing/2014/main" id="{E3D89F43-6666-C9FE-2A31-F198F0919D8B}"/>
              </a:ext>
            </a:extLst>
          </p:cNvPr>
          <p:cNvSpPr/>
          <p:nvPr/>
        </p:nvSpPr>
        <p:spPr>
          <a:xfrm rot="16200000">
            <a:off x="642923" y="3840925"/>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23" name="正方形/長方形 22">
            <a:extLst>
              <a:ext uri="{FF2B5EF4-FFF2-40B4-BE49-F238E27FC236}">
                <a16:creationId xmlns:a16="http://schemas.microsoft.com/office/drawing/2014/main" id="{523052D6-0D73-D460-08F5-E0FBBD0CBE8A}"/>
              </a:ext>
            </a:extLst>
          </p:cNvPr>
          <p:cNvSpPr/>
          <p:nvPr/>
        </p:nvSpPr>
        <p:spPr>
          <a:xfrm>
            <a:off x="3089569" y="3871590"/>
            <a:ext cx="1338828" cy="369332"/>
          </a:xfrm>
          <a:prstGeom prst="rect">
            <a:avLst/>
          </a:prstGeom>
        </p:spPr>
        <p:txBody>
          <a:bodyPr wrap="none">
            <a:spAutoFit/>
          </a:bodyPr>
          <a:lstStyle/>
          <a:p>
            <a:r>
              <a:rPr lang="ja-JP" altLang="en-US" b="1" dirty="0">
                <a:solidFill>
                  <a:schemeClr val="tx1">
                    <a:lumMod val="95000"/>
                    <a:lumOff val="5000"/>
                  </a:schemeClr>
                </a:solidFill>
                <a:latin typeface="Times New Roman" panose="02020603050405020304" pitchFamily="18" charset="0"/>
                <a:cs typeface="Times New Roman" panose="02020603050405020304" pitchFamily="18" charset="0"/>
              </a:rPr>
              <a:t>エンコーダ</a:t>
            </a:r>
            <a:endParaRPr lang="ja-JP" altLang="en-US" dirty="0"/>
          </a:p>
        </p:txBody>
      </p:sp>
      <p:sp>
        <p:nvSpPr>
          <p:cNvPr id="24" name="テキスト ボックス 23">
            <a:extLst>
              <a:ext uri="{FF2B5EF4-FFF2-40B4-BE49-F238E27FC236}">
                <a16:creationId xmlns:a16="http://schemas.microsoft.com/office/drawing/2014/main" id="{E37BEEA1-9725-62C6-7F4B-734C03EEF1AB}"/>
              </a:ext>
            </a:extLst>
          </p:cNvPr>
          <p:cNvSpPr txBox="1"/>
          <p:nvPr/>
        </p:nvSpPr>
        <p:spPr>
          <a:xfrm>
            <a:off x="4574840" y="3322882"/>
            <a:ext cx="461665" cy="1369728"/>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kumimoji="1" lang="ja-JP" altLang="en-US" b="1" dirty="0"/>
              <a:t>中間層</a:t>
            </a:r>
          </a:p>
        </p:txBody>
      </p:sp>
      <p:sp>
        <p:nvSpPr>
          <p:cNvPr id="25" name="台形 24">
            <a:extLst>
              <a:ext uri="{FF2B5EF4-FFF2-40B4-BE49-F238E27FC236}">
                <a16:creationId xmlns:a16="http://schemas.microsoft.com/office/drawing/2014/main" id="{847E66BD-7A2F-9A4D-DF4B-710E18ED73FB}"/>
              </a:ext>
            </a:extLst>
          </p:cNvPr>
          <p:cNvSpPr/>
          <p:nvPr/>
        </p:nvSpPr>
        <p:spPr>
          <a:xfrm rot="5400000">
            <a:off x="2626978" y="3553224"/>
            <a:ext cx="1908308" cy="929209"/>
          </a:xfrm>
          <a:prstGeom prst="trapezoid">
            <a:avLst>
              <a:gd name="adj" fmla="val 3026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2400" b="1" dirty="0">
              <a:latin typeface="ＭＳ 明朝" panose="02020609040205080304" pitchFamily="17" charset="-128"/>
              <a:ea typeface="ＭＳ 明朝" panose="02020609040205080304" pitchFamily="17" charset="-128"/>
            </a:endParaRPr>
          </a:p>
        </p:txBody>
      </p:sp>
      <p:sp>
        <p:nvSpPr>
          <p:cNvPr id="26" name="テキスト ボックス 25">
            <a:extLst>
              <a:ext uri="{FF2B5EF4-FFF2-40B4-BE49-F238E27FC236}">
                <a16:creationId xmlns:a16="http://schemas.microsoft.com/office/drawing/2014/main" id="{830F099A-86DB-076E-BA3F-10DDE8EA8A17}"/>
              </a:ext>
            </a:extLst>
          </p:cNvPr>
          <p:cNvSpPr txBox="1"/>
          <p:nvPr/>
        </p:nvSpPr>
        <p:spPr>
          <a:xfrm>
            <a:off x="4053059" y="3322882"/>
            <a:ext cx="461665" cy="1369728"/>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b="1" dirty="0"/>
              <a:t>畳み込み</a:t>
            </a:r>
            <a:r>
              <a:rPr kumimoji="1" lang="ja-JP" altLang="en-US" b="1" dirty="0"/>
              <a:t>層</a:t>
            </a:r>
          </a:p>
        </p:txBody>
      </p:sp>
      <p:sp>
        <p:nvSpPr>
          <p:cNvPr id="27" name="テキスト ボックス 26">
            <a:extLst>
              <a:ext uri="{FF2B5EF4-FFF2-40B4-BE49-F238E27FC236}">
                <a16:creationId xmlns:a16="http://schemas.microsoft.com/office/drawing/2014/main" id="{7CA7D865-E60B-F147-0909-E680C2DD1481}"/>
              </a:ext>
            </a:extLst>
          </p:cNvPr>
          <p:cNvSpPr txBox="1"/>
          <p:nvPr/>
        </p:nvSpPr>
        <p:spPr>
          <a:xfrm>
            <a:off x="3287331" y="3379032"/>
            <a:ext cx="492443" cy="1381907"/>
          </a:xfrm>
          <a:prstGeom prst="rect">
            <a:avLst/>
          </a:prstGeom>
          <a:noFill/>
        </p:spPr>
        <p:txBody>
          <a:bodyPr vert="eaVert" wrap="square" rtlCol="0">
            <a:spAutoFit/>
          </a:bodyPr>
          <a:lstStyle/>
          <a:p>
            <a:r>
              <a:rPr lang="ja-JP" altLang="en-US" sz="2000" dirty="0"/>
              <a:t>エンコーダ</a:t>
            </a:r>
            <a:endParaRPr kumimoji="1" lang="ja-JP" altLang="en-US" sz="2000" dirty="0"/>
          </a:p>
        </p:txBody>
      </p:sp>
      <p:sp>
        <p:nvSpPr>
          <p:cNvPr id="28" name="右中かっこ 27">
            <a:extLst>
              <a:ext uri="{FF2B5EF4-FFF2-40B4-BE49-F238E27FC236}">
                <a16:creationId xmlns:a16="http://schemas.microsoft.com/office/drawing/2014/main" id="{5DE28553-AE8F-0AFF-FD5D-5DE48B0919FF}"/>
              </a:ext>
            </a:extLst>
          </p:cNvPr>
          <p:cNvSpPr/>
          <p:nvPr/>
        </p:nvSpPr>
        <p:spPr>
          <a:xfrm rot="5400000">
            <a:off x="3664586" y="4553117"/>
            <a:ext cx="215751" cy="131187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台形 28">
            <a:extLst>
              <a:ext uri="{FF2B5EF4-FFF2-40B4-BE49-F238E27FC236}">
                <a16:creationId xmlns:a16="http://schemas.microsoft.com/office/drawing/2014/main" id="{729905A5-A0F0-576F-4659-9B39855C1B32}"/>
              </a:ext>
            </a:extLst>
          </p:cNvPr>
          <p:cNvSpPr/>
          <p:nvPr/>
        </p:nvSpPr>
        <p:spPr>
          <a:xfrm rot="16200000">
            <a:off x="7530874" y="3406768"/>
            <a:ext cx="1908308" cy="1201559"/>
          </a:xfrm>
          <a:prstGeom prst="trapezoid">
            <a:avLst>
              <a:gd name="adj" fmla="val 3026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2400" b="1" dirty="0">
              <a:latin typeface="ＭＳ 明朝" panose="02020609040205080304" pitchFamily="17" charset="-128"/>
              <a:ea typeface="ＭＳ 明朝" panose="02020609040205080304" pitchFamily="17" charset="-128"/>
            </a:endParaRPr>
          </a:p>
        </p:txBody>
      </p:sp>
      <p:sp>
        <p:nvSpPr>
          <p:cNvPr id="30" name="矢印: 右 29">
            <a:extLst>
              <a:ext uri="{FF2B5EF4-FFF2-40B4-BE49-F238E27FC236}">
                <a16:creationId xmlns:a16="http://schemas.microsoft.com/office/drawing/2014/main" id="{91847F73-8B05-1E96-37C0-E7B53998AF6F}"/>
              </a:ext>
            </a:extLst>
          </p:cNvPr>
          <p:cNvSpPr/>
          <p:nvPr/>
        </p:nvSpPr>
        <p:spPr>
          <a:xfrm>
            <a:off x="7255572" y="3604313"/>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1" name="テキスト ボックス 30">
            <a:extLst>
              <a:ext uri="{FF2B5EF4-FFF2-40B4-BE49-F238E27FC236}">
                <a16:creationId xmlns:a16="http://schemas.microsoft.com/office/drawing/2014/main" id="{1C3D3F05-14C0-BAFB-DCE1-7E4DAB36F75D}"/>
              </a:ext>
            </a:extLst>
          </p:cNvPr>
          <p:cNvSpPr txBox="1"/>
          <p:nvPr/>
        </p:nvSpPr>
        <p:spPr>
          <a:xfrm>
            <a:off x="8246584" y="3525967"/>
            <a:ext cx="492443" cy="1381907"/>
          </a:xfrm>
          <a:prstGeom prst="rect">
            <a:avLst/>
          </a:prstGeom>
          <a:noFill/>
        </p:spPr>
        <p:txBody>
          <a:bodyPr vert="eaVert" wrap="square" rtlCol="0">
            <a:spAutoFit/>
          </a:bodyPr>
          <a:lstStyle/>
          <a:p>
            <a:r>
              <a:rPr lang="ja-JP" altLang="en-US" sz="2000" dirty="0"/>
              <a:t>デコーダ</a:t>
            </a:r>
            <a:endParaRPr kumimoji="1" lang="ja-JP" altLang="en-US" sz="2000" dirty="0"/>
          </a:p>
        </p:txBody>
      </p:sp>
      <p:sp>
        <p:nvSpPr>
          <p:cNvPr id="32" name="矢印: 右 31">
            <a:extLst>
              <a:ext uri="{FF2B5EF4-FFF2-40B4-BE49-F238E27FC236}">
                <a16:creationId xmlns:a16="http://schemas.microsoft.com/office/drawing/2014/main" id="{04FD07ED-B6C5-1A5F-9B93-F787D1700C7C}"/>
              </a:ext>
            </a:extLst>
          </p:cNvPr>
          <p:cNvSpPr/>
          <p:nvPr/>
        </p:nvSpPr>
        <p:spPr>
          <a:xfrm>
            <a:off x="9283888" y="3614956"/>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3" name="正方形/長方形 32">
            <a:extLst>
              <a:ext uri="{FF2B5EF4-FFF2-40B4-BE49-F238E27FC236}">
                <a16:creationId xmlns:a16="http://schemas.microsoft.com/office/drawing/2014/main" id="{9D7475FE-F34C-5198-527F-C6BA42D23CCC}"/>
              </a:ext>
            </a:extLst>
          </p:cNvPr>
          <p:cNvSpPr/>
          <p:nvPr/>
        </p:nvSpPr>
        <p:spPr>
          <a:xfrm rot="16200000">
            <a:off x="10491387" y="3483621"/>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4" name="正方形/長方形 33">
            <a:extLst>
              <a:ext uri="{FF2B5EF4-FFF2-40B4-BE49-F238E27FC236}">
                <a16:creationId xmlns:a16="http://schemas.microsoft.com/office/drawing/2014/main" id="{B1E9DC70-A8D5-E53F-7BFA-2D30602C9674}"/>
              </a:ext>
            </a:extLst>
          </p:cNvPr>
          <p:cNvSpPr/>
          <p:nvPr/>
        </p:nvSpPr>
        <p:spPr>
          <a:xfrm rot="16200000">
            <a:off x="10366364" y="3564902"/>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5" name="正方形/長方形 34">
            <a:extLst>
              <a:ext uri="{FF2B5EF4-FFF2-40B4-BE49-F238E27FC236}">
                <a16:creationId xmlns:a16="http://schemas.microsoft.com/office/drawing/2014/main" id="{19EE2FAD-388E-DB48-9845-67F8213EF465}"/>
              </a:ext>
            </a:extLst>
          </p:cNvPr>
          <p:cNvSpPr/>
          <p:nvPr/>
        </p:nvSpPr>
        <p:spPr>
          <a:xfrm rot="16200000">
            <a:off x="10262362" y="3646182"/>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6" name="テキスト ボックス 111">
            <a:extLst>
              <a:ext uri="{FF2B5EF4-FFF2-40B4-BE49-F238E27FC236}">
                <a16:creationId xmlns:a16="http://schemas.microsoft.com/office/drawing/2014/main" id="{A924281D-3D84-5654-6294-1179839FD185}"/>
              </a:ext>
            </a:extLst>
          </p:cNvPr>
          <p:cNvSpPr txBox="1"/>
          <p:nvPr/>
        </p:nvSpPr>
        <p:spPr>
          <a:xfrm rot="19921042">
            <a:off x="11351835" y="3651497"/>
            <a:ext cx="48719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sp>
        <p:nvSpPr>
          <p:cNvPr id="37" name="正方形/長方形 36">
            <a:extLst>
              <a:ext uri="{FF2B5EF4-FFF2-40B4-BE49-F238E27FC236}">
                <a16:creationId xmlns:a16="http://schemas.microsoft.com/office/drawing/2014/main" id="{E134EFF7-A13E-F823-8F54-2855AE271AB3}"/>
              </a:ext>
            </a:extLst>
          </p:cNvPr>
          <p:cNvSpPr/>
          <p:nvPr/>
        </p:nvSpPr>
        <p:spPr>
          <a:xfrm rot="16200000">
            <a:off x="10128966" y="3749567"/>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8" name="正方形/長方形 37">
            <a:extLst>
              <a:ext uri="{FF2B5EF4-FFF2-40B4-BE49-F238E27FC236}">
                <a16:creationId xmlns:a16="http://schemas.microsoft.com/office/drawing/2014/main" id="{F3F0AF6A-93E9-E74B-CE14-0DC646F94293}"/>
              </a:ext>
            </a:extLst>
          </p:cNvPr>
          <p:cNvSpPr/>
          <p:nvPr/>
        </p:nvSpPr>
        <p:spPr>
          <a:xfrm rot="16200000">
            <a:off x="9995570" y="3840925"/>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9" name="テキスト ボックス 65">
            <a:extLst>
              <a:ext uri="{FF2B5EF4-FFF2-40B4-BE49-F238E27FC236}">
                <a16:creationId xmlns:a16="http://schemas.microsoft.com/office/drawing/2014/main" id="{DC7BCD2C-CA94-D2C7-2B42-398BC90B8B61}"/>
              </a:ext>
            </a:extLst>
          </p:cNvPr>
          <p:cNvSpPr txBox="1"/>
          <p:nvPr/>
        </p:nvSpPr>
        <p:spPr>
          <a:xfrm>
            <a:off x="5451300" y="5007485"/>
            <a:ext cx="1699445" cy="1200329"/>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画像特徴</a:t>
            </a:r>
            <a:b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b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ベクトル</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t>(</a:t>
            </a:r>
            <a:r>
              <a:rPr kumimoji="1" lang="ja-JP" altLang="en-US" sz="2400" b="1" u="sng" dirty="0">
                <a:solidFill>
                  <a:schemeClr val="tx1">
                    <a:lumMod val="95000"/>
                    <a:lumOff val="5000"/>
                  </a:schemeClr>
                </a:solidFill>
                <a:latin typeface="Times New Roman" panose="02020603050405020304" pitchFamily="18" charset="0"/>
                <a:cs typeface="Times New Roman" panose="02020603050405020304" pitchFamily="18" charset="0"/>
              </a:rPr>
              <a:t>画像特徴</a:t>
            </a:r>
            <a: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t>)</a:t>
            </a:r>
            <a:endPar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0" name="テキスト ボックス 106">
            <a:extLst>
              <a:ext uri="{FF2B5EF4-FFF2-40B4-BE49-F238E27FC236}">
                <a16:creationId xmlns:a16="http://schemas.microsoft.com/office/drawing/2014/main" id="{B017DBBE-BD8B-54F7-D4E1-C0219C4D7975}"/>
              </a:ext>
            </a:extLst>
          </p:cNvPr>
          <p:cNvSpPr txBox="1"/>
          <p:nvPr/>
        </p:nvSpPr>
        <p:spPr>
          <a:xfrm>
            <a:off x="9796886" y="5219851"/>
            <a:ext cx="1756873" cy="387798"/>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生成画像</a:t>
            </a:r>
            <a:endParaRPr kumimoji="1" lang="en-US" altLang="ja-JP"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62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en-US" altLang="ja-JP" sz="4400" b="1" dirty="0">
                <a:latin typeface="メイリオ" panose="020B0604030504040204" pitchFamily="50" charset="-128"/>
                <a:ea typeface="メイリオ" panose="020B0604030504040204" pitchFamily="50" charset="-128"/>
                <a:cs typeface="M PLUS 1p"/>
                <a:sym typeface="M PLUS 1p"/>
              </a:rPr>
              <a:t>STEP-2</a:t>
            </a:r>
            <a:endParaRPr lang="ja-JP" altLang="en-US" sz="4400" b="1" dirty="0">
              <a:latin typeface="メイリオ" panose="020B0604030504040204" pitchFamily="50" charset="-128"/>
              <a:ea typeface="メイリオ" panose="020B0604030504040204" pitchFamily="50" charset="-128"/>
              <a:cs typeface="M PLUS 1p"/>
              <a:sym typeface="M PLUS 1p"/>
            </a:endParaRP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16266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en-US" altLang="ja-JP" sz="3200" kern="100" dirty="0">
                <a:effectLst/>
                <a:latin typeface="メイリオ" panose="020B0604030504040204" pitchFamily="50" charset="-128"/>
                <a:ea typeface="メイリオ" panose="020B0604030504040204" pitchFamily="50" charset="-128"/>
                <a:cs typeface="Times New Roman" panose="02020603050405020304" pitchFamily="18" charset="0"/>
              </a:rPr>
              <a:t>STEP-1</a:t>
            </a:r>
            <a:r>
              <a:rPr lang="ja-JP" altLang="en-US" sz="3200" kern="100" dirty="0">
                <a:effectLst/>
                <a:latin typeface="メイリオ" panose="020B0604030504040204" pitchFamily="50" charset="-128"/>
                <a:ea typeface="メイリオ" panose="020B0604030504040204" pitchFamily="50" charset="-128"/>
                <a:cs typeface="Times New Roman" panose="02020603050405020304" pitchFamily="18" charset="0"/>
              </a:rPr>
              <a:t>で構築した</a:t>
            </a:r>
            <a:r>
              <a:rPr lang="en-US" altLang="ja-JP" sz="3200" kern="100" dirty="0">
                <a:effectLst/>
                <a:latin typeface="メイリオ" panose="020B0604030504040204" pitchFamily="50" charset="-128"/>
                <a:ea typeface="メイリオ" panose="020B0604030504040204" pitchFamily="50" charset="-128"/>
                <a:cs typeface="Times New Roman" panose="02020603050405020304" pitchFamily="18" charset="0"/>
              </a:rPr>
              <a:t>AE</a:t>
            </a:r>
            <a:r>
              <a:rPr lang="ja-JP" altLang="en-US" sz="3200" kern="100" dirty="0">
                <a:effectLst/>
                <a:latin typeface="メイリオ" panose="020B0604030504040204" pitchFamily="50" charset="-128"/>
                <a:ea typeface="メイリオ" panose="020B0604030504040204" pitchFamily="50" charset="-128"/>
                <a:cs typeface="Times New Roman" panose="02020603050405020304" pitchFamily="18" charset="0"/>
              </a:rPr>
              <a:t>のエンコーダの中間層の出力から，画像集合の画像特徴ベクトルまたは画像特徴テンソルを抽出する．</a:t>
            </a: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8</a:t>
            </a:fld>
            <a:endParaRPr kumimoji="1" lang="ja-JP" altLang="en-US" dirty="0"/>
          </a:p>
        </p:txBody>
      </p:sp>
      <p:sp>
        <p:nvSpPr>
          <p:cNvPr id="5" name="四角形: 角を丸くする 4">
            <a:extLst>
              <a:ext uri="{FF2B5EF4-FFF2-40B4-BE49-F238E27FC236}">
                <a16:creationId xmlns:a16="http://schemas.microsoft.com/office/drawing/2014/main" id="{AD8DE274-9DA9-3696-C0F1-7CAA18F97E71}"/>
              </a:ext>
            </a:extLst>
          </p:cNvPr>
          <p:cNvSpPr/>
          <p:nvPr/>
        </p:nvSpPr>
        <p:spPr>
          <a:xfrm>
            <a:off x="518160" y="1039202"/>
            <a:ext cx="11040064" cy="1703997"/>
          </a:xfrm>
          <a:prstGeom prst="roundRect">
            <a:avLst>
              <a:gd name="adj" fmla="val 8459"/>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pic>
        <p:nvPicPr>
          <p:cNvPr id="45" name="図 44">
            <a:extLst>
              <a:ext uri="{FF2B5EF4-FFF2-40B4-BE49-F238E27FC236}">
                <a16:creationId xmlns:a16="http://schemas.microsoft.com/office/drawing/2014/main" id="{FFB99983-D0A7-1C54-20AA-0B28FCD493D8}"/>
              </a:ext>
            </a:extLst>
          </p:cNvPr>
          <p:cNvPicPr>
            <a:picLocks noChangeAspect="1"/>
          </p:cNvPicPr>
          <p:nvPr/>
        </p:nvPicPr>
        <p:blipFill>
          <a:blip r:embed="rId3"/>
          <a:stretch>
            <a:fillRect/>
          </a:stretch>
        </p:blipFill>
        <p:spPr>
          <a:xfrm>
            <a:off x="600714" y="3621990"/>
            <a:ext cx="5279070" cy="2304560"/>
          </a:xfrm>
          <a:prstGeom prst="rect">
            <a:avLst/>
          </a:prstGeom>
        </p:spPr>
      </p:pic>
      <p:pic>
        <p:nvPicPr>
          <p:cNvPr id="46" name="図 45">
            <a:extLst>
              <a:ext uri="{FF2B5EF4-FFF2-40B4-BE49-F238E27FC236}">
                <a16:creationId xmlns:a16="http://schemas.microsoft.com/office/drawing/2014/main" id="{D506B584-ED74-32D9-EA26-5856A6AB2027}"/>
              </a:ext>
            </a:extLst>
          </p:cNvPr>
          <p:cNvPicPr>
            <a:picLocks noChangeAspect="1"/>
          </p:cNvPicPr>
          <p:nvPr/>
        </p:nvPicPr>
        <p:blipFill>
          <a:blip r:embed="rId4"/>
          <a:stretch>
            <a:fillRect/>
          </a:stretch>
        </p:blipFill>
        <p:spPr>
          <a:xfrm>
            <a:off x="6177175" y="3581445"/>
            <a:ext cx="5621738" cy="2385651"/>
          </a:xfrm>
          <a:prstGeom prst="rect">
            <a:avLst/>
          </a:prstGeom>
        </p:spPr>
      </p:pic>
      <p:sp>
        <p:nvSpPr>
          <p:cNvPr id="47" name="四角形: 角を丸くする 46">
            <a:extLst>
              <a:ext uri="{FF2B5EF4-FFF2-40B4-BE49-F238E27FC236}">
                <a16:creationId xmlns:a16="http://schemas.microsoft.com/office/drawing/2014/main" id="{4BB5ADC7-F7FF-1541-7510-5D7481438040}"/>
              </a:ext>
            </a:extLst>
          </p:cNvPr>
          <p:cNvSpPr/>
          <p:nvPr/>
        </p:nvSpPr>
        <p:spPr>
          <a:xfrm>
            <a:off x="518159" y="3446281"/>
            <a:ext cx="5361625" cy="2655980"/>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21B36E48-206F-76CE-21C5-DD6F97FBB6A9}"/>
              </a:ext>
            </a:extLst>
          </p:cNvPr>
          <p:cNvSpPr/>
          <p:nvPr/>
        </p:nvSpPr>
        <p:spPr>
          <a:xfrm>
            <a:off x="6096000" y="3446281"/>
            <a:ext cx="5577841" cy="2655980"/>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0129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en-US" altLang="ja-JP" sz="4400" b="1" dirty="0">
                <a:latin typeface="メイリオ" panose="020B0604030504040204" pitchFamily="50" charset="-128"/>
                <a:ea typeface="メイリオ" panose="020B0604030504040204" pitchFamily="50" charset="-128"/>
                <a:cs typeface="M PLUS 1p"/>
                <a:sym typeface="M PLUS 1p"/>
              </a:rPr>
              <a:t>STEP-3</a:t>
            </a:r>
            <a:endParaRPr lang="ja-JP" altLang="en-US" sz="4400" b="1" dirty="0">
              <a:latin typeface="メイリオ" panose="020B0604030504040204" pitchFamily="50" charset="-128"/>
              <a:ea typeface="メイリオ" panose="020B0604030504040204" pitchFamily="50" charset="-128"/>
              <a:cs typeface="M PLUS 1p"/>
              <a:sym typeface="M PLUS 1p"/>
            </a:endParaRP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ja-JP" altLang="en-US" sz="2800" kern="100" dirty="0">
                <a:effectLst/>
                <a:latin typeface="メイリオ" panose="020B0604030504040204" pitchFamily="50" charset="-128"/>
                <a:ea typeface="メイリオ" panose="020B0604030504040204" pitchFamily="50" charset="-128"/>
                <a:cs typeface="Times New Roman" panose="02020603050405020304" pitchFamily="18" charset="0"/>
              </a:rPr>
              <a:t>距離学習ニューラルネットワークを用いて，正例，負例の画像ペアのベクトル間距離を学習させ，画像特徴ベクトルまたは画像特徴テンソルをランキングや分類に適した特徴ベクトルに変換する．</a:t>
            </a: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9</a:t>
            </a:fld>
            <a:endParaRPr kumimoji="1" lang="ja-JP" altLang="en-US" dirty="0"/>
          </a:p>
        </p:txBody>
      </p:sp>
      <p:sp>
        <p:nvSpPr>
          <p:cNvPr id="5" name="四角形: 角を丸くする 4">
            <a:extLst>
              <a:ext uri="{FF2B5EF4-FFF2-40B4-BE49-F238E27FC236}">
                <a16:creationId xmlns:a16="http://schemas.microsoft.com/office/drawing/2014/main" id="{AD8DE274-9DA9-3696-C0F1-7CAA18F97E71}"/>
              </a:ext>
            </a:extLst>
          </p:cNvPr>
          <p:cNvSpPr/>
          <p:nvPr/>
        </p:nvSpPr>
        <p:spPr>
          <a:xfrm>
            <a:off x="518160" y="1039203"/>
            <a:ext cx="11216640" cy="1582078"/>
          </a:xfrm>
          <a:prstGeom prst="roundRect">
            <a:avLst>
              <a:gd name="adj" fmla="val 8459"/>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pic>
        <p:nvPicPr>
          <p:cNvPr id="41" name="図 40">
            <a:extLst>
              <a:ext uri="{FF2B5EF4-FFF2-40B4-BE49-F238E27FC236}">
                <a16:creationId xmlns:a16="http://schemas.microsoft.com/office/drawing/2014/main" id="{D627DBFB-9E86-2C64-4D12-D713D5911F0C}"/>
              </a:ext>
            </a:extLst>
          </p:cNvPr>
          <p:cNvPicPr>
            <a:picLocks noChangeAspect="1"/>
          </p:cNvPicPr>
          <p:nvPr/>
        </p:nvPicPr>
        <p:blipFill>
          <a:blip r:embed="rId3"/>
          <a:stretch>
            <a:fillRect/>
          </a:stretch>
        </p:blipFill>
        <p:spPr>
          <a:xfrm>
            <a:off x="2243166" y="2665170"/>
            <a:ext cx="7705667" cy="3873742"/>
          </a:xfrm>
          <a:prstGeom prst="rect">
            <a:avLst/>
          </a:prstGeom>
        </p:spPr>
      </p:pic>
    </p:spTree>
    <p:extLst>
      <p:ext uri="{BB962C8B-B14F-4D97-AF65-F5344CB8AC3E}">
        <p14:creationId xmlns:p14="http://schemas.microsoft.com/office/powerpoint/2010/main" val="32609681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37895</TotalTime>
  <Words>1353</Words>
  <Application>Microsoft Office PowerPoint</Application>
  <PresentationFormat>ワイド画面</PresentationFormat>
  <Paragraphs>153</Paragraphs>
  <Slides>18</Slides>
  <Notes>18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18</vt:i4>
      </vt:variant>
    </vt:vector>
  </HeadingPairs>
  <TitlesOfParts>
    <vt:vector size="27" baseType="lpstr">
      <vt:lpstr>ＭＳ 明朝</vt:lpstr>
      <vt:lpstr>メイリオ</vt:lpstr>
      <vt:lpstr>游ゴシック</vt:lpstr>
      <vt:lpstr>Arial</vt:lpstr>
      <vt:lpstr>Calibri</vt:lpstr>
      <vt:lpstr>Calibri Light</vt:lpstr>
      <vt:lpstr>Cambria Math</vt:lpstr>
      <vt:lpstr>Times New Roman</vt:lpstr>
      <vt:lpstr>Office テーマ</vt:lpstr>
      <vt:lpstr>自然環境映像を対象とした画像検索における 画像特徴ベクトルのインデクシング手法</vt:lpstr>
      <vt:lpstr>研究背景</vt:lpstr>
      <vt:lpstr>研究目的</vt:lpstr>
      <vt:lpstr>関連研究</vt:lpstr>
      <vt:lpstr>研究課題</vt:lpstr>
      <vt:lpstr>提案手法</vt:lpstr>
      <vt:lpstr>STEP-１</vt:lpstr>
      <vt:lpstr>STEP-2</vt:lpstr>
      <vt:lpstr>STEP-3</vt:lpstr>
      <vt:lpstr>STEP-3</vt:lpstr>
      <vt:lpstr>STEP-4</vt:lpstr>
      <vt:lpstr>実験</vt:lpstr>
      <vt:lpstr>実験結果：平均再現率と平均適合率</vt:lpstr>
      <vt:lpstr>実験結果：平均再現率と平均適合率</vt:lpstr>
      <vt:lpstr>実験結果：平均再現率と平均適合率</vt:lpstr>
      <vt:lpstr>実験結果：M5とM6の学習経過の比較</vt:lpstr>
      <vt:lpstr>おわりに</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項目応答理論を用いた KAITオリジナルTOEIC問題対策サイト</dc:title>
  <dc:creator>佐々木　陸</dc:creator>
  <cp:lastModifiedBy>s2021065 Yukito Seo</cp:lastModifiedBy>
  <cp:revision>4895</cp:revision>
  <dcterms:created xsi:type="dcterms:W3CDTF">2022-03-28T15:36:24Z</dcterms:created>
  <dcterms:modified xsi:type="dcterms:W3CDTF">2024-01-19T08:56:31Z</dcterms:modified>
</cp:coreProperties>
</file>