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1"/>
  </p:sldMasterIdLst>
  <p:notesMasterIdLst>
    <p:notesMasterId r:id="rId31"/>
  </p:notesMasterIdLst>
  <p:handoutMasterIdLst>
    <p:handoutMasterId r:id="rId32"/>
  </p:handoutMasterIdLst>
  <p:sldIdLst>
    <p:sldId id="257" r:id="rId2"/>
    <p:sldId id="259" r:id="rId3"/>
    <p:sldId id="260" r:id="rId4"/>
    <p:sldId id="261" r:id="rId5"/>
    <p:sldId id="262" r:id="rId6"/>
    <p:sldId id="263" r:id="rId7"/>
    <p:sldId id="266" r:id="rId8"/>
    <p:sldId id="268" r:id="rId9"/>
    <p:sldId id="267" r:id="rId10"/>
    <p:sldId id="270" r:id="rId11"/>
    <p:sldId id="269" r:id="rId12"/>
    <p:sldId id="272" r:id="rId13"/>
    <p:sldId id="273" r:id="rId14"/>
    <p:sldId id="275" r:id="rId15"/>
    <p:sldId id="277" r:id="rId16"/>
    <p:sldId id="276" r:id="rId17"/>
    <p:sldId id="274" r:id="rId18"/>
    <p:sldId id="278" r:id="rId19"/>
    <p:sldId id="283" r:id="rId20"/>
    <p:sldId id="279" r:id="rId21"/>
    <p:sldId id="280" r:id="rId22"/>
    <p:sldId id="281" r:id="rId23"/>
    <p:sldId id="282" r:id="rId24"/>
    <p:sldId id="284" r:id="rId25"/>
    <p:sldId id="285" r:id="rId26"/>
    <p:sldId id="286" r:id="rId27"/>
    <p:sldId id="288" r:id="rId28"/>
    <p:sldId id="290"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98D4"/>
    <a:srgbClr val="D35858"/>
    <a:srgbClr val="454E53"/>
    <a:srgbClr val="DE7162"/>
    <a:srgbClr val="ED7D31"/>
    <a:srgbClr val="599AD5"/>
    <a:srgbClr val="5BAED7"/>
    <a:srgbClr val="F2F7FC"/>
    <a:srgbClr val="ACD5EA"/>
    <a:srgbClr val="F0D2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79587" autoAdjust="0"/>
  </p:normalViewPr>
  <p:slideViewPr>
    <p:cSldViewPr snapToGrid="0">
      <p:cViewPr varScale="1">
        <p:scale>
          <a:sx n="62" d="100"/>
          <a:sy n="62" d="100"/>
        </p:scale>
        <p:origin x="90" y="558"/>
      </p:cViewPr>
      <p:guideLst/>
    </p:cSldViewPr>
  </p:slideViewPr>
  <p:outlineViewPr>
    <p:cViewPr>
      <p:scale>
        <a:sx n="33" d="100"/>
        <a:sy n="33" d="100"/>
      </p:scale>
      <p:origin x="0" y="-8312"/>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6" d="100"/>
          <a:sy n="56" d="100"/>
        </p:scale>
        <p:origin x="2588"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1706FA-682D-4803-8AB4-20DD0A5A2B8E}" type="datetimeFigureOut">
              <a:rPr kumimoji="1" lang="ja-JP" altLang="en-US" smtClean="0"/>
              <a:t>2024/1/23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FD544E-3F1E-4250-83E1-E763E202201B}" type="slidenum">
              <a:rPr kumimoji="1" lang="ja-JP" altLang="en-US" smtClean="0"/>
              <a:t>‹#›</a:t>
            </a:fld>
            <a:endParaRPr kumimoji="1" lang="ja-JP" altLang="en-US"/>
          </a:p>
        </p:txBody>
      </p:sp>
    </p:spTree>
    <p:extLst>
      <p:ext uri="{BB962C8B-B14F-4D97-AF65-F5344CB8AC3E}">
        <p14:creationId xmlns:p14="http://schemas.microsoft.com/office/powerpoint/2010/main" val="279188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51218-6F83-4AF0-8C36-2CC92F73ACE1}" type="datetimeFigureOut">
              <a:rPr kumimoji="1" lang="ja-JP" altLang="en-US" smtClean="0"/>
              <a:t>2024/1/23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A9C0A-9C21-4B88-8FB2-6C38B2AB970D}" type="slidenum">
              <a:rPr kumimoji="1" lang="ja-JP" altLang="en-US" smtClean="0"/>
              <a:t>‹#›</a:t>
            </a:fld>
            <a:endParaRPr kumimoji="1" lang="ja-JP" altLang="en-US"/>
          </a:p>
        </p:txBody>
      </p:sp>
    </p:spTree>
    <p:extLst>
      <p:ext uri="{BB962C8B-B14F-4D97-AF65-F5344CB8AC3E}">
        <p14:creationId xmlns:p14="http://schemas.microsoft.com/office/powerpoint/2010/main" val="23048110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それでは，発表致します．</a:t>
            </a:r>
            <a:endParaRPr kumimoji="1" lang="en-US" altLang="ja-JP" dirty="0"/>
          </a:p>
          <a:p>
            <a:r>
              <a:rPr kumimoji="1" lang="ja-JP" altLang="en-US" dirty="0"/>
              <a:t>タイトルは，になります．</a:t>
            </a:r>
            <a:endParaRPr kumimoji="1" lang="en-US" altLang="ja-JP" dirty="0"/>
          </a:p>
          <a:p>
            <a:r>
              <a:rPr kumimoji="1" lang="ja-JP" altLang="en-US" dirty="0"/>
              <a:t>→所属→名前が発表致します．</a:t>
            </a:r>
          </a:p>
        </p:txBody>
      </p:sp>
      <p:sp>
        <p:nvSpPr>
          <p:cNvPr id="5" name="スライド番号プレースホルダー 4"/>
          <p:cNvSpPr>
            <a:spLocks noGrp="1"/>
          </p:cNvSpPr>
          <p:nvPr>
            <p:ph type="sldNum" sz="quarter" idx="10"/>
          </p:nvPr>
        </p:nvSpPr>
        <p:spPr/>
        <p:txBody>
          <a:bodyPr/>
          <a:lstStyle/>
          <a:p>
            <a:fld id="{1A0A9C0A-9C21-4B88-8FB2-6C38B2AB970D}" type="slidenum">
              <a:rPr kumimoji="1" lang="ja-JP" altLang="en-US" smtClean="0"/>
              <a:t>1</a:t>
            </a:fld>
            <a:endParaRPr kumimoji="1" lang="ja-JP" altLang="en-US"/>
          </a:p>
        </p:txBody>
      </p:sp>
    </p:spTree>
    <p:extLst>
      <p:ext uri="{BB962C8B-B14F-4D97-AF65-F5344CB8AC3E}">
        <p14:creationId xmlns:p14="http://schemas.microsoft.com/office/powerpoint/2010/main" val="225109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注意：本研究では２次元よりも高次元（１０００次元といった）のベクトルを扱っているが，ここでは可視化のために２次元に圧縮している（スライドに）</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10</a:t>
            </a:fld>
            <a:endParaRPr kumimoji="1" lang="ja-JP" altLang="en-US"/>
          </a:p>
        </p:txBody>
      </p:sp>
    </p:spTree>
    <p:extLst>
      <p:ext uri="{BB962C8B-B14F-4D97-AF65-F5344CB8AC3E}">
        <p14:creationId xmlns:p14="http://schemas.microsoft.com/office/powerpoint/2010/main" val="3004496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11</a:t>
            </a:fld>
            <a:endParaRPr kumimoji="1" lang="ja-JP" altLang="en-US"/>
          </a:p>
        </p:txBody>
      </p:sp>
    </p:spTree>
    <p:extLst>
      <p:ext uri="{BB962C8B-B14F-4D97-AF65-F5344CB8AC3E}">
        <p14:creationId xmlns:p14="http://schemas.microsoft.com/office/powerpoint/2010/main" val="3005448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4:00</a:t>
            </a:r>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12</a:t>
            </a:fld>
            <a:endParaRPr kumimoji="1" lang="ja-JP" altLang="en-US"/>
          </a:p>
        </p:txBody>
      </p:sp>
    </p:spTree>
    <p:extLst>
      <p:ext uri="{BB962C8B-B14F-4D97-AF65-F5344CB8AC3E}">
        <p14:creationId xmlns:p14="http://schemas.microsoft.com/office/powerpoint/2010/main" val="7405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13</a:t>
            </a:fld>
            <a:endParaRPr kumimoji="1" lang="ja-JP" altLang="en-US"/>
          </a:p>
        </p:txBody>
      </p:sp>
    </p:spTree>
    <p:extLst>
      <p:ext uri="{BB962C8B-B14F-4D97-AF65-F5344CB8AC3E}">
        <p14:creationId xmlns:p14="http://schemas.microsoft.com/office/powerpoint/2010/main" val="139256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14</a:t>
            </a:fld>
            <a:endParaRPr kumimoji="1" lang="ja-JP" altLang="en-US"/>
          </a:p>
        </p:txBody>
      </p:sp>
    </p:spTree>
    <p:extLst>
      <p:ext uri="{BB962C8B-B14F-4D97-AF65-F5344CB8AC3E}">
        <p14:creationId xmlns:p14="http://schemas.microsoft.com/office/powerpoint/2010/main" val="2592721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15</a:t>
            </a:fld>
            <a:endParaRPr kumimoji="1" lang="ja-JP" altLang="en-US"/>
          </a:p>
        </p:txBody>
      </p:sp>
    </p:spTree>
    <p:extLst>
      <p:ext uri="{BB962C8B-B14F-4D97-AF65-F5344CB8AC3E}">
        <p14:creationId xmlns:p14="http://schemas.microsoft.com/office/powerpoint/2010/main" val="221513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・モデルの説明</a:t>
            </a:r>
            <a:endParaRPr kumimoji="1" lang="en-US" altLang="ja-JP" dirty="0"/>
          </a:p>
          <a:p>
            <a:r>
              <a:rPr kumimoji="1" lang="ja-JP" altLang="en-US" dirty="0"/>
              <a:t>・</a:t>
            </a:r>
            <a:r>
              <a:rPr kumimoji="1" lang="en-US" altLang="ja-JP" dirty="0"/>
              <a:t>M5</a:t>
            </a:r>
            <a:r>
              <a:rPr kumimoji="1" lang="ja-JP" altLang="en-US" dirty="0"/>
              <a:t>は事前に</a:t>
            </a:r>
            <a:r>
              <a:rPr kumimoji="1" lang="en-US" altLang="ja-JP" dirty="0"/>
              <a:t>AE</a:t>
            </a:r>
            <a:r>
              <a:rPr kumimoji="1" lang="ja-JP" altLang="en-US" dirty="0"/>
              <a:t>を用いているため距離の最適化にかかる時間については純粋には比較することはできません．</a:t>
            </a:r>
            <a:endParaRPr kumimoji="1" lang="en-US" altLang="ja-JP" dirty="0"/>
          </a:p>
          <a:p>
            <a:r>
              <a:rPr kumimoji="1" lang="ja-JP" altLang="en-US" dirty="0"/>
              <a:t>・分けて構成する→学習の安定性に効果がある．</a:t>
            </a:r>
            <a:endParaRPr kumimoji="1" lang="en-US" altLang="ja-JP" dirty="0"/>
          </a:p>
          <a:p>
            <a:r>
              <a:rPr kumimoji="1" lang="ja-JP" altLang="en-US" dirty="0"/>
              <a:t>文言を入れる（モデルの説明</a:t>
            </a:r>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16</a:t>
            </a:fld>
            <a:endParaRPr kumimoji="1" lang="ja-JP" altLang="en-US"/>
          </a:p>
        </p:txBody>
      </p:sp>
    </p:spTree>
    <p:extLst>
      <p:ext uri="{BB962C8B-B14F-4D97-AF65-F5344CB8AC3E}">
        <p14:creationId xmlns:p14="http://schemas.microsoft.com/office/powerpoint/2010/main" val="3337529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17</a:t>
            </a:fld>
            <a:endParaRPr kumimoji="1" lang="ja-JP" altLang="en-US"/>
          </a:p>
        </p:txBody>
      </p:sp>
    </p:spTree>
    <p:extLst>
      <p:ext uri="{BB962C8B-B14F-4D97-AF65-F5344CB8AC3E}">
        <p14:creationId xmlns:p14="http://schemas.microsoft.com/office/powerpoint/2010/main" val="3482516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8:07</a:t>
            </a:r>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18</a:t>
            </a:fld>
            <a:endParaRPr kumimoji="1" lang="ja-JP" altLang="en-US"/>
          </a:p>
        </p:txBody>
      </p:sp>
    </p:spTree>
    <p:extLst>
      <p:ext uri="{BB962C8B-B14F-4D97-AF65-F5344CB8AC3E}">
        <p14:creationId xmlns:p14="http://schemas.microsoft.com/office/powerpoint/2010/main" val="3956571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・モデルの説明</a:t>
            </a:r>
            <a:endParaRPr kumimoji="1" lang="en-US" altLang="ja-JP" dirty="0"/>
          </a:p>
          <a:p>
            <a:r>
              <a:rPr kumimoji="1" lang="ja-JP" altLang="en-US" dirty="0"/>
              <a:t>・</a:t>
            </a:r>
            <a:r>
              <a:rPr kumimoji="1" lang="en-US" altLang="ja-JP" dirty="0"/>
              <a:t>M5</a:t>
            </a:r>
            <a:r>
              <a:rPr kumimoji="1" lang="ja-JP" altLang="en-US" dirty="0"/>
              <a:t>は事前に</a:t>
            </a:r>
            <a:r>
              <a:rPr kumimoji="1" lang="en-US" altLang="ja-JP" dirty="0"/>
              <a:t>AE</a:t>
            </a:r>
            <a:r>
              <a:rPr kumimoji="1" lang="ja-JP" altLang="en-US" dirty="0"/>
              <a:t>を用いているため距離の最適化にかかる時間については純粋には比較することはできません．</a:t>
            </a:r>
            <a:endParaRPr kumimoji="1" lang="en-US" altLang="ja-JP" dirty="0"/>
          </a:p>
          <a:p>
            <a:r>
              <a:rPr kumimoji="1" lang="ja-JP" altLang="en-US" dirty="0"/>
              <a:t>・分けて構成する→学習の安定性に効果がある．</a:t>
            </a:r>
            <a:endParaRPr kumimoji="1" lang="en-US" altLang="ja-JP" dirty="0"/>
          </a:p>
          <a:p>
            <a:r>
              <a:rPr kumimoji="1" lang="ja-JP" altLang="en-US" dirty="0"/>
              <a:t>文言を入れる（モデルの説明</a:t>
            </a:r>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19</a:t>
            </a:fld>
            <a:endParaRPr kumimoji="1" lang="ja-JP" altLang="en-US"/>
          </a:p>
        </p:txBody>
      </p:sp>
    </p:spTree>
    <p:extLst>
      <p:ext uri="{BB962C8B-B14F-4D97-AF65-F5344CB8AC3E}">
        <p14:creationId xmlns:p14="http://schemas.microsoft.com/office/powerpoint/2010/main" val="3773973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・現在，地球温暖化と自然環境観測</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・しかし，</a:t>
            </a:r>
            <a:r>
              <a:rPr lang="ja-JP" altLang="en-US" sz="1200" dirty="0">
                <a:latin typeface="メイリオ" panose="020B0604030504040204" pitchFamily="50" charset="-128"/>
                <a:ea typeface="メイリオ" panose="020B0604030504040204" pitchFamily="50" charset="-128"/>
                <a:cs typeface="M PLUS 1p" panose="020B0600070205080204" charset="-128"/>
              </a:rPr>
              <a:t>観測された</a:t>
            </a:r>
            <a:r>
              <a:rPr lang="ja-JP" altLang="en-US" sz="1200" b="1" dirty="0">
                <a:latin typeface="メイリオ" panose="020B0604030504040204" pitchFamily="50" charset="-128"/>
                <a:ea typeface="メイリオ" panose="020B0604030504040204" pitchFamily="50" charset="-128"/>
                <a:cs typeface="M PLUS 1p" panose="020B0600070205080204" charset="-128"/>
              </a:rPr>
              <a:t>画像や映像といった視覚データ</a:t>
            </a:r>
            <a:r>
              <a:rPr lang="ja-JP" altLang="en-US" sz="1200" dirty="0">
                <a:latin typeface="メイリオ" panose="020B0604030504040204" pitchFamily="50" charset="-128"/>
                <a:ea typeface="メイリオ" panose="020B0604030504040204" pitchFamily="50" charset="-128"/>
                <a:cs typeface="M PLUS 1p" panose="020B0600070205080204" charset="-128"/>
              </a:rPr>
              <a:t>のアーカイブは一つ一つのデータが大きい．</a:t>
            </a:r>
            <a:endParaRPr lang="en-US" altLang="ja-JP" sz="1200" dirty="0">
              <a:latin typeface="メイリオ" panose="020B0604030504040204" pitchFamily="50" charset="-128"/>
              <a:ea typeface="メイリオ" panose="020B0604030504040204" pitchFamily="50" charset="-128"/>
              <a:cs typeface="M PLUS 1p" panose="020B060007020508020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メイリオ" panose="020B0604030504040204" pitchFamily="50" charset="-128"/>
                <a:ea typeface="メイリオ" panose="020B0604030504040204" pitchFamily="50" charset="-128"/>
                <a:cs typeface="M PLUS 1p" panose="020B0600070205080204" charset="-128"/>
              </a:rPr>
              <a:t>・世界各地で収集されたデータから検索すると数が膨大になる．</a:t>
            </a:r>
            <a:endParaRPr lang="en-US" altLang="ja-JP" sz="1200" dirty="0">
              <a:latin typeface="メイリオ" panose="020B0604030504040204" pitchFamily="50" charset="-128"/>
              <a:ea typeface="メイリオ" panose="020B0604030504040204" pitchFamily="50" charset="-128"/>
              <a:cs typeface="M PLUS 1p" panose="020B060007020508020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メイリオ" panose="020B0604030504040204" pitchFamily="50" charset="-128"/>
                <a:ea typeface="メイリオ" panose="020B0604030504040204" pitchFamily="50" charset="-128"/>
                <a:cs typeface="M PLUS 1p" panose="020B0600070205080204" charset="-128"/>
              </a:rPr>
              <a:t>・検索は処理コストが高くなる．</a:t>
            </a:r>
            <a:endParaRPr lang="en-US" altLang="ja-JP" sz="1200" dirty="0">
              <a:latin typeface="メイリオ" panose="020B0604030504040204" pitchFamily="50" charset="-128"/>
              <a:ea typeface="メイリオ" panose="020B0604030504040204" pitchFamily="50" charset="-128"/>
              <a:cs typeface="M PLUS 1p" panose="020B060007020508020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メイリオ" panose="020B0604030504040204" pitchFamily="50" charset="-128"/>
                <a:ea typeface="メイリオ" panose="020B0604030504040204" pitchFamily="50" charset="-128"/>
                <a:cs typeface="M PLUS 1p" panose="020B0600070205080204" charset="-128"/>
              </a:rPr>
              <a:t>・先行研究では，画像を入力として</a:t>
            </a:r>
            <a:r>
              <a:rPr lang="en-US" altLang="ja-JP" sz="1200" dirty="0">
                <a:latin typeface="メイリオ" panose="020B0604030504040204" pitchFamily="50" charset="-128"/>
                <a:ea typeface="メイリオ" panose="020B0604030504040204" pitchFamily="50" charset="-128"/>
                <a:cs typeface="M PLUS 1p" panose="020B0600070205080204" charset="-128"/>
              </a:rPr>
              <a:t>VGG</a:t>
            </a:r>
            <a:r>
              <a:rPr lang="ja-JP" altLang="en-US" sz="1200" dirty="0">
                <a:latin typeface="メイリオ" panose="020B0604030504040204" pitchFamily="50" charset="-128"/>
                <a:ea typeface="メイリオ" panose="020B0604030504040204" pitchFamily="50" charset="-128"/>
                <a:cs typeface="M PLUS 1p" panose="020B0600070205080204" charset="-128"/>
              </a:rPr>
              <a:t>畳み込みニューラルネットワークにより抽出した低次元の画像特徴ベクトルを用いた画像シーン検索手法を提案してきた．</a:t>
            </a:r>
          </a:p>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a:t>
            </a:fld>
            <a:endParaRPr kumimoji="1" lang="ja-JP" altLang="en-US"/>
          </a:p>
        </p:txBody>
      </p:sp>
    </p:spTree>
    <p:extLst>
      <p:ext uri="{BB962C8B-B14F-4D97-AF65-F5344CB8AC3E}">
        <p14:creationId xmlns:p14="http://schemas.microsoft.com/office/powerpoint/2010/main" val="4260888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20</a:t>
            </a:fld>
            <a:endParaRPr kumimoji="1" lang="ja-JP" altLang="en-US"/>
          </a:p>
        </p:txBody>
      </p:sp>
    </p:spTree>
    <p:extLst>
      <p:ext uri="{BB962C8B-B14F-4D97-AF65-F5344CB8AC3E}">
        <p14:creationId xmlns:p14="http://schemas.microsoft.com/office/powerpoint/2010/main" val="1360752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21</a:t>
            </a:fld>
            <a:endParaRPr kumimoji="1" lang="ja-JP" altLang="en-US"/>
          </a:p>
        </p:txBody>
      </p:sp>
    </p:spTree>
    <p:extLst>
      <p:ext uri="{BB962C8B-B14F-4D97-AF65-F5344CB8AC3E}">
        <p14:creationId xmlns:p14="http://schemas.microsoft.com/office/powerpoint/2010/main" val="3194304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22</a:t>
            </a:fld>
            <a:endParaRPr kumimoji="1" lang="ja-JP" altLang="en-US"/>
          </a:p>
        </p:txBody>
      </p:sp>
    </p:spTree>
    <p:extLst>
      <p:ext uri="{BB962C8B-B14F-4D97-AF65-F5344CB8AC3E}">
        <p14:creationId xmlns:p14="http://schemas.microsoft.com/office/powerpoint/2010/main" val="241628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23</a:t>
            </a:fld>
            <a:endParaRPr kumimoji="1" lang="ja-JP" altLang="en-US"/>
          </a:p>
        </p:txBody>
      </p:sp>
    </p:spTree>
    <p:extLst>
      <p:ext uri="{BB962C8B-B14F-4D97-AF65-F5344CB8AC3E}">
        <p14:creationId xmlns:p14="http://schemas.microsoft.com/office/powerpoint/2010/main" val="1718745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Pooling</a:t>
            </a:r>
            <a:r>
              <a:rPr kumimoji="1" lang="ja-JP" altLang="en-US" dirty="0"/>
              <a:t>処理は畳み込み層に含まれる</a:t>
            </a:r>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24</a:t>
            </a:fld>
            <a:endParaRPr kumimoji="1" lang="ja-JP" altLang="en-US"/>
          </a:p>
        </p:txBody>
      </p:sp>
    </p:spTree>
    <p:extLst>
      <p:ext uri="{BB962C8B-B14F-4D97-AF65-F5344CB8AC3E}">
        <p14:creationId xmlns:p14="http://schemas.microsoft.com/office/powerpoint/2010/main" val="4107078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25</a:t>
            </a:fld>
            <a:endParaRPr kumimoji="1" lang="ja-JP" altLang="en-US"/>
          </a:p>
        </p:txBody>
      </p:sp>
    </p:spTree>
    <p:extLst>
      <p:ext uri="{BB962C8B-B14F-4D97-AF65-F5344CB8AC3E}">
        <p14:creationId xmlns:p14="http://schemas.microsoft.com/office/powerpoint/2010/main" val="552816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26</a:t>
            </a:fld>
            <a:endParaRPr kumimoji="1" lang="ja-JP" altLang="en-US"/>
          </a:p>
        </p:txBody>
      </p:sp>
    </p:spTree>
    <p:extLst>
      <p:ext uri="{BB962C8B-B14F-4D97-AF65-F5344CB8AC3E}">
        <p14:creationId xmlns:p14="http://schemas.microsoft.com/office/powerpoint/2010/main" val="2268088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27</a:t>
            </a:fld>
            <a:endParaRPr kumimoji="1" lang="ja-JP" altLang="en-US"/>
          </a:p>
        </p:txBody>
      </p:sp>
    </p:spTree>
    <p:extLst>
      <p:ext uri="{BB962C8B-B14F-4D97-AF65-F5344CB8AC3E}">
        <p14:creationId xmlns:p14="http://schemas.microsoft.com/office/powerpoint/2010/main" val="6185582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・モデルの説明</a:t>
            </a:r>
            <a:endParaRPr kumimoji="1" lang="en-US" altLang="ja-JP" dirty="0"/>
          </a:p>
          <a:p>
            <a:r>
              <a:rPr kumimoji="1" lang="ja-JP" altLang="en-US" dirty="0"/>
              <a:t>・</a:t>
            </a:r>
            <a:r>
              <a:rPr kumimoji="1" lang="en-US" altLang="ja-JP" dirty="0"/>
              <a:t>M5</a:t>
            </a:r>
            <a:r>
              <a:rPr kumimoji="1" lang="ja-JP" altLang="en-US" dirty="0"/>
              <a:t>は事前に</a:t>
            </a:r>
            <a:r>
              <a:rPr kumimoji="1" lang="en-US" altLang="ja-JP" dirty="0"/>
              <a:t>AE</a:t>
            </a:r>
            <a:r>
              <a:rPr kumimoji="1" lang="ja-JP" altLang="en-US" dirty="0"/>
              <a:t>を用いているため距離の最適化にかかる時間については純粋には比較することはできません．</a:t>
            </a:r>
            <a:endParaRPr kumimoji="1" lang="en-US" altLang="ja-JP" dirty="0"/>
          </a:p>
          <a:p>
            <a:r>
              <a:rPr kumimoji="1" lang="ja-JP" altLang="en-US" dirty="0"/>
              <a:t>・分けて構成する→学習の安定性に効果がある．</a:t>
            </a:r>
            <a:endParaRPr kumimoji="1" lang="en-US" altLang="ja-JP" dirty="0"/>
          </a:p>
          <a:p>
            <a:r>
              <a:rPr kumimoji="1" lang="ja-JP" altLang="en-US" dirty="0"/>
              <a:t>文言を入れる（モデルの説明</a:t>
            </a:r>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28</a:t>
            </a:fld>
            <a:endParaRPr kumimoji="1" lang="ja-JP" altLang="en-US"/>
          </a:p>
        </p:txBody>
      </p:sp>
    </p:spTree>
    <p:extLst>
      <p:ext uri="{BB962C8B-B14F-4D97-AF65-F5344CB8AC3E}">
        <p14:creationId xmlns:p14="http://schemas.microsoft.com/office/powerpoint/2010/main" val="1827661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・モデルの説明</a:t>
            </a:r>
            <a:endParaRPr kumimoji="1" lang="en-US" altLang="ja-JP" dirty="0"/>
          </a:p>
          <a:p>
            <a:r>
              <a:rPr kumimoji="1" lang="ja-JP" altLang="en-US" dirty="0"/>
              <a:t>・</a:t>
            </a:r>
            <a:r>
              <a:rPr kumimoji="1" lang="en-US" altLang="ja-JP" dirty="0"/>
              <a:t>M5</a:t>
            </a:r>
            <a:r>
              <a:rPr kumimoji="1" lang="ja-JP" altLang="en-US" dirty="0"/>
              <a:t>は事前に</a:t>
            </a:r>
            <a:r>
              <a:rPr kumimoji="1" lang="en-US" altLang="ja-JP" dirty="0"/>
              <a:t>AE</a:t>
            </a:r>
            <a:r>
              <a:rPr kumimoji="1" lang="ja-JP" altLang="en-US" dirty="0"/>
              <a:t>を用いているため距離の最適化にかかる時間については純粋には比較することはできません．</a:t>
            </a:r>
            <a:endParaRPr kumimoji="1" lang="en-US" altLang="ja-JP" dirty="0"/>
          </a:p>
          <a:p>
            <a:r>
              <a:rPr kumimoji="1" lang="ja-JP" altLang="en-US" dirty="0"/>
              <a:t>・分けて構成する→学習の安定性に効果がある．</a:t>
            </a:r>
            <a:endParaRPr kumimoji="1" lang="en-US" altLang="ja-JP" dirty="0"/>
          </a:p>
          <a:p>
            <a:r>
              <a:rPr kumimoji="1" lang="ja-JP" altLang="en-US" dirty="0"/>
              <a:t>文言を入れる（モデルの説明</a:t>
            </a:r>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29</a:t>
            </a:fld>
            <a:endParaRPr kumimoji="1" lang="ja-JP" altLang="en-US"/>
          </a:p>
        </p:txBody>
      </p:sp>
    </p:spTree>
    <p:extLst>
      <p:ext uri="{BB962C8B-B14F-4D97-AF65-F5344CB8AC3E}">
        <p14:creationId xmlns:p14="http://schemas.microsoft.com/office/powerpoint/2010/main" val="350463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3</a:t>
            </a:fld>
            <a:endParaRPr kumimoji="1" lang="ja-JP" altLang="en-US"/>
          </a:p>
        </p:txBody>
      </p:sp>
    </p:spTree>
    <p:extLst>
      <p:ext uri="{BB962C8B-B14F-4D97-AF65-F5344CB8AC3E}">
        <p14:creationId xmlns:p14="http://schemas.microsoft.com/office/powerpoint/2010/main" val="346407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4</a:t>
            </a:fld>
            <a:endParaRPr kumimoji="1" lang="ja-JP" altLang="en-US"/>
          </a:p>
        </p:txBody>
      </p:sp>
    </p:spTree>
    <p:extLst>
      <p:ext uri="{BB962C8B-B14F-4D97-AF65-F5344CB8AC3E}">
        <p14:creationId xmlns:p14="http://schemas.microsoft.com/office/powerpoint/2010/main" val="196240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5</a:t>
            </a:fld>
            <a:endParaRPr kumimoji="1" lang="ja-JP" altLang="en-US"/>
          </a:p>
        </p:txBody>
      </p:sp>
    </p:spTree>
    <p:extLst>
      <p:ext uri="{BB962C8B-B14F-4D97-AF65-F5344CB8AC3E}">
        <p14:creationId xmlns:p14="http://schemas.microsoft.com/office/powerpoint/2010/main" val="253964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重要なとこだけ，強調</a:t>
            </a:r>
            <a:endParaRPr kumimoji="1" lang="en-US" altLang="ja-JP" dirty="0"/>
          </a:p>
          <a:p>
            <a:endParaRPr kumimoji="1" lang="en-US" altLang="ja-JP" dirty="0"/>
          </a:p>
          <a:p>
            <a:r>
              <a:rPr kumimoji="1" lang="en-US" altLang="ja-JP" dirty="0"/>
              <a:t>2:30</a:t>
            </a:r>
            <a:r>
              <a:rPr kumimoji="1" lang="ja-JP" altLang="en-US" dirty="0"/>
              <a:t>以内</a:t>
            </a:r>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6</a:t>
            </a:fld>
            <a:endParaRPr kumimoji="1" lang="ja-JP" altLang="en-US"/>
          </a:p>
        </p:txBody>
      </p:sp>
    </p:spTree>
    <p:extLst>
      <p:ext uri="{BB962C8B-B14F-4D97-AF65-F5344CB8AC3E}">
        <p14:creationId xmlns:p14="http://schemas.microsoft.com/office/powerpoint/2010/main" val="2242081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7</a:t>
            </a:fld>
            <a:endParaRPr kumimoji="1" lang="ja-JP" altLang="en-US"/>
          </a:p>
        </p:txBody>
      </p:sp>
    </p:spTree>
    <p:extLst>
      <p:ext uri="{BB962C8B-B14F-4D97-AF65-F5344CB8AC3E}">
        <p14:creationId xmlns:p14="http://schemas.microsoft.com/office/powerpoint/2010/main" val="198438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8</a:t>
            </a:fld>
            <a:endParaRPr kumimoji="1" lang="ja-JP" altLang="en-US"/>
          </a:p>
        </p:txBody>
      </p:sp>
    </p:spTree>
    <p:extLst>
      <p:ext uri="{BB962C8B-B14F-4D97-AF65-F5344CB8AC3E}">
        <p14:creationId xmlns:p14="http://schemas.microsoft.com/office/powerpoint/2010/main" val="282314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A0A9C0A-9C21-4B88-8FB2-6C38B2AB970D}" type="slidenum">
              <a:rPr kumimoji="1" lang="ja-JP" altLang="en-US" smtClean="0"/>
              <a:t>9</a:t>
            </a:fld>
            <a:endParaRPr kumimoji="1" lang="ja-JP" altLang="en-US"/>
          </a:p>
        </p:txBody>
      </p:sp>
    </p:spTree>
    <p:extLst>
      <p:ext uri="{BB962C8B-B14F-4D97-AF65-F5344CB8AC3E}">
        <p14:creationId xmlns:p14="http://schemas.microsoft.com/office/powerpoint/2010/main" val="103002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A5FB488-428E-409C-A9BC-E61F947CD16A}" type="datetime1">
              <a:rPr kumimoji="1" lang="ja-JP" altLang="en-US" smtClean="0"/>
              <a:t>2024/1/23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296400" y="6356350"/>
            <a:ext cx="2743200" cy="365125"/>
          </a:xfrm>
        </p:spPr>
        <p:txBody>
          <a:bodyPr/>
          <a:lstStyle>
            <a:lvl1pPr>
              <a:defRPr sz="4000"/>
            </a:lvl1pPr>
          </a:lstStyle>
          <a:p>
            <a:fld id="{874BACF7-99DA-41FF-B118-A10F82C1DE53}" type="slidenum">
              <a:rPr kumimoji="1" lang="ja-JP" altLang="en-US" smtClean="0"/>
              <a:pPr/>
              <a:t>‹#›</a:t>
            </a:fld>
            <a:endParaRPr kumimoji="1" lang="ja-JP" altLang="en-US" dirty="0"/>
          </a:p>
        </p:txBody>
      </p:sp>
    </p:spTree>
    <p:extLst>
      <p:ext uri="{BB962C8B-B14F-4D97-AF65-F5344CB8AC3E}">
        <p14:creationId xmlns:p14="http://schemas.microsoft.com/office/powerpoint/2010/main" val="29317135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4367E0F-AF29-43FE-98B2-6451A2F46876}" type="datetime1">
              <a:rPr kumimoji="1" lang="ja-JP" altLang="en-US" smtClean="0"/>
              <a:t>2024/1/23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307043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EC11F81-C50C-41C3-9DF4-72BF51F0E339}" type="datetime1">
              <a:rPr kumimoji="1" lang="ja-JP" altLang="en-US" smtClean="0"/>
              <a:t>2024/1/23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60262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F767DB-2FE6-44B1-9CA2-94312CB3DC9F}" type="datetime1">
              <a:rPr kumimoji="1" lang="ja-JP" altLang="en-US" smtClean="0"/>
              <a:t>2024/1/23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BACF7-99DA-41FF-B118-A10F82C1DE53}" type="slidenum">
              <a:rPr kumimoji="1" lang="ja-JP" altLang="en-US" smtClean="0"/>
              <a:t>‹#›</a:t>
            </a:fld>
            <a:endParaRPr kumimoji="1" lang="ja-JP" altLang="en-US" dirty="0"/>
          </a:p>
        </p:txBody>
      </p:sp>
    </p:spTree>
    <p:extLst>
      <p:ext uri="{BB962C8B-B14F-4D97-AF65-F5344CB8AC3E}">
        <p14:creationId xmlns:p14="http://schemas.microsoft.com/office/powerpoint/2010/main" val="212142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BAE5138-5C73-4159-B915-0A8D598E9A41}" type="datetime1">
              <a:rPr kumimoji="1" lang="ja-JP" altLang="en-US" smtClean="0"/>
              <a:t>2024/1/23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20522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802EC70-1429-49B6-9D7B-65083760639A}" type="datetime1">
              <a:rPr kumimoji="1" lang="ja-JP" altLang="en-US" smtClean="0"/>
              <a:t>2024/1/23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400365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C57F420-08E3-4AC6-8CAD-64727810C15D}" type="datetime1">
              <a:rPr kumimoji="1" lang="ja-JP" altLang="en-US" smtClean="0"/>
              <a:t>2024/1/23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201374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AC51EC0-212E-4B90-8CBB-264678A336D0}" type="datetime1">
              <a:rPr kumimoji="1" lang="ja-JP" altLang="en-US" smtClean="0"/>
              <a:t>2024/1/23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413602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C452C-309C-41DF-8204-18B987BAA3B3}" type="datetime1">
              <a:rPr kumimoji="1" lang="ja-JP" altLang="en-US" smtClean="0"/>
              <a:t>2024/1/23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136631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3D445C7-74EE-40C1-B8B6-C97CD1E0AE87}" type="datetime1">
              <a:rPr kumimoji="1" lang="ja-JP" altLang="en-US" smtClean="0"/>
              <a:t>2024/1/23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206104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F46C87E-91C1-4B5B-BB17-3C5227F85199}" type="datetime1">
              <a:rPr kumimoji="1" lang="ja-JP" altLang="en-US" smtClean="0"/>
              <a:t>2024/1/23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BACF7-99DA-41FF-B118-A10F82C1DE53}" type="slidenum">
              <a:rPr kumimoji="1" lang="ja-JP" altLang="en-US" smtClean="0"/>
              <a:t>‹#›</a:t>
            </a:fld>
            <a:endParaRPr kumimoji="1" lang="ja-JP" altLang="en-US"/>
          </a:p>
        </p:txBody>
      </p:sp>
    </p:spTree>
    <p:extLst>
      <p:ext uri="{BB962C8B-B14F-4D97-AF65-F5344CB8AC3E}">
        <p14:creationId xmlns:p14="http://schemas.microsoft.com/office/powerpoint/2010/main" val="405559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F8DEF-B89D-4853-BA96-0C8604F88AEE}" type="datetime1">
              <a:rPr kumimoji="1" lang="ja-JP" altLang="en-US" smtClean="0"/>
              <a:t>2024/1/23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304421" y="6356350"/>
            <a:ext cx="2743200" cy="365125"/>
          </a:xfrm>
          <a:prstGeom prst="rect">
            <a:avLst/>
          </a:prstGeom>
        </p:spPr>
        <p:txBody>
          <a:bodyPr vert="horz" lIns="91440" tIns="45720" rIns="91440" bIns="45720" rtlCol="0" anchor="ctr"/>
          <a:lstStyle>
            <a:lvl1pPr algn="r">
              <a:defRPr sz="4000">
                <a:solidFill>
                  <a:schemeClr val="tx1">
                    <a:tint val="75000"/>
                  </a:schemeClr>
                </a:solidFill>
              </a:defRPr>
            </a:lvl1pPr>
          </a:lstStyle>
          <a:p>
            <a:fld id="{874BACF7-99DA-41FF-B118-A10F82C1DE53}" type="slidenum">
              <a:rPr kumimoji="1" lang="ja-JP" altLang="en-US" smtClean="0"/>
              <a:pPr/>
              <a:t>‹#›</a:t>
            </a:fld>
            <a:endParaRPr kumimoji="1" lang="ja-JP" altLang="en-US" dirty="0"/>
          </a:p>
        </p:txBody>
      </p:sp>
    </p:spTree>
    <p:extLst>
      <p:ext uri="{BB962C8B-B14F-4D97-AF65-F5344CB8AC3E}">
        <p14:creationId xmlns:p14="http://schemas.microsoft.com/office/powerpoint/2010/main" val="1314299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7.svg"/><Relationship Id="rId3" Type="http://schemas.openxmlformats.org/officeDocument/2006/relationships/image" Target="../media/image19.png"/><Relationship Id="rId7" Type="http://schemas.openxmlformats.org/officeDocument/2006/relationships/image" Target="../media/image5.jpg"/><Relationship Id="rId12"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2.svg"/><Relationship Id="rId11" Type="http://schemas.openxmlformats.org/officeDocument/2006/relationships/image" Target="../media/image26.svg"/><Relationship Id="rId5" Type="http://schemas.openxmlformats.org/officeDocument/2006/relationships/image" Target="../media/image21.png"/><Relationship Id="rId15" Type="http://schemas.openxmlformats.org/officeDocument/2006/relationships/image" Target="../media/image9.svg"/><Relationship Id="rId10" Type="http://schemas.openxmlformats.org/officeDocument/2006/relationships/image" Target="../media/image25.png"/><Relationship Id="rId4" Type="http://schemas.openxmlformats.org/officeDocument/2006/relationships/image" Target="../media/image20.svg"/><Relationship Id="rId9" Type="http://schemas.openxmlformats.org/officeDocument/2006/relationships/image" Target="../media/image24.svg"/><Relationship Id="rId1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843917" y="2266866"/>
            <a:ext cx="10504166" cy="1354568"/>
          </a:xfrm>
        </p:spPr>
        <p:txBody>
          <a:bodyPr anchor="ctr">
            <a:noAutofit/>
          </a:bodyPr>
          <a:lstStyle/>
          <a:p>
            <a:pPr>
              <a:lnSpc>
                <a:spcPct val="100000"/>
              </a:lnSpc>
              <a:spcBef>
                <a:spcPts val="0"/>
              </a:spcBef>
              <a:buClr>
                <a:srgbClr val="000000"/>
              </a:buClr>
              <a:buSzPts val="3200"/>
            </a:pPr>
            <a:r>
              <a:rPr lang="ja-JP" altLang="en-US" sz="4000" b="1" dirty="0">
                <a:latin typeface="メイリオ" panose="020B0604030504040204" pitchFamily="50" charset="-128"/>
                <a:ea typeface="メイリオ" panose="020B0604030504040204" pitchFamily="50" charset="-128"/>
              </a:rPr>
              <a:t>自然環境映像を対象とした画像検索における</a:t>
            </a:r>
            <a:br>
              <a:rPr lang="ja-JP" altLang="en-US" sz="4000" b="1" dirty="0">
                <a:latin typeface="メイリオ" panose="020B0604030504040204" pitchFamily="50" charset="-128"/>
                <a:ea typeface="メイリオ" panose="020B0604030504040204" pitchFamily="50" charset="-128"/>
              </a:rPr>
            </a:br>
            <a:r>
              <a:rPr lang="ja-JP" altLang="en-US" sz="4000" b="1" dirty="0">
                <a:latin typeface="メイリオ" panose="020B0604030504040204" pitchFamily="50" charset="-128"/>
                <a:ea typeface="メイリオ" panose="020B0604030504040204" pitchFamily="50" charset="-128"/>
              </a:rPr>
              <a:t>画像特徴ベクトルのインデクシング手法</a:t>
            </a:r>
            <a:endParaRPr lang="ja-JP" altLang="en-US" sz="4000" b="1" dirty="0">
              <a:latin typeface="メイリオ" panose="020B0604030504040204" pitchFamily="50" charset="-128"/>
              <a:ea typeface="メイリオ" panose="020B0604030504040204" pitchFamily="50" charset="-128"/>
              <a:cs typeface="M PLUS 1p"/>
              <a:sym typeface="M PLUS 1p"/>
            </a:endParaRPr>
          </a:p>
        </p:txBody>
      </p:sp>
      <p:sp>
        <p:nvSpPr>
          <p:cNvPr id="3" name="字幕 2">
            <a:extLst>
              <a:ext uri="{FF2B5EF4-FFF2-40B4-BE49-F238E27FC236}">
                <a16:creationId xmlns:a16="http://schemas.microsoft.com/office/drawing/2014/main" id="{DB46B40D-75A5-4023-8EB0-3F16271EEA1E}"/>
              </a:ext>
            </a:extLst>
          </p:cNvPr>
          <p:cNvSpPr>
            <a:spLocks noGrp="1"/>
          </p:cNvSpPr>
          <p:nvPr>
            <p:ph type="subTitle" idx="1"/>
          </p:nvPr>
        </p:nvSpPr>
        <p:spPr>
          <a:xfrm>
            <a:off x="2585129" y="3926473"/>
            <a:ext cx="7080834" cy="1815996"/>
          </a:xfrm>
        </p:spPr>
        <p:txBody>
          <a:bodyPr anchor="ctr">
            <a:noAutofit/>
          </a:bodyPr>
          <a:lstStyle/>
          <a:p>
            <a:r>
              <a:rPr kumimoji="1" lang="ja-JP" altLang="en-US" sz="2800" b="1" dirty="0">
                <a:latin typeface="メイリオ" panose="020B0604030504040204" pitchFamily="50" charset="-128"/>
                <a:ea typeface="メイリオ" panose="020B0604030504040204" pitchFamily="50" charset="-128"/>
                <a:cs typeface="M PLUS 1p" panose="020B0600070205080204" charset="-128"/>
              </a:rPr>
              <a:t>鷹野研究室</a:t>
            </a:r>
            <a:endParaRPr kumimoji="1" lang="en-US" altLang="ja-JP" sz="2800" b="1" dirty="0">
              <a:latin typeface="メイリオ" panose="020B0604030504040204" pitchFamily="50" charset="-128"/>
              <a:ea typeface="メイリオ" panose="020B0604030504040204" pitchFamily="50" charset="-128"/>
              <a:cs typeface="M PLUS 1p" panose="020B0600070205080204" charset="-128"/>
            </a:endParaRPr>
          </a:p>
          <a:p>
            <a:r>
              <a:rPr kumimoji="1" lang="ja-JP" altLang="en-US" sz="2800" b="1" dirty="0">
                <a:latin typeface="メイリオ" panose="020B0604030504040204" pitchFamily="50" charset="-128"/>
                <a:ea typeface="メイリオ" panose="020B0604030504040204" pitchFamily="50" charset="-128"/>
                <a:cs typeface="M PLUS 1p" panose="020B0600070205080204" charset="-128"/>
              </a:rPr>
              <a:t>指導教員：鷹野 孝典 教授</a:t>
            </a:r>
            <a:endParaRPr kumimoji="1" lang="en-US" altLang="ja-JP" sz="2800" b="1" dirty="0">
              <a:latin typeface="メイリオ" panose="020B0604030504040204" pitchFamily="50" charset="-128"/>
              <a:ea typeface="メイリオ" panose="020B0604030504040204" pitchFamily="50" charset="-128"/>
              <a:cs typeface="M PLUS 1p" panose="020B0600070205080204" charset="-128"/>
            </a:endParaRPr>
          </a:p>
          <a:p>
            <a:r>
              <a:rPr lang="ja-JP" altLang="en-US" sz="2800" b="1" dirty="0">
                <a:latin typeface="メイリオ" panose="020B0604030504040204" pitchFamily="50" charset="-128"/>
                <a:ea typeface="メイリオ" panose="020B0604030504040204" pitchFamily="50" charset="-128"/>
                <a:cs typeface="M PLUS 1p" panose="020B0600070205080204" charset="-128"/>
              </a:rPr>
              <a:t>学籍番号：</a:t>
            </a:r>
            <a:r>
              <a:rPr lang="en-US" altLang="ja-JP" sz="2800" b="1" dirty="0">
                <a:latin typeface="メイリオ" panose="020B0604030504040204" pitchFamily="50" charset="-128"/>
                <a:ea typeface="メイリオ" panose="020B0604030504040204" pitchFamily="50" charset="-128"/>
                <a:cs typeface="M PLUS 1p" panose="020B0600070205080204" charset="-128"/>
              </a:rPr>
              <a:t>2021065</a:t>
            </a:r>
            <a:r>
              <a:rPr lang="ja-JP" altLang="en-US" sz="2800" b="1" dirty="0">
                <a:latin typeface="メイリオ" panose="020B0604030504040204" pitchFamily="50" charset="-128"/>
                <a:ea typeface="メイリオ" panose="020B0604030504040204" pitchFamily="50" charset="-128"/>
                <a:cs typeface="M PLUS 1p" panose="020B0600070205080204" charset="-128"/>
              </a:rPr>
              <a:t>　氏名：瀬尾 幸斗</a:t>
            </a:r>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p:txBody>
      </p:sp>
      <p:sp>
        <p:nvSpPr>
          <p:cNvPr id="5" name="字幕 2">
            <a:extLst>
              <a:ext uri="{FF2B5EF4-FFF2-40B4-BE49-F238E27FC236}">
                <a16:creationId xmlns:a16="http://schemas.microsoft.com/office/drawing/2014/main" id="{BAAB92C8-6DEE-4131-BC30-49EDB30AFCD4}"/>
              </a:ext>
            </a:extLst>
          </p:cNvPr>
          <p:cNvSpPr txBox="1">
            <a:spLocks/>
          </p:cNvSpPr>
          <p:nvPr/>
        </p:nvSpPr>
        <p:spPr>
          <a:xfrm>
            <a:off x="1984075" y="886524"/>
            <a:ext cx="8298612" cy="107530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800" b="1" dirty="0">
                <a:latin typeface="メイリオ" panose="020B0604030504040204" pitchFamily="50" charset="-128"/>
                <a:ea typeface="メイリオ" panose="020B0604030504040204" pitchFamily="50" charset="-128"/>
                <a:cs typeface="M PLUS 1p" panose="020B0600070205080204" charset="-128"/>
              </a:rPr>
              <a:t>2023</a:t>
            </a:r>
            <a:r>
              <a:rPr lang="ja-JP" altLang="en-US" sz="2800" b="1" dirty="0">
                <a:latin typeface="メイリオ" panose="020B0604030504040204" pitchFamily="50" charset="-128"/>
                <a:ea typeface="メイリオ" panose="020B0604030504040204" pitchFamily="50" charset="-128"/>
                <a:cs typeface="M PLUS 1p" panose="020B0600070205080204" charset="-128"/>
              </a:rPr>
              <a:t>年度　神奈川工科大学情報学部情報工学科</a:t>
            </a:r>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a:p>
            <a:r>
              <a:rPr lang="ja-JP" altLang="en-US" sz="2800" b="1" dirty="0">
                <a:latin typeface="メイリオ" panose="020B0604030504040204" pitchFamily="50" charset="-128"/>
                <a:ea typeface="メイリオ" panose="020B0604030504040204" pitchFamily="50" charset="-128"/>
                <a:cs typeface="M PLUS 1p" panose="020B0600070205080204" charset="-128"/>
              </a:rPr>
              <a:t>卒業論文発表会</a:t>
            </a:r>
            <a:endParaRPr lang="en-US" altLang="ja-JP" sz="2800" b="1" dirty="0">
              <a:latin typeface="メイリオ" panose="020B0604030504040204" pitchFamily="50" charset="-128"/>
              <a:ea typeface="メイリオ" panose="020B0604030504040204" pitchFamily="50" charset="-128"/>
              <a:cs typeface="M PLUS 1p" panose="020B0600070205080204" charset="-128"/>
            </a:endParaRPr>
          </a:p>
        </p:txBody>
      </p:sp>
      <p:sp>
        <p:nvSpPr>
          <p:cNvPr id="7" name="スライド番号プレースホルダー 6"/>
          <p:cNvSpPr>
            <a:spLocks noGrp="1"/>
          </p:cNvSpPr>
          <p:nvPr>
            <p:ph type="sldNum" sz="quarter" idx="12"/>
          </p:nvPr>
        </p:nvSpPr>
        <p:spPr/>
        <p:txBody>
          <a:bodyPr/>
          <a:lstStyle/>
          <a:p>
            <a:fld id="{874BACF7-99DA-41FF-B118-A10F82C1DE53}" type="slidenum">
              <a:rPr kumimoji="1" lang="ja-JP" altLang="en-US" smtClean="0"/>
              <a:pPr/>
              <a:t>1</a:t>
            </a:fld>
            <a:endParaRPr kumimoji="1" lang="ja-JP" altLang="en-US" dirty="0"/>
          </a:p>
        </p:txBody>
      </p:sp>
      <p:cxnSp>
        <p:nvCxnSpPr>
          <p:cNvPr id="6" name="Google Shape;93;p13">
            <a:extLst>
              <a:ext uri="{FF2B5EF4-FFF2-40B4-BE49-F238E27FC236}">
                <a16:creationId xmlns:a16="http://schemas.microsoft.com/office/drawing/2014/main" id="{1033853B-F127-4601-81EF-E8E9A2A1A4B9}"/>
              </a:ext>
            </a:extLst>
          </p:cNvPr>
          <p:cNvCxnSpPr>
            <a:cxnSpLocks/>
          </p:cNvCxnSpPr>
          <p:nvPr/>
        </p:nvCxnSpPr>
        <p:spPr>
          <a:xfrm>
            <a:off x="1645920" y="3621436"/>
            <a:ext cx="8970745" cy="0"/>
          </a:xfrm>
          <a:prstGeom prst="straightConnector1">
            <a:avLst/>
          </a:prstGeom>
          <a:noFill/>
          <a:ln w="19050" cap="flat" cmpd="sng">
            <a:solidFill>
              <a:srgbClr val="454E53"/>
            </a:solidFill>
            <a:prstDash val="solid"/>
            <a:round/>
            <a:headEnd type="none" w="sm" len="sm"/>
            <a:tailEnd type="none" w="sm" len="sm"/>
          </a:ln>
        </p:spPr>
      </p:cxnSp>
    </p:spTree>
    <p:extLst>
      <p:ext uri="{BB962C8B-B14F-4D97-AF65-F5344CB8AC3E}">
        <p14:creationId xmlns:p14="http://schemas.microsoft.com/office/powerpoint/2010/main" val="3996887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en-US" altLang="ja-JP" sz="4400" b="1" dirty="0">
                <a:latin typeface="メイリオ" panose="020B0604030504040204" pitchFamily="50" charset="-128"/>
                <a:ea typeface="メイリオ" panose="020B0604030504040204" pitchFamily="50" charset="-128"/>
                <a:cs typeface="M PLUS 1p"/>
                <a:sym typeface="M PLUS 1p"/>
              </a:rPr>
              <a:t>STEP-3</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10</a:t>
            </a:fld>
            <a:endParaRPr kumimoji="1" lang="ja-JP" altLang="en-US" dirty="0"/>
          </a:p>
        </p:txBody>
      </p:sp>
      <p:pic>
        <p:nvPicPr>
          <p:cNvPr id="5" name="図 4" descr="グラフ, 散布図&#10;&#10;自動的に生成された説明">
            <a:extLst>
              <a:ext uri="{FF2B5EF4-FFF2-40B4-BE49-F238E27FC236}">
                <a16:creationId xmlns:a16="http://schemas.microsoft.com/office/drawing/2014/main" id="{E31C02A5-E83D-3629-EA37-FA122EF0F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229" y="932872"/>
            <a:ext cx="3856745" cy="3856745"/>
          </a:xfrm>
          <a:prstGeom prst="rect">
            <a:avLst/>
          </a:prstGeom>
        </p:spPr>
      </p:pic>
      <p:pic>
        <p:nvPicPr>
          <p:cNvPr id="7" name="図 6" descr="グラフ, 散布図&#10;&#10;自動的に生成された説明">
            <a:extLst>
              <a:ext uri="{FF2B5EF4-FFF2-40B4-BE49-F238E27FC236}">
                <a16:creationId xmlns:a16="http://schemas.microsoft.com/office/drawing/2014/main" id="{8B15E4D1-8F51-0931-0070-0DA5F46CED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26" y="932872"/>
            <a:ext cx="3856745" cy="3856745"/>
          </a:xfrm>
          <a:prstGeom prst="rect">
            <a:avLst/>
          </a:prstGeom>
        </p:spPr>
      </p:pic>
      <p:sp>
        <p:nvSpPr>
          <p:cNvPr id="8" name="矢印: 右 7">
            <a:extLst>
              <a:ext uri="{FF2B5EF4-FFF2-40B4-BE49-F238E27FC236}">
                <a16:creationId xmlns:a16="http://schemas.microsoft.com/office/drawing/2014/main" id="{5D0E82DD-94CA-150D-DD5E-AE96C318206F}"/>
              </a:ext>
            </a:extLst>
          </p:cNvPr>
          <p:cNvSpPr/>
          <p:nvPr/>
        </p:nvSpPr>
        <p:spPr>
          <a:xfrm>
            <a:off x="4938605" y="2861244"/>
            <a:ext cx="2429090" cy="478018"/>
          </a:xfrm>
          <a:prstGeom prst="rightArrow">
            <a:avLst>
              <a:gd name="adj1" fmla="val 44249"/>
              <a:gd name="adj2" fmla="val 98392"/>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b="1" dirty="0"/>
          </a:p>
        </p:txBody>
      </p:sp>
      <p:sp>
        <p:nvSpPr>
          <p:cNvPr id="9" name="テキスト ボックス 105">
            <a:extLst>
              <a:ext uri="{FF2B5EF4-FFF2-40B4-BE49-F238E27FC236}">
                <a16:creationId xmlns:a16="http://schemas.microsoft.com/office/drawing/2014/main" id="{0EAC7DE5-51C5-6643-C842-CD4A2436EEA0}"/>
              </a:ext>
            </a:extLst>
          </p:cNvPr>
          <p:cNvSpPr txBox="1"/>
          <p:nvPr/>
        </p:nvSpPr>
        <p:spPr>
          <a:xfrm>
            <a:off x="4590550" y="1879326"/>
            <a:ext cx="3125199" cy="830997"/>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sz="2400" b="1" dirty="0">
                <a:solidFill>
                  <a:schemeClr val="tx1">
                    <a:lumMod val="95000"/>
                    <a:lumOff val="5000"/>
                  </a:schemeClr>
                </a:solidFill>
                <a:cs typeface="Times New Roman" panose="02020603050405020304" pitchFamily="18" charset="0"/>
              </a:rPr>
              <a:t>距離学習</a:t>
            </a:r>
            <a:r>
              <a:rPr kumimoji="1" lang="ja-JP" altLang="en-US" sz="2400" b="1" dirty="0">
                <a:solidFill>
                  <a:schemeClr val="tx1">
                    <a:lumMod val="95000"/>
                    <a:lumOff val="5000"/>
                  </a:schemeClr>
                </a:solidFill>
                <a:cs typeface="Times New Roman" panose="02020603050405020304" pitchFamily="18" charset="0"/>
              </a:rPr>
              <a:t>ニューラル</a:t>
            </a:r>
            <a:endParaRPr kumimoji="1" lang="en-US" altLang="ja-JP" sz="2400" b="1" dirty="0">
              <a:solidFill>
                <a:schemeClr val="tx1">
                  <a:lumMod val="95000"/>
                  <a:lumOff val="5000"/>
                </a:schemeClr>
              </a:solidFill>
              <a:cs typeface="Times New Roman" panose="02020603050405020304" pitchFamily="18" charset="0"/>
            </a:endParaRPr>
          </a:p>
          <a:p>
            <a:pPr algn="ctr"/>
            <a:r>
              <a:rPr kumimoji="1" lang="ja-JP" altLang="en-US" sz="2400" b="1" dirty="0">
                <a:solidFill>
                  <a:schemeClr val="tx1">
                    <a:lumMod val="95000"/>
                    <a:lumOff val="5000"/>
                  </a:schemeClr>
                </a:solidFill>
                <a:cs typeface="Times New Roman" panose="02020603050405020304" pitchFamily="18" charset="0"/>
              </a:rPr>
              <a:t>ネットワークの適用</a:t>
            </a:r>
            <a:endParaRPr kumimoji="1" lang="en-US" altLang="ja-JP" sz="2400" b="1" dirty="0">
              <a:solidFill>
                <a:schemeClr val="tx1">
                  <a:lumMod val="95000"/>
                  <a:lumOff val="5000"/>
                </a:schemeClr>
              </a:solidFill>
              <a:cs typeface="Times New Roman" panose="02020603050405020304" pitchFamily="18" charset="0"/>
            </a:endParaRPr>
          </a:p>
        </p:txBody>
      </p:sp>
      <p:sp>
        <p:nvSpPr>
          <p:cNvPr id="10" name="テキスト ボックス 106">
            <a:extLst>
              <a:ext uri="{FF2B5EF4-FFF2-40B4-BE49-F238E27FC236}">
                <a16:creationId xmlns:a16="http://schemas.microsoft.com/office/drawing/2014/main" id="{3590F7E4-8292-BC48-37E1-DF7EADD0C69A}"/>
              </a:ext>
            </a:extLst>
          </p:cNvPr>
          <p:cNvSpPr txBox="1"/>
          <p:nvPr/>
        </p:nvSpPr>
        <p:spPr>
          <a:xfrm>
            <a:off x="8261707" y="4707184"/>
            <a:ext cx="2445788" cy="399661"/>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kumimoji="1" lang="ja-JP" altLang="en-US" sz="2400" b="1" dirty="0">
                <a:solidFill>
                  <a:schemeClr val="tx1">
                    <a:lumMod val="95000"/>
                    <a:lumOff val="5000"/>
                  </a:schemeClr>
                </a:solidFill>
                <a:cs typeface="Times New Roman" panose="02020603050405020304" pitchFamily="18" charset="0"/>
              </a:rPr>
              <a:t>特徴ベクトル</a:t>
            </a:r>
            <a:endParaRPr kumimoji="1" lang="en-US" altLang="ja-JP" sz="2400" b="1" dirty="0">
              <a:solidFill>
                <a:schemeClr val="tx1">
                  <a:lumMod val="95000"/>
                  <a:lumOff val="5000"/>
                </a:schemeClr>
              </a:solidFill>
              <a:cs typeface="Times New Roman" panose="02020603050405020304" pitchFamily="18" charset="0"/>
            </a:endParaRPr>
          </a:p>
        </p:txBody>
      </p:sp>
      <p:sp>
        <p:nvSpPr>
          <p:cNvPr id="11" name="テキスト ボックス 106">
            <a:extLst>
              <a:ext uri="{FF2B5EF4-FFF2-40B4-BE49-F238E27FC236}">
                <a16:creationId xmlns:a16="http://schemas.microsoft.com/office/drawing/2014/main" id="{141A957E-79E9-A3BB-B1FE-D4A30934774C}"/>
              </a:ext>
            </a:extLst>
          </p:cNvPr>
          <p:cNvSpPr txBox="1"/>
          <p:nvPr/>
        </p:nvSpPr>
        <p:spPr>
          <a:xfrm>
            <a:off x="1659990" y="4707184"/>
            <a:ext cx="2323415" cy="461665"/>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400" b="1" dirty="0">
                <a:solidFill>
                  <a:schemeClr val="tx1">
                    <a:lumMod val="95000"/>
                    <a:lumOff val="5000"/>
                  </a:schemeClr>
                </a:solidFill>
                <a:cs typeface="Times New Roman" panose="02020603050405020304" pitchFamily="18" charset="0"/>
              </a:rPr>
              <a:t>画像特徴</a:t>
            </a:r>
            <a:endParaRPr lang="en-US" altLang="ja-JP" sz="2400" b="1" dirty="0">
              <a:solidFill>
                <a:schemeClr val="tx1">
                  <a:lumMod val="95000"/>
                  <a:lumOff val="5000"/>
                </a:schemeClr>
              </a:solidFill>
              <a:cs typeface="Times New Roman" panose="02020603050405020304" pitchFamily="18" charset="0"/>
            </a:endParaRPr>
          </a:p>
        </p:txBody>
      </p:sp>
      <p:sp>
        <p:nvSpPr>
          <p:cNvPr id="12" name="四角形: 角を丸くする 11">
            <a:extLst>
              <a:ext uri="{FF2B5EF4-FFF2-40B4-BE49-F238E27FC236}">
                <a16:creationId xmlns:a16="http://schemas.microsoft.com/office/drawing/2014/main" id="{ECF1FD0A-B382-9CCB-CC21-67CA101E53CE}"/>
              </a:ext>
            </a:extLst>
          </p:cNvPr>
          <p:cNvSpPr/>
          <p:nvPr/>
        </p:nvSpPr>
        <p:spPr>
          <a:xfrm>
            <a:off x="520065" y="5447230"/>
            <a:ext cx="11151870" cy="830997"/>
          </a:xfrm>
          <a:prstGeom prst="roundRect">
            <a:avLst/>
          </a:prstGeom>
          <a:noFill/>
          <a:ln w="28575">
            <a:solidFill>
              <a:schemeClr val="accent2">
                <a:lumMod val="7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kumimoji="1" lang="ja-JP" altLang="en-US" sz="2400" dirty="0">
                <a:solidFill>
                  <a:schemeClr val="tx1">
                    <a:lumMod val="85000"/>
                    <a:lumOff val="15000"/>
                  </a:schemeClr>
                </a:solidFill>
              </a:rPr>
              <a:t>本スライドでは，可視化のために特徴ベクトルを２次元で扱っているが，本研究では，１００次元といった，２次元よりも高次元のベクトルを扱う．</a:t>
            </a:r>
          </a:p>
        </p:txBody>
      </p:sp>
    </p:spTree>
    <p:extLst>
      <p:ext uri="{BB962C8B-B14F-4D97-AF65-F5344CB8AC3E}">
        <p14:creationId xmlns:p14="http://schemas.microsoft.com/office/powerpoint/2010/main" val="153263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en-US" altLang="ja-JP" sz="4400" b="1" dirty="0">
                <a:latin typeface="メイリオ" panose="020B0604030504040204" pitchFamily="50" charset="-128"/>
                <a:ea typeface="メイリオ" panose="020B0604030504040204" pitchFamily="50" charset="-128"/>
                <a:cs typeface="M PLUS 1p"/>
                <a:sym typeface="M PLUS 1p"/>
              </a:rPr>
              <a:t>STEP-4</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buClr>
                    <a:schemeClr val="tx1">
                      <a:lumMod val="75000"/>
                      <a:lumOff val="25000"/>
                    </a:schemeClr>
                  </a:buClr>
                  <a:buNone/>
                </a:pPr>
                <a:r>
                  <a:rPr lang="en-US" altLang="ja-JP" sz="3200" kern="100" dirty="0">
                    <a:effectLst/>
                    <a:latin typeface="+mn-ea"/>
                  </a:rPr>
                  <a:t>STEP-3</a:t>
                </a:r>
                <a:r>
                  <a:rPr lang="ja-JP" altLang="en-US" sz="3200" kern="100" dirty="0">
                    <a:effectLst/>
                    <a:latin typeface="+mn-ea"/>
                  </a:rPr>
                  <a:t>で得られた特徴ベクトルにクラスタリングを適用し，</a:t>
                </a:r>
                <a:r>
                  <a:rPr lang="ja-JP" altLang="en-US" sz="3200" b="1" kern="100" dirty="0">
                    <a:effectLst/>
                    <a:latin typeface="+mn-ea"/>
                  </a:rPr>
                  <a:t>平均</a:t>
                </a:r>
                <a:r>
                  <a:rPr lang="ja-JP" altLang="en-US" sz="3200" kern="100" dirty="0">
                    <a:effectLst/>
                    <a:latin typeface="+mn-ea"/>
                  </a:rPr>
                  <a:t>や</a:t>
                </a:r>
                <a:r>
                  <a:rPr lang="ja-JP" altLang="en-US" sz="3200" b="1" kern="100" dirty="0">
                    <a:effectLst/>
                    <a:latin typeface="+mn-ea"/>
                  </a:rPr>
                  <a:t>重心</a:t>
                </a:r>
                <a:r>
                  <a:rPr lang="ja-JP" altLang="en-US" sz="3200" kern="100" dirty="0">
                    <a:effectLst/>
                    <a:latin typeface="+mn-ea"/>
                  </a:rPr>
                  <a:t>といったクラスタの代表となる値を算出し，</a:t>
                </a:r>
                <a:r>
                  <a:rPr lang="ja-JP" altLang="en-US" sz="3200" b="1" kern="100" dirty="0">
                    <a:solidFill>
                      <a:schemeClr val="tx1">
                        <a:lumMod val="85000"/>
                        <a:lumOff val="15000"/>
                      </a:schemeClr>
                    </a:solidFill>
                    <a:effectLst/>
                    <a:latin typeface="+mn-ea"/>
                  </a:rPr>
                  <a:t>代表特徴ベクトル</a:t>
                </a:r>
                <a14:m>
                  <m:oMath xmlns:m="http://schemas.openxmlformats.org/officeDocument/2006/math">
                    <m:r>
                      <a:rPr lang="ja-JP" altLang="en-US" sz="3200" i="1" smtClean="0">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𝑅</m:t>
                    </m:r>
                    <m:r>
                      <a:rPr lang="ja-JP" altLang="ja-JP" sz="3200" i="1">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sSub>
                      <m:sSubPr>
                        <m:ctrlPr>
                          <a:rPr lang="ja-JP" altLang="ja-JP" sz="3200" i="1">
                            <a:solidFill>
                              <a:schemeClr val="tx1">
                                <a:lumMod val="85000"/>
                                <a:lumOff val="15000"/>
                              </a:schemeClr>
                            </a:solidFill>
                            <a:effectLst/>
                            <a:uFill>
                              <a:solidFill>
                                <a:srgbClr val="000000"/>
                              </a:solidFill>
                            </a:uFill>
                            <a:latin typeface="Cambria Math" panose="02040503050406030204" pitchFamily="18" charset="0"/>
                            <a:ea typeface="Cambria Math" panose="02040503050406030204" pitchFamily="18" charset="0"/>
                            <a:cs typeface="Century" panose="02040604050505020304" pitchFamily="18" charset="0"/>
                          </a:rPr>
                        </m:ctrlPr>
                      </m:sSubPr>
                      <m:e>
                        <m:r>
                          <a:rPr lang="ja-JP" altLang="en-US" sz="3200" i="1">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𝑟</m:t>
                        </m:r>
                      </m:e>
                      <m:sub>
                        <m:r>
                          <a:rPr lang="ja-JP" altLang="ja-JP" sz="3200" i="1">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1</m:t>
                        </m:r>
                      </m:sub>
                    </m:sSub>
                    <m:r>
                      <a:rPr lang="ja-JP" altLang="ja-JP" sz="3200" i="1">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sSub>
                      <m:sSubPr>
                        <m:ctrlPr>
                          <a:rPr lang="ja-JP" altLang="ja-JP" sz="3200" i="1">
                            <a:solidFill>
                              <a:schemeClr val="tx1">
                                <a:lumMod val="85000"/>
                                <a:lumOff val="15000"/>
                              </a:schemeClr>
                            </a:solidFill>
                            <a:effectLst/>
                            <a:uFill>
                              <a:solidFill>
                                <a:srgbClr val="000000"/>
                              </a:solidFill>
                            </a:uFill>
                            <a:latin typeface="Cambria Math" panose="02040503050406030204" pitchFamily="18" charset="0"/>
                            <a:ea typeface="Cambria Math" panose="02040503050406030204" pitchFamily="18" charset="0"/>
                            <a:cs typeface="Century" panose="02040604050505020304" pitchFamily="18" charset="0"/>
                          </a:rPr>
                        </m:ctrlPr>
                      </m:sSubPr>
                      <m:e>
                        <m:r>
                          <a:rPr lang="ja-JP" altLang="en-US" sz="3200" i="1">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𝑟</m:t>
                        </m:r>
                      </m:e>
                      <m:sub>
                        <m:r>
                          <a:rPr lang="ja-JP" altLang="ja-JP" sz="3200" i="1">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2</m:t>
                        </m:r>
                      </m:sub>
                    </m:sSub>
                    <m:r>
                      <a:rPr lang="ja-JP" altLang="ja-JP" sz="3200" i="1">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sSub>
                      <m:sSubPr>
                        <m:ctrlPr>
                          <a:rPr lang="ja-JP" altLang="ja-JP" sz="3200" i="1">
                            <a:solidFill>
                              <a:schemeClr val="tx1">
                                <a:lumMod val="85000"/>
                                <a:lumOff val="15000"/>
                              </a:schemeClr>
                            </a:solidFill>
                            <a:effectLst/>
                            <a:uFill>
                              <a:solidFill>
                                <a:srgbClr val="000000"/>
                              </a:solidFill>
                            </a:uFill>
                            <a:latin typeface="Cambria Math" panose="02040503050406030204" pitchFamily="18" charset="0"/>
                            <a:ea typeface="Cambria Math" panose="02040503050406030204" pitchFamily="18" charset="0"/>
                            <a:cs typeface="Century" panose="02040604050505020304" pitchFamily="18" charset="0"/>
                          </a:rPr>
                        </m:ctrlPr>
                      </m:sSubPr>
                      <m:e>
                        <m:r>
                          <a:rPr lang="ja-JP" altLang="en-US" sz="3200" i="1">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𝑟</m:t>
                        </m:r>
                      </m:e>
                      <m:sub>
                        <m:r>
                          <a:rPr lang="ja-JP" altLang="en-US" sz="3200" i="1">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𝑖</m:t>
                        </m:r>
                      </m:sub>
                    </m:sSub>
                    <m:r>
                      <a:rPr lang="ja-JP" altLang="ja-JP" sz="3200" i="1">
                        <a:solidFill>
                          <a:schemeClr val="tx1">
                            <a:lumMod val="85000"/>
                            <a:lumOff val="1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oMath>
                </a14:m>
                <a:r>
                  <a:rPr lang="ja-JP" altLang="en-US" sz="3200" kern="100" dirty="0">
                    <a:effectLst/>
                    <a:latin typeface="+mn-ea"/>
                  </a:rPr>
                  <a:t>として</a:t>
                </a:r>
                <a:r>
                  <a:rPr lang="ja-JP" altLang="en-US" sz="3200" b="1" kern="100" dirty="0">
                    <a:latin typeface="+mn-ea"/>
                  </a:rPr>
                  <a:t>インデクシング</a:t>
                </a:r>
                <a:r>
                  <a:rPr lang="ja-JP" altLang="en-US" sz="3200" kern="100" dirty="0">
                    <a:effectLst/>
                    <a:latin typeface="+mn-ea"/>
                  </a:rPr>
                  <a:t>する．</a:t>
                </a:r>
                <a:endParaRPr lang="en-US" altLang="ja-JP" sz="3200" kern="100" dirty="0">
                  <a:effectLst/>
                  <a:latin typeface="+mn-ea"/>
                </a:endParaRPr>
              </a:p>
            </p:txBody>
          </p:sp>
        </mc:Choice>
        <mc:Fallback xmlns="">
          <p:sp>
            <p:nvSpPr>
              <p:cNvPr id="8" name="字幕 2">
                <a:extLst>
                  <a:ext uri="{FF2B5EF4-FFF2-40B4-BE49-F238E27FC236}">
                    <a16:creationId xmlns:a16="http://schemas.microsoft.com/office/drawing/2014/main" id="{F3CBF01B-CB2D-4084-A866-A97E0D8D2360}"/>
                  </a:ext>
                </a:extLst>
              </p:cNvPr>
              <p:cNvSpPr txBox="1">
                <a:spLocks noRot="1" noChangeAspect="1" noMove="1" noResize="1" noEditPoints="1" noAdjustHandles="1" noChangeArrowheads="1" noChangeShapeType="1" noTextEdit="1"/>
              </p:cNvSpPr>
              <p:nvPr/>
            </p:nvSpPr>
            <p:spPr>
              <a:xfrm>
                <a:off x="633776" y="1116532"/>
                <a:ext cx="10924450" cy="5239818"/>
              </a:xfrm>
              <a:prstGeom prst="rect">
                <a:avLst/>
              </a:prstGeom>
              <a:blipFill>
                <a:blip r:embed="rId3"/>
                <a:stretch>
                  <a:fillRect l="-1339" t="-2209" r="-781"/>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11</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18160" y="1039203"/>
            <a:ext cx="11216640" cy="1582078"/>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pic>
        <p:nvPicPr>
          <p:cNvPr id="41" name="図 40">
            <a:extLst>
              <a:ext uri="{FF2B5EF4-FFF2-40B4-BE49-F238E27FC236}">
                <a16:creationId xmlns:a16="http://schemas.microsoft.com/office/drawing/2014/main" id="{CEEA8C68-6BC4-4B78-5386-2DA6AF2AD71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3564" y="2698610"/>
            <a:ext cx="8804871" cy="3884131"/>
          </a:xfrm>
          <a:prstGeom prst="rect">
            <a:avLst/>
          </a:prstGeom>
          <a:noFill/>
          <a:ln>
            <a:noFill/>
          </a:ln>
        </p:spPr>
      </p:pic>
    </p:spTree>
    <p:extLst>
      <p:ext uri="{BB962C8B-B14F-4D97-AF65-F5344CB8AC3E}">
        <p14:creationId xmlns:p14="http://schemas.microsoft.com/office/powerpoint/2010/main" val="390399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67719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pPr>
            <a:r>
              <a:rPr lang="ja-JP" altLang="en-US" sz="2800" b="1" u="sng" dirty="0">
                <a:latin typeface="メイリオ" panose="020B0604030504040204" pitchFamily="50" charset="-128"/>
                <a:ea typeface="メイリオ" panose="020B0604030504040204" pitchFamily="50" charset="-128"/>
              </a:rPr>
              <a:t>実験目的：</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提案手法により抽出した特徴ベクトルを用いた画像分類精度を確認することで，提案手法の実現可能性を評価する．</a:t>
            </a:r>
            <a:endParaRPr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algn="l">
              <a:lnSpc>
                <a:spcPct val="100000"/>
              </a:lnSpc>
            </a:pPr>
            <a:r>
              <a:rPr lang="ja-JP" altLang="en-US" sz="2800" b="1" u="sng" dirty="0">
                <a:latin typeface="メイリオ" panose="020B0604030504040204" pitchFamily="50" charset="-128"/>
                <a:ea typeface="メイリオ" panose="020B0604030504040204" pitchFamily="50" charset="-128"/>
              </a:rPr>
              <a:t>実験環境：</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lang="ja-JP" altLang="en-US" sz="2800" dirty="0">
                <a:latin typeface="メイリオ" panose="020B0604030504040204" pitchFamily="50" charset="-128"/>
                <a:ea typeface="メイリオ" panose="020B0604030504040204" pitchFamily="50" charset="-128"/>
              </a:rPr>
              <a:t>オートエンコーダと距離学習ニューラルネットワークを組み合わせた</a:t>
            </a:r>
            <a:r>
              <a:rPr lang="en-US" altLang="ja-JP" sz="2800" dirty="0">
                <a:latin typeface="メイリオ" panose="020B0604030504040204" pitchFamily="50" charset="-128"/>
                <a:ea typeface="メイリオ" panose="020B0604030504040204" pitchFamily="50" charset="-128"/>
              </a:rPr>
              <a:t>6</a:t>
            </a:r>
            <a:r>
              <a:rPr lang="ja-JP" altLang="en-US" sz="2800" dirty="0">
                <a:latin typeface="メイリオ" panose="020B0604030504040204" pitchFamily="50" charset="-128"/>
                <a:ea typeface="メイリオ" panose="020B0604030504040204" pitchFamily="50" charset="-128"/>
              </a:rPr>
              <a:t>つのモデルを構築する．</a:t>
            </a:r>
            <a:endParaRPr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dirty="0">
                <a:latin typeface="メイリオ" panose="020B0604030504040204" pitchFamily="50" charset="-128"/>
                <a:ea typeface="メイリオ" panose="020B0604030504040204" pitchFamily="50" charset="-128"/>
              </a:rPr>
              <a:t>また，エンコーダの中間層出力を</a:t>
            </a:r>
            <a:r>
              <a:rPr lang="en-US" altLang="ja-JP" sz="2800" dirty="0">
                <a:latin typeface="メイリオ" panose="020B0604030504040204" pitchFamily="50" charset="-128"/>
                <a:ea typeface="メイリオ" panose="020B0604030504040204" pitchFamily="50" charset="-128"/>
              </a:rPr>
              <a:t>100</a:t>
            </a:r>
            <a:r>
              <a:rPr lang="ja-JP" altLang="en-US" sz="2800" dirty="0">
                <a:latin typeface="メイリオ" panose="020B0604030504040204" pitchFamily="50" charset="-128"/>
                <a:ea typeface="メイリオ" panose="020B0604030504040204" pitchFamily="50" charset="-128"/>
              </a:rPr>
              <a:t>次元，</a:t>
            </a:r>
            <a:r>
              <a:rPr lang="en-US" altLang="ja-JP" sz="2800" dirty="0">
                <a:latin typeface="メイリオ" panose="020B0604030504040204" pitchFamily="50" charset="-128"/>
                <a:ea typeface="メイリオ" panose="020B0604030504040204" pitchFamily="50" charset="-128"/>
              </a:rPr>
              <a:t>500</a:t>
            </a:r>
            <a:r>
              <a:rPr lang="ja-JP" altLang="en-US" sz="2800" dirty="0">
                <a:latin typeface="メイリオ" panose="020B0604030504040204" pitchFamily="50" charset="-128"/>
                <a:ea typeface="メイリオ" panose="020B0604030504040204" pitchFamily="50" charset="-128"/>
              </a:rPr>
              <a:t>次元，</a:t>
            </a:r>
            <a:r>
              <a:rPr lang="en-US" altLang="ja-JP" sz="2800" dirty="0">
                <a:latin typeface="メイリオ" panose="020B0604030504040204" pitchFamily="50" charset="-128"/>
                <a:ea typeface="メイリオ" panose="020B0604030504040204" pitchFamily="50" charset="-128"/>
              </a:rPr>
              <a:t>1000</a:t>
            </a:r>
            <a:r>
              <a:rPr lang="ja-JP" altLang="en-US" sz="2800" dirty="0">
                <a:latin typeface="メイリオ" panose="020B0604030504040204" pitchFamily="50" charset="-128"/>
                <a:ea typeface="メイリオ" panose="020B0604030504040204" pitchFamily="50" charset="-128"/>
              </a:rPr>
              <a:t>次元と変化させる．</a:t>
            </a:r>
            <a:endParaRPr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b="1" u="sng" dirty="0">
                <a:latin typeface="メイリオ" panose="020B0604030504040204" pitchFamily="50" charset="-128"/>
                <a:ea typeface="メイリオ" panose="020B0604030504040204" pitchFamily="50" charset="-128"/>
              </a:rPr>
              <a:t>実験方法：</a:t>
            </a:r>
            <a:endParaRPr lang="en-US" altLang="ja-JP" sz="2800" b="1" u="sng" dirty="0">
              <a:latin typeface="メイリオ" panose="020B0604030504040204" pitchFamily="50" charset="-128"/>
              <a:ea typeface="メイリオ" panose="020B0604030504040204" pitchFamily="50" charset="-128"/>
            </a:endParaRPr>
          </a:p>
          <a:p>
            <a:pPr algn="l">
              <a:lnSpc>
                <a:spcPct val="100000"/>
              </a:lnSpc>
            </a:pPr>
            <a:r>
              <a:rPr lang="en-US" altLang="ja-JP" sz="2800" dirty="0">
                <a:latin typeface="メイリオ" panose="020B0604030504040204" pitchFamily="50" charset="-128"/>
                <a:ea typeface="メイリオ" panose="020B0604030504040204" pitchFamily="50" charset="-128"/>
              </a:rPr>
              <a:t>6</a:t>
            </a:r>
            <a:r>
              <a:rPr lang="ja-JP" altLang="en-US" sz="2800" dirty="0">
                <a:latin typeface="メイリオ" panose="020B0604030504040204" pitchFamily="50" charset="-128"/>
                <a:ea typeface="メイリオ" panose="020B0604030504040204" pitchFamily="50" charset="-128"/>
              </a:rPr>
              <a:t>つのモデルの分類精度から，再現率，適合率を比較し考察を行う．</a:t>
            </a:r>
            <a:endParaRPr lang="en-US" altLang="ja-JP" sz="2800" b="1" u="sng"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12</a:t>
            </a:fld>
            <a:endParaRPr kumimoji="1" lang="ja-JP" altLang="en-US" dirty="0"/>
          </a:p>
        </p:txBody>
      </p:sp>
    </p:spTree>
    <p:extLst>
      <p:ext uri="{BB962C8B-B14F-4D97-AF65-F5344CB8AC3E}">
        <p14:creationId xmlns:p14="http://schemas.microsoft.com/office/powerpoint/2010/main" val="125382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99723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実験結果：平均再現率と平均適合率</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13</a:t>
            </a:fld>
            <a:endParaRPr kumimoji="1" lang="ja-JP" altLang="en-US" dirty="0"/>
          </a:p>
        </p:txBody>
      </p:sp>
      <p:pic>
        <p:nvPicPr>
          <p:cNvPr id="5" name="コンテンツ プレースホルダー 9">
            <a:extLst>
              <a:ext uri="{FF2B5EF4-FFF2-40B4-BE49-F238E27FC236}">
                <a16:creationId xmlns:a16="http://schemas.microsoft.com/office/drawing/2014/main" id="{DB780C3D-CA17-9517-58B3-A4999FBE8241}"/>
              </a:ext>
            </a:extLst>
          </p:cNvPr>
          <p:cNvPicPr>
            <a:picLocks noChangeAspect="1"/>
          </p:cNvPicPr>
          <p:nvPr/>
        </p:nvPicPr>
        <p:blipFill>
          <a:blip r:embed="rId3"/>
          <a:stretch>
            <a:fillRect/>
          </a:stretch>
        </p:blipFill>
        <p:spPr>
          <a:xfrm>
            <a:off x="680802" y="1981200"/>
            <a:ext cx="5219512" cy="3997220"/>
          </a:xfrm>
          <a:prstGeom prst="rect">
            <a:avLst/>
          </a:prstGeom>
        </p:spPr>
      </p:pic>
      <p:pic>
        <p:nvPicPr>
          <p:cNvPr id="6" name="コンテンツ プレースホルダー 7">
            <a:extLst>
              <a:ext uri="{FF2B5EF4-FFF2-40B4-BE49-F238E27FC236}">
                <a16:creationId xmlns:a16="http://schemas.microsoft.com/office/drawing/2014/main" id="{3EC4C997-C1B7-F01A-6F62-DF820EEC5172}"/>
              </a:ext>
            </a:extLst>
          </p:cNvPr>
          <p:cNvPicPr>
            <a:picLocks noChangeAspect="1"/>
          </p:cNvPicPr>
          <p:nvPr/>
        </p:nvPicPr>
        <p:blipFill>
          <a:blip r:embed="rId4"/>
          <a:stretch>
            <a:fillRect/>
          </a:stretch>
        </p:blipFill>
        <p:spPr>
          <a:xfrm>
            <a:off x="6096000" y="1981200"/>
            <a:ext cx="5249759" cy="3997220"/>
          </a:xfrm>
          <a:prstGeom prst="rect">
            <a:avLst/>
          </a:prstGeom>
        </p:spPr>
      </p:pic>
      <p:sp>
        <p:nvSpPr>
          <p:cNvPr id="7" name="コンテンツ プレースホルダー 2">
            <a:extLst>
              <a:ext uri="{FF2B5EF4-FFF2-40B4-BE49-F238E27FC236}">
                <a16:creationId xmlns:a16="http://schemas.microsoft.com/office/drawing/2014/main" id="{7D0CD973-6102-CEFC-6593-711316E8A9F7}"/>
              </a:ext>
            </a:extLst>
          </p:cNvPr>
          <p:cNvSpPr txBox="1">
            <a:spLocks/>
          </p:cNvSpPr>
          <p:nvPr/>
        </p:nvSpPr>
        <p:spPr>
          <a:xfrm>
            <a:off x="2366940" y="1203133"/>
            <a:ext cx="2453695" cy="7342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3200" dirty="0">
                <a:latin typeface="メイリオ" panose="020B0604030504040204" pitchFamily="50" charset="-128"/>
                <a:ea typeface="メイリオ" panose="020B0604030504040204" pitchFamily="50" charset="-128"/>
              </a:rPr>
              <a:t>平均再現率</a:t>
            </a:r>
          </a:p>
        </p:txBody>
      </p:sp>
      <p:sp>
        <p:nvSpPr>
          <p:cNvPr id="9" name="コンテンツ プレースホルダー 2">
            <a:extLst>
              <a:ext uri="{FF2B5EF4-FFF2-40B4-BE49-F238E27FC236}">
                <a16:creationId xmlns:a16="http://schemas.microsoft.com/office/drawing/2014/main" id="{B4EB291C-B9BD-4C12-07F2-E3C18AE23742}"/>
              </a:ext>
            </a:extLst>
          </p:cNvPr>
          <p:cNvSpPr txBox="1">
            <a:spLocks/>
          </p:cNvSpPr>
          <p:nvPr/>
        </p:nvSpPr>
        <p:spPr>
          <a:xfrm>
            <a:off x="7595480" y="1203133"/>
            <a:ext cx="2229580" cy="7342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ja-JP" altLang="en-US" sz="3200" dirty="0">
                <a:latin typeface="メイリオ" panose="020B0604030504040204" pitchFamily="50" charset="-128"/>
                <a:ea typeface="メイリオ" panose="020B0604030504040204" pitchFamily="50" charset="-128"/>
              </a:rPr>
              <a:t>平均適合率</a:t>
            </a:r>
          </a:p>
        </p:txBody>
      </p:sp>
      <p:sp>
        <p:nvSpPr>
          <p:cNvPr id="10" name="フローチャート: 代替処理 9">
            <a:extLst>
              <a:ext uri="{FF2B5EF4-FFF2-40B4-BE49-F238E27FC236}">
                <a16:creationId xmlns:a16="http://schemas.microsoft.com/office/drawing/2014/main" id="{B5903DE7-AAD9-5C5B-B537-9623D8270025}"/>
              </a:ext>
            </a:extLst>
          </p:cNvPr>
          <p:cNvSpPr/>
          <p:nvPr/>
        </p:nvSpPr>
        <p:spPr>
          <a:xfrm>
            <a:off x="2499360" y="1173481"/>
            <a:ext cx="2209800" cy="533400"/>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代替処理 10">
            <a:extLst>
              <a:ext uri="{FF2B5EF4-FFF2-40B4-BE49-F238E27FC236}">
                <a16:creationId xmlns:a16="http://schemas.microsoft.com/office/drawing/2014/main" id="{643D5102-C96E-087E-A17E-0666BF0E74A8}"/>
              </a:ext>
            </a:extLst>
          </p:cNvPr>
          <p:cNvSpPr/>
          <p:nvPr/>
        </p:nvSpPr>
        <p:spPr>
          <a:xfrm>
            <a:off x="7605370" y="1173480"/>
            <a:ext cx="2209800" cy="533402"/>
          </a:xfrm>
          <a:prstGeom prst="flowChartAlternateProcess">
            <a:avLst/>
          </a:prstGeom>
          <a:no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203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0401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実験結果：平均再現率と平均適合率</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14</a:t>
            </a:fld>
            <a:endParaRPr kumimoji="1" lang="ja-JP" altLang="en-US" dirty="0"/>
          </a:p>
        </p:txBody>
      </p:sp>
      <p:pic>
        <p:nvPicPr>
          <p:cNvPr id="5" name="コンテンツ プレースホルダー 9">
            <a:extLst>
              <a:ext uri="{FF2B5EF4-FFF2-40B4-BE49-F238E27FC236}">
                <a16:creationId xmlns:a16="http://schemas.microsoft.com/office/drawing/2014/main" id="{DB780C3D-CA17-9517-58B3-A4999FBE8241}"/>
              </a:ext>
            </a:extLst>
          </p:cNvPr>
          <p:cNvPicPr>
            <a:picLocks noChangeAspect="1"/>
          </p:cNvPicPr>
          <p:nvPr/>
        </p:nvPicPr>
        <p:blipFill>
          <a:blip r:embed="rId3"/>
          <a:stretch>
            <a:fillRect/>
          </a:stretch>
        </p:blipFill>
        <p:spPr>
          <a:xfrm>
            <a:off x="680802" y="1995324"/>
            <a:ext cx="5219512" cy="3997220"/>
          </a:xfrm>
          <a:prstGeom prst="rect">
            <a:avLst/>
          </a:prstGeom>
        </p:spPr>
      </p:pic>
      <p:pic>
        <p:nvPicPr>
          <p:cNvPr id="6" name="コンテンツ プレースホルダー 7">
            <a:extLst>
              <a:ext uri="{FF2B5EF4-FFF2-40B4-BE49-F238E27FC236}">
                <a16:creationId xmlns:a16="http://schemas.microsoft.com/office/drawing/2014/main" id="{3EC4C997-C1B7-F01A-6F62-DF820EEC5172}"/>
              </a:ext>
            </a:extLst>
          </p:cNvPr>
          <p:cNvPicPr>
            <a:picLocks noChangeAspect="1"/>
          </p:cNvPicPr>
          <p:nvPr/>
        </p:nvPicPr>
        <p:blipFill>
          <a:blip r:embed="rId4"/>
          <a:stretch>
            <a:fillRect/>
          </a:stretch>
        </p:blipFill>
        <p:spPr>
          <a:xfrm>
            <a:off x="6096000" y="1995324"/>
            <a:ext cx="5249759" cy="3997220"/>
          </a:xfrm>
          <a:prstGeom prst="rect">
            <a:avLst/>
          </a:prstGeom>
        </p:spPr>
      </p:pic>
      <p:sp>
        <p:nvSpPr>
          <p:cNvPr id="12" name="四角形: 角を丸くする 11">
            <a:extLst>
              <a:ext uri="{FF2B5EF4-FFF2-40B4-BE49-F238E27FC236}">
                <a16:creationId xmlns:a16="http://schemas.microsoft.com/office/drawing/2014/main" id="{3320062F-84E6-2BFA-5DF2-DEB854186E3F}"/>
              </a:ext>
            </a:extLst>
          </p:cNvPr>
          <p:cNvSpPr/>
          <p:nvPr/>
        </p:nvSpPr>
        <p:spPr>
          <a:xfrm>
            <a:off x="1859280" y="2893546"/>
            <a:ext cx="751840" cy="2043098"/>
          </a:xfrm>
          <a:prstGeom prst="roundRect">
            <a:avLst>
              <a:gd name="adj" fmla="val 450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4880A890-332F-6891-3171-8DD05233DA5D}"/>
              </a:ext>
            </a:extLst>
          </p:cNvPr>
          <p:cNvSpPr/>
          <p:nvPr/>
        </p:nvSpPr>
        <p:spPr>
          <a:xfrm>
            <a:off x="3395666" y="2737005"/>
            <a:ext cx="751840" cy="2199640"/>
          </a:xfrm>
          <a:prstGeom prst="roundRect">
            <a:avLst>
              <a:gd name="adj" fmla="val 1802"/>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4347A7C6-7855-512B-8524-5836AAF91F98}"/>
              </a:ext>
            </a:extLst>
          </p:cNvPr>
          <p:cNvSpPr/>
          <p:nvPr/>
        </p:nvSpPr>
        <p:spPr>
          <a:xfrm>
            <a:off x="4932051" y="2991004"/>
            <a:ext cx="751839" cy="1965562"/>
          </a:xfrm>
          <a:prstGeom prst="roundRect">
            <a:avLst>
              <a:gd name="adj" fmla="val 3153"/>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E695C7E-3402-D0C3-76F2-88F5188D8D59}"/>
              </a:ext>
            </a:extLst>
          </p:cNvPr>
          <p:cNvSpPr/>
          <p:nvPr/>
        </p:nvSpPr>
        <p:spPr>
          <a:xfrm>
            <a:off x="7305920" y="2773391"/>
            <a:ext cx="771280" cy="2163253"/>
          </a:xfrm>
          <a:prstGeom prst="roundRect">
            <a:avLst>
              <a:gd name="adj" fmla="val 363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15A9F84B-B124-28FD-2DE3-49956D2BDF6B}"/>
              </a:ext>
            </a:extLst>
          </p:cNvPr>
          <p:cNvSpPr/>
          <p:nvPr/>
        </p:nvSpPr>
        <p:spPr>
          <a:xfrm>
            <a:off x="8819760" y="2773390"/>
            <a:ext cx="771280" cy="2163253"/>
          </a:xfrm>
          <a:prstGeom prst="roundRect">
            <a:avLst>
              <a:gd name="adj" fmla="val 6129"/>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11655E4A-8D60-68F5-3D85-D9F9BEBF6B1A}"/>
              </a:ext>
            </a:extLst>
          </p:cNvPr>
          <p:cNvSpPr/>
          <p:nvPr/>
        </p:nvSpPr>
        <p:spPr>
          <a:xfrm>
            <a:off x="10385280" y="2991005"/>
            <a:ext cx="771280" cy="1945638"/>
          </a:xfrm>
          <a:prstGeom prst="roundRect">
            <a:avLst>
              <a:gd name="adj" fmla="val 217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2F9235E5-888C-5BED-41F1-7CFC4BA61187}"/>
              </a:ext>
            </a:extLst>
          </p:cNvPr>
          <p:cNvSpPr/>
          <p:nvPr/>
        </p:nvSpPr>
        <p:spPr>
          <a:xfrm>
            <a:off x="1493519" y="3773324"/>
            <a:ext cx="365761" cy="1163320"/>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B534167B-28C8-7439-71FB-685764AD4EFE}"/>
              </a:ext>
            </a:extLst>
          </p:cNvPr>
          <p:cNvSpPr/>
          <p:nvPr/>
        </p:nvSpPr>
        <p:spPr>
          <a:xfrm>
            <a:off x="3011370" y="3773324"/>
            <a:ext cx="365761" cy="1163320"/>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C57844F9-AEDA-7C34-A44E-EF83E6FBEA74}"/>
              </a:ext>
            </a:extLst>
          </p:cNvPr>
          <p:cNvSpPr/>
          <p:nvPr/>
        </p:nvSpPr>
        <p:spPr>
          <a:xfrm>
            <a:off x="4551240" y="3793246"/>
            <a:ext cx="365761" cy="1163320"/>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7027AD51-C156-4E47-96C6-D6F2B40F596C}"/>
              </a:ext>
            </a:extLst>
          </p:cNvPr>
          <p:cNvSpPr/>
          <p:nvPr/>
        </p:nvSpPr>
        <p:spPr>
          <a:xfrm>
            <a:off x="6940159" y="3773323"/>
            <a:ext cx="365761" cy="1163320"/>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C6AE7B95-CA4A-2029-BAD7-E4B7F696298C}"/>
              </a:ext>
            </a:extLst>
          </p:cNvPr>
          <p:cNvSpPr/>
          <p:nvPr/>
        </p:nvSpPr>
        <p:spPr>
          <a:xfrm>
            <a:off x="8453809" y="3519324"/>
            <a:ext cx="365761" cy="1417319"/>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0A295983-F099-3D4A-780B-42A918C25B7D}"/>
              </a:ext>
            </a:extLst>
          </p:cNvPr>
          <p:cNvSpPr/>
          <p:nvPr/>
        </p:nvSpPr>
        <p:spPr>
          <a:xfrm>
            <a:off x="10019519" y="3773323"/>
            <a:ext cx="365761" cy="1163320"/>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FF9134C-A3C8-E030-3C1C-70DB37918F9C}"/>
              </a:ext>
            </a:extLst>
          </p:cNvPr>
          <p:cNvSpPr txBox="1"/>
          <p:nvPr/>
        </p:nvSpPr>
        <p:spPr>
          <a:xfrm>
            <a:off x="4317957" y="1172176"/>
            <a:ext cx="3913545"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距離学習を適用したモデル</a:t>
            </a:r>
          </a:p>
        </p:txBody>
      </p:sp>
      <p:sp>
        <p:nvSpPr>
          <p:cNvPr id="25" name="テキスト ボックス 24">
            <a:extLst>
              <a:ext uri="{FF2B5EF4-FFF2-40B4-BE49-F238E27FC236}">
                <a16:creationId xmlns:a16="http://schemas.microsoft.com/office/drawing/2014/main" id="{B14E9C63-B126-C089-AFFA-A32A72E97060}"/>
              </a:ext>
            </a:extLst>
          </p:cNvPr>
          <p:cNvSpPr txBox="1"/>
          <p:nvPr/>
        </p:nvSpPr>
        <p:spPr>
          <a:xfrm>
            <a:off x="3553338" y="6154728"/>
            <a:ext cx="4801314"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距離学習を適用していないモデル</a:t>
            </a:r>
          </a:p>
        </p:txBody>
      </p:sp>
      <p:sp>
        <p:nvSpPr>
          <p:cNvPr id="26" name="フローチャート: 代替処理 25">
            <a:extLst>
              <a:ext uri="{FF2B5EF4-FFF2-40B4-BE49-F238E27FC236}">
                <a16:creationId xmlns:a16="http://schemas.microsoft.com/office/drawing/2014/main" id="{4D6D231E-4888-95D4-8F4F-B04A3AE8CD4F}"/>
              </a:ext>
            </a:extLst>
          </p:cNvPr>
          <p:cNvSpPr/>
          <p:nvPr/>
        </p:nvSpPr>
        <p:spPr>
          <a:xfrm>
            <a:off x="3553338" y="6125518"/>
            <a:ext cx="4718804" cy="461664"/>
          </a:xfrm>
          <a:prstGeom prst="flowChartAlternateProcess">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代替処理 26">
            <a:extLst>
              <a:ext uri="{FF2B5EF4-FFF2-40B4-BE49-F238E27FC236}">
                <a16:creationId xmlns:a16="http://schemas.microsoft.com/office/drawing/2014/main" id="{D6B99D2E-954E-4FB1-5034-73F525E247B8}"/>
              </a:ext>
            </a:extLst>
          </p:cNvPr>
          <p:cNvSpPr/>
          <p:nvPr/>
        </p:nvSpPr>
        <p:spPr>
          <a:xfrm>
            <a:off x="4335736" y="1122087"/>
            <a:ext cx="3877985" cy="461664"/>
          </a:xfrm>
          <a:prstGeom prst="flowChartAlternateProcess">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9" name="直線矢印コネクタ 28">
            <a:extLst>
              <a:ext uri="{FF2B5EF4-FFF2-40B4-BE49-F238E27FC236}">
                <a16:creationId xmlns:a16="http://schemas.microsoft.com/office/drawing/2014/main" id="{79480541-CC57-EBAB-BD60-89FC777E890F}"/>
              </a:ext>
            </a:extLst>
          </p:cNvPr>
          <p:cNvCxnSpPr>
            <a:cxnSpLocks/>
            <a:stCxn id="26" idx="0"/>
            <a:endCxn id="18" idx="2"/>
          </p:cNvCxnSpPr>
          <p:nvPr/>
        </p:nvCxnSpPr>
        <p:spPr>
          <a:xfrm flipH="1" flipV="1">
            <a:off x="1676400" y="4936644"/>
            <a:ext cx="4236340" cy="118887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8AFE8D9-5C83-4BA3-98F9-1A0E32EAB00E}"/>
              </a:ext>
            </a:extLst>
          </p:cNvPr>
          <p:cNvCxnSpPr>
            <a:cxnSpLocks/>
            <a:stCxn id="26" idx="0"/>
            <a:endCxn id="19" idx="2"/>
          </p:cNvCxnSpPr>
          <p:nvPr/>
        </p:nvCxnSpPr>
        <p:spPr>
          <a:xfrm flipH="1" flipV="1">
            <a:off x="3194251" y="4936644"/>
            <a:ext cx="2718489" cy="118887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58C6BEA-06A4-10B4-B6E0-6072E57AC0AA}"/>
              </a:ext>
            </a:extLst>
          </p:cNvPr>
          <p:cNvCxnSpPr>
            <a:cxnSpLocks/>
            <a:stCxn id="26" idx="0"/>
            <a:endCxn id="20" idx="2"/>
          </p:cNvCxnSpPr>
          <p:nvPr/>
        </p:nvCxnSpPr>
        <p:spPr>
          <a:xfrm flipH="1" flipV="1">
            <a:off x="4734121" y="4956566"/>
            <a:ext cx="1178619" cy="116895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8680983-7B87-C131-B2AC-2EC828BA2818}"/>
              </a:ext>
            </a:extLst>
          </p:cNvPr>
          <p:cNvCxnSpPr>
            <a:cxnSpLocks/>
            <a:stCxn id="26" idx="0"/>
          </p:cNvCxnSpPr>
          <p:nvPr/>
        </p:nvCxnSpPr>
        <p:spPr>
          <a:xfrm flipV="1">
            <a:off x="5912740" y="4956566"/>
            <a:ext cx="1189100" cy="116895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65064FCE-2E49-6FBA-D228-6A6357E2365F}"/>
              </a:ext>
            </a:extLst>
          </p:cNvPr>
          <p:cNvCxnSpPr>
            <a:cxnSpLocks/>
            <a:stCxn id="26" idx="0"/>
            <a:endCxn id="22" idx="2"/>
          </p:cNvCxnSpPr>
          <p:nvPr/>
        </p:nvCxnSpPr>
        <p:spPr>
          <a:xfrm flipV="1">
            <a:off x="5912740" y="4936643"/>
            <a:ext cx="2723950"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B08C8A3-3A48-C929-13CD-50C186949165}"/>
              </a:ext>
            </a:extLst>
          </p:cNvPr>
          <p:cNvCxnSpPr>
            <a:cxnSpLocks/>
            <a:stCxn id="26" idx="0"/>
            <a:endCxn id="23" idx="2"/>
          </p:cNvCxnSpPr>
          <p:nvPr/>
        </p:nvCxnSpPr>
        <p:spPr>
          <a:xfrm flipV="1">
            <a:off x="5912740" y="4936643"/>
            <a:ext cx="4289660"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95521F01-F284-D30E-50CD-74FDD408DDCA}"/>
              </a:ext>
            </a:extLst>
          </p:cNvPr>
          <p:cNvCxnSpPr>
            <a:cxnSpLocks/>
            <a:stCxn id="27" idx="2"/>
            <a:endCxn id="12" idx="0"/>
          </p:cNvCxnSpPr>
          <p:nvPr/>
        </p:nvCxnSpPr>
        <p:spPr>
          <a:xfrm flipH="1">
            <a:off x="2235200" y="1583751"/>
            <a:ext cx="4039529" cy="1309795"/>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2AC97DAB-392B-F43E-D4A3-527987125B6E}"/>
              </a:ext>
            </a:extLst>
          </p:cNvPr>
          <p:cNvCxnSpPr>
            <a:cxnSpLocks/>
            <a:stCxn id="27" idx="2"/>
            <a:endCxn id="13" idx="0"/>
          </p:cNvCxnSpPr>
          <p:nvPr/>
        </p:nvCxnSpPr>
        <p:spPr>
          <a:xfrm flipH="1">
            <a:off x="3771586" y="1583751"/>
            <a:ext cx="2503143" cy="1153254"/>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315FD0CD-A6D0-EE4C-F9D1-B02A91D5B6B5}"/>
              </a:ext>
            </a:extLst>
          </p:cNvPr>
          <p:cNvCxnSpPr>
            <a:cxnSpLocks/>
            <a:stCxn id="27" idx="2"/>
            <a:endCxn id="14" idx="0"/>
          </p:cNvCxnSpPr>
          <p:nvPr/>
        </p:nvCxnSpPr>
        <p:spPr>
          <a:xfrm flipH="1">
            <a:off x="5307971" y="1583751"/>
            <a:ext cx="966758" cy="1407253"/>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5EB905C8-AF3B-ABD4-0E25-B7A6CCB5F798}"/>
              </a:ext>
            </a:extLst>
          </p:cNvPr>
          <p:cNvCxnSpPr>
            <a:cxnSpLocks/>
            <a:stCxn id="27" idx="2"/>
            <a:endCxn id="15" idx="0"/>
          </p:cNvCxnSpPr>
          <p:nvPr/>
        </p:nvCxnSpPr>
        <p:spPr>
          <a:xfrm>
            <a:off x="6274729" y="1583751"/>
            <a:ext cx="1416831" cy="118964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219BA40-63CE-7EEA-1490-47A95EE28D99}"/>
              </a:ext>
            </a:extLst>
          </p:cNvPr>
          <p:cNvCxnSpPr>
            <a:cxnSpLocks/>
            <a:stCxn id="27" idx="2"/>
            <a:endCxn id="16" idx="0"/>
          </p:cNvCxnSpPr>
          <p:nvPr/>
        </p:nvCxnSpPr>
        <p:spPr>
          <a:xfrm>
            <a:off x="6274729" y="1583751"/>
            <a:ext cx="2930671" cy="1189639"/>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37A22F1-A20F-0A89-E387-4BF6119E02A5}"/>
              </a:ext>
            </a:extLst>
          </p:cNvPr>
          <p:cNvCxnSpPr>
            <a:cxnSpLocks/>
            <a:stCxn id="27" idx="2"/>
            <a:endCxn id="17" idx="0"/>
          </p:cNvCxnSpPr>
          <p:nvPr/>
        </p:nvCxnSpPr>
        <p:spPr>
          <a:xfrm>
            <a:off x="6274729" y="1583751"/>
            <a:ext cx="4496191" cy="1407254"/>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55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204811"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実験結果：平均再現率と平均適合率</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15</a:t>
            </a:fld>
            <a:endParaRPr kumimoji="1" lang="ja-JP" altLang="en-US" dirty="0"/>
          </a:p>
        </p:txBody>
      </p:sp>
      <p:pic>
        <p:nvPicPr>
          <p:cNvPr id="5" name="コンテンツ プレースホルダー 9">
            <a:extLst>
              <a:ext uri="{FF2B5EF4-FFF2-40B4-BE49-F238E27FC236}">
                <a16:creationId xmlns:a16="http://schemas.microsoft.com/office/drawing/2014/main" id="{DB780C3D-CA17-9517-58B3-A4999FBE8241}"/>
              </a:ext>
            </a:extLst>
          </p:cNvPr>
          <p:cNvPicPr>
            <a:picLocks noChangeAspect="1"/>
          </p:cNvPicPr>
          <p:nvPr/>
        </p:nvPicPr>
        <p:blipFill>
          <a:blip r:embed="rId3"/>
          <a:stretch>
            <a:fillRect/>
          </a:stretch>
        </p:blipFill>
        <p:spPr>
          <a:xfrm>
            <a:off x="680802" y="1995324"/>
            <a:ext cx="5219512" cy="3997220"/>
          </a:xfrm>
          <a:prstGeom prst="rect">
            <a:avLst/>
          </a:prstGeom>
        </p:spPr>
      </p:pic>
      <p:pic>
        <p:nvPicPr>
          <p:cNvPr id="6" name="コンテンツ プレースホルダー 7">
            <a:extLst>
              <a:ext uri="{FF2B5EF4-FFF2-40B4-BE49-F238E27FC236}">
                <a16:creationId xmlns:a16="http://schemas.microsoft.com/office/drawing/2014/main" id="{3EC4C997-C1B7-F01A-6F62-DF820EEC5172}"/>
              </a:ext>
            </a:extLst>
          </p:cNvPr>
          <p:cNvPicPr>
            <a:picLocks noChangeAspect="1"/>
          </p:cNvPicPr>
          <p:nvPr/>
        </p:nvPicPr>
        <p:blipFill>
          <a:blip r:embed="rId4"/>
          <a:stretch>
            <a:fillRect/>
          </a:stretch>
        </p:blipFill>
        <p:spPr>
          <a:xfrm>
            <a:off x="6096000" y="1995324"/>
            <a:ext cx="5249759" cy="3997220"/>
          </a:xfrm>
          <a:prstGeom prst="rect">
            <a:avLst/>
          </a:prstGeom>
        </p:spPr>
      </p:pic>
      <p:sp>
        <p:nvSpPr>
          <p:cNvPr id="18" name="四角形: 角を丸くする 17">
            <a:extLst>
              <a:ext uri="{FF2B5EF4-FFF2-40B4-BE49-F238E27FC236}">
                <a16:creationId xmlns:a16="http://schemas.microsoft.com/office/drawing/2014/main" id="{2F9235E5-888C-5BED-41F1-7CFC4BA61187}"/>
              </a:ext>
            </a:extLst>
          </p:cNvPr>
          <p:cNvSpPr/>
          <p:nvPr/>
        </p:nvSpPr>
        <p:spPr>
          <a:xfrm>
            <a:off x="1883219" y="3210560"/>
            <a:ext cx="365761" cy="1726083"/>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B534167B-28C8-7439-71FB-685764AD4EFE}"/>
              </a:ext>
            </a:extLst>
          </p:cNvPr>
          <p:cNvSpPr/>
          <p:nvPr/>
        </p:nvSpPr>
        <p:spPr>
          <a:xfrm>
            <a:off x="3404545" y="3119120"/>
            <a:ext cx="374569" cy="1817523"/>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C57844F9-AEDA-7C34-A44E-EF83E6FBEA74}"/>
              </a:ext>
            </a:extLst>
          </p:cNvPr>
          <p:cNvSpPr/>
          <p:nvPr/>
        </p:nvSpPr>
        <p:spPr>
          <a:xfrm>
            <a:off x="4937385" y="3281554"/>
            <a:ext cx="365761" cy="1675012"/>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7027AD51-C156-4E47-96C6-D6F2B40F596C}"/>
              </a:ext>
            </a:extLst>
          </p:cNvPr>
          <p:cNvSpPr/>
          <p:nvPr/>
        </p:nvSpPr>
        <p:spPr>
          <a:xfrm>
            <a:off x="7295621" y="3210560"/>
            <a:ext cx="365761" cy="1726083"/>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C6AE7B95-CA4A-2029-BAD7-E4B7F696298C}"/>
              </a:ext>
            </a:extLst>
          </p:cNvPr>
          <p:cNvSpPr/>
          <p:nvPr/>
        </p:nvSpPr>
        <p:spPr>
          <a:xfrm>
            <a:off x="8853198" y="3119120"/>
            <a:ext cx="365761" cy="1817523"/>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0A295983-F099-3D4A-780B-42A918C25B7D}"/>
              </a:ext>
            </a:extLst>
          </p:cNvPr>
          <p:cNvSpPr/>
          <p:nvPr/>
        </p:nvSpPr>
        <p:spPr>
          <a:xfrm>
            <a:off x="10367036" y="3281554"/>
            <a:ext cx="365761" cy="1655089"/>
          </a:xfrm>
          <a:prstGeom prst="roundRect">
            <a:avLst>
              <a:gd name="adj" fmla="val 4505"/>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FF9134C-A3C8-E030-3C1C-70DB37918F9C}"/>
              </a:ext>
            </a:extLst>
          </p:cNvPr>
          <p:cNvSpPr txBox="1"/>
          <p:nvPr/>
        </p:nvSpPr>
        <p:spPr>
          <a:xfrm>
            <a:off x="4317957" y="1172176"/>
            <a:ext cx="3560809"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畳み込み層を持つモデル</a:t>
            </a:r>
          </a:p>
        </p:txBody>
      </p:sp>
      <p:sp>
        <p:nvSpPr>
          <p:cNvPr id="25" name="テキスト ボックス 24">
            <a:extLst>
              <a:ext uri="{FF2B5EF4-FFF2-40B4-BE49-F238E27FC236}">
                <a16:creationId xmlns:a16="http://schemas.microsoft.com/office/drawing/2014/main" id="{B14E9C63-B126-C089-AFFA-A32A72E97060}"/>
              </a:ext>
            </a:extLst>
          </p:cNvPr>
          <p:cNvSpPr txBox="1"/>
          <p:nvPr/>
        </p:nvSpPr>
        <p:spPr>
          <a:xfrm>
            <a:off x="4139246" y="6138808"/>
            <a:ext cx="4234496"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畳み込み層を持たないモデル</a:t>
            </a:r>
          </a:p>
        </p:txBody>
      </p:sp>
      <p:sp>
        <p:nvSpPr>
          <p:cNvPr id="26" name="フローチャート: 代替処理 25">
            <a:extLst>
              <a:ext uri="{FF2B5EF4-FFF2-40B4-BE49-F238E27FC236}">
                <a16:creationId xmlns:a16="http://schemas.microsoft.com/office/drawing/2014/main" id="{4D6D231E-4888-95D4-8F4F-B04A3AE8CD4F}"/>
              </a:ext>
            </a:extLst>
          </p:cNvPr>
          <p:cNvSpPr/>
          <p:nvPr/>
        </p:nvSpPr>
        <p:spPr>
          <a:xfrm>
            <a:off x="4147504" y="6125518"/>
            <a:ext cx="4226238" cy="461664"/>
          </a:xfrm>
          <a:prstGeom prst="flowChartAlternateProcess">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代替処理 26">
            <a:extLst>
              <a:ext uri="{FF2B5EF4-FFF2-40B4-BE49-F238E27FC236}">
                <a16:creationId xmlns:a16="http://schemas.microsoft.com/office/drawing/2014/main" id="{D6B99D2E-954E-4FB1-5034-73F525E247B8}"/>
              </a:ext>
            </a:extLst>
          </p:cNvPr>
          <p:cNvSpPr/>
          <p:nvPr/>
        </p:nvSpPr>
        <p:spPr>
          <a:xfrm>
            <a:off x="4335737" y="1122087"/>
            <a:ext cx="3543030" cy="461664"/>
          </a:xfrm>
          <a:prstGeom prst="flowChartAlternateProcess">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9" name="直線矢印コネクタ 28">
            <a:extLst>
              <a:ext uri="{FF2B5EF4-FFF2-40B4-BE49-F238E27FC236}">
                <a16:creationId xmlns:a16="http://schemas.microsoft.com/office/drawing/2014/main" id="{79480541-CC57-EBAB-BD60-89FC777E890F}"/>
              </a:ext>
            </a:extLst>
          </p:cNvPr>
          <p:cNvCxnSpPr>
            <a:cxnSpLocks/>
            <a:stCxn id="26" idx="0"/>
            <a:endCxn id="18" idx="2"/>
          </p:cNvCxnSpPr>
          <p:nvPr/>
        </p:nvCxnSpPr>
        <p:spPr>
          <a:xfrm flipH="1" flipV="1">
            <a:off x="2066100" y="4936643"/>
            <a:ext cx="4194523"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8AFE8D9-5C83-4BA3-98F9-1A0E32EAB00E}"/>
              </a:ext>
            </a:extLst>
          </p:cNvPr>
          <p:cNvCxnSpPr>
            <a:cxnSpLocks/>
            <a:stCxn id="26" idx="0"/>
            <a:endCxn id="19" idx="2"/>
          </p:cNvCxnSpPr>
          <p:nvPr/>
        </p:nvCxnSpPr>
        <p:spPr>
          <a:xfrm flipH="1" flipV="1">
            <a:off x="3591830" y="4936643"/>
            <a:ext cx="2668793"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58C6BEA-06A4-10B4-B6E0-6072E57AC0AA}"/>
              </a:ext>
            </a:extLst>
          </p:cNvPr>
          <p:cNvCxnSpPr>
            <a:cxnSpLocks/>
            <a:stCxn id="26" idx="0"/>
            <a:endCxn id="20" idx="2"/>
          </p:cNvCxnSpPr>
          <p:nvPr/>
        </p:nvCxnSpPr>
        <p:spPr>
          <a:xfrm flipH="1" flipV="1">
            <a:off x="5120266" y="4956566"/>
            <a:ext cx="1140357" cy="116895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8680983-7B87-C131-B2AC-2EC828BA2818}"/>
              </a:ext>
            </a:extLst>
          </p:cNvPr>
          <p:cNvCxnSpPr>
            <a:cxnSpLocks/>
            <a:stCxn id="26" idx="0"/>
            <a:endCxn id="21" idx="2"/>
          </p:cNvCxnSpPr>
          <p:nvPr/>
        </p:nvCxnSpPr>
        <p:spPr>
          <a:xfrm flipV="1">
            <a:off x="6260623" y="4936643"/>
            <a:ext cx="1217879"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65064FCE-2E49-6FBA-D228-6A6357E2365F}"/>
              </a:ext>
            </a:extLst>
          </p:cNvPr>
          <p:cNvCxnSpPr>
            <a:cxnSpLocks/>
            <a:stCxn id="26" idx="0"/>
            <a:endCxn id="22" idx="2"/>
          </p:cNvCxnSpPr>
          <p:nvPr/>
        </p:nvCxnSpPr>
        <p:spPr>
          <a:xfrm flipV="1">
            <a:off x="6260623" y="4936643"/>
            <a:ext cx="2775456"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3320062F-84E6-2BFA-5DF2-DEB854186E3F}"/>
              </a:ext>
            </a:extLst>
          </p:cNvPr>
          <p:cNvSpPr/>
          <p:nvPr/>
        </p:nvSpPr>
        <p:spPr>
          <a:xfrm>
            <a:off x="2246564" y="2893546"/>
            <a:ext cx="364556" cy="2043098"/>
          </a:xfrm>
          <a:prstGeom prst="roundRect">
            <a:avLst>
              <a:gd name="adj" fmla="val 450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4880A890-332F-6891-3171-8DD05233DA5D}"/>
              </a:ext>
            </a:extLst>
          </p:cNvPr>
          <p:cNvSpPr/>
          <p:nvPr/>
        </p:nvSpPr>
        <p:spPr>
          <a:xfrm>
            <a:off x="3779114" y="2737005"/>
            <a:ext cx="368391" cy="2199640"/>
          </a:xfrm>
          <a:prstGeom prst="roundRect">
            <a:avLst>
              <a:gd name="adj" fmla="val 1802"/>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4347A7C6-7855-512B-8524-5836AAF91F98}"/>
              </a:ext>
            </a:extLst>
          </p:cNvPr>
          <p:cNvSpPr/>
          <p:nvPr/>
        </p:nvSpPr>
        <p:spPr>
          <a:xfrm>
            <a:off x="5301760" y="2991004"/>
            <a:ext cx="382130" cy="1965562"/>
          </a:xfrm>
          <a:prstGeom prst="roundRect">
            <a:avLst>
              <a:gd name="adj" fmla="val 3153"/>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E695C7E-3402-D0C3-76F2-88F5188D8D59}"/>
              </a:ext>
            </a:extLst>
          </p:cNvPr>
          <p:cNvSpPr/>
          <p:nvPr/>
        </p:nvSpPr>
        <p:spPr>
          <a:xfrm>
            <a:off x="7680334" y="2773391"/>
            <a:ext cx="396865" cy="2163253"/>
          </a:xfrm>
          <a:prstGeom prst="roundRect">
            <a:avLst>
              <a:gd name="adj" fmla="val 363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15A9F84B-B124-28FD-2DE3-49956D2BDF6B}"/>
              </a:ext>
            </a:extLst>
          </p:cNvPr>
          <p:cNvSpPr/>
          <p:nvPr/>
        </p:nvSpPr>
        <p:spPr>
          <a:xfrm>
            <a:off x="9225278" y="2773390"/>
            <a:ext cx="365761" cy="2163253"/>
          </a:xfrm>
          <a:prstGeom prst="roundRect">
            <a:avLst>
              <a:gd name="adj" fmla="val 6129"/>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11655E4A-8D60-68F5-3D85-D9F9BEBF6B1A}"/>
              </a:ext>
            </a:extLst>
          </p:cNvPr>
          <p:cNvSpPr/>
          <p:nvPr/>
        </p:nvSpPr>
        <p:spPr>
          <a:xfrm>
            <a:off x="10739118" y="2991005"/>
            <a:ext cx="417442" cy="1945638"/>
          </a:xfrm>
          <a:prstGeom prst="roundRect">
            <a:avLst>
              <a:gd name="adj" fmla="val 217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BB08C8A3-3A48-C929-13CD-50C186949165}"/>
              </a:ext>
            </a:extLst>
          </p:cNvPr>
          <p:cNvCxnSpPr>
            <a:cxnSpLocks/>
            <a:stCxn id="26" idx="0"/>
            <a:endCxn id="23" idx="2"/>
          </p:cNvCxnSpPr>
          <p:nvPr/>
        </p:nvCxnSpPr>
        <p:spPr>
          <a:xfrm flipV="1">
            <a:off x="6260623" y="4936643"/>
            <a:ext cx="4289294" cy="118887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95521F01-F284-D30E-50CD-74FDD408DDCA}"/>
              </a:ext>
            </a:extLst>
          </p:cNvPr>
          <p:cNvCxnSpPr>
            <a:cxnSpLocks/>
            <a:stCxn id="27" idx="2"/>
            <a:endCxn id="12" idx="0"/>
          </p:cNvCxnSpPr>
          <p:nvPr/>
        </p:nvCxnSpPr>
        <p:spPr>
          <a:xfrm flipH="1">
            <a:off x="2428842" y="1583751"/>
            <a:ext cx="3678410" cy="1309795"/>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2AC97DAB-392B-F43E-D4A3-527987125B6E}"/>
              </a:ext>
            </a:extLst>
          </p:cNvPr>
          <p:cNvCxnSpPr>
            <a:cxnSpLocks/>
            <a:stCxn id="27" idx="2"/>
            <a:endCxn id="13" idx="0"/>
          </p:cNvCxnSpPr>
          <p:nvPr/>
        </p:nvCxnSpPr>
        <p:spPr>
          <a:xfrm flipH="1">
            <a:off x="3963310" y="1583751"/>
            <a:ext cx="2143942" cy="1153254"/>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315FD0CD-A6D0-EE4C-F9D1-B02A91D5B6B5}"/>
              </a:ext>
            </a:extLst>
          </p:cNvPr>
          <p:cNvCxnSpPr>
            <a:cxnSpLocks/>
            <a:stCxn id="27" idx="2"/>
            <a:endCxn id="14" idx="0"/>
          </p:cNvCxnSpPr>
          <p:nvPr/>
        </p:nvCxnSpPr>
        <p:spPr>
          <a:xfrm flipH="1">
            <a:off x="5492825" y="1583751"/>
            <a:ext cx="614427" cy="1407253"/>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5EB905C8-AF3B-ABD4-0E25-B7A6CCB5F798}"/>
              </a:ext>
            </a:extLst>
          </p:cNvPr>
          <p:cNvCxnSpPr>
            <a:cxnSpLocks/>
            <a:stCxn id="27" idx="2"/>
            <a:endCxn id="15" idx="0"/>
          </p:cNvCxnSpPr>
          <p:nvPr/>
        </p:nvCxnSpPr>
        <p:spPr>
          <a:xfrm>
            <a:off x="6107252" y="1583751"/>
            <a:ext cx="1771515" cy="118964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219BA40-63CE-7EEA-1490-47A95EE28D99}"/>
              </a:ext>
            </a:extLst>
          </p:cNvPr>
          <p:cNvCxnSpPr>
            <a:cxnSpLocks/>
            <a:stCxn id="27" idx="2"/>
            <a:endCxn id="16" idx="0"/>
          </p:cNvCxnSpPr>
          <p:nvPr/>
        </p:nvCxnSpPr>
        <p:spPr>
          <a:xfrm>
            <a:off x="6107252" y="1583751"/>
            <a:ext cx="3300907" cy="1189639"/>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37A22F1-A20F-0A89-E387-4BF6119E02A5}"/>
              </a:ext>
            </a:extLst>
          </p:cNvPr>
          <p:cNvCxnSpPr>
            <a:cxnSpLocks/>
            <a:stCxn id="27" idx="2"/>
            <a:endCxn id="17" idx="0"/>
          </p:cNvCxnSpPr>
          <p:nvPr/>
        </p:nvCxnSpPr>
        <p:spPr>
          <a:xfrm>
            <a:off x="6107252" y="1583751"/>
            <a:ext cx="4840587" cy="1407254"/>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94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577818"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実験結果：</a:t>
            </a:r>
            <a:r>
              <a:rPr lang="en-US" altLang="ja-JP" sz="4400" b="1" dirty="0">
                <a:latin typeface="メイリオ" panose="020B0604030504040204" pitchFamily="50" charset="-128"/>
                <a:ea typeface="メイリオ" panose="020B0604030504040204" pitchFamily="50" charset="-128"/>
                <a:cs typeface="M PLUS 1p"/>
                <a:sym typeface="M PLUS 1p"/>
              </a:rPr>
              <a:t>M5</a:t>
            </a:r>
            <a:r>
              <a:rPr lang="ja-JP" altLang="en-US" sz="4400" b="1" dirty="0">
                <a:latin typeface="メイリオ" panose="020B0604030504040204" pitchFamily="50" charset="-128"/>
                <a:ea typeface="メイリオ" panose="020B0604030504040204" pitchFamily="50" charset="-128"/>
                <a:cs typeface="M PLUS 1p"/>
                <a:sym typeface="M PLUS 1p"/>
              </a:rPr>
              <a:t>と</a:t>
            </a:r>
            <a:r>
              <a:rPr lang="en-US" altLang="ja-JP" sz="4400" b="1" dirty="0">
                <a:latin typeface="メイリオ" panose="020B0604030504040204" pitchFamily="50" charset="-128"/>
                <a:ea typeface="メイリオ" panose="020B0604030504040204" pitchFamily="50" charset="-128"/>
                <a:cs typeface="M PLUS 1p"/>
                <a:sym typeface="M PLUS 1p"/>
              </a:rPr>
              <a:t>M6</a:t>
            </a:r>
            <a:r>
              <a:rPr lang="ja-JP" altLang="en-US" sz="4400" b="1" dirty="0">
                <a:latin typeface="メイリオ" panose="020B0604030504040204" pitchFamily="50" charset="-128"/>
                <a:ea typeface="メイリオ" panose="020B0604030504040204" pitchFamily="50" charset="-128"/>
                <a:cs typeface="M PLUS 1p"/>
                <a:sym typeface="M PLUS 1p"/>
              </a:rPr>
              <a:t>の学習経過の比較</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16</a:t>
            </a:fld>
            <a:endParaRPr kumimoji="1" lang="ja-JP" altLang="en-US" dirty="0"/>
          </a:p>
        </p:txBody>
      </p:sp>
      <p:graphicFrame>
        <p:nvGraphicFramePr>
          <p:cNvPr id="8" name="コンテンツ プレースホルダー 6">
            <a:extLst>
              <a:ext uri="{FF2B5EF4-FFF2-40B4-BE49-F238E27FC236}">
                <a16:creationId xmlns:a16="http://schemas.microsoft.com/office/drawing/2014/main" id="{B657BEA3-DF82-2132-0226-33AD99F2E2D1}"/>
              </a:ext>
            </a:extLst>
          </p:cNvPr>
          <p:cNvGraphicFramePr>
            <a:graphicFrameLocks/>
          </p:cNvGraphicFramePr>
          <p:nvPr>
            <p:extLst>
              <p:ext uri="{D42A27DB-BD31-4B8C-83A1-F6EECF244321}">
                <p14:modId xmlns:p14="http://schemas.microsoft.com/office/powerpoint/2010/main" val="3043345359"/>
              </p:ext>
            </p:extLst>
          </p:nvPr>
        </p:nvGraphicFramePr>
        <p:xfrm>
          <a:off x="1876598" y="4875605"/>
          <a:ext cx="7676803" cy="1613944"/>
        </p:xfrm>
        <a:graphic>
          <a:graphicData uri="http://schemas.openxmlformats.org/drawingml/2006/table">
            <a:tbl>
              <a:tblPr firstRow="1" firstCol="1" bandRow="1">
                <a:tableStyleId>{5C22544A-7EE6-4342-B048-85BDC9FD1C3A}</a:tableStyleId>
              </a:tblPr>
              <a:tblGrid>
                <a:gridCol w="3601720">
                  <a:extLst>
                    <a:ext uri="{9D8B030D-6E8A-4147-A177-3AD203B41FA5}">
                      <a16:colId xmlns:a16="http://schemas.microsoft.com/office/drawing/2014/main" val="2351411107"/>
                    </a:ext>
                  </a:extLst>
                </a:gridCol>
                <a:gridCol w="1978408">
                  <a:extLst>
                    <a:ext uri="{9D8B030D-6E8A-4147-A177-3AD203B41FA5}">
                      <a16:colId xmlns:a16="http://schemas.microsoft.com/office/drawing/2014/main" val="3251803366"/>
                    </a:ext>
                  </a:extLst>
                </a:gridCol>
                <a:gridCol w="2096675">
                  <a:extLst>
                    <a:ext uri="{9D8B030D-6E8A-4147-A177-3AD203B41FA5}">
                      <a16:colId xmlns:a16="http://schemas.microsoft.com/office/drawing/2014/main" val="2702753336"/>
                    </a:ext>
                  </a:extLst>
                </a:gridCol>
              </a:tblGrid>
              <a:tr h="403486">
                <a:tc>
                  <a:txBody>
                    <a:bodyPr/>
                    <a:lstStyle/>
                    <a:p>
                      <a:pPr algn="ctr">
                        <a:tabLst>
                          <a:tab pos="325755" algn="l"/>
                        </a:tabLst>
                      </a:pPr>
                      <a:r>
                        <a:rPr lang="en-US" sz="2400" kern="100" dirty="0">
                          <a:effectLst/>
                        </a:rPr>
                        <a:t> </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ctr">
                        <a:tabLst>
                          <a:tab pos="325755" algn="l"/>
                        </a:tabLst>
                      </a:pPr>
                      <a:r>
                        <a:rPr lang="en-US" sz="2400" kern="100" dirty="0">
                          <a:effectLst/>
                        </a:rPr>
                        <a:t>M5</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ctr">
                        <a:tabLst>
                          <a:tab pos="325755" algn="l"/>
                        </a:tabLst>
                      </a:pPr>
                      <a:r>
                        <a:rPr lang="en-US" sz="2400" kern="100" dirty="0">
                          <a:effectLst/>
                        </a:rPr>
                        <a:t>M6</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1634955331"/>
                  </a:ext>
                </a:extLst>
              </a:tr>
              <a:tr h="403486">
                <a:tc>
                  <a:txBody>
                    <a:bodyPr/>
                    <a:lstStyle/>
                    <a:p>
                      <a:pPr algn="just">
                        <a:tabLst>
                          <a:tab pos="325755" algn="l"/>
                        </a:tabLst>
                      </a:pPr>
                      <a:r>
                        <a:rPr lang="ja-JP" sz="2400" kern="100" dirty="0">
                          <a:effectLst/>
                        </a:rPr>
                        <a:t>エポック数</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600</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1000</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3390608022"/>
                  </a:ext>
                </a:extLst>
              </a:tr>
              <a:tr h="403486">
                <a:tc>
                  <a:txBody>
                    <a:bodyPr/>
                    <a:lstStyle/>
                    <a:p>
                      <a:pPr algn="just">
                        <a:tabLst>
                          <a:tab pos="325755" algn="l"/>
                        </a:tabLst>
                      </a:pPr>
                      <a:r>
                        <a:rPr lang="ja-JP" sz="2400" kern="100" dirty="0">
                          <a:effectLst/>
                        </a:rPr>
                        <a:t>平均再現率</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0.736</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0.733</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2160147508"/>
                  </a:ext>
                </a:extLst>
              </a:tr>
              <a:tr h="403486">
                <a:tc>
                  <a:txBody>
                    <a:bodyPr/>
                    <a:lstStyle/>
                    <a:p>
                      <a:pPr algn="just">
                        <a:tabLst>
                          <a:tab pos="325755" algn="l"/>
                        </a:tabLst>
                      </a:pPr>
                      <a:r>
                        <a:rPr lang="ja-JP" sz="2400" kern="100">
                          <a:effectLst/>
                        </a:rPr>
                        <a:t>平均適合率</a:t>
                      </a:r>
                      <a:endParaRPr lang="ja-JP" sz="2400" kern="10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0.736</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0.750</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3563233498"/>
                  </a:ext>
                </a:extLst>
              </a:tr>
            </a:tbl>
          </a:graphicData>
        </a:graphic>
      </p:graphicFrame>
      <p:pic>
        <p:nvPicPr>
          <p:cNvPr id="12" name="Picture 5">
            <a:extLst>
              <a:ext uri="{FF2B5EF4-FFF2-40B4-BE49-F238E27FC236}">
                <a16:creationId xmlns:a16="http://schemas.microsoft.com/office/drawing/2014/main" id="{08AF6757-6426-287B-4DA0-A32CD654D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983"/>
          <a:stretch>
            <a:fillRect/>
          </a:stretch>
        </p:blipFill>
        <p:spPr bwMode="auto">
          <a:xfrm>
            <a:off x="6298191" y="1657482"/>
            <a:ext cx="4187913" cy="321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a:extLst>
              <a:ext uri="{FF2B5EF4-FFF2-40B4-BE49-F238E27FC236}">
                <a16:creationId xmlns:a16="http://schemas.microsoft.com/office/drawing/2014/main" id="{A4824686-B69D-D30C-EAED-2B7D7202B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9513"/>
          <a:stretch>
            <a:fillRect/>
          </a:stretch>
        </p:blipFill>
        <p:spPr bwMode="auto">
          <a:xfrm>
            <a:off x="1338928" y="1636299"/>
            <a:ext cx="4187913" cy="310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タイトル 1">
            <a:extLst>
              <a:ext uri="{FF2B5EF4-FFF2-40B4-BE49-F238E27FC236}">
                <a16:creationId xmlns:a16="http://schemas.microsoft.com/office/drawing/2014/main" id="{67B66617-D0ED-0FF9-BFA4-848E1BF52564}"/>
              </a:ext>
            </a:extLst>
          </p:cNvPr>
          <p:cNvSpPr txBox="1">
            <a:spLocks/>
          </p:cNvSpPr>
          <p:nvPr/>
        </p:nvSpPr>
        <p:spPr>
          <a:xfrm>
            <a:off x="754600" y="932872"/>
            <a:ext cx="5311927" cy="8243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en-US" altLang="ja-JP" sz="2400" b="1" dirty="0">
                <a:latin typeface="メイリオ" panose="020B0604030504040204" pitchFamily="50" charset="-128"/>
                <a:ea typeface="メイリオ" panose="020B0604030504040204" pitchFamily="50" charset="-128"/>
              </a:rPr>
              <a:t>M5</a:t>
            </a:r>
            <a:r>
              <a:rPr lang="ja-JP" altLang="en-US" sz="2400" b="1" dirty="0">
                <a:latin typeface="メイリオ" panose="020B0604030504040204" pitchFamily="50" charset="-128"/>
                <a:ea typeface="メイリオ" panose="020B0604030504040204" pitchFamily="50" charset="-128"/>
              </a:rPr>
              <a:t>：オートエンコーダの画像特徴</a:t>
            </a:r>
            <a:endParaRPr lang="en-US" altLang="ja-JP" sz="2400" b="1" dirty="0">
              <a:latin typeface="メイリオ" panose="020B0604030504040204" pitchFamily="50" charset="-128"/>
              <a:ea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rPr>
              <a:t>に距離学習を適用</a:t>
            </a:r>
          </a:p>
        </p:txBody>
      </p:sp>
      <p:sp>
        <p:nvSpPr>
          <p:cNvPr id="15" name="タイトル 1">
            <a:extLst>
              <a:ext uri="{FF2B5EF4-FFF2-40B4-BE49-F238E27FC236}">
                <a16:creationId xmlns:a16="http://schemas.microsoft.com/office/drawing/2014/main" id="{97BD9480-F594-F346-DA56-0AC2A194418F}"/>
              </a:ext>
            </a:extLst>
          </p:cNvPr>
          <p:cNvSpPr txBox="1">
            <a:spLocks/>
          </p:cNvSpPr>
          <p:nvPr/>
        </p:nvSpPr>
        <p:spPr>
          <a:xfrm>
            <a:off x="6448126" y="931794"/>
            <a:ext cx="4037978" cy="58478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marL="812800" indent="-812800" algn="ctr"/>
            <a:r>
              <a:rPr lang="en-US" altLang="ja-JP" sz="2400" b="1" dirty="0">
                <a:latin typeface="メイリオ" panose="020B0604030504040204" pitchFamily="50" charset="-128"/>
                <a:ea typeface="メイリオ" panose="020B0604030504040204" pitchFamily="50" charset="-128"/>
              </a:rPr>
              <a:t>M6</a:t>
            </a:r>
            <a:r>
              <a:rPr lang="ja-JP" altLang="en-US" sz="2400" b="1" dirty="0">
                <a:latin typeface="メイリオ" panose="020B0604030504040204" pitchFamily="50" charset="-128"/>
                <a:ea typeface="メイリオ" panose="020B0604030504040204" pitchFamily="50" charset="-128"/>
              </a:rPr>
              <a:t>：画像に距離学習を適用</a:t>
            </a:r>
          </a:p>
        </p:txBody>
      </p:sp>
    </p:spTree>
    <p:extLst>
      <p:ext uri="{BB962C8B-B14F-4D97-AF65-F5344CB8AC3E}">
        <p14:creationId xmlns:p14="http://schemas.microsoft.com/office/powerpoint/2010/main" val="11538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50193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おわりに</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Ø"/>
            </a:pPr>
            <a:r>
              <a:rPr lang="ja-JP" altLang="en-US" sz="2800" b="1" dirty="0">
                <a:latin typeface="メイリオ" panose="020B0604030504040204" pitchFamily="50" charset="-128"/>
                <a:ea typeface="メイリオ" panose="020B0604030504040204" pitchFamily="50" charset="-128"/>
              </a:rPr>
              <a:t>オートエンコーダおよび距離学習ニューラルネットワークを適用した画像特徴の分類手法およびインデクシング手法</a:t>
            </a:r>
            <a:r>
              <a:rPr lang="ja-JP" altLang="en-US" sz="2800" dirty="0">
                <a:latin typeface="メイリオ" panose="020B0604030504040204" pitchFamily="50" charset="-128"/>
                <a:ea typeface="メイリオ" panose="020B0604030504040204" pitchFamily="50" charset="-128"/>
              </a:rPr>
              <a:t>を提案した．</a:t>
            </a:r>
            <a:endParaRPr lang="en-US" altLang="ja-JP" sz="2800" dirty="0">
              <a:latin typeface="メイリオ" panose="020B0604030504040204" pitchFamily="50" charset="-128"/>
              <a:ea typeface="メイリオ" panose="020B0604030504040204" pitchFamily="50" charset="-128"/>
            </a:endParaRPr>
          </a:p>
          <a:p>
            <a:pPr marL="457200" indent="-457200" algn="l">
              <a:lnSpc>
                <a:spcPct val="100000"/>
              </a:lnSpc>
              <a:buFont typeface="Wingdings" panose="05000000000000000000" pitchFamily="2" charset="2"/>
              <a:buChar char="Ø"/>
            </a:pPr>
            <a:r>
              <a:rPr lang="ja-JP" altLang="en-US" sz="2800" dirty="0">
                <a:latin typeface="メイリオ" panose="020B0604030504040204" pitchFamily="50" charset="-128"/>
                <a:ea typeface="メイリオ" panose="020B0604030504040204" pitchFamily="50" charset="-128"/>
              </a:rPr>
              <a:t>距離学習ニューラルネットワークを適用することにより，</a:t>
            </a:r>
            <a:r>
              <a:rPr lang="ja-JP" altLang="en-US" sz="2800" b="1" dirty="0">
                <a:latin typeface="メイリオ" panose="020B0604030504040204" pitchFamily="50" charset="-128"/>
                <a:ea typeface="メイリオ" panose="020B0604030504040204" pitchFamily="50" charset="-128"/>
              </a:rPr>
              <a:t>画像特徴の分類精度を向上させることができる</a:t>
            </a:r>
            <a:r>
              <a:rPr lang="ja-JP" altLang="en-US" sz="2800" dirty="0">
                <a:latin typeface="メイリオ" panose="020B0604030504040204" pitchFamily="50" charset="-128"/>
                <a:ea typeface="メイリオ" panose="020B0604030504040204" pitchFamily="50" charset="-128"/>
              </a:rPr>
              <a:t>ことを示し，提案手法の実現可能性を確認した．</a:t>
            </a:r>
            <a:endParaRPr lang="en-US" altLang="ja-JP" sz="2800" dirty="0">
              <a:latin typeface="メイリオ" panose="020B0604030504040204" pitchFamily="50" charset="-128"/>
              <a:ea typeface="メイリオ" panose="020B0604030504040204" pitchFamily="50" charset="-128"/>
            </a:endParaRPr>
          </a:p>
          <a:p>
            <a:pPr algn="l">
              <a:lnSpc>
                <a:spcPct val="100000"/>
              </a:lnSpc>
            </a:pPr>
            <a:endParaRPr lang="en-US" altLang="ja-JP" sz="2800" dirty="0">
              <a:latin typeface="メイリオ" panose="020B0604030504040204" pitchFamily="50" charset="-128"/>
              <a:ea typeface="メイリオ" panose="020B0604030504040204" pitchFamily="50" charset="-128"/>
            </a:endParaRPr>
          </a:p>
          <a:p>
            <a:pPr algn="l">
              <a:lnSpc>
                <a:spcPct val="100000"/>
              </a:lnSpc>
            </a:pPr>
            <a:r>
              <a:rPr lang="ja-JP" altLang="en-US" sz="2800" dirty="0">
                <a:latin typeface="メイリオ" panose="020B0604030504040204" pitchFamily="50" charset="-128"/>
                <a:ea typeface="メイリオ" panose="020B0604030504040204" pitchFamily="50" charset="-128"/>
              </a:rPr>
              <a:t>自然環境観測において異なる複数地点に設置された観測カメラから記録・蓄積される映像データを対象とした映像シーン分析システムの構築に応用していく．</a:t>
            </a:r>
          </a:p>
          <a:p>
            <a:pPr algn="l">
              <a:lnSpc>
                <a:spcPct val="100000"/>
              </a:lnSpc>
            </a:pPr>
            <a:endParaRPr lang="ja-JP" altLang="en-US" sz="2800"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17</a:t>
            </a:fld>
            <a:endParaRPr kumimoji="1" lang="ja-JP" altLang="en-US" dirty="0"/>
          </a:p>
        </p:txBody>
      </p:sp>
      <p:sp>
        <p:nvSpPr>
          <p:cNvPr id="5" name="四角形: 角を丸くする 4">
            <a:extLst>
              <a:ext uri="{FF2B5EF4-FFF2-40B4-BE49-F238E27FC236}">
                <a16:creationId xmlns:a16="http://schemas.microsoft.com/office/drawing/2014/main" id="{C1F0C6D1-F5F7-40B8-20C4-0D24965EE1F9}"/>
              </a:ext>
            </a:extLst>
          </p:cNvPr>
          <p:cNvSpPr/>
          <p:nvPr/>
        </p:nvSpPr>
        <p:spPr>
          <a:xfrm>
            <a:off x="520700" y="4401821"/>
            <a:ext cx="11037524" cy="1493520"/>
          </a:xfrm>
          <a:prstGeom prst="roundRect">
            <a:avLst>
              <a:gd name="adj" fmla="val 4505"/>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413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68409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参考文献</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en-US" altLang="ja-JP" sz="2800" b="1" i="0" dirty="0">
                <a:effectLst/>
                <a:latin typeface="+mn-ea"/>
              </a:rPr>
              <a:t>[1]  Hiroki Mimura, Masaya </a:t>
            </a:r>
            <a:r>
              <a:rPr lang="en-US" altLang="ja-JP" sz="2800" b="1" i="0" dirty="0" err="1">
                <a:effectLst/>
                <a:latin typeface="+mn-ea"/>
              </a:rPr>
              <a:t>Tahara</a:t>
            </a:r>
            <a:r>
              <a:rPr lang="en-US" altLang="ja-JP" sz="2800" b="1" i="0" dirty="0">
                <a:effectLst/>
                <a:latin typeface="+mn-ea"/>
              </a:rPr>
              <a:t>, Kosuke Takano, </a:t>
            </a:r>
            <a:r>
              <a:rPr lang="en-US" altLang="ja-JP" sz="2800" b="1" i="0" dirty="0" err="1">
                <a:effectLst/>
                <a:latin typeface="+mn-ea"/>
              </a:rPr>
              <a:t>Nobuya</a:t>
            </a:r>
            <a:r>
              <a:rPr lang="en-US" altLang="ja-JP" sz="2800" b="1" i="0" dirty="0">
                <a:effectLst/>
                <a:latin typeface="+mn-ea"/>
              </a:rPr>
              <a:t> Watanabe, Kin Fun Li: Video Indexing for Live Nature Camera on Digital Earth, International Conference on Advanced Information Networking and Applications, pp.660-667 (2023)</a:t>
            </a:r>
            <a:r>
              <a:rPr lang="ja-JP" altLang="en-US" sz="2800" b="1" i="0" dirty="0">
                <a:effectLst/>
                <a:latin typeface="+mn-ea"/>
              </a:rPr>
              <a:t>．</a:t>
            </a:r>
          </a:p>
          <a:p>
            <a:pPr marL="0" indent="0" algn="l">
              <a:lnSpc>
                <a:spcPct val="100000"/>
              </a:lnSpc>
              <a:buNone/>
            </a:pPr>
            <a:r>
              <a:rPr lang="en-US" altLang="ja-JP" sz="2800" b="1" i="0" dirty="0">
                <a:effectLst/>
                <a:latin typeface="+mn-ea"/>
              </a:rPr>
              <a:t>[2]  </a:t>
            </a:r>
            <a:r>
              <a:rPr lang="ja-JP" altLang="en-US" sz="2800" b="1" i="0" dirty="0">
                <a:effectLst/>
                <a:latin typeface="+mn-ea"/>
              </a:rPr>
              <a:t>鬼塚洋輔</a:t>
            </a:r>
            <a:r>
              <a:rPr lang="en-US" altLang="ja-JP" sz="2800" b="1" i="0" dirty="0">
                <a:effectLst/>
                <a:latin typeface="+mn-ea"/>
              </a:rPr>
              <a:t>, </a:t>
            </a:r>
            <a:r>
              <a:rPr lang="ja-JP" altLang="en-US" sz="2800" b="1" i="0" dirty="0">
                <a:effectLst/>
                <a:latin typeface="+mn-ea"/>
              </a:rPr>
              <a:t>大山航</a:t>
            </a:r>
            <a:r>
              <a:rPr lang="en-US" altLang="ja-JP" sz="2800" b="1" i="0" dirty="0">
                <a:effectLst/>
                <a:latin typeface="+mn-ea"/>
              </a:rPr>
              <a:t>, </a:t>
            </a:r>
            <a:r>
              <a:rPr lang="ja-JP" altLang="en-US" sz="2800" b="1" i="0" dirty="0">
                <a:effectLst/>
                <a:latin typeface="+mn-ea"/>
              </a:rPr>
              <a:t>山田太造</a:t>
            </a:r>
            <a:r>
              <a:rPr lang="en-US" altLang="ja-JP" sz="2800" b="1" i="0" dirty="0">
                <a:effectLst/>
                <a:latin typeface="+mn-ea"/>
              </a:rPr>
              <a:t>, </a:t>
            </a:r>
            <a:r>
              <a:rPr lang="ja-JP" altLang="en-US" sz="2800" b="1" i="0" dirty="0">
                <a:effectLst/>
                <a:latin typeface="+mn-ea"/>
              </a:rPr>
              <a:t>井上聡</a:t>
            </a:r>
            <a:r>
              <a:rPr lang="en-US" altLang="ja-JP" sz="2800" b="1" i="0" dirty="0">
                <a:effectLst/>
                <a:latin typeface="+mn-ea"/>
              </a:rPr>
              <a:t>, </a:t>
            </a:r>
            <a:r>
              <a:rPr lang="ja-JP" altLang="en-US" sz="2800" b="1" i="0" dirty="0">
                <a:effectLst/>
                <a:latin typeface="+mn-ea"/>
              </a:rPr>
              <a:t>内田誠一：花押類似検索のための畳み込みオートエンコーダによる画像特徴抽出，じんこんもん</a:t>
            </a:r>
            <a:r>
              <a:rPr lang="en-US" altLang="ja-JP" sz="2800" b="1" i="0" dirty="0">
                <a:effectLst/>
                <a:latin typeface="+mn-ea"/>
              </a:rPr>
              <a:t>2018</a:t>
            </a:r>
            <a:r>
              <a:rPr lang="ja-JP" altLang="en-US" sz="2800" b="1" i="0" dirty="0">
                <a:effectLst/>
                <a:latin typeface="+mn-ea"/>
              </a:rPr>
              <a:t>論文集，</a:t>
            </a:r>
            <a:r>
              <a:rPr lang="en-US" altLang="ja-JP" sz="2800" b="1" i="0" dirty="0">
                <a:effectLst/>
                <a:latin typeface="+mn-ea"/>
              </a:rPr>
              <a:t>pp.257-262 (2018).</a:t>
            </a:r>
          </a:p>
          <a:p>
            <a:pPr marL="0" indent="0" algn="l">
              <a:lnSpc>
                <a:spcPct val="100000"/>
              </a:lnSpc>
              <a:buNone/>
            </a:pPr>
            <a:r>
              <a:rPr lang="en-US" altLang="ja-JP" sz="2800" b="1" i="0" dirty="0">
                <a:effectLst/>
                <a:latin typeface="+mn-ea"/>
              </a:rPr>
              <a:t>[3]  </a:t>
            </a:r>
            <a:r>
              <a:rPr lang="ja-JP" altLang="en-US" sz="2800" b="1" i="0" dirty="0">
                <a:effectLst/>
                <a:latin typeface="+mn-ea"/>
              </a:rPr>
              <a:t>細江麻梨子</a:t>
            </a:r>
            <a:r>
              <a:rPr lang="en-US" altLang="ja-JP" sz="2800" b="1" i="0" dirty="0">
                <a:effectLst/>
                <a:latin typeface="+mn-ea"/>
              </a:rPr>
              <a:t>, </a:t>
            </a:r>
            <a:r>
              <a:rPr lang="ja-JP" altLang="en-US" sz="2800" b="1" i="0" dirty="0">
                <a:effectLst/>
                <a:latin typeface="+mn-ea"/>
              </a:rPr>
              <a:t>山田智輝</a:t>
            </a:r>
            <a:r>
              <a:rPr lang="en-US" altLang="ja-JP" sz="2800" b="1" i="0" dirty="0">
                <a:effectLst/>
                <a:latin typeface="+mn-ea"/>
              </a:rPr>
              <a:t>, </a:t>
            </a:r>
            <a:r>
              <a:rPr lang="ja-JP" altLang="en-US" sz="2800" b="1" i="0" dirty="0">
                <a:effectLst/>
                <a:latin typeface="+mn-ea"/>
              </a:rPr>
              <a:t>加藤邦人</a:t>
            </a:r>
            <a:r>
              <a:rPr lang="en-US" altLang="ja-JP" sz="2800" b="1" i="0" dirty="0">
                <a:effectLst/>
                <a:latin typeface="+mn-ea"/>
              </a:rPr>
              <a:t>, </a:t>
            </a:r>
            <a:r>
              <a:rPr lang="ja-JP" altLang="en-US" sz="2800" b="1" i="0" dirty="0">
                <a:effectLst/>
                <a:latin typeface="+mn-ea"/>
              </a:rPr>
              <a:t>山本智一</a:t>
            </a:r>
            <a:r>
              <a:rPr lang="en-US" altLang="ja-JP" sz="2800" b="1" i="0" dirty="0">
                <a:effectLst/>
                <a:latin typeface="+mn-ea"/>
              </a:rPr>
              <a:t>: </a:t>
            </a:r>
            <a:r>
              <a:rPr lang="ja-JP" altLang="en-US" sz="2800" b="1" i="0" dirty="0">
                <a:effectLst/>
                <a:latin typeface="+mn-ea"/>
              </a:rPr>
              <a:t>条件付き</a:t>
            </a:r>
            <a:r>
              <a:rPr lang="en-US" altLang="ja-JP" sz="2800" b="1" i="0" dirty="0" err="1">
                <a:effectLst/>
                <a:latin typeface="+mn-ea"/>
              </a:rPr>
              <a:t>AutoEncoder</a:t>
            </a:r>
            <a:r>
              <a:rPr lang="ja-JP" altLang="en-US" sz="2800" b="1" i="0" dirty="0">
                <a:effectLst/>
                <a:latin typeface="+mn-ea"/>
              </a:rPr>
              <a:t>による書き癖抽出手法の提案，情報処理学会第</a:t>
            </a:r>
            <a:r>
              <a:rPr lang="en-US" altLang="ja-JP" sz="2800" b="1" i="0" dirty="0">
                <a:effectLst/>
                <a:latin typeface="+mn-ea"/>
              </a:rPr>
              <a:t>80</a:t>
            </a:r>
            <a:r>
              <a:rPr lang="ja-JP" altLang="en-US" sz="2800" b="1" i="0" dirty="0">
                <a:effectLst/>
                <a:latin typeface="+mn-ea"/>
              </a:rPr>
              <a:t>回全国大会，</a:t>
            </a:r>
            <a:r>
              <a:rPr lang="en-US" altLang="ja-JP" sz="2800" b="1" i="0" dirty="0">
                <a:effectLst/>
                <a:latin typeface="+mn-ea"/>
              </a:rPr>
              <a:t>2C-06, No. 2, pp. 37-38 (2018).</a:t>
            </a:r>
          </a:p>
          <a:p>
            <a:pPr marL="0" indent="0" algn="l">
              <a:lnSpc>
                <a:spcPct val="100000"/>
              </a:lnSpc>
              <a:buNone/>
            </a:pPr>
            <a:r>
              <a:rPr lang="en-US" altLang="ja-JP" sz="2800" b="1" i="0" dirty="0">
                <a:effectLst/>
                <a:latin typeface="+mn-ea"/>
              </a:rPr>
              <a:t>[4]  Haque Ishfaq, Assaf </a:t>
            </a:r>
            <a:r>
              <a:rPr lang="en-US" altLang="ja-JP" sz="2800" b="1" i="0" dirty="0" err="1">
                <a:effectLst/>
                <a:latin typeface="+mn-ea"/>
              </a:rPr>
              <a:t>Hoogi</a:t>
            </a:r>
            <a:r>
              <a:rPr lang="en-US" altLang="ja-JP" sz="2800" b="1" i="0" dirty="0">
                <a:effectLst/>
                <a:latin typeface="+mn-ea"/>
              </a:rPr>
              <a:t>, Daniel Rubin: TVAE: Triplet-Based Variational Autoencoder using Metric Learning, arXiv:1802.04403 [stat.ML], (2018).</a:t>
            </a:r>
          </a:p>
          <a:p>
            <a:pPr marL="0" indent="0" algn="l">
              <a:lnSpc>
                <a:spcPct val="100000"/>
              </a:lnSpc>
              <a:buNone/>
            </a:pPr>
            <a:r>
              <a:rPr lang="en-US" altLang="ja-JP" sz="2800" b="1" i="0" dirty="0">
                <a:effectLst/>
                <a:latin typeface="+mn-ea"/>
              </a:rPr>
              <a:t>[5]  Giuseppina </a:t>
            </a:r>
            <a:r>
              <a:rPr lang="en-US" altLang="ja-JP" sz="2800" b="1" i="0" dirty="0" err="1">
                <a:effectLst/>
                <a:latin typeface="+mn-ea"/>
              </a:rPr>
              <a:t>Andresini</a:t>
            </a:r>
            <a:r>
              <a:rPr lang="en-US" altLang="ja-JP" sz="2800" b="1" i="0" dirty="0">
                <a:effectLst/>
                <a:latin typeface="+mn-ea"/>
              </a:rPr>
              <a:t>, Annalisa </a:t>
            </a:r>
            <a:r>
              <a:rPr lang="en-US" altLang="ja-JP" sz="2800" b="1" i="0" dirty="0" err="1">
                <a:effectLst/>
                <a:latin typeface="+mn-ea"/>
              </a:rPr>
              <a:t>Appice</a:t>
            </a:r>
            <a:r>
              <a:rPr lang="en-US" altLang="ja-JP" sz="2800" b="1" i="0" dirty="0">
                <a:effectLst/>
                <a:latin typeface="+mn-ea"/>
              </a:rPr>
              <a:t>, Donato </a:t>
            </a:r>
            <a:r>
              <a:rPr lang="en-US" altLang="ja-JP" sz="2800" b="1" i="0" dirty="0" err="1">
                <a:effectLst/>
                <a:latin typeface="+mn-ea"/>
              </a:rPr>
              <a:t>Malerba</a:t>
            </a:r>
            <a:r>
              <a:rPr lang="en-US" altLang="ja-JP" sz="2800" b="1" i="0" dirty="0">
                <a:effectLst/>
                <a:latin typeface="+mn-ea"/>
              </a:rPr>
              <a:t>: Autoencoder-based deep metric learning for network intrusion detection, INFORMATION SCIENCES, Volume 569, pp. 706-727 (2021).</a:t>
            </a:r>
          </a:p>
          <a:p>
            <a:pPr marL="0" indent="0" algn="l">
              <a:lnSpc>
                <a:spcPct val="100000"/>
              </a:lnSpc>
              <a:buNone/>
            </a:pPr>
            <a:r>
              <a:rPr lang="en-US" altLang="ja-JP" sz="2800" b="1" i="0" dirty="0">
                <a:effectLst/>
                <a:latin typeface="+mn-ea"/>
              </a:rPr>
              <a:t>[6]  </a:t>
            </a:r>
            <a:r>
              <a:rPr lang="ja-JP" altLang="en-US" sz="2800" b="1" i="0" dirty="0">
                <a:effectLst/>
                <a:latin typeface="+mn-ea"/>
              </a:rPr>
              <a:t>国土地理院：</a:t>
            </a:r>
            <a:r>
              <a:rPr lang="en-US" altLang="ja-JP" sz="2800" b="1" i="0" dirty="0">
                <a:effectLst/>
                <a:latin typeface="+mn-ea"/>
              </a:rPr>
              <a:t>CNN</a:t>
            </a:r>
            <a:r>
              <a:rPr lang="ja-JP" altLang="en-US" sz="2800" b="1" i="0" dirty="0">
                <a:effectLst/>
                <a:latin typeface="+mn-ea"/>
              </a:rPr>
              <a:t>による水田抽出のための教師画像データ，国土地理院技術資料 </a:t>
            </a:r>
            <a:r>
              <a:rPr lang="en-US" altLang="ja-JP" sz="2800" b="1" i="0" dirty="0">
                <a:effectLst/>
                <a:latin typeface="+mn-ea"/>
              </a:rPr>
              <a:t>H1-No.26 (2023).</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18</a:t>
            </a:fld>
            <a:endParaRPr kumimoji="1" lang="ja-JP" altLang="en-US" dirty="0"/>
          </a:p>
        </p:txBody>
      </p:sp>
    </p:spTree>
    <p:extLst>
      <p:ext uri="{BB962C8B-B14F-4D97-AF65-F5344CB8AC3E}">
        <p14:creationId xmlns:p14="http://schemas.microsoft.com/office/powerpoint/2010/main" val="376227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807091" y="3047028"/>
            <a:ext cx="10577818" cy="763943"/>
          </a:xfrm>
        </p:spPr>
        <p:txBody>
          <a:bodyPr anchor="ctr">
            <a:normAutofit/>
          </a:bodyPr>
          <a:lstStyle/>
          <a:p>
            <a:pPr>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ご清聴ありがとうございました</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19</a:t>
            </a:fld>
            <a:endParaRPr kumimoji="1" lang="ja-JP" altLang="en-US" dirty="0"/>
          </a:p>
        </p:txBody>
      </p:sp>
    </p:spTree>
    <p:extLst>
      <p:ext uri="{BB962C8B-B14F-4D97-AF65-F5344CB8AC3E}">
        <p14:creationId xmlns:p14="http://schemas.microsoft.com/office/powerpoint/2010/main" val="266658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研究背景</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361144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spcBef>
                <a:spcPts val="3000"/>
              </a:spcBef>
            </a:pPr>
            <a:r>
              <a:rPr lang="ja-JP" altLang="en-US" sz="2800" dirty="0">
                <a:latin typeface="メイリオ" panose="020B0604030504040204" pitchFamily="50" charset="-128"/>
                <a:ea typeface="メイリオ" panose="020B0604030504040204" pitchFamily="50" charset="-128"/>
                <a:cs typeface="M PLUS 1p" panose="020B0600070205080204" charset="-128"/>
              </a:rPr>
              <a:t>地球温暖化により，海面の上昇や砂漠化などの環境問題が地球規模で発生しており，</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cs typeface="M PLUS 1p" panose="020B0600070205080204" charset="-128"/>
              </a:rPr>
              <a:t>対策のために</a:t>
            </a:r>
            <a:r>
              <a:rPr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cs typeface="M PLUS 1p" panose="020B0600070205080204" charset="-128"/>
              </a:rPr>
              <a:t>自然環境観測が重要視</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cs typeface="M PLUS 1p" panose="020B0600070205080204" charset="-128"/>
              </a:rPr>
              <a:t>されている</a:t>
            </a:r>
            <a:r>
              <a:rPr lang="ja-JP" altLang="en-US" sz="2800" dirty="0">
                <a:latin typeface="メイリオ" panose="020B0604030504040204" pitchFamily="50" charset="-128"/>
                <a:ea typeface="メイリオ" panose="020B0604030504040204" pitchFamily="50" charset="-128"/>
                <a:cs typeface="M PLUS 1p" panose="020B0600070205080204" charset="-128"/>
              </a:rPr>
              <a:t>．</a:t>
            </a:r>
          </a:p>
          <a:p>
            <a:pPr algn="l">
              <a:lnSpc>
                <a:spcPct val="100000"/>
              </a:lnSpc>
              <a:spcBef>
                <a:spcPts val="3000"/>
              </a:spcBef>
            </a:pPr>
            <a:r>
              <a:rPr lang="ja-JP" altLang="en-US" sz="2800" dirty="0">
                <a:latin typeface="メイリオ" panose="020B0604030504040204" pitchFamily="50" charset="-128"/>
                <a:ea typeface="メイリオ" panose="020B0604030504040204" pitchFamily="50" charset="-128"/>
                <a:cs typeface="M PLUS 1p" panose="020B0600070205080204" charset="-128"/>
              </a:rPr>
              <a:t>世界各地で観測されたアーカイブの検索には多くの処理コストが掛かる．</a:t>
            </a:r>
            <a:endParaRPr lang="en-US" altLang="ja-JP" sz="2800" dirty="0">
              <a:latin typeface="メイリオ" panose="020B0604030504040204" pitchFamily="50" charset="-128"/>
              <a:ea typeface="メイリオ" panose="020B0604030504040204" pitchFamily="50" charset="-128"/>
              <a:cs typeface="M PLUS 1p" panose="020B0600070205080204" charset="-128"/>
            </a:endParaRPr>
          </a:p>
          <a:p>
            <a:pPr algn="l">
              <a:lnSpc>
                <a:spcPct val="100000"/>
              </a:lnSpc>
              <a:spcBef>
                <a:spcPts val="3000"/>
              </a:spcBef>
            </a:pPr>
            <a:r>
              <a:rPr lang="ja-JP" altLang="en-US" sz="2800" dirty="0">
                <a:latin typeface="メイリオ" panose="020B0604030504040204" pitchFamily="50" charset="-128"/>
                <a:ea typeface="メイリオ" panose="020B0604030504040204" pitchFamily="50" charset="-128"/>
                <a:cs typeface="M PLUS 1p" panose="020B0600070205080204" charset="-128"/>
              </a:rPr>
              <a:t>先行研究では，画像を入力として</a:t>
            </a:r>
            <a:r>
              <a:rPr lang="en-US" altLang="ja-JP" sz="2800" dirty="0">
                <a:latin typeface="メイリオ" panose="020B0604030504040204" pitchFamily="50" charset="-128"/>
                <a:ea typeface="メイリオ" panose="020B0604030504040204" pitchFamily="50" charset="-128"/>
                <a:cs typeface="M PLUS 1p" panose="020B0600070205080204" charset="-128"/>
              </a:rPr>
              <a:t>VGG</a:t>
            </a:r>
            <a:r>
              <a:rPr lang="ja-JP" altLang="en-US" sz="2800" dirty="0">
                <a:latin typeface="メイリオ" panose="020B0604030504040204" pitchFamily="50" charset="-128"/>
                <a:ea typeface="メイリオ" panose="020B0604030504040204" pitchFamily="50" charset="-128"/>
                <a:cs typeface="M PLUS 1p" panose="020B0600070205080204" charset="-128"/>
              </a:rPr>
              <a:t>畳み込みニューラルネットワークにより抽出した，</a:t>
            </a:r>
            <a:r>
              <a:rPr lang="ja-JP" altLang="en-US" sz="2800" b="1" dirty="0">
                <a:latin typeface="メイリオ" panose="020B0604030504040204" pitchFamily="50" charset="-128"/>
                <a:ea typeface="メイリオ" panose="020B0604030504040204" pitchFamily="50" charset="-128"/>
                <a:cs typeface="M PLUS 1p" panose="020B0600070205080204" charset="-128"/>
              </a:rPr>
              <a:t>低次元の画像特徴ベクトルを用いた画像シーン検索手法</a:t>
            </a:r>
            <a:r>
              <a:rPr lang="ja-JP" altLang="en-US" sz="2800" dirty="0">
                <a:latin typeface="メイリオ" panose="020B0604030504040204" pitchFamily="50" charset="-128"/>
                <a:ea typeface="メイリオ" panose="020B0604030504040204" pitchFamily="50" charset="-128"/>
                <a:cs typeface="M PLUS 1p" panose="020B0600070205080204" charset="-128"/>
              </a:rPr>
              <a:t>を提案してきた．</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a:t>
            </a:fld>
            <a:endParaRPr kumimoji="1" lang="ja-JP" altLang="en-US" dirty="0"/>
          </a:p>
        </p:txBody>
      </p:sp>
      <p:sp>
        <p:nvSpPr>
          <p:cNvPr id="23" name="四角形: 角を丸くする 22">
            <a:extLst>
              <a:ext uri="{FF2B5EF4-FFF2-40B4-BE49-F238E27FC236}">
                <a16:creationId xmlns:a16="http://schemas.microsoft.com/office/drawing/2014/main" id="{2700F749-F38C-728D-109E-CA81AA9C8919}"/>
              </a:ext>
            </a:extLst>
          </p:cNvPr>
          <p:cNvSpPr/>
          <p:nvPr/>
        </p:nvSpPr>
        <p:spPr>
          <a:xfrm>
            <a:off x="9058632" y="4803163"/>
            <a:ext cx="2346097" cy="1377255"/>
          </a:xfrm>
          <a:prstGeom prst="roundRect">
            <a:avLst/>
          </a:prstGeom>
          <a:solidFill>
            <a:sysClr val="window" lastClr="FFFFFF"/>
          </a:solidFill>
          <a:ln w="38100" cap="flat" cmpd="sng" algn="ctr">
            <a:solidFill>
              <a:srgbClr val="99CB38">
                <a:lumMod val="75000"/>
              </a:srgbClr>
            </a:solidFill>
            <a:prstDash val="solid"/>
          </a:ln>
          <a:effectLst/>
        </p:spPr>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24" name="四角形: 角を丸くする 23">
            <a:extLst>
              <a:ext uri="{FF2B5EF4-FFF2-40B4-BE49-F238E27FC236}">
                <a16:creationId xmlns:a16="http://schemas.microsoft.com/office/drawing/2014/main" id="{DADEAD90-2BB5-B9AE-CD8B-C51398C483F5}"/>
              </a:ext>
            </a:extLst>
          </p:cNvPr>
          <p:cNvSpPr/>
          <p:nvPr/>
        </p:nvSpPr>
        <p:spPr>
          <a:xfrm>
            <a:off x="442824" y="4803163"/>
            <a:ext cx="8020050" cy="1377255"/>
          </a:xfrm>
          <a:prstGeom prst="roundRect">
            <a:avLst/>
          </a:prstGeom>
          <a:solidFill>
            <a:srgbClr val="E5F9FF"/>
          </a:solidFill>
          <a:ln w="28575" cap="flat" cmpd="sng" algn="ctr">
            <a:solidFill>
              <a:srgbClr val="99CB38">
                <a:lumMod val="50000"/>
              </a:srgbClr>
            </a:solidFill>
            <a:prstDash val="solid"/>
          </a:ln>
          <a:effectLst/>
        </p:spPr>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メイリオ" panose="020B0604030504040204" pitchFamily="50" charset="-128"/>
              <a:ea typeface="メイリオ" panose="020B0604030504040204" pitchFamily="50" charset="-128"/>
            </a:endParaRPr>
          </a:p>
        </p:txBody>
      </p:sp>
      <p:pic>
        <p:nvPicPr>
          <p:cNvPr id="25" name="グラフィックス 6" descr="コンピューター">
            <a:extLst>
              <a:ext uri="{FF2B5EF4-FFF2-40B4-BE49-F238E27FC236}">
                <a16:creationId xmlns:a16="http://schemas.microsoft.com/office/drawing/2014/main" id="{0226E9BD-09C8-EC74-5108-AFDEDDCF49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8624" y="4651281"/>
            <a:ext cx="1249499" cy="1304549"/>
          </a:xfrm>
          <a:prstGeom prst="rect">
            <a:avLst/>
          </a:prstGeom>
        </p:spPr>
      </p:pic>
      <p:sp>
        <p:nvSpPr>
          <p:cNvPr id="26" name="矢印: 右 25">
            <a:extLst>
              <a:ext uri="{FF2B5EF4-FFF2-40B4-BE49-F238E27FC236}">
                <a16:creationId xmlns:a16="http://schemas.microsoft.com/office/drawing/2014/main" id="{999A6478-C90C-B90D-C370-AB235BD21D28}"/>
              </a:ext>
            </a:extLst>
          </p:cNvPr>
          <p:cNvSpPr/>
          <p:nvPr/>
        </p:nvSpPr>
        <p:spPr>
          <a:xfrm>
            <a:off x="2890733" y="5731891"/>
            <a:ext cx="1036181" cy="419907"/>
          </a:xfrm>
          <a:prstGeom prst="rightArrow">
            <a:avLst/>
          </a:prstGeom>
          <a:solidFill>
            <a:sysClr val="window" lastClr="FFFFFF"/>
          </a:solidFill>
          <a:ln w="28575" cap="flat" cmpd="sng" algn="ctr">
            <a:solidFill>
              <a:srgbClr val="99CB38"/>
            </a:solidFill>
            <a:prstDash val="solid"/>
          </a:ln>
          <a:effectLst/>
        </p:spPr>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27" name="テキスト ボックス 10">
            <a:extLst>
              <a:ext uri="{FF2B5EF4-FFF2-40B4-BE49-F238E27FC236}">
                <a16:creationId xmlns:a16="http://schemas.microsoft.com/office/drawing/2014/main" id="{CA213116-6E2F-13F9-BDC6-1AF02340A129}"/>
              </a:ext>
            </a:extLst>
          </p:cNvPr>
          <p:cNvSpPr txBox="1"/>
          <p:nvPr/>
        </p:nvSpPr>
        <p:spPr>
          <a:xfrm>
            <a:off x="4037986" y="5763108"/>
            <a:ext cx="2743199"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a:solidFill>
                  <a:prstClr val="black"/>
                </a:solidFill>
                <a:latin typeface="メイリオ" panose="020B0604030504040204" pitchFamily="50" charset="-128"/>
                <a:ea typeface="メイリオ" panose="020B0604030504040204" pitchFamily="50" charset="-128"/>
              </a:rPr>
              <a:t>映像分析システム</a:t>
            </a:r>
          </a:p>
        </p:txBody>
      </p:sp>
      <p:sp>
        <p:nvSpPr>
          <p:cNvPr id="28" name="テキスト ボックス 18">
            <a:extLst>
              <a:ext uri="{FF2B5EF4-FFF2-40B4-BE49-F238E27FC236}">
                <a16:creationId xmlns:a16="http://schemas.microsoft.com/office/drawing/2014/main" id="{92F9DFCB-D8ED-7954-2E95-2E633983277A}"/>
              </a:ext>
            </a:extLst>
          </p:cNvPr>
          <p:cNvSpPr txBox="1"/>
          <p:nvPr/>
        </p:nvSpPr>
        <p:spPr>
          <a:xfrm>
            <a:off x="649062" y="5768054"/>
            <a:ext cx="1931173"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a:solidFill>
                  <a:prstClr val="black"/>
                </a:solidFill>
                <a:latin typeface="メイリオ" panose="020B0604030504040204" pitchFamily="50" charset="-128"/>
                <a:ea typeface="メイリオ" panose="020B0604030504040204" pitchFamily="50" charset="-128"/>
              </a:rPr>
              <a:t>観測カメラ</a:t>
            </a:r>
            <a:endParaRPr lang="en-US" altLang="ja-JP" sz="2400" b="1" dirty="0">
              <a:solidFill>
                <a:prstClr val="black"/>
              </a:solidFill>
              <a:latin typeface="メイリオ" panose="020B0604030504040204" pitchFamily="50" charset="-128"/>
              <a:ea typeface="メイリオ" panose="020B0604030504040204" pitchFamily="50" charset="-128"/>
            </a:endParaRPr>
          </a:p>
        </p:txBody>
      </p:sp>
      <p:pic>
        <p:nvPicPr>
          <p:cNvPr id="29" name="グラフィックス 19" descr="ネットワーク">
            <a:extLst>
              <a:ext uri="{FF2B5EF4-FFF2-40B4-BE49-F238E27FC236}">
                <a16:creationId xmlns:a16="http://schemas.microsoft.com/office/drawing/2014/main" id="{6F48E3C6-A2B8-B1C1-29D0-0598E57CC6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9165" y="4708709"/>
            <a:ext cx="1017616" cy="1062450"/>
          </a:xfrm>
          <a:prstGeom prst="rect">
            <a:avLst/>
          </a:prstGeom>
        </p:spPr>
      </p:pic>
      <p:pic>
        <p:nvPicPr>
          <p:cNvPr id="30" name="図 29">
            <a:extLst>
              <a:ext uri="{FF2B5EF4-FFF2-40B4-BE49-F238E27FC236}">
                <a16:creationId xmlns:a16="http://schemas.microsoft.com/office/drawing/2014/main" id="{EA27A18A-8237-3C1B-7302-207E84F548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6566" y="4998245"/>
            <a:ext cx="1333309" cy="774353"/>
          </a:xfrm>
          <a:prstGeom prst="rect">
            <a:avLst/>
          </a:prstGeom>
        </p:spPr>
      </p:pic>
      <p:sp>
        <p:nvSpPr>
          <p:cNvPr id="31" name="矢印: 右 30">
            <a:extLst>
              <a:ext uri="{FF2B5EF4-FFF2-40B4-BE49-F238E27FC236}">
                <a16:creationId xmlns:a16="http://schemas.microsoft.com/office/drawing/2014/main" id="{E045413F-ABBF-39A9-29A6-0C330B738D6F}"/>
              </a:ext>
            </a:extLst>
          </p:cNvPr>
          <p:cNvSpPr/>
          <p:nvPr/>
        </p:nvSpPr>
        <p:spPr>
          <a:xfrm>
            <a:off x="6919442" y="5726192"/>
            <a:ext cx="2495376" cy="462315"/>
          </a:xfrm>
          <a:prstGeom prst="rightArrow">
            <a:avLst/>
          </a:prstGeom>
          <a:solidFill>
            <a:sysClr val="window" lastClr="FFFFFF"/>
          </a:solidFill>
          <a:ln w="28575" cap="flat" cmpd="sng" algn="ctr">
            <a:solidFill>
              <a:srgbClr val="99CB38"/>
            </a:solidFill>
            <a:prstDash val="solid"/>
          </a:ln>
          <a:effectLst/>
        </p:spPr>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32" name="テキスト ボックス 156">
            <a:extLst>
              <a:ext uri="{FF2B5EF4-FFF2-40B4-BE49-F238E27FC236}">
                <a16:creationId xmlns:a16="http://schemas.microsoft.com/office/drawing/2014/main" id="{2E4CB22B-E110-E80C-4D84-17EC886278F2}"/>
              </a:ext>
            </a:extLst>
          </p:cNvPr>
          <p:cNvSpPr txBox="1"/>
          <p:nvPr/>
        </p:nvSpPr>
        <p:spPr>
          <a:xfrm>
            <a:off x="2635727" y="5343931"/>
            <a:ext cx="1480666" cy="400110"/>
          </a:xfrm>
          <a:prstGeom prst="rect">
            <a:avLst/>
          </a:prstGeom>
          <a:solidFill>
            <a:srgbClr val="FFFFFF"/>
          </a:solidFill>
          <a:ln w="12700">
            <a:solidFill>
              <a:schemeClr val="tx1">
                <a:lumMod val="85000"/>
                <a:lumOff val="15000"/>
              </a:schemeClr>
            </a:solid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000" b="1" dirty="0">
                <a:solidFill>
                  <a:prstClr val="black"/>
                </a:solidFill>
                <a:latin typeface="メイリオ" panose="020B0604030504040204" pitchFamily="50" charset="-128"/>
                <a:ea typeface="メイリオ" panose="020B0604030504040204" pitchFamily="50" charset="-128"/>
              </a:rPr>
              <a:t>映像データ</a:t>
            </a:r>
          </a:p>
        </p:txBody>
      </p:sp>
      <p:pic>
        <p:nvPicPr>
          <p:cNvPr id="33" name="図 32">
            <a:extLst>
              <a:ext uri="{FF2B5EF4-FFF2-40B4-BE49-F238E27FC236}">
                <a16:creationId xmlns:a16="http://schemas.microsoft.com/office/drawing/2014/main" id="{6D515731-A4A5-C8FF-065C-7453A6749C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5364" y="5166210"/>
            <a:ext cx="1170350" cy="679711"/>
          </a:xfrm>
          <a:prstGeom prst="rect">
            <a:avLst/>
          </a:prstGeom>
        </p:spPr>
      </p:pic>
      <p:pic>
        <p:nvPicPr>
          <p:cNvPr id="34" name="図 33">
            <a:extLst>
              <a:ext uri="{FF2B5EF4-FFF2-40B4-BE49-F238E27FC236}">
                <a16:creationId xmlns:a16="http://schemas.microsoft.com/office/drawing/2014/main" id="{21A4ACDE-FEE4-EECF-8E1F-B810FE3735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1369" y="5042117"/>
            <a:ext cx="1170350" cy="679711"/>
          </a:xfrm>
          <a:prstGeom prst="rect">
            <a:avLst/>
          </a:prstGeom>
        </p:spPr>
      </p:pic>
      <p:pic>
        <p:nvPicPr>
          <p:cNvPr id="35" name="図 34">
            <a:extLst>
              <a:ext uri="{FF2B5EF4-FFF2-40B4-BE49-F238E27FC236}">
                <a16:creationId xmlns:a16="http://schemas.microsoft.com/office/drawing/2014/main" id="{903430BB-C8F8-B2E8-5C0B-349F01A17A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648" y="4925099"/>
            <a:ext cx="1170350" cy="679711"/>
          </a:xfrm>
          <a:prstGeom prst="rect">
            <a:avLst/>
          </a:prstGeom>
        </p:spPr>
      </p:pic>
      <p:sp>
        <p:nvSpPr>
          <p:cNvPr id="36" name="テキスト ボックス 158">
            <a:extLst>
              <a:ext uri="{FF2B5EF4-FFF2-40B4-BE49-F238E27FC236}">
                <a16:creationId xmlns:a16="http://schemas.microsoft.com/office/drawing/2014/main" id="{CD12AFA5-5748-B2C3-ADDD-9D3F350793CF}"/>
              </a:ext>
            </a:extLst>
          </p:cNvPr>
          <p:cNvSpPr txBox="1"/>
          <p:nvPr/>
        </p:nvSpPr>
        <p:spPr>
          <a:xfrm>
            <a:off x="6442100" y="5343896"/>
            <a:ext cx="1969401" cy="400110"/>
          </a:xfrm>
          <a:prstGeom prst="rect">
            <a:avLst/>
          </a:prstGeom>
          <a:solidFill>
            <a:srgbClr val="FFFFFF"/>
          </a:solidFill>
          <a:ln w="12700">
            <a:solidFill>
              <a:schemeClr val="tx1">
                <a:lumMod val="85000"/>
                <a:lumOff val="15000"/>
              </a:schemeClr>
            </a:solid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000" b="1" dirty="0">
                <a:solidFill>
                  <a:prstClr val="black"/>
                </a:solidFill>
                <a:latin typeface="メイリオ" panose="020B0604030504040204" pitchFamily="50" charset="-128"/>
                <a:ea typeface="メイリオ" panose="020B0604030504040204" pitchFamily="50" charset="-128"/>
              </a:rPr>
              <a:t>アーカイブ映像</a:t>
            </a:r>
          </a:p>
        </p:txBody>
      </p:sp>
      <p:pic>
        <p:nvPicPr>
          <p:cNvPr id="37" name="グラフィックス 173" descr="統計">
            <a:extLst>
              <a:ext uri="{FF2B5EF4-FFF2-40B4-BE49-F238E27FC236}">
                <a16:creationId xmlns:a16="http://schemas.microsoft.com/office/drawing/2014/main" id="{1E447BC7-829C-D20C-3897-430127A1AD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30614" y="4803163"/>
            <a:ext cx="1012931" cy="1009233"/>
          </a:xfrm>
          <a:prstGeom prst="rect">
            <a:avLst/>
          </a:prstGeom>
        </p:spPr>
      </p:pic>
      <p:pic>
        <p:nvPicPr>
          <p:cNvPr id="38" name="グラフィックス 175" descr="歯車 1 つ">
            <a:extLst>
              <a:ext uri="{FF2B5EF4-FFF2-40B4-BE49-F238E27FC236}">
                <a16:creationId xmlns:a16="http://schemas.microsoft.com/office/drawing/2014/main" id="{272DC6DE-7504-B2D1-5709-96CAA32C136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59692" y="4777280"/>
            <a:ext cx="1074221" cy="1074221"/>
          </a:xfrm>
          <a:prstGeom prst="rect">
            <a:avLst/>
          </a:prstGeom>
        </p:spPr>
      </p:pic>
      <p:sp>
        <p:nvSpPr>
          <p:cNvPr id="39" name="テキスト ボックス 178">
            <a:extLst>
              <a:ext uri="{FF2B5EF4-FFF2-40B4-BE49-F238E27FC236}">
                <a16:creationId xmlns:a16="http://schemas.microsoft.com/office/drawing/2014/main" id="{5039E4E9-8303-7D0E-72F2-F24C875030B8}"/>
              </a:ext>
            </a:extLst>
          </p:cNvPr>
          <p:cNvSpPr txBox="1"/>
          <p:nvPr/>
        </p:nvSpPr>
        <p:spPr>
          <a:xfrm>
            <a:off x="9329085" y="5757495"/>
            <a:ext cx="1789546"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a:solidFill>
                  <a:prstClr val="black"/>
                </a:solidFill>
                <a:latin typeface="メイリオ" panose="020B0604030504040204" pitchFamily="50" charset="-128"/>
                <a:ea typeface="メイリオ" panose="020B0604030504040204" pitchFamily="50" charset="-128"/>
              </a:rPr>
              <a:t>データ解析</a:t>
            </a:r>
          </a:p>
        </p:txBody>
      </p:sp>
    </p:spTree>
    <p:extLst>
      <p:ext uri="{BB962C8B-B14F-4D97-AF65-F5344CB8AC3E}">
        <p14:creationId xmlns:p14="http://schemas.microsoft.com/office/powerpoint/2010/main" val="2943130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577818"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提案手法による実装システム</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20</a:t>
            </a:fld>
            <a:endParaRPr kumimoji="1" lang="ja-JP" altLang="en-US" dirty="0"/>
          </a:p>
        </p:txBody>
      </p:sp>
      <p:sp>
        <p:nvSpPr>
          <p:cNvPr id="5" name="四角形: 角を丸くする 4">
            <a:extLst>
              <a:ext uri="{FF2B5EF4-FFF2-40B4-BE49-F238E27FC236}">
                <a16:creationId xmlns:a16="http://schemas.microsoft.com/office/drawing/2014/main" id="{92EEA8A7-C44C-1C85-073A-3EF0B21CD1C7}"/>
              </a:ext>
            </a:extLst>
          </p:cNvPr>
          <p:cNvSpPr/>
          <p:nvPr/>
        </p:nvSpPr>
        <p:spPr>
          <a:xfrm>
            <a:off x="8966402" y="1257120"/>
            <a:ext cx="2346097" cy="2059122"/>
          </a:xfrm>
          <a:prstGeom prst="roundRect">
            <a:avLst/>
          </a:prstGeom>
          <a:ln w="3810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 name="四角形: 角を丸くする 5">
            <a:extLst>
              <a:ext uri="{FF2B5EF4-FFF2-40B4-BE49-F238E27FC236}">
                <a16:creationId xmlns:a16="http://schemas.microsoft.com/office/drawing/2014/main" id="{9B86CCA3-D68F-422D-ECB2-232788C2D5CB}"/>
              </a:ext>
            </a:extLst>
          </p:cNvPr>
          <p:cNvSpPr/>
          <p:nvPr/>
        </p:nvSpPr>
        <p:spPr>
          <a:xfrm>
            <a:off x="8899487" y="3542648"/>
            <a:ext cx="2440806" cy="2677643"/>
          </a:xfrm>
          <a:prstGeom prst="roundRect">
            <a:avLst/>
          </a:prstGeom>
          <a:solidFill>
            <a:srgbClr val="E5F9FF"/>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7" name="四角形: 角を丸くする 6">
            <a:extLst>
              <a:ext uri="{FF2B5EF4-FFF2-40B4-BE49-F238E27FC236}">
                <a16:creationId xmlns:a16="http://schemas.microsoft.com/office/drawing/2014/main" id="{130C9C13-5A21-6721-EBC6-C6356C7A0D0D}"/>
              </a:ext>
            </a:extLst>
          </p:cNvPr>
          <p:cNvSpPr/>
          <p:nvPr/>
        </p:nvSpPr>
        <p:spPr>
          <a:xfrm>
            <a:off x="2917782" y="3825204"/>
            <a:ext cx="5643509" cy="2450471"/>
          </a:xfrm>
          <a:prstGeom prst="roundRect">
            <a:avLst/>
          </a:prstGeom>
          <a:solidFill>
            <a:srgbClr val="E5F9FF"/>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dirty="0"/>
          </a:p>
        </p:txBody>
      </p:sp>
      <p:sp>
        <p:nvSpPr>
          <p:cNvPr id="9" name="四角形: 角を丸くする 8">
            <a:extLst>
              <a:ext uri="{FF2B5EF4-FFF2-40B4-BE49-F238E27FC236}">
                <a16:creationId xmlns:a16="http://schemas.microsoft.com/office/drawing/2014/main" id="{35B3D3C0-039D-73C0-C6A7-7E54AC200B18}"/>
              </a:ext>
            </a:extLst>
          </p:cNvPr>
          <p:cNvSpPr/>
          <p:nvPr/>
        </p:nvSpPr>
        <p:spPr>
          <a:xfrm>
            <a:off x="625406" y="1238934"/>
            <a:ext cx="8020050" cy="2077308"/>
          </a:xfrm>
          <a:prstGeom prst="roundRect">
            <a:avLst/>
          </a:prstGeom>
          <a:solidFill>
            <a:srgbClr val="E5F9FF"/>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1" name="正方形/長方形 10">
            <a:extLst>
              <a:ext uri="{FF2B5EF4-FFF2-40B4-BE49-F238E27FC236}">
                <a16:creationId xmlns:a16="http://schemas.microsoft.com/office/drawing/2014/main" id="{7B59F7EB-15C4-F686-5C83-49A8B8E7F4D0}"/>
              </a:ext>
            </a:extLst>
          </p:cNvPr>
          <p:cNvSpPr/>
          <p:nvPr/>
        </p:nvSpPr>
        <p:spPr>
          <a:xfrm>
            <a:off x="4000276" y="3876702"/>
            <a:ext cx="3768636" cy="2260083"/>
          </a:xfrm>
          <a:prstGeom prst="rect">
            <a:avLst/>
          </a:prstGeom>
          <a:ln w="28575">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dirty="0"/>
          </a:p>
        </p:txBody>
      </p:sp>
      <p:grpSp>
        <p:nvGrpSpPr>
          <p:cNvPr id="16" name="グループ化 15">
            <a:extLst>
              <a:ext uri="{FF2B5EF4-FFF2-40B4-BE49-F238E27FC236}">
                <a16:creationId xmlns:a16="http://schemas.microsoft.com/office/drawing/2014/main" id="{AF6BEBAA-E34D-EE92-0E73-53FA7B7BEE35}"/>
              </a:ext>
            </a:extLst>
          </p:cNvPr>
          <p:cNvGrpSpPr/>
          <p:nvPr/>
        </p:nvGrpSpPr>
        <p:grpSpPr>
          <a:xfrm>
            <a:off x="729987" y="1411583"/>
            <a:ext cx="10499449" cy="4671300"/>
            <a:chOff x="-601996" y="1161387"/>
            <a:chExt cx="11989314" cy="5109065"/>
          </a:xfrm>
        </p:grpSpPr>
        <p:sp>
          <p:nvSpPr>
            <p:cNvPr id="57" name="フローチャート: 磁気ディスク 56">
              <a:extLst>
                <a:ext uri="{FF2B5EF4-FFF2-40B4-BE49-F238E27FC236}">
                  <a16:creationId xmlns:a16="http://schemas.microsoft.com/office/drawing/2014/main" id="{2DDE0339-8B06-D3E3-39B0-9B9B14E9DAA7}"/>
                </a:ext>
              </a:extLst>
            </p:cNvPr>
            <p:cNvSpPr/>
            <p:nvPr/>
          </p:nvSpPr>
          <p:spPr>
            <a:xfrm>
              <a:off x="9388280" y="4260718"/>
              <a:ext cx="1999038" cy="1636367"/>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2000" dirty="0">
                  <a:solidFill>
                    <a:schemeClr val="tx1"/>
                  </a:solidFill>
                </a:rPr>
                <a:t>画像データ</a:t>
              </a:r>
              <a:endParaRPr lang="en-US" altLang="ja-JP" sz="2000" dirty="0">
                <a:solidFill>
                  <a:schemeClr val="tx1"/>
                </a:solidFill>
              </a:endParaRPr>
            </a:p>
            <a:p>
              <a:pPr algn="ctr"/>
              <a:r>
                <a:rPr lang="ja-JP" altLang="en-US" sz="2000" dirty="0">
                  <a:solidFill>
                    <a:schemeClr val="tx1"/>
                  </a:solidFill>
                </a:rPr>
                <a:t>特徴ベクトル</a:t>
              </a:r>
              <a:endParaRPr lang="en-US" altLang="ja-JP" sz="2000" dirty="0">
                <a:solidFill>
                  <a:schemeClr val="tx1"/>
                </a:solidFill>
              </a:endParaRPr>
            </a:p>
          </p:txBody>
        </p:sp>
        <p:pic>
          <p:nvPicPr>
            <p:cNvPr id="58" name="グラフィックス 6" descr="コンピューター">
              <a:extLst>
                <a:ext uri="{FF2B5EF4-FFF2-40B4-BE49-F238E27FC236}">
                  <a16:creationId xmlns:a16="http://schemas.microsoft.com/office/drawing/2014/main" id="{396BEF04-8FB9-511E-E215-65EECC6DC7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34171" y="1161387"/>
              <a:ext cx="1506322" cy="1506323"/>
            </a:xfrm>
            <a:prstGeom prst="rect">
              <a:avLst/>
            </a:prstGeom>
          </p:spPr>
        </p:pic>
        <p:sp>
          <p:nvSpPr>
            <p:cNvPr id="59" name="矢印: 右 58">
              <a:extLst>
                <a:ext uri="{FF2B5EF4-FFF2-40B4-BE49-F238E27FC236}">
                  <a16:creationId xmlns:a16="http://schemas.microsoft.com/office/drawing/2014/main" id="{DAD6CAF5-EC36-05C9-78BD-9470AEB5F4DC}"/>
                </a:ext>
              </a:extLst>
            </p:cNvPr>
            <p:cNvSpPr/>
            <p:nvPr/>
          </p:nvSpPr>
          <p:spPr>
            <a:xfrm>
              <a:off x="2335367" y="2308990"/>
              <a:ext cx="1522505" cy="459258"/>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sp>
          <p:nvSpPr>
            <p:cNvPr id="60" name="矢印: 右 59">
              <a:extLst>
                <a:ext uri="{FF2B5EF4-FFF2-40B4-BE49-F238E27FC236}">
                  <a16:creationId xmlns:a16="http://schemas.microsoft.com/office/drawing/2014/main" id="{F5D0DA9B-1473-5604-C1B5-FE9471D796A7}"/>
                </a:ext>
              </a:extLst>
            </p:cNvPr>
            <p:cNvSpPr/>
            <p:nvPr/>
          </p:nvSpPr>
          <p:spPr>
            <a:xfrm rot="16200000">
              <a:off x="5046546" y="3156462"/>
              <a:ext cx="733652" cy="499493"/>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sp>
          <p:nvSpPr>
            <p:cNvPr id="61" name="テキスト ボックス 10">
              <a:extLst>
                <a:ext uri="{FF2B5EF4-FFF2-40B4-BE49-F238E27FC236}">
                  <a16:creationId xmlns:a16="http://schemas.microsoft.com/office/drawing/2014/main" id="{986BB273-BBC0-2D75-9FC0-B176123789D8}"/>
                </a:ext>
              </a:extLst>
            </p:cNvPr>
            <p:cNvSpPr txBox="1"/>
            <p:nvPr/>
          </p:nvSpPr>
          <p:spPr>
            <a:xfrm>
              <a:off x="3885069" y="2384622"/>
              <a:ext cx="2663786" cy="77422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000" dirty="0"/>
                <a:t>映像シーン</a:t>
              </a:r>
              <a:r>
                <a:rPr kumimoji="1" lang="ja-JP" altLang="en-US" sz="2000" dirty="0"/>
                <a:t>検索</a:t>
              </a:r>
              <a:endParaRPr kumimoji="1" lang="en-US" altLang="ja-JP" sz="2000" dirty="0"/>
            </a:p>
            <a:p>
              <a:pPr algn="ctr"/>
              <a:r>
                <a:rPr kumimoji="1" lang="ja-JP" altLang="en-US" sz="2000" dirty="0"/>
                <a:t>システム</a:t>
              </a:r>
            </a:p>
          </p:txBody>
        </p:sp>
        <p:sp>
          <p:nvSpPr>
            <p:cNvPr id="62" name="矢印: 右 61">
              <a:extLst>
                <a:ext uri="{FF2B5EF4-FFF2-40B4-BE49-F238E27FC236}">
                  <a16:creationId xmlns:a16="http://schemas.microsoft.com/office/drawing/2014/main" id="{36420CF8-BE86-6395-870B-00C1F7ED481C}"/>
                </a:ext>
              </a:extLst>
            </p:cNvPr>
            <p:cNvSpPr/>
            <p:nvPr/>
          </p:nvSpPr>
          <p:spPr>
            <a:xfrm flipH="1">
              <a:off x="7974793" y="4469249"/>
              <a:ext cx="1158708" cy="535640"/>
            </a:xfrm>
            <a:prstGeom prst="rightArrow">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dirty="0"/>
            </a:p>
          </p:txBody>
        </p:sp>
        <p:sp>
          <p:nvSpPr>
            <p:cNvPr id="63" name="矢印: 右 62">
              <a:extLst>
                <a:ext uri="{FF2B5EF4-FFF2-40B4-BE49-F238E27FC236}">
                  <a16:creationId xmlns:a16="http://schemas.microsoft.com/office/drawing/2014/main" id="{F3EEAEB1-E41F-CB26-D354-F410419E276F}"/>
                </a:ext>
              </a:extLst>
            </p:cNvPr>
            <p:cNvSpPr/>
            <p:nvPr/>
          </p:nvSpPr>
          <p:spPr>
            <a:xfrm>
              <a:off x="7974513" y="5016700"/>
              <a:ext cx="1159443" cy="535643"/>
            </a:xfrm>
            <a:prstGeom prst="rightArrow">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dirty="0"/>
            </a:p>
          </p:txBody>
        </p:sp>
        <p:sp>
          <p:nvSpPr>
            <p:cNvPr id="64" name="テキスト ボックス 17">
              <a:extLst>
                <a:ext uri="{FF2B5EF4-FFF2-40B4-BE49-F238E27FC236}">
                  <a16:creationId xmlns:a16="http://schemas.microsoft.com/office/drawing/2014/main" id="{B0E3B02D-8F83-AF6D-C7C8-0BF4A0D7E71E}"/>
                </a:ext>
              </a:extLst>
            </p:cNvPr>
            <p:cNvSpPr txBox="1"/>
            <p:nvPr/>
          </p:nvSpPr>
          <p:spPr>
            <a:xfrm>
              <a:off x="3124769" y="5563551"/>
              <a:ext cx="4434913" cy="706901"/>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en-US" altLang="ja-JP" sz="1600" dirty="0"/>
            </a:p>
            <a:p>
              <a:pPr algn="ctr"/>
              <a:r>
                <a:rPr lang="ja-JP" altLang="en-US" sz="2000" dirty="0"/>
                <a:t>特徴抽出・クラス分類</a:t>
              </a:r>
              <a:endParaRPr kumimoji="1" lang="ja-JP" altLang="en-US" sz="2000" dirty="0"/>
            </a:p>
          </p:txBody>
        </p:sp>
        <p:sp>
          <p:nvSpPr>
            <p:cNvPr id="65" name="テキスト ボックス 18">
              <a:extLst>
                <a:ext uri="{FF2B5EF4-FFF2-40B4-BE49-F238E27FC236}">
                  <a16:creationId xmlns:a16="http://schemas.microsoft.com/office/drawing/2014/main" id="{116838E0-B8CC-E346-3D20-15577FB63511}"/>
                </a:ext>
              </a:extLst>
            </p:cNvPr>
            <p:cNvSpPr txBox="1"/>
            <p:nvPr/>
          </p:nvSpPr>
          <p:spPr>
            <a:xfrm>
              <a:off x="-431266" y="2411100"/>
              <a:ext cx="2638269" cy="77422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342900" indent="-342900">
                <a:buFont typeface="Arial" panose="020B0604020202020204" pitchFamily="34" charset="0"/>
                <a:buChar char="•"/>
              </a:pPr>
              <a:r>
                <a:rPr kumimoji="1" lang="en-US" altLang="ja-JP" sz="2000" dirty="0"/>
                <a:t>IoT</a:t>
              </a:r>
            </a:p>
            <a:p>
              <a:pPr marL="342900" indent="-342900">
                <a:buFont typeface="Arial" panose="020B0604020202020204" pitchFamily="34" charset="0"/>
                <a:buChar char="•"/>
              </a:pPr>
              <a:r>
                <a:rPr lang="ja-JP" altLang="en-US" sz="2000" dirty="0"/>
                <a:t>モバイル端末</a:t>
              </a:r>
              <a:endParaRPr lang="en-US" altLang="ja-JP" sz="2000" dirty="0"/>
            </a:p>
          </p:txBody>
        </p:sp>
        <p:pic>
          <p:nvPicPr>
            <p:cNvPr id="66" name="グラフィックス 19" descr="ネットワーク">
              <a:extLst>
                <a:ext uri="{FF2B5EF4-FFF2-40B4-BE49-F238E27FC236}">
                  <a16:creationId xmlns:a16="http://schemas.microsoft.com/office/drawing/2014/main" id="{61FCE241-1BC4-33F9-D265-BD15816956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1996" y="1353882"/>
              <a:ext cx="1001580" cy="1001582"/>
            </a:xfrm>
            <a:prstGeom prst="rect">
              <a:avLst/>
            </a:prstGeom>
          </p:spPr>
        </p:pic>
        <p:sp>
          <p:nvSpPr>
            <p:cNvPr id="67" name="矢印: 右 66">
              <a:extLst>
                <a:ext uri="{FF2B5EF4-FFF2-40B4-BE49-F238E27FC236}">
                  <a16:creationId xmlns:a16="http://schemas.microsoft.com/office/drawing/2014/main" id="{0E98715A-6C26-96CF-5457-62B442A571A0}"/>
                </a:ext>
              </a:extLst>
            </p:cNvPr>
            <p:cNvSpPr/>
            <p:nvPr/>
          </p:nvSpPr>
          <p:spPr>
            <a:xfrm rot="16200000" flipH="1">
              <a:off x="4506920" y="3207285"/>
              <a:ext cx="733187" cy="499491"/>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grpSp>
      <p:pic>
        <p:nvPicPr>
          <p:cNvPr id="17" name="図 16">
            <a:extLst>
              <a:ext uri="{FF2B5EF4-FFF2-40B4-BE49-F238E27FC236}">
                <a16:creationId xmlns:a16="http://schemas.microsoft.com/office/drawing/2014/main" id="{13DD64B0-535D-83A3-2DBE-43FFF06087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7542" y="1556990"/>
            <a:ext cx="1333309" cy="774353"/>
          </a:xfrm>
          <a:prstGeom prst="rect">
            <a:avLst/>
          </a:prstGeom>
        </p:spPr>
      </p:pic>
      <p:pic>
        <p:nvPicPr>
          <p:cNvPr id="18" name="グラフィックス 17" descr="プログラマー">
            <a:extLst>
              <a:ext uri="{FF2B5EF4-FFF2-40B4-BE49-F238E27FC236}">
                <a16:creationId xmlns:a16="http://schemas.microsoft.com/office/drawing/2014/main" id="{2C7CDD3F-EA12-14B9-B710-B7DFC88D89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9482" y="1264571"/>
            <a:ext cx="1192365" cy="1231103"/>
          </a:xfrm>
          <a:prstGeom prst="rect">
            <a:avLst/>
          </a:prstGeom>
        </p:spPr>
      </p:pic>
      <p:sp>
        <p:nvSpPr>
          <p:cNvPr id="19" name="矢印: 右 18">
            <a:extLst>
              <a:ext uri="{FF2B5EF4-FFF2-40B4-BE49-F238E27FC236}">
                <a16:creationId xmlns:a16="http://schemas.microsoft.com/office/drawing/2014/main" id="{D476F32B-0810-DA42-7AC5-57E3F99BC539}"/>
              </a:ext>
            </a:extLst>
          </p:cNvPr>
          <p:cNvSpPr/>
          <p:nvPr/>
        </p:nvSpPr>
        <p:spPr>
          <a:xfrm>
            <a:off x="7208714" y="2439652"/>
            <a:ext cx="2113873" cy="462315"/>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grpSp>
        <p:nvGrpSpPr>
          <p:cNvPr id="20" name="グループ化 19">
            <a:extLst>
              <a:ext uri="{FF2B5EF4-FFF2-40B4-BE49-F238E27FC236}">
                <a16:creationId xmlns:a16="http://schemas.microsoft.com/office/drawing/2014/main" id="{602BE711-A40F-0544-B587-9738B64504ED}"/>
              </a:ext>
            </a:extLst>
          </p:cNvPr>
          <p:cNvGrpSpPr/>
          <p:nvPr/>
        </p:nvGrpSpPr>
        <p:grpSpPr>
          <a:xfrm>
            <a:off x="4173552" y="4000302"/>
            <a:ext cx="1404885" cy="1582488"/>
            <a:chOff x="4716685" y="4065497"/>
            <a:chExt cx="2011142" cy="2104911"/>
          </a:xfrm>
        </p:grpSpPr>
        <p:sp>
          <p:nvSpPr>
            <p:cNvPr id="30" name="フローチャート: 結合子 29">
              <a:extLst>
                <a:ext uri="{FF2B5EF4-FFF2-40B4-BE49-F238E27FC236}">
                  <a16:creationId xmlns:a16="http://schemas.microsoft.com/office/drawing/2014/main" id="{C529518A-2E17-378F-EACE-5E637EAE7A17}"/>
                </a:ext>
              </a:extLst>
            </p:cNvPr>
            <p:cNvSpPr/>
            <p:nvPr/>
          </p:nvSpPr>
          <p:spPr>
            <a:xfrm>
              <a:off x="4716685" y="4065497"/>
              <a:ext cx="440304" cy="436685"/>
            </a:xfrm>
            <a:prstGeom prst="flowChartConnector">
              <a:avLst/>
            </a:prstGeo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sp>
          <p:nvSpPr>
            <p:cNvPr id="31" name="フローチャート: 結合子 30">
              <a:extLst>
                <a:ext uri="{FF2B5EF4-FFF2-40B4-BE49-F238E27FC236}">
                  <a16:creationId xmlns:a16="http://schemas.microsoft.com/office/drawing/2014/main" id="{D3EE7F2D-4C09-8A9F-D6D0-8A336D6621DA}"/>
                </a:ext>
              </a:extLst>
            </p:cNvPr>
            <p:cNvSpPr/>
            <p:nvPr/>
          </p:nvSpPr>
          <p:spPr>
            <a:xfrm>
              <a:off x="4716685" y="4619972"/>
              <a:ext cx="440304" cy="436685"/>
            </a:xfrm>
            <a:prstGeom prst="flowChartConnector">
              <a:avLst/>
            </a:prstGeo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sp>
          <p:nvSpPr>
            <p:cNvPr id="32" name="フローチャート: 結合子 31">
              <a:extLst>
                <a:ext uri="{FF2B5EF4-FFF2-40B4-BE49-F238E27FC236}">
                  <a16:creationId xmlns:a16="http://schemas.microsoft.com/office/drawing/2014/main" id="{ACF4B8BB-0B5E-78AE-F8D7-52F57E10BB1F}"/>
                </a:ext>
              </a:extLst>
            </p:cNvPr>
            <p:cNvSpPr/>
            <p:nvPr/>
          </p:nvSpPr>
          <p:spPr>
            <a:xfrm>
              <a:off x="4716685" y="5174447"/>
              <a:ext cx="440304" cy="436685"/>
            </a:xfrm>
            <a:prstGeom prst="flowChartConnector">
              <a:avLst/>
            </a:prstGeo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sp>
          <p:nvSpPr>
            <p:cNvPr id="33" name="フローチャート: 結合子 32">
              <a:extLst>
                <a:ext uri="{FF2B5EF4-FFF2-40B4-BE49-F238E27FC236}">
                  <a16:creationId xmlns:a16="http://schemas.microsoft.com/office/drawing/2014/main" id="{B6DC03DA-D4B4-86F9-A063-9C26ABEC01E2}"/>
                </a:ext>
              </a:extLst>
            </p:cNvPr>
            <p:cNvSpPr/>
            <p:nvPr/>
          </p:nvSpPr>
          <p:spPr>
            <a:xfrm>
              <a:off x="4716685" y="5733723"/>
              <a:ext cx="440304" cy="436685"/>
            </a:xfrm>
            <a:prstGeom prst="flowChartConnector">
              <a:avLst/>
            </a:prstGeo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sp>
          <p:nvSpPr>
            <p:cNvPr id="34" name="フローチャート: 結合子 33">
              <a:extLst>
                <a:ext uri="{FF2B5EF4-FFF2-40B4-BE49-F238E27FC236}">
                  <a16:creationId xmlns:a16="http://schemas.microsoft.com/office/drawing/2014/main" id="{BFC37CC0-060E-E907-CAC7-47A32BAD588F}"/>
                </a:ext>
              </a:extLst>
            </p:cNvPr>
            <p:cNvSpPr/>
            <p:nvPr/>
          </p:nvSpPr>
          <p:spPr>
            <a:xfrm>
              <a:off x="5502104" y="4401629"/>
              <a:ext cx="440304" cy="436685"/>
            </a:xfrm>
            <a:prstGeom prst="flowChartConnector">
              <a:avLst/>
            </a:prstGeo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sp>
          <p:nvSpPr>
            <p:cNvPr id="35" name="フローチャート: 結合子 34">
              <a:extLst>
                <a:ext uri="{FF2B5EF4-FFF2-40B4-BE49-F238E27FC236}">
                  <a16:creationId xmlns:a16="http://schemas.microsoft.com/office/drawing/2014/main" id="{E54FECBA-D843-C29C-F1C0-2DB212BCE10F}"/>
                </a:ext>
              </a:extLst>
            </p:cNvPr>
            <p:cNvSpPr/>
            <p:nvPr/>
          </p:nvSpPr>
          <p:spPr>
            <a:xfrm>
              <a:off x="5502104" y="4956104"/>
              <a:ext cx="440304" cy="436685"/>
            </a:xfrm>
            <a:prstGeom prst="flowChartConnector">
              <a:avLst/>
            </a:prstGeo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sp>
          <p:nvSpPr>
            <p:cNvPr id="36" name="フローチャート: 結合子 35">
              <a:extLst>
                <a:ext uri="{FF2B5EF4-FFF2-40B4-BE49-F238E27FC236}">
                  <a16:creationId xmlns:a16="http://schemas.microsoft.com/office/drawing/2014/main" id="{121D8223-8CCC-5FFE-B0D4-89E437914C40}"/>
                </a:ext>
              </a:extLst>
            </p:cNvPr>
            <p:cNvSpPr/>
            <p:nvPr/>
          </p:nvSpPr>
          <p:spPr>
            <a:xfrm>
              <a:off x="5502104" y="5510579"/>
              <a:ext cx="440304" cy="436685"/>
            </a:xfrm>
            <a:prstGeom prst="flowChartConnector">
              <a:avLst/>
            </a:prstGeo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sp>
          <p:nvSpPr>
            <p:cNvPr id="37" name="フローチャート: 結合子 36">
              <a:extLst>
                <a:ext uri="{FF2B5EF4-FFF2-40B4-BE49-F238E27FC236}">
                  <a16:creationId xmlns:a16="http://schemas.microsoft.com/office/drawing/2014/main" id="{649A1887-9850-887C-0831-5FD54EE9BD8F}"/>
                </a:ext>
              </a:extLst>
            </p:cNvPr>
            <p:cNvSpPr/>
            <p:nvPr/>
          </p:nvSpPr>
          <p:spPr>
            <a:xfrm>
              <a:off x="6287523" y="4683088"/>
              <a:ext cx="440304" cy="436685"/>
            </a:xfrm>
            <a:prstGeom prst="flowChartConnector">
              <a:avLst/>
            </a:prstGeo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sp>
          <p:nvSpPr>
            <p:cNvPr id="38" name="フローチャート: 結合子 37">
              <a:extLst>
                <a:ext uri="{FF2B5EF4-FFF2-40B4-BE49-F238E27FC236}">
                  <a16:creationId xmlns:a16="http://schemas.microsoft.com/office/drawing/2014/main" id="{F83A9987-E011-C924-4384-696ED46870D8}"/>
                </a:ext>
              </a:extLst>
            </p:cNvPr>
            <p:cNvSpPr/>
            <p:nvPr/>
          </p:nvSpPr>
          <p:spPr>
            <a:xfrm>
              <a:off x="6287523" y="5237563"/>
              <a:ext cx="440304" cy="436685"/>
            </a:xfrm>
            <a:prstGeom prst="flowChartConnector">
              <a:avLst/>
            </a:prstGeo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cxnSp>
          <p:nvCxnSpPr>
            <p:cNvPr id="39" name="直線矢印コネクタ 38">
              <a:extLst>
                <a:ext uri="{FF2B5EF4-FFF2-40B4-BE49-F238E27FC236}">
                  <a16:creationId xmlns:a16="http://schemas.microsoft.com/office/drawing/2014/main" id="{8F23122A-1F01-E9CB-26BF-FDCDE652C26F}"/>
                </a:ext>
              </a:extLst>
            </p:cNvPr>
            <p:cNvCxnSpPr>
              <a:stCxn id="30" idx="6"/>
              <a:endCxn id="34" idx="2"/>
            </p:cNvCxnSpPr>
            <p:nvPr/>
          </p:nvCxnSpPr>
          <p:spPr>
            <a:xfrm>
              <a:off x="5156989" y="4283840"/>
              <a:ext cx="345115" cy="336132"/>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40" name="直線矢印コネクタ 39">
              <a:extLst>
                <a:ext uri="{FF2B5EF4-FFF2-40B4-BE49-F238E27FC236}">
                  <a16:creationId xmlns:a16="http://schemas.microsoft.com/office/drawing/2014/main" id="{2703F0E5-9352-9281-FFD7-09C50C635AE1}"/>
                </a:ext>
              </a:extLst>
            </p:cNvPr>
            <p:cNvCxnSpPr>
              <a:cxnSpLocks/>
              <a:stCxn id="30" idx="6"/>
              <a:endCxn id="35" idx="2"/>
            </p:cNvCxnSpPr>
            <p:nvPr/>
          </p:nvCxnSpPr>
          <p:spPr>
            <a:xfrm>
              <a:off x="5156989" y="4283840"/>
              <a:ext cx="345115" cy="890607"/>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41" name="直線矢印コネクタ 40">
              <a:extLst>
                <a:ext uri="{FF2B5EF4-FFF2-40B4-BE49-F238E27FC236}">
                  <a16:creationId xmlns:a16="http://schemas.microsoft.com/office/drawing/2014/main" id="{63667626-6BF2-B9F9-517A-6B36209E42E2}"/>
                </a:ext>
              </a:extLst>
            </p:cNvPr>
            <p:cNvCxnSpPr>
              <a:cxnSpLocks/>
              <a:stCxn id="30" idx="6"/>
              <a:endCxn id="36" idx="2"/>
            </p:cNvCxnSpPr>
            <p:nvPr/>
          </p:nvCxnSpPr>
          <p:spPr>
            <a:xfrm>
              <a:off x="5156989" y="4283840"/>
              <a:ext cx="345115" cy="1445082"/>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42" name="直線矢印コネクタ 41">
              <a:extLst>
                <a:ext uri="{FF2B5EF4-FFF2-40B4-BE49-F238E27FC236}">
                  <a16:creationId xmlns:a16="http://schemas.microsoft.com/office/drawing/2014/main" id="{299E8955-1E56-AD81-E416-55DF4503D851}"/>
                </a:ext>
              </a:extLst>
            </p:cNvPr>
            <p:cNvCxnSpPr>
              <a:cxnSpLocks/>
              <a:stCxn id="31" idx="6"/>
              <a:endCxn id="34" idx="2"/>
            </p:cNvCxnSpPr>
            <p:nvPr/>
          </p:nvCxnSpPr>
          <p:spPr>
            <a:xfrm flipV="1">
              <a:off x="5156989" y="4619972"/>
              <a:ext cx="345115" cy="218343"/>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43" name="直線矢印コネクタ 42">
              <a:extLst>
                <a:ext uri="{FF2B5EF4-FFF2-40B4-BE49-F238E27FC236}">
                  <a16:creationId xmlns:a16="http://schemas.microsoft.com/office/drawing/2014/main" id="{7DD430FB-4C60-B02B-0D03-BB840A57A48C}"/>
                </a:ext>
              </a:extLst>
            </p:cNvPr>
            <p:cNvCxnSpPr>
              <a:cxnSpLocks/>
              <a:stCxn id="31" idx="6"/>
              <a:endCxn id="35" idx="2"/>
            </p:cNvCxnSpPr>
            <p:nvPr/>
          </p:nvCxnSpPr>
          <p:spPr>
            <a:xfrm>
              <a:off x="5156989" y="4838315"/>
              <a:ext cx="345115" cy="336132"/>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44" name="直線矢印コネクタ 43">
              <a:extLst>
                <a:ext uri="{FF2B5EF4-FFF2-40B4-BE49-F238E27FC236}">
                  <a16:creationId xmlns:a16="http://schemas.microsoft.com/office/drawing/2014/main" id="{E1884EDC-5C20-ECF7-ECC5-DDCE61F430A0}"/>
                </a:ext>
              </a:extLst>
            </p:cNvPr>
            <p:cNvCxnSpPr>
              <a:cxnSpLocks/>
              <a:stCxn id="31" idx="6"/>
              <a:endCxn id="36" idx="2"/>
            </p:cNvCxnSpPr>
            <p:nvPr/>
          </p:nvCxnSpPr>
          <p:spPr>
            <a:xfrm>
              <a:off x="5156989" y="4838315"/>
              <a:ext cx="345115" cy="890607"/>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45" name="直線矢印コネクタ 44">
              <a:extLst>
                <a:ext uri="{FF2B5EF4-FFF2-40B4-BE49-F238E27FC236}">
                  <a16:creationId xmlns:a16="http://schemas.microsoft.com/office/drawing/2014/main" id="{977FC3AC-6209-9A5D-7DB3-AF1F0CE86D7B}"/>
                </a:ext>
              </a:extLst>
            </p:cNvPr>
            <p:cNvCxnSpPr>
              <a:cxnSpLocks/>
              <a:stCxn id="32" idx="6"/>
              <a:endCxn id="34" idx="2"/>
            </p:cNvCxnSpPr>
            <p:nvPr/>
          </p:nvCxnSpPr>
          <p:spPr>
            <a:xfrm flipV="1">
              <a:off x="5156989" y="4619972"/>
              <a:ext cx="345115" cy="772818"/>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46" name="直線矢印コネクタ 45">
              <a:extLst>
                <a:ext uri="{FF2B5EF4-FFF2-40B4-BE49-F238E27FC236}">
                  <a16:creationId xmlns:a16="http://schemas.microsoft.com/office/drawing/2014/main" id="{33347954-9D8E-A1AB-3C12-976530521CA6}"/>
                </a:ext>
              </a:extLst>
            </p:cNvPr>
            <p:cNvCxnSpPr>
              <a:cxnSpLocks/>
              <a:stCxn id="32" idx="6"/>
              <a:endCxn id="35" idx="2"/>
            </p:cNvCxnSpPr>
            <p:nvPr/>
          </p:nvCxnSpPr>
          <p:spPr>
            <a:xfrm flipV="1">
              <a:off x="5156989" y="5174447"/>
              <a:ext cx="345115" cy="218343"/>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47" name="直線矢印コネクタ 46">
              <a:extLst>
                <a:ext uri="{FF2B5EF4-FFF2-40B4-BE49-F238E27FC236}">
                  <a16:creationId xmlns:a16="http://schemas.microsoft.com/office/drawing/2014/main" id="{591770DA-2F42-8184-34A0-570380025B65}"/>
                </a:ext>
              </a:extLst>
            </p:cNvPr>
            <p:cNvCxnSpPr>
              <a:cxnSpLocks/>
              <a:stCxn id="32" idx="6"/>
              <a:endCxn id="36" idx="2"/>
            </p:cNvCxnSpPr>
            <p:nvPr/>
          </p:nvCxnSpPr>
          <p:spPr>
            <a:xfrm>
              <a:off x="5156989" y="5392790"/>
              <a:ext cx="345115" cy="336132"/>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48" name="直線矢印コネクタ 47">
              <a:extLst>
                <a:ext uri="{FF2B5EF4-FFF2-40B4-BE49-F238E27FC236}">
                  <a16:creationId xmlns:a16="http://schemas.microsoft.com/office/drawing/2014/main" id="{D34C4E8E-08FB-A034-6417-538501207BB5}"/>
                </a:ext>
              </a:extLst>
            </p:cNvPr>
            <p:cNvCxnSpPr>
              <a:cxnSpLocks/>
              <a:stCxn id="33" idx="6"/>
              <a:endCxn id="34" idx="2"/>
            </p:cNvCxnSpPr>
            <p:nvPr/>
          </p:nvCxnSpPr>
          <p:spPr>
            <a:xfrm flipV="1">
              <a:off x="5156989" y="4619972"/>
              <a:ext cx="345115" cy="1332094"/>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49" name="直線矢印コネクタ 48">
              <a:extLst>
                <a:ext uri="{FF2B5EF4-FFF2-40B4-BE49-F238E27FC236}">
                  <a16:creationId xmlns:a16="http://schemas.microsoft.com/office/drawing/2014/main" id="{A5684FA5-E07D-66CD-2753-6AD2B40CE4AF}"/>
                </a:ext>
              </a:extLst>
            </p:cNvPr>
            <p:cNvCxnSpPr>
              <a:cxnSpLocks/>
              <a:stCxn id="33" idx="6"/>
              <a:endCxn id="35" idx="2"/>
            </p:cNvCxnSpPr>
            <p:nvPr/>
          </p:nvCxnSpPr>
          <p:spPr>
            <a:xfrm flipV="1">
              <a:off x="5156989" y="5174447"/>
              <a:ext cx="345115" cy="777619"/>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50" name="直線矢印コネクタ 49">
              <a:extLst>
                <a:ext uri="{FF2B5EF4-FFF2-40B4-BE49-F238E27FC236}">
                  <a16:creationId xmlns:a16="http://schemas.microsoft.com/office/drawing/2014/main" id="{C6465F91-497F-1F18-3E76-F36BF95E096B}"/>
                </a:ext>
              </a:extLst>
            </p:cNvPr>
            <p:cNvCxnSpPr>
              <a:cxnSpLocks/>
              <a:stCxn id="33" idx="6"/>
              <a:endCxn id="36" idx="2"/>
            </p:cNvCxnSpPr>
            <p:nvPr/>
          </p:nvCxnSpPr>
          <p:spPr>
            <a:xfrm flipV="1">
              <a:off x="5156989" y="5728922"/>
              <a:ext cx="345115" cy="223144"/>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51" name="直線矢印コネクタ 50">
              <a:extLst>
                <a:ext uri="{FF2B5EF4-FFF2-40B4-BE49-F238E27FC236}">
                  <a16:creationId xmlns:a16="http://schemas.microsoft.com/office/drawing/2014/main" id="{4A8F3763-9B7F-3543-F8CD-B49F6DDB3740}"/>
                </a:ext>
              </a:extLst>
            </p:cNvPr>
            <p:cNvCxnSpPr>
              <a:cxnSpLocks/>
              <a:stCxn id="34" idx="6"/>
              <a:endCxn id="38" idx="2"/>
            </p:cNvCxnSpPr>
            <p:nvPr/>
          </p:nvCxnSpPr>
          <p:spPr>
            <a:xfrm>
              <a:off x="5942408" y="4619972"/>
              <a:ext cx="345115" cy="835934"/>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52" name="直線矢印コネクタ 51">
              <a:extLst>
                <a:ext uri="{FF2B5EF4-FFF2-40B4-BE49-F238E27FC236}">
                  <a16:creationId xmlns:a16="http://schemas.microsoft.com/office/drawing/2014/main" id="{394042D7-0277-E1DA-A2A4-C4F4E9B9B986}"/>
                </a:ext>
              </a:extLst>
            </p:cNvPr>
            <p:cNvCxnSpPr>
              <a:cxnSpLocks/>
              <a:stCxn id="34" idx="6"/>
              <a:endCxn id="37" idx="2"/>
            </p:cNvCxnSpPr>
            <p:nvPr/>
          </p:nvCxnSpPr>
          <p:spPr>
            <a:xfrm>
              <a:off x="5942408" y="4619972"/>
              <a:ext cx="345115" cy="281459"/>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53" name="直線矢印コネクタ 52">
              <a:extLst>
                <a:ext uri="{FF2B5EF4-FFF2-40B4-BE49-F238E27FC236}">
                  <a16:creationId xmlns:a16="http://schemas.microsoft.com/office/drawing/2014/main" id="{68591B02-69F2-BF16-022F-BE115C5ED3F9}"/>
                </a:ext>
              </a:extLst>
            </p:cNvPr>
            <p:cNvCxnSpPr>
              <a:cxnSpLocks/>
              <a:stCxn id="35" idx="6"/>
              <a:endCxn id="38" idx="2"/>
            </p:cNvCxnSpPr>
            <p:nvPr/>
          </p:nvCxnSpPr>
          <p:spPr>
            <a:xfrm>
              <a:off x="5942408" y="5174447"/>
              <a:ext cx="345115" cy="281459"/>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54" name="直線矢印コネクタ 53">
              <a:extLst>
                <a:ext uri="{FF2B5EF4-FFF2-40B4-BE49-F238E27FC236}">
                  <a16:creationId xmlns:a16="http://schemas.microsoft.com/office/drawing/2014/main" id="{5FE7DF22-AA7A-901B-A6C6-74A30E948E6A}"/>
                </a:ext>
              </a:extLst>
            </p:cNvPr>
            <p:cNvCxnSpPr>
              <a:cxnSpLocks/>
              <a:stCxn id="35" idx="6"/>
              <a:endCxn id="37" idx="2"/>
            </p:cNvCxnSpPr>
            <p:nvPr/>
          </p:nvCxnSpPr>
          <p:spPr>
            <a:xfrm flipV="1">
              <a:off x="5942408" y="4901431"/>
              <a:ext cx="345115" cy="273016"/>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55" name="直線矢印コネクタ 54">
              <a:extLst>
                <a:ext uri="{FF2B5EF4-FFF2-40B4-BE49-F238E27FC236}">
                  <a16:creationId xmlns:a16="http://schemas.microsoft.com/office/drawing/2014/main" id="{48759123-63AF-DA74-A9B1-8736EA644817}"/>
                </a:ext>
              </a:extLst>
            </p:cNvPr>
            <p:cNvCxnSpPr>
              <a:cxnSpLocks/>
              <a:stCxn id="36" idx="6"/>
              <a:endCxn id="38" idx="2"/>
            </p:cNvCxnSpPr>
            <p:nvPr/>
          </p:nvCxnSpPr>
          <p:spPr>
            <a:xfrm flipV="1">
              <a:off x="5942408" y="5455906"/>
              <a:ext cx="345115" cy="273016"/>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cxnSp>
          <p:nvCxnSpPr>
            <p:cNvPr id="56" name="直線矢印コネクタ 55">
              <a:extLst>
                <a:ext uri="{FF2B5EF4-FFF2-40B4-BE49-F238E27FC236}">
                  <a16:creationId xmlns:a16="http://schemas.microsoft.com/office/drawing/2014/main" id="{5A4655EC-C10D-3DF8-C470-DE359E091E5D}"/>
                </a:ext>
              </a:extLst>
            </p:cNvPr>
            <p:cNvCxnSpPr>
              <a:cxnSpLocks/>
              <a:stCxn id="36" idx="6"/>
              <a:endCxn id="37" idx="2"/>
            </p:cNvCxnSpPr>
            <p:nvPr/>
          </p:nvCxnSpPr>
          <p:spPr>
            <a:xfrm flipV="1">
              <a:off x="5942408" y="4901431"/>
              <a:ext cx="345115" cy="827491"/>
            </a:xfrm>
            <a:prstGeom prst="straightConnector1">
              <a:avLst/>
            </a:prstGeom>
            <a:ln w="19050">
              <a:solidFill>
                <a:schemeClr val="accent2">
                  <a:lumMod val="75000"/>
                </a:schemeClr>
              </a:solidFill>
              <a:tailEnd type="triangle"/>
            </a:ln>
          </p:spPr>
          <p:style>
            <a:lnRef idx="2">
              <a:schemeClr val="accent2"/>
            </a:lnRef>
            <a:fillRef idx="1">
              <a:schemeClr val="lt1"/>
            </a:fillRef>
            <a:effectRef idx="0">
              <a:schemeClr val="accent2"/>
            </a:effectRef>
            <a:fontRef idx="minor">
              <a:schemeClr val="dk1"/>
            </a:fontRef>
          </p:style>
        </p:cxnSp>
      </p:grpSp>
      <p:sp>
        <p:nvSpPr>
          <p:cNvPr id="21" name="正方形/長方形 20">
            <a:extLst>
              <a:ext uri="{FF2B5EF4-FFF2-40B4-BE49-F238E27FC236}">
                <a16:creationId xmlns:a16="http://schemas.microsoft.com/office/drawing/2014/main" id="{DC8E2194-1847-0C10-01E8-B286AE989AAE}"/>
              </a:ext>
            </a:extLst>
          </p:cNvPr>
          <p:cNvSpPr/>
          <p:nvPr/>
        </p:nvSpPr>
        <p:spPr>
          <a:xfrm>
            <a:off x="6094456" y="4114204"/>
            <a:ext cx="1587803" cy="1385983"/>
          </a:xfrm>
          <a:prstGeom prst="rect">
            <a:avLst/>
          </a:prstGeom>
          <a:solidFill>
            <a:srgbClr val="CCECFF"/>
          </a:solidFill>
          <a:ln w="190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dirty="0"/>
          </a:p>
        </p:txBody>
      </p:sp>
      <p:sp>
        <p:nvSpPr>
          <p:cNvPr id="22" name="楕円 21">
            <a:extLst>
              <a:ext uri="{FF2B5EF4-FFF2-40B4-BE49-F238E27FC236}">
                <a16:creationId xmlns:a16="http://schemas.microsoft.com/office/drawing/2014/main" id="{28229DD4-A9ED-5BC7-A643-F145A8EEA33C}"/>
              </a:ext>
            </a:extLst>
          </p:cNvPr>
          <p:cNvSpPr/>
          <p:nvPr/>
        </p:nvSpPr>
        <p:spPr>
          <a:xfrm>
            <a:off x="6808837" y="4952573"/>
            <a:ext cx="707934" cy="424963"/>
          </a:xfrm>
          <a:prstGeom prst="ellipse">
            <a:avLst/>
          </a:prstGeom>
          <a:solidFill>
            <a:srgbClr val="FFC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sp>
        <p:nvSpPr>
          <p:cNvPr id="23" name="楕円 22">
            <a:extLst>
              <a:ext uri="{FF2B5EF4-FFF2-40B4-BE49-F238E27FC236}">
                <a16:creationId xmlns:a16="http://schemas.microsoft.com/office/drawing/2014/main" id="{D39DF230-A48D-F778-8258-6E9BDF8E2AE1}"/>
              </a:ext>
            </a:extLst>
          </p:cNvPr>
          <p:cNvSpPr/>
          <p:nvPr/>
        </p:nvSpPr>
        <p:spPr>
          <a:xfrm rot="2143402">
            <a:off x="6748298" y="4368115"/>
            <a:ext cx="915705" cy="327035"/>
          </a:xfrm>
          <a:prstGeom prst="ellipse">
            <a:avLst/>
          </a:prstGeom>
          <a:solidFill>
            <a:schemeClr val="tx2">
              <a:lumMod val="60000"/>
              <a:lumOff val="40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sp>
        <p:nvSpPr>
          <p:cNvPr id="24" name="楕円 23">
            <a:extLst>
              <a:ext uri="{FF2B5EF4-FFF2-40B4-BE49-F238E27FC236}">
                <a16:creationId xmlns:a16="http://schemas.microsoft.com/office/drawing/2014/main" id="{A1D5502A-F80B-AADE-5AE3-EB10DDFED123}"/>
              </a:ext>
            </a:extLst>
          </p:cNvPr>
          <p:cNvSpPr/>
          <p:nvPr/>
        </p:nvSpPr>
        <p:spPr>
          <a:xfrm rot="5745156">
            <a:off x="6026393" y="4440106"/>
            <a:ext cx="868969" cy="589728"/>
          </a:xfrm>
          <a:prstGeom prst="ellipse">
            <a:avLst/>
          </a:prstGeom>
          <a:solidFill>
            <a:schemeClr val="accent5">
              <a:lumMod val="60000"/>
              <a:lumOff val="40000"/>
            </a:schemeClr>
          </a:solid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400"/>
          </a:p>
        </p:txBody>
      </p:sp>
      <p:sp>
        <p:nvSpPr>
          <p:cNvPr id="25" name="テキスト ボックス 156">
            <a:extLst>
              <a:ext uri="{FF2B5EF4-FFF2-40B4-BE49-F238E27FC236}">
                <a16:creationId xmlns:a16="http://schemas.microsoft.com/office/drawing/2014/main" id="{9E3F1CF1-A3CC-0A02-1ECA-371438DFD171}"/>
              </a:ext>
            </a:extLst>
          </p:cNvPr>
          <p:cNvSpPr txBox="1"/>
          <p:nvPr/>
        </p:nvSpPr>
        <p:spPr>
          <a:xfrm>
            <a:off x="3453569" y="1790669"/>
            <a:ext cx="1025234" cy="338554"/>
          </a:xfrm>
          <a:prstGeom prst="rect">
            <a:avLst/>
          </a:prstGeom>
          <a:solidFill>
            <a:srgbClr val="FFFFFF"/>
          </a:solid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600" dirty="0"/>
              <a:t>入力画像</a:t>
            </a:r>
          </a:p>
        </p:txBody>
      </p:sp>
      <p:pic>
        <p:nvPicPr>
          <p:cNvPr id="26" name="図 25">
            <a:extLst>
              <a:ext uri="{FF2B5EF4-FFF2-40B4-BE49-F238E27FC236}">
                <a16:creationId xmlns:a16="http://schemas.microsoft.com/office/drawing/2014/main" id="{F37D8695-FF5A-A9F1-9A6F-10EAA53D31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7946" y="1735941"/>
            <a:ext cx="1170350" cy="679711"/>
          </a:xfrm>
          <a:prstGeom prst="rect">
            <a:avLst/>
          </a:prstGeom>
        </p:spPr>
      </p:pic>
      <p:pic>
        <p:nvPicPr>
          <p:cNvPr id="27" name="図 26">
            <a:extLst>
              <a:ext uri="{FF2B5EF4-FFF2-40B4-BE49-F238E27FC236}">
                <a16:creationId xmlns:a16="http://schemas.microsoft.com/office/drawing/2014/main" id="{DB63C924-604B-A8B2-E928-4F41339CC3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3951" y="1611848"/>
            <a:ext cx="1170350" cy="679711"/>
          </a:xfrm>
          <a:prstGeom prst="rect">
            <a:avLst/>
          </a:prstGeom>
        </p:spPr>
      </p:pic>
      <p:pic>
        <p:nvPicPr>
          <p:cNvPr id="28" name="図 27">
            <a:extLst>
              <a:ext uri="{FF2B5EF4-FFF2-40B4-BE49-F238E27FC236}">
                <a16:creationId xmlns:a16="http://schemas.microsoft.com/office/drawing/2014/main" id="{F2A5A1B7-D1DB-3659-6E3D-550FC74076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92230" y="1494830"/>
            <a:ext cx="1170350" cy="679711"/>
          </a:xfrm>
          <a:prstGeom prst="rect">
            <a:avLst/>
          </a:prstGeom>
        </p:spPr>
      </p:pic>
      <p:sp>
        <p:nvSpPr>
          <p:cNvPr id="29" name="テキスト ボックス 158">
            <a:extLst>
              <a:ext uri="{FF2B5EF4-FFF2-40B4-BE49-F238E27FC236}">
                <a16:creationId xmlns:a16="http://schemas.microsoft.com/office/drawing/2014/main" id="{D18D4739-5E99-C167-E266-C2C5553E871E}"/>
              </a:ext>
            </a:extLst>
          </p:cNvPr>
          <p:cNvSpPr txBox="1"/>
          <p:nvPr/>
        </p:nvSpPr>
        <p:spPr>
          <a:xfrm>
            <a:off x="7186009" y="1866980"/>
            <a:ext cx="1242444" cy="338554"/>
          </a:xfrm>
          <a:prstGeom prst="rect">
            <a:avLst/>
          </a:prstGeom>
          <a:solidFill>
            <a:srgbClr val="FFFFFF"/>
          </a:solid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600" dirty="0"/>
              <a:t>類似画像群</a:t>
            </a:r>
          </a:p>
        </p:txBody>
      </p:sp>
      <p:sp>
        <p:nvSpPr>
          <p:cNvPr id="68" name="テキスト ボックス 165">
            <a:extLst>
              <a:ext uri="{FF2B5EF4-FFF2-40B4-BE49-F238E27FC236}">
                <a16:creationId xmlns:a16="http://schemas.microsoft.com/office/drawing/2014/main" id="{4BFA98C0-1669-CA6F-CC67-B2A98FD2F31C}"/>
              </a:ext>
            </a:extLst>
          </p:cNvPr>
          <p:cNvSpPr txBox="1"/>
          <p:nvPr/>
        </p:nvSpPr>
        <p:spPr>
          <a:xfrm>
            <a:off x="625406" y="1237613"/>
            <a:ext cx="1400234" cy="400110"/>
          </a:xfrm>
          <a:prstGeom prst="rect">
            <a:avLst/>
          </a:prstGeom>
          <a:solidFill>
            <a:schemeClr val="bg1"/>
          </a:solidFill>
          <a:ln w="28575">
            <a:solidFill>
              <a:schemeClr val="tx1"/>
            </a:solid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2000" dirty="0"/>
              <a:t>STEP1</a:t>
            </a:r>
            <a:endParaRPr kumimoji="1" lang="ja-JP" altLang="en-US" sz="2000" dirty="0"/>
          </a:p>
        </p:txBody>
      </p:sp>
      <p:sp>
        <p:nvSpPr>
          <p:cNvPr id="69" name="テキスト ボックス 166">
            <a:extLst>
              <a:ext uri="{FF2B5EF4-FFF2-40B4-BE49-F238E27FC236}">
                <a16:creationId xmlns:a16="http://schemas.microsoft.com/office/drawing/2014/main" id="{875B4768-B25C-4352-678D-ACFFFCD92E1D}"/>
              </a:ext>
            </a:extLst>
          </p:cNvPr>
          <p:cNvSpPr txBox="1"/>
          <p:nvPr/>
        </p:nvSpPr>
        <p:spPr>
          <a:xfrm>
            <a:off x="2917782" y="3825204"/>
            <a:ext cx="1028328" cy="400110"/>
          </a:xfrm>
          <a:prstGeom prst="rect">
            <a:avLst/>
          </a:prstGeom>
          <a:solidFill>
            <a:schemeClr val="bg1"/>
          </a:solidFill>
          <a:ln w="28575">
            <a:solidFill>
              <a:schemeClr val="tx1"/>
            </a:solid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2000" dirty="0"/>
              <a:t>STEP2</a:t>
            </a:r>
            <a:endParaRPr kumimoji="1" lang="ja-JP" altLang="en-US" sz="2000" dirty="0"/>
          </a:p>
        </p:txBody>
      </p:sp>
      <p:sp>
        <p:nvSpPr>
          <p:cNvPr id="70" name="テキスト ボックス 167">
            <a:extLst>
              <a:ext uri="{FF2B5EF4-FFF2-40B4-BE49-F238E27FC236}">
                <a16:creationId xmlns:a16="http://schemas.microsoft.com/office/drawing/2014/main" id="{A6DBD2F1-BA5A-806E-5CD3-C9BA1676F820}"/>
              </a:ext>
            </a:extLst>
          </p:cNvPr>
          <p:cNvSpPr txBox="1"/>
          <p:nvPr/>
        </p:nvSpPr>
        <p:spPr>
          <a:xfrm>
            <a:off x="8902030" y="3543862"/>
            <a:ext cx="1055293" cy="400110"/>
          </a:xfrm>
          <a:prstGeom prst="rect">
            <a:avLst/>
          </a:prstGeom>
          <a:solidFill>
            <a:schemeClr val="bg1"/>
          </a:solidFill>
          <a:ln w="28575">
            <a:solidFill>
              <a:schemeClr val="tx1"/>
            </a:solid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2000" dirty="0"/>
              <a:t>STEP3</a:t>
            </a:r>
            <a:endParaRPr kumimoji="1" lang="ja-JP" altLang="en-US" sz="2000" dirty="0"/>
          </a:p>
        </p:txBody>
      </p:sp>
      <p:pic>
        <p:nvPicPr>
          <p:cNvPr id="71" name="グラフィックス 169" descr="スマート フォン">
            <a:extLst>
              <a:ext uri="{FF2B5EF4-FFF2-40B4-BE49-F238E27FC236}">
                <a16:creationId xmlns:a16="http://schemas.microsoft.com/office/drawing/2014/main" id="{F8972CA9-4D60-2BB2-57E0-3EC3406FE4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46461" y="1676465"/>
            <a:ext cx="914400" cy="914400"/>
          </a:xfrm>
          <a:prstGeom prst="rect">
            <a:avLst/>
          </a:prstGeom>
        </p:spPr>
      </p:pic>
      <p:pic>
        <p:nvPicPr>
          <p:cNvPr id="72" name="グラフィックス 173" descr="統計">
            <a:extLst>
              <a:ext uri="{FF2B5EF4-FFF2-40B4-BE49-F238E27FC236}">
                <a16:creationId xmlns:a16="http://schemas.microsoft.com/office/drawing/2014/main" id="{8DB4824D-1355-5C2E-1A1F-E4D201F9440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07330" y="1862380"/>
            <a:ext cx="914400" cy="911062"/>
          </a:xfrm>
          <a:prstGeom prst="rect">
            <a:avLst/>
          </a:prstGeom>
        </p:spPr>
      </p:pic>
      <p:pic>
        <p:nvPicPr>
          <p:cNvPr id="73" name="グラフィックス 175" descr="歯車 1 つ">
            <a:extLst>
              <a:ext uri="{FF2B5EF4-FFF2-40B4-BE49-F238E27FC236}">
                <a16:creationId xmlns:a16="http://schemas.microsoft.com/office/drawing/2014/main" id="{31CE12CA-A5AC-F6C1-6115-64DDDC48C6D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210365" y="1882788"/>
            <a:ext cx="914400" cy="914400"/>
          </a:xfrm>
          <a:prstGeom prst="rect">
            <a:avLst/>
          </a:prstGeom>
        </p:spPr>
      </p:pic>
      <p:sp>
        <p:nvSpPr>
          <p:cNvPr id="74" name="テキスト ボックス 178">
            <a:extLst>
              <a:ext uri="{FF2B5EF4-FFF2-40B4-BE49-F238E27FC236}">
                <a16:creationId xmlns:a16="http://schemas.microsoft.com/office/drawing/2014/main" id="{1C97A93F-C9F0-6562-3A46-822CC59B26F9}"/>
              </a:ext>
            </a:extLst>
          </p:cNvPr>
          <p:cNvSpPr txBox="1"/>
          <p:nvPr/>
        </p:nvSpPr>
        <p:spPr>
          <a:xfrm>
            <a:off x="9335219" y="2734531"/>
            <a:ext cx="1789546" cy="400110"/>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000" dirty="0"/>
              <a:t>データ解析</a:t>
            </a:r>
            <a:endParaRPr kumimoji="1" lang="ja-JP" altLang="en-US" sz="2000" dirty="0"/>
          </a:p>
        </p:txBody>
      </p:sp>
      <p:sp>
        <p:nvSpPr>
          <p:cNvPr id="75" name="テキスト ボックス 179">
            <a:extLst>
              <a:ext uri="{FF2B5EF4-FFF2-40B4-BE49-F238E27FC236}">
                <a16:creationId xmlns:a16="http://schemas.microsoft.com/office/drawing/2014/main" id="{CD5F307E-FDD7-A93C-9A8B-AC09DE33E299}"/>
              </a:ext>
            </a:extLst>
          </p:cNvPr>
          <p:cNvSpPr txBox="1"/>
          <p:nvPr/>
        </p:nvSpPr>
        <p:spPr>
          <a:xfrm>
            <a:off x="8146432" y="5495060"/>
            <a:ext cx="1221522" cy="584775"/>
          </a:xfrm>
          <a:prstGeom prst="rect">
            <a:avLst/>
          </a:prstGeom>
          <a:solidFill>
            <a:srgbClr val="FFFFFF"/>
          </a:solidFill>
          <a:ln w="19050">
            <a:solidFill>
              <a:schemeClr val="tx1">
                <a:lumMod val="95000"/>
                <a:lumOff val="5000"/>
              </a:schemeClr>
            </a:solid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600" dirty="0"/>
              <a:t>画像特徴</a:t>
            </a:r>
            <a:endParaRPr lang="en-US" altLang="ja-JP" sz="1600" dirty="0"/>
          </a:p>
          <a:p>
            <a:pPr algn="ctr"/>
            <a:r>
              <a:rPr kumimoji="1" lang="ja-JP" altLang="en-US" sz="1600" dirty="0"/>
              <a:t>画像データ</a:t>
            </a:r>
          </a:p>
        </p:txBody>
      </p:sp>
      <p:sp>
        <p:nvSpPr>
          <p:cNvPr id="76" name="テキスト ボックス 69">
            <a:extLst>
              <a:ext uri="{FF2B5EF4-FFF2-40B4-BE49-F238E27FC236}">
                <a16:creationId xmlns:a16="http://schemas.microsoft.com/office/drawing/2014/main" id="{084BAA27-5B2E-BE46-70DF-77968507AF6C}"/>
              </a:ext>
            </a:extLst>
          </p:cNvPr>
          <p:cNvSpPr txBox="1"/>
          <p:nvPr/>
        </p:nvSpPr>
        <p:spPr>
          <a:xfrm>
            <a:off x="8950071" y="1236519"/>
            <a:ext cx="1089461" cy="400110"/>
          </a:xfrm>
          <a:prstGeom prst="rect">
            <a:avLst/>
          </a:prstGeom>
          <a:solidFill>
            <a:schemeClr val="bg1"/>
          </a:solidFill>
          <a:ln w="28575">
            <a:solidFill>
              <a:schemeClr val="accent1">
                <a:lumMod val="75000"/>
              </a:schemeClr>
            </a:solid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sz="2000" dirty="0"/>
              <a:t>STEP4</a:t>
            </a:r>
            <a:endParaRPr kumimoji="1" lang="ja-JP" altLang="en-US" sz="2000" dirty="0"/>
          </a:p>
        </p:txBody>
      </p:sp>
      <p:sp>
        <p:nvSpPr>
          <p:cNvPr id="77" name="テキスト ボックス 4">
            <a:extLst>
              <a:ext uri="{FF2B5EF4-FFF2-40B4-BE49-F238E27FC236}">
                <a16:creationId xmlns:a16="http://schemas.microsoft.com/office/drawing/2014/main" id="{852E0517-ADAC-DBAD-1657-5CA89F4EC460}"/>
              </a:ext>
            </a:extLst>
          </p:cNvPr>
          <p:cNvSpPr txBox="1"/>
          <p:nvPr/>
        </p:nvSpPr>
        <p:spPr>
          <a:xfrm>
            <a:off x="365929" y="3825204"/>
            <a:ext cx="2431313" cy="2308324"/>
          </a:xfrm>
          <a:prstGeom prst="rect">
            <a:avLst/>
          </a:prstGeom>
          <a:noFill/>
          <a:ln w="19050">
            <a:solidFill>
              <a:schemeClr val="tx1"/>
            </a:solid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600" b="1" dirty="0"/>
              <a:t>STEP1</a:t>
            </a:r>
          </a:p>
          <a:p>
            <a:r>
              <a:rPr kumimoji="1" lang="ja-JP" altLang="en-US" sz="1600" dirty="0"/>
              <a:t>・フロントエンド実装</a:t>
            </a:r>
            <a:endParaRPr kumimoji="1" lang="en-US" altLang="ja-JP" sz="1600" dirty="0"/>
          </a:p>
          <a:p>
            <a:r>
              <a:rPr kumimoji="1" lang="en-US" altLang="ja-JP" sz="1600" b="1" dirty="0"/>
              <a:t>STEP2</a:t>
            </a:r>
          </a:p>
          <a:p>
            <a:r>
              <a:rPr kumimoji="1" lang="ja-JP" altLang="en-US" sz="1600" dirty="0"/>
              <a:t>・特徴抽出アルゴリズム</a:t>
            </a:r>
            <a:endParaRPr kumimoji="1" lang="en-US" altLang="ja-JP" sz="1600" dirty="0"/>
          </a:p>
          <a:p>
            <a:r>
              <a:rPr kumimoji="1" lang="ja-JP" altLang="en-US" sz="1600" dirty="0"/>
              <a:t>・分類アルゴリズム</a:t>
            </a:r>
            <a:endParaRPr kumimoji="1" lang="en-US" altLang="ja-JP" sz="1600" b="1" dirty="0"/>
          </a:p>
          <a:p>
            <a:r>
              <a:rPr kumimoji="1" lang="en-US" altLang="ja-JP" sz="1600" b="1" dirty="0"/>
              <a:t>STEP3</a:t>
            </a:r>
          </a:p>
          <a:p>
            <a:r>
              <a:rPr lang="ja-JP" altLang="en-US" sz="1600" dirty="0"/>
              <a:t>・画像データベース</a:t>
            </a:r>
            <a:endParaRPr lang="en-US" altLang="ja-JP" sz="1600" b="1" dirty="0"/>
          </a:p>
          <a:p>
            <a:r>
              <a:rPr lang="en-US" altLang="ja-JP" sz="1600" b="1" dirty="0"/>
              <a:t>EXTRA</a:t>
            </a:r>
          </a:p>
          <a:p>
            <a:r>
              <a:rPr kumimoji="1" lang="ja-JP" altLang="en-US" sz="1600" dirty="0"/>
              <a:t>・各種サービスへの実装</a:t>
            </a:r>
          </a:p>
        </p:txBody>
      </p:sp>
    </p:spTree>
    <p:extLst>
      <p:ext uri="{BB962C8B-B14F-4D97-AF65-F5344CB8AC3E}">
        <p14:creationId xmlns:p14="http://schemas.microsoft.com/office/powerpoint/2010/main" val="2205362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577818"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実験で使用する６つのモデル</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21</a:t>
            </a:fld>
            <a:endParaRPr kumimoji="1" lang="ja-JP" altLang="en-US" dirty="0"/>
          </a:p>
        </p:txBody>
      </p:sp>
      <p:graphicFrame>
        <p:nvGraphicFramePr>
          <p:cNvPr id="8" name="表 5">
            <a:extLst>
              <a:ext uri="{FF2B5EF4-FFF2-40B4-BE49-F238E27FC236}">
                <a16:creationId xmlns:a16="http://schemas.microsoft.com/office/drawing/2014/main" id="{F495D4E5-44C8-068F-CF3D-A33D067C918C}"/>
              </a:ext>
            </a:extLst>
          </p:cNvPr>
          <p:cNvGraphicFramePr>
            <a:graphicFrameLocks/>
          </p:cNvGraphicFramePr>
          <p:nvPr>
            <p:extLst>
              <p:ext uri="{D42A27DB-BD31-4B8C-83A1-F6EECF244321}">
                <p14:modId xmlns:p14="http://schemas.microsoft.com/office/powerpoint/2010/main" val="3653675047"/>
              </p:ext>
            </p:extLst>
          </p:nvPr>
        </p:nvGraphicFramePr>
        <p:xfrm>
          <a:off x="583659" y="1228725"/>
          <a:ext cx="10969907" cy="4849152"/>
        </p:xfrm>
        <a:graphic>
          <a:graphicData uri="http://schemas.openxmlformats.org/drawingml/2006/table">
            <a:tbl>
              <a:tblPr firstRow="1" bandRow="1">
                <a:tableStyleId>{5C22544A-7EE6-4342-B048-85BDC9FD1C3A}</a:tableStyleId>
              </a:tblPr>
              <a:tblGrid>
                <a:gridCol w="1440755">
                  <a:extLst>
                    <a:ext uri="{9D8B030D-6E8A-4147-A177-3AD203B41FA5}">
                      <a16:colId xmlns:a16="http://schemas.microsoft.com/office/drawing/2014/main" val="3457569075"/>
                    </a:ext>
                  </a:extLst>
                </a:gridCol>
                <a:gridCol w="1588192">
                  <a:extLst>
                    <a:ext uri="{9D8B030D-6E8A-4147-A177-3AD203B41FA5}">
                      <a16:colId xmlns:a16="http://schemas.microsoft.com/office/drawing/2014/main" val="3927961990"/>
                    </a:ext>
                  </a:extLst>
                </a:gridCol>
                <a:gridCol w="1588192">
                  <a:extLst>
                    <a:ext uri="{9D8B030D-6E8A-4147-A177-3AD203B41FA5}">
                      <a16:colId xmlns:a16="http://schemas.microsoft.com/office/drawing/2014/main" val="855514940"/>
                    </a:ext>
                  </a:extLst>
                </a:gridCol>
                <a:gridCol w="1588192">
                  <a:extLst>
                    <a:ext uri="{9D8B030D-6E8A-4147-A177-3AD203B41FA5}">
                      <a16:colId xmlns:a16="http://schemas.microsoft.com/office/drawing/2014/main" val="1689891558"/>
                    </a:ext>
                  </a:extLst>
                </a:gridCol>
                <a:gridCol w="1588192">
                  <a:extLst>
                    <a:ext uri="{9D8B030D-6E8A-4147-A177-3AD203B41FA5}">
                      <a16:colId xmlns:a16="http://schemas.microsoft.com/office/drawing/2014/main" val="996771956"/>
                    </a:ext>
                  </a:extLst>
                </a:gridCol>
                <a:gridCol w="1588192">
                  <a:extLst>
                    <a:ext uri="{9D8B030D-6E8A-4147-A177-3AD203B41FA5}">
                      <a16:colId xmlns:a16="http://schemas.microsoft.com/office/drawing/2014/main" val="4099966573"/>
                    </a:ext>
                  </a:extLst>
                </a:gridCol>
                <a:gridCol w="1588192">
                  <a:extLst>
                    <a:ext uri="{9D8B030D-6E8A-4147-A177-3AD203B41FA5}">
                      <a16:colId xmlns:a16="http://schemas.microsoft.com/office/drawing/2014/main" val="1029072825"/>
                    </a:ext>
                  </a:extLst>
                </a:gridCol>
              </a:tblGrid>
              <a:tr h="693360">
                <a:tc>
                  <a:txBody>
                    <a:bodyPr/>
                    <a:lstStyle/>
                    <a:p>
                      <a:endParaRPr kumimoji="1" lang="ja-JP" altLang="en-US" sz="2400" dirty="0">
                        <a:latin typeface="+mn-ea"/>
                        <a:ea typeface="+mn-ea"/>
                      </a:endParaRPr>
                    </a:p>
                  </a:txBody>
                  <a:tcPr/>
                </a:tc>
                <a:tc>
                  <a:txBody>
                    <a:bodyPr/>
                    <a:lstStyle/>
                    <a:p>
                      <a:r>
                        <a:rPr kumimoji="1" lang="en-US" altLang="ja-JP" sz="2400" dirty="0"/>
                        <a:t>Model1 </a:t>
                      </a:r>
                      <a:endParaRPr kumimoji="1" lang="ja-JP" altLang="en-US" sz="2400" dirty="0">
                        <a:latin typeface="+mn-ea"/>
                        <a:ea typeface="+mn-ea"/>
                      </a:endParaRPr>
                    </a:p>
                  </a:txBody>
                  <a:tcPr/>
                </a:tc>
                <a:tc>
                  <a:txBody>
                    <a:bodyPr/>
                    <a:lstStyle/>
                    <a:p>
                      <a:r>
                        <a:rPr kumimoji="1" lang="en-US" altLang="ja-JP" sz="2400" dirty="0"/>
                        <a:t>Model2</a:t>
                      </a:r>
                      <a:endParaRPr kumimoji="1" lang="ja-JP" altLang="en-US" sz="2400" dirty="0">
                        <a:latin typeface="+mn-ea"/>
                        <a:ea typeface="+mn-ea"/>
                      </a:endParaRPr>
                    </a:p>
                  </a:txBody>
                  <a:tcPr/>
                </a:tc>
                <a:tc>
                  <a:txBody>
                    <a:bodyPr/>
                    <a:lstStyle/>
                    <a:p>
                      <a:r>
                        <a:rPr kumimoji="1" lang="en-US" altLang="ja-JP" sz="2400" dirty="0"/>
                        <a:t>Model3</a:t>
                      </a:r>
                      <a:endParaRPr kumimoji="1" lang="ja-JP" altLang="en-US" sz="2400" dirty="0">
                        <a:latin typeface="+mn-ea"/>
                        <a:ea typeface="+mn-ea"/>
                      </a:endParaRPr>
                    </a:p>
                  </a:txBody>
                  <a:tcPr/>
                </a:tc>
                <a:tc>
                  <a:txBody>
                    <a:bodyPr/>
                    <a:lstStyle/>
                    <a:p>
                      <a:r>
                        <a:rPr kumimoji="1" lang="en-US" altLang="ja-JP" sz="2400" dirty="0"/>
                        <a:t>Model4</a:t>
                      </a:r>
                      <a:endParaRPr kumimoji="1" lang="ja-JP" altLang="en-US" sz="2400" dirty="0">
                        <a:latin typeface="+mn-ea"/>
                        <a:ea typeface="+mn-ea"/>
                      </a:endParaRPr>
                    </a:p>
                  </a:txBody>
                  <a:tcPr/>
                </a:tc>
                <a:tc>
                  <a:txBody>
                    <a:bodyPr/>
                    <a:lstStyle/>
                    <a:p>
                      <a:r>
                        <a:rPr kumimoji="1" lang="en-US" altLang="ja-JP" sz="2400" dirty="0"/>
                        <a:t>Model5</a:t>
                      </a:r>
                      <a:endParaRPr kumimoji="1" lang="ja-JP" altLang="en-US" sz="2400" dirty="0">
                        <a:latin typeface="+mn-ea"/>
                        <a:ea typeface="+mn-ea"/>
                      </a:endParaRPr>
                    </a:p>
                  </a:txBody>
                  <a:tcPr/>
                </a:tc>
                <a:tc>
                  <a:txBody>
                    <a:bodyPr/>
                    <a:lstStyle/>
                    <a:p>
                      <a:r>
                        <a:rPr kumimoji="1" lang="en-US" altLang="ja-JP" sz="2400" dirty="0"/>
                        <a:t>Model6</a:t>
                      </a:r>
                      <a:endParaRPr kumimoji="1" lang="ja-JP" altLang="en-US" sz="2400" dirty="0">
                        <a:latin typeface="+mn-ea"/>
                        <a:ea typeface="+mn-ea"/>
                      </a:endParaRPr>
                    </a:p>
                  </a:txBody>
                  <a:tcPr/>
                </a:tc>
                <a:extLst>
                  <a:ext uri="{0D108BD9-81ED-4DB2-BD59-A6C34878D82A}">
                    <a16:rowId xmlns:a16="http://schemas.microsoft.com/office/drawing/2014/main" val="3277324577"/>
                  </a:ext>
                </a:extLst>
              </a:tr>
              <a:tr h="1290672">
                <a:tc>
                  <a:txBody>
                    <a:bodyPr/>
                    <a:lstStyle/>
                    <a:p>
                      <a:r>
                        <a:rPr kumimoji="1" lang="ja-JP" altLang="en-US" sz="2400" dirty="0"/>
                        <a:t>オートエンコーダ</a:t>
                      </a:r>
                      <a:endParaRPr kumimoji="1" lang="en-US" altLang="ja-JP" sz="2400" dirty="0">
                        <a:latin typeface="+mn-ea"/>
                        <a:ea typeface="+mn-ea"/>
                      </a:endParaRPr>
                    </a:p>
                  </a:txBody>
                  <a:tcPr/>
                </a:tc>
                <a:tc>
                  <a:txBody>
                    <a:bodyPr/>
                    <a:lstStyle/>
                    <a:p>
                      <a:r>
                        <a:rPr kumimoji="1" lang="ja-JP" altLang="en-US" sz="2400" dirty="0"/>
                        <a:t>エンコーダ出力：</a:t>
                      </a:r>
                      <a:endParaRPr kumimoji="1" lang="en-US" altLang="ja-JP" sz="2400" dirty="0"/>
                    </a:p>
                    <a:p>
                      <a:r>
                        <a:rPr kumimoji="1" lang="ja-JP" altLang="en-US" sz="2400" b="1" dirty="0">
                          <a:solidFill>
                            <a:srgbClr val="FF0000"/>
                          </a:solidFill>
                        </a:rPr>
                        <a:t>ベクトル</a:t>
                      </a:r>
                      <a:endParaRPr kumimoji="1" lang="en-US" altLang="ja-JP" sz="2400" b="1" dirty="0">
                        <a:solidFill>
                          <a:srgbClr val="FF0000"/>
                        </a:solidFill>
                        <a:latin typeface="+mn-ea"/>
                        <a:ea typeface="+mn-ea"/>
                      </a:endParaRPr>
                    </a:p>
                  </a:txBody>
                  <a:tcPr/>
                </a:tc>
                <a:tc>
                  <a:txBody>
                    <a:bodyPr/>
                    <a:lstStyle/>
                    <a:p>
                      <a:r>
                        <a:rPr kumimoji="1" lang="ja-JP" altLang="en-US" sz="2400" dirty="0"/>
                        <a:t>畳み込み層：</a:t>
                      </a:r>
                      <a:endParaRPr kumimoji="1" lang="en-US" altLang="ja-JP" sz="2400" dirty="0"/>
                    </a:p>
                    <a:p>
                      <a:r>
                        <a:rPr kumimoji="1" lang="ja-JP" altLang="en-US" sz="2400" b="1" dirty="0">
                          <a:solidFill>
                            <a:srgbClr val="FF0000"/>
                          </a:solidFill>
                        </a:rPr>
                        <a:t>ベクトル</a:t>
                      </a:r>
                      <a:endParaRPr kumimoji="1" lang="ja-JP" altLang="en-US" sz="2400" b="1" dirty="0">
                        <a:solidFill>
                          <a:srgbClr val="FF0000"/>
                        </a:solidFill>
                        <a:latin typeface="+mn-ea"/>
                        <a:ea typeface="+mn-ea"/>
                      </a:endParaRPr>
                    </a:p>
                  </a:txBody>
                  <a:tcPr/>
                </a:tc>
                <a:tc>
                  <a:txBody>
                    <a:bodyPr/>
                    <a:lstStyle/>
                    <a:p>
                      <a:r>
                        <a:rPr kumimoji="1" lang="ja-JP" altLang="en-US" sz="2400" dirty="0"/>
                        <a:t>エンコーダ出力：</a:t>
                      </a:r>
                      <a:endParaRPr kumimoji="1" lang="en-US" altLang="ja-JP" sz="2400" dirty="0"/>
                    </a:p>
                    <a:p>
                      <a:r>
                        <a:rPr kumimoji="1" lang="ja-JP" altLang="en-US" sz="2400" b="1" dirty="0">
                          <a:solidFill>
                            <a:srgbClr val="FF0000"/>
                          </a:solidFill>
                        </a:rPr>
                        <a:t>ベクトル</a:t>
                      </a:r>
                      <a:endParaRPr kumimoji="1" lang="ja-JP" altLang="en-US" sz="2400" b="1" dirty="0">
                        <a:solidFill>
                          <a:srgbClr val="FF0000"/>
                        </a:solidFill>
                        <a:latin typeface="+mn-ea"/>
                        <a:ea typeface="+mn-ea"/>
                      </a:endParaRPr>
                    </a:p>
                  </a:txBody>
                  <a:tcPr/>
                </a:tc>
                <a:tc>
                  <a:txBody>
                    <a:bodyPr/>
                    <a:lstStyle/>
                    <a:p>
                      <a:r>
                        <a:rPr kumimoji="1" lang="ja-JP" altLang="en-US" sz="2400" dirty="0"/>
                        <a:t>畳み込み層：</a:t>
                      </a:r>
                      <a:endParaRPr kumimoji="1" lang="en-US" altLang="ja-JP" sz="2400" dirty="0"/>
                    </a:p>
                    <a:p>
                      <a:r>
                        <a:rPr kumimoji="1" lang="ja-JP" altLang="en-US" sz="2400" b="1" dirty="0">
                          <a:solidFill>
                            <a:srgbClr val="FF0000"/>
                          </a:solidFill>
                        </a:rPr>
                        <a:t>ベクトル</a:t>
                      </a:r>
                      <a:endParaRPr kumimoji="1" lang="ja-JP" altLang="en-US" sz="2400" b="1" dirty="0">
                        <a:solidFill>
                          <a:srgbClr val="FF0000"/>
                        </a:solidFill>
                        <a:latin typeface="+mn-ea"/>
                        <a:ea typeface="+mn-ea"/>
                      </a:endParaRPr>
                    </a:p>
                  </a:txBody>
                  <a:tcPr/>
                </a:tc>
                <a:tc>
                  <a:txBody>
                    <a:bodyPr/>
                    <a:lstStyle/>
                    <a:p>
                      <a:r>
                        <a:rPr kumimoji="1" lang="ja-JP" altLang="en-US" sz="2400" dirty="0"/>
                        <a:t>畳み込み層：</a:t>
                      </a:r>
                      <a:endParaRPr kumimoji="1" lang="en-US" altLang="ja-JP" sz="2400" dirty="0"/>
                    </a:p>
                    <a:p>
                      <a:r>
                        <a:rPr kumimoji="1" lang="ja-JP" altLang="en-US" sz="2400" b="1" dirty="0">
                          <a:solidFill>
                            <a:schemeClr val="accent5">
                              <a:lumMod val="75000"/>
                            </a:schemeClr>
                          </a:solidFill>
                        </a:rPr>
                        <a:t>テンソル</a:t>
                      </a:r>
                      <a:endParaRPr kumimoji="1" lang="ja-JP" altLang="en-US" sz="2400" b="1" dirty="0">
                        <a:solidFill>
                          <a:schemeClr val="accent5">
                            <a:lumMod val="75000"/>
                          </a:schemeClr>
                        </a:solidFill>
                        <a:latin typeface="+mn-ea"/>
                        <a:ea typeface="+mn-ea"/>
                      </a:endParaRPr>
                    </a:p>
                  </a:txBody>
                  <a:tcPr/>
                </a:tc>
                <a:tc>
                  <a:txBody>
                    <a:bodyPr/>
                    <a:lstStyle/>
                    <a:p>
                      <a:endParaRPr kumimoji="1" lang="ja-JP" altLang="en-US" sz="2400" dirty="0">
                        <a:latin typeface="+mn-ea"/>
                        <a:ea typeface="+mn-ea"/>
                      </a:endParaRPr>
                    </a:p>
                  </a:txBody>
                  <a:tcPr/>
                </a:tc>
                <a:extLst>
                  <a:ext uri="{0D108BD9-81ED-4DB2-BD59-A6C34878D82A}">
                    <a16:rowId xmlns:a16="http://schemas.microsoft.com/office/drawing/2014/main" val="3648238107"/>
                  </a:ext>
                </a:extLst>
              </a:tr>
              <a:tr h="178856">
                <a:tc>
                  <a:txBody>
                    <a:bodyPr/>
                    <a:lstStyle/>
                    <a:p>
                      <a:r>
                        <a:rPr kumimoji="1" lang="ja-JP" altLang="en-US" sz="2000" dirty="0"/>
                        <a:t>↓</a:t>
                      </a:r>
                      <a:endParaRPr kumimoji="1" lang="en-US" altLang="ja-JP" sz="2000" dirty="0">
                        <a:latin typeface="+mn-ea"/>
                        <a:ea typeface="+mn-ea"/>
                      </a:endParaRPr>
                    </a:p>
                  </a:txBody>
                  <a:tcPr/>
                </a:tc>
                <a:tc gridSpan="6">
                  <a:txBody>
                    <a:bodyPr/>
                    <a:lstStyle/>
                    <a:p>
                      <a:r>
                        <a:rPr kumimoji="1" lang="ja-JP" altLang="en-US" sz="2000" b="1" dirty="0">
                          <a:solidFill>
                            <a:schemeClr val="tx1"/>
                          </a:solidFill>
                        </a:rPr>
                        <a:t>↓</a:t>
                      </a:r>
                      <a:endParaRPr kumimoji="1" lang="ja-JP" altLang="en-US" sz="2000" b="1" dirty="0">
                        <a:solidFill>
                          <a:schemeClr val="tx1"/>
                        </a:solidFill>
                        <a:latin typeface="+mn-ea"/>
                        <a:ea typeface="+mn-ea"/>
                      </a:endParaRPr>
                    </a:p>
                  </a:txBody>
                  <a:tcPr/>
                </a:tc>
                <a:tc hMerge="1">
                  <a:txBody>
                    <a:bodyPr/>
                    <a:lstStyle/>
                    <a:p>
                      <a:r>
                        <a:rPr kumimoji="1" lang="ja-JP" altLang="en-US" sz="2400" b="1" dirty="0">
                          <a:solidFill>
                            <a:srgbClr val="FF0000"/>
                          </a:solidFill>
                          <a:latin typeface="+mn-ea"/>
                          <a:ea typeface="+mn-ea"/>
                        </a:rPr>
                        <a:t>↓</a:t>
                      </a:r>
                    </a:p>
                  </a:txBody>
                  <a:tcPr/>
                </a:tc>
                <a:tc hMerge="1">
                  <a:txBody>
                    <a:bodyPr/>
                    <a:lstStyle/>
                    <a:p>
                      <a:r>
                        <a:rPr kumimoji="1" lang="ja-JP" altLang="en-US" sz="2400" b="1" dirty="0">
                          <a:solidFill>
                            <a:srgbClr val="FF0000"/>
                          </a:solidFill>
                          <a:latin typeface="+mn-ea"/>
                          <a:ea typeface="+mn-ea"/>
                        </a:rPr>
                        <a:t>↓</a:t>
                      </a:r>
                    </a:p>
                  </a:txBody>
                  <a:tcPr/>
                </a:tc>
                <a:tc hMerge="1">
                  <a:txBody>
                    <a:bodyPr/>
                    <a:lstStyle/>
                    <a:p>
                      <a:r>
                        <a:rPr kumimoji="1" lang="ja-JP" altLang="en-US" sz="2400" b="1" dirty="0">
                          <a:solidFill>
                            <a:srgbClr val="FF0000"/>
                          </a:solidFill>
                          <a:latin typeface="+mn-ea"/>
                          <a:ea typeface="+mn-ea"/>
                        </a:rPr>
                        <a:t>↓</a:t>
                      </a:r>
                    </a:p>
                  </a:txBody>
                  <a:tcPr/>
                </a:tc>
                <a:tc hMerge="1">
                  <a:txBody>
                    <a:bodyPr/>
                    <a:lstStyle/>
                    <a:p>
                      <a:r>
                        <a:rPr kumimoji="1" lang="ja-JP" altLang="en-US" sz="2400" b="1" dirty="0">
                          <a:solidFill>
                            <a:schemeClr val="accent5">
                              <a:lumMod val="75000"/>
                            </a:schemeClr>
                          </a:solidFill>
                          <a:latin typeface="+mn-ea"/>
                          <a:ea typeface="+mn-ea"/>
                        </a:rPr>
                        <a:t>↓</a:t>
                      </a:r>
                    </a:p>
                  </a:txBody>
                  <a:tcPr/>
                </a:tc>
                <a:tc hMerge="1">
                  <a:txBody>
                    <a:bodyPr/>
                    <a:lstStyle/>
                    <a:p>
                      <a:r>
                        <a:rPr kumimoji="1" lang="ja-JP" altLang="en-US" sz="2400" dirty="0">
                          <a:latin typeface="+mn-ea"/>
                          <a:ea typeface="+mn-ea"/>
                        </a:rPr>
                        <a:t>↓</a:t>
                      </a:r>
                    </a:p>
                  </a:txBody>
                  <a:tcPr>
                    <a:solidFill>
                      <a:schemeClr val="bg1">
                        <a:lumMod val="75000"/>
                      </a:schemeClr>
                    </a:solidFill>
                  </a:tcPr>
                </a:tc>
                <a:extLst>
                  <a:ext uri="{0D108BD9-81ED-4DB2-BD59-A6C34878D82A}">
                    <a16:rowId xmlns:a16="http://schemas.microsoft.com/office/drawing/2014/main" val="952743373"/>
                  </a:ext>
                </a:extLst>
              </a:tr>
              <a:tr h="1519899">
                <a:tc>
                  <a:txBody>
                    <a:bodyPr/>
                    <a:lstStyle/>
                    <a:p>
                      <a:r>
                        <a:rPr kumimoji="1" lang="ja-JP" altLang="en-US" sz="2400" dirty="0"/>
                        <a:t>距離学習ニューラルネットワーク</a:t>
                      </a:r>
                      <a:endParaRPr kumimoji="1" lang="ja-JP" altLang="en-US" sz="2400" dirty="0">
                        <a:latin typeface="+mn-ea"/>
                        <a:ea typeface="+mn-ea"/>
                      </a:endParaRPr>
                    </a:p>
                  </a:txBody>
                  <a:tcPr/>
                </a:tc>
                <a:tc gridSpan="2">
                  <a:txBody>
                    <a:bodyPr/>
                    <a:lstStyle/>
                    <a:p>
                      <a:endParaRPr kumimoji="1" lang="ja-JP" altLang="en-US" sz="2400" dirty="0">
                        <a:latin typeface="+mn-ea"/>
                        <a:ea typeface="+mn-ea"/>
                      </a:endParaRPr>
                    </a:p>
                  </a:txBody>
                  <a:tcPr/>
                </a:tc>
                <a:tc hMerge="1">
                  <a:txBody>
                    <a:bodyPr/>
                    <a:lstStyle/>
                    <a:p>
                      <a:r>
                        <a:rPr kumimoji="1" lang="ja-JP" altLang="en-US" sz="2400" dirty="0"/>
                        <a:t>↓</a:t>
                      </a:r>
                    </a:p>
                  </a:txBody>
                  <a:tcPr>
                    <a:solidFill>
                      <a:schemeClr val="bg1">
                        <a:lumMod val="75000"/>
                      </a:schemeClr>
                    </a:solidFill>
                  </a:tcPr>
                </a:tc>
                <a:tc gridSpan="2">
                  <a:txBody>
                    <a:bodyPr/>
                    <a:lstStyle/>
                    <a:p>
                      <a:r>
                        <a:rPr kumimoji="1" lang="ja-JP" altLang="en-US" sz="2400" dirty="0"/>
                        <a:t>全結合層：３層</a:t>
                      </a:r>
                      <a:endParaRPr kumimoji="1" lang="ja-JP" altLang="en-US" sz="2400" dirty="0">
                        <a:latin typeface="+mn-ea"/>
                        <a:ea typeface="+mn-ea"/>
                      </a:endParaRPr>
                    </a:p>
                  </a:txBody>
                  <a:tcPr/>
                </a:tc>
                <a:tc hMerge="1">
                  <a:txBody>
                    <a:bodyPr/>
                    <a:lstStyle/>
                    <a:p>
                      <a:r>
                        <a:rPr kumimoji="1" lang="ja-JP" altLang="en-US" sz="2400" dirty="0"/>
                        <a:t>全結合層</a:t>
                      </a:r>
                      <a:endParaRPr kumimoji="1" lang="en-US" altLang="ja-JP" sz="2400" dirty="0"/>
                    </a:p>
                    <a:p>
                      <a:r>
                        <a:rPr kumimoji="1" lang="ja-JP" altLang="en-US" sz="2400" dirty="0"/>
                        <a:t>３層</a:t>
                      </a:r>
                    </a:p>
                  </a:txBody>
                  <a:tcPr/>
                </a:tc>
                <a:tc gridSpan="2">
                  <a:txBody>
                    <a:bodyPr/>
                    <a:lstStyle/>
                    <a:p>
                      <a:r>
                        <a:rPr kumimoji="1" lang="ja-JP" altLang="en-US" sz="2400" dirty="0"/>
                        <a:t>畳み込み層：　層</a:t>
                      </a:r>
                      <a:endParaRPr kumimoji="1" lang="en-US" altLang="ja-JP" sz="2400" dirty="0"/>
                    </a:p>
                    <a:p>
                      <a:r>
                        <a:rPr kumimoji="1" lang="ja-JP" altLang="en-US" sz="2400" dirty="0"/>
                        <a:t>全結合層：　層</a:t>
                      </a:r>
                      <a:endParaRPr kumimoji="1" lang="ja-JP" altLang="en-US" sz="2400" dirty="0">
                        <a:latin typeface="+mn-ea"/>
                        <a:ea typeface="+mn-ea"/>
                      </a:endParaRPr>
                    </a:p>
                  </a:txBody>
                  <a:tcPr/>
                </a:tc>
                <a:tc hMerge="1">
                  <a:txBody>
                    <a:bodyPr/>
                    <a:lstStyle/>
                    <a:p>
                      <a:endParaRPr kumimoji="1" lang="ja-JP" altLang="en-US" sz="2400" dirty="0"/>
                    </a:p>
                  </a:txBody>
                  <a:tcPr/>
                </a:tc>
                <a:extLst>
                  <a:ext uri="{0D108BD9-81ED-4DB2-BD59-A6C34878D82A}">
                    <a16:rowId xmlns:a16="http://schemas.microsoft.com/office/drawing/2014/main" val="3162924443"/>
                  </a:ext>
                </a:extLst>
              </a:tr>
              <a:tr h="190013">
                <a:tc>
                  <a:txBody>
                    <a:bodyPr/>
                    <a:lstStyle/>
                    <a:p>
                      <a:r>
                        <a:rPr kumimoji="1" lang="ja-JP" altLang="en-US" sz="2000" dirty="0"/>
                        <a:t>↓</a:t>
                      </a:r>
                      <a:endParaRPr kumimoji="1" lang="ja-JP" altLang="en-US" sz="2000" dirty="0">
                        <a:latin typeface="+mn-ea"/>
                        <a:ea typeface="+mn-ea"/>
                      </a:endParaRPr>
                    </a:p>
                  </a:txBody>
                  <a:tcPr/>
                </a:tc>
                <a:tc gridSpan="6">
                  <a:txBody>
                    <a:bodyPr/>
                    <a:lstStyle/>
                    <a:p>
                      <a:r>
                        <a:rPr kumimoji="1" lang="ja-JP" altLang="en-US" sz="2000" dirty="0"/>
                        <a:t>↓</a:t>
                      </a:r>
                      <a:endParaRPr kumimoji="1" lang="ja-JP" altLang="en-US" sz="2000" dirty="0">
                        <a:latin typeface="+mn-ea"/>
                        <a:ea typeface="+mn-ea"/>
                      </a:endParaRPr>
                    </a:p>
                  </a:txBody>
                  <a:tcPr/>
                </a:tc>
                <a:tc hMerge="1">
                  <a:txBody>
                    <a:bodyPr/>
                    <a:lstStyle/>
                    <a:p>
                      <a:endParaRPr kumimoji="1" lang="ja-JP" altLang="en-US"/>
                    </a:p>
                  </a:txBody>
                  <a:tcPr/>
                </a:tc>
                <a:tc hMerge="1">
                  <a:txBody>
                    <a:bodyPr/>
                    <a:lstStyle/>
                    <a:p>
                      <a:r>
                        <a:rPr kumimoji="1" lang="ja-JP" altLang="en-US" sz="2400" dirty="0">
                          <a:latin typeface="+mn-ea"/>
                          <a:ea typeface="+mn-ea"/>
                        </a:rPr>
                        <a:t>↓</a:t>
                      </a:r>
                    </a:p>
                  </a:txBody>
                  <a:tcPr/>
                </a:tc>
                <a:tc hMerge="1">
                  <a:txBody>
                    <a:bodyPr/>
                    <a:lstStyle/>
                    <a:p>
                      <a:endParaRPr kumimoji="1" lang="ja-JP" altLang="en-US"/>
                    </a:p>
                  </a:txBody>
                  <a:tcPr/>
                </a:tc>
                <a:tc hMerge="1">
                  <a:txBody>
                    <a:bodyPr/>
                    <a:lstStyle/>
                    <a:p>
                      <a:r>
                        <a:rPr kumimoji="1" lang="ja-JP" altLang="en-US" sz="2400" dirty="0">
                          <a:latin typeface="+mn-ea"/>
                          <a:ea typeface="+mn-ea"/>
                        </a:rPr>
                        <a:t>↓</a:t>
                      </a:r>
                    </a:p>
                  </a:txBody>
                  <a:tcPr/>
                </a:tc>
                <a:tc hMerge="1">
                  <a:txBody>
                    <a:bodyPr/>
                    <a:lstStyle/>
                    <a:p>
                      <a:endParaRPr kumimoji="1" lang="ja-JP" altLang="en-US"/>
                    </a:p>
                  </a:txBody>
                  <a:tcPr/>
                </a:tc>
                <a:extLst>
                  <a:ext uri="{0D108BD9-81ED-4DB2-BD59-A6C34878D82A}">
                    <a16:rowId xmlns:a16="http://schemas.microsoft.com/office/drawing/2014/main" val="902408532"/>
                  </a:ext>
                </a:extLst>
              </a:tr>
              <a:tr h="0">
                <a:tc>
                  <a:txBody>
                    <a:bodyPr/>
                    <a:lstStyle/>
                    <a:p>
                      <a:r>
                        <a:rPr kumimoji="1" lang="ja-JP" altLang="en-US" sz="2400" dirty="0"/>
                        <a:t>分類</a:t>
                      </a:r>
                      <a:endParaRPr kumimoji="1" lang="ja-JP" altLang="en-US" sz="2400" dirty="0">
                        <a:latin typeface="+mn-ea"/>
                        <a:ea typeface="+mn-ea"/>
                      </a:endParaRPr>
                    </a:p>
                  </a:txBody>
                  <a:tcPr/>
                </a:tc>
                <a:tc gridSpan="6">
                  <a:txBody>
                    <a:bodyPr/>
                    <a:lstStyle/>
                    <a:p>
                      <a:r>
                        <a:rPr kumimoji="1" lang="ja-JP" altLang="en-US" sz="2800" dirty="0"/>
                        <a:t>クラスタリングの適用</a:t>
                      </a:r>
                      <a:endParaRPr kumimoji="1" lang="ja-JP" altLang="en-US" sz="2800" dirty="0">
                        <a:latin typeface="+mn-ea"/>
                        <a:ea typeface="+mn-ea"/>
                      </a:endParaRPr>
                    </a:p>
                  </a:txBody>
                  <a:tcPr/>
                </a:tc>
                <a:tc hMerge="1">
                  <a:txBody>
                    <a:bodyPr/>
                    <a:lstStyle/>
                    <a:p>
                      <a:endParaRPr kumimoji="1" lang="ja-JP" altLang="en-US" sz="2400" dirty="0"/>
                    </a:p>
                  </a:txBody>
                  <a:tcPr/>
                </a:tc>
                <a:tc hMerge="1">
                  <a:txBody>
                    <a:bodyPr/>
                    <a:lstStyle/>
                    <a:p>
                      <a:endParaRPr kumimoji="1" lang="ja-JP" altLang="en-US" sz="2400" dirty="0"/>
                    </a:p>
                  </a:txBody>
                  <a:tcPr/>
                </a:tc>
                <a:tc hMerge="1">
                  <a:txBody>
                    <a:bodyPr/>
                    <a:lstStyle/>
                    <a:p>
                      <a:endParaRPr kumimoji="1" lang="ja-JP" altLang="en-US" sz="2400" dirty="0"/>
                    </a:p>
                  </a:txBody>
                  <a:tcPr/>
                </a:tc>
                <a:tc hMerge="1">
                  <a:txBody>
                    <a:bodyPr/>
                    <a:lstStyle/>
                    <a:p>
                      <a:endParaRPr kumimoji="1" lang="ja-JP" altLang="en-US" sz="2400" dirty="0"/>
                    </a:p>
                  </a:txBody>
                  <a:tcPr/>
                </a:tc>
                <a:tc hMerge="1">
                  <a:txBody>
                    <a:bodyPr/>
                    <a:lstStyle/>
                    <a:p>
                      <a:endParaRPr kumimoji="1" lang="ja-JP" altLang="en-US" sz="2400" dirty="0"/>
                    </a:p>
                  </a:txBody>
                  <a:tcPr/>
                </a:tc>
                <a:extLst>
                  <a:ext uri="{0D108BD9-81ED-4DB2-BD59-A6C34878D82A}">
                    <a16:rowId xmlns:a16="http://schemas.microsoft.com/office/drawing/2014/main" val="700664239"/>
                  </a:ext>
                </a:extLst>
              </a:tr>
            </a:tbl>
          </a:graphicData>
        </a:graphic>
      </p:graphicFrame>
    </p:spTree>
    <p:extLst>
      <p:ext uri="{BB962C8B-B14F-4D97-AF65-F5344CB8AC3E}">
        <p14:creationId xmlns:p14="http://schemas.microsoft.com/office/powerpoint/2010/main" val="274936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577818"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映像シーン検索システムの実装例</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22</a:t>
            </a:fld>
            <a:endParaRPr kumimoji="1" lang="ja-JP" altLang="en-US" dirty="0"/>
          </a:p>
        </p:txBody>
      </p:sp>
      <p:sp>
        <p:nvSpPr>
          <p:cNvPr id="5" name="正方形/長方形 4">
            <a:extLst>
              <a:ext uri="{FF2B5EF4-FFF2-40B4-BE49-F238E27FC236}">
                <a16:creationId xmlns:a16="http://schemas.microsoft.com/office/drawing/2014/main" id="{4E9B8659-5C83-5982-B1A8-C234982DCCC2}"/>
              </a:ext>
            </a:extLst>
          </p:cNvPr>
          <p:cNvSpPr/>
          <p:nvPr/>
        </p:nvSpPr>
        <p:spPr>
          <a:xfrm>
            <a:off x="727789" y="1101558"/>
            <a:ext cx="8354218" cy="296539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pic>
        <p:nvPicPr>
          <p:cNvPr id="6" name="コンテンツ プレースホルダー 5">
            <a:extLst>
              <a:ext uri="{FF2B5EF4-FFF2-40B4-BE49-F238E27FC236}">
                <a16:creationId xmlns:a16="http://schemas.microsoft.com/office/drawing/2014/main" id="{8407B098-54EB-B2B3-D00E-B50E4F61F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036" y="1191270"/>
            <a:ext cx="3788485" cy="2785971"/>
          </a:xfrm>
          <a:prstGeom prst="rect">
            <a:avLst/>
          </a:prstGeom>
        </p:spPr>
      </p:pic>
      <p:pic>
        <p:nvPicPr>
          <p:cNvPr id="7" name="図 6">
            <a:extLst>
              <a:ext uri="{FF2B5EF4-FFF2-40B4-BE49-F238E27FC236}">
                <a16:creationId xmlns:a16="http://schemas.microsoft.com/office/drawing/2014/main" id="{00D1A95D-42B2-07AC-457F-077496702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180" y="1205533"/>
            <a:ext cx="4210260" cy="2785971"/>
          </a:xfrm>
          <a:prstGeom prst="rect">
            <a:avLst/>
          </a:prstGeom>
        </p:spPr>
      </p:pic>
      <p:sp>
        <p:nvSpPr>
          <p:cNvPr id="8" name="コンテンツ プレースホルダー 2">
            <a:extLst>
              <a:ext uri="{FF2B5EF4-FFF2-40B4-BE49-F238E27FC236}">
                <a16:creationId xmlns:a16="http://schemas.microsoft.com/office/drawing/2014/main" id="{7D378300-DFDC-AB6C-212D-5DF275048EA2}"/>
              </a:ext>
            </a:extLst>
          </p:cNvPr>
          <p:cNvSpPr txBox="1">
            <a:spLocks/>
          </p:cNvSpPr>
          <p:nvPr/>
        </p:nvSpPr>
        <p:spPr>
          <a:xfrm>
            <a:off x="727789" y="4440854"/>
            <a:ext cx="10794640" cy="2085869"/>
          </a:xfrm>
          <a:prstGeom prst="rect">
            <a:avLst/>
          </a:prstGeom>
        </p:spPr>
        <p:txBody>
          <a:bodyPr vert="horz" lIns="0" tIns="45720" rIns="0" bIns="45720" rtlCol="0" anchor="ct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538163" indent="-338138">
              <a:lnSpc>
                <a:spcPct val="100000"/>
              </a:lnSpc>
              <a:buFont typeface="Wingdings" panose="05000000000000000000" pitchFamily="2" charset="2"/>
              <a:buChar char="Ø"/>
            </a:pPr>
            <a:r>
              <a:rPr lang="ja-JP" altLang="en-US" sz="2800" dirty="0"/>
              <a:t>アーカイブはモニタリングデバイスの</a:t>
            </a:r>
            <a:r>
              <a:rPr lang="en-US" altLang="ja-JP" sz="2800" dirty="0"/>
              <a:t>IP</a:t>
            </a:r>
            <a:r>
              <a:rPr lang="ja-JP" altLang="en-US" sz="2800" dirty="0"/>
              <a:t>毎にサーバで管理している．</a:t>
            </a:r>
            <a:endParaRPr lang="en-US" altLang="ja-JP" sz="2800" dirty="0"/>
          </a:p>
          <a:p>
            <a:pPr marL="538163" indent="-338138">
              <a:lnSpc>
                <a:spcPct val="100000"/>
              </a:lnSpc>
              <a:buFont typeface="Wingdings" panose="05000000000000000000" pitchFamily="2" charset="2"/>
              <a:buChar char="Ø"/>
            </a:pPr>
            <a:r>
              <a:rPr lang="ja-JP" altLang="en-US" sz="2800" dirty="0"/>
              <a:t>左図：航空写真</a:t>
            </a:r>
            <a:endParaRPr lang="en-US" altLang="ja-JP" sz="2800" dirty="0"/>
          </a:p>
          <a:p>
            <a:pPr marL="538163" indent="-338138">
              <a:lnSpc>
                <a:spcPct val="100000"/>
              </a:lnSpc>
              <a:buFont typeface="Wingdings" panose="05000000000000000000" pitchFamily="2" charset="2"/>
              <a:buChar char="Ø"/>
            </a:pPr>
            <a:r>
              <a:rPr lang="ja-JP" altLang="en-US" sz="2800" dirty="0"/>
              <a:t>右図：研究室内の各地点を</a:t>
            </a:r>
            <a:r>
              <a:rPr lang="en-US" altLang="ja-JP" sz="2800" dirty="0"/>
              <a:t>5</a:t>
            </a:r>
            <a:r>
              <a:rPr lang="ja-JP" altLang="en-US" sz="2800" dirty="0"/>
              <a:t>秒毎に収集した画像集合（映像）</a:t>
            </a:r>
            <a:endParaRPr lang="en-US" altLang="ja-JP" sz="2800" dirty="0"/>
          </a:p>
        </p:txBody>
      </p:sp>
      <p:pic>
        <p:nvPicPr>
          <p:cNvPr id="5121" name="図 18">
            <a:extLst>
              <a:ext uri="{FF2B5EF4-FFF2-40B4-BE49-F238E27FC236}">
                <a16:creationId xmlns:a16="http://schemas.microsoft.com/office/drawing/2014/main" id="{F3C43C00-3C24-2BEA-B722-1BB409FCD1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8452" r="18134" b="41628"/>
          <a:stretch>
            <a:fillRect/>
          </a:stretch>
        </p:blipFill>
        <p:spPr bwMode="auto">
          <a:xfrm>
            <a:off x="9160758" y="1039202"/>
            <a:ext cx="2361671" cy="3376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568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577818"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データセットの作成</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23</a:t>
            </a:fld>
            <a:endParaRPr kumimoji="1" lang="ja-JP" altLang="en-US" dirty="0"/>
          </a:p>
        </p:txBody>
      </p:sp>
      <p:sp>
        <p:nvSpPr>
          <p:cNvPr id="5" name="コンテンツ プレースホルダー 2">
            <a:extLst>
              <a:ext uri="{FF2B5EF4-FFF2-40B4-BE49-F238E27FC236}">
                <a16:creationId xmlns:a16="http://schemas.microsoft.com/office/drawing/2014/main" id="{06C95A82-885C-5E24-02EE-A09A694F8FDF}"/>
              </a:ext>
            </a:extLst>
          </p:cNvPr>
          <p:cNvSpPr txBox="1">
            <a:spLocks/>
          </p:cNvSpPr>
          <p:nvPr/>
        </p:nvSpPr>
        <p:spPr>
          <a:xfrm>
            <a:off x="1097280" y="1229273"/>
            <a:ext cx="10058400" cy="258091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2800" dirty="0">
                <a:latin typeface="+mn-ea"/>
              </a:rPr>
              <a:t>ラベル：田畑，水源（海を含む），森林，建物</a:t>
            </a:r>
            <a:endParaRPr lang="en-US" altLang="ja-JP" sz="2800" dirty="0">
              <a:latin typeface="+mn-ea"/>
            </a:endParaRPr>
          </a:p>
          <a:p>
            <a:pPr algn="l">
              <a:buFont typeface="Wingdings" panose="05000000000000000000" pitchFamily="2" charset="2"/>
              <a:buChar char="Ø"/>
            </a:pPr>
            <a:r>
              <a:rPr lang="ja-JP" altLang="en-US" sz="2800" dirty="0">
                <a:latin typeface="+mn-ea"/>
              </a:rPr>
              <a:t>ラベル付け優先順位：建物＞水源＞田畑＞森林</a:t>
            </a:r>
            <a:endParaRPr lang="en-US" altLang="ja-JP" sz="2800" dirty="0">
              <a:latin typeface="+mn-ea"/>
            </a:endParaRPr>
          </a:p>
          <a:p>
            <a:pPr marL="625475" lvl="1" indent="-168275" algn="l">
              <a:buFont typeface="Arial" panose="020B0604020202020204" pitchFamily="34" charset="0"/>
              <a:buChar char="•"/>
            </a:pPr>
            <a:r>
              <a:rPr lang="ja-JP" altLang="en-US" sz="2400" dirty="0">
                <a:latin typeface="+mn-ea"/>
              </a:rPr>
              <a:t>画像内には，複数のラベルをもつデータも含まれるため，優先順位をつけた</a:t>
            </a:r>
            <a:endParaRPr lang="en-US" altLang="ja-JP" sz="2800" dirty="0">
              <a:latin typeface="+mn-ea"/>
            </a:endParaRPr>
          </a:p>
          <a:p>
            <a:pPr algn="l">
              <a:buFont typeface="Wingdings" panose="05000000000000000000" pitchFamily="2" charset="2"/>
              <a:buChar char="Ø"/>
            </a:pPr>
            <a:r>
              <a:rPr lang="ja-JP" altLang="en-US" sz="2800" dirty="0">
                <a:latin typeface="+mn-ea"/>
              </a:rPr>
              <a:t>各データセット</a:t>
            </a:r>
            <a:r>
              <a:rPr lang="en-US" altLang="ja-JP" sz="2800" dirty="0">
                <a:latin typeface="+mn-ea"/>
              </a:rPr>
              <a:t>:144</a:t>
            </a:r>
            <a:r>
              <a:rPr lang="ja-JP" altLang="en-US" sz="2800" dirty="0">
                <a:latin typeface="+mn-ea"/>
              </a:rPr>
              <a:t>枚</a:t>
            </a:r>
            <a:endParaRPr lang="en-US" altLang="ja-JP" sz="2800" dirty="0">
              <a:latin typeface="+mn-ea"/>
            </a:endParaRPr>
          </a:p>
          <a:p>
            <a:pPr algn="l">
              <a:buFont typeface="Wingdings" panose="05000000000000000000" pitchFamily="2" charset="2"/>
              <a:buChar char="Ø"/>
            </a:pPr>
            <a:r>
              <a:rPr lang="ja-JP" altLang="en-US" sz="2800" dirty="0">
                <a:latin typeface="+mn-ea"/>
              </a:rPr>
              <a:t>合計：</a:t>
            </a:r>
            <a:r>
              <a:rPr lang="en-US" altLang="ja-JP" sz="2800" dirty="0">
                <a:latin typeface="+mn-ea"/>
              </a:rPr>
              <a:t>576</a:t>
            </a:r>
            <a:r>
              <a:rPr lang="ja-JP" altLang="en-US" sz="2800" dirty="0">
                <a:latin typeface="+mn-ea"/>
              </a:rPr>
              <a:t>枚</a:t>
            </a:r>
            <a:endParaRPr lang="en-US" altLang="ja-JP" sz="2800" dirty="0">
              <a:latin typeface="+mn-ea"/>
            </a:endParaRPr>
          </a:p>
        </p:txBody>
      </p:sp>
      <p:pic>
        <p:nvPicPr>
          <p:cNvPr id="6" name="図 5" descr="道路 が含まれている画像&#10;&#10;自動的に生成された説明">
            <a:extLst>
              <a:ext uri="{FF2B5EF4-FFF2-40B4-BE49-F238E27FC236}">
                <a16:creationId xmlns:a16="http://schemas.microsoft.com/office/drawing/2014/main" id="{93579BCD-2D39-3FBC-5546-9E403E6CD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1324" y="3788225"/>
            <a:ext cx="1840502" cy="1840502"/>
          </a:xfrm>
          <a:prstGeom prst="rect">
            <a:avLst/>
          </a:prstGeom>
        </p:spPr>
      </p:pic>
      <p:pic>
        <p:nvPicPr>
          <p:cNvPr id="7" name="図 6" descr="山の絵&#10;&#10;中程度の精度で自動的に生成された説明">
            <a:extLst>
              <a:ext uri="{FF2B5EF4-FFF2-40B4-BE49-F238E27FC236}">
                <a16:creationId xmlns:a16="http://schemas.microsoft.com/office/drawing/2014/main" id="{1CEF8A8E-AA79-9390-D3DE-F4FD69C90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4017" y="3795545"/>
            <a:ext cx="1840501" cy="1840501"/>
          </a:xfrm>
          <a:prstGeom prst="rect">
            <a:avLst/>
          </a:prstGeom>
        </p:spPr>
      </p:pic>
      <p:pic>
        <p:nvPicPr>
          <p:cNvPr id="8" name="図 7" descr="屋外, 動物, 水, 波 が含まれている画像&#10;&#10;自動的に生成された説明">
            <a:extLst>
              <a:ext uri="{FF2B5EF4-FFF2-40B4-BE49-F238E27FC236}">
                <a16:creationId xmlns:a16="http://schemas.microsoft.com/office/drawing/2014/main" id="{26115DF9-076D-524E-D4C3-75C14D001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6710" y="3810186"/>
            <a:ext cx="1840501" cy="1840501"/>
          </a:xfrm>
          <a:prstGeom prst="rect">
            <a:avLst/>
          </a:prstGeom>
        </p:spPr>
      </p:pic>
      <p:pic>
        <p:nvPicPr>
          <p:cNvPr id="9" name="図 8" descr="レンガの壁&#10;&#10;中程度の精度で自動的に生成された説明">
            <a:extLst>
              <a:ext uri="{FF2B5EF4-FFF2-40B4-BE49-F238E27FC236}">
                <a16:creationId xmlns:a16="http://schemas.microsoft.com/office/drawing/2014/main" id="{3252DD2D-BF38-CC5B-91F2-4B13771D7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9404" y="3810186"/>
            <a:ext cx="1840501" cy="1840501"/>
          </a:xfrm>
          <a:prstGeom prst="rect">
            <a:avLst/>
          </a:prstGeom>
        </p:spPr>
      </p:pic>
      <p:sp>
        <p:nvSpPr>
          <p:cNvPr id="10" name="コンテンツ プレースホルダー 2">
            <a:extLst>
              <a:ext uri="{FF2B5EF4-FFF2-40B4-BE49-F238E27FC236}">
                <a16:creationId xmlns:a16="http://schemas.microsoft.com/office/drawing/2014/main" id="{68308A84-C429-9CE1-E4FF-30B2B1078B0E}"/>
              </a:ext>
            </a:extLst>
          </p:cNvPr>
          <p:cNvSpPr txBox="1">
            <a:spLocks/>
          </p:cNvSpPr>
          <p:nvPr/>
        </p:nvSpPr>
        <p:spPr>
          <a:xfrm>
            <a:off x="1066800" y="5651124"/>
            <a:ext cx="10058400" cy="5508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ja-JP" altLang="en-US" sz="2800" dirty="0">
                <a:latin typeface="+mn-ea"/>
              </a:rPr>
              <a:t>左から，田畑，水源，森林，建物</a:t>
            </a:r>
            <a:endParaRPr lang="en-US" altLang="ja-JP" sz="2800" dirty="0">
              <a:latin typeface="+mn-ea"/>
            </a:endParaRPr>
          </a:p>
        </p:txBody>
      </p:sp>
    </p:spTree>
    <p:extLst>
      <p:ext uri="{BB962C8B-B14F-4D97-AF65-F5344CB8AC3E}">
        <p14:creationId xmlns:p14="http://schemas.microsoft.com/office/powerpoint/2010/main" val="2965321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577818"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オートエンコーダモデル（エンコーダ）</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24</a:t>
            </a:fld>
            <a:endParaRPr kumimoji="1" lang="ja-JP" altLang="en-US" dirty="0"/>
          </a:p>
        </p:txBody>
      </p:sp>
      <p:graphicFrame>
        <p:nvGraphicFramePr>
          <p:cNvPr id="5" name="表 4">
            <a:extLst>
              <a:ext uri="{FF2B5EF4-FFF2-40B4-BE49-F238E27FC236}">
                <a16:creationId xmlns:a16="http://schemas.microsoft.com/office/drawing/2014/main" id="{BFBFE4F7-8809-0694-C5BF-4FF15B9E54D3}"/>
              </a:ext>
            </a:extLst>
          </p:cNvPr>
          <p:cNvGraphicFramePr>
            <a:graphicFrameLocks noGrp="1"/>
          </p:cNvGraphicFramePr>
          <p:nvPr>
            <p:extLst>
              <p:ext uri="{D42A27DB-BD31-4B8C-83A1-F6EECF244321}">
                <p14:modId xmlns:p14="http://schemas.microsoft.com/office/powerpoint/2010/main" val="3844794459"/>
              </p:ext>
            </p:extLst>
          </p:nvPr>
        </p:nvGraphicFramePr>
        <p:xfrm>
          <a:off x="671593" y="1039202"/>
          <a:ext cx="10735161" cy="5442421"/>
        </p:xfrm>
        <a:graphic>
          <a:graphicData uri="http://schemas.openxmlformats.org/drawingml/2006/table">
            <a:tbl>
              <a:tblPr firstRow="1" firstCol="1" bandRow="1">
                <a:tableStyleId>{5C22544A-7EE6-4342-B048-85BDC9FD1C3A}</a:tableStyleId>
              </a:tblPr>
              <a:tblGrid>
                <a:gridCol w="3238996">
                  <a:extLst>
                    <a:ext uri="{9D8B030D-6E8A-4147-A177-3AD203B41FA5}">
                      <a16:colId xmlns:a16="http://schemas.microsoft.com/office/drawing/2014/main" val="3513749994"/>
                    </a:ext>
                  </a:extLst>
                </a:gridCol>
                <a:gridCol w="3238996">
                  <a:extLst>
                    <a:ext uri="{9D8B030D-6E8A-4147-A177-3AD203B41FA5}">
                      <a16:colId xmlns:a16="http://schemas.microsoft.com/office/drawing/2014/main" val="1094324596"/>
                    </a:ext>
                  </a:extLst>
                </a:gridCol>
                <a:gridCol w="4257169">
                  <a:extLst>
                    <a:ext uri="{9D8B030D-6E8A-4147-A177-3AD203B41FA5}">
                      <a16:colId xmlns:a16="http://schemas.microsoft.com/office/drawing/2014/main" val="1488767350"/>
                    </a:ext>
                  </a:extLst>
                </a:gridCol>
              </a:tblGrid>
              <a:tr h="299312">
                <a:tc>
                  <a:txBody>
                    <a:bodyPr/>
                    <a:lstStyle/>
                    <a:p>
                      <a:pPr algn="just"/>
                      <a:r>
                        <a:rPr lang="en-US" sz="2400" kern="100">
                          <a:effectLst/>
                        </a:rPr>
                        <a:t>Layer</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Output Shape</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Parameters</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4195004373"/>
                  </a:ext>
                </a:extLst>
              </a:tr>
              <a:tr h="283813">
                <a:tc>
                  <a:txBody>
                    <a:bodyPr/>
                    <a:lstStyle/>
                    <a:p>
                      <a:pPr algn="just"/>
                      <a:r>
                        <a:rPr lang="en-US" sz="2400" kern="100">
                          <a:effectLst/>
                        </a:rPr>
                        <a:t>InputLayer</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256, 256, 3)</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426092583"/>
                  </a:ext>
                </a:extLst>
              </a:tr>
              <a:tr h="283813">
                <a:tc>
                  <a:txBody>
                    <a:bodyPr/>
                    <a:lstStyle/>
                    <a:p>
                      <a:pPr algn="just"/>
                      <a:r>
                        <a:rPr lang="en-US" sz="2400" kern="100">
                          <a:effectLst/>
                        </a:rPr>
                        <a:t>Conv2D</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256, 256, 3)</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84</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2595940593"/>
                  </a:ext>
                </a:extLst>
              </a:tr>
              <a:tr h="283813">
                <a:tc>
                  <a:txBody>
                    <a:bodyPr/>
                    <a:lstStyle/>
                    <a:p>
                      <a:pPr algn="just"/>
                      <a:r>
                        <a:rPr lang="en-US" sz="2400" kern="100">
                          <a:effectLst/>
                        </a:rPr>
                        <a:t>LeakyReLU</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256, 256, 3)</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1558431584"/>
                  </a:ext>
                </a:extLst>
              </a:tr>
              <a:tr h="283813">
                <a:tc>
                  <a:txBody>
                    <a:bodyPr/>
                    <a:lstStyle/>
                    <a:p>
                      <a:pPr algn="just"/>
                      <a:r>
                        <a:rPr lang="en-US" sz="2400" kern="100">
                          <a:effectLst/>
                        </a:rPr>
                        <a:t>Conv2D</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128, 128, 16)</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448</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2612417220"/>
                  </a:ext>
                </a:extLst>
              </a:tr>
              <a:tr h="283813">
                <a:tc>
                  <a:txBody>
                    <a:bodyPr/>
                    <a:lstStyle/>
                    <a:p>
                      <a:pPr algn="just"/>
                      <a:r>
                        <a:rPr lang="en-US" sz="2400" kern="100">
                          <a:effectLst/>
                        </a:rPr>
                        <a:t>LeakyReLU</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128, 128, 16)</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746414704"/>
                  </a:ext>
                </a:extLst>
              </a:tr>
              <a:tr h="283813">
                <a:tc>
                  <a:txBody>
                    <a:bodyPr/>
                    <a:lstStyle/>
                    <a:p>
                      <a:pPr algn="just"/>
                      <a:r>
                        <a:rPr lang="en-US" sz="2400" kern="100">
                          <a:effectLst/>
                        </a:rPr>
                        <a:t>Conv2D</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64, 64, 32)</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4640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604444110"/>
                  </a:ext>
                </a:extLst>
              </a:tr>
              <a:tr h="283813">
                <a:tc>
                  <a:txBody>
                    <a:bodyPr/>
                    <a:lstStyle/>
                    <a:p>
                      <a:pPr algn="just"/>
                      <a:r>
                        <a:rPr lang="en-US" sz="2400" kern="100">
                          <a:effectLst/>
                        </a:rPr>
                        <a:t>LeakyReLU</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64, 64, 32)</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656880685"/>
                  </a:ext>
                </a:extLst>
              </a:tr>
              <a:tr h="283813">
                <a:tc>
                  <a:txBody>
                    <a:bodyPr/>
                    <a:lstStyle/>
                    <a:p>
                      <a:pPr algn="just"/>
                      <a:r>
                        <a:rPr lang="en-US" sz="2400" kern="100">
                          <a:effectLst/>
                        </a:rPr>
                        <a:t>Conv2D</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32, 32, 64)</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18496</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4056057808"/>
                  </a:ext>
                </a:extLst>
              </a:tr>
              <a:tr h="283813">
                <a:tc>
                  <a:txBody>
                    <a:bodyPr/>
                    <a:lstStyle/>
                    <a:p>
                      <a:pPr algn="just"/>
                      <a:r>
                        <a:rPr lang="en-US" sz="2400" kern="100">
                          <a:effectLst/>
                        </a:rPr>
                        <a:t>LeakyReLU</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32, 32, 64)</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115371796"/>
                  </a:ext>
                </a:extLst>
              </a:tr>
              <a:tr h="283813">
                <a:tc>
                  <a:txBody>
                    <a:bodyPr/>
                    <a:lstStyle/>
                    <a:p>
                      <a:pPr algn="just"/>
                      <a:r>
                        <a:rPr lang="en-US" sz="2400" kern="100">
                          <a:effectLst/>
                        </a:rPr>
                        <a:t>Flatten</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65536)</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545191332"/>
                  </a:ext>
                </a:extLst>
              </a:tr>
              <a:tr h="1419061">
                <a:tc>
                  <a:txBody>
                    <a:bodyPr/>
                    <a:lstStyle/>
                    <a:p>
                      <a:pPr algn="just"/>
                      <a:r>
                        <a:rPr lang="en-US" sz="2400" kern="100">
                          <a:effectLst/>
                        </a:rPr>
                        <a:t>Dense</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dirty="0">
                          <a:effectLst/>
                        </a:rPr>
                        <a:t>(None, 1000)</a:t>
                      </a:r>
                      <a:endParaRPr lang="ja-JP" sz="2400" kern="100" dirty="0">
                        <a:effectLst/>
                      </a:endParaRPr>
                    </a:p>
                    <a:p>
                      <a:pPr algn="just"/>
                      <a:r>
                        <a:rPr lang="ja-JP" sz="2400" kern="100" dirty="0">
                          <a:effectLst/>
                        </a:rPr>
                        <a:t>または</a:t>
                      </a:r>
                      <a:r>
                        <a:rPr lang="en-US" sz="2400" kern="100" dirty="0">
                          <a:effectLst/>
                        </a:rPr>
                        <a:t>(None, 500)</a:t>
                      </a:r>
                      <a:endParaRPr lang="ja-JP" sz="2400" kern="100" dirty="0">
                        <a:effectLst/>
                      </a:endParaRPr>
                    </a:p>
                    <a:p>
                      <a:pPr algn="just"/>
                      <a:r>
                        <a:rPr lang="ja-JP" sz="2400" kern="100" dirty="0">
                          <a:effectLst/>
                        </a:rPr>
                        <a:t>または</a:t>
                      </a:r>
                      <a:r>
                        <a:rPr lang="en-US" sz="2400" kern="100" dirty="0">
                          <a:effectLst/>
                        </a:rPr>
                        <a:t>(None, 100)</a:t>
                      </a:r>
                      <a:endParaRPr lang="ja-JP" sz="2400" kern="100" dirty="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dirty="0">
                          <a:effectLst/>
                        </a:rPr>
                        <a:t>1000</a:t>
                      </a:r>
                      <a:r>
                        <a:rPr lang="ja-JP" sz="2400" kern="100" dirty="0">
                          <a:effectLst/>
                        </a:rPr>
                        <a:t>次元：</a:t>
                      </a:r>
                      <a:r>
                        <a:rPr lang="en-US" sz="2400" kern="100" dirty="0">
                          <a:effectLst/>
                        </a:rPr>
                        <a:t>65537000</a:t>
                      </a:r>
                      <a:endParaRPr lang="ja-JP" sz="2400" kern="100" dirty="0">
                        <a:effectLst/>
                      </a:endParaRPr>
                    </a:p>
                    <a:p>
                      <a:pPr algn="just"/>
                      <a:r>
                        <a:rPr lang="en-US" sz="2400" kern="100" dirty="0">
                          <a:effectLst/>
                        </a:rPr>
                        <a:t>500</a:t>
                      </a:r>
                      <a:r>
                        <a:rPr lang="ja-JP" sz="2400" kern="100" dirty="0">
                          <a:effectLst/>
                        </a:rPr>
                        <a:t>次元：</a:t>
                      </a:r>
                      <a:r>
                        <a:rPr lang="en-US" sz="2400" kern="100" dirty="0">
                          <a:effectLst/>
                        </a:rPr>
                        <a:t>32768500</a:t>
                      </a:r>
                      <a:endParaRPr lang="ja-JP" sz="2400" kern="100" dirty="0">
                        <a:effectLst/>
                      </a:endParaRPr>
                    </a:p>
                    <a:p>
                      <a:pPr algn="just"/>
                      <a:r>
                        <a:rPr lang="en-US" sz="2400" kern="100" dirty="0">
                          <a:effectLst/>
                        </a:rPr>
                        <a:t>100</a:t>
                      </a:r>
                      <a:r>
                        <a:rPr lang="ja-JP" sz="2400" kern="100" dirty="0">
                          <a:effectLst/>
                        </a:rPr>
                        <a:t>次元：</a:t>
                      </a:r>
                      <a:r>
                        <a:rPr lang="en-US" sz="2400" kern="100" dirty="0">
                          <a:effectLst/>
                        </a:rPr>
                        <a:t>6553700</a:t>
                      </a:r>
                      <a:endParaRPr lang="ja-JP" sz="2400" kern="100" dirty="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2450898397"/>
                  </a:ext>
                </a:extLst>
              </a:tr>
            </a:tbl>
          </a:graphicData>
        </a:graphic>
      </p:graphicFrame>
    </p:spTree>
    <p:extLst>
      <p:ext uri="{BB962C8B-B14F-4D97-AF65-F5344CB8AC3E}">
        <p14:creationId xmlns:p14="http://schemas.microsoft.com/office/powerpoint/2010/main" val="249057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577818"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オートエンコーダモデル（デコーダ）</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25</a:t>
            </a:fld>
            <a:endParaRPr kumimoji="1" lang="ja-JP" altLang="en-US" dirty="0"/>
          </a:p>
        </p:txBody>
      </p:sp>
      <p:graphicFrame>
        <p:nvGraphicFramePr>
          <p:cNvPr id="5" name="表 4">
            <a:extLst>
              <a:ext uri="{FF2B5EF4-FFF2-40B4-BE49-F238E27FC236}">
                <a16:creationId xmlns:a16="http://schemas.microsoft.com/office/drawing/2014/main" id="{C1A9607D-0BAF-6FA4-BA10-4B096B452CFD}"/>
              </a:ext>
            </a:extLst>
          </p:cNvPr>
          <p:cNvGraphicFramePr>
            <a:graphicFrameLocks noGrp="1"/>
          </p:cNvGraphicFramePr>
          <p:nvPr>
            <p:extLst>
              <p:ext uri="{D42A27DB-BD31-4B8C-83A1-F6EECF244321}">
                <p14:modId xmlns:p14="http://schemas.microsoft.com/office/powerpoint/2010/main" val="4017889163"/>
              </p:ext>
            </p:extLst>
          </p:nvPr>
        </p:nvGraphicFramePr>
        <p:xfrm>
          <a:off x="743919" y="1039202"/>
          <a:ext cx="10771322" cy="5317148"/>
        </p:xfrm>
        <a:graphic>
          <a:graphicData uri="http://schemas.openxmlformats.org/drawingml/2006/table">
            <a:tbl>
              <a:tblPr firstRow="1" firstCol="1" bandRow="1">
                <a:tableStyleId>{5C22544A-7EE6-4342-B048-85BDC9FD1C3A}</a:tableStyleId>
              </a:tblPr>
              <a:tblGrid>
                <a:gridCol w="3249906">
                  <a:extLst>
                    <a:ext uri="{9D8B030D-6E8A-4147-A177-3AD203B41FA5}">
                      <a16:colId xmlns:a16="http://schemas.microsoft.com/office/drawing/2014/main" val="587934148"/>
                    </a:ext>
                  </a:extLst>
                </a:gridCol>
                <a:gridCol w="3249906">
                  <a:extLst>
                    <a:ext uri="{9D8B030D-6E8A-4147-A177-3AD203B41FA5}">
                      <a16:colId xmlns:a16="http://schemas.microsoft.com/office/drawing/2014/main" val="485579806"/>
                    </a:ext>
                  </a:extLst>
                </a:gridCol>
                <a:gridCol w="4271510">
                  <a:extLst>
                    <a:ext uri="{9D8B030D-6E8A-4147-A177-3AD203B41FA5}">
                      <a16:colId xmlns:a16="http://schemas.microsoft.com/office/drawing/2014/main" val="253774464"/>
                    </a:ext>
                  </a:extLst>
                </a:gridCol>
              </a:tblGrid>
              <a:tr h="317830">
                <a:tc>
                  <a:txBody>
                    <a:bodyPr/>
                    <a:lstStyle/>
                    <a:p>
                      <a:pPr algn="just"/>
                      <a:r>
                        <a:rPr lang="en-US" sz="2000" kern="100">
                          <a:effectLst/>
                        </a:rPr>
                        <a:t>Layer</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Output Shape</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Parameters</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759392174"/>
                  </a:ext>
                </a:extLst>
              </a:tr>
              <a:tr h="1185357">
                <a:tc>
                  <a:txBody>
                    <a:bodyPr/>
                    <a:lstStyle/>
                    <a:p>
                      <a:pPr algn="just"/>
                      <a:r>
                        <a:rPr lang="en-US" sz="2000" kern="100">
                          <a:effectLst/>
                        </a:rPr>
                        <a:t>InputLayer</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dirty="0">
                          <a:effectLst/>
                        </a:rPr>
                        <a:t>(None, 1000)</a:t>
                      </a:r>
                      <a:endParaRPr lang="ja-JP" sz="2000" kern="100" dirty="0">
                        <a:effectLst/>
                      </a:endParaRPr>
                    </a:p>
                    <a:p>
                      <a:pPr algn="just"/>
                      <a:r>
                        <a:rPr lang="ja-JP" sz="2000" kern="100" dirty="0">
                          <a:effectLst/>
                        </a:rPr>
                        <a:t>または</a:t>
                      </a:r>
                      <a:r>
                        <a:rPr lang="en-US" sz="2000" kern="100" dirty="0">
                          <a:effectLst/>
                        </a:rPr>
                        <a:t>(None, 500)</a:t>
                      </a:r>
                      <a:endParaRPr lang="ja-JP" sz="2000" kern="100" dirty="0">
                        <a:effectLst/>
                      </a:endParaRPr>
                    </a:p>
                    <a:p>
                      <a:pPr algn="just"/>
                      <a:r>
                        <a:rPr lang="ja-JP" sz="2000" kern="100" dirty="0">
                          <a:effectLst/>
                        </a:rPr>
                        <a:t>または</a:t>
                      </a:r>
                      <a:r>
                        <a:rPr lang="en-US" sz="2000" kern="100" dirty="0">
                          <a:effectLst/>
                        </a:rPr>
                        <a:t>(None, 100)</a:t>
                      </a:r>
                      <a:endParaRPr lang="ja-JP" sz="2000" kern="100" dirty="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0</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2970006666"/>
                  </a:ext>
                </a:extLst>
              </a:tr>
              <a:tr h="953491">
                <a:tc>
                  <a:txBody>
                    <a:bodyPr/>
                    <a:lstStyle/>
                    <a:p>
                      <a:pPr algn="just"/>
                      <a:r>
                        <a:rPr lang="en-US" sz="2000" kern="100">
                          <a:effectLst/>
                        </a:rPr>
                        <a:t>Dense</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(None, 65536)</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1000</a:t>
                      </a:r>
                      <a:r>
                        <a:rPr lang="ja-JP" sz="2000" kern="100">
                          <a:effectLst/>
                        </a:rPr>
                        <a:t>次元：</a:t>
                      </a:r>
                      <a:r>
                        <a:rPr lang="en-US" sz="2000" kern="100">
                          <a:effectLst/>
                        </a:rPr>
                        <a:t>65601536</a:t>
                      </a:r>
                      <a:endParaRPr lang="ja-JP" sz="2000" kern="100">
                        <a:effectLst/>
                      </a:endParaRPr>
                    </a:p>
                    <a:p>
                      <a:pPr algn="just"/>
                      <a:r>
                        <a:rPr lang="en-US" sz="2000" kern="100">
                          <a:effectLst/>
                        </a:rPr>
                        <a:t>500</a:t>
                      </a:r>
                      <a:r>
                        <a:rPr lang="ja-JP" sz="2000" kern="100">
                          <a:effectLst/>
                        </a:rPr>
                        <a:t>次元：</a:t>
                      </a:r>
                      <a:r>
                        <a:rPr lang="en-US" sz="2000" kern="100">
                          <a:effectLst/>
                        </a:rPr>
                        <a:t>32833536</a:t>
                      </a:r>
                      <a:endParaRPr lang="ja-JP" sz="2000" kern="100">
                        <a:effectLst/>
                      </a:endParaRPr>
                    </a:p>
                    <a:p>
                      <a:pPr algn="just"/>
                      <a:r>
                        <a:rPr lang="en-US" sz="2000" kern="100">
                          <a:effectLst/>
                        </a:rPr>
                        <a:t>100</a:t>
                      </a:r>
                      <a:r>
                        <a:rPr lang="ja-JP" sz="2000" kern="100">
                          <a:effectLst/>
                        </a:rPr>
                        <a:t>次元：</a:t>
                      </a:r>
                      <a:r>
                        <a:rPr lang="en-US" sz="2000" kern="100">
                          <a:effectLst/>
                        </a:rPr>
                        <a:t>6619136</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1327133930"/>
                  </a:ext>
                </a:extLst>
              </a:tr>
              <a:tr h="317830">
                <a:tc>
                  <a:txBody>
                    <a:bodyPr/>
                    <a:lstStyle/>
                    <a:p>
                      <a:pPr algn="just"/>
                      <a:r>
                        <a:rPr lang="en-US" sz="2000" kern="100">
                          <a:effectLst/>
                        </a:rPr>
                        <a:t>Reshape</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(None, 32, 32, 64)</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0</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738219069"/>
                  </a:ext>
                </a:extLst>
              </a:tr>
              <a:tr h="317830">
                <a:tc>
                  <a:txBody>
                    <a:bodyPr/>
                    <a:lstStyle/>
                    <a:p>
                      <a:pPr algn="just"/>
                      <a:r>
                        <a:rPr lang="en-US" sz="2000" kern="100">
                          <a:effectLst/>
                        </a:rPr>
                        <a:t>Conv2DTranspose</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(None, 64, 64, 64)</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36928</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476737956"/>
                  </a:ext>
                </a:extLst>
              </a:tr>
              <a:tr h="317830">
                <a:tc>
                  <a:txBody>
                    <a:bodyPr/>
                    <a:lstStyle/>
                    <a:p>
                      <a:pPr algn="just"/>
                      <a:r>
                        <a:rPr lang="en-US" sz="2000" kern="100">
                          <a:effectLst/>
                        </a:rPr>
                        <a:t>LeakyReLU</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(None, 64, 64, 64)</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0</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2969760127"/>
                  </a:ext>
                </a:extLst>
              </a:tr>
              <a:tr h="317830">
                <a:tc>
                  <a:txBody>
                    <a:bodyPr/>
                    <a:lstStyle/>
                    <a:p>
                      <a:pPr algn="just"/>
                      <a:r>
                        <a:rPr lang="en-US" sz="2000" kern="100">
                          <a:effectLst/>
                        </a:rPr>
                        <a:t>Conv2DTranspose</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(None, 128, 128, 32)</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18464</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043177698"/>
                  </a:ext>
                </a:extLst>
              </a:tr>
              <a:tr h="317830">
                <a:tc>
                  <a:txBody>
                    <a:bodyPr/>
                    <a:lstStyle/>
                    <a:p>
                      <a:pPr algn="just"/>
                      <a:r>
                        <a:rPr lang="en-US" sz="2000" kern="100">
                          <a:effectLst/>
                        </a:rPr>
                        <a:t>LeakyReLU</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(None, 128, 128, 32)</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0</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2836127882"/>
                  </a:ext>
                </a:extLst>
              </a:tr>
              <a:tr h="317830">
                <a:tc>
                  <a:txBody>
                    <a:bodyPr/>
                    <a:lstStyle/>
                    <a:p>
                      <a:pPr algn="just"/>
                      <a:r>
                        <a:rPr lang="en-US" sz="2000" kern="100">
                          <a:effectLst/>
                        </a:rPr>
                        <a:t>Conv2DTranspose</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(None, 256, 256, 16)</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4624</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1495606134"/>
                  </a:ext>
                </a:extLst>
              </a:tr>
              <a:tr h="317830">
                <a:tc>
                  <a:txBody>
                    <a:bodyPr/>
                    <a:lstStyle/>
                    <a:p>
                      <a:pPr algn="just"/>
                      <a:r>
                        <a:rPr lang="en-US" sz="2000" kern="100">
                          <a:effectLst/>
                        </a:rPr>
                        <a:t>LeakyReLU</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(None, 256, 256, 16)</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0</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4032695711"/>
                  </a:ext>
                </a:extLst>
              </a:tr>
              <a:tr h="317830">
                <a:tc>
                  <a:txBody>
                    <a:bodyPr/>
                    <a:lstStyle/>
                    <a:p>
                      <a:pPr algn="just"/>
                      <a:r>
                        <a:rPr lang="en-US" sz="2000" kern="100">
                          <a:effectLst/>
                        </a:rPr>
                        <a:t>Conv2DTranspose</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(None, 256, 256, 3)</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435</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600143234"/>
                  </a:ext>
                </a:extLst>
              </a:tr>
              <a:tr h="317830">
                <a:tc>
                  <a:txBody>
                    <a:bodyPr/>
                    <a:lstStyle/>
                    <a:p>
                      <a:pPr algn="just"/>
                      <a:r>
                        <a:rPr lang="en-US" sz="2000" kern="100">
                          <a:effectLst/>
                        </a:rPr>
                        <a:t>Activation (sigmoid)</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a:effectLst/>
                        </a:rPr>
                        <a:t>(None, 256, 256, 3)</a:t>
                      </a:r>
                      <a:endParaRPr lang="ja-JP" sz="20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000" kern="100" dirty="0">
                          <a:effectLst/>
                        </a:rPr>
                        <a:t>0</a:t>
                      </a:r>
                      <a:endParaRPr lang="ja-JP" sz="2000" kern="100" dirty="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2137001040"/>
                  </a:ext>
                </a:extLst>
              </a:tr>
            </a:tbl>
          </a:graphicData>
        </a:graphic>
      </p:graphicFrame>
    </p:spTree>
    <p:extLst>
      <p:ext uri="{BB962C8B-B14F-4D97-AF65-F5344CB8AC3E}">
        <p14:creationId xmlns:p14="http://schemas.microsoft.com/office/powerpoint/2010/main" val="4288008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4" y="275259"/>
            <a:ext cx="1153899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距離学習ニューラルネットワーク（</a:t>
            </a:r>
            <a:r>
              <a:rPr lang="en-US" altLang="ja-JP" sz="4400" b="1" dirty="0">
                <a:latin typeface="メイリオ" panose="020B0604030504040204" pitchFamily="50" charset="-128"/>
                <a:ea typeface="メイリオ" panose="020B0604030504040204" pitchFamily="50" charset="-128"/>
                <a:cs typeface="M PLUS 1p"/>
                <a:sym typeface="M PLUS 1p"/>
              </a:rPr>
              <a:t>MLP</a:t>
            </a:r>
            <a:r>
              <a:rPr lang="ja-JP" altLang="en-US" sz="4400" b="1" dirty="0">
                <a:latin typeface="メイリオ" panose="020B0604030504040204" pitchFamily="50" charset="-128"/>
                <a:ea typeface="メイリオ" panose="020B0604030504040204" pitchFamily="50" charset="-128"/>
                <a:cs typeface="M PLUS 1p"/>
                <a:sym typeface="M PLUS 1p"/>
              </a:rPr>
              <a:t>）</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26</a:t>
            </a:fld>
            <a:endParaRPr kumimoji="1" lang="ja-JP" altLang="en-US" dirty="0"/>
          </a:p>
        </p:txBody>
      </p:sp>
      <p:graphicFrame>
        <p:nvGraphicFramePr>
          <p:cNvPr id="5" name="表 4">
            <a:extLst>
              <a:ext uri="{FF2B5EF4-FFF2-40B4-BE49-F238E27FC236}">
                <a16:creationId xmlns:a16="http://schemas.microsoft.com/office/drawing/2014/main" id="{1DCDF335-622A-5556-7434-EA41A5057485}"/>
              </a:ext>
            </a:extLst>
          </p:cNvPr>
          <p:cNvGraphicFramePr>
            <a:graphicFrameLocks noGrp="1"/>
          </p:cNvGraphicFramePr>
          <p:nvPr>
            <p:extLst>
              <p:ext uri="{D42A27DB-BD31-4B8C-83A1-F6EECF244321}">
                <p14:modId xmlns:p14="http://schemas.microsoft.com/office/powerpoint/2010/main" val="4143434971"/>
              </p:ext>
            </p:extLst>
          </p:nvPr>
        </p:nvGraphicFramePr>
        <p:xfrm>
          <a:off x="803329" y="1138090"/>
          <a:ext cx="10585341" cy="3921253"/>
        </p:xfrm>
        <a:graphic>
          <a:graphicData uri="http://schemas.openxmlformats.org/drawingml/2006/table">
            <a:tbl>
              <a:tblPr firstRow="1" firstCol="1" bandRow="1">
                <a:tableStyleId>{5C22544A-7EE6-4342-B048-85BDC9FD1C3A}</a:tableStyleId>
              </a:tblPr>
              <a:tblGrid>
                <a:gridCol w="3460951">
                  <a:extLst>
                    <a:ext uri="{9D8B030D-6E8A-4147-A177-3AD203B41FA5}">
                      <a16:colId xmlns:a16="http://schemas.microsoft.com/office/drawing/2014/main" val="3932474433"/>
                    </a:ext>
                  </a:extLst>
                </a:gridCol>
                <a:gridCol w="3659131">
                  <a:extLst>
                    <a:ext uri="{9D8B030D-6E8A-4147-A177-3AD203B41FA5}">
                      <a16:colId xmlns:a16="http://schemas.microsoft.com/office/drawing/2014/main" val="3975718455"/>
                    </a:ext>
                  </a:extLst>
                </a:gridCol>
                <a:gridCol w="3465259">
                  <a:extLst>
                    <a:ext uri="{9D8B030D-6E8A-4147-A177-3AD203B41FA5}">
                      <a16:colId xmlns:a16="http://schemas.microsoft.com/office/drawing/2014/main" val="3141716618"/>
                    </a:ext>
                  </a:extLst>
                </a:gridCol>
              </a:tblGrid>
              <a:tr h="384885">
                <a:tc>
                  <a:txBody>
                    <a:bodyPr/>
                    <a:lstStyle/>
                    <a:p>
                      <a:pPr algn="just"/>
                      <a:r>
                        <a:rPr lang="en-US" sz="2400" kern="100">
                          <a:effectLst/>
                        </a:rPr>
                        <a:t>Layer</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Output Shape</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dirty="0">
                          <a:effectLst/>
                        </a:rPr>
                        <a:t>Parameters</a:t>
                      </a:r>
                      <a:endParaRPr lang="ja-JP" sz="2400" kern="100" dirty="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1868446947"/>
                  </a:ext>
                </a:extLst>
              </a:tr>
              <a:tr h="1227059">
                <a:tc>
                  <a:txBody>
                    <a:bodyPr/>
                    <a:lstStyle/>
                    <a:p>
                      <a:pPr algn="just"/>
                      <a:r>
                        <a:rPr lang="en-US" sz="2400" kern="100">
                          <a:effectLst/>
                        </a:rPr>
                        <a:t>InputLayer</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dirty="0">
                          <a:effectLst/>
                        </a:rPr>
                        <a:t>(None, 1000)</a:t>
                      </a:r>
                      <a:endParaRPr lang="ja-JP" sz="2400" kern="100" dirty="0">
                        <a:effectLst/>
                      </a:endParaRPr>
                    </a:p>
                    <a:p>
                      <a:pPr algn="just"/>
                      <a:r>
                        <a:rPr lang="ja-JP" sz="2400" kern="100" dirty="0">
                          <a:effectLst/>
                        </a:rPr>
                        <a:t>または</a:t>
                      </a:r>
                      <a:r>
                        <a:rPr lang="en-US" sz="2400" kern="100" dirty="0">
                          <a:effectLst/>
                        </a:rPr>
                        <a:t>(None, 500)</a:t>
                      </a:r>
                      <a:endParaRPr lang="ja-JP" sz="2400" kern="100" dirty="0">
                        <a:effectLst/>
                      </a:endParaRPr>
                    </a:p>
                    <a:p>
                      <a:pPr algn="just"/>
                      <a:r>
                        <a:rPr lang="ja-JP" sz="2400" kern="100" dirty="0">
                          <a:effectLst/>
                        </a:rPr>
                        <a:t>または</a:t>
                      </a:r>
                      <a:r>
                        <a:rPr lang="en-US" sz="2400" kern="100" dirty="0">
                          <a:effectLst/>
                        </a:rPr>
                        <a:t>(None, 100)</a:t>
                      </a:r>
                      <a:endParaRPr lang="ja-JP" sz="2400" kern="100" dirty="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2870289879"/>
                  </a:ext>
                </a:extLst>
              </a:tr>
              <a:tr h="1154654">
                <a:tc>
                  <a:txBody>
                    <a:bodyPr/>
                    <a:lstStyle/>
                    <a:p>
                      <a:pPr algn="just"/>
                      <a:r>
                        <a:rPr lang="en-US" sz="2400" kern="100">
                          <a:effectLst/>
                        </a:rPr>
                        <a:t>Dense</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1000)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1000</a:t>
                      </a:r>
                      <a:r>
                        <a:rPr lang="ja-JP" sz="2400" kern="100">
                          <a:effectLst/>
                        </a:rPr>
                        <a:t>次元：</a:t>
                      </a:r>
                      <a:r>
                        <a:rPr lang="en-US" sz="2400" kern="100">
                          <a:effectLst/>
                        </a:rPr>
                        <a:t>1001000</a:t>
                      </a:r>
                      <a:endParaRPr lang="ja-JP" sz="2400" kern="100">
                        <a:effectLst/>
                      </a:endParaRPr>
                    </a:p>
                    <a:p>
                      <a:pPr algn="just"/>
                      <a:r>
                        <a:rPr lang="en-US" sz="2400" kern="100">
                          <a:effectLst/>
                        </a:rPr>
                        <a:t>500</a:t>
                      </a:r>
                      <a:r>
                        <a:rPr lang="ja-JP" sz="2400" kern="100">
                          <a:effectLst/>
                        </a:rPr>
                        <a:t>次元：</a:t>
                      </a:r>
                      <a:r>
                        <a:rPr lang="en-US" sz="2400" kern="100">
                          <a:effectLst/>
                        </a:rPr>
                        <a:t>501000</a:t>
                      </a:r>
                      <a:endParaRPr lang="ja-JP" sz="2400" kern="100">
                        <a:effectLst/>
                      </a:endParaRPr>
                    </a:p>
                    <a:p>
                      <a:pPr algn="just"/>
                      <a:r>
                        <a:rPr lang="en-US" sz="2400" kern="100">
                          <a:effectLst/>
                        </a:rPr>
                        <a:t>100</a:t>
                      </a:r>
                      <a:r>
                        <a:rPr lang="ja-JP" sz="2400" kern="100">
                          <a:effectLst/>
                        </a:rPr>
                        <a:t>次元：</a:t>
                      </a:r>
                      <a:r>
                        <a:rPr lang="en-US" sz="2400" kern="100">
                          <a:effectLst/>
                        </a:rPr>
                        <a:t>101000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535271213"/>
                  </a:ext>
                </a:extLst>
              </a:tr>
              <a:tr h="384885">
                <a:tc>
                  <a:txBody>
                    <a:bodyPr/>
                    <a:lstStyle/>
                    <a:p>
                      <a:pPr algn="just"/>
                      <a:r>
                        <a:rPr lang="en-US" sz="2400" kern="100">
                          <a:effectLst/>
                        </a:rPr>
                        <a:t>Dense</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2000)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2002000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4254592493"/>
                  </a:ext>
                </a:extLst>
              </a:tr>
              <a:tr h="384885">
                <a:tc>
                  <a:txBody>
                    <a:bodyPr/>
                    <a:lstStyle/>
                    <a:p>
                      <a:pPr algn="just"/>
                      <a:r>
                        <a:rPr lang="en-US" sz="2400" kern="100">
                          <a:effectLst/>
                        </a:rPr>
                        <a:t>Dense</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1000)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2001000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079142560"/>
                  </a:ext>
                </a:extLst>
              </a:tr>
              <a:tr h="384885">
                <a:tc>
                  <a:txBody>
                    <a:bodyPr/>
                    <a:lstStyle/>
                    <a:p>
                      <a:pPr algn="just"/>
                      <a:r>
                        <a:rPr lang="en-US" sz="2400" kern="100">
                          <a:effectLst/>
                        </a:rPr>
                        <a:t>TFOpLambda</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1000)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dirty="0">
                          <a:effectLst/>
                        </a:rPr>
                        <a:t>0</a:t>
                      </a:r>
                      <a:endParaRPr lang="ja-JP" sz="2400" kern="100" dirty="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1901248068"/>
                  </a:ext>
                </a:extLst>
              </a:tr>
            </a:tbl>
          </a:graphicData>
        </a:graphic>
      </p:graphicFrame>
    </p:spTree>
    <p:extLst>
      <p:ext uri="{BB962C8B-B14F-4D97-AF65-F5344CB8AC3E}">
        <p14:creationId xmlns:p14="http://schemas.microsoft.com/office/powerpoint/2010/main" val="2710533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4" y="275259"/>
            <a:ext cx="11740473" cy="763943"/>
          </a:xfrm>
        </p:spPr>
        <p:txBody>
          <a:bodyPr anchor="ctr">
            <a:normAutofit fontScale="90000"/>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距離学習ニューラルネットワーク（畳み込み）</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27</a:t>
            </a:fld>
            <a:endParaRPr kumimoji="1" lang="ja-JP" altLang="en-US" dirty="0"/>
          </a:p>
        </p:txBody>
      </p:sp>
      <p:graphicFrame>
        <p:nvGraphicFramePr>
          <p:cNvPr id="5" name="表 4">
            <a:extLst>
              <a:ext uri="{FF2B5EF4-FFF2-40B4-BE49-F238E27FC236}">
                <a16:creationId xmlns:a16="http://schemas.microsoft.com/office/drawing/2014/main" id="{16E92B49-5A94-ADC0-4516-3B6850822D5A}"/>
              </a:ext>
            </a:extLst>
          </p:cNvPr>
          <p:cNvGraphicFramePr>
            <a:graphicFrameLocks noGrp="1"/>
          </p:cNvGraphicFramePr>
          <p:nvPr>
            <p:extLst>
              <p:ext uri="{D42A27DB-BD31-4B8C-83A1-F6EECF244321}">
                <p14:modId xmlns:p14="http://schemas.microsoft.com/office/powerpoint/2010/main" val="300388244"/>
              </p:ext>
            </p:extLst>
          </p:nvPr>
        </p:nvGraphicFramePr>
        <p:xfrm>
          <a:off x="617349" y="1103846"/>
          <a:ext cx="10957301" cy="4650308"/>
        </p:xfrm>
        <a:graphic>
          <a:graphicData uri="http://schemas.openxmlformats.org/drawingml/2006/table">
            <a:tbl>
              <a:tblPr firstRow="1" firstCol="1" bandRow="1">
                <a:tableStyleId>{5C22544A-7EE6-4342-B048-85BDC9FD1C3A}</a:tableStyleId>
              </a:tblPr>
              <a:tblGrid>
                <a:gridCol w="3588933">
                  <a:extLst>
                    <a:ext uri="{9D8B030D-6E8A-4147-A177-3AD203B41FA5}">
                      <a16:colId xmlns:a16="http://schemas.microsoft.com/office/drawing/2014/main" val="3364864740"/>
                    </a:ext>
                  </a:extLst>
                </a:gridCol>
                <a:gridCol w="4749155">
                  <a:extLst>
                    <a:ext uri="{9D8B030D-6E8A-4147-A177-3AD203B41FA5}">
                      <a16:colId xmlns:a16="http://schemas.microsoft.com/office/drawing/2014/main" val="1687956033"/>
                    </a:ext>
                  </a:extLst>
                </a:gridCol>
                <a:gridCol w="2619213">
                  <a:extLst>
                    <a:ext uri="{9D8B030D-6E8A-4147-A177-3AD203B41FA5}">
                      <a16:colId xmlns:a16="http://schemas.microsoft.com/office/drawing/2014/main" val="1126709651"/>
                    </a:ext>
                  </a:extLst>
                </a:gridCol>
              </a:tblGrid>
              <a:tr h="387526">
                <a:tc>
                  <a:txBody>
                    <a:bodyPr/>
                    <a:lstStyle/>
                    <a:p>
                      <a:pPr algn="just"/>
                      <a:r>
                        <a:rPr lang="en-US" sz="2400" kern="100">
                          <a:effectLst/>
                        </a:rPr>
                        <a:t>Layer</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Output Shape</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Parameters</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1311555014"/>
                  </a:ext>
                </a:extLst>
              </a:tr>
              <a:tr h="775051">
                <a:tc>
                  <a:txBody>
                    <a:bodyPr/>
                    <a:lstStyle/>
                    <a:p>
                      <a:pPr algn="just"/>
                      <a:r>
                        <a:rPr lang="en-US" sz="2400" kern="100">
                          <a:effectLst/>
                        </a:rPr>
                        <a:t>InputLayer</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32, 32, 64)</a:t>
                      </a:r>
                      <a:endParaRPr lang="ja-JP" sz="2400" kern="100">
                        <a:effectLst/>
                      </a:endParaRPr>
                    </a:p>
                    <a:p>
                      <a:pPr algn="just"/>
                      <a:r>
                        <a:rPr lang="ja-JP" sz="2400" kern="100">
                          <a:effectLst/>
                        </a:rPr>
                        <a:t>画像の場合：</a:t>
                      </a:r>
                      <a:r>
                        <a:rPr lang="en-US" sz="2400" kern="100">
                          <a:effectLst/>
                        </a:rPr>
                        <a:t>(None, 256, 256, 3)</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661572016"/>
                  </a:ext>
                </a:extLst>
              </a:tr>
              <a:tr h="775051">
                <a:tc>
                  <a:txBody>
                    <a:bodyPr/>
                    <a:lstStyle/>
                    <a:p>
                      <a:pPr algn="just"/>
                      <a:r>
                        <a:rPr lang="en-US" sz="2400" kern="100">
                          <a:effectLst/>
                        </a:rPr>
                        <a:t>Conv2D + ReLU</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15, 15, 16)</a:t>
                      </a:r>
                      <a:endParaRPr lang="ja-JP" sz="2400" kern="100">
                        <a:effectLst/>
                      </a:endParaRPr>
                    </a:p>
                    <a:p>
                      <a:pPr algn="just"/>
                      <a:r>
                        <a:rPr lang="ja-JP" sz="2400" kern="100">
                          <a:effectLst/>
                        </a:rPr>
                        <a:t>画像の場合：</a:t>
                      </a:r>
                      <a:r>
                        <a:rPr lang="en-US" sz="2400" kern="100">
                          <a:effectLst/>
                        </a:rPr>
                        <a:t>(None, 127, 127, 16)</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9232</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692855317"/>
                  </a:ext>
                </a:extLst>
              </a:tr>
              <a:tr h="775051">
                <a:tc>
                  <a:txBody>
                    <a:bodyPr/>
                    <a:lstStyle/>
                    <a:p>
                      <a:pPr algn="just"/>
                      <a:r>
                        <a:rPr lang="en-US" sz="2400" kern="100">
                          <a:effectLst/>
                        </a:rPr>
                        <a:t>Conv2D + ReLU</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dirty="0">
                          <a:effectLst/>
                        </a:rPr>
                        <a:t>(None, 7, 7, 32)</a:t>
                      </a:r>
                      <a:endParaRPr lang="ja-JP" sz="2400" kern="100" dirty="0">
                        <a:effectLst/>
                      </a:endParaRPr>
                    </a:p>
                    <a:p>
                      <a:pPr algn="just"/>
                      <a:r>
                        <a:rPr lang="ja-JP" sz="2400" kern="100" dirty="0">
                          <a:effectLst/>
                        </a:rPr>
                        <a:t>画像の場合：</a:t>
                      </a:r>
                      <a:r>
                        <a:rPr lang="en-US" sz="2400" kern="100" dirty="0">
                          <a:effectLst/>
                        </a:rPr>
                        <a:t>(None, 63, 63, 32)</a:t>
                      </a:r>
                      <a:endParaRPr lang="ja-JP" sz="2400" kern="100" dirty="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4640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2861288412"/>
                  </a:ext>
                </a:extLst>
              </a:tr>
              <a:tr h="387526">
                <a:tc>
                  <a:txBody>
                    <a:bodyPr/>
                    <a:lstStyle/>
                    <a:p>
                      <a:pPr algn="just"/>
                      <a:r>
                        <a:rPr lang="en-US" sz="2400" kern="100">
                          <a:effectLst/>
                        </a:rPr>
                        <a:t>GlobalAveragePooling2D</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32)</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308450313"/>
                  </a:ext>
                </a:extLst>
              </a:tr>
              <a:tr h="1162577">
                <a:tc>
                  <a:txBody>
                    <a:bodyPr/>
                    <a:lstStyle/>
                    <a:p>
                      <a:pPr algn="just"/>
                      <a:r>
                        <a:rPr lang="en-US" sz="2400" kern="100">
                          <a:effectLst/>
                        </a:rPr>
                        <a:t>dense</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1000)</a:t>
                      </a:r>
                      <a:endParaRPr lang="ja-JP" sz="2400" kern="100">
                        <a:effectLst/>
                      </a:endParaRPr>
                    </a:p>
                    <a:p>
                      <a:pPr algn="just"/>
                      <a:r>
                        <a:rPr lang="en-US" sz="2400" kern="100">
                          <a:effectLst/>
                        </a:rPr>
                        <a:t>(None, 500)</a:t>
                      </a:r>
                      <a:endParaRPr lang="ja-JP" sz="2400" kern="100">
                        <a:effectLst/>
                      </a:endParaRPr>
                    </a:p>
                    <a:p>
                      <a:pPr algn="just"/>
                      <a:r>
                        <a:rPr lang="en-US" sz="2400" kern="100">
                          <a:effectLst/>
                        </a:rPr>
                        <a:t>(None, 100)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1000</a:t>
                      </a:r>
                      <a:r>
                        <a:rPr lang="ja-JP" sz="2400" kern="100">
                          <a:effectLst/>
                        </a:rPr>
                        <a:t>次元：</a:t>
                      </a:r>
                      <a:r>
                        <a:rPr lang="en-US" sz="2400" kern="100">
                          <a:effectLst/>
                        </a:rPr>
                        <a:t>33000</a:t>
                      </a:r>
                      <a:endParaRPr lang="ja-JP" sz="2400" kern="100">
                        <a:effectLst/>
                      </a:endParaRPr>
                    </a:p>
                    <a:p>
                      <a:pPr algn="just"/>
                      <a:r>
                        <a:rPr lang="en-US" sz="2400" kern="100">
                          <a:effectLst/>
                        </a:rPr>
                        <a:t>500</a:t>
                      </a:r>
                      <a:r>
                        <a:rPr lang="ja-JP" sz="2400" kern="100">
                          <a:effectLst/>
                        </a:rPr>
                        <a:t>次元：</a:t>
                      </a:r>
                      <a:r>
                        <a:rPr lang="en-US" sz="2400" kern="100">
                          <a:effectLst/>
                        </a:rPr>
                        <a:t>16500</a:t>
                      </a:r>
                      <a:endParaRPr lang="ja-JP" sz="2400" kern="100">
                        <a:effectLst/>
                      </a:endParaRPr>
                    </a:p>
                    <a:p>
                      <a:pPr algn="just"/>
                      <a:r>
                        <a:rPr lang="en-US" sz="2400" kern="100">
                          <a:effectLst/>
                        </a:rPr>
                        <a:t>100</a:t>
                      </a:r>
                      <a:r>
                        <a:rPr lang="ja-JP" sz="2400" kern="100">
                          <a:effectLst/>
                        </a:rPr>
                        <a:t>次元：</a:t>
                      </a:r>
                      <a:r>
                        <a:rPr lang="en-US" sz="2400" kern="100">
                          <a:effectLst/>
                        </a:rPr>
                        <a:t>3300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1219556549"/>
                  </a:ext>
                </a:extLst>
              </a:tr>
              <a:tr h="387526">
                <a:tc>
                  <a:txBody>
                    <a:bodyPr/>
                    <a:lstStyle/>
                    <a:p>
                      <a:pPr algn="just"/>
                      <a:r>
                        <a:rPr lang="en-US" sz="2400" kern="100">
                          <a:effectLst/>
                        </a:rPr>
                        <a:t>TFOpLambda</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a:effectLst/>
                        </a:rPr>
                        <a:t>(None, 100)</a:t>
                      </a:r>
                      <a:endParaRPr lang="ja-JP" sz="2400" kern="10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tc>
                  <a:txBody>
                    <a:bodyPr/>
                    <a:lstStyle/>
                    <a:p>
                      <a:pPr algn="just"/>
                      <a:r>
                        <a:rPr lang="en-US" sz="2400" kern="100" dirty="0">
                          <a:effectLst/>
                        </a:rPr>
                        <a:t>0</a:t>
                      </a:r>
                      <a:endParaRPr lang="ja-JP" sz="2400" kern="100" dirty="0">
                        <a:effectLst/>
                        <a:latin typeface="Century" panose="02040604050505020304" pitchFamily="18" charset="0"/>
                        <a:ea typeface="ＭＳ 明朝" panose="02020609040205080304" pitchFamily="17" charset="-128"/>
                        <a:cs typeface="ＭＳ 明朝" panose="02020609040205080304" pitchFamily="17" charset="-128"/>
                      </a:endParaRPr>
                    </a:p>
                  </a:txBody>
                  <a:tcPr marL="68580" marR="68580" marT="0" marB="0"/>
                </a:tc>
                <a:extLst>
                  <a:ext uri="{0D108BD9-81ED-4DB2-BD59-A6C34878D82A}">
                    <a16:rowId xmlns:a16="http://schemas.microsoft.com/office/drawing/2014/main" val="2058718748"/>
                  </a:ext>
                </a:extLst>
              </a:tr>
            </a:tbl>
          </a:graphicData>
        </a:graphic>
      </p:graphicFrame>
    </p:spTree>
    <p:extLst>
      <p:ext uri="{BB962C8B-B14F-4D97-AF65-F5344CB8AC3E}">
        <p14:creationId xmlns:p14="http://schemas.microsoft.com/office/powerpoint/2010/main" val="3985187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577818"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タイトル</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28</a:t>
            </a:fld>
            <a:endParaRPr kumimoji="1" lang="ja-JP" altLang="en-US" dirty="0"/>
          </a:p>
        </p:txBody>
      </p:sp>
    </p:spTree>
    <p:extLst>
      <p:ext uri="{BB962C8B-B14F-4D97-AF65-F5344CB8AC3E}">
        <p14:creationId xmlns:p14="http://schemas.microsoft.com/office/powerpoint/2010/main" val="1114196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10577818"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タイトル</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29</a:t>
            </a:fld>
            <a:endParaRPr kumimoji="1" lang="ja-JP" altLang="en-US" dirty="0"/>
          </a:p>
        </p:txBody>
      </p:sp>
    </p:spTree>
    <p:extLst>
      <p:ext uri="{BB962C8B-B14F-4D97-AF65-F5344CB8AC3E}">
        <p14:creationId xmlns:p14="http://schemas.microsoft.com/office/powerpoint/2010/main" val="53739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409775"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研究目的</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498655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00000"/>
              </a:lnSpc>
              <a:spcBef>
                <a:spcPts val="3000"/>
              </a:spcBef>
            </a:pPr>
            <a:r>
              <a:rPr lang="ja-JP" altLang="en-US" sz="2800" dirty="0">
                <a:latin typeface="メイリオ" panose="020B0604030504040204" pitchFamily="50" charset="-128"/>
                <a:ea typeface="メイリオ" panose="020B0604030504040204" pitchFamily="50" charset="-128"/>
                <a:cs typeface="M PLUS 1p" panose="020B0600070205080204" charset="-128"/>
              </a:rPr>
              <a:t>画像検索のための，</a:t>
            </a:r>
            <a:r>
              <a:rPr lang="ja-JP" altLang="en-US" sz="2800" b="1" dirty="0">
                <a:latin typeface="メイリオ" panose="020B0604030504040204" pitchFamily="50" charset="-128"/>
                <a:ea typeface="メイリオ" panose="020B0604030504040204" pitchFamily="50" charset="-128"/>
                <a:cs typeface="M PLUS 1p" panose="020B0600070205080204" charset="-128"/>
              </a:rPr>
              <a:t>オートエンコーダおよび距離学習ニューラルネットワーク</a:t>
            </a:r>
            <a:r>
              <a:rPr lang="ja-JP" altLang="en-US" sz="2800" dirty="0">
                <a:latin typeface="メイリオ" panose="020B0604030504040204" pitchFamily="50" charset="-128"/>
                <a:ea typeface="メイリオ" panose="020B0604030504040204" pitchFamily="50" charset="-128"/>
                <a:cs typeface="M PLUS 1p" panose="020B0600070205080204" charset="-128"/>
              </a:rPr>
              <a:t>を適用させた</a:t>
            </a:r>
            <a:r>
              <a:rPr lang="ja-JP" altLang="en-US" sz="2800" b="1" dirty="0">
                <a:latin typeface="メイリオ" panose="020B0604030504040204" pitchFamily="50" charset="-128"/>
                <a:ea typeface="メイリオ" panose="020B0604030504040204" pitchFamily="50" charset="-128"/>
                <a:cs typeface="M PLUS 1p" panose="020B0600070205080204" charset="-128"/>
              </a:rPr>
              <a:t>画像分類手法とインデクシング手法</a:t>
            </a:r>
            <a:r>
              <a:rPr lang="ja-JP" altLang="en-US" sz="2800" dirty="0">
                <a:latin typeface="メイリオ" panose="020B0604030504040204" pitchFamily="50" charset="-128"/>
                <a:ea typeface="メイリオ" panose="020B0604030504040204" pitchFamily="50" charset="-128"/>
                <a:cs typeface="M PLUS 1p" panose="020B0600070205080204" charset="-128"/>
              </a:rPr>
              <a:t>を提案する．</a:t>
            </a:r>
          </a:p>
          <a:p>
            <a:pPr algn="l">
              <a:lnSpc>
                <a:spcPct val="100000"/>
              </a:lnSpc>
              <a:spcBef>
                <a:spcPts val="3000"/>
              </a:spcBef>
            </a:pPr>
            <a:r>
              <a:rPr lang="ja-JP" altLang="en-US" sz="2800" dirty="0">
                <a:latin typeface="メイリオ" panose="020B0604030504040204" pitchFamily="50" charset="-128"/>
                <a:ea typeface="メイリオ" panose="020B0604030504040204" pitchFamily="50" charset="-128"/>
                <a:cs typeface="M PLUS 1p" panose="020B0600070205080204" charset="-128"/>
              </a:rPr>
              <a:t>オートエンコーダを適用した画像特徴抽出において，</a:t>
            </a:r>
            <a:r>
              <a:rPr lang="ja-JP" altLang="en-US" sz="2800" b="1" dirty="0">
                <a:latin typeface="メイリオ" panose="020B0604030504040204" pitchFamily="50" charset="-128"/>
                <a:ea typeface="メイリオ" panose="020B0604030504040204" pitchFamily="50" charset="-128"/>
                <a:cs typeface="M PLUS 1p" panose="020B0600070205080204" charset="-128"/>
              </a:rPr>
              <a:t>中間層の次元数や距離学習ニューラルネットワークの組み合わせ</a:t>
            </a:r>
            <a:r>
              <a:rPr lang="ja-JP" altLang="en-US" sz="2800" dirty="0">
                <a:latin typeface="メイリオ" panose="020B0604030504040204" pitchFamily="50" charset="-128"/>
                <a:ea typeface="メイリオ" panose="020B0604030504040204" pitchFamily="50" charset="-128"/>
                <a:cs typeface="M PLUS 1p" panose="020B0600070205080204" charset="-128"/>
              </a:rPr>
              <a:t>から，</a:t>
            </a:r>
            <a:r>
              <a:rPr lang="ja-JP" altLang="en-US" sz="2800" b="1" dirty="0">
                <a:latin typeface="メイリオ" panose="020B0604030504040204" pitchFamily="50" charset="-128"/>
                <a:ea typeface="メイリオ" panose="020B0604030504040204" pitchFamily="50" charset="-128"/>
                <a:cs typeface="M PLUS 1p" panose="020B0600070205080204" charset="-128"/>
              </a:rPr>
              <a:t>画像分類精度を確認し，提案手法の実現可能性を評価する．</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3</a:t>
            </a:fld>
            <a:endParaRPr kumimoji="1" lang="ja-JP" altLang="en-US" dirty="0"/>
          </a:p>
        </p:txBody>
      </p:sp>
    </p:spTree>
    <p:extLst>
      <p:ext uri="{BB962C8B-B14F-4D97-AF65-F5344CB8AC3E}">
        <p14:creationId xmlns:p14="http://schemas.microsoft.com/office/powerpoint/2010/main" val="428087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関連研究</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49865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en-US" sz="2800" b="1" i="0" u="sng" dirty="0">
                <a:effectLst/>
                <a:latin typeface="メイリオ" panose="020B0604030504040204" pitchFamily="50" charset="-128"/>
                <a:ea typeface="メイリオ" panose="020B0604030504040204" pitchFamily="50" charset="-128"/>
              </a:rPr>
              <a:t>オートエンコーダによる特徴抽出</a:t>
            </a:r>
            <a:endParaRPr lang="en-US" altLang="ja-JP" sz="2800" b="1" i="0" u="sng" dirty="0">
              <a:effectLst/>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花押という筆者署名の機能を持つ記号から，字形特徴を抽出する研究</a:t>
            </a:r>
            <a:endParaRPr lang="en-US" altLang="ja-JP" sz="2800" i="0" dirty="0">
              <a:effectLst/>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筆者固有の書き癖を特徴として抽出する研究</a:t>
            </a:r>
            <a:endParaRPr lang="en-US" altLang="ja-JP" sz="2800" dirty="0">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心電図から心拍の波形特徴を抽出する研究</a:t>
            </a:r>
            <a:endParaRPr lang="en-US" altLang="ja-JP" sz="2800" dirty="0">
              <a:latin typeface="メイリオ" panose="020B0604030504040204" pitchFamily="50" charset="-128"/>
              <a:ea typeface="メイリオ" panose="020B0604030504040204" pitchFamily="50" charset="-128"/>
            </a:endParaRPr>
          </a:p>
          <a:p>
            <a:pPr marL="0" indent="0" algn="l">
              <a:lnSpc>
                <a:spcPct val="100000"/>
              </a:lnSpc>
              <a:buNone/>
            </a:pPr>
            <a:r>
              <a:rPr lang="ja-JP" altLang="en-US" sz="2800" b="1" u="sng" dirty="0">
                <a:latin typeface="メイリオ" panose="020B0604030504040204" pitchFamily="50" charset="-128"/>
                <a:ea typeface="メイリオ" panose="020B0604030504040204" pitchFamily="50" charset="-128"/>
              </a:rPr>
              <a:t>オートエンコーダに距離学習を適用した手法</a:t>
            </a:r>
            <a:endParaRPr lang="en-US" altLang="ja-JP" sz="2800" b="1" u="sng" dirty="0">
              <a:latin typeface="メイリオ" panose="020B0604030504040204" pitchFamily="50" charset="-128"/>
              <a:ea typeface="メイリオ" panose="020B0604030504040204" pitchFamily="50" charset="-128"/>
            </a:endParaRPr>
          </a:p>
          <a:p>
            <a:pPr marL="457200" indent="-457200" algn="l">
              <a:lnSpc>
                <a:spcPct val="100000"/>
              </a:lnSpc>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cs typeface="Times New Roman" panose="02020603050405020304" pitchFamily="18" charset="0"/>
              </a:rPr>
              <a:t>類似性の概念を抽出するための埋め込み表現を学習するオートエンコーダモデルの研究</a:t>
            </a:r>
            <a:endParaRPr lang="en-US" altLang="ja-JP" sz="2800" i="0" dirty="0">
              <a:effectLst/>
              <a:latin typeface="メイリオ" panose="020B0604030504040204" pitchFamily="50" charset="-128"/>
              <a:ea typeface="メイリオ" panose="020B0604030504040204" pitchFamily="50" charset="-128"/>
              <a:cs typeface="Times New Roman" panose="02020603050405020304" pitchFamily="18" charset="0"/>
            </a:endParaRPr>
          </a:p>
          <a:p>
            <a:pPr marL="457200" indent="-457200" algn="l">
              <a:lnSpc>
                <a:spcPct val="100000"/>
              </a:lnSpc>
              <a:buFont typeface="Arial" panose="020B0604020202020204" pitchFamily="34" charset="0"/>
              <a:buChar char="•"/>
            </a:pPr>
            <a:r>
              <a:rPr lang="ja-JP" altLang="en-US" sz="2800" i="0" dirty="0">
                <a:effectLst/>
                <a:latin typeface="メイリオ" panose="020B0604030504040204" pitchFamily="50" charset="-128"/>
                <a:ea typeface="メイリオ" panose="020B0604030504040204" pitchFamily="50" charset="-128"/>
              </a:rPr>
              <a:t>ネットワークのトラフィックから攻撃や侵入を検知する研究</a:t>
            </a:r>
            <a:endParaRPr lang="en-US" altLang="ja-JP" sz="2800" i="0" dirty="0">
              <a:effectLst/>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4</a:t>
            </a:fld>
            <a:endParaRPr kumimoji="1" lang="ja-JP" altLang="en-US" dirty="0"/>
          </a:p>
        </p:txBody>
      </p:sp>
    </p:spTree>
    <p:extLst>
      <p:ext uri="{BB962C8B-B14F-4D97-AF65-F5344CB8AC3E}">
        <p14:creationId xmlns:p14="http://schemas.microsoft.com/office/powerpoint/2010/main" val="125767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研究課題</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49865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en-US" sz="2800" i="0" dirty="0">
                <a:effectLst/>
                <a:latin typeface="メイリオ" panose="020B0604030504040204" pitchFamily="50" charset="-128"/>
                <a:ea typeface="メイリオ" panose="020B0604030504040204" pitchFamily="50" charset="-128"/>
              </a:rPr>
              <a:t>先行研究で対象とした</a:t>
            </a:r>
            <a:r>
              <a:rPr lang="en-US" altLang="ja-JP" sz="2800" i="0" dirty="0">
                <a:effectLst/>
                <a:latin typeface="メイリオ" panose="020B0604030504040204" pitchFamily="50" charset="-128"/>
                <a:ea typeface="メイリオ" panose="020B0604030504040204" pitchFamily="50" charset="-128"/>
              </a:rPr>
              <a:t>VGG</a:t>
            </a:r>
            <a:r>
              <a:rPr lang="ja-JP" altLang="en-US" sz="2800" i="0" dirty="0">
                <a:effectLst/>
                <a:latin typeface="メイリオ" panose="020B0604030504040204" pitchFamily="50" charset="-128"/>
                <a:ea typeface="メイリオ" panose="020B0604030504040204" pitchFamily="50" charset="-128"/>
              </a:rPr>
              <a:t>畳み込みニューラルネットワークなどの中間層を多く持つニューラルネットワークでは，中間層によって得られる特徴ベクトルの性質にばらつきが生じるため，適切な中間層を選び，特徴ベクトルを抽出する処理に課題があった．</a:t>
            </a:r>
            <a:endParaRPr lang="en-US" altLang="ja-JP" sz="2800" i="0" dirty="0">
              <a:effectLst/>
              <a:latin typeface="メイリオ" panose="020B0604030504040204" pitchFamily="50" charset="-128"/>
              <a:ea typeface="メイリオ" panose="020B0604030504040204" pitchFamily="50" charset="-128"/>
            </a:endParaRPr>
          </a:p>
          <a:p>
            <a:pPr marL="0" indent="0" algn="l">
              <a:lnSpc>
                <a:spcPct val="100000"/>
              </a:lnSpc>
              <a:buNone/>
            </a:pPr>
            <a:endParaRPr lang="en-US" altLang="ja-JP" sz="2800" dirty="0">
              <a:latin typeface="メイリオ" panose="020B0604030504040204" pitchFamily="50" charset="-128"/>
              <a:ea typeface="メイリオ" panose="020B0604030504040204" pitchFamily="50" charset="-128"/>
            </a:endParaRPr>
          </a:p>
          <a:p>
            <a:pPr marL="0" indent="0" algn="l">
              <a:lnSpc>
                <a:spcPct val="100000"/>
              </a:lnSpc>
              <a:buNone/>
            </a:pPr>
            <a:r>
              <a:rPr lang="ja-JP" altLang="en-US" sz="3200" b="1" i="0" dirty="0">
                <a:effectLst/>
                <a:latin typeface="メイリオ" panose="020B0604030504040204" pitchFamily="50" charset="-128"/>
                <a:ea typeface="メイリオ" panose="020B0604030504040204" pitchFamily="50" charset="-128"/>
              </a:rPr>
              <a:t>オートエンコーダを適用した画像特徴抽出において，</a:t>
            </a:r>
            <a:r>
              <a:rPr lang="ja-JP" altLang="en-US" sz="3200" i="0" dirty="0">
                <a:effectLst/>
                <a:latin typeface="メイリオ" panose="020B0604030504040204" pitchFamily="50" charset="-128"/>
                <a:ea typeface="メイリオ" panose="020B0604030504040204" pitchFamily="50" charset="-128"/>
              </a:rPr>
              <a:t>中間層の次元数や距離学習ニューラルネットワークの組み合わせが，</a:t>
            </a:r>
            <a:r>
              <a:rPr lang="ja-JP" altLang="en-US" sz="3200" b="1" i="0" dirty="0">
                <a:effectLst/>
                <a:latin typeface="メイリオ" panose="020B0604030504040204" pitchFamily="50" charset="-128"/>
                <a:ea typeface="メイリオ" panose="020B0604030504040204" pitchFamily="50" charset="-128"/>
              </a:rPr>
              <a:t>画像分類精度にどのように影響するか</a:t>
            </a:r>
            <a:r>
              <a:rPr lang="ja-JP" altLang="en-US" sz="3200" i="0" dirty="0">
                <a:effectLst/>
                <a:latin typeface="メイリオ" panose="020B0604030504040204" pitchFamily="50" charset="-128"/>
                <a:ea typeface="メイリオ" panose="020B0604030504040204" pitchFamily="50" charset="-128"/>
              </a:rPr>
              <a:t>を確認する．</a:t>
            </a:r>
          </a:p>
          <a:p>
            <a:pPr marL="0" indent="0" algn="l">
              <a:lnSpc>
                <a:spcPct val="100000"/>
              </a:lnSpc>
              <a:buNone/>
            </a:pPr>
            <a:endParaRPr lang="ja-JP" altLang="en-US" sz="2800" i="0" dirty="0">
              <a:effectLst/>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18160" y="3307081"/>
            <a:ext cx="11216640" cy="1915848"/>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887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ja-JP" altLang="en-US" sz="4400" b="1" dirty="0">
                <a:latin typeface="メイリオ" panose="020B0604030504040204" pitchFamily="50" charset="-128"/>
                <a:ea typeface="メイリオ" panose="020B0604030504040204" pitchFamily="50" charset="-128"/>
                <a:cs typeface="M PLUS 1p"/>
                <a:sym typeface="M PLUS 1p"/>
              </a:rPr>
              <a:t>提案手法</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en-US" sz="3000" b="1" dirty="0">
                <a:latin typeface="メイリオ" panose="020B0604030504040204" pitchFamily="50" charset="-128"/>
                <a:ea typeface="メイリオ" panose="020B0604030504040204" pitchFamily="50" charset="-128"/>
              </a:rPr>
              <a:t>画像検索を目的としたオートエンコーダおよび距離学習ニューラルネットワークを適用した画像特徴の分類手法とインデクシング手法</a:t>
            </a:r>
            <a:r>
              <a:rPr lang="ja-JP" altLang="en-US" sz="3000" dirty="0">
                <a:latin typeface="メイリオ" panose="020B0604030504040204" pitchFamily="50" charset="-128"/>
                <a:ea typeface="メイリオ" panose="020B0604030504040204" pitchFamily="50" charset="-128"/>
              </a:rPr>
              <a:t>を提案する．</a:t>
            </a:r>
            <a:endParaRPr lang="en-US" altLang="ja-JP" sz="3000" dirty="0">
              <a:latin typeface="メイリオ" panose="020B0604030504040204" pitchFamily="50" charset="-128"/>
              <a:ea typeface="メイリオ" panose="020B0604030504040204" pitchFamily="50" charset="-128"/>
            </a:endParaRPr>
          </a:p>
          <a:p>
            <a:pPr marL="0" indent="0" algn="l">
              <a:lnSpc>
                <a:spcPct val="100000"/>
              </a:lnSpc>
              <a:buNone/>
            </a:pPr>
            <a:endParaRPr lang="en-US" altLang="ja-JP" sz="2800" dirty="0">
              <a:latin typeface="メイリオ" panose="020B0604030504040204" pitchFamily="50" charset="-128"/>
              <a:ea typeface="メイリオ" panose="020B0604030504040204" pitchFamily="50" charset="-128"/>
            </a:endParaRPr>
          </a:p>
          <a:p>
            <a:pPr marL="0" indent="0" algn="l">
              <a:lnSpc>
                <a:spcPct val="100000"/>
              </a:lnSpc>
              <a:buNone/>
            </a:pPr>
            <a:r>
              <a:rPr lang="ja-JP" altLang="en-US" sz="2600" b="1" dirty="0">
                <a:latin typeface="メイリオ" panose="020B0604030504040204" pitchFamily="50" charset="-128"/>
                <a:ea typeface="メイリオ" panose="020B0604030504040204" pitchFamily="50" charset="-128"/>
              </a:rPr>
              <a:t>オートエンコーダ：</a:t>
            </a:r>
          </a:p>
          <a:p>
            <a:pPr marL="457200" indent="-365125" algn="l">
              <a:lnSpc>
                <a:spcPct val="100000"/>
              </a:lnSpc>
              <a:buFont typeface="Arial" panose="020B0604020202020204" pitchFamily="34" charset="0"/>
              <a:buChar char="•"/>
            </a:pPr>
            <a:r>
              <a:rPr lang="ja-JP" altLang="en-US" sz="2600" dirty="0">
                <a:latin typeface="メイリオ" panose="020B0604030504040204" pitchFamily="50" charset="-128"/>
                <a:ea typeface="メイリオ" panose="020B0604030504040204" pitchFamily="50" charset="-128"/>
              </a:rPr>
              <a:t>エンコーダとデコーダで構成されるため，</a:t>
            </a:r>
            <a:r>
              <a:rPr lang="ja-JP" altLang="en-US" sz="2600" b="1" dirty="0">
                <a:latin typeface="メイリオ" panose="020B0604030504040204" pitchFamily="50" charset="-128"/>
                <a:ea typeface="メイリオ" panose="020B0604030504040204" pitchFamily="50" charset="-128"/>
              </a:rPr>
              <a:t>ネットワーク構造が複雑でない</a:t>
            </a:r>
          </a:p>
          <a:p>
            <a:pPr marL="457200" indent="-365125" algn="l">
              <a:lnSpc>
                <a:spcPct val="100000"/>
              </a:lnSpc>
              <a:buFont typeface="Arial" panose="020B0604020202020204" pitchFamily="34" charset="0"/>
              <a:buChar char="•"/>
            </a:pPr>
            <a:r>
              <a:rPr lang="ja-JP" altLang="en-US" sz="2600" dirty="0">
                <a:latin typeface="メイリオ" panose="020B0604030504040204" pitchFamily="50" charset="-128"/>
                <a:ea typeface="メイリオ" panose="020B0604030504040204" pitchFamily="50" charset="-128"/>
              </a:rPr>
              <a:t>エンコーダ出力を</a:t>
            </a:r>
            <a:r>
              <a:rPr lang="ja-JP" altLang="en-US" sz="2600" b="1" dirty="0">
                <a:latin typeface="メイリオ" panose="020B0604030504040204" pitchFamily="50" charset="-128"/>
                <a:ea typeface="メイリオ" panose="020B0604030504040204" pitchFamily="50" charset="-128"/>
              </a:rPr>
              <a:t>画像特徴として扱うことが可能</a:t>
            </a:r>
            <a:r>
              <a:rPr lang="ja-JP" altLang="en-US" sz="2600" dirty="0">
                <a:latin typeface="メイリオ" panose="020B0604030504040204" pitchFamily="50" charset="-128"/>
                <a:ea typeface="メイリオ" panose="020B0604030504040204" pitchFamily="50" charset="-128"/>
              </a:rPr>
              <a:t>である</a:t>
            </a:r>
          </a:p>
          <a:p>
            <a:pPr marL="0" indent="0" algn="l">
              <a:lnSpc>
                <a:spcPct val="100000"/>
              </a:lnSpc>
              <a:buNone/>
            </a:pPr>
            <a:r>
              <a:rPr lang="ja-JP" altLang="en-US" sz="2600" b="1" dirty="0">
                <a:latin typeface="メイリオ" panose="020B0604030504040204" pitchFamily="50" charset="-128"/>
                <a:ea typeface="メイリオ" panose="020B0604030504040204" pitchFamily="50" charset="-128"/>
              </a:rPr>
              <a:t>距離学習ニューラルネットワーク：</a:t>
            </a:r>
          </a:p>
          <a:p>
            <a:pPr marL="457200" indent="-365125" algn="l">
              <a:lnSpc>
                <a:spcPct val="100000"/>
              </a:lnSpc>
              <a:buFont typeface="Arial" panose="020B0604020202020204" pitchFamily="34" charset="0"/>
              <a:buChar char="•"/>
            </a:pPr>
            <a:r>
              <a:rPr lang="ja-JP" altLang="en-US" sz="2600" dirty="0">
                <a:latin typeface="メイリオ" panose="020B0604030504040204" pitchFamily="50" charset="-128"/>
                <a:ea typeface="メイリオ" panose="020B0604030504040204" pitchFamily="50" charset="-128"/>
              </a:rPr>
              <a:t>オートエンコーダから得られる画像特徴ベクトルを画像分類可能な特徴ベクトルに変換し，</a:t>
            </a:r>
            <a:r>
              <a:rPr lang="ja-JP" altLang="en-US" sz="2600" b="1" dirty="0">
                <a:latin typeface="メイリオ" panose="020B0604030504040204" pitchFamily="50" charset="-128"/>
                <a:ea typeface="メイリオ" panose="020B0604030504040204" pitchFamily="50" charset="-128"/>
              </a:rPr>
              <a:t>画像分類精度を向上させることが可能になる</a:t>
            </a:r>
            <a:endParaRPr lang="en-US" altLang="ja-JP" sz="2600" b="1" dirty="0">
              <a:latin typeface="メイリオ" panose="020B0604030504040204" pitchFamily="50" charset="-128"/>
              <a:ea typeface="メイリオ" panose="020B0604030504040204" pitchFamily="50" charset="-128"/>
            </a:endParaRPr>
          </a:p>
          <a:p>
            <a:pPr marL="0" indent="0" algn="l">
              <a:lnSpc>
                <a:spcPct val="100000"/>
              </a:lnSpc>
              <a:buNone/>
            </a:pPr>
            <a:endParaRPr lang="ja-JP" altLang="en-US" sz="2800" i="0" dirty="0">
              <a:effectLst/>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6</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18160" y="1039203"/>
            <a:ext cx="11216640" cy="1582078"/>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40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en-US" altLang="ja-JP" sz="4400" b="1" dirty="0">
                <a:latin typeface="メイリオ" panose="020B0604030504040204" pitchFamily="50" charset="-128"/>
                <a:ea typeface="メイリオ" panose="020B0604030504040204" pitchFamily="50" charset="-128"/>
                <a:cs typeface="M PLUS 1p"/>
                <a:sym typeface="M PLUS 1p"/>
              </a:rPr>
              <a:t>STEP-</a:t>
            </a:r>
            <a:r>
              <a:rPr lang="ja-JP" altLang="en-US" sz="4400" b="1" dirty="0">
                <a:latin typeface="メイリオ" panose="020B0604030504040204" pitchFamily="50" charset="-128"/>
                <a:ea typeface="メイリオ" panose="020B0604030504040204" pitchFamily="50" charset="-128"/>
                <a:cs typeface="M PLUS 1p"/>
                <a:sym typeface="M PLUS 1p"/>
              </a:rPr>
              <a:t>１</a:t>
            </a: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5239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ja-JP" sz="2800" kern="100" dirty="0">
                <a:effectLst/>
                <a:latin typeface="メイリオ" panose="020B0604030504040204" pitchFamily="50" charset="-128"/>
                <a:ea typeface="メイリオ" panose="020B0604030504040204" pitchFamily="50" charset="-128"/>
                <a:cs typeface="Times New Roman" panose="02020603050405020304" pitchFamily="18" charset="0"/>
              </a:rPr>
              <a:t>画像集合</a:t>
            </a:r>
            <a:r>
              <a:rPr lang="en-US" altLang="ja-JP" sz="2800" i="1" kern="100" dirty="0">
                <a:effectLst/>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2800" kern="100" dirty="0">
                <a:effectLst/>
                <a:latin typeface="メイリオ" panose="020B0604030504040204" pitchFamily="50" charset="-128"/>
                <a:ea typeface="メイリオ" panose="020B0604030504040204" pitchFamily="50" charset="-128"/>
                <a:cs typeface="Times New Roman" panose="02020603050405020304" pitchFamily="18" charset="0"/>
              </a:rPr>
              <a:t> = { </a:t>
            </a:r>
            <a:r>
              <a:rPr lang="en-US" altLang="ja-JP" sz="2800" i="1" kern="100" dirty="0">
                <a:effectLst/>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2800" kern="100" baseline="-25000" dirty="0">
                <a:effectLst/>
                <a:latin typeface="メイリオ" panose="020B0604030504040204" pitchFamily="50" charset="-128"/>
                <a:ea typeface="メイリオ" panose="020B0604030504040204" pitchFamily="50" charset="-128"/>
                <a:cs typeface="Times New Roman" panose="02020603050405020304" pitchFamily="18" charset="0"/>
              </a:rPr>
              <a:t>1</a:t>
            </a:r>
            <a:r>
              <a:rPr lang="en-US" altLang="ja-JP" sz="2800" kern="100" dirty="0">
                <a:effectLst/>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2800" i="1" kern="100" dirty="0">
                <a:effectLst/>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2800" kern="100" baseline="-25000" dirty="0">
                <a:effectLst/>
                <a:latin typeface="メイリオ" panose="020B0604030504040204" pitchFamily="50" charset="-128"/>
                <a:ea typeface="メイリオ" panose="020B0604030504040204" pitchFamily="50" charset="-128"/>
                <a:cs typeface="Times New Roman" panose="02020603050405020304" pitchFamily="18" charset="0"/>
              </a:rPr>
              <a:t>2</a:t>
            </a:r>
            <a:r>
              <a:rPr lang="en-US" altLang="ja-JP" sz="2800" kern="100" dirty="0">
                <a:effectLst/>
                <a:latin typeface="メイリオ" panose="020B0604030504040204" pitchFamily="50" charset="-128"/>
                <a:ea typeface="メイリオ" panose="020B0604030504040204" pitchFamily="50" charset="-128"/>
                <a:cs typeface="Times New Roman" panose="02020603050405020304" pitchFamily="18" charset="0"/>
              </a:rPr>
              <a:t>, …, </a:t>
            </a:r>
            <a:r>
              <a:rPr lang="en-US" altLang="ja-JP" sz="2800" i="1" kern="100" dirty="0">
                <a:effectLst/>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2800" i="1" kern="100" baseline="-25000" dirty="0">
                <a:effectLst/>
                <a:latin typeface="メイリオ" panose="020B0604030504040204" pitchFamily="50" charset="-128"/>
                <a:ea typeface="メイリオ" panose="020B0604030504040204" pitchFamily="50" charset="-128"/>
                <a:cs typeface="Times New Roman" panose="02020603050405020304" pitchFamily="18" charset="0"/>
              </a:rPr>
              <a:t>n</a:t>
            </a:r>
            <a:r>
              <a:rPr lang="en-US" altLang="ja-JP" sz="2800" kern="100" dirty="0">
                <a:effectLst/>
                <a:latin typeface="メイリオ" panose="020B0604030504040204" pitchFamily="50" charset="-128"/>
                <a:ea typeface="メイリオ" panose="020B0604030504040204" pitchFamily="50" charset="-128"/>
                <a:cs typeface="Times New Roman" panose="02020603050405020304" pitchFamily="18" charset="0"/>
              </a:rPr>
              <a:t> } </a:t>
            </a:r>
            <a:r>
              <a:rPr lang="ja-JP" altLang="ja-JP" sz="2800" kern="100" dirty="0">
                <a:effectLst/>
                <a:latin typeface="メイリオ" panose="020B0604030504040204" pitchFamily="50" charset="-128"/>
                <a:ea typeface="メイリオ" panose="020B0604030504040204" pitchFamily="50" charset="-128"/>
                <a:cs typeface="Times New Roman" panose="02020603050405020304" pitchFamily="18" charset="0"/>
              </a:rPr>
              <a:t>を対象として</a:t>
            </a:r>
            <a:r>
              <a:rPr lang="ja-JP" altLang="ja-JP" sz="2800" b="1" kern="100" dirty="0">
                <a:effectLst/>
                <a:latin typeface="メイリオ" panose="020B0604030504040204" pitchFamily="50" charset="-128"/>
                <a:ea typeface="メイリオ" panose="020B0604030504040204" pitchFamily="50" charset="-128"/>
                <a:cs typeface="Times New Roman" panose="02020603050405020304" pitchFamily="18" charset="0"/>
              </a:rPr>
              <a:t>オートエンコーダ</a:t>
            </a:r>
            <a:r>
              <a:rPr lang="ja-JP" altLang="ja-JP" sz="2800" kern="100" dirty="0">
                <a:effectLst/>
                <a:latin typeface="メイリオ" panose="020B0604030504040204" pitchFamily="50" charset="-128"/>
                <a:ea typeface="メイリオ" panose="020B0604030504040204" pitchFamily="50" charset="-128"/>
                <a:cs typeface="Times New Roman" panose="02020603050405020304" pitchFamily="18" charset="0"/>
              </a:rPr>
              <a:t>を適用して学習させ，</a:t>
            </a:r>
            <a:r>
              <a:rPr lang="ja-JP" altLang="ja-JP" sz="2800" b="1" kern="100" dirty="0">
                <a:effectLst/>
                <a:latin typeface="メイリオ" panose="020B0604030504040204" pitchFamily="50" charset="-128"/>
                <a:ea typeface="メイリオ" panose="020B0604030504040204" pitchFamily="50" charset="-128"/>
                <a:cs typeface="Times New Roman" panose="02020603050405020304" pitchFamily="18" charset="0"/>
              </a:rPr>
              <a:t>画像特徴が抽出可能な学習済みモデル</a:t>
            </a:r>
            <a:r>
              <a:rPr lang="ja-JP" altLang="ja-JP" sz="2800" kern="100" dirty="0">
                <a:effectLst/>
                <a:latin typeface="メイリオ" panose="020B0604030504040204" pitchFamily="50" charset="-128"/>
                <a:ea typeface="メイリオ" panose="020B0604030504040204" pitchFamily="50" charset="-128"/>
                <a:cs typeface="Times New Roman" panose="02020603050405020304" pitchFamily="18" charset="0"/>
              </a:rPr>
              <a:t>を作成する．</a:t>
            </a:r>
            <a:endParaRPr kumimoji="1" lang="ja-JP" altLang="en-US" sz="2800"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7</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88529" y="1039202"/>
            <a:ext cx="10965230" cy="1038479"/>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pic>
        <p:nvPicPr>
          <p:cNvPr id="6" name="table">
            <a:extLst>
              <a:ext uri="{FF2B5EF4-FFF2-40B4-BE49-F238E27FC236}">
                <a16:creationId xmlns:a16="http://schemas.microsoft.com/office/drawing/2014/main" id="{8AE7783E-020A-AC45-1DE5-6374E0357FAD}"/>
              </a:ext>
            </a:extLst>
          </p:cNvPr>
          <p:cNvPicPr>
            <a:picLocks noChangeAspect="1"/>
          </p:cNvPicPr>
          <p:nvPr/>
        </p:nvPicPr>
        <p:blipFill>
          <a:blip r:embed="rId3"/>
          <a:stretch>
            <a:fillRect/>
          </a:stretch>
        </p:blipFill>
        <p:spPr>
          <a:xfrm>
            <a:off x="5940162" y="3463132"/>
            <a:ext cx="198507" cy="1012046"/>
          </a:xfrm>
          <a:prstGeom prst="rect">
            <a:avLst/>
          </a:prstGeom>
        </p:spPr>
      </p:pic>
      <p:sp>
        <p:nvSpPr>
          <p:cNvPr id="7" name="矢印: 右 6">
            <a:extLst>
              <a:ext uri="{FF2B5EF4-FFF2-40B4-BE49-F238E27FC236}">
                <a16:creationId xmlns:a16="http://schemas.microsoft.com/office/drawing/2014/main" id="{C0D6C5F6-4A9C-8A3A-4958-A7FAF8A63E14}"/>
              </a:ext>
            </a:extLst>
          </p:cNvPr>
          <p:cNvSpPr/>
          <p:nvPr/>
        </p:nvSpPr>
        <p:spPr>
          <a:xfrm>
            <a:off x="5093437" y="3619294"/>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9" name="テキスト ボックス 106">
            <a:extLst>
              <a:ext uri="{FF2B5EF4-FFF2-40B4-BE49-F238E27FC236}">
                <a16:creationId xmlns:a16="http://schemas.microsoft.com/office/drawing/2014/main" id="{A12C0C50-53D6-EDF8-C487-B664DEF786CD}"/>
              </a:ext>
            </a:extLst>
          </p:cNvPr>
          <p:cNvSpPr txBox="1"/>
          <p:nvPr/>
        </p:nvSpPr>
        <p:spPr>
          <a:xfrm>
            <a:off x="401438" y="5011368"/>
            <a:ext cx="1805624" cy="461665"/>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画像集合</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テキスト ボックス 111">
            <a:extLst>
              <a:ext uri="{FF2B5EF4-FFF2-40B4-BE49-F238E27FC236}">
                <a16:creationId xmlns:a16="http://schemas.microsoft.com/office/drawing/2014/main" id="{F90EE0A1-E5F0-CD42-08E7-AC76E52C4DD6}"/>
              </a:ext>
            </a:extLst>
          </p:cNvPr>
          <p:cNvSpPr txBox="1"/>
          <p:nvPr/>
        </p:nvSpPr>
        <p:spPr>
          <a:xfrm>
            <a:off x="6895398" y="3700654"/>
            <a:ext cx="38465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sp>
        <p:nvSpPr>
          <p:cNvPr id="11" name="テキスト ボックス 105">
            <a:extLst>
              <a:ext uri="{FF2B5EF4-FFF2-40B4-BE49-F238E27FC236}">
                <a16:creationId xmlns:a16="http://schemas.microsoft.com/office/drawing/2014/main" id="{83DE1AAA-D124-001B-FAB4-DED4ECC39DDE}"/>
              </a:ext>
            </a:extLst>
          </p:cNvPr>
          <p:cNvSpPr txBox="1"/>
          <p:nvPr/>
        </p:nvSpPr>
        <p:spPr>
          <a:xfrm>
            <a:off x="2453641" y="5351736"/>
            <a:ext cx="3072227" cy="830997"/>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オートエンコーダの</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エンコーダ部</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2" name="table">
            <a:extLst>
              <a:ext uri="{FF2B5EF4-FFF2-40B4-BE49-F238E27FC236}">
                <a16:creationId xmlns:a16="http://schemas.microsoft.com/office/drawing/2014/main" id="{F1F1B31D-20BF-7471-B9BD-6B04F7EE1C7D}"/>
              </a:ext>
            </a:extLst>
          </p:cNvPr>
          <p:cNvPicPr>
            <a:picLocks noChangeAspect="1"/>
          </p:cNvPicPr>
          <p:nvPr/>
        </p:nvPicPr>
        <p:blipFill>
          <a:blip r:embed="rId3"/>
          <a:stretch>
            <a:fillRect/>
          </a:stretch>
        </p:blipFill>
        <p:spPr>
          <a:xfrm>
            <a:off x="6192405" y="3463132"/>
            <a:ext cx="198507" cy="1012046"/>
          </a:xfrm>
          <a:prstGeom prst="rect">
            <a:avLst/>
          </a:prstGeom>
        </p:spPr>
      </p:pic>
      <p:pic>
        <p:nvPicPr>
          <p:cNvPr id="13" name="table">
            <a:extLst>
              <a:ext uri="{FF2B5EF4-FFF2-40B4-BE49-F238E27FC236}">
                <a16:creationId xmlns:a16="http://schemas.microsoft.com/office/drawing/2014/main" id="{EA4DF827-E14E-BDE8-E863-C6DB1D8461F7}"/>
              </a:ext>
            </a:extLst>
          </p:cNvPr>
          <p:cNvPicPr>
            <a:picLocks noChangeAspect="1"/>
          </p:cNvPicPr>
          <p:nvPr/>
        </p:nvPicPr>
        <p:blipFill>
          <a:blip r:embed="rId3"/>
          <a:stretch>
            <a:fillRect/>
          </a:stretch>
        </p:blipFill>
        <p:spPr>
          <a:xfrm>
            <a:off x="6444648" y="3470655"/>
            <a:ext cx="198507" cy="1012046"/>
          </a:xfrm>
          <a:prstGeom prst="rect">
            <a:avLst/>
          </a:prstGeom>
        </p:spPr>
      </p:pic>
      <p:sp>
        <p:nvSpPr>
          <p:cNvPr id="14" name="正方形/長方形 13">
            <a:extLst>
              <a:ext uri="{FF2B5EF4-FFF2-40B4-BE49-F238E27FC236}">
                <a16:creationId xmlns:a16="http://schemas.microsoft.com/office/drawing/2014/main" id="{3EA18E42-FE43-202B-0271-047819D52CBB}"/>
              </a:ext>
            </a:extLst>
          </p:cNvPr>
          <p:cNvSpPr/>
          <p:nvPr/>
        </p:nvSpPr>
        <p:spPr>
          <a:xfrm rot="16200000">
            <a:off x="1138740" y="3483621"/>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5" name="矢印: 右 14">
            <a:extLst>
              <a:ext uri="{FF2B5EF4-FFF2-40B4-BE49-F238E27FC236}">
                <a16:creationId xmlns:a16="http://schemas.microsoft.com/office/drawing/2014/main" id="{2C497276-BAFC-D501-B398-AE23FA9F5845}"/>
              </a:ext>
            </a:extLst>
          </p:cNvPr>
          <p:cNvSpPr/>
          <p:nvPr/>
        </p:nvSpPr>
        <p:spPr>
          <a:xfrm>
            <a:off x="2488694" y="3673554"/>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6" name="正方形/長方形 15">
            <a:extLst>
              <a:ext uri="{FF2B5EF4-FFF2-40B4-BE49-F238E27FC236}">
                <a16:creationId xmlns:a16="http://schemas.microsoft.com/office/drawing/2014/main" id="{A4CB4115-FA47-06C1-AC4A-371BC000FAFD}"/>
              </a:ext>
            </a:extLst>
          </p:cNvPr>
          <p:cNvSpPr/>
          <p:nvPr/>
        </p:nvSpPr>
        <p:spPr>
          <a:xfrm rot="16200000">
            <a:off x="1013717" y="3564902"/>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7" name="正方形/長方形 16">
            <a:extLst>
              <a:ext uri="{FF2B5EF4-FFF2-40B4-BE49-F238E27FC236}">
                <a16:creationId xmlns:a16="http://schemas.microsoft.com/office/drawing/2014/main" id="{2845FBD7-C527-883F-FC45-16143B23C6A8}"/>
              </a:ext>
            </a:extLst>
          </p:cNvPr>
          <p:cNvSpPr/>
          <p:nvPr/>
        </p:nvSpPr>
        <p:spPr>
          <a:xfrm rot="16200000">
            <a:off x="909715" y="3646182"/>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8" name="テキスト ボックス 111">
            <a:extLst>
              <a:ext uri="{FF2B5EF4-FFF2-40B4-BE49-F238E27FC236}">
                <a16:creationId xmlns:a16="http://schemas.microsoft.com/office/drawing/2014/main" id="{9DDB207B-DCB3-E9F8-031B-7C42970E3C79}"/>
              </a:ext>
            </a:extLst>
          </p:cNvPr>
          <p:cNvSpPr txBox="1"/>
          <p:nvPr/>
        </p:nvSpPr>
        <p:spPr>
          <a:xfrm rot="19921042">
            <a:off x="1999188" y="3651497"/>
            <a:ext cx="4871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pic>
        <p:nvPicPr>
          <p:cNvPr id="19" name="table">
            <a:extLst>
              <a:ext uri="{FF2B5EF4-FFF2-40B4-BE49-F238E27FC236}">
                <a16:creationId xmlns:a16="http://schemas.microsoft.com/office/drawing/2014/main" id="{B11C3248-3FA0-5E4D-693F-00FC07F9BD9B}"/>
              </a:ext>
            </a:extLst>
          </p:cNvPr>
          <p:cNvPicPr>
            <a:picLocks noChangeAspect="1"/>
          </p:cNvPicPr>
          <p:nvPr/>
        </p:nvPicPr>
        <p:blipFill>
          <a:blip r:embed="rId3"/>
          <a:stretch>
            <a:fillRect/>
          </a:stretch>
        </p:blipFill>
        <p:spPr>
          <a:xfrm>
            <a:off x="5699571" y="3463132"/>
            <a:ext cx="198507" cy="1012046"/>
          </a:xfrm>
          <a:prstGeom prst="rect">
            <a:avLst/>
          </a:prstGeom>
        </p:spPr>
      </p:pic>
      <p:pic>
        <p:nvPicPr>
          <p:cNvPr id="20" name="table">
            <a:extLst>
              <a:ext uri="{FF2B5EF4-FFF2-40B4-BE49-F238E27FC236}">
                <a16:creationId xmlns:a16="http://schemas.microsoft.com/office/drawing/2014/main" id="{BF729C18-4934-F948-A24C-F58F7A072089}"/>
              </a:ext>
            </a:extLst>
          </p:cNvPr>
          <p:cNvPicPr>
            <a:picLocks noChangeAspect="1"/>
          </p:cNvPicPr>
          <p:nvPr/>
        </p:nvPicPr>
        <p:blipFill>
          <a:blip r:embed="rId3"/>
          <a:stretch>
            <a:fillRect/>
          </a:stretch>
        </p:blipFill>
        <p:spPr>
          <a:xfrm>
            <a:off x="6696891" y="3463132"/>
            <a:ext cx="198507" cy="1012046"/>
          </a:xfrm>
          <a:prstGeom prst="rect">
            <a:avLst/>
          </a:prstGeom>
        </p:spPr>
      </p:pic>
      <p:sp>
        <p:nvSpPr>
          <p:cNvPr id="21" name="正方形/長方形 20">
            <a:extLst>
              <a:ext uri="{FF2B5EF4-FFF2-40B4-BE49-F238E27FC236}">
                <a16:creationId xmlns:a16="http://schemas.microsoft.com/office/drawing/2014/main" id="{8CCF94CD-333A-72ED-CD61-C8EB852EC3EF}"/>
              </a:ext>
            </a:extLst>
          </p:cNvPr>
          <p:cNvSpPr/>
          <p:nvPr/>
        </p:nvSpPr>
        <p:spPr>
          <a:xfrm rot="16200000">
            <a:off x="776319" y="3749567"/>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22" name="正方形/長方形 21">
            <a:extLst>
              <a:ext uri="{FF2B5EF4-FFF2-40B4-BE49-F238E27FC236}">
                <a16:creationId xmlns:a16="http://schemas.microsoft.com/office/drawing/2014/main" id="{E3D89F43-6666-C9FE-2A31-F198F0919D8B}"/>
              </a:ext>
            </a:extLst>
          </p:cNvPr>
          <p:cNvSpPr/>
          <p:nvPr/>
        </p:nvSpPr>
        <p:spPr>
          <a:xfrm rot="16200000">
            <a:off x="642923" y="3840925"/>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23" name="正方形/長方形 22">
            <a:extLst>
              <a:ext uri="{FF2B5EF4-FFF2-40B4-BE49-F238E27FC236}">
                <a16:creationId xmlns:a16="http://schemas.microsoft.com/office/drawing/2014/main" id="{523052D6-0D73-D460-08F5-E0FBBD0CBE8A}"/>
              </a:ext>
            </a:extLst>
          </p:cNvPr>
          <p:cNvSpPr/>
          <p:nvPr/>
        </p:nvSpPr>
        <p:spPr>
          <a:xfrm>
            <a:off x="3089569" y="3871590"/>
            <a:ext cx="1338828" cy="369332"/>
          </a:xfrm>
          <a:prstGeom prst="rect">
            <a:avLst/>
          </a:prstGeom>
        </p:spPr>
        <p:txBody>
          <a:bodyPr wrap="none">
            <a:spAutoFit/>
          </a:bodyPr>
          <a:lstStyle/>
          <a:p>
            <a:r>
              <a:rPr lang="ja-JP" altLang="en-US" b="1" dirty="0">
                <a:solidFill>
                  <a:schemeClr val="tx1">
                    <a:lumMod val="95000"/>
                    <a:lumOff val="5000"/>
                  </a:schemeClr>
                </a:solidFill>
                <a:latin typeface="Times New Roman" panose="02020603050405020304" pitchFamily="18" charset="0"/>
                <a:cs typeface="Times New Roman" panose="02020603050405020304" pitchFamily="18" charset="0"/>
              </a:rPr>
              <a:t>エンコーダ</a:t>
            </a:r>
            <a:endParaRPr lang="ja-JP" altLang="en-US" dirty="0"/>
          </a:p>
        </p:txBody>
      </p:sp>
      <p:sp>
        <p:nvSpPr>
          <p:cNvPr id="24" name="テキスト ボックス 23">
            <a:extLst>
              <a:ext uri="{FF2B5EF4-FFF2-40B4-BE49-F238E27FC236}">
                <a16:creationId xmlns:a16="http://schemas.microsoft.com/office/drawing/2014/main" id="{E37BEEA1-9725-62C6-7F4B-734C03EEF1AB}"/>
              </a:ext>
            </a:extLst>
          </p:cNvPr>
          <p:cNvSpPr txBox="1"/>
          <p:nvPr/>
        </p:nvSpPr>
        <p:spPr>
          <a:xfrm>
            <a:off x="4574840" y="3322882"/>
            <a:ext cx="461665" cy="1369728"/>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kumimoji="1" lang="ja-JP" altLang="en-US" b="1" dirty="0"/>
              <a:t>中間層</a:t>
            </a:r>
          </a:p>
        </p:txBody>
      </p:sp>
      <p:sp>
        <p:nvSpPr>
          <p:cNvPr id="25" name="台形 24">
            <a:extLst>
              <a:ext uri="{FF2B5EF4-FFF2-40B4-BE49-F238E27FC236}">
                <a16:creationId xmlns:a16="http://schemas.microsoft.com/office/drawing/2014/main" id="{847E66BD-7A2F-9A4D-DF4B-710E18ED73FB}"/>
              </a:ext>
            </a:extLst>
          </p:cNvPr>
          <p:cNvSpPr/>
          <p:nvPr/>
        </p:nvSpPr>
        <p:spPr>
          <a:xfrm rot="5400000">
            <a:off x="2626978" y="3553224"/>
            <a:ext cx="1908308" cy="929209"/>
          </a:xfrm>
          <a:prstGeom prst="trapezoid">
            <a:avLst>
              <a:gd name="adj" fmla="val 3026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2400" b="1" dirty="0">
              <a:latin typeface="ＭＳ 明朝" panose="02020609040205080304" pitchFamily="17" charset="-128"/>
              <a:ea typeface="ＭＳ 明朝" panose="02020609040205080304" pitchFamily="17" charset="-128"/>
            </a:endParaRPr>
          </a:p>
        </p:txBody>
      </p:sp>
      <p:sp>
        <p:nvSpPr>
          <p:cNvPr id="26" name="テキスト ボックス 25">
            <a:extLst>
              <a:ext uri="{FF2B5EF4-FFF2-40B4-BE49-F238E27FC236}">
                <a16:creationId xmlns:a16="http://schemas.microsoft.com/office/drawing/2014/main" id="{830F099A-86DB-076E-BA3F-10DDE8EA8A17}"/>
              </a:ext>
            </a:extLst>
          </p:cNvPr>
          <p:cNvSpPr txBox="1"/>
          <p:nvPr/>
        </p:nvSpPr>
        <p:spPr>
          <a:xfrm>
            <a:off x="4053059" y="3322882"/>
            <a:ext cx="461665" cy="1369728"/>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b="1" dirty="0"/>
              <a:t>畳み込み</a:t>
            </a:r>
            <a:r>
              <a:rPr kumimoji="1" lang="ja-JP" altLang="en-US" b="1" dirty="0"/>
              <a:t>層</a:t>
            </a:r>
          </a:p>
        </p:txBody>
      </p:sp>
      <p:sp>
        <p:nvSpPr>
          <p:cNvPr id="27" name="テキスト ボックス 26">
            <a:extLst>
              <a:ext uri="{FF2B5EF4-FFF2-40B4-BE49-F238E27FC236}">
                <a16:creationId xmlns:a16="http://schemas.microsoft.com/office/drawing/2014/main" id="{7CA7D865-E60B-F147-0909-E680C2DD1481}"/>
              </a:ext>
            </a:extLst>
          </p:cNvPr>
          <p:cNvSpPr txBox="1"/>
          <p:nvPr/>
        </p:nvSpPr>
        <p:spPr>
          <a:xfrm>
            <a:off x="3287332" y="3379032"/>
            <a:ext cx="492443" cy="1381907"/>
          </a:xfrm>
          <a:prstGeom prst="rect">
            <a:avLst/>
          </a:prstGeom>
          <a:noFill/>
        </p:spPr>
        <p:txBody>
          <a:bodyPr vert="eaVert" wrap="square" rtlCol="0">
            <a:spAutoFit/>
          </a:bodyPr>
          <a:lstStyle/>
          <a:p>
            <a:r>
              <a:rPr lang="ja-JP" altLang="en-US" sz="2000" b="1" dirty="0"/>
              <a:t>エンコーダ</a:t>
            </a:r>
            <a:endParaRPr kumimoji="1" lang="ja-JP" altLang="en-US" sz="2000" b="1" dirty="0"/>
          </a:p>
        </p:txBody>
      </p:sp>
      <p:sp>
        <p:nvSpPr>
          <p:cNvPr id="28" name="右中かっこ 27">
            <a:extLst>
              <a:ext uri="{FF2B5EF4-FFF2-40B4-BE49-F238E27FC236}">
                <a16:creationId xmlns:a16="http://schemas.microsoft.com/office/drawing/2014/main" id="{5DE28553-AE8F-0AFF-FD5D-5DE48B0919FF}"/>
              </a:ext>
            </a:extLst>
          </p:cNvPr>
          <p:cNvSpPr/>
          <p:nvPr/>
        </p:nvSpPr>
        <p:spPr>
          <a:xfrm rot="5400000">
            <a:off x="3899366" y="4006970"/>
            <a:ext cx="218506" cy="24069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台形 28">
            <a:extLst>
              <a:ext uri="{FF2B5EF4-FFF2-40B4-BE49-F238E27FC236}">
                <a16:creationId xmlns:a16="http://schemas.microsoft.com/office/drawing/2014/main" id="{729905A5-A0F0-576F-4659-9B39855C1B32}"/>
              </a:ext>
            </a:extLst>
          </p:cNvPr>
          <p:cNvSpPr/>
          <p:nvPr/>
        </p:nvSpPr>
        <p:spPr>
          <a:xfrm rot="16200000">
            <a:off x="7530874" y="3406768"/>
            <a:ext cx="1908308" cy="1201559"/>
          </a:xfrm>
          <a:prstGeom prst="trapezoid">
            <a:avLst>
              <a:gd name="adj" fmla="val 3026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2400" b="1" dirty="0">
              <a:latin typeface="ＭＳ 明朝" panose="02020609040205080304" pitchFamily="17" charset="-128"/>
              <a:ea typeface="ＭＳ 明朝" panose="02020609040205080304" pitchFamily="17" charset="-128"/>
            </a:endParaRPr>
          </a:p>
        </p:txBody>
      </p:sp>
      <p:sp>
        <p:nvSpPr>
          <p:cNvPr id="30" name="矢印: 右 29">
            <a:extLst>
              <a:ext uri="{FF2B5EF4-FFF2-40B4-BE49-F238E27FC236}">
                <a16:creationId xmlns:a16="http://schemas.microsoft.com/office/drawing/2014/main" id="{91847F73-8B05-1E96-37C0-E7B53998AF6F}"/>
              </a:ext>
            </a:extLst>
          </p:cNvPr>
          <p:cNvSpPr/>
          <p:nvPr/>
        </p:nvSpPr>
        <p:spPr>
          <a:xfrm>
            <a:off x="7255572" y="3604313"/>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1" name="テキスト ボックス 30">
            <a:extLst>
              <a:ext uri="{FF2B5EF4-FFF2-40B4-BE49-F238E27FC236}">
                <a16:creationId xmlns:a16="http://schemas.microsoft.com/office/drawing/2014/main" id="{1C3D3F05-14C0-BAFB-DCE1-7E4DAB36F75D}"/>
              </a:ext>
            </a:extLst>
          </p:cNvPr>
          <p:cNvSpPr txBox="1"/>
          <p:nvPr/>
        </p:nvSpPr>
        <p:spPr>
          <a:xfrm>
            <a:off x="8246586" y="3525967"/>
            <a:ext cx="492443" cy="1381907"/>
          </a:xfrm>
          <a:prstGeom prst="rect">
            <a:avLst/>
          </a:prstGeom>
          <a:noFill/>
        </p:spPr>
        <p:txBody>
          <a:bodyPr vert="eaVert" wrap="square" rtlCol="0">
            <a:spAutoFit/>
          </a:bodyPr>
          <a:lstStyle/>
          <a:p>
            <a:r>
              <a:rPr lang="ja-JP" altLang="en-US" sz="2000" dirty="0"/>
              <a:t>デコーダ</a:t>
            </a:r>
            <a:endParaRPr kumimoji="1" lang="ja-JP" altLang="en-US" sz="2000" dirty="0"/>
          </a:p>
        </p:txBody>
      </p:sp>
      <p:sp>
        <p:nvSpPr>
          <p:cNvPr id="32" name="矢印: 右 31">
            <a:extLst>
              <a:ext uri="{FF2B5EF4-FFF2-40B4-BE49-F238E27FC236}">
                <a16:creationId xmlns:a16="http://schemas.microsoft.com/office/drawing/2014/main" id="{04FD07ED-B6C5-1A5F-9B93-F787D1700C7C}"/>
              </a:ext>
            </a:extLst>
          </p:cNvPr>
          <p:cNvSpPr/>
          <p:nvPr/>
        </p:nvSpPr>
        <p:spPr>
          <a:xfrm>
            <a:off x="9283888" y="3614956"/>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3" name="正方形/長方形 32">
            <a:extLst>
              <a:ext uri="{FF2B5EF4-FFF2-40B4-BE49-F238E27FC236}">
                <a16:creationId xmlns:a16="http://schemas.microsoft.com/office/drawing/2014/main" id="{9D7475FE-F34C-5198-527F-C6BA42D23CCC}"/>
              </a:ext>
            </a:extLst>
          </p:cNvPr>
          <p:cNvSpPr/>
          <p:nvPr/>
        </p:nvSpPr>
        <p:spPr>
          <a:xfrm rot="16200000">
            <a:off x="10491387" y="3483621"/>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4" name="正方形/長方形 33">
            <a:extLst>
              <a:ext uri="{FF2B5EF4-FFF2-40B4-BE49-F238E27FC236}">
                <a16:creationId xmlns:a16="http://schemas.microsoft.com/office/drawing/2014/main" id="{B1E9DC70-A8D5-E53F-7BFA-2D30602C9674}"/>
              </a:ext>
            </a:extLst>
          </p:cNvPr>
          <p:cNvSpPr/>
          <p:nvPr/>
        </p:nvSpPr>
        <p:spPr>
          <a:xfrm rot="16200000">
            <a:off x="10366364" y="3564902"/>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5" name="正方形/長方形 34">
            <a:extLst>
              <a:ext uri="{FF2B5EF4-FFF2-40B4-BE49-F238E27FC236}">
                <a16:creationId xmlns:a16="http://schemas.microsoft.com/office/drawing/2014/main" id="{19EE2FAD-388E-DB48-9845-67F8213EF465}"/>
              </a:ext>
            </a:extLst>
          </p:cNvPr>
          <p:cNvSpPr/>
          <p:nvPr/>
        </p:nvSpPr>
        <p:spPr>
          <a:xfrm rot="16200000">
            <a:off x="10262362" y="3646182"/>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6" name="テキスト ボックス 111">
            <a:extLst>
              <a:ext uri="{FF2B5EF4-FFF2-40B4-BE49-F238E27FC236}">
                <a16:creationId xmlns:a16="http://schemas.microsoft.com/office/drawing/2014/main" id="{A924281D-3D84-5654-6294-1179839FD185}"/>
              </a:ext>
            </a:extLst>
          </p:cNvPr>
          <p:cNvSpPr txBox="1"/>
          <p:nvPr/>
        </p:nvSpPr>
        <p:spPr>
          <a:xfrm rot="19921042">
            <a:off x="11351835" y="3651497"/>
            <a:ext cx="4871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sp>
        <p:nvSpPr>
          <p:cNvPr id="37" name="正方形/長方形 36">
            <a:extLst>
              <a:ext uri="{FF2B5EF4-FFF2-40B4-BE49-F238E27FC236}">
                <a16:creationId xmlns:a16="http://schemas.microsoft.com/office/drawing/2014/main" id="{E134EFF7-A13E-F823-8F54-2855AE271AB3}"/>
              </a:ext>
            </a:extLst>
          </p:cNvPr>
          <p:cNvSpPr/>
          <p:nvPr/>
        </p:nvSpPr>
        <p:spPr>
          <a:xfrm rot="16200000">
            <a:off x="10128966" y="3749567"/>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8" name="正方形/長方形 37">
            <a:extLst>
              <a:ext uri="{FF2B5EF4-FFF2-40B4-BE49-F238E27FC236}">
                <a16:creationId xmlns:a16="http://schemas.microsoft.com/office/drawing/2014/main" id="{F3F0AF6A-93E9-E74B-CE14-0DC646F94293}"/>
              </a:ext>
            </a:extLst>
          </p:cNvPr>
          <p:cNvSpPr/>
          <p:nvPr/>
        </p:nvSpPr>
        <p:spPr>
          <a:xfrm rot="16200000">
            <a:off x="9995570" y="3840925"/>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9" name="テキスト ボックス 65">
            <a:extLst>
              <a:ext uri="{FF2B5EF4-FFF2-40B4-BE49-F238E27FC236}">
                <a16:creationId xmlns:a16="http://schemas.microsoft.com/office/drawing/2014/main" id="{DC7BCD2C-CA94-D2C7-2B42-398BC90B8B61}"/>
              </a:ext>
            </a:extLst>
          </p:cNvPr>
          <p:cNvSpPr txBox="1"/>
          <p:nvPr/>
        </p:nvSpPr>
        <p:spPr>
          <a:xfrm>
            <a:off x="5451300" y="5007485"/>
            <a:ext cx="1699445" cy="1200329"/>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画像特徴</a:t>
            </a:r>
            <a:b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b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ベクトル</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t>(</a:t>
            </a:r>
            <a:r>
              <a:rPr kumimoji="1" lang="ja-JP" alt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画像特徴</a:t>
            </a:r>
            <a: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0" name="テキスト ボックス 106">
            <a:extLst>
              <a:ext uri="{FF2B5EF4-FFF2-40B4-BE49-F238E27FC236}">
                <a16:creationId xmlns:a16="http://schemas.microsoft.com/office/drawing/2014/main" id="{B017DBBE-BD8B-54F7-D4E1-C0219C4D7975}"/>
              </a:ext>
            </a:extLst>
          </p:cNvPr>
          <p:cNvSpPr txBox="1"/>
          <p:nvPr/>
        </p:nvSpPr>
        <p:spPr>
          <a:xfrm>
            <a:off x="9796886" y="5106152"/>
            <a:ext cx="1756873" cy="397353"/>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kumimoji="1" lang="ja-JP" altLang="en-US" sz="2400" dirty="0">
                <a:solidFill>
                  <a:schemeClr val="tx1">
                    <a:lumMod val="95000"/>
                    <a:lumOff val="5000"/>
                  </a:schemeClr>
                </a:solidFill>
                <a:latin typeface="Times New Roman" panose="02020603050405020304" pitchFamily="18" charset="0"/>
                <a:cs typeface="Times New Roman" panose="02020603050405020304" pitchFamily="18" charset="0"/>
              </a:rPr>
              <a:t>生成画像</a:t>
            </a:r>
            <a:endParaRPr kumimoji="1" lang="en-US" altLang="ja-JP"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2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en-US" altLang="ja-JP" sz="4400" b="1" dirty="0">
                <a:latin typeface="メイリオ" panose="020B0604030504040204" pitchFamily="50" charset="-128"/>
                <a:ea typeface="メイリオ" panose="020B0604030504040204" pitchFamily="50" charset="-128"/>
                <a:cs typeface="M PLUS 1p"/>
                <a:sym typeface="M PLUS 1p"/>
              </a:rPr>
              <a:t>STEP-2</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6" y="1116532"/>
            <a:ext cx="10924450" cy="16266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en-US" altLang="ja-JP" sz="2800" kern="100" dirty="0">
                <a:effectLst/>
                <a:latin typeface="メイリオ" panose="020B0604030504040204" pitchFamily="50" charset="-128"/>
                <a:ea typeface="メイリオ" panose="020B0604030504040204" pitchFamily="50" charset="-128"/>
                <a:cs typeface="Times New Roman" panose="02020603050405020304" pitchFamily="18" charset="0"/>
              </a:rPr>
              <a:t>STEP-1</a:t>
            </a:r>
            <a:r>
              <a:rPr lang="ja-JP" altLang="en-US" sz="2800" kern="100" dirty="0">
                <a:effectLst/>
                <a:latin typeface="メイリオ" panose="020B0604030504040204" pitchFamily="50" charset="-128"/>
                <a:ea typeface="メイリオ" panose="020B0604030504040204" pitchFamily="50" charset="-128"/>
                <a:cs typeface="Times New Roman" panose="02020603050405020304" pitchFamily="18" charset="0"/>
              </a:rPr>
              <a:t>で構築した</a:t>
            </a:r>
            <a:r>
              <a:rPr lang="ja-JP" altLang="en-US" sz="2800" kern="100" dirty="0">
                <a:latin typeface="メイリオ" panose="020B0604030504040204" pitchFamily="50" charset="-128"/>
                <a:ea typeface="メイリオ" panose="020B0604030504040204" pitchFamily="50" charset="-128"/>
                <a:cs typeface="Times New Roman" panose="02020603050405020304" pitchFamily="18" charset="0"/>
              </a:rPr>
              <a:t>モデル</a:t>
            </a:r>
            <a:r>
              <a:rPr lang="ja-JP" altLang="en-US" sz="2800" kern="100" dirty="0">
                <a:effectLst/>
                <a:latin typeface="メイリオ" panose="020B0604030504040204" pitchFamily="50" charset="-128"/>
                <a:ea typeface="メイリオ" panose="020B0604030504040204" pitchFamily="50" charset="-128"/>
                <a:cs typeface="Times New Roman" panose="02020603050405020304" pitchFamily="18" charset="0"/>
              </a:rPr>
              <a:t>の</a:t>
            </a:r>
            <a:r>
              <a:rPr lang="ja-JP" altLang="en-US" sz="2800" b="1" kern="100" dirty="0">
                <a:effectLst/>
                <a:latin typeface="メイリオ" panose="020B0604030504040204" pitchFamily="50" charset="-128"/>
                <a:ea typeface="メイリオ" panose="020B0604030504040204" pitchFamily="50" charset="-128"/>
                <a:cs typeface="Times New Roman" panose="02020603050405020304" pitchFamily="18" charset="0"/>
              </a:rPr>
              <a:t>エンコーダの中間層の出力</a:t>
            </a:r>
            <a:r>
              <a:rPr lang="ja-JP" altLang="en-US" sz="2800" kern="100" dirty="0">
                <a:effectLst/>
                <a:latin typeface="メイリオ" panose="020B0604030504040204" pitchFamily="50" charset="-128"/>
                <a:ea typeface="メイリオ" panose="020B0604030504040204" pitchFamily="50" charset="-128"/>
                <a:cs typeface="Times New Roman" panose="02020603050405020304" pitchFamily="18" charset="0"/>
              </a:rPr>
              <a:t>から，画像集合の</a:t>
            </a:r>
            <a:r>
              <a:rPr lang="ja-JP" altLang="en-US" sz="2800" b="1" kern="100" dirty="0">
                <a:effectLst/>
                <a:latin typeface="メイリオ" panose="020B0604030504040204" pitchFamily="50" charset="-128"/>
                <a:ea typeface="メイリオ" panose="020B0604030504040204" pitchFamily="50" charset="-128"/>
                <a:cs typeface="Times New Roman" panose="02020603050405020304" pitchFamily="18" charset="0"/>
              </a:rPr>
              <a:t>画像特徴ベクトル</a:t>
            </a:r>
            <a:r>
              <a:rPr lang="ja-JP" altLang="en-US" sz="2800" kern="100" dirty="0">
                <a:effectLst/>
                <a:latin typeface="メイリオ" panose="020B0604030504040204" pitchFamily="50" charset="-128"/>
                <a:ea typeface="メイリオ" panose="020B0604030504040204" pitchFamily="50" charset="-128"/>
                <a:cs typeface="Times New Roman" panose="02020603050405020304" pitchFamily="18" charset="0"/>
              </a:rPr>
              <a:t>または</a:t>
            </a:r>
            <a:r>
              <a:rPr lang="ja-JP" altLang="en-US" sz="2800" b="1" kern="100" dirty="0">
                <a:effectLst/>
                <a:latin typeface="メイリオ" panose="020B0604030504040204" pitchFamily="50" charset="-128"/>
                <a:ea typeface="メイリオ" panose="020B0604030504040204" pitchFamily="50" charset="-128"/>
                <a:cs typeface="Times New Roman" panose="02020603050405020304" pitchFamily="18" charset="0"/>
              </a:rPr>
              <a:t>画像特徴テンソル</a:t>
            </a:r>
            <a:r>
              <a:rPr lang="ja-JP" altLang="en-US" sz="2800" kern="100" dirty="0">
                <a:effectLst/>
                <a:latin typeface="メイリオ" panose="020B0604030504040204" pitchFamily="50" charset="-128"/>
                <a:ea typeface="メイリオ" panose="020B0604030504040204" pitchFamily="50" charset="-128"/>
                <a:cs typeface="Times New Roman" panose="02020603050405020304" pitchFamily="18" charset="0"/>
              </a:rPr>
              <a:t>を抽出する．</a:t>
            </a:r>
          </a:p>
        </p:txBody>
      </p:sp>
      <p:sp>
        <p:nvSpPr>
          <p:cNvPr id="3" name="スライド番号プレースホルダー 2"/>
          <p:cNvSpPr>
            <a:spLocks noGrp="1"/>
          </p:cNvSpPr>
          <p:nvPr>
            <p:ph type="sldNum" sz="quarter" idx="12"/>
          </p:nvPr>
        </p:nvSpPr>
        <p:spPr>
          <a:xfrm>
            <a:off x="8807366" y="6365934"/>
            <a:ext cx="2743200" cy="365125"/>
          </a:xfrm>
        </p:spPr>
        <p:txBody>
          <a:bodyPr/>
          <a:lstStyle/>
          <a:p>
            <a:fld id="{874BACF7-99DA-41FF-B118-A10F82C1DE53}" type="slidenum">
              <a:rPr kumimoji="1" lang="ja-JP" altLang="en-US" smtClean="0"/>
              <a:pPr/>
              <a:t>8</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633774" y="1039202"/>
            <a:ext cx="10808836" cy="1078511"/>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pic>
        <p:nvPicPr>
          <p:cNvPr id="6" name="table">
            <a:extLst>
              <a:ext uri="{FF2B5EF4-FFF2-40B4-BE49-F238E27FC236}">
                <a16:creationId xmlns:a16="http://schemas.microsoft.com/office/drawing/2014/main" id="{2CD273A2-87EF-4880-7AB7-A64A56F10046}"/>
              </a:ext>
            </a:extLst>
          </p:cNvPr>
          <p:cNvPicPr>
            <a:picLocks noChangeAspect="1"/>
          </p:cNvPicPr>
          <p:nvPr/>
        </p:nvPicPr>
        <p:blipFill>
          <a:blip r:embed="rId3"/>
          <a:stretch>
            <a:fillRect/>
          </a:stretch>
        </p:blipFill>
        <p:spPr>
          <a:xfrm>
            <a:off x="8563329" y="2844754"/>
            <a:ext cx="198507" cy="1012046"/>
          </a:xfrm>
          <a:prstGeom prst="rect">
            <a:avLst/>
          </a:prstGeom>
        </p:spPr>
      </p:pic>
      <p:sp>
        <p:nvSpPr>
          <p:cNvPr id="7" name="矢印: 右 6">
            <a:extLst>
              <a:ext uri="{FF2B5EF4-FFF2-40B4-BE49-F238E27FC236}">
                <a16:creationId xmlns:a16="http://schemas.microsoft.com/office/drawing/2014/main" id="{27398EBB-C8B5-D45B-5A1F-ACD86CEA2593}"/>
              </a:ext>
            </a:extLst>
          </p:cNvPr>
          <p:cNvSpPr/>
          <p:nvPr/>
        </p:nvSpPr>
        <p:spPr>
          <a:xfrm>
            <a:off x="6820554" y="3208279"/>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9" name="テキスト ボックス 106">
            <a:extLst>
              <a:ext uri="{FF2B5EF4-FFF2-40B4-BE49-F238E27FC236}">
                <a16:creationId xmlns:a16="http://schemas.microsoft.com/office/drawing/2014/main" id="{2FCCE356-1719-70D1-AB3E-B0B5DFB910CC}"/>
              </a:ext>
            </a:extLst>
          </p:cNvPr>
          <p:cNvSpPr txBox="1"/>
          <p:nvPr/>
        </p:nvSpPr>
        <p:spPr>
          <a:xfrm>
            <a:off x="1005152" y="5104899"/>
            <a:ext cx="1439305" cy="396647"/>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画像集合</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テキスト ボックス 111">
            <a:extLst>
              <a:ext uri="{FF2B5EF4-FFF2-40B4-BE49-F238E27FC236}">
                <a16:creationId xmlns:a16="http://schemas.microsoft.com/office/drawing/2014/main" id="{3C62D89D-782D-301E-C741-80CD30AEB785}"/>
              </a:ext>
            </a:extLst>
          </p:cNvPr>
          <p:cNvSpPr txBox="1"/>
          <p:nvPr/>
        </p:nvSpPr>
        <p:spPr>
          <a:xfrm>
            <a:off x="9518565" y="3082276"/>
            <a:ext cx="38465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sp>
        <p:nvSpPr>
          <p:cNvPr id="11" name="テキスト ボックス 105">
            <a:extLst>
              <a:ext uri="{FF2B5EF4-FFF2-40B4-BE49-F238E27FC236}">
                <a16:creationId xmlns:a16="http://schemas.microsoft.com/office/drawing/2014/main" id="{B68F152F-FBB2-5009-91B7-5583A7A723DC}"/>
              </a:ext>
            </a:extLst>
          </p:cNvPr>
          <p:cNvSpPr txBox="1"/>
          <p:nvPr/>
        </p:nvSpPr>
        <p:spPr>
          <a:xfrm>
            <a:off x="3195220" y="2124263"/>
            <a:ext cx="4162647" cy="400110"/>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000" b="1" dirty="0">
                <a:solidFill>
                  <a:schemeClr val="tx1">
                    <a:lumMod val="95000"/>
                    <a:lumOff val="5000"/>
                  </a:schemeClr>
                </a:solidFill>
                <a:latin typeface="Times New Roman" panose="02020603050405020304" pitchFamily="18" charset="0"/>
                <a:cs typeface="Times New Roman" panose="02020603050405020304" pitchFamily="18" charset="0"/>
              </a:rPr>
              <a:t>オートエンコーダのエンコーダ部</a:t>
            </a:r>
            <a:endParaRPr kumimoji="1" lang="en-US" altLang="ja-JP"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テキスト ボックス 65">
            <a:extLst>
              <a:ext uri="{FF2B5EF4-FFF2-40B4-BE49-F238E27FC236}">
                <a16:creationId xmlns:a16="http://schemas.microsoft.com/office/drawing/2014/main" id="{AC4AC30E-D36A-5AC7-D450-FF1815FEAF0A}"/>
              </a:ext>
            </a:extLst>
          </p:cNvPr>
          <p:cNvSpPr txBox="1"/>
          <p:nvPr/>
        </p:nvSpPr>
        <p:spPr>
          <a:xfrm>
            <a:off x="7647760" y="3864323"/>
            <a:ext cx="2743200" cy="707886"/>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000" b="1" dirty="0">
                <a:latin typeface="Times New Roman" panose="02020603050405020304" pitchFamily="18" charset="0"/>
                <a:cs typeface="Times New Roman" panose="02020603050405020304" pitchFamily="18" charset="0"/>
              </a:rPr>
              <a:t>画像特徴ベクトル</a:t>
            </a:r>
            <a:endParaRPr kumimoji="1" lang="en-US" altLang="ja-JP" sz="2000" b="1" dirty="0">
              <a:latin typeface="Times New Roman" panose="02020603050405020304" pitchFamily="18" charset="0"/>
              <a:cs typeface="Times New Roman" panose="02020603050405020304" pitchFamily="18" charset="0"/>
            </a:endParaRPr>
          </a:p>
          <a:p>
            <a:pPr algn="ctr"/>
            <a:r>
              <a:rPr kumimoji="1" lang="en-US" altLang="ja-JP" sz="2000" b="1" dirty="0">
                <a:solidFill>
                  <a:schemeClr val="tx1">
                    <a:lumMod val="95000"/>
                    <a:lumOff val="5000"/>
                  </a:schemeClr>
                </a:solidFill>
                <a:latin typeface="Times New Roman" panose="02020603050405020304" pitchFamily="18" charset="0"/>
                <a:cs typeface="Times New Roman" panose="02020603050405020304" pitchFamily="18" charset="0"/>
              </a:rPr>
              <a:t>(</a:t>
            </a:r>
            <a:r>
              <a:rPr kumimoji="1" lang="ja-JP" altLang="en-US" sz="2000" b="1" u="sng" dirty="0">
                <a:solidFill>
                  <a:schemeClr val="tx1">
                    <a:lumMod val="95000"/>
                    <a:lumOff val="5000"/>
                  </a:schemeClr>
                </a:solidFill>
                <a:latin typeface="Times New Roman" panose="02020603050405020304" pitchFamily="18" charset="0"/>
                <a:cs typeface="Times New Roman" panose="02020603050405020304" pitchFamily="18" charset="0"/>
              </a:rPr>
              <a:t>画像特徴</a:t>
            </a:r>
            <a:r>
              <a:rPr kumimoji="1" lang="en-US" altLang="ja-JP" sz="20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kumimoji="1" lang="ja-JP" alt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3" name="table">
            <a:extLst>
              <a:ext uri="{FF2B5EF4-FFF2-40B4-BE49-F238E27FC236}">
                <a16:creationId xmlns:a16="http://schemas.microsoft.com/office/drawing/2014/main" id="{786CBFCB-1082-2F44-0D3A-B341EDCEE282}"/>
              </a:ext>
            </a:extLst>
          </p:cNvPr>
          <p:cNvPicPr>
            <a:picLocks noChangeAspect="1"/>
          </p:cNvPicPr>
          <p:nvPr/>
        </p:nvPicPr>
        <p:blipFill>
          <a:blip r:embed="rId3"/>
          <a:stretch>
            <a:fillRect/>
          </a:stretch>
        </p:blipFill>
        <p:spPr>
          <a:xfrm>
            <a:off x="8815572" y="2844754"/>
            <a:ext cx="198507" cy="1012046"/>
          </a:xfrm>
          <a:prstGeom prst="rect">
            <a:avLst/>
          </a:prstGeom>
        </p:spPr>
      </p:pic>
      <p:pic>
        <p:nvPicPr>
          <p:cNvPr id="14" name="table">
            <a:extLst>
              <a:ext uri="{FF2B5EF4-FFF2-40B4-BE49-F238E27FC236}">
                <a16:creationId xmlns:a16="http://schemas.microsoft.com/office/drawing/2014/main" id="{B1B2A883-7AF2-B645-1F7A-FACBF6BA79FA}"/>
              </a:ext>
            </a:extLst>
          </p:cNvPr>
          <p:cNvPicPr>
            <a:picLocks noChangeAspect="1"/>
          </p:cNvPicPr>
          <p:nvPr/>
        </p:nvPicPr>
        <p:blipFill>
          <a:blip r:embed="rId3"/>
          <a:stretch>
            <a:fillRect/>
          </a:stretch>
        </p:blipFill>
        <p:spPr>
          <a:xfrm>
            <a:off x="9067815" y="2852277"/>
            <a:ext cx="198507" cy="1012046"/>
          </a:xfrm>
          <a:prstGeom prst="rect">
            <a:avLst/>
          </a:prstGeom>
        </p:spPr>
      </p:pic>
      <p:sp>
        <p:nvSpPr>
          <p:cNvPr id="15" name="正方形/長方形 14">
            <a:extLst>
              <a:ext uri="{FF2B5EF4-FFF2-40B4-BE49-F238E27FC236}">
                <a16:creationId xmlns:a16="http://schemas.microsoft.com/office/drawing/2014/main" id="{3D75782C-BB35-4B70-AFC5-6EFB4C6BF237}"/>
              </a:ext>
            </a:extLst>
          </p:cNvPr>
          <p:cNvSpPr/>
          <p:nvPr/>
        </p:nvSpPr>
        <p:spPr>
          <a:xfrm rot="16200000">
            <a:off x="1536233" y="3668572"/>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6" name="矢印: 右 15">
            <a:extLst>
              <a:ext uri="{FF2B5EF4-FFF2-40B4-BE49-F238E27FC236}">
                <a16:creationId xmlns:a16="http://schemas.microsoft.com/office/drawing/2014/main" id="{A88B833A-EB9B-BA34-5D14-00B1CEA4FD3D}"/>
              </a:ext>
            </a:extLst>
          </p:cNvPr>
          <p:cNvSpPr/>
          <p:nvPr/>
        </p:nvSpPr>
        <p:spPr>
          <a:xfrm>
            <a:off x="3043854" y="3235757"/>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7" name="正方形/長方形 16">
            <a:extLst>
              <a:ext uri="{FF2B5EF4-FFF2-40B4-BE49-F238E27FC236}">
                <a16:creationId xmlns:a16="http://schemas.microsoft.com/office/drawing/2014/main" id="{C52D7D45-17CC-504A-8E15-74C2BFC30362}"/>
              </a:ext>
            </a:extLst>
          </p:cNvPr>
          <p:cNvSpPr/>
          <p:nvPr/>
        </p:nvSpPr>
        <p:spPr>
          <a:xfrm rot="16200000">
            <a:off x="1411210" y="3749853"/>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8" name="正方形/長方形 17">
            <a:extLst>
              <a:ext uri="{FF2B5EF4-FFF2-40B4-BE49-F238E27FC236}">
                <a16:creationId xmlns:a16="http://schemas.microsoft.com/office/drawing/2014/main" id="{826B233B-B1CA-AE8A-0D42-2AA740FF382D}"/>
              </a:ext>
            </a:extLst>
          </p:cNvPr>
          <p:cNvSpPr/>
          <p:nvPr/>
        </p:nvSpPr>
        <p:spPr>
          <a:xfrm rot="16200000">
            <a:off x="1307208" y="3831133"/>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9" name="テキスト ボックス 111">
            <a:extLst>
              <a:ext uri="{FF2B5EF4-FFF2-40B4-BE49-F238E27FC236}">
                <a16:creationId xmlns:a16="http://schemas.microsoft.com/office/drawing/2014/main" id="{D09F2838-C5E9-D733-F6BB-A6E0DFB23320}"/>
              </a:ext>
            </a:extLst>
          </p:cNvPr>
          <p:cNvSpPr txBox="1"/>
          <p:nvPr/>
        </p:nvSpPr>
        <p:spPr>
          <a:xfrm rot="19921042">
            <a:off x="2374139" y="3830227"/>
            <a:ext cx="4871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pic>
        <p:nvPicPr>
          <p:cNvPr id="20" name="table">
            <a:extLst>
              <a:ext uri="{FF2B5EF4-FFF2-40B4-BE49-F238E27FC236}">
                <a16:creationId xmlns:a16="http://schemas.microsoft.com/office/drawing/2014/main" id="{10DDE75B-2AA6-606C-CB05-FD0D2CC1AF2E}"/>
              </a:ext>
            </a:extLst>
          </p:cNvPr>
          <p:cNvPicPr>
            <a:picLocks noChangeAspect="1"/>
          </p:cNvPicPr>
          <p:nvPr/>
        </p:nvPicPr>
        <p:blipFill>
          <a:blip r:embed="rId3"/>
          <a:stretch>
            <a:fillRect/>
          </a:stretch>
        </p:blipFill>
        <p:spPr>
          <a:xfrm>
            <a:off x="8322738" y="2844754"/>
            <a:ext cx="198507" cy="1012046"/>
          </a:xfrm>
          <a:prstGeom prst="rect">
            <a:avLst/>
          </a:prstGeom>
        </p:spPr>
      </p:pic>
      <p:pic>
        <p:nvPicPr>
          <p:cNvPr id="21" name="table">
            <a:extLst>
              <a:ext uri="{FF2B5EF4-FFF2-40B4-BE49-F238E27FC236}">
                <a16:creationId xmlns:a16="http://schemas.microsoft.com/office/drawing/2014/main" id="{5B2C8A22-3537-520C-EA55-A26E64FC322D}"/>
              </a:ext>
            </a:extLst>
          </p:cNvPr>
          <p:cNvPicPr>
            <a:picLocks noChangeAspect="1"/>
          </p:cNvPicPr>
          <p:nvPr/>
        </p:nvPicPr>
        <p:blipFill>
          <a:blip r:embed="rId3"/>
          <a:stretch>
            <a:fillRect/>
          </a:stretch>
        </p:blipFill>
        <p:spPr>
          <a:xfrm>
            <a:off x="9320058" y="2844754"/>
            <a:ext cx="198507" cy="1012046"/>
          </a:xfrm>
          <a:prstGeom prst="rect">
            <a:avLst/>
          </a:prstGeom>
        </p:spPr>
      </p:pic>
      <p:sp>
        <p:nvSpPr>
          <p:cNvPr id="22" name="正方形/長方形 21">
            <a:extLst>
              <a:ext uri="{FF2B5EF4-FFF2-40B4-BE49-F238E27FC236}">
                <a16:creationId xmlns:a16="http://schemas.microsoft.com/office/drawing/2014/main" id="{3359D491-58FD-11B2-9C37-3412E7129731}"/>
              </a:ext>
            </a:extLst>
          </p:cNvPr>
          <p:cNvSpPr/>
          <p:nvPr/>
        </p:nvSpPr>
        <p:spPr>
          <a:xfrm rot="16200000">
            <a:off x="1173812" y="3934518"/>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23" name="正方形/長方形 22">
            <a:extLst>
              <a:ext uri="{FF2B5EF4-FFF2-40B4-BE49-F238E27FC236}">
                <a16:creationId xmlns:a16="http://schemas.microsoft.com/office/drawing/2014/main" id="{951B0806-3566-6EA0-2788-534E6CC2D558}"/>
              </a:ext>
            </a:extLst>
          </p:cNvPr>
          <p:cNvSpPr/>
          <p:nvPr/>
        </p:nvSpPr>
        <p:spPr>
          <a:xfrm rot="16200000">
            <a:off x="1040416" y="4025876"/>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25" name="テキスト ボックス 24">
            <a:extLst>
              <a:ext uri="{FF2B5EF4-FFF2-40B4-BE49-F238E27FC236}">
                <a16:creationId xmlns:a16="http://schemas.microsoft.com/office/drawing/2014/main" id="{ACDDDD50-E211-8E6E-B29D-7DCF4DF886E6}"/>
              </a:ext>
            </a:extLst>
          </p:cNvPr>
          <p:cNvSpPr txBox="1"/>
          <p:nvPr/>
        </p:nvSpPr>
        <p:spPr>
          <a:xfrm>
            <a:off x="5707392" y="3017681"/>
            <a:ext cx="461665" cy="1246040"/>
          </a:xfrm>
          <a:prstGeom prst="rect">
            <a:avLst/>
          </a:prstGeom>
          <a:ln w="28575"/>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kumimoji="1" lang="ja-JP" altLang="en-US" b="1" dirty="0"/>
              <a:t>中間層</a:t>
            </a:r>
          </a:p>
        </p:txBody>
      </p:sp>
      <p:sp>
        <p:nvSpPr>
          <p:cNvPr id="26" name="台形 25">
            <a:extLst>
              <a:ext uri="{FF2B5EF4-FFF2-40B4-BE49-F238E27FC236}">
                <a16:creationId xmlns:a16="http://schemas.microsoft.com/office/drawing/2014/main" id="{048E5E9D-2437-3417-85FC-6A534CC10C92}"/>
              </a:ext>
            </a:extLst>
          </p:cNvPr>
          <p:cNvSpPr/>
          <p:nvPr/>
        </p:nvSpPr>
        <p:spPr>
          <a:xfrm rot="5400000">
            <a:off x="3937859" y="3171461"/>
            <a:ext cx="1635607" cy="929209"/>
          </a:xfrm>
          <a:prstGeom prst="trapezoid">
            <a:avLst>
              <a:gd name="adj" fmla="val 20425"/>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2400" b="1" dirty="0">
              <a:latin typeface="ＭＳ 明朝" panose="02020609040205080304" pitchFamily="17" charset="-128"/>
              <a:ea typeface="ＭＳ 明朝" panose="02020609040205080304" pitchFamily="17" charset="-128"/>
            </a:endParaRPr>
          </a:p>
        </p:txBody>
      </p:sp>
      <p:sp>
        <p:nvSpPr>
          <p:cNvPr id="27" name="テキスト ボックス 26">
            <a:extLst>
              <a:ext uri="{FF2B5EF4-FFF2-40B4-BE49-F238E27FC236}">
                <a16:creationId xmlns:a16="http://schemas.microsoft.com/office/drawing/2014/main" id="{50C64448-AF19-243F-830B-8777737D8AF8}"/>
              </a:ext>
            </a:extLst>
          </p:cNvPr>
          <p:cNvSpPr txBox="1"/>
          <p:nvPr/>
        </p:nvSpPr>
        <p:spPr>
          <a:xfrm>
            <a:off x="5229647" y="3017681"/>
            <a:ext cx="461665" cy="1246039"/>
          </a:xfrm>
          <a:prstGeom prst="rect">
            <a:avLst/>
          </a:prstGeom>
          <a:ln w="28575"/>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b="1" dirty="0"/>
              <a:t>畳み込み</a:t>
            </a:r>
            <a:r>
              <a:rPr kumimoji="1" lang="ja-JP" altLang="en-US" b="1" dirty="0"/>
              <a:t>層</a:t>
            </a:r>
          </a:p>
        </p:txBody>
      </p:sp>
      <p:sp>
        <p:nvSpPr>
          <p:cNvPr id="28" name="テキスト ボックス 27">
            <a:extLst>
              <a:ext uri="{FF2B5EF4-FFF2-40B4-BE49-F238E27FC236}">
                <a16:creationId xmlns:a16="http://schemas.microsoft.com/office/drawing/2014/main" id="{5D9D1A30-7B29-76EE-A6F7-63421B744E61}"/>
              </a:ext>
            </a:extLst>
          </p:cNvPr>
          <p:cNvSpPr txBox="1"/>
          <p:nvPr/>
        </p:nvSpPr>
        <p:spPr>
          <a:xfrm>
            <a:off x="4492641" y="3005930"/>
            <a:ext cx="461665" cy="1381907"/>
          </a:xfrm>
          <a:prstGeom prst="rect">
            <a:avLst/>
          </a:prstGeom>
          <a:noFill/>
        </p:spPr>
        <p:txBody>
          <a:bodyPr vert="eaVert" wrap="square" rtlCol="0">
            <a:spAutoFit/>
          </a:bodyPr>
          <a:lstStyle/>
          <a:p>
            <a:r>
              <a:rPr lang="ja-JP" altLang="en-US" b="1" dirty="0"/>
              <a:t>エンコーダ</a:t>
            </a:r>
            <a:endParaRPr kumimoji="1" lang="ja-JP" altLang="en-US" b="1" dirty="0"/>
          </a:p>
        </p:txBody>
      </p:sp>
      <p:sp>
        <p:nvSpPr>
          <p:cNvPr id="30" name="矢印: 右 29">
            <a:extLst>
              <a:ext uri="{FF2B5EF4-FFF2-40B4-BE49-F238E27FC236}">
                <a16:creationId xmlns:a16="http://schemas.microsoft.com/office/drawing/2014/main" id="{18590184-19A8-D9C4-54F2-01E9318BCEEF}"/>
              </a:ext>
            </a:extLst>
          </p:cNvPr>
          <p:cNvSpPr/>
          <p:nvPr/>
        </p:nvSpPr>
        <p:spPr>
          <a:xfrm>
            <a:off x="6867505" y="5185907"/>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2" name="矢印: 右 31">
            <a:extLst>
              <a:ext uri="{FF2B5EF4-FFF2-40B4-BE49-F238E27FC236}">
                <a16:creationId xmlns:a16="http://schemas.microsoft.com/office/drawing/2014/main" id="{AF201FE4-06DE-E926-E209-0270560C6C0A}"/>
              </a:ext>
            </a:extLst>
          </p:cNvPr>
          <p:cNvSpPr/>
          <p:nvPr/>
        </p:nvSpPr>
        <p:spPr>
          <a:xfrm>
            <a:off x="3053993" y="5238772"/>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8" name="テキスト ボックス 65">
            <a:extLst>
              <a:ext uri="{FF2B5EF4-FFF2-40B4-BE49-F238E27FC236}">
                <a16:creationId xmlns:a16="http://schemas.microsoft.com/office/drawing/2014/main" id="{A0DCCAB4-2C54-C00C-EBB1-E6E46DF2E67C}"/>
              </a:ext>
            </a:extLst>
          </p:cNvPr>
          <p:cNvSpPr txBox="1"/>
          <p:nvPr/>
        </p:nvSpPr>
        <p:spPr>
          <a:xfrm>
            <a:off x="7422625" y="5797959"/>
            <a:ext cx="3181083" cy="707886"/>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000" b="1" dirty="0">
                <a:latin typeface="+mn-ea"/>
                <a:cs typeface="Times New Roman" panose="02020603050405020304" pitchFamily="18" charset="0"/>
              </a:rPr>
              <a:t>画像特徴テンソル</a:t>
            </a:r>
            <a:endParaRPr kumimoji="1" lang="en-US" altLang="ja-JP" sz="2000" b="1" dirty="0">
              <a:latin typeface="+mn-ea"/>
              <a:cs typeface="Times New Roman" panose="02020603050405020304" pitchFamily="18" charset="0"/>
            </a:endParaRPr>
          </a:p>
          <a:p>
            <a:pPr algn="ctr"/>
            <a:r>
              <a:rPr lang="en-US" altLang="ja-JP" sz="20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ja-JP" altLang="en-US" sz="2000" b="1" u="sng" dirty="0">
                <a:solidFill>
                  <a:schemeClr val="tx1">
                    <a:lumMod val="95000"/>
                    <a:lumOff val="5000"/>
                  </a:schemeClr>
                </a:solidFill>
                <a:latin typeface="Times New Roman" panose="02020603050405020304" pitchFamily="18" charset="0"/>
                <a:cs typeface="Times New Roman" panose="02020603050405020304" pitchFamily="18" charset="0"/>
              </a:rPr>
              <a:t>画像特徴</a:t>
            </a:r>
            <a:r>
              <a:rPr lang="en-US" altLang="ja-JP" sz="20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kumimoji="1" lang="ja-JP" alt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9" name="テキスト ボックス 111">
            <a:extLst>
              <a:ext uri="{FF2B5EF4-FFF2-40B4-BE49-F238E27FC236}">
                <a16:creationId xmlns:a16="http://schemas.microsoft.com/office/drawing/2014/main" id="{0FCD54D4-00D2-0142-AD7A-5F4190040470}"/>
              </a:ext>
            </a:extLst>
          </p:cNvPr>
          <p:cNvSpPr txBox="1"/>
          <p:nvPr/>
        </p:nvSpPr>
        <p:spPr>
          <a:xfrm rot="19921042">
            <a:off x="9285285" y="4870995"/>
            <a:ext cx="4871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sp>
        <p:nvSpPr>
          <p:cNvPr id="40" name="正方形/長方形 39">
            <a:extLst>
              <a:ext uri="{FF2B5EF4-FFF2-40B4-BE49-F238E27FC236}">
                <a16:creationId xmlns:a16="http://schemas.microsoft.com/office/drawing/2014/main" id="{3AC6F08C-0CF2-061E-D397-F2DD66041128}"/>
              </a:ext>
            </a:extLst>
          </p:cNvPr>
          <p:cNvSpPr/>
          <p:nvPr/>
        </p:nvSpPr>
        <p:spPr>
          <a:xfrm rot="16200000">
            <a:off x="8790278" y="4868965"/>
            <a:ext cx="534127" cy="59940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1" name="正方形/長方形 40">
            <a:extLst>
              <a:ext uri="{FF2B5EF4-FFF2-40B4-BE49-F238E27FC236}">
                <a16:creationId xmlns:a16="http://schemas.microsoft.com/office/drawing/2014/main" id="{5B690F9A-0009-C0AA-791E-80B7E4A7B351}"/>
              </a:ext>
            </a:extLst>
          </p:cNvPr>
          <p:cNvSpPr/>
          <p:nvPr/>
        </p:nvSpPr>
        <p:spPr>
          <a:xfrm rot="16200000">
            <a:off x="8675393" y="4945613"/>
            <a:ext cx="534127" cy="59940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ja-JP" altLang="en-US" dirty="0"/>
              <a:t>ｚ</a:t>
            </a:r>
          </a:p>
        </p:txBody>
      </p:sp>
      <p:sp>
        <p:nvSpPr>
          <p:cNvPr id="42" name="正方形/長方形 41">
            <a:extLst>
              <a:ext uri="{FF2B5EF4-FFF2-40B4-BE49-F238E27FC236}">
                <a16:creationId xmlns:a16="http://schemas.microsoft.com/office/drawing/2014/main" id="{A710EE46-1C63-A867-089C-CD55B5BAE916}"/>
              </a:ext>
            </a:extLst>
          </p:cNvPr>
          <p:cNvSpPr/>
          <p:nvPr/>
        </p:nvSpPr>
        <p:spPr>
          <a:xfrm rot="16200000">
            <a:off x="8576006" y="5018667"/>
            <a:ext cx="534127" cy="59940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ja-JP" altLang="en-US" dirty="0"/>
              <a:t>ｚ</a:t>
            </a:r>
          </a:p>
        </p:txBody>
      </p:sp>
      <p:sp>
        <p:nvSpPr>
          <p:cNvPr id="43" name="正方形/長方形 42">
            <a:extLst>
              <a:ext uri="{FF2B5EF4-FFF2-40B4-BE49-F238E27FC236}">
                <a16:creationId xmlns:a16="http://schemas.microsoft.com/office/drawing/2014/main" id="{65F4F8CE-61FF-71F8-318D-5E6469AB19D4}"/>
              </a:ext>
            </a:extLst>
          </p:cNvPr>
          <p:cNvSpPr/>
          <p:nvPr/>
        </p:nvSpPr>
        <p:spPr>
          <a:xfrm rot="16200000">
            <a:off x="8495190" y="5105032"/>
            <a:ext cx="534127" cy="59940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ja-JP" altLang="en-US" dirty="0"/>
              <a:t>ｚ</a:t>
            </a:r>
          </a:p>
        </p:txBody>
      </p:sp>
      <p:sp>
        <p:nvSpPr>
          <p:cNvPr id="44" name="正方形/長方形 43">
            <a:extLst>
              <a:ext uri="{FF2B5EF4-FFF2-40B4-BE49-F238E27FC236}">
                <a16:creationId xmlns:a16="http://schemas.microsoft.com/office/drawing/2014/main" id="{B98D2AC3-D3D4-E28A-9F9A-AC7620D467F8}"/>
              </a:ext>
            </a:extLst>
          </p:cNvPr>
          <p:cNvSpPr/>
          <p:nvPr/>
        </p:nvSpPr>
        <p:spPr>
          <a:xfrm rot="16200000">
            <a:off x="8391188" y="5184782"/>
            <a:ext cx="534127" cy="59940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ja-JP" altLang="en-US" dirty="0"/>
              <a:t>ｚ</a:t>
            </a:r>
          </a:p>
        </p:txBody>
      </p:sp>
      <p:sp>
        <p:nvSpPr>
          <p:cNvPr id="49" name="台形 48">
            <a:extLst>
              <a:ext uri="{FF2B5EF4-FFF2-40B4-BE49-F238E27FC236}">
                <a16:creationId xmlns:a16="http://schemas.microsoft.com/office/drawing/2014/main" id="{53D1A2E9-3F9B-F385-F3D3-097819A94C1E}"/>
              </a:ext>
            </a:extLst>
          </p:cNvPr>
          <p:cNvSpPr/>
          <p:nvPr/>
        </p:nvSpPr>
        <p:spPr>
          <a:xfrm rot="5400000">
            <a:off x="3938101" y="5100898"/>
            <a:ext cx="1635607" cy="929209"/>
          </a:xfrm>
          <a:prstGeom prst="trapezoid">
            <a:avLst>
              <a:gd name="adj" fmla="val 21450"/>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2400" b="1" dirty="0">
              <a:latin typeface="ＭＳ 明朝" panose="02020609040205080304" pitchFamily="17" charset="-128"/>
              <a:ea typeface="ＭＳ 明朝" panose="02020609040205080304" pitchFamily="17" charset="-128"/>
            </a:endParaRPr>
          </a:p>
        </p:txBody>
      </p:sp>
      <p:sp>
        <p:nvSpPr>
          <p:cNvPr id="50" name="テキスト ボックス 49">
            <a:extLst>
              <a:ext uri="{FF2B5EF4-FFF2-40B4-BE49-F238E27FC236}">
                <a16:creationId xmlns:a16="http://schemas.microsoft.com/office/drawing/2014/main" id="{47485618-2312-683B-F38D-759C5CD84A2B}"/>
              </a:ext>
            </a:extLst>
          </p:cNvPr>
          <p:cNvSpPr txBox="1"/>
          <p:nvPr/>
        </p:nvSpPr>
        <p:spPr>
          <a:xfrm>
            <a:off x="5229647" y="4940133"/>
            <a:ext cx="461665" cy="1246039"/>
          </a:xfrm>
          <a:prstGeom prst="rect">
            <a:avLst/>
          </a:prstGeom>
          <a:ln w="28575"/>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b="1" dirty="0"/>
              <a:t>畳み込み</a:t>
            </a:r>
            <a:r>
              <a:rPr kumimoji="1" lang="ja-JP" altLang="en-US" b="1" dirty="0"/>
              <a:t>層</a:t>
            </a:r>
          </a:p>
        </p:txBody>
      </p:sp>
      <p:sp>
        <p:nvSpPr>
          <p:cNvPr id="51" name="テキスト ボックス 50">
            <a:extLst>
              <a:ext uri="{FF2B5EF4-FFF2-40B4-BE49-F238E27FC236}">
                <a16:creationId xmlns:a16="http://schemas.microsoft.com/office/drawing/2014/main" id="{326F6591-6A0C-4FBF-6FDF-5869EF17E107}"/>
              </a:ext>
            </a:extLst>
          </p:cNvPr>
          <p:cNvSpPr txBox="1"/>
          <p:nvPr/>
        </p:nvSpPr>
        <p:spPr>
          <a:xfrm>
            <a:off x="4505865" y="4940282"/>
            <a:ext cx="461665" cy="1381907"/>
          </a:xfrm>
          <a:prstGeom prst="rect">
            <a:avLst/>
          </a:prstGeom>
          <a:noFill/>
        </p:spPr>
        <p:txBody>
          <a:bodyPr vert="eaVert" wrap="square" rtlCol="0">
            <a:spAutoFit/>
          </a:bodyPr>
          <a:lstStyle/>
          <a:p>
            <a:r>
              <a:rPr lang="ja-JP" altLang="en-US" b="1" dirty="0"/>
              <a:t>エンコーダ</a:t>
            </a:r>
            <a:endParaRPr kumimoji="1" lang="ja-JP" altLang="en-US" b="1" dirty="0"/>
          </a:p>
        </p:txBody>
      </p:sp>
      <p:sp>
        <p:nvSpPr>
          <p:cNvPr id="52" name="四角形: 角を丸くする 51">
            <a:extLst>
              <a:ext uri="{FF2B5EF4-FFF2-40B4-BE49-F238E27FC236}">
                <a16:creationId xmlns:a16="http://schemas.microsoft.com/office/drawing/2014/main" id="{6C219E4F-D180-3381-4C21-1F53D179C2B0}"/>
              </a:ext>
            </a:extLst>
          </p:cNvPr>
          <p:cNvSpPr/>
          <p:nvPr/>
        </p:nvSpPr>
        <p:spPr>
          <a:xfrm>
            <a:off x="3601309" y="2750703"/>
            <a:ext cx="7108851" cy="1807297"/>
          </a:xfrm>
          <a:prstGeom prst="roundRect">
            <a:avLst/>
          </a:prstGeom>
          <a:noFill/>
          <a:ln w="28575">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角を丸くする 52">
            <a:extLst>
              <a:ext uri="{FF2B5EF4-FFF2-40B4-BE49-F238E27FC236}">
                <a16:creationId xmlns:a16="http://schemas.microsoft.com/office/drawing/2014/main" id="{3EBC7828-75B2-F4F0-43D4-CEBC41A7615B}"/>
              </a:ext>
            </a:extLst>
          </p:cNvPr>
          <p:cNvSpPr/>
          <p:nvPr/>
        </p:nvSpPr>
        <p:spPr>
          <a:xfrm>
            <a:off x="3601309" y="4654433"/>
            <a:ext cx="7108851" cy="1807297"/>
          </a:xfrm>
          <a:prstGeom prst="roundRect">
            <a:avLst/>
          </a:prstGeom>
          <a:noFill/>
          <a:ln w="28575">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右中かっこ 53">
            <a:extLst>
              <a:ext uri="{FF2B5EF4-FFF2-40B4-BE49-F238E27FC236}">
                <a16:creationId xmlns:a16="http://schemas.microsoft.com/office/drawing/2014/main" id="{71A6116F-8480-BF25-8D55-6ADC381A36DF}"/>
              </a:ext>
            </a:extLst>
          </p:cNvPr>
          <p:cNvSpPr/>
          <p:nvPr/>
        </p:nvSpPr>
        <p:spPr>
          <a:xfrm rot="16200000">
            <a:off x="5116606" y="1135604"/>
            <a:ext cx="259528" cy="294894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77012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416B0-F597-42AB-BDF9-DB77CF94964E}"/>
              </a:ext>
            </a:extLst>
          </p:cNvPr>
          <p:cNvSpPr>
            <a:spLocks noGrp="1"/>
          </p:cNvSpPr>
          <p:nvPr>
            <p:ph type="ctrTitle"/>
          </p:nvPr>
        </p:nvSpPr>
        <p:spPr>
          <a:xfrm>
            <a:off x="162225" y="275259"/>
            <a:ext cx="4162647" cy="763943"/>
          </a:xfrm>
        </p:spPr>
        <p:txBody>
          <a:bodyPr anchor="ctr">
            <a:normAutofit/>
          </a:bodyPr>
          <a:lstStyle/>
          <a:p>
            <a:pPr algn="l">
              <a:lnSpc>
                <a:spcPct val="100000"/>
              </a:lnSpc>
              <a:spcBef>
                <a:spcPts val="0"/>
              </a:spcBef>
              <a:buClr>
                <a:srgbClr val="000000"/>
              </a:buClr>
              <a:buSzPts val="3200"/>
            </a:pPr>
            <a:r>
              <a:rPr lang="en-US" altLang="ja-JP" sz="4400" b="1" dirty="0">
                <a:latin typeface="メイリオ" panose="020B0604030504040204" pitchFamily="50" charset="-128"/>
                <a:ea typeface="メイリオ" panose="020B0604030504040204" pitchFamily="50" charset="-128"/>
                <a:cs typeface="M PLUS 1p"/>
                <a:sym typeface="M PLUS 1p"/>
              </a:rPr>
              <a:t>STEP-3</a:t>
            </a:r>
            <a:endParaRPr lang="ja-JP" altLang="en-US" sz="4400" b="1" dirty="0">
              <a:latin typeface="メイリオ" panose="020B0604030504040204" pitchFamily="50" charset="-128"/>
              <a:ea typeface="メイリオ" panose="020B0604030504040204" pitchFamily="50" charset="-128"/>
              <a:cs typeface="M PLUS 1p"/>
              <a:sym typeface="M PLUS 1p"/>
            </a:endParaRPr>
          </a:p>
        </p:txBody>
      </p:sp>
      <p:sp>
        <p:nvSpPr>
          <p:cNvPr id="4" name="Google Shape;81;p3">
            <a:extLst>
              <a:ext uri="{FF2B5EF4-FFF2-40B4-BE49-F238E27FC236}">
                <a16:creationId xmlns:a16="http://schemas.microsoft.com/office/drawing/2014/main" id="{EE4330DD-E0F4-47C7-832F-5E3C67585365}"/>
              </a:ext>
            </a:extLst>
          </p:cNvPr>
          <p:cNvSpPr/>
          <p:nvPr/>
        </p:nvSpPr>
        <p:spPr>
          <a:xfrm>
            <a:off x="0" y="264550"/>
            <a:ext cx="133350" cy="668322"/>
          </a:xfrm>
          <a:prstGeom prst="rect">
            <a:avLst/>
          </a:prstGeom>
          <a:solidFill>
            <a:srgbClr val="6EB7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 name="字幕 2">
            <a:extLst>
              <a:ext uri="{FF2B5EF4-FFF2-40B4-BE49-F238E27FC236}">
                <a16:creationId xmlns:a16="http://schemas.microsoft.com/office/drawing/2014/main" id="{F3CBF01B-CB2D-4084-A866-A97E0D8D2360}"/>
              </a:ext>
            </a:extLst>
          </p:cNvPr>
          <p:cNvSpPr txBox="1">
            <a:spLocks/>
          </p:cNvSpPr>
          <p:nvPr/>
        </p:nvSpPr>
        <p:spPr>
          <a:xfrm>
            <a:off x="633775" y="1116532"/>
            <a:ext cx="10924450" cy="5239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indent="0" algn="l">
              <a:lnSpc>
                <a:spcPct val="100000"/>
              </a:lnSpc>
              <a:buNone/>
            </a:pPr>
            <a:r>
              <a:rPr lang="ja-JP" altLang="en-US" sz="2800" kern="100" dirty="0">
                <a:effectLst/>
                <a:latin typeface="メイリオ" panose="020B0604030504040204" pitchFamily="50" charset="-128"/>
                <a:ea typeface="メイリオ" panose="020B0604030504040204" pitchFamily="50" charset="-128"/>
                <a:cs typeface="Times New Roman" panose="02020603050405020304" pitchFamily="18" charset="0"/>
              </a:rPr>
              <a:t>距離学習ニューラルネットワークを用いて，正例，負例の画像ペアのベクトル間距離を学習させ，画像特徴ベクトルまたは画像特徴テンソルを</a:t>
            </a:r>
            <a:r>
              <a:rPr lang="ja-JP" altLang="en-US" sz="2800" b="1" kern="100" dirty="0">
                <a:effectLst/>
                <a:latin typeface="メイリオ" panose="020B0604030504040204" pitchFamily="50" charset="-128"/>
                <a:ea typeface="メイリオ" panose="020B0604030504040204" pitchFamily="50" charset="-128"/>
                <a:cs typeface="Times New Roman" panose="02020603050405020304" pitchFamily="18" charset="0"/>
              </a:rPr>
              <a:t>ランキングや分類に適した特徴ベクトルに変換</a:t>
            </a:r>
            <a:r>
              <a:rPr lang="ja-JP" altLang="en-US" sz="2800" kern="100" dirty="0">
                <a:effectLst/>
                <a:latin typeface="メイリオ" panose="020B0604030504040204" pitchFamily="50" charset="-128"/>
                <a:ea typeface="メイリオ" panose="020B0604030504040204" pitchFamily="50" charset="-128"/>
                <a:cs typeface="Times New Roman" panose="02020603050405020304" pitchFamily="18" charset="0"/>
              </a:rPr>
              <a:t>する．</a:t>
            </a:r>
          </a:p>
        </p:txBody>
      </p:sp>
      <p:sp>
        <p:nvSpPr>
          <p:cNvPr id="3" name="スライド番号プレースホルダー 2"/>
          <p:cNvSpPr>
            <a:spLocks noGrp="1"/>
          </p:cNvSpPr>
          <p:nvPr>
            <p:ph type="sldNum" sz="quarter" idx="12"/>
          </p:nvPr>
        </p:nvSpPr>
        <p:spPr/>
        <p:txBody>
          <a:bodyPr/>
          <a:lstStyle/>
          <a:p>
            <a:fld id="{874BACF7-99DA-41FF-B118-A10F82C1DE53}" type="slidenum">
              <a:rPr kumimoji="1" lang="ja-JP" altLang="en-US" smtClean="0"/>
              <a:pPr/>
              <a:t>9</a:t>
            </a:fld>
            <a:endParaRPr kumimoji="1" lang="ja-JP" altLang="en-US" dirty="0"/>
          </a:p>
        </p:txBody>
      </p:sp>
      <p:sp>
        <p:nvSpPr>
          <p:cNvPr id="5" name="四角形: 角を丸くする 4">
            <a:extLst>
              <a:ext uri="{FF2B5EF4-FFF2-40B4-BE49-F238E27FC236}">
                <a16:creationId xmlns:a16="http://schemas.microsoft.com/office/drawing/2014/main" id="{AD8DE274-9DA9-3696-C0F1-7CAA18F97E71}"/>
              </a:ext>
            </a:extLst>
          </p:cNvPr>
          <p:cNvSpPr/>
          <p:nvPr/>
        </p:nvSpPr>
        <p:spPr>
          <a:xfrm>
            <a:off x="518160" y="1039203"/>
            <a:ext cx="11216640" cy="1582078"/>
          </a:xfrm>
          <a:prstGeom prst="roundRect">
            <a:avLst>
              <a:gd name="adj" fmla="val 8459"/>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pic>
        <p:nvPicPr>
          <p:cNvPr id="6" name="table">
            <a:extLst>
              <a:ext uri="{FF2B5EF4-FFF2-40B4-BE49-F238E27FC236}">
                <a16:creationId xmlns:a16="http://schemas.microsoft.com/office/drawing/2014/main" id="{F34D1617-8317-B4B2-BFF5-CDE6BBF88165}"/>
              </a:ext>
            </a:extLst>
          </p:cNvPr>
          <p:cNvPicPr>
            <a:picLocks noChangeAspect="1"/>
          </p:cNvPicPr>
          <p:nvPr/>
        </p:nvPicPr>
        <p:blipFill>
          <a:blip r:embed="rId3"/>
          <a:stretch>
            <a:fillRect/>
          </a:stretch>
        </p:blipFill>
        <p:spPr>
          <a:xfrm>
            <a:off x="1861977" y="3697576"/>
            <a:ext cx="201284" cy="1464451"/>
          </a:xfrm>
          <a:prstGeom prst="rect">
            <a:avLst/>
          </a:prstGeom>
        </p:spPr>
      </p:pic>
      <p:pic>
        <p:nvPicPr>
          <p:cNvPr id="7" name="table">
            <a:extLst>
              <a:ext uri="{FF2B5EF4-FFF2-40B4-BE49-F238E27FC236}">
                <a16:creationId xmlns:a16="http://schemas.microsoft.com/office/drawing/2014/main" id="{4A9FF94C-3423-89CC-E587-46AF0279EBB9}"/>
              </a:ext>
            </a:extLst>
          </p:cNvPr>
          <p:cNvPicPr>
            <a:picLocks noChangeAspect="1"/>
          </p:cNvPicPr>
          <p:nvPr/>
        </p:nvPicPr>
        <p:blipFill>
          <a:blip r:embed="rId4"/>
          <a:stretch>
            <a:fillRect/>
          </a:stretch>
        </p:blipFill>
        <p:spPr>
          <a:xfrm>
            <a:off x="2163344" y="3697576"/>
            <a:ext cx="201284" cy="1464451"/>
          </a:xfrm>
          <a:prstGeom prst="rect">
            <a:avLst/>
          </a:prstGeom>
        </p:spPr>
      </p:pic>
      <p:pic>
        <p:nvPicPr>
          <p:cNvPr id="9" name="table">
            <a:extLst>
              <a:ext uri="{FF2B5EF4-FFF2-40B4-BE49-F238E27FC236}">
                <a16:creationId xmlns:a16="http://schemas.microsoft.com/office/drawing/2014/main" id="{17A9F713-0542-4710-AECE-25AE98E68DA6}"/>
              </a:ext>
            </a:extLst>
          </p:cNvPr>
          <p:cNvPicPr>
            <a:picLocks noChangeAspect="1"/>
          </p:cNvPicPr>
          <p:nvPr/>
        </p:nvPicPr>
        <p:blipFill>
          <a:blip r:embed="rId5"/>
          <a:stretch>
            <a:fillRect/>
          </a:stretch>
        </p:blipFill>
        <p:spPr>
          <a:xfrm>
            <a:off x="2436906" y="3697575"/>
            <a:ext cx="201284" cy="1464451"/>
          </a:xfrm>
          <a:prstGeom prst="rect">
            <a:avLst/>
          </a:prstGeom>
        </p:spPr>
      </p:pic>
      <p:sp>
        <p:nvSpPr>
          <p:cNvPr id="10" name="テキスト ボックス 105">
            <a:extLst>
              <a:ext uri="{FF2B5EF4-FFF2-40B4-BE49-F238E27FC236}">
                <a16:creationId xmlns:a16="http://schemas.microsoft.com/office/drawing/2014/main" id="{92BEE1FD-858E-C731-D0BD-F302A4643C38}"/>
              </a:ext>
            </a:extLst>
          </p:cNvPr>
          <p:cNvSpPr txBox="1"/>
          <p:nvPr/>
        </p:nvSpPr>
        <p:spPr>
          <a:xfrm>
            <a:off x="1083111" y="5447771"/>
            <a:ext cx="2462486" cy="98757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画像特徴</a:t>
            </a:r>
            <a:endParaRPr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lnSpc>
                <a:spcPct val="80000"/>
              </a:lnSpc>
            </a:pPr>
            <a: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t>(</a:t>
            </a: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ベクトルまたは</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lnSpc>
                <a:spcPct val="80000"/>
              </a:lnSpc>
            </a:pP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テンソル形式</a:t>
            </a:r>
            <a: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テキスト ボックス 111">
            <a:extLst>
              <a:ext uri="{FF2B5EF4-FFF2-40B4-BE49-F238E27FC236}">
                <a16:creationId xmlns:a16="http://schemas.microsoft.com/office/drawing/2014/main" id="{DECD81D0-93A7-B1EF-7DF6-7FFA7DE4C166}"/>
              </a:ext>
            </a:extLst>
          </p:cNvPr>
          <p:cNvSpPr txBox="1"/>
          <p:nvPr/>
        </p:nvSpPr>
        <p:spPr>
          <a:xfrm>
            <a:off x="2984030" y="4198966"/>
            <a:ext cx="492443"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b="1" dirty="0"/>
              <a:t>…</a:t>
            </a:r>
            <a:endParaRPr kumimoji="1" lang="ja-JP" altLang="en-US" sz="2400" b="1" dirty="0"/>
          </a:p>
        </p:txBody>
      </p:sp>
      <p:pic>
        <p:nvPicPr>
          <p:cNvPr id="12" name="table">
            <a:extLst>
              <a:ext uri="{FF2B5EF4-FFF2-40B4-BE49-F238E27FC236}">
                <a16:creationId xmlns:a16="http://schemas.microsoft.com/office/drawing/2014/main" id="{513847CB-98CA-648D-B6A6-37125F258796}"/>
              </a:ext>
            </a:extLst>
          </p:cNvPr>
          <p:cNvPicPr>
            <a:picLocks noChangeAspect="1"/>
          </p:cNvPicPr>
          <p:nvPr/>
        </p:nvPicPr>
        <p:blipFill>
          <a:blip r:embed="rId5"/>
          <a:stretch>
            <a:fillRect/>
          </a:stretch>
        </p:blipFill>
        <p:spPr>
          <a:xfrm>
            <a:off x="2710468" y="3697574"/>
            <a:ext cx="201284" cy="1464451"/>
          </a:xfrm>
          <a:prstGeom prst="rect">
            <a:avLst/>
          </a:prstGeom>
        </p:spPr>
      </p:pic>
      <p:pic>
        <p:nvPicPr>
          <p:cNvPr id="13" name="table">
            <a:extLst>
              <a:ext uri="{FF2B5EF4-FFF2-40B4-BE49-F238E27FC236}">
                <a16:creationId xmlns:a16="http://schemas.microsoft.com/office/drawing/2014/main" id="{E3C9B81D-2353-438B-2819-D25E0581BE9F}"/>
              </a:ext>
            </a:extLst>
          </p:cNvPr>
          <p:cNvPicPr>
            <a:picLocks noChangeAspect="1"/>
          </p:cNvPicPr>
          <p:nvPr/>
        </p:nvPicPr>
        <p:blipFill>
          <a:blip r:embed="rId5"/>
          <a:stretch>
            <a:fillRect/>
          </a:stretch>
        </p:blipFill>
        <p:spPr>
          <a:xfrm>
            <a:off x="1560051" y="3697574"/>
            <a:ext cx="201284" cy="1464451"/>
          </a:xfrm>
          <a:prstGeom prst="rect">
            <a:avLst/>
          </a:prstGeom>
        </p:spPr>
      </p:pic>
      <p:sp>
        <p:nvSpPr>
          <p:cNvPr id="14" name="矢印: 右 13">
            <a:extLst>
              <a:ext uri="{FF2B5EF4-FFF2-40B4-BE49-F238E27FC236}">
                <a16:creationId xmlns:a16="http://schemas.microsoft.com/office/drawing/2014/main" id="{7DBF9489-1039-40B9-6A02-93A2EF4E98B5}"/>
              </a:ext>
            </a:extLst>
          </p:cNvPr>
          <p:cNvSpPr/>
          <p:nvPr/>
        </p:nvSpPr>
        <p:spPr>
          <a:xfrm>
            <a:off x="3595017" y="4318678"/>
            <a:ext cx="41550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D0A37BF-4547-68A8-290A-AB10FC00E8E3}"/>
              </a:ext>
            </a:extLst>
          </p:cNvPr>
          <p:cNvSpPr txBox="1"/>
          <p:nvPr/>
        </p:nvSpPr>
        <p:spPr>
          <a:xfrm>
            <a:off x="4682763" y="3722892"/>
            <a:ext cx="553998" cy="1782008"/>
          </a:xfrm>
          <a:prstGeom prst="rect">
            <a:avLst/>
          </a:prstGeom>
          <a:ln w="28575"/>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kumimoji="1" lang="ja-JP" altLang="en-US" sz="2400" b="1" dirty="0"/>
              <a:t>入力層</a:t>
            </a:r>
          </a:p>
        </p:txBody>
      </p:sp>
      <p:sp>
        <p:nvSpPr>
          <p:cNvPr id="16" name="テキスト ボックス 15">
            <a:extLst>
              <a:ext uri="{FF2B5EF4-FFF2-40B4-BE49-F238E27FC236}">
                <a16:creationId xmlns:a16="http://schemas.microsoft.com/office/drawing/2014/main" id="{80A321D2-A6BD-0E28-F8D7-B9D3F4928BC0}"/>
              </a:ext>
            </a:extLst>
          </p:cNvPr>
          <p:cNvSpPr txBox="1"/>
          <p:nvPr/>
        </p:nvSpPr>
        <p:spPr>
          <a:xfrm>
            <a:off x="9806388" y="3707513"/>
            <a:ext cx="553998" cy="1782008"/>
          </a:xfrm>
          <a:prstGeom prst="rect">
            <a:avLst/>
          </a:prstGeom>
          <a:ln w="28575"/>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kumimoji="1" lang="ja-JP" altLang="en-US" sz="2400" b="1" dirty="0"/>
              <a:t>損失計算</a:t>
            </a:r>
          </a:p>
        </p:txBody>
      </p:sp>
      <p:sp>
        <p:nvSpPr>
          <p:cNvPr id="17" name="テキスト ボックス 16">
            <a:extLst>
              <a:ext uri="{FF2B5EF4-FFF2-40B4-BE49-F238E27FC236}">
                <a16:creationId xmlns:a16="http://schemas.microsoft.com/office/drawing/2014/main" id="{B26A55E4-649D-911D-7FAE-5196C0F28DB9}"/>
              </a:ext>
            </a:extLst>
          </p:cNvPr>
          <p:cNvSpPr txBox="1"/>
          <p:nvPr/>
        </p:nvSpPr>
        <p:spPr>
          <a:xfrm>
            <a:off x="6618786" y="3718393"/>
            <a:ext cx="553998" cy="1782008"/>
          </a:xfrm>
          <a:prstGeom prst="rect">
            <a:avLst/>
          </a:prstGeom>
          <a:ln w="28575"/>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kumimoji="1" lang="ja-JP" altLang="en-US" sz="2400" b="1" dirty="0"/>
              <a:t>出力層</a:t>
            </a:r>
          </a:p>
        </p:txBody>
      </p:sp>
      <p:sp>
        <p:nvSpPr>
          <p:cNvPr id="18" name="正方形/長方形 17">
            <a:extLst>
              <a:ext uri="{FF2B5EF4-FFF2-40B4-BE49-F238E27FC236}">
                <a16:creationId xmlns:a16="http://schemas.microsoft.com/office/drawing/2014/main" id="{401C3D42-B188-A3BA-6B92-A823B43A5A2C}"/>
              </a:ext>
            </a:extLst>
          </p:cNvPr>
          <p:cNvSpPr/>
          <p:nvPr/>
        </p:nvSpPr>
        <p:spPr>
          <a:xfrm>
            <a:off x="5236761" y="5913077"/>
            <a:ext cx="4801314" cy="461665"/>
          </a:xfrm>
          <a:prstGeom prst="rect">
            <a:avLst/>
          </a:prstGeom>
        </p:spPr>
        <p:txBody>
          <a:bodyPr wrap="none">
            <a:spAutoFit/>
          </a:bodyPr>
          <a:lstStyle/>
          <a:p>
            <a:pPr algn="ctr"/>
            <a:r>
              <a:rPr lang="ja-JP" altLang="en-US" sz="2400" b="1" dirty="0">
                <a:solidFill>
                  <a:schemeClr val="tx1">
                    <a:lumMod val="95000"/>
                    <a:lumOff val="5000"/>
                  </a:schemeClr>
                </a:solidFill>
              </a:rPr>
              <a:t>距離学習ニューラルネットワーク</a:t>
            </a:r>
            <a:endParaRPr lang="en-US" altLang="ja-JP" sz="2400" b="1" dirty="0">
              <a:solidFill>
                <a:schemeClr val="tx1">
                  <a:lumMod val="95000"/>
                  <a:lumOff val="5000"/>
                </a:schemeClr>
              </a:solidFill>
            </a:endParaRPr>
          </a:p>
        </p:txBody>
      </p:sp>
      <p:cxnSp>
        <p:nvCxnSpPr>
          <p:cNvPr id="19" name="直線矢印コネクタ 18">
            <a:extLst>
              <a:ext uri="{FF2B5EF4-FFF2-40B4-BE49-F238E27FC236}">
                <a16:creationId xmlns:a16="http://schemas.microsoft.com/office/drawing/2014/main" id="{29171102-2C7B-C1BC-02E4-D21FC55D6AA7}"/>
              </a:ext>
            </a:extLst>
          </p:cNvPr>
          <p:cNvCxnSpPr>
            <a:cxnSpLocks/>
            <a:stCxn id="31" idx="3"/>
            <a:endCxn id="17" idx="1"/>
          </p:cNvCxnSpPr>
          <p:nvPr/>
        </p:nvCxnSpPr>
        <p:spPr>
          <a:xfrm>
            <a:off x="6423969" y="4609397"/>
            <a:ext cx="19481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AAC02F5D-9E6D-E50D-687C-C56F5441AFDC}"/>
              </a:ext>
            </a:extLst>
          </p:cNvPr>
          <p:cNvCxnSpPr>
            <a:cxnSpLocks/>
            <a:stCxn id="28" idx="3"/>
            <a:endCxn id="16" idx="1"/>
          </p:cNvCxnSpPr>
          <p:nvPr/>
        </p:nvCxnSpPr>
        <p:spPr>
          <a:xfrm>
            <a:off x="9370441" y="4593190"/>
            <a:ext cx="435947" cy="53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97B937B0-56FD-A86B-EA38-830A17FC6245}"/>
              </a:ext>
            </a:extLst>
          </p:cNvPr>
          <p:cNvCxnSpPr>
            <a:cxnSpLocks/>
            <a:stCxn id="17" idx="3"/>
            <a:endCxn id="23" idx="1"/>
          </p:cNvCxnSpPr>
          <p:nvPr/>
        </p:nvCxnSpPr>
        <p:spPr>
          <a:xfrm flipV="1">
            <a:off x="7172784" y="4604008"/>
            <a:ext cx="373239" cy="53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86E9A0E0-818A-0F9A-B516-CDDBDB85D76D}"/>
              </a:ext>
            </a:extLst>
          </p:cNvPr>
          <p:cNvSpPr/>
          <p:nvPr/>
        </p:nvSpPr>
        <p:spPr>
          <a:xfrm>
            <a:off x="4638121" y="2572796"/>
            <a:ext cx="6024084" cy="1049928"/>
          </a:xfrm>
          <a:prstGeom prst="rect">
            <a:avLst/>
          </a:prstGeom>
          <a:noFill/>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lumMod val="95000"/>
                    <a:lumOff val="5000"/>
                  </a:schemeClr>
                </a:solidFill>
              </a:rPr>
              <a:t>Embedding</a:t>
            </a:r>
            <a:endParaRPr lang="en-US" altLang="ja-JP" sz="2400" b="1" dirty="0">
              <a:solidFill>
                <a:schemeClr val="tx1">
                  <a:lumMod val="95000"/>
                  <a:lumOff val="5000"/>
                </a:schemeClr>
              </a:solidFill>
            </a:endParaRPr>
          </a:p>
          <a:p>
            <a:pPr algn="ctr"/>
            <a:r>
              <a:rPr kumimoji="1" lang="en-US" altLang="ja-JP" sz="2400" b="1" dirty="0">
                <a:solidFill>
                  <a:schemeClr val="tx1">
                    <a:lumMod val="95000"/>
                    <a:lumOff val="5000"/>
                  </a:schemeClr>
                </a:solidFill>
              </a:rPr>
              <a:t>(</a:t>
            </a:r>
            <a:r>
              <a:rPr kumimoji="1" lang="ja-JP" altLang="en-US" sz="2400" b="1" dirty="0">
                <a:solidFill>
                  <a:schemeClr val="tx1">
                    <a:lumMod val="95000"/>
                    <a:lumOff val="5000"/>
                  </a:schemeClr>
                </a:solidFill>
              </a:rPr>
              <a:t>距離が最適化された</a:t>
            </a:r>
            <a:r>
              <a:rPr kumimoji="1" lang="en-US" altLang="ja-JP" sz="2400" b="1" i="1" dirty="0">
                <a:solidFill>
                  <a:schemeClr val="tx1">
                    <a:lumMod val="95000"/>
                    <a:lumOff val="5000"/>
                  </a:schemeClr>
                </a:solidFill>
              </a:rPr>
              <a:t>n</a:t>
            </a:r>
            <a:r>
              <a:rPr kumimoji="1" lang="ja-JP" altLang="en-US" sz="2400" b="1" dirty="0">
                <a:solidFill>
                  <a:schemeClr val="tx1">
                    <a:lumMod val="95000"/>
                    <a:lumOff val="5000"/>
                  </a:schemeClr>
                </a:solidFill>
              </a:rPr>
              <a:t>次元特徴ベクトル</a:t>
            </a:r>
            <a:r>
              <a:rPr kumimoji="1" lang="en-US" altLang="ja-JP" sz="2400" b="1" dirty="0">
                <a:solidFill>
                  <a:schemeClr val="tx1">
                    <a:lumMod val="95000"/>
                    <a:lumOff val="5000"/>
                  </a:schemeClr>
                </a:solidFill>
              </a:rPr>
              <a:t>)</a:t>
            </a:r>
            <a:endParaRPr kumimoji="1" lang="ja-JP" altLang="en-US" sz="2400" b="1" dirty="0">
              <a:solidFill>
                <a:schemeClr val="tx1">
                  <a:lumMod val="95000"/>
                  <a:lumOff val="5000"/>
                </a:schemeClr>
              </a:solidFill>
            </a:endParaRPr>
          </a:p>
        </p:txBody>
      </p:sp>
      <p:graphicFrame>
        <p:nvGraphicFramePr>
          <p:cNvPr id="23" name="表 22">
            <a:extLst>
              <a:ext uri="{FF2B5EF4-FFF2-40B4-BE49-F238E27FC236}">
                <a16:creationId xmlns:a16="http://schemas.microsoft.com/office/drawing/2014/main" id="{B2EED03D-CACF-B156-D081-0917C20A6968}"/>
              </a:ext>
            </a:extLst>
          </p:cNvPr>
          <p:cNvGraphicFramePr>
            <a:graphicFrameLocks noGrp="1"/>
          </p:cNvGraphicFramePr>
          <p:nvPr>
            <p:extLst>
              <p:ext uri="{D42A27DB-BD31-4B8C-83A1-F6EECF244321}">
                <p14:modId xmlns:p14="http://schemas.microsoft.com/office/powerpoint/2010/main" val="812549833"/>
              </p:ext>
            </p:extLst>
          </p:nvPr>
        </p:nvGraphicFramePr>
        <p:xfrm>
          <a:off x="7546023" y="4027162"/>
          <a:ext cx="208280" cy="1153692"/>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500266369"/>
                    </a:ext>
                  </a:extLst>
                </a:gridCol>
              </a:tblGrid>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685517"/>
                  </a:ext>
                </a:extLst>
              </a:tr>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267973"/>
                  </a:ext>
                </a:extLst>
              </a:tr>
              <a:tr h="288423">
                <a:tc>
                  <a:txBody>
                    <a:bodyPr/>
                    <a:lstStyle/>
                    <a:p>
                      <a:endParaRPr kumimoji="1" lang="ja-JP" altLang="en-US" sz="1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1760852"/>
                  </a:ext>
                </a:extLst>
              </a:tr>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954479"/>
                  </a:ext>
                </a:extLst>
              </a:tr>
            </a:tbl>
          </a:graphicData>
        </a:graphic>
      </p:graphicFrame>
      <p:graphicFrame>
        <p:nvGraphicFramePr>
          <p:cNvPr id="24" name="表 23">
            <a:extLst>
              <a:ext uri="{FF2B5EF4-FFF2-40B4-BE49-F238E27FC236}">
                <a16:creationId xmlns:a16="http://schemas.microsoft.com/office/drawing/2014/main" id="{8AD82246-8DFA-782C-C2B9-19F3C76A6B5D}"/>
              </a:ext>
            </a:extLst>
          </p:cNvPr>
          <p:cNvGraphicFramePr>
            <a:graphicFrameLocks noGrp="1"/>
          </p:cNvGraphicFramePr>
          <p:nvPr>
            <p:extLst>
              <p:ext uri="{D42A27DB-BD31-4B8C-83A1-F6EECF244321}">
                <p14:modId xmlns:p14="http://schemas.microsoft.com/office/powerpoint/2010/main" val="1012060345"/>
              </p:ext>
            </p:extLst>
          </p:nvPr>
        </p:nvGraphicFramePr>
        <p:xfrm>
          <a:off x="7817223" y="4027162"/>
          <a:ext cx="208280" cy="1153692"/>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500266369"/>
                    </a:ext>
                  </a:extLst>
                </a:gridCol>
              </a:tblGrid>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685517"/>
                  </a:ext>
                </a:extLst>
              </a:tr>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267973"/>
                  </a:ext>
                </a:extLst>
              </a:tr>
              <a:tr h="288423">
                <a:tc>
                  <a:txBody>
                    <a:bodyPr/>
                    <a:lstStyle/>
                    <a:p>
                      <a:endParaRPr kumimoji="1" lang="ja-JP" altLang="en-US" sz="1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1760852"/>
                  </a:ext>
                </a:extLst>
              </a:tr>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954479"/>
                  </a:ext>
                </a:extLst>
              </a:tr>
            </a:tbl>
          </a:graphicData>
        </a:graphic>
      </p:graphicFrame>
      <p:graphicFrame>
        <p:nvGraphicFramePr>
          <p:cNvPr id="25" name="表 24">
            <a:extLst>
              <a:ext uri="{FF2B5EF4-FFF2-40B4-BE49-F238E27FC236}">
                <a16:creationId xmlns:a16="http://schemas.microsoft.com/office/drawing/2014/main" id="{99680FA4-143A-9767-F0C4-715F101FF9AF}"/>
              </a:ext>
            </a:extLst>
          </p:cNvPr>
          <p:cNvGraphicFramePr>
            <a:graphicFrameLocks noGrp="1"/>
          </p:cNvGraphicFramePr>
          <p:nvPr>
            <p:extLst>
              <p:ext uri="{D42A27DB-BD31-4B8C-83A1-F6EECF244321}">
                <p14:modId xmlns:p14="http://schemas.microsoft.com/office/powerpoint/2010/main" val="1141030076"/>
              </p:ext>
            </p:extLst>
          </p:nvPr>
        </p:nvGraphicFramePr>
        <p:xfrm>
          <a:off x="8102673" y="4027162"/>
          <a:ext cx="208280" cy="1153692"/>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500266369"/>
                    </a:ext>
                  </a:extLst>
                </a:gridCol>
              </a:tblGrid>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685517"/>
                  </a:ext>
                </a:extLst>
              </a:tr>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267973"/>
                  </a:ext>
                </a:extLst>
              </a:tr>
              <a:tr h="288423">
                <a:tc>
                  <a:txBody>
                    <a:bodyPr/>
                    <a:lstStyle/>
                    <a:p>
                      <a:endParaRPr kumimoji="1" lang="ja-JP" altLang="en-US" sz="1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1760852"/>
                  </a:ext>
                </a:extLst>
              </a:tr>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954479"/>
                  </a:ext>
                </a:extLst>
              </a:tr>
            </a:tbl>
          </a:graphicData>
        </a:graphic>
      </p:graphicFrame>
      <p:graphicFrame>
        <p:nvGraphicFramePr>
          <p:cNvPr id="26" name="表 25">
            <a:extLst>
              <a:ext uri="{FF2B5EF4-FFF2-40B4-BE49-F238E27FC236}">
                <a16:creationId xmlns:a16="http://schemas.microsoft.com/office/drawing/2014/main" id="{5AB25BB0-8FEE-BFA3-891B-3766E7B5C4B8}"/>
              </a:ext>
            </a:extLst>
          </p:cNvPr>
          <p:cNvGraphicFramePr>
            <a:graphicFrameLocks noGrp="1"/>
          </p:cNvGraphicFramePr>
          <p:nvPr>
            <p:extLst>
              <p:ext uri="{D42A27DB-BD31-4B8C-83A1-F6EECF244321}">
                <p14:modId xmlns:p14="http://schemas.microsoft.com/office/powerpoint/2010/main" val="3398512182"/>
              </p:ext>
            </p:extLst>
          </p:nvPr>
        </p:nvGraphicFramePr>
        <p:xfrm>
          <a:off x="8378581" y="4027162"/>
          <a:ext cx="208280" cy="1153692"/>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500266369"/>
                    </a:ext>
                  </a:extLst>
                </a:gridCol>
              </a:tblGrid>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685517"/>
                  </a:ext>
                </a:extLst>
              </a:tr>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267973"/>
                  </a:ext>
                </a:extLst>
              </a:tr>
              <a:tr h="288423">
                <a:tc>
                  <a:txBody>
                    <a:bodyPr/>
                    <a:lstStyle/>
                    <a:p>
                      <a:endParaRPr kumimoji="1" lang="ja-JP" altLang="en-US" sz="1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1760852"/>
                  </a:ext>
                </a:extLst>
              </a:tr>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954479"/>
                  </a:ext>
                </a:extLst>
              </a:tr>
            </a:tbl>
          </a:graphicData>
        </a:graphic>
      </p:graphicFrame>
      <p:graphicFrame>
        <p:nvGraphicFramePr>
          <p:cNvPr id="27" name="表 26">
            <a:extLst>
              <a:ext uri="{FF2B5EF4-FFF2-40B4-BE49-F238E27FC236}">
                <a16:creationId xmlns:a16="http://schemas.microsoft.com/office/drawing/2014/main" id="{1324E4F4-CBB5-4454-1747-852E36A319BC}"/>
              </a:ext>
            </a:extLst>
          </p:cNvPr>
          <p:cNvGraphicFramePr>
            <a:graphicFrameLocks noGrp="1"/>
          </p:cNvGraphicFramePr>
          <p:nvPr>
            <p:extLst>
              <p:ext uri="{D42A27DB-BD31-4B8C-83A1-F6EECF244321}">
                <p14:modId xmlns:p14="http://schemas.microsoft.com/office/powerpoint/2010/main" val="3286184446"/>
              </p:ext>
            </p:extLst>
          </p:nvPr>
        </p:nvGraphicFramePr>
        <p:xfrm>
          <a:off x="8664031" y="4027162"/>
          <a:ext cx="208280" cy="1153692"/>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500266369"/>
                    </a:ext>
                  </a:extLst>
                </a:gridCol>
              </a:tblGrid>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685517"/>
                  </a:ext>
                </a:extLst>
              </a:tr>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267973"/>
                  </a:ext>
                </a:extLst>
              </a:tr>
              <a:tr h="288423">
                <a:tc>
                  <a:txBody>
                    <a:bodyPr/>
                    <a:lstStyle/>
                    <a:p>
                      <a:endParaRPr kumimoji="1" lang="ja-JP" altLang="en-US" sz="1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1760852"/>
                  </a:ext>
                </a:extLst>
              </a:tr>
              <a:tr h="288423">
                <a:tc>
                  <a:txBody>
                    <a:bodyPr/>
                    <a:lstStyle/>
                    <a:p>
                      <a:endParaRPr kumimoji="1" lang="ja-JP" altLang="en-US" sz="1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954479"/>
                  </a:ext>
                </a:extLst>
              </a:tr>
            </a:tbl>
          </a:graphicData>
        </a:graphic>
      </p:graphicFrame>
      <p:sp>
        <p:nvSpPr>
          <p:cNvPr id="28" name="テキスト ボックス 111">
            <a:extLst>
              <a:ext uri="{FF2B5EF4-FFF2-40B4-BE49-F238E27FC236}">
                <a16:creationId xmlns:a16="http://schemas.microsoft.com/office/drawing/2014/main" id="{38701E6E-9307-6066-0651-D9F8944B76EF}"/>
              </a:ext>
            </a:extLst>
          </p:cNvPr>
          <p:cNvSpPr txBox="1"/>
          <p:nvPr/>
        </p:nvSpPr>
        <p:spPr>
          <a:xfrm>
            <a:off x="8877998" y="4362357"/>
            <a:ext cx="492443"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b="1" dirty="0"/>
              <a:t>…</a:t>
            </a:r>
            <a:endParaRPr kumimoji="1" lang="ja-JP" altLang="en-US" sz="2400" b="1" dirty="0"/>
          </a:p>
        </p:txBody>
      </p:sp>
      <p:sp>
        <p:nvSpPr>
          <p:cNvPr id="29" name="四角形: 角を丸くする 28">
            <a:extLst>
              <a:ext uri="{FF2B5EF4-FFF2-40B4-BE49-F238E27FC236}">
                <a16:creationId xmlns:a16="http://schemas.microsoft.com/office/drawing/2014/main" id="{73B81B29-DA32-3E01-2F1A-C4EB39843B80}"/>
              </a:ext>
            </a:extLst>
          </p:cNvPr>
          <p:cNvSpPr/>
          <p:nvPr/>
        </p:nvSpPr>
        <p:spPr>
          <a:xfrm>
            <a:off x="4492786" y="3579807"/>
            <a:ext cx="6113651" cy="2161661"/>
          </a:xfrm>
          <a:prstGeom prst="roundRect">
            <a:avLst>
              <a:gd name="adj" fmla="val 8307"/>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D7DB26BC-8326-4D2A-20A6-1FBE3256E3D8}"/>
              </a:ext>
            </a:extLst>
          </p:cNvPr>
          <p:cNvCxnSpPr>
            <a:cxnSpLocks/>
            <a:endCxn id="23" idx="0"/>
          </p:cNvCxnSpPr>
          <p:nvPr/>
        </p:nvCxnSpPr>
        <p:spPr>
          <a:xfrm>
            <a:off x="7650163" y="3429000"/>
            <a:ext cx="0" cy="598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08D16BB-A0E3-A26D-00A1-E3CCCD12F27C}"/>
              </a:ext>
            </a:extLst>
          </p:cNvPr>
          <p:cNvSpPr txBox="1"/>
          <p:nvPr/>
        </p:nvSpPr>
        <p:spPr>
          <a:xfrm>
            <a:off x="5415969" y="3718393"/>
            <a:ext cx="1008000" cy="1782008"/>
          </a:xfrm>
          <a:prstGeom prst="rect">
            <a:avLst/>
          </a:prstGeom>
          <a:ln w="28575"/>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endParaRPr kumimoji="1" lang="ja-JP" altLang="en-US" sz="2400" b="1" dirty="0"/>
          </a:p>
        </p:txBody>
      </p:sp>
      <p:cxnSp>
        <p:nvCxnSpPr>
          <p:cNvPr id="32" name="直線矢印コネクタ 31">
            <a:extLst>
              <a:ext uri="{FF2B5EF4-FFF2-40B4-BE49-F238E27FC236}">
                <a16:creationId xmlns:a16="http://schemas.microsoft.com/office/drawing/2014/main" id="{65C60B88-282A-191B-96E4-54406172F484}"/>
              </a:ext>
            </a:extLst>
          </p:cNvPr>
          <p:cNvCxnSpPr>
            <a:cxnSpLocks/>
            <a:stCxn id="15" idx="3"/>
            <a:endCxn id="31" idx="1"/>
          </p:cNvCxnSpPr>
          <p:nvPr/>
        </p:nvCxnSpPr>
        <p:spPr>
          <a:xfrm flipV="1">
            <a:off x="5236761" y="4609397"/>
            <a:ext cx="179208" cy="4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5C6BB59A-6841-FF8C-F68A-55F91706810E}"/>
              </a:ext>
            </a:extLst>
          </p:cNvPr>
          <p:cNvSpPr txBox="1"/>
          <p:nvPr/>
        </p:nvSpPr>
        <p:spPr>
          <a:xfrm>
            <a:off x="5632810" y="4093610"/>
            <a:ext cx="553998" cy="1163251"/>
          </a:xfrm>
          <a:prstGeom prst="rect">
            <a:avLst/>
          </a:prstGeom>
          <a:noFill/>
        </p:spPr>
        <p:txBody>
          <a:bodyPr vert="eaVert" wrap="square" rtlCol="0">
            <a:spAutoFit/>
          </a:bodyPr>
          <a:lstStyle/>
          <a:p>
            <a:r>
              <a:rPr lang="ja-JP" altLang="en-US" sz="2400" b="1" dirty="0"/>
              <a:t>中間層</a:t>
            </a:r>
            <a:endParaRPr kumimoji="1" lang="ja-JP" altLang="en-US" sz="2400" b="1" dirty="0"/>
          </a:p>
        </p:txBody>
      </p:sp>
    </p:spTree>
    <p:extLst>
      <p:ext uri="{BB962C8B-B14F-4D97-AF65-F5344CB8AC3E}">
        <p14:creationId xmlns:p14="http://schemas.microsoft.com/office/powerpoint/2010/main" val="32609681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38129</TotalTime>
  <Words>2395</Words>
  <Application>Microsoft Office PowerPoint</Application>
  <PresentationFormat>ワイド画面</PresentationFormat>
  <Paragraphs>433</Paragraphs>
  <Slides>29</Slides>
  <Notes>29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29</vt:i4>
      </vt:variant>
    </vt:vector>
  </HeadingPairs>
  <TitlesOfParts>
    <vt:vector size="40" baseType="lpstr">
      <vt:lpstr>ＭＳ 明朝</vt:lpstr>
      <vt:lpstr>メイリオ</vt:lpstr>
      <vt:lpstr>游ゴシック</vt:lpstr>
      <vt:lpstr>Arial</vt:lpstr>
      <vt:lpstr>Calibri</vt:lpstr>
      <vt:lpstr>Calibri Light</vt:lpstr>
      <vt:lpstr>Cambria Math</vt:lpstr>
      <vt:lpstr>Century</vt:lpstr>
      <vt:lpstr>Times New Roman</vt:lpstr>
      <vt:lpstr>Wingdings</vt:lpstr>
      <vt:lpstr>Office テーマ</vt:lpstr>
      <vt:lpstr>自然環境映像を対象とした画像検索における 画像特徴ベクトルのインデクシング手法</vt:lpstr>
      <vt:lpstr>研究背景</vt:lpstr>
      <vt:lpstr>研究目的</vt:lpstr>
      <vt:lpstr>関連研究</vt:lpstr>
      <vt:lpstr>研究課題</vt:lpstr>
      <vt:lpstr>提案手法</vt:lpstr>
      <vt:lpstr>STEP-１</vt:lpstr>
      <vt:lpstr>STEP-2</vt:lpstr>
      <vt:lpstr>STEP-3</vt:lpstr>
      <vt:lpstr>STEP-3</vt:lpstr>
      <vt:lpstr>STEP-4</vt:lpstr>
      <vt:lpstr>実験</vt:lpstr>
      <vt:lpstr>実験結果：平均再現率と平均適合率</vt:lpstr>
      <vt:lpstr>実験結果：平均再現率と平均適合率</vt:lpstr>
      <vt:lpstr>実験結果：平均再現率と平均適合率</vt:lpstr>
      <vt:lpstr>実験結果：M5とM6の学習経過の比較</vt:lpstr>
      <vt:lpstr>おわりに</vt:lpstr>
      <vt:lpstr>参考文献</vt:lpstr>
      <vt:lpstr>ご清聴ありがとうございました</vt:lpstr>
      <vt:lpstr>提案手法による実装システム</vt:lpstr>
      <vt:lpstr>実験で使用する６つのモデル</vt:lpstr>
      <vt:lpstr>映像シーン検索システムの実装例</vt:lpstr>
      <vt:lpstr>データセットの作成</vt:lpstr>
      <vt:lpstr>オートエンコーダモデル（エンコーダ）</vt:lpstr>
      <vt:lpstr>オートエンコーダモデル（デコーダ）</vt:lpstr>
      <vt:lpstr>距離学習ニューラルネットワーク（MLP）</vt:lpstr>
      <vt:lpstr>距離学習ニューラルネットワーク（畳み込み）</vt:lpstr>
      <vt:lpstr>タイトル</vt:lpstr>
      <vt:lpstr>タイトル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項目応答理論を用いた KAITオリジナルTOEIC問題対策サイト</dc:title>
  <dc:creator>佐々木　陸</dc:creator>
  <cp:lastModifiedBy>幸斗 瀬尾</cp:lastModifiedBy>
  <cp:revision>4900</cp:revision>
  <dcterms:created xsi:type="dcterms:W3CDTF">2022-03-28T15:36:24Z</dcterms:created>
  <dcterms:modified xsi:type="dcterms:W3CDTF">2024-01-23T00:22:48Z</dcterms:modified>
</cp:coreProperties>
</file>