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7" r:id="rId2"/>
    <p:sldId id="259" r:id="rId3"/>
    <p:sldId id="258" r:id="rId4"/>
    <p:sldId id="260" r:id="rId5"/>
    <p:sldId id="264" r:id="rId6"/>
    <p:sldId id="263" r:id="rId7"/>
    <p:sldId id="261"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D0FF"/>
    <a:srgbClr val="FFC9C9"/>
    <a:srgbClr val="FFCCFF"/>
    <a:srgbClr val="E5F9FF"/>
    <a:srgbClr val="FFFFFF"/>
    <a:srgbClr val="3BD5FF"/>
    <a:srgbClr val="D5F6FF"/>
    <a:srgbClr val="CCECFF"/>
    <a:srgbClr val="CCFF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autoAdjust="0"/>
    <p:restoredTop sz="94660"/>
  </p:normalViewPr>
  <p:slideViewPr>
    <p:cSldViewPr snapToGrid="0">
      <p:cViewPr varScale="1">
        <p:scale>
          <a:sx n="67" d="100"/>
          <a:sy n="67"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C8C28-1C17-421A-AB2E-DB7E19641A8C}" type="datetimeFigureOut">
              <a:rPr kumimoji="1" lang="ja-JP" altLang="en-US" smtClean="0"/>
              <a:t>2023/7/25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20CC4-8ECB-4BAE-9353-3940EFB8C504}" type="slidenum">
              <a:rPr kumimoji="1" lang="ja-JP" altLang="en-US" smtClean="0"/>
              <a:t>‹#›</a:t>
            </a:fld>
            <a:endParaRPr kumimoji="1" lang="ja-JP" altLang="en-US"/>
          </a:p>
        </p:txBody>
      </p:sp>
    </p:spTree>
    <p:extLst>
      <p:ext uri="{BB962C8B-B14F-4D97-AF65-F5344CB8AC3E}">
        <p14:creationId xmlns:p14="http://schemas.microsoft.com/office/powerpoint/2010/main" val="12639371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A70AB-36D8-4682-B304-16FB79C301A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6E2EDB7-F0AD-4B10-91AB-9CAF3C0CD4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651972-9588-4CA9-B45B-A98DF9A5C680}"/>
              </a:ext>
            </a:extLst>
          </p:cNvPr>
          <p:cNvSpPr>
            <a:spLocks noGrp="1"/>
          </p:cNvSpPr>
          <p:nvPr>
            <p:ph type="dt" sz="half" idx="10"/>
          </p:nvPr>
        </p:nvSpPr>
        <p:spPr/>
        <p:txBody>
          <a:bodyPr/>
          <a:lstStyle/>
          <a:p>
            <a:fld id="{D6373994-9949-49B9-A06C-B2D00D6213AF}" type="datetime1">
              <a:rPr kumimoji="1" lang="ja-JP" altLang="en-US" smtClean="0"/>
              <a:t>2023/7/25</a:t>
            </a:fld>
            <a:endParaRPr kumimoji="1" lang="ja-JP" altLang="en-US"/>
          </a:p>
        </p:txBody>
      </p:sp>
      <p:sp>
        <p:nvSpPr>
          <p:cNvPr id="5" name="フッター プレースホルダー 4">
            <a:extLst>
              <a:ext uri="{FF2B5EF4-FFF2-40B4-BE49-F238E27FC236}">
                <a16:creationId xmlns:a16="http://schemas.microsoft.com/office/drawing/2014/main" id="{43936CA5-5D00-443E-96DC-6A669ABBEC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F2AC61-C6E3-4365-BE3B-13BE9C984A46}"/>
              </a:ext>
            </a:extLst>
          </p:cNvPr>
          <p:cNvSpPr>
            <a:spLocks noGrp="1"/>
          </p:cNvSpPr>
          <p:nvPr>
            <p:ph type="sldNum" sz="quarter" idx="12"/>
          </p:nvPr>
        </p:nvSpPr>
        <p:spPr/>
        <p:txBody>
          <a:bodyPr/>
          <a:lstStyle/>
          <a:p>
            <a:fld id="{DD35CAA6-C1B5-4A43-9CE1-953BE3D04F1F}" type="slidenum">
              <a:rPr kumimoji="1" lang="ja-JP" altLang="en-US" smtClean="0"/>
              <a:t>‹#›</a:t>
            </a:fld>
            <a:endParaRPr kumimoji="1" lang="ja-JP" altLang="en-US"/>
          </a:p>
        </p:txBody>
      </p:sp>
    </p:spTree>
    <p:extLst>
      <p:ext uri="{BB962C8B-B14F-4D97-AF65-F5344CB8AC3E}">
        <p14:creationId xmlns:p14="http://schemas.microsoft.com/office/powerpoint/2010/main" val="4288190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4854FD-88F0-4F56-8367-AC279F3025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8AB8C70-8D52-40D0-9CBF-636F77DD954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E7035-3EFC-4F1C-9950-FA4ABB0A88CD}"/>
              </a:ext>
            </a:extLst>
          </p:cNvPr>
          <p:cNvSpPr>
            <a:spLocks noGrp="1"/>
          </p:cNvSpPr>
          <p:nvPr>
            <p:ph type="dt" sz="half" idx="10"/>
          </p:nvPr>
        </p:nvSpPr>
        <p:spPr/>
        <p:txBody>
          <a:bodyPr/>
          <a:lstStyle/>
          <a:p>
            <a:fld id="{B1E89328-3933-4201-95F7-E9975E20F149}" type="datetime1">
              <a:rPr kumimoji="1" lang="ja-JP" altLang="en-US" smtClean="0"/>
              <a:t>2023/7/25</a:t>
            </a:fld>
            <a:endParaRPr kumimoji="1" lang="ja-JP" altLang="en-US"/>
          </a:p>
        </p:txBody>
      </p:sp>
      <p:sp>
        <p:nvSpPr>
          <p:cNvPr id="5" name="フッター プレースホルダー 4">
            <a:extLst>
              <a:ext uri="{FF2B5EF4-FFF2-40B4-BE49-F238E27FC236}">
                <a16:creationId xmlns:a16="http://schemas.microsoft.com/office/drawing/2014/main" id="{2C4068CC-1C45-4552-99DF-8341C82AE5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22461A-84E5-44F9-B535-544018375681}"/>
              </a:ext>
            </a:extLst>
          </p:cNvPr>
          <p:cNvSpPr>
            <a:spLocks noGrp="1"/>
          </p:cNvSpPr>
          <p:nvPr>
            <p:ph type="sldNum" sz="quarter" idx="12"/>
          </p:nvPr>
        </p:nvSpPr>
        <p:spPr/>
        <p:txBody>
          <a:bodyPr/>
          <a:lstStyle/>
          <a:p>
            <a:fld id="{DD35CAA6-C1B5-4A43-9CE1-953BE3D04F1F}" type="slidenum">
              <a:rPr kumimoji="1" lang="ja-JP" altLang="en-US" smtClean="0"/>
              <a:t>‹#›</a:t>
            </a:fld>
            <a:endParaRPr kumimoji="1" lang="ja-JP" altLang="en-US"/>
          </a:p>
        </p:txBody>
      </p:sp>
    </p:spTree>
    <p:extLst>
      <p:ext uri="{BB962C8B-B14F-4D97-AF65-F5344CB8AC3E}">
        <p14:creationId xmlns:p14="http://schemas.microsoft.com/office/powerpoint/2010/main" val="72706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A7A4DDE-0318-46B9-B555-3F0C4DF25BD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0DE4F8A-8450-4E68-90BA-E96750E05B7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672859-3B50-49AA-A66E-36A7162E43DC}"/>
              </a:ext>
            </a:extLst>
          </p:cNvPr>
          <p:cNvSpPr>
            <a:spLocks noGrp="1"/>
          </p:cNvSpPr>
          <p:nvPr>
            <p:ph type="dt" sz="half" idx="10"/>
          </p:nvPr>
        </p:nvSpPr>
        <p:spPr/>
        <p:txBody>
          <a:bodyPr/>
          <a:lstStyle/>
          <a:p>
            <a:fld id="{D485E429-D43F-42A0-A73F-A9FDB07B67B5}" type="datetime1">
              <a:rPr kumimoji="1" lang="ja-JP" altLang="en-US" smtClean="0"/>
              <a:t>2023/7/25</a:t>
            </a:fld>
            <a:endParaRPr kumimoji="1" lang="ja-JP" altLang="en-US"/>
          </a:p>
        </p:txBody>
      </p:sp>
      <p:sp>
        <p:nvSpPr>
          <p:cNvPr id="5" name="フッター プレースホルダー 4">
            <a:extLst>
              <a:ext uri="{FF2B5EF4-FFF2-40B4-BE49-F238E27FC236}">
                <a16:creationId xmlns:a16="http://schemas.microsoft.com/office/drawing/2014/main" id="{CD00DB10-3DEE-421F-A7E2-FE5DECBE95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97F32F-1B04-42AC-AC16-2D9DEE877A69}"/>
              </a:ext>
            </a:extLst>
          </p:cNvPr>
          <p:cNvSpPr>
            <a:spLocks noGrp="1"/>
          </p:cNvSpPr>
          <p:nvPr>
            <p:ph type="sldNum" sz="quarter" idx="12"/>
          </p:nvPr>
        </p:nvSpPr>
        <p:spPr/>
        <p:txBody>
          <a:bodyPr/>
          <a:lstStyle/>
          <a:p>
            <a:fld id="{DD35CAA6-C1B5-4A43-9CE1-953BE3D04F1F}" type="slidenum">
              <a:rPr kumimoji="1" lang="ja-JP" altLang="en-US" smtClean="0"/>
              <a:t>‹#›</a:t>
            </a:fld>
            <a:endParaRPr kumimoji="1" lang="ja-JP" altLang="en-US"/>
          </a:p>
        </p:txBody>
      </p:sp>
    </p:spTree>
    <p:extLst>
      <p:ext uri="{BB962C8B-B14F-4D97-AF65-F5344CB8AC3E}">
        <p14:creationId xmlns:p14="http://schemas.microsoft.com/office/powerpoint/2010/main" val="336591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A6A92-B941-47FB-B20C-FF2F62EDDAA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6C05BB-8C0D-4A77-86D9-413EAA44409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6E589F-4CCB-4D4E-BEAA-F2FECA14E447}"/>
              </a:ext>
            </a:extLst>
          </p:cNvPr>
          <p:cNvSpPr>
            <a:spLocks noGrp="1"/>
          </p:cNvSpPr>
          <p:nvPr>
            <p:ph type="dt" sz="half" idx="10"/>
          </p:nvPr>
        </p:nvSpPr>
        <p:spPr/>
        <p:txBody>
          <a:bodyPr/>
          <a:lstStyle/>
          <a:p>
            <a:fld id="{26721F07-FE14-4EA6-BBAF-AAD6AE5C75CD}" type="datetime1">
              <a:rPr kumimoji="1" lang="ja-JP" altLang="en-US" smtClean="0"/>
              <a:t>2023/7/25</a:t>
            </a:fld>
            <a:endParaRPr kumimoji="1" lang="ja-JP" altLang="en-US"/>
          </a:p>
        </p:txBody>
      </p:sp>
      <p:sp>
        <p:nvSpPr>
          <p:cNvPr id="5" name="フッター プレースホルダー 4">
            <a:extLst>
              <a:ext uri="{FF2B5EF4-FFF2-40B4-BE49-F238E27FC236}">
                <a16:creationId xmlns:a16="http://schemas.microsoft.com/office/drawing/2014/main" id="{D8C4CFB1-9A17-400E-8201-10819D87C5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497174-7C66-4766-B70F-4CDACB8DFDEE}"/>
              </a:ext>
            </a:extLst>
          </p:cNvPr>
          <p:cNvSpPr>
            <a:spLocks noGrp="1"/>
          </p:cNvSpPr>
          <p:nvPr>
            <p:ph type="sldNum" sz="quarter" idx="12"/>
          </p:nvPr>
        </p:nvSpPr>
        <p:spPr/>
        <p:txBody>
          <a:bodyPr/>
          <a:lstStyle/>
          <a:p>
            <a:fld id="{DD35CAA6-C1B5-4A43-9CE1-953BE3D04F1F}" type="slidenum">
              <a:rPr kumimoji="1" lang="ja-JP" altLang="en-US" smtClean="0"/>
              <a:t>‹#›</a:t>
            </a:fld>
            <a:endParaRPr kumimoji="1" lang="ja-JP" altLang="en-US"/>
          </a:p>
        </p:txBody>
      </p:sp>
    </p:spTree>
    <p:extLst>
      <p:ext uri="{BB962C8B-B14F-4D97-AF65-F5344CB8AC3E}">
        <p14:creationId xmlns:p14="http://schemas.microsoft.com/office/powerpoint/2010/main" val="245701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5F4F57-B35D-4A25-BB16-7865E0E7DDA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661B9C-D04E-45DF-B6CF-01DC8AC45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057250E-F5AA-4D26-8FE3-C97D439F0B5E}"/>
              </a:ext>
            </a:extLst>
          </p:cNvPr>
          <p:cNvSpPr>
            <a:spLocks noGrp="1"/>
          </p:cNvSpPr>
          <p:nvPr>
            <p:ph type="dt" sz="half" idx="10"/>
          </p:nvPr>
        </p:nvSpPr>
        <p:spPr/>
        <p:txBody>
          <a:bodyPr/>
          <a:lstStyle/>
          <a:p>
            <a:fld id="{1DBA85E4-EE20-4AB9-B245-EC82526BCAE0}" type="datetime1">
              <a:rPr kumimoji="1" lang="ja-JP" altLang="en-US" smtClean="0"/>
              <a:t>2023/7/25</a:t>
            </a:fld>
            <a:endParaRPr kumimoji="1" lang="ja-JP" altLang="en-US"/>
          </a:p>
        </p:txBody>
      </p:sp>
      <p:sp>
        <p:nvSpPr>
          <p:cNvPr id="5" name="フッター プレースホルダー 4">
            <a:extLst>
              <a:ext uri="{FF2B5EF4-FFF2-40B4-BE49-F238E27FC236}">
                <a16:creationId xmlns:a16="http://schemas.microsoft.com/office/drawing/2014/main" id="{24E083E8-D680-434E-96D8-B91DBA0882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1B2E9B-0628-43C0-A8DB-7A45C1BC2118}"/>
              </a:ext>
            </a:extLst>
          </p:cNvPr>
          <p:cNvSpPr>
            <a:spLocks noGrp="1"/>
          </p:cNvSpPr>
          <p:nvPr>
            <p:ph type="sldNum" sz="quarter" idx="12"/>
          </p:nvPr>
        </p:nvSpPr>
        <p:spPr/>
        <p:txBody>
          <a:bodyPr/>
          <a:lstStyle/>
          <a:p>
            <a:fld id="{DD35CAA6-C1B5-4A43-9CE1-953BE3D04F1F}" type="slidenum">
              <a:rPr kumimoji="1" lang="ja-JP" altLang="en-US" smtClean="0"/>
              <a:t>‹#›</a:t>
            </a:fld>
            <a:endParaRPr kumimoji="1" lang="ja-JP" altLang="en-US"/>
          </a:p>
        </p:txBody>
      </p:sp>
    </p:spTree>
    <p:extLst>
      <p:ext uri="{BB962C8B-B14F-4D97-AF65-F5344CB8AC3E}">
        <p14:creationId xmlns:p14="http://schemas.microsoft.com/office/powerpoint/2010/main" val="345113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8CE71-51FC-4E88-89D9-B2AC62E5E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85FBA5-401E-489E-9B52-4529EE769D4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AC6DD55-DF15-4B32-B91F-395185AD62F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EAABD59-A9E4-4D44-A798-802605A13FF9}"/>
              </a:ext>
            </a:extLst>
          </p:cNvPr>
          <p:cNvSpPr>
            <a:spLocks noGrp="1"/>
          </p:cNvSpPr>
          <p:nvPr>
            <p:ph type="dt" sz="half" idx="10"/>
          </p:nvPr>
        </p:nvSpPr>
        <p:spPr/>
        <p:txBody>
          <a:bodyPr/>
          <a:lstStyle/>
          <a:p>
            <a:fld id="{B8333315-D0B7-4864-89BD-1E4327047E40}" type="datetime1">
              <a:rPr kumimoji="1" lang="ja-JP" altLang="en-US" smtClean="0"/>
              <a:t>2023/7/25</a:t>
            </a:fld>
            <a:endParaRPr kumimoji="1" lang="ja-JP" altLang="en-US"/>
          </a:p>
        </p:txBody>
      </p:sp>
      <p:sp>
        <p:nvSpPr>
          <p:cNvPr id="6" name="フッター プレースホルダー 5">
            <a:extLst>
              <a:ext uri="{FF2B5EF4-FFF2-40B4-BE49-F238E27FC236}">
                <a16:creationId xmlns:a16="http://schemas.microsoft.com/office/drawing/2014/main" id="{8E8F3B71-2D5D-4F9D-A962-4A7FAFD334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EE5F4A-B27F-472A-AA1F-48604AED2074}"/>
              </a:ext>
            </a:extLst>
          </p:cNvPr>
          <p:cNvSpPr>
            <a:spLocks noGrp="1"/>
          </p:cNvSpPr>
          <p:nvPr>
            <p:ph type="sldNum" sz="quarter" idx="12"/>
          </p:nvPr>
        </p:nvSpPr>
        <p:spPr/>
        <p:txBody>
          <a:bodyPr/>
          <a:lstStyle/>
          <a:p>
            <a:fld id="{DD35CAA6-C1B5-4A43-9CE1-953BE3D04F1F}" type="slidenum">
              <a:rPr kumimoji="1" lang="ja-JP" altLang="en-US" smtClean="0"/>
              <a:t>‹#›</a:t>
            </a:fld>
            <a:endParaRPr kumimoji="1" lang="ja-JP" altLang="en-US"/>
          </a:p>
        </p:txBody>
      </p:sp>
    </p:spTree>
    <p:extLst>
      <p:ext uri="{BB962C8B-B14F-4D97-AF65-F5344CB8AC3E}">
        <p14:creationId xmlns:p14="http://schemas.microsoft.com/office/powerpoint/2010/main" val="391565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E726D-4D04-4B0A-A524-B177A970A1A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3890D9-7551-4A39-9FE4-2CBD7D2C7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FC7CBA1-DE3C-4986-A95D-0A2D1E1F76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8DAF123-492A-42F3-AEC4-0634C86A6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B43A342-0518-41D4-9DFE-9FA01A51F81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B6C340C-2572-4EAB-AAE3-9243BFBB5CC9}"/>
              </a:ext>
            </a:extLst>
          </p:cNvPr>
          <p:cNvSpPr>
            <a:spLocks noGrp="1"/>
          </p:cNvSpPr>
          <p:nvPr>
            <p:ph type="dt" sz="half" idx="10"/>
          </p:nvPr>
        </p:nvSpPr>
        <p:spPr/>
        <p:txBody>
          <a:bodyPr/>
          <a:lstStyle/>
          <a:p>
            <a:fld id="{18444796-9813-4D55-86BD-1564E0748D4D}" type="datetime1">
              <a:rPr kumimoji="1" lang="ja-JP" altLang="en-US" smtClean="0"/>
              <a:t>2023/7/25</a:t>
            </a:fld>
            <a:endParaRPr kumimoji="1" lang="ja-JP" altLang="en-US"/>
          </a:p>
        </p:txBody>
      </p:sp>
      <p:sp>
        <p:nvSpPr>
          <p:cNvPr id="8" name="フッター プレースホルダー 7">
            <a:extLst>
              <a:ext uri="{FF2B5EF4-FFF2-40B4-BE49-F238E27FC236}">
                <a16:creationId xmlns:a16="http://schemas.microsoft.com/office/drawing/2014/main" id="{67E284C5-F6B4-4343-800D-76F3025AE66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2BA0881-135D-4707-B5E4-F62EB9A0E025}"/>
              </a:ext>
            </a:extLst>
          </p:cNvPr>
          <p:cNvSpPr>
            <a:spLocks noGrp="1"/>
          </p:cNvSpPr>
          <p:nvPr>
            <p:ph type="sldNum" sz="quarter" idx="12"/>
          </p:nvPr>
        </p:nvSpPr>
        <p:spPr/>
        <p:txBody>
          <a:bodyPr/>
          <a:lstStyle/>
          <a:p>
            <a:fld id="{DD35CAA6-C1B5-4A43-9CE1-953BE3D04F1F}" type="slidenum">
              <a:rPr kumimoji="1" lang="ja-JP" altLang="en-US" smtClean="0"/>
              <a:t>‹#›</a:t>
            </a:fld>
            <a:endParaRPr kumimoji="1" lang="ja-JP" altLang="en-US"/>
          </a:p>
        </p:txBody>
      </p:sp>
    </p:spTree>
    <p:extLst>
      <p:ext uri="{BB962C8B-B14F-4D97-AF65-F5344CB8AC3E}">
        <p14:creationId xmlns:p14="http://schemas.microsoft.com/office/powerpoint/2010/main" val="100726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A2957-9D7D-4BBA-A7AD-3948BA34942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2B76E58-A58A-4E93-86C8-60ACF21BD4FF}"/>
              </a:ext>
            </a:extLst>
          </p:cNvPr>
          <p:cNvSpPr>
            <a:spLocks noGrp="1"/>
          </p:cNvSpPr>
          <p:nvPr>
            <p:ph type="dt" sz="half" idx="10"/>
          </p:nvPr>
        </p:nvSpPr>
        <p:spPr/>
        <p:txBody>
          <a:bodyPr/>
          <a:lstStyle/>
          <a:p>
            <a:fld id="{C9098518-D39A-4D14-ABF3-EEB87E1039E8}" type="datetime1">
              <a:rPr kumimoji="1" lang="ja-JP" altLang="en-US" smtClean="0"/>
              <a:t>2023/7/25</a:t>
            </a:fld>
            <a:endParaRPr kumimoji="1" lang="ja-JP" altLang="en-US"/>
          </a:p>
        </p:txBody>
      </p:sp>
      <p:sp>
        <p:nvSpPr>
          <p:cNvPr id="4" name="フッター プレースホルダー 3">
            <a:extLst>
              <a:ext uri="{FF2B5EF4-FFF2-40B4-BE49-F238E27FC236}">
                <a16:creationId xmlns:a16="http://schemas.microsoft.com/office/drawing/2014/main" id="{081C755A-954F-4DCA-9600-8A725BA0D03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19CBE65-701E-4D8C-8AA9-C572A2548729}"/>
              </a:ext>
            </a:extLst>
          </p:cNvPr>
          <p:cNvSpPr>
            <a:spLocks noGrp="1"/>
          </p:cNvSpPr>
          <p:nvPr>
            <p:ph type="sldNum" sz="quarter" idx="12"/>
          </p:nvPr>
        </p:nvSpPr>
        <p:spPr/>
        <p:txBody>
          <a:bodyPr/>
          <a:lstStyle/>
          <a:p>
            <a:fld id="{DD35CAA6-C1B5-4A43-9CE1-953BE3D04F1F}" type="slidenum">
              <a:rPr kumimoji="1" lang="ja-JP" altLang="en-US" smtClean="0"/>
              <a:t>‹#›</a:t>
            </a:fld>
            <a:endParaRPr kumimoji="1" lang="ja-JP" altLang="en-US"/>
          </a:p>
        </p:txBody>
      </p:sp>
    </p:spTree>
    <p:extLst>
      <p:ext uri="{BB962C8B-B14F-4D97-AF65-F5344CB8AC3E}">
        <p14:creationId xmlns:p14="http://schemas.microsoft.com/office/powerpoint/2010/main" val="279701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8BEC4E1-AAD3-45C2-9CC1-77928D642990}"/>
              </a:ext>
            </a:extLst>
          </p:cNvPr>
          <p:cNvSpPr>
            <a:spLocks noGrp="1"/>
          </p:cNvSpPr>
          <p:nvPr>
            <p:ph type="dt" sz="half" idx="10"/>
          </p:nvPr>
        </p:nvSpPr>
        <p:spPr/>
        <p:txBody>
          <a:bodyPr/>
          <a:lstStyle/>
          <a:p>
            <a:fld id="{BC633F54-D4B1-4CD3-842B-9C92A4AA4D0D}" type="datetime1">
              <a:rPr kumimoji="1" lang="ja-JP" altLang="en-US" smtClean="0"/>
              <a:t>2023/7/25</a:t>
            </a:fld>
            <a:endParaRPr kumimoji="1" lang="ja-JP" altLang="en-US"/>
          </a:p>
        </p:txBody>
      </p:sp>
      <p:sp>
        <p:nvSpPr>
          <p:cNvPr id="3" name="フッター プレースホルダー 2">
            <a:extLst>
              <a:ext uri="{FF2B5EF4-FFF2-40B4-BE49-F238E27FC236}">
                <a16:creationId xmlns:a16="http://schemas.microsoft.com/office/drawing/2014/main" id="{DB981C36-845B-47E9-9CBF-7CA7E16D351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5670E77-220C-480A-B87B-9746147A236D}"/>
              </a:ext>
            </a:extLst>
          </p:cNvPr>
          <p:cNvSpPr>
            <a:spLocks noGrp="1"/>
          </p:cNvSpPr>
          <p:nvPr>
            <p:ph type="sldNum" sz="quarter" idx="12"/>
          </p:nvPr>
        </p:nvSpPr>
        <p:spPr/>
        <p:txBody>
          <a:bodyPr/>
          <a:lstStyle/>
          <a:p>
            <a:fld id="{DD35CAA6-C1B5-4A43-9CE1-953BE3D04F1F}" type="slidenum">
              <a:rPr kumimoji="1" lang="ja-JP" altLang="en-US" smtClean="0"/>
              <a:t>‹#›</a:t>
            </a:fld>
            <a:endParaRPr kumimoji="1" lang="ja-JP" altLang="en-US"/>
          </a:p>
        </p:txBody>
      </p:sp>
    </p:spTree>
    <p:extLst>
      <p:ext uri="{BB962C8B-B14F-4D97-AF65-F5344CB8AC3E}">
        <p14:creationId xmlns:p14="http://schemas.microsoft.com/office/powerpoint/2010/main" val="278215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F4F932-EC60-489D-9F73-6BB75A7162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127CD4-4F22-4776-84AD-59362D950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67F2D2C-FEA5-41C4-8D66-95BCA8024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51C807B-4911-4A5F-8B66-40C4E65F4562}"/>
              </a:ext>
            </a:extLst>
          </p:cNvPr>
          <p:cNvSpPr>
            <a:spLocks noGrp="1"/>
          </p:cNvSpPr>
          <p:nvPr>
            <p:ph type="dt" sz="half" idx="10"/>
          </p:nvPr>
        </p:nvSpPr>
        <p:spPr/>
        <p:txBody>
          <a:bodyPr/>
          <a:lstStyle/>
          <a:p>
            <a:fld id="{C4171F18-60AF-4859-9156-2DA0EE0994A0}" type="datetime1">
              <a:rPr kumimoji="1" lang="ja-JP" altLang="en-US" smtClean="0"/>
              <a:t>2023/7/25</a:t>
            </a:fld>
            <a:endParaRPr kumimoji="1" lang="ja-JP" altLang="en-US"/>
          </a:p>
        </p:txBody>
      </p:sp>
      <p:sp>
        <p:nvSpPr>
          <p:cNvPr id="6" name="フッター プレースホルダー 5">
            <a:extLst>
              <a:ext uri="{FF2B5EF4-FFF2-40B4-BE49-F238E27FC236}">
                <a16:creationId xmlns:a16="http://schemas.microsoft.com/office/drawing/2014/main" id="{26D9049A-51E6-478F-BC35-C1278FC54C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B091BE-E8A6-4E92-9D9A-856F0920241C}"/>
              </a:ext>
            </a:extLst>
          </p:cNvPr>
          <p:cNvSpPr>
            <a:spLocks noGrp="1"/>
          </p:cNvSpPr>
          <p:nvPr>
            <p:ph type="sldNum" sz="quarter" idx="12"/>
          </p:nvPr>
        </p:nvSpPr>
        <p:spPr/>
        <p:txBody>
          <a:bodyPr/>
          <a:lstStyle/>
          <a:p>
            <a:fld id="{DD35CAA6-C1B5-4A43-9CE1-953BE3D04F1F}" type="slidenum">
              <a:rPr kumimoji="1" lang="ja-JP" altLang="en-US" smtClean="0"/>
              <a:t>‹#›</a:t>
            </a:fld>
            <a:endParaRPr kumimoji="1" lang="ja-JP" altLang="en-US"/>
          </a:p>
        </p:txBody>
      </p:sp>
    </p:spTree>
    <p:extLst>
      <p:ext uri="{BB962C8B-B14F-4D97-AF65-F5344CB8AC3E}">
        <p14:creationId xmlns:p14="http://schemas.microsoft.com/office/powerpoint/2010/main" val="80678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D145D8-5FFF-467C-864D-5AAB380DB0B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DA69B5-C9B5-4916-A88E-41319E5C41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662DEBA-1F16-4F69-B8FB-B147A89F3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E8F28BF-5C40-4ACF-BFBC-21A3F161CB4E}"/>
              </a:ext>
            </a:extLst>
          </p:cNvPr>
          <p:cNvSpPr>
            <a:spLocks noGrp="1"/>
          </p:cNvSpPr>
          <p:nvPr>
            <p:ph type="dt" sz="half" idx="10"/>
          </p:nvPr>
        </p:nvSpPr>
        <p:spPr/>
        <p:txBody>
          <a:bodyPr/>
          <a:lstStyle/>
          <a:p>
            <a:fld id="{3357EDEA-3612-4694-A59E-859A1DF1FCBE}" type="datetime1">
              <a:rPr kumimoji="1" lang="ja-JP" altLang="en-US" smtClean="0"/>
              <a:t>2023/7/25</a:t>
            </a:fld>
            <a:endParaRPr kumimoji="1" lang="ja-JP" altLang="en-US"/>
          </a:p>
        </p:txBody>
      </p:sp>
      <p:sp>
        <p:nvSpPr>
          <p:cNvPr id="6" name="フッター プレースホルダー 5">
            <a:extLst>
              <a:ext uri="{FF2B5EF4-FFF2-40B4-BE49-F238E27FC236}">
                <a16:creationId xmlns:a16="http://schemas.microsoft.com/office/drawing/2014/main" id="{4472301B-59D3-4349-92CA-FE58C87BB6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AAE2C8-1B07-49AF-807C-5A7DA637E2BD}"/>
              </a:ext>
            </a:extLst>
          </p:cNvPr>
          <p:cNvSpPr>
            <a:spLocks noGrp="1"/>
          </p:cNvSpPr>
          <p:nvPr>
            <p:ph type="sldNum" sz="quarter" idx="12"/>
          </p:nvPr>
        </p:nvSpPr>
        <p:spPr/>
        <p:txBody>
          <a:bodyPr/>
          <a:lstStyle/>
          <a:p>
            <a:fld id="{DD35CAA6-C1B5-4A43-9CE1-953BE3D04F1F}" type="slidenum">
              <a:rPr kumimoji="1" lang="ja-JP" altLang="en-US" smtClean="0"/>
              <a:t>‹#›</a:t>
            </a:fld>
            <a:endParaRPr kumimoji="1" lang="ja-JP" altLang="en-US"/>
          </a:p>
        </p:txBody>
      </p:sp>
    </p:spTree>
    <p:extLst>
      <p:ext uri="{BB962C8B-B14F-4D97-AF65-F5344CB8AC3E}">
        <p14:creationId xmlns:p14="http://schemas.microsoft.com/office/powerpoint/2010/main" val="92950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DEDCA74-5DCA-4944-BF29-F2DD102D6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FDDD71-308C-4709-98D2-D6D6ABF89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16172B-3EBC-45D1-8127-B978DCC4F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9A801-6ADB-4197-B680-742672462ED0}" type="datetime1">
              <a:rPr kumimoji="1" lang="ja-JP" altLang="en-US" smtClean="0"/>
              <a:t>2023/7/25</a:t>
            </a:fld>
            <a:endParaRPr kumimoji="1" lang="ja-JP" altLang="en-US"/>
          </a:p>
        </p:txBody>
      </p:sp>
      <p:sp>
        <p:nvSpPr>
          <p:cNvPr id="5" name="フッター プレースホルダー 4">
            <a:extLst>
              <a:ext uri="{FF2B5EF4-FFF2-40B4-BE49-F238E27FC236}">
                <a16:creationId xmlns:a16="http://schemas.microsoft.com/office/drawing/2014/main" id="{E77B8BA1-918F-4D0D-BAA5-BFA8263808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855DCFA-786F-46DB-950C-4E15FCC98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DD35CAA6-C1B5-4A43-9CE1-953BE3D04F1F}" type="slidenum">
              <a:rPr lang="ja-JP" altLang="en-US" smtClean="0"/>
              <a:pPr/>
              <a:t>‹#›</a:t>
            </a:fld>
            <a:endParaRPr lang="ja-JP" altLang="en-US" dirty="0"/>
          </a:p>
        </p:txBody>
      </p:sp>
    </p:spTree>
    <p:extLst>
      <p:ext uri="{BB962C8B-B14F-4D97-AF65-F5344CB8AC3E}">
        <p14:creationId xmlns:p14="http://schemas.microsoft.com/office/powerpoint/2010/main" val="20084286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31E79D-A632-4832-B010-EAC4E581A5FE}"/>
              </a:ext>
            </a:extLst>
          </p:cNvPr>
          <p:cNvSpPr>
            <a:spLocks noGrp="1"/>
          </p:cNvSpPr>
          <p:nvPr>
            <p:ph type="title"/>
          </p:nvPr>
        </p:nvSpPr>
        <p:spPr>
          <a:xfrm>
            <a:off x="0" y="1"/>
            <a:ext cx="12192000" cy="1408175"/>
          </a:xfrm>
          <a:solidFill>
            <a:schemeClr val="accent5">
              <a:lumMod val="75000"/>
            </a:schemeClr>
          </a:solidFill>
        </p:spPr>
        <p:txBody>
          <a:bodyPr>
            <a:normAutofit fontScale="90000"/>
          </a:bodyPr>
          <a:lstStyle/>
          <a:p>
            <a:pPr algn="ctr"/>
            <a:r>
              <a:rPr lang="ja-JP" altLang="en-US" sz="3600" b="1" dirty="0">
                <a:solidFill>
                  <a:schemeClr val="bg1"/>
                </a:solidFill>
                <a:latin typeface="+mn-ea"/>
                <a:ea typeface="+mn-ea"/>
              </a:rPr>
              <a:t>画像検索における計算量削減のための</a:t>
            </a:r>
            <a:br>
              <a:rPr lang="en-US" altLang="ja-JP" sz="3600" b="1" dirty="0">
                <a:solidFill>
                  <a:schemeClr val="bg1"/>
                </a:solidFill>
                <a:latin typeface="+mn-ea"/>
                <a:ea typeface="+mn-ea"/>
              </a:rPr>
            </a:br>
            <a:r>
              <a:rPr lang="ja-JP" altLang="en-US" sz="3600" b="1" dirty="0">
                <a:solidFill>
                  <a:schemeClr val="bg1"/>
                </a:solidFill>
                <a:latin typeface="+mn-ea"/>
                <a:ea typeface="+mn-ea"/>
              </a:rPr>
              <a:t>画像特徴ベクトルのインデクシング手法</a:t>
            </a:r>
            <a:br>
              <a:rPr kumimoji="1" lang="en-US" altLang="ja-JP" sz="3600" dirty="0">
                <a:solidFill>
                  <a:schemeClr val="bg1"/>
                </a:solidFill>
                <a:latin typeface="+mn-ea"/>
                <a:ea typeface="+mn-ea"/>
              </a:rPr>
            </a:br>
            <a:r>
              <a:rPr kumimoji="1" lang="ja-JP" altLang="en-US" sz="3600" dirty="0">
                <a:solidFill>
                  <a:schemeClr val="bg1"/>
                </a:solidFill>
                <a:latin typeface="+mn-ea"/>
                <a:ea typeface="+mn-ea"/>
              </a:rPr>
              <a:t>学籍番号</a:t>
            </a:r>
            <a:r>
              <a:rPr kumimoji="1" lang="en-US" altLang="ja-JP" sz="3600" dirty="0">
                <a:solidFill>
                  <a:schemeClr val="bg1"/>
                </a:solidFill>
                <a:latin typeface="+mn-ea"/>
                <a:ea typeface="+mn-ea"/>
              </a:rPr>
              <a:t>:2021065</a:t>
            </a:r>
            <a:r>
              <a:rPr kumimoji="1" lang="ja-JP" altLang="en-US" sz="3600" dirty="0">
                <a:solidFill>
                  <a:schemeClr val="bg1"/>
                </a:solidFill>
                <a:latin typeface="+mn-ea"/>
                <a:ea typeface="+mn-ea"/>
              </a:rPr>
              <a:t>　氏名</a:t>
            </a:r>
            <a:r>
              <a:rPr kumimoji="1" lang="en-US" altLang="ja-JP" sz="3600" dirty="0">
                <a:solidFill>
                  <a:schemeClr val="bg1"/>
                </a:solidFill>
                <a:latin typeface="+mn-ea"/>
                <a:ea typeface="+mn-ea"/>
              </a:rPr>
              <a:t>:</a:t>
            </a:r>
            <a:r>
              <a:rPr kumimoji="1" lang="ja-JP" altLang="en-US" sz="3600" dirty="0">
                <a:solidFill>
                  <a:schemeClr val="bg1"/>
                </a:solidFill>
                <a:latin typeface="+mn-ea"/>
                <a:ea typeface="+mn-ea"/>
              </a:rPr>
              <a:t>瀬尾 幸斗　指導教員</a:t>
            </a:r>
            <a:r>
              <a:rPr kumimoji="1" lang="en-US" altLang="ja-JP" sz="3600" dirty="0">
                <a:solidFill>
                  <a:schemeClr val="bg1"/>
                </a:solidFill>
                <a:latin typeface="+mn-ea"/>
                <a:ea typeface="+mn-ea"/>
              </a:rPr>
              <a:t>:</a:t>
            </a:r>
            <a:r>
              <a:rPr kumimoji="1" lang="ja-JP" altLang="en-US" sz="3600" dirty="0">
                <a:solidFill>
                  <a:schemeClr val="bg1"/>
                </a:solidFill>
                <a:latin typeface="+mn-ea"/>
                <a:ea typeface="+mn-ea"/>
              </a:rPr>
              <a:t>鷹野 孝典 教授</a:t>
            </a:r>
          </a:p>
        </p:txBody>
      </p:sp>
      <p:sp>
        <p:nvSpPr>
          <p:cNvPr id="3" name="コンテンツ プレースホルダー 2">
            <a:extLst>
              <a:ext uri="{FF2B5EF4-FFF2-40B4-BE49-F238E27FC236}">
                <a16:creationId xmlns:a16="http://schemas.microsoft.com/office/drawing/2014/main" id="{471D6580-69AD-49A4-954C-A7BF247CA5BE}"/>
              </a:ext>
            </a:extLst>
          </p:cNvPr>
          <p:cNvSpPr>
            <a:spLocks noGrp="1"/>
          </p:cNvSpPr>
          <p:nvPr>
            <p:ph idx="1"/>
          </p:nvPr>
        </p:nvSpPr>
        <p:spPr>
          <a:xfrm>
            <a:off x="323088" y="1408176"/>
            <a:ext cx="11497056" cy="5169408"/>
          </a:xfrm>
        </p:spPr>
        <p:txBody>
          <a:bodyPr anchor="t"/>
          <a:lstStyle/>
          <a:p>
            <a:pPr marL="0" indent="0">
              <a:lnSpc>
                <a:spcPct val="100000"/>
              </a:lnSpc>
              <a:buNone/>
            </a:pPr>
            <a:r>
              <a:rPr kumimoji="1" lang="ja-JP" altLang="en-US" sz="4000" b="1" dirty="0"/>
              <a:t>研究背景</a:t>
            </a:r>
            <a:endParaRPr lang="en-US" altLang="ja-JP" b="1" dirty="0"/>
          </a:p>
          <a:p>
            <a:pPr>
              <a:lnSpc>
                <a:spcPct val="100000"/>
              </a:lnSpc>
            </a:pPr>
            <a:r>
              <a:rPr kumimoji="1" lang="ja-JP" altLang="en-US" sz="2400" dirty="0"/>
              <a:t>画像データ</a:t>
            </a:r>
            <a:r>
              <a:rPr lang="ja-JP" altLang="en-US" sz="2400" dirty="0"/>
              <a:t>は，</a:t>
            </a:r>
            <a:r>
              <a:rPr lang="ja-JP" altLang="en-US" sz="2400" b="1" dirty="0"/>
              <a:t>言葉で表現できない多くの情報が含まれており</a:t>
            </a:r>
            <a:r>
              <a:rPr lang="ja-JP" altLang="en-US" sz="2400" dirty="0"/>
              <a:t>，テキストでタグ付けされた画像データよりも，</a:t>
            </a:r>
            <a:r>
              <a:rPr lang="ja-JP" altLang="en-US" sz="2400" b="1" u="sng" dirty="0">
                <a:solidFill>
                  <a:srgbClr val="C00000"/>
                </a:solidFill>
              </a:rPr>
              <a:t>情報量という点で優れている</a:t>
            </a:r>
            <a:r>
              <a:rPr lang="ja-JP" altLang="en-US" sz="2400" u="sng" dirty="0">
                <a:solidFill>
                  <a:srgbClr val="C00000"/>
                </a:solidFill>
              </a:rPr>
              <a:t>．</a:t>
            </a:r>
            <a:endParaRPr lang="en-US" altLang="ja-JP" sz="2400" u="sng" dirty="0">
              <a:solidFill>
                <a:srgbClr val="C00000"/>
              </a:solidFill>
            </a:endParaRPr>
          </a:p>
          <a:p>
            <a:pPr>
              <a:lnSpc>
                <a:spcPct val="100000"/>
              </a:lnSpc>
            </a:pPr>
            <a:r>
              <a:rPr lang="ja-JP" altLang="en-US" sz="2400" b="1" dirty="0"/>
              <a:t>深層学習による特徴抽出は有効的</a:t>
            </a:r>
            <a:r>
              <a:rPr lang="ja-JP" altLang="en-US" sz="2400" dirty="0"/>
              <a:t>であるという点から，</a:t>
            </a:r>
            <a:r>
              <a:rPr lang="ja-JP" altLang="en-US" sz="2400" b="1" u="sng" dirty="0">
                <a:solidFill>
                  <a:srgbClr val="C00000"/>
                </a:solidFill>
              </a:rPr>
              <a:t>特徴ベクトルを用いた画像検索</a:t>
            </a:r>
            <a:r>
              <a:rPr lang="ja-JP" altLang="en-US" sz="2400" dirty="0"/>
              <a:t>のシステムやサービスが，更に普及していくと考えられる．</a:t>
            </a:r>
            <a:endParaRPr lang="en-US" altLang="ja-JP" sz="2400" dirty="0"/>
          </a:p>
          <a:p>
            <a:pPr>
              <a:lnSpc>
                <a:spcPct val="100000"/>
              </a:lnSpc>
            </a:pPr>
            <a:r>
              <a:rPr lang="ja-JP" altLang="en-US" sz="2400" dirty="0"/>
              <a:t>特に，</a:t>
            </a:r>
            <a:r>
              <a:rPr lang="ja-JP" altLang="en-US" sz="2400" b="1" dirty="0"/>
              <a:t>大規模ニューラルネットワークモデル</a:t>
            </a:r>
            <a:r>
              <a:rPr lang="ja-JP" altLang="en-US" sz="2400" dirty="0"/>
              <a:t>を用いたデータの特徴抽出は，以前の畳み込みニューラルネットワークモデルと比較して，より</a:t>
            </a:r>
            <a:r>
              <a:rPr lang="ja-JP" altLang="en-US" sz="2400" b="1" u="sng" dirty="0">
                <a:solidFill>
                  <a:srgbClr val="C00000"/>
                </a:solidFill>
              </a:rPr>
              <a:t>詳細に特徴抽出できる</a:t>
            </a:r>
            <a:r>
              <a:rPr lang="ja-JP" altLang="en-US" sz="2400" dirty="0"/>
              <a:t>というメリットがある．</a:t>
            </a:r>
            <a:endParaRPr lang="en-US" altLang="ja-JP" sz="2400" dirty="0"/>
          </a:p>
          <a:p>
            <a:pPr>
              <a:lnSpc>
                <a:spcPct val="100000"/>
              </a:lnSpc>
            </a:pPr>
            <a:r>
              <a:rPr lang="ja-JP" altLang="en-US" sz="2400" dirty="0"/>
              <a:t>大規模ニューラルネットワークモデルは</a:t>
            </a:r>
            <a:r>
              <a:rPr lang="ja-JP" altLang="en-US" sz="2400" b="1" u="sng" dirty="0">
                <a:solidFill>
                  <a:srgbClr val="C00000"/>
                </a:solidFill>
              </a:rPr>
              <a:t>ハードウェアリソース，計算コスト，電力が大量に必要</a:t>
            </a:r>
            <a:r>
              <a:rPr lang="ja-JP" altLang="en-US" sz="2400" dirty="0"/>
              <a:t>というデメリットもある．</a:t>
            </a:r>
            <a:endParaRPr lang="en-US" altLang="ja-JP" sz="2400" dirty="0"/>
          </a:p>
        </p:txBody>
      </p:sp>
      <p:sp>
        <p:nvSpPr>
          <p:cNvPr id="4" name="スライド番号プレースホルダー 3">
            <a:extLst>
              <a:ext uri="{FF2B5EF4-FFF2-40B4-BE49-F238E27FC236}">
                <a16:creationId xmlns:a16="http://schemas.microsoft.com/office/drawing/2014/main" id="{AF764DFD-DCE7-4990-9D10-5A145AADC9B2}"/>
              </a:ext>
            </a:extLst>
          </p:cNvPr>
          <p:cNvSpPr>
            <a:spLocks noGrp="1"/>
          </p:cNvSpPr>
          <p:nvPr>
            <p:ph type="sldNum" sz="quarter" idx="12"/>
          </p:nvPr>
        </p:nvSpPr>
        <p:spPr/>
        <p:txBody>
          <a:bodyPr/>
          <a:lstStyle/>
          <a:p>
            <a:fld id="{DD35CAA6-C1B5-4A43-9CE1-953BE3D04F1F}" type="slidenum">
              <a:rPr kumimoji="1" lang="ja-JP" altLang="en-US" smtClean="0"/>
              <a:t>1</a:t>
            </a:fld>
            <a:endParaRPr kumimoji="1" lang="ja-JP" altLang="en-US"/>
          </a:p>
        </p:txBody>
      </p:sp>
    </p:spTree>
    <p:extLst>
      <p:ext uri="{BB962C8B-B14F-4D97-AF65-F5344CB8AC3E}">
        <p14:creationId xmlns:p14="http://schemas.microsoft.com/office/powerpoint/2010/main" val="47459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71D6580-69AD-49A4-954C-A7BF247CA5BE}"/>
              </a:ext>
            </a:extLst>
          </p:cNvPr>
          <p:cNvSpPr>
            <a:spLocks noGrp="1"/>
          </p:cNvSpPr>
          <p:nvPr>
            <p:ph idx="1"/>
          </p:nvPr>
        </p:nvSpPr>
        <p:spPr>
          <a:xfrm>
            <a:off x="323088" y="333375"/>
            <a:ext cx="11497056" cy="6244209"/>
          </a:xfrm>
        </p:spPr>
        <p:txBody>
          <a:bodyPr>
            <a:normAutofit fontScale="92500" lnSpcReduction="10000"/>
          </a:bodyPr>
          <a:lstStyle/>
          <a:p>
            <a:pPr marL="0" indent="0">
              <a:lnSpc>
                <a:spcPct val="120000"/>
              </a:lnSpc>
              <a:buNone/>
            </a:pPr>
            <a:r>
              <a:rPr lang="ja-JP" altLang="en-US" sz="3200" b="1" dirty="0"/>
              <a:t>研究動機</a:t>
            </a:r>
            <a:endParaRPr lang="en-US" altLang="ja-JP" sz="3200" b="1" dirty="0"/>
          </a:p>
          <a:p>
            <a:pPr>
              <a:lnSpc>
                <a:spcPct val="120000"/>
              </a:lnSpc>
            </a:pPr>
            <a:r>
              <a:rPr lang="ja-JP" altLang="en-US" sz="2400" b="1" dirty="0"/>
              <a:t>軽量で高速な画像特徴検索の仕組みを提案</a:t>
            </a:r>
            <a:r>
              <a:rPr lang="ja-JP" altLang="en-US" sz="2400" dirty="0"/>
              <a:t>し，大規模なデータセットに対しても，</a:t>
            </a:r>
            <a:r>
              <a:rPr lang="ja-JP" altLang="en-US" sz="2400" b="1" u="sng" dirty="0">
                <a:solidFill>
                  <a:srgbClr val="C00000"/>
                </a:solidFill>
              </a:rPr>
              <a:t>迅速かつ効果的な分析ができるアルゴリズム</a:t>
            </a:r>
            <a:r>
              <a:rPr lang="ja-JP" altLang="en-US" sz="2400" dirty="0"/>
              <a:t>を実現しようと考えたため</a:t>
            </a:r>
            <a:endParaRPr lang="en-US" altLang="ja-JP" sz="2400" dirty="0"/>
          </a:p>
          <a:p>
            <a:pPr>
              <a:lnSpc>
                <a:spcPct val="120000"/>
              </a:lnSpc>
            </a:pPr>
            <a:r>
              <a:rPr lang="ja-JP" altLang="en-US" sz="2400" dirty="0"/>
              <a:t>大学院では，広域防災システムの構築というテーマでの論文執筆を考えており，</a:t>
            </a:r>
            <a:r>
              <a:rPr lang="ja-JP" altLang="en-US" sz="2400" b="1" u="sng" dirty="0">
                <a:solidFill>
                  <a:srgbClr val="C00000"/>
                </a:solidFill>
              </a:rPr>
              <a:t>小規模なハードウェア上でも動作可能な画像検索機能が必要</a:t>
            </a:r>
            <a:r>
              <a:rPr lang="ja-JP" altLang="en-US" sz="2400" dirty="0"/>
              <a:t>であるため．</a:t>
            </a:r>
            <a:endParaRPr lang="en-US" altLang="ja-JP" sz="2400" dirty="0"/>
          </a:p>
          <a:p>
            <a:pPr>
              <a:lnSpc>
                <a:spcPct val="120000"/>
              </a:lnSpc>
            </a:pPr>
            <a:endParaRPr lang="en-US" altLang="ja-JP" sz="2400" dirty="0"/>
          </a:p>
          <a:p>
            <a:pPr marL="0" indent="0">
              <a:lnSpc>
                <a:spcPct val="120000"/>
              </a:lnSpc>
              <a:buNone/>
            </a:pPr>
            <a:r>
              <a:rPr kumimoji="1" lang="ja-JP" altLang="en-US" sz="3200" b="1" dirty="0"/>
              <a:t>研究目的</a:t>
            </a:r>
            <a:endParaRPr kumimoji="1" lang="en-US" altLang="ja-JP" sz="3200" b="1" dirty="0"/>
          </a:p>
          <a:p>
            <a:pPr>
              <a:lnSpc>
                <a:spcPct val="120000"/>
              </a:lnSpc>
            </a:pPr>
            <a:r>
              <a:rPr lang="ja-JP" altLang="en-US" sz="2400" dirty="0"/>
              <a:t>画像特徴を用いた検索を</a:t>
            </a:r>
            <a:r>
              <a:rPr lang="ja-JP" altLang="en-US" sz="2400" b="1" dirty="0"/>
              <a:t>少ない計算コスト・ハードウェアリソース</a:t>
            </a:r>
            <a:r>
              <a:rPr lang="ja-JP" altLang="en-US" sz="2400" dirty="0"/>
              <a:t>で実現するための</a:t>
            </a:r>
            <a:r>
              <a:rPr lang="ja-JP" altLang="en-US" sz="2400" b="1" u="sng" dirty="0">
                <a:solidFill>
                  <a:srgbClr val="C00000"/>
                </a:solidFill>
              </a:rPr>
              <a:t>アルゴリズムとシステムの設計と実装</a:t>
            </a:r>
            <a:endParaRPr lang="en-US" altLang="ja-JP" sz="2400" b="1" u="sng" dirty="0">
              <a:solidFill>
                <a:srgbClr val="C00000"/>
              </a:solidFill>
            </a:endParaRPr>
          </a:p>
          <a:p>
            <a:pPr>
              <a:lnSpc>
                <a:spcPct val="120000"/>
              </a:lnSpc>
            </a:pPr>
            <a:r>
              <a:rPr kumimoji="1" lang="ja-JP" altLang="en-US" sz="2400" dirty="0"/>
              <a:t>画像から，</a:t>
            </a:r>
            <a:r>
              <a:rPr kumimoji="1" lang="ja-JP" altLang="en-US" sz="2400" b="1" dirty="0"/>
              <a:t>多くの特徴かつ低次元ベクトルで抽出</a:t>
            </a:r>
            <a:r>
              <a:rPr kumimoji="1" lang="ja-JP" altLang="en-US" sz="2400" dirty="0"/>
              <a:t>できる</a:t>
            </a:r>
            <a:r>
              <a:rPr kumimoji="1" lang="ja-JP" altLang="en-US" sz="2400" b="1" u="sng" dirty="0">
                <a:solidFill>
                  <a:srgbClr val="C00000"/>
                </a:solidFill>
              </a:rPr>
              <a:t>深層学習モデルの比較</a:t>
            </a:r>
            <a:r>
              <a:rPr lang="ja-JP" altLang="en-US" sz="2400" b="1" u="sng" dirty="0">
                <a:solidFill>
                  <a:srgbClr val="C00000"/>
                </a:solidFill>
              </a:rPr>
              <a:t>と設計</a:t>
            </a:r>
            <a:endParaRPr lang="en-US" altLang="ja-JP" sz="2400" b="1" u="sng" dirty="0">
              <a:solidFill>
                <a:srgbClr val="C00000"/>
              </a:solidFill>
            </a:endParaRPr>
          </a:p>
          <a:p>
            <a:pPr>
              <a:lnSpc>
                <a:spcPct val="120000"/>
              </a:lnSpc>
            </a:pPr>
            <a:r>
              <a:rPr kumimoji="1" lang="ja-JP" altLang="en-US" sz="2400" dirty="0"/>
              <a:t>画像検索システムは，画像データ数を変更した場合の検索時間</a:t>
            </a:r>
            <a:r>
              <a:rPr lang="ja-JP" altLang="en-US" sz="2400" dirty="0"/>
              <a:t>，</a:t>
            </a:r>
            <a:r>
              <a:rPr kumimoji="1" lang="ja-JP" altLang="en-US" sz="2400" dirty="0"/>
              <a:t>推薦画像の精度，ハードウェアのリソースから評価</a:t>
            </a:r>
            <a:endParaRPr kumimoji="1" lang="en-US" altLang="ja-JP" sz="2400" dirty="0"/>
          </a:p>
          <a:p>
            <a:pPr>
              <a:lnSpc>
                <a:spcPct val="120000"/>
              </a:lnSpc>
            </a:pPr>
            <a:r>
              <a:rPr lang="ja-JP" altLang="en-US" sz="2400" dirty="0"/>
              <a:t>実現可能性として，</a:t>
            </a:r>
            <a:r>
              <a:rPr lang="ja-JP" altLang="en-US" sz="2400" b="1" u="sng" dirty="0">
                <a:solidFill>
                  <a:srgbClr val="C00000"/>
                </a:solidFill>
              </a:rPr>
              <a:t>社会における有効性や導入コスト</a:t>
            </a:r>
            <a:r>
              <a:rPr lang="ja-JP" altLang="en-US" sz="2400" dirty="0"/>
              <a:t>の評価・考察</a:t>
            </a:r>
            <a:endParaRPr kumimoji="1" lang="en-US" altLang="ja-JP" sz="2400" dirty="0"/>
          </a:p>
        </p:txBody>
      </p:sp>
      <p:sp>
        <p:nvSpPr>
          <p:cNvPr id="2" name="スライド番号プレースホルダー 1">
            <a:extLst>
              <a:ext uri="{FF2B5EF4-FFF2-40B4-BE49-F238E27FC236}">
                <a16:creationId xmlns:a16="http://schemas.microsoft.com/office/drawing/2014/main" id="{83538A8F-9F63-439B-BBC8-6FEB88F22F6F}"/>
              </a:ext>
            </a:extLst>
          </p:cNvPr>
          <p:cNvSpPr>
            <a:spLocks noGrp="1"/>
          </p:cNvSpPr>
          <p:nvPr>
            <p:ph type="sldNum" sz="quarter" idx="12"/>
          </p:nvPr>
        </p:nvSpPr>
        <p:spPr/>
        <p:txBody>
          <a:bodyPr/>
          <a:lstStyle/>
          <a:p>
            <a:fld id="{DD35CAA6-C1B5-4A43-9CE1-953BE3D04F1F}" type="slidenum">
              <a:rPr kumimoji="1" lang="ja-JP" altLang="en-US" smtClean="0"/>
              <a:t>2</a:t>
            </a:fld>
            <a:endParaRPr kumimoji="1" lang="ja-JP" altLang="en-US"/>
          </a:p>
        </p:txBody>
      </p:sp>
    </p:spTree>
    <p:extLst>
      <p:ext uri="{BB962C8B-B14F-4D97-AF65-F5344CB8AC3E}">
        <p14:creationId xmlns:p14="http://schemas.microsoft.com/office/powerpoint/2010/main" val="344373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71D6580-69AD-49A4-954C-A7BF247CA5BE}"/>
              </a:ext>
            </a:extLst>
          </p:cNvPr>
          <p:cNvSpPr>
            <a:spLocks noGrp="1"/>
          </p:cNvSpPr>
          <p:nvPr>
            <p:ph idx="1"/>
          </p:nvPr>
        </p:nvSpPr>
        <p:spPr>
          <a:xfrm>
            <a:off x="323088" y="457200"/>
            <a:ext cx="11497056" cy="6120384"/>
          </a:xfrm>
        </p:spPr>
        <p:txBody>
          <a:bodyPr>
            <a:normAutofit/>
          </a:bodyPr>
          <a:lstStyle/>
          <a:p>
            <a:pPr marL="0" indent="0">
              <a:lnSpc>
                <a:spcPct val="100000"/>
              </a:lnSpc>
              <a:buNone/>
            </a:pPr>
            <a:r>
              <a:rPr lang="ja-JP" altLang="en-US" sz="4000" b="1" dirty="0"/>
              <a:t>研究課題</a:t>
            </a:r>
            <a:endParaRPr lang="en-US" altLang="ja-JP" sz="4000" b="1" dirty="0"/>
          </a:p>
          <a:p>
            <a:pPr>
              <a:lnSpc>
                <a:spcPct val="100000"/>
              </a:lnSpc>
            </a:pPr>
            <a:r>
              <a:rPr kumimoji="1" lang="ja-JP" altLang="en-US" dirty="0"/>
              <a:t>画像特徴での検索は既にサービスとして実装されているが，</a:t>
            </a:r>
            <a:r>
              <a:rPr kumimoji="1" lang="ja-JP" altLang="en-US" b="1" dirty="0"/>
              <a:t>キーワードで</a:t>
            </a:r>
            <a:r>
              <a:rPr lang="ja-JP" altLang="en-US" b="1" dirty="0"/>
              <a:t>汎化</a:t>
            </a:r>
            <a:r>
              <a:rPr lang="ja-JP" altLang="en-US" dirty="0"/>
              <a:t>されており，</a:t>
            </a:r>
            <a:r>
              <a:rPr lang="ja-JP" altLang="en-US" b="1" u="sng" dirty="0">
                <a:solidFill>
                  <a:srgbClr val="C00000"/>
                </a:solidFill>
              </a:rPr>
              <a:t>検索時に情報量が欠落</a:t>
            </a:r>
            <a:r>
              <a:rPr lang="ja-JP" altLang="en-US" dirty="0"/>
              <a:t>してしまう．</a:t>
            </a:r>
            <a:endParaRPr lang="en-US" altLang="ja-JP" dirty="0"/>
          </a:p>
          <a:p>
            <a:pPr>
              <a:lnSpc>
                <a:spcPct val="100000"/>
              </a:lnSpc>
            </a:pPr>
            <a:r>
              <a:rPr lang="ja-JP" altLang="en-US" dirty="0"/>
              <a:t>画像特徴検索は</a:t>
            </a:r>
            <a:r>
              <a:rPr lang="ja-JP" altLang="en-US" b="1" dirty="0"/>
              <a:t>計算コストが大きいため</a:t>
            </a:r>
            <a:r>
              <a:rPr lang="ja-JP" altLang="en-US" dirty="0"/>
              <a:t>，</a:t>
            </a:r>
            <a:r>
              <a:rPr lang="ja-JP" altLang="en-US" b="1" u="sng" dirty="0">
                <a:solidFill>
                  <a:srgbClr val="C00000"/>
                </a:solidFill>
              </a:rPr>
              <a:t>大規模なハードウェアが必要</a:t>
            </a:r>
            <a:r>
              <a:rPr lang="ja-JP" altLang="en-US" dirty="0"/>
              <a:t>とされる．</a:t>
            </a:r>
            <a:endParaRPr lang="en-US" altLang="ja-JP" dirty="0"/>
          </a:p>
          <a:p>
            <a:pPr marL="0" indent="0">
              <a:lnSpc>
                <a:spcPct val="100000"/>
              </a:lnSpc>
              <a:buNone/>
            </a:pPr>
            <a:endParaRPr lang="en-US" altLang="ja-JP" sz="4000" b="1" dirty="0"/>
          </a:p>
          <a:p>
            <a:pPr>
              <a:lnSpc>
                <a:spcPct val="100000"/>
              </a:lnSpc>
            </a:pPr>
            <a:r>
              <a:rPr lang="ja-JP" altLang="en-US" dirty="0"/>
              <a:t>特徴抽出では，</a:t>
            </a:r>
            <a:r>
              <a:rPr lang="ja-JP" altLang="en-US" b="1" dirty="0"/>
              <a:t>ニューラルネットワークモデルを用いる</a:t>
            </a:r>
            <a:r>
              <a:rPr lang="ja-JP" altLang="en-US" dirty="0"/>
              <a:t>ことで，より</a:t>
            </a:r>
            <a:r>
              <a:rPr lang="ja-JP" altLang="en-US" b="1" u="sng" dirty="0">
                <a:solidFill>
                  <a:srgbClr val="C00000"/>
                </a:solidFill>
              </a:rPr>
              <a:t>多くの情報かつ小さく圧縮したデータでの抽出を実現</a:t>
            </a:r>
            <a:r>
              <a:rPr lang="ja-JP" altLang="en-US" dirty="0"/>
              <a:t>できるモデル設計を目指す．</a:t>
            </a:r>
            <a:endParaRPr lang="en-US" altLang="ja-JP" dirty="0"/>
          </a:p>
          <a:p>
            <a:pPr>
              <a:lnSpc>
                <a:spcPct val="100000"/>
              </a:lnSpc>
            </a:pPr>
            <a:r>
              <a:rPr lang="ja-JP" altLang="en-US" b="1" dirty="0"/>
              <a:t>特徴抽出・画像検索にかかる計算コストを削減</a:t>
            </a:r>
            <a:r>
              <a:rPr lang="ja-JP" altLang="en-US" dirty="0"/>
              <a:t>し，</a:t>
            </a:r>
            <a:r>
              <a:rPr lang="ja-JP" altLang="en-US" b="1" u="sng" dirty="0">
                <a:solidFill>
                  <a:srgbClr val="C00000"/>
                </a:solidFill>
              </a:rPr>
              <a:t>より小規模なハードウェア上での実装</a:t>
            </a:r>
            <a:r>
              <a:rPr lang="ja-JP" altLang="en-US" dirty="0"/>
              <a:t>を実現する．</a:t>
            </a:r>
            <a:endParaRPr lang="en-US" altLang="ja-JP" dirty="0"/>
          </a:p>
        </p:txBody>
      </p:sp>
      <p:sp>
        <p:nvSpPr>
          <p:cNvPr id="4" name="スライド番号プレースホルダー 3">
            <a:extLst>
              <a:ext uri="{FF2B5EF4-FFF2-40B4-BE49-F238E27FC236}">
                <a16:creationId xmlns:a16="http://schemas.microsoft.com/office/drawing/2014/main" id="{05164B30-9262-4A88-81E4-855630382000}"/>
              </a:ext>
            </a:extLst>
          </p:cNvPr>
          <p:cNvSpPr>
            <a:spLocks noGrp="1"/>
          </p:cNvSpPr>
          <p:nvPr>
            <p:ph type="sldNum" sz="quarter" idx="12"/>
          </p:nvPr>
        </p:nvSpPr>
        <p:spPr/>
        <p:txBody>
          <a:bodyPr/>
          <a:lstStyle/>
          <a:p>
            <a:fld id="{DD35CAA6-C1B5-4A43-9CE1-953BE3D04F1F}" type="slidenum">
              <a:rPr kumimoji="1" lang="ja-JP" altLang="en-US" smtClean="0"/>
              <a:t>3</a:t>
            </a:fld>
            <a:endParaRPr kumimoji="1" lang="ja-JP" altLang="en-US"/>
          </a:p>
        </p:txBody>
      </p:sp>
      <p:sp>
        <p:nvSpPr>
          <p:cNvPr id="6" name="四角形: 角を丸くする 5">
            <a:extLst>
              <a:ext uri="{FF2B5EF4-FFF2-40B4-BE49-F238E27FC236}">
                <a16:creationId xmlns:a16="http://schemas.microsoft.com/office/drawing/2014/main" id="{B3BE3371-3326-4022-B8A6-19FBE16DDFB0}"/>
              </a:ext>
            </a:extLst>
          </p:cNvPr>
          <p:cNvSpPr/>
          <p:nvPr/>
        </p:nvSpPr>
        <p:spPr>
          <a:xfrm>
            <a:off x="275844" y="3618737"/>
            <a:ext cx="11593068" cy="27376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03A946D-05E3-4453-9372-9713972A7C68}"/>
              </a:ext>
            </a:extLst>
          </p:cNvPr>
          <p:cNvSpPr txBox="1"/>
          <p:nvPr/>
        </p:nvSpPr>
        <p:spPr>
          <a:xfrm flipH="1">
            <a:off x="4939760" y="3194226"/>
            <a:ext cx="2263712" cy="646331"/>
          </a:xfrm>
          <a:prstGeom prst="rect">
            <a:avLst/>
          </a:prstGeom>
          <a:solidFill>
            <a:schemeClr val="bg1"/>
          </a:solidFill>
          <a:ln w="38100">
            <a:solidFill>
              <a:srgbClr val="FF0000"/>
            </a:solidFill>
          </a:ln>
        </p:spPr>
        <p:txBody>
          <a:bodyPr wrap="square" rtlCol="0">
            <a:spAutoFit/>
          </a:bodyPr>
          <a:lstStyle/>
          <a:p>
            <a:pPr algn="ctr"/>
            <a:r>
              <a:rPr kumimoji="1" lang="ja-JP" altLang="en-US" sz="3600" b="1" dirty="0"/>
              <a:t>解決方針</a:t>
            </a:r>
          </a:p>
        </p:txBody>
      </p:sp>
    </p:spTree>
    <p:extLst>
      <p:ext uri="{BB962C8B-B14F-4D97-AF65-F5344CB8AC3E}">
        <p14:creationId xmlns:p14="http://schemas.microsoft.com/office/powerpoint/2010/main" val="220444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27E757E3-5CCD-4EF9-867D-484B06A00552}"/>
              </a:ext>
            </a:extLst>
          </p:cNvPr>
          <p:cNvSpPr/>
          <p:nvPr/>
        </p:nvSpPr>
        <p:spPr>
          <a:xfrm>
            <a:off x="704850" y="3319245"/>
            <a:ext cx="10953750" cy="3329204"/>
          </a:xfrm>
          <a:prstGeom prst="round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471D6580-69AD-49A4-954C-A7BF247CA5BE}"/>
              </a:ext>
            </a:extLst>
          </p:cNvPr>
          <p:cNvSpPr>
            <a:spLocks noGrp="1"/>
          </p:cNvSpPr>
          <p:nvPr>
            <p:ph idx="1"/>
          </p:nvPr>
        </p:nvSpPr>
        <p:spPr>
          <a:xfrm>
            <a:off x="315099" y="340617"/>
            <a:ext cx="11497056" cy="6120384"/>
          </a:xfrm>
        </p:spPr>
        <p:txBody>
          <a:bodyPr/>
          <a:lstStyle/>
          <a:p>
            <a:pPr marL="0" indent="0">
              <a:lnSpc>
                <a:spcPct val="100000"/>
              </a:lnSpc>
              <a:buNone/>
            </a:pPr>
            <a:r>
              <a:rPr lang="ja-JP" altLang="en-US" sz="4000" b="1" dirty="0"/>
              <a:t>提案手法</a:t>
            </a:r>
            <a:endParaRPr lang="en-US" altLang="ja-JP" sz="4000" b="1" dirty="0"/>
          </a:p>
          <a:p>
            <a:pPr>
              <a:lnSpc>
                <a:spcPct val="100000"/>
              </a:lnSpc>
            </a:pPr>
            <a:r>
              <a:rPr lang="ja-JP" altLang="en-US" sz="2400" u="sng" dirty="0">
                <a:solidFill>
                  <a:srgbClr val="C00000"/>
                </a:solidFill>
              </a:rPr>
              <a:t>本研究では，深層学習とクラスタリングを組み合わせた，計算量削減と画像特徴のインデクシングを実現する手法を提案する．</a:t>
            </a:r>
            <a:endParaRPr lang="en-US" altLang="ja-JP" sz="2400" u="sng" dirty="0">
              <a:solidFill>
                <a:srgbClr val="C00000"/>
              </a:solidFill>
            </a:endParaRPr>
          </a:p>
          <a:p>
            <a:pPr>
              <a:lnSpc>
                <a:spcPct val="100000"/>
              </a:lnSpc>
            </a:pPr>
            <a:r>
              <a:rPr lang="ja-JP" altLang="en-US" sz="2400" dirty="0"/>
              <a:t>画像特徴情報にクラスタリング結果を</a:t>
            </a:r>
            <a:r>
              <a:rPr lang="ja-JP" altLang="en-US" sz="2400" b="1" dirty="0">
                <a:solidFill>
                  <a:srgbClr val="C00000"/>
                </a:solidFill>
              </a:rPr>
              <a:t>インデックスとして付与</a:t>
            </a:r>
            <a:r>
              <a:rPr lang="ja-JP" altLang="en-US" sz="2400" dirty="0"/>
              <a:t>することで，</a:t>
            </a:r>
            <a:r>
              <a:rPr lang="ja-JP" altLang="en-US" sz="2400" b="1" u="sng" dirty="0">
                <a:solidFill>
                  <a:srgbClr val="C00000"/>
                </a:solidFill>
              </a:rPr>
              <a:t>検索対象となるデータを絞り込むことが可能</a:t>
            </a:r>
            <a:r>
              <a:rPr lang="ja-JP" altLang="en-US" sz="2400" dirty="0"/>
              <a:t>となる</a:t>
            </a:r>
            <a:endParaRPr lang="en-US" altLang="ja-JP" sz="2400" dirty="0"/>
          </a:p>
        </p:txBody>
      </p:sp>
      <p:grpSp>
        <p:nvGrpSpPr>
          <p:cNvPr id="2" name="グループ化 1">
            <a:extLst>
              <a:ext uri="{FF2B5EF4-FFF2-40B4-BE49-F238E27FC236}">
                <a16:creationId xmlns:a16="http://schemas.microsoft.com/office/drawing/2014/main" id="{4DD2B3A2-1975-4FAD-A4F7-DE4723EF9A80}"/>
              </a:ext>
            </a:extLst>
          </p:cNvPr>
          <p:cNvGrpSpPr/>
          <p:nvPr/>
        </p:nvGrpSpPr>
        <p:grpSpPr>
          <a:xfrm>
            <a:off x="1007360" y="3028957"/>
            <a:ext cx="9740065" cy="3541924"/>
            <a:chOff x="1091856" y="1911868"/>
            <a:chExt cx="9972627" cy="4591532"/>
          </a:xfrm>
        </p:grpSpPr>
        <p:sp>
          <p:nvSpPr>
            <p:cNvPr id="21" name="正方形/長方形 20">
              <a:extLst>
                <a:ext uri="{FF2B5EF4-FFF2-40B4-BE49-F238E27FC236}">
                  <a16:creationId xmlns:a16="http://schemas.microsoft.com/office/drawing/2014/main" id="{3AD03ECE-05D7-4183-84A9-FDEA20C2C3BA}"/>
                </a:ext>
              </a:extLst>
            </p:cNvPr>
            <p:cNvSpPr/>
            <p:nvPr/>
          </p:nvSpPr>
          <p:spPr>
            <a:xfrm>
              <a:off x="1091856" y="3668379"/>
              <a:ext cx="1288869" cy="105180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Image</a:t>
              </a:r>
              <a:endParaRPr kumimoji="1" lang="ja-JP" altLang="en-US" sz="2400" dirty="0"/>
            </a:p>
          </p:txBody>
        </p:sp>
        <p:sp>
          <p:nvSpPr>
            <p:cNvPr id="22" name="矢印: 右 21">
              <a:extLst>
                <a:ext uri="{FF2B5EF4-FFF2-40B4-BE49-F238E27FC236}">
                  <a16:creationId xmlns:a16="http://schemas.microsoft.com/office/drawing/2014/main" id="{27C28301-B257-45E7-9242-31644B87B3D2}"/>
                </a:ext>
              </a:extLst>
            </p:cNvPr>
            <p:cNvSpPr/>
            <p:nvPr/>
          </p:nvSpPr>
          <p:spPr>
            <a:xfrm>
              <a:off x="2660859" y="3940303"/>
              <a:ext cx="688151" cy="6156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四角形: 角を丸くする 22">
              <a:extLst>
                <a:ext uri="{FF2B5EF4-FFF2-40B4-BE49-F238E27FC236}">
                  <a16:creationId xmlns:a16="http://schemas.microsoft.com/office/drawing/2014/main" id="{9D243576-4A5B-4A46-B173-D0A75DC22CF9}"/>
                </a:ext>
              </a:extLst>
            </p:cNvPr>
            <p:cNvSpPr/>
            <p:nvPr/>
          </p:nvSpPr>
          <p:spPr>
            <a:xfrm>
              <a:off x="3452750" y="2635954"/>
              <a:ext cx="1637211" cy="2917372"/>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台形 24">
              <a:extLst>
                <a:ext uri="{FF2B5EF4-FFF2-40B4-BE49-F238E27FC236}">
                  <a16:creationId xmlns:a16="http://schemas.microsoft.com/office/drawing/2014/main" id="{974BE53F-F13A-414C-B3D5-638CC3757284}"/>
                </a:ext>
              </a:extLst>
            </p:cNvPr>
            <p:cNvSpPr/>
            <p:nvPr/>
          </p:nvSpPr>
          <p:spPr>
            <a:xfrm rot="5400000">
              <a:off x="3942659" y="2867990"/>
              <a:ext cx="657389" cy="358847"/>
            </a:xfrm>
            <a:prstGeom prst="trapezoi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26" name="矢印: 右 25">
              <a:extLst>
                <a:ext uri="{FF2B5EF4-FFF2-40B4-BE49-F238E27FC236}">
                  <a16:creationId xmlns:a16="http://schemas.microsoft.com/office/drawing/2014/main" id="{35B05E46-C450-4024-A076-B0A49A5666BA}"/>
                </a:ext>
              </a:extLst>
            </p:cNvPr>
            <p:cNvSpPr/>
            <p:nvPr/>
          </p:nvSpPr>
          <p:spPr>
            <a:xfrm>
              <a:off x="5258198" y="3957477"/>
              <a:ext cx="695237" cy="5984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9BC7144A-3305-478E-9A0F-1EAB03FD138B}"/>
                </a:ext>
              </a:extLst>
            </p:cNvPr>
            <p:cNvSpPr txBox="1"/>
            <p:nvPr/>
          </p:nvSpPr>
          <p:spPr>
            <a:xfrm>
              <a:off x="6023563" y="4897499"/>
              <a:ext cx="1889495" cy="478779"/>
            </a:xfrm>
            <a:prstGeom prst="rect">
              <a:avLst/>
            </a:prstGeom>
            <a:noFill/>
            <a:ln w="19050">
              <a:solidFill>
                <a:schemeClr val="tx1"/>
              </a:solidFill>
            </a:ln>
          </p:spPr>
          <p:txBody>
            <a:bodyPr wrap="square" rtlCol="0">
              <a:spAutoFit/>
            </a:bodyPr>
            <a:lstStyle/>
            <a:p>
              <a:pPr algn="ctr"/>
              <a:r>
                <a:rPr kumimoji="1" lang="en-US" altLang="ja-JP" dirty="0"/>
                <a:t>Clustering</a:t>
              </a:r>
              <a:endParaRPr kumimoji="1" lang="ja-JP" altLang="en-US" dirty="0"/>
            </a:p>
          </p:txBody>
        </p:sp>
        <p:sp>
          <p:nvSpPr>
            <p:cNvPr id="28" name="矢印: 右 27">
              <a:extLst>
                <a:ext uri="{FF2B5EF4-FFF2-40B4-BE49-F238E27FC236}">
                  <a16:creationId xmlns:a16="http://schemas.microsoft.com/office/drawing/2014/main" id="{0DA809AF-78AF-4FAE-A87C-DF3239522570}"/>
                </a:ext>
              </a:extLst>
            </p:cNvPr>
            <p:cNvSpPr/>
            <p:nvPr/>
          </p:nvSpPr>
          <p:spPr>
            <a:xfrm>
              <a:off x="8032324" y="3940303"/>
              <a:ext cx="990452" cy="5984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テキスト ボックス 28">
              <a:extLst>
                <a:ext uri="{FF2B5EF4-FFF2-40B4-BE49-F238E27FC236}">
                  <a16:creationId xmlns:a16="http://schemas.microsoft.com/office/drawing/2014/main" id="{29E19D8D-F789-4DB9-A7B1-EBA640BE308B}"/>
                </a:ext>
              </a:extLst>
            </p:cNvPr>
            <p:cNvSpPr txBox="1"/>
            <p:nvPr/>
          </p:nvSpPr>
          <p:spPr>
            <a:xfrm>
              <a:off x="3549937" y="3296112"/>
              <a:ext cx="1485684" cy="515633"/>
            </a:xfrm>
            <a:prstGeom prst="rect">
              <a:avLst/>
            </a:prstGeom>
            <a:noFill/>
          </p:spPr>
          <p:txBody>
            <a:bodyPr wrap="none" rtlCol="0">
              <a:spAutoFit/>
            </a:bodyPr>
            <a:lstStyle/>
            <a:p>
              <a:r>
                <a:rPr kumimoji="1" lang="en-US" altLang="ja-JP" dirty="0"/>
                <a:t>Convolution</a:t>
              </a:r>
              <a:endParaRPr kumimoji="1" lang="ja-JP" altLang="en-US" dirty="0"/>
            </a:p>
          </p:txBody>
        </p:sp>
        <p:sp>
          <p:nvSpPr>
            <p:cNvPr id="30" name="四角形: 角を丸くする 29">
              <a:extLst>
                <a:ext uri="{FF2B5EF4-FFF2-40B4-BE49-F238E27FC236}">
                  <a16:creationId xmlns:a16="http://schemas.microsoft.com/office/drawing/2014/main" id="{FE11AA73-0573-4C72-9CC3-1260E7E3AF7D}"/>
                </a:ext>
              </a:extLst>
            </p:cNvPr>
            <p:cNvSpPr/>
            <p:nvPr/>
          </p:nvSpPr>
          <p:spPr>
            <a:xfrm>
              <a:off x="4025862" y="3783144"/>
              <a:ext cx="449386" cy="465636"/>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5268ED87-5900-4332-9345-BBFCBCC889B4}"/>
                </a:ext>
              </a:extLst>
            </p:cNvPr>
            <p:cNvSpPr txBox="1"/>
            <p:nvPr/>
          </p:nvSpPr>
          <p:spPr>
            <a:xfrm>
              <a:off x="3557287" y="4224665"/>
              <a:ext cx="1533282" cy="515633"/>
            </a:xfrm>
            <a:prstGeom prst="rect">
              <a:avLst/>
            </a:prstGeom>
            <a:noFill/>
          </p:spPr>
          <p:txBody>
            <a:bodyPr wrap="none" rtlCol="0">
              <a:spAutoFit/>
            </a:bodyPr>
            <a:lstStyle/>
            <a:p>
              <a:r>
                <a:rPr kumimoji="1" lang="en-US" altLang="ja-JP" dirty="0"/>
                <a:t>Transformer</a:t>
              </a:r>
              <a:endParaRPr kumimoji="1" lang="ja-JP" altLang="en-US" dirty="0"/>
            </a:p>
          </p:txBody>
        </p:sp>
        <p:sp>
          <p:nvSpPr>
            <p:cNvPr id="32" name="楕円 31">
              <a:extLst>
                <a:ext uri="{FF2B5EF4-FFF2-40B4-BE49-F238E27FC236}">
                  <a16:creationId xmlns:a16="http://schemas.microsoft.com/office/drawing/2014/main" id="{47DE776D-668D-4E0C-A6ED-B55305922AF4}"/>
                </a:ext>
              </a:extLst>
            </p:cNvPr>
            <p:cNvSpPr/>
            <p:nvPr/>
          </p:nvSpPr>
          <p:spPr>
            <a:xfrm>
              <a:off x="3953042" y="4795762"/>
              <a:ext cx="595025" cy="4582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38F114A-357C-46A6-A4FD-D4323924F7EE}"/>
                </a:ext>
              </a:extLst>
            </p:cNvPr>
            <p:cNvSpPr txBox="1"/>
            <p:nvPr/>
          </p:nvSpPr>
          <p:spPr>
            <a:xfrm>
              <a:off x="3775992" y="5178460"/>
              <a:ext cx="1167396" cy="515633"/>
            </a:xfrm>
            <a:prstGeom prst="rect">
              <a:avLst/>
            </a:prstGeom>
            <a:noFill/>
          </p:spPr>
          <p:txBody>
            <a:bodyPr wrap="square">
              <a:spAutoFit/>
            </a:bodyPr>
            <a:lstStyle/>
            <a:p>
              <a:r>
                <a:rPr kumimoji="1" lang="en-US" altLang="ja-JP" dirty="0"/>
                <a:t>Another </a:t>
              </a:r>
              <a:endParaRPr kumimoji="1" lang="ja-JP" altLang="en-US" dirty="0"/>
            </a:p>
          </p:txBody>
        </p:sp>
        <p:cxnSp>
          <p:nvCxnSpPr>
            <p:cNvPr id="34" name="直線コネクタ 33">
              <a:extLst>
                <a:ext uri="{FF2B5EF4-FFF2-40B4-BE49-F238E27FC236}">
                  <a16:creationId xmlns:a16="http://schemas.microsoft.com/office/drawing/2014/main" id="{77F1C448-8E02-45F2-83F7-D4133A063312}"/>
                </a:ext>
              </a:extLst>
            </p:cNvPr>
            <p:cNvCxnSpPr>
              <a:cxnSpLocks/>
            </p:cNvCxnSpPr>
            <p:nvPr/>
          </p:nvCxnSpPr>
          <p:spPr>
            <a:xfrm>
              <a:off x="3452746" y="4624774"/>
              <a:ext cx="1637211"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EA1039AE-2B5E-47E6-8BE6-7A33A7176B91}"/>
                </a:ext>
              </a:extLst>
            </p:cNvPr>
            <p:cNvCxnSpPr>
              <a:cxnSpLocks/>
            </p:cNvCxnSpPr>
            <p:nvPr/>
          </p:nvCxnSpPr>
          <p:spPr>
            <a:xfrm>
              <a:off x="3452746" y="3703843"/>
              <a:ext cx="1637211"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E718000-E44D-4319-8721-362E13910870}"/>
                </a:ext>
              </a:extLst>
            </p:cNvPr>
            <p:cNvSpPr txBox="1"/>
            <p:nvPr/>
          </p:nvSpPr>
          <p:spPr>
            <a:xfrm>
              <a:off x="9174988" y="4875013"/>
              <a:ext cx="1889495" cy="515633"/>
            </a:xfrm>
            <a:prstGeom prst="rect">
              <a:avLst/>
            </a:prstGeom>
            <a:noFill/>
            <a:ln w="19050">
              <a:solidFill>
                <a:schemeClr val="tx1"/>
              </a:solidFill>
            </a:ln>
          </p:spPr>
          <p:txBody>
            <a:bodyPr wrap="square" rtlCol="0">
              <a:spAutoFit/>
            </a:bodyPr>
            <a:lstStyle/>
            <a:p>
              <a:pPr algn="ctr"/>
              <a:r>
                <a:rPr kumimoji="1" lang="en-US" altLang="ja-JP" dirty="0"/>
                <a:t>save</a:t>
              </a:r>
              <a:endParaRPr kumimoji="1" lang="ja-JP" altLang="en-US" dirty="0"/>
            </a:p>
          </p:txBody>
        </p:sp>
        <p:cxnSp>
          <p:nvCxnSpPr>
            <p:cNvPr id="37" name="直線コネクタ 36">
              <a:extLst>
                <a:ext uri="{FF2B5EF4-FFF2-40B4-BE49-F238E27FC236}">
                  <a16:creationId xmlns:a16="http://schemas.microsoft.com/office/drawing/2014/main" id="{7CD867F5-6CE4-4BCB-9C4A-4DB5572E66DD}"/>
                </a:ext>
              </a:extLst>
            </p:cNvPr>
            <p:cNvCxnSpPr>
              <a:cxnSpLocks/>
              <a:endCxn id="42" idx="0"/>
            </p:cNvCxnSpPr>
            <p:nvPr/>
          </p:nvCxnSpPr>
          <p:spPr>
            <a:xfrm>
              <a:off x="3027385" y="4333882"/>
              <a:ext cx="3761" cy="15875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D47CA79-7A34-4237-B003-306B80E3AF33}"/>
                </a:ext>
              </a:extLst>
            </p:cNvPr>
            <p:cNvCxnSpPr>
              <a:cxnSpLocks/>
              <a:endCxn id="41" idx="0"/>
            </p:cNvCxnSpPr>
            <p:nvPr/>
          </p:nvCxnSpPr>
          <p:spPr>
            <a:xfrm>
              <a:off x="8704913" y="4378065"/>
              <a:ext cx="8384" cy="12874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A0540DBD-6AB9-43C3-AC46-59F13DC2115C}"/>
                </a:ext>
              </a:extLst>
            </p:cNvPr>
            <p:cNvCxnSpPr>
              <a:cxnSpLocks/>
              <a:endCxn id="40" idx="0"/>
            </p:cNvCxnSpPr>
            <p:nvPr/>
          </p:nvCxnSpPr>
          <p:spPr>
            <a:xfrm>
              <a:off x="5638832" y="4307298"/>
              <a:ext cx="1732" cy="16062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F616921-74D4-4585-A10B-E6709322E94E}"/>
                </a:ext>
              </a:extLst>
            </p:cNvPr>
            <p:cNvSpPr txBox="1"/>
            <p:nvPr/>
          </p:nvSpPr>
          <p:spPr>
            <a:xfrm>
              <a:off x="4547309" y="5913564"/>
              <a:ext cx="2186510" cy="515633"/>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kumimoji="1" lang="en-US" altLang="ja-JP" dirty="0"/>
                <a:t>Feature extraction</a:t>
              </a:r>
            </a:p>
          </p:txBody>
        </p:sp>
        <p:sp>
          <p:nvSpPr>
            <p:cNvPr id="41" name="テキスト ボックス 40">
              <a:extLst>
                <a:ext uri="{FF2B5EF4-FFF2-40B4-BE49-F238E27FC236}">
                  <a16:creationId xmlns:a16="http://schemas.microsoft.com/office/drawing/2014/main" id="{9F54FBFD-1917-4F67-BC41-9C191282746E}"/>
                </a:ext>
              </a:extLst>
            </p:cNvPr>
            <p:cNvSpPr txBox="1"/>
            <p:nvPr/>
          </p:nvSpPr>
          <p:spPr>
            <a:xfrm>
              <a:off x="7620042" y="5665536"/>
              <a:ext cx="2186509" cy="837864"/>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kumimoji="1" lang="en-US" altLang="ja-JP" dirty="0"/>
                <a:t>Image,</a:t>
              </a:r>
            </a:p>
            <a:p>
              <a:pPr algn="ctr"/>
              <a:r>
                <a:rPr kumimoji="1" lang="en-US" altLang="ja-JP" dirty="0"/>
                <a:t>Feature extraction</a:t>
              </a:r>
            </a:p>
          </p:txBody>
        </p:sp>
        <p:sp>
          <p:nvSpPr>
            <p:cNvPr id="42" name="テキスト ボックス 41">
              <a:extLst>
                <a:ext uri="{FF2B5EF4-FFF2-40B4-BE49-F238E27FC236}">
                  <a16:creationId xmlns:a16="http://schemas.microsoft.com/office/drawing/2014/main" id="{221F5179-A400-425D-B0B9-4C0C3C3F87E7}"/>
                </a:ext>
              </a:extLst>
            </p:cNvPr>
            <p:cNvSpPr txBox="1"/>
            <p:nvPr/>
          </p:nvSpPr>
          <p:spPr>
            <a:xfrm>
              <a:off x="2604249" y="5921414"/>
              <a:ext cx="853793" cy="515633"/>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kumimoji="1" lang="en-US" altLang="ja-JP" dirty="0"/>
                <a:t>Image</a:t>
              </a:r>
            </a:p>
          </p:txBody>
        </p:sp>
        <p:sp>
          <p:nvSpPr>
            <p:cNvPr id="24" name="テキスト ボックス 23">
              <a:extLst>
                <a:ext uri="{FF2B5EF4-FFF2-40B4-BE49-F238E27FC236}">
                  <a16:creationId xmlns:a16="http://schemas.microsoft.com/office/drawing/2014/main" id="{4F5379AC-D05B-4E5B-907F-A23A53DE4AEF}"/>
                </a:ext>
              </a:extLst>
            </p:cNvPr>
            <p:cNvSpPr txBox="1"/>
            <p:nvPr/>
          </p:nvSpPr>
          <p:spPr>
            <a:xfrm>
              <a:off x="2604249" y="1911868"/>
              <a:ext cx="7329203" cy="598474"/>
            </a:xfrm>
            <a:prstGeom prst="rect">
              <a:avLst/>
            </a:prstGeom>
            <a:solidFill>
              <a:schemeClr val="bg1"/>
            </a:solidFill>
            <a:ln w="57150"/>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ja-JP" altLang="en-US" sz="2400" b="1" dirty="0"/>
                <a:t>深層学習での特徴抽出とインデクシング</a:t>
              </a:r>
              <a:endParaRPr kumimoji="1" lang="ja-JP" altLang="en-US" sz="2400" b="1" dirty="0"/>
            </a:p>
          </p:txBody>
        </p:sp>
      </p:grpSp>
      <p:sp>
        <p:nvSpPr>
          <p:cNvPr id="87" name="フローチャート: 磁気ディスク 86">
            <a:extLst>
              <a:ext uri="{FF2B5EF4-FFF2-40B4-BE49-F238E27FC236}">
                <a16:creationId xmlns:a16="http://schemas.microsoft.com/office/drawing/2014/main" id="{EC3B3EA5-09BA-49AC-AB7F-2A665DBBD1BE}"/>
              </a:ext>
            </a:extLst>
          </p:cNvPr>
          <p:cNvSpPr/>
          <p:nvPr/>
        </p:nvSpPr>
        <p:spPr>
          <a:xfrm>
            <a:off x="8853736" y="4007687"/>
            <a:ext cx="1845431" cy="1252278"/>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Image</a:t>
            </a:r>
          </a:p>
          <a:p>
            <a:pPr algn="ctr"/>
            <a:r>
              <a:rPr lang="en-US" altLang="ja-JP" sz="2000" dirty="0">
                <a:solidFill>
                  <a:schemeClr val="tx1"/>
                </a:solidFill>
              </a:rPr>
              <a:t>Database</a:t>
            </a:r>
          </a:p>
        </p:txBody>
      </p:sp>
      <p:sp>
        <p:nvSpPr>
          <p:cNvPr id="88" name="正方形/長方形 87">
            <a:extLst>
              <a:ext uri="{FF2B5EF4-FFF2-40B4-BE49-F238E27FC236}">
                <a16:creationId xmlns:a16="http://schemas.microsoft.com/office/drawing/2014/main" id="{87A0A2CA-C079-4FB9-9CBC-66A411F052FF}"/>
              </a:ext>
            </a:extLst>
          </p:cNvPr>
          <p:cNvSpPr/>
          <p:nvPr/>
        </p:nvSpPr>
        <p:spPr>
          <a:xfrm>
            <a:off x="5960993" y="3848772"/>
            <a:ext cx="1587803" cy="1385983"/>
          </a:xfrm>
          <a:prstGeom prst="rect">
            <a:avLst/>
          </a:prstGeom>
          <a:solidFill>
            <a:srgbClr val="CCECFF"/>
          </a:solidFill>
          <a:ln w="19050">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400" dirty="0"/>
          </a:p>
        </p:txBody>
      </p:sp>
      <p:sp>
        <p:nvSpPr>
          <p:cNvPr id="89" name="楕円 88">
            <a:extLst>
              <a:ext uri="{FF2B5EF4-FFF2-40B4-BE49-F238E27FC236}">
                <a16:creationId xmlns:a16="http://schemas.microsoft.com/office/drawing/2014/main" id="{083971D0-6912-4CA7-8C8A-627DA0F28DE3}"/>
              </a:ext>
            </a:extLst>
          </p:cNvPr>
          <p:cNvSpPr/>
          <p:nvPr/>
        </p:nvSpPr>
        <p:spPr>
          <a:xfrm>
            <a:off x="6675374" y="4687141"/>
            <a:ext cx="707934" cy="424963"/>
          </a:xfrm>
          <a:prstGeom prst="ellipse">
            <a:avLst/>
          </a:prstGeom>
          <a:solidFill>
            <a:schemeClr val="accent6">
              <a:lumMod val="20000"/>
              <a:lumOff val="80000"/>
            </a:schemeClr>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0" name="楕円 89">
            <a:extLst>
              <a:ext uri="{FF2B5EF4-FFF2-40B4-BE49-F238E27FC236}">
                <a16:creationId xmlns:a16="http://schemas.microsoft.com/office/drawing/2014/main" id="{DEE21234-7F60-4887-9147-3FBAAFD60556}"/>
              </a:ext>
            </a:extLst>
          </p:cNvPr>
          <p:cNvSpPr/>
          <p:nvPr/>
        </p:nvSpPr>
        <p:spPr>
          <a:xfrm rot="2143402">
            <a:off x="6614835" y="4102683"/>
            <a:ext cx="915705" cy="327035"/>
          </a:xfrm>
          <a:prstGeom prst="ellipse">
            <a:avLst/>
          </a:prstGeom>
          <a:solidFill>
            <a:schemeClr val="accent3">
              <a:lumMod val="20000"/>
              <a:lumOff val="8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1" name="楕円 90">
            <a:extLst>
              <a:ext uri="{FF2B5EF4-FFF2-40B4-BE49-F238E27FC236}">
                <a16:creationId xmlns:a16="http://schemas.microsoft.com/office/drawing/2014/main" id="{50E44D11-B4C0-4E07-9A97-433198795DC2}"/>
              </a:ext>
            </a:extLst>
          </p:cNvPr>
          <p:cNvSpPr/>
          <p:nvPr/>
        </p:nvSpPr>
        <p:spPr>
          <a:xfrm rot="5745156">
            <a:off x="5892930" y="4174674"/>
            <a:ext cx="868969" cy="589728"/>
          </a:xfrm>
          <a:prstGeom prst="ellipse">
            <a:avLst/>
          </a:prstGeom>
          <a:solidFill>
            <a:schemeClr val="accent1">
              <a:lumMod val="20000"/>
              <a:lumOff val="80000"/>
            </a:schemeClr>
          </a:solidFill>
          <a:ln>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4" name="スライド番号プレースホルダー 3">
            <a:extLst>
              <a:ext uri="{FF2B5EF4-FFF2-40B4-BE49-F238E27FC236}">
                <a16:creationId xmlns:a16="http://schemas.microsoft.com/office/drawing/2014/main" id="{F1B85F1B-ECF1-4CDF-BBD9-C02662C3AF4A}"/>
              </a:ext>
            </a:extLst>
          </p:cNvPr>
          <p:cNvSpPr>
            <a:spLocks noGrp="1"/>
          </p:cNvSpPr>
          <p:nvPr>
            <p:ph type="sldNum" sz="quarter" idx="12"/>
          </p:nvPr>
        </p:nvSpPr>
        <p:spPr/>
        <p:txBody>
          <a:bodyPr/>
          <a:lstStyle/>
          <a:p>
            <a:fld id="{DD35CAA6-C1B5-4A43-9CE1-953BE3D04F1F}" type="slidenum">
              <a:rPr kumimoji="1" lang="ja-JP" altLang="en-US" smtClean="0"/>
              <a:t>4</a:t>
            </a:fld>
            <a:endParaRPr kumimoji="1" lang="ja-JP" altLang="en-US"/>
          </a:p>
        </p:txBody>
      </p:sp>
    </p:spTree>
    <p:extLst>
      <p:ext uri="{BB962C8B-B14F-4D97-AF65-F5344CB8AC3E}">
        <p14:creationId xmlns:p14="http://schemas.microsoft.com/office/powerpoint/2010/main" val="323822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四角形: 角を丸くする 176">
            <a:extLst>
              <a:ext uri="{FF2B5EF4-FFF2-40B4-BE49-F238E27FC236}">
                <a16:creationId xmlns:a16="http://schemas.microsoft.com/office/drawing/2014/main" id="{A58C950F-CC1C-4A35-981D-041915021813}"/>
              </a:ext>
            </a:extLst>
          </p:cNvPr>
          <p:cNvSpPr/>
          <p:nvPr/>
        </p:nvSpPr>
        <p:spPr>
          <a:xfrm>
            <a:off x="8893014" y="950923"/>
            <a:ext cx="2735389" cy="2582711"/>
          </a:xfrm>
          <a:prstGeom prst="roundRect">
            <a:avLst/>
          </a:prstGeom>
          <a:ln w="3810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5" name="四角形: 角を丸くする 164">
            <a:extLst>
              <a:ext uri="{FF2B5EF4-FFF2-40B4-BE49-F238E27FC236}">
                <a16:creationId xmlns:a16="http://schemas.microsoft.com/office/drawing/2014/main" id="{B873AED1-F27B-4EF2-BB4B-57F697D9A185}"/>
              </a:ext>
            </a:extLst>
          </p:cNvPr>
          <p:cNvSpPr/>
          <p:nvPr/>
        </p:nvSpPr>
        <p:spPr>
          <a:xfrm>
            <a:off x="8733097" y="3949538"/>
            <a:ext cx="2735389" cy="2677643"/>
          </a:xfrm>
          <a:prstGeom prst="roundRect">
            <a:avLst/>
          </a:prstGeom>
          <a:solidFill>
            <a:srgbClr val="E5F9FF"/>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四角形: 角を丸くする 163">
            <a:extLst>
              <a:ext uri="{FF2B5EF4-FFF2-40B4-BE49-F238E27FC236}">
                <a16:creationId xmlns:a16="http://schemas.microsoft.com/office/drawing/2014/main" id="{A06DB866-973F-43F0-9784-D7F770559D71}"/>
              </a:ext>
            </a:extLst>
          </p:cNvPr>
          <p:cNvSpPr/>
          <p:nvPr/>
        </p:nvSpPr>
        <p:spPr>
          <a:xfrm>
            <a:off x="2751393" y="4004922"/>
            <a:ext cx="5643509" cy="2677643"/>
          </a:xfrm>
          <a:prstGeom prst="roundRect">
            <a:avLst/>
          </a:prstGeom>
          <a:solidFill>
            <a:srgbClr val="E5F9FF"/>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四角形: 角を丸くする 162">
            <a:extLst>
              <a:ext uri="{FF2B5EF4-FFF2-40B4-BE49-F238E27FC236}">
                <a16:creationId xmlns:a16="http://schemas.microsoft.com/office/drawing/2014/main" id="{413934CD-8714-4792-82CD-3A3B6B34452A}"/>
              </a:ext>
            </a:extLst>
          </p:cNvPr>
          <p:cNvSpPr/>
          <p:nvPr/>
        </p:nvSpPr>
        <p:spPr>
          <a:xfrm>
            <a:off x="533400" y="950923"/>
            <a:ext cx="8020050" cy="2582711"/>
          </a:xfrm>
          <a:prstGeom prst="roundRect">
            <a:avLst/>
          </a:prstGeom>
          <a:solidFill>
            <a:srgbClr val="E5F9FF"/>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471D6580-69AD-49A4-954C-A7BF247CA5BE}"/>
              </a:ext>
            </a:extLst>
          </p:cNvPr>
          <p:cNvSpPr>
            <a:spLocks noGrp="1"/>
          </p:cNvSpPr>
          <p:nvPr>
            <p:ph idx="1"/>
          </p:nvPr>
        </p:nvSpPr>
        <p:spPr>
          <a:xfrm>
            <a:off x="347472" y="221294"/>
            <a:ext cx="11497056" cy="6569151"/>
          </a:xfrm>
          <a:ln>
            <a:noFill/>
          </a:ln>
        </p:spPr>
        <p:txBody>
          <a:bodyPr>
            <a:normAutofit/>
          </a:bodyPr>
          <a:lstStyle/>
          <a:p>
            <a:pPr marL="0" indent="0">
              <a:buNone/>
            </a:pPr>
            <a:r>
              <a:rPr lang="ja-JP" altLang="en-US" sz="3600" b="1" dirty="0"/>
              <a:t>提案システム全体の構成</a:t>
            </a:r>
            <a:endParaRPr kumimoji="1" lang="ja-JP" altLang="en-US" sz="3600" b="1" dirty="0"/>
          </a:p>
        </p:txBody>
      </p:sp>
      <p:grpSp>
        <p:nvGrpSpPr>
          <p:cNvPr id="162" name="グループ化 161">
            <a:extLst>
              <a:ext uri="{FF2B5EF4-FFF2-40B4-BE49-F238E27FC236}">
                <a16:creationId xmlns:a16="http://schemas.microsoft.com/office/drawing/2014/main" id="{981E788A-AC80-44ED-8164-E9B14E73FC90}"/>
              </a:ext>
            </a:extLst>
          </p:cNvPr>
          <p:cNvGrpSpPr/>
          <p:nvPr/>
        </p:nvGrpSpPr>
        <p:grpSpPr>
          <a:xfrm>
            <a:off x="563598" y="1600199"/>
            <a:ext cx="10572423" cy="4943476"/>
            <a:chOff x="-577210" y="970216"/>
            <a:chExt cx="12483837" cy="5653545"/>
          </a:xfrm>
        </p:grpSpPr>
        <p:sp>
          <p:nvSpPr>
            <p:cNvPr id="156" name="正方形/長方形 155">
              <a:extLst>
                <a:ext uri="{FF2B5EF4-FFF2-40B4-BE49-F238E27FC236}">
                  <a16:creationId xmlns:a16="http://schemas.microsoft.com/office/drawing/2014/main" id="{C0DD2288-E143-4AD9-850E-EA7F208579AC}"/>
                </a:ext>
              </a:extLst>
            </p:cNvPr>
            <p:cNvSpPr/>
            <p:nvPr/>
          </p:nvSpPr>
          <p:spPr>
            <a:xfrm>
              <a:off x="3284323" y="4039045"/>
              <a:ext cx="4449977" cy="2584716"/>
            </a:xfrm>
            <a:prstGeom prst="rect">
              <a:avLst/>
            </a:prstGeom>
            <a:ln w="28575">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400" dirty="0"/>
            </a:p>
          </p:txBody>
        </p:sp>
        <p:grpSp>
          <p:nvGrpSpPr>
            <p:cNvPr id="2" name="グループ化 1">
              <a:extLst>
                <a:ext uri="{FF2B5EF4-FFF2-40B4-BE49-F238E27FC236}">
                  <a16:creationId xmlns:a16="http://schemas.microsoft.com/office/drawing/2014/main" id="{4009E836-3965-4B19-922F-E233340F110F}"/>
                </a:ext>
              </a:extLst>
            </p:cNvPr>
            <p:cNvGrpSpPr/>
            <p:nvPr/>
          </p:nvGrpSpPr>
          <p:grpSpPr>
            <a:xfrm>
              <a:off x="-577210" y="1219842"/>
              <a:ext cx="12483837" cy="5342275"/>
              <a:chOff x="-601996" y="1161387"/>
              <a:chExt cx="12072643" cy="5109065"/>
            </a:xfrm>
          </p:grpSpPr>
          <p:sp>
            <p:nvSpPr>
              <p:cNvPr id="6" name="フローチャート: 磁気ディスク 5">
                <a:extLst>
                  <a:ext uri="{FF2B5EF4-FFF2-40B4-BE49-F238E27FC236}">
                    <a16:creationId xmlns:a16="http://schemas.microsoft.com/office/drawing/2014/main" id="{BEEFB4B3-37A9-4DA9-A792-E1E62E832F7B}"/>
                  </a:ext>
                </a:extLst>
              </p:cNvPr>
              <p:cNvSpPr/>
              <p:nvPr/>
            </p:nvSpPr>
            <p:spPr>
              <a:xfrm>
                <a:off x="9471609" y="4371561"/>
                <a:ext cx="1999038" cy="1636368"/>
              </a:xfrm>
              <a:prstGeom prst="flowChartMagneticDisk">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画像</a:t>
                </a:r>
                <a:endParaRPr lang="en-US" altLang="ja-JP" sz="2000" dirty="0">
                  <a:solidFill>
                    <a:schemeClr val="tx1"/>
                  </a:solidFill>
                </a:endParaRPr>
              </a:p>
              <a:p>
                <a:pPr algn="ctr"/>
                <a:r>
                  <a:rPr lang="ja-JP" altLang="en-US" sz="2000" dirty="0">
                    <a:solidFill>
                      <a:schemeClr val="tx1"/>
                    </a:solidFill>
                  </a:rPr>
                  <a:t>データベース</a:t>
                </a:r>
                <a:endParaRPr kumimoji="1" lang="ja-JP" altLang="en-US" sz="2000" dirty="0">
                  <a:solidFill>
                    <a:schemeClr val="tx1"/>
                  </a:solidFill>
                </a:endParaRPr>
              </a:p>
            </p:txBody>
          </p:sp>
          <p:pic>
            <p:nvPicPr>
              <p:cNvPr id="7" name="グラフィックス 6" descr="コンピューター">
                <a:extLst>
                  <a:ext uri="{FF2B5EF4-FFF2-40B4-BE49-F238E27FC236}">
                    <a16:creationId xmlns:a16="http://schemas.microsoft.com/office/drawing/2014/main" id="{96C99842-58D7-423B-9A59-BAB7FA789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4171" y="1161387"/>
                <a:ext cx="1506322" cy="1506323"/>
              </a:xfrm>
              <a:prstGeom prst="rect">
                <a:avLst/>
              </a:prstGeom>
            </p:spPr>
          </p:pic>
          <p:sp>
            <p:nvSpPr>
              <p:cNvPr id="8" name="矢印: 右 7">
                <a:extLst>
                  <a:ext uri="{FF2B5EF4-FFF2-40B4-BE49-F238E27FC236}">
                    <a16:creationId xmlns:a16="http://schemas.microsoft.com/office/drawing/2014/main" id="{2521BDBF-2C86-4E4D-9ABE-B12A04C38FD1}"/>
                  </a:ext>
                </a:extLst>
              </p:cNvPr>
              <p:cNvSpPr/>
              <p:nvPr/>
            </p:nvSpPr>
            <p:spPr>
              <a:xfrm>
                <a:off x="2463263" y="1995391"/>
                <a:ext cx="1522505" cy="459258"/>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0" name="矢印: 右 9">
                <a:extLst>
                  <a:ext uri="{FF2B5EF4-FFF2-40B4-BE49-F238E27FC236}">
                    <a16:creationId xmlns:a16="http://schemas.microsoft.com/office/drawing/2014/main" id="{56094CD2-A37B-4EFD-B3D2-0812209EC36E}"/>
                  </a:ext>
                </a:extLst>
              </p:cNvPr>
              <p:cNvSpPr/>
              <p:nvPr/>
            </p:nvSpPr>
            <p:spPr>
              <a:xfrm rot="16200000">
                <a:off x="5234838" y="3052361"/>
                <a:ext cx="733652" cy="499493"/>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9EDDFC37-95A9-4921-849E-8B4C8B411376}"/>
                  </a:ext>
                </a:extLst>
              </p:cNvPr>
              <p:cNvSpPr txBox="1"/>
              <p:nvPr/>
            </p:nvSpPr>
            <p:spPr>
              <a:xfrm>
                <a:off x="3885069" y="2449756"/>
                <a:ext cx="2663786" cy="437606"/>
              </a:xfrm>
              <a:prstGeom prst="rect">
                <a:avLst/>
              </a:prstGeom>
              <a:noFill/>
              <a:ln w="19050">
                <a:noFill/>
              </a:ln>
            </p:spPr>
            <p:txBody>
              <a:bodyPr wrap="square" rtlCol="0">
                <a:spAutoFit/>
              </a:bodyPr>
              <a:lstStyle/>
              <a:p>
                <a:pPr algn="ctr"/>
                <a:r>
                  <a:rPr kumimoji="1" lang="ja-JP" altLang="en-US" sz="2000" dirty="0"/>
                  <a:t>画像検索システム</a:t>
                </a:r>
              </a:p>
            </p:txBody>
          </p:sp>
          <p:sp>
            <p:nvSpPr>
              <p:cNvPr id="15" name="矢印: 右 14">
                <a:extLst>
                  <a:ext uri="{FF2B5EF4-FFF2-40B4-BE49-F238E27FC236}">
                    <a16:creationId xmlns:a16="http://schemas.microsoft.com/office/drawing/2014/main" id="{E957148A-C7C7-4312-8DDF-400436C8040E}"/>
                  </a:ext>
                </a:extLst>
              </p:cNvPr>
              <p:cNvSpPr/>
              <p:nvPr/>
            </p:nvSpPr>
            <p:spPr>
              <a:xfrm flipH="1">
                <a:off x="7974793" y="4469249"/>
                <a:ext cx="1158708" cy="535640"/>
              </a:xfrm>
              <a:prstGeom prst="rightArrow">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右 15">
                <a:extLst>
                  <a:ext uri="{FF2B5EF4-FFF2-40B4-BE49-F238E27FC236}">
                    <a16:creationId xmlns:a16="http://schemas.microsoft.com/office/drawing/2014/main" id="{F388A8FB-52CA-4B98-847D-06765F3D3D77}"/>
                  </a:ext>
                </a:extLst>
              </p:cNvPr>
              <p:cNvSpPr/>
              <p:nvPr/>
            </p:nvSpPr>
            <p:spPr>
              <a:xfrm>
                <a:off x="7974513" y="5016700"/>
                <a:ext cx="1159443" cy="535643"/>
              </a:xfrm>
              <a:prstGeom prst="rightArrow">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6F7B87D2-13C8-413C-B2ED-56A16ABCA168}"/>
                  </a:ext>
                </a:extLst>
              </p:cNvPr>
              <p:cNvSpPr txBox="1"/>
              <p:nvPr/>
            </p:nvSpPr>
            <p:spPr>
              <a:xfrm>
                <a:off x="3124769" y="5563551"/>
                <a:ext cx="4434913" cy="706901"/>
              </a:xfrm>
              <a:prstGeom prst="rect">
                <a:avLst/>
              </a:prstGeom>
              <a:noFill/>
              <a:ln w="19050">
                <a:noFill/>
              </a:ln>
            </p:spPr>
            <p:txBody>
              <a:bodyPr wrap="square" rtlCol="0">
                <a:spAutoFit/>
              </a:bodyPr>
              <a:lstStyle/>
              <a:p>
                <a:pPr algn="ctr"/>
                <a:endParaRPr kumimoji="1" lang="en-US" altLang="ja-JP" sz="1600" dirty="0"/>
              </a:p>
              <a:p>
                <a:pPr algn="ctr"/>
                <a:r>
                  <a:rPr lang="ja-JP" altLang="en-US" sz="2000" dirty="0"/>
                  <a:t>特徴抽出・分類アルゴリズム</a:t>
                </a:r>
                <a:endParaRPr kumimoji="1" lang="ja-JP" altLang="en-US" sz="2000" dirty="0"/>
              </a:p>
            </p:txBody>
          </p:sp>
          <p:sp>
            <p:nvSpPr>
              <p:cNvPr id="19" name="テキスト ボックス 18">
                <a:extLst>
                  <a:ext uri="{FF2B5EF4-FFF2-40B4-BE49-F238E27FC236}">
                    <a16:creationId xmlns:a16="http://schemas.microsoft.com/office/drawing/2014/main" id="{14EAD32B-7901-4606-8655-377F8573CEA2}"/>
                  </a:ext>
                </a:extLst>
              </p:cNvPr>
              <p:cNvSpPr txBox="1"/>
              <p:nvPr/>
            </p:nvSpPr>
            <p:spPr>
              <a:xfrm>
                <a:off x="-156527" y="2290548"/>
                <a:ext cx="2638269" cy="774225"/>
              </a:xfrm>
              <a:prstGeom prst="rect">
                <a:avLst/>
              </a:prstGeom>
              <a:noFill/>
              <a:ln w="19050">
                <a:noFill/>
              </a:ln>
            </p:spPr>
            <p:txBody>
              <a:bodyPr wrap="square" rtlCol="0">
                <a:spAutoFit/>
              </a:bodyPr>
              <a:lstStyle/>
              <a:p>
                <a:pPr marL="342900" indent="-342900">
                  <a:buFont typeface="Arial" panose="020B0604020202020204" pitchFamily="34" charset="0"/>
                  <a:buChar char="•"/>
                </a:pPr>
                <a:r>
                  <a:rPr kumimoji="1" lang="en-US" altLang="ja-JP" sz="2000" dirty="0"/>
                  <a:t>IoT</a:t>
                </a:r>
              </a:p>
              <a:p>
                <a:pPr marL="342900" indent="-342900">
                  <a:buFont typeface="Arial" panose="020B0604020202020204" pitchFamily="34" charset="0"/>
                  <a:buChar char="•"/>
                </a:pPr>
                <a:r>
                  <a:rPr lang="ja-JP" altLang="en-US" sz="2000" dirty="0"/>
                  <a:t>モバイル端末</a:t>
                </a:r>
                <a:endParaRPr lang="en-US" altLang="ja-JP" sz="2000" dirty="0"/>
              </a:p>
            </p:txBody>
          </p:sp>
          <p:pic>
            <p:nvPicPr>
              <p:cNvPr id="20" name="グラフィックス 19" descr="ネットワーク">
                <a:extLst>
                  <a:ext uri="{FF2B5EF4-FFF2-40B4-BE49-F238E27FC236}">
                    <a16:creationId xmlns:a16="http://schemas.microsoft.com/office/drawing/2014/main" id="{4079D271-146F-4246-B832-F9525930F0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1996" y="1353882"/>
                <a:ext cx="1001580" cy="1001582"/>
              </a:xfrm>
              <a:prstGeom prst="rect">
                <a:avLst/>
              </a:prstGeom>
            </p:spPr>
          </p:pic>
          <p:sp>
            <p:nvSpPr>
              <p:cNvPr id="77" name="矢印: 右 76">
                <a:extLst>
                  <a:ext uri="{FF2B5EF4-FFF2-40B4-BE49-F238E27FC236}">
                    <a16:creationId xmlns:a16="http://schemas.microsoft.com/office/drawing/2014/main" id="{A6521D55-C972-4B9D-A86A-9681AC70B9E2}"/>
                  </a:ext>
                </a:extLst>
              </p:cNvPr>
              <p:cNvSpPr/>
              <p:nvPr/>
            </p:nvSpPr>
            <p:spPr>
              <a:xfrm rot="16200000" flipH="1">
                <a:off x="4693174" y="3052528"/>
                <a:ext cx="733187" cy="499491"/>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grpSp>
        <p:pic>
          <p:nvPicPr>
            <p:cNvPr id="24" name="図 23">
              <a:extLst>
                <a:ext uri="{FF2B5EF4-FFF2-40B4-BE49-F238E27FC236}">
                  <a16:creationId xmlns:a16="http://schemas.microsoft.com/office/drawing/2014/main" id="{BFB7E7F3-17CC-4E0D-9CDD-C9D6F9449A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4761" y="970216"/>
              <a:ext cx="1574361" cy="885579"/>
            </a:xfrm>
            <a:prstGeom prst="rect">
              <a:avLst/>
            </a:prstGeom>
          </p:spPr>
        </p:pic>
        <p:pic>
          <p:nvPicPr>
            <p:cNvPr id="26" name="グラフィックス 25" descr="プログラマー">
              <a:extLst>
                <a:ext uri="{FF2B5EF4-FFF2-40B4-BE49-F238E27FC236}">
                  <a16:creationId xmlns:a16="http://schemas.microsoft.com/office/drawing/2014/main" id="{91D83791-F24B-41DE-AE21-5E864726C0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416" y="1051714"/>
              <a:ext cx="1407936" cy="1407936"/>
            </a:xfrm>
            <a:prstGeom prst="rect">
              <a:avLst/>
            </a:prstGeom>
          </p:spPr>
        </p:pic>
        <p:sp>
          <p:nvSpPr>
            <p:cNvPr id="73" name="矢印: 右 72">
              <a:extLst>
                <a:ext uri="{FF2B5EF4-FFF2-40B4-BE49-F238E27FC236}">
                  <a16:creationId xmlns:a16="http://schemas.microsoft.com/office/drawing/2014/main" id="{2C765F8E-7915-4848-852B-5212A5D6781D}"/>
                </a:ext>
              </a:extLst>
            </p:cNvPr>
            <p:cNvSpPr/>
            <p:nvPr/>
          </p:nvSpPr>
          <p:spPr>
            <a:xfrm>
              <a:off x="6796096" y="2144233"/>
              <a:ext cx="2882085" cy="528721"/>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grpSp>
          <p:nvGrpSpPr>
            <p:cNvPr id="142" name="グループ化 141">
              <a:extLst>
                <a:ext uri="{FF2B5EF4-FFF2-40B4-BE49-F238E27FC236}">
                  <a16:creationId xmlns:a16="http://schemas.microsoft.com/office/drawing/2014/main" id="{11FA1DC8-5853-4027-9411-F5931C0F24DF}"/>
                </a:ext>
              </a:extLst>
            </p:cNvPr>
            <p:cNvGrpSpPr/>
            <p:nvPr/>
          </p:nvGrpSpPr>
          <p:grpSpPr>
            <a:xfrm>
              <a:off x="3488928" y="4180399"/>
              <a:ext cx="1658879" cy="1809793"/>
              <a:chOff x="4716685" y="4065497"/>
              <a:chExt cx="2011142" cy="2104911"/>
            </a:xfrm>
          </p:grpSpPr>
          <p:sp>
            <p:nvSpPr>
              <p:cNvPr id="80" name="フローチャート: 結合子 79">
                <a:extLst>
                  <a:ext uri="{FF2B5EF4-FFF2-40B4-BE49-F238E27FC236}">
                    <a16:creationId xmlns:a16="http://schemas.microsoft.com/office/drawing/2014/main" id="{3343B419-B143-49C2-8932-74448FE31B90}"/>
                  </a:ext>
                </a:extLst>
              </p:cNvPr>
              <p:cNvSpPr/>
              <p:nvPr/>
            </p:nvSpPr>
            <p:spPr>
              <a:xfrm>
                <a:off x="4716685" y="4065497"/>
                <a:ext cx="440304" cy="436685"/>
              </a:xfrm>
              <a:prstGeom prst="flowChartConnector">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81" name="フローチャート: 結合子 80">
                <a:extLst>
                  <a:ext uri="{FF2B5EF4-FFF2-40B4-BE49-F238E27FC236}">
                    <a16:creationId xmlns:a16="http://schemas.microsoft.com/office/drawing/2014/main" id="{7C9D5E52-0163-4D7E-A065-616F7574A8EE}"/>
                  </a:ext>
                </a:extLst>
              </p:cNvPr>
              <p:cNvSpPr/>
              <p:nvPr/>
            </p:nvSpPr>
            <p:spPr>
              <a:xfrm>
                <a:off x="4716685" y="4619972"/>
                <a:ext cx="440304" cy="436685"/>
              </a:xfrm>
              <a:prstGeom prst="flowChartConnector">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82" name="フローチャート: 結合子 81">
                <a:extLst>
                  <a:ext uri="{FF2B5EF4-FFF2-40B4-BE49-F238E27FC236}">
                    <a16:creationId xmlns:a16="http://schemas.microsoft.com/office/drawing/2014/main" id="{D887484B-FC6D-4E6A-8B2A-FAC01494B5DB}"/>
                  </a:ext>
                </a:extLst>
              </p:cNvPr>
              <p:cNvSpPr/>
              <p:nvPr/>
            </p:nvSpPr>
            <p:spPr>
              <a:xfrm>
                <a:off x="4716685" y="5174447"/>
                <a:ext cx="440304" cy="436685"/>
              </a:xfrm>
              <a:prstGeom prst="flowChartConnector">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83" name="フローチャート: 結合子 82">
                <a:extLst>
                  <a:ext uri="{FF2B5EF4-FFF2-40B4-BE49-F238E27FC236}">
                    <a16:creationId xmlns:a16="http://schemas.microsoft.com/office/drawing/2014/main" id="{269734DB-BB7B-4A03-A06A-91889BCDC7E9}"/>
                  </a:ext>
                </a:extLst>
              </p:cNvPr>
              <p:cNvSpPr/>
              <p:nvPr/>
            </p:nvSpPr>
            <p:spPr>
              <a:xfrm>
                <a:off x="4716685" y="5733723"/>
                <a:ext cx="440304" cy="436685"/>
              </a:xfrm>
              <a:prstGeom prst="flowChartConnector">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84" name="フローチャート: 結合子 83">
                <a:extLst>
                  <a:ext uri="{FF2B5EF4-FFF2-40B4-BE49-F238E27FC236}">
                    <a16:creationId xmlns:a16="http://schemas.microsoft.com/office/drawing/2014/main" id="{1C94728E-0B8C-449D-BE17-F08CF89EAAA9}"/>
                  </a:ext>
                </a:extLst>
              </p:cNvPr>
              <p:cNvSpPr/>
              <p:nvPr/>
            </p:nvSpPr>
            <p:spPr>
              <a:xfrm>
                <a:off x="5502104" y="4401629"/>
                <a:ext cx="440304" cy="436685"/>
              </a:xfrm>
              <a:prstGeom prst="flowChartConnector">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85" name="フローチャート: 結合子 84">
                <a:extLst>
                  <a:ext uri="{FF2B5EF4-FFF2-40B4-BE49-F238E27FC236}">
                    <a16:creationId xmlns:a16="http://schemas.microsoft.com/office/drawing/2014/main" id="{0E5D81D0-D14D-4369-ABDB-E2355C958519}"/>
                  </a:ext>
                </a:extLst>
              </p:cNvPr>
              <p:cNvSpPr/>
              <p:nvPr/>
            </p:nvSpPr>
            <p:spPr>
              <a:xfrm>
                <a:off x="5502104" y="4956104"/>
                <a:ext cx="440304" cy="436685"/>
              </a:xfrm>
              <a:prstGeom prst="flowChartConnector">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86" name="フローチャート: 結合子 85">
                <a:extLst>
                  <a:ext uri="{FF2B5EF4-FFF2-40B4-BE49-F238E27FC236}">
                    <a16:creationId xmlns:a16="http://schemas.microsoft.com/office/drawing/2014/main" id="{01A2ECEB-2D56-4DD5-8050-B91AF5C29CEB}"/>
                  </a:ext>
                </a:extLst>
              </p:cNvPr>
              <p:cNvSpPr/>
              <p:nvPr/>
            </p:nvSpPr>
            <p:spPr>
              <a:xfrm>
                <a:off x="5502104" y="5510579"/>
                <a:ext cx="440304" cy="436685"/>
              </a:xfrm>
              <a:prstGeom prst="flowChartConnector">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87" name="フローチャート: 結合子 86">
                <a:extLst>
                  <a:ext uri="{FF2B5EF4-FFF2-40B4-BE49-F238E27FC236}">
                    <a16:creationId xmlns:a16="http://schemas.microsoft.com/office/drawing/2014/main" id="{CFB84396-9099-4494-A6C4-298941B4607B}"/>
                  </a:ext>
                </a:extLst>
              </p:cNvPr>
              <p:cNvSpPr/>
              <p:nvPr/>
            </p:nvSpPr>
            <p:spPr>
              <a:xfrm>
                <a:off x="6287523" y="4683088"/>
                <a:ext cx="440304" cy="436685"/>
              </a:xfrm>
              <a:prstGeom prst="flowChartConnector">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88" name="フローチャート: 結合子 87">
                <a:extLst>
                  <a:ext uri="{FF2B5EF4-FFF2-40B4-BE49-F238E27FC236}">
                    <a16:creationId xmlns:a16="http://schemas.microsoft.com/office/drawing/2014/main" id="{77E6AD94-7B4E-48B6-8860-7B84F1FDD96A}"/>
                  </a:ext>
                </a:extLst>
              </p:cNvPr>
              <p:cNvSpPr/>
              <p:nvPr/>
            </p:nvSpPr>
            <p:spPr>
              <a:xfrm>
                <a:off x="6287523" y="5237563"/>
                <a:ext cx="440304" cy="436685"/>
              </a:xfrm>
              <a:prstGeom prst="flowChartConnector">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cxnSp>
            <p:nvCxnSpPr>
              <p:cNvPr id="90" name="直線矢印コネクタ 89">
                <a:extLst>
                  <a:ext uri="{FF2B5EF4-FFF2-40B4-BE49-F238E27FC236}">
                    <a16:creationId xmlns:a16="http://schemas.microsoft.com/office/drawing/2014/main" id="{DA681F6C-4936-4A65-9F92-A6D0C44B47CC}"/>
                  </a:ext>
                </a:extLst>
              </p:cNvPr>
              <p:cNvCxnSpPr>
                <a:stCxn id="80" idx="6"/>
                <a:endCxn id="84" idx="2"/>
              </p:cNvCxnSpPr>
              <p:nvPr/>
            </p:nvCxnSpPr>
            <p:spPr>
              <a:xfrm>
                <a:off x="5156989" y="4283840"/>
                <a:ext cx="345115" cy="336132"/>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91" name="直線矢印コネクタ 90">
                <a:extLst>
                  <a:ext uri="{FF2B5EF4-FFF2-40B4-BE49-F238E27FC236}">
                    <a16:creationId xmlns:a16="http://schemas.microsoft.com/office/drawing/2014/main" id="{04ECCD1C-2219-4D68-A6F6-C998ABCB624C}"/>
                  </a:ext>
                </a:extLst>
              </p:cNvPr>
              <p:cNvCxnSpPr>
                <a:cxnSpLocks/>
                <a:stCxn id="80" idx="6"/>
                <a:endCxn id="85" idx="2"/>
              </p:cNvCxnSpPr>
              <p:nvPr/>
            </p:nvCxnSpPr>
            <p:spPr>
              <a:xfrm>
                <a:off x="5156989" y="4283840"/>
                <a:ext cx="345115" cy="890607"/>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94" name="直線矢印コネクタ 93">
                <a:extLst>
                  <a:ext uri="{FF2B5EF4-FFF2-40B4-BE49-F238E27FC236}">
                    <a16:creationId xmlns:a16="http://schemas.microsoft.com/office/drawing/2014/main" id="{DB4824B8-0B0F-4A1F-A80C-F3F078191806}"/>
                  </a:ext>
                </a:extLst>
              </p:cNvPr>
              <p:cNvCxnSpPr>
                <a:cxnSpLocks/>
                <a:stCxn id="80" idx="6"/>
                <a:endCxn id="86" idx="2"/>
              </p:cNvCxnSpPr>
              <p:nvPr/>
            </p:nvCxnSpPr>
            <p:spPr>
              <a:xfrm>
                <a:off x="5156989" y="4283840"/>
                <a:ext cx="345115" cy="1445082"/>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97" name="直線矢印コネクタ 96">
                <a:extLst>
                  <a:ext uri="{FF2B5EF4-FFF2-40B4-BE49-F238E27FC236}">
                    <a16:creationId xmlns:a16="http://schemas.microsoft.com/office/drawing/2014/main" id="{5DCB3654-F821-4AD7-93FA-07F4E248A5ED}"/>
                  </a:ext>
                </a:extLst>
              </p:cNvPr>
              <p:cNvCxnSpPr>
                <a:cxnSpLocks/>
                <a:stCxn id="81" idx="6"/>
                <a:endCxn id="84" idx="2"/>
              </p:cNvCxnSpPr>
              <p:nvPr/>
            </p:nvCxnSpPr>
            <p:spPr>
              <a:xfrm flipV="1">
                <a:off x="5156989" y="4619972"/>
                <a:ext cx="345115" cy="218343"/>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98" name="直線矢印コネクタ 97">
                <a:extLst>
                  <a:ext uri="{FF2B5EF4-FFF2-40B4-BE49-F238E27FC236}">
                    <a16:creationId xmlns:a16="http://schemas.microsoft.com/office/drawing/2014/main" id="{616E6D07-436F-474B-BBC1-67BC62EDB882}"/>
                  </a:ext>
                </a:extLst>
              </p:cNvPr>
              <p:cNvCxnSpPr>
                <a:cxnSpLocks/>
                <a:stCxn id="81" idx="6"/>
                <a:endCxn id="85" idx="2"/>
              </p:cNvCxnSpPr>
              <p:nvPr/>
            </p:nvCxnSpPr>
            <p:spPr>
              <a:xfrm>
                <a:off x="5156989" y="4838315"/>
                <a:ext cx="345115" cy="336132"/>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99" name="直線矢印コネクタ 98">
                <a:extLst>
                  <a:ext uri="{FF2B5EF4-FFF2-40B4-BE49-F238E27FC236}">
                    <a16:creationId xmlns:a16="http://schemas.microsoft.com/office/drawing/2014/main" id="{2F17DF7F-CCF8-437F-BDC1-96BF430B6701}"/>
                  </a:ext>
                </a:extLst>
              </p:cNvPr>
              <p:cNvCxnSpPr>
                <a:cxnSpLocks/>
                <a:stCxn id="81" idx="6"/>
                <a:endCxn id="86" idx="2"/>
              </p:cNvCxnSpPr>
              <p:nvPr/>
            </p:nvCxnSpPr>
            <p:spPr>
              <a:xfrm>
                <a:off x="5156989" y="4838315"/>
                <a:ext cx="345115" cy="890607"/>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06" name="直線矢印コネクタ 105">
                <a:extLst>
                  <a:ext uri="{FF2B5EF4-FFF2-40B4-BE49-F238E27FC236}">
                    <a16:creationId xmlns:a16="http://schemas.microsoft.com/office/drawing/2014/main" id="{C369149D-C424-4DF3-A584-AF6AD1DC1BE5}"/>
                  </a:ext>
                </a:extLst>
              </p:cNvPr>
              <p:cNvCxnSpPr>
                <a:cxnSpLocks/>
                <a:stCxn id="82" idx="6"/>
                <a:endCxn id="84" idx="2"/>
              </p:cNvCxnSpPr>
              <p:nvPr/>
            </p:nvCxnSpPr>
            <p:spPr>
              <a:xfrm flipV="1">
                <a:off x="5156989" y="4619972"/>
                <a:ext cx="345115" cy="772818"/>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07" name="直線矢印コネクタ 106">
                <a:extLst>
                  <a:ext uri="{FF2B5EF4-FFF2-40B4-BE49-F238E27FC236}">
                    <a16:creationId xmlns:a16="http://schemas.microsoft.com/office/drawing/2014/main" id="{66B0A69E-D52D-4503-BEC6-E1046B300554}"/>
                  </a:ext>
                </a:extLst>
              </p:cNvPr>
              <p:cNvCxnSpPr>
                <a:cxnSpLocks/>
                <a:stCxn id="82" idx="6"/>
                <a:endCxn id="85" idx="2"/>
              </p:cNvCxnSpPr>
              <p:nvPr/>
            </p:nvCxnSpPr>
            <p:spPr>
              <a:xfrm flipV="1">
                <a:off x="5156989" y="5174447"/>
                <a:ext cx="345115" cy="218343"/>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08" name="直線矢印コネクタ 107">
                <a:extLst>
                  <a:ext uri="{FF2B5EF4-FFF2-40B4-BE49-F238E27FC236}">
                    <a16:creationId xmlns:a16="http://schemas.microsoft.com/office/drawing/2014/main" id="{1448E79B-57EE-4C11-8ED8-5EC5A94D0980}"/>
                  </a:ext>
                </a:extLst>
              </p:cNvPr>
              <p:cNvCxnSpPr>
                <a:cxnSpLocks/>
                <a:stCxn id="82" idx="6"/>
                <a:endCxn id="86" idx="2"/>
              </p:cNvCxnSpPr>
              <p:nvPr/>
            </p:nvCxnSpPr>
            <p:spPr>
              <a:xfrm>
                <a:off x="5156989" y="5392790"/>
                <a:ext cx="345115" cy="336132"/>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15" name="直線矢印コネクタ 114">
                <a:extLst>
                  <a:ext uri="{FF2B5EF4-FFF2-40B4-BE49-F238E27FC236}">
                    <a16:creationId xmlns:a16="http://schemas.microsoft.com/office/drawing/2014/main" id="{5EA9F99E-3370-4EF1-A5DC-D02ED90F2654}"/>
                  </a:ext>
                </a:extLst>
              </p:cNvPr>
              <p:cNvCxnSpPr>
                <a:cxnSpLocks/>
                <a:stCxn id="83" idx="6"/>
                <a:endCxn id="84" idx="2"/>
              </p:cNvCxnSpPr>
              <p:nvPr/>
            </p:nvCxnSpPr>
            <p:spPr>
              <a:xfrm flipV="1">
                <a:off x="5156989" y="4619972"/>
                <a:ext cx="345115" cy="1332094"/>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16" name="直線矢印コネクタ 115">
                <a:extLst>
                  <a:ext uri="{FF2B5EF4-FFF2-40B4-BE49-F238E27FC236}">
                    <a16:creationId xmlns:a16="http://schemas.microsoft.com/office/drawing/2014/main" id="{E56AB3F1-CF8E-490A-8B9A-8CB2208F8BD4}"/>
                  </a:ext>
                </a:extLst>
              </p:cNvPr>
              <p:cNvCxnSpPr>
                <a:cxnSpLocks/>
                <a:stCxn id="83" idx="6"/>
                <a:endCxn id="85" idx="2"/>
              </p:cNvCxnSpPr>
              <p:nvPr/>
            </p:nvCxnSpPr>
            <p:spPr>
              <a:xfrm flipV="1">
                <a:off x="5156989" y="5174447"/>
                <a:ext cx="345115" cy="777619"/>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17" name="直線矢印コネクタ 116">
                <a:extLst>
                  <a:ext uri="{FF2B5EF4-FFF2-40B4-BE49-F238E27FC236}">
                    <a16:creationId xmlns:a16="http://schemas.microsoft.com/office/drawing/2014/main" id="{8F957910-2D64-438F-9B7D-6B936AFA3F83}"/>
                  </a:ext>
                </a:extLst>
              </p:cNvPr>
              <p:cNvCxnSpPr>
                <a:cxnSpLocks/>
                <a:stCxn id="83" idx="6"/>
                <a:endCxn id="86" idx="2"/>
              </p:cNvCxnSpPr>
              <p:nvPr/>
            </p:nvCxnSpPr>
            <p:spPr>
              <a:xfrm flipV="1">
                <a:off x="5156989" y="5728922"/>
                <a:ext cx="345115" cy="223144"/>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24" name="直線矢印コネクタ 123">
                <a:extLst>
                  <a:ext uri="{FF2B5EF4-FFF2-40B4-BE49-F238E27FC236}">
                    <a16:creationId xmlns:a16="http://schemas.microsoft.com/office/drawing/2014/main" id="{D258116C-85B5-4F8F-8D12-F55CB82F783D}"/>
                  </a:ext>
                </a:extLst>
              </p:cNvPr>
              <p:cNvCxnSpPr>
                <a:cxnSpLocks/>
                <a:stCxn id="84" idx="6"/>
                <a:endCxn id="88" idx="2"/>
              </p:cNvCxnSpPr>
              <p:nvPr/>
            </p:nvCxnSpPr>
            <p:spPr>
              <a:xfrm>
                <a:off x="5942408" y="4619972"/>
                <a:ext cx="345115" cy="835934"/>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25" name="直線矢印コネクタ 124">
                <a:extLst>
                  <a:ext uri="{FF2B5EF4-FFF2-40B4-BE49-F238E27FC236}">
                    <a16:creationId xmlns:a16="http://schemas.microsoft.com/office/drawing/2014/main" id="{044CD9E6-5302-4750-AE56-20245DAE7219}"/>
                  </a:ext>
                </a:extLst>
              </p:cNvPr>
              <p:cNvCxnSpPr>
                <a:cxnSpLocks/>
                <a:stCxn id="84" idx="6"/>
                <a:endCxn id="87" idx="2"/>
              </p:cNvCxnSpPr>
              <p:nvPr/>
            </p:nvCxnSpPr>
            <p:spPr>
              <a:xfrm>
                <a:off x="5942408" y="4619972"/>
                <a:ext cx="345115" cy="281459"/>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30" name="直線矢印コネクタ 129">
                <a:extLst>
                  <a:ext uri="{FF2B5EF4-FFF2-40B4-BE49-F238E27FC236}">
                    <a16:creationId xmlns:a16="http://schemas.microsoft.com/office/drawing/2014/main" id="{073CB7BE-289C-47DA-AA89-EF0B410F7F2C}"/>
                  </a:ext>
                </a:extLst>
              </p:cNvPr>
              <p:cNvCxnSpPr>
                <a:cxnSpLocks/>
                <a:stCxn id="85" idx="6"/>
                <a:endCxn id="88" idx="2"/>
              </p:cNvCxnSpPr>
              <p:nvPr/>
            </p:nvCxnSpPr>
            <p:spPr>
              <a:xfrm>
                <a:off x="5942408" y="5174447"/>
                <a:ext cx="345115" cy="281459"/>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31" name="直線矢印コネクタ 130">
                <a:extLst>
                  <a:ext uri="{FF2B5EF4-FFF2-40B4-BE49-F238E27FC236}">
                    <a16:creationId xmlns:a16="http://schemas.microsoft.com/office/drawing/2014/main" id="{55265538-13B5-41E9-B200-855B7811260D}"/>
                  </a:ext>
                </a:extLst>
              </p:cNvPr>
              <p:cNvCxnSpPr>
                <a:cxnSpLocks/>
                <a:stCxn id="85" idx="6"/>
                <a:endCxn id="87" idx="2"/>
              </p:cNvCxnSpPr>
              <p:nvPr/>
            </p:nvCxnSpPr>
            <p:spPr>
              <a:xfrm flipV="1">
                <a:off x="5942408" y="4901431"/>
                <a:ext cx="345115" cy="273016"/>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36" name="直線矢印コネクタ 135">
                <a:extLst>
                  <a:ext uri="{FF2B5EF4-FFF2-40B4-BE49-F238E27FC236}">
                    <a16:creationId xmlns:a16="http://schemas.microsoft.com/office/drawing/2014/main" id="{2DC4671A-9CA8-480D-A80E-9D703228BCFF}"/>
                  </a:ext>
                </a:extLst>
              </p:cNvPr>
              <p:cNvCxnSpPr>
                <a:cxnSpLocks/>
                <a:stCxn id="86" idx="6"/>
                <a:endCxn id="88" idx="2"/>
              </p:cNvCxnSpPr>
              <p:nvPr/>
            </p:nvCxnSpPr>
            <p:spPr>
              <a:xfrm flipV="1">
                <a:off x="5942408" y="5455906"/>
                <a:ext cx="345115" cy="273016"/>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cxnSp>
            <p:nvCxnSpPr>
              <p:cNvPr id="137" name="直線矢印コネクタ 136">
                <a:extLst>
                  <a:ext uri="{FF2B5EF4-FFF2-40B4-BE49-F238E27FC236}">
                    <a16:creationId xmlns:a16="http://schemas.microsoft.com/office/drawing/2014/main" id="{4E7ABF39-4138-445E-A495-A0815525FF89}"/>
                  </a:ext>
                </a:extLst>
              </p:cNvPr>
              <p:cNvCxnSpPr>
                <a:cxnSpLocks/>
                <a:stCxn id="86" idx="6"/>
                <a:endCxn id="87" idx="2"/>
              </p:cNvCxnSpPr>
              <p:nvPr/>
            </p:nvCxnSpPr>
            <p:spPr>
              <a:xfrm flipV="1">
                <a:off x="5942408" y="4901431"/>
                <a:ext cx="345115" cy="827491"/>
              </a:xfrm>
              <a:prstGeom prst="straightConnector1">
                <a:avLst/>
              </a:prstGeom>
              <a:ln w="19050">
                <a:tailEnd type="triangle"/>
              </a:ln>
            </p:spPr>
            <p:style>
              <a:lnRef idx="2">
                <a:schemeClr val="accent2"/>
              </a:lnRef>
              <a:fillRef idx="1">
                <a:schemeClr val="lt1"/>
              </a:fillRef>
              <a:effectRef idx="0">
                <a:schemeClr val="accent2"/>
              </a:effectRef>
              <a:fontRef idx="minor">
                <a:schemeClr val="dk1"/>
              </a:fontRef>
            </p:style>
          </p:cxnSp>
        </p:grpSp>
        <p:sp>
          <p:nvSpPr>
            <p:cNvPr id="152" name="正方形/長方形 151">
              <a:extLst>
                <a:ext uri="{FF2B5EF4-FFF2-40B4-BE49-F238E27FC236}">
                  <a16:creationId xmlns:a16="http://schemas.microsoft.com/office/drawing/2014/main" id="{A55C713A-A3E8-4D86-BF39-5EAAFE5244EF}"/>
                </a:ext>
              </a:extLst>
            </p:cNvPr>
            <p:cNvSpPr/>
            <p:nvPr/>
          </p:nvSpPr>
          <p:spPr>
            <a:xfrm>
              <a:off x="5757114" y="4310661"/>
              <a:ext cx="1874866" cy="1585062"/>
            </a:xfrm>
            <a:prstGeom prst="rect">
              <a:avLst/>
            </a:prstGeom>
            <a:solidFill>
              <a:srgbClr val="CCECFF"/>
            </a:solidFill>
            <a:ln w="19050">
              <a:solidFill>
                <a:schemeClr val="accent5">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400" dirty="0"/>
            </a:p>
          </p:txBody>
        </p:sp>
        <p:sp>
          <p:nvSpPr>
            <p:cNvPr id="149" name="楕円 148">
              <a:extLst>
                <a:ext uri="{FF2B5EF4-FFF2-40B4-BE49-F238E27FC236}">
                  <a16:creationId xmlns:a16="http://schemas.microsoft.com/office/drawing/2014/main" id="{129F8321-B284-4882-A715-405279B79399}"/>
                </a:ext>
              </a:extLst>
            </p:cNvPr>
            <p:cNvSpPr/>
            <p:nvPr/>
          </p:nvSpPr>
          <p:spPr>
            <a:xfrm>
              <a:off x="6600650" y="5269452"/>
              <a:ext cx="835923" cy="486004"/>
            </a:xfrm>
            <a:prstGeom prst="ellipse">
              <a:avLst/>
            </a:prstGeom>
            <a:solidFill>
              <a:schemeClr val="accent6">
                <a:lumMod val="20000"/>
                <a:lumOff val="80000"/>
              </a:schemeClr>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50" name="楕円 149">
              <a:extLst>
                <a:ext uri="{FF2B5EF4-FFF2-40B4-BE49-F238E27FC236}">
                  <a16:creationId xmlns:a16="http://schemas.microsoft.com/office/drawing/2014/main" id="{0D93A93B-2D82-473E-B33C-3B3D847DBF06}"/>
                </a:ext>
              </a:extLst>
            </p:cNvPr>
            <p:cNvSpPr/>
            <p:nvPr/>
          </p:nvSpPr>
          <p:spPr>
            <a:xfrm rot="2143402">
              <a:off x="6529166" y="4601043"/>
              <a:ext cx="1081258" cy="374010"/>
            </a:xfrm>
            <a:prstGeom prst="ellipse">
              <a:avLst/>
            </a:prstGeom>
            <a:solidFill>
              <a:schemeClr val="accent3">
                <a:lumMod val="20000"/>
                <a:lumOff val="8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楕円 150">
              <a:extLst>
                <a:ext uri="{FF2B5EF4-FFF2-40B4-BE49-F238E27FC236}">
                  <a16:creationId xmlns:a16="http://schemas.microsoft.com/office/drawing/2014/main" id="{E6664934-085C-4A60-8170-3F85ABBB3C66}"/>
                </a:ext>
              </a:extLst>
            </p:cNvPr>
            <p:cNvSpPr/>
            <p:nvPr/>
          </p:nvSpPr>
          <p:spPr>
            <a:xfrm rot="5745156">
              <a:off x="5692889" y="4672419"/>
              <a:ext cx="993786" cy="696346"/>
            </a:xfrm>
            <a:prstGeom prst="ellipse">
              <a:avLst/>
            </a:prstGeom>
            <a:solidFill>
              <a:schemeClr val="accent1">
                <a:lumMod val="20000"/>
                <a:lumOff val="80000"/>
              </a:schemeClr>
            </a:solidFill>
            <a:ln>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157" name="テキスト ボックス 156">
              <a:extLst>
                <a:ext uri="{FF2B5EF4-FFF2-40B4-BE49-F238E27FC236}">
                  <a16:creationId xmlns:a16="http://schemas.microsoft.com/office/drawing/2014/main" id="{23FDD9C1-F5A4-4B35-AECF-C2AE4AC9DCD5}"/>
                </a:ext>
              </a:extLst>
            </p:cNvPr>
            <p:cNvSpPr txBox="1"/>
            <p:nvPr/>
          </p:nvSpPr>
          <p:spPr>
            <a:xfrm>
              <a:off x="2746647" y="1381610"/>
              <a:ext cx="1210589" cy="387183"/>
            </a:xfrm>
            <a:prstGeom prst="rect">
              <a:avLst/>
            </a:prstGeom>
            <a:solidFill>
              <a:srgbClr val="FFFFFF"/>
            </a:solidFill>
          </p:spPr>
          <p:txBody>
            <a:bodyPr wrap="square" rtlCol="0">
              <a:spAutoFit/>
            </a:bodyPr>
            <a:lstStyle/>
            <a:p>
              <a:r>
                <a:rPr kumimoji="1" lang="ja-JP" altLang="en-US" sz="1600" dirty="0"/>
                <a:t>入力画像</a:t>
              </a:r>
            </a:p>
          </p:txBody>
        </p:sp>
        <p:pic>
          <p:nvPicPr>
            <p:cNvPr id="158" name="図 157">
              <a:extLst>
                <a:ext uri="{FF2B5EF4-FFF2-40B4-BE49-F238E27FC236}">
                  <a16:creationId xmlns:a16="http://schemas.microsoft.com/office/drawing/2014/main" id="{526BC8CF-7CF8-4BB3-ADB9-B1CF2258C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5271" y="1266636"/>
              <a:ext cx="1381941" cy="777343"/>
            </a:xfrm>
            <a:prstGeom prst="rect">
              <a:avLst/>
            </a:prstGeom>
          </p:spPr>
        </p:pic>
        <p:pic>
          <p:nvPicPr>
            <p:cNvPr id="160" name="図 159">
              <a:extLst>
                <a:ext uri="{FF2B5EF4-FFF2-40B4-BE49-F238E27FC236}">
                  <a16:creationId xmlns:a16="http://schemas.microsoft.com/office/drawing/2014/main" id="{66A46EC0-A22E-4D21-8580-1CFD49587D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3435" y="1124718"/>
              <a:ext cx="1381941" cy="777343"/>
            </a:xfrm>
            <a:prstGeom prst="rect">
              <a:avLst/>
            </a:prstGeom>
          </p:spPr>
        </p:pic>
        <p:pic>
          <p:nvPicPr>
            <p:cNvPr id="161" name="図 160">
              <a:extLst>
                <a:ext uri="{FF2B5EF4-FFF2-40B4-BE49-F238E27FC236}">
                  <a16:creationId xmlns:a16="http://schemas.microsoft.com/office/drawing/2014/main" id="{4074E114-B33D-4813-8C28-58F4802048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2476" y="990892"/>
              <a:ext cx="1381941" cy="777343"/>
            </a:xfrm>
            <a:prstGeom prst="rect">
              <a:avLst/>
            </a:prstGeom>
          </p:spPr>
        </p:pic>
        <p:sp>
          <p:nvSpPr>
            <p:cNvPr id="159" name="テキスト ボックス 158">
              <a:extLst>
                <a:ext uri="{FF2B5EF4-FFF2-40B4-BE49-F238E27FC236}">
                  <a16:creationId xmlns:a16="http://schemas.microsoft.com/office/drawing/2014/main" id="{11C85D93-A92B-4213-9EE9-4F6FBBDD8D6F}"/>
                </a:ext>
              </a:extLst>
            </p:cNvPr>
            <p:cNvSpPr txBox="1"/>
            <p:nvPr/>
          </p:nvSpPr>
          <p:spPr>
            <a:xfrm>
              <a:off x="6899919" y="1397710"/>
              <a:ext cx="1467068" cy="387183"/>
            </a:xfrm>
            <a:prstGeom prst="rect">
              <a:avLst/>
            </a:prstGeom>
            <a:solidFill>
              <a:srgbClr val="FFFFFF"/>
            </a:solidFill>
          </p:spPr>
          <p:txBody>
            <a:bodyPr wrap="square" rtlCol="0">
              <a:spAutoFit/>
            </a:bodyPr>
            <a:lstStyle/>
            <a:p>
              <a:r>
                <a:rPr kumimoji="1" lang="ja-JP" altLang="en-US" sz="1600" dirty="0"/>
                <a:t>類似画像群</a:t>
              </a:r>
            </a:p>
          </p:txBody>
        </p:sp>
      </p:grpSp>
      <p:sp>
        <p:nvSpPr>
          <p:cNvPr id="166" name="テキスト ボックス 165">
            <a:extLst>
              <a:ext uri="{FF2B5EF4-FFF2-40B4-BE49-F238E27FC236}">
                <a16:creationId xmlns:a16="http://schemas.microsoft.com/office/drawing/2014/main" id="{263C34D1-680D-40F8-8E9A-79508A6FD607}"/>
              </a:ext>
            </a:extLst>
          </p:cNvPr>
          <p:cNvSpPr txBox="1"/>
          <p:nvPr/>
        </p:nvSpPr>
        <p:spPr>
          <a:xfrm>
            <a:off x="533400" y="950306"/>
            <a:ext cx="1400234" cy="400110"/>
          </a:xfrm>
          <a:prstGeom prst="rect">
            <a:avLst/>
          </a:prstGeom>
          <a:solidFill>
            <a:schemeClr val="bg1"/>
          </a:solidFill>
          <a:ln w="28575">
            <a:solidFill>
              <a:schemeClr val="tx1"/>
            </a:solidFill>
          </a:ln>
        </p:spPr>
        <p:txBody>
          <a:bodyPr wrap="square" rtlCol="0">
            <a:spAutoFit/>
          </a:bodyPr>
          <a:lstStyle/>
          <a:p>
            <a:pPr algn="ctr"/>
            <a:r>
              <a:rPr kumimoji="1" lang="en-US" altLang="ja-JP" sz="2000" dirty="0"/>
              <a:t>STEP1</a:t>
            </a:r>
            <a:endParaRPr kumimoji="1" lang="ja-JP" altLang="en-US" sz="2000" dirty="0"/>
          </a:p>
        </p:txBody>
      </p:sp>
      <p:sp>
        <p:nvSpPr>
          <p:cNvPr id="167" name="テキスト ボックス 166">
            <a:extLst>
              <a:ext uri="{FF2B5EF4-FFF2-40B4-BE49-F238E27FC236}">
                <a16:creationId xmlns:a16="http://schemas.microsoft.com/office/drawing/2014/main" id="{659EE230-C034-4566-99D5-F7DFCF4DD62E}"/>
              </a:ext>
            </a:extLst>
          </p:cNvPr>
          <p:cNvSpPr txBox="1"/>
          <p:nvPr/>
        </p:nvSpPr>
        <p:spPr>
          <a:xfrm>
            <a:off x="2751393" y="4004922"/>
            <a:ext cx="1028328" cy="400110"/>
          </a:xfrm>
          <a:prstGeom prst="rect">
            <a:avLst/>
          </a:prstGeom>
          <a:solidFill>
            <a:schemeClr val="bg1"/>
          </a:solidFill>
          <a:ln w="28575">
            <a:solidFill>
              <a:schemeClr val="tx1"/>
            </a:solidFill>
          </a:ln>
        </p:spPr>
        <p:txBody>
          <a:bodyPr wrap="square" rtlCol="0">
            <a:spAutoFit/>
          </a:bodyPr>
          <a:lstStyle/>
          <a:p>
            <a:pPr algn="ctr"/>
            <a:r>
              <a:rPr kumimoji="1" lang="en-US" altLang="ja-JP" sz="2000" dirty="0"/>
              <a:t>STEP2</a:t>
            </a:r>
            <a:endParaRPr kumimoji="1" lang="ja-JP" altLang="en-US" sz="2000" dirty="0"/>
          </a:p>
        </p:txBody>
      </p:sp>
      <p:sp>
        <p:nvSpPr>
          <p:cNvPr id="168" name="テキスト ボックス 167">
            <a:extLst>
              <a:ext uri="{FF2B5EF4-FFF2-40B4-BE49-F238E27FC236}">
                <a16:creationId xmlns:a16="http://schemas.microsoft.com/office/drawing/2014/main" id="{2115897F-65D9-4F45-9AC8-75C901C8255C}"/>
              </a:ext>
            </a:extLst>
          </p:cNvPr>
          <p:cNvSpPr txBox="1"/>
          <p:nvPr/>
        </p:nvSpPr>
        <p:spPr>
          <a:xfrm>
            <a:off x="8735641" y="3950752"/>
            <a:ext cx="1055293" cy="400110"/>
          </a:xfrm>
          <a:prstGeom prst="rect">
            <a:avLst/>
          </a:prstGeom>
          <a:solidFill>
            <a:schemeClr val="bg1"/>
          </a:solidFill>
          <a:ln w="28575">
            <a:solidFill>
              <a:schemeClr val="tx1"/>
            </a:solidFill>
          </a:ln>
        </p:spPr>
        <p:txBody>
          <a:bodyPr wrap="square" rtlCol="0">
            <a:spAutoFit/>
          </a:bodyPr>
          <a:lstStyle/>
          <a:p>
            <a:pPr algn="ctr"/>
            <a:r>
              <a:rPr kumimoji="1" lang="en-US" altLang="ja-JP" sz="2000" dirty="0"/>
              <a:t>STEP3</a:t>
            </a:r>
            <a:endParaRPr kumimoji="1" lang="ja-JP" altLang="en-US" sz="2000" dirty="0"/>
          </a:p>
        </p:txBody>
      </p:sp>
      <p:pic>
        <p:nvPicPr>
          <p:cNvPr id="170" name="グラフィックス 169" descr="スマート フォン">
            <a:extLst>
              <a:ext uri="{FF2B5EF4-FFF2-40B4-BE49-F238E27FC236}">
                <a16:creationId xmlns:a16="http://schemas.microsoft.com/office/drawing/2014/main" id="{24E1448C-3200-4E60-8C25-4F41C74593A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54455" y="1893857"/>
            <a:ext cx="914400" cy="914400"/>
          </a:xfrm>
          <a:prstGeom prst="rect">
            <a:avLst/>
          </a:prstGeom>
        </p:spPr>
      </p:pic>
      <p:pic>
        <p:nvPicPr>
          <p:cNvPr id="172" name="グラフィックス 171" descr="研究">
            <a:extLst>
              <a:ext uri="{FF2B5EF4-FFF2-40B4-BE49-F238E27FC236}">
                <a16:creationId xmlns:a16="http://schemas.microsoft.com/office/drawing/2014/main" id="{C9BE0F32-9E5A-4F73-85A5-659B4946AB2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373566" y="1361273"/>
            <a:ext cx="914400" cy="914400"/>
          </a:xfrm>
          <a:prstGeom prst="rect">
            <a:avLst/>
          </a:prstGeom>
        </p:spPr>
      </p:pic>
      <p:pic>
        <p:nvPicPr>
          <p:cNvPr id="174" name="グラフィックス 173" descr="統計">
            <a:extLst>
              <a:ext uri="{FF2B5EF4-FFF2-40B4-BE49-F238E27FC236}">
                <a16:creationId xmlns:a16="http://schemas.microsoft.com/office/drawing/2014/main" id="{89D4C29F-2DA1-47B1-BCC7-17247CCF197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068075" y="1356334"/>
            <a:ext cx="914400" cy="911062"/>
          </a:xfrm>
          <a:prstGeom prst="rect">
            <a:avLst/>
          </a:prstGeom>
        </p:spPr>
      </p:pic>
      <p:pic>
        <p:nvPicPr>
          <p:cNvPr id="176" name="グラフィックス 175" descr="歯車 1 つ">
            <a:extLst>
              <a:ext uri="{FF2B5EF4-FFF2-40B4-BE49-F238E27FC236}">
                <a16:creationId xmlns:a16="http://schemas.microsoft.com/office/drawing/2014/main" id="{BBA79F73-D959-4BB4-9DEB-D6C10A59AF2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796214" y="2014819"/>
            <a:ext cx="914400" cy="914400"/>
          </a:xfrm>
          <a:prstGeom prst="rect">
            <a:avLst/>
          </a:prstGeom>
        </p:spPr>
      </p:pic>
      <p:sp>
        <p:nvSpPr>
          <p:cNvPr id="179" name="テキスト ボックス 178">
            <a:extLst>
              <a:ext uri="{FF2B5EF4-FFF2-40B4-BE49-F238E27FC236}">
                <a16:creationId xmlns:a16="http://schemas.microsoft.com/office/drawing/2014/main" id="{62C79E00-0BCD-42F9-967C-B37CA47303DE}"/>
              </a:ext>
            </a:extLst>
          </p:cNvPr>
          <p:cNvSpPr txBox="1"/>
          <p:nvPr/>
        </p:nvSpPr>
        <p:spPr>
          <a:xfrm>
            <a:off x="9172448" y="2968037"/>
            <a:ext cx="2332768" cy="400110"/>
          </a:xfrm>
          <a:prstGeom prst="rect">
            <a:avLst/>
          </a:prstGeom>
          <a:noFill/>
          <a:ln w="19050">
            <a:noFill/>
          </a:ln>
        </p:spPr>
        <p:txBody>
          <a:bodyPr wrap="square" rtlCol="0">
            <a:spAutoFit/>
          </a:bodyPr>
          <a:lstStyle/>
          <a:p>
            <a:pPr algn="ctr"/>
            <a:r>
              <a:rPr kumimoji="1" lang="ja-JP" altLang="en-US" sz="2000" dirty="0"/>
              <a:t>各種サービス</a:t>
            </a:r>
          </a:p>
        </p:txBody>
      </p:sp>
      <p:sp>
        <p:nvSpPr>
          <p:cNvPr id="180" name="テキスト ボックス 179">
            <a:extLst>
              <a:ext uri="{FF2B5EF4-FFF2-40B4-BE49-F238E27FC236}">
                <a16:creationId xmlns:a16="http://schemas.microsoft.com/office/drawing/2014/main" id="{11D660A8-1ADE-49F8-A213-692CD745EAB4}"/>
              </a:ext>
            </a:extLst>
          </p:cNvPr>
          <p:cNvSpPr txBox="1"/>
          <p:nvPr/>
        </p:nvSpPr>
        <p:spPr>
          <a:xfrm>
            <a:off x="7980043" y="5901950"/>
            <a:ext cx="1221522" cy="584775"/>
          </a:xfrm>
          <a:prstGeom prst="rect">
            <a:avLst/>
          </a:prstGeom>
          <a:solidFill>
            <a:srgbClr val="FFFFFF"/>
          </a:solidFill>
          <a:ln w="19050">
            <a:solidFill>
              <a:schemeClr val="tx1">
                <a:lumMod val="95000"/>
                <a:lumOff val="5000"/>
              </a:schemeClr>
            </a:solidFill>
          </a:ln>
        </p:spPr>
        <p:txBody>
          <a:bodyPr wrap="square" rtlCol="0">
            <a:spAutoFit/>
          </a:bodyPr>
          <a:lstStyle/>
          <a:p>
            <a:pPr algn="ctr"/>
            <a:r>
              <a:rPr lang="ja-JP" altLang="en-US" sz="1600" dirty="0"/>
              <a:t>画像特徴</a:t>
            </a:r>
            <a:endParaRPr lang="en-US" altLang="ja-JP" sz="1600" dirty="0"/>
          </a:p>
          <a:p>
            <a:pPr algn="ctr"/>
            <a:r>
              <a:rPr kumimoji="1" lang="ja-JP" altLang="en-US" sz="1600" dirty="0"/>
              <a:t>画像データ</a:t>
            </a:r>
          </a:p>
        </p:txBody>
      </p:sp>
      <p:sp>
        <p:nvSpPr>
          <p:cNvPr id="70" name="テキスト ボックス 69">
            <a:extLst>
              <a:ext uri="{FF2B5EF4-FFF2-40B4-BE49-F238E27FC236}">
                <a16:creationId xmlns:a16="http://schemas.microsoft.com/office/drawing/2014/main" id="{0229B36C-DDEE-4E56-98A2-4967F0E9BD25}"/>
              </a:ext>
            </a:extLst>
          </p:cNvPr>
          <p:cNvSpPr txBox="1"/>
          <p:nvPr/>
        </p:nvSpPr>
        <p:spPr>
          <a:xfrm>
            <a:off x="8893013" y="950306"/>
            <a:ext cx="1089461" cy="400110"/>
          </a:xfrm>
          <a:prstGeom prst="rect">
            <a:avLst/>
          </a:prstGeom>
          <a:solidFill>
            <a:schemeClr val="bg1"/>
          </a:solidFill>
          <a:ln w="28575">
            <a:solidFill>
              <a:schemeClr val="accent1">
                <a:lumMod val="75000"/>
              </a:schemeClr>
            </a:solidFill>
          </a:ln>
        </p:spPr>
        <p:txBody>
          <a:bodyPr wrap="square" rtlCol="0">
            <a:spAutoFit/>
          </a:bodyPr>
          <a:lstStyle/>
          <a:p>
            <a:pPr algn="ctr"/>
            <a:r>
              <a:rPr kumimoji="1" lang="en-US" altLang="ja-JP" sz="2000" dirty="0"/>
              <a:t>EXTRA</a:t>
            </a:r>
            <a:endParaRPr kumimoji="1" lang="ja-JP" altLang="en-US" sz="2000" dirty="0"/>
          </a:p>
        </p:txBody>
      </p:sp>
      <p:sp>
        <p:nvSpPr>
          <p:cNvPr id="4" name="スライド番号プレースホルダー 3">
            <a:extLst>
              <a:ext uri="{FF2B5EF4-FFF2-40B4-BE49-F238E27FC236}">
                <a16:creationId xmlns:a16="http://schemas.microsoft.com/office/drawing/2014/main" id="{7F7E0E0C-D126-4EAD-BDDA-9018327631B6}"/>
              </a:ext>
            </a:extLst>
          </p:cNvPr>
          <p:cNvSpPr>
            <a:spLocks noGrp="1"/>
          </p:cNvSpPr>
          <p:nvPr>
            <p:ph type="sldNum" sz="quarter" idx="12"/>
          </p:nvPr>
        </p:nvSpPr>
        <p:spPr/>
        <p:txBody>
          <a:bodyPr/>
          <a:lstStyle/>
          <a:p>
            <a:fld id="{DD35CAA6-C1B5-4A43-9CE1-953BE3D04F1F}" type="slidenum">
              <a:rPr kumimoji="1" lang="ja-JP" altLang="en-US" smtClean="0"/>
              <a:t>5</a:t>
            </a:fld>
            <a:endParaRPr kumimoji="1" lang="ja-JP" altLang="en-US"/>
          </a:p>
        </p:txBody>
      </p:sp>
      <p:sp>
        <p:nvSpPr>
          <p:cNvPr id="5" name="テキスト ボックス 4">
            <a:extLst>
              <a:ext uri="{FF2B5EF4-FFF2-40B4-BE49-F238E27FC236}">
                <a16:creationId xmlns:a16="http://schemas.microsoft.com/office/drawing/2014/main" id="{08D992E0-F79C-44AD-BBB7-D3AB63AAD0A8}"/>
              </a:ext>
            </a:extLst>
          </p:cNvPr>
          <p:cNvSpPr txBox="1"/>
          <p:nvPr/>
        </p:nvSpPr>
        <p:spPr>
          <a:xfrm>
            <a:off x="230818" y="3611118"/>
            <a:ext cx="2468558" cy="3046988"/>
          </a:xfrm>
          <a:prstGeom prst="rect">
            <a:avLst/>
          </a:prstGeom>
          <a:noFill/>
          <a:ln w="19050">
            <a:solidFill>
              <a:schemeClr val="tx1"/>
            </a:solidFill>
          </a:ln>
        </p:spPr>
        <p:txBody>
          <a:bodyPr wrap="square" rtlCol="0">
            <a:spAutoFit/>
          </a:bodyPr>
          <a:lstStyle/>
          <a:p>
            <a:r>
              <a:rPr kumimoji="1" lang="en-US" altLang="ja-JP" sz="1600" b="1" dirty="0"/>
              <a:t>STEP1</a:t>
            </a:r>
          </a:p>
          <a:p>
            <a:r>
              <a:rPr kumimoji="1" lang="ja-JP" altLang="en-US" sz="1600" dirty="0"/>
              <a:t>・フロントエンド実装</a:t>
            </a:r>
            <a:endParaRPr lang="en-US" altLang="ja-JP" sz="1600" dirty="0"/>
          </a:p>
          <a:p>
            <a:endParaRPr kumimoji="1" lang="en-US" altLang="ja-JP" sz="1600" dirty="0"/>
          </a:p>
          <a:p>
            <a:r>
              <a:rPr kumimoji="1" lang="en-US" altLang="ja-JP" sz="1600" b="1" dirty="0"/>
              <a:t>STEP2</a:t>
            </a:r>
          </a:p>
          <a:p>
            <a:r>
              <a:rPr kumimoji="1" lang="ja-JP" altLang="en-US" sz="1600" dirty="0"/>
              <a:t>・特徴抽出アルゴリズム</a:t>
            </a:r>
            <a:endParaRPr kumimoji="1" lang="en-US" altLang="ja-JP" sz="1600" dirty="0"/>
          </a:p>
          <a:p>
            <a:r>
              <a:rPr kumimoji="1" lang="ja-JP" altLang="en-US" sz="1600" dirty="0"/>
              <a:t>・分類アルゴリズム</a:t>
            </a:r>
            <a:endParaRPr lang="en-US" altLang="ja-JP" sz="1600" dirty="0"/>
          </a:p>
          <a:p>
            <a:endParaRPr kumimoji="1" lang="en-US" altLang="ja-JP" sz="1600" b="1" dirty="0"/>
          </a:p>
          <a:p>
            <a:r>
              <a:rPr kumimoji="1" lang="en-US" altLang="ja-JP" sz="1600" b="1" dirty="0"/>
              <a:t>STEP3</a:t>
            </a:r>
          </a:p>
          <a:p>
            <a:r>
              <a:rPr lang="ja-JP" altLang="en-US" sz="1600" dirty="0"/>
              <a:t>・画像データベース</a:t>
            </a:r>
            <a:endParaRPr kumimoji="1" lang="en-US" altLang="ja-JP" sz="1600" dirty="0"/>
          </a:p>
          <a:p>
            <a:endParaRPr lang="en-US" altLang="ja-JP" sz="1600" b="1" dirty="0"/>
          </a:p>
          <a:p>
            <a:r>
              <a:rPr lang="en-US" altLang="ja-JP" sz="1600" b="1" dirty="0"/>
              <a:t>EXTRA</a:t>
            </a:r>
          </a:p>
          <a:p>
            <a:r>
              <a:rPr kumimoji="1" lang="ja-JP" altLang="en-US" sz="1600" dirty="0"/>
              <a:t>・各種サービスへの実装</a:t>
            </a:r>
          </a:p>
        </p:txBody>
      </p:sp>
    </p:spTree>
    <p:extLst>
      <p:ext uri="{BB962C8B-B14F-4D97-AF65-F5344CB8AC3E}">
        <p14:creationId xmlns:p14="http://schemas.microsoft.com/office/powerpoint/2010/main" val="108727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F381613E-EF61-4450-9EB5-71D8AC202DD9}"/>
              </a:ext>
            </a:extLst>
          </p:cNvPr>
          <p:cNvSpPr/>
          <p:nvPr/>
        </p:nvSpPr>
        <p:spPr>
          <a:xfrm>
            <a:off x="723900" y="3126279"/>
            <a:ext cx="10744200" cy="3557494"/>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471D6580-69AD-49A4-954C-A7BF247CA5BE}"/>
              </a:ext>
            </a:extLst>
          </p:cNvPr>
          <p:cNvSpPr>
            <a:spLocks noGrp="1"/>
          </p:cNvSpPr>
          <p:nvPr>
            <p:ph idx="1"/>
          </p:nvPr>
        </p:nvSpPr>
        <p:spPr>
          <a:xfrm>
            <a:off x="347472" y="174227"/>
            <a:ext cx="11497056" cy="6120384"/>
          </a:xfrm>
        </p:spPr>
        <p:txBody>
          <a:bodyPr/>
          <a:lstStyle/>
          <a:p>
            <a:pPr marL="0" indent="0">
              <a:lnSpc>
                <a:spcPct val="100000"/>
              </a:lnSpc>
              <a:buNone/>
            </a:pPr>
            <a:r>
              <a:rPr lang="ja-JP" altLang="en-US" sz="4000" b="1" dirty="0"/>
              <a:t>システム、アルゴリズム概要</a:t>
            </a:r>
            <a:endParaRPr lang="en-US" altLang="ja-JP" sz="4000" b="1" dirty="0"/>
          </a:p>
          <a:p>
            <a:pPr>
              <a:lnSpc>
                <a:spcPct val="100000"/>
              </a:lnSpc>
            </a:pPr>
            <a:r>
              <a:rPr lang="ja-JP" altLang="en-US" sz="2400" dirty="0"/>
              <a:t>画像からの特徴抽出には，</a:t>
            </a:r>
            <a:r>
              <a:rPr lang="ja-JP" altLang="en-US" sz="2400" b="1" u="sng" dirty="0">
                <a:solidFill>
                  <a:srgbClr val="C00000"/>
                </a:solidFill>
              </a:rPr>
              <a:t>深層学習モデル</a:t>
            </a:r>
            <a:r>
              <a:rPr lang="ja-JP" altLang="en-US" sz="2400" dirty="0"/>
              <a:t>を用いる．</a:t>
            </a:r>
            <a:endParaRPr lang="en-US" altLang="ja-JP" sz="2400" dirty="0"/>
          </a:p>
          <a:p>
            <a:pPr>
              <a:lnSpc>
                <a:spcPct val="100000"/>
              </a:lnSpc>
            </a:pPr>
            <a:r>
              <a:rPr lang="ja-JP" altLang="en-US" sz="2400" dirty="0"/>
              <a:t>深層学習モデルは数多く存在するが，本研究では様々な深層学習モデルを比較し，</a:t>
            </a:r>
            <a:r>
              <a:rPr lang="ja-JP" altLang="en-US" sz="2400" b="1" dirty="0">
                <a:solidFill>
                  <a:srgbClr val="C00000"/>
                </a:solidFill>
              </a:rPr>
              <a:t>計算コスト</a:t>
            </a:r>
            <a:r>
              <a:rPr lang="ja-JP" altLang="en-US" sz="2400" b="1" dirty="0"/>
              <a:t>・</a:t>
            </a:r>
            <a:r>
              <a:rPr lang="ja-JP" altLang="en-US" sz="2400" b="1" dirty="0">
                <a:solidFill>
                  <a:srgbClr val="C00000"/>
                </a:solidFill>
              </a:rPr>
              <a:t>速さ</a:t>
            </a:r>
            <a:r>
              <a:rPr lang="ja-JP" altLang="en-US" sz="2400" b="1" dirty="0"/>
              <a:t>・</a:t>
            </a:r>
            <a:r>
              <a:rPr lang="ja-JP" altLang="en-US" sz="2400" b="1" dirty="0">
                <a:solidFill>
                  <a:srgbClr val="C00000"/>
                </a:solidFill>
              </a:rPr>
              <a:t>精度</a:t>
            </a:r>
            <a:r>
              <a:rPr lang="ja-JP" altLang="en-US" sz="2400" dirty="0"/>
              <a:t>の</a:t>
            </a:r>
            <a:r>
              <a:rPr lang="en-US" altLang="ja-JP" sz="2400" dirty="0"/>
              <a:t>3</a:t>
            </a:r>
            <a:r>
              <a:rPr lang="ja-JP" altLang="en-US" sz="2400" dirty="0"/>
              <a:t>つの観点で</a:t>
            </a:r>
            <a:r>
              <a:rPr lang="ja-JP" altLang="en-US" sz="2400" b="1" dirty="0">
                <a:solidFill>
                  <a:srgbClr val="C00000"/>
                </a:solidFill>
              </a:rPr>
              <a:t>評価</a:t>
            </a:r>
            <a:r>
              <a:rPr lang="ja-JP" altLang="en-US" sz="2400" dirty="0"/>
              <a:t>することで，効果的な特徴抽出の</a:t>
            </a:r>
            <a:r>
              <a:rPr lang="ja-JP" altLang="en-US" sz="2400" b="1" u="sng" dirty="0">
                <a:solidFill>
                  <a:srgbClr val="C00000"/>
                </a:solidFill>
              </a:rPr>
              <a:t>ネットワーク構造を分析</a:t>
            </a:r>
            <a:r>
              <a:rPr lang="ja-JP" altLang="en-US" sz="2400" dirty="0"/>
              <a:t>する．</a:t>
            </a:r>
            <a:endParaRPr lang="en-US" altLang="ja-JP" sz="2400" dirty="0"/>
          </a:p>
          <a:p>
            <a:pPr lvl="1">
              <a:lnSpc>
                <a:spcPct val="100000"/>
              </a:lnSpc>
            </a:pPr>
            <a:r>
              <a:rPr lang="ja-JP" altLang="en-US" sz="2000" dirty="0"/>
              <a:t>深層学習モデル：</a:t>
            </a:r>
            <a:r>
              <a:rPr lang="ja-JP" altLang="en-US" sz="2000" b="1" dirty="0">
                <a:solidFill>
                  <a:srgbClr val="C00000"/>
                </a:solidFill>
              </a:rPr>
              <a:t>オートエンコーダ</a:t>
            </a:r>
            <a:r>
              <a:rPr lang="en-US" altLang="ja-JP" sz="2000" b="1" dirty="0">
                <a:solidFill>
                  <a:srgbClr val="C00000"/>
                </a:solidFill>
              </a:rPr>
              <a:t>(AE</a:t>
            </a:r>
            <a:r>
              <a:rPr lang="ja-JP" altLang="en-US" sz="2000" b="1" dirty="0">
                <a:solidFill>
                  <a:srgbClr val="C00000"/>
                </a:solidFill>
              </a:rPr>
              <a:t>，</a:t>
            </a:r>
            <a:r>
              <a:rPr lang="en-US" altLang="ja-JP" sz="2000" b="1" dirty="0">
                <a:solidFill>
                  <a:srgbClr val="C00000"/>
                </a:solidFill>
              </a:rPr>
              <a:t>VAE</a:t>
            </a:r>
            <a:r>
              <a:rPr lang="ja-JP" altLang="en-US" sz="2000" b="1" dirty="0">
                <a:solidFill>
                  <a:srgbClr val="C00000"/>
                </a:solidFill>
              </a:rPr>
              <a:t>，</a:t>
            </a:r>
            <a:r>
              <a:rPr lang="en-US" altLang="ja-JP" sz="2000" b="1" dirty="0">
                <a:solidFill>
                  <a:srgbClr val="C00000"/>
                </a:solidFill>
              </a:rPr>
              <a:t>VQ-VAE</a:t>
            </a:r>
            <a:r>
              <a:rPr lang="ja-JP" altLang="en-US" sz="2000" b="1" dirty="0">
                <a:solidFill>
                  <a:srgbClr val="C00000"/>
                </a:solidFill>
              </a:rPr>
              <a:t>，</a:t>
            </a:r>
            <a:r>
              <a:rPr lang="en-US" altLang="ja-JP" sz="2000" b="1" dirty="0">
                <a:solidFill>
                  <a:srgbClr val="C00000"/>
                </a:solidFill>
              </a:rPr>
              <a:t>CAE)</a:t>
            </a:r>
            <a:r>
              <a:rPr lang="ja-JP" altLang="en-US" sz="2000" dirty="0"/>
              <a:t>，</a:t>
            </a:r>
            <a:r>
              <a:rPr lang="en-US" altLang="ja-JP" sz="2000" b="1" dirty="0">
                <a:solidFill>
                  <a:srgbClr val="C00000"/>
                </a:solidFill>
              </a:rPr>
              <a:t>Metric Learning</a:t>
            </a:r>
            <a:r>
              <a:rPr lang="ja-JP" altLang="en-US" sz="2000" dirty="0"/>
              <a:t>，</a:t>
            </a:r>
            <a:r>
              <a:rPr lang="en-US" altLang="ja-JP" sz="2000" dirty="0" err="1"/>
              <a:t>ViT</a:t>
            </a:r>
            <a:endParaRPr lang="en-US" altLang="ja-JP" sz="2000" dirty="0"/>
          </a:p>
        </p:txBody>
      </p:sp>
      <p:sp>
        <p:nvSpPr>
          <p:cNvPr id="23" name="テキスト ボックス 22">
            <a:extLst>
              <a:ext uri="{FF2B5EF4-FFF2-40B4-BE49-F238E27FC236}">
                <a16:creationId xmlns:a16="http://schemas.microsoft.com/office/drawing/2014/main" id="{179A62B8-845D-403D-B1EA-DB95484330AF}"/>
              </a:ext>
            </a:extLst>
          </p:cNvPr>
          <p:cNvSpPr txBox="1"/>
          <p:nvPr/>
        </p:nvSpPr>
        <p:spPr>
          <a:xfrm flipH="1">
            <a:off x="2616708" y="2959193"/>
            <a:ext cx="6267450" cy="461665"/>
          </a:xfrm>
          <a:prstGeom prst="rect">
            <a:avLst/>
          </a:prstGeom>
          <a:solidFill>
            <a:schemeClr val="bg1"/>
          </a:solidFill>
          <a:ln w="38100">
            <a:solidFill>
              <a:srgbClr val="0070C0"/>
            </a:solidFill>
          </a:ln>
        </p:spPr>
        <p:txBody>
          <a:bodyPr wrap="square" rtlCol="0">
            <a:spAutoFit/>
          </a:bodyPr>
          <a:lstStyle/>
          <a:p>
            <a:pPr algn="ctr"/>
            <a:r>
              <a:rPr lang="ja-JP" altLang="en-US" sz="2400" dirty="0"/>
              <a:t>画像検索の高速化を実現する仕組み</a:t>
            </a:r>
            <a:endParaRPr kumimoji="1" lang="ja-JP" altLang="en-US" sz="2400" dirty="0"/>
          </a:p>
        </p:txBody>
      </p:sp>
      <p:graphicFrame>
        <p:nvGraphicFramePr>
          <p:cNvPr id="25" name="表 25">
            <a:extLst>
              <a:ext uri="{FF2B5EF4-FFF2-40B4-BE49-F238E27FC236}">
                <a16:creationId xmlns:a16="http://schemas.microsoft.com/office/drawing/2014/main" id="{BDF6E1A2-3502-409E-BFE9-96EF27D2C1D0}"/>
              </a:ext>
            </a:extLst>
          </p:cNvPr>
          <p:cNvGraphicFramePr>
            <a:graphicFrameLocks noGrp="1"/>
          </p:cNvGraphicFramePr>
          <p:nvPr>
            <p:extLst>
              <p:ext uri="{D42A27DB-BD31-4B8C-83A1-F6EECF244321}">
                <p14:modId xmlns:p14="http://schemas.microsoft.com/office/powerpoint/2010/main" val="1426531406"/>
              </p:ext>
            </p:extLst>
          </p:nvPr>
        </p:nvGraphicFramePr>
        <p:xfrm>
          <a:off x="7687781" y="4160002"/>
          <a:ext cx="2132715" cy="1567403"/>
        </p:xfrm>
        <a:graphic>
          <a:graphicData uri="http://schemas.openxmlformats.org/drawingml/2006/table">
            <a:tbl>
              <a:tblPr firstRow="1" bandRow="1">
                <a:tableStyleId>{5C22544A-7EE6-4342-B048-85BDC9FD1C3A}</a:tableStyleId>
              </a:tblPr>
              <a:tblGrid>
                <a:gridCol w="710905">
                  <a:extLst>
                    <a:ext uri="{9D8B030D-6E8A-4147-A177-3AD203B41FA5}">
                      <a16:colId xmlns:a16="http://schemas.microsoft.com/office/drawing/2014/main" val="1067600770"/>
                    </a:ext>
                  </a:extLst>
                </a:gridCol>
                <a:gridCol w="710905">
                  <a:extLst>
                    <a:ext uri="{9D8B030D-6E8A-4147-A177-3AD203B41FA5}">
                      <a16:colId xmlns:a16="http://schemas.microsoft.com/office/drawing/2014/main" val="2965378136"/>
                    </a:ext>
                  </a:extLst>
                </a:gridCol>
                <a:gridCol w="710905">
                  <a:extLst>
                    <a:ext uri="{9D8B030D-6E8A-4147-A177-3AD203B41FA5}">
                      <a16:colId xmlns:a16="http://schemas.microsoft.com/office/drawing/2014/main" val="3475995203"/>
                    </a:ext>
                  </a:extLst>
                </a:gridCol>
              </a:tblGrid>
              <a:tr h="355808">
                <a:tc>
                  <a:txBody>
                    <a:bodyPr/>
                    <a:lstStyle/>
                    <a:p>
                      <a:r>
                        <a:rPr kumimoji="1" lang="ja-JP" altLang="en-US" sz="1400" dirty="0"/>
                        <a:t>猫</a:t>
                      </a:r>
                    </a:p>
                  </a:txBody>
                  <a:tcPr/>
                </a:tc>
                <a:tc>
                  <a:txBody>
                    <a:bodyPr/>
                    <a:lstStyle/>
                    <a:p>
                      <a:r>
                        <a:rPr kumimoji="1" lang="ja-JP" altLang="en-US" sz="1400" dirty="0"/>
                        <a:t>犬</a:t>
                      </a:r>
                    </a:p>
                  </a:txBody>
                  <a:tcPr/>
                </a:tc>
                <a:tc>
                  <a:txBody>
                    <a:bodyPr/>
                    <a:lstStyle/>
                    <a:p>
                      <a:r>
                        <a:rPr kumimoji="1" lang="ja-JP" altLang="en-US" sz="1400" dirty="0"/>
                        <a:t>鳥</a:t>
                      </a:r>
                    </a:p>
                  </a:txBody>
                  <a:tcPr/>
                </a:tc>
                <a:extLst>
                  <a:ext uri="{0D108BD9-81ED-4DB2-BD59-A6C34878D82A}">
                    <a16:rowId xmlns:a16="http://schemas.microsoft.com/office/drawing/2014/main" val="4212612547"/>
                  </a:ext>
                </a:extLst>
              </a:tr>
              <a:tr h="403865">
                <a:tc>
                  <a:txBody>
                    <a:bodyPr/>
                    <a:lstStyle/>
                    <a:p>
                      <a:r>
                        <a:rPr kumimoji="1" lang="en-US" altLang="ja-JP" sz="1400" dirty="0"/>
                        <a:t>Cat_1</a:t>
                      </a:r>
                      <a:endParaRPr kumimoji="1" lang="ja-JP" altLang="en-US" sz="1400" dirty="0"/>
                    </a:p>
                  </a:txBody>
                  <a:tcPr/>
                </a:tc>
                <a:tc>
                  <a:txBody>
                    <a:bodyPr/>
                    <a:lstStyle/>
                    <a:p>
                      <a:r>
                        <a:rPr kumimoji="1" lang="en-US" altLang="ja-JP" sz="1400" dirty="0"/>
                        <a:t>Dog_1</a:t>
                      </a:r>
                      <a:endParaRPr kumimoji="1" lang="ja-JP" altLang="en-US" sz="1400" dirty="0"/>
                    </a:p>
                  </a:txBody>
                  <a:tcPr/>
                </a:tc>
                <a:tc>
                  <a:txBody>
                    <a:bodyPr/>
                    <a:lstStyle/>
                    <a:p>
                      <a:r>
                        <a:rPr kumimoji="1" lang="en-US" altLang="ja-JP" sz="1400" dirty="0"/>
                        <a:t>Bird_1</a:t>
                      </a:r>
                      <a:endParaRPr kumimoji="1" lang="ja-JP" altLang="en-US" sz="1400" dirty="0"/>
                    </a:p>
                  </a:txBody>
                  <a:tcPr/>
                </a:tc>
                <a:extLst>
                  <a:ext uri="{0D108BD9-81ED-4DB2-BD59-A6C34878D82A}">
                    <a16:rowId xmlns:a16="http://schemas.microsoft.com/office/drawing/2014/main" val="605463086"/>
                  </a:ext>
                </a:extLst>
              </a:tr>
              <a:tr h="403865">
                <a:tc>
                  <a:txBody>
                    <a:bodyPr/>
                    <a:lstStyle/>
                    <a:p>
                      <a:r>
                        <a:rPr kumimoji="1" lang="en-US" altLang="ja-JP" sz="1400" dirty="0"/>
                        <a:t>Cat_2</a:t>
                      </a:r>
                      <a:endParaRPr kumimoji="1" lang="ja-JP" altLang="en-US" sz="1400" dirty="0"/>
                    </a:p>
                  </a:txBody>
                  <a:tcPr/>
                </a:tc>
                <a:tc>
                  <a:txBody>
                    <a:bodyPr/>
                    <a:lstStyle/>
                    <a:p>
                      <a:r>
                        <a:rPr kumimoji="1" lang="en-US" altLang="ja-JP" sz="1400" dirty="0"/>
                        <a:t>Dog_2</a:t>
                      </a:r>
                      <a:endParaRPr kumimoji="1" lang="ja-JP" altLang="en-US" sz="1400" dirty="0"/>
                    </a:p>
                  </a:txBody>
                  <a:tcPr/>
                </a:tc>
                <a:tc>
                  <a:txBody>
                    <a:bodyPr/>
                    <a:lstStyle/>
                    <a:p>
                      <a:r>
                        <a:rPr kumimoji="1" lang="en-US" altLang="ja-JP" sz="1400" dirty="0"/>
                        <a:t>Bird_2</a:t>
                      </a:r>
                      <a:endParaRPr kumimoji="1" lang="ja-JP" altLang="en-US" sz="1400" dirty="0"/>
                    </a:p>
                  </a:txBody>
                  <a:tcPr/>
                </a:tc>
                <a:extLst>
                  <a:ext uri="{0D108BD9-81ED-4DB2-BD59-A6C34878D82A}">
                    <a16:rowId xmlns:a16="http://schemas.microsoft.com/office/drawing/2014/main" val="704963334"/>
                  </a:ext>
                </a:extLst>
              </a:tr>
              <a:tr h="403865">
                <a:tc>
                  <a:txBody>
                    <a:bodyPr/>
                    <a:lstStyle/>
                    <a:p>
                      <a:r>
                        <a:rPr kumimoji="1" lang="en-US" altLang="ja-JP" sz="1400" dirty="0"/>
                        <a:t>Cat_3</a:t>
                      </a:r>
                      <a:endParaRPr kumimoji="1" lang="ja-JP" altLang="en-US" sz="1400" dirty="0"/>
                    </a:p>
                  </a:txBody>
                  <a:tcPr/>
                </a:tc>
                <a:tc>
                  <a:txBody>
                    <a:bodyPr/>
                    <a:lstStyle/>
                    <a:p>
                      <a:r>
                        <a:rPr kumimoji="1" lang="en-US" altLang="ja-JP" sz="1400" dirty="0"/>
                        <a:t>Dog_3</a:t>
                      </a:r>
                      <a:endParaRPr kumimoji="1" lang="ja-JP" altLang="en-US" sz="1400" dirty="0"/>
                    </a:p>
                  </a:txBody>
                  <a:tcPr/>
                </a:tc>
                <a:tc>
                  <a:txBody>
                    <a:bodyPr/>
                    <a:lstStyle/>
                    <a:p>
                      <a:r>
                        <a:rPr kumimoji="1" lang="en-US" altLang="ja-JP" sz="1400" dirty="0"/>
                        <a:t>Bird_3</a:t>
                      </a:r>
                      <a:endParaRPr kumimoji="1" lang="ja-JP" altLang="en-US" sz="1400" dirty="0"/>
                    </a:p>
                  </a:txBody>
                  <a:tcPr/>
                </a:tc>
                <a:extLst>
                  <a:ext uri="{0D108BD9-81ED-4DB2-BD59-A6C34878D82A}">
                    <a16:rowId xmlns:a16="http://schemas.microsoft.com/office/drawing/2014/main" val="2053616988"/>
                  </a:ext>
                </a:extLst>
              </a:tr>
            </a:tbl>
          </a:graphicData>
        </a:graphic>
      </p:graphicFrame>
      <p:sp>
        <p:nvSpPr>
          <p:cNvPr id="26" name="矢印: 右 25">
            <a:extLst>
              <a:ext uri="{FF2B5EF4-FFF2-40B4-BE49-F238E27FC236}">
                <a16:creationId xmlns:a16="http://schemas.microsoft.com/office/drawing/2014/main" id="{317B5293-B47D-4452-BA9B-434DBB8FB38A}"/>
              </a:ext>
            </a:extLst>
          </p:cNvPr>
          <p:cNvSpPr/>
          <p:nvPr/>
        </p:nvSpPr>
        <p:spPr>
          <a:xfrm>
            <a:off x="10023862" y="4446392"/>
            <a:ext cx="1315350" cy="1043916"/>
          </a:xfrm>
          <a:prstGeom prst="rightArrow">
            <a:avLst>
              <a:gd name="adj1" fmla="val 50000"/>
              <a:gd name="adj2" fmla="val 40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類似画像</a:t>
            </a:r>
            <a:endParaRPr kumimoji="1" lang="en-US" altLang="ja-JP" sz="1600" dirty="0"/>
          </a:p>
        </p:txBody>
      </p:sp>
      <p:sp>
        <p:nvSpPr>
          <p:cNvPr id="27" name="テキスト ボックス 26">
            <a:extLst>
              <a:ext uri="{FF2B5EF4-FFF2-40B4-BE49-F238E27FC236}">
                <a16:creationId xmlns:a16="http://schemas.microsoft.com/office/drawing/2014/main" id="{343C8663-1383-4D7D-B32C-13BD0DA1517A}"/>
              </a:ext>
            </a:extLst>
          </p:cNvPr>
          <p:cNvSpPr txBox="1"/>
          <p:nvPr/>
        </p:nvSpPr>
        <p:spPr>
          <a:xfrm>
            <a:off x="7772806" y="5894567"/>
            <a:ext cx="1971676" cy="646331"/>
          </a:xfrm>
          <a:prstGeom prst="rect">
            <a:avLst/>
          </a:prstGeom>
          <a:noFill/>
        </p:spPr>
        <p:txBody>
          <a:bodyPr wrap="square" rtlCol="0">
            <a:spAutoFit/>
          </a:bodyPr>
          <a:lstStyle/>
          <a:p>
            <a:r>
              <a:rPr lang="ja-JP" altLang="en-US" dirty="0"/>
              <a:t>索引：</a:t>
            </a:r>
            <a:r>
              <a:rPr lang="ja-JP" altLang="en-US" b="1" dirty="0"/>
              <a:t>特徴量</a:t>
            </a:r>
            <a:endParaRPr lang="en-US" altLang="ja-JP" b="1" dirty="0"/>
          </a:p>
          <a:p>
            <a:r>
              <a:rPr kumimoji="1" lang="ja-JP" altLang="en-US" dirty="0"/>
              <a:t>実データ：画像</a:t>
            </a:r>
          </a:p>
        </p:txBody>
      </p:sp>
      <p:grpSp>
        <p:nvGrpSpPr>
          <p:cNvPr id="39" name="グループ化 38">
            <a:extLst>
              <a:ext uri="{FF2B5EF4-FFF2-40B4-BE49-F238E27FC236}">
                <a16:creationId xmlns:a16="http://schemas.microsoft.com/office/drawing/2014/main" id="{581636CC-644A-4280-B8A8-E7FFC1C6CB64}"/>
              </a:ext>
            </a:extLst>
          </p:cNvPr>
          <p:cNvGrpSpPr/>
          <p:nvPr/>
        </p:nvGrpSpPr>
        <p:grpSpPr>
          <a:xfrm>
            <a:off x="4973398" y="3756946"/>
            <a:ext cx="1132519" cy="1076638"/>
            <a:chOff x="4222749" y="4162759"/>
            <a:chExt cx="1885950" cy="1677652"/>
          </a:xfrm>
        </p:grpSpPr>
        <p:cxnSp>
          <p:nvCxnSpPr>
            <p:cNvPr id="29" name="直線矢印コネクタ 28">
              <a:extLst>
                <a:ext uri="{FF2B5EF4-FFF2-40B4-BE49-F238E27FC236}">
                  <a16:creationId xmlns:a16="http://schemas.microsoft.com/office/drawing/2014/main" id="{D5FB2AF4-21C4-4B9F-A512-0E17E1032087}"/>
                </a:ext>
              </a:extLst>
            </p:cNvPr>
            <p:cNvCxnSpPr/>
            <p:nvPr/>
          </p:nvCxnSpPr>
          <p:spPr>
            <a:xfrm flipV="1">
              <a:off x="4222749" y="4162759"/>
              <a:ext cx="0" cy="16776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41EEEE5C-6A0B-4F29-9FC0-CBD57B9C5453}"/>
                </a:ext>
              </a:extLst>
            </p:cNvPr>
            <p:cNvCxnSpPr>
              <a:cxnSpLocks/>
            </p:cNvCxnSpPr>
            <p:nvPr/>
          </p:nvCxnSpPr>
          <p:spPr>
            <a:xfrm flipV="1">
              <a:off x="4222749" y="5840410"/>
              <a:ext cx="188595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02934B5A-890C-48C6-B1C1-42ED9F9C0FB5}"/>
                </a:ext>
              </a:extLst>
            </p:cNvPr>
            <p:cNvSpPr/>
            <p:nvPr/>
          </p:nvSpPr>
          <p:spPr>
            <a:xfrm>
              <a:off x="5057777" y="4371624"/>
              <a:ext cx="742950" cy="581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猫</a:t>
              </a:r>
            </a:p>
          </p:txBody>
        </p:sp>
        <p:sp>
          <p:nvSpPr>
            <p:cNvPr id="36" name="楕円 35">
              <a:extLst>
                <a:ext uri="{FF2B5EF4-FFF2-40B4-BE49-F238E27FC236}">
                  <a16:creationId xmlns:a16="http://schemas.microsoft.com/office/drawing/2014/main" id="{806F2494-6820-4B96-BC5B-FE247CAEE488}"/>
                </a:ext>
              </a:extLst>
            </p:cNvPr>
            <p:cNvSpPr/>
            <p:nvPr/>
          </p:nvSpPr>
          <p:spPr>
            <a:xfrm>
              <a:off x="4297426" y="4722655"/>
              <a:ext cx="742950" cy="5810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a:t>犬</a:t>
              </a:r>
              <a:endParaRPr kumimoji="1" lang="ja-JP" altLang="en-US" dirty="0"/>
            </a:p>
          </p:txBody>
        </p:sp>
        <p:sp>
          <p:nvSpPr>
            <p:cNvPr id="37" name="楕円 36">
              <a:extLst>
                <a:ext uri="{FF2B5EF4-FFF2-40B4-BE49-F238E27FC236}">
                  <a16:creationId xmlns:a16="http://schemas.microsoft.com/office/drawing/2014/main" id="{423947EC-137C-4A4C-840F-1793F34697EC}"/>
                </a:ext>
              </a:extLst>
            </p:cNvPr>
            <p:cNvSpPr/>
            <p:nvPr/>
          </p:nvSpPr>
          <p:spPr>
            <a:xfrm>
              <a:off x="5115052" y="5103237"/>
              <a:ext cx="742950" cy="581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鳥</a:t>
              </a:r>
            </a:p>
          </p:txBody>
        </p:sp>
      </p:grpSp>
      <p:sp>
        <p:nvSpPr>
          <p:cNvPr id="38" name="矢印: 右 37">
            <a:extLst>
              <a:ext uri="{FF2B5EF4-FFF2-40B4-BE49-F238E27FC236}">
                <a16:creationId xmlns:a16="http://schemas.microsoft.com/office/drawing/2014/main" id="{FBAE598A-6427-4F6B-AE23-FBBE827F8527}"/>
              </a:ext>
            </a:extLst>
          </p:cNvPr>
          <p:cNvSpPr/>
          <p:nvPr/>
        </p:nvSpPr>
        <p:spPr>
          <a:xfrm>
            <a:off x="6269106" y="4014606"/>
            <a:ext cx="1291488" cy="508751"/>
          </a:xfrm>
          <a:prstGeom prst="rightArrow">
            <a:avLst>
              <a:gd name="adj1" fmla="val 55232"/>
              <a:gd name="adj2" fmla="val 75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事前分類</a:t>
            </a:r>
            <a:endParaRPr kumimoji="1" lang="ja-JP" altLang="en-US" sz="1600" dirty="0"/>
          </a:p>
        </p:txBody>
      </p:sp>
      <p:sp>
        <p:nvSpPr>
          <p:cNvPr id="40" name="正方形/長方形 39">
            <a:extLst>
              <a:ext uri="{FF2B5EF4-FFF2-40B4-BE49-F238E27FC236}">
                <a16:creationId xmlns:a16="http://schemas.microsoft.com/office/drawing/2014/main" id="{1F5F0757-9E8C-4F15-92BC-A9A097A81860}"/>
              </a:ext>
            </a:extLst>
          </p:cNvPr>
          <p:cNvSpPr/>
          <p:nvPr/>
        </p:nvSpPr>
        <p:spPr>
          <a:xfrm>
            <a:off x="961042" y="5331001"/>
            <a:ext cx="978213" cy="761210"/>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2" name="グラフィックス 41" descr="ハチドリ">
            <a:extLst>
              <a:ext uri="{FF2B5EF4-FFF2-40B4-BE49-F238E27FC236}">
                <a16:creationId xmlns:a16="http://schemas.microsoft.com/office/drawing/2014/main" id="{A908DCD1-F276-4C75-A5E1-D99F854851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9478" y="5243258"/>
            <a:ext cx="914400" cy="914400"/>
          </a:xfrm>
          <a:prstGeom prst="rect">
            <a:avLst/>
          </a:prstGeom>
        </p:spPr>
      </p:pic>
      <p:sp>
        <p:nvSpPr>
          <p:cNvPr id="43" name="テキスト ボックス 42">
            <a:extLst>
              <a:ext uri="{FF2B5EF4-FFF2-40B4-BE49-F238E27FC236}">
                <a16:creationId xmlns:a16="http://schemas.microsoft.com/office/drawing/2014/main" id="{FB855D0B-FE59-4E07-94A5-94039542A328}"/>
              </a:ext>
            </a:extLst>
          </p:cNvPr>
          <p:cNvSpPr txBox="1"/>
          <p:nvPr/>
        </p:nvSpPr>
        <p:spPr>
          <a:xfrm flipH="1">
            <a:off x="907465" y="6143488"/>
            <a:ext cx="1268731" cy="369332"/>
          </a:xfrm>
          <a:prstGeom prst="rect">
            <a:avLst/>
          </a:prstGeom>
          <a:noFill/>
        </p:spPr>
        <p:txBody>
          <a:bodyPr wrap="square" rtlCol="0">
            <a:spAutoFit/>
          </a:bodyPr>
          <a:lstStyle/>
          <a:p>
            <a:r>
              <a:rPr kumimoji="1" lang="ja-JP" altLang="en-US" b="1" dirty="0"/>
              <a:t>入力画像</a:t>
            </a:r>
          </a:p>
        </p:txBody>
      </p:sp>
      <p:sp>
        <p:nvSpPr>
          <p:cNvPr id="44" name="台形 43">
            <a:extLst>
              <a:ext uri="{FF2B5EF4-FFF2-40B4-BE49-F238E27FC236}">
                <a16:creationId xmlns:a16="http://schemas.microsoft.com/office/drawing/2014/main" id="{AAF57993-42FE-42D8-AC8D-93CEA438F022}"/>
              </a:ext>
            </a:extLst>
          </p:cNvPr>
          <p:cNvSpPr/>
          <p:nvPr/>
        </p:nvSpPr>
        <p:spPr>
          <a:xfrm rot="5400000">
            <a:off x="2825895" y="3753815"/>
            <a:ext cx="1170382" cy="1132517"/>
          </a:xfrm>
          <a:prstGeom prst="trapezoid">
            <a:avLst>
              <a:gd name="adj" fmla="val 20711"/>
            </a:avLst>
          </a:prstGeom>
          <a:ln w="38100">
            <a:solidFill>
              <a:srgbClr val="0070C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45" name="テキスト ボックス 44">
            <a:extLst>
              <a:ext uri="{FF2B5EF4-FFF2-40B4-BE49-F238E27FC236}">
                <a16:creationId xmlns:a16="http://schemas.microsoft.com/office/drawing/2014/main" id="{DFEAC8EC-07DF-4648-8F49-72014CD9B39E}"/>
              </a:ext>
            </a:extLst>
          </p:cNvPr>
          <p:cNvSpPr txBox="1"/>
          <p:nvPr/>
        </p:nvSpPr>
        <p:spPr>
          <a:xfrm>
            <a:off x="2776645" y="3889185"/>
            <a:ext cx="1132518" cy="861774"/>
          </a:xfrm>
          <a:prstGeom prst="rect">
            <a:avLst/>
          </a:prstGeom>
          <a:noFill/>
        </p:spPr>
        <p:txBody>
          <a:bodyPr wrap="square" rtlCol="0">
            <a:spAutoFit/>
          </a:bodyPr>
          <a:lstStyle/>
          <a:p>
            <a:pPr algn="ctr"/>
            <a:r>
              <a:rPr kumimoji="1" lang="ja-JP" altLang="en-US" sz="1600" b="1" dirty="0">
                <a:solidFill>
                  <a:schemeClr val="bg1"/>
                </a:solidFill>
              </a:rPr>
              <a:t>深層学習</a:t>
            </a:r>
            <a:endParaRPr kumimoji="1" lang="en-US" altLang="ja-JP" sz="1600" b="1" dirty="0">
              <a:solidFill>
                <a:schemeClr val="bg1"/>
              </a:solidFill>
            </a:endParaRPr>
          </a:p>
          <a:p>
            <a:pPr algn="ctr"/>
            <a:r>
              <a:rPr lang="ja-JP" altLang="en-US" sz="1600" b="1" dirty="0">
                <a:solidFill>
                  <a:schemeClr val="bg1"/>
                </a:solidFill>
              </a:rPr>
              <a:t>による</a:t>
            </a:r>
            <a:endParaRPr kumimoji="1" lang="en-US" altLang="ja-JP" sz="1600" b="1" dirty="0">
              <a:solidFill>
                <a:schemeClr val="bg1"/>
              </a:solidFill>
            </a:endParaRPr>
          </a:p>
          <a:p>
            <a:pPr algn="ctr"/>
            <a:r>
              <a:rPr kumimoji="1" lang="ja-JP" altLang="en-US" sz="1600" b="1" dirty="0">
                <a:solidFill>
                  <a:schemeClr val="bg1"/>
                </a:solidFill>
              </a:rPr>
              <a:t>特徴抽出</a:t>
            </a:r>
          </a:p>
        </p:txBody>
      </p:sp>
      <p:sp>
        <p:nvSpPr>
          <p:cNvPr id="46" name="矢印: 右 45">
            <a:extLst>
              <a:ext uri="{FF2B5EF4-FFF2-40B4-BE49-F238E27FC236}">
                <a16:creationId xmlns:a16="http://schemas.microsoft.com/office/drawing/2014/main" id="{D1B65F83-8F4D-401E-AF32-5DFA6C0B76C8}"/>
              </a:ext>
            </a:extLst>
          </p:cNvPr>
          <p:cNvSpPr/>
          <p:nvPr/>
        </p:nvSpPr>
        <p:spPr>
          <a:xfrm>
            <a:off x="4097377" y="3995524"/>
            <a:ext cx="755989" cy="516728"/>
          </a:xfrm>
          <a:prstGeom prst="rightArrow">
            <a:avLst>
              <a:gd name="adj1" fmla="val 55232"/>
              <a:gd name="adj2" fmla="val 502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特徴</a:t>
            </a:r>
          </a:p>
        </p:txBody>
      </p:sp>
      <p:sp>
        <p:nvSpPr>
          <p:cNvPr id="48" name="矢印: 右 47">
            <a:extLst>
              <a:ext uri="{FF2B5EF4-FFF2-40B4-BE49-F238E27FC236}">
                <a16:creationId xmlns:a16="http://schemas.microsoft.com/office/drawing/2014/main" id="{A297F90C-A95A-4A32-9183-BAFEF6895C4B}"/>
              </a:ext>
            </a:extLst>
          </p:cNvPr>
          <p:cNvSpPr/>
          <p:nvPr/>
        </p:nvSpPr>
        <p:spPr>
          <a:xfrm>
            <a:off x="4104532" y="5508993"/>
            <a:ext cx="745472" cy="58477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600" dirty="0"/>
              <a:t>特徴</a:t>
            </a:r>
          </a:p>
        </p:txBody>
      </p:sp>
      <p:sp>
        <p:nvSpPr>
          <p:cNvPr id="50" name="台形 49">
            <a:extLst>
              <a:ext uri="{FF2B5EF4-FFF2-40B4-BE49-F238E27FC236}">
                <a16:creationId xmlns:a16="http://schemas.microsoft.com/office/drawing/2014/main" id="{D50E7761-0D1D-425E-A5F3-C23FEE567B82}"/>
              </a:ext>
            </a:extLst>
          </p:cNvPr>
          <p:cNvSpPr/>
          <p:nvPr/>
        </p:nvSpPr>
        <p:spPr>
          <a:xfrm rot="5400000">
            <a:off x="2825895" y="5272662"/>
            <a:ext cx="1170382" cy="1132517"/>
          </a:xfrm>
          <a:prstGeom prst="trapezoid">
            <a:avLst>
              <a:gd name="adj" fmla="val 20711"/>
            </a:avLst>
          </a:prstGeom>
          <a:solidFill>
            <a:schemeClr val="accent1">
              <a:lumMod val="20000"/>
              <a:lumOff val="80000"/>
            </a:schemeClr>
          </a:solidFill>
          <a:ln w="38100">
            <a:solidFill>
              <a:srgbClr val="0070C0"/>
            </a:solidFill>
            <a:prstDash val="sys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1" name="テキスト ボックス 50">
            <a:extLst>
              <a:ext uri="{FF2B5EF4-FFF2-40B4-BE49-F238E27FC236}">
                <a16:creationId xmlns:a16="http://schemas.microsoft.com/office/drawing/2014/main" id="{E34BEFF8-C687-4632-9901-7B5C5D8A7E46}"/>
              </a:ext>
            </a:extLst>
          </p:cNvPr>
          <p:cNvSpPr txBox="1"/>
          <p:nvPr/>
        </p:nvSpPr>
        <p:spPr>
          <a:xfrm>
            <a:off x="2738674" y="5546532"/>
            <a:ext cx="1320732" cy="584775"/>
          </a:xfrm>
          <a:prstGeom prst="rect">
            <a:avLst/>
          </a:prstGeom>
          <a:noFill/>
        </p:spPr>
        <p:txBody>
          <a:bodyPr wrap="square" rtlCol="0">
            <a:spAutoFit/>
          </a:bodyPr>
          <a:lstStyle/>
          <a:p>
            <a:pPr algn="ctr"/>
            <a:r>
              <a:rPr lang="ja-JP" altLang="en-US" sz="1600" b="1" dirty="0">
                <a:solidFill>
                  <a:srgbClr val="FF0000"/>
                </a:solidFill>
              </a:rPr>
              <a:t>学習済み</a:t>
            </a:r>
            <a:endParaRPr lang="en-US" altLang="ja-JP" sz="1600" b="1" dirty="0">
              <a:solidFill>
                <a:srgbClr val="FF0000"/>
              </a:solidFill>
            </a:endParaRPr>
          </a:p>
          <a:p>
            <a:pPr algn="ctr"/>
            <a:r>
              <a:rPr kumimoji="1" lang="ja-JP" altLang="en-US" sz="1600" b="1" dirty="0">
                <a:solidFill>
                  <a:srgbClr val="FF0000"/>
                </a:solidFill>
              </a:rPr>
              <a:t>特徴抽出器</a:t>
            </a:r>
            <a:endParaRPr kumimoji="1" lang="en-US" altLang="ja-JP" sz="1600" b="1" dirty="0">
              <a:solidFill>
                <a:srgbClr val="FF0000"/>
              </a:solidFill>
            </a:endParaRPr>
          </a:p>
        </p:txBody>
      </p:sp>
      <p:sp>
        <p:nvSpPr>
          <p:cNvPr id="61" name="正方形/長方形 60">
            <a:extLst>
              <a:ext uri="{FF2B5EF4-FFF2-40B4-BE49-F238E27FC236}">
                <a16:creationId xmlns:a16="http://schemas.microsoft.com/office/drawing/2014/main" id="{42A28F47-3F0D-43C4-89E9-A51975D1156D}"/>
              </a:ext>
            </a:extLst>
          </p:cNvPr>
          <p:cNvSpPr/>
          <p:nvPr/>
        </p:nvSpPr>
        <p:spPr>
          <a:xfrm>
            <a:off x="901785" y="3630531"/>
            <a:ext cx="673180" cy="500878"/>
          </a:xfrm>
          <a:prstGeom prst="rect">
            <a:avLst/>
          </a:prstGeom>
          <a:solidFill>
            <a:schemeClr val="bg1"/>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00D73FA9-85EF-41F2-8F51-DFE055AB3BE1}"/>
              </a:ext>
            </a:extLst>
          </p:cNvPr>
          <p:cNvSpPr/>
          <p:nvPr/>
        </p:nvSpPr>
        <p:spPr>
          <a:xfrm>
            <a:off x="954147" y="3678691"/>
            <a:ext cx="673180" cy="500878"/>
          </a:xfrm>
          <a:prstGeom prst="rect">
            <a:avLst/>
          </a:prstGeom>
          <a:solidFill>
            <a:schemeClr val="bg1"/>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B631F216-B7D0-4BFB-BDCC-2626F6995623}"/>
              </a:ext>
            </a:extLst>
          </p:cNvPr>
          <p:cNvSpPr/>
          <p:nvPr/>
        </p:nvSpPr>
        <p:spPr>
          <a:xfrm>
            <a:off x="1021025" y="3751440"/>
            <a:ext cx="673180" cy="500878"/>
          </a:xfrm>
          <a:prstGeom prst="rect">
            <a:avLst/>
          </a:prstGeom>
          <a:solidFill>
            <a:schemeClr val="bg1"/>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5" name="グラフィックス 64" descr="ネコ">
            <a:extLst>
              <a:ext uri="{FF2B5EF4-FFF2-40B4-BE49-F238E27FC236}">
                <a16:creationId xmlns:a16="http://schemas.microsoft.com/office/drawing/2014/main" id="{018DDCF2-3AE4-4721-8053-7810BD81E9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3736" y="3750883"/>
            <a:ext cx="477440" cy="501435"/>
          </a:xfrm>
          <a:prstGeom prst="rect">
            <a:avLst/>
          </a:prstGeom>
        </p:spPr>
      </p:pic>
      <p:grpSp>
        <p:nvGrpSpPr>
          <p:cNvPr id="67" name="グループ化 66">
            <a:extLst>
              <a:ext uri="{FF2B5EF4-FFF2-40B4-BE49-F238E27FC236}">
                <a16:creationId xmlns:a16="http://schemas.microsoft.com/office/drawing/2014/main" id="{8BC04A7D-3DB7-470E-8E3C-5A219C9D4BCE}"/>
              </a:ext>
            </a:extLst>
          </p:cNvPr>
          <p:cNvGrpSpPr/>
          <p:nvPr/>
        </p:nvGrpSpPr>
        <p:grpSpPr>
          <a:xfrm>
            <a:off x="901785" y="4334512"/>
            <a:ext cx="792420" cy="621787"/>
            <a:chOff x="851707" y="3785788"/>
            <a:chExt cx="1333120" cy="996001"/>
          </a:xfrm>
        </p:grpSpPr>
        <p:sp>
          <p:nvSpPr>
            <p:cNvPr id="68" name="正方形/長方形 67">
              <a:extLst>
                <a:ext uri="{FF2B5EF4-FFF2-40B4-BE49-F238E27FC236}">
                  <a16:creationId xmlns:a16="http://schemas.microsoft.com/office/drawing/2014/main" id="{7F3EE853-F5AA-41D9-98EA-FEDD72546080}"/>
                </a:ext>
              </a:extLst>
            </p:cNvPr>
            <p:cNvSpPr/>
            <p:nvPr/>
          </p:nvSpPr>
          <p:spPr>
            <a:xfrm>
              <a:off x="851707" y="3785788"/>
              <a:ext cx="1132518" cy="802325"/>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4CF2E80C-1287-4192-8689-59A33FE3AE70}"/>
                </a:ext>
              </a:extLst>
            </p:cNvPr>
            <p:cNvSpPr/>
            <p:nvPr/>
          </p:nvSpPr>
          <p:spPr>
            <a:xfrm>
              <a:off x="939798" y="3862697"/>
              <a:ext cx="1132518" cy="802325"/>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0B32D799-041B-4454-8018-EBBE2CB4B74F}"/>
                </a:ext>
              </a:extLst>
            </p:cNvPr>
            <p:cNvSpPr/>
            <p:nvPr/>
          </p:nvSpPr>
          <p:spPr>
            <a:xfrm>
              <a:off x="1052309" y="3979464"/>
              <a:ext cx="1132518" cy="802325"/>
            </a:xfrm>
            <a:prstGeom prst="rect">
              <a:avLst/>
            </a:prstGeom>
            <a:solidFill>
              <a:schemeClr val="bg1"/>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72" name="グループ化 71">
            <a:extLst>
              <a:ext uri="{FF2B5EF4-FFF2-40B4-BE49-F238E27FC236}">
                <a16:creationId xmlns:a16="http://schemas.microsoft.com/office/drawing/2014/main" id="{0C6E823B-3C4E-4C6C-AD7B-1039B9EC3713}"/>
              </a:ext>
            </a:extLst>
          </p:cNvPr>
          <p:cNvGrpSpPr/>
          <p:nvPr/>
        </p:nvGrpSpPr>
        <p:grpSpPr>
          <a:xfrm>
            <a:off x="1742192" y="3631762"/>
            <a:ext cx="792420" cy="621787"/>
            <a:chOff x="851707" y="3785788"/>
            <a:chExt cx="1333120" cy="996001"/>
          </a:xfrm>
        </p:grpSpPr>
        <p:sp>
          <p:nvSpPr>
            <p:cNvPr id="73" name="正方形/長方形 72">
              <a:extLst>
                <a:ext uri="{FF2B5EF4-FFF2-40B4-BE49-F238E27FC236}">
                  <a16:creationId xmlns:a16="http://schemas.microsoft.com/office/drawing/2014/main" id="{71E3C20E-EA5C-4B10-AAD9-8EE1E2A7444C}"/>
                </a:ext>
              </a:extLst>
            </p:cNvPr>
            <p:cNvSpPr/>
            <p:nvPr/>
          </p:nvSpPr>
          <p:spPr>
            <a:xfrm>
              <a:off x="851707" y="3785788"/>
              <a:ext cx="1132518" cy="802325"/>
            </a:xfrm>
            <a:prstGeom prst="rect">
              <a:avLst/>
            </a:prstGeom>
            <a:solidFill>
              <a:schemeClr val="bg1"/>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7974D0AE-363F-4EC8-B5C1-BAE25F5E4E48}"/>
                </a:ext>
              </a:extLst>
            </p:cNvPr>
            <p:cNvSpPr/>
            <p:nvPr/>
          </p:nvSpPr>
          <p:spPr>
            <a:xfrm>
              <a:off x="939798" y="3862697"/>
              <a:ext cx="1132518" cy="802325"/>
            </a:xfrm>
            <a:prstGeom prst="rect">
              <a:avLst/>
            </a:prstGeom>
            <a:solidFill>
              <a:schemeClr val="bg1"/>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6F9AC078-7178-48BD-B90B-03549689489E}"/>
                </a:ext>
              </a:extLst>
            </p:cNvPr>
            <p:cNvSpPr/>
            <p:nvPr/>
          </p:nvSpPr>
          <p:spPr>
            <a:xfrm>
              <a:off x="1052309" y="3979464"/>
              <a:ext cx="1132518" cy="802325"/>
            </a:xfrm>
            <a:prstGeom prst="rect">
              <a:avLst/>
            </a:prstGeom>
            <a:solidFill>
              <a:schemeClr val="bg1"/>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77" name="グラフィックス 76" descr="ハチドリ">
            <a:extLst>
              <a:ext uri="{FF2B5EF4-FFF2-40B4-BE49-F238E27FC236}">
                <a16:creationId xmlns:a16="http://schemas.microsoft.com/office/drawing/2014/main" id="{045BC500-8207-4D7B-9528-CE70329FB9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6510" y="4446392"/>
            <a:ext cx="524754" cy="524754"/>
          </a:xfrm>
          <a:prstGeom prst="rect">
            <a:avLst/>
          </a:prstGeom>
        </p:spPr>
      </p:pic>
      <p:pic>
        <p:nvPicPr>
          <p:cNvPr id="79" name="グラフィックス 78" descr="犬">
            <a:extLst>
              <a:ext uri="{FF2B5EF4-FFF2-40B4-BE49-F238E27FC236}">
                <a16:creationId xmlns:a16="http://schemas.microsoft.com/office/drawing/2014/main" id="{26D26BEC-14DE-4274-A067-19FC25DA71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84784" y="3721598"/>
            <a:ext cx="611838" cy="611838"/>
          </a:xfrm>
          <a:prstGeom prst="rect">
            <a:avLst/>
          </a:prstGeom>
        </p:spPr>
      </p:pic>
      <p:sp>
        <p:nvSpPr>
          <p:cNvPr id="80" name="矢印: 右 79">
            <a:extLst>
              <a:ext uri="{FF2B5EF4-FFF2-40B4-BE49-F238E27FC236}">
                <a16:creationId xmlns:a16="http://schemas.microsoft.com/office/drawing/2014/main" id="{30E28EF8-EA22-4F81-A96E-0A1DBED09749}"/>
              </a:ext>
            </a:extLst>
          </p:cNvPr>
          <p:cNvSpPr/>
          <p:nvPr/>
        </p:nvSpPr>
        <p:spPr>
          <a:xfrm>
            <a:off x="2142431" y="4360500"/>
            <a:ext cx="514182" cy="563394"/>
          </a:xfrm>
          <a:prstGeom prst="rightArrow">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dirty="0"/>
          </a:p>
        </p:txBody>
      </p:sp>
      <p:sp>
        <p:nvSpPr>
          <p:cNvPr id="81" name="四角形: 角を丸くする 80">
            <a:extLst>
              <a:ext uri="{FF2B5EF4-FFF2-40B4-BE49-F238E27FC236}">
                <a16:creationId xmlns:a16="http://schemas.microsoft.com/office/drawing/2014/main" id="{9BD2F6F4-F53A-42D0-86D0-7C8C29FC8543}"/>
              </a:ext>
            </a:extLst>
          </p:cNvPr>
          <p:cNvSpPr/>
          <p:nvPr/>
        </p:nvSpPr>
        <p:spPr>
          <a:xfrm>
            <a:off x="9174822" y="4943593"/>
            <a:ext cx="569660" cy="26681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3" name="テキスト ボックス 82">
            <a:extLst>
              <a:ext uri="{FF2B5EF4-FFF2-40B4-BE49-F238E27FC236}">
                <a16:creationId xmlns:a16="http://schemas.microsoft.com/office/drawing/2014/main" id="{8068FA9B-8F7B-4B4E-9A53-152A3F3ADB8E}"/>
              </a:ext>
            </a:extLst>
          </p:cNvPr>
          <p:cNvSpPr txBox="1"/>
          <p:nvPr/>
        </p:nvSpPr>
        <p:spPr>
          <a:xfrm>
            <a:off x="7966944" y="3458334"/>
            <a:ext cx="3270908" cy="369332"/>
          </a:xfrm>
          <a:prstGeom prst="rect">
            <a:avLst/>
          </a:prstGeom>
          <a:noFill/>
          <a:ln w="12700">
            <a:solidFill>
              <a:schemeClr val="tx1"/>
            </a:solidFill>
          </a:ln>
        </p:spPr>
        <p:txBody>
          <a:bodyPr wrap="square" rtlCol="0">
            <a:spAutoFit/>
          </a:bodyPr>
          <a:lstStyle/>
          <a:p>
            <a:r>
              <a:rPr lang="ja-JP" altLang="en-US" dirty="0"/>
              <a:t>注）猫、犬、鳥は疑似ラベル</a:t>
            </a:r>
            <a:endParaRPr kumimoji="1" lang="ja-JP" altLang="en-US" dirty="0"/>
          </a:p>
        </p:txBody>
      </p:sp>
      <p:grpSp>
        <p:nvGrpSpPr>
          <p:cNvPr id="84" name="グループ化 83">
            <a:extLst>
              <a:ext uri="{FF2B5EF4-FFF2-40B4-BE49-F238E27FC236}">
                <a16:creationId xmlns:a16="http://schemas.microsoft.com/office/drawing/2014/main" id="{88F7ECD0-76E9-48CF-8109-EE164D5BBC03}"/>
              </a:ext>
            </a:extLst>
          </p:cNvPr>
          <p:cNvGrpSpPr/>
          <p:nvPr/>
        </p:nvGrpSpPr>
        <p:grpSpPr>
          <a:xfrm>
            <a:off x="5015051" y="5363328"/>
            <a:ext cx="1484124" cy="1076638"/>
            <a:chOff x="3674447" y="4162759"/>
            <a:chExt cx="2434252" cy="1677652"/>
          </a:xfrm>
        </p:grpSpPr>
        <p:cxnSp>
          <p:nvCxnSpPr>
            <p:cNvPr id="85" name="直線矢印コネクタ 84">
              <a:extLst>
                <a:ext uri="{FF2B5EF4-FFF2-40B4-BE49-F238E27FC236}">
                  <a16:creationId xmlns:a16="http://schemas.microsoft.com/office/drawing/2014/main" id="{E29129DB-5545-489C-92B7-5F3C4D75508A}"/>
                </a:ext>
              </a:extLst>
            </p:cNvPr>
            <p:cNvCxnSpPr/>
            <p:nvPr/>
          </p:nvCxnSpPr>
          <p:spPr>
            <a:xfrm flipV="1">
              <a:off x="4222749" y="4162759"/>
              <a:ext cx="0" cy="1677651"/>
            </a:xfrm>
            <a:prstGeom prst="straightConnector1">
              <a:avLst/>
            </a:prstGeom>
            <a:ln w="38100">
              <a:no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86CFEEF3-4D7E-47C0-81E5-6562E1044989}"/>
                </a:ext>
              </a:extLst>
            </p:cNvPr>
            <p:cNvCxnSpPr>
              <a:cxnSpLocks/>
            </p:cNvCxnSpPr>
            <p:nvPr/>
          </p:nvCxnSpPr>
          <p:spPr>
            <a:xfrm flipV="1">
              <a:off x="4222749" y="5840410"/>
              <a:ext cx="1885950" cy="1"/>
            </a:xfrm>
            <a:prstGeom prst="straightConnector1">
              <a:avLst/>
            </a:prstGeom>
            <a:ln w="38100">
              <a:noFill/>
              <a:tailEnd type="triangle"/>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92294BE5-C131-43E4-8001-F19C69958EC7}"/>
                </a:ext>
              </a:extLst>
            </p:cNvPr>
            <p:cNvSpPr/>
            <p:nvPr/>
          </p:nvSpPr>
          <p:spPr>
            <a:xfrm>
              <a:off x="4555033" y="4264410"/>
              <a:ext cx="742951" cy="581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猫</a:t>
              </a:r>
            </a:p>
          </p:txBody>
        </p:sp>
        <p:sp>
          <p:nvSpPr>
            <p:cNvPr id="88" name="楕円 87">
              <a:extLst>
                <a:ext uri="{FF2B5EF4-FFF2-40B4-BE49-F238E27FC236}">
                  <a16:creationId xmlns:a16="http://schemas.microsoft.com/office/drawing/2014/main" id="{A5D3E1FC-B957-4505-84A6-F34CD868B7BA}"/>
                </a:ext>
              </a:extLst>
            </p:cNvPr>
            <p:cNvSpPr/>
            <p:nvPr/>
          </p:nvSpPr>
          <p:spPr>
            <a:xfrm>
              <a:off x="3674447" y="4264410"/>
              <a:ext cx="742950" cy="581024"/>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a:t>犬</a:t>
              </a:r>
              <a:endParaRPr kumimoji="1" lang="ja-JP" altLang="en-US" dirty="0"/>
            </a:p>
          </p:txBody>
        </p:sp>
        <p:sp>
          <p:nvSpPr>
            <p:cNvPr id="89" name="楕円 88">
              <a:extLst>
                <a:ext uri="{FF2B5EF4-FFF2-40B4-BE49-F238E27FC236}">
                  <a16:creationId xmlns:a16="http://schemas.microsoft.com/office/drawing/2014/main" id="{CEE14AF6-ACB1-413D-9E08-49E11303FAD1}"/>
                </a:ext>
              </a:extLst>
            </p:cNvPr>
            <p:cNvSpPr/>
            <p:nvPr/>
          </p:nvSpPr>
          <p:spPr>
            <a:xfrm>
              <a:off x="4161829" y="5012231"/>
              <a:ext cx="742951" cy="581024"/>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鳥</a:t>
              </a:r>
            </a:p>
          </p:txBody>
        </p:sp>
      </p:grpSp>
      <p:cxnSp>
        <p:nvCxnSpPr>
          <p:cNvPr id="91" name="直線矢印コネクタ 90">
            <a:extLst>
              <a:ext uri="{FF2B5EF4-FFF2-40B4-BE49-F238E27FC236}">
                <a16:creationId xmlns:a16="http://schemas.microsoft.com/office/drawing/2014/main" id="{11C49552-E2A0-44BF-A3D8-6D0E71E70718}"/>
              </a:ext>
            </a:extLst>
          </p:cNvPr>
          <p:cNvCxnSpPr/>
          <p:nvPr/>
        </p:nvCxnSpPr>
        <p:spPr>
          <a:xfrm flipV="1">
            <a:off x="4963481" y="5280234"/>
            <a:ext cx="0" cy="107663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92" name="直線矢印コネクタ 91">
            <a:extLst>
              <a:ext uri="{FF2B5EF4-FFF2-40B4-BE49-F238E27FC236}">
                <a16:creationId xmlns:a16="http://schemas.microsoft.com/office/drawing/2014/main" id="{7C1210B6-8A9E-4B60-B273-C00B9C1EF8BB}"/>
              </a:ext>
            </a:extLst>
          </p:cNvPr>
          <p:cNvCxnSpPr>
            <a:cxnSpLocks/>
          </p:cNvCxnSpPr>
          <p:nvPr/>
        </p:nvCxnSpPr>
        <p:spPr>
          <a:xfrm flipV="1">
            <a:off x="4963481" y="6356871"/>
            <a:ext cx="1132519"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3" name="矢印: 右 92">
            <a:extLst>
              <a:ext uri="{FF2B5EF4-FFF2-40B4-BE49-F238E27FC236}">
                <a16:creationId xmlns:a16="http://schemas.microsoft.com/office/drawing/2014/main" id="{C3BA6B2D-06EC-4E9A-9F30-6F499D48CAC1}"/>
              </a:ext>
            </a:extLst>
          </p:cNvPr>
          <p:cNvSpPr/>
          <p:nvPr/>
        </p:nvSpPr>
        <p:spPr>
          <a:xfrm>
            <a:off x="6314467" y="5236126"/>
            <a:ext cx="1127504" cy="920904"/>
          </a:xfrm>
          <a:prstGeom prst="rightArrow">
            <a:avLst>
              <a:gd name="adj1" fmla="val 53978"/>
              <a:gd name="adj2" fmla="val 3110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600" dirty="0"/>
              <a:t>INDEX</a:t>
            </a:r>
          </a:p>
          <a:p>
            <a:pPr algn="ctr"/>
            <a:r>
              <a:rPr kumimoji="1" lang="ja-JP" altLang="en-US" sz="1600" dirty="0"/>
              <a:t>＋特徴</a:t>
            </a:r>
          </a:p>
        </p:txBody>
      </p:sp>
      <p:sp>
        <p:nvSpPr>
          <p:cNvPr id="94" name="四角形: 角を丸くする 93">
            <a:extLst>
              <a:ext uri="{FF2B5EF4-FFF2-40B4-BE49-F238E27FC236}">
                <a16:creationId xmlns:a16="http://schemas.microsoft.com/office/drawing/2014/main" id="{3F15B36B-4EFC-4F51-B18C-A467230F180E}"/>
              </a:ext>
            </a:extLst>
          </p:cNvPr>
          <p:cNvSpPr/>
          <p:nvPr/>
        </p:nvSpPr>
        <p:spPr>
          <a:xfrm>
            <a:off x="2752105" y="3576340"/>
            <a:ext cx="3446533" cy="1489664"/>
          </a:xfrm>
          <a:prstGeom prst="round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四角形: 角を丸くする 96">
            <a:extLst>
              <a:ext uri="{FF2B5EF4-FFF2-40B4-BE49-F238E27FC236}">
                <a16:creationId xmlns:a16="http://schemas.microsoft.com/office/drawing/2014/main" id="{F24C0833-DE0B-422D-B30E-20498B122CCD}"/>
              </a:ext>
            </a:extLst>
          </p:cNvPr>
          <p:cNvSpPr/>
          <p:nvPr/>
        </p:nvSpPr>
        <p:spPr>
          <a:xfrm>
            <a:off x="2752104" y="5170142"/>
            <a:ext cx="3439145" cy="1417977"/>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A79B72C0-3072-41D4-ACAB-59DBEFFF0814}"/>
              </a:ext>
            </a:extLst>
          </p:cNvPr>
          <p:cNvSpPr txBox="1"/>
          <p:nvPr/>
        </p:nvSpPr>
        <p:spPr>
          <a:xfrm>
            <a:off x="3483221" y="6367788"/>
            <a:ext cx="1442659" cy="338554"/>
          </a:xfrm>
          <a:prstGeom prst="rect">
            <a:avLst/>
          </a:prstGeom>
          <a:solidFill>
            <a:schemeClr val="bg1"/>
          </a:solidFill>
          <a:ln w="38100">
            <a:solidFill>
              <a:srgbClr val="C00000"/>
            </a:solidFill>
          </a:ln>
        </p:spPr>
        <p:txBody>
          <a:bodyPr wrap="square" rtlCol="0">
            <a:spAutoFit/>
          </a:bodyPr>
          <a:lstStyle/>
          <a:p>
            <a:r>
              <a:rPr lang="ja-JP" altLang="en-US" sz="1600" dirty="0"/>
              <a:t>推論フェーズ</a:t>
            </a:r>
            <a:endParaRPr kumimoji="1" lang="ja-JP" altLang="en-US" sz="1600" dirty="0"/>
          </a:p>
        </p:txBody>
      </p:sp>
      <p:sp>
        <p:nvSpPr>
          <p:cNvPr id="96" name="テキスト ボックス 95">
            <a:extLst>
              <a:ext uri="{FF2B5EF4-FFF2-40B4-BE49-F238E27FC236}">
                <a16:creationId xmlns:a16="http://schemas.microsoft.com/office/drawing/2014/main" id="{2FCC8475-0672-4BBE-AB09-990B1218D280}"/>
              </a:ext>
            </a:extLst>
          </p:cNvPr>
          <p:cNvSpPr txBox="1"/>
          <p:nvPr/>
        </p:nvSpPr>
        <p:spPr>
          <a:xfrm>
            <a:off x="3483617" y="4841998"/>
            <a:ext cx="1442659" cy="338554"/>
          </a:xfrm>
          <a:prstGeom prst="rect">
            <a:avLst/>
          </a:prstGeom>
          <a:solidFill>
            <a:schemeClr val="bg1"/>
          </a:solidFill>
          <a:ln w="38100">
            <a:solidFill>
              <a:schemeClr val="accent6"/>
            </a:solidFill>
          </a:ln>
        </p:spPr>
        <p:txBody>
          <a:bodyPr wrap="square" rtlCol="0">
            <a:spAutoFit/>
          </a:bodyPr>
          <a:lstStyle/>
          <a:p>
            <a:r>
              <a:rPr lang="ja-JP" altLang="en-US" sz="1600" dirty="0"/>
              <a:t>学習フェーズ</a:t>
            </a:r>
            <a:endParaRPr kumimoji="1" lang="ja-JP" altLang="en-US" sz="1600" dirty="0"/>
          </a:p>
        </p:txBody>
      </p:sp>
      <p:sp>
        <p:nvSpPr>
          <p:cNvPr id="49" name="矢印: 右 48">
            <a:extLst>
              <a:ext uri="{FF2B5EF4-FFF2-40B4-BE49-F238E27FC236}">
                <a16:creationId xmlns:a16="http://schemas.microsoft.com/office/drawing/2014/main" id="{0F878323-38B8-4154-8B2C-CF90BD8EA678}"/>
              </a:ext>
            </a:extLst>
          </p:cNvPr>
          <p:cNvSpPr/>
          <p:nvPr/>
        </p:nvSpPr>
        <p:spPr>
          <a:xfrm>
            <a:off x="2125609" y="5514686"/>
            <a:ext cx="514182" cy="538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 name="スライド番号プレースホルダー 1">
            <a:extLst>
              <a:ext uri="{FF2B5EF4-FFF2-40B4-BE49-F238E27FC236}">
                <a16:creationId xmlns:a16="http://schemas.microsoft.com/office/drawing/2014/main" id="{32F189E0-1CE1-4837-9570-4532A72CF9F6}"/>
              </a:ext>
            </a:extLst>
          </p:cNvPr>
          <p:cNvSpPr>
            <a:spLocks noGrp="1"/>
          </p:cNvSpPr>
          <p:nvPr>
            <p:ph type="sldNum" sz="quarter" idx="12"/>
          </p:nvPr>
        </p:nvSpPr>
        <p:spPr/>
        <p:txBody>
          <a:bodyPr/>
          <a:lstStyle/>
          <a:p>
            <a:fld id="{DD35CAA6-C1B5-4A43-9CE1-953BE3D04F1F}" type="slidenum">
              <a:rPr kumimoji="1" lang="ja-JP" altLang="en-US" smtClean="0"/>
              <a:t>6</a:t>
            </a:fld>
            <a:endParaRPr kumimoji="1" lang="ja-JP" altLang="en-US"/>
          </a:p>
        </p:txBody>
      </p:sp>
    </p:spTree>
    <p:extLst>
      <p:ext uri="{BB962C8B-B14F-4D97-AF65-F5344CB8AC3E}">
        <p14:creationId xmlns:p14="http://schemas.microsoft.com/office/powerpoint/2010/main" val="267352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71D6580-69AD-49A4-954C-A7BF247CA5BE}"/>
              </a:ext>
            </a:extLst>
          </p:cNvPr>
          <p:cNvSpPr>
            <a:spLocks noGrp="1"/>
          </p:cNvSpPr>
          <p:nvPr>
            <p:ph idx="1"/>
          </p:nvPr>
        </p:nvSpPr>
        <p:spPr>
          <a:xfrm>
            <a:off x="323088" y="457200"/>
            <a:ext cx="11497056" cy="6120384"/>
          </a:xfrm>
        </p:spPr>
        <p:txBody>
          <a:bodyPr/>
          <a:lstStyle/>
          <a:p>
            <a:pPr marL="0" indent="0">
              <a:buNone/>
            </a:pPr>
            <a:r>
              <a:rPr lang="ja-JP" altLang="en-US" sz="4000" b="1" dirty="0"/>
              <a:t>今後のスケジュール</a:t>
            </a:r>
            <a:endParaRPr lang="en-US" altLang="ja-JP" b="1" dirty="0"/>
          </a:p>
          <a:p>
            <a:pPr marL="0" indent="0">
              <a:buNone/>
            </a:pPr>
            <a:endParaRPr kumimoji="1" lang="ja-JP" altLang="en-US" dirty="0"/>
          </a:p>
        </p:txBody>
      </p:sp>
      <p:pic>
        <p:nvPicPr>
          <p:cNvPr id="4" name="コンテンツ プレースホルダー 4">
            <a:extLst>
              <a:ext uri="{FF2B5EF4-FFF2-40B4-BE49-F238E27FC236}">
                <a16:creationId xmlns:a16="http://schemas.microsoft.com/office/drawing/2014/main" id="{2B3BFCC8-B766-4D83-9977-63A1D197C693}"/>
              </a:ext>
            </a:extLst>
          </p:cNvPr>
          <p:cNvPicPr>
            <a:picLocks noChangeAspect="1"/>
          </p:cNvPicPr>
          <p:nvPr/>
        </p:nvPicPr>
        <p:blipFill>
          <a:blip r:embed="rId2"/>
          <a:stretch>
            <a:fillRect/>
          </a:stretch>
        </p:blipFill>
        <p:spPr>
          <a:xfrm>
            <a:off x="562533" y="1498024"/>
            <a:ext cx="11066934" cy="4902776"/>
          </a:xfrm>
          <a:prstGeom prst="rect">
            <a:avLst/>
          </a:prstGeom>
        </p:spPr>
      </p:pic>
      <p:sp>
        <p:nvSpPr>
          <p:cNvPr id="2" name="スライド番号プレースホルダー 1">
            <a:extLst>
              <a:ext uri="{FF2B5EF4-FFF2-40B4-BE49-F238E27FC236}">
                <a16:creationId xmlns:a16="http://schemas.microsoft.com/office/drawing/2014/main" id="{6E23FCE1-CE78-481A-831D-7ED233474148}"/>
              </a:ext>
            </a:extLst>
          </p:cNvPr>
          <p:cNvSpPr>
            <a:spLocks noGrp="1"/>
          </p:cNvSpPr>
          <p:nvPr>
            <p:ph type="sldNum" sz="quarter" idx="12"/>
          </p:nvPr>
        </p:nvSpPr>
        <p:spPr/>
        <p:txBody>
          <a:bodyPr/>
          <a:lstStyle/>
          <a:p>
            <a:fld id="{DD35CAA6-C1B5-4A43-9CE1-953BE3D04F1F}" type="slidenum">
              <a:rPr kumimoji="1" lang="ja-JP" altLang="en-US" smtClean="0"/>
              <a:t>7</a:t>
            </a:fld>
            <a:endParaRPr kumimoji="1" lang="ja-JP" altLang="en-US"/>
          </a:p>
        </p:txBody>
      </p:sp>
    </p:spTree>
    <p:extLst>
      <p:ext uri="{BB962C8B-B14F-4D97-AF65-F5344CB8AC3E}">
        <p14:creationId xmlns:p14="http://schemas.microsoft.com/office/powerpoint/2010/main" val="286552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71D6580-69AD-49A4-954C-A7BF247CA5BE}"/>
              </a:ext>
            </a:extLst>
          </p:cNvPr>
          <p:cNvSpPr>
            <a:spLocks noGrp="1"/>
          </p:cNvSpPr>
          <p:nvPr>
            <p:ph idx="1"/>
          </p:nvPr>
        </p:nvSpPr>
        <p:spPr>
          <a:xfrm>
            <a:off x="323088" y="457200"/>
            <a:ext cx="11497056" cy="6120384"/>
          </a:xfrm>
        </p:spPr>
        <p:txBody>
          <a:bodyPr/>
          <a:lstStyle/>
          <a:p>
            <a:pPr marL="0" indent="0">
              <a:buNone/>
            </a:pPr>
            <a:r>
              <a:rPr lang="ja-JP" altLang="en-US" sz="4000" b="1" dirty="0"/>
              <a:t>関連研究</a:t>
            </a:r>
            <a:endParaRPr lang="en-US" altLang="ja-JP" b="1" dirty="0"/>
          </a:p>
          <a:p>
            <a:endParaRPr lang="en-US" altLang="ja-JP" dirty="0"/>
          </a:p>
          <a:p>
            <a:pPr>
              <a:lnSpc>
                <a:spcPct val="100000"/>
              </a:lnSpc>
            </a:pPr>
            <a:r>
              <a:rPr lang="en-US" altLang="ja-JP" dirty="0"/>
              <a:t>Mathilde Caron,</a:t>
            </a:r>
            <a:r>
              <a:rPr lang="ja-JP" altLang="en-US" dirty="0"/>
              <a:t> </a:t>
            </a:r>
            <a:r>
              <a:rPr lang="en-US" altLang="ja-JP" dirty="0"/>
              <a:t>Piotr Bojanowski, Armand </a:t>
            </a:r>
            <a:r>
              <a:rPr lang="en-US" altLang="ja-JP" dirty="0" err="1"/>
              <a:t>Joulin</a:t>
            </a:r>
            <a:r>
              <a:rPr lang="en-US" altLang="ja-JP" dirty="0"/>
              <a:t>, and Matthijs </a:t>
            </a:r>
            <a:r>
              <a:rPr lang="en-US" altLang="ja-JP" dirty="0" err="1"/>
              <a:t>Douze</a:t>
            </a:r>
            <a:r>
              <a:rPr lang="en-US" altLang="ja-JP" dirty="0"/>
              <a:t>(2019). Deep Clustering for Unsupervised Learning of Visual Features</a:t>
            </a:r>
          </a:p>
          <a:p>
            <a:pPr>
              <a:lnSpc>
                <a:spcPct val="100000"/>
              </a:lnSpc>
            </a:pPr>
            <a:r>
              <a:rPr lang="en-US" altLang="ja-JP" dirty="0"/>
              <a:t>Abu </a:t>
            </a:r>
            <a:r>
              <a:rPr lang="en-US" altLang="ja-JP" dirty="0" err="1"/>
              <a:t>Quwsar</a:t>
            </a:r>
            <a:r>
              <a:rPr lang="en-US" altLang="ja-JP" dirty="0"/>
              <a:t> </a:t>
            </a:r>
            <a:r>
              <a:rPr lang="en-US" altLang="ja-JP" dirty="0" err="1"/>
              <a:t>Ohi</a:t>
            </a:r>
            <a:r>
              <a:rPr lang="en-US" altLang="ja-JP" dirty="0"/>
              <a:t> , </a:t>
            </a:r>
            <a:r>
              <a:rPr lang="en-US" altLang="ja-JP" dirty="0" err="1"/>
              <a:t>M.F.Mridha</a:t>
            </a:r>
            <a:r>
              <a:rPr lang="en-US" altLang="ja-JP" dirty="0"/>
              <a:t> , </a:t>
            </a:r>
            <a:r>
              <a:rPr lang="en-US" altLang="ja-JP" dirty="0" err="1"/>
              <a:t>Farisa</a:t>
            </a:r>
            <a:r>
              <a:rPr lang="en-US" altLang="ja-JP" dirty="0"/>
              <a:t> </a:t>
            </a:r>
            <a:r>
              <a:rPr lang="en-US" altLang="ja-JP" dirty="0" err="1"/>
              <a:t>Benta</a:t>
            </a:r>
            <a:r>
              <a:rPr lang="en-US" altLang="ja-JP" dirty="0"/>
              <a:t> </a:t>
            </a:r>
            <a:r>
              <a:rPr lang="en-US" altLang="ja-JP" dirty="0" err="1"/>
              <a:t>Safir</a:t>
            </a:r>
            <a:r>
              <a:rPr lang="en-US" altLang="ja-JP" dirty="0"/>
              <a:t> , </a:t>
            </a:r>
            <a:r>
              <a:rPr lang="en-US" altLang="ja-JP" dirty="0" err="1"/>
              <a:t>Md.Abdul</a:t>
            </a:r>
            <a:r>
              <a:rPr lang="en-US" altLang="ja-JP" dirty="0"/>
              <a:t> Hamid , Muhammad Mostafa </a:t>
            </a:r>
            <a:r>
              <a:rPr lang="en-US" altLang="ja-JP" dirty="0" err="1"/>
              <a:t>Monowar</a:t>
            </a:r>
            <a:r>
              <a:rPr lang="en-US" altLang="ja-JP" dirty="0"/>
              <a:t>(2020). </a:t>
            </a:r>
            <a:r>
              <a:rPr lang="en-US" altLang="ja-JP" dirty="0" err="1"/>
              <a:t>AutoEmbedder</a:t>
            </a:r>
            <a:r>
              <a:rPr lang="en-US" altLang="ja-JP" dirty="0"/>
              <a:t>: A semi-supervised DNN embedding system for clustering</a:t>
            </a:r>
          </a:p>
        </p:txBody>
      </p:sp>
      <p:sp>
        <p:nvSpPr>
          <p:cNvPr id="2" name="スライド番号プレースホルダー 1">
            <a:extLst>
              <a:ext uri="{FF2B5EF4-FFF2-40B4-BE49-F238E27FC236}">
                <a16:creationId xmlns:a16="http://schemas.microsoft.com/office/drawing/2014/main" id="{BFFA98C1-5BF4-464C-A028-2B8C261E96A4}"/>
              </a:ext>
            </a:extLst>
          </p:cNvPr>
          <p:cNvSpPr>
            <a:spLocks noGrp="1"/>
          </p:cNvSpPr>
          <p:nvPr>
            <p:ph type="sldNum" sz="quarter" idx="12"/>
          </p:nvPr>
        </p:nvSpPr>
        <p:spPr/>
        <p:txBody>
          <a:bodyPr/>
          <a:lstStyle/>
          <a:p>
            <a:fld id="{DD35CAA6-C1B5-4A43-9CE1-953BE3D04F1F}" type="slidenum">
              <a:rPr kumimoji="1" lang="ja-JP" altLang="en-US" smtClean="0"/>
              <a:t>8</a:t>
            </a:fld>
            <a:endParaRPr kumimoji="1" lang="ja-JP" altLang="en-US"/>
          </a:p>
        </p:txBody>
      </p:sp>
    </p:spTree>
    <p:extLst>
      <p:ext uri="{BB962C8B-B14F-4D97-AF65-F5344CB8AC3E}">
        <p14:creationId xmlns:p14="http://schemas.microsoft.com/office/powerpoint/2010/main" val="19855785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1773</TotalTime>
  <Words>790</Words>
  <Application>Microsoft Office PowerPoint</Application>
  <PresentationFormat>ワイド画面</PresentationFormat>
  <Paragraphs>120</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画像検索における計算量削減のための 画像特徴ベクトルのインデクシング手法 学籍番号:2021065　氏名:瀬尾 幸斗　指導教員:鷹野 孝典 教授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 学籍番号:　氏名:　指導教員:</dc:title>
  <dc:creator>s2021065 Yukito Seo</dc:creator>
  <cp:lastModifiedBy>s2021065 Yukito Seo</cp:lastModifiedBy>
  <cp:revision>27</cp:revision>
  <dcterms:created xsi:type="dcterms:W3CDTF">2023-07-20T06:19:30Z</dcterms:created>
  <dcterms:modified xsi:type="dcterms:W3CDTF">2023-07-25T00:42:42Z</dcterms:modified>
</cp:coreProperties>
</file>