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9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4" autoAdjust="0"/>
    <p:restoredTop sz="94660"/>
  </p:normalViewPr>
  <p:slideViewPr>
    <p:cSldViewPr snapToGrid="0">
      <p:cViewPr varScale="1">
        <p:scale>
          <a:sx n="41" d="100"/>
          <a:sy n="41" d="100"/>
        </p:scale>
        <p:origin x="5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128DDA-F23B-4F29-911E-A1644917EDC2}" type="datetimeFigureOut">
              <a:rPr kumimoji="1" lang="ja-JP" altLang="en-US" smtClean="0"/>
              <a:t>2023/10/3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F1492-3A1E-42AB-B63D-89C2050DA4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9458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721C-8015-49AE-B583-63E8D5BFBD5C}" type="datetime1">
              <a:rPr kumimoji="1" lang="ja-JP" altLang="en-US" smtClean="0"/>
              <a:t>2023/10/3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96DC-798B-45CA-9E8F-270F3373FB0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992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D35B2-682C-4457-ADFB-D21D3744A191}" type="datetime1">
              <a:rPr kumimoji="1" lang="ja-JP" altLang="en-US" smtClean="0"/>
              <a:t>2023/10/3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96DC-798B-45CA-9E8F-270F3373FB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3693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62EA-A484-431D-8164-91EC5F94ED36}" type="datetime1">
              <a:rPr kumimoji="1" lang="ja-JP" altLang="en-US" smtClean="0"/>
              <a:t>2023/10/3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96DC-798B-45CA-9E8F-270F3373FB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187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B6C3-2215-4CB2-ADC0-33FD21399892}" type="datetime1">
              <a:rPr kumimoji="1" lang="ja-JP" altLang="en-US" smtClean="0"/>
              <a:t>2023/10/3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96DC-798B-45CA-9E8F-270F3373FB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4652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3DA7E-937A-453E-97CE-13B6885D7A67}" type="datetime1">
              <a:rPr kumimoji="1" lang="ja-JP" altLang="en-US" smtClean="0"/>
              <a:t>2023/10/3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96DC-798B-45CA-9E8F-270F3373FB0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344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AAAD-7CF6-46E3-BE6F-F9AEBB83DCF8}" type="datetime1">
              <a:rPr kumimoji="1" lang="ja-JP" altLang="en-US" smtClean="0"/>
              <a:t>2023/10/3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96DC-798B-45CA-9E8F-270F3373FB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214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0F24-2587-4E20-BACB-FFD95DD7DA1C}" type="datetime1">
              <a:rPr kumimoji="1" lang="ja-JP" altLang="en-US" smtClean="0"/>
              <a:t>2023/10/3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96DC-798B-45CA-9E8F-270F3373FB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6060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2FBC-87D7-442A-A12B-D4900D0ED9CF}" type="datetime1">
              <a:rPr kumimoji="1" lang="ja-JP" altLang="en-US" smtClean="0"/>
              <a:t>2023/10/3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96DC-798B-45CA-9E8F-270F3373FB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9158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9DA1-3444-4864-80F5-FC41A0F1BB5A}" type="datetime1">
              <a:rPr kumimoji="1" lang="ja-JP" altLang="en-US" smtClean="0"/>
              <a:t>2023/10/3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96DC-798B-45CA-9E8F-270F3373FB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8483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A552F82-2903-44C5-A35A-9D464B8BD892}" type="datetime1">
              <a:rPr kumimoji="1" lang="ja-JP" altLang="en-US" smtClean="0"/>
              <a:t>2023/10/3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1396DC-798B-45CA-9E8F-270F3373FB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202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0FEF-111B-4554-B1BC-3BDEB3A8B23F}" type="datetime1">
              <a:rPr kumimoji="1" lang="ja-JP" altLang="en-US" smtClean="0"/>
              <a:t>2023/10/3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96DC-798B-45CA-9E8F-270F3373FB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0844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375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275199"/>
            <a:ext cx="10058400" cy="473419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9A7B1C8-85DA-4CD4-B701-0A3140BCFF78}" type="datetime1">
              <a:rPr kumimoji="1" lang="ja-JP" altLang="en-US" smtClean="0"/>
              <a:t>2023/10/3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rgbClr val="FFFFFF"/>
                </a:solidFill>
              </a:defRPr>
            </a:lvl1pPr>
          </a:lstStyle>
          <a:p>
            <a:fld id="{CA1396DC-798B-45CA-9E8F-270F3373FB04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12520" y="1142228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843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8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15C521-6E0B-414B-8D76-46175044D2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6600" dirty="0"/>
              <a:t>Autoencoder-based Feature Extraction for Scene Search in Live Nature Camera</a:t>
            </a:r>
            <a:endParaRPr kumimoji="1" lang="ja-JP" altLang="en-US" sz="66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7F2D7ED-653C-40E3-96FC-7F7D12CF83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4DBA482-22E3-4B8C-84CE-F14D3181C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96DC-798B-45CA-9E8F-270F3373FB0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8829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9989B3-6441-4575-B1A6-88914DC8C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Introduction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7A2E88-D72B-4B13-AA6B-A86D4C914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en-US" altLang="ja-JP" dirty="0"/>
              <a:t>Currently, natural disasters caused by global warming are becoming a problem on a global scale.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ja-JP" dirty="0"/>
              <a:t>In order to take measures against natural disasters, it is necessary to monitor and analyze the natural environment.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DEDE917-14C8-49C9-AB9D-9547E6C8C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96DC-798B-45CA-9E8F-270F3373FB0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0760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827B55-6858-451E-B532-62538D444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Proposed method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8E4689-230E-41D8-9522-E36DF8D01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D914B39-1CAD-4B1D-9DED-CA4B13CBC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96DC-798B-45CA-9E8F-270F3373FB0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523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59830E-F947-431C-BA9E-4099DD5E9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6275F4-DA98-43BC-888E-D641EDE3D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Step-1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E832559-75E9-4B9B-B9C0-29D349275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96DC-798B-45CA-9E8F-270F3373FB04}" type="slidenum">
              <a:rPr kumimoji="1" lang="ja-JP" altLang="en-US" smtClean="0"/>
              <a:t>4</a:t>
            </a:fld>
            <a:endParaRPr kumimoji="1" lang="ja-JP" altLang="en-US"/>
          </a:p>
        </p:txBody>
      </p:sp>
      <p:graphicFrame>
        <p:nvGraphicFramePr>
          <p:cNvPr id="5" name="表 33">
            <a:extLst>
              <a:ext uri="{FF2B5EF4-FFF2-40B4-BE49-F238E27FC236}">
                <a16:creationId xmlns:a16="http://schemas.microsoft.com/office/drawing/2014/main" id="{9FECAB13-8FE1-4B52-A781-E224FF119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168"/>
              </p:ext>
            </p:extLst>
          </p:nvPr>
        </p:nvGraphicFramePr>
        <p:xfrm>
          <a:off x="5965468" y="3351583"/>
          <a:ext cx="312768" cy="1818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768">
                  <a:extLst>
                    <a:ext uri="{9D8B030D-6E8A-4147-A177-3AD203B41FA5}">
                      <a16:colId xmlns:a16="http://schemas.microsoft.com/office/drawing/2014/main" val="738390665"/>
                    </a:ext>
                  </a:extLst>
                </a:gridCol>
              </a:tblGrid>
              <a:tr h="363778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425162"/>
                  </a:ext>
                </a:extLst>
              </a:tr>
              <a:tr h="363778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98175"/>
                  </a:ext>
                </a:extLst>
              </a:tr>
              <a:tr h="363778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382403"/>
                  </a:ext>
                </a:extLst>
              </a:tr>
              <a:tr h="363778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863295"/>
                  </a:ext>
                </a:extLst>
              </a:tr>
              <a:tr h="363778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92456"/>
                  </a:ext>
                </a:extLst>
              </a:tr>
            </a:tbl>
          </a:graphicData>
        </a:graphic>
      </p:graphicFrame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93180192-E1BC-403D-97AB-A16A5A75592C}"/>
              </a:ext>
            </a:extLst>
          </p:cNvPr>
          <p:cNvGrpSpPr/>
          <p:nvPr/>
        </p:nvGrpSpPr>
        <p:grpSpPr>
          <a:xfrm>
            <a:off x="1357850" y="3421016"/>
            <a:ext cx="9854633" cy="2588378"/>
            <a:chOff x="1261559" y="16780645"/>
            <a:chExt cx="11982880" cy="3341027"/>
          </a:xfrm>
        </p:grpSpPr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9A4E0D59-FE5E-43D2-99B1-38CBAC5C58B4}"/>
                </a:ext>
              </a:extLst>
            </p:cNvPr>
            <p:cNvGrpSpPr/>
            <p:nvPr/>
          </p:nvGrpSpPr>
          <p:grpSpPr>
            <a:xfrm>
              <a:off x="4472153" y="16780648"/>
              <a:ext cx="1623152" cy="2366375"/>
              <a:chOff x="4472153" y="16780648"/>
              <a:chExt cx="1623152" cy="2366375"/>
            </a:xfrm>
          </p:grpSpPr>
          <p:sp>
            <p:nvSpPr>
              <p:cNvPr id="26" name="台形 25">
                <a:extLst>
                  <a:ext uri="{FF2B5EF4-FFF2-40B4-BE49-F238E27FC236}">
                    <a16:creationId xmlns:a16="http://schemas.microsoft.com/office/drawing/2014/main" id="{93861337-077C-4979-A48E-ED785E5B7692}"/>
                  </a:ext>
                </a:extLst>
              </p:cNvPr>
              <p:cNvSpPr/>
              <p:nvPr/>
            </p:nvSpPr>
            <p:spPr>
              <a:xfrm rot="5400000">
                <a:off x="4077748" y="17257029"/>
                <a:ext cx="2366375" cy="1413614"/>
              </a:xfrm>
              <a:prstGeom prst="trapezoid">
                <a:avLst>
                  <a:gd name="adj" fmla="val 37396"/>
                </a:avLst>
              </a:prstGeom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CBE830BC-B3B3-456A-A5C0-09CF99D2A308}"/>
                  </a:ext>
                </a:extLst>
              </p:cNvPr>
              <p:cNvSpPr txBox="1"/>
              <p:nvPr/>
            </p:nvSpPr>
            <p:spPr>
              <a:xfrm>
                <a:off x="4472153" y="17645555"/>
                <a:ext cx="1623152" cy="5959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Encoder</a:t>
                </a:r>
                <a:endParaRPr kumimoji="1" lang="ja-JP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06E1B010-61F6-496A-96C2-8AD8A0083450}"/>
                </a:ext>
              </a:extLst>
            </p:cNvPr>
            <p:cNvGrpSpPr/>
            <p:nvPr/>
          </p:nvGrpSpPr>
          <p:grpSpPr>
            <a:xfrm>
              <a:off x="8073737" y="16780645"/>
              <a:ext cx="1650248" cy="2366377"/>
              <a:chOff x="8214453" y="17687647"/>
              <a:chExt cx="1640285" cy="2373957"/>
            </a:xfrm>
          </p:grpSpPr>
          <p:sp>
            <p:nvSpPr>
              <p:cNvPr id="24" name="台形 23">
                <a:extLst>
                  <a:ext uri="{FF2B5EF4-FFF2-40B4-BE49-F238E27FC236}">
                    <a16:creationId xmlns:a16="http://schemas.microsoft.com/office/drawing/2014/main" id="{85C9F1E6-1E68-48B4-B26C-5711651B05B3}"/>
                  </a:ext>
                </a:extLst>
              </p:cNvPr>
              <p:cNvSpPr/>
              <p:nvPr/>
            </p:nvSpPr>
            <p:spPr>
              <a:xfrm rot="16200000">
                <a:off x="7802727" y="18172086"/>
                <a:ext cx="2373957" cy="1405080"/>
              </a:xfrm>
              <a:prstGeom prst="trapezoid">
                <a:avLst>
                  <a:gd name="adj" fmla="val 37396"/>
                </a:avLst>
              </a:prstGeom>
              <a:solidFill>
                <a:srgbClr val="FF9933"/>
              </a:solidFill>
              <a:ln w="38100">
                <a:solidFill>
                  <a:srgbClr val="F692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EC24A935-DFC8-4E9C-903D-9065BC045973}"/>
                  </a:ext>
                </a:extLst>
              </p:cNvPr>
              <p:cNvSpPr txBox="1"/>
              <p:nvPr/>
            </p:nvSpPr>
            <p:spPr>
              <a:xfrm>
                <a:off x="8214453" y="18653823"/>
                <a:ext cx="1640285" cy="5978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Decoder</a:t>
                </a:r>
                <a:endParaRPr kumimoji="1" lang="ja-JP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" name="矢印: 右 8">
              <a:extLst>
                <a:ext uri="{FF2B5EF4-FFF2-40B4-BE49-F238E27FC236}">
                  <a16:creationId xmlns:a16="http://schemas.microsoft.com/office/drawing/2014/main" id="{98048E25-17AB-4088-9989-D80AF47CC259}"/>
                </a:ext>
              </a:extLst>
            </p:cNvPr>
            <p:cNvSpPr/>
            <p:nvPr/>
          </p:nvSpPr>
          <p:spPr>
            <a:xfrm>
              <a:off x="6168722" y="17557298"/>
              <a:ext cx="452608" cy="757863"/>
            </a:xfrm>
            <a:prstGeom prst="rightArrow">
              <a:avLst/>
            </a:prstGeom>
            <a:solidFill>
              <a:schemeClr val="bg2">
                <a:lumMod val="10000"/>
              </a:schemeClr>
            </a:solidFill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矢印: 右 9">
              <a:extLst>
                <a:ext uri="{FF2B5EF4-FFF2-40B4-BE49-F238E27FC236}">
                  <a16:creationId xmlns:a16="http://schemas.microsoft.com/office/drawing/2014/main" id="{F37ADF2C-0C58-4C1F-B0FE-CC0286EED42E}"/>
                </a:ext>
              </a:extLst>
            </p:cNvPr>
            <p:cNvSpPr/>
            <p:nvPr/>
          </p:nvSpPr>
          <p:spPr>
            <a:xfrm>
              <a:off x="7487500" y="17581299"/>
              <a:ext cx="452608" cy="757863"/>
            </a:xfrm>
            <a:prstGeom prst="rightArrow">
              <a:avLst/>
            </a:prstGeom>
            <a:solidFill>
              <a:schemeClr val="bg2">
                <a:lumMod val="10000"/>
              </a:schemeClr>
            </a:solidFill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矢印: 右 10">
              <a:extLst>
                <a:ext uri="{FF2B5EF4-FFF2-40B4-BE49-F238E27FC236}">
                  <a16:creationId xmlns:a16="http://schemas.microsoft.com/office/drawing/2014/main" id="{2D3F1B71-1F1E-4958-8087-D8EE27F138CC}"/>
                </a:ext>
              </a:extLst>
            </p:cNvPr>
            <p:cNvSpPr/>
            <p:nvPr/>
          </p:nvSpPr>
          <p:spPr>
            <a:xfrm>
              <a:off x="9788178" y="17250184"/>
              <a:ext cx="792298" cy="1415890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矢印: 右 11">
              <a:extLst>
                <a:ext uri="{FF2B5EF4-FFF2-40B4-BE49-F238E27FC236}">
                  <a16:creationId xmlns:a16="http://schemas.microsoft.com/office/drawing/2014/main" id="{A0DD66F7-856D-4238-96CD-4F55A54F5023}"/>
                </a:ext>
              </a:extLst>
            </p:cNvPr>
            <p:cNvSpPr/>
            <p:nvPr/>
          </p:nvSpPr>
          <p:spPr>
            <a:xfrm>
              <a:off x="3614747" y="17250184"/>
              <a:ext cx="792298" cy="1415890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AF910BA1-4D5E-43E8-97A3-86EEF9A0584B}"/>
                </a:ext>
              </a:extLst>
            </p:cNvPr>
            <p:cNvSpPr/>
            <p:nvPr/>
          </p:nvSpPr>
          <p:spPr>
            <a:xfrm>
              <a:off x="1261559" y="17117435"/>
              <a:ext cx="1806294" cy="13159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A9AFEEA4-9180-42CE-A195-77A49F08DD24}"/>
                </a:ext>
              </a:extLst>
            </p:cNvPr>
            <p:cNvSpPr/>
            <p:nvPr/>
          </p:nvSpPr>
          <p:spPr>
            <a:xfrm>
              <a:off x="1413959" y="17270597"/>
              <a:ext cx="1806294" cy="13159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D240AF8B-7825-4893-B4D4-4F9A1C77BFF5}"/>
                </a:ext>
              </a:extLst>
            </p:cNvPr>
            <p:cNvSpPr/>
            <p:nvPr/>
          </p:nvSpPr>
          <p:spPr>
            <a:xfrm>
              <a:off x="1566359" y="17422997"/>
              <a:ext cx="1806294" cy="13159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6" name="グラフィックス 15" descr="さくら 単色塗りつぶし">
              <a:extLst>
                <a:ext uri="{FF2B5EF4-FFF2-40B4-BE49-F238E27FC236}">
                  <a16:creationId xmlns:a16="http://schemas.microsoft.com/office/drawing/2014/main" id="{CC4DE30C-F2AA-4809-9FA7-B22C9AD662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60526" y="17485483"/>
              <a:ext cx="1180591" cy="1180591"/>
            </a:xfrm>
            <a:prstGeom prst="rect">
              <a:avLst/>
            </a:prstGeom>
          </p:spPr>
        </p:pic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786EBB1B-0246-4F54-B385-C4FE7DEE8085}"/>
                </a:ext>
              </a:extLst>
            </p:cNvPr>
            <p:cNvSpPr/>
            <p:nvPr/>
          </p:nvSpPr>
          <p:spPr>
            <a:xfrm>
              <a:off x="10842239" y="17154066"/>
              <a:ext cx="1806294" cy="131590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A14746B6-8A8E-4449-B80A-4E1C3ECD7FDF}"/>
                </a:ext>
              </a:extLst>
            </p:cNvPr>
            <p:cNvSpPr/>
            <p:nvPr/>
          </p:nvSpPr>
          <p:spPr>
            <a:xfrm>
              <a:off x="10994639" y="17307228"/>
              <a:ext cx="1806294" cy="131590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EB0F217-DC4B-4828-AA87-DB57398BC954}"/>
                </a:ext>
              </a:extLst>
            </p:cNvPr>
            <p:cNvSpPr/>
            <p:nvPr/>
          </p:nvSpPr>
          <p:spPr>
            <a:xfrm>
              <a:off x="11147039" y="17459628"/>
              <a:ext cx="1806294" cy="131590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0" name="グラフィックス 19" descr="さくら 単色塗りつぶし">
              <a:extLst>
                <a:ext uri="{FF2B5EF4-FFF2-40B4-BE49-F238E27FC236}">
                  <a16:creationId xmlns:a16="http://schemas.microsoft.com/office/drawing/2014/main" id="{863A20AC-8882-4722-8297-519AAC9799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441206" y="17522114"/>
              <a:ext cx="1180591" cy="1180591"/>
            </a:xfrm>
            <a:prstGeom prst="rect">
              <a:avLst/>
            </a:prstGeom>
          </p:spPr>
        </p:pic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7E9584B5-00D5-41D5-98A4-93823387D870}"/>
                </a:ext>
              </a:extLst>
            </p:cNvPr>
            <p:cNvSpPr txBox="1"/>
            <p:nvPr/>
          </p:nvSpPr>
          <p:spPr>
            <a:xfrm>
              <a:off x="1488090" y="19462792"/>
              <a:ext cx="1658031" cy="65888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28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Images</a:t>
              </a:r>
              <a:endParaRPr kumimoji="1" lang="ja-JP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76FCA37E-C375-4821-BFA1-5071BBFFBEE9}"/>
                </a:ext>
              </a:extLst>
            </p:cNvPr>
            <p:cNvSpPr txBox="1"/>
            <p:nvPr/>
          </p:nvSpPr>
          <p:spPr>
            <a:xfrm>
              <a:off x="10580476" y="19462792"/>
              <a:ext cx="2663963" cy="49615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Generated images</a:t>
              </a:r>
              <a:endParaRPr kumimoji="1" lang="ja-JP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417E62D1-A56C-4C75-B097-10422B9FF5CB}"/>
                </a:ext>
              </a:extLst>
            </p:cNvPr>
            <p:cNvSpPr txBox="1"/>
            <p:nvPr/>
          </p:nvSpPr>
          <p:spPr>
            <a:xfrm>
              <a:off x="5948337" y="19233812"/>
              <a:ext cx="2236509" cy="87780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Compressed </a:t>
              </a:r>
            </a:p>
            <a:p>
              <a:pPr algn="ctr"/>
              <a:r>
                <a:rPr kumimoji="1" lang="en-US" altLang="ja-JP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 vector</a:t>
              </a:r>
              <a:endParaRPr kumimoji="1" lang="ja-JP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751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D59837-D190-4FA4-AC48-C7A8D57B3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EBDED5-6B9A-479B-9177-FCE8A6ACC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DAF278A-9383-44A7-BC27-DA005B47D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96DC-798B-45CA-9E8F-270F3373FB04}" type="slidenum">
              <a:rPr kumimoji="1" lang="ja-JP" altLang="en-US" smtClean="0"/>
              <a:t>5</a:t>
            </a:fld>
            <a:endParaRPr kumimoji="1" lang="ja-JP" altLang="en-US"/>
          </a:p>
        </p:txBody>
      </p:sp>
      <p:graphicFrame>
        <p:nvGraphicFramePr>
          <p:cNvPr id="5" name="表 33">
            <a:extLst>
              <a:ext uri="{FF2B5EF4-FFF2-40B4-BE49-F238E27FC236}">
                <a16:creationId xmlns:a16="http://schemas.microsoft.com/office/drawing/2014/main" id="{BAC328DA-395F-44C2-862A-6E1BF2367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955240"/>
              </p:ext>
            </p:extLst>
          </p:nvPr>
        </p:nvGraphicFramePr>
        <p:xfrm>
          <a:off x="9093460" y="3686004"/>
          <a:ext cx="242779" cy="1766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79">
                  <a:extLst>
                    <a:ext uri="{9D8B030D-6E8A-4147-A177-3AD203B41FA5}">
                      <a16:colId xmlns:a16="http://schemas.microsoft.com/office/drawing/2014/main" val="738390665"/>
                    </a:ext>
                  </a:extLst>
                </a:gridCol>
              </a:tblGrid>
              <a:tr h="353270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425162"/>
                  </a:ext>
                </a:extLst>
              </a:tr>
              <a:tr h="353270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98175"/>
                  </a:ext>
                </a:extLst>
              </a:tr>
              <a:tr h="353270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382403"/>
                  </a:ext>
                </a:extLst>
              </a:tr>
              <a:tr h="353270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863295"/>
                  </a:ext>
                </a:extLst>
              </a:tr>
              <a:tr h="353270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92456"/>
                  </a:ext>
                </a:extLst>
              </a:tr>
            </a:tbl>
          </a:graphicData>
        </a:graphic>
      </p:graphicFrame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78225789-C732-4545-8FF5-4D707504E2E9}"/>
              </a:ext>
            </a:extLst>
          </p:cNvPr>
          <p:cNvGrpSpPr/>
          <p:nvPr/>
        </p:nvGrpSpPr>
        <p:grpSpPr>
          <a:xfrm>
            <a:off x="848084" y="3549771"/>
            <a:ext cx="7619146" cy="1988124"/>
            <a:chOff x="1273685" y="21305124"/>
            <a:chExt cx="8164230" cy="2096696"/>
          </a:xfrm>
        </p:grpSpPr>
        <p:sp>
          <p:nvSpPr>
            <p:cNvPr id="7" name="台形 6">
              <a:extLst>
                <a:ext uri="{FF2B5EF4-FFF2-40B4-BE49-F238E27FC236}">
                  <a16:creationId xmlns:a16="http://schemas.microsoft.com/office/drawing/2014/main" id="{65A9C233-31B3-4947-B7A0-C6C6AFCD1C30}"/>
                </a:ext>
              </a:extLst>
            </p:cNvPr>
            <p:cNvSpPr/>
            <p:nvPr/>
          </p:nvSpPr>
          <p:spPr>
            <a:xfrm rot="5400000">
              <a:off x="6050141" y="21646664"/>
              <a:ext cx="2096696" cy="1413616"/>
            </a:xfrm>
            <a:prstGeom prst="trapezoid">
              <a:avLst>
                <a:gd name="adj" fmla="val 37396"/>
              </a:avLst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EC7B303F-0556-44F8-AB1D-BBB7E9045C25}"/>
                </a:ext>
              </a:extLst>
            </p:cNvPr>
            <p:cNvSpPr/>
            <p:nvPr/>
          </p:nvSpPr>
          <p:spPr>
            <a:xfrm>
              <a:off x="2119865" y="21461493"/>
              <a:ext cx="1681948" cy="12025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矢印: 右 8">
              <a:extLst>
                <a:ext uri="{FF2B5EF4-FFF2-40B4-BE49-F238E27FC236}">
                  <a16:creationId xmlns:a16="http://schemas.microsoft.com/office/drawing/2014/main" id="{6F561763-845A-443C-B00C-F8D7FDA83B9D}"/>
                </a:ext>
              </a:extLst>
            </p:cNvPr>
            <p:cNvSpPr/>
            <p:nvPr/>
          </p:nvSpPr>
          <p:spPr>
            <a:xfrm>
              <a:off x="4928598" y="21672420"/>
              <a:ext cx="792298" cy="1243366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0D8FAFCB-2706-4CC9-A363-4A08CCF88B45}"/>
                </a:ext>
              </a:extLst>
            </p:cNvPr>
            <p:cNvSpPr txBox="1"/>
            <p:nvPr/>
          </p:nvSpPr>
          <p:spPr>
            <a:xfrm>
              <a:off x="6380255" y="22041233"/>
              <a:ext cx="1413615" cy="4868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Encoder</a:t>
              </a:r>
              <a:endParaRPr kumimoji="1" lang="ja-JP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矢印: 右 10">
              <a:extLst>
                <a:ext uri="{FF2B5EF4-FFF2-40B4-BE49-F238E27FC236}">
                  <a16:creationId xmlns:a16="http://schemas.microsoft.com/office/drawing/2014/main" id="{C73890E4-98D2-4708-94EE-1E003ADBD91D}"/>
                </a:ext>
              </a:extLst>
            </p:cNvPr>
            <p:cNvSpPr/>
            <p:nvPr/>
          </p:nvSpPr>
          <p:spPr>
            <a:xfrm>
              <a:off x="8645617" y="21686827"/>
              <a:ext cx="792298" cy="1243366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EA824632-F177-40E0-AE7A-84AF8C31DC2E}"/>
                </a:ext>
              </a:extLst>
            </p:cNvPr>
            <p:cNvSpPr/>
            <p:nvPr/>
          </p:nvSpPr>
          <p:spPr>
            <a:xfrm>
              <a:off x="2295690" y="21634017"/>
              <a:ext cx="1681948" cy="12025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4B2608CF-7E39-413C-B39F-3B11C4085908}"/>
                </a:ext>
              </a:extLst>
            </p:cNvPr>
            <p:cNvSpPr/>
            <p:nvPr/>
          </p:nvSpPr>
          <p:spPr>
            <a:xfrm>
              <a:off x="2448090" y="21786417"/>
              <a:ext cx="1681948" cy="12025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4" name="グラフィックス 13" descr="農業 枠線">
              <a:extLst>
                <a:ext uri="{FF2B5EF4-FFF2-40B4-BE49-F238E27FC236}">
                  <a16:creationId xmlns:a16="http://schemas.microsoft.com/office/drawing/2014/main" id="{68FDA1D5-A9E5-4AAA-B94B-0A857FCF8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66156" y="21759973"/>
              <a:ext cx="1681948" cy="1229718"/>
            </a:xfrm>
            <a:prstGeom prst="rect">
              <a:avLst/>
            </a:prstGeom>
          </p:spPr>
        </p:pic>
        <p:pic>
          <p:nvPicPr>
            <p:cNvPr id="15" name="グラフィックス 14" descr="カメラ 単色塗りつぶし">
              <a:extLst>
                <a:ext uri="{FF2B5EF4-FFF2-40B4-BE49-F238E27FC236}">
                  <a16:creationId xmlns:a16="http://schemas.microsoft.com/office/drawing/2014/main" id="{6D91E65F-9229-48DC-8273-4CE04CA6E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73685" y="22153138"/>
              <a:ext cx="1253031" cy="1229718"/>
            </a:xfrm>
            <a:prstGeom prst="rect">
              <a:avLst/>
            </a:prstGeom>
          </p:spPr>
        </p:pic>
      </p:grpSp>
      <p:graphicFrame>
        <p:nvGraphicFramePr>
          <p:cNvPr id="16" name="表 33">
            <a:extLst>
              <a:ext uri="{FF2B5EF4-FFF2-40B4-BE49-F238E27FC236}">
                <a16:creationId xmlns:a16="http://schemas.microsoft.com/office/drawing/2014/main" id="{B0A9C1A0-948C-4934-8D1E-70F771901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416484"/>
              </p:ext>
            </p:extLst>
          </p:nvPr>
        </p:nvGraphicFramePr>
        <p:xfrm>
          <a:off x="9495469" y="3686004"/>
          <a:ext cx="242779" cy="1766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79">
                  <a:extLst>
                    <a:ext uri="{9D8B030D-6E8A-4147-A177-3AD203B41FA5}">
                      <a16:colId xmlns:a16="http://schemas.microsoft.com/office/drawing/2014/main" val="738390665"/>
                    </a:ext>
                  </a:extLst>
                </a:gridCol>
              </a:tblGrid>
              <a:tr h="353270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425162"/>
                  </a:ext>
                </a:extLst>
              </a:tr>
              <a:tr h="353270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98175"/>
                  </a:ext>
                </a:extLst>
              </a:tr>
              <a:tr h="353270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382403"/>
                  </a:ext>
                </a:extLst>
              </a:tr>
              <a:tr h="353270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863295"/>
                  </a:ext>
                </a:extLst>
              </a:tr>
              <a:tr h="353270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92456"/>
                  </a:ext>
                </a:extLst>
              </a:tr>
            </a:tbl>
          </a:graphicData>
        </a:graphic>
      </p:graphicFrame>
      <p:graphicFrame>
        <p:nvGraphicFramePr>
          <p:cNvPr id="17" name="表 33">
            <a:extLst>
              <a:ext uri="{FF2B5EF4-FFF2-40B4-BE49-F238E27FC236}">
                <a16:creationId xmlns:a16="http://schemas.microsoft.com/office/drawing/2014/main" id="{25F77B4C-CDC6-4A98-B58C-A25A0E1416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427885"/>
              </p:ext>
            </p:extLst>
          </p:nvPr>
        </p:nvGraphicFramePr>
        <p:xfrm>
          <a:off x="9900458" y="3698043"/>
          <a:ext cx="242779" cy="1766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79">
                  <a:extLst>
                    <a:ext uri="{9D8B030D-6E8A-4147-A177-3AD203B41FA5}">
                      <a16:colId xmlns:a16="http://schemas.microsoft.com/office/drawing/2014/main" val="738390665"/>
                    </a:ext>
                  </a:extLst>
                </a:gridCol>
              </a:tblGrid>
              <a:tr h="353270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425162"/>
                  </a:ext>
                </a:extLst>
              </a:tr>
              <a:tr h="353270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98175"/>
                  </a:ext>
                </a:extLst>
              </a:tr>
              <a:tr h="353270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382403"/>
                  </a:ext>
                </a:extLst>
              </a:tr>
              <a:tr h="353270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863295"/>
                  </a:ext>
                </a:extLst>
              </a:tr>
              <a:tr h="353270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92456"/>
                  </a:ext>
                </a:extLst>
              </a:tr>
            </a:tbl>
          </a:graphicData>
        </a:graphic>
      </p:graphicFrame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C4EDBE8-B3FD-4233-BCB9-4EEB996FC8C3}"/>
              </a:ext>
            </a:extLst>
          </p:cNvPr>
          <p:cNvSpPr txBox="1"/>
          <p:nvPr/>
        </p:nvSpPr>
        <p:spPr>
          <a:xfrm>
            <a:off x="7626687" y="5699596"/>
            <a:ext cx="3938093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Compressed Feature vectors</a:t>
            </a:r>
            <a:endParaRPr kumimoji="1" lang="ja-JP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AAE9A08-3C00-4295-82C2-33B26C6CD052}"/>
              </a:ext>
            </a:extLst>
          </p:cNvPr>
          <p:cNvSpPr txBox="1"/>
          <p:nvPr/>
        </p:nvSpPr>
        <p:spPr>
          <a:xfrm>
            <a:off x="982343" y="5437411"/>
            <a:ext cx="3127716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Images from live nature camera</a:t>
            </a:r>
            <a:endParaRPr kumimoji="1" lang="ja-JP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DC35259-C6B0-4136-B412-000B9785D8DA}"/>
              </a:ext>
            </a:extLst>
          </p:cNvPr>
          <p:cNvSpPr txBox="1"/>
          <p:nvPr/>
        </p:nvSpPr>
        <p:spPr>
          <a:xfrm>
            <a:off x="10143237" y="437679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/>
              <a:t>・・・</a:t>
            </a:r>
          </a:p>
        </p:txBody>
      </p:sp>
    </p:spTree>
    <p:extLst>
      <p:ext uri="{BB962C8B-B14F-4D97-AF65-F5344CB8AC3E}">
        <p14:creationId xmlns:p14="http://schemas.microsoft.com/office/powerpoint/2010/main" val="2257102914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ユーザー定義 1">
      <a:majorFont>
        <a:latin typeface="Times New Roman"/>
        <a:ea typeface="ＭＳ Ｐ明朝"/>
        <a:cs typeface=""/>
      </a:majorFont>
      <a:minorFont>
        <a:latin typeface="Arial"/>
        <a:ea typeface="ＭＳ Ｐゴシック"/>
        <a:cs typeface="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652</TotalTime>
  <Words>76</Words>
  <Application>Microsoft Office PowerPoint</Application>
  <PresentationFormat>ワイド画面</PresentationFormat>
  <Paragraphs>21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游ゴシック</vt:lpstr>
      <vt:lpstr>Arial</vt:lpstr>
      <vt:lpstr>Calibri</vt:lpstr>
      <vt:lpstr>Times New Roman</vt:lpstr>
      <vt:lpstr>Wingdings</vt:lpstr>
      <vt:lpstr>レトロスペクト</vt:lpstr>
      <vt:lpstr>Autoencoder-based Feature Extraction for Scene Search in Live Nature Camera</vt:lpstr>
      <vt:lpstr>Introduction</vt:lpstr>
      <vt:lpstr>Proposed method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Autoencoder-based Feature Extraction for Scene Search in Live Nature Camera</dc:title>
  <dc:creator>s2021065 Yukito Seo</dc:creator>
  <cp:lastModifiedBy>s2021065 Yukito Seo</cp:lastModifiedBy>
  <cp:revision>3</cp:revision>
  <dcterms:created xsi:type="dcterms:W3CDTF">2023-10-02T07:06:03Z</dcterms:created>
  <dcterms:modified xsi:type="dcterms:W3CDTF">2023-10-03T14:00:55Z</dcterms:modified>
</cp:coreProperties>
</file>