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9F3"/>
    <a:srgbClr val="A3C7B5"/>
    <a:srgbClr val="FFFFCC"/>
    <a:srgbClr val="FFFFE7"/>
    <a:srgbClr val="FF3300"/>
    <a:srgbClr val="1F1C18"/>
    <a:srgbClr val="DEA900"/>
    <a:srgbClr val="FEFFDD"/>
    <a:srgbClr val="FFD5D5"/>
    <a:srgbClr val="FD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4" autoAdjust="0"/>
    <p:restoredTop sz="65249" autoAdjust="0"/>
  </p:normalViewPr>
  <p:slideViewPr>
    <p:cSldViewPr snapToGrid="0">
      <p:cViewPr>
        <p:scale>
          <a:sx n="50" d="100"/>
          <a:sy n="50" d="100"/>
        </p:scale>
        <p:origin x="46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8DDA-F23B-4F29-911E-A1644917EDC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F1492-3A1E-42AB-B63D-89C2050DA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45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Hello everyone.</a:t>
            </a:r>
          </a:p>
          <a:p>
            <a:r>
              <a:rPr kumimoji="1" lang="ja-JP" altLang="en-US" dirty="0"/>
              <a:t>皆さんこんにちは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My name is </a:t>
            </a:r>
            <a:r>
              <a:rPr kumimoji="1" lang="en-US" altLang="ja-JP" dirty="0" err="1"/>
              <a:t>Yukito</a:t>
            </a:r>
            <a:r>
              <a:rPr kumimoji="1" lang="en-US" altLang="ja-JP" dirty="0"/>
              <a:t> SEO</a:t>
            </a:r>
          </a:p>
          <a:p>
            <a:r>
              <a:rPr kumimoji="1" lang="ja-JP" altLang="en-US" dirty="0"/>
              <a:t>私の名前は瀬尾幸斗です．</a:t>
            </a:r>
            <a:endParaRPr kumimoji="1" lang="en-US" altLang="ja-JP" dirty="0"/>
          </a:p>
          <a:p>
            <a:br>
              <a:rPr lang="en-US" altLang="ja-JP" dirty="0"/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 belong to the Department of Information </a:t>
            </a:r>
            <a:r>
              <a:rPr lang="en-US" altLang="ja-JP" sz="1200" kern="100" dirty="0">
                <a:solidFill>
                  <a:schemeClr val="bg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Technology</a:t>
            </a:r>
            <a:r>
              <a:rPr lang="en-US" altLang="ja-JP" sz="1200" b="0" i="0" kern="1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in </a:t>
            </a:r>
            <a:r>
              <a:rPr lang="en-US" altLang="ja-JP" sz="1200" kern="100" dirty="0">
                <a:solidFill>
                  <a:schemeClr val="bg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Kanagawa Institute of Technology</a:t>
            </a:r>
            <a:endParaRPr kumimoji="1" lang="en-US" altLang="ja-JP" dirty="0"/>
          </a:p>
          <a:p>
            <a:r>
              <a:rPr kumimoji="1" lang="ja-JP" altLang="en-US" dirty="0"/>
              <a:t>神奈川工科大学，情報工学科に所属しています．</a:t>
            </a:r>
            <a:endParaRPr kumimoji="1" lang="en-US" altLang="ja-JP" dirty="0"/>
          </a:p>
          <a:p>
            <a:br>
              <a:rPr lang="en-US" altLang="ja-JP" dirty="0"/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 for giving me the opportunity to present today.</a:t>
            </a:r>
            <a:endParaRPr kumimoji="1" lang="en-US" altLang="ja-JP" dirty="0"/>
          </a:p>
          <a:p>
            <a:r>
              <a:rPr kumimoji="1" lang="ja-JP" altLang="en-US" dirty="0"/>
              <a:t>本日は発表の機会を頂き，ありがとうございます。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My theme is </a:t>
            </a:r>
            <a:r>
              <a:rPr kumimoji="1" lang="ja-JP" altLang="en-US" dirty="0"/>
              <a:t>「</a:t>
            </a:r>
            <a:r>
              <a:rPr kumimoji="1" lang="en-US" altLang="ja-JP" sz="1200" dirty="0"/>
              <a:t>Autoencoder-based Feature Extraction for Scene Search in Live Nature Camera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kumimoji="1" lang="ja-JP" altLang="en-US" dirty="0"/>
              <a:t>私の研究テーマは，「ライブネイチャーカメラでのシーン検索のためのオートエンコーダーベースの特徴抽出」です．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1492-3A1E-42AB-B63D-89C2050DA4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64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Currently, we are facing many problems due to global climate change.</a:t>
            </a:r>
          </a:p>
          <a:p>
            <a:r>
              <a:rPr kumimoji="1" lang="ja-JP" altLang="en-US" dirty="0"/>
              <a:t>現在，我々は地球規模の気候変動により，多くの問題に直面しています．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Examples include</a:t>
            </a:r>
            <a:r>
              <a:rPr kumimoji="1" lang="ja-JP" altLang="en-US" dirty="0"/>
              <a:t>　</a:t>
            </a:r>
            <a:r>
              <a:rPr kumimoji="1" lang="en-US" altLang="ja-JP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Destruction of coral reefs, </a:t>
            </a:r>
            <a:r>
              <a:rPr kumimoji="1" lang="en-US" altLang="ja-JP" sz="12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Abnomal</a:t>
            </a:r>
            <a:r>
              <a:rPr kumimoji="1" lang="en-US" altLang="ja-JP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weather, Desertification, and Sea level rise due to ice melting</a:t>
            </a:r>
            <a:r>
              <a:rPr kumimoji="1" lang="en-US" altLang="ja-JP" b="0" dirty="0"/>
              <a:t>.</a:t>
            </a:r>
          </a:p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例としては、サンゴ礁の破壊、異常気象、砂漠化、氷の融解による海面上昇などが挙げられます。</a:t>
            </a:r>
            <a:endParaRPr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1492-3A1E-42AB-B63D-89C2050DA44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85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kumimoji="1" lang="en-US" altLang="ja-JP" dirty="0"/>
              <a:t>In  order  to  protect  the  global  environment,  it  would  be  useful  to  offer  archives  of  video  data  of  monitoring  natural environment  in  as  many  spots  as  possible. </a:t>
            </a:r>
          </a:p>
          <a:p>
            <a:r>
              <a:rPr lang="ja-JP" altLang="ja-JP" dirty="0"/>
              <a:t>地球環境を守るためには、できるだけ多くの地点で自然環境をモニタリングした映像データのアーカイブを提供することが有益です。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Therefore, I am thinking of implementing a nature observation system that can search for scenes from archives collected with live cameras.</a:t>
            </a:r>
          </a:p>
          <a:p>
            <a:r>
              <a:rPr kumimoji="1" lang="ja-JP" altLang="en-US" dirty="0"/>
              <a:t>そのため，私はライブカメラで収集したアーカイブからシーン検索できる自然観察システムを実装しようと考えています．</a:t>
            </a:r>
            <a:endParaRPr kumimoji="1" lang="en-US" altLang="ja-JP" dirty="0"/>
          </a:p>
          <a:p>
            <a:br>
              <a:rPr lang="en-US" altLang="ja-JP" dirty="0"/>
            </a:br>
            <a:r>
              <a:rPr lang="en-US" altLang="ja-JP" dirty="0"/>
              <a:t>By implementing a natural observation system, it will be possible to provide data of similar natural environments from the archive.</a:t>
            </a:r>
          </a:p>
          <a:p>
            <a:r>
              <a:rPr kumimoji="1" lang="ja-JP" altLang="en-US" dirty="0"/>
              <a:t>自然観察システムを実装することで，アーカイブから類似した自然環境のデータを提供ことができるようになります．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1492-3A1E-42AB-B63D-89C2050DA44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71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However, it is extremely difficult to predict when changes in the natural environment will occur.</a:t>
            </a:r>
          </a:p>
          <a:p>
            <a:r>
              <a:rPr lang="ja-JP" altLang="en-US" dirty="0"/>
              <a:t>しかしながら，自然環境の変化がいつ起こるかを予測することは，非常に難しいです．</a:t>
            </a:r>
            <a:endParaRPr lang="en-US" altLang="ja-JP" dirty="0"/>
          </a:p>
          <a:p>
            <a:br>
              <a:rPr lang="en-US" altLang="ja-JP" dirty="0"/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Some things change slowly over a long period of time, while others change suddenly.</a:t>
            </a:r>
            <a:endParaRPr lang="en-US" altLang="ja-JP" dirty="0"/>
          </a:p>
          <a:p>
            <a:r>
              <a:rPr lang="ja-JP" altLang="en-US" dirty="0"/>
              <a:t>長い期間をかけて，ゆっくりと変化するものもあれば，突然変わることもあります．</a:t>
            </a:r>
            <a:endParaRPr lang="en-US" altLang="ja-JP" dirty="0"/>
          </a:p>
          <a:p>
            <a:br>
              <a:rPr lang="en-US" altLang="ja-JP" dirty="0"/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Therefore, a high-speed scene search function is essential for natural observation systems.</a:t>
            </a:r>
          </a:p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そのため，自然観測システムには，高速なシーン検索機能が必要不可欠です．</a:t>
            </a:r>
            <a:endParaRPr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is because the high-speed scene search function allows you to quickly analyze changes in the natural environment from past archives, even within one minute or one second.</a:t>
            </a:r>
          </a:p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高速なシーン検索機能により，自然環境の変化を過去のアーカイブから，１分，１秒でも迅速に分析できるからです．</a:t>
            </a:r>
            <a:endParaRPr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However, scene retrieval using natural images and archive footage is extremely computationally expensive, and there is a problem in that it takes a long time to process when searching for similar data.</a:t>
            </a:r>
          </a:p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ですが，自然画像やアーカイブ映像を使ったシーン検索は非常に計算コストが高く，類似するデータを探すときに，処理に長い時間を必要とする問題があります．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1492-3A1E-42AB-B63D-89C2050DA44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31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Therefore, in this study, we propose a method for natural observation systems to extract image feature vectors using an autoencoder model and reduce the amount of calculation through indexing.</a:t>
            </a:r>
          </a:p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そのため，本研究では、自然観察システムにおいて，オートエンコーダモデルを用いて画像特徴ベクトルを抽出し，インデクシングにより計算量削減を実現する手法を提案する。</a:t>
            </a:r>
            <a:endParaRPr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kumimoji="1" lang="en-US" altLang="ja-JP" dirty="0"/>
          </a:p>
          <a:p>
            <a:r>
              <a:rPr kumimoji="1" lang="en-US" altLang="ja-JP" dirty="0"/>
              <a:t>This method uses an autoencoder to compress an image with a large amount of data into a small feature vector containing semantic information.</a:t>
            </a:r>
          </a:p>
          <a:p>
            <a:r>
              <a:rPr kumimoji="1" lang="ja-JP" altLang="en-US" dirty="0"/>
              <a:t>この手法は，オートエンコーダーを用いてデータ量の大きい画像を，意味情報をもつ小さな特徴ベクトルに圧縮します．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Then, similar feature vectors are analyzed using clustering.</a:t>
            </a:r>
          </a:p>
          <a:p>
            <a:r>
              <a:rPr kumimoji="1" lang="ja-JP" altLang="en-US" dirty="0"/>
              <a:t>そして，クラスタリングにより，似ている特徴ベクトルを分析します．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Finally, the representative feature vector, which is the centroid of each cluster, is registered as an index.</a:t>
            </a:r>
          </a:p>
          <a:p>
            <a:r>
              <a:rPr kumimoji="1" lang="ja-JP" altLang="en-US" dirty="0"/>
              <a:t>最後に，各クラスタの重心となる代表特徴ベクトルを，インデックスとして登録します．</a:t>
            </a:r>
            <a:endParaRPr kumimoji="1" lang="en-US" altLang="ja-JP" dirty="0"/>
          </a:p>
          <a:p>
            <a:br>
              <a:rPr lang="en-US" altLang="ja-JP" dirty="0"/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make it easier to understand, we will explain each step.</a:t>
            </a:r>
          </a:p>
          <a:p>
            <a:r>
              <a:rPr kumimoji="1" lang="ja-JP" altLang="en-US" dirty="0"/>
              <a:t>わかりやすくするために，ステップごとに説明します．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1492-3A1E-42AB-B63D-89C2050DA44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17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this step, the autoencoder adjusts the neural network parameters so that it can extract compressed feature vectors with semantic information.</a:t>
            </a:r>
            <a:endParaRPr kumimoji="1"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このステップでは，オートエンコーダが，意味情報をもった圧縮された特徴ベクトルを，抽出できるようにニューラルネットワークのパラメータを調整します．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autoencoder model is trained with a set of nature images such as landscape, animals, and plants.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オートエンコーダー モデルは、風景、動物、植物などの自然画像のセットを使用してトレーニングされます。</a:t>
            </a:r>
            <a:endParaRPr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1492-3A1E-42AB-B63D-89C2050DA44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07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1492-3A1E-42AB-B63D-89C2050DA44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54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we are implementing the prototype of monitoring nature environment. We will evaluate the feasibility and effectiveness of the proposed system in our future 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spc="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ja-JP" dirty="0"/>
              <a:t>現在、自然環境モニタリングのプロトタイプを実装中です。今後の研究において、提案したシステムの実現可能性と有効性を評価していきます。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1492-3A1E-42AB-B63D-89C2050DA4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82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721C-8015-49AE-B583-63E8D5BFBD5C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9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5B2-682C-4457-ADFB-D21D3744A191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62EA-A484-431D-8164-91EC5F94ED36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8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6C3-2215-4CB2-ADC0-33FD21399892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6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DA7E-937A-453E-97CE-13B6885D7A67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AAAD-7CF6-46E3-BE6F-F9AEBB83DCF8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0F24-2587-4E20-BACB-FFD95DD7DA1C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06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FBC-87D7-442A-A12B-D4900D0ED9CF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15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9DA1-3444-4864-80F5-FC41A0F1BB5A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552F82-2903-44C5-A35A-9D464B8BD892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0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0FEF-111B-4554-B1BC-3BDEB3A8B23F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7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75199"/>
            <a:ext cx="10058400" cy="47341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A7B1C8-85DA-4CD4-B701-0A3140BCFF78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CA1396DC-798B-45CA-9E8F-270F3373FB0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14222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5C521-6E0B-414B-8D76-46175044D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/>
              <a:t>Autoencoder-based Feature Extraction for Scene Search in Live Nature Camera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F2D7ED-653C-40E3-96FC-7F7D12CF8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Yukito</a:t>
            </a:r>
            <a:r>
              <a:rPr kumimoji="1" lang="en-US" altLang="ja-JP" dirty="0"/>
              <a:t> Seo, </a:t>
            </a:r>
            <a:r>
              <a:rPr kumimoji="1" lang="en-US" altLang="ja-JP" dirty="0" err="1"/>
              <a:t>Rafly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Arief</a:t>
            </a:r>
            <a:r>
              <a:rPr kumimoji="1" lang="en-US" altLang="ja-JP" dirty="0"/>
              <a:t> Kanza, </a:t>
            </a:r>
            <a:r>
              <a:rPr kumimoji="1" lang="en-US" altLang="ja-JP" dirty="0" err="1"/>
              <a:t>Nobuya</a:t>
            </a:r>
            <a:r>
              <a:rPr kumimoji="1" lang="en-US" altLang="ja-JP" dirty="0"/>
              <a:t> Watanabe, Kin Fun Li, Kosuke Takano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BA482-22E3-4B8C-84CE-F14D3181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2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2D32E-47B7-E209-1C56-421951CB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Conclusion and future work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BC790-19A4-436F-FEF8-8FEB13B7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5199"/>
            <a:ext cx="10058400" cy="1829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We are currently implementing a prototype of the natural environment system.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02B0D8-1E4A-7C0A-F5E8-F72E5FF3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4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989B3-6441-4575-B1A6-88914DC8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A2E88-D72B-4B13-AA6B-A86D4C91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5200"/>
            <a:ext cx="10058400" cy="146936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Currently, the destruction of the natural environment due to global climate change has become a problem.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EDE917-14C8-49C9-AB9D-9547E6C8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23FD6BB-98F4-CE71-FE95-2F6488A20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" t="5993" r="-686" b="6093"/>
          <a:stretch/>
        </p:blipFill>
        <p:spPr>
          <a:xfrm>
            <a:off x="3306245" y="2791724"/>
            <a:ext cx="5451634" cy="359454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4F1F0BE-5777-50D8-33AD-E60CDE16F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151" y="4588996"/>
            <a:ext cx="2063151" cy="137328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1" name="テキスト ボックス 1088">
            <a:extLst>
              <a:ext uri="{FF2B5EF4-FFF2-40B4-BE49-F238E27FC236}">
                <a16:creationId xmlns:a16="http://schemas.microsoft.com/office/drawing/2014/main" id="{24A69609-976C-F0DA-1847-3AD9CC53D2B7}"/>
              </a:ext>
            </a:extLst>
          </p:cNvPr>
          <p:cNvSpPr txBox="1"/>
          <p:nvPr/>
        </p:nvSpPr>
        <p:spPr>
          <a:xfrm>
            <a:off x="7475621" y="5906428"/>
            <a:ext cx="4249926" cy="387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 level rise due to ice melting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図 11" descr="屋外, 草, 自然, 鳥 が含まれている画像">
            <a:extLst>
              <a:ext uri="{FF2B5EF4-FFF2-40B4-BE49-F238E27FC236}">
                <a16:creationId xmlns:a16="http://schemas.microsoft.com/office/drawing/2014/main" id="{29BA5DB2-1B59-D1C7-0AF5-9AAF6E738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27" y="2797826"/>
            <a:ext cx="1857322" cy="130274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3" name="テキスト ボックス 1093">
            <a:extLst>
              <a:ext uri="{FF2B5EF4-FFF2-40B4-BE49-F238E27FC236}">
                <a16:creationId xmlns:a16="http://schemas.microsoft.com/office/drawing/2014/main" id="{CCC12473-8923-9CF1-D604-2D98E6A56A96}"/>
              </a:ext>
            </a:extLst>
          </p:cNvPr>
          <p:cNvSpPr txBox="1"/>
          <p:nvPr/>
        </p:nvSpPr>
        <p:spPr>
          <a:xfrm>
            <a:off x="592747" y="4100570"/>
            <a:ext cx="348966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Destruction of coral reefs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A391F69-3E96-0E41-F21B-B93BF82AC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27" y="4722016"/>
            <a:ext cx="1834586" cy="122401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5" name="テキスト ボックス 1097">
            <a:extLst>
              <a:ext uri="{FF2B5EF4-FFF2-40B4-BE49-F238E27FC236}">
                <a16:creationId xmlns:a16="http://schemas.microsoft.com/office/drawing/2014/main" id="{D47E50A5-D7C4-2045-484D-A32A8D2AC967}"/>
              </a:ext>
            </a:extLst>
          </p:cNvPr>
          <p:cNvSpPr txBox="1"/>
          <p:nvPr/>
        </p:nvSpPr>
        <p:spPr>
          <a:xfrm>
            <a:off x="1125441" y="5832561"/>
            <a:ext cx="212389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Desertification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7419564-754C-C82E-E2F8-5C9C361D5C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81"/>
          <a:stretch/>
        </p:blipFill>
        <p:spPr>
          <a:xfrm>
            <a:off x="8985620" y="2776954"/>
            <a:ext cx="2086154" cy="133648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7" name="テキスト ボックス 1100">
            <a:extLst>
              <a:ext uri="{FF2B5EF4-FFF2-40B4-BE49-F238E27FC236}">
                <a16:creationId xmlns:a16="http://schemas.microsoft.com/office/drawing/2014/main" id="{D08BC03A-E24B-D933-B8D4-C459011E06E2}"/>
              </a:ext>
            </a:extLst>
          </p:cNvPr>
          <p:cNvSpPr txBox="1"/>
          <p:nvPr/>
        </p:nvSpPr>
        <p:spPr>
          <a:xfrm>
            <a:off x="8630653" y="4022375"/>
            <a:ext cx="26688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Abnormal weather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989B3-6441-4575-B1A6-88914DC8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A2E88-D72B-4B13-AA6B-A86D4C91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432"/>
            <a:ext cx="10058400" cy="21079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Observation of the natural environment through monitoring is important to protect the natural environment.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+mj-lt"/>
              </a:rPr>
              <a:t>By providing the monitored video as an archive, it can be analyzed by humans or machines.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EDE917-14C8-49C9-AB9D-9547E6C8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EC03EF9-4D03-366E-E6D1-119FF402BD11}"/>
              </a:ext>
            </a:extLst>
          </p:cNvPr>
          <p:cNvSpPr/>
          <p:nvPr/>
        </p:nvSpPr>
        <p:spPr>
          <a:xfrm>
            <a:off x="1097280" y="5152635"/>
            <a:ext cx="10465869" cy="10849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69A85AC-7C8B-50D2-E034-F8B594923063}"/>
              </a:ext>
            </a:extLst>
          </p:cNvPr>
          <p:cNvSpPr txBox="1">
            <a:spLocks/>
          </p:cNvSpPr>
          <p:nvPr/>
        </p:nvSpPr>
        <p:spPr>
          <a:xfrm>
            <a:off x="1097279" y="5131409"/>
            <a:ext cx="10465869" cy="108491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en-US" altLang="ja-JP" sz="3600" b="1" dirty="0">
                <a:solidFill>
                  <a:schemeClr val="tx1"/>
                </a:solidFill>
              </a:rPr>
              <a:t>we will implement a system that can search scenes from data collected by live cameras.</a:t>
            </a:r>
          </a:p>
        </p:txBody>
      </p:sp>
      <p:pic>
        <p:nvPicPr>
          <p:cNvPr id="6" name="コンテンツ プレースホルダー 5" descr="防犯カメラ">
            <a:extLst>
              <a:ext uri="{FF2B5EF4-FFF2-40B4-BE49-F238E27FC236}">
                <a16:creationId xmlns:a16="http://schemas.microsoft.com/office/drawing/2014/main" id="{1C12E817-54CA-79B3-CA60-749E98191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53902" y="3358599"/>
            <a:ext cx="1258390" cy="1265684"/>
          </a:xfrm>
          <a:prstGeom prst="rect">
            <a:avLst/>
          </a:prstGeom>
        </p:spPr>
      </p:pic>
      <p:pic>
        <p:nvPicPr>
          <p:cNvPr id="7" name="グラフィックス 1023" descr="丘の光景">
            <a:extLst>
              <a:ext uri="{FF2B5EF4-FFF2-40B4-BE49-F238E27FC236}">
                <a16:creationId xmlns:a16="http://schemas.microsoft.com/office/drawing/2014/main" id="{1B173787-82B9-5623-B62F-F476A2771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4854" y="3420586"/>
            <a:ext cx="1702400" cy="1738621"/>
          </a:xfrm>
          <a:prstGeom prst="rect">
            <a:avLst/>
          </a:prstGeom>
        </p:spPr>
      </p:pic>
      <p:pic>
        <p:nvPicPr>
          <p:cNvPr id="10" name="グラフィックス 1024" descr="コンピューター">
            <a:extLst>
              <a:ext uri="{FF2B5EF4-FFF2-40B4-BE49-F238E27FC236}">
                <a16:creationId xmlns:a16="http://schemas.microsoft.com/office/drawing/2014/main" id="{E640F1A6-307D-6388-D96E-A3B62DCE9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0213" y="3379700"/>
            <a:ext cx="1529478" cy="1529478"/>
          </a:xfrm>
          <a:prstGeom prst="rect">
            <a:avLst/>
          </a:prstGeom>
        </p:spPr>
      </p:pic>
      <p:sp>
        <p:nvSpPr>
          <p:cNvPr id="12" name="テキスト ボックス 1032">
            <a:extLst>
              <a:ext uri="{FF2B5EF4-FFF2-40B4-BE49-F238E27FC236}">
                <a16:creationId xmlns:a16="http://schemas.microsoft.com/office/drawing/2014/main" id="{39BD626C-F01D-216D-E094-9EA6B2F26956}"/>
              </a:ext>
            </a:extLst>
          </p:cNvPr>
          <p:cNvSpPr txBox="1"/>
          <p:nvPr/>
        </p:nvSpPr>
        <p:spPr>
          <a:xfrm>
            <a:off x="2801524" y="4517850"/>
            <a:ext cx="214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camera</a:t>
            </a:r>
            <a:endParaRPr kumimoji="1" lang="ja-JP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ECE1D7-8CAD-68BB-9EAF-8FF09E5BA056}"/>
              </a:ext>
            </a:extLst>
          </p:cNvPr>
          <p:cNvCxnSpPr>
            <a:cxnSpLocks/>
          </p:cNvCxnSpPr>
          <p:nvPr/>
        </p:nvCxnSpPr>
        <p:spPr>
          <a:xfrm>
            <a:off x="4545362" y="3991441"/>
            <a:ext cx="1326048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40">
            <a:extLst>
              <a:ext uri="{FF2B5EF4-FFF2-40B4-BE49-F238E27FC236}">
                <a16:creationId xmlns:a16="http://schemas.microsoft.com/office/drawing/2014/main" id="{6343B97E-F2D8-7E24-839F-F246B39E4867}"/>
              </a:ext>
            </a:extLst>
          </p:cNvPr>
          <p:cNvSpPr txBox="1"/>
          <p:nvPr/>
        </p:nvSpPr>
        <p:spPr>
          <a:xfrm>
            <a:off x="5691398" y="4621240"/>
            <a:ext cx="272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search server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CDF9193-8D6C-1D9A-BE06-F99DB163BD3E}"/>
              </a:ext>
            </a:extLst>
          </p:cNvPr>
          <p:cNvCxnSpPr>
            <a:cxnSpLocks/>
          </p:cNvCxnSpPr>
          <p:nvPr/>
        </p:nvCxnSpPr>
        <p:spPr>
          <a:xfrm>
            <a:off x="8191224" y="3956314"/>
            <a:ext cx="1326048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9425E75-7A48-05B6-0DDD-B3CE969B4086}"/>
              </a:ext>
            </a:extLst>
          </p:cNvPr>
          <p:cNvCxnSpPr>
            <a:cxnSpLocks/>
          </p:cNvCxnSpPr>
          <p:nvPr/>
        </p:nvCxnSpPr>
        <p:spPr>
          <a:xfrm flipH="1">
            <a:off x="8191224" y="4289896"/>
            <a:ext cx="1326048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グラフィックス 27" descr="ユーザー 単色塗りつぶし">
            <a:extLst>
              <a:ext uri="{FF2B5EF4-FFF2-40B4-BE49-F238E27FC236}">
                <a16:creationId xmlns:a16="http://schemas.microsoft.com/office/drawing/2014/main" id="{17990288-18A4-7113-D5F5-AF4380549D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46799" y="3484236"/>
            <a:ext cx="1326048" cy="1326048"/>
          </a:xfrm>
          <a:prstGeom prst="rect">
            <a:avLst/>
          </a:prstGeom>
        </p:spPr>
      </p:pic>
      <p:pic>
        <p:nvPicPr>
          <p:cNvPr id="30" name="グラフィックス 29" descr="リサーチ 単色塗りつぶし">
            <a:extLst>
              <a:ext uri="{FF2B5EF4-FFF2-40B4-BE49-F238E27FC236}">
                <a16:creationId xmlns:a16="http://schemas.microsoft.com/office/drawing/2014/main" id="{476E0803-6CB8-1473-F3FF-BAEA8FBCFC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42764" y="3770422"/>
            <a:ext cx="914400" cy="914400"/>
          </a:xfrm>
          <a:prstGeom prst="rect">
            <a:avLst/>
          </a:prstGeom>
        </p:spPr>
      </p:pic>
      <p:sp>
        <p:nvSpPr>
          <p:cNvPr id="31" name="テキスト ボックス 1040">
            <a:extLst>
              <a:ext uri="{FF2B5EF4-FFF2-40B4-BE49-F238E27FC236}">
                <a16:creationId xmlns:a16="http://schemas.microsoft.com/office/drawing/2014/main" id="{0E51EAC2-E42B-57D1-7C52-5F584E054D2B}"/>
              </a:ext>
            </a:extLst>
          </p:cNvPr>
          <p:cNvSpPr txBox="1"/>
          <p:nvPr/>
        </p:nvSpPr>
        <p:spPr>
          <a:xfrm>
            <a:off x="9647271" y="4627955"/>
            <a:ext cx="157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</a:t>
            </a:r>
          </a:p>
        </p:txBody>
      </p:sp>
    </p:spTree>
    <p:extLst>
      <p:ext uri="{BB962C8B-B14F-4D97-AF65-F5344CB8AC3E}">
        <p14:creationId xmlns:p14="http://schemas.microsoft.com/office/powerpoint/2010/main" val="200933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E5A0C-5EFD-30D6-2BB4-454C0991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FCD7D2-0B98-7449-4017-DA726CA8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0462F1-C5E6-05E1-994C-2FF13436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1432"/>
            <a:ext cx="10058400" cy="145731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It is difficult to predict changes in the natural environment.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+mj-lt"/>
              </a:rPr>
              <a:t>When changes in the natural environment occur suddenly, prompt responses are required.</a:t>
            </a:r>
          </a:p>
        </p:txBody>
      </p:sp>
      <p:pic>
        <p:nvPicPr>
          <p:cNvPr id="6" name="グラフィックス 1023" descr="丘の光景">
            <a:extLst>
              <a:ext uri="{FF2B5EF4-FFF2-40B4-BE49-F238E27FC236}">
                <a16:creationId xmlns:a16="http://schemas.microsoft.com/office/drawing/2014/main" id="{013005BD-4521-5099-097A-F14F9CF19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8247" y="2696650"/>
            <a:ext cx="1633780" cy="1668541"/>
          </a:xfrm>
          <a:prstGeom prst="rect">
            <a:avLst/>
          </a:prstGeom>
        </p:spPr>
      </p:pic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AB099E-A177-3611-3C47-AD09DE15DD5B}"/>
              </a:ext>
            </a:extLst>
          </p:cNvPr>
          <p:cNvSpPr/>
          <p:nvPr/>
        </p:nvSpPr>
        <p:spPr>
          <a:xfrm>
            <a:off x="7853499" y="4508673"/>
            <a:ext cx="1633780" cy="39020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+mj-lt"/>
              </a:rPr>
              <a:t>Researcher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6" name="爆発: 8 pt 15">
            <a:extLst>
              <a:ext uri="{FF2B5EF4-FFF2-40B4-BE49-F238E27FC236}">
                <a16:creationId xmlns:a16="http://schemas.microsoft.com/office/drawing/2014/main" id="{BB3B69CF-285F-4659-6C5B-1B8060081A48}"/>
              </a:ext>
            </a:extLst>
          </p:cNvPr>
          <p:cNvSpPr/>
          <p:nvPr/>
        </p:nvSpPr>
        <p:spPr>
          <a:xfrm>
            <a:off x="1457510" y="3780415"/>
            <a:ext cx="2244242" cy="1125552"/>
          </a:xfrm>
          <a:prstGeom prst="irregularSeal1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+mj-lt"/>
              </a:rPr>
              <a:t>change</a:t>
            </a:r>
            <a:endParaRPr kumimoji="1" lang="ja-JP" alt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" name="グラフィックス 16" descr="ユーザー 単色塗りつぶし">
            <a:extLst>
              <a:ext uri="{FF2B5EF4-FFF2-40B4-BE49-F238E27FC236}">
                <a16:creationId xmlns:a16="http://schemas.microsoft.com/office/drawing/2014/main" id="{BD1D0603-8F0D-E15B-8CA0-D03669283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8609" y="3254531"/>
            <a:ext cx="1461558" cy="1461558"/>
          </a:xfrm>
          <a:prstGeom prst="rect">
            <a:avLst/>
          </a:prstGeom>
        </p:spPr>
      </p:pic>
      <p:sp>
        <p:nvSpPr>
          <p:cNvPr id="23" name="矢印: 右 22">
            <a:extLst>
              <a:ext uri="{FF2B5EF4-FFF2-40B4-BE49-F238E27FC236}">
                <a16:creationId xmlns:a16="http://schemas.microsoft.com/office/drawing/2014/main" id="{6D8259C3-AA15-BABB-136D-867F3D98B1C5}"/>
              </a:ext>
            </a:extLst>
          </p:cNvPr>
          <p:cNvSpPr/>
          <p:nvPr/>
        </p:nvSpPr>
        <p:spPr>
          <a:xfrm>
            <a:off x="4254907" y="3968467"/>
            <a:ext cx="3556590" cy="461666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1040">
            <a:extLst>
              <a:ext uri="{FF2B5EF4-FFF2-40B4-BE49-F238E27FC236}">
                <a16:creationId xmlns:a16="http://schemas.microsoft.com/office/drawing/2014/main" id="{44A11F1C-63D1-474F-F98F-671FDF0F7D0C}"/>
              </a:ext>
            </a:extLst>
          </p:cNvPr>
          <p:cNvSpPr txBox="1"/>
          <p:nvPr/>
        </p:nvSpPr>
        <p:spPr>
          <a:xfrm>
            <a:off x="4012027" y="3053866"/>
            <a:ext cx="3979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share information quickly</a:t>
            </a: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8BA16518-919F-E57D-A268-26277178C7BC}"/>
              </a:ext>
            </a:extLst>
          </p:cNvPr>
          <p:cNvSpPr txBox="1">
            <a:spLocks/>
          </p:cNvSpPr>
          <p:nvPr/>
        </p:nvSpPr>
        <p:spPr>
          <a:xfrm>
            <a:off x="912796" y="4973840"/>
            <a:ext cx="10058400" cy="11607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en-US" altLang="ja-JP" sz="3200" b="1" u="sng" dirty="0">
                <a:solidFill>
                  <a:srgbClr val="C00000"/>
                </a:solidFill>
              </a:rPr>
              <a:t>Scene retrieval using natural images is computationally expensive and requires a long processing time.</a:t>
            </a:r>
          </a:p>
        </p:txBody>
      </p:sp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206B54E-7B19-E356-1621-BEBA2F4B8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0732" y="2489386"/>
            <a:ext cx="1461558" cy="1461558"/>
          </a:xfrm>
          <a:prstGeom prst="rect">
            <a:avLst/>
          </a:prstGeom>
        </p:spPr>
      </p:pic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09008A51-3AB6-3592-3A02-58B8488C8F52}"/>
              </a:ext>
            </a:extLst>
          </p:cNvPr>
          <p:cNvSpPr/>
          <p:nvPr/>
        </p:nvSpPr>
        <p:spPr>
          <a:xfrm>
            <a:off x="10149967" y="4507116"/>
            <a:ext cx="1312025" cy="39020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+mj-lt"/>
              </a:rPr>
              <a:t>AI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271D2968-76FB-F748-D3EE-7E992A8DA7AD}"/>
              </a:ext>
            </a:extLst>
          </p:cNvPr>
          <p:cNvSpPr/>
          <p:nvPr/>
        </p:nvSpPr>
        <p:spPr>
          <a:xfrm>
            <a:off x="9131825" y="3663210"/>
            <a:ext cx="1175050" cy="49978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ja-JP" sz="2400" dirty="0">
                <a:latin typeface="+mj-lt"/>
              </a:rPr>
              <a:t>rescue worker</a:t>
            </a:r>
            <a:endParaRPr kumimoji="1" lang="ja-JP" altLang="en-US" sz="2400" dirty="0">
              <a:latin typeface="+mj-lt"/>
            </a:endParaRPr>
          </a:p>
        </p:txBody>
      </p:sp>
      <p:pic>
        <p:nvPicPr>
          <p:cNvPr id="14" name="グラフィックス 13" descr="人工知能 単色塗りつぶし">
            <a:extLst>
              <a:ext uri="{FF2B5EF4-FFF2-40B4-BE49-F238E27FC236}">
                <a16:creationId xmlns:a16="http://schemas.microsoft.com/office/drawing/2014/main" id="{2424EE54-7923-2936-FDF7-6E0DD0A81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0742" y="3442050"/>
            <a:ext cx="1150770" cy="11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7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03E24-957D-68B0-980F-8FE0FB7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Proposed method</a:t>
            </a:r>
            <a:endParaRPr kumimoji="1" lang="ja-JP" altLang="en-US" dirty="0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19888CE2-E13E-A376-016A-C718F1237363}"/>
              </a:ext>
            </a:extLst>
          </p:cNvPr>
          <p:cNvSpPr/>
          <p:nvPr/>
        </p:nvSpPr>
        <p:spPr>
          <a:xfrm>
            <a:off x="607996" y="1363580"/>
            <a:ext cx="11036967" cy="2129589"/>
          </a:xfrm>
          <a:prstGeom prst="round2DiagRect">
            <a:avLst/>
          </a:prstGeom>
          <a:solidFill>
            <a:srgbClr val="FFFFCC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3EE34B-CCD9-1816-A044-F3846292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363580"/>
            <a:ext cx="10924672" cy="2129589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3200" b="1" dirty="0">
                <a:solidFill>
                  <a:schemeClr val="tx1"/>
                </a:solidFill>
              </a:rPr>
              <a:t>In this study, </a:t>
            </a:r>
          </a:p>
          <a:p>
            <a:pPr>
              <a:lnSpc>
                <a:spcPct val="80000"/>
              </a:lnSpc>
            </a:pPr>
            <a:r>
              <a:rPr kumimoji="1" lang="en-US" altLang="ja-JP" sz="3600" b="1" u="sng" dirty="0">
                <a:solidFill>
                  <a:schemeClr val="tx1"/>
                </a:solidFill>
              </a:rPr>
              <a:t>we propose a method for extracting and indexing image feature vectors to reduce the computational cost of image retrieval using an autoencoder model.</a:t>
            </a:r>
            <a:endParaRPr kumimoji="1" lang="ja-JP" altLang="en-US" sz="3600" b="1" u="sng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C70318-9A61-F3A7-317D-4BB29A85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664A17E-5590-F7C7-5769-C7BB294A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12" y="3860917"/>
            <a:ext cx="228401" cy="1661738"/>
          </a:xfrm>
          <a:prstGeom prst="rect">
            <a:avLst/>
          </a:prstGeom>
        </p:spPr>
      </p:pic>
      <p:sp>
        <p:nvSpPr>
          <p:cNvPr id="14" name="台形 13">
            <a:extLst>
              <a:ext uri="{FF2B5EF4-FFF2-40B4-BE49-F238E27FC236}">
                <a16:creationId xmlns:a16="http://schemas.microsoft.com/office/drawing/2014/main" id="{40CF40C5-8EC1-C508-02B8-844E5B1AA92E}"/>
              </a:ext>
            </a:extLst>
          </p:cNvPr>
          <p:cNvSpPr/>
          <p:nvPr/>
        </p:nvSpPr>
        <p:spPr>
          <a:xfrm rot="5400000">
            <a:off x="3348670" y="4094174"/>
            <a:ext cx="1403903" cy="1282972"/>
          </a:xfrm>
          <a:prstGeom prst="trapezoid">
            <a:avLst>
              <a:gd name="adj" fmla="val 30674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7BC1FDB-F48A-24B8-1F39-D4F62F65249C}"/>
              </a:ext>
            </a:extLst>
          </p:cNvPr>
          <p:cNvSpPr/>
          <p:nvPr/>
        </p:nvSpPr>
        <p:spPr>
          <a:xfrm>
            <a:off x="1188431" y="4033950"/>
            <a:ext cx="1044680" cy="855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D93EFF2-EFD9-FD9E-F0EC-B6C4B5173E60}"/>
              </a:ext>
            </a:extLst>
          </p:cNvPr>
          <p:cNvSpPr/>
          <p:nvPr/>
        </p:nvSpPr>
        <p:spPr>
          <a:xfrm>
            <a:off x="2656183" y="4311989"/>
            <a:ext cx="492107" cy="8850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E0DC198-1266-D0E6-CAEC-F61838C114C2}"/>
              </a:ext>
            </a:extLst>
          </p:cNvPr>
          <p:cNvSpPr/>
          <p:nvPr/>
        </p:nvSpPr>
        <p:spPr>
          <a:xfrm>
            <a:off x="4952953" y="4325775"/>
            <a:ext cx="492107" cy="8850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92E85C9-300E-F57C-9186-D35F7AD5B80D}"/>
              </a:ext>
            </a:extLst>
          </p:cNvPr>
          <p:cNvSpPr/>
          <p:nvPr/>
        </p:nvSpPr>
        <p:spPr>
          <a:xfrm>
            <a:off x="1297638" y="4156749"/>
            <a:ext cx="1044680" cy="855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DDB8EA-BFF6-8782-699B-4D94CACA9576}"/>
              </a:ext>
            </a:extLst>
          </p:cNvPr>
          <p:cNvSpPr/>
          <p:nvPr/>
        </p:nvSpPr>
        <p:spPr>
          <a:xfrm>
            <a:off x="1392296" y="4265224"/>
            <a:ext cx="1044680" cy="855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1" name="グラフィックス 77" descr="農業 枠線">
            <a:extLst>
              <a:ext uri="{FF2B5EF4-FFF2-40B4-BE49-F238E27FC236}">
                <a16:creationId xmlns:a16="http://schemas.microsoft.com/office/drawing/2014/main" id="{5D01295F-F558-F11C-CA35-F14BCE5C4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3517" y="4246402"/>
            <a:ext cx="1044680" cy="875291"/>
          </a:xfrm>
          <a:prstGeom prst="rect">
            <a:avLst/>
          </a:prstGeom>
        </p:spPr>
      </p:pic>
      <p:pic>
        <p:nvPicPr>
          <p:cNvPr id="22" name="グラフィックス 70" descr="カメラ 単色塗りつぶし">
            <a:extLst>
              <a:ext uri="{FF2B5EF4-FFF2-40B4-BE49-F238E27FC236}">
                <a16:creationId xmlns:a16="http://schemas.microsoft.com/office/drawing/2014/main" id="{2290439C-564B-8773-589B-720E578DF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858" y="4526250"/>
            <a:ext cx="778274" cy="875291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9357B0E5-7BD7-CA2B-B268-72405E7B97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3521" y="3860917"/>
            <a:ext cx="228401" cy="1661738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ABFCC325-4B06-7BB6-AF26-38A47C5861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8510" y="3872956"/>
            <a:ext cx="228401" cy="1661738"/>
          </a:xfrm>
          <a:prstGeom prst="rect">
            <a:avLst/>
          </a:prstGeom>
        </p:spPr>
      </p:pic>
      <p:sp>
        <p:nvSpPr>
          <p:cNvPr id="11" name="テキスト ボックス 105">
            <a:extLst>
              <a:ext uri="{FF2B5EF4-FFF2-40B4-BE49-F238E27FC236}">
                <a16:creationId xmlns:a16="http://schemas.microsoft.com/office/drawing/2014/main" id="{7BC207CC-53CE-1C23-6AAB-F29FB0D4C085}"/>
              </a:ext>
            </a:extLst>
          </p:cNvPr>
          <p:cNvSpPr txBox="1"/>
          <p:nvPr/>
        </p:nvSpPr>
        <p:spPr>
          <a:xfrm>
            <a:off x="5206726" y="5560538"/>
            <a:ext cx="1909142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 Feature vectors</a:t>
            </a:r>
            <a:endParaRPr kumimoji="1" lang="ja-JP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06">
            <a:extLst>
              <a:ext uri="{FF2B5EF4-FFF2-40B4-BE49-F238E27FC236}">
                <a16:creationId xmlns:a16="http://schemas.microsoft.com/office/drawing/2014/main" id="{40B3C44D-BFEA-DAB5-2ABF-C057C377C70D}"/>
              </a:ext>
            </a:extLst>
          </p:cNvPr>
          <p:cNvSpPr txBox="1"/>
          <p:nvPr/>
        </p:nvSpPr>
        <p:spPr>
          <a:xfrm>
            <a:off x="622614" y="5520983"/>
            <a:ext cx="2044117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live nature camera</a:t>
            </a:r>
            <a:endParaRPr kumimoji="1" lang="ja-JP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106">
            <a:extLst>
              <a:ext uri="{FF2B5EF4-FFF2-40B4-BE49-F238E27FC236}">
                <a16:creationId xmlns:a16="http://schemas.microsoft.com/office/drawing/2014/main" id="{7308B328-3A0B-7F44-42D6-4D6F3C0905A1}"/>
              </a:ext>
            </a:extLst>
          </p:cNvPr>
          <p:cNvSpPr txBox="1"/>
          <p:nvPr/>
        </p:nvSpPr>
        <p:spPr>
          <a:xfrm>
            <a:off x="3092322" y="5537596"/>
            <a:ext cx="1796432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extraction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503EEB8-97D8-E764-D2A7-BE03C7072AAB}"/>
              </a:ext>
            </a:extLst>
          </p:cNvPr>
          <p:cNvGrpSpPr/>
          <p:nvPr/>
        </p:nvGrpSpPr>
        <p:grpSpPr>
          <a:xfrm>
            <a:off x="3557369" y="4148591"/>
            <a:ext cx="986503" cy="1122174"/>
            <a:chOff x="4716685" y="4065497"/>
            <a:chExt cx="2011142" cy="2104911"/>
          </a:xfrm>
        </p:grpSpPr>
        <p:sp>
          <p:nvSpPr>
            <p:cNvPr id="25" name="フローチャート: 結合子 24">
              <a:extLst>
                <a:ext uri="{FF2B5EF4-FFF2-40B4-BE49-F238E27FC236}">
                  <a16:creationId xmlns:a16="http://schemas.microsoft.com/office/drawing/2014/main" id="{B9D506E7-257E-79BC-E141-8B429BF009C6}"/>
                </a:ext>
              </a:extLst>
            </p:cNvPr>
            <p:cNvSpPr/>
            <p:nvPr/>
          </p:nvSpPr>
          <p:spPr>
            <a:xfrm>
              <a:off x="4716685" y="4065497"/>
              <a:ext cx="440304" cy="436685"/>
            </a:xfrm>
            <a:prstGeom prst="flowChartConnector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/>
            </a:p>
          </p:txBody>
        </p:sp>
        <p:sp>
          <p:nvSpPr>
            <p:cNvPr id="26" name="フローチャート: 結合子 25">
              <a:extLst>
                <a:ext uri="{FF2B5EF4-FFF2-40B4-BE49-F238E27FC236}">
                  <a16:creationId xmlns:a16="http://schemas.microsoft.com/office/drawing/2014/main" id="{C437781C-E023-BA08-B2D9-029269232DC3}"/>
                </a:ext>
              </a:extLst>
            </p:cNvPr>
            <p:cNvSpPr/>
            <p:nvPr/>
          </p:nvSpPr>
          <p:spPr>
            <a:xfrm>
              <a:off x="4716685" y="4619972"/>
              <a:ext cx="440304" cy="436685"/>
            </a:xfrm>
            <a:prstGeom prst="flowChartConnector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/>
            </a:p>
          </p:txBody>
        </p:sp>
        <p:sp>
          <p:nvSpPr>
            <p:cNvPr id="27" name="フローチャート: 結合子 26">
              <a:extLst>
                <a:ext uri="{FF2B5EF4-FFF2-40B4-BE49-F238E27FC236}">
                  <a16:creationId xmlns:a16="http://schemas.microsoft.com/office/drawing/2014/main" id="{3A1709E6-8F4C-DC32-FB03-77D0B082D38B}"/>
                </a:ext>
              </a:extLst>
            </p:cNvPr>
            <p:cNvSpPr/>
            <p:nvPr/>
          </p:nvSpPr>
          <p:spPr>
            <a:xfrm>
              <a:off x="4716685" y="5174447"/>
              <a:ext cx="440304" cy="436685"/>
            </a:xfrm>
            <a:prstGeom prst="flowChartConnector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/>
            </a:p>
          </p:txBody>
        </p:sp>
        <p:sp>
          <p:nvSpPr>
            <p:cNvPr id="28" name="フローチャート: 結合子 27">
              <a:extLst>
                <a:ext uri="{FF2B5EF4-FFF2-40B4-BE49-F238E27FC236}">
                  <a16:creationId xmlns:a16="http://schemas.microsoft.com/office/drawing/2014/main" id="{00C564D8-FF23-336C-13F4-818C6490A6CB}"/>
                </a:ext>
              </a:extLst>
            </p:cNvPr>
            <p:cNvSpPr/>
            <p:nvPr/>
          </p:nvSpPr>
          <p:spPr>
            <a:xfrm>
              <a:off x="4716685" y="5733723"/>
              <a:ext cx="440304" cy="436685"/>
            </a:xfrm>
            <a:prstGeom prst="flowChartConnector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/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33C15EBD-597C-DCFC-19DA-1758EAA8A577}"/>
                </a:ext>
              </a:extLst>
            </p:cNvPr>
            <p:cNvSpPr/>
            <p:nvPr/>
          </p:nvSpPr>
          <p:spPr>
            <a:xfrm>
              <a:off x="5502104" y="4401629"/>
              <a:ext cx="440304" cy="436685"/>
            </a:xfrm>
            <a:prstGeom prst="flowChartConnector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/>
            </a:p>
          </p:txBody>
        </p:sp>
        <p:sp>
          <p:nvSpPr>
            <p:cNvPr id="30" name="フローチャート: 結合子 29">
              <a:extLst>
                <a:ext uri="{FF2B5EF4-FFF2-40B4-BE49-F238E27FC236}">
                  <a16:creationId xmlns:a16="http://schemas.microsoft.com/office/drawing/2014/main" id="{76F5630F-C507-40E1-164B-58C3A07E35FF}"/>
                </a:ext>
              </a:extLst>
            </p:cNvPr>
            <p:cNvSpPr/>
            <p:nvPr/>
          </p:nvSpPr>
          <p:spPr>
            <a:xfrm>
              <a:off x="5502104" y="4956104"/>
              <a:ext cx="440304" cy="436685"/>
            </a:xfrm>
            <a:prstGeom prst="flowChartConnector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/>
            </a:p>
          </p:txBody>
        </p:sp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29845B3E-051D-31E3-8268-F63F0DAC8B41}"/>
                </a:ext>
              </a:extLst>
            </p:cNvPr>
            <p:cNvSpPr/>
            <p:nvPr/>
          </p:nvSpPr>
          <p:spPr>
            <a:xfrm>
              <a:off x="5502104" y="5510579"/>
              <a:ext cx="440304" cy="436685"/>
            </a:xfrm>
            <a:prstGeom prst="flowChartConnector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/>
            </a:p>
          </p:txBody>
        </p:sp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C456B7B4-79C2-C38C-ACE3-5B1BF71B8E35}"/>
                </a:ext>
              </a:extLst>
            </p:cNvPr>
            <p:cNvSpPr/>
            <p:nvPr/>
          </p:nvSpPr>
          <p:spPr>
            <a:xfrm>
              <a:off x="6287523" y="4683088"/>
              <a:ext cx="440304" cy="436685"/>
            </a:xfrm>
            <a:prstGeom prst="flowChartConnector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/>
            </a:p>
          </p:txBody>
        </p:sp>
        <p:sp>
          <p:nvSpPr>
            <p:cNvPr id="33" name="フローチャート: 結合子 32">
              <a:extLst>
                <a:ext uri="{FF2B5EF4-FFF2-40B4-BE49-F238E27FC236}">
                  <a16:creationId xmlns:a16="http://schemas.microsoft.com/office/drawing/2014/main" id="{E1731C77-56BF-1194-AA1E-FA9E1E3B13D8}"/>
                </a:ext>
              </a:extLst>
            </p:cNvPr>
            <p:cNvSpPr/>
            <p:nvPr/>
          </p:nvSpPr>
          <p:spPr>
            <a:xfrm>
              <a:off x="6287523" y="5237563"/>
              <a:ext cx="440304" cy="436685"/>
            </a:xfrm>
            <a:prstGeom prst="flowChartConnector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FBE05D5-09F8-8412-0A14-1BDCAEAADCE7}"/>
                </a:ext>
              </a:extLst>
            </p:cNvPr>
            <p:cNvCxnSpPr>
              <a:stCxn id="25" idx="6"/>
              <a:endCxn id="29" idx="2"/>
            </p:cNvCxnSpPr>
            <p:nvPr/>
          </p:nvCxnSpPr>
          <p:spPr>
            <a:xfrm>
              <a:off x="5156989" y="4283840"/>
              <a:ext cx="345115" cy="3361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4D4CEEB6-D210-6E77-24BC-789026D78442}"/>
                </a:ext>
              </a:extLst>
            </p:cNvPr>
            <p:cNvCxnSpPr>
              <a:cxnSpLocks/>
              <a:stCxn id="25" idx="6"/>
              <a:endCxn id="30" idx="2"/>
            </p:cNvCxnSpPr>
            <p:nvPr/>
          </p:nvCxnSpPr>
          <p:spPr>
            <a:xfrm>
              <a:off x="5156989" y="4283840"/>
              <a:ext cx="345115" cy="8906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3378AC98-4B2B-13D6-06F8-FFE469FD4E9C}"/>
                </a:ext>
              </a:extLst>
            </p:cNvPr>
            <p:cNvCxnSpPr>
              <a:cxnSpLocks/>
              <a:stCxn id="25" idx="6"/>
              <a:endCxn id="31" idx="2"/>
            </p:cNvCxnSpPr>
            <p:nvPr/>
          </p:nvCxnSpPr>
          <p:spPr>
            <a:xfrm>
              <a:off x="5156989" y="4283840"/>
              <a:ext cx="345115" cy="144508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DEDD41B-09C2-E790-FDBA-74551537D6A3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 flipV="1">
              <a:off x="5156989" y="4619972"/>
              <a:ext cx="345115" cy="21834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3F810B2-0C47-75CD-73AA-778B34661D13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5156989" y="4838315"/>
              <a:ext cx="345115" cy="3361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41D3222F-0A33-7910-5D59-593EFF0F3F8F}"/>
                </a:ext>
              </a:extLst>
            </p:cNvPr>
            <p:cNvCxnSpPr>
              <a:cxnSpLocks/>
              <a:stCxn id="26" idx="6"/>
              <a:endCxn id="31" idx="2"/>
            </p:cNvCxnSpPr>
            <p:nvPr/>
          </p:nvCxnSpPr>
          <p:spPr>
            <a:xfrm>
              <a:off x="5156989" y="4838315"/>
              <a:ext cx="345115" cy="8906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5572BE58-E7F2-9371-FFD5-A23A805DD215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156989" y="4619972"/>
              <a:ext cx="345115" cy="7728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3A737258-709A-C920-93FB-31100C9B4255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 flipV="1">
              <a:off x="5156989" y="5174447"/>
              <a:ext cx="345115" cy="21834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78FDB865-6959-D30B-271E-9EA0735939C8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>
              <a:off x="5156989" y="5392790"/>
              <a:ext cx="345115" cy="3361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0019E0BF-0664-67DD-9EC6-734541C73615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 flipV="1">
              <a:off x="5156989" y="4619972"/>
              <a:ext cx="345115" cy="133209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90389DA-2AAC-B386-FCB4-8F7A93F0ABBE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5156989" y="5174447"/>
              <a:ext cx="345115" cy="77761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0AD7616-F8E9-D5CB-A1CD-81B8BEE99B4A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 flipV="1">
              <a:off x="5156989" y="5728922"/>
              <a:ext cx="345115" cy="2231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6E572D68-1820-AB9F-8BD1-D8663C263E2E}"/>
                </a:ext>
              </a:extLst>
            </p:cNvPr>
            <p:cNvCxnSpPr>
              <a:cxnSpLocks/>
              <a:stCxn id="29" idx="6"/>
              <a:endCxn id="33" idx="2"/>
            </p:cNvCxnSpPr>
            <p:nvPr/>
          </p:nvCxnSpPr>
          <p:spPr>
            <a:xfrm>
              <a:off x="5942408" y="4619972"/>
              <a:ext cx="345115" cy="83593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9A26AE1C-A077-C2D6-C828-745754338E44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>
              <a:off x="5942408" y="4619972"/>
              <a:ext cx="345115" cy="28145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0324FBB2-E889-5AB2-777F-246EC322AE65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>
              <a:off x="5942408" y="5174447"/>
              <a:ext cx="345115" cy="28145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4604CA86-C9EE-AA75-1BAD-530106F8A6F6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 flipV="1">
              <a:off x="5942408" y="4901431"/>
              <a:ext cx="345115" cy="27301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6E2BE0DC-ACEF-76D6-905C-82E62CD32448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5942408" y="5455906"/>
              <a:ext cx="345115" cy="27301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4A687007-F49C-80F0-C3C6-A567A85E50AB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5942408" y="4901431"/>
              <a:ext cx="345115" cy="8274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52" name="矢印: 右 51">
            <a:extLst>
              <a:ext uri="{FF2B5EF4-FFF2-40B4-BE49-F238E27FC236}">
                <a16:creationId xmlns:a16="http://schemas.microsoft.com/office/drawing/2014/main" id="{07B9B562-F7ED-055B-B033-2DB25720A046}"/>
              </a:ext>
            </a:extLst>
          </p:cNvPr>
          <p:cNvSpPr/>
          <p:nvPr/>
        </p:nvSpPr>
        <p:spPr>
          <a:xfrm>
            <a:off x="7016893" y="4295990"/>
            <a:ext cx="492107" cy="8850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96DC6C0F-E2FB-31D6-A578-4CE89857ECD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100"/>
          <a:stretch/>
        </p:blipFill>
        <p:spPr>
          <a:xfrm>
            <a:off x="7616806" y="4033708"/>
            <a:ext cx="1431563" cy="15091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4" name="テキスト ボックス 105">
            <a:extLst>
              <a:ext uri="{FF2B5EF4-FFF2-40B4-BE49-F238E27FC236}">
                <a16:creationId xmlns:a16="http://schemas.microsoft.com/office/drawing/2014/main" id="{90C1254C-B1F0-6837-6AF6-56D524C70786}"/>
              </a:ext>
            </a:extLst>
          </p:cNvPr>
          <p:cNvSpPr txBox="1"/>
          <p:nvPr/>
        </p:nvSpPr>
        <p:spPr>
          <a:xfrm>
            <a:off x="7639582" y="5691484"/>
            <a:ext cx="143156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kumimoji="1" lang="ja-JP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F652C697-859C-7E94-9F65-F67866BB0368}"/>
              </a:ext>
            </a:extLst>
          </p:cNvPr>
          <p:cNvSpPr/>
          <p:nvPr/>
        </p:nvSpPr>
        <p:spPr>
          <a:xfrm>
            <a:off x="9228360" y="4293157"/>
            <a:ext cx="492107" cy="8850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graphicFrame>
        <p:nvGraphicFramePr>
          <p:cNvPr id="57" name="表 57">
            <a:extLst>
              <a:ext uri="{FF2B5EF4-FFF2-40B4-BE49-F238E27FC236}">
                <a16:creationId xmlns:a16="http://schemas.microsoft.com/office/drawing/2014/main" id="{247D23C5-BD1A-B055-C6C2-25485972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77551"/>
              </p:ext>
            </p:extLst>
          </p:nvPr>
        </p:nvGraphicFramePr>
        <p:xfrm>
          <a:off x="9803371" y="3883597"/>
          <a:ext cx="1992666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33">
                  <a:extLst>
                    <a:ext uri="{9D8B030D-6E8A-4147-A177-3AD203B41FA5}">
                      <a16:colId xmlns:a16="http://schemas.microsoft.com/office/drawing/2014/main" val="3904977377"/>
                    </a:ext>
                  </a:extLst>
                </a:gridCol>
                <a:gridCol w="996333">
                  <a:extLst>
                    <a:ext uri="{9D8B030D-6E8A-4147-A177-3AD203B41FA5}">
                      <a16:colId xmlns:a16="http://schemas.microsoft.com/office/drawing/2014/main" val="106656065"/>
                    </a:ext>
                  </a:extLst>
                </a:gridCol>
              </a:tblGrid>
              <a:tr h="24741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Cluster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Index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53612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Vector4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79566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Green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Vector2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1419"/>
                  </a:ext>
                </a:extLst>
              </a:tr>
            </a:tbl>
          </a:graphicData>
        </a:graphic>
      </p:graphicFrame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7B438A4-820D-B004-FCD0-50EDAFC8F551}"/>
              </a:ext>
            </a:extLst>
          </p:cNvPr>
          <p:cNvSpPr txBox="1"/>
          <p:nvPr/>
        </p:nvSpPr>
        <p:spPr>
          <a:xfrm rot="5400000">
            <a:off x="10676496" y="4980047"/>
            <a:ext cx="43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+mj-ea"/>
                <a:ea typeface="+mj-ea"/>
              </a:rPr>
              <a:t>...</a:t>
            </a:r>
            <a:endParaRPr kumimoji="1" lang="ja-JP" altLang="en-US" sz="2800" b="1" dirty="0">
              <a:latin typeface="+mj-ea"/>
              <a:ea typeface="+mj-ea"/>
            </a:endParaRPr>
          </a:p>
        </p:txBody>
      </p:sp>
      <p:sp>
        <p:nvSpPr>
          <p:cNvPr id="59" name="テキスト ボックス 105">
            <a:extLst>
              <a:ext uri="{FF2B5EF4-FFF2-40B4-BE49-F238E27FC236}">
                <a16:creationId xmlns:a16="http://schemas.microsoft.com/office/drawing/2014/main" id="{9E774418-60B2-116B-A14F-C9330A6C30CF}"/>
              </a:ext>
            </a:extLst>
          </p:cNvPr>
          <p:cNvSpPr txBox="1"/>
          <p:nvPr/>
        </p:nvSpPr>
        <p:spPr>
          <a:xfrm>
            <a:off x="9761919" y="5483293"/>
            <a:ext cx="207557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with representative vectors</a:t>
            </a:r>
            <a:endParaRPr kumimoji="1" lang="ja-JP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1">
            <a:extLst>
              <a:ext uri="{FF2B5EF4-FFF2-40B4-BE49-F238E27FC236}">
                <a16:creationId xmlns:a16="http://schemas.microsoft.com/office/drawing/2014/main" id="{5009674D-2D1D-FD20-FEF2-D1836B71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Indexing with representative vectors</a:t>
            </a:r>
            <a:r>
              <a:rPr kumimoji="0" lang="ja-JP" altLang="ja-JP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867B4D36-ABC7-C883-6931-896DB3F0D539}"/>
              </a:ext>
            </a:extLst>
          </p:cNvPr>
          <p:cNvSpPr/>
          <p:nvPr/>
        </p:nvSpPr>
        <p:spPr>
          <a:xfrm>
            <a:off x="10256849" y="2804312"/>
            <a:ext cx="1935152" cy="3425037"/>
          </a:xfrm>
          <a:prstGeom prst="homePlate">
            <a:avLst>
              <a:gd name="adj" fmla="val 0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AF4513CB-82A0-A3ED-6CE9-131932E48403}"/>
              </a:ext>
            </a:extLst>
          </p:cNvPr>
          <p:cNvSpPr/>
          <p:nvPr/>
        </p:nvSpPr>
        <p:spPr>
          <a:xfrm>
            <a:off x="923422" y="2804313"/>
            <a:ext cx="11268577" cy="3425037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77CE9A-5D16-FDD0-D22A-4EC4B209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Step-1:Preparing the trained autoencoder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7B4A0-A4E2-C6A6-3293-EAB1293A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4513"/>
            <a:ext cx="10058400" cy="13994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autoencoder model is trained with a set of nature images such as landscape, animals, and plants.</a:t>
            </a:r>
            <a:endParaRPr kumimoji="1" lang="ja-JP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6D18AF-A7D2-2A2A-2C36-FBC909AA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D522C0AC-0471-6413-73BA-118924AC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02" y="3024598"/>
            <a:ext cx="313717" cy="189332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4BB781F-FDD6-C335-4934-DE6F2532E464}"/>
              </a:ext>
            </a:extLst>
          </p:cNvPr>
          <p:cNvGrpSpPr/>
          <p:nvPr/>
        </p:nvGrpSpPr>
        <p:grpSpPr>
          <a:xfrm>
            <a:off x="1220551" y="3202330"/>
            <a:ext cx="10048026" cy="2785512"/>
            <a:chOff x="1261559" y="16780645"/>
            <a:chExt cx="12181068" cy="345414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1059A3-4A13-1D3B-AB3A-61AB30BE037E}"/>
                </a:ext>
              </a:extLst>
            </p:cNvPr>
            <p:cNvGrpSpPr/>
            <p:nvPr/>
          </p:nvGrpSpPr>
          <p:grpSpPr>
            <a:xfrm>
              <a:off x="4671613" y="16780646"/>
              <a:ext cx="1570271" cy="2366375"/>
              <a:chOff x="4671613" y="16780646"/>
              <a:chExt cx="1570271" cy="2366375"/>
            </a:xfrm>
          </p:grpSpPr>
          <p:sp>
            <p:nvSpPr>
              <p:cNvPr id="27" name="台形 26">
                <a:extLst>
                  <a:ext uri="{FF2B5EF4-FFF2-40B4-BE49-F238E27FC236}">
                    <a16:creationId xmlns:a16="http://schemas.microsoft.com/office/drawing/2014/main" id="{F22F93BF-4AF9-E149-F18A-6FF43064C206}"/>
                  </a:ext>
                </a:extLst>
              </p:cNvPr>
              <p:cNvSpPr/>
              <p:nvPr/>
            </p:nvSpPr>
            <p:spPr>
              <a:xfrm rot="5400000">
                <a:off x="4286138" y="17257027"/>
                <a:ext cx="2366375" cy="1413614"/>
              </a:xfrm>
              <a:prstGeom prst="trapezoid">
                <a:avLst>
                  <a:gd name="adj" fmla="val 37396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38B74A4-E093-B6C9-03E9-87637711C811}"/>
                  </a:ext>
                </a:extLst>
              </p:cNvPr>
              <p:cNvSpPr txBox="1"/>
              <p:nvPr/>
            </p:nvSpPr>
            <p:spPr>
              <a:xfrm>
                <a:off x="4671613" y="17671793"/>
                <a:ext cx="1570271" cy="57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  <a:endParaRPr kumimoji="1"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BCFBC08E-1896-4757-A72D-DFEB6B9EE7B0}"/>
                </a:ext>
              </a:extLst>
            </p:cNvPr>
            <p:cNvGrpSpPr/>
            <p:nvPr/>
          </p:nvGrpSpPr>
          <p:grpSpPr>
            <a:xfrm>
              <a:off x="7987720" y="16780645"/>
              <a:ext cx="1519585" cy="2366377"/>
              <a:chOff x="8128955" y="17687647"/>
              <a:chExt cx="1510411" cy="2373957"/>
            </a:xfrm>
          </p:grpSpPr>
          <p:sp>
            <p:nvSpPr>
              <p:cNvPr id="25" name="台形 24">
                <a:extLst>
                  <a:ext uri="{FF2B5EF4-FFF2-40B4-BE49-F238E27FC236}">
                    <a16:creationId xmlns:a16="http://schemas.microsoft.com/office/drawing/2014/main" id="{982B1997-A630-4ED4-1122-A08E001A3C88}"/>
                  </a:ext>
                </a:extLst>
              </p:cNvPr>
              <p:cNvSpPr/>
              <p:nvPr/>
            </p:nvSpPr>
            <p:spPr>
              <a:xfrm rot="16200000">
                <a:off x="7666222" y="18172086"/>
                <a:ext cx="2373957" cy="1405080"/>
              </a:xfrm>
              <a:prstGeom prst="trapezoid">
                <a:avLst>
                  <a:gd name="adj" fmla="val 37396"/>
                </a:avLst>
              </a:prstGeom>
              <a:solidFill>
                <a:srgbClr val="FF9933"/>
              </a:solidFill>
              <a:ln w="38100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テキスト ボックス 31">
                <a:extLst>
                  <a:ext uri="{FF2B5EF4-FFF2-40B4-BE49-F238E27FC236}">
                    <a16:creationId xmlns:a16="http://schemas.microsoft.com/office/drawing/2014/main" id="{D780F653-17CB-856C-D3A1-A479F358A6BD}"/>
                  </a:ext>
                </a:extLst>
              </p:cNvPr>
              <p:cNvSpPr txBox="1"/>
              <p:nvPr/>
            </p:nvSpPr>
            <p:spPr>
              <a:xfrm>
                <a:off x="8128955" y="18600888"/>
                <a:ext cx="1510411" cy="536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  <a:endParaRPr kumimoji="1" lang="ja-JP" altLang="en-US"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73536438-F157-86F7-13C0-DB33A32D0AC8}"/>
                </a:ext>
              </a:extLst>
            </p:cNvPr>
            <p:cNvSpPr/>
            <p:nvPr/>
          </p:nvSpPr>
          <p:spPr>
            <a:xfrm>
              <a:off x="6283474" y="17549616"/>
              <a:ext cx="452608" cy="757863"/>
            </a:xfrm>
            <a:prstGeom prst="rightArrow">
              <a:avLst/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1342AECD-5F72-5499-2C32-73F602192F6E}"/>
                </a:ext>
              </a:extLst>
            </p:cNvPr>
            <p:cNvSpPr/>
            <p:nvPr/>
          </p:nvSpPr>
          <p:spPr>
            <a:xfrm>
              <a:off x="7487500" y="17581299"/>
              <a:ext cx="452608" cy="757863"/>
            </a:xfrm>
            <a:prstGeom prst="rightArrow">
              <a:avLst/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156B76DF-99F1-AE10-FA87-C837F9DEC31E}"/>
                </a:ext>
              </a:extLst>
            </p:cNvPr>
            <p:cNvSpPr/>
            <p:nvPr/>
          </p:nvSpPr>
          <p:spPr>
            <a:xfrm>
              <a:off x="9602028" y="17250183"/>
              <a:ext cx="530678" cy="1415890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2717D3F2-E100-6B09-AA89-80533C8DBCA5}"/>
                </a:ext>
              </a:extLst>
            </p:cNvPr>
            <p:cNvSpPr/>
            <p:nvPr/>
          </p:nvSpPr>
          <p:spPr>
            <a:xfrm>
              <a:off x="3963360" y="17343424"/>
              <a:ext cx="583966" cy="132264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13B5088-1072-0B88-A48D-61B0F70265A1}"/>
                </a:ext>
              </a:extLst>
            </p:cNvPr>
            <p:cNvSpPr/>
            <p:nvPr/>
          </p:nvSpPr>
          <p:spPr>
            <a:xfrm>
              <a:off x="1261559" y="17117435"/>
              <a:ext cx="1806294" cy="13159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30E7789-8FEE-4E68-8133-F1CC469D3781}"/>
                </a:ext>
              </a:extLst>
            </p:cNvPr>
            <p:cNvSpPr/>
            <p:nvPr/>
          </p:nvSpPr>
          <p:spPr>
            <a:xfrm>
              <a:off x="1413959" y="17270597"/>
              <a:ext cx="1806294" cy="13159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F300178-372B-6DE2-FC16-11452E017378}"/>
                </a:ext>
              </a:extLst>
            </p:cNvPr>
            <p:cNvSpPr/>
            <p:nvPr/>
          </p:nvSpPr>
          <p:spPr>
            <a:xfrm>
              <a:off x="1566359" y="17422997"/>
              <a:ext cx="1806294" cy="13159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pic>
          <p:nvPicPr>
            <p:cNvPr id="17" name="グラフィックス 47" descr="さくら 単色塗りつぶし">
              <a:extLst>
                <a:ext uri="{FF2B5EF4-FFF2-40B4-BE49-F238E27FC236}">
                  <a16:creationId xmlns:a16="http://schemas.microsoft.com/office/drawing/2014/main" id="{DBDB3E69-481A-C10C-1B39-DAD62E04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60526" y="17485483"/>
              <a:ext cx="1180591" cy="1180591"/>
            </a:xfrm>
            <a:prstGeom prst="rect">
              <a:avLst/>
            </a:prstGeom>
          </p:spPr>
        </p:pic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FB55A56-D8D7-816E-26DC-17450A5BCBB4}"/>
                </a:ext>
              </a:extLst>
            </p:cNvPr>
            <p:cNvSpPr/>
            <p:nvPr/>
          </p:nvSpPr>
          <p:spPr>
            <a:xfrm>
              <a:off x="10842239" y="17154066"/>
              <a:ext cx="1806294" cy="13159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5517715-B0CC-C1F1-CD61-E6E387DAF60A}"/>
                </a:ext>
              </a:extLst>
            </p:cNvPr>
            <p:cNvSpPr/>
            <p:nvPr/>
          </p:nvSpPr>
          <p:spPr>
            <a:xfrm>
              <a:off x="10994639" y="17307228"/>
              <a:ext cx="1806294" cy="13159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AC06ACC-F110-C274-595F-7B3E47DC33D8}"/>
                </a:ext>
              </a:extLst>
            </p:cNvPr>
            <p:cNvSpPr/>
            <p:nvPr/>
          </p:nvSpPr>
          <p:spPr>
            <a:xfrm>
              <a:off x="11147039" y="17459628"/>
              <a:ext cx="1806294" cy="13159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pic>
          <p:nvPicPr>
            <p:cNvPr id="21" name="グラフィックス 51" descr="さくら 単色塗りつぶし">
              <a:extLst>
                <a:ext uri="{FF2B5EF4-FFF2-40B4-BE49-F238E27FC236}">
                  <a16:creationId xmlns:a16="http://schemas.microsoft.com/office/drawing/2014/main" id="{32903BEA-877F-63EA-92D1-0D45C0399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41206" y="17522114"/>
              <a:ext cx="1180591" cy="1180591"/>
            </a:xfrm>
            <a:prstGeom prst="rect">
              <a:avLst/>
            </a:prstGeom>
          </p:spPr>
        </p:pic>
        <p:sp>
          <p:nvSpPr>
            <p:cNvPr id="22" name="テキスト ボックス 63">
              <a:extLst>
                <a:ext uri="{FF2B5EF4-FFF2-40B4-BE49-F238E27FC236}">
                  <a16:creationId xmlns:a16="http://schemas.microsoft.com/office/drawing/2014/main" id="{6593B852-E239-3557-6742-6559C75EFAF5}"/>
                </a:ext>
              </a:extLst>
            </p:cNvPr>
            <p:cNvSpPr txBox="1"/>
            <p:nvPr/>
          </p:nvSpPr>
          <p:spPr>
            <a:xfrm>
              <a:off x="1488090" y="19462791"/>
              <a:ext cx="1658031" cy="5724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Images</a:t>
              </a:r>
              <a:endPara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64">
              <a:extLst>
                <a:ext uri="{FF2B5EF4-FFF2-40B4-BE49-F238E27FC236}">
                  <a16:creationId xmlns:a16="http://schemas.microsoft.com/office/drawing/2014/main" id="{F952BEAB-CE2F-E095-8AF2-4213969E65E6}"/>
                </a:ext>
              </a:extLst>
            </p:cNvPr>
            <p:cNvSpPr txBox="1"/>
            <p:nvPr/>
          </p:nvSpPr>
          <p:spPr>
            <a:xfrm>
              <a:off x="10341369" y="19462791"/>
              <a:ext cx="3101258" cy="5724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Generated images</a:t>
              </a:r>
              <a:endPara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65">
              <a:extLst>
                <a:ext uri="{FF2B5EF4-FFF2-40B4-BE49-F238E27FC236}">
                  <a16:creationId xmlns:a16="http://schemas.microsoft.com/office/drawing/2014/main" id="{E8336960-C6DD-5A6E-4F1F-FA504379A0F6}"/>
                </a:ext>
              </a:extLst>
            </p:cNvPr>
            <p:cNvSpPr txBox="1"/>
            <p:nvPr/>
          </p:nvSpPr>
          <p:spPr>
            <a:xfrm>
              <a:off x="5503651" y="19204319"/>
              <a:ext cx="3101258" cy="1030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Compressed </a:t>
              </a:r>
            </a:p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vector</a:t>
              </a:r>
              <a:endPara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3" name="table">
            <a:extLst>
              <a:ext uri="{FF2B5EF4-FFF2-40B4-BE49-F238E27FC236}">
                <a16:creationId xmlns:a16="http://schemas.microsoft.com/office/drawing/2014/main" id="{6501B12C-53CC-D538-7718-3B3F3F85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743" y="3123139"/>
            <a:ext cx="313717" cy="1893320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4A745CEC-0FFC-7CA1-0318-CAB67937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44" y="3205223"/>
            <a:ext cx="313717" cy="18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矢印: 五方向 24">
            <a:extLst>
              <a:ext uri="{FF2B5EF4-FFF2-40B4-BE49-F238E27FC236}">
                <a16:creationId xmlns:a16="http://schemas.microsoft.com/office/drawing/2014/main" id="{841E8A86-82F0-55F3-FFB5-C9EA6589540C}"/>
              </a:ext>
            </a:extLst>
          </p:cNvPr>
          <p:cNvSpPr/>
          <p:nvPr/>
        </p:nvSpPr>
        <p:spPr>
          <a:xfrm>
            <a:off x="10191284" y="2804312"/>
            <a:ext cx="2000716" cy="3425037"/>
          </a:xfrm>
          <a:prstGeom prst="homePlate">
            <a:avLst>
              <a:gd name="adj" fmla="val 0"/>
            </a:avLst>
          </a:prstGeom>
          <a:solidFill>
            <a:srgbClr val="A3C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A9885DFC-F91E-34AE-22D7-2E8B8609DE9B}"/>
              </a:ext>
            </a:extLst>
          </p:cNvPr>
          <p:cNvSpPr/>
          <p:nvPr/>
        </p:nvSpPr>
        <p:spPr>
          <a:xfrm>
            <a:off x="0" y="2804312"/>
            <a:ext cx="12192001" cy="3425037"/>
          </a:xfrm>
          <a:prstGeom prst="homePlate">
            <a:avLst>
              <a:gd name="adj" fmla="val 38934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F3EC8231-0B4E-CA92-6418-CF63525AE4B6}"/>
              </a:ext>
            </a:extLst>
          </p:cNvPr>
          <p:cNvSpPr/>
          <p:nvPr/>
        </p:nvSpPr>
        <p:spPr>
          <a:xfrm>
            <a:off x="0" y="2804312"/>
            <a:ext cx="922633" cy="3425037"/>
          </a:xfrm>
          <a:prstGeom prst="homePlate">
            <a:avLst>
              <a:gd name="adj" fmla="val 10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93B54BA-EF23-9F17-0B16-2413C474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3" y="299782"/>
            <a:ext cx="10485120" cy="837522"/>
          </a:xfrm>
        </p:spPr>
        <p:txBody>
          <a:bodyPr>
            <a:noAutofit/>
          </a:bodyPr>
          <a:lstStyle/>
          <a:p>
            <a:r>
              <a:rPr kumimoji="1" lang="en-US" altLang="ja-JP" dirty="0"/>
              <a:t>Step-2:Feature extraction from natural images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389678-D6CD-4DBC-5770-A09D406D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5199"/>
            <a:ext cx="10058400" cy="1545901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3600" dirty="0"/>
              <a:t>Image data from live nature camera is sent to the trained autoencoder model in Step-1, and the feature vector is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extracted.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B0663C-EF95-F092-95E3-AA09DD14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97906BBB-B35D-5DCC-4DCE-790C795BD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07" y="3147424"/>
            <a:ext cx="242779" cy="1766350"/>
          </a:xfrm>
          <a:prstGeom prst="rect">
            <a:avLst/>
          </a:prstGeom>
        </p:spPr>
      </p:pic>
      <p:sp>
        <p:nvSpPr>
          <p:cNvPr id="13" name="台形 12">
            <a:extLst>
              <a:ext uri="{FF2B5EF4-FFF2-40B4-BE49-F238E27FC236}">
                <a16:creationId xmlns:a16="http://schemas.microsoft.com/office/drawing/2014/main" id="{40CF40C5-8EC1-C508-02B8-844E5B1AA92E}"/>
              </a:ext>
            </a:extLst>
          </p:cNvPr>
          <p:cNvSpPr/>
          <p:nvPr/>
        </p:nvSpPr>
        <p:spPr>
          <a:xfrm rot="5400000">
            <a:off x="5579127" y="3101836"/>
            <a:ext cx="1578670" cy="1857526"/>
          </a:xfrm>
          <a:prstGeom prst="trapezoid">
            <a:avLst>
              <a:gd name="adj" fmla="val 21332"/>
            </a:avLst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7BC1FDB-F48A-24B8-1F39-D4F62F65249C}"/>
              </a:ext>
            </a:extLst>
          </p:cNvPr>
          <p:cNvSpPr/>
          <p:nvPr/>
        </p:nvSpPr>
        <p:spPr>
          <a:xfrm>
            <a:off x="2281515" y="3277947"/>
            <a:ext cx="1099221" cy="102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D93EFF2-EFD9-FD9E-F0EC-B6C4B5173E60}"/>
              </a:ext>
            </a:extLst>
          </p:cNvPr>
          <p:cNvSpPr/>
          <p:nvPr/>
        </p:nvSpPr>
        <p:spPr>
          <a:xfrm>
            <a:off x="4229564" y="3429000"/>
            <a:ext cx="739400" cy="11789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6" name="テキスト ボックス 78">
            <a:extLst>
              <a:ext uri="{FF2B5EF4-FFF2-40B4-BE49-F238E27FC236}">
                <a16:creationId xmlns:a16="http://schemas.microsoft.com/office/drawing/2014/main" id="{BB687D3B-B685-F278-9EBD-434F31E0DAA2}"/>
              </a:ext>
            </a:extLst>
          </p:cNvPr>
          <p:cNvSpPr txBox="1"/>
          <p:nvPr/>
        </p:nvSpPr>
        <p:spPr>
          <a:xfrm>
            <a:off x="5539652" y="3726102"/>
            <a:ext cx="185752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kumimoji="1" lang="ja-JP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7E0DC198-1266-D0E6-CAEC-F61838C114C2}"/>
              </a:ext>
            </a:extLst>
          </p:cNvPr>
          <p:cNvSpPr/>
          <p:nvPr/>
        </p:nvSpPr>
        <p:spPr>
          <a:xfrm>
            <a:off x="7824156" y="3507522"/>
            <a:ext cx="739400" cy="11789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2E85C9-300E-F57C-9186-D35F7AD5B80D}"/>
              </a:ext>
            </a:extLst>
          </p:cNvPr>
          <p:cNvSpPr/>
          <p:nvPr/>
        </p:nvSpPr>
        <p:spPr>
          <a:xfrm>
            <a:off x="2445601" y="3441537"/>
            <a:ext cx="1099221" cy="102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5DDB8EA-BFF6-8782-699B-4D94CACA9576}"/>
              </a:ext>
            </a:extLst>
          </p:cNvPr>
          <p:cNvSpPr/>
          <p:nvPr/>
        </p:nvSpPr>
        <p:spPr>
          <a:xfrm>
            <a:off x="2587826" y="3586046"/>
            <a:ext cx="1099221" cy="102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77" descr="農業 枠線">
            <a:extLst>
              <a:ext uri="{FF2B5EF4-FFF2-40B4-BE49-F238E27FC236}">
                <a16:creationId xmlns:a16="http://schemas.microsoft.com/office/drawing/2014/main" id="{5D01295F-F558-F11C-CA35-F14BCE5C4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4686" y="3586046"/>
            <a:ext cx="1034292" cy="1022649"/>
          </a:xfrm>
          <a:prstGeom prst="rect">
            <a:avLst/>
          </a:prstGeom>
        </p:spPr>
      </p:pic>
      <p:pic>
        <p:nvPicPr>
          <p:cNvPr id="21" name="グラフィックス 70" descr="カメラ 単色塗りつぶし">
            <a:extLst>
              <a:ext uri="{FF2B5EF4-FFF2-40B4-BE49-F238E27FC236}">
                <a16:creationId xmlns:a16="http://schemas.microsoft.com/office/drawing/2014/main" id="{2290439C-564B-8773-589B-720E578DF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407" y="3750460"/>
            <a:ext cx="1262038" cy="1258442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FE97ED01-DC5D-9704-B63B-E026E11380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9916" y="3147424"/>
            <a:ext cx="242779" cy="176635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8AEC8901-C3D3-D7B5-C56A-BDF80D440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4905" y="3159463"/>
            <a:ext cx="242779" cy="1766350"/>
          </a:xfrm>
          <a:prstGeom prst="rect">
            <a:avLst/>
          </a:prstGeom>
        </p:spPr>
      </p:pic>
      <p:sp>
        <p:nvSpPr>
          <p:cNvPr id="10" name="テキスト ボックス 105">
            <a:extLst>
              <a:ext uri="{FF2B5EF4-FFF2-40B4-BE49-F238E27FC236}">
                <a16:creationId xmlns:a16="http://schemas.microsoft.com/office/drawing/2014/main" id="{7BC207CC-53CE-1C23-6AAB-F29FB0D4C085}"/>
              </a:ext>
            </a:extLst>
          </p:cNvPr>
          <p:cNvSpPr txBox="1"/>
          <p:nvPr/>
        </p:nvSpPr>
        <p:spPr>
          <a:xfrm>
            <a:off x="8272277" y="5037432"/>
            <a:ext cx="2883403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 Feature vectors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6">
            <a:extLst>
              <a:ext uri="{FF2B5EF4-FFF2-40B4-BE49-F238E27FC236}">
                <a16:creationId xmlns:a16="http://schemas.microsoft.com/office/drawing/2014/main" id="{40B3C44D-BFEA-DAB5-2ABF-C057C377C70D}"/>
              </a:ext>
            </a:extLst>
          </p:cNvPr>
          <p:cNvSpPr txBox="1"/>
          <p:nvPr/>
        </p:nvSpPr>
        <p:spPr>
          <a:xfrm>
            <a:off x="1200022" y="5037432"/>
            <a:ext cx="2562728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>
              <a:lnSpc>
                <a:spcPct val="80000"/>
              </a:lnSpc>
            </a:pP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images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1">
            <a:extLst>
              <a:ext uri="{FF2B5EF4-FFF2-40B4-BE49-F238E27FC236}">
                <a16:creationId xmlns:a16="http://schemas.microsoft.com/office/drawing/2014/main" id="{57640C68-2FFF-97F8-D450-F5EAF2C6D742}"/>
              </a:ext>
            </a:extLst>
          </p:cNvPr>
          <p:cNvSpPr txBox="1"/>
          <p:nvPr/>
        </p:nvSpPr>
        <p:spPr>
          <a:xfrm>
            <a:off x="10047684" y="383821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/>
              <a:t>・・・</a:t>
            </a:r>
          </a:p>
        </p:txBody>
      </p:sp>
      <p:sp>
        <p:nvSpPr>
          <p:cNvPr id="24" name="テキスト ボックス 105">
            <a:extLst>
              <a:ext uri="{FF2B5EF4-FFF2-40B4-BE49-F238E27FC236}">
                <a16:creationId xmlns:a16="http://schemas.microsoft.com/office/drawing/2014/main" id="{3B778427-1546-696A-6887-AFE3ECA9F22E}"/>
              </a:ext>
            </a:extLst>
          </p:cNvPr>
          <p:cNvSpPr txBox="1"/>
          <p:nvPr/>
        </p:nvSpPr>
        <p:spPr>
          <a:xfrm>
            <a:off x="4926760" y="5037432"/>
            <a:ext cx="2883403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part of trained autoencoder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1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520C32C7-74B6-1C9C-C917-67A62A2D30B3}"/>
              </a:ext>
            </a:extLst>
          </p:cNvPr>
          <p:cNvSpPr/>
          <p:nvPr/>
        </p:nvSpPr>
        <p:spPr>
          <a:xfrm>
            <a:off x="11326935" y="3434237"/>
            <a:ext cx="865066" cy="2800349"/>
          </a:xfrm>
          <a:prstGeom prst="homePlate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3495EC5D-2824-A16E-95E0-C952F410F242}"/>
              </a:ext>
            </a:extLst>
          </p:cNvPr>
          <p:cNvSpPr/>
          <p:nvPr/>
        </p:nvSpPr>
        <p:spPr>
          <a:xfrm>
            <a:off x="-2" y="3429000"/>
            <a:ext cx="12192002" cy="2800349"/>
          </a:xfrm>
          <a:prstGeom prst="homePlate">
            <a:avLst>
              <a:gd name="adj" fmla="val 23810"/>
            </a:avLst>
          </a:prstGeom>
          <a:solidFill>
            <a:srgbClr val="A3C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BBFF5D8E-8A95-0796-F5D6-7399E810C013}"/>
              </a:ext>
            </a:extLst>
          </p:cNvPr>
          <p:cNvSpPr/>
          <p:nvPr/>
        </p:nvSpPr>
        <p:spPr>
          <a:xfrm>
            <a:off x="0" y="3429000"/>
            <a:ext cx="973863" cy="2800349"/>
          </a:xfrm>
          <a:prstGeom prst="homePlate">
            <a:avLst>
              <a:gd name="adj" fmla="val 100000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CA8872-C11C-29B0-29A2-D69C0ACB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Step-3,Step-4:Clustering of feature vectors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BCD9F-8841-B32E-ECE9-622C5091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5200"/>
            <a:ext cx="10058400" cy="2082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The feature vectors extracted in Step-2 are classified based on the vector similarities.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3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A representative feature vector such as centroid vector is extracted in each cluster.</a:t>
            </a:r>
            <a:endParaRPr kumimoji="1" lang="en-US" altLang="ja-JP" sz="3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E8DEEF-8730-0582-FECE-009474CA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AC9905F-4064-C5E7-9345-29AA7306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57" y="3700556"/>
            <a:ext cx="242779" cy="1766350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7073C6E0-4E8E-79A2-1832-ECABECFA6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66" y="3700556"/>
            <a:ext cx="242779" cy="176635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5A7F54FF-18FE-899A-BCEF-8DA710B65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55" y="3712595"/>
            <a:ext cx="242779" cy="1766350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DF7D0FF7-155D-89DD-14C4-03191E8DB79B}"/>
              </a:ext>
            </a:extLst>
          </p:cNvPr>
          <p:cNvSpPr/>
          <p:nvPr/>
        </p:nvSpPr>
        <p:spPr>
          <a:xfrm>
            <a:off x="7837952" y="3969385"/>
            <a:ext cx="739400" cy="11789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A702DD3-A0CA-A4AE-8096-B62EC760376C}"/>
              </a:ext>
            </a:extLst>
          </p:cNvPr>
          <p:cNvGrpSpPr/>
          <p:nvPr/>
        </p:nvGrpSpPr>
        <p:grpSpPr>
          <a:xfrm>
            <a:off x="728278" y="3541552"/>
            <a:ext cx="6570299" cy="2814313"/>
            <a:chOff x="3882490" y="23380992"/>
            <a:chExt cx="6033397" cy="2513132"/>
          </a:xfrm>
        </p:grpSpPr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9CD60C6B-79A1-A01B-786A-A0EBE1DE3141}"/>
                </a:ext>
              </a:extLst>
            </p:cNvPr>
            <p:cNvSpPr/>
            <p:nvPr/>
          </p:nvSpPr>
          <p:spPr>
            <a:xfrm>
              <a:off x="6629378" y="23699955"/>
              <a:ext cx="739400" cy="1178981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3" name="テキスト ボックス 112">
              <a:extLst>
                <a:ext uri="{FF2B5EF4-FFF2-40B4-BE49-F238E27FC236}">
                  <a16:creationId xmlns:a16="http://schemas.microsoft.com/office/drawing/2014/main" id="{670FAAD3-DEF2-48CF-C8B0-8C7214C2FA64}"/>
                </a:ext>
              </a:extLst>
            </p:cNvPr>
            <p:cNvSpPr txBox="1"/>
            <p:nvPr/>
          </p:nvSpPr>
          <p:spPr>
            <a:xfrm>
              <a:off x="5408050" y="2405861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b="1" dirty="0"/>
                <a:t>・・・</a:t>
              </a:r>
            </a:p>
          </p:txBody>
        </p:sp>
        <p:sp>
          <p:nvSpPr>
            <p:cNvPr id="14" name="テキスト ボックス 114">
              <a:extLst>
                <a:ext uri="{FF2B5EF4-FFF2-40B4-BE49-F238E27FC236}">
                  <a16:creationId xmlns:a16="http://schemas.microsoft.com/office/drawing/2014/main" id="{2D318CC7-07B7-3842-4DD0-5674C33BE7AD}"/>
                </a:ext>
              </a:extLst>
            </p:cNvPr>
            <p:cNvSpPr txBox="1"/>
            <p:nvPr/>
          </p:nvSpPr>
          <p:spPr>
            <a:xfrm>
              <a:off x="3882490" y="25152058"/>
              <a:ext cx="2252639" cy="742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Compressed Feature vectors</a:t>
              </a:r>
              <a:endPara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17">
              <a:extLst>
                <a:ext uri="{FF2B5EF4-FFF2-40B4-BE49-F238E27FC236}">
                  <a16:creationId xmlns:a16="http://schemas.microsoft.com/office/drawing/2014/main" id="{C24BD38A-090A-8323-9452-83D40225E062}"/>
                </a:ext>
              </a:extLst>
            </p:cNvPr>
            <p:cNvSpPr txBox="1"/>
            <p:nvPr/>
          </p:nvSpPr>
          <p:spPr>
            <a:xfrm>
              <a:off x="7904789" y="25427544"/>
              <a:ext cx="1836925" cy="4122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96DC6C0F-E2FB-31D6-A578-4CE89857EC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100"/>
            <a:stretch/>
          </p:blipFill>
          <p:spPr>
            <a:xfrm>
              <a:off x="7663249" y="23380992"/>
              <a:ext cx="2252638" cy="19207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C7608A4-B711-89F7-8014-40F95D88A3C9}"/>
              </a:ext>
            </a:extLst>
          </p:cNvPr>
          <p:cNvSpPr/>
          <p:nvPr/>
        </p:nvSpPr>
        <p:spPr>
          <a:xfrm>
            <a:off x="8918529" y="3541553"/>
            <a:ext cx="2738247" cy="204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E041A9A-BCFA-D96B-21F1-2B991B412E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355" y="3588624"/>
            <a:ext cx="2738246" cy="1996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1" name="テキスト ボックス 122">
            <a:extLst>
              <a:ext uri="{FF2B5EF4-FFF2-40B4-BE49-F238E27FC236}">
                <a16:creationId xmlns:a16="http://schemas.microsoft.com/office/drawing/2014/main" id="{F8BBD4DD-DEC7-7988-2835-22CA2CBC9C23}"/>
              </a:ext>
            </a:extLst>
          </p:cNvPr>
          <p:cNvSpPr txBox="1"/>
          <p:nvPr/>
        </p:nvSpPr>
        <p:spPr>
          <a:xfrm>
            <a:off x="7937284" y="5684352"/>
            <a:ext cx="3805680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feature vectors </a:t>
            </a:r>
          </a:p>
          <a:p>
            <a:pPr algn="ctr">
              <a:lnSpc>
                <a:spcPct val="80000"/>
              </a:lnSpc>
            </a:pPr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representative vectors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12851DB6-B82B-78AF-84C7-9666D601454D}"/>
              </a:ext>
            </a:extLst>
          </p:cNvPr>
          <p:cNvSpPr/>
          <p:nvPr/>
        </p:nvSpPr>
        <p:spPr>
          <a:xfrm>
            <a:off x="-1" y="2743200"/>
            <a:ext cx="12192002" cy="3491387"/>
          </a:xfrm>
          <a:prstGeom prst="homePlate">
            <a:avLst>
              <a:gd name="adj" fmla="val 1909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0CCB83E6-E0CD-FDF9-FCA3-8FA89E318979}"/>
              </a:ext>
            </a:extLst>
          </p:cNvPr>
          <p:cNvSpPr/>
          <p:nvPr/>
        </p:nvSpPr>
        <p:spPr>
          <a:xfrm>
            <a:off x="-2" y="2757014"/>
            <a:ext cx="1036322" cy="3472336"/>
          </a:xfrm>
          <a:prstGeom prst="homePlate">
            <a:avLst>
              <a:gd name="adj" fmla="val 100000"/>
            </a:avLst>
          </a:prstGeom>
          <a:solidFill>
            <a:srgbClr val="A3C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0C3DE-E6D6-D460-25C4-DDD42208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Step-5:Indexing of representative vectors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F683DB-8A05-A458-77F7-3CA1A8E3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Each representative feature vector is indexed for the image search.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90F89-A330-0DCC-4F7C-27ADD988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130">
            <a:extLst>
              <a:ext uri="{FF2B5EF4-FFF2-40B4-BE49-F238E27FC236}">
                <a16:creationId xmlns:a16="http://schemas.microsoft.com/office/drawing/2014/main" id="{49352624-DA7D-BD9B-7E59-09B6008AB027}"/>
              </a:ext>
            </a:extLst>
          </p:cNvPr>
          <p:cNvSpPr txBox="1"/>
          <p:nvPr/>
        </p:nvSpPr>
        <p:spPr>
          <a:xfrm>
            <a:off x="840075" y="5295548"/>
            <a:ext cx="344628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feature vectors </a:t>
            </a:r>
          </a:p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representative vectors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093109E-E858-3F1B-670E-4D9CE3F827FE}"/>
              </a:ext>
            </a:extLst>
          </p:cNvPr>
          <p:cNvSpPr/>
          <p:nvPr/>
        </p:nvSpPr>
        <p:spPr>
          <a:xfrm>
            <a:off x="4503496" y="3772026"/>
            <a:ext cx="739400" cy="11789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83466F6A-41FF-C85B-77ED-01B0C2D9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918" y="3151026"/>
            <a:ext cx="5912784" cy="2401215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712F4961-24CC-A037-08A0-2D6859DF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70" y="5698410"/>
            <a:ext cx="578595" cy="415543"/>
          </a:xfrm>
          <a:prstGeom prst="rect">
            <a:avLst/>
          </a:prstGeom>
        </p:spPr>
      </p:pic>
      <p:sp>
        <p:nvSpPr>
          <p:cNvPr id="11" name="テキスト ボックス 144">
            <a:extLst>
              <a:ext uri="{FF2B5EF4-FFF2-40B4-BE49-F238E27FC236}">
                <a16:creationId xmlns:a16="http://schemas.microsoft.com/office/drawing/2014/main" id="{F753D614-0FF2-19BE-853D-6EB8E0AAA558}"/>
              </a:ext>
            </a:extLst>
          </p:cNvPr>
          <p:cNvSpPr txBox="1"/>
          <p:nvPr/>
        </p:nvSpPr>
        <p:spPr>
          <a:xfrm>
            <a:off x="6915965" y="5652288"/>
            <a:ext cx="4178755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Representative vector</a:t>
            </a:r>
            <a:endParaRPr kumimoji="1" lang="ja-JP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3CECE5-871A-6460-A8C3-44D2A592536A}"/>
              </a:ext>
            </a:extLst>
          </p:cNvPr>
          <p:cNvSpPr/>
          <p:nvPr/>
        </p:nvSpPr>
        <p:spPr>
          <a:xfrm>
            <a:off x="1195965" y="3060120"/>
            <a:ext cx="2738247" cy="204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AA01C7C-10CA-76F3-4D62-FE9139AF6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65" y="3104804"/>
            <a:ext cx="2738246" cy="1996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22706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ユーザー定義 1">
      <a:majorFont>
        <a:latin typeface="Times New Roman"/>
        <a:ea typeface="ＭＳ Ｐ明朝"/>
        <a:cs typeface=""/>
      </a:majorFont>
      <a:minorFont>
        <a:latin typeface="Arial"/>
        <a:ea typeface="ＭＳ Ｐ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853</TotalTime>
  <Words>1352</Words>
  <Application>Microsoft Office PowerPoint</Application>
  <PresentationFormat>ワイド画面</PresentationFormat>
  <Paragraphs>146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Arial Unicode MS</vt:lpstr>
      <vt:lpstr>ＭＳ Ｐ明朝</vt:lpstr>
      <vt:lpstr>游ゴシック</vt:lpstr>
      <vt:lpstr>Arial</vt:lpstr>
      <vt:lpstr>Arial</vt:lpstr>
      <vt:lpstr>Calibri</vt:lpstr>
      <vt:lpstr>Times New Roman</vt:lpstr>
      <vt:lpstr>Wingdings</vt:lpstr>
      <vt:lpstr>レトロスペクト</vt:lpstr>
      <vt:lpstr>Autoencoder-based Feature Extraction for Scene Search in Live Nature Camera</vt:lpstr>
      <vt:lpstr>Background</vt:lpstr>
      <vt:lpstr>Background</vt:lpstr>
      <vt:lpstr>Problem</vt:lpstr>
      <vt:lpstr>Proposed method</vt:lpstr>
      <vt:lpstr>Step-1:Preparing the trained autoencoder</vt:lpstr>
      <vt:lpstr>Step-2:Feature extraction from natural images</vt:lpstr>
      <vt:lpstr>Step-3,Step-4:Clustering of feature vectors</vt:lpstr>
      <vt:lpstr>Step-5:Indexing of representative vectors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Autoencoder-based Feature Extraction for Scene Search in Live Nature Camera</dc:title>
  <dc:creator>s2021065 Yukito Seo</dc:creator>
  <cp:lastModifiedBy>幸斗 瀬尾</cp:lastModifiedBy>
  <cp:revision>6</cp:revision>
  <dcterms:created xsi:type="dcterms:W3CDTF">2023-10-02T07:06:03Z</dcterms:created>
  <dcterms:modified xsi:type="dcterms:W3CDTF">2023-10-04T02:30:25Z</dcterms:modified>
</cp:coreProperties>
</file>