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7" r:id="rId8"/>
    <p:sldId id="268" r:id="rId9"/>
    <p:sldId id="259" r:id="rId10"/>
    <p:sldId id="264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ADD45-FF1B-47B5-933D-9B09A532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BA36ED-A5C5-4BC9-92B0-969974D5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7DD09-99C3-4325-8656-D3021CCA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C681EF-179A-4D2A-B500-6752F25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F0F7D-CBD8-45CF-B393-E17604C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71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97318-81E5-4301-90AA-41785C76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E4F7D5-F7C4-4C89-BA5F-CFC79A09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C73EA-1785-4A3D-9006-BC16938B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445BA5-CD86-43FF-9A09-C7B17179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8A7A9-1ACF-4F71-AD63-B9E7F81C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9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9D95C9-1DA0-4DAA-B8A3-E85983406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17BAEF-7802-43BC-8A15-31D8CD92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D0ED59-56FA-4E5B-8981-974A0005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6E962-D51D-4FC8-88A3-C088DBA2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EF2ED-DAAF-4AE6-86B0-B903206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9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2FA26-7051-415C-BF17-79496C2F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B9FF1-926A-49E2-88E4-6BE98163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859A8-5064-4D39-B1F7-D597CE77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3CB77-907A-4C55-8673-792E0B2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1FE11E-52FD-4175-A304-34D8B0E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9865A-98E2-4ED5-B499-EFC5F438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56024B-F539-4CB9-B40D-3BF4BCC9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462E3F-90F3-473E-8D42-3B65DCBE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FCB8C-F118-43A8-A9DA-753E4D51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0B6F2-00AE-4517-9961-EC5A3A98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0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F28E7-8230-4A22-9E38-E9B296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34CB0-A2EE-43BC-954A-9370ECB1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52A4A4-5857-4EF2-A7B4-D0C3F38E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3C3F-A458-4954-A552-7E896CD6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766EC-2009-49E7-9BA3-41755691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0D643D-9E30-44D1-871D-8FA760C4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1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29CB5-8487-4B4E-9752-DFCA887F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6F6165-3A38-4246-A43D-0414D496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86C2D0-ABAF-4941-B474-211D314E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C5F23D-58B1-415F-8F1C-988D23C4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9DA569-6602-4CFF-A892-75C4B7B4A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6106D4-B256-40AF-95B6-F6094BF9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A8FEFB-35AF-4866-98CF-469A8F60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EBF828-801F-4FF3-8ABA-BFA6A54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41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68400-2FEC-4F81-A762-951D5BEE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B0FA3C-645D-4CA1-8D98-841912B3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C7E450-FF05-46FC-AB81-B1D6A3F5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05ADED-5287-44C1-BDA3-545A984B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9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6BA5A0-8ABC-4B07-95FA-191E6056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1EF5E-CFBD-4970-AFD7-AE1F19F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58EFE-26B8-4B80-AB73-620C43A0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03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D0729-23A7-42B0-9285-DB2B2685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31716-30A8-47EC-B380-1AA78CF7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662D24-6547-41AB-B1A3-47EE1BCE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02CCFE-386A-40A6-AEC4-D22ADEA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68C387-1802-4098-9154-13069AD1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2103A9-07BC-4182-A80F-2056F50A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0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3760A-E195-460C-BB5D-AF918C55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EAD5CC-0D30-4DD9-9E70-F4512256A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DF42E-D373-49EB-859E-77FF7AF1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2C1346-C425-4043-AA22-13459B4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382A90-29F9-4F42-B082-7994D383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919E87-AEA4-4E02-83E6-297DB97C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6D3FF4-8A2D-4BFF-8979-80F9BF43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991AB5-F059-4658-8D65-47D48B3E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4F6D5-C2BA-4710-A798-403503B07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F4FE1-B9B5-44FB-B0B1-29A5EE125DDC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A5F2F-86E4-4AA3-85EC-D74D0A7E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AEEDD-37B3-4867-ACBF-8C5AD188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0619-B88C-4AED-A8E5-D49BD07A0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0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4D70CDB1-2383-45DD-95F9-7FF8A4A6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03" y="2173670"/>
            <a:ext cx="201284" cy="1464451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D277B277-422D-4204-B1B3-D619EDED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70" y="2173670"/>
            <a:ext cx="201284" cy="1464451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ACED92DC-38F0-4DA5-A047-F33D8161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632" y="2173669"/>
            <a:ext cx="201284" cy="1464451"/>
          </a:xfrm>
          <a:prstGeom prst="rect">
            <a:avLst/>
          </a:prstGeom>
        </p:spPr>
      </p:pic>
      <p:sp>
        <p:nvSpPr>
          <p:cNvPr id="7" name="テキスト ボックス 105">
            <a:extLst>
              <a:ext uri="{FF2B5EF4-FFF2-40B4-BE49-F238E27FC236}">
                <a16:creationId xmlns:a16="http://schemas.microsoft.com/office/drawing/2014/main" id="{082B2215-21DE-4F95-84F9-9B9177CAD0FE}"/>
              </a:ext>
            </a:extLst>
          </p:cNvPr>
          <p:cNvSpPr txBox="1"/>
          <p:nvPr/>
        </p:nvSpPr>
        <p:spPr>
          <a:xfrm>
            <a:off x="1419134" y="4515182"/>
            <a:ext cx="2883403" cy="3966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画像特徴ベクトル</a:t>
            </a:r>
          </a:p>
        </p:txBody>
      </p:sp>
      <p:sp>
        <p:nvSpPr>
          <p:cNvPr id="8" name="テキスト ボックス 111">
            <a:extLst>
              <a:ext uri="{FF2B5EF4-FFF2-40B4-BE49-F238E27FC236}">
                <a16:creationId xmlns:a16="http://schemas.microsoft.com/office/drawing/2014/main" id="{034E290C-295E-4E53-883A-51F918E64A3C}"/>
              </a:ext>
            </a:extLst>
          </p:cNvPr>
          <p:cNvSpPr txBox="1"/>
          <p:nvPr/>
        </p:nvSpPr>
        <p:spPr>
          <a:xfrm>
            <a:off x="3463756" y="2675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6A4159-F41C-4ACC-A10F-CC5D090AEEE2}"/>
              </a:ext>
            </a:extLst>
          </p:cNvPr>
          <p:cNvSpPr/>
          <p:nvPr/>
        </p:nvSpPr>
        <p:spPr>
          <a:xfrm>
            <a:off x="5750175" y="1595701"/>
            <a:ext cx="2237411" cy="256272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Embedding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層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距離が最適化された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en-US" altLang="ja-JP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次元特徴ベクトル</a:t>
            </a: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4985F70-8787-4F1C-A5E8-2C3AB7C52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94" y="2173668"/>
            <a:ext cx="201284" cy="1464451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DC2A9D46-A093-497E-8C75-8C89E9DF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777" y="2173668"/>
            <a:ext cx="201284" cy="1464451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BDB55C87-2A48-4E65-B39B-EA086E0E209E}"/>
              </a:ext>
            </a:extLst>
          </p:cNvPr>
          <p:cNvSpPr/>
          <p:nvPr/>
        </p:nvSpPr>
        <p:spPr>
          <a:xfrm>
            <a:off x="4302537" y="2675059"/>
            <a:ext cx="4155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8E2F05-2683-4B58-AF18-889D52B3460A}"/>
              </a:ext>
            </a:extLst>
          </p:cNvPr>
          <p:cNvSpPr txBox="1"/>
          <p:nvPr/>
        </p:nvSpPr>
        <p:spPr>
          <a:xfrm>
            <a:off x="5037093" y="1595701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0472F7-E01C-41E2-B7D0-E8305C565C98}"/>
              </a:ext>
            </a:extLst>
          </p:cNvPr>
          <p:cNvSpPr txBox="1"/>
          <p:nvPr/>
        </p:nvSpPr>
        <p:spPr>
          <a:xfrm>
            <a:off x="8836322" y="1595701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損失計算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52C46B-ACD9-43F2-89B1-FCBA4FA9E59C}"/>
              </a:ext>
            </a:extLst>
          </p:cNvPr>
          <p:cNvSpPr txBox="1"/>
          <p:nvPr/>
        </p:nvSpPr>
        <p:spPr>
          <a:xfrm>
            <a:off x="8134955" y="1595701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0B6762-0C18-49D8-8709-7B181C54F23A}"/>
              </a:ext>
            </a:extLst>
          </p:cNvPr>
          <p:cNvSpPr/>
          <p:nvPr/>
        </p:nvSpPr>
        <p:spPr>
          <a:xfrm>
            <a:off x="4847117" y="445016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距離学習ニューラルネットワーク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A813CED-8000-4A59-AFCB-94AE8DAB683C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5591091" y="2877064"/>
            <a:ext cx="159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B087A5-E1F1-42A5-932F-51F95A837050}"/>
              </a:ext>
            </a:extLst>
          </p:cNvPr>
          <p:cNvCxnSpPr/>
          <p:nvPr/>
        </p:nvCxnSpPr>
        <p:spPr>
          <a:xfrm>
            <a:off x="7987586" y="2877064"/>
            <a:ext cx="159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8EDD9F3-94A7-42CE-A18A-12489F3EDF75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8688953" y="2877064"/>
            <a:ext cx="1473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3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F6819A96-60B8-0056-98AC-24939D9E0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89" y="645847"/>
            <a:ext cx="4371889" cy="4371889"/>
          </a:xfrm>
          <a:prstGeom prst="rect">
            <a:avLst/>
          </a:prstGeom>
        </p:spPr>
      </p:pic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002FB24D-88D6-FEF7-3729-D4CA88B6B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" y="645847"/>
            <a:ext cx="4371889" cy="4371889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35A04A7B-B13B-C902-0179-43347AB69729}"/>
              </a:ext>
            </a:extLst>
          </p:cNvPr>
          <p:cNvSpPr/>
          <p:nvPr/>
        </p:nvSpPr>
        <p:spPr>
          <a:xfrm>
            <a:off x="4607855" y="2831791"/>
            <a:ext cx="2593948" cy="460234"/>
          </a:xfrm>
          <a:prstGeom prst="rightArrow">
            <a:avLst>
              <a:gd name="adj1" fmla="val 27172"/>
              <a:gd name="adj2" fmla="val 5740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/>
          </a:p>
        </p:txBody>
      </p:sp>
      <p:sp>
        <p:nvSpPr>
          <p:cNvPr id="10" name="テキスト ボックス 105">
            <a:extLst>
              <a:ext uri="{FF2B5EF4-FFF2-40B4-BE49-F238E27FC236}">
                <a16:creationId xmlns:a16="http://schemas.microsoft.com/office/drawing/2014/main" id="{BFC98744-5E54-2B5C-70AC-6594BA908117}"/>
              </a:ext>
            </a:extLst>
          </p:cNvPr>
          <p:cNvSpPr txBox="1"/>
          <p:nvPr/>
        </p:nvSpPr>
        <p:spPr>
          <a:xfrm>
            <a:off x="4607855" y="2123905"/>
            <a:ext cx="2593948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距離学習</a:t>
            </a: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ニューラル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ネットワークの適用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06">
            <a:extLst>
              <a:ext uri="{FF2B5EF4-FFF2-40B4-BE49-F238E27FC236}">
                <a16:creationId xmlns:a16="http://schemas.microsoft.com/office/drawing/2014/main" id="{842FF27D-F98C-9AD3-52B3-2490EFDAF03C}"/>
              </a:ext>
            </a:extLst>
          </p:cNvPr>
          <p:cNvSpPr txBox="1"/>
          <p:nvPr/>
        </p:nvSpPr>
        <p:spPr>
          <a:xfrm>
            <a:off x="7303552" y="4997307"/>
            <a:ext cx="3794586" cy="39966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特徴ベクトル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06">
            <a:extLst>
              <a:ext uri="{FF2B5EF4-FFF2-40B4-BE49-F238E27FC236}">
                <a16:creationId xmlns:a16="http://schemas.microsoft.com/office/drawing/2014/main" id="{350AF502-5ED2-40B2-1876-C1EDF43C9411}"/>
              </a:ext>
            </a:extLst>
          </p:cNvPr>
          <p:cNvSpPr txBox="1"/>
          <p:nvPr/>
        </p:nvSpPr>
        <p:spPr>
          <a:xfrm>
            <a:off x="1555596" y="4935303"/>
            <a:ext cx="232341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画像特徴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9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82E27E-8F2B-EB98-F02A-2ABF45D50B50}"/>
              </a:ext>
            </a:extLst>
          </p:cNvPr>
          <p:cNvSpPr/>
          <p:nvPr/>
        </p:nvSpPr>
        <p:spPr>
          <a:xfrm>
            <a:off x="421471" y="3946525"/>
            <a:ext cx="3067784" cy="874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エンコーダ</a:t>
            </a:r>
            <a:r>
              <a:rPr kumimoji="1" lang="ja-JP" altLang="en-US" sz="2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endParaRPr kumimoji="1" lang="en-US" altLang="ja-JP" sz="28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抽出した画像特徴</a:t>
            </a:r>
            <a:endParaRPr kumimoji="1" lang="en-US" altLang="ja-JP" sz="28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59CE3B-F320-D140-F931-D7EDA456117E}"/>
              </a:ext>
            </a:extLst>
          </p:cNvPr>
          <p:cNvSpPr/>
          <p:nvPr/>
        </p:nvSpPr>
        <p:spPr>
          <a:xfrm>
            <a:off x="8423775" y="2178334"/>
            <a:ext cx="2188842" cy="1768192"/>
          </a:xfrm>
          <a:prstGeom prst="can">
            <a:avLst>
              <a:gd name="adj" fmla="val 1401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A217BFB-66CE-B9F5-B83D-88F4291E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2" y="1835900"/>
            <a:ext cx="368111" cy="176819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C9D876-126D-8D9F-E13F-B8DE76066015}"/>
              </a:ext>
            </a:extLst>
          </p:cNvPr>
          <p:cNvSpPr/>
          <p:nvPr/>
        </p:nvSpPr>
        <p:spPr>
          <a:xfrm>
            <a:off x="3693459" y="3946525"/>
            <a:ext cx="3432021" cy="874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代表特徴ベクトル</a:t>
            </a:r>
            <a:endParaRPr kumimoji="1" lang="en-US" altLang="ja-JP" sz="28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9DE73A62-2CFC-C433-4332-93C1419A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05" y="1858018"/>
            <a:ext cx="368111" cy="1768193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9DDACB4C-BF90-8DE9-DD9D-2BC3E3B4B589}"/>
              </a:ext>
            </a:extLst>
          </p:cNvPr>
          <p:cNvSpPr/>
          <p:nvPr/>
        </p:nvSpPr>
        <p:spPr>
          <a:xfrm>
            <a:off x="3171106" y="2375476"/>
            <a:ext cx="672900" cy="689043"/>
          </a:xfrm>
          <a:prstGeom prst="plus">
            <a:avLst>
              <a:gd name="adj" fmla="val 4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74620F5-886F-41C0-CD5B-85A1960CF040}"/>
              </a:ext>
            </a:extLst>
          </p:cNvPr>
          <p:cNvSpPr/>
          <p:nvPr/>
        </p:nvSpPr>
        <p:spPr>
          <a:xfrm>
            <a:off x="6892303" y="2404266"/>
            <a:ext cx="983502" cy="826305"/>
          </a:xfrm>
          <a:prstGeom prst="rightArrow">
            <a:avLst>
              <a:gd name="adj1" fmla="val 38997"/>
              <a:gd name="adj2" fmla="val 5587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2DFE431-6E8B-C814-CDA4-4581164569E5}"/>
              </a:ext>
            </a:extLst>
          </p:cNvPr>
          <p:cNvSpPr/>
          <p:nvPr/>
        </p:nvSpPr>
        <p:spPr>
          <a:xfrm>
            <a:off x="7662523" y="4208717"/>
            <a:ext cx="3746320" cy="5427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画像特徴データベース</a:t>
            </a:r>
            <a:endParaRPr kumimoji="1" lang="en-US" altLang="ja-JP" sz="28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2C7942E0-8855-A8FC-AA72-8A82DD82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708" y="2629446"/>
            <a:ext cx="215950" cy="1037299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A0983A7C-6996-98B4-09DA-B28B205D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352" y="2629447"/>
            <a:ext cx="215950" cy="1037299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B6CAF2C8-BE4E-D6C1-7BF2-7746030C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74" y="2712355"/>
            <a:ext cx="215950" cy="1037299"/>
          </a:xfrm>
          <a:prstGeom prst="rect">
            <a:avLst/>
          </a:prstGeom>
        </p:spPr>
      </p:pic>
      <p:pic>
        <p:nvPicPr>
          <p:cNvPr id="14" name="table">
            <a:extLst>
              <a:ext uri="{FF2B5EF4-FFF2-40B4-BE49-F238E27FC236}">
                <a16:creationId xmlns:a16="http://schemas.microsoft.com/office/drawing/2014/main" id="{EE97B978-1459-63C1-8DDD-8D39D341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83" y="2719997"/>
            <a:ext cx="215950" cy="1037299"/>
          </a:xfrm>
          <a:prstGeom prst="rect">
            <a:avLst/>
          </a:prstGeom>
        </p:spPr>
      </p:pic>
      <p:pic>
        <p:nvPicPr>
          <p:cNvPr id="15" name="table">
            <a:extLst>
              <a:ext uri="{FF2B5EF4-FFF2-40B4-BE49-F238E27FC236}">
                <a16:creationId xmlns:a16="http://schemas.microsoft.com/office/drawing/2014/main" id="{019B44CC-9A4A-3310-6367-5FAD4089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057" y="2618208"/>
            <a:ext cx="215950" cy="1037299"/>
          </a:xfrm>
          <a:prstGeom prst="rect">
            <a:avLst/>
          </a:prstGeom>
        </p:spPr>
      </p:pic>
      <p:pic>
        <p:nvPicPr>
          <p:cNvPr id="16" name="table">
            <a:extLst>
              <a:ext uri="{FF2B5EF4-FFF2-40B4-BE49-F238E27FC236}">
                <a16:creationId xmlns:a16="http://schemas.microsoft.com/office/drawing/2014/main" id="{5368DA89-76F1-4C32-09F4-57CF44AE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51" y="2711921"/>
            <a:ext cx="215950" cy="103729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8F5C1F-B97C-A95F-C666-0539FA107C9B}"/>
              </a:ext>
            </a:extLst>
          </p:cNvPr>
          <p:cNvSpPr/>
          <p:nvPr/>
        </p:nvSpPr>
        <p:spPr>
          <a:xfrm>
            <a:off x="2977506" y="1145500"/>
            <a:ext cx="1023497" cy="5427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ペア</a:t>
            </a:r>
            <a:endParaRPr kumimoji="1" lang="en-US" altLang="ja-JP" sz="28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0821F08-475E-F43C-4767-09CE87AB8A25}"/>
              </a:ext>
            </a:extLst>
          </p:cNvPr>
          <p:cNvCxnSpPr>
            <a:cxnSpLocks/>
          </p:cNvCxnSpPr>
          <p:nvPr/>
        </p:nvCxnSpPr>
        <p:spPr>
          <a:xfrm flipH="1">
            <a:off x="2153393" y="1591493"/>
            <a:ext cx="878120" cy="309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C86983C-E05C-C637-5457-1F0B2F41FF0C}"/>
              </a:ext>
            </a:extLst>
          </p:cNvPr>
          <p:cNvCxnSpPr>
            <a:cxnSpLocks/>
          </p:cNvCxnSpPr>
          <p:nvPr/>
        </p:nvCxnSpPr>
        <p:spPr>
          <a:xfrm>
            <a:off x="3947752" y="1570018"/>
            <a:ext cx="1015017" cy="309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8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3E5737B-F226-D28B-3341-57AF10801F9B}"/>
              </a:ext>
            </a:extLst>
          </p:cNvPr>
          <p:cNvSpPr/>
          <p:nvPr/>
        </p:nvSpPr>
        <p:spPr>
          <a:xfrm>
            <a:off x="2612437" y="2002588"/>
            <a:ext cx="2757421" cy="23763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  <a:latin typeface="+mn-ea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36B5512-0D0D-445F-24B6-D60BD15594AD}"/>
              </a:ext>
            </a:extLst>
          </p:cNvPr>
          <p:cNvSpPr/>
          <p:nvPr/>
        </p:nvSpPr>
        <p:spPr>
          <a:xfrm rot="2927463">
            <a:off x="4268757" y="2386533"/>
            <a:ext cx="1134038" cy="744071"/>
          </a:xfrm>
          <a:prstGeom prst="ellipse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5C11565-6766-417B-F1B9-E849E6F9BD9D}"/>
              </a:ext>
            </a:extLst>
          </p:cNvPr>
          <p:cNvSpPr/>
          <p:nvPr/>
        </p:nvSpPr>
        <p:spPr>
          <a:xfrm>
            <a:off x="2859289" y="2805534"/>
            <a:ext cx="1016495" cy="1246931"/>
          </a:xfrm>
          <a:prstGeom prst="ellipse">
            <a:avLst/>
          </a:prstGeom>
          <a:pattFill prst="lt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F8B25A4-287D-9BA6-6E53-86E0FF20C912}"/>
              </a:ext>
            </a:extLst>
          </p:cNvPr>
          <p:cNvSpPr/>
          <p:nvPr/>
        </p:nvSpPr>
        <p:spPr>
          <a:xfrm rot="21230797">
            <a:off x="2655150" y="2092514"/>
            <a:ext cx="1702228" cy="453197"/>
          </a:xfrm>
          <a:prstGeom prst="ellipse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402BA9D-3161-0B6E-3EDB-32AEAD11E646}"/>
              </a:ext>
            </a:extLst>
          </p:cNvPr>
          <p:cNvSpPr/>
          <p:nvPr/>
        </p:nvSpPr>
        <p:spPr>
          <a:xfrm rot="19288350">
            <a:off x="3748359" y="3472659"/>
            <a:ext cx="1353671" cy="663388"/>
          </a:xfrm>
          <a:prstGeom prst="ellipse">
            <a:avLst/>
          </a:prstGeom>
          <a:pattFill prst="pct20">
            <a:fgClr>
              <a:schemeClr val="tx1">
                <a:lumMod val="75000"/>
                <a:lumOff val="25000"/>
              </a:schemeClr>
            </a:fgClr>
            <a:bgClr>
              <a:srgbClr val="FFFFFF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4935F2-776B-E23C-EC5F-3C1A4E021474}"/>
              </a:ext>
            </a:extLst>
          </p:cNvPr>
          <p:cNvSpPr txBox="1"/>
          <p:nvPr/>
        </p:nvSpPr>
        <p:spPr>
          <a:xfrm>
            <a:off x="3180208" y="3244333"/>
            <a:ext cx="3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★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F30D28-5AE5-194D-D3DD-418A7EDF9EB6}"/>
              </a:ext>
            </a:extLst>
          </p:cNvPr>
          <p:cNvSpPr txBox="1"/>
          <p:nvPr/>
        </p:nvSpPr>
        <p:spPr>
          <a:xfrm>
            <a:off x="3328435" y="2134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★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734A9B-659D-3490-6F93-E8C4F5CCED3D}"/>
              </a:ext>
            </a:extLst>
          </p:cNvPr>
          <p:cNvSpPr txBox="1"/>
          <p:nvPr/>
        </p:nvSpPr>
        <p:spPr>
          <a:xfrm>
            <a:off x="4623183" y="2609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0D706E-2EE5-B8D5-C9D3-6F1C4F92972B}"/>
              </a:ext>
            </a:extLst>
          </p:cNvPr>
          <p:cNvSpPr txBox="1"/>
          <p:nvPr/>
        </p:nvSpPr>
        <p:spPr>
          <a:xfrm>
            <a:off x="4249908" y="3583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★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D05C22C-B56B-1BEE-4D1B-35E36F4E6C6C}"/>
              </a:ext>
            </a:extLst>
          </p:cNvPr>
          <p:cNvSpPr/>
          <p:nvPr/>
        </p:nvSpPr>
        <p:spPr>
          <a:xfrm>
            <a:off x="5645190" y="2702087"/>
            <a:ext cx="859106" cy="606517"/>
          </a:xfrm>
          <a:prstGeom prst="rightArrow">
            <a:avLst>
              <a:gd name="adj1" fmla="val 38997"/>
              <a:gd name="adj2" fmla="val 4558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 14">
                <a:extLst>
                  <a:ext uri="{FF2B5EF4-FFF2-40B4-BE49-F238E27FC236}">
                    <a16:creationId xmlns:a16="http://schemas.microsoft.com/office/drawing/2014/main" id="{2B19F417-7D04-7B99-6E5B-A6D9BADAC7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04300"/>
                  </p:ext>
                </p:extLst>
              </p:nvPr>
            </p:nvGraphicFramePr>
            <p:xfrm>
              <a:off x="6575338" y="1642037"/>
              <a:ext cx="458796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5170">
                      <a:extLst>
                        <a:ext uri="{9D8B030D-6E8A-4147-A177-3AD203B41FA5}">
                          <a16:colId xmlns:a16="http://schemas.microsoft.com/office/drawing/2014/main" val="1037052250"/>
                        </a:ext>
                      </a:extLst>
                    </a:gridCol>
                    <a:gridCol w="2532791">
                      <a:extLst>
                        <a:ext uri="{9D8B030D-6E8A-4147-A177-3AD203B41FA5}">
                          <a16:colId xmlns:a16="http://schemas.microsoft.com/office/drawing/2014/main" val="1507386293"/>
                        </a:ext>
                      </a:extLst>
                    </a:gridCol>
                  </a:tblGrid>
                  <a:tr h="39319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画像特徴集合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代表特徴ベクトル</a:t>
                          </a:r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R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9903562"/>
                      </a:ext>
                    </a:extLst>
                  </a:tr>
                  <a:tr h="39319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5345558"/>
                      </a:ext>
                    </a:extLst>
                  </a:tr>
                  <a:tr h="39319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latin typeface="+mn-ea"/>
                              <a:ea typeface="+mn-ea"/>
                            </a:rPr>
                            <a:t>1</a:t>
                          </a:r>
                          <a:endParaRPr kumimoji="1" lang="ja-JP" altLang="en-US" sz="20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5339841"/>
                      </a:ext>
                    </a:extLst>
                  </a:tr>
                  <a:tr h="39319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latin typeface="+mn-ea"/>
                              <a:ea typeface="+mn-ea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991"/>
                      </a:ext>
                    </a:extLst>
                  </a:tr>
                  <a:tr h="39319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latin typeface="+mn-ea"/>
                              <a:ea typeface="+mn-ea"/>
                            </a:rPr>
                            <a:t>3</a:t>
                          </a:r>
                          <a:endParaRPr kumimoji="1" lang="ja-JP" altLang="en-US" sz="20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2940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 14">
                <a:extLst>
                  <a:ext uri="{FF2B5EF4-FFF2-40B4-BE49-F238E27FC236}">
                    <a16:creationId xmlns:a16="http://schemas.microsoft.com/office/drawing/2014/main" id="{2B19F417-7D04-7B99-6E5B-A6D9BADAC7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04300"/>
                  </p:ext>
                </p:extLst>
              </p:nvPr>
            </p:nvGraphicFramePr>
            <p:xfrm>
              <a:off x="6575338" y="1642037"/>
              <a:ext cx="458796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5170">
                      <a:extLst>
                        <a:ext uri="{9D8B030D-6E8A-4147-A177-3AD203B41FA5}">
                          <a16:colId xmlns:a16="http://schemas.microsoft.com/office/drawing/2014/main" val="1037052250"/>
                        </a:ext>
                      </a:extLst>
                    </a:gridCol>
                    <a:gridCol w="2532791">
                      <a:extLst>
                        <a:ext uri="{9D8B030D-6E8A-4147-A177-3AD203B41FA5}">
                          <a16:colId xmlns:a16="http://schemas.microsoft.com/office/drawing/2014/main" val="1507386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画像特徴集合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代表特徴ベクトル</a:t>
                          </a:r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R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99035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</a:t>
                          </a:r>
                          <a:endParaRPr kumimoji="1" lang="ja-JP" altLang="en-US" sz="20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490" t="-107692" r="-721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3455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latin typeface="+mn-ea"/>
                              <a:ea typeface="+mn-ea"/>
                            </a:rPr>
                            <a:t>1</a:t>
                          </a:r>
                          <a:endParaRPr kumimoji="1" lang="ja-JP" altLang="en-US" sz="20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490" t="-204545" r="-721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53398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latin typeface="+mn-ea"/>
                              <a:ea typeface="+mn-ea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490" t="-309231" r="-721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9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特徴ベクトル</a:t>
                          </a:r>
                          <a:r>
                            <a:rPr kumimoji="1" lang="en-US" altLang="ja-JP" sz="2000" b="1" dirty="0">
                              <a:latin typeface="+mn-ea"/>
                              <a:ea typeface="+mn-ea"/>
                            </a:rPr>
                            <a:t>3</a:t>
                          </a:r>
                          <a:endParaRPr kumimoji="1" lang="ja-JP" altLang="en-US" sz="20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490" t="-409231" r="-721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9406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84F6B8-1E7F-2C8A-6E1A-9668854AA61C}"/>
              </a:ext>
            </a:extLst>
          </p:cNvPr>
          <p:cNvSpPr txBox="1"/>
          <p:nvPr/>
        </p:nvSpPr>
        <p:spPr>
          <a:xfrm rot="5400000">
            <a:off x="8488721" y="3809255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+mn-ea"/>
              </a:rPr>
              <a:t>…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611D07-A350-5A9B-AB83-A1160C65A7FB}"/>
              </a:ext>
            </a:extLst>
          </p:cNvPr>
          <p:cNvSpPr txBox="1"/>
          <p:nvPr/>
        </p:nvSpPr>
        <p:spPr>
          <a:xfrm>
            <a:off x="2731049" y="455391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+mn-ea"/>
              </a:rPr>
              <a:t>クラスタリング結果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45725D-4834-3818-C1C5-0CAB4170D45A}"/>
              </a:ext>
            </a:extLst>
          </p:cNvPr>
          <p:cNvSpPr txBox="1"/>
          <p:nvPr/>
        </p:nvSpPr>
        <p:spPr>
          <a:xfrm>
            <a:off x="6725141" y="437896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+mn-ea"/>
                <a:ea typeface="+mn-ea"/>
              </a:rPr>
              <a:t>画像特徴ベクトルに対しての</a:t>
            </a:r>
            <a:endParaRPr kumimoji="1" lang="en-US" altLang="ja-JP" sz="2000" b="1" dirty="0">
              <a:latin typeface="+mn-ea"/>
            </a:endParaRPr>
          </a:p>
          <a:p>
            <a:pPr algn="ctr"/>
            <a:r>
              <a:rPr kumimoji="1" lang="ja-JP" altLang="en-US" sz="2000" b="1" dirty="0">
                <a:latin typeface="+mn-ea"/>
              </a:rPr>
              <a:t>代表特徴ベクトルの</a:t>
            </a:r>
            <a:r>
              <a:rPr lang="ja-JP" altLang="en-US" sz="2000" b="1" dirty="0">
                <a:latin typeface="+mn-ea"/>
              </a:rPr>
              <a:t>インデクシング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D17519C-6FB0-49CB-E3B9-D33ABDB2267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536184" y="1836275"/>
            <a:ext cx="441360" cy="458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D3F4137-7AB1-62FB-9656-A61DB2412618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367536" y="1836275"/>
            <a:ext cx="610008" cy="1592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C41C56B-F6AC-8E64-FC5D-CE3F888E755D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3977544" y="1836275"/>
            <a:ext cx="489668" cy="1931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A198BBD-E3F8-B205-97C9-B3CBAECF0DE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3977544" y="1836275"/>
            <a:ext cx="852193" cy="947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2B58DFD-1025-452D-A7EA-5958F1BB50EB}"/>
              </a:ext>
            </a:extLst>
          </p:cNvPr>
          <p:cNvSpPr txBox="1"/>
          <p:nvPr/>
        </p:nvSpPr>
        <p:spPr>
          <a:xfrm>
            <a:off x="2859289" y="14361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+mn-ea"/>
              </a:rPr>
              <a:t>代表特徴ベクトル</a:t>
            </a:r>
            <a:endParaRPr kumimoji="1" lang="ja-JP" altLang="en-US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C7F3451-37EC-4099-B9A5-7EC9FFD9B136}"/>
                  </a:ext>
                </a:extLst>
              </p:cNvPr>
              <p:cNvSpPr txBox="1"/>
              <p:nvPr/>
            </p:nvSpPr>
            <p:spPr>
              <a:xfrm>
                <a:off x="2616705" y="2613438"/>
                <a:ext cx="3158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C7F3451-37EC-4099-B9A5-7EC9FFD9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05" y="2613438"/>
                <a:ext cx="315839" cy="369332"/>
              </a:xfrm>
              <a:prstGeom prst="rect">
                <a:avLst/>
              </a:prstGeom>
              <a:blipFill>
                <a:blip r:embed="rId3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160B633-DC70-4C0F-9608-87B5DCE288C4}"/>
                  </a:ext>
                </a:extLst>
              </p:cNvPr>
              <p:cNvSpPr txBox="1"/>
              <p:nvPr/>
            </p:nvSpPr>
            <p:spPr>
              <a:xfrm>
                <a:off x="2668630" y="3909911"/>
                <a:ext cx="3158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160B633-DC70-4C0F-9608-87B5DCE28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30" y="3909911"/>
                <a:ext cx="315839" cy="369332"/>
              </a:xfrm>
              <a:prstGeom prst="rect">
                <a:avLst/>
              </a:prstGeom>
              <a:blipFill>
                <a:blip r:embed="rId4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8DD25A-042A-4FBF-8B13-265584445662}"/>
                  </a:ext>
                </a:extLst>
              </p:cNvPr>
              <p:cNvSpPr txBox="1"/>
              <p:nvPr/>
            </p:nvSpPr>
            <p:spPr>
              <a:xfrm>
                <a:off x="4994608" y="2021093"/>
                <a:ext cx="3158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8DD25A-042A-4FBF-8B13-26558444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08" y="2021093"/>
                <a:ext cx="315839" cy="369332"/>
              </a:xfrm>
              <a:prstGeom prst="rect">
                <a:avLst/>
              </a:prstGeom>
              <a:blipFill>
                <a:blip r:embed="rId5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CAC1581-1A57-4A92-A317-225BF8A2EC61}"/>
                  </a:ext>
                </a:extLst>
              </p:cNvPr>
              <p:cNvSpPr txBox="1"/>
              <p:nvPr/>
            </p:nvSpPr>
            <p:spPr>
              <a:xfrm>
                <a:off x="4938394" y="3909352"/>
                <a:ext cx="3158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CAC1581-1A57-4A92-A317-225BF8A2E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394" y="3909352"/>
                <a:ext cx="315839" cy="369332"/>
              </a:xfrm>
              <a:prstGeom prst="rect">
                <a:avLst/>
              </a:prstGeom>
              <a:blipFill>
                <a:blip r:embed="rId6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E78C0E0-947E-40A5-B91D-628BBBEA1284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984469" y="3428999"/>
            <a:ext cx="382706" cy="6655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2EAC0C-A00D-4B68-A3FA-42A5F01D024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932544" y="2313057"/>
            <a:ext cx="600320" cy="4850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81367CD-2444-4FE7-A383-8AC285236528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43296" y="2205759"/>
            <a:ext cx="151312" cy="588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F0D8E11-8C10-4EBC-B9C2-F2E09155777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457657" y="3761788"/>
            <a:ext cx="480737" cy="3322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4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65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4D70CDB1-2383-45DD-95F9-7FF8A4A6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4" y="2173670"/>
            <a:ext cx="201284" cy="1464451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D277B277-422D-4204-B1B3-D619EDED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11" y="2173670"/>
            <a:ext cx="201284" cy="1464451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ACED92DC-38F0-4DA5-A047-F33D8161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73" y="2173669"/>
            <a:ext cx="201284" cy="1464451"/>
          </a:xfrm>
          <a:prstGeom prst="rect">
            <a:avLst/>
          </a:prstGeom>
        </p:spPr>
      </p:pic>
      <p:sp>
        <p:nvSpPr>
          <p:cNvPr id="7" name="テキスト ボックス 105">
            <a:extLst>
              <a:ext uri="{FF2B5EF4-FFF2-40B4-BE49-F238E27FC236}">
                <a16:creationId xmlns:a16="http://schemas.microsoft.com/office/drawing/2014/main" id="{082B2215-21DE-4F95-84F9-9B9177CAD0FE}"/>
              </a:ext>
            </a:extLst>
          </p:cNvPr>
          <p:cNvSpPr txBox="1"/>
          <p:nvPr/>
        </p:nvSpPr>
        <p:spPr>
          <a:xfrm>
            <a:off x="1782942" y="4482672"/>
            <a:ext cx="2883403" cy="3966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画像特徴ベクトル</a:t>
            </a:r>
          </a:p>
        </p:txBody>
      </p:sp>
      <p:sp>
        <p:nvSpPr>
          <p:cNvPr id="8" name="テキスト ボックス 111">
            <a:extLst>
              <a:ext uri="{FF2B5EF4-FFF2-40B4-BE49-F238E27FC236}">
                <a16:creationId xmlns:a16="http://schemas.microsoft.com/office/drawing/2014/main" id="{034E290C-295E-4E53-883A-51F918E64A3C}"/>
              </a:ext>
            </a:extLst>
          </p:cNvPr>
          <p:cNvSpPr txBox="1"/>
          <p:nvPr/>
        </p:nvSpPr>
        <p:spPr>
          <a:xfrm>
            <a:off x="3679197" y="2675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4985F70-8787-4F1C-A5E8-2C3AB7C52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35" y="2173668"/>
            <a:ext cx="201284" cy="1464451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DC2A9D46-A093-497E-8C75-8C89E9DF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18" y="2173668"/>
            <a:ext cx="201284" cy="1464451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BDB55C87-2A48-4E65-B39B-EA086E0E209E}"/>
              </a:ext>
            </a:extLst>
          </p:cNvPr>
          <p:cNvSpPr/>
          <p:nvPr/>
        </p:nvSpPr>
        <p:spPr>
          <a:xfrm>
            <a:off x="4302537" y="2675059"/>
            <a:ext cx="4155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8E2F05-2683-4B58-AF18-889D52B3460A}"/>
              </a:ext>
            </a:extLst>
          </p:cNvPr>
          <p:cNvSpPr txBox="1"/>
          <p:nvPr/>
        </p:nvSpPr>
        <p:spPr>
          <a:xfrm>
            <a:off x="5037093" y="1595701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0472F7-E01C-41E2-B7D0-E8305C565C98}"/>
              </a:ext>
            </a:extLst>
          </p:cNvPr>
          <p:cNvSpPr txBox="1"/>
          <p:nvPr/>
        </p:nvSpPr>
        <p:spPr>
          <a:xfrm>
            <a:off x="10160718" y="1591202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損失計算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52C46B-ACD9-43F2-89B1-FCBA4FA9E59C}"/>
              </a:ext>
            </a:extLst>
          </p:cNvPr>
          <p:cNvSpPr txBox="1"/>
          <p:nvPr/>
        </p:nvSpPr>
        <p:spPr>
          <a:xfrm>
            <a:off x="6973116" y="1591202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0B6762-0C18-49D8-8709-7B181C54F23A}"/>
              </a:ext>
            </a:extLst>
          </p:cNvPr>
          <p:cNvSpPr/>
          <p:nvPr/>
        </p:nvSpPr>
        <p:spPr>
          <a:xfrm>
            <a:off x="5490826" y="441765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距離学習ニューラルネットワーク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A813CED-8000-4A59-AFCB-94AE8DAB683C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>
            <a:off x="6778299" y="2872565"/>
            <a:ext cx="1948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B087A5-E1F1-42A5-932F-51F95A837050}"/>
              </a:ext>
            </a:extLst>
          </p:cNvPr>
          <p:cNvCxnSpPr/>
          <p:nvPr/>
        </p:nvCxnSpPr>
        <p:spPr>
          <a:xfrm>
            <a:off x="9963996" y="2843738"/>
            <a:ext cx="159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8EDD9F3-94A7-42CE-A18A-12489F3EDF7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527114" y="2872565"/>
            <a:ext cx="1473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441952E-CA95-4C9C-9E32-31E45C2C67FC}"/>
              </a:ext>
            </a:extLst>
          </p:cNvPr>
          <p:cNvSpPr/>
          <p:nvPr/>
        </p:nvSpPr>
        <p:spPr>
          <a:xfrm>
            <a:off x="4847116" y="309839"/>
            <a:ext cx="6024084" cy="104992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Embedding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距離が最適化された</a:t>
            </a:r>
            <a:r>
              <a:rPr kumimoji="1" lang="en-US" altLang="ja-JP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次元特徴ベクトル</a:t>
            </a: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16C1BC8-20BD-425C-88A5-38E34E2D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99186"/>
              </p:ext>
            </p:extLst>
          </p:nvPr>
        </p:nvGraphicFramePr>
        <p:xfrm>
          <a:off x="789148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A4BD9D8A-214B-4C8F-BAF1-7E0527EEF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90771"/>
              </p:ext>
            </p:extLst>
          </p:nvPr>
        </p:nvGraphicFramePr>
        <p:xfrm>
          <a:off x="816268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B68E943E-09B6-4FBB-86A9-06A1822DC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40944"/>
              </p:ext>
            </p:extLst>
          </p:nvPr>
        </p:nvGraphicFramePr>
        <p:xfrm>
          <a:off x="844813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6DE0D605-2037-49CD-B453-48C6A5C3B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92335"/>
              </p:ext>
            </p:extLst>
          </p:nvPr>
        </p:nvGraphicFramePr>
        <p:xfrm>
          <a:off x="8724041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4AE32782-B696-4C2B-B1CA-88B838AC6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28384"/>
              </p:ext>
            </p:extLst>
          </p:nvPr>
        </p:nvGraphicFramePr>
        <p:xfrm>
          <a:off x="9009491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sp>
        <p:nvSpPr>
          <p:cNvPr id="28" name="テキスト ボックス 111">
            <a:extLst>
              <a:ext uri="{FF2B5EF4-FFF2-40B4-BE49-F238E27FC236}">
                <a16:creationId xmlns:a16="http://schemas.microsoft.com/office/drawing/2014/main" id="{3AE6C73C-E5D2-4DA4-ABA0-DE24B9697036}"/>
              </a:ext>
            </a:extLst>
          </p:cNvPr>
          <p:cNvSpPr txBox="1"/>
          <p:nvPr/>
        </p:nvSpPr>
        <p:spPr>
          <a:xfrm>
            <a:off x="9292373" y="25918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C1C3E66-05BC-4ECA-888D-5AA6C84E951D}"/>
              </a:ext>
            </a:extLst>
          </p:cNvPr>
          <p:cNvSpPr/>
          <p:nvPr/>
        </p:nvSpPr>
        <p:spPr>
          <a:xfrm>
            <a:off x="4847116" y="1428803"/>
            <a:ext cx="6113651" cy="2878502"/>
          </a:xfrm>
          <a:prstGeom prst="roundRect">
            <a:avLst>
              <a:gd name="adj" fmla="val 830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A00181-DBEF-4D83-9B7F-FA9712C049B2}"/>
              </a:ext>
            </a:extLst>
          </p:cNvPr>
          <p:cNvCxnSpPr>
            <a:cxnSpLocks/>
          </p:cNvCxnSpPr>
          <p:nvPr/>
        </p:nvCxnSpPr>
        <p:spPr>
          <a:xfrm flipH="1">
            <a:off x="8348252" y="1281445"/>
            <a:ext cx="171768" cy="820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D4E82B2-2A86-4369-87D0-E01B8F6E9429}"/>
              </a:ext>
            </a:extLst>
          </p:cNvPr>
          <p:cNvSpPr txBox="1"/>
          <p:nvPr/>
        </p:nvSpPr>
        <p:spPr>
          <a:xfrm>
            <a:off x="5770299" y="1591202"/>
            <a:ext cx="1008000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endParaRPr kumimoji="1" lang="ja-JP" altLang="en-US" sz="2400" b="1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ADC10D8-D7E2-4155-8FE3-EA215D2922C3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591091" y="2872565"/>
            <a:ext cx="179208" cy="4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637C6F2-CD80-40D7-914B-958D487066F3}"/>
              </a:ext>
            </a:extLst>
          </p:cNvPr>
          <p:cNvSpPr txBox="1"/>
          <p:nvPr/>
        </p:nvSpPr>
        <p:spPr>
          <a:xfrm>
            <a:off x="5987140" y="2374888"/>
            <a:ext cx="553998" cy="1196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400" b="1" dirty="0"/>
              <a:t>中間層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86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4D70CDB1-2383-45DD-95F9-7FF8A4A6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4" y="2173670"/>
            <a:ext cx="201284" cy="1464451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D277B277-422D-4204-B1B3-D619EDED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11" y="2173670"/>
            <a:ext cx="201284" cy="1464451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ACED92DC-38F0-4DA5-A047-F33D8161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73" y="2173669"/>
            <a:ext cx="201284" cy="1464451"/>
          </a:xfrm>
          <a:prstGeom prst="rect">
            <a:avLst/>
          </a:prstGeom>
        </p:spPr>
      </p:pic>
      <p:sp>
        <p:nvSpPr>
          <p:cNvPr id="7" name="テキスト ボックス 105">
            <a:extLst>
              <a:ext uri="{FF2B5EF4-FFF2-40B4-BE49-F238E27FC236}">
                <a16:creationId xmlns:a16="http://schemas.microsoft.com/office/drawing/2014/main" id="{082B2215-21DE-4F95-84F9-9B9177CAD0FE}"/>
              </a:ext>
            </a:extLst>
          </p:cNvPr>
          <p:cNvSpPr txBox="1"/>
          <p:nvPr/>
        </p:nvSpPr>
        <p:spPr>
          <a:xfrm>
            <a:off x="1778278" y="3923865"/>
            <a:ext cx="2462486" cy="987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ベクトルまたは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テンソル形式</a:t>
            </a: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11">
            <a:extLst>
              <a:ext uri="{FF2B5EF4-FFF2-40B4-BE49-F238E27FC236}">
                <a16:creationId xmlns:a16="http://schemas.microsoft.com/office/drawing/2014/main" id="{034E290C-295E-4E53-883A-51F918E64A3C}"/>
              </a:ext>
            </a:extLst>
          </p:cNvPr>
          <p:cNvSpPr txBox="1"/>
          <p:nvPr/>
        </p:nvSpPr>
        <p:spPr>
          <a:xfrm>
            <a:off x="3679197" y="2675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4985F70-8787-4F1C-A5E8-2C3AB7C52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35" y="2173668"/>
            <a:ext cx="201284" cy="1464451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DC2A9D46-A093-497E-8C75-8C89E9DF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18" y="2173668"/>
            <a:ext cx="201284" cy="1464451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BDB55C87-2A48-4E65-B39B-EA086E0E209E}"/>
              </a:ext>
            </a:extLst>
          </p:cNvPr>
          <p:cNvSpPr/>
          <p:nvPr/>
        </p:nvSpPr>
        <p:spPr>
          <a:xfrm>
            <a:off x="4302537" y="2675059"/>
            <a:ext cx="4155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8E2F05-2683-4B58-AF18-889D52B3460A}"/>
              </a:ext>
            </a:extLst>
          </p:cNvPr>
          <p:cNvSpPr txBox="1"/>
          <p:nvPr/>
        </p:nvSpPr>
        <p:spPr>
          <a:xfrm>
            <a:off x="5037093" y="1595701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0472F7-E01C-41E2-B7D0-E8305C565C98}"/>
              </a:ext>
            </a:extLst>
          </p:cNvPr>
          <p:cNvSpPr txBox="1"/>
          <p:nvPr/>
        </p:nvSpPr>
        <p:spPr>
          <a:xfrm>
            <a:off x="10160718" y="1591202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損失計算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52C46B-ACD9-43F2-89B1-FCBA4FA9E59C}"/>
              </a:ext>
            </a:extLst>
          </p:cNvPr>
          <p:cNvSpPr txBox="1"/>
          <p:nvPr/>
        </p:nvSpPr>
        <p:spPr>
          <a:xfrm>
            <a:off x="6973116" y="1591202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0B6762-0C18-49D8-8709-7B181C54F23A}"/>
              </a:ext>
            </a:extLst>
          </p:cNvPr>
          <p:cNvSpPr/>
          <p:nvPr/>
        </p:nvSpPr>
        <p:spPr>
          <a:xfrm>
            <a:off x="5490826" y="441765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距離学習ニューラルネットワーク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A813CED-8000-4A59-AFCB-94AE8DAB683C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>
            <a:off x="6778299" y="2872565"/>
            <a:ext cx="1948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B087A5-E1F1-42A5-932F-51F95A837050}"/>
              </a:ext>
            </a:extLst>
          </p:cNvPr>
          <p:cNvCxnSpPr/>
          <p:nvPr/>
        </p:nvCxnSpPr>
        <p:spPr>
          <a:xfrm>
            <a:off x="9963996" y="2843738"/>
            <a:ext cx="159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8EDD9F3-94A7-42CE-A18A-12489F3EDF7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527114" y="2872565"/>
            <a:ext cx="1473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441952E-CA95-4C9C-9E32-31E45C2C67FC}"/>
              </a:ext>
            </a:extLst>
          </p:cNvPr>
          <p:cNvSpPr/>
          <p:nvPr/>
        </p:nvSpPr>
        <p:spPr>
          <a:xfrm>
            <a:off x="4847116" y="309839"/>
            <a:ext cx="6024084" cy="104992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Embedding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距離が最適化された</a:t>
            </a:r>
            <a:r>
              <a:rPr kumimoji="1" lang="en-US" altLang="ja-JP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次元特徴ベクトル</a:t>
            </a: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16C1BC8-20BD-425C-88A5-38E34E2D5F60}"/>
              </a:ext>
            </a:extLst>
          </p:cNvPr>
          <p:cNvGraphicFramePr>
            <a:graphicFrameLocks noGrp="1"/>
          </p:cNvGraphicFramePr>
          <p:nvPr/>
        </p:nvGraphicFramePr>
        <p:xfrm>
          <a:off x="789148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A4BD9D8A-214B-4C8F-BAF1-7E0527EEF322}"/>
              </a:ext>
            </a:extLst>
          </p:cNvPr>
          <p:cNvGraphicFramePr>
            <a:graphicFrameLocks noGrp="1"/>
          </p:cNvGraphicFramePr>
          <p:nvPr/>
        </p:nvGraphicFramePr>
        <p:xfrm>
          <a:off x="816268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B68E943E-09B6-4FBB-86A9-06A1822DC138}"/>
              </a:ext>
            </a:extLst>
          </p:cNvPr>
          <p:cNvGraphicFramePr>
            <a:graphicFrameLocks noGrp="1"/>
          </p:cNvGraphicFramePr>
          <p:nvPr/>
        </p:nvGraphicFramePr>
        <p:xfrm>
          <a:off x="844813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6DE0D605-2037-49CD-B453-48C6A5C3BA6C}"/>
              </a:ext>
            </a:extLst>
          </p:cNvPr>
          <p:cNvGraphicFramePr>
            <a:graphicFrameLocks noGrp="1"/>
          </p:cNvGraphicFramePr>
          <p:nvPr/>
        </p:nvGraphicFramePr>
        <p:xfrm>
          <a:off x="8724041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4AE32782-B696-4C2B-B1CA-88B838AC63F6}"/>
              </a:ext>
            </a:extLst>
          </p:cNvPr>
          <p:cNvGraphicFramePr>
            <a:graphicFrameLocks noGrp="1"/>
          </p:cNvGraphicFramePr>
          <p:nvPr/>
        </p:nvGraphicFramePr>
        <p:xfrm>
          <a:off x="9009491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sp>
        <p:nvSpPr>
          <p:cNvPr id="28" name="テキスト ボックス 111">
            <a:extLst>
              <a:ext uri="{FF2B5EF4-FFF2-40B4-BE49-F238E27FC236}">
                <a16:creationId xmlns:a16="http://schemas.microsoft.com/office/drawing/2014/main" id="{3AE6C73C-E5D2-4DA4-ABA0-DE24B9697036}"/>
              </a:ext>
            </a:extLst>
          </p:cNvPr>
          <p:cNvSpPr txBox="1"/>
          <p:nvPr/>
        </p:nvSpPr>
        <p:spPr>
          <a:xfrm>
            <a:off x="9292373" y="25918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C1C3E66-05BC-4ECA-888D-5AA6C84E951D}"/>
              </a:ext>
            </a:extLst>
          </p:cNvPr>
          <p:cNvSpPr/>
          <p:nvPr/>
        </p:nvSpPr>
        <p:spPr>
          <a:xfrm>
            <a:off x="4847116" y="1428803"/>
            <a:ext cx="6113651" cy="2878502"/>
          </a:xfrm>
          <a:prstGeom prst="roundRect">
            <a:avLst>
              <a:gd name="adj" fmla="val 830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A00181-DBEF-4D83-9B7F-FA9712C049B2}"/>
              </a:ext>
            </a:extLst>
          </p:cNvPr>
          <p:cNvCxnSpPr>
            <a:cxnSpLocks/>
          </p:cNvCxnSpPr>
          <p:nvPr/>
        </p:nvCxnSpPr>
        <p:spPr>
          <a:xfrm flipH="1">
            <a:off x="8348252" y="1281445"/>
            <a:ext cx="171768" cy="820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D4E82B2-2A86-4369-87D0-E01B8F6E9429}"/>
              </a:ext>
            </a:extLst>
          </p:cNvPr>
          <p:cNvSpPr txBox="1"/>
          <p:nvPr/>
        </p:nvSpPr>
        <p:spPr>
          <a:xfrm>
            <a:off x="5770299" y="1591202"/>
            <a:ext cx="1008000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endParaRPr kumimoji="1" lang="ja-JP" altLang="en-US" sz="2400" b="1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ADC10D8-D7E2-4155-8FE3-EA215D2922C3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591091" y="2872565"/>
            <a:ext cx="179208" cy="4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637C6F2-CD80-40D7-914B-958D487066F3}"/>
              </a:ext>
            </a:extLst>
          </p:cNvPr>
          <p:cNvSpPr txBox="1"/>
          <p:nvPr/>
        </p:nvSpPr>
        <p:spPr>
          <a:xfrm>
            <a:off x="5987140" y="2374888"/>
            <a:ext cx="553998" cy="1196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400" b="1" dirty="0"/>
              <a:t>中間層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3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BB254824-A007-4D23-BE0A-81531B05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197" y="2435776"/>
            <a:ext cx="198507" cy="1012046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2D60BA95-9FB3-4EB1-8931-F62D9888D763}"/>
              </a:ext>
            </a:extLst>
          </p:cNvPr>
          <p:cNvSpPr/>
          <p:nvPr/>
        </p:nvSpPr>
        <p:spPr>
          <a:xfrm>
            <a:off x="6688472" y="259193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" name="テキスト ボックス 106">
            <a:extLst>
              <a:ext uri="{FF2B5EF4-FFF2-40B4-BE49-F238E27FC236}">
                <a16:creationId xmlns:a16="http://schemas.microsoft.com/office/drawing/2014/main" id="{29F3900A-51E1-4CF1-9058-FCE809E50BED}"/>
              </a:ext>
            </a:extLst>
          </p:cNvPr>
          <p:cNvSpPr txBox="1"/>
          <p:nvPr/>
        </p:nvSpPr>
        <p:spPr>
          <a:xfrm>
            <a:off x="2183565" y="4241740"/>
            <a:ext cx="1387360" cy="3458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11">
            <a:extLst>
              <a:ext uri="{FF2B5EF4-FFF2-40B4-BE49-F238E27FC236}">
                <a16:creationId xmlns:a16="http://schemas.microsoft.com/office/drawing/2014/main" id="{9CF86AAA-B534-444E-AB11-47D78C324CE5}"/>
              </a:ext>
            </a:extLst>
          </p:cNvPr>
          <p:cNvSpPr txBox="1"/>
          <p:nvPr/>
        </p:nvSpPr>
        <p:spPr>
          <a:xfrm>
            <a:off x="8490433" y="2673298"/>
            <a:ext cx="3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" name="テキスト ボックス 105">
            <a:extLst>
              <a:ext uri="{FF2B5EF4-FFF2-40B4-BE49-F238E27FC236}">
                <a16:creationId xmlns:a16="http://schemas.microsoft.com/office/drawing/2014/main" id="{7F5A0A3B-4ECD-497D-8855-207428972FD4}"/>
              </a:ext>
            </a:extLst>
          </p:cNvPr>
          <p:cNvSpPr txBox="1"/>
          <p:nvPr/>
        </p:nvSpPr>
        <p:spPr>
          <a:xfrm>
            <a:off x="3817904" y="4325514"/>
            <a:ext cx="3072227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オートエンコーダの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エンコーダ部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65">
            <a:extLst>
              <a:ext uri="{FF2B5EF4-FFF2-40B4-BE49-F238E27FC236}">
                <a16:creationId xmlns:a16="http://schemas.microsoft.com/office/drawing/2014/main" id="{40A82D38-981B-43AE-9E94-D314528BF5BE}"/>
              </a:ext>
            </a:extLst>
          </p:cNvPr>
          <p:cNvSpPr txBox="1"/>
          <p:nvPr/>
        </p:nvSpPr>
        <p:spPr>
          <a:xfrm>
            <a:off x="7145011" y="3974283"/>
            <a:ext cx="1699445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</a:t>
            </a:r>
            <a:b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ベクトル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</a:t>
            </a:r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table">
            <a:extLst>
              <a:ext uri="{FF2B5EF4-FFF2-40B4-BE49-F238E27FC236}">
                <a16:creationId xmlns:a16="http://schemas.microsoft.com/office/drawing/2014/main" id="{E990BE1C-7FA1-4D52-B13C-7E1CBBBD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40" y="2435776"/>
            <a:ext cx="198507" cy="1012046"/>
          </a:xfrm>
          <a:prstGeom prst="rect">
            <a:avLst/>
          </a:prstGeom>
        </p:spPr>
      </p:pic>
      <p:pic>
        <p:nvPicPr>
          <p:cNvPr id="16" name="table">
            <a:extLst>
              <a:ext uri="{FF2B5EF4-FFF2-40B4-BE49-F238E27FC236}">
                <a16:creationId xmlns:a16="http://schemas.microsoft.com/office/drawing/2014/main" id="{714EB1B7-A2DF-4067-836D-5A4BF39E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83" y="2443299"/>
            <a:ext cx="198507" cy="101204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8E55899-6E76-4F41-AEAE-9ACDAB78CD30}"/>
              </a:ext>
            </a:extLst>
          </p:cNvPr>
          <p:cNvSpPr/>
          <p:nvPr/>
        </p:nvSpPr>
        <p:spPr>
          <a:xfrm rot="16200000">
            <a:off x="2733775" y="2456265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2DBDD6B-DA83-4A49-BB71-F25FB9D537CC}"/>
              </a:ext>
            </a:extLst>
          </p:cNvPr>
          <p:cNvSpPr/>
          <p:nvPr/>
        </p:nvSpPr>
        <p:spPr>
          <a:xfrm>
            <a:off x="4083729" y="264619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DB2AAF-7DBA-4316-B081-A6064CA724FB}"/>
              </a:ext>
            </a:extLst>
          </p:cNvPr>
          <p:cNvSpPr/>
          <p:nvPr/>
        </p:nvSpPr>
        <p:spPr>
          <a:xfrm rot="16200000">
            <a:off x="2608752" y="253754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2E54965-5D65-46A9-9EA1-C78C2FFE661E}"/>
              </a:ext>
            </a:extLst>
          </p:cNvPr>
          <p:cNvSpPr/>
          <p:nvPr/>
        </p:nvSpPr>
        <p:spPr>
          <a:xfrm rot="16200000">
            <a:off x="2504750" y="261882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2" name="テキスト ボックス 111">
            <a:extLst>
              <a:ext uri="{FF2B5EF4-FFF2-40B4-BE49-F238E27FC236}">
                <a16:creationId xmlns:a16="http://schemas.microsoft.com/office/drawing/2014/main" id="{634658FA-A23C-429E-8852-FC47CCA4D758}"/>
              </a:ext>
            </a:extLst>
          </p:cNvPr>
          <p:cNvSpPr txBox="1"/>
          <p:nvPr/>
        </p:nvSpPr>
        <p:spPr>
          <a:xfrm rot="19921042">
            <a:off x="3594223" y="2624141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6CCF4890-98D4-4900-87F3-127B57B6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06" y="2435776"/>
            <a:ext cx="198507" cy="1012046"/>
          </a:xfrm>
          <a:prstGeom prst="rect">
            <a:avLst/>
          </a:prstGeom>
        </p:spPr>
      </p:pic>
      <p:pic>
        <p:nvPicPr>
          <p:cNvPr id="24" name="table">
            <a:extLst>
              <a:ext uri="{FF2B5EF4-FFF2-40B4-BE49-F238E27FC236}">
                <a16:creationId xmlns:a16="http://schemas.microsoft.com/office/drawing/2014/main" id="{38B91482-628C-4597-8E05-0E67207C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926" y="2435776"/>
            <a:ext cx="198507" cy="1012046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7489E20-7DDA-4722-A00A-1E4F83F7E451}"/>
              </a:ext>
            </a:extLst>
          </p:cNvPr>
          <p:cNvSpPr/>
          <p:nvPr/>
        </p:nvSpPr>
        <p:spPr>
          <a:xfrm rot="16200000">
            <a:off x="2371354" y="2722211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28DA650-F87D-4F80-ADBB-741581B53A05}"/>
              </a:ext>
            </a:extLst>
          </p:cNvPr>
          <p:cNvSpPr/>
          <p:nvPr/>
        </p:nvSpPr>
        <p:spPr>
          <a:xfrm rot="16200000">
            <a:off x="2237958" y="2813569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44013D-4FD0-416E-90A6-7ED563563552}"/>
              </a:ext>
            </a:extLst>
          </p:cNvPr>
          <p:cNvSpPr/>
          <p:nvPr/>
        </p:nvSpPr>
        <p:spPr>
          <a:xfrm>
            <a:off x="4684604" y="28442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エンコーダ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CCEF42-D3E6-4861-99F2-94A263B8CEBB}"/>
              </a:ext>
            </a:extLst>
          </p:cNvPr>
          <p:cNvSpPr txBox="1"/>
          <p:nvPr/>
        </p:nvSpPr>
        <p:spPr>
          <a:xfrm>
            <a:off x="6169875" y="2295526"/>
            <a:ext cx="461665" cy="1369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b="1" dirty="0"/>
              <a:t>中間層</a:t>
            </a:r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183C955E-1E41-4F4C-9F07-41651C400A52}"/>
              </a:ext>
            </a:extLst>
          </p:cNvPr>
          <p:cNvSpPr/>
          <p:nvPr/>
        </p:nvSpPr>
        <p:spPr>
          <a:xfrm rot="5400000">
            <a:off x="4222013" y="2525868"/>
            <a:ext cx="1908308" cy="929209"/>
          </a:xfrm>
          <a:prstGeom prst="trapezoid">
            <a:avLst>
              <a:gd name="adj" fmla="val 302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9F7EB4-B0B2-4335-9FD8-ACA0D1F9D556}"/>
              </a:ext>
            </a:extLst>
          </p:cNvPr>
          <p:cNvSpPr txBox="1"/>
          <p:nvPr/>
        </p:nvSpPr>
        <p:spPr>
          <a:xfrm>
            <a:off x="5648094" y="2295526"/>
            <a:ext cx="461665" cy="1369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/>
              <a:t>畳み込み</a:t>
            </a:r>
            <a:r>
              <a:rPr kumimoji="1" lang="ja-JP" altLang="en-US" b="1" dirty="0"/>
              <a:t>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344F0E-A8D1-4660-88E4-9AF54B095172}"/>
              </a:ext>
            </a:extLst>
          </p:cNvPr>
          <p:cNvSpPr txBox="1"/>
          <p:nvPr/>
        </p:nvSpPr>
        <p:spPr>
          <a:xfrm>
            <a:off x="4913144" y="2349113"/>
            <a:ext cx="461665" cy="1381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/>
              <a:t>エンコーダ</a:t>
            </a:r>
            <a:endParaRPr kumimoji="1" lang="ja-JP" altLang="en-US" b="1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EA3FDF6-0C90-4497-B95F-AEC4E7225396}"/>
              </a:ext>
            </a:extLst>
          </p:cNvPr>
          <p:cNvSpPr/>
          <p:nvPr/>
        </p:nvSpPr>
        <p:spPr>
          <a:xfrm rot="5400000">
            <a:off x="5259621" y="3525761"/>
            <a:ext cx="215751" cy="1311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4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2D60BA95-9FB3-4EB1-8931-F62D9888D763}"/>
              </a:ext>
            </a:extLst>
          </p:cNvPr>
          <p:cNvSpPr/>
          <p:nvPr/>
        </p:nvSpPr>
        <p:spPr>
          <a:xfrm>
            <a:off x="6688472" y="259193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" name="テキスト ボックス 106">
            <a:extLst>
              <a:ext uri="{FF2B5EF4-FFF2-40B4-BE49-F238E27FC236}">
                <a16:creationId xmlns:a16="http://schemas.microsoft.com/office/drawing/2014/main" id="{29F3900A-51E1-4CF1-9058-FCE809E50BED}"/>
              </a:ext>
            </a:extLst>
          </p:cNvPr>
          <p:cNvSpPr txBox="1"/>
          <p:nvPr/>
        </p:nvSpPr>
        <p:spPr>
          <a:xfrm>
            <a:off x="2183565" y="4241740"/>
            <a:ext cx="1387360" cy="3458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105">
            <a:extLst>
              <a:ext uri="{FF2B5EF4-FFF2-40B4-BE49-F238E27FC236}">
                <a16:creationId xmlns:a16="http://schemas.microsoft.com/office/drawing/2014/main" id="{7F5A0A3B-4ECD-497D-8855-207428972FD4}"/>
              </a:ext>
            </a:extLst>
          </p:cNvPr>
          <p:cNvSpPr txBox="1"/>
          <p:nvPr/>
        </p:nvSpPr>
        <p:spPr>
          <a:xfrm>
            <a:off x="3817904" y="4325514"/>
            <a:ext cx="3072227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オートエンコーダの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エンコーダ部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8E55899-6E76-4F41-AEAE-9ACDAB78CD30}"/>
              </a:ext>
            </a:extLst>
          </p:cNvPr>
          <p:cNvSpPr/>
          <p:nvPr/>
        </p:nvSpPr>
        <p:spPr>
          <a:xfrm rot="16200000">
            <a:off x="2733775" y="2456265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2DBDD6B-DA83-4A49-BB71-F25FB9D537CC}"/>
              </a:ext>
            </a:extLst>
          </p:cNvPr>
          <p:cNvSpPr/>
          <p:nvPr/>
        </p:nvSpPr>
        <p:spPr>
          <a:xfrm>
            <a:off x="4083729" y="264619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DB2AAF-7DBA-4316-B081-A6064CA724FB}"/>
              </a:ext>
            </a:extLst>
          </p:cNvPr>
          <p:cNvSpPr/>
          <p:nvPr/>
        </p:nvSpPr>
        <p:spPr>
          <a:xfrm rot="16200000">
            <a:off x="2608752" y="253754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2E54965-5D65-46A9-9EA1-C78C2FFE661E}"/>
              </a:ext>
            </a:extLst>
          </p:cNvPr>
          <p:cNvSpPr/>
          <p:nvPr/>
        </p:nvSpPr>
        <p:spPr>
          <a:xfrm rot="16200000">
            <a:off x="2504750" y="261882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2" name="テキスト ボックス 111">
            <a:extLst>
              <a:ext uri="{FF2B5EF4-FFF2-40B4-BE49-F238E27FC236}">
                <a16:creationId xmlns:a16="http://schemas.microsoft.com/office/drawing/2014/main" id="{634658FA-A23C-429E-8852-FC47CCA4D758}"/>
              </a:ext>
            </a:extLst>
          </p:cNvPr>
          <p:cNvSpPr txBox="1"/>
          <p:nvPr/>
        </p:nvSpPr>
        <p:spPr>
          <a:xfrm rot="19921042">
            <a:off x="3594223" y="2624141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7489E20-7DDA-4722-A00A-1E4F83F7E451}"/>
              </a:ext>
            </a:extLst>
          </p:cNvPr>
          <p:cNvSpPr/>
          <p:nvPr/>
        </p:nvSpPr>
        <p:spPr>
          <a:xfrm rot="16200000">
            <a:off x="2371354" y="2722211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28DA650-F87D-4F80-ADBB-741581B53A05}"/>
              </a:ext>
            </a:extLst>
          </p:cNvPr>
          <p:cNvSpPr/>
          <p:nvPr/>
        </p:nvSpPr>
        <p:spPr>
          <a:xfrm rot="16200000">
            <a:off x="2237958" y="2813569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44013D-4FD0-416E-90A6-7ED563563552}"/>
              </a:ext>
            </a:extLst>
          </p:cNvPr>
          <p:cNvSpPr/>
          <p:nvPr/>
        </p:nvSpPr>
        <p:spPr>
          <a:xfrm>
            <a:off x="4684604" y="28442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エンコーダ</a:t>
            </a:r>
            <a:endParaRPr lang="ja-JP" altLang="en-US" dirty="0"/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183C955E-1E41-4F4C-9F07-41651C400A52}"/>
              </a:ext>
            </a:extLst>
          </p:cNvPr>
          <p:cNvSpPr/>
          <p:nvPr/>
        </p:nvSpPr>
        <p:spPr>
          <a:xfrm rot="5400000">
            <a:off x="4222013" y="2525868"/>
            <a:ext cx="1908308" cy="929209"/>
          </a:xfrm>
          <a:prstGeom prst="trapezoid">
            <a:avLst>
              <a:gd name="adj" fmla="val 302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9F7EB4-B0B2-4335-9FD8-ACA0D1F9D556}"/>
              </a:ext>
            </a:extLst>
          </p:cNvPr>
          <p:cNvSpPr txBox="1"/>
          <p:nvPr/>
        </p:nvSpPr>
        <p:spPr>
          <a:xfrm>
            <a:off x="5648094" y="2295526"/>
            <a:ext cx="461665" cy="1369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/>
              <a:t>畳み込み</a:t>
            </a:r>
            <a:r>
              <a:rPr kumimoji="1" lang="ja-JP" altLang="en-US" b="1" dirty="0"/>
              <a:t>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344F0E-A8D1-4660-88E4-9AF54B095172}"/>
              </a:ext>
            </a:extLst>
          </p:cNvPr>
          <p:cNvSpPr txBox="1"/>
          <p:nvPr/>
        </p:nvSpPr>
        <p:spPr>
          <a:xfrm>
            <a:off x="4913144" y="2349113"/>
            <a:ext cx="461665" cy="1381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/>
              <a:t>エンコーダ</a:t>
            </a:r>
            <a:endParaRPr kumimoji="1" lang="ja-JP" altLang="en-US" b="1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EA3FDF6-0C90-4497-B95F-AEC4E7225396}"/>
              </a:ext>
            </a:extLst>
          </p:cNvPr>
          <p:cNvSpPr/>
          <p:nvPr/>
        </p:nvSpPr>
        <p:spPr>
          <a:xfrm rot="5400000">
            <a:off x="5259621" y="3525761"/>
            <a:ext cx="215751" cy="1311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65">
            <a:extLst>
              <a:ext uri="{FF2B5EF4-FFF2-40B4-BE49-F238E27FC236}">
                <a16:creationId xmlns:a16="http://schemas.microsoft.com/office/drawing/2014/main" id="{0B11F866-068F-4543-A737-3615F83DFC1E}"/>
              </a:ext>
            </a:extLst>
          </p:cNvPr>
          <p:cNvSpPr txBox="1"/>
          <p:nvPr/>
        </p:nvSpPr>
        <p:spPr>
          <a:xfrm>
            <a:off x="7245926" y="4017737"/>
            <a:ext cx="1699445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</a:t>
            </a:r>
            <a:b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テンソル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</a:t>
            </a: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111">
            <a:extLst>
              <a:ext uri="{FF2B5EF4-FFF2-40B4-BE49-F238E27FC236}">
                <a16:creationId xmlns:a16="http://schemas.microsoft.com/office/drawing/2014/main" id="{046D1F9E-67B0-411C-AFB7-AA598A64CE55}"/>
              </a:ext>
            </a:extLst>
          </p:cNvPr>
          <p:cNvSpPr txBox="1"/>
          <p:nvPr/>
        </p:nvSpPr>
        <p:spPr>
          <a:xfrm rot="19921042">
            <a:off x="8582400" y="2836573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C62B997-3ACB-433C-830D-1F0C0F3AA836}"/>
              </a:ext>
            </a:extLst>
          </p:cNvPr>
          <p:cNvSpPr/>
          <p:nvPr/>
        </p:nvSpPr>
        <p:spPr>
          <a:xfrm rot="16200000">
            <a:off x="8023108" y="2633502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ｚｚｚｚ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88C0EF7-BC37-41EC-8A4F-15798A5208A1}"/>
              </a:ext>
            </a:extLst>
          </p:cNvPr>
          <p:cNvSpPr/>
          <p:nvPr/>
        </p:nvSpPr>
        <p:spPr>
          <a:xfrm rot="16200000">
            <a:off x="7908223" y="2710150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C536A7-DFD2-46EE-ABAF-BA9FAE085C76}"/>
              </a:ext>
            </a:extLst>
          </p:cNvPr>
          <p:cNvSpPr/>
          <p:nvPr/>
        </p:nvSpPr>
        <p:spPr>
          <a:xfrm rot="16200000">
            <a:off x="7808836" y="2783204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8114259-428A-423E-A470-FF37904693BD}"/>
              </a:ext>
            </a:extLst>
          </p:cNvPr>
          <p:cNvSpPr/>
          <p:nvPr/>
        </p:nvSpPr>
        <p:spPr>
          <a:xfrm rot="16200000">
            <a:off x="7728020" y="2869569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0B8F926-D05E-46F6-880E-A4BA636A045A}"/>
              </a:ext>
            </a:extLst>
          </p:cNvPr>
          <p:cNvSpPr/>
          <p:nvPr/>
        </p:nvSpPr>
        <p:spPr>
          <a:xfrm rot="16200000">
            <a:off x="7624018" y="2949319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</a:t>
            </a:r>
          </a:p>
        </p:txBody>
      </p:sp>
    </p:spTree>
    <p:extLst>
      <p:ext uri="{BB962C8B-B14F-4D97-AF65-F5344CB8AC3E}">
        <p14:creationId xmlns:p14="http://schemas.microsoft.com/office/powerpoint/2010/main" val="21984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4D70CDB1-2383-45DD-95F9-7FF8A4A6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4" y="2173670"/>
            <a:ext cx="201284" cy="1464451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D277B277-422D-4204-B1B3-D619EDED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11" y="2173670"/>
            <a:ext cx="201284" cy="1464451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ACED92DC-38F0-4DA5-A047-F33D8161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73" y="2173669"/>
            <a:ext cx="201284" cy="1464451"/>
          </a:xfrm>
          <a:prstGeom prst="rect">
            <a:avLst/>
          </a:prstGeom>
        </p:spPr>
      </p:pic>
      <p:sp>
        <p:nvSpPr>
          <p:cNvPr id="7" name="テキスト ボックス 105">
            <a:extLst>
              <a:ext uri="{FF2B5EF4-FFF2-40B4-BE49-F238E27FC236}">
                <a16:creationId xmlns:a16="http://schemas.microsoft.com/office/drawing/2014/main" id="{082B2215-21DE-4F95-84F9-9B9177CAD0FE}"/>
              </a:ext>
            </a:extLst>
          </p:cNvPr>
          <p:cNvSpPr txBox="1"/>
          <p:nvPr/>
        </p:nvSpPr>
        <p:spPr>
          <a:xfrm>
            <a:off x="1659415" y="3867533"/>
            <a:ext cx="2763480" cy="683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</a:t>
            </a:r>
          </a:p>
          <a:p>
            <a:pPr algn="ctr">
              <a:lnSpc>
                <a:spcPct val="80000"/>
              </a:lnSpc>
            </a:pPr>
            <a:r>
              <a:rPr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Vector or Tensor )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11">
            <a:extLst>
              <a:ext uri="{FF2B5EF4-FFF2-40B4-BE49-F238E27FC236}">
                <a16:creationId xmlns:a16="http://schemas.microsoft.com/office/drawing/2014/main" id="{034E290C-295E-4E53-883A-51F918E64A3C}"/>
              </a:ext>
            </a:extLst>
          </p:cNvPr>
          <p:cNvSpPr txBox="1"/>
          <p:nvPr/>
        </p:nvSpPr>
        <p:spPr>
          <a:xfrm>
            <a:off x="3679197" y="2675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4985F70-8787-4F1C-A5E8-2C3AB7C52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35" y="2173668"/>
            <a:ext cx="201284" cy="1464451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DC2A9D46-A093-497E-8C75-8C89E9DF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18" y="2173668"/>
            <a:ext cx="201284" cy="1464451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BDB55C87-2A48-4E65-B39B-EA086E0E209E}"/>
              </a:ext>
            </a:extLst>
          </p:cNvPr>
          <p:cNvSpPr/>
          <p:nvPr/>
        </p:nvSpPr>
        <p:spPr>
          <a:xfrm>
            <a:off x="4302537" y="2675059"/>
            <a:ext cx="4155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8E2F05-2683-4B58-AF18-889D52B3460A}"/>
              </a:ext>
            </a:extLst>
          </p:cNvPr>
          <p:cNvSpPr txBox="1"/>
          <p:nvPr/>
        </p:nvSpPr>
        <p:spPr>
          <a:xfrm>
            <a:off x="5037121" y="1591202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0472F7-E01C-41E2-B7D0-E8305C565C98}"/>
              </a:ext>
            </a:extLst>
          </p:cNvPr>
          <p:cNvSpPr txBox="1"/>
          <p:nvPr/>
        </p:nvSpPr>
        <p:spPr>
          <a:xfrm>
            <a:off x="10161230" y="1591202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calculation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52C46B-ACD9-43F2-89B1-FCBA4FA9E59C}"/>
              </a:ext>
            </a:extLst>
          </p:cNvPr>
          <p:cNvSpPr txBox="1"/>
          <p:nvPr/>
        </p:nvSpPr>
        <p:spPr>
          <a:xfrm>
            <a:off x="6973116" y="1591202"/>
            <a:ext cx="553998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utput layer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0B6762-0C18-49D8-8709-7B181C54F23A}"/>
              </a:ext>
            </a:extLst>
          </p:cNvPr>
          <p:cNvSpPr/>
          <p:nvPr/>
        </p:nvSpPr>
        <p:spPr>
          <a:xfrm>
            <a:off x="6770823" y="4417654"/>
            <a:ext cx="2241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learning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A813CED-8000-4A59-AFCB-94AE8DAB683C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>
            <a:off x="6778386" y="2872565"/>
            <a:ext cx="194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B087A5-E1F1-42A5-932F-51F95A837050}"/>
              </a:ext>
            </a:extLst>
          </p:cNvPr>
          <p:cNvCxnSpPr/>
          <p:nvPr/>
        </p:nvCxnSpPr>
        <p:spPr>
          <a:xfrm>
            <a:off x="9963996" y="2843738"/>
            <a:ext cx="159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8EDD9F3-94A7-42CE-A18A-12489F3EDF7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527114" y="2872565"/>
            <a:ext cx="1473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441952E-CA95-4C9C-9E32-31E45C2C67FC}"/>
              </a:ext>
            </a:extLst>
          </p:cNvPr>
          <p:cNvSpPr/>
          <p:nvPr/>
        </p:nvSpPr>
        <p:spPr>
          <a:xfrm>
            <a:off x="4021919" y="309839"/>
            <a:ext cx="7739127" cy="104992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(Metrics-optimized n-dimensional feature vector)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16C1BC8-20BD-425C-88A5-38E34E2D5F60}"/>
              </a:ext>
            </a:extLst>
          </p:cNvPr>
          <p:cNvGraphicFramePr>
            <a:graphicFrameLocks noGrp="1"/>
          </p:cNvGraphicFramePr>
          <p:nvPr/>
        </p:nvGraphicFramePr>
        <p:xfrm>
          <a:off x="789148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A4BD9D8A-214B-4C8F-BAF1-7E0527EEF322}"/>
              </a:ext>
            </a:extLst>
          </p:cNvPr>
          <p:cNvGraphicFramePr>
            <a:graphicFrameLocks noGrp="1"/>
          </p:cNvGraphicFramePr>
          <p:nvPr/>
        </p:nvGraphicFramePr>
        <p:xfrm>
          <a:off x="816268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B68E943E-09B6-4FBB-86A9-06A1822DC138}"/>
              </a:ext>
            </a:extLst>
          </p:cNvPr>
          <p:cNvGraphicFramePr>
            <a:graphicFrameLocks noGrp="1"/>
          </p:cNvGraphicFramePr>
          <p:nvPr/>
        </p:nvGraphicFramePr>
        <p:xfrm>
          <a:off x="8448133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6DE0D605-2037-49CD-B453-48C6A5C3BA6C}"/>
              </a:ext>
            </a:extLst>
          </p:cNvPr>
          <p:cNvGraphicFramePr>
            <a:graphicFrameLocks noGrp="1"/>
          </p:cNvGraphicFramePr>
          <p:nvPr/>
        </p:nvGraphicFramePr>
        <p:xfrm>
          <a:off x="8724041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4AE32782-B696-4C2B-B1CA-88B838AC63F6}"/>
              </a:ext>
            </a:extLst>
          </p:cNvPr>
          <p:cNvGraphicFramePr>
            <a:graphicFrameLocks noGrp="1"/>
          </p:cNvGraphicFramePr>
          <p:nvPr/>
        </p:nvGraphicFramePr>
        <p:xfrm>
          <a:off x="9009491" y="2194181"/>
          <a:ext cx="208280" cy="135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0266369"/>
                    </a:ext>
                  </a:extLst>
                </a:gridCol>
              </a:tblGrid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85517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973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60852"/>
                  </a:ext>
                </a:extLst>
              </a:tr>
              <a:tr h="339192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4479"/>
                  </a:ext>
                </a:extLst>
              </a:tr>
            </a:tbl>
          </a:graphicData>
        </a:graphic>
      </p:graphicFrame>
      <p:sp>
        <p:nvSpPr>
          <p:cNvPr id="28" name="テキスト ボックス 111">
            <a:extLst>
              <a:ext uri="{FF2B5EF4-FFF2-40B4-BE49-F238E27FC236}">
                <a16:creationId xmlns:a16="http://schemas.microsoft.com/office/drawing/2014/main" id="{3AE6C73C-E5D2-4DA4-ABA0-DE24B9697036}"/>
              </a:ext>
            </a:extLst>
          </p:cNvPr>
          <p:cNvSpPr txBox="1"/>
          <p:nvPr/>
        </p:nvSpPr>
        <p:spPr>
          <a:xfrm>
            <a:off x="9292373" y="25918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C1C3E66-05BC-4ECA-888D-5AA6C84E951D}"/>
              </a:ext>
            </a:extLst>
          </p:cNvPr>
          <p:cNvSpPr/>
          <p:nvPr/>
        </p:nvSpPr>
        <p:spPr>
          <a:xfrm>
            <a:off x="4847116" y="1428803"/>
            <a:ext cx="6113651" cy="2878502"/>
          </a:xfrm>
          <a:prstGeom prst="roundRect">
            <a:avLst>
              <a:gd name="adj" fmla="val 830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A00181-DBEF-4D83-9B7F-FA9712C049B2}"/>
              </a:ext>
            </a:extLst>
          </p:cNvPr>
          <p:cNvCxnSpPr>
            <a:cxnSpLocks/>
          </p:cNvCxnSpPr>
          <p:nvPr/>
        </p:nvCxnSpPr>
        <p:spPr>
          <a:xfrm flipH="1">
            <a:off x="8348252" y="1281445"/>
            <a:ext cx="171768" cy="820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D4E82B2-2A86-4369-87D0-E01B8F6E9429}"/>
              </a:ext>
            </a:extLst>
          </p:cNvPr>
          <p:cNvSpPr txBox="1"/>
          <p:nvPr/>
        </p:nvSpPr>
        <p:spPr>
          <a:xfrm>
            <a:off x="5855056" y="1591202"/>
            <a:ext cx="923330" cy="256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ADC10D8-D7E2-4155-8FE3-EA215D2922C3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591119" y="2872565"/>
            <a:ext cx="2639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637C6F2-CD80-40D7-914B-958D487066F3}"/>
              </a:ext>
            </a:extLst>
          </p:cNvPr>
          <p:cNvSpPr txBox="1"/>
          <p:nvPr/>
        </p:nvSpPr>
        <p:spPr>
          <a:xfrm>
            <a:off x="6081663" y="1905164"/>
            <a:ext cx="553998" cy="20014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idden layer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BB254824-A007-4D23-BE0A-81531B05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74" y="2456135"/>
            <a:ext cx="198507" cy="1012046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2D60BA95-9FB3-4EB1-8931-F62D9888D763}"/>
              </a:ext>
            </a:extLst>
          </p:cNvPr>
          <p:cNvSpPr/>
          <p:nvPr/>
        </p:nvSpPr>
        <p:spPr>
          <a:xfrm>
            <a:off x="7029587" y="2628949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106">
            <a:extLst>
              <a:ext uri="{FF2B5EF4-FFF2-40B4-BE49-F238E27FC236}">
                <a16:creationId xmlns:a16="http://schemas.microsoft.com/office/drawing/2014/main" id="{29F3900A-51E1-4CF1-9058-FCE809E50BED}"/>
              </a:ext>
            </a:extLst>
          </p:cNvPr>
          <p:cNvSpPr txBox="1"/>
          <p:nvPr/>
        </p:nvSpPr>
        <p:spPr>
          <a:xfrm>
            <a:off x="2183565" y="4241740"/>
            <a:ext cx="1387360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11">
            <a:extLst>
              <a:ext uri="{FF2B5EF4-FFF2-40B4-BE49-F238E27FC236}">
                <a16:creationId xmlns:a16="http://schemas.microsoft.com/office/drawing/2014/main" id="{9CF86AAA-B534-444E-AB11-47D78C324CE5}"/>
              </a:ext>
            </a:extLst>
          </p:cNvPr>
          <p:cNvSpPr txBox="1"/>
          <p:nvPr/>
        </p:nvSpPr>
        <p:spPr>
          <a:xfrm>
            <a:off x="8760110" y="2693657"/>
            <a:ext cx="3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105">
            <a:extLst>
              <a:ext uri="{FF2B5EF4-FFF2-40B4-BE49-F238E27FC236}">
                <a16:creationId xmlns:a16="http://schemas.microsoft.com/office/drawing/2014/main" id="{7F5A0A3B-4ECD-497D-8855-207428972FD4}"/>
              </a:ext>
            </a:extLst>
          </p:cNvPr>
          <p:cNvSpPr txBox="1"/>
          <p:nvPr/>
        </p:nvSpPr>
        <p:spPr>
          <a:xfrm>
            <a:off x="3817904" y="4325514"/>
            <a:ext cx="3072227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part of Auto </a:t>
            </a: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ncoder</a:t>
            </a:r>
          </a:p>
        </p:txBody>
      </p:sp>
      <p:sp>
        <p:nvSpPr>
          <p:cNvPr id="13" name="テキスト ボックス 65">
            <a:extLst>
              <a:ext uri="{FF2B5EF4-FFF2-40B4-BE49-F238E27FC236}">
                <a16:creationId xmlns:a16="http://schemas.microsoft.com/office/drawing/2014/main" id="{40A82D38-981B-43AE-9E94-D314528BF5BE}"/>
              </a:ext>
            </a:extLst>
          </p:cNvPr>
          <p:cNvSpPr txBox="1"/>
          <p:nvPr/>
        </p:nvSpPr>
        <p:spPr>
          <a:xfrm>
            <a:off x="6909191" y="4057074"/>
            <a:ext cx="2494357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ja-JP" alt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table">
            <a:extLst>
              <a:ext uri="{FF2B5EF4-FFF2-40B4-BE49-F238E27FC236}">
                <a16:creationId xmlns:a16="http://schemas.microsoft.com/office/drawing/2014/main" id="{E990BE1C-7FA1-4D52-B13C-7E1CBBBD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17" y="2456135"/>
            <a:ext cx="198507" cy="1012046"/>
          </a:xfrm>
          <a:prstGeom prst="rect">
            <a:avLst/>
          </a:prstGeom>
        </p:spPr>
      </p:pic>
      <p:pic>
        <p:nvPicPr>
          <p:cNvPr id="16" name="table">
            <a:extLst>
              <a:ext uri="{FF2B5EF4-FFF2-40B4-BE49-F238E27FC236}">
                <a16:creationId xmlns:a16="http://schemas.microsoft.com/office/drawing/2014/main" id="{714EB1B7-A2DF-4067-836D-5A4BF39E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60" y="2463658"/>
            <a:ext cx="198507" cy="101204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8E55899-6E76-4F41-AEAE-9ACDAB78CD30}"/>
              </a:ext>
            </a:extLst>
          </p:cNvPr>
          <p:cNvSpPr/>
          <p:nvPr/>
        </p:nvSpPr>
        <p:spPr>
          <a:xfrm rot="16200000">
            <a:off x="2733775" y="2456265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2DBDD6B-DA83-4A49-BB71-F25FB9D537CC}"/>
              </a:ext>
            </a:extLst>
          </p:cNvPr>
          <p:cNvSpPr/>
          <p:nvPr/>
        </p:nvSpPr>
        <p:spPr>
          <a:xfrm>
            <a:off x="4083729" y="264619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DB2AAF-7DBA-4316-B081-A6064CA724FB}"/>
              </a:ext>
            </a:extLst>
          </p:cNvPr>
          <p:cNvSpPr/>
          <p:nvPr/>
        </p:nvSpPr>
        <p:spPr>
          <a:xfrm rot="16200000">
            <a:off x="2608752" y="253754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2E54965-5D65-46A9-9EA1-C78C2FFE661E}"/>
              </a:ext>
            </a:extLst>
          </p:cNvPr>
          <p:cNvSpPr/>
          <p:nvPr/>
        </p:nvSpPr>
        <p:spPr>
          <a:xfrm rot="16200000">
            <a:off x="2504750" y="261882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111">
            <a:extLst>
              <a:ext uri="{FF2B5EF4-FFF2-40B4-BE49-F238E27FC236}">
                <a16:creationId xmlns:a16="http://schemas.microsoft.com/office/drawing/2014/main" id="{634658FA-A23C-429E-8852-FC47CCA4D758}"/>
              </a:ext>
            </a:extLst>
          </p:cNvPr>
          <p:cNvSpPr txBox="1"/>
          <p:nvPr/>
        </p:nvSpPr>
        <p:spPr>
          <a:xfrm rot="19921042">
            <a:off x="3594223" y="2624141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6CCF4890-98D4-4900-87F3-127B57B6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83" y="2456135"/>
            <a:ext cx="198507" cy="1012046"/>
          </a:xfrm>
          <a:prstGeom prst="rect">
            <a:avLst/>
          </a:prstGeom>
        </p:spPr>
      </p:pic>
      <p:pic>
        <p:nvPicPr>
          <p:cNvPr id="24" name="table">
            <a:extLst>
              <a:ext uri="{FF2B5EF4-FFF2-40B4-BE49-F238E27FC236}">
                <a16:creationId xmlns:a16="http://schemas.microsoft.com/office/drawing/2014/main" id="{38B91482-628C-4597-8E05-0E67207C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03" y="2456135"/>
            <a:ext cx="198507" cy="1012046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7489E20-7DDA-4722-A00A-1E4F83F7E451}"/>
              </a:ext>
            </a:extLst>
          </p:cNvPr>
          <p:cNvSpPr/>
          <p:nvPr/>
        </p:nvSpPr>
        <p:spPr>
          <a:xfrm rot="16200000">
            <a:off x="2371354" y="2722211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28DA650-F87D-4F80-ADBB-741581B53A05}"/>
              </a:ext>
            </a:extLst>
          </p:cNvPr>
          <p:cNvSpPr/>
          <p:nvPr/>
        </p:nvSpPr>
        <p:spPr>
          <a:xfrm rot="16200000">
            <a:off x="2237958" y="2813569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44013D-4FD0-416E-90A6-7ED563563552}"/>
              </a:ext>
            </a:extLst>
          </p:cNvPr>
          <p:cNvSpPr/>
          <p:nvPr/>
        </p:nvSpPr>
        <p:spPr>
          <a:xfrm>
            <a:off x="4684604" y="28442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エンコーダ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CCEF42-D3E6-4861-99F2-94A263B8CEBB}"/>
              </a:ext>
            </a:extLst>
          </p:cNvPr>
          <p:cNvSpPr txBox="1"/>
          <p:nvPr/>
        </p:nvSpPr>
        <p:spPr>
          <a:xfrm>
            <a:off x="6439552" y="2315885"/>
            <a:ext cx="461665" cy="1369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183C955E-1E41-4F4C-9F07-41651C400A52}"/>
              </a:ext>
            </a:extLst>
          </p:cNvPr>
          <p:cNvSpPr/>
          <p:nvPr/>
        </p:nvSpPr>
        <p:spPr>
          <a:xfrm rot="5400000">
            <a:off x="4222013" y="2525868"/>
            <a:ext cx="1908308" cy="929209"/>
          </a:xfrm>
          <a:prstGeom prst="trapezoid">
            <a:avLst>
              <a:gd name="adj" fmla="val 302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9F7EB4-B0B2-4335-9FD8-ACA0D1F9D556}"/>
              </a:ext>
            </a:extLst>
          </p:cNvPr>
          <p:cNvSpPr txBox="1"/>
          <p:nvPr/>
        </p:nvSpPr>
        <p:spPr>
          <a:xfrm>
            <a:off x="5702328" y="2315885"/>
            <a:ext cx="677108" cy="1369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onvolutional layer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344F0E-A8D1-4660-88E4-9AF54B095172}"/>
              </a:ext>
            </a:extLst>
          </p:cNvPr>
          <p:cNvSpPr txBox="1"/>
          <p:nvPr/>
        </p:nvSpPr>
        <p:spPr>
          <a:xfrm>
            <a:off x="4913144" y="2349113"/>
            <a:ext cx="461665" cy="1381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EA3FDF6-0C90-4497-B95F-AEC4E7225396}"/>
              </a:ext>
            </a:extLst>
          </p:cNvPr>
          <p:cNvSpPr/>
          <p:nvPr/>
        </p:nvSpPr>
        <p:spPr>
          <a:xfrm rot="5400000">
            <a:off x="5259621" y="3525761"/>
            <a:ext cx="215751" cy="1311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8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2D60BA95-9FB3-4EB1-8931-F62D9888D763}"/>
              </a:ext>
            </a:extLst>
          </p:cNvPr>
          <p:cNvSpPr/>
          <p:nvPr/>
        </p:nvSpPr>
        <p:spPr>
          <a:xfrm>
            <a:off x="6688472" y="259193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106">
            <a:extLst>
              <a:ext uri="{FF2B5EF4-FFF2-40B4-BE49-F238E27FC236}">
                <a16:creationId xmlns:a16="http://schemas.microsoft.com/office/drawing/2014/main" id="{29F3900A-51E1-4CF1-9058-FCE809E50BED}"/>
              </a:ext>
            </a:extLst>
          </p:cNvPr>
          <p:cNvSpPr txBox="1"/>
          <p:nvPr/>
        </p:nvSpPr>
        <p:spPr>
          <a:xfrm>
            <a:off x="2183565" y="4241740"/>
            <a:ext cx="1387360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105">
            <a:extLst>
              <a:ext uri="{FF2B5EF4-FFF2-40B4-BE49-F238E27FC236}">
                <a16:creationId xmlns:a16="http://schemas.microsoft.com/office/drawing/2014/main" id="{7F5A0A3B-4ECD-497D-8855-207428972FD4}"/>
              </a:ext>
            </a:extLst>
          </p:cNvPr>
          <p:cNvSpPr txBox="1"/>
          <p:nvPr/>
        </p:nvSpPr>
        <p:spPr>
          <a:xfrm>
            <a:off x="3817904" y="4325514"/>
            <a:ext cx="3072227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part of Auto </a:t>
            </a: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ncoder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8E55899-6E76-4F41-AEAE-9ACDAB78CD30}"/>
              </a:ext>
            </a:extLst>
          </p:cNvPr>
          <p:cNvSpPr/>
          <p:nvPr/>
        </p:nvSpPr>
        <p:spPr>
          <a:xfrm rot="16200000">
            <a:off x="2733775" y="2456265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2DBDD6B-DA83-4A49-BB71-F25FB9D537CC}"/>
              </a:ext>
            </a:extLst>
          </p:cNvPr>
          <p:cNvSpPr/>
          <p:nvPr/>
        </p:nvSpPr>
        <p:spPr>
          <a:xfrm>
            <a:off x="4083729" y="264619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DB2AAF-7DBA-4316-B081-A6064CA724FB}"/>
              </a:ext>
            </a:extLst>
          </p:cNvPr>
          <p:cNvSpPr/>
          <p:nvPr/>
        </p:nvSpPr>
        <p:spPr>
          <a:xfrm rot="16200000">
            <a:off x="2608752" y="253754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2E54965-5D65-46A9-9EA1-C78C2FFE661E}"/>
              </a:ext>
            </a:extLst>
          </p:cNvPr>
          <p:cNvSpPr/>
          <p:nvPr/>
        </p:nvSpPr>
        <p:spPr>
          <a:xfrm rot="16200000">
            <a:off x="2504750" y="261882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111">
            <a:extLst>
              <a:ext uri="{FF2B5EF4-FFF2-40B4-BE49-F238E27FC236}">
                <a16:creationId xmlns:a16="http://schemas.microsoft.com/office/drawing/2014/main" id="{634658FA-A23C-429E-8852-FC47CCA4D758}"/>
              </a:ext>
            </a:extLst>
          </p:cNvPr>
          <p:cNvSpPr txBox="1"/>
          <p:nvPr/>
        </p:nvSpPr>
        <p:spPr>
          <a:xfrm rot="19921042">
            <a:off x="3594223" y="2624141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7489E20-7DDA-4722-A00A-1E4F83F7E451}"/>
              </a:ext>
            </a:extLst>
          </p:cNvPr>
          <p:cNvSpPr/>
          <p:nvPr/>
        </p:nvSpPr>
        <p:spPr>
          <a:xfrm rot="16200000">
            <a:off x="2371354" y="2722211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28DA650-F87D-4F80-ADBB-741581B53A05}"/>
              </a:ext>
            </a:extLst>
          </p:cNvPr>
          <p:cNvSpPr/>
          <p:nvPr/>
        </p:nvSpPr>
        <p:spPr>
          <a:xfrm rot="16200000">
            <a:off x="2237958" y="2813569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44013D-4FD0-416E-90A6-7ED563563552}"/>
              </a:ext>
            </a:extLst>
          </p:cNvPr>
          <p:cNvSpPr/>
          <p:nvPr/>
        </p:nvSpPr>
        <p:spPr>
          <a:xfrm>
            <a:off x="4684604" y="28442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エンコーダ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183C955E-1E41-4F4C-9F07-41651C400A52}"/>
              </a:ext>
            </a:extLst>
          </p:cNvPr>
          <p:cNvSpPr/>
          <p:nvPr/>
        </p:nvSpPr>
        <p:spPr>
          <a:xfrm rot="5400000">
            <a:off x="4222013" y="2525868"/>
            <a:ext cx="1908308" cy="929209"/>
          </a:xfrm>
          <a:prstGeom prst="trapezoid">
            <a:avLst>
              <a:gd name="adj" fmla="val 302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9F7EB4-B0B2-4335-9FD8-ACA0D1F9D556}"/>
              </a:ext>
            </a:extLst>
          </p:cNvPr>
          <p:cNvSpPr txBox="1"/>
          <p:nvPr/>
        </p:nvSpPr>
        <p:spPr>
          <a:xfrm>
            <a:off x="5718344" y="2297094"/>
            <a:ext cx="677108" cy="1369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onvolutional layer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344F0E-A8D1-4660-88E4-9AF54B095172}"/>
              </a:ext>
            </a:extLst>
          </p:cNvPr>
          <p:cNvSpPr txBox="1"/>
          <p:nvPr/>
        </p:nvSpPr>
        <p:spPr>
          <a:xfrm>
            <a:off x="4913144" y="2349113"/>
            <a:ext cx="461665" cy="1381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EA3FDF6-0C90-4497-B95F-AEC4E7225396}"/>
              </a:ext>
            </a:extLst>
          </p:cNvPr>
          <p:cNvSpPr/>
          <p:nvPr/>
        </p:nvSpPr>
        <p:spPr>
          <a:xfrm rot="5400000">
            <a:off x="5259621" y="3525761"/>
            <a:ext cx="215751" cy="1311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65">
            <a:extLst>
              <a:ext uri="{FF2B5EF4-FFF2-40B4-BE49-F238E27FC236}">
                <a16:creationId xmlns:a16="http://schemas.microsoft.com/office/drawing/2014/main" id="{0B11F866-068F-4543-A737-3615F83DFC1E}"/>
              </a:ext>
            </a:extLst>
          </p:cNvPr>
          <p:cNvSpPr txBox="1"/>
          <p:nvPr/>
        </p:nvSpPr>
        <p:spPr>
          <a:xfrm>
            <a:off x="6794031" y="4271254"/>
            <a:ext cx="2762509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tensor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ja-JP" alt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111">
            <a:extLst>
              <a:ext uri="{FF2B5EF4-FFF2-40B4-BE49-F238E27FC236}">
                <a16:creationId xmlns:a16="http://schemas.microsoft.com/office/drawing/2014/main" id="{046D1F9E-67B0-411C-AFB7-AA598A64CE55}"/>
              </a:ext>
            </a:extLst>
          </p:cNvPr>
          <p:cNvSpPr txBox="1"/>
          <p:nvPr/>
        </p:nvSpPr>
        <p:spPr>
          <a:xfrm rot="19921042">
            <a:off x="8582400" y="2836573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C62B997-3ACB-433C-830D-1F0C0F3AA836}"/>
              </a:ext>
            </a:extLst>
          </p:cNvPr>
          <p:cNvSpPr/>
          <p:nvPr/>
        </p:nvSpPr>
        <p:spPr>
          <a:xfrm rot="16200000">
            <a:off x="8023108" y="2633502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ｚｚｚｚ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88C0EF7-BC37-41EC-8A4F-15798A5208A1}"/>
              </a:ext>
            </a:extLst>
          </p:cNvPr>
          <p:cNvSpPr/>
          <p:nvPr/>
        </p:nvSpPr>
        <p:spPr>
          <a:xfrm rot="16200000">
            <a:off x="7908223" y="2710150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C536A7-DFD2-46EE-ABAF-BA9FAE085C76}"/>
              </a:ext>
            </a:extLst>
          </p:cNvPr>
          <p:cNvSpPr/>
          <p:nvPr/>
        </p:nvSpPr>
        <p:spPr>
          <a:xfrm rot="16200000">
            <a:off x="7808836" y="2783204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ｚ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8114259-428A-423E-A470-FF37904693BD}"/>
              </a:ext>
            </a:extLst>
          </p:cNvPr>
          <p:cNvSpPr/>
          <p:nvPr/>
        </p:nvSpPr>
        <p:spPr>
          <a:xfrm rot="16200000">
            <a:off x="7728020" y="2869569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ｚ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0B8F926-D05E-46F6-880E-A4BA636A045A}"/>
              </a:ext>
            </a:extLst>
          </p:cNvPr>
          <p:cNvSpPr/>
          <p:nvPr/>
        </p:nvSpPr>
        <p:spPr>
          <a:xfrm rot="16200000">
            <a:off x="7624018" y="2949319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ｚ</a:t>
            </a:r>
          </a:p>
        </p:txBody>
      </p:sp>
    </p:spTree>
    <p:extLst>
      <p:ext uri="{BB962C8B-B14F-4D97-AF65-F5344CB8AC3E}">
        <p14:creationId xmlns:p14="http://schemas.microsoft.com/office/powerpoint/2010/main" val="70203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2D60BA95-9FB3-4EB1-8931-F62D9888D763}"/>
              </a:ext>
            </a:extLst>
          </p:cNvPr>
          <p:cNvSpPr/>
          <p:nvPr/>
        </p:nvSpPr>
        <p:spPr>
          <a:xfrm>
            <a:off x="6219853" y="259193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" name="テキスト ボックス 106">
            <a:extLst>
              <a:ext uri="{FF2B5EF4-FFF2-40B4-BE49-F238E27FC236}">
                <a16:creationId xmlns:a16="http://schemas.microsoft.com/office/drawing/2014/main" id="{29F3900A-51E1-4CF1-9058-FCE809E50BED}"/>
              </a:ext>
            </a:extLst>
          </p:cNvPr>
          <p:cNvSpPr txBox="1"/>
          <p:nvPr/>
        </p:nvSpPr>
        <p:spPr>
          <a:xfrm>
            <a:off x="2183565" y="4241740"/>
            <a:ext cx="1387360" cy="3458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105">
            <a:extLst>
              <a:ext uri="{FF2B5EF4-FFF2-40B4-BE49-F238E27FC236}">
                <a16:creationId xmlns:a16="http://schemas.microsoft.com/office/drawing/2014/main" id="{7F5A0A3B-4ECD-497D-8855-207428972FD4}"/>
              </a:ext>
            </a:extLst>
          </p:cNvPr>
          <p:cNvSpPr txBox="1"/>
          <p:nvPr/>
        </p:nvSpPr>
        <p:spPr>
          <a:xfrm>
            <a:off x="3614091" y="4176780"/>
            <a:ext cx="3072227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オートエンコーダの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エンコーダ部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65">
            <a:extLst>
              <a:ext uri="{FF2B5EF4-FFF2-40B4-BE49-F238E27FC236}">
                <a16:creationId xmlns:a16="http://schemas.microsoft.com/office/drawing/2014/main" id="{40A82D38-981B-43AE-9E94-D314528BF5BE}"/>
              </a:ext>
            </a:extLst>
          </p:cNvPr>
          <p:cNvSpPr txBox="1"/>
          <p:nvPr/>
        </p:nvSpPr>
        <p:spPr>
          <a:xfrm>
            <a:off x="6583924" y="3855520"/>
            <a:ext cx="1699445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</a:t>
            </a:r>
            <a:b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テンソル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画像特徴</a:t>
            </a:r>
            <a:r>
              <a:rPr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台形 13">
            <a:extLst>
              <a:ext uri="{FF2B5EF4-FFF2-40B4-BE49-F238E27FC236}">
                <a16:creationId xmlns:a16="http://schemas.microsoft.com/office/drawing/2014/main" id="{5D15536D-14C4-471E-BAA5-2B6C68FFB4D9}"/>
              </a:ext>
            </a:extLst>
          </p:cNvPr>
          <p:cNvSpPr/>
          <p:nvPr/>
        </p:nvSpPr>
        <p:spPr>
          <a:xfrm rot="5400000">
            <a:off x="4161196" y="2465051"/>
            <a:ext cx="1908308" cy="1050843"/>
          </a:xfrm>
          <a:prstGeom prst="trapezoid">
            <a:avLst>
              <a:gd name="adj" fmla="val 4694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8E55899-6E76-4F41-AEAE-9ACDAB78CD30}"/>
              </a:ext>
            </a:extLst>
          </p:cNvPr>
          <p:cNvSpPr/>
          <p:nvPr/>
        </p:nvSpPr>
        <p:spPr>
          <a:xfrm rot="16200000">
            <a:off x="2733775" y="2456265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2DBDD6B-DA83-4A49-BB71-F25FB9D537CC}"/>
              </a:ext>
            </a:extLst>
          </p:cNvPr>
          <p:cNvSpPr/>
          <p:nvPr/>
        </p:nvSpPr>
        <p:spPr>
          <a:xfrm>
            <a:off x="4083729" y="2646198"/>
            <a:ext cx="432431" cy="6933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DB2AAF-7DBA-4316-B081-A6064CA724FB}"/>
              </a:ext>
            </a:extLst>
          </p:cNvPr>
          <p:cNvSpPr/>
          <p:nvPr/>
        </p:nvSpPr>
        <p:spPr>
          <a:xfrm rot="16200000">
            <a:off x="2608752" y="253754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2E54965-5D65-46A9-9EA1-C78C2FFE661E}"/>
              </a:ext>
            </a:extLst>
          </p:cNvPr>
          <p:cNvSpPr/>
          <p:nvPr/>
        </p:nvSpPr>
        <p:spPr>
          <a:xfrm rot="16200000">
            <a:off x="2504750" y="2618826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2" name="テキスト ボックス 111">
            <a:extLst>
              <a:ext uri="{FF2B5EF4-FFF2-40B4-BE49-F238E27FC236}">
                <a16:creationId xmlns:a16="http://schemas.microsoft.com/office/drawing/2014/main" id="{634658FA-A23C-429E-8852-FC47CCA4D758}"/>
              </a:ext>
            </a:extLst>
          </p:cNvPr>
          <p:cNvSpPr txBox="1"/>
          <p:nvPr/>
        </p:nvSpPr>
        <p:spPr>
          <a:xfrm rot="19921042">
            <a:off x="7920398" y="2674356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7489E20-7DDA-4722-A00A-1E4F83F7E451}"/>
              </a:ext>
            </a:extLst>
          </p:cNvPr>
          <p:cNvSpPr/>
          <p:nvPr/>
        </p:nvSpPr>
        <p:spPr>
          <a:xfrm rot="16200000">
            <a:off x="2371354" y="2722211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28DA650-F87D-4F80-ADBB-741581B53A05}"/>
              </a:ext>
            </a:extLst>
          </p:cNvPr>
          <p:cNvSpPr/>
          <p:nvPr/>
        </p:nvSpPr>
        <p:spPr>
          <a:xfrm rot="16200000">
            <a:off x="2237958" y="2813569"/>
            <a:ext cx="825923" cy="934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44013D-4FD0-416E-90A6-7ED563563552}"/>
              </a:ext>
            </a:extLst>
          </p:cNvPr>
          <p:cNvSpPr/>
          <p:nvPr/>
        </p:nvSpPr>
        <p:spPr>
          <a:xfrm>
            <a:off x="4596976" y="2358054"/>
            <a:ext cx="1043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コーダ</a:t>
            </a:r>
            <a:endParaRPr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355932E-C309-4560-91F2-15961D68AEA9}"/>
              </a:ext>
            </a:extLst>
          </p:cNvPr>
          <p:cNvSpPr/>
          <p:nvPr/>
        </p:nvSpPr>
        <p:spPr>
          <a:xfrm rot="16200000">
            <a:off x="7361106" y="2471285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ｚｚｚｚ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062B122-4392-4071-B5E3-68971F00B5D0}"/>
              </a:ext>
            </a:extLst>
          </p:cNvPr>
          <p:cNvSpPr/>
          <p:nvPr/>
        </p:nvSpPr>
        <p:spPr>
          <a:xfrm rot="16200000">
            <a:off x="7246221" y="2547933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ｚｚｚｚ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E9C31FF-B74E-4E0B-9D6C-59652A4FF5E2}"/>
              </a:ext>
            </a:extLst>
          </p:cNvPr>
          <p:cNvSpPr/>
          <p:nvPr/>
        </p:nvSpPr>
        <p:spPr>
          <a:xfrm rot="16200000">
            <a:off x="7146834" y="2620987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ｚｚｚｚ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58C4F34-3225-4C36-B4AD-AA52147FB959}"/>
              </a:ext>
            </a:extLst>
          </p:cNvPr>
          <p:cNvSpPr/>
          <p:nvPr/>
        </p:nvSpPr>
        <p:spPr>
          <a:xfrm rot="16200000">
            <a:off x="7066018" y="2707352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ｚｚｚｚ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0EB3078-6313-4A51-9644-FF1DEBD9589E}"/>
              </a:ext>
            </a:extLst>
          </p:cNvPr>
          <p:cNvSpPr/>
          <p:nvPr/>
        </p:nvSpPr>
        <p:spPr>
          <a:xfrm rot="16200000">
            <a:off x="6962016" y="2787102"/>
            <a:ext cx="534127" cy="599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/>
              <a:t>ｚｚｚｚ</a:t>
            </a:r>
          </a:p>
        </p:txBody>
      </p:sp>
      <p:sp>
        <p:nvSpPr>
          <p:cNvPr id="42" name="テキスト ボックス 111">
            <a:extLst>
              <a:ext uri="{FF2B5EF4-FFF2-40B4-BE49-F238E27FC236}">
                <a16:creationId xmlns:a16="http://schemas.microsoft.com/office/drawing/2014/main" id="{C9FC1240-0FA2-4023-B0D3-02DF7D722854}"/>
              </a:ext>
            </a:extLst>
          </p:cNvPr>
          <p:cNvSpPr txBox="1"/>
          <p:nvPr/>
        </p:nvSpPr>
        <p:spPr>
          <a:xfrm rot="19921042">
            <a:off x="3625281" y="2820233"/>
            <a:ext cx="4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FEA988-3014-4B28-8097-78F3470A656A}"/>
              </a:ext>
            </a:extLst>
          </p:cNvPr>
          <p:cNvSpPr txBox="1"/>
          <p:nvPr/>
        </p:nvSpPr>
        <p:spPr>
          <a:xfrm>
            <a:off x="5640772" y="2466014"/>
            <a:ext cx="400110" cy="10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 dirty="0"/>
              <a:t>畳み込み</a:t>
            </a:r>
            <a:r>
              <a:rPr kumimoji="1" lang="ja-JP" altLang="en-US" sz="1400" b="1" dirty="0"/>
              <a:t>層</a:t>
            </a:r>
          </a:p>
        </p:txBody>
      </p:sp>
    </p:spTree>
    <p:extLst>
      <p:ext uri="{BB962C8B-B14F-4D97-AF65-F5344CB8AC3E}">
        <p14:creationId xmlns:p14="http://schemas.microsoft.com/office/powerpoint/2010/main" val="399075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281</Words>
  <Application>Microsoft Office PowerPoint</Application>
  <PresentationFormat>ワイド画面</PresentationFormat>
  <Paragraphs>140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ＭＳ ゴシック</vt:lpstr>
      <vt:lpstr>ＭＳ 明朝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Kosuke TAKANO</dc:creator>
  <cp:lastModifiedBy>s2021065 Yukito Seo</cp:lastModifiedBy>
  <cp:revision>15</cp:revision>
  <dcterms:created xsi:type="dcterms:W3CDTF">2023-11-14T08:43:40Z</dcterms:created>
  <dcterms:modified xsi:type="dcterms:W3CDTF">2024-01-05T15:58:57Z</dcterms:modified>
</cp:coreProperties>
</file>