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embeddedFontLst>
    <p:embeddedFont>
      <p:font typeface="SECMQS+Arimo-Regular"/>
      <p:regular r:id="rId21"/>
    </p:embeddedFont>
    <p:embeddedFont>
      <p:font typeface="MEUWIR+InriaSerif-Bold"/>
      <p:regular r:id="rId22"/>
    </p:embeddedFont>
    <p:embeddedFont>
      <p:font typeface="IFIJSH+ArialMT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font" Target="fonts/font1.fntdata" /><Relationship Id="rId22" Type="http://schemas.openxmlformats.org/officeDocument/2006/relationships/font" Target="fonts/font2.fntdata" /><Relationship Id="rId23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049614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1351747"/>
            <a:ext cx="181906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699" y="3480730"/>
            <a:ext cx="11221315" cy="334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112"/>
              </a:lnSpc>
              <a:spcBef>
                <a:spcPts val="0"/>
              </a:spcBef>
              <a:spcAft>
                <a:spcPts val="0"/>
              </a:spcAft>
            </a:pP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Prinsip</a:t>
            </a: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Dasar,</a:t>
            </a: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Manfaat</a:t>
            </a: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&amp;</a:t>
            </a:r>
          </a:p>
          <a:p>
            <a:pPr marL="0" marR="0">
              <a:lnSpc>
                <a:spcPts val="87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Motivasi</a:t>
            </a: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7600" b="1">
                <a:solidFill>
                  <a:srgbClr val="ffffff"/>
                </a:solidFill>
                <a:latin typeface="MEUWIR+InriaSerif-Bold"/>
                <a:cs typeface="MEUWIR+InriaSerif-Bold"/>
              </a:rPr>
              <a:t>Berwirausaha</a:t>
            </a:r>
          </a:p>
          <a:p>
            <a:pPr marL="0" marR="0">
              <a:lnSpc>
                <a:spcPts val="3016"/>
              </a:lnSpc>
              <a:spcBef>
                <a:spcPts val="5130"/>
              </a:spcBef>
              <a:spcAft>
                <a:spcPts val="0"/>
              </a:spcAft>
            </a:pPr>
            <a:r>
              <a:rPr dirty="0" sz="2700">
                <a:solidFill>
                  <a:srgbClr val="ffffff"/>
                </a:solidFill>
                <a:latin typeface="SECMQS+Arimo-Regular"/>
                <a:cs typeface="SECMQS+Arimo-Regular"/>
              </a:rPr>
              <a:t>Kelompok</a:t>
            </a:r>
            <a:r>
              <a:rPr dirty="0" sz="27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700">
                <a:solidFill>
                  <a:srgbClr val="ffffff"/>
                </a:solidFill>
                <a:latin typeface="SECMQS+Arimo-Regular"/>
                <a:cs typeface="SECMQS+Arimo-Regular"/>
              </a:rPr>
              <a:t>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700" y="8990375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CMQS+Arimo-Regular"/>
                <a:cs typeface="SECMQS+Arimo-Regular"/>
              </a:rPr>
              <a:t>01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5520" y="9016417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236951" y="1049614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6075" y="1351747"/>
            <a:ext cx="1819062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4018394"/>
            <a:ext cx="9504395" cy="775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08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>
                <a:solidFill>
                  <a:srgbClr val="2b4141"/>
                </a:solidFill>
                <a:latin typeface="SECMQS+Arimo-Regular"/>
                <a:cs typeface="SECMQS+Arimo-Regular"/>
              </a:rPr>
              <a:t>Definisi</a:t>
            </a:r>
            <a:r>
              <a:rPr dirty="0" sz="52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5200">
                <a:solidFill>
                  <a:srgbClr val="2b4141"/>
                </a:solidFill>
                <a:latin typeface="SECMQS+Arimo-Regular"/>
                <a:cs typeface="SECMQS+Arimo-Regular"/>
              </a:rPr>
              <a:t>Motivasi</a:t>
            </a:r>
            <a:r>
              <a:rPr dirty="0" sz="52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5200">
                <a:solidFill>
                  <a:srgbClr val="2b4141"/>
                </a:solidFill>
                <a:latin typeface="SECMQS+Arimo-Regular"/>
                <a:cs typeface="SECMQS+Arimo-Regular"/>
              </a:rPr>
              <a:t>Berwirausaha</a:t>
            </a:r>
            <a:r>
              <a:rPr dirty="0" sz="52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5200">
                <a:solidFill>
                  <a:srgbClr val="2b4141"/>
                </a:solidFill>
                <a:latin typeface="SECMQS+Arimo-Regular"/>
                <a:cs typeface="SECMQS+Arimo-Regular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1094" y="4989425"/>
            <a:ext cx="15251658" cy="12828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Keadaan</a:t>
            </a:r>
            <a:r>
              <a:rPr dirty="0" sz="2500" spc="34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yang</a:t>
            </a:r>
            <a:r>
              <a:rPr dirty="0" sz="2500" spc="34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mendorong,</a:t>
            </a:r>
            <a:r>
              <a:rPr dirty="0" sz="2500" spc="34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menggerakkan</a:t>
            </a:r>
            <a:r>
              <a:rPr dirty="0" sz="2500" spc="23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dan</a:t>
            </a:r>
            <a:r>
              <a:rPr dirty="0" sz="2500" spc="36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mengarahkan</a:t>
            </a:r>
            <a:r>
              <a:rPr dirty="0" sz="2500" spc="23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keinginan</a:t>
            </a:r>
            <a:r>
              <a:rPr dirty="0" sz="2500" spc="12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individu</a:t>
            </a:r>
            <a:r>
              <a:rPr dirty="0" sz="2500" spc="15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untuk</a:t>
            </a:r>
            <a:r>
              <a:rPr dirty="0" sz="2500" spc="41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melakukan</a:t>
            </a:r>
            <a:r>
              <a:rPr dirty="0" sz="2500" spc="23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kegiatan</a:t>
            </a:r>
          </a:p>
          <a:p>
            <a:pPr marL="0" marR="0">
              <a:lnSpc>
                <a:spcPts val="2795"/>
              </a:lnSpc>
              <a:spcBef>
                <a:spcPts val="707"/>
              </a:spcBef>
              <a:spcAft>
                <a:spcPts val="0"/>
              </a:spcAft>
            </a:pP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kewirausahaan,</a:t>
            </a:r>
            <a:r>
              <a:rPr dirty="0" sz="2500" spc="709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dengan</a:t>
            </a:r>
            <a:r>
              <a:rPr dirty="0" sz="2500" spc="709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cara</a:t>
            </a:r>
            <a:r>
              <a:rPr dirty="0" sz="2500" spc="726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mandiri,</a:t>
            </a:r>
            <a:r>
              <a:rPr dirty="0" sz="2500" spc="721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percaya</a:t>
            </a:r>
            <a:r>
              <a:rPr dirty="0" sz="2500" spc="719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pada</a:t>
            </a:r>
            <a:r>
              <a:rPr dirty="0" sz="2500" spc="717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diri</a:t>
            </a:r>
            <a:r>
              <a:rPr dirty="0" sz="2500" spc="721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sendiri,</a:t>
            </a:r>
            <a:r>
              <a:rPr dirty="0" sz="2500" spc="717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berorientasi</a:t>
            </a:r>
            <a:r>
              <a:rPr dirty="0" sz="2500" spc="713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ke</a:t>
            </a:r>
            <a:r>
              <a:rPr dirty="0" sz="2500" spc="726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masa</a:t>
            </a:r>
            <a:r>
              <a:rPr dirty="0" sz="2500" spc="726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depan,</a:t>
            </a:r>
            <a:r>
              <a:rPr dirty="0" sz="2500" spc="717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berani</a:t>
            </a:r>
          </a:p>
          <a:p>
            <a:pPr marL="0" marR="0">
              <a:lnSpc>
                <a:spcPts val="2795"/>
              </a:lnSpc>
              <a:spcBef>
                <a:spcPts val="707"/>
              </a:spcBef>
              <a:spcAft>
                <a:spcPts val="0"/>
              </a:spcAft>
            </a:pP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mengambil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resiko,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kreatif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dan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menilai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tinggi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hasrat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500">
                <a:solidFill>
                  <a:srgbClr val="2b4141"/>
                </a:solidFill>
                <a:latin typeface="SECMQS+Arimo-Regular"/>
                <a:cs typeface="SECMQS+Arimo-Regular"/>
              </a:rPr>
              <a:t>inovasi.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13538" y="9005314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b4141"/>
                </a:solidFill>
                <a:latin typeface="SECMQS+Arimo-Regular"/>
                <a:cs typeface="SECMQS+Arimo-Regular"/>
              </a:rPr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10358" y="9031340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b4141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236951" y="1049614"/>
            <a:ext cx="896016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Present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6075" y="1351747"/>
            <a:ext cx="1519840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Kewirausahaa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3444397"/>
            <a:ext cx="10480422" cy="8756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4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Faktor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Motivasi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Berwirausaha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31515" y="4721675"/>
            <a:ext cx="6374086" cy="1548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Memiliki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visi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dan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tujuan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yang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jelas</a:t>
            </a:r>
          </a:p>
          <a:p>
            <a:pPr marL="0" marR="0">
              <a:lnSpc>
                <a:spcPts val="2456"/>
              </a:lnSpc>
              <a:spcBef>
                <a:spcPts val="2244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Selalu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bersifat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optimis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dalam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mengelola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usahanya</a:t>
            </a:r>
          </a:p>
          <a:p>
            <a:pPr marL="0" marR="0">
              <a:lnSpc>
                <a:spcPts val="2456"/>
              </a:lnSpc>
              <a:spcBef>
                <a:spcPts val="222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Berorientasi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pada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prestasi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31515" y="6521254"/>
            <a:ext cx="4823007" cy="35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Yakin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dengan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kemampuan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diri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sendiri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13538" y="9005314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CMQS+Arimo-Regular"/>
                <a:cs typeface="SECMQS+Arimo-Regular"/>
              </a:rPr>
              <a:t>11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410358" y="9031373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049614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1351747"/>
            <a:ext cx="181906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13538" y="9005314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b4141"/>
                </a:solidFill>
                <a:latin typeface="SECMQS+Arimo-Regular"/>
                <a:cs typeface="SECMQS+Arimo-Regular"/>
              </a:rPr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10358" y="9031340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b4141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0206" y="1617927"/>
            <a:ext cx="10555758" cy="1559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114"/>
              </a:lnSpc>
              <a:spcBef>
                <a:spcPts val="0"/>
              </a:spcBef>
              <a:spcAft>
                <a:spcPts val="0"/>
              </a:spcAft>
            </a:pP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Poin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yang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dapat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diambil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dari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video</a:t>
            </a:r>
          </a:p>
          <a:p>
            <a:pPr marL="0" marR="0">
              <a:lnSpc>
                <a:spcPts val="5865"/>
              </a:lnSpc>
              <a:spcBef>
                <a:spcPts val="0"/>
              </a:spcBef>
              <a:spcAft>
                <a:spcPts val="0"/>
              </a:spcAft>
            </a:pP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Bob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5100" b="1">
                <a:solidFill>
                  <a:srgbClr val="2b4141"/>
                </a:solidFill>
                <a:latin typeface="MEUWIR+InriaSerif-Bold"/>
                <a:cs typeface="MEUWIR+InriaSerif-Bold"/>
              </a:rPr>
              <a:t>Sadino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4335" y="3510511"/>
            <a:ext cx="2297722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Pantang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menyerah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4335" y="4053066"/>
            <a:ext cx="2155147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Innovatif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&amp;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Kreatif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74335" y="4592784"/>
            <a:ext cx="248111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Memperluas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koneksi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4335" y="5132499"/>
            <a:ext cx="7250721" cy="24807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Kerjakan,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bernai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dan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biarkan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hidup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mengalir</a:t>
            </a:r>
          </a:p>
          <a:p>
            <a:pPr marL="0" marR="0">
              <a:lnSpc>
                <a:spcPts val="2234"/>
              </a:lnSpc>
              <a:spcBef>
                <a:spcPts val="2065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Hilangkan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rasa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takut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ketika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memulai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apapun</a:t>
            </a:r>
          </a:p>
          <a:p>
            <a:pPr marL="0" marR="0">
              <a:lnSpc>
                <a:spcPts val="2234"/>
              </a:lnSpc>
              <a:spcBef>
                <a:spcPts val="2015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Jangan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berharap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yang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berlebihan</a:t>
            </a:r>
          </a:p>
          <a:p>
            <a:pPr marL="0" marR="0">
              <a:lnSpc>
                <a:spcPts val="2234"/>
              </a:lnSpc>
              <a:spcBef>
                <a:spcPts val="2065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Harus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memiliki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kemauan,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tekad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dan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berani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mengambil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peluang</a:t>
            </a:r>
          </a:p>
          <a:p>
            <a:pPr marL="0" marR="0">
              <a:lnSpc>
                <a:spcPts val="2234"/>
              </a:lnSpc>
              <a:spcBef>
                <a:spcPts val="2015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Harus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tahan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banting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4335" y="7831084"/>
            <a:ext cx="152223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Perhitungan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4335" y="8370802"/>
            <a:ext cx="4146551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Jangan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lupa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untuk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selalu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bersyukur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86670" y="3958130"/>
            <a:ext cx="15862648" cy="1444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"Kegagalan</a:t>
            </a:r>
            <a:r>
              <a:rPr dirty="0" sz="4400" spc="37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adalah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bumbu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kehidupan,</a:t>
            </a:r>
            <a:r>
              <a:rPr dirty="0" sz="4400" spc="81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kegagalan</a:t>
            </a:r>
            <a:r>
              <a:rPr dirty="0" sz="4400" spc="3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membuat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kita</a:t>
            </a:r>
          </a:p>
          <a:p>
            <a:pPr marL="3887786" marR="0">
              <a:lnSpc>
                <a:spcPts val="4914"/>
              </a:lnSpc>
              <a:spcBef>
                <a:spcPts val="1294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bisa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menjadi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manusia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400">
                <a:solidFill>
                  <a:srgbClr val="ffffff"/>
                </a:solidFill>
                <a:latin typeface="SECMQS+Arimo-Regular"/>
                <a:cs typeface="SECMQS+Arimo-Regular"/>
              </a:rPr>
              <a:t>tangguh."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27906" y="5653296"/>
            <a:ext cx="3087192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-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Bob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Sadino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51903" y="3703327"/>
            <a:ext cx="9143238" cy="1789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0" b="1">
                <a:solidFill>
                  <a:srgbClr val="2b4141"/>
                </a:solidFill>
                <a:latin typeface="MEUWIR+InriaSerif-Bold"/>
                <a:cs typeface="MEUWIR+InriaSerif-Bold"/>
              </a:rPr>
              <a:t>Terima</a:t>
            </a:r>
            <a:r>
              <a:rPr dirty="0" sz="115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11500" b="1">
                <a:solidFill>
                  <a:srgbClr val="2b4141"/>
                </a:solidFill>
                <a:latin typeface="MEUWIR+InriaSerif-Bold"/>
                <a:cs typeface="MEUWIR+InriaSerif-Bold"/>
              </a:rPr>
              <a:t>Kasih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1903" y="6113418"/>
            <a:ext cx="301110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2b4141"/>
                </a:solidFill>
                <a:latin typeface="SECMQS+Arimo-Regular"/>
                <a:cs typeface="SECMQS+Arimo-Regular"/>
              </a:rPr>
              <a:t>ada</a:t>
            </a:r>
            <a:r>
              <a:rPr dirty="0" sz="3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000">
                <a:solidFill>
                  <a:srgbClr val="2b4141"/>
                </a:solidFill>
                <a:latin typeface="SECMQS+Arimo-Regular"/>
                <a:cs typeface="SECMQS+Arimo-Regular"/>
              </a:rPr>
              <a:t>pertanyaan?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049614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1351747"/>
            <a:ext cx="181906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3642265"/>
            <a:ext cx="2793234" cy="534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9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Kelompok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K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1201" y="4488905"/>
            <a:ext cx="8109074" cy="541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64"/>
              </a:lnSpc>
              <a:spcBef>
                <a:spcPts val="0"/>
              </a:spcBef>
              <a:spcAft>
                <a:spcPts val="0"/>
              </a:spcAft>
            </a:pPr>
            <a:r>
              <a:rPr dirty="0" sz="3550">
                <a:solidFill>
                  <a:srgbClr val="2b4141"/>
                </a:solidFill>
                <a:latin typeface="IFIJSH+ArialMT"/>
                <a:cs typeface="IFIJSH+ArialMT"/>
              </a:rPr>
              <a:t>•</a:t>
            </a:r>
            <a:r>
              <a:rPr dirty="0" sz="3550" spc="844">
                <a:solidFill>
                  <a:srgbClr val="2b4141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Tommy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Arisandi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Halim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-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20190502309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51201" y="5155529"/>
            <a:ext cx="7295870" cy="18748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64"/>
              </a:lnSpc>
              <a:spcBef>
                <a:spcPts val="0"/>
              </a:spcBef>
              <a:spcAft>
                <a:spcPts val="0"/>
              </a:spcAft>
            </a:pPr>
            <a:r>
              <a:rPr dirty="0" sz="3550">
                <a:solidFill>
                  <a:srgbClr val="2b4141"/>
                </a:solidFill>
                <a:latin typeface="IFIJSH+ArialMT"/>
                <a:cs typeface="IFIJSH+ArialMT"/>
              </a:rPr>
              <a:t>•</a:t>
            </a:r>
            <a:r>
              <a:rPr dirty="0" sz="3550" spc="844">
                <a:solidFill>
                  <a:srgbClr val="2b4141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Bagas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Pratama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-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20210101488</a:t>
            </a:r>
          </a:p>
          <a:p>
            <a:pPr marL="0" marR="0">
              <a:lnSpc>
                <a:spcPts val="3964"/>
              </a:lnSpc>
              <a:spcBef>
                <a:spcPts val="1234"/>
              </a:spcBef>
              <a:spcAft>
                <a:spcPts val="0"/>
              </a:spcAft>
            </a:pPr>
            <a:r>
              <a:rPr dirty="0" sz="3550">
                <a:solidFill>
                  <a:srgbClr val="2b4141"/>
                </a:solidFill>
                <a:latin typeface="IFIJSH+ArialMT"/>
                <a:cs typeface="IFIJSH+ArialMT"/>
              </a:rPr>
              <a:t>•</a:t>
            </a:r>
            <a:r>
              <a:rPr dirty="0" sz="3550" spc="844">
                <a:solidFill>
                  <a:srgbClr val="2b4141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Wira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Okviyani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-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20200502213</a:t>
            </a:r>
          </a:p>
          <a:p>
            <a:pPr marL="0" marR="0">
              <a:lnSpc>
                <a:spcPts val="3964"/>
              </a:lnSpc>
              <a:spcBef>
                <a:spcPts val="1284"/>
              </a:spcBef>
              <a:spcAft>
                <a:spcPts val="0"/>
              </a:spcAft>
            </a:pPr>
            <a:r>
              <a:rPr dirty="0" sz="3550">
                <a:solidFill>
                  <a:srgbClr val="2b4141"/>
                </a:solidFill>
                <a:latin typeface="IFIJSH+ArialMT"/>
                <a:cs typeface="IFIJSH+ArialMT"/>
              </a:rPr>
              <a:t>•</a:t>
            </a:r>
            <a:r>
              <a:rPr dirty="0" sz="3550" spc="844">
                <a:solidFill>
                  <a:srgbClr val="2b4141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Aldi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Maulana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Iqbal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-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20210801222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8700" y="8990375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b4141"/>
                </a:solidFill>
                <a:latin typeface="SECMQS+Arimo-Regular"/>
                <a:cs typeface="SECMQS+Arimo-Regular"/>
              </a:rPr>
              <a:t>02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5520" y="9016417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b4141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236951" y="1049614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6075" y="1351747"/>
            <a:ext cx="1819062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3330" y="2034740"/>
            <a:ext cx="1950148" cy="63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0">
                <a:solidFill>
                  <a:srgbClr val="b0cfcf"/>
                </a:solidFill>
                <a:latin typeface="SECMQS+Arimo-Regular"/>
                <a:cs typeface="SECMQS+Arimo-Regular"/>
              </a:rPr>
              <a:t>01</a:t>
            </a:r>
          </a:p>
          <a:p>
            <a:pPr marL="102827" marR="0">
              <a:lnSpc>
                <a:spcPts val="13406"/>
              </a:lnSpc>
              <a:spcBef>
                <a:spcPts val="4978"/>
              </a:spcBef>
              <a:spcAft>
                <a:spcPts val="0"/>
              </a:spcAft>
            </a:pPr>
            <a:r>
              <a:rPr dirty="0" sz="12000">
                <a:solidFill>
                  <a:srgbClr val="b0cfcf"/>
                </a:solidFill>
                <a:latin typeface="SECMQS+Arimo-Regular"/>
                <a:cs typeface="SECMQS+Arimo-Regular"/>
              </a:rPr>
              <a:t>02</a:t>
            </a:r>
          </a:p>
          <a:p>
            <a:pPr marL="102827" marR="0">
              <a:lnSpc>
                <a:spcPts val="13406"/>
              </a:lnSpc>
              <a:spcBef>
                <a:spcPts val="4301"/>
              </a:spcBef>
              <a:spcAft>
                <a:spcPts val="0"/>
              </a:spcAft>
            </a:pPr>
            <a:r>
              <a:rPr dirty="0" sz="12000">
                <a:solidFill>
                  <a:srgbClr val="b0cfcf"/>
                </a:solidFill>
                <a:latin typeface="SECMQS+Arimo-Regular"/>
                <a:cs typeface="SECMQS+Arimo-Regular"/>
              </a:rPr>
              <a:t>03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1024" y="2590093"/>
            <a:ext cx="6445580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Prinsip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Dasar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Berwirausaha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1024" y="4925004"/>
            <a:ext cx="5335306" cy="286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828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Manfaat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Berwirausaha</a:t>
            </a:r>
          </a:p>
          <a:p>
            <a:pPr marL="0" marR="0">
              <a:lnSpc>
                <a:spcPts val="4468"/>
              </a:lnSpc>
              <a:spcBef>
                <a:spcPts val="13238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Motivasi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4000">
                <a:solidFill>
                  <a:srgbClr val="ffffff"/>
                </a:solidFill>
                <a:latin typeface="SECMQS+Arimo-Regular"/>
                <a:cs typeface="SECMQS+Arimo-Regular"/>
              </a:rPr>
              <a:t>Berwirausaha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13538" y="9005314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b4141"/>
                </a:solidFill>
                <a:latin typeface="SECMQS+Arimo-Regular"/>
                <a:cs typeface="SECMQS+Arimo-Regular"/>
              </a:rPr>
              <a:t>03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410358" y="9031340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b4141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049614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1351747"/>
            <a:ext cx="181906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81326" y="3310564"/>
            <a:ext cx="10044683" cy="3617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1653" marR="0">
              <a:lnSpc>
                <a:spcPts val="14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0" b="1">
                <a:solidFill>
                  <a:srgbClr val="ffffff"/>
                </a:solidFill>
                <a:latin typeface="MEUWIR+InriaSerif-Bold"/>
                <a:cs typeface="MEUWIR+InriaSerif-Bold"/>
              </a:rPr>
              <a:t>Prinsip</a:t>
            </a:r>
            <a:r>
              <a:rPr dirty="0" sz="120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12000" b="1">
                <a:solidFill>
                  <a:srgbClr val="ffffff"/>
                </a:solidFill>
                <a:latin typeface="MEUWIR+InriaSerif-Bold"/>
                <a:cs typeface="MEUWIR+InriaSerif-Bold"/>
              </a:rPr>
              <a:t>Dasar</a:t>
            </a:r>
          </a:p>
          <a:p>
            <a:pPr marL="0" marR="0">
              <a:lnSpc>
                <a:spcPts val="13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0" b="1">
                <a:solidFill>
                  <a:srgbClr val="ffffff"/>
                </a:solidFill>
                <a:latin typeface="MEUWIR+InriaSerif-Bold"/>
                <a:cs typeface="MEUWIR+InriaSerif-Bold"/>
              </a:rPr>
              <a:t>Berwirausaha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13538" y="9005314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CMQS+Arimo-Regular"/>
                <a:cs typeface="SECMQS+Arimo-Regular"/>
              </a:rPr>
              <a:t>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10358" y="9031340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236951" y="1049614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6075" y="1351747"/>
            <a:ext cx="1819062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289" y="1621714"/>
            <a:ext cx="10178670" cy="8756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b="1">
                <a:solidFill>
                  <a:srgbClr val="2b4141"/>
                </a:solidFill>
                <a:latin typeface="MEUWIR+InriaSerif-Bold"/>
                <a:cs typeface="MEUWIR+InriaSerif-Bold"/>
              </a:rPr>
              <a:t>10</a:t>
            </a:r>
            <a:r>
              <a:rPr dirty="0" sz="55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5500" b="1">
                <a:solidFill>
                  <a:srgbClr val="2b4141"/>
                </a:solidFill>
                <a:latin typeface="MEUWIR+InriaSerif-Bold"/>
                <a:cs typeface="MEUWIR+InriaSerif-Bold"/>
              </a:rPr>
              <a:t>Prinsip</a:t>
            </a:r>
            <a:r>
              <a:rPr dirty="0" sz="55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5500" b="1">
                <a:solidFill>
                  <a:srgbClr val="2b4141"/>
                </a:solidFill>
                <a:latin typeface="MEUWIR+InriaSerif-Bold"/>
                <a:cs typeface="MEUWIR+InriaSerif-Bold"/>
              </a:rPr>
              <a:t>dalam</a:t>
            </a:r>
            <a:r>
              <a:rPr dirty="0" sz="5500" b="1">
                <a:solidFill>
                  <a:srgbClr val="2b4141"/>
                </a:solidFill>
                <a:latin typeface="MEUWIR+InriaSerif-Bold"/>
                <a:cs typeface="MEUWIR+InriaSerif-Bold"/>
              </a:rPr>
              <a:t> </a:t>
            </a:r>
            <a:r>
              <a:rPr dirty="0" sz="5500" b="1">
                <a:solidFill>
                  <a:srgbClr val="2b4141"/>
                </a:solidFill>
                <a:latin typeface="MEUWIR+InriaSerif-Bold"/>
                <a:cs typeface="MEUWIR+InriaSerif-Bold"/>
              </a:rPr>
              <a:t>berwirausaha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81105" y="2967554"/>
            <a:ext cx="95718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Inovasi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81105" y="3510109"/>
            <a:ext cx="1506939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Mental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Kuat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81105" y="4049826"/>
            <a:ext cx="4018825" cy="19410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Manfaatkan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Peluang</a:t>
            </a:r>
          </a:p>
          <a:p>
            <a:pPr marL="0" marR="0">
              <a:lnSpc>
                <a:spcPts val="2234"/>
              </a:lnSpc>
              <a:spcBef>
                <a:spcPts val="2065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Motivasi,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Fokus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pada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masa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depan</a:t>
            </a:r>
          </a:p>
          <a:p>
            <a:pPr marL="0" marR="0">
              <a:lnSpc>
                <a:spcPts val="2234"/>
              </a:lnSpc>
              <a:spcBef>
                <a:spcPts val="2015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Pelanggan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adalah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raja</a:t>
            </a:r>
          </a:p>
          <a:p>
            <a:pPr marL="0" marR="0">
              <a:lnSpc>
                <a:spcPts val="2234"/>
              </a:lnSpc>
              <a:spcBef>
                <a:spcPts val="2065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Fleksibel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81105" y="6208693"/>
            <a:ext cx="112660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Integrasi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81105" y="6748409"/>
            <a:ext cx="160583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Bersikap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adil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81105" y="7288127"/>
            <a:ext cx="152223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Perhitungan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81105" y="7827844"/>
            <a:ext cx="191621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Berani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2000">
                <a:solidFill>
                  <a:srgbClr val="2b4141"/>
                </a:solidFill>
                <a:latin typeface="SECMQS+Arimo-Regular"/>
                <a:cs typeface="SECMQS+Arimo-Regular"/>
              </a:rPr>
              <a:t>memulai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813538" y="9005314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b4141"/>
                </a:solidFill>
                <a:latin typeface="SECMQS+Arimo-Regular"/>
                <a:cs typeface="SECMQS+Arimo-Regular"/>
              </a:rPr>
              <a:t>05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410358" y="9031340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b4141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049614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1351747"/>
            <a:ext cx="181906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81327" y="3664206"/>
            <a:ext cx="10044684" cy="3617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8213" marR="0">
              <a:lnSpc>
                <a:spcPts val="14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0" b="1">
                <a:solidFill>
                  <a:srgbClr val="2b4141"/>
                </a:solidFill>
                <a:latin typeface="MEUWIR+InriaSerif-Bold"/>
                <a:cs typeface="MEUWIR+InriaSerif-Bold"/>
              </a:rPr>
              <a:t>Manfaat</a:t>
            </a:r>
          </a:p>
          <a:p>
            <a:pPr marL="0" marR="0">
              <a:lnSpc>
                <a:spcPts val="137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0" b="1">
                <a:solidFill>
                  <a:srgbClr val="2b4141"/>
                </a:solidFill>
                <a:latin typeface="MEUWIR+InriaSerif-Bold"/>
                <a:cs typeface="MEUWIR+InriaSerif-Bold"/>
              </a:rPr>
              <a:t>Berwirausaha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13538" y="9005314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b4141"/>
                </a:solidFill>
                <a:latin typeface="SECMQS+Arimo-Regular"/>
                <a:cs typeface="SECMQS+Arimo-Regular"/>
              </a:rPr>
              <a:t>06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10358" y="9031340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b4141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236951" y="1049614"/>
            <a:ext cx="896016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Present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6075" y="1351747"/>
            <a:ext cx="1519840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Kewirausahaa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290" y="1621714"/>
            <a:ext cx="10529315" cy="8756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10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Manfaat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dalam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 </a:t>
            </a:r>
            <a:r>
              <a:rPr dirty="0" sz="5500" b="1">
                <a:solidFill>
                  <a:srgbClr val="ffffff"/>
                </a:solidFill>
                <a:latin typeface="MEUWIR+InriaSerif-Bold"/>
                <a:cs typeface="MEUWIR+InriaSerif-Bold"/>
              </a:rPr>
              <a:t>berwirausaha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81105" y="2898991"/>
            <a:ext cx="5504713" cy="1548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Menambah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lapangan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usaha/kerja</a:t>
            </a:r>
          </a:p>
          <a:p>
            <a:pPr marL="0" marR="0">
              <a:lnSpc>
                <a:spcPts val="2456"/>
              </a:lnSpc>
              <a:spcBef>
                <a:spcPts val="2244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Peluang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untuk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optimalisasi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atas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potensi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diri</a:t>
            </a:r>
          </a:p>
          <a:p>
            <a:pPr marL="0" marR="0">
              <a:lnSpc>
                <a:spcPts val="2456"/>
              </a:lnSpc>
              <a:spcBef>
                <a:spcPts val="222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Peluang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mencapai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keuntungan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81105" y="4698571"/>
            <a:ext cx="6204287" cy="1552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Kemampuan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menjadi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seorang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pemimpin</a:t>
            </a:r>
          </a:p>
          <a:p>
            <a:pPr marL="0" marR="0">
              <a:lnSpc>
                <a:spcPts val="2456"/>
              </a:lnSpc>
              <a:spcBef>
                <a:spcPts val="222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Membantu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masyarakat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memenuhi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kebutuhannya</a:t>
            </a:r>
          </a:p>
          <a:p>
            <a:pPr marL="0" marR="0">
              <a:lnSpc>
                <a:spcPts val="2456"/>
              </a:lnSpc>
              <a:spcBef>
                <a:spcPts val="222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Peluang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melakukan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hobi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81105" y="6502308"/>
            <a:ext cx="4853445" cy="9513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Berperan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aktif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dalam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kemasyarakatan</a:t>
            </a:r>
          </a:p>
          <a:p>
            <a:pPr marL="0" marR="0">
              <a:lnSpc>
                <a:spcPts val="2456"/>
              </a:lnSpc>
              <a:spcBef>
                <a:spcPts val="222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Peluang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melakukan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perubahan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81105" y="7704800"/>
            <a:ext cx="5025755" cy="9513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Menyumbang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perekonomomian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negara</a:t>
            </a:r>
          </a:p>
          <a:p>
            <a:pPr marL="0" marR="0">
              <a:lnSpc>
                <a:spcPts val="2456"/>
              </a:lnSpc>
              <a:spcBef>
                <a:spcPts val="2227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Menciptakan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karir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sesuai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2200">
                <a:solidFill>
                  <a:srgbClr val="ffffff"/>
                </a:solidFill>
                <a:latin typeface="SECMQS+Arimo-Regular"/>
                <a:cs typeface="SECMQS+Arimo-Regular"/>
              </a:rPr>
              <a:t>passion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813538" y="9005314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CMQS+Arimo-Regular"/>
                <a:cs typeface="SECMQS+Arimo-Regular"/>
              </a:rPr>
              <a:t>07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410358" y="9031373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049614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1351747"/>
            <a:ext cx="181906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2b4141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3642265"/>
            <a:ext cx="7385384" cy="534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9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Manfaat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Sosial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dari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1201" y="4488905"/>
            <a:ext cx="4999357" cy="1208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64"/>
              </a:lnSpc>
              <a:spcBef>
                <a:spcPts val="0"/>
              </a:spcBef>
              <a:spcAft>
                <a:spcPts val="0"/>
              </a:spcAft>
            </a:pPr>
            <a:r>
              <a:rPr dirty="0" sz="3550">
                <a:solidFill>
                  <a:srgbClr val="2b4141"/>
                </a:solidFill>
                <a:latin typeface="IFIJSH+ArialMT"/>
                <a:cs typeface="IFIJSH+ArialMT"/>
              </a:rPr>
              <a:t>•</a:t>
            </a:r>
            <a:r>
              <a:rPr dirty="0" sz="3550" spc="844">
                <a:solidFill>
                  <a:srgbClr val="2b4141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Pertumbuhan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ekonomi</a:t>
            </a:r>
          </a:p>
          <a:p>
            <a:pPr marL="0" marR="0">
              <a:lnSpc>
                <a:spcPts val="3964"/>
              </a:lnSpc>
              <a:spcBef>
                <a:spcPts val="1234"/>
              </a:spcBef>
              <a:spcAft>
                <a:spcPts val="0"/>
              </a:spcAft>
            </a:pPr>
            <a:r>
              <a:rPr dirty="0" sz="3550">
                <a:solidFill>
                  <a:srgbClr val="2b4141"/>
                </a:solidFill>
                <a:latin typeface="IFIJSH+ArialMT"/>
                <a:cs typeface="IFIJSH+ArialMT"/>
              </a:rPr>
              <a:t>•</a:t>
            </a:r>
            <a:r>
              <a:rPr dirty="0" sz="3550" spc="844">
                <a:solidFill>
                  <a:srgbClr val="2b4141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Produktivitas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51201" y="5822151"/>
            <a:ext cx="7047910" cy="1208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64"/>
              </a:lnSpc>
              <a:spcBef>
                <a:spcPts val="0"/>
              </a:spcBef>
              <a:spcAft>
                <a:spcPts val="0"/>
              </a:spcAft>
            </a:pPr>
            <a:r>
              <a:rPr dirty="0" sz="3550">
                <a:solidFill>
                  <a:srgbClr val="2b4141"/>
                </a:solidFill>
                <a:latin typeface="IFIJSH+ArialMT"/>
                <a:cs typeface="IFIJSH+ArialMT"/>
              </a:rPr>
              <a:t>•</a:t>
            </a:r>
            <a:r>
              <a:rPr dirty="0" sz="3550" spc="844">
                <a:solidFill>
                  <a:srgbClr val="2b4141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Teknologi,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Produk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dan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Jasa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baru</a:t>
            </a:r>
          </a:p>
          <a:p>
            <a:pPr marL="0" marR="0">
              <a:lnSpc>
                <a:spcPts val="3964"/>
              </a:lnSpc>
              <a:spcBef>
                <a:spcPts val="1234"/>
              </a:spcBef>
              <a:spcAft>
                <a:spcPts val="0"/>
              </a:spcAft>
            </a:pPr>
            <a:r>
              <a:rPr dirty="0" sz="3550">
                <a:solidFill>
                  <a:srgbClr val="2b4141"/>
                </a:solidFill>
                <a:latin typeface="IFIJSH+ArialMT"/>
                <a:cs typeface="IFIJSH+ArialMT"/>
              </a:rPr>
              <a:t>•</a:t>
            </a:r>
            <a:r>
              <a:rPr dirty="0" sz="3550" spc="844">
                <a:solidFill>
                  <a:srgbClr val="2b4141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Perubahan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 </a:t>
            </a:r>
            <a:r>
              <a:rPr dirty="0" sz="3500">
                <a:solidFill>
                  <a:srgbClr val="2b4141"/>
                </a:solidFill>
                <a:latin typeface="SECMQS+Arimo-Regular"/>
                <a:cs typeface="SECMQS+Arimo-Regular"/>
              </a:rPr>
              <a:t>pasar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8700" y="8990391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b4141"/>
                </a:solidFill>
                <a:latin typeface="SECMQS+Arimo-Regular"/>
                <a:cs typeface="SECMQS+Arimo-Regular"/>
              </a:rPr>
              <a:t>08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5520" y="9016417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b4141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049716"/>
            <a:ext cx="117184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Presentasi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1351977"/>
            <a:ext cx="1819063" cy="279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Kewirausahaan</a:t>
            </a: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 </a:t>
            </a:r>
            <a:r>
              <a:rPr dirty="0" sz="1700">
                <a:solidFill>
                  <a:srgbClr val="ffffff"/>
                </a:solidFill>
                <a:latin typeface="SECMQS+Arimo-Regular"/>
                <a:cs typeface="SECMQS+Arimo-Regular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81327" y="3310564"/>
            <a:ext cx="10044684" cy="3617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74195" marR="0">
              <a:lnSpc>
                <a:spcPts val="143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0" b="1">
                <a:solidFill>
                  <a:srgbClr val="ffffff"/>
                </a:solidFill>
                <a:latin typeface="MEUWIR+InriaSerif-Bold"/>
                <a:cs typeface="MEUWIR+InriaSerif-Bold"/>
              </a:rPr>
              <a:t>Motivasi</a:t>
            </a:r>
          </a:p>
          <a:p>
            <a:pPr marL="0" marR="0">
              <a:lnSpc>
                <a:spcPts val="13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0" b="1">
                <a:solidFill>
                  <a:srgbClr val="ffffff"/>
                </a:solidFill>
                <a:latin typeface="MEUWIR+InriaSerif-Bold"/>
                <a:cs typeface="MEUWIR+InriaSerif-Bold"/>
              </a:rPr>
              <a:t>Berwirausaha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13538" y="9005314"/>
            <a:ext cx="4066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CMQS+Arimo-Regular"/>
                <a:cs typeface="SECMQS+Arimo-Regular"/>
              </a:rPr>
              <a:t>09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10358" y="9031340"/>
            <a:ext cx="69433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SECMQS+Arimo-Regular"/>
                <a:cs typeface="SECMQS+Arimo-Regular"/>
              </a:rPr>
              <a:t>NEXT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2022-10-04T10:15:23-05:00</dcterms:modified>
</cp:coreProperties>
</file>