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ria Serif" charset="1" panose="00000000000000000000"/>
      <p:regular r:id="rId10"/>
    </p:embeddedFont>
    <p:embeddedFont>
      <p:font typeface="Inria Serif Bold" charset="1" panose="00000000000000000000"/>
      <p:regular r:id="rId11"/>
    </p:embeddedFont>
    <p:embeddedFont>
      <p:font typeface="Inria Serif Italics" charset="1" panose="00000000000000000000"/>
      <p:regular r:id="rId12"/>
    </p:embeddedFont>
    <p:embeddedFont>
      <p:font typeface="Inria Serif Bold Italics" charset="1" panose="0000000000000000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5.jpeg" Type="http://schemas.openxmlformats.org/officeDocument/2006/relationships/image"/><Relationship Id="rId4" Target="https://youtu.be/TQ6h2DgrvMY" TargetMode="External" Type="http://schemas.openxmlformats.org/officeDocument/2006/relationships/video"/><Relationship Id="rId5" Target="../media/image16.png" Type="http://schemas.openxmlformats.org/officeDocument/2006/relationships/image"/><Relationship Id="rId6"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141"/>
        </a:solidFill>
      </p:bgPr>
    </p:bg>
    <p:spTree>
      <p:nvGrpSpPr>
        <p:cNvPr id="1" name=""/>
        <p:cNvGrpSpPr/>
        <p:nvPr/>
      </p:nvGrpSpPr>
      <p:grpSpPr>
        <a:xfrm>
          <a:off x="0" y="0"/>
          <a:ext cx="0" cy="0"/>
          <a:chOff x="0" y="0"/>
          <a:chExt cx="0" cy="0"/>
        </a:xfrm>
      </p:grpSpPr>
      <p:grpSp>
        <p:nvGrpSpPr>
          <p:cNvPr name="Group 2" id="2"/>
          <p:cNvGrpSpPr/>
          <p:nvPr/>
        </p:nvGrpSpPr>
        <p:grpSpPr>
          <a:xfrm rot="0">
            <a:off x="1625520" y="8991282"/>
            <a:ext cx="848941" cy="235585"/>
            <a:chOff x="0" y="0"/>
            <a:chExt cx="1131921" cy="314113"/>
          </a:xfrm>
        </p:grpSpPr>
        <p:grpSp>
          <p:nvGrpSpPr>
            <p:cNvPr name="Group 3" id="3"/>
            <p:cNvGrpSpPr/>
            <p:nvPr/>
          </p:nvGrpSpPr>
          <p:grpSpPr>
            <a:xfrm rot="0">
              <a:off x="890511" y="106056"/>
              <a:ext cx="241410" cy="102001"/>
              <a:chOff x="0" y="0"/>
              <a:chExt cx="1015946" cy="429260"/>
            </a:xfrm>
          </p:grpSpPr>
          <p:sp>
            <p:nvSpPr>
              <p:cNvPr name="Freeform 4" id="4"/>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5" id="5"/>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FFFFFF"/>
                  </a:solidFill>
                  <a:latin typeface="Open Sauce"/>
                </a:rPr>
                <a:t>NEXT</a:t>
              </a:r>
            </a:p>
          </p:txBody>
        </p:sp>
      </p:grpSp>
      <p:pic>
        <p:nvPicPr>
          <p:cNvPr name="Picture 6" id="6"/>
          <p:cNvPicPr>
            <a:picLocks noChangeAspect="true"/>
          </p:cNvPicPr>
          <p:nvPr/>
        </p:nvPicPr>
        <p:blipFill>
          <a:blip r:embed="rId2"/>
          <a:srcRect l="3100" t="0" r="37825" b="0"/>
          <a:stretch>
            <a:fillRect/>
          </a:stretch>
        </p:blipFill>
        <p:spPr>
          <a:xfrm flipH="false" flipV="false" rot="0">
            <a:off x="13730355" y="0"/>
            <a:ext cx="4557645" cy="10287000"/>
          </a:xfrm>
          <a:prstGeom prst="rect">
            <a:avLst/>
          </a:prstGeom>
        </p:spPr>
      </p:pic>
      <p:grpSp>
        <p:nvGrpSpPr>
          <p:cNvPr name="Group 7" id="7"/>
          <p:cNvGrpSpPr/>
          <p:nvPr/>
        </p:nvGrpSpPr>
        <p:grpSpPr>
          <a:xfrm rot="0">
            <a:off x="1028700" y="3516252"/>
            <a:ext cx="11403979" cy="3254497"/>
            <a:chOff x="0" y="0"/>
            <a:chExt cx="15205305" cy="4339329"/>
          </a:xfrm>
        </p:grpSpPr>
        <p:sp>
          <p:nvSpPr>
            <p:cNvPr name="TextBox 8" id="8"/>
            <p:cNvSpPr txBox="true"/>
            <p:nvPr/>
          </p:nvSpPr>
          <p:spPr>
            <a:xfrm rot="0">
              <a:off x="0" y="28575"/>
              <a:ext cx="15205305" cy="2981911"/>
            </a:xfrm>
            <a:prstGeom prst="rect">
              <a:avLst/>
            </a:prstGeom>
          </p:spPr>
          <p:txBody>
            <a:bodyPr anchor="t" rtlCol="false" tIns="0" lIns="0" bIns="0" rIns="0">
              <a:spAutoFit/>
            </a:bodyPr>
            <a:lstStyle/>
            <a:p>
              <a:pPr>
                <a:lnSpc>
                  <a:spcPts val="8740"/>
                </a:lnSpc>
              </a:pPr>
              <a:r>
                <a:rPr lang="en-US" sz="7600">
                  <a:solidFill>
                    <a:srgbClr val="FFFFFF"/>
                  </a:solidFill>
                  <a:latin typeface="Inria Serif Bold"/>
                </a:rPr>
                <a:t>Prinsip Dasar, Manfaat &amp; Motivasi Berwirausaha</a:t>
              </a:r>
            </a:p>
          </p:txBody>
        </p:sp>
        <p:sp>
          <p:nvSpPr>
            <p:cNvPr name="TextBox 9" id="9"/>
            <p:cNvSpPr txBox="true"/>
            <p:nvPr/>
          </p:nvSpPr>
          <p:spPr>
            <a:xfrm rot="0">
              <a:off x="0" y="3748144"/>
              <a:ext cx="15205305" cy="591185"/>
            </a:xfrm>
            <a:prstGeom prst="rect">
              <a:avLst/>
            </a:prstGeom>
          </p:spPr>
          <p:txBody>
            <a:bodyPr anchor="t" rtlCol="false" tIns="0" lIns="0" bIns="0" rIns="0">
              <a:spAutoFit/>
            </a:bodyPr>
            <a:lstStyle/>
            <a:p>
              <a:pPr>
                <a:lnSpc>
                  <a:spcPts val="3780"/>
                </a:lnSpc>
              </a:pPr>
              <a:r>
                <a:rPr lang="en-US" sz="2700">
                  <a:solidFill>
                    <a:srgbClr val="FFFFFF"/>
                  </a:solidFill>
                  <a:latin typeface="Open Sauce"/>
                </a:rPr>
                <a:t>Kelompok K</a:t>
              </a:r>
            </a:p>
          </p:txBody>
        </p:sp>
      </p:grpSp>
      <p:sp>
        <p:nvSpPr>
          <p:cNvPr name="TextBox 10" id="10"/>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FFFFFF"/>
                </a:solidFill>
                <a:latin typeface="Open Sauce"/>
              </a:rPr>
              <a:t>Presentasi Kewirausahaan 1</a:t>
            </a:r>
          </a:p>
        </p:txBody>
      </p:sp>
      <p:sp>
        <p:nvSpPr>
          <p:cNvPr name="TextBox 11" id="11"/>
          <p:cNvSpPr txBox="true"/>
          <p:nvPr/>
        </p:nvSpPr>
        <p:spPr>
          <a:xfrm rot="0">
            <a:off x="1028700" y="8984297"/>
            <a:ext cx="344678" cy="259080"/>
          </a:xfrm>
          <a:prstGeom prst="rect">
            <a:avLst/>
          </a:prstGeom>
        </p:spPr>
        <p:txBody>
          <a:bodyPr anchor="t" rtlCol="false" tIns="0" lIns="0" bIns="0" rIns="0">
            <a:spAutoFit/>
          </a:bodyPr>
          <a:lstStyle/>
          <a:p>
            <a:pPr>
              <a:lnSpc>
                <a:spcPts val="2070"/>
              </a:lnSpc>
            </a:pPr>
            <a:r>
              <a:rPr lang="en-US" sz="1800">
                <a:solidFill>
                  <a:srgbClr val="FFFFFF"/>
                </a:solidFill>
                <a:latin typeface="Open Sauce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410359" y="9006205"/>
            <a:ext cx="848941" cy="235585"/>
            <a:chOff x="0" y="0"/>
            <a:chExt cx="1131921" cy="314113"/>
          </a:xfrm>
        </p:grpSpPr>
        <p:grpSp>
          <p:nvGrpSpPr>
            <p:cNvPr name="Group 3" id="3"/>
            <p:cNvGrpSpPr/>
            <p:nvPr/>
          </p:nvGrpSpPr>
          <p:grpSpPr>
            <a:xfrm rot="0">
              <a:off x="890511" y="106056"/>
              <a:ext cx="241410" cy="102001"/>
              <a:chOff x="0" y="0"/>
              <a:chExt cx="1015946" cy="429260"/>
            </a:xfrm>
          </p:grpSpPr>
          <p:sp>
            <p:nvSpPr>
              <p:cNvPr name="Freeform 4" id="4"/>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5" id="5"/>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6" id="6"/>
          <p:cNvSpPr txBox="true"/>
          <p:nvPr/>
        </p:nvSpPr>
        <p:spPr>
          <a:xfrm rot="0">
            <a:off x="15050662" y="1000125"/>
            <a:ext cx="2208638" cy="575747"/>
          </a:xfrm>
          <a:prstGeom prst="rect">
            <a:avLst/>
          </a:prstGeom>
        </p:spPr>
        <p:txBody>
          <a:bodyPr anchor="t" rtlCol="false" tIns="0" lIns="0" bIns="0" rIns="0">
            <a:spAutoFit/>
          </a:bodyPr>
          <a:lstStyle/>
          <a:p>
            <a:pPr algn="r">
              <a:lnSpc>
                <a:spcPts val="2379"/>
              </a:lnSpc>
            </a:pPr>
            <a:r>
              <a:rPr lang="en-US" sz="1699">
                <a:solidFill>
                  <a:srgbClr val="2B4141"/>
                </a:solidFill>
                <a:latin typeface="Open Sauce"/>
              </a:rPr>
              <a:t>Presentasi Kewirausahaan 1</a:t>
            </a:r>
          </a:p>
        </p:txBody>
      </p:sp>
      <p:sp>
        <p:nvSpPr>
          <p:cNvPr name="TextBox 7" id="7"/>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10</a:t>
            </a:r>
          </a:p>
        </p:txBody>
      </p:sp>
      <p:sp>
        <p:nvSpPr>
          <p:cNvPr name="TextBox 8" id="8"/>
          <p:cNvSpPr txBox="true"/>
          <p:nvPr/>
        </p:nvSpPr>
        <p:spPr>
          <a:xfrm rot="0">
            <a:off x="1191095" y="4916586"/>
            <a:ext cx="15096980" cy="1736261"/>
          </a:xfrm>
          <a:prstGeom prst="rect">
            <a:avLst/>
          </a:prstGeom>
        </p:spPr>
        <p:txBody>
          <a:bodyPr anchor="t" rtlCol="false" tIns="0" lIns="0" bIns="0" rIns="0">
            <a:spAutoFit/>
          </a:bodyPr>
          <a:lstStyle/>
          <a:p>
            <a:pPr algn="just">
              <a:lnSpc>
                <a:spcPts val="3503"/>
              </a:lnSpc>
            </a:pPr>
            <a:r>
              <a:rPr lang="en-US" sz="2502">
                <a:solidFill>
                  <a:srgbClr val="2B4141"/>
                </a:solidFill>
                <a:latin typeface="Open Sauce"/>
              </a:rPr>
              <a:t>Keadaan yang mendorong, menggerakkan dan mengarahkan keinginan individu untuk melakukan kegiatan kewirausahaan, dengan cara mandiri, percaya pada diri sendiri, berorientasi ke masa depan, berani mengambil resiko, kreatif dan menilai tinggi hasrat inovasi.</a:t>
            </a:r>
          </a:p>
          <a:p>
            <a:pPr algn="just">
              <a:lnSpc>
                <a:spcPts val="3503"/>
              </a:lnSpc>
            </a:pPr>
          </a:p>
        </p:txBody>
      </p:sp>
      <p:sp>
        <p:nvSpPr>
          <p:cNvPr name="TextBox 9" id="9"/>
          <p:cNvSpPr txBox="true"/>
          <p:nvPr/>
        </p:nvSpPr>
        <p:spPr>
          <a:xfrm rot="0">
            <a:off x="1028700" y="3867040"/>
            <a:ext cx="10419545" cy="887062"/>
          </a:xfrm>
          <a:prstGeom prst="rect">
            <a:avLst/>
          </a:prstGeom>
        </p:spPr>
        <p:txBody>
          <a:bodyPr anchor="t" rtlCol="false" tIns="0" lIns="0" bIns="0" rIns="0">
            <a:spAutoFit/>
          </a:bodyPr>
          <a:lstStyle/>
          <a:p>
            <a:pPr>
              <a:lnSpc>
                <a:spcPts val="7279"/>
              </a:lnSpc>
            </a:pPr>
            <a:r>
              <a:rPr lang="en-US" sz="5199">
                <a:solidFill>
                  <a:srgbClr val="2B4141"/>
                </a:solidFill>
                <a:latin typeface="Open Sauce Bold"/>
              </a:rPr>
              <a:t>Definisi Motivasi Berwirausaha :</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6983" y="9241790"/>
            <a:ext cx="753191" cy="795115"/>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4141"/>
        </a:solidFill>
      </p:bgPr>
    </p:bg>
    <p:spTree>
      <p:nvGrpSpPr>
        <p:cNvPr id="1" name=""/>
        <p:cNvGrpSpPr/>
        <p:nvPr/>
      </p:nvGrpSpPr>
      <p:grpSpPr>
        <a:xfrm>
          <a:off x="0" y="0"/>
          <a:ext cx="0" cy="0"/>
          <a:chOff x="0" y="0"/>
          <a:chExt cx="0" cy="0"/>
        </a:xfrm>
      </p:grpSpPr>
      <p:sp>
        <p:nvSpPr>
          <p:cNvPr name="TextBox 2" id="2"/>
          <p:cNvSpPr txBox="true"/>
          <p:nvPr/>
        </p:nvSpPr>
        <p:spPr>
          <a:xfrm rot="0">
            <a:off x="1028700" y="3485715"/>
            <a:ext cx="11304782" cy="815909"/>
          </a:xfrm>
          <a:prstGeom prst="rect">
            <a:avLst/>
          </a:prstGeom>
        </p:spPr>
        <p:txBody>
          <a:bodyPr anchor="t" rtlCol="false" tIns="0" lIns="0" bIns="0" rIns="0">
            <a:spAutoFit/>
          </a:bodyPr>
          <a:lstStyle/>
          <a:p>
            <a:pPr>
              <a:lnSpc>
                <a:spcPts val="6324"/>
              </a:lnSpc>
            </a:pPr>
            <a:r>
              <a:rPr lang="en-US" sz="5500">
                <a:solidFill>
                  <a:srgbClr val="FFFFFF"/>
                </a:solidFill>
                <a:latin typeface="Inria Serif Bold"/>
              </a:rPr>
              <a:t>4 Faktor Motivasi Berwirausaha</a:t>
            </a:r>
          </a:p>
        </p:txBody>
      </p:sp>
      <p:grpSp>
        <p:nvGrpSpPr>
          <p:cNvPr name="Group 3" id="3"/>
          <p:cNvGrpSpPr/>
          <p:nvPr/>
        </p:nvGrpSpPr>
        <p:grpSpPr>
          <a:xfrm rot="0">
            <a:off x="1483846" y="4686209"/>
            <a:ext cx="13821128" cy="334546"/>
            <a:chOff x="0" y="0"/>
            <a:chExt cx="18428171" cy="446061"/>
          </a:xfrm>
        </p:grpSpPr>
        <p:sp>
          <p:nvSpPr>
            <p:cNvPr name="AutoShape 4" id="4"/>
            <p:cNvSpPr/>
            <p:nvPr/>
          </p:nvSpPr>
          <p:spPr>
            <a:xfrm rot="0">
              <a:off x="0" y="194733"/>
              <a:ext cx="762741" cy="12700"/>
            </a:xfrm>
            <a:prstGeom prst="rect">
              <a:avLst/>
            </a:prstGeom>
            <a:solidFill>
              <a:srgbClr val="FFFFFF"/>
            </a:solidFill>
          </p:spPr>
        </p:sp>
        <p:sp>
          <p:nvSpPr>
            <p:cNvPr name="TextBox 5" id="5"/>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Memiliki visi dan tujuan yang jelas</a:t>
              </a:r>
            </a:p>
          </p:txBody>
        </p:sp>
      </p:grpSp>
      <p:grpSp>
        <p:nvGrpSpPr>
          <p:cNvPr name="Group 6" id="6"/>
          <p:cNvGrpSpPr/>
          <p:nvPr/>
        </p:nvGrpSpPr>
        <p:grpSpPr>
          <a:xfrm rot="0">
            <a:off x="1483846" y="5283297"/>
            <a:ext cx="13821128" cy="334546"/>
            <a:chOff x="0" y="0"/>
            <a:chExt cx="18428171" cy="446061"/>
          </a:xfrm>
        </p:grpSpPr>
        <p:sp>
          <p:nvSpPr>
            <p:cNvPr name="AutoShape 7" id="7"/>
            <p:cNvSpPr/>
            <p:nvPr/>
          </p:nvSpPr>
          <p:spPr>
            <a:xfrm rot="0">
              <a:off x="0" y="194733"/>
              <a:ext cx="762741" cy="12700"/>
            </a:xfrm>
            <a:prstGeom prst="rect">
              <a:avLst/>
            </a:prstGeom>
            <a:solidFill>
              <a:srgbClr val="FFFFFF"/>
            </a:solidFill>
          </p:spPr>
        </p:sp>
        <p:sp>
          <p:nvSpPr>
            <p:cNvPr name="TextBox 8" id="8"/>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Selalu bersifat optimis dalam mengelola usahanya</a:t>
              </a:r>
            </a:p>
          </p:txBody>
        </p:sp>
      </p:grpSp>
      <p:grpSp>
        <p:nvGrpSpPr>
          <p:cNvPr name="Group 9" id="9"/>
          <p:cNvGrpSpPr/>
          <p:nvPr/>
        </p:nvGrpSpPr>
        <p:grpSpPr>
          <a:xfrm rot="0">
            <a:off x="1483846" y="5884543"/>
            <a:ext cx="13821128" cy="334546"/>
            <a:chOff x="0" y="0"/>
            <a:chExt cx="18428171" cy="446061"/>
          </a:xfrm>
        </p:grpSpPr>
        <p:sp>
          <p:nvSpPr>
            <p:cNvPr name="AutoShape 10" id="10"/>
            <p:cNvSpPr/>
            <p:nvPr/>
          </p:nvSpPr>
          <p:spPr>
            <a:xfrm rot="0">
              <a:off x="0" y="194733"/>
              <a:ext cx="762741" cy="12700"/>
            </a:xfrm>
            <a:prstGeom prst="rect">
              <a:avLst/>
            </a:prstGeom>
            <a:solidFill>
              <a:srgbClr val="FFFFFF"/>
            </a:solidFill>
          </p:spPr>
        </p:sp>
        <p:sp>
          <p:nvSpPr>
            <p:cNvPr name="TextBox 11" id="11"/>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Berorientasi pada prestasi</a:t>
              </a:r>
            </a:p>
          </p:txBody>
        </p:sp>
      </p:grpSp>
      <p:grpSp>
        <p:nvGrpSpPr>
          <p:cNvPr name="Group 12" id="12"/>
          <p:cNvGrpSpPr/>
          <p:nvPr/>
        </p:nvGrpSpPr>
        <p:grpSpPr>
          <a:xfrm rot="0">
            <a:off x="1483846" y="6485789"/>
            <a:ext cx="13821128" cy="334546"/>
            <a:chOff x="0" y="0"/>
            <a:chExt cx="18428171" cy="446061"/>
          </a:xfrm>
        </p:grpSpPr>
        <p:sp>
          <p:nvSpPr>
            <p:cNvPr name="AutoShape 13" id="13"/>
            <p:cNvSpPr/>
            <p:nvPr/>
          </p:nvSpPr>
          <p:spPr>
            <a:xfrm rot="0">
              <a:off x="0" y="194733"/>
              <a:ext cx="762741" cy="12700"/>
            </a:xfrm>
            <a:prstGeom prst="rect">
              <a:avLst/>
            </a:prstGeom>
            <a:solidFill>
              <a:srgbClr val="FFFFFF"/>
            </a:solidFill>
          </p:spPr>
        </p:sp>
        <p:sp>
          <p:nvSpPr>
            <p:cNvPr name="TextBox 14" id="14"/>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Yakin dengan kemampuan diri sendiri</a:t>
              </a:r>
            </a:p>
          </p:txBody>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878" y="9094976"/>
            <a:ext cx="382299" cy="1046093"/>
          </a:xfrm>
          <a:prstGeom prst="rect">
            <a:avLst/>
          </a:prstGeom>
        </p:spPr>
      </p:pic>
      <p:grpSp>
        <p:nvGrpSpPr>
          <p:cNvPr name="Group 16" id="16"/>
          <p:cNvGrpSpPr/>
          <p:nvPr/>
        </p:nvGrpSpPr>
        <p:grpSpPr>
          <a:xfrm rot="0">
            <a:off x="16410359" y="9006205"/>
            <a:ext cx="848941" cy="235585"/>
            <a:chOff x="0" y="0"/>
            <a:chExt cx="1131921" cy="314113"/>
          </a:xfrm>
        </p:grpSpPr>
        <p:grpSp>
          <p:nvGrpSpPr>
            <p:cNvPr name="Group 17" id="17"/>
            <p:cNvGrpSpPr/>
            <p:nvPr/>
          </p:nvGrpSpPr>
          <p:grpSpPr>
            <a:xfrm rot="0">
              <a:off x="890511" y="106056"/>
              <a:ext cx="241410" cy="102001"/>
              <a:chOff x="0" y="0"/>
              <a:chExt cx="1015946" cy="429260"/>
            </a:xfrm>
          </p:grpSpPr>
          <p:sp>
            <p:nvSpPr>
              <p:cNvPr name="Freeform 18" id="18"/>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19" id="19"/>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20" id="20"/>
          <p:cNvSpPr txBox="true"/>
          <p:nvPr/>
        </p:nvSpPr>
        <p:spPr>
          <a:xfrm rot="0">
            <a:off x="15050662" y="1000125"/>
            <a:ext cx="2208638" cy="575747"/>
          </a:xfrm>
          <a:prstGeom prst="rect">
            <a:avLst/>
          </a:prstGeom>
        </p:spPr>
        <p:txBody>
          <a:bodyPr anchor="t" rtlCol="false" tIns="0" lIns="0" bIns="0" rIns="0">
            <a:spAutoFit/>
          </a:bodyPr>
          <a:lstStyle/>
          <a:p>
            <a:pPr algn="r">
              <a:lnSpc>
                <a:spcPts val="2379"/>
              </a:lnSpc>
            </a:pPr>
            <a:r>
              <a:rPr lang="en-US" sz="1699">
                <a:solidFill>
                  <a:srgbClr val="FFFFFF"/>
                </a:solidFill>
                <a:latin typeface="Open Sauce"/>
              </a:rPr>
              <a:t>Presentasi Kewirausahaan 1</a:t>
            </a:r>
          </a:p>
        </p:txBody>
      </p:sp>
      <p:sp>
        <p:nvSpPr>
          <p:cNvPr name="TextBox 21" id="21"/>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FFFFFF"/>
                </a:solidFill>
                <a:latin typeface="Open Sauce Bold"/>
              </a:rPr>
              <a:t>11</a:t>
            </a:r>
          </a:p>
        </p:txBody>
      </p:sp>
      <p:grpSp>
        <p:nvGrpSpPr>
          <p:cNvPr name="Group 22" id="22"/>
          <p:cNvGrpSpPr/>
          <p:nvPr/>
        </p:nvGrpSpPr>
        <p:grpSpPr>
          <a:xfrm rot="0">
            <a:off x="16410359" y="9006238"/>
            <a:ext cx="848941" cy="235519"/>
            <a:chOff x="0" y="0"/>
            <a:chExt cx="1131921" cy="314025"/>
          </a:xfrm>
        </p:grpSpPr>
        <p:grpSp>
          <p:nvGrpSpPr>
            <p:cNvPr name="Group 23" id="23"/>
            <p:cNvGrpSpPr/>
            <p:nvPr/>
          </p:nvGrpSpPr>
          <p:grpSpPr>
            <a:xfrm rot="0">
              <a:off x="890511" y="106012"/>
              <a:ext cx="241410" cy="102001"/>
              <a:chOff x="0" y="0"/>
              <a:chExt cx="1015946" cy="429260"/>
            </a:xfrm>
          </p:grpSpPr>
          <p:sp>
            <p:nvSpPr>
              <p:cNvPr name="Freeform 24" id="24"/>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25" id="25"/>
            <p:cNvSpPr txBox="true"/>
            <p:nvPr/>
          </p:nvSpPr>
          <p:spPr>
            <a:xfrm rot="0">
              <a:off x="0" y="-28575"/>
              <a:ext cx="788911" cy="342600"/>
            </a:xfrm>
            <a:prstGeom prst="rect">
              <a:avLst/>
            </a:prstGeom>
          </p:spPr>
          <p:txBody>
            <a:bodyPr anchor="t" rtlCol="false" tIns="0" lIns="0" bIns="0" rIns="0">
              <a:spAutoFit/>
            </a:bodyPr>
            <a:lstStyle/>
            <a:p>
              <a:pPr>
                <a:lnSpc>
                  <a:spcPts val="2240"/>
                </a:lnSpc>
              </a:pPr>
              <a:r>
                <a:rPr lang="en-US" sz="1600">
                  <a:solidFill>
                    <a:srgbClr val="FFFFFF"/>
                  </a:solidFill>
                  <a:latin typeface="Open Sauce"/>
                </a:rPr>
                <a:t>NEXT</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blip>
          <a:srcRect l="0" t="7825" r="0" b="7825"/>
          <a:stretch>
            <a:fillRect/>
          </a:stretch>
        </p:blipFill>
        <p:spPr>
          <a:xfrm>
            <a:off x="0" y="0"/>
            <a:ext cx="18288000" cy="10287000"/>
          </a:xfrm>
          <a:prstGeom prst="rect">
            <a:avLst/>
          </a:prstGeom>
        </p:spPr>
      </p:pic>
      <p:grpSp>
        <p:nvGrpSpPr>
          <p:cNvPr name="Group 3" id="3"/>
          <p:cNvGrpSpPr/>
          <p:nvPr/>
        </p:nvGrpSpPr>
        <p:grpSpPr>
          <a:xfrm rot="0">
            <a:off x="16410359" y="9006205"/>
            <a:ext cx="848941" cy="235585"/>
            <a:chOff x="0" y="0"/>
            <a:chExt cx="1131921" cy="314113"/>
          </a:xfrm>
        </p:grpSpPr>
        <p:grpSp>
          <p:nvGrpSpPr>
            <p:cNvPr name="Group 4" id="4"/>
            <p:cNvGrpSpPr/>
            <p:nvPr/>
          </p:nvGrpSpPr>
          <p:grpSpPr>
            <a:xfrm rot="0">
              <a:off x="890511" y="106056"/>
              <a:ext cx="241410" cy="102001"/>
              <a:chOff x="0" y="0"/>
              <a:chExt cx="1015946" cy="429260"/>
            </a:xfrm>
          </p:grpSpPr>
          <p:sp>
            <p:nvSpPr>
              <p:cNvPr name="Freeform 5" id="5"/>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6" id="6"/>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7" id="7"/>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2B4141"/>
                </a:solidFill>
                <a:latin typeface="Open Sauce"/>
              </a:rPr>
              <a:t>Presentasi Kewirausahaan 1</a:t>
            </a:r>
          </a:p>
        </p:txBody>
      </p:sp>
      <p:sp>
        <p:nvSpPr>
          <p:cNvPr name="TextBox 8" id="8"/>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12</a:t>
            </a:r>
          </a:p>
        </p:txBody>
      </p:sp>
      <p:pic>
        <p:nvPicPr>
          <p:cNvPr name="Picture 9" id="9"/>
          <p:cNvPicPr>
            <a:picLocks noChangeAspect="true"/>
          </p:cNvPicPr>
          <p:nvPr>
            <a:videoFile r:link="rId4"/>
          </p:nvPr>
        </p:nvPicPr>
        <p:blipFill>
          <a:blip r:embed="rId3"/>
          <a:stretch>
            <a:fillRect/>
          </a:stretch>
        </p:blipFill>
        <p:spPr>
          <a:xfrm rot="0">
            <a:off x="2620025" y="1650241"/>
            <a:ext cx="13047950" cy="7339471"/>
          </a:xfrm>
          <a:prstGeom prst="rect">
            <a:avLst/>
          </a:prstGeom>
        </p:spPr>
      </p:pic>
      <p:pic>
        <p:nvPicPr>
          <p:cNvPr name="Picture 10" id="10"/>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7668" y="9408439"/>
            <a:ext cx="720423" cy="740621"/>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40206" y="1656146"/>
            <a:ext cx="10286822" cy="1498971"/>
          </a:xfrm>
          <a:prstGeom prst="rect">
            <a:avLst/>
          </a:prstGeom>
        </p:spPr>
        <p:txBody>
          <a:bodyPr anchor="t" rtlCol="false" tIns="0" lIns="0" bIns="0" rIns="0">
            <a:spAutoFit/>
          </a:bodyPr>
          <a:lstStyle/>
          <a:p>
            <a:pPr>
              <a:lnSpc>
                <a:spcPts val="5865"/>
              </a:lnSpc>
            </a:pPr>
            <a:r>
              <a:rPr lang="en-US" sz="5100">
                <a:solidFill>
                  <a:srgbClr val="2B4141"/>
                </a:solidFill>
                <a:latin typeface="Inria Serif Bold"/>
              </a:rPr>
              <a:t>Poin yang dapat diambil dari video Bob Sadino</a:t>
            </a:r>
          </a:p>
        </p:txBody>
      </p:sp>
      <p:grpSp>
        <p:nvGrpSpPr>
          <p:cNvPr name="Group 3" id="3"/>
          <p:cNvGrpSpPr/>
          <p:nvPr/>
        </p:nvGrpSpPr>
        <p:grpSpPr>
          <a:xfrm rot="0">
            <a:off x="2426666" y="3488022"/>
            <a:ext cx="13821128" cy="301592"/>
            <a:chOff x="0" y="0"/>
            <a:chExt cx="18428171" cy="402123"/>
          </a:xfrm>
        </p:grpSpPr>
        <p:sp>
          <p:nvSpPr>
            <p:cNvPr name="AutoShape 4" id="4"/>
            <p:cNvSpPr/>
            <p:nvPr/>
          </p:nvSpPr>
          <p:spPr>
            <a:xfrm rot="0">
              <a:off x="0" y="194733"/>
              <a:ext cx="762741" cy="12700"/>
            </a:xfrm>
            <a:prstGeom prst="rect">
              <a:avLst/>
            </a:prstGeom>
            <a:solidFill>
              <a:srgbClr val="2B4141"/>
            </a:solidFill>
          </p:spPr>
        </p:sp>
        <p:sp>
          <p:nvSpPr>
            <p:cNvPr name="TextBox 5" id="5"/>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Pantang menyerah</a:t>
              </a:r>
            </a:p>
          </p:txBody>
        </p:sp>
      </p:grpSp>
      <p:grpSp>
        <p:nvGrpSpPr>
          <p:cNvPr name="Group 6" id="6"/>
          <p:cNvGrpSpPr/>
          <p:nvPr/>
        </p:nvGrpSpPr>
        <p:grpSpPr>
          <a:xfrm rot="0">
            <a:off x="2426666" y="4030577"/>
            <a:ext cx="13821128" cy="301592"/>
            <a:chOff x="0" y="0"/>
            <a:chExt cx="18428171" cy="402123"/>
          </a:xfrm>
        </p:grpSpPr>
        <p:sp>
          <p:nvSpPr>
            <p:cNvPr name="AutoShape 7" id="7"/>
            <p:cNvSpPr/>
            <p:nvPr/>
          </p:nvSpPr>
          <p:spPr>
            <a:xfrm rot="0">
              <a:off x="0" y="194733"/>
              <a:ext cx="762741" cy="12700"/>
            </a:xfrm>
            <a:prstGeom prst="rect">
              <a:avLst/>
            </a:prstGeom>
            <a:solidFill>
              <a:srgbClr val="2B4141"/>
            </a:solidFill>
          </p:spPr>
        </p:sp>
        <p:sp>
          <p:nvSpPr>
            <p:cNvPr name="TextBox 8" id="8"/>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Innovatif &amp; Kreatif</a:t>
              </a:r>
            </a:p>
          </p:txBody>
        </p:sp>
      </p:grpSp>
      <p:grpSp>
        <p:nvGrpSpPr>
          <p:cNvPr name="Group 9" id="9"/>
          <p:cNvGrpSpPr/>
          <p:nvPr/>
        </p:nvGrpSpPr>
        <p:grpSpPr>
          <a:xfrm rot="0">
            <a:off x="2426666" y="4570294"/>
            <a:ext cx="13821128" cy="301592"/>
            <a:chOff x="0" y="0"/>
            <a:chExt cx="18428171" cy="402123"/>
          </a:xfrm>
        </p:grpSpPr>
        <p:sp>
          <p:nvSpPr>
            <p:cNvPr name="AutoShape 10" id="10"/>
            <p:cNvSpPr/>
            <p:nvPr/>
          </p:nvSpPr>
          <p:spPr>
            <a:xfrm rot="0">
              <a:off x="0" y="194733"/>
              <a:ext cx="762741" cy="12700"/>
            </a:xfrm>
            <a:prstGeom prst="rect">
              <a:avLst/>
            </a:prstGeom>
            <a:solidFill>
              <a:srgbClr val="2B4141"/>
            </a:solidFill>
          </p:spPr>
        </p:sp>
        <p:sp>
          <p:nvSpPr>
            <p:cNvPr name="TextBox 11" id="11"/>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Memperluas koneksi</a:t>
              </a:r>
            </a:p>
          </p:txBody>
        </p:sp>
      </p:grpSp>
      <p:grpSp>
        <p:nvGrpSpPr>
          <p:cNvPr name="Group 12" id="12"/>
          <p:cNvGrpSpPr/>
          <p:nvPr/>
        </p:nvGrpSpPr>
        <p:grpSpPr>
          <a:xfrm rot="0">
            <a:off x="2426666" y="5110010"/>
            <a:ext cx="13821128" cy="301592"/>
            <a:chOff x="0" y="0"/>
            <a:chExt cx="18428171" cy="402123"/>
          </a:xfrm>
        </p:grpSpPr>
        <p:sp>
          <p:nvSpPr>
            <p:cNvPr name="AutoShape 13" id="13"/>
            <p:cNvSpPr/>
            <p:nvPr/>
          </p:nvSpPr>
          <p:spPr>
            <a:xfrm rot="0">
              <a:off x="0" y="194733"/>
              <a:ext cx="762741" cy="12700"/>
            </a:xfrm>
            <a:prstGeom prst="rect">
              <a:avLst/>
            </a:prstGeom>
            <a:solidFill>
              <a:srgbClr val="2B4141"/>
            </a:solidFill>
          </p:spPr>
        </p:sp>
        <p:sp>
          <p:nvSpPr>
            <p:cNvPr name="TextBox 14" id="14"/>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Kerjakan, bernai dan biarkan hidup mengalir</a:t>
              </a:r>
            </a:p>
          </p:txBody>
        </p:sp>
      </p:grpSp>
      <p:grpSp>
        <p:nvGrpSpPr>
          <p:cNvPr name="Group 15" id="15"/>
          <p:cNvGrpSpPr/>
          <p:nvPr/>
        </p:nvGrpSpPr>
        <p:grpSpPr>
          <a:xfrm rot="0">
            <a:off x="2426666" y="5649727"/>
            <a:ext cx="13821128" cy="301592"/>
            <a:chOff x="0" y="0"/>
            <a:chExt cx="18428171" cy="402123"/>
          </a:xfrm>
        </p:grpSpPr>
        <p:sp>
          <p:nvSpPr>
            <p:cNvPr name="AutoShape 16" id="16"/>
            <p:cNvSpPr/>
            <p:nvPr/>
          </p:nvSpPr>
          <p:spPr>
            <a:xfrm rot="0">
              <a:off x="0" y="194733"/>
              <a:ext cx="762741" cy="12700"/>
            </a:xfrm>
            <a:prstGeom prst="rect">
              <a:avLst/>
            </a:prstGeom>
            <a:solidFill>
              <a:srgbClr val="2B4141"/>
            </a:solidFill>
          </p:spPr>
        </p:sp>
        <p:sp>
          <p:nvSpPr>
            <p:cNvPr name="TextBox 17" id="17"/>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Hilangkan rasa takut ketika memulai apapun</a:t>
              </a:r>
            </a:p>
          </p:txBody>
        </p:sp>
      </p:grpSp>
      <p:grpSp>
        <p:nvGrpSpPr>
          <p:cNvPr name="Group 18" id="18"/>
          <p:cNvGrpSpPr/>
          <p:nvPr/>
        </p:nvGrpSpPr>
        <p:grpSpPr>
          <a:xfrm rot="0">
            <a:off x="2426666" y="6189444"/>
            <a:ext cx="13821128" cy="301592"/>
            <a:chOff x="0" y="0"/>
            <a:chExt cx="18428171" cy="402123"/>
          </a:xfrm>
        </p:grpSpPr>
        <p:sp>
          <p:nvSpPr>
            <p:cNvPr name="AutoShape 19" id="19"/>
            <p:cNvSpPr/>
            <p:nvPr/>
          </p:nvSpPr>
          <p:spPr>
            <a:xfrm rot="0">
              <a:off x="0" y="194733"/>
              <a:ext cx="762741" cy="12700"/>
            </a:xfrm>
            <a:prstGeom prst="rect">
              <a:avLst/>
            </a:prstGeom>
            <a:solidFill>
              <a:srgbClr val="2B4141"/>
            </a:solidFill>
          </p:spPr>
        </p:sp>
        <p:sp>
          <p:nvSpPr>
            <p:cNvPr name="TextBox 20" id="20"/>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Jangan berharap yang berlebihan</a:t>
              </a:r>
            </a:p>
          </p:txBody>
        </p:sp>
      </p:grpSp>
      <p:grpSp>
        <p:nvGrpSpPr>
          <p:cNvPr name="Group 21" id="21"/>
          <p:cNvGrpSpPr/>
          <p:nvPr/>
        </p:nvGrpSpPr>
        <p:grpSpPr>
          <a:xfrm rot="0">
            <a:off x="2426666" y="6729161"/>
            <a:ext cx="13821128" cy="301592"/>
            <a:chOff x="0" y="0"/>
            <a:chExt cx="18428171" cy="402123"/>
          </a:xfrm>
        </p:grpSpPr>
        <p:sp>
          <p:nvSpPr>
            <p:cNvPr name="AutoShape 22" id="22"/>
            <p:cNvSpPr/>
            <p:nvPr/>
          </p:nvSpPr>
          <p:spPr>
            <a:xfrm rot="0">
              <a:off x="0" y="194733"/>
              <a:ext cx="762741" cy="12700"/>
            </a:xfrm>
            <a:prstGeom prst="rect">
              <a:avLst/>
            </a:prstGeom>
            <a:solidFill>
              <a:srgbClr val="2B4141"/>
            </a:solidFill>
          </p:spPr>
        </p:sp>
        <p:sp>
          <p:nvSpPr>
            <p:cNvPr name="TextBox 23" id="23"/>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Harus memiliki kemauan, tekad dan berani mengambil peluang</a:t>
              </a:r>
            </a:p>
          </p:txBody>
        </p:sp>
      </p:grpSp>
      <p:grpSp>
        <p:nvGrpSpPr>
          <p:cNvPr name="Group 24" id="24"/>
          <p:cNvGrpSpPr/>
          <p:nvPr/>
        </p:nvGrpSpPr>
        <p:grpSpPr>
          <a:xfrm rot="0">
            <a:off x="2426666" y="7268878"/>
            <a:ext cx="13821128" cy="301592"/>
            <a:chOff x="0" y="0"/>
            <a:chExt cx="18428171" cy="402123"/>
          </a:xfrm>
        </p:grpSpPr>
        <p:sp>
          <p:nvSpPr>
            <p:cNvPr name="AutoShape 25" id="25"/>
            <p:cNvSpPr/>
            <p:nvPr/>
          </p:nvSpPr>
          <p:spPr>
            <a:xfrm rot="0">
              <a:off x="0" y="194733"/>
              <a:ext cx="762741" cy="12700"/>
            </a:xfrm>
            <a:prstGeom prst="rect">
              <a:avLst/>
            </a:prstGeom>
            <a:solidFill>
              <a:srgbClr val="2B4141"/>
            </a:solidFill>
          </p:spPr>
        </p:sp>
        <p:sp>
          <p:nvSpPr>
            <p:cNvPr name="TextBox 26" id="26"/>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Harus tahan banting</a:t>
              </a:r>
            </a:p>
          </p:txBody>
        </p:sp>
      </p:grpSp>
      <p:grpSp>
        <p:nvGrpSpPr>
          <p:cNvPr name="Group 27" id="27"/>
          <p:cNvGrpSpPr/>
          <p:nvPr/>
        </p:nvGrpSpPr>
        <p:grpSpPr>
          <a:xfrm rot="0">
            <a:off x="2426666" y="7808595"/>
            <a:ext cx="13821128" cy="301592"/>
            <a:chOff x="0" y="0"/>
            <a:chExt cx="18428171" cy="402123"/>
          </a:xfrm>
        </p:grpSpPr>
        <p:sp>
          <p:nvSpPr>
            <p:cNvPr name="AutoShape 28" id="28"/>
            <p:cNvSpPr/>
            <p:nvPr/>
          </p:nvSpPr>
          <p:spPr>
            <a:xfrm rot="0">
              <a:off x="0" y="194733"/>
              <a:ext cx="762741" cy="12700"/>
            </a:xfrm>
            <a:prstGeom prst="rect">
              <a:avLst/>
            </a:prstGeom>
            <a:solidFill>
              <a:srgbClr val="2B4141"/>
            </a:solidFill>
          </p:spPr>
        </p:sp>
        <p:sp>
          <p:nvSpPr>
            <p:cNvPr name="TextBox 29" id="29"/>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Perhitungan</a:t>
              </a:r>
            </a:p>
          </p:txBody>
        </p:sp>
      </p:grpSp>
      <p:grpSp>
        <p:nvGrpSpPr>
          <p:cNvPr name="Group 30" id="30"/>
          <p:cNvGrpSpPr/>
          <p:nvPr/>
        </p:nvGrpSpPr>
        <p:grpSpPr>
          <a:xfrm rot="0">
            <a:off x="2426666" y="8348312"/>
            <a:ext cx="13821128" cy="301592"/>
            <a:chOff x="0" y="0"/>
            <a:chExt cx="18428171" cy="402123"/>
          </a:xfrm>
        </p:grpSpPr>
        <p:sp>
          <p:nvSpPr>
            <p:cNvPr name="AutoShape 31" id="31"/>
            <p:cNvSpPr/>
            <p:nvPr/>
          </p:nvSpPr>
          <p:spPr>
            <a:xfrm rot="0">
              <a:off x="0" y="194733"/>
              <a:ext cx="762741" cy="12700"/>
            </a:xfrm>
            <a:prstGeom prst="rect">
              <a:avLst/>
            </a:prstGeom>
            <a:solidFill>
              <a:srgbClr val="2B4141"/>
            </a:solidFill>
          </p:spPr>
        </p:sp>
        <p:sp>
          <p:nvSpPr>
            <p:cNvPr name="TextBox 32" id="32"/>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Jangan lupa untuk selalu bersyukur</a:t>
              </a:r>
            </a:p>
          </p:txBody>
        </p:sp>
      </p:grpSp>
      <p:pic>
        <p:nvPicPr>
          <p:cNvPr name="Picture 33" id="3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64972" y="9241790"/>
            <a:ext cx="675277" cy="899279"/>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p:cSld>
    <p:bg>
      <p:bgPr>
        <a:solidFill>
          <a:srgbClr val="2B4141"/>
        </a:solidFill>
      </p:bgPr>
    </p:bg>
    <p:spTree>
      <p:nvGrpSpPr>
        <p:cNvPr id="1" name=""/>
        <p:cNvGrpSpPr/>
        <p:nvPr/>
      </p:nvGrpSpPr>
      <p:grpSpPr>
        <a:xfrm>
          <a:off x="0" y="0"/>
          <a:ext cx="0" cy="0"/>
          <a:chOff x="0" y="0"/>
          <a:chExt cx="0" cy="0"/>
        </a:xfrm>
      </p:grpSpPr>
      <p:sp>
        <p:nvSpPr>
          <p:cNvPr name="AutoShape 2" id="2"/>
          <p:cNvSpPr/>
          <p:nvPr/>
        </p:nvSpPr>
        <p:spPr>
          <a:xfrm rot="0">
            <a:off x="2843863" y="6330492"/>
            <a:ext cx="12600274" cy="40723"/>
          </a:xfrm>
          <a:prstGeom prst="rect">
            <a:avLst/>
          </a:prstGeom>
          <a:solidFill>
            <a:srgbClr val="FFFFFF"/>
          </a:solidFill>
        </p:spPr>
      </p:sp>
      <p:sp>
        <p:nvSpPr>
          <p:cNvPr name="TextBox 3" id="3"/>
          <p:cNvSpPr txBox="true"/>
          <p:nvPr/>
        </p:nvSpPr>
        <p:spPr>
          <a:xfrm rot="0">
            <a:off x="1028700" y="3830060"/>
            <a:ext cx="16230600" cy="1535999"/>
          </a:xfrm>
          <a:prstGeom prst="rect">
            <a:avLst/>
          </a:prstGeom>
        </p:spPr>
        <p:txBody>
          <a:bodyPr anchor="t" rtlCol="false" tIns="0" lIns="0" bIns="0" rIns="0">
            <a:spAutoFit/>
          </a:bodyPr>
          <a:lstStyle/>
          <a:p>
            <a:pPr algn="ctr">
              <a:lnSpc>
                <a:spcPts val="6159"/>
              </a:lnSpc>
            </a:pPr>
            <a:r>
              <a:rPr lang="en-US" sz="4399">
                <a:solidFill>
                  <a:srgbClr val="FFFFFF"/>
                </a:solidFill>
                <a:latin typeface="Open Sauce"/>
              </a:rPr>
              <a:t>"</a:t>
            </a:r>
            <a:r>
              <a:rPr lang="en-US" sz="4399">
                <a:solidFill>
                  <a:srgbClr val="FFFFFF"/>
                </a:solidFill>
                <a:latin typeface="Open Sauce Bold"/>
              </a:rPr>
              <a:t>Kegagalan </a:t>
            </a:r>
            <a:r>
              <a:rPr lang="en-US" sz="4399">
                <a:solidFill>
                  <a:srgbClr val="FFFFFF"/>
                </a:solidFill>
                <a:latin typeface="Open Sauce"/>
              </a:rPr>
              <a:t>adalah bumbu kehidupan, </a:t>
            </a:r>
            <a:r>
              <a:rPr lang="en-US" sz="4399">
                <a:solidFill>
                  <a:srgbClr val="FFFFFF"/>
                </a:solidFill>
                <a:latin typeface="Open Sauce Bold"/>
              </a:rPr>
              <a:t>kegagalan </a:t>
            </a:r>
            <a:r>
              <a:rPr lang="en-US" sz="4399">
                <a:solidFill>
                  <a:srgbClr val="FFFFFF"/>
                </a:solidFill>
                <a:latin typeface="Open Sauce"/>
              </a:rPr>
              <a:t>membuat kita bisa menjadi manusia tangguh."</a:t>
            </a:r>
          </a:p>
        </p:txBody>
      </p:sp>
      <p:sp>
        <p:nvSpPr>
          <p:cNvPr name="TextBox 4" id="4"/>
          <p:cNvSpPr txBox="true"/>
          <p:nvPr/>
        </p:nvSpPr>
        <p:spPr>
          <a:xfrm rot="0">
            <a:off x="14027907" y="5536880"/>
            <a:ext cx="3231393" cy="688909"/>
          </a:xfrm>
          <a:prstGeom prst="rect">
            <a:avLst/>
          </a:prstGeom>
        </p:spPr>
        <p:txBody>
          <a:bodyPr anchor="t" rtlCol="false" tIns="0" lIns="0" bIns="0" rIns="0">
            <a:spAutoFit/>
          </a:bodyPr>
          <a:lstStyle/>
          <a:p>
            <a:pPr>
              <a:lnSpc>
                <a:spcPts val="5600"/>
              </a:lnSpc>
            </a:pPr>
            <a:r>
              <a:rPr lang="en-US" sz="4000">
                <a:solidFill>
                  <a:srgbClr val="FFFFFF"/>
                </a:solidFill>
                <a:latin typeface="Open Sauce"/>
              </a:rPr>
              <a:t>- Bob Sadino</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851903" y="3753787"/>
            <a:ext cx="13584337" cy="2779425"/>
            <a:chOff x="0" y="0"/>
            <a:chExt cx="18112449" cy="3705900"/>
          </a:xfrm>
        </p:grpSpPr>
        <p:sp>
          <p:nvSpPr>
            <p:cNvPr name="TextBox 3" id="3"/>
            <p:cNvSpPr txBox="true"/>
            <p:nvPr/>
          </p:nvSpPr>
          <p:spPr>
            <a:xfrm rot="0">
              <a:off x="0" y="47625"/>
              <a:ext cx="18112449" cy="2284810"/>
            </a:xfrm>
            <a:prstGeom prst="rect">
              <a:avLst/>
            </a:prstGeom>
          </p:spPr>
          <p:txBody>
            <a:bodyPr anchor="t" rtlCol="false" tIns="0" lIns="0" bIns="0" rIns="0">
              <a:spAutoFit/>
            </a:bodyPr>
            <a:lstStyle/>
            <a:p>
              <a:pPr>
                <a:lnSpc>
                  <a:spcPts val="13225"/>
                </a:lnSpc>
              </a:pPr>
              <a:r>
                <a:rPr lang="en-US" sz="11500">
                  <a:solidFill>
                    <a:srgbClr val="2B4141"/>
                  </a:solidFill>
                  <a:latin typeface="Inria Serif Bold"/>
                </a:rPr>
                <a:t>Terima Kasih</a:t>
              </a:r>
            </a:p>
          </p:txBody>
        </p:sp>
        <p:sp>
          <p:nvSpPr>
            <p:cNvPr name="TextBox 4" id="4"/>
            <p:cNvSpPr txBox="true"/>
            <p:nvPr/>
          </p:nvSpPr>
          <p:spPr>
            <a:xfrm rot="0">
              <a:off x="0" y="3029758"/>
              <a:ext cx="18112449" cy="676143"/>
            </a:xfrm>
            <a:prstGeom prst="rect">
              <a:avLst/>
            </a:prstGeom>
          </p:spPr>
          <p:txBody>
            <a:bodyPr anchor="t" rtlCol="false" tIns="0" lIns="0" bIns="0" rIns="0">
              <a:spAutoFit/>
            </a:bodyPr>
            <a:lstStyle/>
            <a:p>
              <a:pPr>
                <a:lnSpc>
                  <a:spcPts val="4200"/>
                </a:lnSpc>
              </a:pPr>
              <a:r>
                <a:rPr lang="en-US" sz="3000">
                  <a:solidFill>
                    <a:srgbClr val="2B4141"/>
                  </a:solidFill>
                  <a:latin typeface="Open Sauce"/>
                </a:rPr>
                <a:t>ada pertanyaan?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520" y="8991282"/>
            <a:ext cx="848941" cy="235585"/>
            <a:chOff x="0" y="0"/>
            <a:chExt cx="1131921" cy="314113"/>
          </a:xfrm>
        </p:grpSpPr>
        <p:grpSp>
          <p:nvGrpSpPr>
            <p:cNvPr name="Group 3" id="3"/>
            <p:cNvGrpSpPr/>
            <p:nvPr/>
          </p:nvGrpSpPr>
          <p:grpSpPr>
            <a:xfrm rot="0">
              <a:off x="890511" y="106056"/>
              <a:ext cx="241410" cy="102001"/>
              <a:chOff x="0" y="0"/>
              <a:chExt cx="1015946" cy="429260"/>
            </a:xfrm>
          </p:grpSpPr>
          <p:sp>
            <p:nvSpPr>
              <p:cNvPr name="Freeform 4" id="4"/>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5" id="5"/>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grpSp>
        <p:nvGrpSpPr>
          <p:cNvPr name="Group 6" id="6"/>
          <p:cNvGrpSpPr/>
          <p:nvPr/>
        </p:nvGrpSpPr>
        <p:grpSpPr>
          <a:xfrm rot="0">
            <a:off x="12150366" y="0"/>
            <a:ext cx="6137634" cy="10287000"/>
            <a:chOff x="0" y="0"/>
            <a:chExt cx="1616496" cy="2709333"/>
          </a:xfrm>
        </p:grpSpPr>
        <p:sp>
          <p:nvSpPr>
            <p:cNvPr name="Freeform 7" id="7"/>
            <p:cNvSpPr/>
            <p:nvPr/>
          </p:nvSpPr>
          <p:spPr>
            <a:xfrm>
              <a:off x="0" y="0"/>
              <a:ext cx="1616496" cy="2709333"/>
            </a:xfrm>
            <a:custGeom>
              <a:avLst/>
              <a:gdLst/>
              <a:ahLst/>
              <a:cxnLst/>
              <a:rect r="r" b="b" t="t" l="l"/>
              <a:pathLst>
                <a:path h="2709333" w="1616496">
                  <a:moveTo>
                    <a:pt x="0" y="0"/>
                  </a:moveTo>
                  <a:lnTo>
                    <a:pt x="1616496" y="0"/>
                  </a:lnTo>
                  <a:lnTo>
                    <a:pt x="1616496" y="2709333"/>
                  </a:lnTo>
                  <a:lnTo>
                    <a:pt x="0" y="2709333"/>
                  </a:lnTo>
                  <a:close/>
                </a:path>
              </a:pathLst>
            </a:custGeom>
            <a:solidFill>
              <a:srgbClr val="2B4141"/>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373378" y="4356759"/>
            <a:ext cx="10365415" cy="2600061"/>
          </a:xfrm>
          <a:prstGeom prst="rect">
            <a:avLst/>
          </a:prstGeom>
        </p:spPr>
        <p:txBody>
          <a:bodyPr anchor="t" rtlCol="false" tIns="0" lIns="0" bIns="0" rIns="0">
            <a:spAutoFit/>
          </a:bodyPr>
          <a:lstStyle/>
          <a:p>
            <a:pPr marL="755647" indent="-377824" lvl="1">
              <a:lnSpc>
                <a:spcPts val="5249"/>
              </a:lnSpc>
              <a:buFont typeface="Arial"/>
              <a:buChar char="•"/>
            </a:pPr>
            <a:r>
              <a:rPr lang="en-US" sz="3499">
                <a:solidFill>
                  <a:srgbClr val="2B4141"/>
                </a:solidFill>
                <a:latin typeface="Open Sauce"/>
              </a:rPr>
              <a:t>Tommy Arisandi Halim - 20190502309</a:t>
            </a:r>
          </a:p>
          <a:p>
            <a:pPr marL="755647" indent="-377824" lvl="1">
              <a:lnSpc>
                <a:spcPts val="5249"/>
              </a:lnSpc>
              <a:buFont typeface="Arial"/>
              <a:buChar char="•"/>
            </a:pPr>
            <a:r>
              <a:rPr lang="en-US" sz="3499">
                <a:solidFill>
                  <a:srgbClr val="2B4141"/>
                </a:solidFill>
                <a:latin typeface="Open Sauce"/>
              </a:rPr>
              <a:t>Bagas Pratama - 20210101488</a:t>
            </a:r>
          </a:p>
          <a:p>
            <a:pPr marL="755647" indent="-377824" lvl="1">
              <a:lnSpc>
                <a:spcPts val="5249"/>
              </a:lnSpc>
              <a:buFont typeface="Arial"/>
              <a:buChar char="•"/>
            </a:pPr>
            <a:r>
              <a:rPr lang="en-US" sz="3499">
                <a:solidFill>
                  <a:srgbClr val="2B4141"/>
                </a:solidFill>
                <a:latin typeface="Open Sauce"/>
              </a:rPr>
              <a:t>Wira Okviyani - 20200502213</a:t>
            </a:r>
          </a:p>
          <a:p>
            <a:pPr marL="755647" indent="-377824" lvl="1">
              <a:lnSpc>
                <a:spcPts val="5249"/>
              </a:lnSpc>
              <a:buFont typeface="Arial"/>
              <a:buChar char="•"/>
            </a:pPr>
            <a:r>
              <a:rPr lang="en-US" sz="3499">
                <a:solidFill>
                  <a:srgbClr val="2B4141"/>
                </a:solidFill>
                <a:latin typeface="Open Sauce"/>
              </a:rPr>
              <a:t>Aldi Maulana Iqbal - 20210801222</a:t>
            </a:r>
          </a:p>
        </p:txBody>
      </p:sp>
      <p:sp>
        <p:nvSpPr>
          <p:cNvPr name="TextBox 10" id="10"/>
          <p:cNvSpPr txBox="true"/>
          <p:nvPr/>
        </p:nvSpPr>
        <p:spPr>
          <a:xfrm rot="0">
            <a:off x="1028700" y="3504370"/>
            <a:ext cx="8129538" cy="628584"/>
          </a:xfrm>
          <a:prstGeom prst="rect">
            <a:avLst/>
          </a:prstGeom>
        </p:spPr>
        <p:txBody>
          <a:bodyPr anchor="t" rtlCol="false" tIns="0" lIns="0" bIns="0" rIns="0">
            <a:spAutoFit/>
          </a:bodyPr>
          <a:lstStyle/>
          <a:p>
            <a:pPr>
              <a:lnSpc>
                <a:spcPts val="5249"/>
              </a:lnSpc>
            </a:pPr>
            <a:r>
              <a:rPr lang="en-US" sz="3499">
                <a:solidFill>
                  <a:srgbClr val="2B4141"/>
                </a:solidFill>
                <a:latin typeface="Open Sauce"/>
              </a:rPr>
              <a:t>Kelompok K :</a:t>
            </a:r>
          </a:p>
        </p:txBody>
      </p:sp>
      <p:sp>
        <p:nvSpPr>
          <p:cNvPr name="TextBox 11" id="11"/>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2B4141"/>
                </a:solidFill>
                <a:latin typeface="Open Sauce"/>
              </a:rPr>
              <a:t>Presentasi Kewirausahaan 1</a:t>
            </a:r>
          </a:p>
        </p:txBody>
      </p:sp>
      <p:sp>
        <p:nvSpPr>
          <p:cNvPr name="TextBox 12" id="12"/>
          <p:cNvSpPr txBox="true"/>
          <p:nvPr/>
        </p:nvSpPr>
        <p:spPr>
          <a:xfrm rot="0">
            <a:off x="1028700" y="8984297"/>
            <a:ext cx="344678" cy="259080"/>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02</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11470" y="9258300"/>
            <a:ext cx="1166152" cy="79722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141"/>
        </a:solidFill>
      </p:bgPr>
    </p:bg>
    <p:spTree>
      <p:nvGrpSpPr>
        <p:cNvPr id="1" name=""/>
        <p:cNvGrpSpPr/>
        <p:nvPr/>
      </p:nvGrpSpPr>
      <p:grpSpPr>
        <a:xfrm>
          <a:off x="0" y="0"/>
          <a:ext cx="0" cy="0"/>
          <a:chOff x="0" y="0"/>
          <a:chExt cx="0" cy="0"/>
        </a:xfrm>
      </p:grpSpPr>
      <p:grpSp>
        <p:nvGrpSpPr>
          <p:cNvPr name="Group 2" id="2"/>
          <p:cNvGrpSpPr/>
          <p:nvPr/>
        </p:nvGrpSpPr>
        <p:grpSpPr>
          <a:xfrm rot="0">
            <a:off x="11977595" y="0"/>
            <a:ext cx="6400285" cy="10287000"/>
            <a:chOff x="0" y="0"/>
            <a:chExt cx="1685672" cy="2709333"/>
          </a:xfrm>
        </p:grpSpPr>
        <p:sp>
          <p:nvSpPr>
            <p:cNvPr name="Freeform 3" id="3"/>
            <p:cNvSpPr/>
            <p:nvPr/>
          </p:nvSpPr>
          <p:spPr>
            <a:xfrm>
              <a:off x="0" y="0"/>
              <a:ext cx="1685672" cy="2709333"/>
            </a:xfrm>
            <a:custGeom>
              <a:avLst/>
              <a:gdLst/>
              <a:ahLst/>
              <a:cxnLst/>
              <a:rect r="r" b="b" t="t" l="l"/>
              <a:pathLst>
                <a:path h="2709333" w="1685672">
                  <a:moveTo>
                    <a:pt x="0" y="0"/>
                  </a:moveTo>
                  <a:lnTo>
                    <a:pt x="1685672" y="0"/>
                  </a:lnTo>
                  <a:lnTo>
                    <a:pt x="1685672" y="2709333"/>
                  </a:lnTo>
                  <a:lnTo>
                    <a:pt x="0" y="2709333"/>
                  </a:lnTo>
                  <a:close/>
                </a:path>
              </a:pathLst>
            </a:custGeom>
            <a:solidFill>
              <a:srgbClr val="FFFFFF"/>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6410359" y="9006205"/>
            <a:ext cx="848941" cy="235585"/>
            <a:chOff x="0" y="0"/>
            <a:chExt cx="1131921" cy="314113"/>
          </a:xfrm>
        </p:grpSpPr>
        <p:grpSp>
          <p:nvGrpSpPr>
            <p:cNvPr name="Group 6" id="6"/>
            <p:cNvGrpSpPr/>
            <p:nvPr/>
          </p:nvGrpSpPr>
          <p:grpSpPr>
            <a:xfrm rot="0">
              <a:off x="890511" y="106056"/>
              <a:ext cx="241410" cy="102001"/>
              <a:chOff x="0" y="0"/>
              <a:chExt cx="1015946" cy="429260"/>
            </a:xfrm>
          </p:grpSpPr>
          <p:sp>
            <p:nvSpPr>
              <p:cNvPr name="Freeform 7" id="7"/>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8" id="8"/>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AutoShape 9" id="9"/>
          <p:cNvSpPr/>
          <p:nvPr/>
        </p:nvSpPr>
        <p:spPr>
          <a:xfrm rot="0">
            <a:off x="729239" y="4053260"/>
            <a:ext cx="10539168" cy="9525"/>
          </a:xfrm>
          <a:prstGeom prst="rect">
            <a:avLst/>
          </a:prstGeom>
          <a:solidFill>
            <a:srgbClr val="FFFFFF"/>
          </a:solidFill>
        </p:spPr>
      </p:sp>
      <p:sp>
        <p:nvSpPr>
          <p:cNvPr name="AutoShape 10" id="10"/>
          <p:cNvSpPr/>
          <p:nvPr/>
        </p:nvSpPr>
        <p:spPr>
          <a:xfrm rot="0">
            <a:off x="729239" y="6386529"/>
            <a:ext cx="10539168" cy="9525"/>
          </a:xfrm>
          <a:prstGeom prst="rect">
            <a:avLst/>
          </a:prstGeom>
          <a:solidFill>
            <a:srgbClr val="FFFFFF"/>
          </a:solidFill>
        </p:spPr>
      </p:sp>
      <p:sp>
        <p:nvSpPr>
          <p:cNvPr name="TextBox 11" id="11"/>
          <p:cNvSpPr txBox="true"/>
          <p:nvPr/>
        </p:nvSpPr>
        <p:spPr>
          <a:xfrm rot="0">
            <a:off x="4241024" y="2473677"/>
            <a:ext cx="7027382" cy="688909"/>
          </a:xfrm>
          <a:prstGeom prst="rect">
            <a:avLst/>
          </a:prstGeom>
        </p:spPr>
        <p:txBody>
          <a:bodyPr anchor="t" rtlCol="false" tIns="0" lIns="0" bIns="0" rIns="0">
            <a:spAutoFit/>
          </a:bodyPr>
          <a:lstStyle/>
          <a:p>
            <a:pPr>
              <a:lnSpc>
                <a:spcPts val="5600"/>
              </a:lnSpc>
            </a:pPr>
            <a:r>
              <a:rPr lang="en-US" sz="4000">
                <a:solidFill>
                  <a:srgbClr val="FFFFFF"/>
                </a:solidFill>
                <a:latin typeface="Open Sauce"/>
              </a:rPr>
              <a:t>Prinsip Dasar Berwirausaha</a:t>
            </a:r>
          </a:p>
        </p:txBody>
      </p:sp>
      <p:sp>
        <p:nvSpPr>
          <p:cNvPr name="TextBox 12" id="12"/>
          <p:cNvSpPr txBox="true"/>
          <p:nvPr/>
        </p:nvSpPr>
        <p:spPr>
          <a:xfrm rot="0">
            <a:off x="4343853" y="4808587"/>
            <a:ext cx="7027382" cy="688909"/>
          </a:xfrm>
          <a:prstGeom prst="rect">
            <a:avLst/>
          </a:prstGeom>
        </p:spPr>
        <p:txBody>
          <a:bodyPr anchor="t" rtlCol="false" tIns="0" lIns="0" bIns="0" rIns="0">
            <a:spAutoFit/>
          </a:bodyPr>
          <a:lstStyle/>
          <a:p>
            <a:pPr>
              <a:lnSpc>
                <a:spcPts val="5600"/>
              </a:lnSpc>
            </a:pPr>
            <a:r>
              <a:rPr lang="en-US" sz="4000">
                <a:solidFill>
                  <a:srgbClr val="FFFFFF"/>
                </a:solidFill>
                <a:latin typeface="Open Sauce"/>
              </a:rPr>
              <a:t>Manfaat Berwirausaha</a:t>
            </a:r>
          </a:p>
        </p:txBody>
      </p:sp>
      <p:sp>
        <p:nvSpPr>
          <p:cNvPr name="TextBox 13" id="13"/>
          <p:cNvSpPr txBox="true"/>
          <p:nvPr/>
        </p:nvSpPr>
        <p:spPr>
          <a:xfrm rot="0">
            <a:off x="15050662" y="1000125"/>
            <a:ext cx="2208638" cy="575747"/>
          </a:xfrm>
          <a:prstGeom prst="rect">
            <a:avLst/>
          </a:prstGeom>
        </p:spPr>
        <p:txBody>
          <a:bodyPr anchor="t" rtlCol="false" tIns="0" lIns="0" bIns="0" rIns="0">
            <a:spAutoFit/>
          </a:bodyPr>
          <a:lstStyle/>
          <a:p>
            <a:pPr algn="r">
              <a:lnSpc>
                <a:spcPts val="2379"/>
              </a:lnSpc>
            </a:pPr>
            <a:r>
              <a:rPr lang="en-US" sz="1699">
                <a:solidFill>
                  <a:srgbClr val="2B4141"/>
                </a:solidFill>
                <a:latin typeface="Open Sauce"/>
              </a:rPr>
              <a:t>Presentasi Kewirausahaan 1</a:t>
            </a:r>
          </a:p>
        </p:txBody>
      </p:sp>
      <p:sp>
        <p:nvSpPr>
          <p:cNvPr name="TextBox 14" id="14"/>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03</a:t>
            </a:r>
          </a:p>
        </p:txBody>
      </p:sp>
      <p:sp>
        <p:nvSpPr>
          <p:cNvPr name="TextBox 15" id="15"/>
          <p:cNvSpPr txBox="true"/>
          <p:nvPr/>
        </p:nvSpPr>
        <p:spPr>
          <a:xfrm rot="0">
            <a:off x="729239" y="1994219"/>
            <a:ext cx="2183632" cy="1781175"/>
          </a:xfrm>
          <a:prstGeom prst="rect">
            <a:avLst/>
          </a:prstGeom>
        </p:spPr>
        <p:txBody>
          <a:bodyPr anchor="t" rtlCol="false" tIns="0" lIns="0" bIns="0" rIns="0">
            <a:spAutoFit/>
          </a:bodyPr>
          <a:lstStyle/>
          <a:p>
            <a:pPr algn="ctr">
              <a:lnSpc>
                <a:spcPts val="13800"/>
              </a:lnSpc>
            </a:pPr>
            <a:r>
              <a:rPr lang="en-US" sz="12000">
                <a:solidFill>
                  <a:srgbClr val="B0CFCF"/>
                </a:solidFill>
                <a:latin typeface="Open Sauce Bold"/>
              </a:rPr>
              <a:t>01</a:t>
            </a:r>
          </a:p>
        </p:txBody>
      </p:sp>
      <p:sp>
        <p:nvSpPr>
          <p:cNvPr name="TextBox 16" id="16"/>
          <p:cNvSpPr txBox="true"/>
          <p:nvPr/>
        </p:nvSpPr>
        <p:spPr>
          <a:xfrm rot="0">
            <a:off x="832067" y="4329129"/>
            <a:ext cx="2183632" cy="1781175"/>
          </a:xfrm>
          <a:prstGeom prst="rect">
            <a:avLst/>
          </a:prstGeom>
        </p:spPr>
        <p:txBody>
          <a:bodyPr anchor="t" rtlCol="false" tIns="0" lIns="0" bIns="0" rIns="0">
            <a:spAutoFit/>
          </a:bodyPr>
          <a:lstStyle/>
          <a:p>
            <a:pPr algn="ctr">
              <a:lnSpc>
                <a:spcPts val="13800"/>
              </a:lnSpc>
            </a:pPr>
            <a:r>
              <a:rPr lang="en-US" sz="12000">
                <a:solidFill>
                  <a:srgbClr val="B0CFCF"/>
                </a:solidFill>
                <a:latin typeface="Open Sauce Bold"/>
              </a:rPr>
              <a:t>02</a:t>
            </a:r>
          </a:p>
        </p:txBody>
      </p:sp>
      <p:sp>
        <p:nvSpPr>
          <p:cNvPr name="TextBox 17" id="17"/>
          <p:cNvSpPr txBox="true"/>
          <p:nvPr/>
        </p:nvSpPr>
        <p:spPr>
          <a:xfrm rot="0">
            <a:off x="4241024" y="7063761"/>
            <a:ext cx="7027382" cy="688909"/>
          </a:xfrm>
          <a:prstGeom prst="rect">
            <a:avLst/>
          </a:prstGeom>
        </p:spPr>
        <p:txBody>
          <a:bodyPr anchor="t" rtlCol="false" tIns="0" lIns="0" bIns="0" rIns="0">
            <a:spAutoFit/>
          </a:bodyPr>
          <a:lstStyle/>
          <a:p>
            <a:pPr>
              <a:lnSpc>
                <a:spcPts val="5600"/>
              </a:lnSpc>
            </a:pPr>
            <a:r>
              <a:rPr lang="en-US" sz="4000">
                <a:solidFill>
                  <a:srgbClr val="FFFFFF"/>
                </a:solidFill>
                <a:latin typeface="Open Sauce"/>
              </a:rPr>
              <a:t>Motivasi Berwirausaha</a:t>
            </a:r>
          </a:p>
        </p:txBody>
      </p:sp>
      <p:sp>
        <p:nvSpPr>
          <p:cNvPr name="TextBox 18" id="18"/>
          <p:cNvSpPr txBox="true"/>
          <p:nvPr/>
        </p:nvSpPr>
        <p:spPr>
          <a:xfrm rot="0">
            <a:off x="832067" y="6584336"/>
            <a:ext cx="2183632" cy="1781109"/>
          </a:xfrm>
          <a:prstGeom prst="rect">
            <a:avLst/>
          </a:prstGeom>
        </p:spPr>
        <p:txBody>
          <a:bodyPr anchor="t" rtlCol="false" tIns="0" lIns="0" bIns="0" rIns="0">
            <a:spAutoFit/>
          </a:bodyPr>
          <a:lstStyle/>
          <a:p>
            <a:pPr algn="ctr">
              <a:lnSpc>
                <a:spcPts val="13800"/>
              </a:lnSpc>
            </a:pPr>
            <a:r>
              <a:rPr lang="en-US" sz="12000">
                <a:solidFill>
                  <a:srgbClr val="B0CFCF"/>
                </a:solidFill>
                <a:latin typeface="Open Sauce Bold"/>
              </a:rPr>
              <a:t>03</a:t>
            </a:r>
          </a:p>
        </p:txBody>
      </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7096" y="9258300"/>
            <a:ext cx="634972" cy="83349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25" r="0" b="7825"/>
          <a:stretch>
            <a:fillRect/>
          </a:stretch>
        </p:blipFill>
        <p:spPr>
          <a:xfrm>
            <a:off x="0" y="0"/>
            <a:ext cx="18288000" cy="10287000"/>
          </a:xfrm>
          <a:prstGeom prst="rect">
            <a:avLst/>
          </a:prstGeom>
        </p:spPr>
      </p:pic>
      <p:sp>
        <p:nvSpPr>
          <p:cNvPr name="TextBox 3" id="3"/>
          <p:cNvSpPr txBox="true"/>
          <p:nvPr/>
        </p:nvSpPr>
        <p:spPr>
          <a:xfrm rot="0">
            <a:off x="2416134" y="3400491"/>
            <a:ext cx="13455731" cy="3533643"/>
          </a:xfrm>
          <a:prstGeom prst="rect">
            <a:avLst/>
          </a:prstGeom>
        </p:spPr>
        <p:txBody>
          <a:bodyPr anchor="t" rtlCol="false" tIns="0" lIns="0" bIns="0" rIns="0">
            <a:spAutoFit/>
          </a:bodyPr>
          <a:lstStyle/>
          <a:p>
            <a:pPr algn="ctr">
              <a:lnSpc>
                <a:spcPts val="13800"/>
              </a:lnSpc>
            </a:pPr>
            <a:r>
              <a:rPr lang="en-US" sz="12000">
                <a:solidFill>
                  <a:srgbClr val="FFFFFF"/>
                </a:solidFill>
                <a:latin typeface="Inria Serif Bold"/>
              </a:rPr>
              <a:t>Prinsip Dasar Berwirausaha</a:t>
            </a:r>
          </a:p>
        </p:txBody>
      </p:sp>
      <p:grpSp>
        <p:nvGrpSpPr>
          <p:cNvPr name="Group 4" id="4"/>
          <p:cNvGrpSpPr/>
          <p:nvPr/>
        </p:nvGrpSpPr>
        <p:grpSpPr>
          <a:xfrm rot="0">
            <a:off x="16410359" y="9006205"/>
            <a:ext cx="848941" cy="235585"/>
            <a:chOff x="0" y="0"/>
            <a:chExt cx="1131921" cy="314113"/>
          </a:xfrm>
        </p:grpSpPr>
        <p:grpSp>
          <p:nvGrpSpPr>
            <p:cNvPr name="Group 5" id="5"/>
            <p:cNvGrpSpPr/>
            <p:nvPr/>
          </p:nvGrpSpPr>
          <p:grpSpPr>
            <a:xfrm rot="0">
              <a:off x="890511" y="106056"/>
              <a:ext cx="241410" cy="102001"/>
              <a:chOff x="0" y="0"/>
              <a:chExt cx="1015946" cy="429260"/>
            </a:xfrm>
          </p:grpSpPr>
          <p:sp>
            <p:nvSpPr>
              <p:cNvPr name="Freeform 6" id="6"/>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7" id="7"/>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FFFFFF"/>
                  </a:solidFill>
                  <a:latin typeface="Open Sauce"/>
                </a:rPr>
                <a:t>NEXT</a:t>
              </a:r>
            </a:p>
          </p:txBody>
        </p:sp>
      </p:grpSp>
      <p:sp>
        <p:nvSpPr>
          <p:cNvPr name="TextBox 8" id="8"/>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FFFFFF"/>
                </a:solidFill>
                <a:latin typeface="Open Sauce"/>
              </a:rPr>
              <a:t>Presentasi Kewirausahaan 1</a:t>
            </a:r>
          </a:p>
        </p:txBody>
      </p:sp>
      <p:sp>
        <p:nvSpPr>
          <p:cNvPr name="TextBox 9" id="9"/>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FFFFFF"/>
                </a:solidFill>
                <a:latin typeface="Open Sauce"/>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78290" y="1663031"/>
            <a:ext cx="10286822" cy="815909"/>
          </a:xfrm>
          <a:prstGeom prst="rect">
            <a:avLst/>
          </a:prstGeom>
        </p:spPr>
        <p:txBody>
          <a:bodyPr anchor="t" rtlCol="false" tIns="0" lIns="0" bIns="0" rIns="0">
            <a:spAutoFit/>
          </a:bodyPr>
          <a:lstStyle/>
          <a:p>
            <a:pPr>
              <a:lnSpc>
                <a:spcPts val="6324"/>
              </a:lnSpc>
            </a:pPr>
            <a:r>
              <a:rPr lang="en-US" sz="5500">
                <a:solidFill>
                  <a:srgbClr val="2B4141"/>
                </a:solidFill>
                <a:latin typeface="Inria Serif Bold"/>
              </a:rPr>
              <a:t>10 Prinsip dalam berwirausaha</a:t>
            </a:r>
          </a:p>
        </p:txBody>
      </p:sp>
      <p:grpSp>
        <p:nvGrpSpPr>
          <p:cNvPr name="Group 3" id="3"/>
          <p:cNvGrpSpPr/>
          <p:nvPr/>
        </p:nvGrpSpPr>
        <p:grpSpPr>
          <a:xfrm rot="0">
            <a:off x="2233436" y="2945065"/>
            <a:ext cx="13821128" cy="301592"/>
            <a:chOff x="0" y="0"/>
            <a:chExt cx="18428171" cy="402123"/>
          </a:xfrm>
        </p:grpSpPr>
        <p:sp>
          <p:nvSpPr>
            <p:cNvPr name="AutoShape 4" id="4"/>
            <p:cNvSpPr/>
            <p:nvPr/>
          </p:nvSpPr>
          <p:spPr>
            <a:xfrm rot="0">
              <a:off x="0" y="194733"/>
              <a:ext cx="762741" cy="12700"/>
            </a:xfrm>
            <a:prstGeom prst="rect">
              <a:avLst/>
            </a:prstGeom>
            <a:solidFill>
              <a:srgbClr val="2B4141"/>
            </a:solidFill>
          </p:spPr>
        </p:sp>
        <p:sp>
          <p:nvSpPr>
            <p:cNvPr name="TextBox 5" id="5"/>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Inovasi</a:t>
              </a:r>
            </a:p>
          </p:txBody>
        </p:sp>
      </p:grpSp>
      <p:grpSp>
        <p:nvGrpSpPr>
          <p:cNvPr name="Group 6" id="6"/>
          <p:cNvGrpSpPr/>
          <p:nvPr/>
        </p:nvGrpSpPr>
        <p:grpSpPr>
          <a:xfrm rot="0">
            <a:off x="2233436" y="3487619"/>
            <a:ext cx="13821128" cy="301592"/>
            <a:chOff x="0" y="0"/>
            <a:chExt cx="18428171" cy="402123"/>
          </a:xfrm>
        </p:grpSpPr>
        <p:sp>
          <p:nvSpPr>
            <p:cNvPr name="AutoShape 7" id="7"/>
            <p:cNvSpPr/>
            <p:nvPr/>
          </p:nvSpPr>
          <p:spPr>
            <a:xfrm rot="0">
              <a:off x="0" y="194733"/>
              <a:ext cx="762741" cy="12700"/>
            </a:xfrm>
            <a:prstGeom prst="rect">
              <a:avLst/>
            </a:prstGeom>
            <a:solidFill>
              <a:srgbClr val="2B4141"/>
            </a:solidFill>
          </p:spPr>
        </p:sp>
        <p:sp>
          <p:nvSpPr>
            <p:cNvPr name="TextBox 8" id="8"/>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Mental Kuat</a:t>
              </a:r>
            </a:p>
          </p:txBody>
        </p:sp>
      </p:grpSp>
      <p:grpSp>
        <p:nvGrpSpPr>
          <p:cNvPr name="Group 9" id="9"/>
          <p:cNvGrpSpPr/>
          <p:nvPr/>
        </p:nvGrpSpPr>
        <p:grpSpPr>
          <a:xfrm rot="0">
            <a:off x="2233436" y="4027336"/>
            <a:ext cx="13821128" cy="301592"/>
            <a:chOff x="0" y="0"/>
            <a:chExt cx="18428171" cy="402123"/>
          </a:xfrm>
        </p:grpSpPr>
        <p:sp>
          <p:nvSpPr>
            <p:cNvPr name="AutoShape 10" id="10"/>
            <p:cNvSpPr/>
            <p:nvPr/>
          </p:nvSpPr>
          <p:spPr>
            <a:xfrm rot="0">
              <a:off x="0" y="194733"/>
              <a:ext cx="762741" cy="12700"/>
            </a:xfrm>
            <a:prstGeom prst="rect">
              <a:avLst/>
            </a:prstGeom>
            <a:solidFill>
              <a:srgbClr val="2B4141"/>
            </a:solidFill>
          </p:spPr>
        </p:sp>
        <p:sp>
          <p:nvSpPr>
            <p:cNvPr name="TextBox 11" id="11"/>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Manfaatkan Peluang</a:t>
              </a:r>
            </a:p>
          </p:txBody>
        </p:sp>
      </p:grpSp>
      <p:grpSp>
        <p:nvGrpSpPr>
          <p:cNvPr name="Group 12" id="12"/>
          <p:cNvGrpSpPr/>
          <p:nvPr/>
        </p:nvGrpSpPr>
        <p:grpSpPr>
          <a:xfrm rot="0">
            <a:off x="2233436" y="4567053"/>
            <a:ext cx="13821128" cy="301592"/>
            <a:chOff x="0" y="0"/>
            <a:chExt cx="18428171" cy="402123"/>
          </a:xfrm>
        </p:grpSpPr>
        <p:sp>
          <p:nvSpPr>
            <p:cNvPr name="AutoShape 13" id="13"/>
            <p:cNvSpPr/>
            <p:nvPr/>
          </p:nvSpPr>
          <p:spPr>
            <a:xfrm rot="0">
              <a:off x="0" y="194733"/>
              <a:ext cx="762741" cy="12700"/>
            </a:xfrm>
            <a:prstGeom prst="rect">
              <a:avLst/>
            </a:prstGeom>
            <a:solidFill>
              <a:srgbClr val="2B4141"/>
            </a:solidFill>
          </p:spPr>
        </p:sp>
        <p:sp>
          <p:nvSpPr>
            <p:cNvPr name="TextBox 14" id="14"/>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Motivasi, Fokus pada masa depan</a:t>
              </a:r>
            </a:p>
          </p:txBody>
        </p:sp>
      </p:grpSp>
      <p:grpSp>
        <p:nvGrpSpPr>
          <p:cNvPr name="Group 15" id="15"/>
          <p:cNvGrpSpPr/>
          <p:nvPr/>
        </p:nvGrpSpPr>
        <p:grpSpPr>
          <a:xfrm rot="0">
            <a:off x="2233436" y="5106770"/>
            <a:ext cx="13821128" cy="301592"/>
            <a:chOff x="0" y="0"/>
            <a:chExt cx="18428171" cy="402123"/>
          </a:xfrm>
        </p:grpSpPr>
        <p:sp>
          <p:nvSpPr>
            <p:cNvPr name="AutoShape 16" id="16"/>
            <p:cNvSpPr/>
            <p:nvPr/>
          </p:nvSpPr>
          <p:spPr>
            <a:xfrm rot="0">
              <a:off x="0" y="194733"/>
              <a:ext cx="762741" cy="12700"/>
            </a:xfrm>
            <a:prstGeom prst="rect">
              <a:avLst/>
            </a:prstGeom>
            <a:solidFill>
              <a:srgbClr val="2B4141"/>
            </a:solidFill>
          </p:spPr>
        </p:sp>
        <p:sp>
          <p:nvSpPr>
            <p:cNvPr name="TextBox 17" id="17"/>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Pelanggan adalah raja</a:t>
              </a:r>
            </a:p>
          </p:txBody>
        </p:sp>
      </p:grpSp>
      <p:grpSp>
        <p:nvGrpSpPr>
          <p:cNvPr name="Group 18" id="18"/>
          <p:cNvGrpSpPr/>
          <p:nvPr/>
        </p:nvGrpSpPr>
        <p:grpSpPr>
          <a:xfrm rot="0">
            <a:off x="2233436" y="5646487"/>
            <a:ext cx="13821128" cy="301592"/>
            <a:chOff x="0" y="0"/>
            <a:chExt cx="18428171" cy="402123"/>
          </a:xfrm>
        </p:grpSpPr>
        <p:sp>
          <p:nvSpPr>
            <p:cNvPr name="AutoShape 19" id="19"/>
            <p:cNvSpPr/>
            <p:nvPr/>
          </p:nvSpPr>
          <p:spPr>
            <a:xfrm rot="0">
              <a:off x="0" y="194733"/>
              <a:ext cx="762741" cy="12700"/>
            </a:xfrm>
            <a:prstGeom prst="rect">
              <a:avLst/>
            </a:prstGeom>
            <a:solidFill>
              <a:srgbClr val="2B4141"/>
            </a:solidFill>
          </p:spPr>
        </p:sp>
        <p:sp>
          <p:nvSpPr>
            <p:cNvPr name="TextBox 20" id="20"/>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Fleksibel</a:t>
              </a:r>
            </a:p>
          </p:txBody>
        </p:sp>
      </p:grpSp>
      <p:grpSp>
        <p:nvGrpSpPr>
          <p:cNvPr name="Group 21" id="21"/>
          <p:cNvGrpSpPr/>
          <p:nvPr/>
        </p:nvGrpSpPr>
        <p:grpSpPr>
          <a:xfrm rot="0">
            <a:off x="2233436" y="6186204"/>
            <a:ext cx="13821128" cy="301592"/>
            <a:chOff x="0" y="0"/>
            <a:chExt cx="18428171" cy="402123"/>
          </a:xfrm>
        </p:grpSpPr>
        <p:sp>
          <p:nvSpPr>
            <p:cNvPr name="AutoShape 22" id="22"/>
            <p:cNvSpPr/>
            <p:nvPr/>
          </p:nvSpPr>
          <p:spPr>
            <a:xfrm rot="0">
              <a:off x="0" y="194733"/>
              <a:ext cx="762741" cy="12700"/>
            </a:xfrm>
            <a:prstGeom prst="rect">
              <a:avLst/>
            </a:prstGeom>
            <a:solidFill>
              <a:srgbClr val="2B4141"/>
            </a:solidFill>
          </p:spPr>
        </p:sp>
        <p:sp>
          <p:nvSpPr>
            <p:cNvPr name="TextBox 23" id="23"/>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Integrasi</a:t>
              </a:r>
            </a:p>
          </p:txBody>
        </p:sp>
      </p:grpSp>
      <p:grpSp>
        <p:nvGrpSpPr>
          <p:cNvPr name="Group 24" id="24"/>
          <p:cNvGrpSpPr/>
          <p:nvPr/>
        </p:nvGrpSpPr>
        <p:grpSpPr>
          <a:xfrm rot="0">
            <a:off x="2233436" y="6725921"/>
            <a:ext cx="13821128" cy="301592"/>
            <a:chOff x="0" y="0"/>
            <a:chExt cx="18428171" cy="402123"/>
          </a:xfrm>
        </p:grpSpPr>
        <p:sp>
          <p:nvSpPr>
            <p:cNvPr name="AutoShape 25" id="25"/>
            <p:cNvSpPr/>
            <p:nvPr/>
          </p:nvSpPr>
          <p:spPr>
            <a:xfrm rot="0">
              <a:off x="0" y="194733"/>
              <a:ext cx="762741" cy="12700"/>
            </a:xfrm>
            <a:prstGeom prst="rect">
              <a:avLst/>
            </a:prstGeom>
            <a:solidFill>
              <a:srgbClr val="2B4141"/>
            </a:solidFill>
          </p:spPr>
        </p:sp>
        <p:sp>
          <p:nvSpPr>
            <p:cNvPr name="TextBox 26" id="26"/>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Bersikap adil</a:t>
              </a:r>
            </a:p>
          </p:txBody>
        </p:sp>
      </p:grpSp>
      <p:grpSp>
        <p:nvGrpSpPr>
          <p:cNvPr name="Group 27" id="27"/>
          <p:cNvGrpSpPr/>
          <p:nvPr/>
        </p:nvGrpSpPr>
        <p:grpSpPr>
          <a:xfrm rot="0">
            <a:off x="2233436" y="7265638"/>
            <a:ext cx="13821128" cy="301592"/>
            <a:chOff x="0" y="0"/>
            <a:chExt cx="18428171" cy="402123"/>
          </a:xfrm>
        </p:grpSpPr>
        <p:sp>
          <p:nvSpPr>
            <p:cNvPr name="AutoShape 28" id="28"/>
            <p:cNvSpPr/>
            <p:nvPr/>
          </p:nvSpPr>
          <p:spPr>
            <a:xfrm rot="0">
              <a:off x="0" y="194733"/>
              <a:ext cx="762741" cy="12700"/>
            </a:xfrm>
            <a:prstGeom prst="rect">
              <a:avLst/>
            </a:prstGeom>
            <a:solidFill>
              <a:srgbClr val="2B4141"/>
            </a:solidFill>
          </p:spPr>
        </p:sp>
        <p:sp>
          <p:nvSpPr>
            <p:cNvPr name="TextBox 29" id="29"/>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Perhitungan</a:t>
              </a:r>
            </a:p>
          </p:txBody>
        </p:sp>
      </p:grpSp>
      <p:grpSp>
        <p:nvGrpSpPr>
          <p:cNvPr name="Group 30" id="30"/>
          <p:cNvGrpSpPr/>
          <p:nvPr/>
        </p:nvGrpSpPr>
        <p:grpSpPr>
          <a:xfrm rot="0">
            <a:off x="2233436" y="7805355"/>
            <a:ext cx="13821128" cy="301592"/>
            <a:chOff x="0" y="0"/>
            <a:chExt cx="18428171" cy="402123"/>
          </a:xfrm>
        </p:grpSpPr>
        <p:sp>
          <p:nvSpPr>
            <p:cNvPr name="AutoShape 31" id="31"/>
            <p:cNvSpPr/>
            <p:nvPr/>
          </p:nvSpPr>
          <p:spPr>
            <a:xfrm rot="0">
              <a:off x="0" y="194733"/>
              <a:ext cx="762741" cy="12700"/>
            </a:xfrm>
            <a:prstGeom prst="rect">
              <a:avLst/>
            </a:prstGeom>
            <a:solidFill>
              <a:srgbClr val="2B4141"/>
            </a:solidFill>
          </p:spPr>
        </p:sp>
        <p:sp>
          <p:nvSpPr>
            <p:cNvPr name="TextBox 32" id="32"/>
            <p:cNvSpPr txBox="true"/>
            <p:nvPr/>
          </p:nvSpPr>
          <p:spPr>
            <a:xfrm rot="0">
              <a:off x="1396893" y="-47625"/>
              <a:ext cx="17031277" cy="449748"/>
            </a:xfrm>
            <a:prstGeom prst="rect">
              <a:avLst/>
            </a:prstGeom>
          </p:spPr>
          <p:txBody>
            <a:bodyPr anchor="t" rtlCol="false" tIns="0" lIns="0" bIns="0" rIns="0">
              <a:spAutoFit/>
            </a:bodyPr>
            <a:lstStyle/>
            <a:p>
              <a:pPr>
                <a:lnSpc>
                  <a:spcPts val="2800"/>
                </a:lnSpc>
              </a:pPr>
              <a:r>
                <a:rPr lang="en-US" sz="2000">
                  <a:solidFill>
                    <a:srgbClr val="2B4141"/>
                  </a:solidFill>
                  <a:latin typeface="Open Sauce"/>
                </a:rPr>
                <a:t>Berani memulai</a:t>
              </a:r>
            </a:p>
          </p:txBody>
        </p:sp>
      </p:grpSp>
      <p:pic>
        <p:nvPicPr>
          <p:cNvPr name="Picture 33" id="3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878" y="9094976"/>
            <a:ext cx="382299" cy="1046093"/>
          </a:xfrm>
          <a:prstGeom prst="rect">
            <a:avLst/>
          </a:prstGeom>
        </p:spPr>
      </p:pic>
      <p:grpSp>
        <p:nvGrpSpPr>
          <p:cNvPr name="Group 34" id="34"/>
          <p:cNvGrpSpPr/>
          <p:nvPr/>
        </p:nvGrpSpPr>
        <p:grpSpPr>
          <a:xfrm rot="0">
            <a:off x="16410359" y="9006205"/>
            <a:ext cx="848941" cy="235585"/>
            <a:chOff x="0" y="0"/>
            <a:chExt cx="1131921" cy="314113"/>
          </a:xfrm>
        </p:grpSpPr>
        <p:grpSp>
          <p:nvGrpSpPr>
            <p:cNvPr name="Group 35" id="35"/>
            <p:cNvGrpSpPr/>
            <p:nvPr/>
          </p:nvGrpSpPr>
          <p:grpSpPr>
            <a:xfrm rot="0">
              <a:off x="890511" y="106056"/>
              <a:ext cx="241410" cy="102001"/>
              <a:chOff x="0" y="0"/>
              <a:chExt cx="1015946" cy="429260"/>
            </a:xfrm>
          </p:grpSpPr>
          <p:sp>
            <p:nvSpPr>
              <p:cNvPr name="Freeform 36" id="36"/>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37" id="37"/>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38" id="38"/>
          <p:cNvSpPr txBox="true"/>
          <p:nvPr/>
        </p:nvSpPr>
        <p:spPr>
          <a:xfrm rot="0">
            <a:off x="15050662" y="1000125"/>
            <a:ext cx="2208638" cy="575747"/>
          </a:xfrm>
          <a:prstGeom prst="rect">
            <a:avLst/>
          </a:prstGeom>
        </p:spPr>
        <p:txBody>
          <a:bodyPr anchor="t" rtlCol="false" tIns="0" lIns="0" bIns="0" rIns="0">
            <a:spAutoFit/>
          </a:bodyPr>
          <a:lstStyle/>
          <a:p>
            <a:pPr algn="r">
              <a:lnSpc>
                <a:spcPts val="2379"/>
              </a:lnSpc>
            </a:pPr>
            <a:r>
              <a:rPr lang="en-US" sz="1699">
                <a:solidFill>
                  <a:srgbClr val="2B4141"/>
                </a:solidFill>
                <a:latin typeface="Open Sauce"/>
              </a:rPr>
              <a:t>Presentasi Kewirausahaan 1</a:t>
            </a:r>
          </a:p>
        </p:txBody>
      </p:sp>
      <p:sp>
        <p:nvSpPr>
          <p:cNvPr name="TextBox 39" id="39"/>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05</a:t>
            </a:r>
          </a:p>
        </p:txBody>
      </p:sp>
      <p:grpSp>
        <p:nvGrpSpPr>
          <p:cNvPr name="Group 40" id="40"/>
          <p:cNvGrpSpPr/>
          <p:nvPr/>
        </p:nvGrpSpPr>
        <p:grpSpPr>
          <a:xfrm rot="0">
            <a:off x="16410359" y="9006205"/>
            <a:ext cx="848941" cy="235585"/>
            <a:chOff x="0" y="0"/>
            <a:chExt cx="1131921" cy="314113"/>
          </a:xfrm>
        </p:grpSpPr>
        <p:grpSp>
          <p:nvGrpSpPr>
            <p:cNvPr name="Group 41" id="41"/>
            <p:cNvGrpSpPr/>
            <p:nvPr/>
          </p:nvGrpSpPr>
          <p:grpSpPr>
            <a:xfrm rot="0">
              <a:off x="890511" y="106056"/>
              <a:ext cx="241410" cy="102001"/>
              <a:chOff x="0" y="0"/>
              <a:chExt cx="1015946" cy="429260"/>
            </a:xfrm>
          </p:grpSpPr>
          <p:sp>
            <p:nvSpPr>
              <p:cNvPr name="Freeform 42" id="42"/>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43" id="43"/>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blip>
          <a:srcRect l="0" t="7825" r="0" b="7825"/>
          <a:stretch>
            <a:fillRect/>
          </a:stretch>
        </p:blipFill>
        <p:spPr>
          <a:xfrm>
            <a:off x="0" y="0"/>
            <a:ext cx="18288000" cy="10287000"/>
          </a:xfrm>
          <a:prstGeom prst="rect">
            <a:avLst/>
          </a:prstGeom>
        </p:spPr>
      </p:pic>
      <p:sp>
        <p:nvSpPr>
          <p:cNvPr name="TextBox 3" id="3"/>
          <p:cNvSpPr txBox="true"/>
          <p:nvPr/>
        </p:nvSpPr>
        <p:spPr>
          <a:xfrm rot="0">
            <a:off x="2278800" y="3754132"/>
            <a:ext cx="13730400" cy="3533643"/>
          </a:xfrm>
          <a:prstGeom prst="rect">
            <a:avLst/>
          </a:prstGeom>
        </p:spPr>
        <p:txBody>
          <a:bodyPr anchor="t" rtlCol="false" tIns="0" lIns="0" bIns="0" rIns="0">
            <a:spAutoFit/>
          </a:bodyPr>
          <a:lstStyle/>
          <a:p>
            <a:pPr algn="ctr">
              <a:lnSpc>
                <a:spcPts val="13800"/>
              </a:lnSpc>
            </a:pPr>
            <a:r>
              <a:rPr lang="en-US" sz="12000">
                <a:solidFill>
                  <a:srgbClr val="2B4141"/>
                </a:solidFill>
                <a:latin typeface="Inria Serif Bold"/>
              </a:rPr>
              <a:t>Manfaat Berwirausaha</a:t>
            </a:r>
          </a:p>
        </p:txBody>
      </p:sp>
      <p:grpSp>
        <p:nvGrpSpPr>
          <p:cNvPr name="Group 4" id="4"/>
          <p:cNvGrpSpPr/>
          <p:nvPr/>
        </p:nvGrpSpPr>
        <p:grpSpPr>
          <a:xfrm rot="0">
            <a:off x="16410359" y="9006205"/>
            <a:ext cx="848941" cy="235585"/>
            <a:chOff x="0" y="0"/>
            <a:chExt cx="1131921" cy="314113"/>
          </a:xfrm>
        </p:grpSpPr>
        <p:grpSp>
          <p:nvGrpSpPr>
            <p:cNvPr name="Group 5" id="5"/>
            <p:cNvGrpSpPr/>
            <p:nvPr/>
          </p:nvGrpSpPr>
          <p:grpSpPr>
            <a:xfrm rot="0">
              <a:off x="890511" y="106056"/>
              <a:ext cx="241410" cy="102001"/>
              <a:chOff x="0" y="0"/>
              <a:chExt cx="1015946" cy="429260"/>
            </a:xfrm>
          </p:grpSpPr>
          <p:sp>
            <p:nvSpPr>
              <p:cNvPr name="Freeform 6" id="6"/>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7" id="7"/>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8" id="8"/>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2B4141"/>
                </a:solidFill>
                <a:latin typeface="Open Sauce"/>
              </a:rPr>
              <a:t>Presentasi Kewirausahaan 1</a:t>
            </a:r>
          </a:p>
        </p:txBody>
      </p:sp>
      <p:sp>
        <p:nvSpPr>
          <p:cNvPr name="TextBox 9" id="9"/>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141"/>
        </a:solidFill>
      </p:bgPr>
    </p:bg>
    <p:spTree>
      <p:nvGrpSpPr>
        <p:cNvPr id="1" name=""/>
        <p:cNvGrpSpPr/>
        <p:nvPr/>
      </p:nvGrpSpPr>
      <p:grpSpPr>
        <a:xfrm>
          <a:off x="0" y="0"/>
          <a:ext cx="0" cy="0"/>
          <a:chOff x="0" y="0"/>
          <a:chExt cx="0" cy="0"/>
        </a:xfrm>
      </p:grpSpPr>
      <p:sp>
        <p:nvSpPr>
          <p:cNvPr name="TextBox 2" id="2"/>
          <p:cNvSpPr txBox="true"/>
          <p:nvPr/>
        </p:nvSpPr>
        <p:spPr>
          <a:xfrm rot="0">
            <a:off x="1778290" y="1663031"/>
            <a:ext cx="11304782" cy="815909"/>
          </a:xfrm>
          <a:prstGeom prst="rect">
            <a:avLst/>
          </a:prstGeom>
        </p:spPr>
        <p:txBody>
          <a:bodyPr anchor="t" rtlCol="false" tIns="0" lIns="0" bIns="0" rIns="0">
            <a:spAutoFit/>
          </a:bodyPr>
          <a:lstStyle/>
          <a:p>
            <a:pPr>
              <a:lnSpc>
                <a:spcPts val="6324"/>
              </a:lnSpc>
            </a:pPr>
            <a:r>
              <a:rPr lang="en-US" sz="5500">
                <a:solidFill>
                  <a:srgbClr val="FFFFFF"/>
                </a:solidFill>
                <a:latin typeface="Inria Serif Bold"/>
              </a:rPr>
              <a:t>10 Manfaat dalam berwirausaha</a:t>
            </a:r>
          </a:p>
        </p:txBody>
      </p:sp>
      <p:grpSp>
        <p:nvGrpSpPr>
          <p:cNvPr name="Group 3" id="3"/>
          <p:cNvGrpSpPr/>
          <p:nvPr/>
        </p:nvGrpSpPr>
        <p:grpSpPr>
          <a:xfrm rot="0">
            <a:off x="2233436" y="2863525"/>
            <a:ext cx="13821128" cy="334546"/>
            <a:chOff x="0" y="0"/>
            <a:chExt cx="18428171" cy="446061"/>
          </a:xfrm>
        </p:grpSpPr>
        <p:sp>
          <p:nvSpPr>
            <p:cNvPr name="AutoShape 4" id="4"/>
            <p:cNvSpPr/>
            <p:nvPr/>
          </p:nvSpPr>
          <p:spPr>
            <a:xfrm rot="0">
              <a:off x="0" y="194733"/>
              <a:ext cx="762741" cy="12700"/>
            </a:xfrm>
            <a:prstGeom prst="rect">
              <a:avLst/>
            </a:prstGeom>
            <a:solidFill>
              <a:srgbClr val="FFFFFF"/>
            </a:solidFill>
          </p:spPr>
        </p:sp>
        <p:sp>
          <p:nvSpPr>
            <p:cNvPr name="TextBox 5" id="5"/>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Menambah lapangan usaha/kerja</a:t>
              </a:r>
            </a:p>
          </p:txBody>
        </p:sp>
      </p:grpSp>
      <p:grpSp>
        <p:nvGrpSpPr>
          <p:cNvPr name="Group 6" id="6"/>
          <p:cNvGrpSpPr/>
          <p:nvPr/>
        </p:nvGrpSpPr>
        <p:grpSpPr>
          <a:xfrm rot="0">
            <a:off x="2233436" y="3460613"/>
            <a:ext cx="13821128" cy="334546"/>
            <a:chOff x="0" y="0"/>
            <a:chExt cx="18428171" cy="446061"/>
          </a:xfrm>
        </p:grpSpPr>
        <p:sp>
          <p:nvSpPr>
            <p:cNvPr name="AutoShape 7" id="7"/>
            <p:cNvSpPr/>
            <p:nvPr/>
          </p:nvSpPr>
          <p:spPr>
            <a:xfrm rot="0">
              <a:off x="0" y="194733"/>
              <a:ext cx="762741" cy="12700"/>
            </a:xfrm>
            <a:prstGeom prst="rect">
              <a:avLst/>
            </a:prstGeom>
            <a:solidFill>
              <a:srgbClr val="FFFFFF"/>
            </a:solidFill>
          </p:spPr>
        </p:sp>
        <p:sp>
          <p:nvSpPr>
            <p:cNvPr name="TextBox 8" id="8"/>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Peluang untuk optimalisasi atas potensi diri</a:t>
              </a:r>
            </a:p>
          </p:txBody>
        </p:sp>
      </p:grpSp>
      <p:grpSp>
        <p:nvGrpSpPr>
          <p:cNvPr name="Group 9" id="9"/>
          <p:cNvGrpSpPr/>
          <p:nvPr/>
        </p:nvGrpSpPr>
        <p:grpSpPr>
          <a:xfrm rot="0">
            <a:off x="2233436" y="4061859"/>
            <a:ext cx="13821128" cy="334546"/>
            <a:chOff x="0" y="0"/>
            <a:chExt cx="18428171" cy="446061"/>
          </a:xfrm>
        </p:grpSpPr>
        <p:sp>
          <p:nvSpPr>
            <p:cNvPr name="AutoShape 10" id="10"/>
            <p:cNvSpPr/>
            <p:nvPr/>
          </p:nvSpPr>
          <p:spPr>
            <a:xfrm rot="0">
              <a:off x="0" y="194733"/>
              <a:ext cx="762741" cy="12700"/>
            </a:xfrm>
            <a:prstGeom prst="rect">
              <a:avLst/>
            </a:prstGeom>
            <a:solidFill>
              <a:srgbClr val="FFFFFF"/>
            </a:solidFill>
          </p:spPr>
        </p:sp>
        <p:sp>
          <p:nvSpPr>
            <p:cNvPr name="TextBox 11" id="11"/>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Peluang mencapai keuntungan</a:t>
              </a:r>
            </a:p>
          </p:txBody>
        </p:sp>
      </p:grpSp>
      <p:grpSp>
        <p:nvGrpSpPr>
          <p:cNvPr name="Group 12" id="12"/>
          <p:cNvGrpSpPr/>
          <p:nvPr/>
        </p:nvGrpSpPr>
        <p:grpSpPr>
          <a:xfrm rot="0">
            <a:off x="2233436" y="4663105"/>
            <a:ext cx="13821128" cy="334546"/>
            <a:chOff x="0" y="0"/>
            <a:chExt cx="18428171" cy="446061"/>
          </a:xfrm>
        </p:grpSpPr>
        <p:sp>
          <p:nvSpPr>
            <p:cNvPr name="AutoShape 13" id="13"/>
            <p:cNvSpPr/>
            <p:nvPr/>
          </p:nvSpPr>
          <p:spPr>
            <a:xfrm rot="0">
              <a:off x="0" y="194733"/>
              <a:ext cx="762741" cy="12700"/>
            </a:xfrm>
            <a:prstGeom prst="rect">
              <a:avLst/>
            </a:prstGeom>
            <a:solidFill>
              <a:srgbClr val="FFFFFF"/>
            </a:solidFill>
          </p:spPr>
        </p:sp>
        <p:sp>
          <p:nvSpPr>
            <p:cNvPr name="TextBox 14" id="14"/>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Kemampuan menjadi seorang pemimpin</a:t>
              </a:r>
            </a:p>
          </p:txBody>
        </p:sp>
      </p:grpSp>
      <p:grpSp>
        <p:nvGrpSpPr>
          <p:cNvPr name="Group 15" id="15"/>
          <p:cNvGrpSpPr/>
          <p:nvPr/>
        </p:nvGrpSpPr>
        <p:grpSpPr>
          <a:xfrm rot="0">
            <a:off x="2233436" y="5264351"/>
            <a:ext cx="13821128" cy="334546"/>
            <a:chOff x="0" y="0"/>
            <a:chExt cx="18428171" cy="446061"/>
          </a:xfrm>
        </p:grpSpPr>
        <p:sp>
          <p:nvSpPr>
            <p:cNvPr name="AutoShape 16" id="16"/>
            <p:cNvSpPr/>
            <p:nvPr/>
          </p:nvSpPr>
          <p:spPr>
            <a:xfrm rot="0">
              <a:off x="0" y="194733"/>
              <a:ext cx="762741" cy="12700"/>
            </a:xfrm>
            <a:prstGeom prst="rect">
              <a:avLst/>
            </a:prstGeom>
            <a:solidFill>
              <a:srgbClr val="FFFFFF"/>
            </a:solidFill>
          </p:spPr>
        </p:sp>
        <p:sp>
          <p:nvSpPr>
            <p:cNvPr name="TextBox 17" id="17"/>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Membantu masyarakat memenuhi kebutuhannya</a:t>
              </a:r>
            </a:p>
          </p:txBody>
        </p:sp>
      </p:grpSp>
      <p:grpSp>
        <p:nvGrpSpPr>
          <p:cNvPr name="Group 18" id="18"/>
          <p:cNvGrpSpPr/>
          <p:nvPr/>
        </p:nvGrpSpPr>
        <p:grpSpPr>
          <a:xfrm rot="0">
            <a:off x="2233436" y="5865597"/>
            <a:ext cx="13821128" cy="334546"/>
            <a:chOff x="0" y="0"/>
            <a:chExt cx="18428171" cy="446061"/>
          </a:xfrm>
        </p:grpSpPr>
        <p:sp>
          <p:nvSpPr>
            <p:cNvPr name="AutoShape 19" id="19"/>
            <p:cNvSpPr/>
            <p:nvPr/>
          </p:nvSpPr>
          <p:spPr>
            <a:xfrm rot="0">
              <a:off x="0" y="194733"/>
              <a:ext cx="762741" cy="12700"/>
            </a:xfrm>
            <a:prstGeom prst="rect">
              <a:avLst/>
            </a:prstGeom>
            <a:solidFill>
              <a:srgbClr val="FFFFFF"/>
            </a:solidFill>
          </p:spPr>
        </p:sp>
        <p:sp>
          <p:nvSpPr>
            <p:cNvPr name="TextBox 20" id="20"/>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Peluang melakukan hobi</a:t>
              </a:r>
            </a:p>
          </p:txBody>
        </p:sp>
      </p:grpSp>
      <p:grpSp>
        <p:nvGrpSpPr>
          <p:cNvPr name="Group 21" id="21"/>
          <p:cNvGrpSpPr/>
          <p:nvPr/>
        </p:nvGrpSpPr>
        <p:grpSpPr>
          <a:xfrm rot="0">
            <a:off x="2233436" y="6466843"/>
            <a:ext cx="13821128" cy="334546"/>
            <a:chOff x="0" y="0"/>
            <a:chExt cx="18428171" cy="446061"/>
          </a:xfrm>
        </p:grpSpPr>
        <p:sp>
          <p:nvSpPr>
            <p:cNvPr name="AutoShape 22" id="22"/>
            <p:cNvSpPr/>
            <p:nvPr/>
          </p:nvSpPr>
          <p:spPr>
            <a:xfrm rot="0">
              <a:off x="0" y="194733"/>
              <a:ext cx="762741" cy="12700"/>
            </a:xfrm>
            <a:prstGeom prst="rect">
              <a:avLst/>
            </a:prstGeom>
            <a:solidFill>
              <a:srgbClr val="FFFFFF"/>
            </a:solidFill>
          </p:spPr>
        </p:sp>
        <p:sp>
          <p:nvSpPr>
            <p:cNvPr name="TextBox 23" id="23"/>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Berperan aktif dalam kemasyarakatan</a:t>
              </a:r>
            </a:p>
          </p:txBody>
        </p:sp>
      </p:grpSp>
      <p:grpSp>
        <p:nvGrpSpPr>
          <p:cNvPr name="Group 24" id="24"/>
          <p:cNvGrpSpPr/>
          <p:nvPr/>
        </p:nvGrpSpPr>
        <p:grpSpPr>
          <a:xfrm rot="0">
            <a:off x="2233436" y="7068089"/>
            <a:ext cx="13821128" cy="334546"/>
            <a:chOff x="0" y="0"/>
            <a:chExt cx="18428171" cy="446061"/>
          </a:xfrm>
        </p:grpSpPr>
        <p:sp>
          <p:nvSpPr>
            <p:cNvPr name="AutoShape 25" id="25"/>
            <p:cNvSpPr/>
            <p:nvPr/>
          </p:nvSpPr>
          <p:spPr>
            <a:xfrm rot="0">
              <a:off x="0" y="194733"/>
              <a:ext cx="762741" cy="12700"/>
            </a:xfrm>
            <a:prstGeom prst="rect">
              <a:avLst/>
            </a:prstGeom>
            <a:solidFill>
              <a:srgbClr val="FFFFFF"/>
            </a:solidFill>
          </p:spPr>
        </p:sp>
        <p:sp>
          <p:nvSpPr>
            <p:cNvPr name="TextBox 26" id="26"/>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Peluang melakukan perubahan</a:t>
              </a:r>
            </a:p>
          </p:txBody>
        </p:sp>
      </p:grpSp>
      <p:grpSp>
        <p:nvGrpSpPr>
          <p:cNvPr name="Group 27" id="27"/>
          <p:cNvGrpSpPr/>
          <p:nvPr/>
        </p:nvGrpSpPr>
        <p:grpSpPr>
          <a:xfrm rot="0">
            <a:off x="2233436" y="7669334"/>
            <a:ext cx="13821128" cy="334546"/>
            <a:chOff x="0" y="0"/>
            <a:chExt cx="18428171" cy="446061"/>
          </a:xfrm>
        </p:grpSpPr>
        <p:sp>
          <p:nvSpPr>
            <p:cNvPr name="AutoShape 28" id="28"/>
            <p:cNvSpPr/>
            <p:nvPr/>
          </p:nvSpPr>
          <p:spPr>
            <a:xfrm rot="0">
              <a:off x="0" y="194733"/>
              <a:ext cx="762741" cy="12700"/>
            </a:xfrm>
            <a:prstGeom prst="rect">
              <a:avLst/>
            </a:prstGeom>
            <a:solidFill>
              <a:srgbClr val="FFFFFF"/>
            </a:solidFill>
          </p:spPr>
        </p:sp>
        <p:sp>
          <p:nvSpPr>
            <p:cNvPr name="TextBox 29" id="29"/>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Menyumbang perekonomomian negara</a:t>
              </a:r>
            </a:p>
          </p:txBody>
        </p:sp>
      </p:grpSp>
      <p:grpSp>
        <p:nvGrpSpPr>
          <p:cNvPr name="Group 30" id="30"/>
          <p:cNvGrpSpPr/>
          <p:nvPr/>
        </p:nvGrpSpPr>
        <p:grpSpPr>
          <a:xfrm rot="0">
            <a:off x="2233436" y="8270580"/>
            <a:ext cx="13821128" cy="334546"/>
            <a:chOff x="0" y="0"/>
            <a:chExt cx="18428171" cy="446061"/>
          </a:xfrm>
        </p:grpSpPr>
        <p:sp>
          <p:nvSpPr>
            <p:cNvPr name="AutoShape 31" id="31"/>
            <p:cNvSpPr/>
            <p:nvPr/>
          </p:nvSpPr>
          <p:spPr>
            <a:xfrm rot="0">
              <a:off x="0" y="194733"/>
              <a:ext cx="762741" cy="12700"/>
            </a:xfrm>
            <a:prstGeom prst="rect">
              <a:avLst/>
            </a:prstGeom>
            <a:solidFill>
              <a:srgbClr val="FFFFFF"/>
            </a:solidFill>
          </p:spPr>
        </p:sp>
        <p:sp>
          <p:nvSpPr>
            <p:cNvPr name="TextBox 32" id="32"/>
            <p:cNvSpPr txBox="true"/>
            <p:nvPr/>
          </p:nvSpPr>
          <p:spPr>
            <a:xfrm rot="0">
              <a:off x="1396893" y="-38100"/>
              <a:ext cx="17031277" cy="484161"/>
            </a:xfrm>
            <a:prstGeom prst="rect">
              <a:avLst/>
            </a:prstGeom>
          </p:spPr>
          <p:txBody>
            <a:bodyPr anchor="t" rtlCol="false" tIns="0" lIns="0" bIns="0" rIns="0">
              <a:spAutoFit/>
            </a:bodyPr>
            <a:lstStyle/>
            <a:p>
              <a:pPr>
                <a:lnSpc>
                  <a:spcPts val="3079"/>
                </a:lnSpc>
              </a:pPr>
              <a:r>
                <a:rPr lang="en-US" sz="2199">
                  <a:solidFill>
                    <a:srgbClr val="FFFFFF"/>
                  </a:solidFill>
                  <a:latin typeface="Open Sauce"/>
                </a:rPr>
                <a:t>Menciptakan karir sesuai passion</a:t>
              </a:r>
            </a:p>
          </p:txBody>
        </p:sp>
      </p:grpSp>
      <p:pic>
        <p:nvPicPr>
          <p:cNvPr name="Picture 33" id="3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878" y="9094976"/>
            <a:ext cx="382299" cy="1046093"/>
          </a:xfrm>
          <a:prstGeom prst="rect">
            <a:avLst/>
          </a:prstGeom>
        </p:spPr>
      </p:pic>
      <p:grpSp>
        <p:nvGrpSpPr>
          <p:cNvPr name="Group 34" id="34"/>
          <p:cNvGrpSpPr/>
          <p:nvPr/>
        </p:nvGrpSpPr>
        <p:grpSpPr>
          <a:xfrm rot="0">
            <a:off x="16410359" y="9006205"/>
            <a:ext cx="848941" cy="235585"/>
            <a:chOff x="0" y="0"/>
            <a:chExt cx="1131921" cy="314113"/>
          </a:xfrm>
        </p:grpSpPr>
        <p:grpSp>
          <p:nvGrpSpPr>
            <p:cNvPr name="Group 35" id="35"/>
            <p:cNvGrpSpPr/>
            <p:nvPr/>
          </p:nvGrpSpPr>
          <p:grpSpPr>
            <a:xfrm rot="0">
              <a:off x="890511" y="106056"/>
              <a:ext cx="241410" cy="102001"/>
              <a:chOff x="0" y="0"/>
              <a:chExt cx="1015946" cy="429260"/>
            </a:xfrm>
          </p:grpSpPr>
          <p:sp>
            <p:nvSpPr>
              <p:cNvPr name="Freeform 36" id="36"/>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37" id="37"/>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sp>
        <p:nvSpPr>
          <p:cNvPr name="TextBox 38" id="38"/>
          <p:cNvSpPr txBox="true"/>
          <p:nvPr/>
        </p:nvSpPr>
        <p:spPr>
          <a:xfrm rot="0">
            <a:off x="15050662" y="1000125"/>
            <a:ext cx="2208638" cy="575747"/>
          </a:xfrm>
          <a:prstGeom prst="rect">
            <a:avLst/>
          </a:prstGeom>
        </p:spPr>
        <p:txBody>
          <a:bodyPr anchor="t" rtlCol="false" tIns="0" lIns="0" bIns="0" rIns="0">
            <a:spAutoFit/>
          </a:bodyPr>
          <a:lstStyle/>
          <a:p>
            <a:pPr algn="r">
              <a:lnSpc>
                <a:spcPts val="2379"/>
              </a:lnSpc>
            </a:pPr>
            <a:r>
              <a:rPr lang="en-US" sz="1699">
                <a:solidFill>
                  <a:srgbClr val="FFFFFF"/>
                </a:solidFill>
                <a:latin typeface="Open Sauce"/>
              </a:rPr>
              <a:t>Presentasi Kewirausahaan 1</a:t>
            </a:r>
          </a:p>
        </p:txBody>
      </p:sp>
      <p:sp>
        <p:nvSpPr>
          <p:cNvPr name="TextBox 39" id="39"/>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FFFFFF"/>
                </a:solidFill>
                <a:latin typeface="Open Sauce Bold"/>
              </a:rPr>
              <a:t>07</a:t>
            </a:r>
          </a:p>
        </p:txBody>
      </p:sp>
      <p:grpSp>
        <p:nvGrpSpPr>
          <p:cNvPr name="Group 40" id="40"/>
          <p:cNvGrpSpPr/>
          <p:nvPr/>
        </p:nvGrpSpPr>
        <p:grpSpPr>
          <a:xfrm rot="0">
            <a:off x="16410359" y="9006238"/>
            <a:ext cx="848941" cy="235519"/>
            <a:chOff x="0" y="0"/>
            <a:chExt cx="1131921" cy="314025"/>
          </a:xfrm>
        </p:grpSpPr>
        <p:grpSp>
          <p:nvGrpSpPr>
            <p:cNvPr name="Group 41" id="41"/>
            <p:cNvGrpSpPr/>
            <p:nvPr/>
          </p:nvGrpSpPr>
          <p:grpSpPr>
            <a:xfrm rot="0">
              <a:off x="890511" y="106012"/>
              <a:ext cx="241410" cy="102001"/>
              <a:chOff x="0" y="0"/>
              <a:chExt cx="1015946" cy="429260"/>
            </a:xfrm>
          </p:grpSpPr>
          <p:sp>
            <p:nvSpPr>
              <p:cNvPr name="Freeform 42" id="42"/>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43" id="43"/>
            <p:cNvSpPr txBox="true"/>
            <p:nvPr/>
          </p:nvSpPr>
          <p:spPr>
            <a:xfrm rot="0">
              <a:off x="0" y="-28575"/>
              <a:ext cx="788911" cy="342600"/>
            </a:xfrm>
            <a:prstGeom prst="rect">
              <a:avLst/>
            </a:prstGeom>
          </p:spPr>
          <p:txBody>
            <a:bodyPr anchor="t" rtlCol="false" tIns="0" lIns="0" bIns="0" rIns="0">
              <a:spAutoFit/>
            </a:bodyPr>
            <a:lstStyle/>
            <a:p>
              <a:pPr>
                <a:lnSpc>
                  <a:spcPts val="2240"/>
                </a:lnSpc>
              </a:pPr>
              <a:r>
                <a:rPr lang="en-US" sz="1600">
                  <a:solidFill>
                    <a:srgbClr val="FFFFFF"/>
                  </a:solidFill>
                  <a:latin typeface="Open Sauce"/>
                </a:rPr>
                <a:t>NEXT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520" y="8991282"/>
            <a:ext cx="848941" cy="235585"/>
            <a:chOff x="0" y="0"/>
            <a:chExt cx="1131921" cy="314113"/>
          </a:xfrm>
        </p:grpSpPr>
        <p:grpSp>
          <p:nvGrpSpPr>
            <p:cNvPr name="Group 3" id="3"/>
            <p:cNvGrpSpPr/>
            <p:nvPr/>
          </p:nvGrpSpPr>
          <p:grpSpPr>
            <a:xfrm rot="0">
              <a:off x="890511" y="106056"/>
              <a:ext cx="241410" cy="102001"/>
              <a:chOff x="0" y="0"/>
              <a:chExt cx="1015946" cy="429260"/>
            </a:xfrm>
          </p:grpSpPr>
          <p:sp>
            <p:nvSpPr>
              <p:cNvPr name="Freeform 4" id="4"/>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2B4141"/>
              </a:solidFill>
            </p:spPr>
          </p:sp>
        </p:grpSp>
        <p:sp>
          <p:nvSpPr>
            <p:cNvPr name="TextBox 5" id="5"/>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2B4141"/>
                  </a:solidFill>
                  <a:latin typeface="Open Sauce"/>
                </a:rPr>
                <a:t>NEXT</a:t>
              </a:r>
            </a:p>
          </p:txBody>
        </p:sp>
      </p:grpSp>
      <p:grpSp>
        <p:nvGrpSpPr>
          <p:cNvPr name="Group 6" id="6"/>
          <p:cNvGrpSpPr/>
          <p:nvPr/>
        </p:nvGrpSpPr>
        <p:grpSpPr>
          <a:xfrm rot="0">
            <a:off x="12150366" y="0"/>
            <a:ext cx="6137634" cy="10287000"/>
            <a:chOff x="0" y="0"/>
            <a:chExt cx="1616496" cy="2709333"/>
          </a:xfrm>
        </p:grpSpPr>
        <p:sp>
          <p:nvSpPr>
            <p:cNvPr name="Freeform 7" id="7"/>
            <p:cNvSpPr/>
            <p:nvPr/>
          </p:nvSpPr>
          <p:spPr>
            <a:xfrm>
              <a:off x="0" y="0"/>
              <a:ext cx="1616496" cy="2709333"/>
            </a:xfrm>
            <a:custGeom>
              <a:avLst/>
              <a:gdLst/>
              <a:ahLst/>
              <a:cxnLst/>
              <a:rect r="r" b="b" t="t" l="l"/>
              <a:pathLst>
                <a:path h="2709333" w="1616496">
                  <a:moveTo>
                    <a:pt x="0" y="0"/>
                  </a:moveTo>
                  <a:lnTo>
                    <a:pt x="1616496" y="0"/>
                  </a:lnTo>
                  <a:lnTo>
                    <a:pt x="1616496" y="2709333"/>
                  </a:lnTo>
                  <a:lnTo>
                    <a:pt x="0" y="2709333"/>
                  </a:lnTo>
                  <a:close/>
                </a:path>
              </a:pathLst>
            </a:custGeom>
            <a:solidFill>
              <a:srgbClr val="2B4141"/>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373378" y="4356759"/>
            <a:ext cx="10365415" cy="2600061"/>
          </a:xfrm>
          <a:prstGeom prst="rect">
            <a:avLst/>
          </a:prstGeom>
        </p:spPr>
        <p:txBody>
          <a:bodyPr anchor="t" rtlCol="false" tIns="0" lIns="0" bIns="0" rIns="0">
            <a:spAutoFit/>
          </a:bodyPr>
          <a:lstStyle/>
          <a:p>
            <a:pPr marL="755647" indent="-377824" lvl="1">
              <a:lnSpc>
                <a:spcPts val="5249"/>
              </a:lnSpc>
              <a:buFont typeface="Arial"/>
              <a:buChar char="•"/>
            </a:pPr>
            <a:r>
              <a:rPr lang="en-US" sz="3499">
                <a:solidFill>
                  <a:srgbClr val="2B4141"/>
                </a:solidFill>
                <a:latin typeface="Open Sauce"/>
              </a:rPr>
              <a:t>Pertumbuhan ekonomi</a:t>
            </a:r>
          </a:p>
          <a:p>
            <a:pPr marL="755647" indent="-377824" lvl="1">
              <a:lnSpc>
                <a:spcPts val="5249"/>
              </a:lnSpc>
              <a:buFont typeface="Arial"/>
              <a:buChar char="•"/>
            </a:pPr>
            <a:r>
              <a:rPr lang="en-US" sz="3499">
                <a:solidFill>
                  <a:srgbClr val="2B4141"/>
                </a:solidFill>
                <a:latin typeface="Open Sauce"/>
              </a:rPr>
              <a:t>Produktivitas</a:t>
            </a:r>
          </a:p>
          <a:p>
            <a:pPr marL="755647" indent="-377824" lvl="1">
              <a:lnSpc>
                <a:spcPts val="5249"/>
              </a:lnSpc>
              <a:buFont typeface="Arial"/>
              <a:buChar char="•"/>
            </a:pPr>
            <a:r>
              <a:rPr lang="en-US" sz="3499">
                <a:solidFill>
                  <a:srgbClr val="2B4141"/>
                </a:solidFill>
                <a:latin typeface="Open Sauce"/>
              </a:rPr>
              <a:t>Teknologi, Produk dan Jasa baru</a:t>
            </a:r>
          </a:p>
          <a:p>
            <a:pPr marL="755647" indent="-377824" lvl="1">
              <a:lnSpc>
                <a:spcPts val="5249"/>
              </a:lnSpc>
              <a:buFont typeface="Arial"/>
              <a:buChar char="•"/>
            </a:pPr>
            <a:r>
              <a:rPr lang="en-US" sz="3499">
                <a:solidFill>
                  <a:srgbClr val="2B4141"/>
                </a:solidFill>
                <a:latin typeface="Open Sauce"/>
              </a:rPr>
              <a:t>Perubahan pasar</a:t>
            </a:r>
          </a:p>
        </p:txBody>
      </p:sp>
      <p:sp>
        <p:nvSpPr>
          <p:cNvPr name="TextBox 10" id="10"/>
          <p:cNvSpPr txBox="true"/>
          <p:nvPr/>
        </p:nvSpPr>
        <p:spPr>
          <a:xfrm rot="0">
            <a:off x="1028700" y="3504370"/>
            <a:ext cx="8129538" cy="628584"/>
          </a:xfrm>
          <a:prstGeom prst="rect">
            <a:avLst/>
          </a:prstGeom>
        </p:spPr>
        <p:txBody>
          <a:bodyPr anchor="t" rtlCol="false" tIns="0" lIns="0" bIns="0" rIns="0">
            <a:spAutoFit/>
          </a:bodyPr>
          <a:lstStyle/>
          <a:p>
            <a:pPr>
              <a:lnSpc>
                <a:spcPts val="5249"/>
              </a:lnSpc>
            </a:pPr>
            <a:r>
              <a:rPr lang="en-US" sz="3499">
                <a:solidFill>
                  <a:srgbClr val="2B4141"/>
                </a:solidFill>
                <a:latin typeface="Open Sauce"/>
              </a:rPr>
              <a:t>Manfaat Sosial dari Kewirausahaan :</a:t>
            </a:r>
          </a:p>
        </p:txBody>
      </p:sp>
      <p:sp>
        <p:nvSpPr>
          <p:cNvPr name="TextBox 11" id="11"/>
          <p:cNvSpPr txBox="true"/>
          <p:nvPr/>
        </p:nvSpPr>
        <p:spPr>
          <a:xfrm rot="0">
            <a:off x="1028700" y="1000125"/>
            <a:ext cx="2208638" cy="575747"/>
          </a:xfrm>
          <a:prstGeom prst="rect">
            <a:avLst/>
          </a:prstGeom>
        </p:spPr>
        <p:txBody>
          <a:bodyPr anchor="t" rtlCol="false" tIns="0" lIns="0" bIns="0" rIns="0">
            <a:spAutoFit/>
          </a:bodyPr>
          <a:lstStyle/>
          <a:p>
            <a:pPr>
              <a:lnSpc>
                <a:spcPts val="2379"/>
              </a:lnSpc>
            </a:pPr>
            <a:r>
              <a:rPr lang="en-US" sz="1699">
                <a:solidFill>
                  <a:srgbClr val="2B4141"/>
                </a:solidFill>
                <a:latin typeface="Open Sauce"/>
              </a:rPr>
              <a:t>Presentasi Kewirausahaan 1</a:t>
            </a:r>
          </a:p>
        </p:txBody>
      </p:sp>
      <p:sp>
        <p:nvSpPr>
          <p:cNvPr name="TextBox 12" id="12"/>
          <p:cNvSpPr txBox="true"/>
          <p:nvPr/>
        </p:nvSpPr>
        <p:spPr>
          <a:xfrm rot="0">
            <a:off x="1028700" y="8984314"/>
            <a:ext cx="344678" cy="259047"/>
          </a:xfrm>
          <a:prstGeom prst="rect">
            <a:avLst/>
          </a:prstGeom>
        </p:spPr>
        <p:txBody>
          <a:bodyPr anchor="t" rtlCol="false" tIns="0" lIns="0" bIns="0" rIns="0">
            <a:spAutoFit/>
          </a:bodyPr>
          <a:lstStyle/>
          <a:p>
            <a:pPr>
              <a:lnSpc>
                <a:spcPts val="2070"/>
              </a:lnSpc>
            </a:pPr>
            <a:r>
              <a:rPr lang="en-US" sz="1800">
                <a:solidFill>
                  <a:srgbClr val="2B4141"/>
                </a:solidFill>
                <a:latin typeface="Open Sauce Bold"/>
              </a:rPr>
              <a:t>08</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499492" y="8991282"/>
            <a:ext cx="382299" cy="1046093"/>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5625" r="0" b="0"/>
          <a:stretch>
            <a:fillRect/>
          </a:stretch>
        </p:blipFill>
        <p:spPr>
          <a:xfrm>
            <a:off x="0" y="0"/>
            <a:ext cx="18288000" cy="10287000"/>
          </a:xfrm>
          <a:prstGeom prst="rect">
            <a:avLst/>
          </a:prstGeom>
        </p:spPr>
      </p:pic>
      <p:sp>
        <p:nvSpPr>
          <p:cNvPr name="TextBox 3" id="3"/>
          <p:cNvSpPr txBox="true"/>
          <p:nvPr/>
        </p:nvSpPr>
        <p:spPr>
          <a:xfrm rot="0">
            <a:off x="2278800" y="3400491"/>
            <a:ext cx="13730400" cy="3533643"/>
          </a:xfrm>
          <a:prstGeom prst="rect">
            <a:avLst/>
          </a:prstGeom>
        </p:spPr>
        <p:txBody>
          <a:bodyPr anchor="t" rtlCol="false" tIns="0" lIns="0" bIns="0" rIns="0">
            <a:spAutoFit/>
          </a:bodyPr>
          <a:lstStyle/>
          <a:p>
            <a:pPr algn="ctr">
              <a:lnSpc>
                <a:spcPts val="13800"/>
              </a:lnSpc>
            </a:pPr>
            <a:r>
              <a:rPr lang="en-US" sz="12000">
                <a:solidFill>
                  <a:srgbClr val="FFFFFF"/>
                </a:solidFill>
                <a:latin typeface="Inria Serif Bold"/>
              </a:rPr>
              <a:t>Motivasi Berwirausaha</a:t>
            </a:r>
          </a:p>
        </p:txBody>
      </p:sp>
      <p:grpSp>
        <p:nvGrpSpPr>
          <p:cNvPr name="Group 4" id="4"/>
          <p:cNvGrpSpPr/>
          <p:nvPr/>
        </p:nvGrpSpPr>
        <p:grpSpPr>
          <a:xfrm rot="0">
            <a:off x="16410359" y="9006205"/>
            <a:ext cx="848941" cy="235585"/>
            <a:chOff x="0" y="0"/>
            <a:chExt cx="1131921" cy="314113"/>
          </a:xfrm>
        </p:grpSpPr>
        <p:grpSp>
          <p:nvGrpSpPr>
            <p:cNvPr name="Group 5" id="5"/>
            <p:cNvGrpSpPr/>
            <p:nvPr/>
          </p:nvGrpSpPr>
          <p:grpSpPr>
            <a:xfrm rot="0">
              <a:off x="890511" y="106056"/>
              <a:ext cx="241410" cy="102001"/>
              <a:chOff x="0" y="0"/>
              <a:chExt cx="1015946" cy="429260"/>
            </a:xfrm>
          </p:grpSpPr>
          <p:sp>
            <p:nvSpPr>
              <p:cNvPr name="Freeform 6" id="6"/>
              <p:cNvSpPr/>
              <p:nvPr/>
            </p:nvSpPr>
            <p:spPr>
              <a:xfrm>
                <a:off x="0" y="-5080"/>
                <a:ext cx="1015946" cy="434340"/>
              </a:xfrm>
              <a:custGeom>
                <a:avLst/>
                <a:gdLst/>
                <a:ahLst/>
                <a:cxnLst/>
                <a:rect r="r" b="b" t="t" l="l"/>
                <a:pathLst>
                  <a:path h="434340" w="1015946">
                    <a:moveTo>
                      <a:pt x="998166" y="187960"/>
                    </a:moveTo>
                    <a:lnTo>
                      <a:pt x="736546" y="11430"/>
                    </a:lnTo>
                    <a:cubicBezTo>
                      <a:pt x="718766" y="0"/>
                      <a:pt x="695906" y="3810"/>
                      <a:pt x="683206" y="21590"/>
                    </a:cubicBezTo>
                    <a:cubicBezTo>
                      <a:pt x="671776" y="39370"/>
                      <a:pt x="675586" y="62230"/>
                      <a:pt x="693366" y="74930"/>
                    </a:cubicBezTo>
                    <a:lnTo>
                      <a:pt x="852116" y="181610"/>
                    </a:lnTo>
                    <a:lnTo>
                      <a:pt x="0" y="181610"/>
                    </a:lnTo>
                    <a:lnTo>
                      <a:pt x="0" y="257810"/>
                    </a:lnTo>
                    <a:lnTo>
                      <a:pt x="852116" y="257810"/>
                    </a:lnTo>
                    <a:lnTo>
                      <a:pt x="693366" y="364490"/>
                    </a:lnTo>
                    <a:cubicBezTo>
                      <a:pt x="675586" y="375920"/>
                      <a:pt x="671776" y="400050"/>
                      <a:pt x="683206" y="417830"/>
                    </a:cubicBezTo>
                    <a:cubicBezTo>
                      <a:pt x="690826" y="429260"/>
                      <a:pt x="702256" y="434340"/>
                      <a:pt x="714956" y="434340"/>
                    </a:cubicBezTo>
                    <a:cubicBezTo>
                      <a:pt x="722576" y="434340"/>
                      <a:pt x="730196" y="431800"/>
                      <a:pt x="736546" y="427990"/>
                    </a:cubicBezTo>
                    <a:lnTo>
                      <a:pt x="999436" y="251460"/>
                    </a:lnTo>
                    <a:cubicBezTo>
                      <a:pt x="1009596" y="243840"/>
                      <a:pt x="1015946" y="232410"/>
                      <a:pt x="1015946" y="219710"/>
                    </a:cubicBezTo>
                    <a:cubicBezTo>
                      <a:pt x="1015946" y="207010"/>
                      <a:pt x="1009596" y="195580"/>
                      <a:pt x="998166" y="187960"/>
                    </a:cubicBezTo>
                    <a:close/>
                  </a:path>
                </a:pathLst>
              </a:custGeom>
              <a:solidFill>
                <a:srgbClr val="FFFFFF"/>
              </a:solidFill>
            </p:spPr>
          </p:sp>
        </p:grpSp>
        <p:sp>
          <p:nvSpPr>
            <p:cNvPr name="TextBox 7" id="7"/>
            <p:cNvSpPr txBox="true"/>
            <p:nvPr/>
          </p:nvSpPr>
          <p:spPr>
            <a:xfrm rot="0">
              <a:off x="0" y="-28575"/>
              <a:ext cx="788911" cy="342688"/>
            </a:xfrm>
            <a:prstGeom prst="rect">
              <a:avLst/>
            </a:prstGeom>
          </p:spPr>
          <p:txBody>
            <a:bodyPr anchor="t" rtlCol="false" tIns="0" lIns="0" bIns="0" rIns="0">
              <a:spAutoFit/>
            </a:bodyPr>
            <a:lstStyle/>
            <a:p>
              <a:pPr>
                <a:lnSpc>
                  <a:spcPts val="2240"/>
                </a:lnSpc>
              </a:pPr>
              <a:r>
                <a:rPr lang="en-US" sz="1600">
                  <a:solidFill>
                    <a:srgbClr val="FFFFFF"/>
                  </a:solidFill>
                  <a:latin typeface="Open Sauce"/>
                </a:rPr>
                <a:t>NEXT</a:t>
              </a:r>
            </a:p>
          </p:txBody>
        </p:sp>
      </p:grpSp>
      <p:sp>
        <p:nvSpPr>
          <p:cNvPr name="TextBox 8" id="8"/>
          <p:cNvSpPr txBox="true"/>
          <p:nvPr/>
        </p:nvSpPr>
        <p:spPr>
          <a:xfrm rot="0">
            <a:off x="1028700" y="1000125"/>
            <a:ext cx="2208638" cy="575747"/>
          </a:xfrm>
          <a:prstGeom prst="rect">
            <a:avLst/>
          </a:prstGeom>
        </p:spPr>
        <p:txBody>
          <a:bodyPr anchor="t" rtlCol="false" tIns="0" lIns="0" bIns="0" rIns="0">
            <a:spAutoFit/>
          </a:bodyPr>
          <a:lstStyle/>
          <a:p>
            <a:pPr>
              <a:lnSpc>
                <a:spcPts val="2380"/>
              </a:lnSpc>
            </a:pPr>
            <a:r>
              <a:rPr lang="en-US" sz="1700">
                <a:solidFill>
                  <a:srgbClr val="FFFFFF"/>
                </a:solidFill>
                <a:latin typeface="Open Sauce"/>
              </a:rPr>
              <a:t>Presentasi Kewirausahaan 1</a:t>
            </a:r>
          </a:p>
        </p:txBody>
      </p:sp>
      <p:sp>
        <p:nvSpPr>
          <p:cNvPr name="TextBox 9" id="9"/>
          <p:cNvSpPr txBox="true"/>
          <p:nvPr/>
        </p:nvSpPr>
        <p:spPr>
          <a:xfrm rot="0">
            <a:off x="15813539" y="8999237"/>
            <a:ext cx="344678" cy="259047"/>
          </a:xfrm>
          <a:prstGeom prst="rect">
            <a:avLst/>
          </a:prstGeom>
        </p:spPr>
        <p:txBody>
          <a:bodyPr anchor="t" rtlCol="false" tIns="0" lIns="0" bIns="0" rIns="0">
            <a:spAutoFit/>
          </a:bodyPr>
          <a:lstStyle/>
          <a:p>
            <a:pPr>
              <a:lnSpc>
                <a:spcPts val="2070"/>
              </a:lnSpc>
            </a:pPr>
            <a:r>
              <a:rPr lang="en-US" sz="1800">
                <a:solidFill>
                  <a:srgbClr val="FFFFFF"/>
                </a:solidFill>
                <a:latin typeface="Open Sauce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DAFN35fkfnM</dc:identifier>
  <dcterms:modified xsi:type="dcterms:W3CDTF">2011-08-01T06:04:30Z</dcterms:modified>
  <cp:revision>1</cp:revision>
  <dc:title>Presentasi kewirausahaan 1 kelompok K</dc:title>
</cp:coreProperties>
</file>