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57"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7" r:id="rId24"/>
    <p:sldId id="286" r:id="rId25"/>
    <p:sldId id="285"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B38AD-94D3-4058-9B15-30649473292B}" type="datetimeFigureOut">
              <a:rPr lang="en-ID" smtClean="0"/>
              <a:t>17/05/2022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3430956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B38AD-94D3-4058-9B15-30649473292B}" type="datetimeFigureOut">
              <a:rPr lang="en-ID" smtClean="0"/>
              <a:t>17/05/2022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421159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B38AD-94D3-4058-9B15-30649473292B}" type="datetimeFigureOut">
              <a:rPr lang="en-ID" smtClean="0"/>
              <a:t>17/05/2022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C1C9F76-ACDC-4E7B-9638-8EF1DE1BB340}"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3656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B38AD-94D3-4058-9B15-30649473292B}" type="datetimeFigureOut">
              <a:rPr lang="en-ID" smtClean="0"/>
              <a:t>17/05/2022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57958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B38AD-94D3-4058-9B15-30649473292B}" type="datetimeFigureOut">
              <a:rPr lang="en-ID" smtClean="0"/>
              <a:t>17/05/2022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C1C9F76-ACDC-4E7B-9638-8EF1DE1BB340}"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3167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B38AD-94D3-4058-9B15-30649473292B}" type="datetimeFigureOut">
              <a:rPr lang="en-ID" smtClean="0"/>
              <a:t>17/05/2022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1330961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B38AD-94D3-4058-9B15-30649473292B}" type="datetimeFigureOut">
              <a:rPr lang="en-ID" smtClean="0"/>
              <a:t>17/05/2022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3695711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B38AD-94D3-4058-9B15-30649473292B}" type="datetimeFigureOut">
              <a:rPr lang="en-ID" smtClean="0"/>
              <a:t>17/05/2022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164111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B38AD-94D3-4058-9B15-30649473292B}" type="datetimeFigureOut">
              <a:rPr lang="en-ID" smtClean="0"/>
              <a:t>17/05/2022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45062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B38AD-94D3-4058-9B15-30649473292B}" type="datetimeFigureOut">
              <a:rPr lang="en-ID" smtClean="0"/>
              <a:t>17/05/2022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87447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B38AD-94D3-4058-9B15-30649473292B}" type="datetimeFigureOut">
              <a:rPr lang="en-ID" smtClean="0"/>
              <a:t>17/05/2022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125462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B38AD-94D3-4058-9B15-30649473292B}" type="datetimeFigureOut">
              <a:rPr lang="en-ID" smtClean="0"/>
              <a:t>17/05/2022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389606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B38AD-94D3-4058-9B15-30649473292B}" type="datetimeFigureOut">
              <a:rPr lang="en-ID" smtClean="0"/>
              <a:t>17/05/2022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97829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B38AD-94D3-4058-9B15-30649473292B}" type="datetimeFigureOut">
              <a:rPr lang="en-ID" smtClean="0"/>
              <a:t>17/05/2022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2033366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3B38AD-94D3-4058-9B15-30649473292B}" type="datetimeFigureOut">
              <a:rPr lang="en-ID" smtClean="0"/>
              <a:t>17/05/2022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3206676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3B38AD-94D3-4058-9B15-30649473292B}" type="datetimeFigureOut">
              <a:rPr lang="en-ID" smtClean="0"/>
              <a:t>17/05/2022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C1C9F76-ACDC-4E7B-9638-8EF1DE1BB340}" type="slidenum">
              <a:rPr lang="en-ID" smtClean="0"/>
              <a:t>‹#›</a:t>
            </a:fld>
            <a:endParaRPr lang="en-ID"/>
          </a:p>
        </p:txBody>
      </p:sp>
    </p:spTree>
    <p:extLst>
      <p:ext uri="{BB962C8B-B14F-4D97-AF65-F5344CB8AC3E}">
        <p14:creationId xmlns:p14="http://schemas.microsoft.com/office/powerpoint/2010/main" val="71978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B38AD-94D3-4058-9B15-30649473292B}" type="datetimeFigureOut">
              <a:rPr lang="en-ID" smtClean="0"/>
              <a:t>17/05/2022</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1C9F76-ACDC-4E7B-9638-8EF1DE1BB340}" type="slidenum">
              <a:rPr lang="en-ID" smtClean="0"/>
              <a:t>‹#›</a:t>
            </a:fld>
            <a:endParaRPr lang="en-ID"/>
          </a:p>
        </p:txBody>
      </p:sp>
    </p:spTree>
    <p:extLst>
      <p:ext uri="{BB962C8B-B14F-4D97-AF65-F5344CB8AC3E}">
        <p14:creationId xmlns:p14="http://schemas.microsoft.com/office/powerpoint/2010/main" val="3032709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B592-D8A9-20A7-DA4C-2E790B73B19C}"/>
              </a:ext>
            </a:extLst>
          </p:cNvPr>
          <p:cNvSpPr>
            <a:spLocks noGrp="1"/>
          </p:cNvSpPr>
          <p:nvPr>
            <p:ph type="ctrTitle"/>
          </p:nvPr>
        </p:nvSpPr>
        <p:spPr>
          <a:xfrm>
            <a:off x="1507067" y="1961192"/>
            <a:ext cx="7766936" cy="1646302"/>
          </a:xfrm>
        </p:spPr>
        <p:txBody>
          <a:bodyPr anchor="ctr"/>
          <a:lstStyle/>
          <a:p>
            <a:pPr algn="ctr">
              <a:lnSpc>
                <a:spcPct val="107000"/>
              </a:lnSpc>
              <a:spcAft>
                <a:spcPts val="800"/>
              </a:spcAft>
            </a:pPr>
            <a:r>
              <a:rPr lang="en-ID" sz="4000" b="1" dirty="0">
                <a:effectLst/>
                <a:latin typeface="Playfair Display" pitchFamily="2" charset="0"/>
                <a:ea typeface="Calibri" panose="020F0502020204030204" pitchFamily="34" charset="0"/>
              </a:rPr>
              <a:t>AKHLAK DALAM BERBISNIS</a:t>
            </a:r>
            <a:endParaRPr lang="id-ID" sz="9600" dirty="0">
              <a:latin typeface="Playfair Display" pitchFamily="2" charset="0"/>
            </a:endParaRPr>
          </a:p>
        </p:txBody>
      </p:sp>
      <p:sp>
        <p:nvSpPr>
          <p:cNvPr id="3" name="Subtitle 2">
            <a:extLst>
              <a:ext uri="{FF2B5EF4-FFF2-40B4-BE49-F238E27FC236}">
                <a16:creationId xmlns:a16="http://schemas.microsoft.com/office/drawing/2014/main" id="{5A5FF732-5F27-ABAD-7751-A6AA5DDAF872}"/>
              </a:ext>
            </a:extLst>
          </p:cNvPr>
          <p:cNvSpPr>
            <a:spLocks noGrp="1"/>
          </p:cNvSpPr>
          <p:nvPr>
            <p:ph type="subTitle" idx="1"/>
          </p:nvPr>
        </p:nvSpPr>
        <p:spPr>
          <a:xfrm>
            <a:off x="1507067" y="4050833"/>
            <a:ext cx="7766936" cy="2425123"/>
          </a:xfrm>
        </p:spPr>
        <p:txBody>
          <a:bodyPr numCol="2" anchor="ctr">
            <a:normAutofit/>
          </a:bodyPr>
          <a:lstStyle/>
          <a:p>
            <a:pPr marL="342900" indent="-342900" algn="l">
              <a:lnSpc>
                <a:spcPct val="107000"/>
              </a:lnSpc>
              <a:spcAft>
                <a:spcPts val="800"/>
              </a:spcAft>
              <a:buFont typeface="+mj-lt"/>
              <a:buAutoNum type="arabicPeriod"/>
            </a:pPr>
            <a:r>
              <a:rPr lang="en-ID" sz="18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Aldi Maulana Iqbal (20210801222)</a:t>
            </a:r>
            <a:endParaRPr lang="id-ID" sz="18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ct val="107000"/>
              </a:lnSpc>
              <a:spcAft>
                <a:spcPts val="800"/>
              </a:spcAft>
              <a:buFont typeface="+mj-lt"/>
              <a:buAutoNum type="arabicPeriod"/>
            </a:pPr>
            <a:r>
              <a:rPr lang="en-ID" sz="1800"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Andreanata</a:t>
            </a:r>
            <a:r>
              <a:rPr lang="en-ID" sz="18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Pradifta</a:t>
            </a:r>
            <a:r>
              <a:rPr lang="en-ID" sz="18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(20210801077)</a:t>
            </a:r>
            <a:endParaRPr lang="id-ID" sz="18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ct val="107000"/>
              </a:lnSpc>
              <a:spcAft>
                <a:spcPts val="800"/>
              </a:spcAft>
              <a:buFont typeface="+mj-lt"/>
              <a:buAutoNum type="arabicPeriod"/>
            </a:pPr>
            <a:r>
              <a:rPr lang="en-ID" sz="18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Ferdi</a:t>
            </a:r>
            <a:endParaRPr lang="id-ID" sz="18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ct val="107000"/>
              </a:lnSpc>
              <a:spcAft>
                <a:spcPts val="800"/>
              </a:spcAft>
              <a:buFont typeface="+mj-lt"/>
              <a:buAutoNum type="arabicPeriod"/>
            </a:pPr>
            <a:endParaRPr lang="en-ID" sz="18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lnSpc>
                <a:spcPct val="107000"/>
              </a:lnSpc>
              <a:spcAft>
                <a:spcPts val="800"/>
              </a:spcAft>
              <a:buFont typeface="+mj-lt"/>
              <a:buAutoNum type="arabicPeriod"/>
            </a:pPr>
            <a:r>
              <a:rPr lang="en-ID" sz="18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Muhammad </a:t>
            </a:r>
            <a:r>
              <a:rPr lang="en-ID" sz="1800"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Rivaldi</a:t>
            </a:r>
            <a:r>
              <a:rPr lang="en-ID" sz="18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Yusral</a:t>
            </a:r>
            <a:r>
              <a:rPr lang="en-ID" sz="18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(20210801061)</a:t>
            </a:r>
            <a:endParaRPr lang="id-ID" sz="18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ct val="107000"/>
              </a:lnSpc>
              <a:spcAft>
                <a:spcPts val="800"/>
              </a:spcAft>
              <a:buFont typeface="+mj-lt"/>
              <a:buAutoNum type="arabicPeriod"/>
            </a:pPr>
            <a:r>
              <a:rPr lang="en-ID" sz="1800"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Syabil</a:t>
            </a:r>
            <a:r>
              <a:rPr lang="en-ID" sz="18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Dharmawan</a:t>
            </a:r>
            <a:r>
              <a:rPr lang="en-ID" sz="18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Tirtapraja</a:t>
            </a:r>
            <a:r>
              <a:rPr lang="en-ID" sz="18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(20210801075)</a:t>
            </a:r>
            <a:endParaRPr lang="id-ID" sz="18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AEDD2FA9-6476-BB9D-9646-A7BAF780FDBE}"/>
              </a:ext>
            </a:extLst>
          </p:cNvPr>
          <p:cNvSpPr txBox="1">
            <a:spLocks/>
          </p:cNvSpPr>
          <p:nvPr/>
        </p:nvSpPr>
        <p:spPr>
          <a:xfrm>
            <a:off x="1507067" y="3607495"/>
            <a:ext cx="7766936" cy="443337"/>
          </a:xfrm>
          <a:prstGeom prst="rect">
            <a:avLst/>
          </a:prstGeom>
        </p:spPr>
        <p:txBody>
          <a:bodyPr vert="horz" lIns="91440" tIns="45720" rIns="91440" bIns="45720" rtlCol="0" anchor="ctr">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Aft>
                <a:spcPts val="800"/>
              </a:spcAft>
            </a:pPr>
            <a:r>
              <a:rPr lang="en-ID" sz="1800" dirty="0" err="1">
                <a:solidFill>
                  <a:schemeClr val="bg1">
                    <a:lumMod val="50000"/>
                  </a:schemeClr>
                </a:solidFill>
                <a:latin typeface="Source Sans Pro" panose="020B0503030403020204" pitchFamily="34" charset="0"/>
                <a:ea typeface="Calibri" panose="020F0502020204030204" pitchFamily="34" charset="0"/>
              </a:rPr>
              <a:t>Kelompok</a:t>
            </a:r>
            <a:r>
              <a:rPr lang="en-ID" sz="1800" dirty="0">
                <a:solidFill>
                  <a:schemeClr val="bg1">
                    <a:lumMod val="50000"/>
                  </a:schemeClr>
                </a:solidFill>
                <a:latin typeface="Source Sans Pro" panose="020B0503030403020204" pitchFamily="34" charset="0"/>
                <a:ea typeface="Calibri" panose="020F0502020204030204" pitchFamily="34" charset="0"/>
              </a:rPr>
              <a:t> 8</a:t>
            </a:r>
            <a:endParaRPr lang="id-ID" sz="1800" dirty="0">
              <a:solidFill>
                <a:schemeClr val="bg1">
                  <a:lumMod val="50000"/>
                </a:schemeClr>
              </a:solidFill>
              <a:latin typeface="Source Sans Pro" panose="020B0503030403020204" pitchFamily="34" charset="0"/>
            </a:endParaRPr>
          </a:p>
        </p:txBody>
      </p:sp>
    </p:spTree>
    <p:extLst>
      <p:ext uri="{BB962C8B-B14F-4D97-AF65-F5344CB8AC3E}">
        <p14:creationId xmlns:p14="http://schemas.microsoft.com/office/powerpoint/2010/main" val="294107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497D21-5CC4-7247-E55D-DC2AEB4E972C}"/>
              </a:ext>
            </a:extLst>
          </p:cNvPr>
          <p:cNvSpPr>
            <a:spLocks noGrp="1"/>
          </p:cNvSpPr>
          <p:nvPr>
            <p:ph idx="1"/>
          </p:nvPr>
        </p:nvSpPr>
        <p:spPr>
          <a:xfrm>
            <a:off x="677334" y="1563757"/>
            <a:ext cx="8596668" cy="4477605"/>
          </a:xfrm>
        </p:spPr>
        <p:txBody>
          <a:bodyPr>
            <a:normAutofit fontScale="85000" lnSpcReduction="10000"/>
          </a:bodyPr>
          <a:lstStyle/>
          <a:p>
            <a:pPr marL="0" indent="0" algn="just">
              <a:buNone/>
            </a:pPr>
            <a:r>
              <a:rPr lang="id-ID" sz="2400" dirty="0">
                <a:solidFill>
                  <a:schemeClr val="tx1"/>
                </a:solidFill>
                <a:latin typeface="Source Sans Pro" panose="020B0503030403020204" pitchFamily="34" charset="0"/>
              </a:rPr>
              <a:t>E. Ayat Al-</a:t>
            </a:r>
            <a:r>
              <a:rPr lang="id-ID" sz="2400" dirty="0" err="1">
                <a:solidFill>
                  <a:schemeClr val="tx1"/>
                </a:solidFill>
                <a:latin typeface="Source Sans Pro" panose="020B0503030403020204" pitchFamily="34" charset="0"/>
              </a:rPr>
              <a:t>Qur’an</a:t>
            </a:r>
            <a:r>
              <a:rPr lang="id-ID" sz="2400" dirty="0">
                <a:solidFill>
                  <a:schemeClr val="tx1"/>
                </a:solidFill>
                <a:latin typeface="Source Sans Pro" panose="020B0503030403020204" pitchFamily="34" charset="0"/>
              </a:rPr>
              <a:t> dan Hadits tentang Prinsip Produksi</a:t>
            </a:r>
          </a:p>
          <a:p>
            <a:pPr marL="0" indent="0" algn="just">
              <a:buNone/>
            </a:pPr>
            <a:r>
              <a:rPr lang="id-ID" sz="2400" dirty="0">
                <a:solidFill>
                  <a:schemeClr val="tx1"/>
                </a:solidFill>
                <a:latin typeface="Source Sans Pro" panose="020B0503030403020204" pitchFamily="34" charset="0"/>
              </a:rPr>
              <a:t>Salah satu ayat tentang produksi yaitu Ayat yang berkaitan dengan faktor produksi Tanah dalam Surat As-Sajdah : 2</a:t>
            </a:r>
            <a:br>
              <a:rPr lang="id-ID" sz="2400" dirty="0">
                <a:solidFill>
                  <a:schemeClr val="tx1"/>
                </a:solidFill>
                <a:latin typeface="Source Sans Pro" panose="020B0503030403020204" pitchFamily="34" charset="0"/>
              </a:rPr>
            </a:br>
            <a:r>
              <a:rPr lang="id-ID" sz="2400" dirty="0">
                <a:solidFill>
                  <a:schemeClr val="tx1"/>
                </a:solidFill>
                <a:latin typeface="Source Sans Pro" panose="020B0503030403020204" pitchFamily="34" charset="0"/>
              </a:rPr>
              <a:t>“Dan apakah mereka tidak memperhatikan, bahwasanya kami menghalau (awan yang mengandung) air ke bumi yang tandus, lalu kami </a:t>
            </a:r>
            <a:r>
              <a:rPr lang="id-ID" sz="2400" dirty="0" err="1">
                <a:solidFill>
                  <a:schemeClr val="tx1"/>
                </a:solidFill>
                <a:latin typeface="Source Sans Pro" panose="020B0503030403020204" pitchFamily="34" charset="0"/>
              </a:rPr>
              <a:t>tumbuhkan</a:t>
            </a:r>
            <a:r>
              <a:rPr lang="id-ID" sz="2400" dirty="0">
                <a:solidFill>
                  <a:schemeClr val="tx1"/>
                </a:solidFill>
                <a:latin typeface="Source Sans Pro" panose="020B0503030403020204" pitchFamily="34" charset="0"/>
              </a:rPr>
              <a:t> dengan air hujan itu tanaman yang dari padanya makan hewan ternak mereka dan mereka sendiri. Maka apakah mereka tidak memperhatikan?”</a:t>
            </a:r>
          </a:p>
          <a:p>
            <a:pPr marL="0" indent="0" algn="just">
              <a:buNone/>
            </a:pPr>
            <a:r>
              <a:rPr lang="id-ID" sz="2400" dirty="0">
                <a:solidFill>
                  <a:schemeClr val="tx1"/>
                </a:solidFill>
                <a:latin typeface="Source Sans Pro" panose="020B0503030403020204" pitchFamily="34" charset="0"/>
              </a:rPr>
              <a:t>Ayat di</a:t>
            </a:r>
            <a:r>
              <a:rPr lang="en-US" sz="2400" dirty="0">
                <a:solidFill>
                  <a:schemeClr val="tx1"/>
                </a:solidFill>
                <a:latin typeface="Source Sans Pro" panose="020B0503030403020204" pitchFamily="34" charset="0"/>
              </a:rPr>
              <a:t> </a:t>
            </a:r>
            <a:r>
              <a:rPr lang="id-ID" sz="2400" dirty="0">
                <a:solidFill>
                  <a:schemeClr val="tx1"/>
                </a:solidFill>
                <a:latin typeface="Source Sans Pro" panose="020B0503030403020204" pitchFamily="34" charset="0"/>
              </a:rPr>
              <a:t>atas menjelaskan tentang tanah yang  berfungsi sebagai penyerap air hujan dan akhirnya tumbuh tanaman-tanaman yang terdiri dari beragam jenis. Tanaman itu dapat dimanfaatkan manusia sebagai faktor produksi alam, dari tanaman tersebut juga dikonsumsi oleh hewan ternak  yang pada akhirnya juga hewan ternak tersebut diambil manfaatnya (diproduksi) dengan berbagai bentuk seperti diambil dagingnya, susunya dan lain sebagainya yang ada pada hewan ternak tersebut.</a:t>
            </a:r>
          </a:p>
        </p:txBody>
      </p:sp>
    </p:spTree>
    <p:extLst>
      <p:ext uri="{BB962C8B-B14F-4D97-AF65-F5344CB8AC3E}">
        <p14:creationId xmlns:p14="http://schemas.microsoft.com/office/powerpoint/2010/main" val="109610936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BCDE-000D-4E9A-DFD2-AF62B8883167}"/>
              </a:ext>
            </a:extLst>
          </p:cNvPr>
          <p:cNvSpPr>
            <a:spLocks noGrp="1"/>
          </p:cNvSpPr>
          <p:nvPr>
            <p:ph type="title"/>
          </p:nvPr>
        </p:nvSpPr>
        <p:spPr/>
        <p:txBody>
          <a:bodyPr/>
          <a:lstStyle/>
          <a:p>
            <a:r>
              <a:rPr lang="id-ID" b="1" dirty="0">
                <a:latin typeface="Playfair Display" pitchFamily="2" charset="0"/>
              </a:rPr>
              <a:t>AKHLAK DALAM KONSUMSI</a:t>
            </a:r>
          </a:p>
        </p:txBody>
      </p:sp>
    </p:spTree>
    <p:extLst>
      <p:ext uri="{BB962C8B-B14F-4D97-AF65-F5344CB8AC3E}">
        <p14:creationId xmlns:p14="http://schemas.microsoft.com/office/powerpoint/2010/main" val="63942807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3CC-3820-DD55-7E89-8B0BBACC3299}"/>
              </a:ext>
            </a:extLst>
          </p:cNvPr>
          <p:cNvSpPr>
            <a:spLocks noGrp="1"/>
          </p:cNvSpPr>
          <p:nvPr>
            <p:ph type="title"/>
          </p:nvPr>
        </p:nvSpPr>
        <p:spPr/>
        <p:txBody>
          <a:bodyPr anchor="b"/>
          <a:lstStyle/>
          <a:p>
            <a:r>
              <a:rPr lang="id-ID" b="1" dirty="0">
                <a:latin typeface="Playfair Display" pitchFamily="2" charset="0"/>
              </a:rPr>
              <a:t>Pengertian dan Tujuan Konsumsi dalam Islam</a:t>
            </a:r>
          </a:p>
        </p:txBody>
      </p:sp>
      <p:sp>
        <p:nvSpPr>
          <p:cNvPr id="3" name="Content Placeholder 2">
            <a:extLst>
              <a:ext uri="{FF2B5EF4-FFF2-40B4-BE49-F238E27FC236}">
                <a16:creationId xmlns:a16="http://schemas.microsoft.com/office/drawing/2014/main" id="{A591582D-3BAF-A8A8-3AA0-87E1476B9AEC}"/>
              </a:ext>
            </a:extLst>
          </p:cNvPr>
          <p:cNvSpPr>
            <a:spLocks noGrp="1"/>
          </p:cNvSpPr>
          <p:nvPr>
            <p:ph idx="1"/>
          </p:nvPr>
        </p:nvSpPr>
        <p:spPr/>
        <p:txBody>
          <a:bodyPr>
            <a:normAutofit/>
          </a:bodyPr>
          <a:lstStyle/>
          <a:p>
            <a:pPr marL="0" indent="0">
              <a:buNone/>
            </a:pPr>
            <a:r>
              <a:rPr lang="id-ID" sz="1800" dirty="0">
                <a:solidFill>
                  <a:schemeClr val="tx1"/>
                </a:solidFill>
                <a:effectLst/>
                <a:latin typeface="Source Sans Pro" panose="020B0503030403020204" pitchFamily="34" charset="0"/>
                <a:ea typeface="Source Code Pro" panose="020B0509030403020204" pitchFamily="49" charset="0"/>
              </a:rPr>
              <a:t>Konsumsi secara umum diformulasikan dengan : ”Pemakaian dan penggunaan barang – barang dan jasa, seperti pakaian, makanan, minuman, rumah, peralatan rumah tangga, kendaraan, alat-alat hiburan, media cetak dan elektronik, jasa telepon, jasa konsultasi hukum, belajar/ kursus, dsb.”.</a:t>
            </a:r>
          </a:p>
          <a:p>
            <a:pPr marL="0" indent="0">
              <a:buNone/>
            </a:pPr>
            <a:r>
              <a:rPr lang="id-ID" sz="1800" dirty="0">
                <a:solidFill>
                  <a:schemeClr val="tx1"/>
                </a:solidFill>
                <a:effectLst/>
                <a:latin typeface="Source Sans Pro" panose="020B0503030403020204" pitchFamily="34" charset="0"/>
                <a:ea typeface="Times New Roman" panose="02020603050405020304" pitchFamily="18" charset="0"/>
              </a:rPr>
              <a:t>Dari pengertian ini, maka dapat dipahami bahwa konsumsi sebenarnya tidak identik dengan makan dan minum dalam istilah teknis sehari-hari; akan tetapi juga meliputi pemanfaatan atau pendayagunaan segala sesuatu yang dibutuhkan manusia</a:t>
            </a:r>
            <a:r>
              <a:rPr lang="id-ID" dirty="0">
                <a:solidFill>
                  <a:schemeClr val="tx1"/>
                </a:solidFill>
                <a:latin typeface="Source Sans Pro" panose="020B0503030403020204" pitchFamily="34" charset="0"/>
                <a:ea typeface="Source Code Pro" panose="020B0509030403020204" pitchFamily="49" charset="0"/>
              </a:rPr>
              <a:t>.</a:t>
            </a:r>
          </a:p>
        </p:txBody>
      </p:sp>
    </p:spTree>
    <p:extLst>
      <p:ext uri="{BB962C8B-B14F-4D97-AF65-F5344CB8AC3E}">
        <p14:creationId xmlns:p14="http://schemas.microsoft.com/office/powerpoint/2010/main" val="229234323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3CC-3820-DD55-7E89-8B0BBACC3299}"/>
              </a:ext>
            </a:extLst>
          </p:cNvPr>
          <p:cNvSpPr>
            <a:spLocks noGrp="1"/>
          </p:cNvSpPr>
          <p:nvPr>
            <p:ph type="title"/>
          </p:nvPr>
        </p:nvSpPr>
        <p:spPr/>
        <p:txBody>
          <a:bodyPr anchor="b"/>
          <a:lstStyle/>
          <a:p>
            <a:r>
              <a:rPr lang="id-ID" b="1" dirty="0">
                <a:latin typeface="Playfair Display" pitchFamily="2" charset="0"/>
              </a:rPr>
              <a:t>Pengertian dan Tujuan Konsumsi dalam Islam</a:t>
            </a:r>
          </a:p>
        </p:txBody>
      </p:sp>
      <p:sp>
        <p:nvSpPr>
          <p:cNvPr id="3" name="Content Placeholder 2">
            <a:extLst>
              <a:ext uri="{FF2B5EF4-FFF2-40B4-BE49-F238E27FC236}">
                <a16:creationId xmlns:a16="http://schemas.microsoft.com/office/drawing/2014/main" id="{A591582D-3BAF-A8A8-3AA0-87E1476B9AEC}"/>
              </a:ext>
            </a:extLst>
          </p:cNvPr>
          <p:cNvSpPr>
            <a:spLocks noGrp="1"/>
          </p:cNvSpPr>
          <p:nvPr>
            <p:ph idx="1"/>
          </p:nvPr>
        </p:nvSpPr>
        <p:spPr/>
        <p:txBody>
          <a:bodyPr>
            <a:normAutofit/>
          </a:bodyPr>
          <a:lstStyle/>
          <a:p>
            <a:pPr marL="0" indent="0">
              <a:buNone/>
            </a:pPr>
            <a:r>
              <a:rPr lang="id-ID" dirty="0">
                <a:solidFill>
                  <a:schemeClr val="tx1"/>
                </a:solidFill>
                <a:latin typeface="Source Sans Pro" panose="020B0503030403020204" pitchFamily="34" charset="0"/>
                <a:ea typeface="Source Code Pro" panose="020B0509030403020204" pitchFamily="49" charset="0"/>
              </a:rPr>
              <a:t>Tujuan konsumsi dalam Islam adalah untuk mewujudkan Maslahah duniawi dan ukhrawi. Maslahah duniawi ialah terpenuhinya kebutuhan dasar manusia, seperti makanan, minuman, pakaian, perumahan, kesehatan, pendidikan (akal). Kemaslahatan akhirat ialah terlaksananya kewajiban agama seperti Shalat dan haji. Artinya, manusia makan dan minum agar bisa beribadah kepada Allah. Manusia berpakaian untuk menutup aurat agar bisa Shalat, haji, bergaul sosial dan terhindar dari perbuatan mesum (nasab).</a:t>
            </a:r>
          </a:p>
          <a:p>
            <a:pPr marL="0" indent="0">
              <a:buNone/>
            </a:pPr>
            <a:r>
              <a:rPr lang="id-ID" dirty="0">
                <a:solidFill>
                  <a:schemeClr val="tx1"/>
                </a:solidFill>
                <a:latin typeface="Source Sans Pro" panose="020B0503030403020204" pitchFamily="34" charset="0"/>
                <a:ea typeface="Source Code Pro" panose="020B0509030403020204" pitchFamily="49" charset="0"/>
              </a:rPr>
              <a:t>Sebagaimana disebut di atas, banyak ayat dan Hadits yang berbicara tentang konsumsi, di antaranya Surat </a:t>
            </a:r>
            <a:r>
              <a:rPr lang="id-ID" dirty="0" err="1">
                <a:solidFill>
                  <a:schemeClr val="tx1"/>
                </a:solidFill>
                <a:latin typeface="Source Sans Pro" panose="020B0503030403020204" pitchFamily="34" charset="0"/>
                <a:ea typeface="Source Code Pro" panose="020B0509030403020204" pitchFamily="49" charset="0"/>
              </a:rPr>
              <a:t>al-A’raf</a:t>
            </a:r>
            <a:r>
              <a:rPr lang="id-ID" dirty="0">
                <a:solidFill>
                  <a:schemeClr val="tx1"/>
                </a:solidFill>
                <a:latin typeface="Source Sans Pro" panose="020B0503030403020204" pitchFamily="34" charset="0"/>
                <a:ea typeface="Source Code Pro" panose="020B0509030403020204" pitchFamily="49" charset="0"/>
              </a:rPr>
              <a:t> ayat 31[13]. Ayat ini tidak saja membicarakan konsumsi makanan dan minuman, tetapi juga pakaian. Bahkan pada ayat selanjutnya (ayat 33) dibicarakan  tentang  perhiasan.</a:t>
            </a:r>
          </a:p>
        </p:txBody>
      </p:sp>
    </p:spTree>
    <p:extLst>
      <p:ext uri="{BB962C8B-B14F-4D97-AF65-F5344CB8AC3E}">
        <p14:creationId xmlns:p14="http://schemas.microsoft.com/office/powerpoint/2010/main" val="366367665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3CC-3820-DD55-7E89-8B0BBACC3299}"/>
              </a:ext>
            </a:extLst>
          </p:cNvPr>
          <p:cNvSpPr>
            <a:spLocks noGrp="1"/>
          </p:cNvSpPr>
          <p:nvPr>
            <p:ph type="title"/>
          </p:nvPr>
        </p:nvSpPr>
        <p:spPr/>
        <p:txBody>
          <a:bodyPr anchor="b"/>
          <a:lstStyle/>
          <a:p>
            <a:r>
              <a:rPr lang="id-ID" b="1" dirty="0">
                <a:latin typeface="Playfair Display" pitchFamily="2" charset="0"/>
              </a:rPr>
              <a:t>Prinsip-</a:t>
            </a:r>
            <a:r>
              <a:rPr lang="en-US" b="1" dirty="0">
                <a:latin typeface="Playfair Display" pitchFamily="2" charset="0"/>
              </a:rPr>
              <a:t>P</a:t>
            </a:r>
            <a:r>
              <a:rPr lang="id-ID" b="1" dirty="0" err="1">
                <a:latin typeface="Playfair Display" pitchFamily="2" charset="0"/>
              </a:rPr>
              <a:t>rinsip</a:t>
            </a:r>
            <a:r>
              <a:rPr lang="id-ID" b="1" dirty="0">
                <a:latin typeface="Playfair Display" pitchFamily="2" charset="0"/>
              </a:rPr>
              <a:t> Konsumsi</a:t>
            </a:r>
          </a:p>
        </p:txBody>
      </p:sp>
      <p:sp>
        <p:nvSpPr>
          <p:cNvPr id="3" name="Content Placeholder 2">
            <a:extLst>
              <a:ext uri="{FF2B5EF4-FFF2-40B4-BE49-F238E27FC236}">
                <a16:creationId xmlns:a16="http://schemas.microsoft.com/office/drawing/2014/main" id="{A591582D-3BAF-A8A8-3AA0-87E1476B9AEC}"/>
              </a:ext>
            </a:extLst>
          </p:cNvPr>
          <p:cNvSpPr>
            <a:spLocks noGrp="1"/>
          </p:cNvSpPr>
          <p:nvPr>
            <p:ph idx="1"/>
          </p:nvPr>
        </p:nvSpPr>
        <p:spPr/>
        <p:txBody>
          <a:bodyPr>
            <a:normAutofit/>
          </a:bodyPr>
          <a:lstStyle/>
          <a:p>
            <a:pPr marL="0" indent="0">
              <a:lnSpc>
                <a:spcPct val="107000"/>
              </a:lnSpc>
              <a:spcAft>
                <a:spcPts val="800"/>
              </a:spcAft>
              <a:buNone/>
            </a:pP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Menurut Abdul </a:t>
            </a:r>
            <a:r>
              <a:rPr lang="id-ID" sz="1800" dirty="0" err="1">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Mannan</a:t>
            </a: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 bahwa perintah Islam mengenai konsumsi dikendalikan oleh lima prinsip, yaitu:</a:t>
            </a:r>
            <a:endPar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marL="415925">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Prinsip Keadilan</a:t>
            </a:r>
            <a:endPar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marL="415925">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Prinsip Kebersihan</a:t>
            </a:r>
            <a:endPar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marL="415925">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Prinsip Kesederhanaan</a:t>
            </a:r>
            <a:endPar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marL="415925">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Prinsip Kemurahan Hati</a:t>
            </a:r>
            <a:endPar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marL="415925">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Prinsip Moralitas.</a:t>
            </a:r>
            <a:endPar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909472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3CC-3820-DD55-7E89-8B0BBACC3299}"/>
              </a:ext>
            </a:extLst>
          </p:cNvPr>
          <p:cNvSpPr>
            <a:spLocks noGrp="1"/>
          </p:cNvSpPr>
          <p:nvPr>
            <p:ph type="title"/>
          </p:nvPr>
        </p:nvSpPr>
        <p:spPr/>
        <p:txBody>
          <a:bodyPr anchor="b"/>
          <a:lstStyle/>
          <a:p>
            <a:r>
              <a:rPr lang="id-ID" b="1" dirty="0">
                <a:latin typeface="Playfair Display" pitchFamily="2" charset="0"/>
              </a:rPr>
              <a:t>Etika Konsumsi</a:t>
            </a:r>
          </a:p>
        </p:txBody>
      </p:sp>
      <p:sp>
        <p:nvSpPr>
          <p:cNvPr id="3" name="Content Placeholder 2">
            <a:extLst>
              <a:ext uri="{FF2B5EF4-FFF2-40B4-BE49-F238E27FC236}">
                <a16:creationId xmlns:a16="http://schemas.microsoft.com/office/drawing/2014/main" id="{A591582D-3BAF-A8A8-3AA0-87E1476B9AEC}"/>
              </a:ext>
            </a:extLst>
          </p:cNvPr>
          <p:cNvSpPr>
            <a:spLocks noGrp="1"/>
          </p:cNvSpPr>
          <p:nvPr>
            <p:ph idx="1"/>
          </p:nvPr>
        </p:nvSpPr>
        <p:spPr/>
        <p:txBody>
          <a:bodyPr>
            <a:normAutofit/>
          </a:bodyPr>
          <a:lstStyle/>
          <a:p>
            <a:pPr marL="0" indent="0">
              <a:lnSpc>
                <a:spcPct val="107000"/>
              </a:lnSpc>
              <a:spcAft>
                <a:spcPts val="800"/>
              </a:spcAft>
              <a:buNone/>
            </a:pP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Etika konsumsi menurut </a:t>
            </a:r>
            <a:r>
              <a:rPr lang="id-ID" sz="1800" dirty="0" err="1">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Naqvi</a:t>
            </a: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 adalah sebagai berikut:</a:t>
            </a:r>
          </a:p>
          <a:p>
            <a:pPr>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Tauhid (</a:t>
            </a:r>
            <a:r>
              <a:rPr lang="id-ID" sz="1800" dirty="0" err="1">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Unity</a:t>
            </a: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 Kesatuan)</a:t>
            </a:r>
            <a:endPar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Adil (</a:t>
            </a:r>
            <a:r>
              <a:rPr lang="id-ID" sz="1800" dirty="0" err="1">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Equilibrium</a:t>
            </a: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 Keadilan)</a:t>
            </a:r>
            <a:endPar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ct val="107000"/>
              </a:lnSpc>
              <a:spcAft>
                <a:spcPts val="800"/>
              </a:spcAft>
              <a:buFont typeface="+mj-lt"/>
              <a:buAutoNum type="arabicPeriod"/>
            </a:pPr>
            <a:r>
              <a:rPr lang="id-ID" sz="1800" dirty="0" err="1">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Free</a:t>
            </a: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 </a:t>
            </a:r>
            <a:r>
              <a:rPr lang="id-ID" sz="1800" dirty="0" err="1">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Will</a:t>
            </a: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 (Kehendak Bebas)</a:t>
            </a:r>
            <a:endPar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Amanah (</a:t>
            </a:r>
            <a:r>
              <a:rPr lang="id-ID" sz="1800" dirty="0" err="1">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Responsibility</a:t>
            </a: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 Pertanggungjawaban)</a:t>
            </a:r>
          </a:p>
          <a:p>
            <a:pPr>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Halal</a:t>
            </a:r>
          </a:p>
          <a:p>
            <a:pPr>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Sederhana</a:t>
            </a:r>
          </a:p>
        </p:txBody>
      </p:sp>
    </p:spTree>
    <p:extLst>
      <p:ext uri="{BB962C8B-B14F-4D97-AF65-F5344CB8AC3E}">
        <p14:creationId xmlns:p14="http://schemas.microsoft.com/office/powerpoint/2010/main" val="257207821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BCDE-000D-4E9A-DFD2-AF62B8883167}"/>
              </a:ext>
            </a:extLst>
          </p:cNvPr>
          <p:cNvSpPr>
            <a:spLocks noGrp="1"/>
          </p:cNvSpPr>
          <p:nvPr>
            <p:ph type="title"/>
          </p:nvPr>
        </p:nvSpPr>
        <p:spPr/>
        <p:txBody>
          <a:bodyPr/>
          <a:lstStyle/>
          <a:p>
            <a:r>
              <a:rPr lang="id-ID" b="1" dirty="0">
                <a:latin typeface="Playfair Display" pitchFamily="2" charset="0"/>
              </a:rPr>
              <a:t>DISTRIBUSI DALAM ISLAM</a:t>
            </a:r>
          </a:p>
        </p:txBody>
      </p:sp>
    </p:spTree>
    <p:extLst>
      <p:ext uri="{BB962C8B-B14F-4D97-AF65-F5344CB8AC3E}">
        <p14:creationId xmlns:p14="http://schemas.microsoft.com/office/powerpoint/2010/main" val="337255615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3CC-3820-DD55-7E89-8B0BBACC3299}"/>
              </a:ext>
            </a:extLst>
          </p:cNvPr>
          <p:cNvSpPr>
            <a:spLocks noGrp="1"/>
          </p:cNvSpPr>
          <p:nvPr>
            <p:ph type="title"/>
          </p:nvPr>
        </p:nvSpPr>
        <p:spPr/>
        <p:txBody>
          <a:bodyPr anchor="b"/>
          <a:lstStyle/>
          <a:p>
            <a:r>
              <a:rPr lang="id-ID" b="1" dirty="0">
                <a:latin typeface="Playfair Display" pitchFamily="2" charset="0"/>
              </a:rPr>
              <a:t>DISTRIBUSI DALAM ISLAM</a:t>
            </a:r>
          </a:p>
        </p:txBody>
      </p:sp>
      <p:sp>
        <p:nvSpPr>
          <p:cNvPr id="3" name="Content Placeholder 2">
            <a:extLst>
              <a:ext uri="{FF2B5EF4-FFF2-40B4-BE49-F238E27FC236}">
                <a16:creationId xmlns:a16="http://schemas.microsoft.com/office/drawing/2014/main" id="{A591582D-3BAF-A8A8-3AA0-87E1476B9AEC}"/>
              </a:ext>
            </a:extLst>
          </p:cNvPr>
          <p:cNvSpPr>
            <a:spLocks noGrp="1"/>
          </p:cNvSpPr>
          <p:nvPr>
            <p:ph idx="1"/>
          </p:nvPr>
        </p:nvSpPr>
        <p:spPr/>
        <p:txBody>
          <a:bodyPr>
            <a:normAutofit/>
          </a:bodyPr>
          <a:lstStyle/>
          <a:p>
            <a:pPr marL="0" indent="0">
              <a:lnSpc>
                <a:spcPct val="107000"/>
              </a:lnSpc>
              <a:spcAft>
                <a:spcPts val="800"/>
              </a:spcAft>
              <a:buNone/>
            </a:pPr>
            <a:r>
              <a:rPr lang="en-US" sz="1800" dirty="0" err="1">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Sistem</a:t>
            </a:r>
            <a:r>
              <a:rPr lang="en-US"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 </a:t>
            </a:r>
            <a:r>
              <a:rPr lang="id-ID" sz="1800" dirty="0">
                <a:solidFill>
                  <a:schemeClr val="tx1"/>
                </a:solidFill>
                <a:effectLst/>
                <a:latin typeface="Source Sans Pro" panose="020B0503030403020204" pitchFamily="34" charset="0"/>
                <a:ea typeface="Times New Roman" panose="02020603050405020304" pitchFamily="18" charset="0"/>
                <a:cs typeface="Times New Roman" panose="02020603050405020304" pitchFamily="18" charset="0"/>
              </a:rPr>
              <a:t>ekonomi yang berbasis Islam menghendaki bahwa dalam hal pendistribusian harus berdasarkan dua sendi, yaitu sendi kebebasan dan keadilan kepemilikan. Kebebasan di sini adalah kebebasan dalam bertindak yang di bingkai oleh nilai-nilai agama dan keadilan</a:t>
            </a:r>
            <a:r>
              <a:rPr lang="id-ID" dirty="0">
                <a:solidFill>
                  <a:schemeClr val="tx1"/>
                </a:solidFill>
                <a:latin typeface="Source Sans Pro" panose="020B0503030403020204" pitchFamily="34" charset="0"/>
                <a:ea typeface="Times New Roman" panose="02020603050405020304" pitchFamily="18" charset="0"/>
                <a:cs typeface="Times New Roman" panose="02020603050405020304" pitchFamily="18" charset="0"/>
              </a:rPr>
              <a:t>. </a:t>
            </a:r>
          </a:p>
          <a:p>
            <a:pPr marL="0" indent="0">
              <a:lnSpc>
                <a:spcPct val="107000"/>
              </a:lnSpc>
              <a:spcAft>
                <a:spcPts val="800"/>
              </a:spcAft>
              <a:buNone/>
            </a:pPr>
            <a:r>
              <a:rPr lang="id-ID" sz="1800" dirty="0" err="1">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Keberadilan</a:t>
            </a: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 dalam pendistribusian ini tercermin dari larangan dalam </a:t>
            </a:r>
            <a:r>
              <a:rPr lang="en-US" dirty="0">
                <a:solidFill>
                  <a:schemeClr val="tx1"/>
                </a:solidFill>
                <a:latin typeface="Source Sans Pro" panose="020B0503030403020204" pitchFamily="34" charset="0"/>
                <a:ea typeface="Calibri" panose="020F0502020204030204" pitchFamily="34" charset="0"/>
                <a:cs typeface="Times New Roman" panose="02020603050405020304" pitchFamily="18" charset="0"/>
              </a:rPr>
              <a:t>A</a:t>
            </a: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l-</a:t>
            </a:r>
            <a:r>
              <a:rPr lang="en-US"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Q</a:t>
            </a:r>
            <a:r>
              <a:rPr lang="id-ID" sz="1800" dirty="0" err="1">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ur’an</a:t>
            </a: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 agar supaya harta kekayaan tidak diperbolehkan menjadi barang dagangan yang hanya beredar di antara orang-orang kaya saja, akan tetapi diharapkan dapat memberi kontribusi kepada kesejahteraan masyarakat sebagai suatu keseluruhan.</a:t>
            </a:r>
          </a:p>
        </p:txBody>
      </p:sp>
    </p:spTree>
    <p:extLst>
      <p:ext uri="{BB962C8B-B14F-4D97-AF65-F5344CB8AC3E}">
        <p14:creationId xmlns:p14="http://schemas.microsoft.com/office/powerpoint/2010/main" val="72589852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3CC-3820-DD55-7E89-8B0BBACC3299}"/>
              </a:ext>
            </a:extLst>
          </p:cNvPr>
          <p:cNvSpPr>
            <a:spLocks noGrp="1"/>
          </p:cNvSpPr>
          <p:nvPr>
            <p:ph type="title"/>
          </p:nvPr>
        </p:nvSpPr>
        <p:spPr/>
        <p:txBody>
          <a:bodyPr anchor="b"/>
          <a:lstStyle/>
          <a:p>
            <a:r>
              <a:rPr lang="id-ID" b="1" dirty="0">
                <a:latin typeface="Playfair Display" pitchFamily="2" charset="0"/>
              </a:rPr>
              <a:t>Urgensi dan Tujuan Distribusi</a:t>
            </a:r>
          </a:p>
        </p:txBody>
      </p:sp>
      <p:sp>
        <p:nvSpPr>
          <p:cNvPr id="3" name="Content Placeholder 2">
            <a:extLst>
              <a:ext uri="{FF2B5EF4-FFF2-40B4-BE49-F238E27FC236}">
                <a16:creationId xmlns:a16="http://schemas.microsoft.com/office/drawing/2014/main" id="{A591582D-3BAF-A8A8-3AA0-87E1476B9AEC}"/>
              </a:ext>
            </a:extLst>
          </p:cNvPr>
          <p:cNvSpPr>
            <a:spLocks noGrp="1"/>
          </p:cNvSpPr>
          <p:nvPr>
            <p:ph idx="1"/>
          </p:nvPr>
        </p:nvSpPr>
        <p:spPr/>
        <p:txBody>
          <a:bodyPr>
            <a:normAutofit/>
          </a:bodyPr>
          <a:lstStyle/>
          <a:p>
            <a:pPr marL="0" indent="0">
              <a:lnSpc>
                <a:spcPct val="107000"/>
              </a:lnSpc>
              <a:spcAft>
                <a:spcPts val="800"/>
              </a:spcAft>
              <a:buNone/>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Islam sangat mendukung pertukaran barang dan menganggapnya produktif dan mendukung para pedagang yang berjalan di muka bumi mencari sebagian dari karunia Allah, dan membolehkan orang memiliki modal untuk berdagang, tapi ia tetap berusaha agar pertukaran barang itu berjalan atas prinsip-prinsip sebagai berikut:</a:t>
            </a:r>
          </a:p>
          <a:p>
            <a:pPr marL="415925">
              <a:lnSpc>
                <a:spcPct val="107000"/>
              </a:lnSpc>
              <a:spcAft>
                <a:spcPts val="800"/>
              </a:spcAft>
              <a:buFont typeface="+mj-lt"/>
              <a:buAutoNum type="arabicPeriod"/>
            </a:pPr>
            <a:r>
              <a:rPr lang="id-ID" sz="1800" dirty="0">
                <a:solidFill>
                  <a:srgbClr val="000000"/>
                </a:solidFill>
                <a:effectLst/>
                <a:latin typeface="Source Sans Pro" panose="020B0503030403020204" pitchFamily="34" charset="0"/>
                <a:ea typeface="Times New Roman" panose="02020603050405020304" pitchFamily="18" charset="0"/>
                <a:cs typeface="Times New Roman" panose="02020603050405020304" pitchFamily="18" charset="0"/>
              </a:rPr>
              <a:t>Tetap mengumpulkan antara kepentingan individu dan kepentingan masyarakat.</a:t>
            </a:r>
            <a:endParaRPr lang="id-ID" sz="1800" dirty="0">
              <a:effectLst/>
              <a:latin typeface="Source Sans Pro" panose="020B0503030403020204" pitchFamily="34" charset="0"/>
              <a:ea typeface="Calibri" panose="020F0502020204030204" pitchFamily="34" charset="0"/>
              <a:cs typeface="Times New Roman" panose="02020603050405020304" pitchFamily="18" charset="0"/>
            </a:endParaRPr>
          </a:p>
          <a:p>
            <a:pPr marL="415925">
              <a:lnSpc>
                <a:spcPct val="107000"/>
              </a:lnSpc>
              <a:spcAft>
                <a:spcPts val="800"/>
              </a:spcAft>
              <a:buFont typeface="+mj-lt"/>
              <a:buAutoNum type="arabicPeriod"/>
            </a:pPr>
            <a:r>
              <a:rPr lang="id-ID" sz="1800" dirty="0">
                <a:solidFill>
                  <a:srgbClr val="000000"/>
                </a:solidFill>
                <a:effectLst/>
                <a:latin typeface="Source Sans Pro" panose="020B0503030403020204" pitchFamily="34" charset="0"/>
                <a:ea typeface="Times New Roman" panose="02020603050405020304" pitchFamily="18" charset="0"/>
                <a:cs typeface="Times New Roman" panose="02020603050405020304" pitchFamily="18" charset="0"/>
              </a:rPr>
              <a:t>Antara dua penyelenggara muamalat tetap ada keadilan dan harus tetap ada kebebasan ijab kabul dalam akad-akad.</a:t>
            </a:r>
            <a:endParaRPr lang="id-ID" sz="1800" dirty="0">
              <a:effectLst/>
              <a:latin typeface="Source Sans Pro" panose="020B0503030403020204" pitchFamily="34" charset="0"/>
              <a:ea typeface="Calibri" panose="020F0502020204030204" pitchFamily="34" charset="0"/>
              <a:cs typeface="Times New Roman" panose="02020603050405020304" pitchFamily="18" charset="0"/>
            </a:endParaRPr>
          </a:p>
          <a:p>
            <a:pPr marL="415925">
              <a:lnSpc>
                <a:spcPct val="107000"/>
              </a:lnSpc>
              <a:spcAft>
                <a:spcPts val="800"/>
              </a:spcAft>
              <a:buFont typeface="+mj-lt"/>
              <a:buAutoNum type="arabicPeriod"/>
            </a:pPr>
            <a:r>
              <a:rPr lang="id-ID" sz="1800" dirty="0">
                <a:solidFill>
                  <a:srgbClr val="000000"/>
                </a:solidFill>
                <a:effectLst/>
                <a:latin typeface="Source Sans Pro" panose="020B0503030403020204" pitchFamily="34" charset="0"/>
                <a:ea typeface="Times New Roman" panose="02020603050405020304" pitchFamily="18" charset="0"/>
                <a:cs typeface="Times New Roman" panose="02020603050405020304" pitchFamily="18" charset="0"/>
              </a:rPr>
              <a:t>Tetap berpengaruhnya rasa cinta dan lemah lembut.</a:t>
            </a:r>
            <a:endParaRPr lang="id-ID" sz="1800" dirty="0">
              <a:effectLst/>
              <a:latin typeface="Source Sans Pro" panose="020B0503030403020204" pitchFamily="34" charset="0"/>
              <a:ea typeface="Calibri" panose="020F0502020204030204" pitchFamily="34" charset="0"/>
              <a:cs typeface="Times New Roman" panose="02020603050405020304" pitchFamily="18" charset="0"/>
            </a:endParaRPr>
          </a:p>
          <a:p>
            <a:pPr marL="415925">
              <a:lnSpc>
                <a:spcPct val="107000"/>
              </a:lnSpc>
              <a:spcAft>
                <a:spcPts val="800"/>
              </a:spcAft>
              <a:buFont typeface="+mj-lt"/>
              <a:buAutoNum type="arabicPeriod"/>
            </a:pPr>
            <a:r>
              <a:rPr lang="id-ID" sz="1800" dirty="0">
                <a:solidFill>
                  <a:srgbClr val="000000"/>
                </a:solidFill>
                <a:effectLst/>
                <a:latin typeface="Source Sans Pro" panose="020B0503030403020204" pitchFamily="34" charset="0"/>
                <a:ea typeface="Times New Roman" panose="02020603050405020304" pitchFamily="18" charset="0"/>
                <a:cs typeface="Times New Roman" panose="02020603050405020304" pitchFamily="18" charset="0"/>
              </a:rPr>
              <a:t>Jelas dan jauh dari perselisihan.</a:t>
            </a:r>
            <a:endParaRPr lang="id-ID" sz="1800" dirty="0">
              <a:effectLst/>
              <a:latin typeface="Source Sans Pro" panose="020B0503030403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739506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3CC-3820-DD55-7E89-8B0BBACC3299}"/>
              </a:ext>
            </a:extLst>
          </p:cNvPr>
          <p:cNvSpPr>
            <a:spLocks noGrp="1"/>
          </p:cNvSpPr>
          <p:nvPr>
            <p:ph type="title"/>
          </p:nvPr>
        </p:nvSpPr>
        <p:spPr/>
        <p:txBody>
          <a:bodyPr anchor="b"/>
          <a:lstStyle/>
          <a:p>
            <a:r>
              <a:rPr lang="id-ID" b="1" dirty="0">
                <a:latin typeface="Playfair Display" pitchFamily="2" charset="0"/>
              </a:rPr>
              <a:t>Tujuan Distribusi dalam Ekonomi Islam</a:t>
            </a:r>
          </a:p>
        </p:txBody>
      </p:sp>
      <p:sp>
        <p:nvSpPr>
          <p:cNvPr id="3" name="Content Placeholder 2">
            <a:extLst>
              <a:ext uri="{FF2B5EF4-FFF2-40B4-BE49-F238E27FC236}">
                <a16:creationId xmlns:a16="http://schemas.microsoft.com/office/drawing/2014/main" id="{A591582D-3BAF-A8A8-3AA0-87E1476B9AEC}"/>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Tujuan Dakwah, yakni dakwah kepada Islam dan menyatukan hati kepadanya.</a:t>
            </a:r>
          </a:p>
          <a:p>
            <a:pPr>
              <a:lnSpc>
                <a:spcPct val="107000"/>
              </a:lnSpc>
              <a:spcAft>
                <a:spcPts val="800"/>
              </a:spcAft>
              <a:buFont typeface="Wingdings" panose="05000000000000000000" pitchFamily="2" charset="2"/>
              <a:buChar char="§"/>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Tujuan Pendidikan, tujuan pendidikan dalam distribusi adalah seperti dalam surah </a:t>
            </a:r>
            <a:r>
              <a:rPr lang="en-US" dirty="0">
                <a:solidFill>
                  <a:schemeClr val="tx1"/>
                </a:solidFill>
                <a:latin typeface="Source Sans Pro" panose="020B0503030403020204" pitchFamily="34" charset="0"/>
                <a:ea typeface="Calibri" panose="020F0502020204030204" pitchFamily="34" charset="0"/>
                <a:cs typeface="Times New Roman" panose="02020603050405020304" pitchFamily="18" charset="0"/>
              </a:rPr>
              <a:t>A</a:t>
            </a: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t-Taubah ayat 103 yang bermaksud menjadikan insan yang berakhlak karimah.</a:t>
            </a:r>
          </a:p>
          <a:p>
            <a:pPr>
              <a:lnSpc>
                <a:spcPct val="107000"/>
              </a:lnSpc>
              <a:spcAft>
                <a:spcPts val="800"/>
              </a:spcAft>
              <a:buFont typeface="Wingdings" panose="05000000000000000000" pitchFamily="2" charset="2"/>
              <a:buChar char="§"/>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Tujuan sosial, yakni memenuhi kebutuhan masyarakat serta keadilan dalam distribusi sehingga tidak terjadi kerusuhan dan perkelahian.</a:t>
            </a:r>
          </a:p>
          <a:p>
            <a:pPr>
              <a:lnSpc>
                <a:spcPct val="107000"/>
              </a:lnSpc>
              <a:spcAft>
                <a:spcPts val="800"/>
              </a:spcAft>
              <a:buFont typeface="Wingdings" panose="05000000000000000000" pitchFamily="2" charset="2"/>
              <a:buChar char="§"/>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Tujuan Ekonomi, yakni pengembangan harta dan pembersihannya, memberdayakan SDM, kesejahteraan ekonomi dan penggunaan terbaik dalam menempatkan sesuatu.</a:t>
            </a:r>
          </a:p>
        </p:txBody>
      </p:sp>
    </p:spTree>
    <p:extLst>
      <p:ext uri="{BB962C8B-B14F-4D97-AF65-F5344CB8AC3E}">
        <p14:creationId xmlns:p14="http://schemas.microsoft.com/office/powerpoint/2010/main" val="132460715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CC9-BBF1-2597-6608-EF0BA696C3DD}"/>
              </a:ext>
            </a:extLst>
          </p:cNvPr>
          <p:cNvSpPr>
            <a:spLocks noGrp="1"/>
          </p:cNvSpPr>
          <p:nvPr>
            <p:ph type="title"/>
          </p:nvPr>
        </p:nvSpPr>
        <p:spPr>
          <a:xfrm>
            <a:off x="677334" y="609600"/>
            <a:ext cx="8596668" cy="821635"/>
          </a:xfrm>
        </p:spPr>
        <p:txBody>
          <a:bodyPr anchor="b"/>
          <a:lstStyle/>
          <a:p>
            <a:r>
              <a:rPr lang="en-ID" b="1" dirty="0" err="1">
                <a:latin typeface="Playfair Display" pitchFamily="2" charset="0"/>
              </a:rPr>
              <a:t>Pengertian</a:t>
            </a:r>
            <a:r>
              <a:rPr lang="en-ID" b="1" dirty="0">
                <a:latin typeface="Playfair Display" pitchFamily="2" charset="0"/>
              </a:rPr>
              <a:t> </a:t>
            </a:r>
            <a:r>
              <a:rPr lang="en-ID" b="1" dirty="0" err="1">
                <a:latin typeface="Playfair Display" pitchFamily="2" charset="0"/>
              </a:rPr>
              <a:t>Akhlak</a:t>
            </a:r>
            <a:endParaRPr lang="en-ID" b="1" dirty="0">
              <a:latin typeface="Playfair Display" pitchFamily="2" charset="0"/>
            </a:endParaRPr>
          </a:p>
        </p:txBody>
      </p:sp>
      <p:sp>
        <p:nvSpPr>
          <p:cNvPr id="3" name="Content Placeholder 2">
            <a:extLst>
              <a:ext uri="{FF2B5EF4-FFF2-40B4-BE49-F238E27FC236}">
                <a16:creationId xmlns:a16="http://schemas.microsoft.com/office/drawing/2014/main" id="{E2497D21-5CC4-7247-E55D-DC2AEB4E972C}"/>
              </a:ext>
            </a:extLst>
          </p:cNvPr>
          <p:cNvSpPr>
            <a:spLocks noGrp="1"/>
          </p:cNvSpPr>
          <p:nvPr>
            <p:ph idx="1"/>
          </p:nvPr>
        </p:nvSpPr>
        <p:spPr>
          <a:xfrm>
            <a:off x="677334" y="1563757"/>
            <a:ext cx="8596668" cy="4477605"/>
          </a:xfrm>
        </p:spPr>
        <p:txBody>
          <a:bodyPr/>
          <a:lstStyle/>
          <a:p>
            <a:pPr marL="0" indent="0" algn="just">
              <a:buNone/>
            </a:pPr>
            <a:r>
              <a:rPr lang="id-ID" sz="2400" dirty="0">
                <a:solidFill>
                  <a:schemeClr val="tx1"/>
                </a:solidFill>
                <a:latin typeface="Source Sans Pro" panose="020B0503030403020204" pitchFamily="34" charset="0"/>
              </a:rPr>
              <a:t>Akhlak secara terminologi berarti tingkah laku seseorang yang didorong suatu keinginan secara sadar untuk melakukan perbuatan yang baik. Akhlak merupakan bentuk jamak dari kata Khuluk, berasal dari bahasa arab yang berarti perangai, tingkah laku, atau tabiat. Tiga pakar dibidang akhlak yaitu Ibnu </a:t>
            </a:r>
            <a:r>
              <a:rPr lang="id-ID" sz="2400" dirty="0" err="1">
                <a:solidFill>
                  <a:schemeClr val="tx1"/>
                </a:solidFill>
                <a:latin typeface="Source Sans Pro" panose="020B0503030403020204" pitchFamily="34" charset="0"/>
              </a:rPr>
              <a:t>Miskawaih</a:t>
            </a:r>
            <a:r>
              <a:rPr lang="id-ID" sz="2400" dirty="0">
                <a:solidFill>
                  <a:schemeClr val="tx1"/>
                </a:solidFill>
                <a:latin typeface="Source Sans Pro" panose="020B0503030403020204" pitchFamily="34" charset="0"/>
              </a:rPr>
              <a:t>, Al Gazali, dan Ahmad Amin menyatakan bahwa akhlak adalah perangai yang melekat pada diri seseorang yang dapat memunculkan perbuatan baik tanpa mempertimbangkan pikiran terlebih dahulu.</a:t>
            </a:r>
          </a:p>
        </p:txBody>
      </p:sp>
    </p:spTree>
    <p:extLst>
      <p:ext uri="{BB962C8B-B14F-4D97-AF65-F5344CB8AC3E}">
        <p14:creationId xmlns:p14="http://schemas.microsoft.com/office/powerpoint/2010/main" val="174850343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3CC-3820-DD55-7E89-8B0BBACC3299}"/>
              </a:ext>
            </a:extLst>
          </p:cNvPr>
          <p:cNvSpPr>
            <a:spLocks noGrp="1"/>
          </p:cNvSpPr>
          <p:nvPr>
            <p:ph type="title"/>
          </p:nvPr>
        </p:nvSpPr>
        <p:spPr/>
        <p:txBody>
          <a:bodyPr anchor="b"/>
          <a:lstStyle/>
          <a:p>
            <a:r>
              <a:rPr lang="id-ID" b="1" dirty="0">
                <a:latin typeface="Playfair Display" pitchFamily="2" charset="0"/>
              </a:rPr>
              <a:t>Etika Distribusi</a:t>
            </a:r>
          </a:p>
        </p:txBody>
      </p:sp>
      <p:sp>
        <p:nvSpPr>
          <p:cNvPr id="3" name="Content Placeholder 2">
            <a:extLst>
              <a:ext uri="{FF2B5EF4-FFF2-40B4-BE49-F238E27FC236}">
                <a16:creationId xmlns:a16="http://schemas.microsoft.com/office/drawing/2014/main" id="{A591582D-3BAF-A8A8-3AA0-87E1476B9AEC}"/>
              </a:ext>
            </a:extLst>
          </p:cNvPr>
          <p:cNvSpPr>
            <a:spLocks noGrp="1"/>
          </p:cNvSpPr>
          <p:nvPr>
            <p:ph idx="1"/>
          </p:nvPr>
        </p:nvSpPr>
        <p:spPr/>
        <p:txBody>
          <a:bodyPr>
            <a:normAutofit/>
          </a:bodyPr>
          <a:lstStyle/>
          <a:p>
            <a:pPr>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Selalu menghiasi amal dengan niat ibadah dan ikhlas.</a:t>
            </a:r>
          </a:p>
          <a:p>
            <a:pPr>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Transparan, dan barangnya halal serta tidak membahayakan.</a:t>
            </a:r>
          </a:p>
          <a:p>
            <a:pPr>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Adil, dan tidak mengerjakan hal-hal yang dilarang di dalam Islam.</a:t>
            </a:r>
          </a:p>
          <a:p>
            <a:pPr>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Tolong menolong, toleransi dan sedekah.</a:t>
            </a:r>
          </a:p>
          <a:p>
            <a:pPr>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Tidak melakukan pameran barang yang menimbulkan persepsi.</a:t>
            </a:r>
          </a:p>
          <a:p>
            <a:pPr>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Tidak pernah lalai ibadah karena kegiatan distribusi.</a:t>
            </a:r>
          </a:p>
          <a:p>
            <a:pPr>
              <a:lnSpc>
                <a:spcPct val="107000"/>
              </a:lnSpc>
              <a:spcAft>
                <a:spcPts val="800"/>
              </a:spcAft>
              <a:buFont typeface="+mj-lt"/>
              <a:buAutoNum type="arabicPeriod"/>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Larangan Ihtikar, ihtikar dilarang karena akan menyebabkan kenaikan harga.</a:t>
            </a:r>
          </a:p>
        </p:txBody>
      </p:sp>
    </p:spTree>
    <p:extLst>
      <p:ext uri="{BB962C8B-B14F-4D97-AF65-F5344CB8AC3E}">
        <p14:creationId xmlns:p14="http://schemas.microsoft.com/office/powerpoint/2010/main" val="147247721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3CC-3820-DD55-7E89-8B0BBACC3299}"/>
              </a:ext>
            </a:extLst>
          </p:cNvPr>
          <p:cNvSpPr>
            <a:spLocks noGrp="1"/>
          </p:cNvSpPr>
          <p:nvPr>
            <p:ph type="title"/>
          </p:nvPr>
        </p:nvSpPr>
        <p:spPr/>
        <p:txBody>
          <a:bodyPr anchor="b"/>
          <a:lstStyle/>
          <a:p>
            <a:r>
              <a:rPr lang="id-ID" b="1" dirty="0">
                <a:latin typeface="Playfair Display" pitchFamily="2" charset="0"/>
              </a:rPr>
              <a:t>Etika Distribusi</a:t>
            </a:r>
          </a:p>
        </p:txBody>
      </p:sp>
      <p:sp>
        <p:nvSpPr>
          <p:cNvPr id="3" name="Content Placeholder 2">
            <a:extLst>
              <a:ext uri="{FF2B5EF4-FFF2-40B4-BE49-F238E27FC236}">
                <a16:creationId xmlns:a16="http://schemas.microsoft.com/office/drawing/2014/main" id="{A591582D-3BAF-A8A8-3AA0-87E1476B9AEC}"/>
              </a:ext>
            </a:extLst>
          </p:cNvPr>
          <p:cNvSpPr>
            <a:spLocks noGrp="1"/>
          </p:cNvSpPr>
          <p:nvPr>
            <p:ph idx="1"/>
          </p:nvPr>
        </p:nvSpPr>
        <p:spPr/>
        <p:txBody>
          <a:bodyPr>
            <a:normAutofit/>
          </a:bodyPr>
          <a:lstStyle/>
          <a:p>
            <a:pPr>
              <a:lnSpc>
                <a:spcPct val="107000"/>
              </a:lnSpc>
              <a:spcAft>
                <a:spcPts val="800"/>
              </a:spcAft>
              <a:buFont typeface="+mj-lt"/>
              <a:buAutoNum type="arabicPeriod" startAt="8"/>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Mencari keuntungan yang wajar. Maksudnya kita dilarang mencari keuntungan yang semaksimal mungkin yang biasanya hanya mementingkan pribadi sendiri tanpa memikirkan orang lain.</a:t>
            </a:r>
          </a:p>
          <a:p>
            <a:pPr>
              <a:lnSpc>
                <a:spcPct val="107000"/>
              </a:lnSpc>
              <a:spcAft>
                <a:spcPts val="800"/>
              </a:spcAft>
              <a:buFont typeface="+mj-lt"/>
              <a:buAutoNum type="arabicPeriod" startAt="8"/>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Distribusi kekayaan yang meluas, Islam mencegah penumpukan kekayaan pada kelompok kecil dan menganjurkan distribusi kekayaan kepada seluruh lapisan masyarakat.</a:t>
            </a:r>
          </a:p>
          <a:p>
            <a:pPr>
              <a:lnSpc>
                <a:spcPct val="107000"/>
              </a:lnSpc>
              <a:spcAft>
                <a:spcPts val="800"/>
              </a:spcAft>
              <a:buFont typeface="+mj-lt"/>
              <a:buAutoNum type="arabicPeriod" startAt="8"/>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Kesamaan Sosial, maksudnya dalam pendistribusian tidak ada diskriminasi atau berkasta-kasta, semuanya sama dalam mendapatkan ekonomi.</a:t>
            </a:r>
          </a:p>
        </p:txBody>
      </p:sp>
    </p:spTree>
    <p:extLst>
      <p:ext uri="{BB962C8B-B14F-4D97-AF65-F5344CB8AC3E}">
        <p14:creationId xmlns:p14="http://schemas.microsoft.com/office/powerpoint/2010/main" val="153417413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3CC-3820-DD55-7E89-8B0BBACC3299}"/>
              </a:ext>
            </a:extLst>
          </p:cNvPr>
          <p:cNvSpPr>
            <a:spLocks noGrp="1"/>
          </p:cNvSpPr>
          <p:nvPr>
            <p:ph type="title"/>
          </p:nvPr>
        </p:nvSpPr>
        <p:spPr/>
        <p:txBody>
          <a:bodyPr anchor="b"/>
          <a:lstStyle/>
          <a:p>
            <a:r>
              <a:rPr lang="id-ID" b="1" dirty="0">
                <a:latin typeface="Playfair Display" pitchFamily="2" charset="0"/>
              </a:rPr>
              <a:t>Etika Distribusi</a:t>
            </a:r>
          </a:p>
        </p:txBody>
      </p:sp>
      <p:sp>
        <p:nvSpPr>
          <p:cNvPr id="3" name="Content Placeholder 2">
            <a:extLst>
              <a:ext uri="{FF2B5EF4-FFF2-40B4-BE49-F238E27FC236}">
                <a16:creationId xmlns:a16="http://schemas.microsoft.com/office/drawing/2014/main" id="{A591582D-3BAF-A8A8-3AA0-87E1476B9AEC}"/>
              </a:ext>
            </a:extLst>
          </p:cNvPr>
          <p:cNvSpPr>
            <a:spLocks noGrp="1"/>
          </p:cNvSpPr>
          <p:nvPr>
            <p:ph idx="1"/>
          </p:nvPr>
        </p:nvSpPr>
        <p:spPr/>
        <p:txBody>
          <a:bodyPr>
            <a:normAutofit/>
          </a:bodyPr>
          <a:lstStyle/>
          <a:p>
            <a:pPr>
              <a:lnSpc>
                <a:spcPct val="107000"/>
              </a:lnSpc>
              <a:spcAft>
                <a:spcPts val="800"/>
              </a:spcAft>
              <a:buFont typeface="+mj-lt"/>
              <a:buAutoNum type="arabicPeriod" startAt="11"/>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Jaminan Sosial (Takaful </a:t>
            </a:r>
            <a:r>
              <a:rPr lang="id-ID" sz="1800" dirty="0" err="1">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Ijtima</a:t>
            </a: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a:t>
            </a:r>
            <a:endParaRPr lang="en-US"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Menurut Syekh Mahmud </a:t>
            </a:r>
            <a:r>
              <a:rPr lang="id-ID" sz="1800" dirty="0" err="1">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Syaltut</a:t>
            </a: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 bahwa jaminan sosial adalah suatu keharusan di antara keharusan-keharusan persaudaraan, bahkan suatu yang paling utama, yaitu perasaan tanggung jawab dari yang satu terhadap yang lain, </a:t>
            </a:r>
            <a:r>
              <a:rPr lang="id-ID" sz="1800" dirty="0" err="1">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dimana</a:t>
            </a: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 setiap orang turut memikul beban saudaranya, dan dipikul bebannya oleh saudaranya, dan selanjutnya ia harus bertanggung jawab terhadap dirinya dan bertanggung jawab terhadap saudaranya.</a:t>
            </a:r>
          </a:p>
        </p:txBody>
      </p:sp>
    </p:spTree>
    <p:extLst>
      <p:ext uri="{BB962C8B-B14F-4D97-AF65-F5344CB8AC3E}">
        <p14:creationId xmlns:p14="http://schemas.microsoft.com/office/powerpoint/2010/main" val="108854520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3CC-3820-DD55-7E89-8B0BBACC3299}"/>
              </a:ext>
            </a:extLst>
          </p:cNvPr>
          <p:cNvSpPr>
            <a:spLocks noGrp="1"/>
          </p:cNvSpPr>
          <p:nvPr>
            <p:ph type="title"/>
          </p:nvPr>
        </p:nvSpPr>
        <p:spPr/>
        <p:txBody>
          <a:bodyPr anchor="b"/>
          <a:lstStyle/>
          <a:p>
            <a:r>
              <a:rPr lang="id-ID" b="1" dirty="0">
                <a:latin typeface="Playfair Display" pitchFamily="2" charset="0"/>
              </a:rPr>
              <a:t>LANGKAH-LANGKAH SUKSES DALAM BERBISNIS</a:t>
            </a:r>
          </a:p>
        </p:txBody>
      </p:sp>
      <p:sp>
        <p:nvSpPr>
          <p:cNvPr id="3" name="Content Placeholder 2">
            <a:extLst>
              <a:ext uri="{FF2B5EF4-FFF2-40B4-BE49-F238E27FC236}">
                <a16:creationId xmlns:a16="http://schemas.microsoft.com/office/drawing/2014/main" id="{A591582D-3BAF-A8A8-3AA0-87E1476B9AEC}"/>
              </a:ext>
            </a:extLst>
          </p:cNvPr>
          <p:cNvSpPr>
            <a:spLocks noGrp="1"/>
          </p:cNvSpPr>
          <p:nvPr>
            <p:ph idx="1"/>
          </p:nvPr>
        </p:nvSpPr>
        <p:spPr/>
        <p:txBody>
          <a:bodyPr>
            <a:normAutofit lnSpcReduction="10000"/>
          </a:bodyPr>
          <a:lstStyle/>
          <a:p>
            <a:pPr>
              <a:lnSpc>
                <a:spcPct val="107000"/>
              </a:lnSpc>
              <a:spcAft>
                <a:spcPts val="800"/>
              </a:spcAft>
              <a:buFont typeface="Wingdings" panose="05000000000000000000" pitchFamily="2" charset="2"/>
              <a:buChar char="§"/>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Niat yang benar untuk beribadah.</a:t>
            </a:r>
          </a:p>
          <a:p>
            <a:pPr>
              <a:lnSpc>
                <a:spcPct val="107000"/>
              </a:lnSpc>
              <a:spcAft>
                <a:spcPts val="800"/>
              </a:spcAft>
              <a:buFont typeface="Wingdings" panose="05000000000000000000" pitchFamily="2" charset="2"/>
              <a:buChar char="§"/>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Menentukan cita-cita dengan berpikir positif kepada Allah sebagai penentu rezeki, diri sendiri dan orang lain, sehingga membantu motivasi tinggi untuk bekerja sungguh-sungguh.</a:t>
            </a:r>
          </a:p>
          <a:p>
            <a:pPr>
              <a:lnSpc>
                <a:spcPct val="107000"/>
              </a:lnSpc>
              <a:spcAft>
                <a:spcPts val="800"/>
              </a:spcAft>
              <a:buFont typeface="Wingdings" panose="05000000000000000000" pitchFamily="2" charset="2"/>
              <a:buChar char="§"/>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Menggunakan modal dengan harta halal untuk meraih keuntungan di dunia dan pahala di akhirat.</a:t>
            </a:r>
          </a:p>
          <a:p>
            <a:pPr>
              <a:lnSpc>
                <a:spcPct val="107000"/>
              </a:lnSpc>
              <a:spcAft>
                <a:spcPts val="800"/>
              </a:spcAft>
              <a:buFont typeface="Wingdings" panose="05000000000000000000" pitchFamily="2" charset="2"/>
              <a:buChar char="§"/>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Kerja keras dan pintar, pantang menyerah untuk memperbaiki nasib, mengoptimalkan segala potensi akal sehat.</a:t>
            </a:r>
          </a:p>
          <a:p>
            <a:pPr>
              <a:lnSpc>
                <a:spcPct val="107000"/>
              </a:lnSpc>
              <a:spcAft>
                <a:spcPts val="800"/>
              </a:spcAft>
              <a:buFont typeface="Wingdings" panose="05000000000000000000" pitchFamily="2" charset="2"/>
              <a:buChar char="§"/>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Berakhlak mulia, yaitu sabar tekun ulet, adil, tepat janji, tanggung jawab, dan tawakal kepada Allah SWT.</a:t>
            </a:r>
          </a:p>
        </p:txBody>
      </p:sp>
    </p:spTree>
    <p:extLst>
      <p:ext uri="{BB962C8B-B14F-4D97-AF65-F5344CB8AC3E}">
        <p14:creationId xmlns:p14="http://schemas.microsoft.com/office/powerpoint/2010/main" val="5771533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BCDE-000D-4E9A-DFD2-AF62B8883167}"/>
              </a:ext>
            </a:extLst>
          </p:cNvPr>
          <p:cNvSpPr>
            <a:spLocks noGrp="1"/>
          </p:cNvSpPr>
          <p:nvPr>
            <p:ph type="title"/>
          </p:nvPr>
        </p:nvSpPr>
        <p:spPr/>
        <p:txBody>
          <a:bodyPr/>
          <a:lstStyle/>
          <a:p>
            <a:r>
              <a:rPr lang="en-US" b="1" dirty="0">
                <a:latin typeface="Playfair Display" pitchFamily="2" charset="0"/>
              </a:rPr>
              <a:t>PENUTUP</a:t>
            </a:r>
            <a:endParaRPr lang="id-ID" b="1" dirty="0">
              <a:latin typeface="Playfair Display" pitchFamily="2" charset="0"/>
            </a:endParaRPr>
          </a:p>
        </p:txBody>
      </p:sp>
    </p:spTree>
    <p:extLst>
      <p:ext uri="{BB962C8B-B14F-4D97-AF65-F5344CB8AC3E}">
        <p14:creationId xmlns:p14="http://schemas.microsoft.com/office/powerpoint/2010/main" val="19475064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3CC-3820-DD55-7E89-8B0BBACC3299}"/>
              </a:ext>
            </a:extLst>
          </p:cNvPr>
          <p:cNvSpPr>
            <a:spLocks noGrp="1"/>
          </p:cNvSpPr>
          <p:nvPr>
            <p:ph type="title"/>
          </p:nvPr>
        </p:nvSpPr>
        <p:spPr/>
        <p:txBody>
          <a:bodyPr anchor="b"/>
          <a:lstStyle/>
          <a:p>
            <a:r>
              <a:rPr lang="id-ID" b="1" dirty="0">
                <a:latin typeface="Playfair Display" pitchFamily="2" charset="0"/>
              </a:rPr>
              <a:t>Kesimpulan</a:t>
            </a:r>
          </a:p>
        </p:txBody>
      </p:sp>
      <p:sp>
        <p:nvSpPr>
          <p:cNvPr id="3" name="Content Placeholder 2">
            <a:extLst>
              <a:ext uri="{FF2B5EF4-FFF2-40B4-BE49-F238E27FC236}">
                <a16:creationId xmlns:a16="http://schemas.microsoft.com/office/drawing/2014/main" id="{A591582D-3BAF-A8A8-3AA0-87E1476B9AEC}"/>
              </a:ext>
            </a:extLst>
          </p:cNvPr>
          <p:cNvSpPr>
            <a:spLocks noGrp="1"/>
          </p:cNvSpPr>
          <p:nvPr>
            <p:ph idx="1"/>
          </p:nvPr>
        </p:nvSpPr>
        <p:spPr/>
        <p:txBody>
          <a:bodyPr>
            <a:normAutofit/>
          </a:bodyPr>
          <a:lstStyle/>
          <a:p>
            <a:pPr marL="0" indent="0">
              <a:lnSpc>
                <a:spcPct val="107000"/>
              </a:lnSpc>
              <a:spcAft>
                <a:spcPts val="800"/>
              </a:spcAft>
              <a:buNone/>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Setiap manusia harta untuk mencukupi segala kebutuhan hidupnya. Oleh karenanya, manusia akan selalu berusaha memperoleh harta kekayaan itu. Salah satu usaha untuk memperolehnya adalah dengan cara bekerja. Sedangkan salah satu usaha untuk memperolehnya adalah dengan berdagang atau bisnis.</a:t>
            </a:r>
            <a:endParaRPr lang="en-US"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Berbisnis merupakan aktivitas yang sangat dianjurkan dalam ajaran Islam. Bahkan Rasulullah SAW sendiri pun telah menyatakan, bahwa sembilan dari sepuluh pintu rezeki adalah melalui pintu berdagang.</a:t>
            </a:r>
          </a:p>
        </p:txBody>
      </p:sp>
    </p:spTree>
    <p:extLst>
      <p:ext uri="{BB962C8B-B14F-4D97-AF65-F5344CB8AC3E}">
        <p14:creationId xmlns:p14="http://schemas.microsoft.com/office/powerpoint/2010/main" val="82128535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3CC-3820-DD55-7E89-8B0BBACC3299}"/>
              </a:ext>
            </a:extLst>
          </p:cNvPr>
          <p:cNvSpPr>
            <a:spLocks noGrp="1"/>
          </p:cNvSpPr>
          <p:nvPr>
            <p:ph type="title"/>
          </p:nvPr>
        </p:nvSpPr>
        <p:spPr/>
        <p:txBody>
          <a:bodyPr anchor="b"/>
          <a:lstStyle/>
          <a:p>
            <a:r>
              <a:rPr lang="id-ID" b="1" dirty="0">
                <a:latin typeface="Playfair Display" pitchFamily="2" charset="0"/>
              </a:rPr>
              <a:t>Saran</a:t>
            </a:r>
          </a:p>
        </p:txBody>
      </p:sp>
      <p:sp>
        <p:nvSpPr>
          <p:cNvPr id="3" name="Content Placeholder 2">
            <a:extLst>
              <a:ext uri="{FF2B5EF4-FFF2-40B4-BE49-F238E27FC236}">
                <a16:creationId xmlns:a16="http://schemas.microsoft.com/office/drawing/2014/main" id="{A591582D-3BAF-A8A8-3AA0-87E1476B9AEC}"/>
              </a:ext>
            </a:extLst>
          </p:cNvPr>
          <p:cNvSpPr>
            <a:spLocks noGrp="1"/>
          </p:cNvSpPr>
          <p:nvPr>
            <p:ph idx="1"/>
          </p:nvPr>
        </p:nvSpPr>
        <p:spPr/>
        <p:txBody>
          <a:bodyPr>
            <a:normAutofit/>
          </a:bodyPr>
          <a:lstStyle/>
          <a:p>
            <a:pPr marL="0" indent="0">
              <a:lnSpc>
                <a:spcPct val="107000"/>
              </a:lnSpc>
              <a:spcAft>
                <a:spcPts val="800"/>
              </a:spcAft>
              <a:buNone/>
            </a:pPr>
            <a:r>
              <a:rPr lang="id-ID" sz="18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Akhlak yang baik hendaknya diterapkan dalam bisnis dengan menunjukkan bahwa akhlak islami konsisten dengan tujuan bisnis, khususnya dalam mencari keuntungan. Oleh karena itu, jika kita ingin selamat dunia akhirat kita harus memakai akhlak islami yang baik dalam keseluruhan aktivitas bisnis kita</a:t>
            </a:r>
          </a:p>
        </p:txBody>
      </p:sp>
    </p:spTree>
    <p:extLst>
      <p:ext uri="{BB962C8B-B14F-4D97-AF65-F5344CB8AC3E}">
        <p14:creationId xmlns:p14="http://schemas.microsoft.com/office/powerpoint/2010/main" val="282747238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CC9-BBF1-2597-6608-EF0BA696C3DD}"/>
              </a:ext>
            </a:extLst>
          </p:cNvPr>
          <p:cNvSpPr>
            <a:spLocks noGrp="1"/>
          </p:cNvSpPr>
          <p:nvPr>
            <p:ph type="title"/>
          </p:nvPr>
        </p:nvSpPr>
        <p:spPr>
          <a:xfrm>
            <a:off x="677334" y="609600"/>
            <a:ext cx="8596668" cy="821635"/>
          </a:xfrm>
        </p:spPr>
        <p:txBody>
          <a:bodyPr anchor="b"/>
          <a:lstStyle/>
          <a:p>
            <a:r>
              <a:rPr lang="en-ID" sz="3600" b="1" dirty="0" err="1">
                <a:latin typeface="Playfair Display" pitchFamily="2" charset="0"/>
              </a:rPr>
              <a:t>Akhlak</a:t>
            </a:r>
            <a:r>
              <a:rPr lang="en-ID" sz="3600" b="1" dirty="0">
                <a:latin typeface="Playfair Display" pitchFamily="2" charset="0"/>
              </a:rPr>
              <a:t> </a:t>
            </a:r>
            <a:r>
              <a:rPr lang="en-ID" sz="3600" b="1" dirty="0" err="1">
                <a:latin typeface="Playfair Display" pitchFamily="2" charset="0"/>
              </a:rPr>
              <a:t>dalam</a:t>
            </a:r>
            <a:r>
              <a:rPr lang="en-ID" sz="3600" b="1" dirty="0">
                <a:latin typeface="Playfair Display" pitchFamily="2" charset="0"/>
              </a:rPr>
              <a:t> </a:t>
            </a:r>
            <a:r>
              <a:rPr lang="en-ID" sz="3600" b="1" dirty="0" err="1">
                <a:latin typeface="Playfair Display" pitchFamily="2" charset="0"/>
              </a:rPr>
              <a:t>berbisnis</a:t>
            </a:r>
            <a:endParaRPr lang="en-ID" b="1" dirty="0">
              <a:latin typeface="Playfair Display" pitchFamily="2" charset="0"/>
            </a:endParaRPr>
          </a:p>
        </p:txBody>
      </p:sp>
      <p:sp>
        <p:nvSpPr>
          <p:cNvPr id="3" name="Content Placeholder 2">
            <a:extLst>
              <a:ext uri="{FF2B5EF4-FFF2-40B4-BE49-F238E27FC236}">
                <a16:creationId xmlns:a16="http://schemas.microsoft.com/office/drawing/2014/main" id="{E2497D21-5CC4-7247-E55D-DC2AEB4E972C}"/>
              </a:ext>
            </a:extLst>
          </p:cNvPr>
          <p:cNvSpPr>
            <a:spLocks noGrp="1"/>
          </p:cNvSpPr>
          <p:nvPr>
            <p:ph idx="1"/>
          </p:nvPr>
        </p:nvSpPr>
        <p:spPr>
          <a:xfrm>
            <a:off x="677334" y="1563757"/>
            <a:ext cx="8596668" cy="4477605"/>
          </a:xfrm>
        </p:spPr>
        <p:txBody>
          <a:bodyPr>
            <a:normAutofit fontScale="92500" lnSpcReduction="10000"/>
          </a:bodyPr>
          <a:lstStyle/>
          <a:p>
            <a:pPr marL="0" indent="0" algn="just">
              <a:buNone/>
            </a:pPr>
            <a:r>
              <a:rPr lang="id-ID" dirty="0">
                <a:solidFill>
                  <a:schemeClr val="tx1"/>
                </a:solidFill>
                <a:latin typeface="Source Sans Pro" panose="020B0503030403020204" pitchFamily="34" charset="0"/>
              </a:rPr>
              <a:t>Bisnis adalah sebuah aktivitas yang mengarah pada peningkatan nilai tambah melalui proses penyerahan jasa, perdagangan atau pengolahan barang (produksi). Untuk membangun </a:t>
            </a:r>
            <a:r>
              <a:rPr lang="id-ID" dirty="0" err="1">
                <a:solidFill>
                  <a:schemeClr val="tx1"/>
                </a:solidFill>
                <a:latin typeface="Source Sans Pro" panose="020B0503030403020204" pitchFamily="34" charset="0"/>
              </a:rPr>
              <a:t>akhlakul</a:t>
            </a:r>
            <a:r>
              <a:rPr lang="id-ID" dirty="0">
                <a:solidFill>
                  <a:schemeClr val="tx1"/>
                </a:solidFill>
                <a:latin typeface="Source Sans Pro" panose="020B0503030403020204" pitchFamily="34" charset="0"/>
              </a:rPr>
              <a:t> karimah islami dalam berbisnis, prinsip-prinsip di bawah ini haruslah menjadi pedoman dan inspirasi.</a:t>
            </a:r>
          </a:p>
          <a:p>
            <a:pPr marL="0" indent="0" algn="just">
              <a:buNone/>
            </a:pPr>
            <a:r>
              <a:rPr lang="id-ID" dirty="0">
                <a:solidFill>
                  <a:schemeClr val="tx1"/>
                </a:solidFill>
                <a:latin typeface="Source Sans Pro" panose="020B0503030403020204" pitchFamily="34" charset="0"/>
              </a:rPr>
              <a:t>1.Tauhid </a:t>
            </a:r>
          </a:p>
          <a:p>
            <a:pPr marL="0" indent="0" algn="just">
              <a:buNone/>
            </a:pPr>
            <a:r>
              <a:rPr lang="id-ID" dirty="0">
                <a:solidFill>
                  <a:schemeClr val="tx1"/>
                </a:solidFill>
                <a:latin typeface="Source Sans Pro" panose="020B0503030403020204" pitchFamily="34" charset="0"/>
              </a:rPr>
              <a:t>Manusia diciptakan manusia untuk beribadah kepada Allah. Oleh karena itu segala aktivitas manusia termasuk aktivitas dalam bisnis harus diniatkan untuk beribadah kepada Allah SWT, karena akan dimintai pertanggung  jawaban kelak di akhirat.</a:t>
            </a:r>
          </a:p>
          <a:p>
            <a:pPr marL="0" indent="0" algn="just">
              <a:buNone/>
            </a:pPr>
            <a:r>
              <a:rPr lang="id-ID" dirty="0">
                <a:solidFill>
                  <a:schemeClr val="tx1"/>
                </a:solidFill>
                <a:latin typeface="Source Sans Pro" panose="020B0503030403020204" pitchFamily="34" charset="0"/>
              </a:rPr>
              <a:t>2.Keadilan</a:t>
            </a:r>
          </a:p>
          <a:p>
            <a:pPr marL="0" indent="0" algn="just">
              <a:buNone/>
            </a:pPr>
            <a:r>
              <a:rPr lang="id-ID" dirty="0">
                <a:solidFill>
                  <a:schemeClr val="tx1"/>
                </a:solidFill>
                <a:latin typeface="Source Sans Pro" panose="020B0503030403020204" pitchFamily="34" charset="0"/>
              </a:rPr>
              <a:t>Allah memerintahkan untuk berbuat adil (QS. 49:9, QS. 60:8) Yan dimaksud dengan adil adalah “tidak menzalimi dan tidak dizalimi”.</a:t>
            </a:r>
          </a:p>
          <a:p>
            <a:pPr marL="0" indent="0" algn="just">
              <a:buNone/>
            </a:pPr>
            <a:r>
              <a:rPr lang="id-ID" dirty="0">
                <a:solidFill>
                  <a:schemeClr val="tx1"/>
                </a:solidFill>
                <a:latin typeface="Source Sans Pro" panose="020B0503030403020204" pitchFamily="34" charset="0"/>
              </a:rPr>
              <a:t>3.Ma’ad</a:t>
            </a:r>
          </a:p>
          <a:p>
            <a:pPr marL="0" indent="0" algn="just">
              <a:buNone/>
            </a:pPr>
            <a:r>
              <a:rPr lang="id-ID" dirty="0">
                <a:solidFill>
                  <a:schemeClr val="tx1"/>
                </a:solidFill>
                <a:latin typeface="Source Sans Pro" panose="020B0503030403020204" pitchFamily="34" charset="0"/>
              </a:rPr>
              <a:t>Secara harfiah </a:t>
            </a:r>
            <a:r>
              <a:rPr lang="id-ID" dirty="0" err="1">
                <a:solidFill>
                  <a:schemeClr val="tx1"/>
                </a:solidFill>
                <a:latin typeface="Source Sans Pro" panose="020B0503030403020204" pitchFamily="34" charset="0"/>
              </a:rPr>
              <a:t>ma’ad</a:t>
            </a:r>
            <a:r>
              <a:rPr lang="id-ID" dirty="0">
                <a:solidFill>
                  <a:schemeClr val="tx1"/>
                </a:solidFill>
                <a:latin typeface="Source Sans Pro" panose="020B0503030403020204" pitchFamily="34" charset="0"/>
              </a:rPr>
              <a:t> berarti “kembali”. Akan tetapi, juga diartikan sebagai imbalan atau ganjaran. Implikasi bisnis dari prinsip ini adalah bahwa pelaku bisnis akan mendapat keuntungan atau profit, baik di dunia maupun di akhirat, jika diawali dengan niat ibadah</a:t>
            </a:r>
          </a:p>
        </p:txBody>
      </p:sp>
    </p:spTree>
    <p:extLst>
      <p:ext uri="{BB962C8B-B14F-4D97-AF65-F5344CB8AC3E}">
        <p14:creationId xmlns:p14="http://schemas.microsoft.com/office/powerpoint/2010/main" val="140038116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497D21-5CC4-7247-E55D-DC2AEB4E972C}"/>
              </a:ext>
            </a:extLst>
          </p:cNvPr>
          <p:cNvSpPr>
            <a:spLocks noGrp="1"/>
          </p:cNvSpPr>
          <p:nvPr>
            <p:ph idx="1"/>
          </p:nvPr>
        </p:nvSpPr>
        <p:spPr>
          <a:xfrm>
            <a:off x="677334" y="1563757"/>
            <a:ext cx="8596668" cy="4477605"/>
          </a:xfrm>
        </p:spPr>
        <p:txBody>
          <a:bodyPr>
            <a:normAutofit fontScale="85000" lnSpcReduction="20000"/>
          </a:bodyPr>
          <a:lstStyle/>
          <a:p>
            <a:pPr marL="0" indent="0" algn="just">
              <a:buNone/>
            </a:pPr>
            <a:r>
              <a:rPr lang="id-ID" sz="2400" dirty="0">
                <a:solidFill>
                  <a:schemeClr val="tx1"/>
                </a:solidFill>
                <a:latin typeface="Source Sans Pro" panose="020B0503030403020204" pitchFamily="34" charset="0"/>
              </a:rPr>
              <a:t>4.Kenabian</a:t>
            </a:r>
          </a:p>
          <a:p>
            <a:pPr marL="0" indent="0" algn="just">
              <a:buNone/>
            </a:pPr>
            <a:r>
              <a:rPr lang="id-ID" sz="2400" dirty="0">
                <a:solidFill>
                  <a:schemeClr val="tx1"/>
                </a:solidFill>
                <a:latin typeface="Source Sans Pro" panose="020B0503030403020204" pitchFamily="34" charset="0"/>
              </a:rPr>
              <a:t>Allah mengutus Nabi Muhammad SAW. Sebagai suri </a:t>
            </a:r>
            <a:r>
              <a:rPr lang="id-ID" sz="2400" dirty="0" err="1">
                <a:solidFill>
                  <a:schemeClr val="tx1"/>
                </a:solidFill>
                <a:latin typeface="Source Sans Pro" panose="020B0503030403020204" pitchFamily="34" charset="0"/>
              </a:rPr>
              <a:t>tauladan</a:t>
            </a:r>
            <a:r>
              <a:rPr lang="id-ID" sz="2400" dirty="0">
                <a:solidFill>
                  <a:schemeClr val="tx1"/>
                </a:solidFill>
                <a:latin typeface="Source Sans Pro" panose="020B0503030403020204" pitchFamily="34" charset="0"/>
              </a:rPr>
              <a:t> manusia pada umumnya dan pelaku bisnis muslim pada khususnya, karena beliau mempunyai sifat-sifat yang pantas dicontohkan adalah </a:t>
            </a:r>
          </a:p>
          <a:p>
            <a:pPr algn="just">
              <a:buFont typeface="Arial" panose="020B0604020202020204" pitchFamily="34" charset="0"/>
              <a:buChar char="•"/>
            </a:pPr>
            <a:r>
              <a:rPr lang="id-ID" sz="2400" dirty="0">
                <a:solidFill>
                  <a:schemeClr val="tx1"/>
                </a:solidFill>
                <a:latin typeface="Source Sans Pro" panose="020B0503030403020204" pitchFamily="34" charset="0"/>
              </a:rPr>
              <a:t>Siddiq, artinya benar atau jujur. Sifat ini harus dimiliki oleh setiap muslim dalam semua aktivitas termasuk aktivitas bisnis.</a:t>
            </a:r>
          </a:p>
          <a:p>
            <a:pPr algn="just">
              <a:buFont typeface="Arial" panose="020B0604020202020204" pitchFamily="34" charset="0"/>
              <a:buChar char="•"/>
            </a:pPr>
            <a:r>
              <a:rPr lang="id-ID" sz="2400" dirty="0">
                <a:solidFill>
                  <a:schemeClr val="tx1"/>
                </a:solidFill>
                <a:latin typeface="Source Sans Pro" panose="020B0503030403020204" pitchFamily="34" charset="0"/>
              </a:rPr>
              <a:t>Amanah, artinya dapat dipercaya. Sifat amanah ini harus dimiliki oleh pelaku bisnis agar tidak menimbulkan “</a:t>
            </a:r>
            <a:r>
              <a:rPr lang="en-US" sz="2400" i="1" dirty="0">
                <a:solidFill>
                  <a:schemeClr val="tx1"/>
                </a:solidFill>
                <a:latin typeface="Source Sans Pro" panose="020B0503030403020204" pitchFamily="34" charset="0"/>
              </a:rPr>
              <a:t>N</a:t>
            </a:r>
            <a:r>
              <a:rPr lang="id-ID" sz="2400" i="1" dirty="0" err="1">
                <a:solidFill>
                  <a:schemeClr val="tx1"/>
                </a:solidFill>
                <a:latin typeface="Source Sans Pro" panose="020B0503030403020204" pitchFamily="34" charset="0"/>
              </a:rPr>
              <a:t>egative</a:t>
            </a:r>
            <a:r>
              <a:rPr lang="id-ID" sz="2400" i="1" dirty="0">
                <a:solidFill>
                  <a:schemeClr val="tx1"/>
                </a:solidFill>
                <a:latin typeface="Source Sans Pro" panose="020B0503030403020204" pitchFamily="34" charset="0"/>
              </a:rPr>
              <a:t> </a:t>
            </a:r>
            <a:r>
              <a:rPr lang="en-US" sz="2400" i="1" dirty="0">
                <a:solidFill>
                  <a:schemeClr val="tx1"/>
                </a:solidFill>
                <a:latin typeface="Source Sans Pro" panose="020B0503030403020204" pitchFamily="34" charset="0"/>
              </a:rPr>
              <a:t>T</a:t>
            </a:r>
            <a:r>
              <a:rPr lang="id-ID" sz="2400" i="1" dirty="0" err="1">
                <a:solidFill>
                  <a:schemeClr val="tx1"/>
                </a:solidFill>
                <a:latin typeface="Source Sans Pro" panose="020B0503030403020204" pitchFamily="34" charset="0"/>
              </a:rPr>
              <a:t>hinking</a:t>
            </a:r>
            <a:r>
              <a:rPr lang="id-ID" sz="2400" dirty="0">
                <a:solidFill>
                  <a:schemeClr val="tx1"/>
                </a:solidFill>
                <a:latin typeface="Source Sans Pro" panose="020B0503030403020204" pitchFamily="34" charset="0"/>
              </a:rPr>
              <a:t>” antar anggotanya</a:t>
            </a:r>
          </a:p>
          <a:p>
            <a:pPr algn="just">
              <a:buFont typeface="Arial" panose="020B0604020202020204" pitchFamily="34" charset="0"/>
              <a:buChar char="•"/>
            </a:pPr>
            <a:r>
              <a:rPr lang="id-ID" sz="2400" dirty="0">
                <a:solidFill>
                  <a:schemeClr val="tx1"/>
                </a:solidFill>
                <a:latin typeface="Source Sans Pro" panose="020B0503030403020204" pitchFamily="34" charset="0"/>
              </a:rPr>
              <a:t>Fathanah, artinya cerdas. Manusia dikaruniai akal untuk berpikir oleh karena itu, kita sebagai muslim harus memanfaatkan otak kita secara optimal dalam segala aktivitas kehidupan, termasuk dalam hal bisnis</a:t>
            </a:r>
          </a:p>
          <a:p>
            <a:pPr algn="just">
              <a:buFont typeface="Arial" panose="020B0604020202020204" pitchFamily="34" charset="0"/>
              <a:buChar char="•"/>
            </a:pPr>
            <a:r>
              <a:rPr lang="id-ID" sz="2400" dirty="0" err="1">
                <a:solidFill>
                  <a:schemeClr val="tx1"/>
                </a:solidFill>
                <a:latin typeface="Source Sans Pro" panose="020B0503030403020204" pitchFamily="34" charset="0"/>
              </a:rPr>
              <a:t>Tabligh</a:t>
            </a:r>
            <a:r>
              <a:rPr lang="id-ID" sz="2400" dirty="0">
                <a:solidFill>
                  <a:schemeClr val="tx1"/>
                </a:solidFill>
                <a:latin typeface="Source Sans Pro" panose="020B0503030403020204" pitchFamily="34" charset="0"/>
              </a:rPr>
              <a:t>, artinya menyampaikan. Setiap muslim mengemban tanggung jawab dakwah yaitu menyeru, mengajak, dan memberi tahu.</a:t>
            </a:r>
          </a:p>
        </p:txBody>
      </p:sp>
    </p:spTree>
    <p:extLst>
      <p:ext uri="{BB962C8B-B14F-4D97-AF65-F5344CB8AC3E}">
        <p14:creationId xmlns:p14="http://schemas.microsoft.com/office/powerpoint/2010/main" val="11192736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CC9-BBF1-2597-6608-EF0BA696C3DD}"/>
              </a:ext>
            </a:extLst>
          </p:cNvPr>
          <p:cNvSpPr>
            <a:spLocks noGrp="1"/>
          </p:cNvSpPr>
          <p:nvPr>
            <p:ph type="title"/>
          </p:nvPr>
        </p:nvSpPr>
        <p:spPr>
          <a:xfrm>
            <a:off x="677334" y="609600"/>
            <a:ext cx="8596668" cy="821635"/>
          </a:xfrm>
        </p:spPr>
        <p:txBody>
          <a:bodyPr anchor="b"/>
          <a:lstStyle/>
          <a:p>
            <a:r>
              <a:rPr lang="en-ID" b="1" dirty="0" err="1">
                <a:latin typeface="Playfair Display" pitchFamily="2" charset="0"/>
              </a:rPr>
              <a:t>Tujuan</a:t>
            </a:r>
            <a:r>
              <a:rPr lang="en-ID" b="1" dirty="0">
                <a:latin typeface="Playfair Display" pitchFamily="2" charset="0"/>
              </a:rPr>
              <a:t> </a:t>
            </a:r>
            <a:r>
              <a:rPr lang="en-ID" b="1" dirty="0" err="1">
                <a:latin typeface="Playfair Display" pitchFamily="2" charset="0"/>
              </a:rPr>
              <a:t>makro</a:t>
            </a:r>
            <a:r>
              <a:rPr lang="en-ID" b="1" dirty="0">
                <a:latin typeface="Playfair Display" pitchFamily="2" charset="0"/>
              </a:rPr>
              <a:t> dan </a:t>
            </a:r>
            <a:r>
              <a:rPr lang="en-ID" b="1" dirty="0" err="1">
                <a:latin typeface="Playfair Display" pitchFamily="2" charset="0"/>
              </a:rPr>
              <a:t>mikro</a:t>
            </a:r>
            <a:endParaRPr lang="en-ID" b="1" dirty="0">
              <a:latin typeface="Playfair Display" pitchFamily="2" charset="0"/>
            </a:endParaRPr>
          </a:p>
        </p:txBody>
      </p:sp>
      <p:sp>
        <p:nvSpPr>
          <p:cNvPr id="3" name="Content Placeholder 2">
            <a:extLst>
              <a:ext uri="{FF2B5EF4-FFF2-40B4-BE49-F238E27FC236}">
                <a16:creationId xmlns:a16="http://schemas.microsoft.com/office/drawing/2014/main" id="{E2497D21-5CC4-7247-E55D-DC2AEB4E972C}"/>
              </a:ext>
            </a:extLst>
          </p:cNvPr>
          <p:cNvSpPr>
            <a:spLocks noGrp="1"/>
          </p:cNvSpPr>
          <p:nvPr>
            <p:ph idx="1"/>
          </p:nvPr>
        </p:nvSpPr>
        <p:spPr>
          <a:xfrm>
            <a:off x="677334" y="1563757"/>
            <a:ext cx="8596668" cy="4477605"/>
          </a:xfrm>
        </p:spPr>
        <p:txBody>
          <a:bodyPr>
            <a:normAutofit fontScale="77500" lnSpcReduction="20000"/>
          </a:bodyPr>
          <a:lstStyle/>
          <a:p>
            <a:pPr marL="0" indent="0" algn="just">
              <a:buNone/>
            </a:pPr>
            <a:r>
              <a:rPr lang="id-ID" sz="2400" dirty="0">
                <a:solidFill>
                  <a:schemeClr val="tx1"/>
                </a:solidFill>
                <a:latin typeface="Source Sans Pro" panose="020B0503030403020204" pitchFamily="34" charset="0"/>
              </a:rPr>
              <a:t>Kegiatan ekonomi dalam Islam mempunyai dua tujuan yaitu tujuan duniawi dan tujuan Ukhrowi yang diimplementasikan secara ganda dalam kegiatan. Yang dimaksud dengan tujuan duniawi alah kegiatan ekonomi sebagai upaya mempertalikan hidup, memfasilitasi ibadah pribadi dan sosial, meningkatkan peradaban.</a:t>
            </a:r>
          </a:p>
          <a:p>
            <a:pPr marL="0" indent="0" algn="just">
              <a:buNone/>
            </a:pPr>
            <a:r>
              <a:rPr lang="id-ID" sz="2400" dirty="0">
                <a:solidFill>
                  <a:schemeClr val="tx1"/>
                </a:solidFill>
                <a:latin typeface="Source Sans Pro" panose="020B0503030403020204" pitchFamily="34" charset="0"/>
              </a:rPr>
              <a:t>1. Tujuan Makro</a:t>
            </a:r>
          </a:p>
          <a:p>
            <a:pPr marL="857250" lvl="1" indent="-457200" algn="just">
              <a:buFont typeface="+mj-lt"/>
              <a:buAutoNum type="alphaLcParenR"/>
            </a:pPr>
            <a:r>
              <a:rPr lang="id-ID" sz="2200" dirty="0">
                <a:solidFill>
                  <a:schemeClr val="tx1"/>
                </a:solidFill>
                <a:latin typeface="Source Sans Pro" panose="020B0503030403020204" pitchFamily="34" charset="0"/>
              </a:rPr>
              <a:t>Menciptakan keadilan dan pemerataan pendapatan nasional.</a:t>
            </a:r>
          </a:p>
          <a:p>
            <a:pPr marL="857250" lvl="1" indent="-457200" algn="just">
              <a:buFont typeface="+mj-lt"/>
              <a:buAutoNum type="alphaLcParenR"/>
            </a:pPr>
            <a:r>
              <a:rPr lang="id-ID" sz="2200" dirty="0">
                <a:solidFill>
                  <a:schemeClr val="tx1"/>
                </a:solidFill>
                <a:latin typeface="Source Sans Pro" panose="020B0503030403020204" pitchFamily="34" charset="0"/>
              </a:rPr>
              <a:t>Mengoptimalkan fungsi umpan informasi untuk mempromosikan distribusi yang adil dan pembangunan ekonomi umat dan keumatan.</a:t>
            </a:r>
          </a:p>
          <a:p>
            <a:pPr marL="857250" lvl="1" indent="-457200" algn="just">
              <a:buFont typeface="+mj-lt"/>
              <a:buAutoNum type="alphaLcParenR"/>
            </a:pPr>
            <a:r>
              <a:rPr lang="id-ID" sz="2200" dirty="0">
                <a:solidFill>
                  <a:schemeClr val="tx1"/>
                </a:solidFill>
                <a:latin typeface="Source Sans Pro" panose="020B0503030403020204" pitchFamily="34" charset="0"/>
              </a:rPr>
              <a:t>Pengendalian masalah muamalat ( transaksi ekonomi, bisnis, dan moneter).</a:t>
            </a:r>
          </a:p>
          <a:p>
            <a:pPr marL="0" indent="0" algn="just">
              <a:buNone/>
            </a:pPr>
            <a:r>
              <a:rPr lang="id-ID" sz="2400" dirty="0">
                <a:solidFill>
                  <a:schemeClr val="tx1"/>
                </a:solidFill>
                <a:latin typeface="Source Sans Pro" panose="020B0503030403020204" pitchFamily="34" charset="0"/>
              </a:rPr>
              <a:t>2. Tujuan Mikro</a:t>
            </a:r>
          </a:p>
          <a:p>
            <a:pPr marL="857250" lvl="1" indent="-457200" algn="just">
              <a:buFont typeface="+mj-lt"/>
              <a:buAutoNum type="alphaLcParenR"/>
            </a:pPr>
            <a:r>
              <a:rPr lang="id-ID" sz="2200" dirty="0">
                <a:solidFill>
                  <a:schemeClr val="tx1"/>
                </a:solidFill>
                <a:latin typeface="Source Sans Pro" panose="020B0503030403020204" pitchFamily="34" charset="0"/>
              </a:rPr>
              <a:t>Mencukupi nafkah dasar.</a:t>
            </a:r>
          </a:p>
          <a:p>
            <a:pPr marL="857250" lvl="1" indent="-457200" algn="just">
              <a:buFont typeface="+mj-lt"/>
              <a:buAutoNum type="alphaLcParenR"/>
            </a:pPr>
            <a:r>
              <a:rPr lang="id-ID" sz="2200" dirty="0">
                <a:solidFill>
                  <a:schemeClr val="tx1"/>
                </a:solidFill>
                <a:latin typeface="Source Sans Pro" panose="020B0503030403020204" pitchFamily="34" charset="0"/>
              </a:rPr>
              <a:t>Memfasilitasi silaturahmi.</a:t>
            </a:r>
          </a:p>
          <a:p>
            <a:pPr marL="857250" lvl="1" indent="-457200" algn="just">
              <a:buFont typeface="+mj-lt"/>
              <a:buAutoNum type="alphaLcParenR"/>
            </a:pPr>
            <a:r>
              <a:rPr lang="id-ID" sz="2200" dirty="0">
                <a:solidFill>
                  <a:schemeClr val="tx1"/>
                </a:solidFill>
                <a:latin typeface="Source Sans Pro" panose="020B0503030403020204" pitchFamily="34" charset="0"/>
              </a:rPr>
              <a:t>Menabung dan mengelola usaha agar banyak orang dipekerjakan untuk mencukupi nafkah.</a:t>
            </a:r>
          </a:p>
        </p:txBody>
      </p:sp>
    </p:spTree>
    <p:extLst>
      <p:ext uri="{BB962C8B-B14F-4D97-AF65-F5344CB8AC3E}">
        <p14:creationId xmlns:p14="http://schemas.microsoft.com/office/powerpoint/2010/main" val="54847986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CC9-BBF1-2597-6608-EF0BA696C3DD}"/>
              </a:ext>
            </a:extLst>
          </p:cNvPr>
          <p:cNvSpPr>
            <a:spLocks noGrp="1"/>
          </p:cNvSpPr>
          <p:nvPr>
            <p:ph type="title"/>
          </p:nvPr>
        </p:nvSpPr>
        <p:spPr>
          <a:xfrm>
            <a:off x="677334" y="609600"/>
            <a:ext cx="8596668" cy="821635"/>
          </a:xfrm>
        </p:spPr>
        <p:txBody>
          <a:bodyPr anchor="b"/>
          <a:lstStyle/>
          <a:p>
            <a:r>
              <a:rPr lang="en-ID" b="1" dirty="0" err="1">
                <a:latin typeface="Playfair Display" pitchFamily="2" charset="0"/>
              </a:rPr>
              <a:t>Akhlak</a:t>
            </a:r>
            <a:r>
              <a:rPr lang="en-ID" b="1" dirty="0">
                <a:latin typeface="Playfair Display" pitchFamily="2" charset="0"/>
              </a:rPr>
              <a:t> </a:t>
            </a:r>
            <a:r>
              <a:rPr lang="en-ID" b="1" dirty="0" err="1">
                <a:latin typeface="Playfair Display" pitchFamily="2" charset="0"/>
              </a:rPr>
              <a:t>dalam</a:t>
            </a:r>
            <a:r>
              <a:rPr lang="en-ID" b="1" dirty="0">
                <a:latin typeface="Playfair Display" pitchFamily="2" charset="0"/>
              </a:rPr>
              <a:t> </a:t>
            </a:r>
            <a:r>
              <a:rPr lang="en-ID" b="1" dirty="0" err="1">
                <a:latin typeface="Playfair Display" pitchFamily="2" charset="0"/>
              </a:rPr>
              <a:t>produksi</a:t>
            </a:r>
            <a:endParaRPr lang="en-ID" b="1" dirty="0">
              <a:latin typeface="Playfair Display" pitchFamily="2" charset="0"/>
            </a:endParaRPr>
          </a:p>
        </p:txBody>
      </p:sp>
      <p:sp>
        <p:nvSpPr>
          <p:cNvPr id="3" name="Content Placeholder 2">
            <a:extLst>
              <a:ext uri="{FF2B5EF4-FFF2-40B4-BE49-F238E27FC236}">
                <a16:creationId xmlns:a16="http://schemas.microsoft.com/office/drawing/2014/main" id="{E2497D21-5CC4-7247-E55D-DC2AEB4E972C}"/>
              </a:ext>
            </a:extLst>
          </p:cNvPr>
          <p:cNvSpPr>
            <a:spLocks noGrp="1"/>
          </p:cNvSpPr>
          <p:nvPr>
            <p:ph idx="1"/>
          </p:nvPr>
        </p:nvSpPr>
        <p:spPr>
          <a:xfrm>
            <a:off x="677334" y="1563757"/>
            <a:ext cx="8596668" cy="4477605"/>
          </a:xfrm>
        </p:spPr>
        <p:txBody>
          <a:bodyPr>
            <a:normAutofit fontScale="92500" lnSpcReduction="10000"/>
          </a:bodyPr>
          <a:lstStyle/>
          <a:p>
            <a:pPr marL="0" indent="0" algn="just">
              <a:buNone/>
            </a:pPr>
            <a:r>
              <a:rPr lang="id-ID" dirty="0">
                <a:solidFill>
                  <a:schemeClr val="tx1"/>
                </a:solidFill>
                <a:latin typeface="Source Sans Pro" panose="020B0503030403020204" pitchFamily="34" charset="0"/>
              </a:rPr>
              <a:t>Produksi merupakan sebuah proses yang telah terlahir di muka bumi ini semenjak manusia menghuni planet ini. Menurut Dr. Muhammad </a:t>
            </a:r>
            <a:r>
              <a:rPr lang="id-ID" dirty="0" err="1">
                <a:solidFill>
                  <a:schemeClr val="tx1"/>
                </a:solidFill>
                <a:latin typeface="Source Sans Pro" panose="020B0503030403020204" pitchFamily="34" charset="0"/>
              </a:rPr>
              <a:t>Rawwas</a:t>
            </a:r>
            <a:r>
              <a:rPr lang="id-ID" dirty="0">
                <a:solidFill>
                  <a:schemeClr val="tx1"/>
                </a:solidFill>
                <a:latin typeface="Source Sans Pro" panose="020B0503030403020204" pitchFamily="34" charset="0"/>
              </a:rPr>
              <a:t> </a:t>
            </a:r>
            <a:r>
              <a:rPr lang="id-ID" dirty="0" err="1">
                <a:solidFill>
                  <a:schemeClr val="tx1"/>
                </a:solidFill>
                <a:latin typeface="Source Sans Pro" panose="020B0503030403020204" pitchFamily="34" charset="0"/>
              </a:rPr>
              <a:t>Qalahji</a:t>
            </a:r>
            <a:r>
              <a:rPr lang="id-ID" dirty="0">
                <a:solidFill>
                  <a:schemeClr val="tx1"/>
                </a:solidFill>
                <a:latin typeface="Source Sans Pro" panose="020B0503030403020204" pitchFamily="34" charset="0"/>
              </a:rPr>
              <a:t> kata “produksi” dalam bahasa Arab dengan kata </a:t>
            </a:r>
            <a:r>
              <a:rPr lang="id-ID" dirty="0" err="1">
                <a:solidFill>
                  <a:schemeClr val="tx1"/>
                </a:solidFill>
                <a:latin typeface="Source Sans Pro" panose="020B0503030403020204" pitchFamily="34" charset="0"/>
              </a:rPr>
              <a:t>al-Intaj</a:t>
            </a:r>
            <a:r>
              <a:rPr lang="id-ID" dirty="0">
                <a:solidFill>
                  <a:schemeClr val="tx1"/>
                </a:solidFill>
                <a:latin typeface="Source Sans Pro" panose="020B0503030403020204" pitchFamily="34" charset="0"/>
              </a:rPr>
              <a:t> yang secara harfiah dimaknai dengan </a:t>
            </a:r>
            <a:r>
              <a:rPr lang="id-ID" dirty="0" err="1">
                <a:solidFill>
                  <a:schemeClr val="tx1"/>
                </a:solidFill>
                <a:latin typeface="Source Sans Pro" panose="020B0503030403020204" pitchFamily="34" charset="0"/>
              </a:rPr>
              <a:t>ijadu</a:t>
            </a:r>
            <a:r>
              <a:rPr lang="id-ID" dirty="0">
                <a:solidFill>
                  <a:schemeClr val="tx1"/>
                </a:solidFill>
                <a:latin typeface="Source Sans Pro" panose="020B0503030403020204" pitchFamily="34" charset="0"/>
              </a:rPr>
              <a:t> </a:t>
            </a:r>
            <a:r>
              <a:rPr lang="id-ID" dirty="0" err="1">
                <a:solidFill>
                  <a:schemeClr val="tx1"/>
                </a:solidFill>
                <a:latin typeface="Source Sans Pro" panose="020B0503030403020204" pitchFamily="34" charset="0"/>
              </a:rPr>
              <a:t>sil’atin</a:t>
            </a:r>
            <a:r>
              <a:rPr lang="id-ID" dirty="0">
                <a:solidFill>
                  <a:schemeClr val="tx1"/>
                </a:solidFill>
                <a:latin typeface="Source Sans Pro" panose="020B0503030403020204" pitchFamily="34" charset="0"/>
              </a:rPr>
              <a:t> (mewujudkan atau mengadakan sesuatu) atau </a:t>
            </a:r>
            <a:r>
              <a:rPr lang="id-ID" dirty="0" err="1">
                <a:solidFill>
                  <a:schemeClr val="tx1"/>
                </a:solidFill>
                <a:latin typeface="Source Sans Pro" panose="020B0503030403020204" pitchFamily="34" charset="0"/>
              </a:rPr>
              <a:t>khidmatu</a:t>
            </a:r>
            <a:r>
              <a:rPr lang="id-ID" dirty="0">
                <a:solidFill>
                  <a:schemeClr val="tx1"/>
                </a:solidFill>
                <a:latin typeface="Source Sans Pro" panose="020B0503030403020204" pitchFamily="34" charset="0"/>
              </a:rPr>
              <a:t> </a:t>
            </a:r>
            <a:r>
              <a:rPr lang="id-ID" dirty="0" err="1">
                <a:solidFill>
                  <a:schemeClr val="tx1"/>
                </a:solidFill>
                <a:latin typeface="Source Sans Pro" panose="020B0503030403020204" pitchFamily="34" charset="0"/>
              </a:rPr>
              <a:t>mu’ayyanatin</a:t>
            </a:r>
            <a:r>
              <a:rPr lang="id-ID" dirty="0">
                <a:solidFill>
                  <a:schemeClr val="tx1"/>
                </a:solidFill>
                <a:latin typeface="Source Sans Pro" panose="020B0503030403020204" pitchFamily="34" charset="0"/>
              </a:rPr>
              <a:t> </a:t>
            </a:r>
            <a:r>
              <a:rPr lang="id-ID" dirty="0" err="1">
                <a:solidFill>
                  <a:schemeClr val="tx1"/>
                </a:solidFill>
                <a:latin typeface="Source Sans Pro" panose="020B0503030403020204" pitchFamily="34" charset="0"/>
              </a:rPr>
              <a:t>bi</a:t>
            </a:r>
            <a:r>
              <a:rPr lang="id-ID" dirty="0">
                <a:solidFill>
                  <a:schemeClr val="tx1"/>
                </a:solidFill>
                <a:latin typeface="Source Sans Pro" panose="020B0503030403020204" pitchFamily="34" charset="0"/>
              </a:rPr>
              <a:t> </a:t>
            </a:r>
            <a:r>
              <a:rPr lang="id-ID" dirty="0" err="1">
                <a:solidFill>
                  <a:schemeClr val="tx1"/>
                </a:solidFill>
                <a:latin typeface="Source Sans Pro" panose="020B0503030403020204" pitchFamily="34" charset="0"/>
              </a:rPr>
              <a:t>istikhdami</a:t>
            </a:r>
            <a:r>
              <a:rPr lang="id-ID" dirty="0">
                <a:solidFill>
                  <a:schemeClr val="tx1"/>
                </a:solidFill>
                <a:latin typeface="Source Sans Pro" panose="020B0503030403020204" pitchFamily="34" charset="0"/>
              </a:rPr>
              <a:t> </a:t>
            </a:r>
            <a:r>
              <a:rPr lang="id-ID" dirty="0" err="1">
                <a:solidFill>
                  <a:schemeClr val="tx1"/>
                </a:solidFill>
                <a:latin typeface="Source Sans Pro" panose="020B0503030403020204" pitchFamily="34" charset="0"/>
              </a:rPr>
              <a:t>muzayyajin</a:t>
            </a:r>
            <a:r>
              <a:rPr lang="id-ID" dirty="0">
                <a:solidFill>
                  <a:schemeClr val="tx1"/>
                </a:solidFill>
                <a:latin typeface="Source Sans Pro" panose="020B0503030403020204" pitchFamily="34" charset="0"/>
              </a:rPr>
              <a:t> min ‘</a:t>
            </a:r>
            <a:r>
              <a:rPr lang="id-ID" dirty="0" err="1">
                <a:solidFill>
                  <a:schemeClr val="tx1"/>
                </a:solidFill>
                <a:latin typeface="Source Sans Pro" panose="020B0503030403020204" pitchFamily="34" charset="0"/>
              </a:rPr>
              <a:t>anashir</a:t>
            </a:r>
            <a:r>
              <a:rPr lang="id-ID" dirty="0">
                <a:solidFill>
                  <a:schemeClr val="tx1"/>
                </a:solidFill>
                <a:latin typeface="Source Sans Pro" panose="020B0503030403020204" pitchFamily="34" charset="0"/>
              </a:rPr>
              <a:t> </a:t>
            </a:r>
            <a:r>
              <a:rPr lang="id-ID" dirty="0" err="1">
                <a:solidFill>
                  <a:schemeClr val="tx1"/>
                </a:solidFill>
                <a:latin typeface="Source Sans Pro" panose="020B0503030403020204" pitchFamily="34" charset="0"/>
              </a:rPr>
              <a:t>alintaj</a:t>
            </a:r>
            <a:r>
              <a:rPr lang="id-ID" dirty="0">
                <a:solidFill>
                  <a:schemeClr val="tx1"/>
                </a:solidFill>
                <a:latin typeface="Source Sans Pro" panose="020B0503030403020204" pitchFamily="34" charset="0"/>
              </a:rPr>
              <a:t> </a:t>
            </a:r>
            <a:r>
              <a:rPr lang="id-ID" dirty="0" err="1">
                <a:solidFill>
                  <a:schemeClr val="tx1"/>
                </a:solidFill>
                <a:latin typeface="Source Sans Pro" panose="020B0503030403020204" pitchFamily="34" charset="0"/>
              </a:rPr>
              <a:t>dhamina</a:t>
            </a:r>
            <a:r>
              <a:rPr lang="id-ID" dirty="0">
                <a:solidFill>
                  <a:schemeClr val="tx1"/>
                </a:solidFill>
                <a:latin typeface="Source Sans Pro" panose="020B0503030403020204" pitchFamily="34" charset="0"/>
              </a:rPr>
              <a:t> </a:t>
            </a:r>
            <a:r>
              <a:rPr lang="id-ID" dirty="0" err="1">
                <a:solidFill>
                  <a:schemeClr val="tx1"/>
                </a:solidFill>
                <a:latin typeface="Source Sans Pro" panose="020B0503030403020204" pitchFamily="34" charset="0"/>
              </a:rPr>
              <a:t>itharu</a:t>
            </a:r>
            <a:r>
              <a:rPr lang="id-ID" dirty="0">
                <a:solidFill>
                  <a:schemeClr val="tx1"/>
                </a:solidFill>
                <a:latin typeface="Source Sans Pro" panose="020B0503030403020204" pitchFamily="34" charset="0"/>
              </a:rPr>
              <a:t> </a:t>
            </a:r>
            <a:r>
              <a:rPr lang="id-ID" dirty="0" err="1">
                <a:solidFill>
                  <a:schemeClr val="tx1"/>
                </a:solidFill>
                <a:latin typeface="Source Sans Pro" panose="020B0503030403020204" pitchFamily="34" charset="0"/>
              </a:rPr>
              <a:t>zamanin</a:t>
            </a:r>
            <a:r>
              <a:rPr lang="id-ID" dirty="0">
                <a:solidFill>
                  <a:schemeClr val="tx1"/>
                </a:solidFill>
                <a:latin typeface="Source Sans Pro" panose="020B0503030403020204" pitchFamily="34" charset="0"/>
              </a:rPr>
              <a:t> </a:t>
            </a:r>
            <a:r>
              <a:rPr lang="id-ID" dirty="0" err="1">
                <a:solidFill>
                  <a:schemeClr val="tx1"/>
                </a:solidFill>
                <a:latin typeface="Source Sans Pro" panose="020B0503030403020204" pitchFamily="34" charset="0"/>
              </a:rPr>
              <a:t>muhaddadin</a:t>
            </a:r>
            <a:r>
              <a:rPr lang="id-ID" dirty="0">
                <a:solidFill>
                  <a:schemeClr val="tx1"/>
                </a:solidFill>
                <a:latin typeface="Source Sans Pro" panose="020B0503030403020204" pitchFamily="34" charset="0"/>
              </a:rPr>
              <a:t> (pelayanan jasa yang jelas dengan menuntut adanya bantuan penggabungan unsur</a:t>
            </a:r>
            <a:r>
              <a:rPr lang="en-US" dirty="0">
                <a:solidFill>
                  <a:schemeClr val="tx1"/>
                </a:solidFill>
                <a:latin typeface="Source Sans Pro" panose="020B0503030403020204" pitchFamily="34" charset="0"/>
              </a:rPr>
              <a:t>-</a:t>
            </a:r>
            <a:r>
              <a:rPr lang="id-ID" dirty="0">
                <a:solidFill>
                  <a:schemeClr val="tx1"/>
                </a:solidFill>
                <a:latin typeface="Source Sans Pro" panose="020B0503030403020204" pitchFamily="34" charset="0"/>
              </a:rPr>
              <a:t>unsur produksi yang terbingkai dalam waktu yang terbatas).</a:t>
            </a:r>
          </a:p>
          <a:p>
            <a:pPr marL="0" indent="0" algn="just">
              <a:buNone/>
            </a:pPr>
            <a:r>
              <a:rPr lang="id-ID" dirty="0">
                <a:solidFill>
                  <a:schemeClr val="tx1"/>
                </a:solidFill>
                <a:latin typeface="Source Sans Pro" panose="020B0503030403020204" pitchFamily="34" charset="0"/>
              </a:rPr>
              <a:t>Produksi menurut </a:t>
            </a:r>
            <a:r>
              <a:rPr lang="id-ID" dirty="0" err="1">
                <a:solidFill>
                  <a:schemeClr val="tx1"/>
                </a:solidFill>
                <a:latin typeface="Source Sans Pro" panose="020B0503030403020204" pitchFamily="34" charset="0"/>
              </a:rPr>
              <a:t>Kahf</a:t>
            </a:r>
            <a:r>
              <a:rPr lang="id-ID" dirty="0">
                <a:solidFill>
                  <a:schemeClr val="tx1"/>
                </a:solidFill>
                <a:latin typeface="Source Sans Pro" panose="020B0503030403020204" pitchFamily="34" charset="0"/>
              </a:rPr>
              <a:t> mendefinisikan kegiatan produksi dalam perspektif Islam sebagai usaha manusia untuk memperbaiki tidak hanya kondisi fisik materialnya, tetapi juga moralitas, sebagai sarana untuk mencapai tujuan hidup sebagaimana digariskan dalam agama Islam, yaitu kebahagiaan di dunia dan akhirat.</a:t>
            </a:r>
          </a:p>
          <a:p>
            <a:pPr marL="0" indent="0" algn="just">
              <a:buNone/>
            </a:pPr>
            <a:r>
              <a:rPr lang="id-ID" dirty="0">
                <a:solidFill>
                  <a:schemeClr val="tx1"/>
                </a:solidFill>
                <a:latin typeface="Source Sans Pro" panose="020B0503030403020204" pitchFamily="34" charset="0"/>
              </a:rPr>
              <a:t>Dari dua pengertian di atas produksi adalah setiap bentuk aktivitas yang dilakukan manusia dengan cara mengeksplorasi sumber-sumber ekonomi yang disediakan Allah Swt. untuk mewujudkan suatu barang dan jasa yang digunakan tidak hanya untuk kebutuhan fisik tetapi juga untuk memenuhi kebutuhan non fisik, dalam artian yang lain produksi dimaksudkan untuk mencapai Maslahah bukan hanya menciptakan materi.</a:t>
            </a:r>
          </a:p>
        </p:txBody>
      </p:sp>
    </p:spTree>
    <p:extLst>
      <p:ext uri="{BB962C8B-B14F-4D97-AF65-F5344CB8AC3E}">
        <p14:creationId xmlns:p14="http://schemas.microsoft.com/office/powerpoint/2010/main" val="210660941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497D21-5CC4-7247-E55D-DC2AEB4E972C}"/>
              </a:ext>
            </a:extLst>
          </p:cNvPr>
          <p:cNvSpPr>
            <a:spLocks noGrp="1"/>
          </p:cNvSpPr>
          <p:nvPr>
            <p:ph idx="1"/>
          </p:nvPr>
        </p:nvSpPr>
        <p:spPr>
          <a:xfrm>
            <a:off x="677334" y="1563757"/>
            <a:ext cx="8596668" cy="4477605"/>
          </a:xfrm>
        </p:spPr>
        <p:txBody>
          <a:bodyPr>
            <a:normAutofit fontScale="70000" lnSpcReduction="20000"/>
          </a:bodyPr>
          <a:lstStyle/>
          <a:p>
            <a:pPr marL="0" indent="0" algn="just">
              <a:buNone/>
            </a:pPr>
            <a:r>
              <a:rPr lang="id-ID" sz="2400" dirty="0">
                <a:solidFill>
                  <a:schemeClr val="tx1"/>
                </a:solidFill>
                <a:latin typeface="Source Sans Pro" panose="020B0503030403020204" pitchFamily="34" charset="0"/>
              </a:rPr>
              <a:t>a. Prinsip-prinsip Produksi</a:t>
            </a:r>
          </a:p>
          <a:p>
            <a:pPr marL="0" indent="0" algn="just">
              <a:buNone/>
            </a:pPr>
            <a:r>
              <a:rPr lang="id-ID" sz="2400" dirty="0">
                <a:solidFill>
                  <a:schemeClr val="tx1"/>
                </a:solidFill>
                <a:latin typeface="Source Sans Pro" panose="020B0503030403020204" pitchFamily="34" charset="0"/>
              </a:rPr>
              <a:t>Beberapa prinsip yang diperhatikan dalam produksi, antara lain dikemukakan Muhammad </a:t>
            </a:r>
            <a:r>
              <a:rPr lang="id-ID" sz="2400" dirty="0" err="1">
                <a:solidFill>
                  <a:schemeClr val="tx1"/>
                </a:solidFill>
                <a:latin typeface="Source Sans Pro" panose="020B0503030403020204" pitchFamily="34" charset="0"/>
              </a:rPr>
              <a:t>al</a:t>
            </a:r>
            <a:r>
              <a:rPr lang="id-ID" sz="2400" dirty="0">
                <a:solidFill>
                  <a:schemeClr val="tx1"/>
                </a:solidFill>
                <a:latin typeface="Source Sans Pro" panose="020B0503030403020204" pitchFamily="34" charset="0"/>
              </a:rPr>
              <a:t>-Mubarak, sebagai berikut:</a:t>
            </a:r>
          </a:p>
          <a:p>
            <a:pPr marL="457200" indent="-457200" algn="just">
              <a:buAutoNum type="arabicParenR"/>
            </a:pPr>
            <a:r>
              <a:rPr lang="id-ID" sz="2400" dirty="0">
                <a:solidFill>
                  <a:schemeClr val="tx1"/>
                </a:solidFill>
                <a:latin typeface="Source Sans Pro" panose="020B0503030403020204" pitchFamily="34" charset="0"/>
              </a:rPr>
              <a:t>Dilarang memproduksi dan memperdagangkan komoditas yang tercela karena bertentangan dengan syariah.</a:t>
            </a:r>
          </a:p>
          <a:p>
            <a:pPr marL="457200" indent="-457200" algn="just">
              <a:buAutoNum type="arabicParenR"/>
            </a:pPr>
            <a:r>
              <a:rPr lang="id-ID" sz="2400" dirty="0">
                <a:solidFill>
                  <a:schemeClr val="tx1"/>
                </a:solidFill>
                <a:latin typeface="Source Sans Pro" panose="020B0503030403020204" pitchFamily="34" charset="0"/>
              </a:rPr>
              <a:t>Di larang melakukan kegiatan produksi yang mengarah kepada kezaliman.</a:t>
            </a:r>
          </a:p>
          <a:p>
            <a:pPr marL="457200" indent="-457200" algn="just">
              <a:buAutoNum type="arabicParenR"/>
            </a:pPr>
            <a:r>
              <a:rPr lang="id-ID" sz="2400" dirty="0">
                <a:solidFill>
                  <a:schemeClr val="tx1"/>
                </a:solidFill>
                <a:latin typeface="Source Sans Pro" panose="020B0503030403020204" pitchFamily="34" charset="0"/>
              </a:rPr>
              <a:t>Larangan melakukan </a:t>
            </a:r>
            <a:r>
              <a:rPr lang="id-ID" sz="2400" dirty="0" err="1">
                <a:solidFill>
                  <a:schemeClr val="tx1"/>
                </a:solidFill>
                <a:latin typeface="Source Sans Pro" panose="020B0503030403020204" pitchFamily="34" charset="0"/>
              </a:rPr>
              <a:t>ikhtikar</a:t>
            </a:r>
            <a:r>
              <a:rPr lang="id-ID" sz="2400" dirty="0">
                <a:solidFill>
                  <a:schemeClr val="tx1"/>
                </a:solidFill>
                <a:latin typeface="Source Sans Pro" panose="020B0503030403020204" pitchFamily="34" charset="0"/>
              </a:rPr>
              <a:t> (penimbunan barang).</a:t>
            </a:r>
          </a:p>
          <a:p>
            <a:pPr marL="457200" indent="-457200" algn="just">
              <a:buAutoNum type="arabicParenR"/>
            </a:pPr>
            <a:r>
              <a:rPr lang="id-ID" sz="2400" dirty="0">
                <a:solidFill>
                  <a:schemeClr val="tx1"/>
                </a:solidFill>
                <a:latin typeface="Source Sans Pro" panose="020B0503030403020204" pitchFamily="34" charset="0"/>
              </a:rPr>
              <a:t>Memelihara lingkungan</a:t>
            </a:r>
          </a:p>
          <a:p>
            <a:pPr marL="0" indent="0" algn="just">
              <a:buNone/>
            </a:pPr>
            <a:r>
              <a:rPr lang="id-ID" sz="2400" dirty="0">
                <a:solidFill>
                  <a:schemeClr val="tx1"/>
                </a:solidFill>
                <a:latin typeface="Source Sans Pro" panose="020B0503030403020204" pitchFamily="34" charset="0"/>
              </a:rPr>
              <a:t>Di bawah ini ada beberapa implikasi mendasar  bagi kegiatan produksi dan perekonomian secara keseluruhan, antara lain :</a:t>
            </a:r>
          </a:p>
          <a:p>
            <a:pPr marL="457200" indent="-457200" algn="just">
              <a:buAutoNum type="arabicParenR"/>
            </a:pPr>
            <a:r>
              <a:rPr lang="id-ID" sz="2400" dirty="0">
                <a:solidFill>
                  <a:schemeClr val="tx1"/>
                </a:solidFill>
                <a:latin typeface="Source Sans Pro" panose="020B0503030403020204" pitchFamily="34" charset="0"/>
              </a:rPr>
              <a:t>Seluruh kegiatan produksi  terikat pada tataran nilai moral dan teknik yang Islami</a:t>
            </a:r>
          </a:p>
          <a:p>
            <a:pPr marL="457200" indent="-457200" algn="just">
              <a:buAutoNum type="arabicParenR"/>
            </a:pPr>
            <a:r>
              <a:rPr lang="id-ID" sz="2400" dirty="0">
                <a:solidFill>
                  <a:schemeClr val="tx1"/>
                </a:solidFill>
                <a:latin typeface="Source Sans Pro" panose="020B0503030403020204" pitchFamily="34" charset="0"/>
              </a:rPr>
              <a:t>Kegiatan produksi harus memperhatikan aspek sosial-kemasyarakatan</a:t>
            </a:r>
          </a:p>
          <a:p>
            <a:pPr marL="457200" indent="-457200" algn="just">
              <a:buAutoNum type="arabicParenR"/>
            </a:pPr>
            <a:r>
              <a:rPr lang="id-ID" sz="2400" dirty="0">
                <a:solidFill>
                  <a:schemeClr val="tx1"/>
                </a:solidFill>
                <a:latin typeface="Source Sans Pro" panose="020B0503030403020204" pitchFamily="34" charset="0"/>
              </a:rPr>
              <a:t>Permasalahan ekonomi  muncul bukan saja karena kelangkaan tetapi lebih kompleks.</a:t>
            </a:r>
          </a:p>
        </p:txBody>
      </p:sp>
    </p:spTree>
    <p:extLst>
      <p:ext uri="{BB962C8B-B14F-4D97-AF65-F5344CB8AC3E}">
        <p14:creationId xmlns:p14="http://schemas.microsoft.com/office/powerpoint/2010/main" val="35519913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497D21-5CC4-7247-E55D-DC2AEB4E972C}"/>
              </a:ext>
            </a:extLst>
          </p:cNvPr>
          <p:cNvSpPr>
            <a:spLocks noGrp="1"/>
          </p:cNvSpPr>
          <p:nvPr>
            <p:ph idx="1"/>
          </p:nvPr>
        </p:nvSpPr>
        <p:spPr>
          <a:xfrm>
            <a:off x="677334" y="1563757"/>
            <a:ext cx="8596668" cy="4477605"/>
          </a:xfrm>
        </p:spPr>
        <p:txBody>
          <a:bodyPr>
            <a:normAutofit fontScale="85000" lnSpcReduction="20000"/>
          </a:bodyPr>
          <a:lstStyle/>
          <a:p>
            <a:pPr marL="0" indent="0" algn="just">
              <a:buNone/>
            </a:pPr>
            <a:r>
              <a:rPr lang="id-ID" sz="2400" dirty="0">
                <a:solidFill>
                  <a:schemeClr val="tx1"/>
                </a:solidFill>
                <a:latin typeface="Source Sans Pro" panose="020B0503030403020204" pitchFamily="34" charset="0"/>
              </a:rPr>
              <a:t>B. Tujuan Produksi</a:t>
            </a:r>
          </a:p>
          <a:p>
            <a:pPr marL="0" indent="0" algn="just">
              <a:buNone/>
            </a:pPr>
            <a:r>
              <a:rPr lang="id-ID" sz="2400" dirty="0">
                <a:solidFill>
                  <a:schemeClr val="tx1"/>
                </a:solidFill>
                <a:latin typeface="Source Sans Pro" panose="020B0503030403020204" pitchFamily="34" charset="0"/>
              </a:rPr>
              <a:t>Menurut Najatullah Ash-Shiddiqi, tujuan produksi sebagai berikut:</a:t>
            </a:r>
          </a:p>
          <a:p>
            <a:pPr marL="457200" indent="-457200" algn="just">
              <a:buFont typeface="+mj-lt"/>
              <a:buAutoNum type="arabicPeriod"/>
            </a:pPr>
            <a:r>
              <a:rPr lang="id-ID" sz="2400" dirty="0">
                <a:solidFill>
                  <a:schemeClr val="tx1"/>
                </a:solidFill>
                <a:latin typeface="Source Sans Pro" panose="020B0503030403020204" pitchFamily="34" charset="0"/>
              </a:rPr>
              <a:t>Pemenuhan kebutuhan-kebutuhan individu secara wajar</a:t>
            </a:r>
          </a:p>
          <a:p>
            <a:pPr marL="457200" indent="-457200" algn="just">
              <a:buFont typeface="+mj-lt"/>
              <a:buAutoNum type="arabicPeriod"/>
            </a:pPr>
            <a:r>
              <a:rPr lang="id-ID" sz="2400" dirty="0">
                <a:solidFill>
                  <a:schemeClr val="tx1"/>
                </a:solidFill>
                <a:latin typeface="Source Sans Pro" panose="020B0503030403020204" pitchFamily="34" charset="0"/>
              </a:rPr>
              <a:t>Pemenuhan kebutuhan keluarga</a:t>
            </a:r>
          </a:p>
          <a:p>
            <a:pPr marL="457200" indent="-457200" algn="just">
              <a:buFont typeface="+mj-lt"/>
              <a:buAutoNum type="arabicPeriod"/>
            </a:pPr>
            <a:r>
              <a:rPr lang="id-ID" sz="2400" dirty="0">
                <a:solidFill>
                  <a:schemeClr val="tx1"/>
                </a:solidFill>
                <a:latin typeface="Source Sans Pro" panose="020B0503030403020204" pitchFamily="34" charset="0"/>
              </a:rPr>
              <a:t>Bekal untuk generasi mendatang</a:t>
            </a:r>
          </a:p>
          <a:p>
            <a:pPr marL="457200" indent="-457200" algn="just">
              <a:buFont typeface="+mj-lt"/>
              <a:buAutoNum type="arabicPeriod"/>
            </a:pPr>
            <a:r>
              <a:rPr lang="id-ID" sz="2400" dirty="0">
                <a:solidFill>
                  <a:schemeClr val="tx1"/>
                </a:solidFill>
                <a:latin typeface="Source Sans Pro" panose="020B0503030403020204" pitchFamily="34" charset="0"/>
              </a:rPr>
              <a:t>Bantuan kepada masyarakat dalam rangka beribadah kepada Allah.</a:t>
            </a:r>
          </a:p>
          <a:p>
            <a:pPr marL="457200" indent="-457200" algn="just">
              <a:buFont typeface="+mj-lt"/>
              <a:buAutoNum type="arabicPeriod"/>
            </a:pPr>
            <a:endParaRPr lang="id-ID" sz="2400" dirty="0">
              <a:solidFill>
                <a:schemeClr val="tx1"/>
              </a:solidFill>
              <a:latin typeface="Source Sans Pro" panose="020B0503030403020204" pitchFamily="34" charset="0"/>
            </a:endParaRPr>
          </a:p>
          <a:p>
            <a:pPr marL="0" indent="0" algn="just">
              <a:buNone/>
            </a:pPr>
            <a:r>
              <a:rPr lang="id-ID" sz="2400" dirty="0">
                <a:solidFill>
                  <a:schemeClr val="tx1"/>
                </a:solidFill>
                <a:latin typeface="Source Sans Pro" panose="020B0503030403020204" pitchFamily="34" charset="0"/>
              </a:rPr>
              <a:t>C. Faktor-faktor Produksi</a:t>
            </a:r>
          </a:p>
          <a:p>
            <a:pPr marL="457200" indent="-457200" algn="just">
              <a:buFont typeface="+mj-lt"/>
              <a:buAutoNum type="arabicPeriod"/>
            </a:pPr>
            <a:r>
              <a:rPr lang="id-ID" sz="2400" dirty="0">
                <a:solidFill>
                  <a:schemeClr val="tx1"/>
                </a:solidFill>
                <a:latin typeface="Source Sans Pro" panose="020B0503030403020204" pitchFamily="34" charset="0"/>
              </a:rPr>
              <a:t>Tanah dan segala potensi ekonomi di anjurkan </a:t>
            </a:r>
            <a:r>
              <a:rPr lang="en-US" sz="2400" dirty="0">
                <a:solidFill>
                  <a:schemeClr val="tx1"/>
                </a:solidFill>
                <a:latin typeface="Source Sans Pro" panose="020B0503030403020204" pitchFamily="34" charset="0"/>
              </a:rPr>
              <a:t>A</a:t>
            </a:r>
            <a:r>
              <a:rPr lang="id-ID" sz="2400" dirty="0">
                <a:solidFill>
                  <a:schemeClr val="tx1"/>
                </a:solidFill>
                <a:latin typeface="Source Sans Pro" panose="020B0503030403020204" pitchFamily="34" charset="0"/>
              </a:rPr>
              <a:t>l-</a:t>
            </a:r>
            <a:r>
              <a:rPr lang="id-ID" sz="2400" dirty="0" err="1">
                <a:solidFill>
                  <a:schemeClr val="tx1"/>
                </a:solidFill>
                <a:latin typeface="Source Sans Pro" panose="020B0503030403020204" pitchFamily="34" charset="0"/>
              </a:rPr>
              <a:t>Qur’an</a:t>
            </a:r>
            <a:r>
              <a:rPr lang="id-ID" sz="2400" dirty="0">
                <a:solidFill>
                  <a:schemeClr val="tx1"/>
                </a:solidFill>
                <a:latin typeface="Source Sans Pro" panose="020B0503030403020204" pitchFamily="34" charset="0"/>
              </a:rPr>
              <a:t> untuk di olah dan tidak dapat dipisahkan dari proses produksi.</a:t>
            </a:r>
          </a:p>
          <a:p>
            <a:pPr marL="457200" indent="-457200" algn="just">
              <a:buFont typeface="+mj-lt"/>
              <a:buAutoNum type="arabicPeriod"/>
            </a:pPr>
            <a:r>
              <a:rPr lang="id-ID" sz="2400" dirty="0">
                <a:solidFill>
                  <a:schemeClr val="tx1"/>
                </a:solidFill>
                <a:latin typeface="Source Sans Pro" panose="020B0503030403020204" pitchFamily="34" charset="0"/>
              </a:rPr>
              <a:t>Tenaga kerja terkait langsung dengan tuntutan hak milik melalui produksi.</a:t>
            </a:r>
          </a:p>
          <a:p>
            <a:pPr marL="457200" indent="-457200" algn="just">
              <a:buFont typeface="+mj-lt"/>
              <a:buAutoNum type="arabicPeriod"/>
            </a:pPr>
            <a:r>
              <a:rPr lang="id-ID" sz="2400" dirty="0">
                <a:solidFill>
                  <a:schemeClr val="tx1"/>
                </a:solidFill>
                <a:latin typeface="Source Sans Pro" panose="020B0503030403020204" pitchFamily="34" charset="0"/>
              </a:rPr>
              <a:t>Modal, manajemen dan teknologi.</a:t>
            </a:r>
          </a:p>
        </p:txBody>
      </p:sp>
    </p:spTree>
    <p:extLst>
      <p:ext uri="{BB962C8B-B14F-4D97-AF65-F5344CB8AC3E}">
        <p14:creationId xmlns:p14="http://schemas.microsoft.com/office/powerpoint/2010/main" val="6382077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497D21-5CC4-7247-E55D-DC2AEB4E972C}"/>
              </a:ext>
            </a:extLst>
          </p:cNvPr>
          <p:cNvSpPr>
            <a:spLocks noGrp="1"/>
          </p:cNvSpPr>
          <p:nvPr>
            <p:ph idx="1"/>
          </p:nvPr>
        </p:nvSpPr>
        <p:spPr>
          <a:xfrm>
            <a:off x="677334" y="1563757"/>
            <a:ext cx="8596668" cy="4477605"/>
          </a:xfrm>
        </p:spPr>
        <p:txBody>
          <a:bodyPr>
            <a:normAutofit/>
          </a:bodyPr>
          <a:lstStyle/>
          <a:p>
            <a:pPr marL="0" indent="0" algn="just">
              <a:buNone/>
            </a:pPr>
            <a:r>
              <a:rPr lang="id-ID" sz="2400" dirty="0">
                <a:solidFill>
                  <a:schemeClr val="tx1"/>
                </a:solidFill>
                <a:latin typeface="Source Sans Pro" panose="020B0503030403020204" pitchFamily="34" charset="0"/>
              </a:rPr>
              <a:t>D. Etika dalam Produksi</a:t>
            </a:r>
          </a:p>
          <a:p>
            <a:pPr marL="0" indent="0" algn="just">
              <a:buNone/>
            </a:pPr>
            <a:r>
              <a:rPr lang="id-ID" sz="2400" dirty="0">
                <a:solidFill>
                  <a:schemeClr val="tx1"/>
                </a:solidFill>
                <a:latin typeface="Source Sans Pro" panose="020B0503030403020204" pitchFamily="34" charset="0"/>
              </a:rPr>
              <a:t>Etika dalam berproduksi yaitu sebagai berikut:</a:t>
            </a:r>
          </a:p>
          <a:p>
            <a:pPr marL="457200" indent="-457200" algn="just">
              <a:buFont typeface="+mj-lt"/>
              <a:buAutoNum type="arabicPeriod"/>
            </a:pPr>
            <a:r>
              <a:rPr lang="id-ID" sz="2400" dirty="0">
                <a:solidFill>
                  <a:schemeClr val="tx1"/>
                </a:solidFill>
                <a:latin typeface="Source Sans Pro" panose="020B0503030403020204" pitchFamily="34" charset="0"/>
              </a:rPr>
              <a:t>Peringatan Allah akan kekayaan alam</a:t>
            </a:r>
            <a:r>
              <a:rPr lang="en-US" sz="2400" dirty="0">
                <a:solidFill>
                  <a:schemeClr val="tx1"/>
                </a:solidFill>
                <a:latin typeface="Source Sans Pro" panose="020B0503030403020204" pitchFamily="34" charset="0"/>
              </a:rPr>
              <a:t>.</a:t>
            </a:r>
            <a:endParaRPr lang="id-ID" sz="2400" dirty="0">
              <a:solidFill>
                <a:schemeClr val="tx1"/>
              </a:solidFill>
              <a:latin typeface="Source Sans Pro" panose="020B0503030403020204" pitchFamily="34" charset="0"/>
            </a:endParaRPr>
          </a:p>
          <a:p>
            <a:pPr marL="457200" indent="-457200" algn="just">
              <a:buFont typeface="+mj-lt"/>
              <a:buAutoNum type="arabicPeriod"/>
            </a:pPr>
            <a:r>
              <a:rPr lang="id-ID" sz="2400" dirty="0">
                <a:solidFill>
                  <a:schemeClr val="tx1"/>
                </a:solidFill>
                <a:latin typeface="Source Sans Pro" panose="020B0503030403020204" pitchFamily="34" charset="0"/>
              </a:rPr>
              <a:t>Berproduksi dalam lingkaran yang halal</a:t>
            </a:r>
            <a:r>
              <a:rPr lang="en-US" sz="2400" dirty="0">
                <a:solidFill>
                  <a:schemeClr val="tx1"/>
                </a:solidFill>
                <a:latin typeface="Source Sans Pro" panose="020B0503030403020204" pitchFamily="34" charset="0"/>
              </a:rPr>
              <a:t>.</a:t>
            </a:r>
            <a:endParaRPr lang="id-ID" sz="2400" dirty="0">
              <a:solidFill>
                <a:schemeClr val="tx1"/>
              </a:solidFill>
              <a:latin typeface="Source Sans Pro" panose="020B0503030403020204" pitchFamily="34" charset="0"/>
            </a:endParaRPr>
          </a:p>
          <a:p>
            <a:pPr marL="457200" indent="-457200" algn="just">
              <a:buFont typeface="+mj-lt"/>
              <a:buAutoNum type="arabicPeriod"/>
            </a:pPr>
            <a:r>
              <a:rPr lang="id-ID" sz="2400" dirty="0">
                <a:solidFill>
                  <a:schemeClr val="tx1"/>
                </a:solidFill>
                <a:latin typeface="Source Sans Pro" panose="020B0503030403020204" pitchFamily="34" charset="0"/>
              </a:rPr>
              <a:t>Etika dalam berproduksi memanfaatkan kekayaan alam juga sangat tergantung dari nilai-nilai sikap manusia, nilai pengetahuan, dan keterampilan. Dan bekerja sebagai sendi utama produksi yang harus dilandasi dengan ilmu dan syariah Islam</a:t>
            </a:r>
            <a:r>
              <a:rPr lang="en-US" sz="2400" dirty="0">
                <a:solidFill>
                  <a:schemeClr val="tx1"/>
                </a:solidFill>
                <a:latin typeface="Source Sans Pro" panose="020B0503030403020204" pitchFamily="34" charset="0"/>
              </a:rPr>
              <a:t>.</a:t>
            </a:r>
            <a:endParaRPr lang="id-ID" sz="2400" dirty="0">
              <a:solidFill>
                <a:schemeClr val="tx1"/>
              </a:solidFill>
              <a:latin typeface="Source Sans Pro" panose="020B0503030403020204" pitchFamily="34" charset="0"/>
            </a:endParaRPr>
          </a:p>
        </p:txBody>
      </p:sp>
    </p:spTree>
    <p:extLst>
      <p:ext uri="{BB962C8B-B14F-4D97-AF65-F5344CB8AC3E}">
        <p14:creationId xmlns:p14="http://schemas.microsoft.com/office/powerpoint/2010/main" val="2815026330"/>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131</TotalTime>
  <Words>2018</Words>
  <Application>Microsoft Office PowerPoint</Application>
  <PresentationFormat>Widescreen</PresentationFormat>
  <Paragraphs>131</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Playfair Display</vt:lpstr>
      <vt:lpstr>Source Sans Pro</vt:lpstr>
      <vt:lpstr>Times New Roman</vt:lpstr>
      <vt:lpstr>Trebuchet MS</vt:lpstr>
      <vt:lpstr>Wingdings</vt:lpstr>
      <vt:lpstr>Wingdings 3</vt:lpstr>
      <vt:lpstr>Facet</vt:lpstr>
      <vt:lpstr>AKHLAK DALAM BERBISNIS</vt:lpstr>
      <vt:lpstr>Pengertian Akhlak</vt:lpstr>
      <vt:lpstr>Akhlak dalam berbisnis</vt:lpstr>
      <vt:lpstr>PowerPoint Presentation</vt:lpstr>
      <vt:lpstr>Tujuan makro dan mikro</vt:lpstr>
      <vt:lpstr>Akhlak dalam produksi</vt:lpstr>
      <vt:lpstr>PowerPoint Presentation</vt:lpstr>
      <vt:lpstr>PowerPoint Presentation</vt:lpstr>
      <vt:lpstr>PowerPoint Presentation</vt:lpstr>
      <vt:lpstr>PowerPoint Presentation</vt:lpstr>
      <vt:lpstr>AKHLAK DALAM KONSUMSI</vt:lpstr>
      <vt:lpstr>Pengertian dan Tujuan Konsumsi dalam Islam</vt:lpstr>
      <vt:lpstr>Pengertian dan Tujuan Konsumsi dalam Islam</vt:lpstr>
      <vt:lpstr>Prinsip-Prinsip Konsumsi</vt:lpstr>
      <vt:lpstr>Etika Konsumsi</vt:lpstr>
      <vt:lpstr>DISTRIBUSI DALAM ISLAM</vt:lpstr>
      <vt:lpstr>DISTRIBUSI DALAM ISLAM</vt:lpstr>
      <vt:lpstr>Urgensi dan Tujuan Distribusi</vt:lpstr>
      <vt:lpstr>Tujuan Distribusi dalam Ekonomi Islam</vt:lpstr>
      <vt:lpstr>Etika Distribusi</vt:lpstr>
      <vt:lpstr>Etika Distribusi</vt:lpstr>
      <vt:lpstr>Etika Distribusi</vt:lpstr>
      <vt:lpstr>LANGKAH-LANGKAH SUKSES DALAM BERBISNIS</vt:lpstr>
      <vt:lpstr>PENUTUP</vt:lpstr>
      <vt:lpstr>Kesimpulan</vt:lpstr>
      <vt:lpstr>Saran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ferdy</dc:creator>
  <cp:lastModifiedBy>Aldi Maulana</cp:lastModifiedBy>
  <cp:revision>29</cp:revision>
  <dcterms:created xsi:type="dcterms:W3CDTF">2022-05-16T20:14:26Z</dcterms:created>
  <dcterms:modified xsi:type="dcterms:W3CDTF">2022-05-17T03:13:00Z</dcterms:modified>
</cp:coreProperties>
</file>